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handoutMasters/handoutMaster1.xml" ContentType="application/vnd.openxmlformats-officedocument.presentationml.handoutMaster+xml"/>
  <Override PartName="/ppt/media/image1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0"/>
  </p:notesMasterIdLst>
  <p:handoutMasterIdLst>
    <p:handoutMasterId r:id="rId61"/>
  </p:handoutMasterIdLst>
  <p:sldIdLst>
    <p:sldId id="279" r:id="rId3"/>
    <p:sldId id="312" r:id="rId4"/>
    <p:sldId id="325" r:id="rId5"/>
    <p:sldId id="311" r:id="rId6"/>
    <p:sldId id="281" r:id="rId7"/>
    <p:sldId id="282" r:id="rId8"/>
    <p:sldId id="330" r:id="rId9"/>
    <p:sldId id="331" r:id="rId10"/>
    <p:sldId id="332" r:id="rId11"/>
    <p:sldId id="334" r:id="rId12"/>
    <p:sldId id="335" r:id="rId13"/>
    <p:sldId id="326" r:id="rId14"/>
    <p:sldId id="327" r:id="rId15"/>
    <p:sldId id="329" r:id="rId16"/>
    <p:sldId id="336" r:id="rId17"/>
    <p:sldId id="337" r:id="rId18"/>
    <p:sldId id="328"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60" r:id="rId41"/>
    <p:sldId id="361" r:id="rId42"/>
    <p:sldId id="362" r:id="rId43"/>
    <p:sldId id="363" r:id="rId44"/>
    <p:sldId id="364" r:id="rId45"/>
    <p:sldId id="365" r:id="rId46"/>
    <p:sldId id="367" r:id="rId47"/>
    <p:sldId id="368" r:id="rId48"/>
    <p:sldId id="369" r:id="rId49"/>
    <p:sldId id="370" r:id="rId50"/>
    <p:sldId id="371" r:id="rId51"/>
    <p:sldId id="372" r:id="rId52"/>
    <p:sldId id="374" r:id="rId53"/>
    <p:sldId id="375" r:id="rId54"/>
    <p:sldId id="376" r:id="rId55"/>
    <p:sldId id="377" r:id="rId56"/>
    <p:sldId id="378" r:id="rId57"/>
    <p:sldId id="379" r:id="rId58"/>
    <p:sldId id="380" r:id="rId59"/>
  </p:sldIdLst>
  <p:sldSz cx="12192000" cy="6858000"/>
  <p:notesSz cx="6858000" cy="9144000"/>
  <p:embeddedFontLst>
    <p:embeddedFont>
      <p:font typeface="微软雅黑" panose="020B0503020204020204" pitchFamily="34" charset="-122"/>
      <p:regular r:id="rId65"/>
    </p:embeddedFont>
    <p:embeddedFont>
      <p:font typeface="楷体" panose="02010609060101010101" pitchFamily="49" charset="-122"/>
      <p:regular r:id="rId66"/>
    </p:embeddedFont>
    <p:embeddedFont>
      <p:font typeface="Calibri" panose="020F0502020204030204" charset="0"/>
      <p:regular r:id="rId67"/>
      <p:bold r:id="rId68"/>
      <p:italic r:id="rId69"/>
      <p:boldItalic r:id="rId70"/>
    </p:embeddedFont>
  </p:embeddedFontLst>
  <p:custDataLst>
    <p:tags r:id="rId7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3A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89" autoAdjust="0"/>
    <p:restoredTop sz="94660"/>
  </p:normalViewPr>
  <p:slideViewPr>
    <p:cSldViewPr snapToGrid="0">
      <p:cViewPr varScale="1">
        <p:scale>
          <a:sx n="83" d="100"/>
          <a:sy n="83" d="100"/>
        </p:scale>
        <p:origin x="11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1" Type="http://schemas.openxmlformats.org/officeDocument/2006/relationships/tags" Target="tags/tag56.xml"/><Relationship Id="rId70" Type="http://schemas.openxmlformats.org/officeDocument/2006/relationships/font" Target="fonts/font6.fntdata"/><Relationship Id="rId7" Type="http://schemas.openxmlformats.org/officeDocument/2006/relationships/slide" Target="slides/slide5.xml"/><Relationship Id="rId69" Type="http://schemas.openxmlformats.org/officeDocument/2006/relationships/font" Target="fonts/font5.fntdata"/><Relationship Id="rId68" Type="http://schemas.openxmlformats.org/officeDocument/2006/relationships/font" Target="fonts/font4.fntdata"/><Relationship Id="rId67" Type="http://schemas.openxmlformats.org/officeDocument/2006/relationships/font" Target="fonts/font3.fntdata"/><Relationship Id="rId66" Type="http://schemas.openxmlformats.org/officeDocument/2006/relationships/font" Target="fonts/font2.fntdata"/><Relationship Id="rId65" Type="http://schemas.openxmlformats.org/officeDocument/2006/relationships/font" Target="fonts/font1.fntdata"/><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notesMaster" Target="notesMasters/notesMaster1.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9200" cy="10800"/>
          </a:xfrm>
        </p:grpSpPr>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 y="0"/>
              <a:ext cx="19195" cy="10800"/>
            </a:xfrm>
            <a:prstGeom prst="rect">
              <a:avLst/>
            </a:prstGeom>
          </p:spPr>
        </p:pic>
        <p:sp>
          <p:nvSpPr>
            <p:cNvPr id="9" name="矩形 8"/>
            <p:cNvSpPr/>
            <p:nvPr userDrawn="1"/>
          </p:nvSpPr>
          <p:spPr>
            <a:xfrm>
              <a:off x="0" y="0"/>
              <a:ext cx="19200" cy="108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8448F-AB97-492A-9A21-A6663052763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72703-901E-4170-BA6C-CCEB32A8E1B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5.wdp"/><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slideLayout" Target="../slideLayouts/slideLayout7.xml"/><Relationship Id="rId11" Type="http://schemas.openxmlformats.org/officeDocument/2006/relationships/image" Target="../media/image8.png"/><Relationship Id="rId10" Type="http://schemas.openxmlformats.org/officeDocument/2006/relationships/tags" Target="../tags/tag10.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2" Type="http://schemas.openxmlformats.org/officeDocument/2006/relationships/slideLayout" Target="../slideLayouts/slideLayout7.xml"/><Relationship Id="rId21" Type="http://schemas.openxmlformats.org/officeDocument/2006/relationships/image" Target="../media/image9.png"/><Relationship Id="rId20" Type="http://schemas.openxmlformats.org/officeDocument/2006/relationships/tags" Target="../tags/tag30.xml"/><Relationship Id="rId2" Type="http://schemas.openxmlformats.org/officeDocument/2006/relationships/tags" Target="../tags/tag12.xml"/><Relationship Id="rId19" Type="http://schemas.openxmlformats.org/officeDocument/2006/relationships/tags" Target="../tags/tag29.xml"/><Relationship Id="rId18" Type="http://schemas.openxmlformats.org/officeDocument/2006/relationships/tags" Target="../tags/tag28.xml"/><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6" Type="http://schemas.openxmlformats.org/officeDocument/2006/relationships/slideLayout" Target="../slideLayouts/slideLayout7.xml"/><Relationship Id="rId25" Type="http://schemas.openxmlformats.org/officeDocument/2006/relationships/tags" Target="../tags/tag55.xml"/><Relationship Id="rId24" Type="http://schemas.openxmlformats.org/officeDocument/2006/relationships/tags" Target="../tags/tag54.xml"/><Relationship Id="rId23" Type="http://schemas.openxmlformats.org/officeDocument/2006/relationships/tags" Target="../tags/tag53.xml"/><Relationship Id="rId22" Type="http://schemas.openxmlformats.org/officeDocument/2006/relationships/tags" Target="../tags/tag52.xml"/><Relationship Id="rId21" Type="http://schemas.openxmlformats.org/officeDocument/2006/relationships/tags" Target="../tags/tag51.xml"/><Relationship Id="rId20" Type="http://schemas.openxmlformats.org/officeDocument/2006/relationships/tags" Target="../tags/tag50.xml"/><Relationship Id="rId2" Type="http://schemas.openxmlformats.org/officeDocument/2006/relationships/tags" Target="../tags/tag32.xml"/><Relationship Id="rId19" Type="http://schemas.openxmlformats.org/officeDocument/2006/relationships/tags" Target="../tags/tag49.xml"/><Relationship Id="rId18" Type="http://schemas.openxmlformats.org/officeDocument/2006/relationships/tags" Target="../tags/tag48.xml"/><Relationship Id="rId17" Type="http://schemas.openxmlformats.org/officeDocument/2006/relationships/tags" Target="../tags/tag47.xml"/><Relationship Id="rId16" Type="http://schemas.openxmlformats.org/officeDocument/2006/relationships/tags" Target="../tags/tag46.xml"/><Relationship Id="rId15" Type="http://schemas.openxmlformats.org/officeDocument/2006/relationships/tags" Target="../tags/tag45.xml"/><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svg"/><Relationship Id="rId1"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svg"/><Relationship Id="rId1"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11" name="文本框 10"/>
          <p:cNvSpPr txBox="1"/>
          <p:nvPr/>
        </p:nvSpPr>
        <p:spPr>
          <a:xfrm>
            <a:off x="1826928" y="3070361"/>
            <a:ext cx="9145871" cy="1631216"/>
          </a:xfrm>
          <a:prstGeom prst="rect">
            <a:avLst/>
          </a:prstGeom>
          <a:noFill/>
        </p:spPr>
        <p:txBody>
          <a:bodyPr wrap="none" rtlCol="0">
            <a:noAutofit/>
          </a:bodyPr>
          <a:lstStyle/>
          <a:p>
            <a:pPr algn="just"/>
            <a:r>
              <a:rPr lang="zh-CN" altLang="en-US"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商品管理与创新</a:t>
            </a:r>
            <a:r>
              <a:rPr lang="en-US" altLang="zh-CN"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a:t>
            </a:r>
            <a:br>
              <a:rPr lang="en-US" altLang="zh-CN"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br>
            <a:r>
              <a:rPr lang="en-US" altLang="zh-CN"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a:t>
            </a:r>
            <a:r>
              <a:rPr lang="zh-CN" altLang="en-US"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新”商品决定商业模式生命力</a:t>
            </a:r>
            <a:endParaRPr lang="zh-CN" altLang="en-US"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endParaRPr>
          </a:p>
        </p:txBody>
      </p:sp>
      <p:sp>
        <p:nvSpPr>
          <p:cNvPr id="16" name="矩形 15"/>
          <p:cNvSpPr/>
          <p:nvPr/>
        </p:nvSpPr>
        <p:spPr>
          <a:xfrm>
            <a:off x="1201896" y="1867518"/>
            <a:ext cx="2119154" cy="937372"/>
          </a:xfrm>
          <a:prstGeom prst="rect">
            <a:avLst/>
          </a:prstGeom>
        </p:spPr>
        <p:txBody>
          <a:bodyPr wrap="square">
            <a:spAutoFit/>
          </a:bodyPr>
          <a:lstStyle/>
          <a:p>
            <a:pPr algn="just">
              <a:lnSpc>
                <a:spcPct val="120000"/>
              </a:lnSpc>
            </a:pPr>
            <a:r>
              <a:rPr lang="zh-CN" altLang="en-US" sz="5000" b="1" dirty="0">
                <a:latin typeface="微软雅黑" panose="020B0503020204020204" pitchFamily="34" charset="-122"/>
                <a:ea typeface="微软雅黑" panose="020B0503020204020204" pitchFamily="34" charset="-122"/>
              </a:rPr>
              <a:t>项目五</a:t>
            </a:r>
            <a:endParaRPr lang="en-US" altLang="zh-CN" sz="5000" b="1" dirty="0">
              <a:latin typeface="微软雅黑" panose="020B0503020204020204" pitchFamily="34" charset="-122"/>
              <a:ea typeface="微软雅黑" panose="020B0503020204020204" pitchFamily="34" charset="-122"/>
            </a:endParaRPr>
          </a:p>
        </p:txBody>
      </p:sp>
      <p:sp>
        <p:nvSpPr>
          <p:cNvPr id="4" name="矩形: 圆角 3"/>
          <p:cNvSpPr/>
          <p:nvPr/>
        </p:nvSpPr>
        <p:spPr>
          <a:xfrm>
            <a:off x="533168" y="505158"/>
            <a:ext cx="3378432" cy="432000"/>
          </a:xfrm>
          <a:prstGeom prst="roundRect">
            <a:avLst>
              <a:gd name="adj" fmla="val 50000"/>
            </a:avLst>
          </a:prstGeom>
          <a:solidFill>
            <a:schemeClr val="accent2"/>
          </a:solidFill>
          <a:ln w="12700" cap="flat" cmpd="sng" algn="ctr">
            <a:noFill/>
            <a:prstDash val="solid"/>
            <a:miter lim="800000"/>
          </a:ln>
          <a:effectLst/>
        </p:spPr>
        <p:txBody>
          <a:bodyPr rtlCol="0" anchor="ctr"/>
          <a:lstStyle/>
          <a:p>
            <a:pPr lvl="0" algn="r">
              <a:defRPr/>
            </a:pPr>
            <a:r>
              <a:rPr lang="zh-CN" altLang="en-US" sz="2000" b="1" kern="0" dirty="0">
                <a:solidFill>
                  <a:schemeClr val="bg1"/>
                </a:solidFill>
                <a:latin typeface="微软雅黑" panose="020B0503020204020204" pitchFamily="34" charset="-122"/>
                <a:ea typeface="微软雅黑" panose="020B0503020204020204" pitchFamily="34" charset="-122"/>
                <a:cs typeface="+mn-ea"/>
                <a:sym typeface="+mn-lt"/>
              </a:rPr>
              <a:t>新零售运营管理（第</a:t>
            </a:r>
            <a:r>
              <a:rPr lang="en-US" altLang="zh-CN" sz="2000" b="1" kern="0" dirty="0">
                <a:solidFill>
                  <a:schemeClr val="bg1"/>
                </a:solidFill>
                <a:latin typeface="微软雅黑" panose="020B0503020204020204" pitchFamily="34" charset="-122"/>
                <a:ea typeface="微软雅黑" panose="020B0503020204020204" pitchFamily="34" charset="-122"/>
                <a:cs typeface="+mn-ea"/>
                <a:sym typeface="+mn-lt"/>
              </a:rPr>
              <a:t>2</a:t>
            </a:r>
            <a:r>
              <a:rPr lang="zh-CN" altLang="en-US" sz="2000" b="1" kern="0" dirty="0">
                <a:solidFill>
                  <a:schemeClr val="bg1"/>
                </a:solidFill>
                <a:latin typeface="微软雅黑" panose="020B0503020204020204" pitchFamily="34" charset="-122"/>
                <a:ea typeface="微软雅黑" panose="020B0503020204020204" pitchFamily="34" charset="-122"/>
                <a:cs typeface="+mn-ea"/>
                <a:sym typeface="+mn-lt"/>
              </a:rPr>
              <a:t>版）</a:t>
            </a:r>
            <a:endParaRPr kumimoji="0" lang="zh-CN" altLang="en-US" sz="2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786944"/>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537545" y="2893638"/>
            <a:ext cx="6955750"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品类定义：根据商品结构</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划分品类</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058586" y="4634014"/>
            <a:ext cx="7913668" cy="1289905"/>
          </a:xfrm>
          <a:prstGeom prst="rect">
            <a:avLst/>
          </a:prstGeom>
        </p:spPr>
        <p:txBody>
          <a:bodyPr wrap="square">
            <a:spAutoFit/>
          </a:bodyPr>
          <a:lstStyle/>
          <a:p>
            <a:pPr indent="457200" algn="just">
              <a:lnSpc>
                <a:spcPct val="150000"/>
              </a:lnSpc>
            </a:pPr>
            <a:r>
              <a:rPr lang="zh-CN" altLang="en-US" dirty="0"/>
              <a:t>在新零售时代，消费者的主导性越来越强，唯品牌、唯利润的时代已经成为过去，以消费者为中心的品类时代已经到来。零售门店需要以消费者的需求为出发点，通过优化品类、优化品牌、优化商品与消费者建立深度连接。</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09867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品类定义：根据商品结构划分品类</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061822" y="1329170"/>
            <a:ext cx="10084601" cy="3083186"/>
            <a:chOff x="957647" y="1526395"/>
            <a:chExt cx="10084601" cy="3083186"/>
          </a:xfrm>
        </p:grpSpPr>
        <p:sp>
          <p:nvSpPr>
            <p:cNvPr id="3" name="任意多边形 23"/>
            <p:cNvSpPr/>
            <p:nvPr/>
          </p:nvSpPr>
          <p:spPr>
            <a:xfrm>
              <a:off x="1381162" y="1885798"/>
              <a:ext cx="423513" cy="757072"/>
            </a:xfrm>
            <a:custGeom>
              <a:avLst/>
              <a:gdLst/>
              <a:ahLst/>
              <a:cxnLst/>
              <a:rect l="0" t="0" r="0" b="0"/>
              <a:pathLst>
                <a:path>
                  <a:moveTo>
                    <a:pt x="0" y="0"/>
                  </a:moveTo>
                  <a:lnTo>
                    <a:pt x="0" y="772138"/>
                  </a:lnTo>
                  <a:lnTo>
                    <a:pt x="356124" y="772138"/>
                  </a:lnTo>
                </a:path>
              </a:pathLst>
            </a:custGeom>
            <a:noFill/>
            <a:ln>
              <a:solidFill>
                <a:schemeClr val="tx1">
                  <a:lumMod val="85000"/>
                  <a:lumOff val="15000"/>
                  <a:alpha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tx1"/>
                </a:solidFill>
                <a:cs typeface="+mn-ea"/>
                <a:sym typeface="+mn-lt"/>
              </a:endParaRPr>
            </a:p>
          </p:txBody>
        </p:sp>
        <p:sp>
          <p:nvSpPr>
            <p:cNvPr id="4" name="圆角矩形 24"/>
            <p:cNvSpPr/>
            <p:nvPr/>
          </p:nvSpPr>
          <p:spPr>
            <a:xfrm>
              <a:off x="1804674" y="2420698"/>
              <a:ext cx="9237574" cy="2188883"/>
            </a:xfrm>
            <a:prstGeom prst="rect">
              <a:avLst/>
            </a:prstGeom>
            <a:solidFill>
              <a:schemeClr val="bg1">
                <a:alpha val="5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655" tIns="66455" rIns="109655" bIns="66455" numCol="1" spcCol="1270" anchor="t" anchorCtr="0">
              <a:noAutofit/>
            </a:bodyPr>
            <a:lstStyle/>
            <a:p>
              <a:pPr algn="just">
                <a:lnSpc>
                  <a:spcPct val="130000"/>
                </a:lnSpc>
                <a:spcBef>
                  <a:spcPct val="50000"/>
                </a:spcBef>
              </a:pPr>
              <a:r>
                <a:rPr lang="zh-CN" altLang="en-US" sz="1600" cap="all" dirty="0">
                  <a:solidFill>
                    <a:schemeClr val="tx1"/>
                  </a:solidFill>
                  <a:cs typeface="+mn-ea"/>
                  <a:sym typeface="+mn-lt"/>
                </a:rPr>
                <a:t>品类定义是指明确品类的范畴、功能和结构，包括子品类、大分类、中分类、小分类等。品类定义要与信息系统更新同步进行，在做品类定义的同时需要在信息系统中做相应维护。</a:t>
              </a:r>
              <a:endParaRPr lang="en-US" altLang="zh-CN" sz="1600" cap="all" dirty="0">
                <a:solidFill>
                  <a:schemeClr val="tx1"/>
                </a:solidFill>
                <a:cs typeface="+mn-ea"/>
                <a:sym typeface="+mn-lt"/>
              </a:endParaRPr>
            </a:p>
            <a:p>
              <a:pPr algn="just">
                <a:lnSpc>
                  <a:spcPct val="130000"/>
                </a:lnSpc>
                <a:spcBef>
                  <a:spcPct val="50000"/>
                </a:spcBef>
              </a:pPr>
              <a:r>
                <a:rPr lang="zh-CN" altLang="en-US" sz="1600" cap="all" dirty="0">
                  <a:solidFill>
                    <a:schemeClr val="tx1"/>
                  </a:solidFill>
                  <a:cs typeface="+mn-ea"/>
                  <a:sym typeface="+mn-lt"/>
                </a:rPr>
                <a:t>品类定义并非一成不变的，它会随着消费者需求和消费习惯的变化而变化。一个典型的案例就是母婴品类的产生。在过去，母婴类商品分散于服装、食品、洗护等品类之中，但随着消费升级，为了便于消费者选购，零售商将所有母婴类商品集中在一起陈列，于是出现了“婴儿街”“宝宝屋”等购物专区，母婴品类应运而生。</a:t>
              </a:r>
              <a:endParaRPr lang="en-US" altLang="zh-CN" sz="1600" cap="all" dirty="0">
                <a:solidFill>
                  <a:schemeClr val="tx1"/>
                </a:solidFill>
                <a:cs typeface="+mn-ea"/>
                <a:sym typeface="+mn-lt"/>
              </a:endParaRPr>
            </a:p>
          </p:txBody>
        </p:sp>
        <p:sp>
          <p:nvSpPr>
            <p:cNvPr id="5" name="圆角矩形 22"/>
            <p:cNvSpPr/>
            <p:nvPr/>
          </p:nvSpPr>
          <p:spPr>
            <a:xfrm>
              <a:off x="957647" y="1526395"/>
              <a:ext cx="1611930" cy="569625"/>
            </a:xfrm>
            <a:prstGeom prst="roundRect">
              <a:avLst/>
            </a:prstGeom>
            <a:solidFill>
              <a:schemeClr val="accent6">
                <a:lumMod val="60000"/>
                <a:lumOff val="4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0861" tIns="20861" rIns="20861" bIns="20861" numCol="1" spcCol="1270" rtlCol="0" fromWordArt="0" anchor="ctr" anchorCtr="0" forceAA="0" compatLnSpc="1">
              <a:noAutofit/>
            </a:bodyPr>
            <a:lstStyle/>
            <a:p>
              <a:pPr algn="ctr">
                <a:spcBef>
                  <a:spcPct val="50000"/>
                </a:spcBef>
                <a:buSzPct val="25000"/>
                <a:defRPr/>
              </a:pPr>
              <a:r>
                <a:rPr lang="zh-CN" altLang="en-US" sz="2000" b="1" cap="all" dirty="0">
                  <a:solidFill>
                    <a:schemeClr val="bg1"/>
                  </a:solidFill>
                  <a:effectLst>
                    <a:outerShdw blurRad="50800" dist="38100" dir="2700000" algn="tl" rotWithShape="0">
                      <a:prstClr val="black">
                        <a:alpha val="60000"/>
                      </a:prstClr>
                    </a:outerShdw>
                  </a:effectLst>
                  <a:cs typeface="+mn-ea"/>
                  <a:sym typeface="+mn-lt"/>
                </a:rPr>
                <a:t>品类定义</a:t>
              </a:r>
              <a:endParaRPr lang="zh-CN" altLang="en-US" sz="2000" b="1" cap="all" dirty="0">
                <a:solidFill>
                  <a:schemeClr val="bg1"/>
                </a:solidFill>
                <a:effectLst>
                  <a:outerShdw blurRad="50800" dist="38100" dir="2700000" algn="tl" rotWithShape="0">
                    <a:prstClr val="black">
                      <a:alpha val="60000"/>
                    </a:prstClr>
                  </a:outerShdw>
                </a:effectLs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786944"/>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537545" y="2893638"/>
            <a:ext cx="6955750"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确定品类角色：明确品类</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扮演的角色</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058586" y="4634014"/>
            <a:ext cx="7913668" cy="1289905"/>
          </a:xfrm>
          <a:prstGeom prst="rect">
            <a:avLst/>
          </a:prstGeom>
        </p:spPr>
        <p:txBody>
          <a:bodyPr wrap="square">
            <a:spAutoFit/>
          </a:bodyPr>
          <a:lstStyle/>
          <a:p>
            <a:pPr indent="457200" algn="just">
              <a:lnSpc>
                <a:spcPct val="150000"/>
              </a:lnSpc>
            </a:pPr>
            <a:r>
              <a:rPr lang="zh-CN" altLang="en-US" dirty="0"/>
              <a:t>品类角色是零售商根据自身的经营战略，运用一定的方法和衡量标准确定的一个品类在其经营结构中所扮演的角色。品类角色决定了零售商整体业务中不同品类的优先顺序和重要性，并决定了品类之间的资源分配。</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283874"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确定品类角色：明确品类扮演的角色</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866860" y="1037862"/>
            <a:ext cx="11020340" cy="2109904"/>
            <a:chOff x="1168587" y="2262633"/>
            <a:chExt cx="11020340" cy="2109904"/>
          </a:xfrm>
        </p:grpSpPr>
        <p:sp>
          <p:nvSpPr>
            <p:cNvPr id="3" name="TextBox 29"/>
            <p:cNvSpPr txBox="1"/>
            <p:nvPr/>
          </p:nvSpPr>
          <p:spPr>
            <a:xfrm>
              <a:off x="1168587" y="2710928"/>
              <a:ext cx="11020340" cy="1661609"/>
            </a:xfrm>
            <a:prstGeom prst="rect">
              <a:avLst/>
            </a:prstGeom>
            <a:noFill/>
          </p:spPr>
          <p:txBody>
            <a:bodyPr wrap="square" rtlCol="0">
              <a:spAutoFit/>
            </a:bodyPr>
            <a:lstStyle/>
            <a:p>
              <a:pPr lvl="0" algn="just" defTabSz="914400">
                <a:lnSpc>
                  <a:spcPct val="125000"/>
                </a:lnSpc>
                <a:defRPr/>
              </a:pPr>
              <a:r>
                <a:rPr lang="zh-CN" altLang="en-US" sz="1600" dirty="0">
                  <a:latin typeface="微软雅黑" panose="020B0503020204020204" pitchFamily="34" charset="-122"/>
                  <a:ea typeface="微软雅黑" panose="020B0503020204020204" pitchFamily="34" charset="-122"/>
                </a:rPr>
                <a:t>使用较普遍的是跨品类分析的品类角色定位法，零售商的商品品类通常被分为</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种类型。</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目标性品类：</a:t>
              </a:r>
              <a:r>
                <a:rPr lang="zh-CN" altLang="en-US" sz="1600" dirty="0">
                  <a:latin typeface="微软雅黑" panose="020B0503020204020204" pitchFamily="34" charset="-122"/>
                  <a:ea typeface="微软雅黑" panose="020B0503020204020204" pitchFamily="34" charset="-122"/>
                </a:rPr>
                <a:t>指能代表门店特色和形象、能满足消费者需要、销售情况最好的品类。</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常规性品类：</a:t>
              </a:r>
              <a:r>
                <a:rPr lang="zh-CN" altLang="en-US" sz="1600" dirty="0">
                  <a:latin typeface="微软雅黑" panose="020B0503020204020204" pitchFamily="34" charset="-122"/>
                  <a:ea typeface="微软雅黑" panose="020B0503020204020204" pitchFamily="34" charset="-122"/>
                </a:rPr>
                <a:t>指零售商用来吸引客流，抵御竞争对手，满足消费者的多方面需求，并能为门店带来一定利润的品类。</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季节性</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偶然性品类：</a:t>
              </a:r>
              <a:r>
                <a:rPr lang="zh-CN" altLang="en-US" sz="1600" dirty="0">
                  <a:latin typeface="微软雅黑" panose="020B0503020204020204" pitchFamily="34" charset="-122"/>
                  <a:ea typeface="微软雅黑" panose="020B0503020204020204" pitchFamily="34" charset="-122"/>
                </a:rPr>
                <a:t>指那些不是长期销售的，只是由于特定时节或活动而进行销售的品类。</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便利性品类：</a:t>
              </a:r>
              <a:r>
                <a:rPr lang="zh-CN" altLang="en-US" sz="1600" dirty="0">
                  <a:latin typeface="微软雅黑" panose="020B0503020204020204" pitchFamily="34" charset="-122"/>
                  <a:ea typeface="微软雅黑" panose="020B0503020204020204" pitchFamily="34" charset="-122"/>
                </a:rPr>
                <a:t>指零售商为了让消费者一次性购买到比较全面的商品而设置的品类。</a:t>
              </a:r>
              <a:endParaRPr lang="en-US" altLang="zh-CN" sz="1600" dirty="0">
                <a:latin typeface="微软雅黑" panose="020B0503020204020204" pitchFamily="34" charset="-122"/>
                <a:ea typeface="微软雅黑" panose="020B0503020204020204" pitchFamily="34" charset="-122"/>
              </a:endParaRPr>
            </a:p>
          </p:txBody>
        </p:sp>
        <p:sp>
          <p:nvSpPr>
            <p:cNvPr id="4" name="Rectangle: Rounded Corners 28"/>
            <p:cNvSpPr/>
            <p:nvPr/>
          </p:nvSpPr>
          <p:spPr>
            <a:xfrm>
              <a:off x="1198799" y="2262633"/>
              <a:ext cx="3003596" cy="432000"/>
            </a:xfrm>
            <a:prstGeom prst="roundRect">
              <a:avLst>
                <a:gd name="adj" fmla="val 50000"/>
              </a:avLst>
            </a:prstGeom>
            <a:solidFill>
              <a:srgbClr val="156DFF"/>
            </a:solidFill>
            <a:ln w="12700" cap="flat" cmpd="sng" algn="ctr">
              <a:noFill/>
              <a:prstDash val="solid"/>
              <a:miter lim="800000"/>
            </a:ln>
            <a:effectLst/>
          </p:spPr>
          <p:txBody>
            <a:bodyPr rtlCol="0" anchor="ctr"/>
            <a:lstStyle/>
            <a:p>
              <a:pPr lvl="0" algn="ctr">
                <a:defRPr/>
              </a:pPr>
              <a:r>
                <a:rPr lang="zh-CN" altLang="en-US" sz="20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sym typeface="思源宋体 CN" panose="02020400000000000000" pitchFamily="18" charset="-122"/>
                </a:rPr>
                <a:t>确定品类角色的方法</a:t>
              </a:r>
              <a:endParaRPr lang="zh-CN" altLang="en-US" sz="20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sym typeface="思源宋体 CN" panose="02020400000000000000" pitchFamily="18" charset="-122"/>
              </a:endParaRPr>
            </a:p>
          </p:txBody>
        </p:sp>
      </p:grpSp>
      <p:grpSp>
        <p:nvGrpSpPr>
          <p:cNvPr id="34" name="组合 33"/>
          <p:cNvGrpSpPr/>
          <p:nvPr/>
        </p:nvGrpSpPr>
        <p:grpSpPr>
          <a:xfrm>
            <a:off x="2720511" y="3382700"/>
            <a:ext cx="6750977" cy="2838417"/>
            <a:chOff x="1739368" y="1657769"/>
            <a:chExt cx="8958571" cy="3766589"/>
          </a:xfrm>
        </p:grpSpPr>
        <p:grpSp>
          <p:nvGrpSpPr>
            <p:cNvPr id="18" name="ï$1ídè"/>
            <p:cNvGrpSpPr/>
            <p:nvPr/>
          </p:nvGrpSpPr>
          <p:grpSpPr>
            <a:xfrm>
              <a:off x="4146759" y="1657769"/>
              <a:ext cx="3766598" cy="3766589"/>
              <a:chOff x="4393857" y="1916832"/>
              <a:chExt cx="3431086" cy="3431078"/>
            </a:xfrm>
          </p:grpSpPr>
          <p:sp>
            <p:nvSpPr>
              <p:cNvPr id="19" name="ïṧľíḑé"/>
              <p:cNvSpPr/>
              <p:nvPr/>
            </p:nvSpPr>
            <p:spPr bwMode="auto">
              <a:xfrm>
                <a:off x="4393857" y="1916832"/>
                <a:ext cx="1712808" cy="1712806"/>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bg1">
                  <a:lumMod val="95000"/>
                </a:schemeClr>
              </a:solidFill>
              <a:ln w="38100">
                <a:solidFill>
                  <a:schemeClr val="bg1"/>
                </a:solidFill>
                <a:rou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işľïďè"/>
              <p:cNvSpPr/>
              <p:nvPr/>
            </p:nvSpPr>
            <p:spPr bwMode="auto">
              <a:xfrm>
                <a:off x="4393857" y="3629634"/>
                <a:ext cx="1712808" cy="1718276"/>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bg1">
                  <a:lumMod val="95000"/>
                </a:schemeClr>
              </a:solidFill>
              <a:ln w="38100">
                <a:solidFill>
                  <a:schemeClr val="bg1"/>
                </a:solidFill>
                <a:rou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iṥ1îḋè"/>
              <p:cNvSpPr/>
              <p:nvPr/>
            </p:nvSpPr>
            <p:spPr bwMode="auto">
              <a:xfrm>
                <a:off x="6106665" y="1916832"/>
                <a:ext cx="1718278" cy="1712806"/>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bg1">
                  <a:lumMod val="95000"/>
                </a:schemeClr>
              </a:solidFill>
              <a:ln w="38100">
                <a:solidFill>
                  <a:schemeClr val="bg1"/>
                </a:solidFill>
                <a:rou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 name="iṧļîďè"/>
              <p:cNvSpPr/>
              <p:nvPr/>
            </p:nvSpPr>
            <p:spPr bwMode="auto">
              <a:xfrm>
                <a:off x="6106665" y="3629634"/>
                <a:ext cx="1718278" cy="1718276"/>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bg1">
                  <a:lumMod val="95000"/>
                </a:schemeClr>
              </a:solidFill>
              <a:ln w="38100">
                <a:solidFill>
                  <a:schemeClr val="bg1"/>
                </a:solidFill>
                <a:rou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î$1íde"/>
              <p:cNvSpPr/>
              <p:nvPr/>
            </p:nvSpPr>
            <p:spPr bwMode="auto">
              <a:xfrm>
                <a:off x="5318664" y="2841635"/>
                <a:ext cx="1581475" cy="1581472"/>
              </a:xfrm>
              <a:custGeom>
                <a:avLst/>
                <a:gdLst/>
                <a:ahLst/>
                <a:cxnLst>
                  <a:cxn ang="0">
                    <a:pos x="384" y="155"/>
                  </a:cxn>
                  <a:cxn ang="0">
                    <a:pos x="255" y="10"/>
                  </a:cxn>
                  <a:cxn ang="0">
                    <a:pos x="205" y="1"/>
                  </a:cxn>
                  <a:cxn ang="0">
                    <a:pos x="155" y="4"/>
                  </a:cxn>
                  <a:cxn ang="0">
                    <a:pos x="10" y="134"/>
                  </a:cxn>
                  <a:cxn ang="0">
                    <a:pos x="1" y="183"/>
                  </a:cxn>
                  <a:cxn ang="0">
                    <a:pos x="4" y="234"/>
                  </a:cxn>
                  <a:cxn ang="0">
                    <a:pos x="134" y="379"/>
                  </a:cxn>
                  <a:cxn ang="0">
                    <a:pos x="183" y="388"/>
                  </a:cxn>
                  <a:cxn ang="0">
                    <a:pos x="234" y="384"/>
                  </a:cxn>
                  <a:cxn ang="0">
                    <a:pos x="379" y="255"/>
                  </a:cxn>
                  <a:cxn ang="0">
                    <a:pos x="388" y="205"/>
                  </a:cxn>
                  <a:cxn ang="0">
                    <a:pos x="384" y="155"/>
                  </a:cxn>
                </a:cxnLst>
                <a:rect l="0" t="0" r="r" b="b"/>
                <a:pathLst>
                  <a:path w="389" h="389">
                    <a:moveTo>
                      <a:pt x="384" y="155"/>
                    </a:moveTo>
                    <a:cubicBezTo>
                      <a:pt x="370" y="87"/>
                      <a:pt x="321" y="32"/>
                      <a:pt x="255" y="10"/>
                    </a:cubicBezTo>
                    <a:cubicBezTo>
                      <a:pt x="239" y="5"/>
                      <a:pt x="222" y="2"/>
                      <a:pt x="205" y="1"/>
                    </a:cubicBezTo>
                    <a:cubicBezTo>
                      <a:pt x="188" y="0"/>
                      <a:pt x="171" y="1"/>
                      <a:pt x="155" y="4"/>
                    </a:cubicBezTo>
                    <a:cubicBezTo>
                      <a:pt x="87" y="18"/>
                      <a:pt x="31" y="68"/>
                      <a:pt x="10" y="134"/>
                    </a:cubicBezTo>
                    <a:cubicBezTo>
                      <a:pt x="5" y="150"/>
                      <a:pt x="1" y="166"/>
                      <a:pt x="1" y="183"/>
                    </a:cubicBezTo>
                    <a:cubicBezTo>
                      <a:pt x="0" y="201"/>
                      <a:pt x="1" y="218"/>
                      <a:pt x="4" y="234"/>
                    </a:cubicBezTo>
                    <a:cubicBezTo>
                      <a:pt x="18" y="302"/>
                      <a:pt x="68" y="357"/>
                      <a:pt x="134" y="379"/>
                    </a:cubicBezTo>
                    <a:cubicBezTo>
                      <a:pt x="149" y="384"/>
                      <a:pt x="166" y="387"/>
                      <a:pt x="183" y="388"/>
                    </a:cubicBezTo>
                    <a:cubicBezTo>
                      <a:pt x="201" y="389"/>
                      <a:pt x="217" y="388"/>
                      <a:pt x="234" y="384"/>
                    </a:cubicBezTo>
                    <a:cubicBezTo>
                      <a:pt x="301" y="370"/>
                      <a:pt x="357" y="321"/>
                      <a:pt x="379" y="255"/>
                    </a:cubicBezTo>
                    <a:cubicBezTo>
                      <a:pt x="384" y="239"/>
                      <a:pt x="387" y="223"/>
                      <a:pt x="388" y="205"/>
                    </a:cubicBezTo>
                    <a:cubicBezTo>
                      <a:pt x="389" y="188"/>
                      <a:pt x="388" y="171"/>
                      <a:pt x="384" y="155"/>
                    </a:cubicBezTo>
                    <a:close/>
                  </a:path>
                </a:pathLst>
              </a:custGeom>
              <a:solidFill>
                <a:srgbClr val="FDFDFE"/>
              </a:solidFill>
              <a:ln w="19050">
                <a:noFill/>
                <a:rou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目标性品类的特点</a:t>
                </a:r>
                <a:endParaRPr kumimoji="0" lang="zh-CN" altLang="en-US"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24" name="îŝḻide"/>
              <p:cNvSpPr/>
              <p:nvPr/>
            </p:nvSpPr>
            <p:spPr>
              <a:xfrm>
                <a:off x="4906749" y="2506107"/>
                <a:ext cx="571996" cy="571996"/>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a:t>
                </a: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5" name="îṥlïḍé"/>
              <p:cNvSpPr/>
              <p:nvPr/>
            </p:nvSpPr>
            <p:spPr>
              <a:xfrm>
                <a:off x="6740056" y="2506107"/>
                <a:ext cx="571996" cy="571996"/>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a:t>
                </a: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6" name="isḻiḓè"/>
              <p:cNvSpPr/>
              <p:nvPr/>
            </p:nvSpPr>
            <p:spPr>
              <a:xfrm>
                <a:off x="6740056" y="4186639"/>
                <a:ext cx="571996" cy="571996"/>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4</a:t>
                </a: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7" name="íşľïdé"/>
              <p:cNvSpPr/>
              <p:nvPr/>
            </p:nvSpPr>
            <p:spPr>
              <a:xfrm>
                <a:off x="4906749" y="4186639"/>
                <a:ext cx="571996" cy="571996"/>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3</a:t>
                </a: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1739368" y="2201656"/>
              <a:ext cx="2397771" cy="831733"/>
            </a:xfrm>
            <a:prstGeom prst="rect">
              <a:avLst/>
            </a:prstGeom>
            <a:noFill/>
          </p:spPr>
          <p:txBody>
            <a:bodyPr wrap="square" rtlCol="0">
              <a:spAutoFit/>
            </a:bodyPr>
            <a:lstStyle/>
            <a:p>
              <a:pPr lvl="0" hangingPunct="0">
                <a:lnSpc>
                  <a:spcPct val="120000"/>
                </a:lnSpc>
                <a:defRPr/>
              </a:pPr>
              <a:r>
                <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t>代表零售商门店的</a:t>
              </a:r>
              <a:br>
                <a:rPr lang="en-US" altLang="zh-CN"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br>
              <a:r>
                <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t>形象</a:t>
              </a:r>
              <a:endParaRPr kumimoji="0" lang="zh-CN" altLang="en-US" sz="1550" b="0" i="0" u="none" strike="noStrike" kern="1200" cap="none" spc="0" normalizeH="0" baseline="0" noProof="0" dirty="0">
                <a:ln>
                  <a:noFill/>
                </a:ln>
                <a:solidFill>
                  <a:schemeClr val="tx1">
                    <a:lumMod val="85000"/>
                    <a:lumOff val="15000"/>
                  </a:schemeClr>
                </a:solidFill>
                <a:effectLst/>
                <a:uLnTx/>
                <a:uFillTx/>
                <a:latin typeface="楷体" panose="02010609060101010101" pitchFamily="49" charset="-122"/>
                <a:ea typeface="楷体" panose="02010609060101010101" pitchFamily="49" charset="-122"/>
                <a:cs typeface="+mn-ea"/>
                <a:sym typeface="+mn-lt"/>
              </a:endParaRPr>
            </a:p>
          </p:txBody>
        </p:sp>
        <p:sp>
          <p:nvSpPr>
            <p:cNvPr id="31" name="文本框 30"/>
            <p:cNvSpPr txBox="1"/>
            <p:nvPr/>
          </p:nvSpPr>
          <p:spPr>
            <a:xfrm>
              <a:off x="1739368" y="4005745"/>
              <a:ext cx="2397771" cy="831733"/>
            </a:xfrm>
            <a:prstGeom prst="rect">
              <a:avLst/>
            </a:prstGeom>
            <a:noFill/>
          </p:spPr>
          <p:txBody>
            <a:bodyPr wrap="square" rtlCol="0">
              <a:spAutoFit/>
            </a:bodyPr>
            <a:lstStyle/>
            <a:p>
              <a:pPr lvl="0" hangingPunct="0">
                <a:lnSpc>
                  <a:spcPct val="120000"/>
                </a:lnSpc>
                <a:defRPr/>
              </a:pPr>
              <a:r>
                <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t>与其他品类相比，</a:t>
              </a:r>
              <a:br>
                <a:rPr lang="en-US" altLang="zh-CN"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br>
              <a:r>
                <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t>拥有更多的资源</a:t>
              </a:r>
              <a:endParaRPr kumimoji="0" lang="zh-CN" altLang="en-US" sz="1550" b="0" i="0" u="none" strike="noStrike" kern="1200" cap="none" spc="0" normalizeH="0" baseline="0" noProof="0" dirty="0">
                <a:ln>
                  <a:noFill/>
                </a:ln>
                <a:solidFill>
                  <a:schemeClr val="tx1">
                    <a:lumMod val="85000"/>
                    <a:lumOff val="15000"/>
                  </a:schemeClr>
                </a:solidFill>
                <a:effectLst/>
                <a:uLnTx/>
                <a:uFillTx/>
                <a:latin typeface="楷体" panose="02010609060101010101" pitchFamily="49" charset="-122"/>
                <a:ea typeface="楷体" panose="02010609060101010101" pitchFamily="49" charset="-122"/>
                <a:cs typeface="+mn-ea"/>
                <a:sym typeface="+mn-lt"/>
              </a:endParaRPr>
            </a:p>
          </p:txBody>
        </p:sp>
        <p:sp>
          <p:nvSpPr>
            <p:cNvPr id="32" name="文本框 31"/>
            <p:cNvSpPr txBox="1"/>
            <p:nvPr/>
          </p:nvSpPr>
          <p:spPr>
            <a:xfrm>
              <a:off x="7922760" y="2201656"/>
              <a:ext cx="2775179" cy="831733"/>
            </a:xfrm>
            <a:prstGeom prst="rect">
              <a:avLst/>
            </a:prstGeom>
            <a:noFill/>
          </p:spPr>
          <p:txBody>
            <a:bodyPr wrap="square" rtlCol="0">
              <a:spAutoFit/>
            </a:bodyPr>
            <a:lstStyle/>
            <a:p>
              <a:pPr lvl="0" hangingPunct="0">
                <a:lnSpc>
                  <a:spcPct val="120000"/>
                </a:lnSpc>
                <a:defRPr/>
              </a:pPr>
              <a:r>
                <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t>对目标消费群体来说</a:t>
              </a:r>
              <a:br>
                <a:rPr lang="en-US" altLang="zh-CN"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br>
              <a:r>
                <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t>非常重要</a:t>
              </a:r>
              <a:endParaRPr kumimoji="0" lang="zh-CN" altLang="en-US" sz="1550" b="0" i="0" u="none" strike="noStrike" kern="1200" cap="none" spc="0" normalizeH="0" baseline="0" noProof="0" dirty="0">
                <a:ln>
                  <a:noFill/>
                </a:ln>
                <a:solidFill>
                  <a:schemeClr val="tx1">
                    <a:lumMod val="85000"/>
                    <a:lumOff val="15000"/>
                  </a:schemeClr>
                </a:solidFill>
                <a:effectLst/>
                <a:uLnTx/>
                <a:uFillTx/>
                <a:latin typeface="楷体" panose="02010609060101010101" pitchFamily="49" charset="-122"/>
                <a:ea typeface="楷体" panose="02010609060101010101" pitchFamily="49" charset="-122"/>
                <a:cs typeface="+mn-ea"/>
                <a:sym typeface="+mn-lt"/>
              </a:endParaRPr>
            </a:p>
          </p:txBody>
        </p:sp>
        <p:sp>
          <p:nvSpPr>
            <p:cNvPr id="33" name="文本框 32"/>
            <p:cNvSpPr txBox="1"/>
            <p:nvPr/>
          </p:nvSpPr>
          <p:spPr>
            <a:xfrm>
              <a:off x="7922760" y="4005745"/>
              <a:ext cx="2775179" cy="831733"/>
            </a:xfrm>
            <a:prstGeom prst="rect">
              <a:avLst/>
            </a:prstGeom>
            <a:noFill/>
          </p:spPr>
          <p:txBody>
            <a:bodyPr wrap="square" rtlCol="0">
              <a:spAutoFit/>
            </a:bodyPr>
            <a:lstStyle/>
            <a:p>
              <a:pPr lvl="0" hangingPunct="0">
                <a:lnSpc>
                  <a:spcPct val="120000"/>
                </a:lnSpc>
                <a:defRPr/>
              </a:pPr>
              <a:r>
                <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t>在门店所有品类中，</a:t>
              </a:r>
              <a:br>
                <a:rPr lang="en-US" altLang="zh-CN"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br>
              <a:r>
                <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t>销售量居于领先地位</a:t>
              </a:r>
              <a:endParaRPr kumimoji="0" lang="zh-CN" altLang="en-US" sz="1550" b="0" i="0" u="none" strike="noStrike" kern="1200" cap="none" spc="0" normalizeH="0" baseline="0" noProof="0" dirty="0">
                <a:ln>
                  <a:noFill/>
                </a:ln>
                <a:solidFill>
                  <a:schemeClr val="tx1">
                    <a:lumMod val="85000"/>
                    <a:lumOff val="15000"/>
                  </a:schemeClr>
                </a:solidFill>
                <a:effectLst/>
                <a:uLnTx/>
                <a:uFillTx/>
                <a:latin typeface="楷体" panose="02010609060101010101" pitchFamily="49" charset="-122"/>
                <a:ea typeface="楷体" panose="02010609060101010101" pitchFamily="49"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50"/>
                                        <p:tgtEl>
                                          <p:spTgt spid="2"/>
                                        </p:tgtEl>
                                      </p:cBhvr>
                                    </p:animEffect>
                                  </p:childTnLst>
                                </p:cTn>
                              </p:par>
                            </p:childTnLst>
                          </p:cTn>
                        </p:par>
                        <p:par>
                          <p:cTn id="8" fill="hold">
                            <p:stCondLst>
                              <p:cond delay="1000"/>
                            </p:stCondLst>
                            <p:childTnLst>
                              <p:par>
                                <p:cTn id="9" presetID="10" presetClass="entr" presetSubtype="0" fill="hold" nodeType="afterEffect">
                                  <p:stCondLst>
                                    <p:cond delay="10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283874"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确定品类角色：明确品类扮演的角色</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866860" y="1037862"/>
            <a:ext cx="11020340" cy="2109904"/>
            <a:chOff x="1168587" y="2262633"/>
            <a:chExt cx="11020340" cy="2109904"/>
          </a:xfrm>
        </p:grpSpPr>
        <p:sp>
          <p:nvSpPr>
            <p:cNvPr id="3" name="TextBox 29"/>
            <p:cNvSpPr txBox="1"/>
            <p:nvPr/>
          </p:nvSpPr>
          <p:spPr>
            <a:xfrm>
              <a:off x="1168587" y="2710928"/>
              <a:ext cx="11020340" cy="1661609"/>
            </a:xfrm>
            <a:prstGeom prst="rect">
              <a:avLst/>
            </a:prstGeom>
            <a:noFill/>
          </p:spPr>
          <p:txBody>
            <a:bodyPr wrap="square" rtlCol="0">
              <a:spAutoFit/>
            </a:bodyPr>
            <a:lstStyle/>
            <a:p>
              <a:pPr lvl="0" algn="just" defTabSz="914400">
                <a:lnSpc>
                  <a:spcPct val="125000"/>
                </a:lnSpc>
                <a:defRPr/>
              </a:pPr>
              <a:r>
                <a:rPr lang="zh-CN" altLang="en-US" sz="1600" dirty="0">
                  <a:latin typeface="微软雅黑" panose="020B0503020204020204" pitchFamily="34" charset="-122"/>
                  <a:ea typeface="微软雅黑" panose="020B0503020204020204" pitchFamily="34" charset="-122"/>
                </a:rPr>
                <a:t>使用较普遍的是跨品类分析的品类角色定位法，零售商的商品品类通常被分为</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种类型。</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目标性品类：</a:t>
              </a:r>
              <a:r>
                <a:rPr lang="zh-CN" altLang="en-US" sz="1600" dirty="0">
                  <a:latin typeface="微软雅黑" panose="020B0503020204020204" pitchFamily="34" charset="-122"/>
                  <a:ea typeface="微软雅黑" panose="020B0503020204020204" pitchFamily="34" charset="-122"/>
                </a:rPr>
                <a:t>指能代表门店特色和形象、能满足消费者需要、销售情况最好的品类。</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常规性品类：</a:t>
              </a:r>
              <a:r>
                <a:rPr lang="zh-CN" altLang="en-US" sz="1600" dirty="0">
                  <a:latin typeface="微软雅黑" panose="020B0503020204020204" pitchFamily="34" charset="-122"/>
                  <a:ea typeface="微软雅黑" panose="020B0503020204020204" pitchFamily="34" charset="-122"/>
                </a:rPr>
                <a:t>指零售商用来吸引客流，抵御竞争对手，满足消费者的多方面需求，并能为门店带来一定利润的品类。</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季节性</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偶然性品类：</a:t>
              </a:r>
              <a:r>
                <a:rPr lang="zh-CN" altLang="en-US" sz="1600" dirty="0">
                  <a:latin typeface="微软雅黑" panose="020B0503020204020204" pitchFamily="34" charset="-122"/>
                  <a:ea typeface="微软雅黑" panose="020B0503020204020204" pitchFamily="34" charset="-122"/>
                </a:rPr>
                <a:t>指那些不是长期销售的，只是由于特定时节或活动而进行销售的品类。</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便利性品类：</a:t>
              </a:r>
              <a:r>
                <a:rPr lang="zh-CN" altLang="en-US" sz="1600" dirty="0">
                  <a:latin typeface="微软雅黑" panose="020B0503020204020204" pitchFamily="34" charset="-122"/>
                  <a:ea typeface="微软雅黑" panose="020B0503020204020204" pitchFamily="34" charset="-122"/>
                </a:rPr>
                <a:t>指零售商为了让消费者一次性购买到比较全面的商品而设置的品类。</a:t>
              </a:r>
              <a:endParaRPr lang="en-US" altLang="zh-CN" sz="1600" dirty="0">
                <a:latin typeface="微软雅黑" panose="020B0503020204020204" pitchFamily="34" charset="-122"/>
                <a:ea typeface="微软雅黑" panose="020B0503020204020204" pitchFamily="34" charset="-122"/>
              </a:endParaRPr>
            </a:p>
          </p:txBody>
        </p:sp>
        <p:sp>
          <p:nvSpPr>
            <p:cNvPr id="4" name="Rectangle: Rounded Corners 28"/>
            <p:cNvSpPr/>
            <p:nvPr/>
          </p:nvSpPr>
          <p:spPr>
            <a:xfrm>
              <a:off x="1198799" y="2262633"/>
              <a:ext cx="3003596" cy="432000"/>
            </a:xfrm>
            <a:prstGeom prst="roundRect">
              <a:avLst>
                <a:gd name="adj" fmla="val 50000"/>
              </a:avLst>
            </a:prstGeom>
            <a:solidFill>
              <a:srgbClr val="156DFF"/>
            </a:solidFill>
            <a:ln w="12700" cap="flat" cmpd="sng" algn="ctr">
              <a:noFill/>
              <a:prstDash val="solid"/>
              <a:miter lim="800000"/>
            </a:ln>
            <a:effectLst/>
          </p:spPr>
          <p:txBody>
            <a:bodyPr rtlCol="0" anchor="ctr"/>
            <a:lstStyle/>
            <a:p>
              <a:pPr lvl="0" algn="ctr">
                <a:defRPr/>
              </a:pPr>
              <a:r>
                <a:rPr lang="zh-CN" altLang="en-US" sz="20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sym typeface="思源宋体 CN" panose="02020400000000000000" pitchFamily="18" charset="-122"/>
                </a:rPr>
                <a:t>确定品类角色的方法</a:t>
              </a:r>
              <a:endParaRPr lang="zh-CN" altLang="en-US" sz="20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sym typeface="思源宋体 CN" panose="02020400000000000000" pitchFamily="18" charset="-122"/>
              </a:endParaRPr>
            </a:p>
          </p:txBody>
        </p:sp>
      </p:grpSp>
      <p:grpSp>
        <p:nvGrpSpPr>
          <p:cNvPr id="35" name="组合 34"/>
          <p:cNvGrpSpPr/>
          <p:nvPr/>
        </p:nvGrpSpPr>
        <p:grpSpPr>
          <a:xfrm>
            <a:off x="1843815" y="3522579"/>
            <a:ext cx="9066430" cy="2516361"/>
            <a:chOff x="2531403" y="3557304"/>
            <a:chExt cx="9066430" cy="2516361"/>
          </a:xfrm>
        </p:grpSpPr>
        <p:grpSp>
          <p:nvGrpSpPr>
            <p:cNvPr id="6" name="组合 5"/>
            <p:cNvGrpSpPr/>
            <p:nvPr/>
          </p:nvGrpSpPr>
          <p:grpSpPr>
            <a:xfrm>
              <a:off x="2531403" y="3557304"/>
              <a:ext cx="2516362" cy="2516361"/>
              <a:chOff x="1805646" y="1804399"/>
              <a:chExt cx="3249201" cy="3249201"/>
            </a:xfrm>
          </p:grpSpPr>
          <p:sp>
            <p:nvSpPr>
              <p:cNvPr id="16" name="Oval 4"/>
              <p:cNvSpPr/>
              <p:nvPr/>
            </p:nvSpPr>
            <p:spPr bwMode="auto">
              <a:xfrm>
                <a:off x="1805646" y="1804399"/>
                <a:ext cx="3249201" cy="3249201"/>
              </a:xfrm>
              <a:prstGeom prst="ellipse">
                <a:avLst/>
              </a:prstGeom>
              <a:solidFill>
                <a:schemeClr val="bg1"/>
              </a:solidFill>
              <a:ln w="50800" cap="flat" cmpd="sng">
                <a:solidFill>
                  <a:srgbClr val="E0E4E6"/>
                </a:solidFill>
                <a:prstDash val="solid"/>
                <a:miter lim="400000"/>
                <a:headEnd type="none" w="med" len="med"/>
                <a:tailEnd type="none" w="med" len="med"/>
              </a:ln>
              <a:effectLst/>
            </p:spPr>
            <p:txBody>
              <a:bodyPr lIns="0" tIns="25400" rIns="0" bIns="25400" anchor="ctr"/>
              <a:lstStyle>
                <a:lvl1pPr>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1pPr>
                <a:lvl2pPr marL="742950" indent="-28575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2pPr>
                <a:lvl3pPr marL="11430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3pPr>
                <a:lvl4pPr marL="16002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4pPr>
                <a:lvl5pPr marL="2057400" indent="-228600">
                  <a:lnSpc>
                    <a:spcPct val="70000"/>
                  </a:lnSpc>
                  <a:spcBef>
                    <a:spcPts val="5200"/>
                  </a:spcBef>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lnSpc>
                    <a:spcPct val="70000"/>
                  </a:lnSpc>
                  <a:spcBef>
                    <a:spcPts val="5200"/>
                  </a:spcBef>
                  <a:spcAft>
                    <a:spcPct val="0"/>
                  </a:spcAft>
                  <a:buSzPct val="75000"/>
                  <a:buChar char="•"/>
                  <a:defRPr sz="2800" baseline="43000">
                    <a:solidFill>
                      <a:srgbClr val="818A93"/>
                    </a:solidFill>
                    <a:latin typeface="Open Sans" panose="020B0606030504020204" pitchFamily="34" charset="0"/>
                    <a:cs typeface="Open Sans" panose="020B0606030504020204" pitchFamily="34" charset="0"/>
                    <a:sym typeface="Open Sans" panose="020B0606030504020204" pitchFamily="34" charset="0"/>
                  </a:defRPr>
                </a:lvl9pPr>
              </a:lstStyle>
              <a:p>
                <a:pPr algn="ctr">
                  <a:lnSpc>
                    <a:spcPct val="100000"/>
                  </a:lnSpc>
                  <a:spcBef>
                    <a:spcPct val="0"/>
                  </a:spcBef>
                  <a:buSzTx/>
                  <a:buNone/>
                  <a:defRPr/>
                </a:pPr>
                <a:endParaRPr lang="zh-CN" altLang="zh-CN" sz="2200" b="1" baseline="0" dirty="0">
                  <a:solidFill>
                    <a:schemeClr val="tx1"/>
                  </a:solidFill>
                  <a:latin typeface="微软雅黑" panose="020B0503020204020204" pitchFamily="34" charset="-122"/>
                  <a:ea typeface="微软雅黑" panose="020B0503020204020204" pitchFamily="34" charset="-122"/>
                  <a:cs typeface="字魂59号-创粗黑" panose="00000500000000000000" charset="-122"/>
                  <a:sym typeface="微软雅黑" panose="020B0503020204020204" pitchFamily="34" charset="-122"/>
                </a:endParaRPr>
              </a:p>
            </p:txBody>
          </p:sp>
          <p:sp>
            <p:nvSpPr>
              <p:cNvPr id="17" name="文本框 16"/>
              <p:cNvSpPr txBox="1"/>
              <p:nvPr/>
            </p:nvSpPr>
            <p:spPr>
              <a:xfrm>
                <a:off x="2017721" y="3004019"/>
                <a:ext cx="2752165" cy="849961"/>
              </a:xfrm>
              <a:prstGeom prst="rect">
                <a:avLst/>
              </a:prstGeom>
              <a:noFill/>
            </p:spPr>
            <p:txBody>
              <a:bodyPr wrap="square">
                <a:spAutoFit/>
              </a:bodyPr>
              <a:lstStyle/>
              <a:p>
                <a:pPr algn="ctr">
                  <a:lnSpc>
                    <a:spcPct val="120000"/>
                  </a:lnSpc>
                  <a:spcBef>
                    <a:spcPct val="0"/>
                  </a:spcBef>
                  <a:buSzTx/>
                  <a:buNone/>
                  <a:defRPr/>
                </a:pPr>
                <a:r>
                  <a:rPr lang="zh-CN" altLang="en-US" sz="1600" b="1" baseline="0" dirty="0">
                    <a:solidFill>
                      <a:schemeClr val="accent1"/>
                    </a:solidFill>
                    <a:latin typeface="微软雅黑" panose="020B0503020204020204" pitchFamily="34" charset="-122"/>
                    <a:cs typeface="字魂59号-创粗黑" panose="00000500000000000000" charset="-122"/>
                    <a:sym typeface="微软雅黑" panose="020B0503020204020204" pitchFamily="34" charset="-122"/>
                  </a:rPr>
                  <a:t>确定目标性品类时要注意的</a:t>
                </a:r>
                <a:r>
                  <a:rPr lang="en-US" altLang="zh-CN" sz="1600" b="1" baseline="0" dirty="0">
                    <a:solidFill>
                      <a:schemeClr val="accent1"/>
                    </a:solidFill>
                    <a:latin typeface="微软雅黑" panose="020B0503020204020204" pitchFamily="34" charset="-122"/>
                    <a:cs typeface="字魂59号-创粗黑" panose="00000500000000000000" charset="-122"/>
                    <a:sym typeface="微软雅黑" panose="020B0503020204020204" pitchFamily="34" charset="-122"/>
                  </a:rPr>
                  <a:t>3</a:t>
                </a:r>
                <a:r>
                  <a:rPr lang="zh-CN" altLang="en-US" sz="1600" b="1" baseline="0" dirty="0">
                    <a:solidFill>
                      <a:schemeClr val="accent1"/>
                    </a:solidFill>
                    <a:latin typeface="微软雅黑" panose="020B0503020204020204" pitchFamily="34" charset="-122"/>
                    <a:cs typeface="字魂59号-创粗黑" panose="00000500000000000000" charset="-122"/>
                    <a:sym typeface="微软雅黑" panose="020B0503020204020204" pitchFamily="34" charset="-122"/>
                  </a:rPr>
                  <a:t>个关键点</a:t>
                </a:r>
                <a:endParaRPr lang="zh-CN" altLang="zh-CN" sz="1600" b="1" baseline="0" dirty="0">
                  <a:solidFill>
                    <a:schemeClr val="accent1"/>
                  </a:solidFill>
                  <a:latin typeface="微软雅黑" panose="020B0503020204020204" pitchFamily="34" charset="-122"/>
                  <a:ea typeface="微软雅黑" panose="020B0503020204020204" pitchFamily="34" charset="-122"/>
                  <a:cs typeface="字魂59号-创粗黑" panose="00000500000000000000" charset="-122"/>
                  <a:sym typeface="微软雅黑" panose="020B0503020204020204" pitchFamily="34" charset="-122"/>
                </a:endParaRPr>
              </a:p>
            </p:txBody>
          </p:sp>
        </p:grpSp>
        <p:sp>
          <p:nvSpPr>
            <p:cNvPr id="7" name="Line 21"/>
            <p:cNvSpPr>
              <a:spLocks noChangeShapeType="1"/>
            </p:cNvSpPr>
            <p:nvPr/>
          </p:nvSpPr>
          <p:spPr bwMode="auto">
            <a:xfrm>
              <a:off x="4841496" y="3766177"/>
              <a:ext cx="504000" cy="0"/>
            </a:xfrm>
            <a:prstGeom prst="line">
              <a:avLst/>
            </a:prstGeom>
            <a:noFill/>
            <a:ln w="12700" cap="flat" cmpd="sng">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eaLnBrk="1">
                <a:defRPr/>
              </a:pPr>
              <a:endParaRPr lang="x-none" altLang="x-none" sz="1600">
                <a:solidFill>
                  <a:srgbClr val="000000"/>
                </a:solidFill>
                <a:latin typeface="微软雅黑" panose="020B0503020204020204" pitchFamily="34" charset="-122"/>
                <a:ea typeface="微软雅黑" panose="020B0503020204020204" pitchFamily="34" charset="-122"/>
                <a:cs typeface="字魂59号-创粗黑" panose="00000500000000000000" charset="-122"/>
                <a:sym typeface="微软雅黑" panose="020B0503020204020204" pitchFamily="34" charset="-122"/>
              </a:endParaRPr>
            </a:p>
          </p:txBody>
        </p:sp>
        <p:sp>
          <p:nvSpPr>
            <p:cNvPr id="8" name="Line 31"/>
            <p:cNvSpPr>
              <a:spLocks noChangeShapeType="1"/>
            </p:cNvSpPr>
            <p:nvPr/>
          </p:nvSpPr>
          <p:spPr bwMode="auto">
            <a:xfrm>
              <a:off x="5273267" y="4819329"/>
              <a:ext cx="504000" cy="0"/>
            </a:xfrm>
            <a:prstGeom prst="line">
              <a:avLst/>
            </a:prstGeom>
            <a:noFill/>
            <a:ln w="12700" cap="flat" cmpd="sng">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eaLnBrk="1">
                <a:defRPr/>
              </a:pPr>
              <a:endParaRPr lang="x-none" altLang="x-none" sz="1600">
                <a:solidFill>
                  <a:srgbClr val="000000"/>
                </a:solidFill>
                <a:latin typeface="微软雅黑" panose="020B0503020204020204" pitchFamily="34" charset="-122"/>
                <a:ea typeface="微软雅黑" panose="020B0503020204020204" pitchFamily="34" charset="-122"/>
                <a:cs typeface="字魂59号-创粗黑" panose="00000500000000000000" charset="-122"/>
                <a:sym typeface="微软雅黑" panose="020B0503020204020204" pitchFamily="34" charset="-122"/>
              </a:endParaRPr>
            </a:p>
          </p:txBody>
        </p:sp>
        <p:sp>
          <p:nvSpPr>
            <p:cNvPr id="9" name="Line 36"/>
            <p:cNvSpPr>
              <a:spLocks noChangeShapeType="1"/>
            </p:cNvSpPr>
            <p:nvPr/>
          </p:nvSpPr>
          <p:spPr bwMode="auto">
            <a:xfrm>
              <a:off x="4841495" y="5859117"/>
              <a:ext cx="504000" cy="0"/>
            </a:xfrm>
            <a:prstGeom prst="line">
              <a:avLst/>
            </a:prstGeom>
            <a:noFill/>
            <a:ln w="12700" cap="flat" cmpd="sng">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eaLnBrk="1">
                <a:defRPr/>
              </a:pPr>
              <a:endParaRPr lang="x-none" altLang="x-none" sz="1600">
                <a:solidFill>
                  <a:srgbClr val="000000"/>
                </a:solidFill>
                <a:latin typeface="微软雅黑" panose="020B0503020204020204" pitchFamily="34" charset="-122"/>
                <a:ea typeface="微软雅黑" panose="020B0503020204020204" pitchFamily="34" charset="-122"/>
                <a:cs typeface="字魂59号-创粗黑" panose="00000500000000000000" charset="-122"/>
                <a:sym typeface="微软雅黑" panose="020B0503020204020204" pitchFamily="34" charset="-122"/>
              </a:endParaRPr>
            </a:p>
          </p:txBody>
        </p:sp>
        <p:sp>
          <p:nvSpPr>
            <p:cNvPr id="10" name="TextBox 20"/>
            <p:cNvSpPr txBox="1"/>
            <p:nvPr/>
          </p:nvSpPr>
          <p:spPr>
            <a:xfrm>
              <a:off x="5366097" y="3558369"/>
              <a:ext cx="4078844" cy="358431"/>
            </a:xfrm>
            <a:prstGeom prst="rect">
              <a:avLst/>
            </a:prstGeom>
            <a:noFill/>
          </p:spPr>
          <p:txBody>
            <a:bodyPr wrap="square" rtlCol="0">
              <a:spAutoFit/>
            </a:bodyPr>
            <a:lstStyle/>
            <a:p>
              <a:pPr defTabSz="1219200">
                <a:lnSpc>
                  <a:spcPct val="130000"/>
                </a:lnSpc>
                <a:spcBef>
                  <a:spcPct val="20000"/>
                </a:spcBef>
                <a:defRPr/>
              </a:pPr>
              <a:r>
                <a:rPr lang="zh-CN" altLang="en-US" sz="1550" dirty="0">
                  <a:solidFill>
                    <a:schemeClr val="tx1">
                      <a:lumMod val="75000"/>
                      <a:lumOff val="25000"/>
                    </a:schemeClr>
                  </a:solidFill>
                  <a:latin typeface="楷体" panose="02010609060101010101" pitchFamily="49" charset="-122"/>
                  <a:ea typeface="楷体" panose="02010609060101010101" pitchFamily="49" charset="-122"/>
                  <a:cs typeface="+mn-ea"/>
                  <a:sym typeface="微软雅黑" panose="020B0503020204020204" pitchFamily="34" charset="-122"/>
                </a:rPr>
                <a:t>目标性品类要符合目标消费群体的需求特点</a:t>
              </a:r>
              <a:endParaRPr lang="en-US" altLang="zh-CN" sz="1550" dirty="0">
                <a:solidFill>
                  <a:schemeClr val="bg1">
                    <a:lumMod val="50000"/>
                  </a:schemeClr>
                </a:solidFill>
                <a:latin typeface="楷体" panose="02010609060101010101" pitchFamily="49" charset="-122"/>
                <a:ea typeface="楷体" panose="02010609060101010101" pitchFamily="49" charset="-122"/>
                <a:cs typeface="+mn-ea"/>
                <a:sym typeface="微软雅黑" panose="020B0503020204020204" pitchFamily="34" charset="-122"/>
              </a:endParaRPr>
            </a:p>
          </p:txBody>
        </p:sp>
        <p:sp>
          <p:nvSpPr>
            <p:cNvPr id="11" name="TextBox 20"/>
            <p:cNvSpPr txBox="1"/>
            <p:nvPr/>
          </p:nvSpPr>
          <p:spPr>
            <a:xfrm>
              <a:off x="5789959" y="4609044"/>
              <a:ext cx="4291590" cy="358431"/>
            </a:xfrm>
            <a:prstGeom prst="rect">
              <a:avLst/>
            </a:prstGeom>
            <a:noFill/>
          </p:spPr>
          <p:txBody>
            <a:bodyPr wrap="square" rtlCol="0">
              <a:spAutoFit/>
            </a:bodyPr>
            <a:lstStyle/>
            <a:p>
              <a:pPr defTabSz="1219200">
                <a:lnSpc>
                  <a:spcPct val="130000"/>
                </a:lnSpc>
                <a:spcBef>
                  <a:spcPct val="20000"/>
                </a:spcBef>
                <a:defRPr/>
              </a:pPr>
              <a:r>
                <a:rPr lang="zh-CN" altLang="en-US" sz="1550" dirty="0">
                  <a:solidFill>
                    <a:schemeClr val="tx1">
                      <a:lumMod val="75000"/>
                      <a:lumOff val="25000"/>
                    </a:schemeClr>
                  </a:solidFill>
                  <a:latin typeface="楷体" panose="02010609060101010101" pitchFamily="49" charset="-122"/>
                  <a:ea typeface="楷体" panose="02010609060101010101" pitchFamily="49" charset="-122"/>
                  <a:cs typeface="+mn-ea"/>
                  <a:sym typeface="微软雅黑" panose="020B0503020204020204" pitchFamily="34" charset="-122"/>
                </a:rPr>
                <a:t>目标性品类要有比较丰富的货源及独特的品质</a:t>
              </a:r>
              <a:endParaRPr lang="en-US" altLang="zh-CN" sz="1550" dirty="0">
                <a:solidFill>
                  <a:schemeClr val="bg1">
                    <a:lumMod val="50000"/>
                  </a:schemeClr>
                </a:solidFill>
                <a:latin typeface="楷体" panose="02010609060101010101" pitchFamily="49" charset="-122"/>
                <a:ea typeface="楷体" panose="02010609060101010101" pitchFamily="49" charset="-122"/>
                <a:cs typeface="+mn-ea"/>
                <a:sym typeface="微软雅黑" panose="020B0503020204020204" pitchFamily="34" charset="-122"/>
              </a:endParaRPr>
            </a:p>
          </p:txBody>
        </p:sp>
        <p:sp>
          <p:nvSpPr>
            <p:cNvPr id="12" name="TextBox 20"/>
            <p:cNvSpPr txBox="1"/>
            <p:nvPr/>
          </p:nvSpPr>
          <p:spPr>
            <a:xfrm>
              <a:off x="5366097" y="5652409"/>
              <a:ext cx="6231736" cy="358431"/>
            </a:xfrm>
            <a:prstGeom prst="rect">
              <a:avLst/>
            </a:prstGeom>
            <a:noFill/>
          </p:spPr>
          <p:txBody>
            <a:bodyPr wrap="square" rtlCol="0">
              <a:spAutoFit/>
            </a:bodyPr>
            <a:lstStyle/>
            <a:p>
              <a:pPr defTabSz="1219200">
                <a:lnSpc>
                  <a:spcPct val="130000"/>
                </a:lnSpc>
                <a:spcBef>
                  <a:spcPct val="20000"/>
                </a:spcBef>
                <a:defRPr/>
              </a:pPr>
              <a:r>
                <a:rPr lang="zh-CN" altLang="en-US" sz="1550" dirty="0">
                  <a:solidFill>
                    <a:schemeClr val="tx1">
                      <a:lumMod val="75000"/>
                      <a:lumOff val="25000"/>
                    </a:schemeClr>
                  </a:solidFill>
                  <a:latin typeface="楷体" panose="02010609060101010101" pitchFamily="49" charset="-122"/>
                  <a:ea typeface="楷体" panose="02010609060101010101" pitchFamily="49" charset="-122"/>
                  <a:cs typeface="+mn-ea"/>
                  <a:sym typeface="微软雅黑" panose="020B0503020204020204" pitchFamily="34" charset="-122"/>
                </a:rPr>
                <a:t>目标性品类不仅要在价格上具有优势，还要有良好的营销手段做支持</a:t>
              </a:r>
              <a:endParaRPr lang="en-US" altLang="zh-CN" sz="1550" dirty="0">
                <a:solidFill>
                  <a:schemeClr val="bg1">
                    <a:lumMod val="50000"/>
                  </a:schemeClr>
                </a:solidFill>
                <a:latin typeface="楷体" panose="02010609060101010101" pitchFamily="49" charset="-122"/>
                <a:ea typeface="楷体" panose="02010609060101010101" pitchFamily="49" charset="-122"/>
                <a:cs typeface="+mn-ea"/>
                <a:sym typeface="微软雅黑" panose="020B0503020204020204" pitchFamily="34" charset="-122"/>
              </a:endParaRPr>
            </a:p>
          </p:txBody>
        </p:sp>
        <p:sp>
          <p:nvSpPr>
            <p:cNvPr id="13" name="Oval 3"/>
            <p:cNvSpPr/>
            <p:nvPr/>
          </p:nvSpPr>
          <p:spPr>
            <a:xfrm>
              <a:off x="4424797" y="3585240"/>
              <a:ext cx="361874" cy="3618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defRPr/>
              </a:pPr>
              <a:r>
                <a:rPr lang="en-US" altLang="zh-CN" sz="17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1</a:t>
              </a:r>
              <a:endParaRPr lang="en-US" altLang="zh-CN" sz="17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Oval 3"/>
            <p:cNvSpPr/>
            <p:nvPr/>
          </p:nvSpPr>
          <p:spPr>
            <a:xfrm>
              <a:off x="4860306" y="4638393"/>
              <a:ext cx="361874" cy="3618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defRPr/>
              </a:pPr>
              <a:r>
                <a:rPr lang="en-US" altLang="zh-CN" sz="17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2</a:t>
              </a:r>
              <a:endParaRPr lang="en-US" altLang="zh-CN" sz="17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Oval 3"/>
            <p:cNvSpPr/>
            <p:nvPr/>
          </p:nvSpPr>
          <p:spPr>
            <a:xfrm>
              <a:off x="4424797" y="5678180"/>
              <a:ext cx="361874" cy="3618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defRPr/>
              </a:pPr>
              <a:r>
                <a:rPr lang="en-US" altLang="zh-CN" sz="17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3</a:t>
              </a:r>
              <a:endParaRPr lang="en-US" altLang="zh-CN" sz="17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283874"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确定品类角色：明确品类扮演的角色</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866860" y="1037862"/>
            <a:ext cx="11020340" cy="2109904"/>
            <a:chOff x="1168587" y="2262633"/>
            <a:chExt cx="11020340" cy="2109904"/>
          </a:xfrm>
        </p:grpSpPr>
        <p:sp>
          <p:nvSpPr>
            <p:cNvPr id="3" name="TextBox 29"/>
            <p:cNvSpPr txBox="1"/>
            <p:nvPr/>
          </p:nvSpPr>
          <p:spPr>
            <a:xfrm>
              <a:off x="1168587" y="2710928"/>
              <a:ext cx="11020340" cy="1661609"/>
            </a:xfrm>
            <a:prstGeom prst="rect">
              <a:avLst/>
            </a:prstGeom>
            <a:noFill/>
          </p:spPr>
          <p:txBody>
            <a:bodyPr wrap="square" rtlCol="0">
              <a:spAutoFit/>
            </a:bodyPr>
            <a:lstStyle/>
            <a:p>
              <a:pPr lvl="0" algn="just" defTabSz="914400">
                <a:lnSpc>
                  <a:spcPct val="125000"/>
                </a:lnSpc>
                <a:defRPr/>
              </a:pPr>
              <a:r>
                <a:rPr lang="zh-CN" altLang="en-US" sz="1600" dirty="0">
                  <a:latin typeface="微软雅黑" panose="020B0503020204020204" pitchFamily="34" charset="-122"/>
                  <a:ea typeface="微软雅黑" panose="020B0503020204020204" pitchFamily="34" charset="-122"/>
                </a:rPr>
                <a:t>使用较普遍的是跨品类分析的品类角色定位法，零售商的商品品类通常被分为</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种类型。</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目标性品类：</a:t>
              </a:r>
              <a:r>
                <a:rPr lang="zh-CN" altLang="en-US" sz="1600" dirty="0">
                  <a:latin typeface="微软雅黑" panose="020B0503020204020204" pitchFamily="34" charset="-122"/>
                  <a:ea typeface="微软雅黑" panose="020B0503020204020204" pitchFamily="34" charset="-122"/>
                </a:rPr>
                <a:t>指能代表门店特色和形象、能满足消费者需要、销售情况最好的品类。</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常规性品类：</a:t>
              </a:r>
              <a:r>
                <a:rPr lang="zh-CN" altLang="en-US" sz="1600" dirty="0">
                  <a:latin typeface="微软雅黑" panose="020B0503020204020204" pitchFamily="34" charset="-122"/>
                  <a:ea typeface="微软雅黑" panose="020B0503020204020204" pitchFamily="34" charset="-122"/>
                </a:rPr>
                <a:t>指零售商用来吸引客流，抵御竞争对手，满足消费者的多方面需求，并能为门店带来一定利润的品类。</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季节性</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偶然性品类：</a:t>
              </a:r>
              <a:r>
                <a:rPr lang="zh-CN" altLang="en-US" sz="1600" dirty="0">
                  <a:latin typeface="微软雅黑" panose="020B0503020204020204" pitchFamily="34" charset="-122"/>
                  <a:ea typeface="微软雅黑" panose="020B0503020204020204" pitchFamily="34" charset="-122"/>
                </a:rPr>
                <a:t>指那些不是长期销售的，只是由于特定时节或活动而进行销售的品类。</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便利性品类：</a:t>
              </a:r>
              <a:r>
                <a:rPr lang="zh-CN" altLang="en-US" sz="1600" dirty="0">
                  <a:latin typeface="微软雅黑" panose="020B0503020204020204" pitchFamily="34" charset="-122"/>
                  <a:ea typeface="微软雅黑" panose="020B0503020204020204" pitchFamily="34" charset="-122"/>
                </a:rPr>
                <a:t>指零售商为了让消费者一次性购买到比较全面的商品而设置的品类。</a:t>
              </a:r>
              <a:endParaRPr lang="en-US" altLang="zh-CN" sz="1600" dirty="0">
                <a:latin typeface="微软雅黑" panose="020B0503020204020204" pitchFamily="34" charset="-122"/>
                <a:ea typeface="微软雅黑" panose="020B0503020204020204" pitchFamily="34" charset="-122"/>
              </a:endParaRPr>
            </a:p>
          </p:txBody>
        </p:sp>
        <p:sp>
          <p:nvSpPr>
            <p:cNvPr id="4" name="Rectangle: Rounded Corners 28"/>
            <p:cNvSpPr/>
            <p:nvPr/>
          </p:nvSpPr>
          <p:spPr>
            <a:xfrm>
              <a:off x="1198799" y="2262633"/>
              <a:ext cx="3003596" cy="432000"/>
            </a:xfrm>
            <a:prstGeom prst="roundRect">
              <a:avLst>
                <a:gd name="adj" fmla="val 50000"/>
              </a:avLst>
            </a:prstGeom>
            <a:solidFill>
              <a:srgbClr val="156DFF"/>
            </a:solidFill>
            <a:ln w="12700" cap="flat" cmpd="sng" algn="ctr">
              <a:noFill/>
              <a:prstDash val="solid"/>
              <a:miter lim="800000"/>
            </a:ln>
            <a:effectLst/>
          </p:spPr>
          <p:txBody>
            <a:bodyPr rtlCol="0" anchor="ctr"/>
            <a:lstStyle/>
            <a:p>
              <a:pPr lvl="0" algn="ctr">
                <a:defRPr/>
              </a:pPr>
              <a:r>
                <a:rPr lang="zh-CN" altLang="en-US" sz="20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sym typeface="思源宋体 CN" panose="02020400000000000000" pitchFamily="18" charset="-122"/>
                </a:rPr>
                <a:t>确定品类角色的方法</a:t>
              </a:r>
              <a:endParaRPr lang="zh-CN" altLang="en-US" sz="20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sym typeface="思源宋体 CN" panose="02020400000000000000" pitchFamily="18" charset="-122"/>
              </a:endParaRPr>
            </a:p>
          </p:txBody>
        </p:sp>
      </p:grpSp>
      <p:grpSp>
        <p:nvGrpSpPr>
          <p:cNvPr id="5" name="组合 4"/>
          <p:cNvGrpSpPr/>
          <p:nvPr/>
        </p:nvGrpSpPr>
        <p:grpSpPr>
          <a:xfrm>
            <a:off x="2279000" y="3486875"/>
            <a:ext cx="8196060" cy="2601379"/>
            <a:chOff x="982662" y="1931200"/>
            <a:chExt cx="9750951" cy="3094892"/>
          </a:xfrm>
        </p:grpSpPr>
        <p:sp>
          <p:nvSpPr>
            <p:cNvPr id="18" name="空心弧 17"/>
            <p:cNvSpPr/>
            <p:nvPr/>
          </p:nvSpPr>
          <p:spPr>
            <a:xfrm>
              <a:off x="982662" y="1931200"/>
              <a:ext cx="3094892" cy="3094892"/>
            </a:xfrm>
            <a:prstGeom prst="blockArc">
              <a:avLst>
                <a:gd name="adj1" fmla="val 16967564"/>
                <a:gd name="adj2" fmla="val 4565833"/>
                <a:gd name="adj3" fmla="val 2705"/>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椭圆 18"/>
            <p:cNvSpPr/>
            <p:nvPr/>
          </p:nvSpPr>
          <p:spPr>
            <a:xfrm>
              <a:off x="3380922" y="2130218"/>
              <a:ext cx="472852" cy="472852"/>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700" b="1" dirty="0">
                  <a:solidFill>
                    <a:schemeClr val="bg1"/>
                  </a:solidFill>
                  <a:latin typeface="微软雅黑" panose="020B0503020204020204" pitchFamily="34" charset="-122"/>
                  <a:ea typeface="微软雅黑" panose="020B0503020204020204" pitchFamily="34" charset="-122"/>
                  <a:cs typeface="+mn-ea"/>
                  <a:sym typeface="+mn-lt"/>
                </a:rPr>
                <a:t>1</a:t>
              </a:r>
              <a:endParaRPr lang="zh-CN" altLang="en-US" sz="17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0" name="椭圆 19"/>
            <p:cNvSpPr/>
            <p:nvPr/>
          </p:nvSpPr>
          <p:spPr>
            <a:xfrm>
              <a:off x="3844627" y="3210585"/>
              <a:ext cx="472852" cy="472852"/>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700" b="1" dirty="0">
                  <a:solidFill>
                    <a:schemeClr val="bg1"/>
                  </a:solidFill>
                  <a:latin typeface="微软雅黑" panose="020B0503020204020204" pitchFamily="34" charset="-122"/>
                  <a:ea typeface="微软雅黑" panose="020B0503020204020204" pitchFamily="34" charset="-122"/>
                  <a:cs typeface="+mn-ea"/>
                  <a:sym typeface="+mn-lt"/>
                </a:rPr>
                <a:t>2</a:t>
              </a:r>
              <a:endParaRPr lang="zh-CN" altLang="en-US" sz="17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1" name="椭圆 20"/>
            <p:cNvSpPr/>
            <p:nvPr/>
          </p:nvSpPr>
          <p:spPr>
            <a:xfrm>
              <a:off x="3380922" y="4315629"/>
              <a:ext cx="472852" cy="472852"/>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700" b="1" dirty="0">
                  <a:solidFill>
                    <a:schemeClr val="bg1"/>
                  </a:solidFill>
                  <a:latin typeface="微软雅黑" panose="020B0503020204020204" pitchFamily="34" charset="-122"/>
                  <a:ea typeface="微软雅黑" panose="020B0503020204020204" pitchFamily="34" charset="-122"/>
                  <a:cs typeface="+mn-ea"/>
                  <a:sym typeface="+mn-lt"/>
                </a:rPr>
                <a:t>3</a:t>
              </a:r>
              <a:endParaRPr lang="zh-CN" altLang="en-US" sz="17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2" name="椭圆 21"/>
            <p:cNvSpPr/>
            <p:nvPr/>
          </p:nvSpPr>
          <p:spPr>
            <a:xfrm>
              <a:off x="1545369" y="2536111"/>
              <a:ext cx="1899138" cy="1899138"/>
            </a:xfrm>
            <a:prstGeom prst="ellipse">
              <a:avLst/>
            </a:prstGeom>
            <a:solidFill>
              <a:schemeClr val="accent6">
                <a:lumMod val="20000"/>
                <a:lumOff val="80000"/>
              </a:schemeClr>
            </a:solidFill>
            <a:ln w="9525"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cs typeface="+mn-ea"/>
                  <a:sym typeface="+mn-lt"/>
                </a:rPr>
                <a:t>常规性品类的特点</a:t>
              </a:r>
              <a:endParaRPr lang="zh-CN" altLang="en-US" sz="16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3" name="文本框 22"/>
            <p:cNvSpPr txBox="1"/>
            <p:nvPr/>
          </p:nvSpPr>
          <p:spPr>
            <a:xfrm>
              <a:off x="3922477" y="2121798"/>
              <a:ext cx="6293386" cy="426430"/>
            </a:xfrm>
            <a:prstGeom prst="rect">
              <a:avLst/>
            </a:prstGeom>
            <a:noFill/>
          </p:spPr>
          <p:txBody>
            <a:bodyPr wrap="square" rtlCol="0">
              <a:spAutoFit/>
            </a:bodyPr>
            <a:lstStyle/>
            <a:p>
              <a:pPr algn="just">
                <a:lnSpc>
                  <a:spcPct val="130000"/>
                </a:lnSpc>
              </a:pPr>
              <a:r>
                <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t>有助于提升零售商的整体形象</a:t>
              </a:r>
              <a:endPar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endParaRPr>
            </a:p>
          </p:txBody>
        </p:sp>
        <p:sp>
          <p:nvSpPr>
            <p:cNvPr id="24" name="文本框 23"/>
            <p:cNvSpPr txBox="1"/>
            <p:nvPr/>
          </p:nvSpPr>
          <p:spPr>
            <a:xfrm>
              <a:off x="4440227" y="3193976"/>
              <a:ext cx="6293386" cy="426430"/>
            </a:xfrm>
            <a:prstGeom prst="rect">
              <a:avLst/>
            </a:prstGeom>
            <a:noFill/>
          </p:spPr>
          <p:txBody>
            <a:bodyPr wrap="square" rtlCol="0">
              <a:spAutoFit/>
            </a:bodyPr>
            <a:lstStyle/>
            <a:p>
              <a:pPr algn="just">
                <a:lnSpc>
                  <a:spcPct val="130000"/>
                </a:lnSpc>
              </a:pPr>
              <a:r>
                <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t>为经营指标的总体平衡提供保障</a:t>
              </a:r>
              <a:endPar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endParaRPr>
            </a:p>
          </p:txBody>
        </p:sp>
        <p:sp>
          <p:nvSpPr>
            <p:cNvPr id="25" name="文本框 24"/>
            <p:cNvSpPr txBox="1"/>
            <p:nvPr/>
          </p:nvSpPr>
          <p:spPr>
            <a:xfrm>
              <a:off x="3922476" y="4309611"/>
              <a:ext cx="6293386" cy="426430"/>
            </a:xfrm>
            <a:prstGeom prst="rect">
              <a:avLst/>
            </a:prstGeom>
            <a:noFill/>
          </p:spPr>
          <p:txBody>
            <a:bodyPr wrap="square" rtlCol="0">
              <a:spAutoFit/>
            </a:bodyPr>
            <a:lstStyle/>
            <a:p>
              <a:pPr algn="just">
                <a:lnSpc>
                  <a:spcPct val="130000"/>
                </a:lnSpc>
              </a:pPr>
              <a:r>
                <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t>销售额及利润占比与其所获得的相关资源占比比较接近</a:t>
              </a:r>
              <a:endPar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283874"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确定品类角色：明确品类扮演的角色</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866860" y="1037862"/>
            <a:ext cx="11020340" cy="2109904"/>
            <a:chOff x="1168587" y="2262633"/>
            <a:chExt cx="11020340" cy="2109904"/>
          </a:xfrm>
        </p:grpSpPr>
        <p:sp>
          <p:nvSpPr>
            <p:cNvPr id="3" name="TextBox 29"/>
            <p:cNvSpPr txBox="1"/>
            <p:nvPr/>
          </p:nvSpPr>
          <p:spPr>
            <a:xfrm>
              <a:off x="1168587" y="2710928"/>
              <a:ext cx="11020340" cy="1661609"/>
            </a:xfrm>
            <a:prstGeom prst="rect">
              <a:avLst/>
            </a:prstGeom>
            <a:noFill/>
          </p:spPr>
          <p:txBody>
            <a:bodyPr wrap="square" rtlCol="0">
              <a:spAutoFit/>
            </a:bodyPr>
            <a:lstStyle/>
            <a:p>
              <a:pPr lvl="0" algn="just" defTabSz="914400">
                <a:lnSpc>
                  <a:spcPct val="125000"/>
                </a:lnSpc>
                <a:defRPr/>
              </a:pPr>
              <a:r>
                <a:rPr lang="zh-CN" altLang="en-US" sz="1600" dirty="0">
                  <a:latin typeface="微软雅黑" panose="020B0503020204020204" pitchFamily="34" charset="-122"/>
                  <a:ea typeface="微软雅黑" panose="020B0503020204020204" pitchFamily="34" charset="-122"/>
                </a:rPr>
                <a:t>使用较普遍的是跨品类分析的品类角色定位法，零售商的商品品类通常被分为</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种类型。</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目标性品类：</a:t>
              </a:r>
              <a:r>
                <a:rPr lang="zh-CN" altLang="en-US" sz="1600" dirty="0">
                  <a:latin typeface="微软雅黑" panose="020B0503020204020204" pitchFamily="34" charset="-122"/>
                  <a:ea typeface="微软雅黑" panose="020B0503020204020204" pitchFamily="34" charset="-122"/>
                </a:rPr>
                <a:t>指能代表门店特色和形象、能满足消费者需要、销售情况最好的品类。</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常规性品类：</a:t>
              </a:r>
              <a:r>
                <a:rPr lang="zh-CN" altLang="en-US" sz="1600" dirty="0">
                  <a:latin typeface="微软雅黑" panose="020B0503020204020204" pitchFamily="34" charset="-122"/>
                  <a:ea typeface="微软雅黑" panose="020B0503020204020204" pitchFamily="34" charset="-122"/>
                </a:rPr>
                <a:t>指零售商用来吸引客流，抵御竞争对手，满足消费者的多方面需求，并能为门店带来一定利润的品类。</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季节性</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偶然性品类：</a:t>
              </a:r>
              <a:r>
                <a:rPr lang="zh-CN" altLang="en-US" sz="1600" dirty="0">
                  <a:latin typeface="微软雅黑" panose="020B0503020204020204" pitchFamily="34" charset="-122"/>
                  <a:ea typeface="微软雅黑" panose="020B0503020204020204" pitchFamily="34" charset="-122"/>
                </a:rPr>
                <a:t>指那些不是长期销售的，只是由于特定时节或活动而进行销售的品类。</a:t>
              </a:r>
              <a:endParaRPr lang="en-US" altLang="zh-CN" sz="1600" dirty="0">
                <a:latin typeface="微软雅黑" panose="020B0503020204020204" pitchFamily="34" charset="-122"/>
                <a:ea typeface="微软雅黑" panose="020B0503020204020204" pitchFamily="34" charset="-122"/>
              </a:endParaRPr>
            </a:p>
            <a:p>
              <a:pPr marL="252095" lvl="0" indent="-179705" algn="just" defTabSz="914400">
                <a:lnSpc>
                  <a:spcPct val="125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rPr>
                <a:t>便利性品类：</a:t>
              </a:r>
              <a:r>
                <a:rPr lang="zh-CN" altLang="en-US" sz="1600" dirty="0">
                  <a:latin typeface="微软雅黑" panose="020B0503020204020204" pitchFamily="34" charset="-122"/>
                  <a:ea typeface="微软雅黑" panose="020B0503020204020204" pitchFamily="34" charset="-122"/>
                </a:rPr>
                <a:t>指零售商为了让消费者一次性购买到比较全面的商品而设置的品类。</a:t>
              </a:r>
              <a:endParaRPr lang="en-US" altLang="zh-CN" sz="1600" dirty="0">
                <a:latin typeface="微软雅黑" panose="020B0503020204020204" pitchFamily="34" charset="-122"/>
                <a:ea typeface="微软雅黑" panose="020B0503020204020204" pitchFamily="34" charset="-122"/>
              </a:endParaRPr>
            </a:p>
          </p:txBody>
        </p:sp>
        <p:sp>
          <p:nvSpPr>
            <p:cNvPr id="4" name="Rectangle: Rounded Corners 28"/>
            <p:cNvSpPr/>
            <p:nvPr/>
          </p:nvSpPr>
          <p:spPr>
            <a:xfrm>
              <a:off x="1198799" y="2262633"/>
              <a:ext cx="3003596" cy="432000"/>
            </a:xfrm>
            <a:prstGeom prst="roundRect">
              <a:avLst>
                <a:gd name="adj" fmla="val 50000"/>
              </a:avLst>
            </a:prstGeom>
            <a:solidFill>
              <a:srgbClr val="156DFF"/>
            </a:solidFill>
            <a:ln w="12700" cap="flat" cmpd="sng" algn="ctr">
              <a:noFill/>
              <a:prstDash val="solid"/>
              <a:miter lim="800000"/>
            </a:ln>
            <a:effectLst/>
          </p:spPr>
          <p:txBody>
            <a:bodyPr rtlCol="0" anchor="ctr"/>
            <a:lstStyle/>
            <a:p>
              <a:pPr lvl="0" algn="ctr">
                <a:defRPr/>
              </a:pPr>
              <a:r>
                <a:rPr lang="zh-CN" altLang="en-US" sz="20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sym typeface="思源宋体 CN" panose="02020400000000000000" pitchFamily="18" charset="-122"/>
                </a:rPr>
                <a:t>确定品类角色的方法</a:t>
              </a:r>
              <a:endParaRPr lang="zh-CN" altLang="en-US" sz="20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sym typeface="思源宋体 CN" panose="02020400000000000000" pitchFamily="18" charset="-122"/>
              </a:endParaRPr>
            </a:p>
          </p:txBody>
        </p:sp>
      </p:grpSp>
      <p:grpSp>
        <p:nvGrpSpPr>
          <p:cNvPr id="6" name="组合 5"/>
          <p:cNvGrpSpPr/>
          <p:nvPr/>
        </p:nvGrpSpPr>
        <p:grpSpPr>
          <a:xfrm>
            <a:off x="1967695" y="3382700"/>
            <a:ext cx="8067555" cy="2838417"/>
            <a:chOff x="740379" y="1657769"/>
            <a:chExt cx="10705674" cy="3766589"/>
          </a:xfrm>
        </p:grpSpPr>
        <p:grpSp>
          <p:nvGrpSpPr>
            <p:cNvPr id="7" name="ï$1ídè"/>
            <p:cNvGrpSpPr/>
            <p:nvPr/>
          </p:nvGrpSpPr>
          <p:grpSpPr>
            <a:xfrm>
              <a:off x="4146759" y="1657769"/>
              <a:ext cx="3766598" cy="3766589"/>
              <a:chOff x="4393857" y="1916832"/>
              <a:chExt cx="3431086" cy="3431078"/>
            </a:xfrm>
          </p:grpSpPr>
          <p:sp>
            <p:nvSpPr>
              <p:cNvPr id="12" name="ïṧľíḑé"/>
              <p:cNvSpPr/>
              <p:nvPr/>
            </p:nvSpPr>
            <p:spPr bwMode="auto">
              <a:xfrm>
                <a:off x="4393857" y="1916832"/>
                <a:ext cx="1712808" cy="1712806"/>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bg1">
                  <a:lumMod val="95000"/>
                </a:schemeClr>
              </a:solidFill>
              <a:ln w="38100">
                <a:solidFill>
                  <a:schemeClr val="bg1"/>
                </a:solidFill>
                <a:rou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işľïďè"/>
              <p:cNvSpPr/>
              <p:nvPr/>
            </p:nvSpPr>
            <p:spPr bwMode="auto">
              <a:xfrm>
                <a:off x="4393857" y="3629634"/>
                <a:ext cx="1712808" cy="1718276"/>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bg1">
                  <a:lumMod val="95000"/>
                </a:schemeClr>
              </a:solidFill>
              <a:ln w="38100">
                <a:solidFill>
                  <a:schemeClr val="bg1"/>
                </a:solidFill>
                <a:rou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iṥ1îḋè"/>
              <p:cNvSpPr/>
              <p:nvPr/>
            </p:nvSpPr>
            <p:spPr bwMode="auto">
              <a:xfrm>
                <a:off x="6106665" y="1916832"/>
                <a:ext cx="1718278" cy="1712806"/>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bg1">
                  <a:lumMod val="95000"/>
                </a:schemeClr>
              </a:solidFill>
              <a:ln w="38100">
                <a:solidFill>
                  <a:schemeClr val="bg1"/>
                </a:solidFill>
                <a:rou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iṧļîďè"/>
              <p:cNvSpPr/>
              <p:nvPr/>
            </p:nvSpPr>
            <p:spPr bwMode="auto">
              <a:xfrm>
                <a:off x="6106665" y="3629634"/>
                <a:ext cx="1718278" cy="1718276"/>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bg1">
                  <a:lumMod val="95000"/>
                </a:schemeClr>
              </a:solidFill>
              <a:ln w="38100">
                <a:solidFill>
                  <a:schemeClr val="bg1"/>
                </a:solidFill>
                <a:rou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î$1íde"/>
              <p:cNvSpPr/>
              <p:nvPr/>
            </p:nvSpPr>
            <p:spPr bwMode="auto">
              <a:xfrm>
                <a:off x="5318664" y="2841635"/>
                <a:ext cx="1581475" cy="1581472"/>
              </a:xfrm>
              <a:custGeom>
                <a:avLst/>
                <a:gdLst/>
                <a:ahLst/>
                <a:cxnLst>
                  <a:cxn ang="0">
                    <a:pos x="384" y="155"/>
                  </a:cxn>
                  <a:cxn ang="0">
                    <a:pos x="255" y="10"/>
                  </a:cxn>
                  <a:cxn ang="0">
                    <a:pos x="205" y="1"/>
                  </a:cxn>
                  <a:cxn ang="0">
                    <a:pos x="155" y="4"/>
                  </a:cxn>
                  <a:cxn ang="0">
                    <a:pos x="10" y="134"/>
                  </a:cxn>
                  <a:cxn ang="0">
                    <a:pos x="1" y="183"/>
                  </a:cxn>
                  <a:cxn ang="0">
                    <a:pos x="4" y="234"/>
                  </a:cxn>
                  <a:cxn ang="0">
                    <a:pos x="134" y="379"/>
                  </a:cxn>
                  <a:cxn ang="0">
                    <a:pos x="183" y="388"/>
                  </a:cxn>
                  <a:cxn ang="0">
                    <a:pos x="234" y="384"/>
                  </a:cxn>
                  <a:cxn ang="0">
                    <a:pos x="379" y="255"/>
                  </a:cxn>
                  <a:cxn ang="0">
                    <a:pos x="388" y="205"/>
                  </a:cxn>
                  <a:cxn ang="0">
                    <a:pos x="384" y="155"/>
                  </a:cxn>
                </a:cxnLst>
                <a:rect l="0" t="0" r="r" b="b"/>
                <a:pathLst>
                  <a:path w="389" h="389">
                    <a:moveTo>
                      <a:pt x="384" y="155"/>
                    </a:moveTo>
                    <a:cubicBezTo>
                      <a:pt x="370" y="87"/>
                      <a:pt x="321" y="32"/>
                      <a:pt x="255" y="10"/>
                    </a:cubicBezTo>
                    <a:cubicBezTo>
                      <a:pt x="239" y="5"/>
                      <a:pt x="222" y="2"/>
                      <a:pt x="205" y="1"/>
                    </a:cubicBezTo>
                    <a:cubicBezTo>
                      <a:pt x="188" y="0"/>
                      <a:pt x="171" y="1"/>
                      <a:pt x="155" y="4"/>
                    </a:cubicBezTo>
                    <a:cubicBezTo>
                      <a:pt x="87" y="18"/>
                      <a:pt x="31" y="68"/>
                      <a:pt x="10" y="134"/>
                    </a:cubicBezTo>
                    <a:cubicBezTo>
                      <a:pt x="5" y="150"/>
                      <a:pt x="1" y="166"/>
                      <a:pt x="1" y="183"/>
                    </a:cubicBezTo>
                    <a:cubicBezTo>
                      <a:pt x="0" y="201"/>
                      <a:pt x="1" y="218"/>
                      <a:pt x="4" y="234"/>
                    </a:cubicBezTo>
                    <a:cubicBezTo>
                      <a:pt x="18" y="302"/>
                      <a:pt x="68" y="357"/>
                      <a:pt x="134" y="379"/>
                    </a:cubicBezTo>
                    <a:cubicBezTo>
                      <a:pt x="149" y="384"/>
                      <a:pt x="166" y="387"/>
                      <a:pt x="183" y="388"/>
                    </a:cubicBezTo>
                    <a:cubicBezTo>
                      <a:pt x="201" y="389"/>
                      <a:pt x="217" y="388"/>
                      <a:pt x="234" y="384"/>
                    </a:cubicBezTo>
                    <a:cubicBezTo>
                      <a:pt x="301" y="370"/>
                      <a:pt x="357" y="321"/>
                      <a:pt x="379" y="255"/>
                    </a:cubicBezTo>
                    <a:cubicBezTo>
                      <a:pt x="384" y="239"/>
                      <a:pt x="387" y="223"/>
                      <a:pt x="388" y="205"/>
                    </a:cubicBezTo>
                    <a:cubicBezTo>
                      <a:pt x="389" y="188"/>
                      <a:pt x="388" y="171"/>
                      <a:pt x="384" y="155"/>
                    </a:cubicBezTo>
                    <a:close/>
                  </a:path>
                </a:pathLst>
              </a:custGeom>
              <a:solidFill>
                <a:srgbClr val="FDFDFE"/>
              </a:solidFill>
              <a:ln w="19050">
                <a:noFill/>
                <a:rou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季节性</a:t>
                </a:r>
                <a:r>
                  <a:rPr kumimoji="0" lang="en-US" altLang="zh-CN"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a:t>
                </a:r>
                <a:br>
                  <a:rPr kumimoji="0" lang="en-US" altLang="zh-CN"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br>
                <a:r>
                  <a:rPr kumimoji="0" lang="zh-CN" altLang="en-US"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偶然性品类</a:t>
                </a:r>
                <a:br>
                  <a:rPr kumimoji="0" lang="en-US" altLang="zh-CN"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br>
                <a:r>
                  <a:rPr kumimoji="0" lang="zh-CN" altLang="en-US"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的特点</a:t>
                </a:r>
                <a:endParaRPr kumimoji="0" lang="zh-CN" altLang="en-US"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7" name="îŝḻide"/>
              <p:cNvSpPr/>
              <p:nvPr/>
            </p:nvSpPr>
            <p:spPr>
              <a:xfrm>
                <a:off x="4906749" y="2506107"/>
                <a:ext cx="571996" cy="571996"/>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a:t>
                </a: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6" name="îṥlïḍé"/>
              <p:cNvSpPr/>
              <p:nvPr/>
            </p:nvSpPr>
            <p:spPr>
              <a:xfrm>
                <a:off x="6740056" y="2506107"/>
                <a:ext cx="571996" cy="571996"/>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a:t>
                </a: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7" name="isḻiḓè"/>
              <p:cNvSpPr/>
              <p:nvPr/>
            </p:nvSpPr>
            <p:spPr>
              <a:xfrm>
                <a:off x="6740056" y="4186639"/>
                <a:ext cx="571996" cy="571996"/>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4</a:t>
                </a: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0" name="íşľïdé"/>
              <p:cNvSpPr/>
              <p:nvPr/>
            </p:nvSpPr>
            <p:spPr>
              <a:xfrm>
                <a:off x="4906749" y="4186639"/>
                <a:ext cx="571996" cy="571996"/>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3</a:t>
                </a: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8" name="文本框 7"/>
            <p:cNvSpPr txBox="1"/>
            <p:nvPr/>
          </p:nvSpPr>
          <p:spPr>
            <a:xfrm>
              <a:off x="740379" y="2391571"/>
              <a:ext cx="3396760" cy="451900"/>
            </a:xfrm>
            <a:prstGeom prst="rect">
              <a:avLst/>
            </a:prstGeom>
            <a:noFill/>
          </p:spPr>
          <p:txBody>
            <a:bodyPr wrap="square" rtlCol="0">
              <a:spAutoFit/>
            </a:bodyPr>
            <a:lstStyle/>
            <a:p>
              <a:pPr lvl="0" hangingPunct="0">
                <a:lnSpc>
                  <a:spcPct val="120000"/>
                </a:lnSpc>
                <a:defRPr/>
              </a:pPr>
              <a:r>
                <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t>在某个时期内处于领导地位</a:t>
              </a:r>
              <a:endParaRPr kumimoji="0" lang="zh-CN" altLang="en-US" sz="1550" b="0" i="0" u="none" strike="noStrike" kern="1200" cap="none" spc="0" normalizeH="0" baseline="0" noProof="0" dirty="0">
                <a:ln>
                  <a:noFill/>
                </a:ln>
                <a:solidFill>
                  <a:schemeClr val="tx1">
                    <a:lumMod val="85000"/>
                    <a:lumOff val="15000"/>
                  </a:schemeClr>
                </a:solidFill>
                <a:effectLst/>
                <a:uLnTx/>
                <a:uFillTx/>
                <a:latin typeface="楷体" panose="02010609060101010101" pitchFamily="49" charset="-122"/>
                <a:ea typeface="楷体" panose="02010609060101010101" pitchFamily="49" charset="-122"/>
                <a:cs typeface="+mn-ea"/>
                <a:sym typeface="+mn-lt"/>
              </a:endParaRPr>
            </a:p>
          </p:txBody>
        </p:sp>
        <p:sp>
          <p:nvSpPr>
            <p:cNvPr id="9" name="文本框 8"/>
            <p:cNvSpPr txBox="1"/>
            <p:nvPr/>
          </p:nvSpPr>
          <p:spPr>
            <a:xfrm>
              <a:off x="740379" y="4005745"/>
              <a:ext cx="3396759" cy="831733"/>
            </a:xfrm>
            <a:prstGeom prst="rect">
              <a:avLst/>
            </a:prstGeom>
            <a:noFill/>
          </p:spPr>
          <p:txBody>
            <a:bodyPr wrap="square" rtlCol="0">
              <a:spAutoFit/>
            </a:bodyPr>
            <a:lstStyle/>
            <a:p>
              <a:pPr lvl="0" hangingPunct="0">
                <a:lnSpc>
                  <a:spcPct val="120000"/>
                </a:lnSpc>
                <a:defRPr/>
              </a:pPr>
              <a:r>
                <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t>在实现利润、现金流量和资产回报方面，处于次要地位</a:t>
              </a:r>
              <a:endParaRPr kumimoji="0" lang="zh-CN" altLang="en-US" sz="1550" b="0" i="0" u="none" strike="noStrike" kern="1200" cap="none" spc="0" normalizeH="0" baseline="0" noProof="0" dirty="0">
                <a:ln>
                  <a:noFill/>
                </a:ln>
                <a:solidFill>
                  <a:schemeClr val="tx1">
                    <a:lumMod val="85000"/>
                    <a:lumOff val="15000"/>
                  </a:schemeClr>
                </a:solidFill>
                <a:effectLst/>
                <a:uLnTx/>
                <a:uFillTx/>
                <a:latin typeface="楷体" panose="02010609060101010101" pitchFamily="49" charset="-122"/>
                <a:ea typeface="楷体" panose="02010609060101010101" pitchFamily="49" charset="-122"/>
                <a:cs typeface="+mn-ea"/>
                <a:sym typeface="+mn-lt"/>
              </a:endParaRPr>
            </a:p>
          </p:txBody>
        </p:sp>
        <p:sp>
          <p:nvSpPr>
            <p:cNvPr id="10" name="文本框 9"/>
            <p:cNvSpPr txBox="1"/>
            <p:nvPr/>
          </p:nvSpPr>
          <p:spPr>
            <a:xfrm>
              <a:off x="7922759" y="2201656"/>
              <a:ext cx="3523294" cy="831733"/>
            </a:xfrm>
            <a:prstGeom prst="rect">
              <a:avLst/>
            </a:prstGeom>
            <a:noFill/>
          </p:spPr>
          <p:txBody>
            <a:bodyPr wrap="square" rtlCol="0">
              <a:spAutoFit/>
            </a:bodyPr>
            <a:lstStyle/>
            <a:p>
              <a:pPr lvl="0" hangingPunct="0">
                <a:lnSpc>
                  <a:spcPct val="120000"/>
                </a:lnSpc>
                <a:defRPr/>
              </a:pPr>
              <a:r>
                <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t>能够有效提升零售商在目标消费群体心中的形象</a:t>
              </a:r>
              <a:endParaRPr kumimoji="0" lang="zh-CN" altLang="en-US" sz="1550" b="0" i="0" u="none" strike="noStrike" kern="1200" cap="none" spc="0" normalizeH="0" baseline="0" noProof="0" dirty="0">
                <a:ln>
                  <a:noFill/>
                </a:ln>
                <a:solidFill>
                  <a:schemeClr val="tx1">
                    <a:lumMod val="85000"/>
                    <a:lumOff val="15000"/>
                  </a:schemeClr>
                </a:solidFill>
                <a:effectLst/>
                <a:uLnTx/>
                <a:uFillTx/>
                <a:latin typeface="楷体" panose="02010609060101010101" pitchFamily="49" charset="-122"/>
                <a:ea typeface="楷体" panose="02010609060101010101" pitchFamily="49" charset="-122"/>
                <a:cs typeface="+mn-ea"/>
                <a:sym typeface="+mn-lt"/>
              </a:endParaRPr>
            </a:p>
          </p:txBody>
        </p:sp>
        <p:sp>
          <p:nvSpPr>
            <p:cNvPr id="11" name="文本框 10"/>
            <p:cNvSpPr txBox="1"/>
            <p:nvPr/>
          </p:nvSpPr>
          <p:spPr>
            <a:xfrm>
              <a:off x="7922760" y="4005745"/>
              <a:ext cx="3523293" cy="831733"/>
            </a:xfrm>
            <a:prstGeom prst="rect">
              <a:avLst/>
            </a:prstGeom>
            <a:noFill/>
          </p:spPr>
          <p:txBody>
            <a:bodyPr wrap="square" rtlCol="0">
              <a:spAutoFit/>
            </a:bodyPr>
            <a:lstStyle/>
            <a:p>
              <a:pPr lvl="0" hangingPunct="0">
                <a:lnSpc>
                  <a:spcPct val="120000"/>
                </a:lnSpc>
                <a:defRPr/>
              </a:pPr>
              <a:r>
                <a:rPr lang="zh-CN" altLang="en-US" sz="1550" dirty="0">
                  <a:solidFill>
                    <a:schemeClr val="tx1">
                      <a:lumMod val="85000"/>
                      <a:lumOff val="15000"/>
                    </a:schemeClr>
                  </a:solidFill>
                  <a:latin typeface="楷体" panose="02010609060101010101" pitchFamily="49" charset="-122"/>
                  <a:ea typeface="楷体" panose="02010609060101010101" pitchFamily="49" charset="-122"/>
                  <a:cs typeface="+mn-ea"/>
                  <a:sym typeface="+mn-lt"/>
                </a:rPr>
                <a:t>能为目标消费者提供具有竞争性的商品</a:t>
              </a:r>
              <a:endParaRPr kumimoji="0" lang="zh-CN" altLang="en-US" sz="1550" b="0" i="0" u="none" strike="noStrike" kern="1200" cap="none" spc="0" normalizeH="0" baseline="0" noProof="0" dirty="0">
                <a:ln>
                  <a:noFill/>
                </a:ln>
                <a:solidFill>
                  <a:schemeClr val="tx1">
                    <a:lumMod val="85000"/>
                    <a:lumOff val="15000"/>
                  </a:schemeClr>
                </a:solidFill>
                <a:effectLst/>
                <a:uLnTx/>
                <a:uFillTx/>
                <a:latin typeface="楷体" panose="02010609060101010101" pitchFamily="49" charset="-122"/>
                <a:ea typeface="楷体" panose="02010609060101010101" pitchFamily="49"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283874"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确定品类角色：明确品类扮演的角色</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866860" y="1037862"/>
            <a:ext cx="10368000" cy="1128096"/>
            <a:chOff x="1168587" y="2262633"/>
            <a:chExt cx="10368000" cy="1128096"/>
          </a:xfrm>
        </p:grpSpPr>
        <p:sp>
          <p:nvSpPr>
            <p:cNvPr id="9" name="TextBox 29"/>
            <p:cNvSpPr txBox="1"/>
            <p:nvPr/>
          </p:nvSpPr>
          <p:spPr>
            <a:xfrm>
              <a:off x="1168587" y="2710928"/>
              <a:ext cx="10368000" cy="679801"/>
            </a:xfrm>
            <a:prstGeom prst="rect">
              <a:avLst/>
            </a:prstGeom>
            <a:noFill/>
          </p:spPr>
          <p:txBody>
            <a:bodyPr wrap="square" rtlCol="0">
              <a:spAutoFit/>
            </a:bodyPr>
            <a:lstStyle/>
            <a:p>
              <a:pPr lvl="0" algn="just" defTabSz="914400">
                <a:lnSpc>
                  <a:spcPct val="125000"/>
                </a:lnSpc>
                <a:defRPr/>
              </a:pPr>
              <a:r>
                <a:rPr lang="zh-CN" altLang="en-US" sz="1600" dirty="0">
                  <a:latin typeface="微软雅黑" panose="020B0503020204020204" pitchFamily="34" charset="-122"/>
                  <a:ea typeface="微软雅黑" panose="020B0503020204020204" pitchFamily="34" charset="-122"/>
                </a:rPr>
                <a:t>在定义品类角色时，通常需要考虑</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个因素，即某品类对目标消费群体的重要性、某品类对零售商的重要性，以及某品类的市场发展前景。</a:t>
              </a:r>
              <a:endParaRPr lang="en-US" altLang="zh-CN" sz="1600" dirty="0">
                <a:latin typeface="微软雅黑" panose="020B0503020204020204" pitchFamily="34" charset="-122"/>
                <a:ea typeface="微软雅黑" panose="020B0503020204020204" pitchFamily="34" charset="-122"/>
              </a:endParaRPr>
            </a:p>
          </p:txBody>
        </p:sp>
        <p:sp>
          <p:nvSpPr>
            <p:cNvPr id="10" name="Rectangle: Rounded Corners 28"/>
            <p:cNvSpPr/>
            <p:nvPr/>
          </p:nvSpPr>
          <p:spPr>
            <a:xfrm>
              <a:off x="1198799" y="2262633"/>
              <a:ext cx="3003596" cy="432000"/>
            </a:xfrm>
            <a:prstGeom prst="roundRect">
              <a:avLst>
                <a:gd name="adj" fmla="val 50000"/>
              </a:avLst>
            </a:prstGeom>
            <a:solidFill>
              <a:srgbClr val="00B0F0"/>
            </a:solidFill>
            <a:ln w="12700" cap="flat" cmpd="sng" algn="ctr">
              <a:noFill/>
              <a:prstDash val="solid"/>
              <a:miter lim="800000"/>
            </a:ln>
            <a:effectLst/>
          </p:spPr>
          <p:txBody>
            <a:bodyPr rtlCol="0" anchor="ctr"/>
            <a:lstStyle/>
            <a:p>
              <a:pPr lvl="0" algn="ctr">
                <a:defRPr/>
              </a:pPr>
              <a:r>
                <a:rPr lang="zh-CN" altLang="en-US" sz="20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sym typeface="思源宋体 CN" panose="02020400000000000000" pitchFamily="18" charset="-122"/>
                </a:rPr>
                <a:t>确定品类角色的原则</a:t>
              </a:r>
              <a:endParaRPr lang="zh-CN" altLang="en-US" sz="20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sym typeface="思源宋体 CN" panose="02020400000000000000" pitchFamily="18" charset="-122"/>
              </a:endParaRPr>
            </a:p>
          </p:txBody>
        </p:sp>
      </p:grpSp>
      <p:graphicFrame>
        <p:nvGraphicFramePr>
          <p:cNvPr id="4" name="表格 7"/>
          <p:cNvGraphicFramePr>
            <a:graphicFrameLocks noGrp="1"/>
          </p:cNvGraphicFramePr>
          <p:nvPr/>
        </p:nvGraphicFramePr>
        <p:xfrm>
          <a:off x="650616" y="2604946"/>
          <a:ext cx="10866198" cy="3796560"/>
        </p:xfrm>
        <a:graphic>
          <a:graphicData uri="http://schemas.openxmlformats.org/drawingml/2006/table">
            <a:tbl>
              <a:tblPr firstRow="1" bandRow="1">
                <a:tableStyleId>{9DCAF9ED-07DC-4A11-8D7F-57B35C25682E}</a:tableStyleId>
              </a:tblPr>
              <a:tblGrid>
                <a:gridCol w="1532845"/>
                <a:gridCol w="4853950"/>
                <a:gridCol w="4479403"/>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考虑因素</a:t>
                      </a:r>
                      <a:endParaRPr lang="zh-CN" altLang="en-US" sz="1500" b="1"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常用的定量分析方向</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常用的定性分析方向</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某品类对目标消费群体的重要性</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72000" marB="9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目标消费群体购买该品类商品的频率</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目标消费群体每年在该品类上的支出</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③ 购买该品类商品的消费者的数量</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9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对消费者来说，该品类的商品是必须要购买的吗</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280670" marR="0" lvl="0" indent="-28067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对消费者来说，该品类的商品会对其生活方式产生很大的影响吗</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280670" marR="0" lvl="0" indent="-28067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③ 对消费者来说，零售商所提供的该品类商品与零售商的竞争对手所提供的同类商品有区别吗</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9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05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某品类对零售商的重要性</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72000" marB="9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该品类商品所产生的利润</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该品类商品所产生的毛利润与其所占卖场空间的比值</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③ 该品类商品所产生的销售额与其所占卖场空间的比值</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9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marR="0" lvl="0" indent="-28067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提供该品类商品能够提高消费者对零售商的忠诚度吗</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该品类的商品能够有效平衡零售商的优势吗</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③ 该品类的商品对企业的发展战略来说重要吗</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9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05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某品类的市场</a:t>
                      </a:r>
                      <a:b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b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发展前景</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72000" marB="9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该品类商品所占市场份额的发展前景</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从市场层面来说，该品类商品的增长趋势</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③ 该品类商品的消费趋势</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9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0670" marR="0" lvl="0" indent="-28067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在市场竞争中，该品类的重要性是否被高估或低估了</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竞争对手是否能应对促销和销售计划的变化</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9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文本框 4"/>
          <p:cNvSpPr txBox="1"/>
          <p:nvPr/>
        </p:nvSpPr>
        <p:spPr>
          <a:xfrm>
            <a:off x="3383715" y="2278446"/>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确定品类角色时常用的分析方向</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65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283874"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确定品类角色：明确品类扮演的角色</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866860" y="1168427"/>
            <a:ext cx="10406882" cy="5074278"/>
            <a:chOff x="866860" y="1780934"/>
            <a:chExt cx="10406882" cy="5074278"/>
          </a:xfrm>
        </p:grpSpPr>
        <p:sp>
          <p:nvSpPr>
            <p:cNvPr id="3" name="矩形 2"/>
            <p:cNvSpPr/>
            <p:nvPr/>
          </p:nvSpPr>
          <p:spPr>
            <a:xfrm>
              <a:off x="866860" y="2862124"/>
              <a:ext cx="10406882" cy="3827586"/>
            </a:xfrm>
            <a:prstGeom prst="rect">
              <a:avLst/>
            </a:prstGeom>
          </p:spPr>
          <p:txBody>
            <a:bodyPr wrap="square">
              <a:spAutoFit/>
            </a:bodyPr>
            <a:lstStyle/>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巴比食品主要从事中式面点食品的研发、生产与销售，致力于“工业化生产，全冷链配送，直营、加盟、团体供餐为一体”的经营模式，是一家“以连锁门店销售为主，团体供餐销售为辅”的中式面点速冻食品制造企业，具体产品包括自产的包子、馒头、粗粮点心等各种单品以及丰富的馅料系列产品等。</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例如，巴比食品主打“短保三十天，饺子更新鲜”，推出速冻锁鲜水饺及蒸饺、包子系列，减少添加剂，活性动态锁鲜，食用时无需解冻，直接蒸、煮、煎，在保证新鲜度的同时还很便捷。同时，为了满足年轻群体的消费升级需求，其打造细分领域大单品，重点推出螺蛳粉水饺，产品调性契合当下“网红”经济和一人食的包装与口味。</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巴比食品表示，整个团体供餐市场规模较大，现阶段仍是增量市场，公司将继续坚持自身特色定位，继续通过优质的品牌信誉、严格的质量标准、高效的供应链体系满足客户对品质保证、规模供应的刚性需求；同时通过丰富的产品矩阵及生产技术经验、强大的产品研发及服务能力，展现公司差异化的竞争优势。</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在团体供餐产品品类拓展方面，巴比食品称，为满足客户的经营场景之需，公司将对米饭类制品、菜肴类制品保持关注、调研、学习，甚至研发，适时扩大团体供餐产品的丰富程度，尽快提升团体供餐业务的营业收入。</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p:txBody>
        </p:sp>
        <p:sp>
          <p:nvSpPr>
            <p:cNvPr id="7" name="文本框 6"/>
            <p:cNvSpPr txBox="1"/>
            <p:nvPr/>
          </p:nvSpPr>
          <p:spPr>
            <a:xfrm>
              <a:off x="2842495" y="2474559"/>
              <a:ext cx="6455614"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巴比食品</a:t>
              </a: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加大门店拓展支持力度，提升团体供餐业务收入</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866860" y="1780934"/>
              <a:ext cx="10406882" cy="5074278"/>
              <a:chOff x="1386112" y="1190625"/>
              <a:chExt cx="10406882" cy="5074278"/>
            </a:xfrm>
          </p:grpSpPr>
          <p:cxnSp>
            <p:nvCxnSpPr>
              <p:cNvPr id="11" name="直接连接符 10"/>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386112" y="1190625"/>
                <a:ext cx="1818007" cy="491492"/>
                <a:chOff x="1386113" y="1223329"/>
                <a:chExt cx="1697036" cy="458788"/>
              </a:xfrm>
            </p:grpSpPr>
            <p:sp>
              <p:nvSpPr>
                <p:cNvPr id="14" name="Rectangle 13" descr="FD1DDF730CE4456e89755B07FE1653D0# #Rectangle 13"/>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252095" marR="0" lvl="0" indent="0" algn="just" defTabSz="914400" rtl="0" eaLnBrk="0" fontAlgn="auto" latinLnBrk="0" hangingPunct="0">
                    <a:lnSpc>
                      <a:spcPts val="195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endParaRPr>
                </a:p>
              </p:txBody>
            </p:sp>
            <p:sp>
              <p:nvSpPr>
                <p:cNvPr id="15" name="îŝḻide"/>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6" name="Freeform 44"/>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cxnSp>
            <p:nvCxnSpPr>
              <p:cNvPr id="13" name="直接连接符 12"/>
              <p:cNvCxnSpPr/>
              <p:nvPr/>
            </p:nvCxnSpPr>
            <p:spPr>
              <a:xfrm>
                <a:off x="1386112" y="6264903"/>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590175"/>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3</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229768" y="2696869"/>
            <a:ext cx="7571304"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品类评估：了解品类的表现</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326510" y="3710157"/>
            <a:ext cx="7407799" cy="2536400"/>
          </a:xfrm>
          <a:prstGeom prst="rect">
            <a:avLst/>
          </a:prstGeom>
        </p:spPr>
        <p:txBody>
          <a:bodyPr wrap="square">
            <a:spAutoFit/>
          </a:bodyPr>
          <a:lstStyle/>
          <a:p>
            <a:pPr indent="457200" algn="just">
              <a:lnSpc>
                <a:spcPct val="150000"/>
              </a:lnSpc>
            </a:pPr>
            <a:r>
              <a:rPr lang="zh-CN" altLang="en-US" dirty="0"/>
              <a:t>品类评估是指以品类商品为核心，对与品类商品相关的供应商、消费者等一系列情况进行调查评估，确定品类经营状况。开展品类评估的目的是找到改善企业经营的机会，并为下一步开展品类评分和制订品类策略提供数据支持。</a:t>
            </a:r>
            <a:endParaRPr lang="zh-CN" altLang="en-US" dirty="0"/>
          </a:p>
          <a:p>
            <a:pPr indent="457200" algn="just">
              <a:lnSpc>
                <a:spcPct val="150000"/>
              </a:lnSpc>
            </a:pPr>
            <a:r>
              <a:rPr lang="zh-CN" altLang="en-US" dirty="0"/>
              <a:t>一般来说，品类评估主要包括</a:t>
            </a:r>
            <a:r>
              <a:rPr lang="en-US" altLang="zh-CN" dirty="0"/>
              <a:t>4</a:t>
            </a:r>
            <a:r>
              <a:rPr lang="zh-CN" altLang="en-US" dirty="0"/>
              <a:t>个方面的内容：品类发展趋势评估、零售商销售表现评估、市场</a:t>
            </a:r>
            <a:r>
              <a:rPr lang="en-US" altLang="zh-CN" dirty="0"/>
              <a:t>/</a:t>
            </a:r>
            <a:r>
              <a:rPr lang="zh-CN" altLang="en-US" dirty="0"/>
              <a:t>竞争对手表现评估、供应商评估。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800100" y="1230528"/>
            <a:ext cx="10591800" cy="4113618"/>
            <a:chOff x="800100" y="1213328"/>
            <a:chExt cx="10591800" cy="4113618"/>
          </a:xfrm>
        </p:grpSpPr>
        <p:sp>
          <p:nvSpPr>
            <p:cNvPr id="9" name="文本框 8"/>
            <p:cNvSpPr txBox="1"/>
            <p:nvPr/>
          </p:nvSpPr>
          <p:spPr>
            <a:xfrm>
              <a:off x="2776824" y="1213328"/>
              <a:ext cx="6638356" cy="400110"/>
            </a:xfrm>
            <a:prstGeom prst="rect">
              <a:avLst/>
            </a:prstGeom>
            <a:noFill/>
          </p:spPr>
          <p:txBody>
            <a:bodyPr wrap="none" rtlCol="0">
              <a:spAutoFit/>
            </a:bodyPr>
            <a:lstStyle/>
            <a:p>
              <a:pPr algn="ctr"/>
              <a:r>
                <a:rPr lang="zh-CN" altLang="en-US" sz="2000" b="1" dirty="0">
                  <a:solidFill>
                    <a:schemeClr val="accent3"/>
                  </a:solidFill>
                  <a:latin typeface="微软雅黑" panose="020B0503020204020204" pitchFamily="34" charset="-122"/>
                  <a:ea typeface="微软雅黑" panose="020B0503020204020204" pitchFamily="34" charset="-122"/>
                  <a:cs typeface="+mn-ea"/>
                  <a:sym typeface="+mn-lt"/>
                </a:rPr>
                <a:t>北京稻香村</a:t>
              </a:r>
              <a:r>
                <a:rPr lang="en-US" altLang="zh-CN" sz="2000" b="1" dirty="0">
                  <a:solidFill>
                    <a:schemeClr val="accent3"/>
                  </a:solidFill>
                  <a:latin typeface="微软雅黑" panose="020B0503020204020204" pitchFamily="34" charset="-122"/>
                  <a:ea typeface="微软雅黑" panose="020B0503020204020204" pitchFamily="34" charset="-122"/>
                  <a:cs typeface="+mn-ea"/>
                  <a:sym typeface="+mn-lt"/>
                </a:rPr>
                <a:t>——</a:t>
              </a:r>
              <a:r>
                <a:rPr lang="zh-CN" altLang="en-US" sz="2000" b="1" dirty="0">
                  <a:solidFill>
                    <a:schemeClr val="accent3"/>
                  </a:solidFill>
                  <a:latin typeface="微软雅黑" panose="020B0503020204020204" pitchFamily="34" charset="-122"/>
                  <a:ea typeface="微软雅黑" panose="020B0503020204020204" pitchFamily="34" charset="-122"/>
                  <a:cs typeface="+mn-ea"/>
                  <a:sym typeface="+mn-lt"/>
                </a:rPr>
                <a:t>用创新点燃活力，为老字号注入新鲜活力</a:t>
              </a:r>
              <a:endParaRPr lang="zh-CN" altLang="en-US" sz="2000" b="1" dirty="0">
                <a:solidFill>
                  <a:schemeClr val="accent3"/>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800100" y="1612468"/>
              <a:ext cx="10591800" cy="3714478"/>
            </a:xfrm>
            <a:prstGeom prst="rect">
              <a:avLst/>
            </a:prstGeom>
          </p:spPr>
          <p:txBody>
            <a:bodyPr wrap="square">
              <a:spAutoFit/>
            </a:bodyPr>
            <a:lstStyle/>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北京稻香村品牌始创于</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1895</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年，是广为人知的老字号食品品牌。虽然是老字号品牌，但是北京稻香村始终不忘用创新为品牌注入新鲜活力。</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）多角度创新产品品类</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近两年，北京稻香村推出了包含糕点元素的枣花酥抱枕、牛舌饼抱枕、冰箱贴盲盒、枣花饰品等产品。北京稻香村在提炼传统糕点中的特色口味的基础上，相继推出了多种口味的茶饮，还在</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2022</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年夏天推出了一款极具老北京特色口味的“二八酱冰激凌”。北京稻香村还在很多传统门店设置了“小饭盒”“现打鲜啤”等品类。</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）运用国潮文化创新产品</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北京稻香村坚持将传播中国传统食品文化作为自己的使命。北京稻香村将传统糕点与现代时尚文化相结合，根据节气天气特点，在传统糕点中融入我国传统节气饮食特征，推出了与二十四节气相对应的食品。北京稻香村还在研究传统食品文化的基础上，成功复刻了“京八件”“状元饼”“巧果”“重阳花糕”“五毒饼”等多种传统食品。</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5000"/>
                </a:lnSpc>
              </a:pP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p:txBody>
        </p:sp>
      </p:grpSp>
      <p:grpSp>
        <p:nvGrpSpPr>
          <p:cNvPr id="30" name="组合 29"/>
          <p:cNvGrpSpPr/>
          <p:nvPr/>
        </p:nvGrpSpPr>
        <p:grpSpPr>
          <a:xfrm>
            <a:off x="571501" y="471288"/>
            <a:ext cx="2299239" cy="515937"/>
            <a:chOff x="571501" y="436563"/>
            <a:chExt cx="2299239" cy="515937"/>
          </a:xfrm>
        </p:grpSpPr>
        <p:grpSp>
          <p:nvGrpSpPr>
            <p:cNvPr id="2" name="组合 1"/>
            <p:cNvGrpSpPr/>
            <p:nvPr/>
          </p:nvGrpSpPr>
          <p:grpSpPr bwMode="auto">
            <a:xfrm>
              <a:off x="571501" y="436563"/>
              <a:ext cx="2299239" cy="515937"/>
              <a:chOff x="1071565" y="5353051"/>
              <a:chExt cx="5078953" cy="1139825"/>
            </a:xfrm>
          </p:grpSpPr>
          <p:sp>
            <p:nvSpPr>
              <p:cNvPr id="5" name="Freeform 31"/>
              <p:cNvSpPr>
                <a:spLocks noChangeArrowheads="1"/>
              </p:cNvSpPr>
              <p:nvPr/>
            </p:nvSpPr>
            <p:spPr bwMode="auto">
              <a:xfrm>
                <a:off x="4374105" y="5353051"/>
                <a:ext cx="1776413" cy="1139825"/>
              </a:xfrm>
              <a:prstGeom prst="roundRect">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4" name="Freeform 30"/>
              <p:cNvSpPr>
                <a:spLocks noChangeArrowheads="1"/>
              </p:cNvSpPr>
              <p:nvPr/>
            </p:nvSpPr>
            <p:spPr bwMode="auto">
              <a:xfrm>
                <a:off x="1071565" y="5353051"/>
                <a:ext cx="3759225" cy="1139825"/>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0"/>
              <a:lstStyle/>
              <a:p>
                <a:pPr marL="179705" algn="just" eaLnBrk="0" hangingPunct="0"/>
                <a:r>
                  <a:rPr lang="zh-CN" altLang="en-US" sz="2200" b="1" dirty="0"/>
                  <a:t>引导案例</a:t>
                </a:r>
                <a:endParaRPr lang="zh-CN" altLang="en-US" sz="2200" b="1" dirty="0"/>
              </a:p>
            </p:txBody>
          </p:sp>
        </p:grpSp>
        <p:pic>
          <p:nvPicPr>
            <p:cNvPr id="14" name="图片 13"/>
            <p:cNvPicPr>
              <a:picLocks noChangeAspect="1"/>
            </p:cNvPicPr>
            <p:nvPr/>
          </p:nvPicPr>
          <p:blipFill>
            <a:blip r:embed="rId1" cstate="screen">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a:xfrm>
              <a:off x="2323170" y="448450"/>
              <a:ext cx="485000" cy="485000"/>
            </a:xfrm>
            <a:prstGeom prst="rect">
              <a:avLst/>
            </a:prstGeom>
          </p:spPr>
        </p:pic>
      </p:grpSp>
      <p:grpSp>
        <p:nvGrpSpPr>
          <p:cNvPr id="16" name="组合 15"/>
          <p:cNvGrpSpPr/>
          <p:nvPr/>
        </p:nvGrpSpPr>
        <p:grpSpPr>
          <a:xfrm>
            <a:off x="850900" y="5236164"/>
            <a:ext cx="10490200" cy="977950"/>
            <a:chOff x="6184901" y="3678665"/>
            <a:chExt cx="10490200" cy="977950"/>
          </a:xfrm>
          <a:effectLst>
            <a:outerShdw blurRad="101600" dist="38100" dir="2700000" algn="tl" rotWithShape="0">
              <a:prstClr val="black">
                <a:alpha val="20000"/>
              </a:prstClr>
            </a:outerShdw>
          </a:effectLst>
        </p:grpSpPr>
        <p:sp>
          <p:nvSpPr>
            <p:cNvPr id="21" name="矩形 20"/>
            <p:cNvSpPr/>
            <p:nvPr/>
          </p:nvSpPr>
          <p:spPr>
            <a:xfrm>
              <a:off x="6184901" y="3922713"/>
              <a:ext cx="10490200" cy="73390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nvGrpSpPr>
            <p:cNvPr id="18" name="组合 17"/>
            <p:cNvGrpSpPr/>
            <p:nvPr/>
          </p:nvGrpSpPr>
          <p:grpSpPr>
            <a:xfrm>
              <a:off x="6491543" y="3678665"/>
              <a:ext cx="9876916" cy="874124"/>
              <a:chOff x="7405946" y="2720700"/>
              <a:chExt cx="9876916" cy="874124"/>
            </a:xfrm>
          </p:grpSpPr>
          <p:sp>
            <p:nvSpPr>
              <p:cNvPr id="19" name="矩形 18"/>
              <p:cNvSpPr/>
              <p:nvPr/>
            </p:nvSpPr>
            <p:spPr>
              <a:xfrm>
                <a:off x="7405946" y="3235302"/>
                <a:ext cx="9876916" cy="359522"/>
              </a:xfrm>
              <a:prstGeom prst="rect">
                <a:avLst/>
              </a:prstGeom>
              <a:ln>
                <a:noFill/>
              </a:ln>
            </p:spPr>
            <p:txBody>
              <a:bodyPr wrap="square">
                <a:spAutoFit/>
                <a:scene3d>
                  <a:camera prst="orthographicFront"/>
                  <a:lightRig rig="threePt" dir="t"/>
                </a:scene3d>
                <a:sp3d contourW="12700"/>
              </a:bodyPr>
              <a:lstStyle/>
              <a:p>
                <a:pPr indent="407035" algn="just">
                  <a:lnSpc>
                    <a:spcPct val="120000"/>
                  </a:lnSpc>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sym typeface="+mn-lt"/>
                  </a:rPr>
                  <a:t>你是否了解或购买过其他品牌的创新性产品？说一说这些产品的创新之处体现在哪里。</a:t>
                </a:r>
                <a:endParaRPr lang="zh-CN" altLang="en-US" sz="1600" dirty="0">
                  <a:latin typeface="Times New Roman" panose="02020603050405020304" pitchFamily="18" charset="0"/>
                  <a:ea typeface="楷体" panose="02010609060101010101" pitchFamily="49" charset="-122"/>
                  <a:cs typeface="Times New Roman" panose="02020603050405020304" pitchFamily="18" charset="0"/>
                  <a:sym typeface="+mn-lt"/>
                </a:endParaRPr>
              </a:p>
            </p:txBody>
          </p:sp>
          <p:sp>
            <p:nvSpPr>
              <p:cNvPr id="20" name="对话气泡: 圆角矩形 19"/>
              <p:cNvSpPr/>
              <p:nvPr/>
            </p:nvSpPr>
            <p:spPr>
              <a:xfrm>
                <a:off x="7519479" y="2720700"/>
                <a:ext cx="1219714" cy="352224"/>
              </a:xfrm>
              <a:prstGeom prst="wedgeRoundRectCallout">
                <a:avLst>
                  <a:gd name="adj1" fmla="val 35466"/>
                  <a:gd name="adj2" fmla="val 92772"/>
                  <a:gd name="adj3" fmla="val 16667"/>
                </a:avLst>
              </a:prstGeom>
              <a:solidFill>
                <a:schemeClr val="accent1"/>
              </a:solidFill>
              <a:ln>
                <a:noFill/>
              </a:ln>
            </p:spPr>
            <p:txBody>
              <a:bodyPr wrap="square" lIns="0" tIns="0" rIns="0" bIns="0" anchor="ctr" anchorCtr="0">
                <a:noAutofit/>
                <a:scene3d>
                  <a:camera prst="orthographicFront"/>
                  <a:lightRig rig="threePt" dir="t"/>
                </a:scene3d>
                <a:sp3d contourW="12700"/>
              </a:bodyPr>
              <a:lstStyle/>
              <a:p>
                <a:pPr algn="ctr"/>
                <a:r>
                  <a:rPr lang="zh-CN" altLang="en-US" b="1" dirty="0">
                    <a:solidFill>
                      <a:schemeClr val="bg1"/>
                    </a:solidFill>
                    <a:cs typeface="+mn-ea"/>
                    <a:sym typeface="+mn-lt"/>
                  </a:rPr>
                  <a:t>案例讨论</a:t>
                </a:r>
                <a:endParaRPr lang="zh-CN" altLang="en-US" b="1" dirty="0">
                  <a:solidFill>
                    <a:schemeClr val="bg1"/>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600"/>
                                        <p:tgtEl>
                                          <p:spTgt spid="30"/>
                                        </p:tgtEl>
                                      </p:cBhvr>
                                    </p:animEffect>
                                  </p:childTnLst>
                                </p:cTn>
                              </p:par>
                            </p:childTnLst>
                          </p:cTn>
                        </p:par>
                        <p:par>
                          <p:cTn id="8" fill="hold">
                            <p:stCondLst>
                              <p:cond delay="1000"/>
                            </p:stCondLst>
                            <p:childTnLst>
                              <p:par>
                                <p:cTn id="9" presetID="10" presetClass="entr" presetSubtype="0" fill="hold" nodeType="afterEffect">
                                  <p:stCondLst>
                                    <p:cond delay="1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600"/>
                            </p:stCondLst>
                            <p:childTnLst>
                              <p:par>
                                <p:cTn id="13" presetID="42" presetClass="entr" presetSubtype="0" fill="hold" nodeType="afterEffect">
                                  <p:stCondLst>
                                    <p:cond delay="1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31160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品类评估：了解品类的表现</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5" name="表格 7"/>
          <p:cNvGraphicFramePr>
            <a:graphicFrameLocks noGrp="1"/>
          </p:cNvGraphicFramePr>
          <p:nvPr/>
        </p:nvGraphicFramePr>
        <p:xfrm>
          <a:off x="955713" y="1574799"/>
          <a:ext cx="10294879" cy="4564440"/>
        </p:xfrm>
        <a:graphic>
          <a:graphicData uri="http://schemas.openxmlformats.org/drawingml/2006/table">
            <a:tbl>
              <a:tblPr firstRow="1" bandRow="1">
                <a:tableStyleId>{9DCAF9ED-07DC-4A11-8D7F-57B35C25682E}</a:tableStyleId>
              </a:tblPr>
              <a:tblGrid>
                <a:gridCol w="1775912"/>
                <a:gridCol w="8518967"/>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主要内容</a:t>
                      </a:r>
                      <a:endParaRPr lang="zh-CN" altLang="en-US" sz="1500" b="1"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具体评估内容</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marL="0" algn="ctr">
                        <a:lnSpc>
                          <a:spcPct val="12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品类的增长潜力</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品类的市场规模有多大</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品类的增长率是多少</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③ 相关品类的增长率是多少</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品类的主要推动力</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推动品类增长的是全品类，还是其中的分支次品类</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品类的增长点是来源于价格增长，还是需求增长</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消费者的消费趋势</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对于目前市场存在的商品，消费者是否感到满意</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消费者对该品类商品是否存在新的需求</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消费者的购买行为</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消费者何时会来购买该品类的商品</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消费者购买该品类商品的频率有多高</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③ 消费者每次购买该品类商品的数量是多少</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④ 消费者如何购买该品类的商品，是按功能选购，还是按品牌选购</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⑤ 消费者购买该品类的商品是否需要查看样品</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文本框 5"/>
          <p:cNvSpPr txBox="1"/>
          <p:nvPr/>
        </p:nvSpPr>
        <p:spPr>
          <a:xfrm>
            <a:off x="3403152" y="1248299"/>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品类发展趋势评估的主要内容</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31160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品类评估：了解品类的表现</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5" name="表格 7"/>
          <p:cNvGraphicFramePr>
            <a:graphicFrameLocks noGrp="1"/>
          </p:cNvGraphicFramePr>
          <p:nvPr/>
        </p:nvGraphicFramePr>
        <p:xfrm>
          <a:off x="955713" y="1945189"/>
          <a:ext cx="10294879" cy="3525480"/>
        </p:xfrm>
        <a:graphic>
          <a:graphicData uri="http://schemas.openxmlformats.org/drawingml/2006/table">
            <a:tbl>
              <a:tblPr firstRow="1" bandRow="1">
                <a:tableStyleId>{9DCAF9ED-07DC-4A11-8D7F-57B35C25682E}</a:tableStyleId>
              </a:tblPr>
              <a:tblGrid>
                <a:gridCol w="2076854"/>
                <a:gridCol w="8218025"/>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主要内容</a:t>
                      </a:r>
                      <a:endParaRPr lang="zh-CN" altLang="en-US" sz="1500" b="1"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具体评估内容</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marL="0" algn="ctr">
                        <a:lnSpc>
                          <a:spcPct val="12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零售商的总体表现</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与过往业绩相比，零售商当前所创造的整体业绩是下降了还是增长了</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零售商的业绩是否达到了预期</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③ 影响零售商销售表现的因素有哪些</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零售商可比店的表现</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与过往业绩相比，零售商可比店的业绩是下降了还是增长了</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零售商可比店的业绩是否达到了预期</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③ 影响零售商可比店销售表现的因素有哪些</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零售商单店的表现</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哪些门店的销售表现好，推动了零售商整体业绩的增长</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哪些门店的销售表现差，影响了零售商的整体业绩</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③ 影响这些门店销售表现的因素有哪些</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文本框 5"/>
          <p:cNvSpPr txBox="1"/>
          <p:nvPr/>
        </p:nvSpPr>
        <p:spPr>
          <a:xfrm>
            <a:off x="3403152" y="1618689"/>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零售商销售表现评估的主要内容</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31160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品类评估：了解品类的表现</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5" name="表格 7"/>
          <p:cNvGraphicFramePr>
            <a:graphicFrameLocks noGrp="1"/>
          </p:cNvGraphicFramePr>
          <p:nvPr/>
        </p:nvGraphicFramePr>
        <p:xfrm>
          <a:off x="955713" y="2141958"/>
          <a:ext cx="10294879" cy="3043500"/>
        </p:xfrm>
        <a:graphic>
          <a:graphicData uri="http://schemas.openxmlformats.org/drawingml/2006/table">
            <a:tbl>
              <a:tblPr firstRow="1" bandRow="1">
                <a:tableStyleId>{9DCAF9ED-07DC-4A11-8D7F-57B35C25682E}</a:tableStyleId>
              </a:tblPr>
              <a:tblGrid>
                <a:gridCol w="10294879"/>
              </a:tblGrid>
              <a:tr h="0">
                <a:tc>
                  <a:txBody>
                    <a:bodyPr/>
                    <a:lstStyle/>
                    <a:p>
                      <a:pPr marL="0" indent="0" algn="ctr">
                        <a:lnSpc>
                          <a:spcPct val="100000"/>
                        </a:lnSpc>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rPr>
                        <a:t>具体评估内容</a:t>
                      </a:r>
                      <a:endParaRPr lang="zh-CN" altLang="en-US" sz="1500" b="1"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634900">
                <a:tc>
                  <a:txBody>
                    <a:bodyPr/>
                    <a:lstStyle/>
                    <a:p>
                      <a:pPr marL="285750" indent="-179705" algn="just">
                        <a:lnSpc>
                          <a:spcPct val="120000"/>
                        </a:lnSpc>
                        <a:spcAft>
                          <a:spcPts val="1000"/>
                        </a:spcAft>
                        <a:buFont typeface="Arial" panose="020B0604020202020204" pitchFamily="34" charset="0"/>
                        <a:buChar cha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该品类在市场中与在竞争对手那里的增长率分别是多少</a:t>
                      </a:r>
                      <a:endPar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285750" indent="-179705" algn="just">
                        <a:lnSpc>
                          <a:spcPct val="120000"/>
                        </a:lnSpc>
                        <a:spcAft>
                          <a:spcPts val="1000"/>
                        </a:spcAft>
                        <a:buFont typeface="Arial" panose="020B0604020202020204" pitchFamily="34" charset="0"/>
                        <a:buChar cha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在该品类中，零售商设置的商品组合、价格带、包装大小与市场</a:t>
                      </a:r>
                      <a:r>
                        <a:rPr lang="en-US" altLang="zh-CN"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竞争对手所设置的商品组合、价格带、包装大小是否存在差异。如果某个方面存在差异，例如，设置的商品组合不一致，是零售商商品差异化发展需求所致，还是零售商的目标消费群体不同所致，或者是该品类发展趋势所致</a:t>
                      </a:r>
                      <a:endPar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285750" indent="-179705" algn="just">
                        <a:lnSpc>
                          <a:spcPct val="120000"/>
                        </a:lnSpc>
                        <a:spcAft>
                          <a:spcPts val="1000"/>
                        </a:spcAft>
                        <a:buFont typeface="Arial" panose="020B0604020202020204" pitchFamily="34" charset="0"/>
                        <a:buChar cha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推动市场</a:t>
                      </a:r>
                      <a:r>
                        <a:rPr lang="en-US" altLang="zh-CN"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竞争对手该品类销售下降</a:t>
                      </a:r>
                      <a:r>
                        <a:rPr lang="en-US" altLang="zh-CN"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增长的因素是什么</a:t>
                      </a:r>
                      <a:endPar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285750" indent="-179705" algn="just">
                        <a:lnSpc>
                          <a:spcPct val="120000"/>
                        </a:lnSpc>
                        <a:spcAft>
                          <a:spcPts val="1000"/>
                        </a:spcAft>
                        <a:buFont typeface="Arial" panose="020B0604020202020204" pitchFamily="34" charset="0"/>
                        <a:buChar cha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在该品类的发展中，市场</a:t>
                      </a:r>
                      <a:r>
                        <a:rPr lang="en-US" altLang="zh-CN"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竞争对手在选品、陈列展示、价格促销等方面对零售商来说是否有可借鉴之处</a:t>
                      </a:r>
                      <a:endPar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18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文本框 5"/>
          <p:cNvSpPr txBox="1"/>
          <p:nvPr/>
        </p:nvSpPr>
        <p:spPr>
          <a:xfrm>
            <a:off x="3403152" y="1815458"/>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市场</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竞争对手表现评估的主要内容</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31160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品类评估：了解品类的表现</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5" name="表格 7"/>
          <p:cNvGraphicFramePr>
            <a:graphicFrameLocks noGrp="1"/>
          </p:cNvGraphicFramePr>
          <p:nvPr/>
        </p:nvGraphicFramePr>
        <p:xfrm>
          <a:off x="955713" y="2310970"/>
          <a:ext cx="10294879" cy="2512401"/>
        </p:xfrm>
        <a:graphic>
          <a:graphicData uri="http://schemas.openxmlformats.org/drawingml/2006/table">
            <a:tbl>
              <a:tblPr firstRow="1" bandRow="1">
                <a:tableStyleId>{9DCAF9ED-07DC-4A11-8D7F-57B35C25682E}</a:tableStyleId>
              </a:tblPr>
              <a:tblGrid>
                <a:gridCol w="10294879"/>
              </a:tblGrid>
              <a:tr h="326241">
                <a:tc>
                  <a:txBody>
                    <a:bodyPr/>
                    <a:lstStyle/>
                    <a:p>
                      <a:pPr marL="0" indent="0" algn="ctr">
                        <a:lnSpc>
                          <a:spcPct val="100000"/>
                        </a:lnSpc>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rPr>
                        <a:t>具体评估内容</a:t>
                      </a:r>
                      <a:endParaRPr lang="zh-CN" altLang="en-US" sz="1500" b="1"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103801">
                <a:tc>
                  <a:txBody>
                    <a:bodyPr/>
                    <a:lstStyle/>
                    <a:p>
                      <a:pPr marL="285750" indent="-179705" algn="just">
                        <a:lnSpc>
                          <a:spcPct val="120000"/>
                        </a:lnSpc>
                        <a:spcAft>
                          <a:spcPts val="1000"/>
                        </a:spcAft>
                        <a:buFont typeface="Arial" panose="020B0604020202020204" pitchFamily="34" charset="0"/>
                        <a:buChar cha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供应商提供的商品所产生的销售额在零售商总销售额中所占份额</a:t>
                      </a:r>
                      <a:endParaRPr lang="en-US" altLang="zh-CN"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285750" indent="-179705" algn="just">
                        <a:lnSpc>
                          <a:spcPct val="120000"/>
                        </a:lnSpc>
                        <a:spcAft>
                          <a:spcPts val="1000"/>
                        </a:spcAft>
                        <a:buFont typeface="Arial" panose="020B0604020202020204" pitchFamily="34" charset="0"/>
                        <a:buChar cha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供应商的商品在市场中所占份额</a:t>
                      </a:r>
                      <a:endParaRPr lang="en-US" altLang="zh-CN"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285750" indent="-179705" algn="just">
                        <a:lnSpc>
                          <a:spcPct val="120000"/>
                        </a:lnSpc>
                        <a:spcAft>
                          <a:spcPts val="1000"/>
                        </a:spcAft>
                        <a:buFont typeface="Arial" panose="020B0604020202020204" pitchFamily="34" charset="0"/>
                        <a:buChar cha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供应商的配送能力，如最小订单量、到货时间等</a:t>
                      </a:r>
                      <a:endParaRPr lang="en-US" altLang="zh-CN"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285750" indent="-179705" algn="just">
                        <a:lnSpc>
                          <a:spcPct val="120000"/>
                        </a:lnSpc>
                        <a:spcAft>
                          <a:spcPts val="1000"/>
                        </a:spcAft>
                        <a:buFont typeface="Arial" panose="020B0604020202020204" pitchFamily="34" charset="0"/>
                        <a:buChar cha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供应商的执行能力，如推出新品的效率、对零售商开展促销活动的支持能力等</a:t>
                      </a:r>
                      <a:endPar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18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文本框 5"/>
          <p:cNvSpPr txBox="1"/>
          <p:nvPr/>
        </p:nvSpPr>
        <p:spPr>
          <a:xfrm>
            <a:off x="3403152" y="1984470"/>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供应商评估的主要内容</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552618"/>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4</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845322" y="2659312"/>
            <a:ext cx="6340197"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制订品类评分表：建立</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评估标准</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656531" y="4318663"/>
            <a:ext cx="6717778" cy="1989327"/>
          </a:xfrm>
          <a:prstGeom prst="rect">
            <a:avLst/>
          </a:prstGeom>
        </p:spPr>
        <p:txBody>
          <a:bodyPr wrap="square">
            <a:spAutoFit/>
          </a:bodyPr>
          <a:lstStyle/>
          <a:p>
            <a:pPr indent="457200" algn="just">
              <a:lnSpc>
                <a:spcPct val="140000"/>
              </a:lnSpc>
            </a:pPr>
            <a:r>
              <a:rPr lang="zh-CN" altLang="en-US" dirty="0"/>
              <a:t>品类评分表是对品类角色和品类评估的提炼和总结，是针对零售商而建立的品类角色实际效果分析系统。</a:t>
            </a:r>
            <a:endParaRPr lang="en-US" altLang="zh-CN" dirty="0"/>
          </a:p>
          <a:p>
            <a:pPr indent="457200" algn="just">
              <a:lnSpc>
                <a:spcPct val="140000"/>
              </a:lnSpc>
            </a:pPr>
            <a:r>
              <a:rPr lang="zh-CN" altLang="en-US" dirty="0">
                <a:latin typeface="微软雅黑" panose="020B0503020204020204" pitchFamily="34" charset="-122"/>
                <a:ea typeface="微软雅黑" panose="020B0503020204020204" pitchFamily="34" charset="-122"/>
                <a:sym typeface="汉仪旗黑-55简" panose="00020600040101010101" charset="-128"/>
              </a:rPr>
              <a:t>在设置业务指标时，不同的零售商在不同的发展时期所关注的指标可能有所不同，所以不同的零售商所设置的评估指标也会有所不同。此外，品类角色不同，其评估指标也会有所不同。</a:t>
            </a:r>
            <a:endParaRPr lang="zh-CN" altLang="en-US" dirty="0">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2505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制订品类评分表：建立评估标准</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5" name="表格 7"/>
          <p:cNvGraphicFramePr>
            <a:graphicFrameLocks noGrp="1"/>
          </p:cNvGraphicFramePr>
          <p:nvPr/>
        </p:nvGraphicFramePr>
        <p:xfrm>
          <a:off x="955713" y="1424328"/>
          <a:ext cx="10294882" cy="4945500"/>
        </p:xfrm>
        <a:graphic>
          <a:graphicData uri="http://schemas.openxmlformats.org/drawingml/2006/table">
            <a:tbl>
              <a:tblPr firstRow="1" bandRow="1">
                <a:tableStyleId>{9DCAF9ED-07DC-4A11-8D7F-57B35C25682E}</a:tableStyleId>
              </a:tblPr>
              <a:tblGrid>
                <a:gridCol w="1289776"/>
                <a:gridCol w="1500851"/>
                <a:gridCol w="1500851"/>
                <a:gridCol w="1500851"/>
                <a:gridCol w="1500851"/>
                <a:gridCol w="1500851"/>
                <a:gridCol w="1500851"/>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衡量标准</a:t>
                      </a:r>
                      <a:endParaRPr lang="zh-CN" altLang="en-US" sz="1500" b="1"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去年</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今年</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目标值</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与目标值</a:t>
                      </a:r>
                      <a:br>
                        <a:rPr lang="en-US" altLang="zh-CN" sz="1500" dirty="0">
                          <a:solidFill>
                            <a:schemeClr val="bg1"/>
                          </a:solidFill>
                          <a:latin typeface="微软雅黑" panose="020B0503020204020204" pitchFamily="34" charset="-122"/>
                          <a:ea typeface="微软雅黑" panose="020B0503020204020204" pitchFamily="34" charset="-122"/>
                        </a:rPr>
                      </a:br>
                      <a:r>
                        <a:rPr lang="zh-CN" altLang="en-US" sz="1500" dirty="0">
                          <a:solidFill>
                            <a:schemeClr val="bg1"/>
                          </a:solidFill>
                          <a:latin typeface="微软雅黑" panose="020B0503020204020204" pitchFamily="34" charset="-122"/>
                          <a:ea typeface="微软雅黑" panose="020B0503020204020204" pitchFamily="34" charset="-122"/>
                        </a:rPr>
                        <a:t>的差距</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市场平均水平</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与市场平均</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水平的差距</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销售金额</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05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销售增长率</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05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可比增长率</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05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毛利</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05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毛利率</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05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库存周期</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05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库存天数</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05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现货率</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05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送货率</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05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投资回报率</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文本框 5"/>
          <p:cNvSpPr txBox="1"/>
          <p:nvPr/>
        </p:nvSpPr>
        <p:spPr>
          <a:xfrm>
            <a:off x="3403154" y="1097828"/>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品类评分表</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552618"/>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5</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537546" y="2659312"/>
            <a:ext cx="6955750"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制订品类策略：制订品类</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运营规划</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656531" y="4318663"/>
            <a:ext cx="6717778" cy="1989327"/>
          </a:xfrm>
          <a:prstGeom prst="rect">
            <a:avLst/>
          </a:prstGeom>
        </p:spPr>
        <p:txBody>
          <a:bodyPr wrap="square">
            <a:spAutoFit/>
          </a:bodyPr>
          <a:lstStyle/>
          <a:p>
            <a:pPr indent="457200" algn="just">
              <a:lnSpc>
                <a:spcPct val="140000"/>
              </a:lnSpc>
            </a:pPr>
            <a:r>
              <a:rPr lang="zh-CN" altLang="en-US" dirty="0"/>
              <a:t>零售商应该根据自身情况制订适合自己的品类策略。品类策略是指满足品类角色的发展需求，使其能够达到品类评估目标的策略。品类策略既能帮助零售商实现品类评分表上所设置的目标，也能让零售商更好地实现差异化竞争。</a:t>
            </a:r>
            <a:endParaRPr lang="en-US" altLang="zh-CN" dirty="0"/>
          </a:p>
          <a:p>
            <a:pPr indent="457200" algn="just">
              <a:lnSpc>
                <a:spcPct val="140000"/>
              </a:lnSpc>
            </a:pPr>
            <a:r>
              <a:rPr lang="zh-CN" altLang="en-US" dirty="0">
                <a:latin typeface="微软雅黑" panose="020B0503020204020204" pitchFamily="34" charset="-122"/>
                <a:ea typeface="微软雅黑" panose="020B0503020204020204" pitchFamily="34" charset="-122"/>
                <a:sym typeface="汉仪旗黑-55简" panose="00020600040101010101" charset="-128"/>
              </a:rPr>
              <a:t>品类策略包括市场营销策略和商品供应策略两类。</a:t>
            </a:r>
            <a:endParaRPr lang="zh-CN" altLang="en-US" dirty="0">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2505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制订品类策略：制订品类运营规划</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5" name="表格 7"/>
          <p:cNvGraphicFramePr>
            <a:graphicFrameLocks noGrp="1"/>
          </p:cNvGraphicFramePr>
          <p:nvPr/>
        </p:nvGraphicFramePr>
        <p:xfrm>
          <a:off x="955713" y="1366453"/>
          <a:ext cx="10294882" cy="5343390"/>
        </p:xfrm>
        <a:graphic>
          <a:graphicData uri="http://schemas.openxmlformats.org/drawingml/2006/table">
            <a:tbl>
              <a:tblPr firstRow="1" bandRow="1">
                <a:tableStyleId>{9DCAF9ED-07DC-4A11-8D7F-57B35C25682E}</a:tableStyleId>
              </a:tblPr>
              <a:tblGrid>
                <a:gridCol w="1474971"/>
                <a:gridCol w="2095017"/>
                <a:gridCol w="6724894"/>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品类策略类型</a:t>
                      </a:r>
                      <a:endParaRPr lang="zh-CN" altLang="en-US" sz="1500" b="1"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策略</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策略说明</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rowSpan="12">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市场营销策略</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增加客流量</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增加购买该品类的人数</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利润贡献</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引导消费者购买利润更高的商品</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保持当前所占市场份额</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采取各种措施保持并强化该品类在市场中的地位</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消费者教育</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通过商品展示、现场促销、媒体宣传等方式开展消费者教育，帮助消费者了解该品类的特点、使用方法等，提高消费者对该品类的认知度</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试用</a:t>
                      </a:r>
                      <a:r>
                        <a:rPr lang="en-US" altLang="zh-CN"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渗透</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采取相应措施刺激更多的消费者产生初次购买行为</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刺激购买</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通过制造机遇感、紧迫感、新奇感等来刺激消费者的消费欲望</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提升忠诚度</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采取相应措施提升消费者的忠诚度，刺激他们持续多次购买</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提高客单价</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提高消费者每次的消费金额</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降低库存成本</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采取相应的措施，在保证不会导致缺货的前提下降低库存成本</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增加现金流</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提高该品类的周转率，汇集现金流</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提高消费量</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通过增加该品类商品额外的</a:t>
                      </a:r>
                      <a:r>
                        <a:rPr lang="en-US" altLang="zh-CN"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新的使用方法来刺激消费者购买，以提升购买量</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维护形象</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在选品、价格、服务、氛围等方面树立并强化零售商的企业形象</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文本框 5"/>
          <p:cNvSpPr txBox="1"/>
          <p:nvPr/>
        </p:nvSpPr>
        <p:spPr>
          <a:xfrm>
            <a:off x="3403154" y="1039953"/>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品类策略类型及其说明</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2505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制订品类策略：制订品类运营规划</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5" name="表格 7"/>
          <p:cNvGraphicFramePr>
            <a:graphicFrameLocks noGrp="1"/>
          </p:cNvGraphicFramePr>
          <p:nvPr/>
        </p:nvGraphicFramePr>
        <p:xfrm>
          <a:off x="955713" y="1366453"/>
          <a:ext cx="10294882" cy="2213550"/>
        </p:xfrm>
        <a:graphic>
          <a:graphicData uri="http://schemas.openxmlformats.org/drawingml/2006/table">
            <a:tbl>
              <a:tblPr firstRow="1" bandRow="1">
                <a:tableStyleId>{9DCAF9ED-07DC-4A11-8D7F-57B35C25682E}</a:tableStyleId>
              </a:tblPr>
              <a:tblGrid>
                <a:gridCol w="1474971"/>
                <a:gridCol w="2095017"/>
                <a:gridCol w="6724894"/>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品类策略类型</a:t>
                      </a:r>
                      <a:endParaRPr lang="zh-CN" altLang="en-US" sz="1500" b="1"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策略</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策略说明</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rowSpan="4">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商品供应策略</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降低成本</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优化供应链，以降低运营成本</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提高工作效率</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与供应商建立数据化合作模式，实现从预测到订货、送货、结款的快速反应，从而实现零售商、供应商、消费者的共赢</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库存管理</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采取相应措施降低库存成本，以加速现金的周转，从而降低经营成本</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做好消费者服务</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保证并提高商品的现货率</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文本框 5"/>
          <p:cNvSpPr txBox="1"/>
          <p:nvPr/>
        </p:nvSpPr>
        <p:spPr>
          <a:xfrm>
            <a:off x="3403154" y="1039953"/>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品类策略类型及其说明</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668368"/>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6</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229770" y="2775062"/>
            <a:ext cx="7571303"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运用品类战术：对品类商品</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进行优化管理</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303362" y="4492288"/>
            <a:ext cx="7486136" cy="1601529"/>
          </a:xfrm>
          <a:prstGeom prst="rect">
            <a:avLst/>
          </a:prstGeom>
        </p:spPr>
        <p:txBody>
          <a:bodyPr wrap="square">
            <a:spAutoFit/>
          </a:bodyPr>
          <a:lstStyle/>
          <a:p>
            <a:pPr indent="457200" algn="just">
              <a:lnSpc>
                <a:spcPct val="140000"/>
              </a:lnSpc>
            </a:pPr>
            <a:r>
              <a:rPr lang="zh-CN" altLang="en-US" dirty="0"/>
              <a:t>品类战术是指为了实现品类经营策略和目标而采取的行动。</a:t>
            </a:r>
            <a:r>
              <a:rPr lang="zh-CN" altLang="en-US" dirty="0">
                <a:latin typeface="微软雅黑" panose="020B0503020204020204" pitchFamily="34" charset="-122"/>
                <a:ea typeface="微软雅黑" panose="020B0503020204020204" pitchFamily="34" charset="-122"/>
                <a:sym typeface="汉仪旗黑-55简" panose="00020600040101010101" charset="-128"/>
              </a:rPr>
              <a:t>在品类管理过程中，品类战术的运用有助于零售商更好地为消费者创造良好的消费体验，从而提升零售商门店的形象和品类销售业绩。</a:t>
            </a:r>
            <a:endParaRPr lang="en-US" altLang="zh-CN" dirty="0">
              <a:latin typeface="微软雅黑" panose="020B0503020204020204" pitchFamily="34" charset="-122"/>
              <a:ea typeface="微软雅黑" panose="020B0503020204020204" pitchFamily="34" charset="-122"/>
              <a:sym typeface="汉仪旗黑-55简" panose="00020600040101010101" charset="-128"/>
            </a:endParaRPr>
          </a:p>
          <a:p>
            <a:pPr indent="457200" algn="just">
              <a:lnSpc>
                <a:spcPct val="140000"/>
              </a:lnSpc>
            </a:pPr>
            <a:r>
              <a:rPr lang="zh-CN" altLang="en-US" dirty="0">
                <a:latin typeface="微软雅黑" panose="020B0503020204020204" pitchFamily="34" charset="-122"/>
                <a:ea typeface="微软雅黑" panose="020B0503020204020204" pitchFamily="34" charset="-122"/>
                <a:sym typeface="汉仪旗黑-55简" panose="00020600040101010101" charset="-128"/>
              </a:rPr>
              <a:t>品类战术主要包括</a:t>
            </a:r>
            <a:r>
              <a:rPr lang="en-US" altLang="zh-CN" dirty="0">
                <a:latin typeface="微软雅黑" panose="020B0503020204020204" pitchFamily="34" charset="-122"/>
                <a:ea typeface="微软雅黑" panose="020B0503020204020204" pitchFamily="34" charset="-122"/>
                <a:sym typeface="汉仪旗黑-55简" panose="00020600040101010101" charset="-128"/>
              </a:rPr>
              <a:t>5</a:t>
            </a:r>
            <a:r>
              <a:rPr lang="zh-CN" altLang="en-US" dirty="0">
                <a:latin typeface="微软雅黑" panose="020B0503020204020204" pitchFamily="34" charset="-122"/>
                <a:ea typeface="微软雅黑" panose="020B0503020204020204" pitchFamily="34" charset="-122"/>
                <a:sym typeface="汉仪旗黑-55简" panose="00020600040101010101" charset="-128"/>
              </a:rPr>
              <a:t>个方面。</a:t>
            </a:r>
            <a:endParaRPr lang="zh-CN" altLang="en-US" dirty="0">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0800000">
            <a:off x="0" y="4200416"/>
            <a:ext cx="3543300" cy="2647950"/>
          </a:xfrm>
          <a:prstGeom prst="rect">
            <a:avLst/>
          </a:prstGeom>
        </p:spPr>
      </p:pic>
      <p:sp>
        <p:nvSpPr>
          <p:cNvPr id="8" name="文本框 7"/>
          <p:cNvSpPr txBox="1"/>
          <p:nvPr/>
        </p:nvSpPr>
        <p:spPr>
          <a:xfrm>
            <a:off x="642139" y="1232639"/>
            <a:ext cx="1848583"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目  录</a:t>
            </a:r>
            <a:endPar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endParaRPr>
          </a:p>
        </p:txBody>
      </p:sp>
      <p:grpSp>
        <p:nvGrpSpPr>
          <p:cNvPr id="7" name="组合 6"/>
          <p:cNvGrpSpPr/>
          <p:nvPr/>
        </p:nvGrpSpPr>
        <p:grpSpPr>
          <a:xfrm>
            <a:off x="4016417" y="1322527"/>
            <a:ext cx="7490462" cy="4617726"/>
            <a:chOff x="5168478" y="1277702"/>
            <a:chExt cx="7490462" cy="4617726"/>
          </a:xfrm>
        </p:grpSpPr>
        <p:sp>
          <p:nvSpPr>
            <p:cNvPr id="9" name="圆角矩形 8"/>
            <p:cNvSpPr/>
            <p:nvPr/>
          </p:nvSpPr>
          <p:spPr>
            <a:xfrm>
              <a:off x="5168478" y="1277702"/>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1</a:t>
              </a:r>
              <a:endParaRPr lang="en-US" altLang="zh-CN" sz="2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圆角矩形 9"/>
            <p:cNvSpPr/>
            <p:nvPr/>
          </p:nvSpPr>
          <p:spPr>
            <a:xfrm>
              <a:off x="5168478" y="2270208"/>
              <a:ext cx="1055048" cy="6477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2</a:t>
              </a:r>
              <a:endParaRPr lang="en-US" altLang="zh-CN" sz="2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圆角矩形 10"/>
            <p:cNvSpPr/>
            <p:nvPr/>
          </p:nvSpPr>
          <p:spPr>
            <a:xfrm>
              <a:off x="5168478" y="3262714"/>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3</a:t>
              </a:r>
              <a:endParaRPr lang="en-US" altLang="zh-CN" sz="2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6370038" y="1339942"/>
              <a:ext cx="5379643"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商品定位，明确经营方向的关键</a:t>
              </a:r>
              <a:endParaRPr lang="zh-CN" altLang="en-US" sz="2800" b="1" dirty="0">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6370039" y="2332448"/>
              <a:ext cx="4226968"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了解品类管理的基本流程</a:t>
              </a:r>
              <a:endParaRPr lang="zh-CN" altLang="en-US" sz="2800" b="1" baseline="30000" dirty="0">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6370039" y="3324954"/>
              <a:ext cx="6288901"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商品创新，持续赋予商品全新的吸引力</a:t>
              </a:r>
              <a:endParaRPr lang="zh-CN" altLang="en-US" sz="2800" b="1" dirty="0">
                <a:latin typeface="微软雅黑" panose="020B0503020204020204" pitchFamily="34" charset="-122"/>
                <a:ea typeface="微软雅黑" panose="020B0503020204020204" pitchFamily="34" charset="-122"/>
                <a:cs typeface="+mn-ea"/>
                <a:sym typeface="+mn-lt"/>
              </a:endParaRPr>
            </a:p>
          </p:txBody>
        </p:sp>
        <p:sp>
          <p:nvSpPr>
            <p:cNvPr id="2" name="圆角矩形 9"/>
            <p:cNvSpPr/>
            <p:nvPr/>
          </p:nvSpPr>
          <p:spPr>
            <a:xfrm>
              <a:off x="5168478" y="4255220"/>
              <a:ext cx="1055048" cy="6477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4</a:t>
              </a:r>
              <a:endParaRPr lang="en-US" altLang="zh-CN" sz="2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6370039" y="4317460"/>
              <a:ext cx="6288901"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以消费者需求为中心，打造创新性商品</a:t>
              </a:r>
              <a:endParaRPr lang="zh-CN" altLang="en-US" sz="2800" b="1" dirty="0">
                <a:latin typeface="微软雅黑" panose="020B0503020204020204" pitchFamily="34" charset="-122"/>
                <a:ea typeface="微软雅黑" panose="020B0503020204020204" pitchFamily="34" charset="-122"/>
                <a:cs typeface="+mn-ea"/>
                <a:sym typeface="+mn-lt"/>
              </a:endParaRPr>
            </a:p>
          </p:txBody>
        </p:sp>
        <p:sp>
          <p:nvSpPr>
            <p:cNvPr id="5" name="圆角矩形 10"/>
            <p:cNvSpPr/>
            <p:nvPr/>
          </p:nvSpPr>
          <p:spPr>
            <a:xfrm>
              <a:off x="5168478" y="5247728"/>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5</a:t>
              </a:r>
              <a:endParaRPr lang="en-US" altLang="zh-CN" sz="2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6370039" y="5309968"/>
              <a:ext cx="5268689"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品牌定位，制订商品品牌战略</a:t>
              </a:r>
              <a:endParaRPr lang="zh-CN" altLang="en-US" sz="2800" b="1" dirty="0">
                <a:latin typeface="微软雅黑" panose="020B0503020204020204" pitchFamily="34" charset="-122"/>
                <a:ea typeface="微软雅黑" panose="020B0503020204020204" pitchFamily="34" charset="-122"/>
                <a:cs typeface="+mn-ea"/>
                <a:sym typeface="+mn-lt"/>
              </a:endParaRPr>
            </a:p>
          </p:txBody>
        </p:sp>
      </p:grpSp>
      <p:sp>
        <p:nvSpPr>
          <p:cNvPr id="17" name="文本框 16"/>
          <p:cNvSpPr txBox="1"/>
          <p:nvPr/>
        </p:nvSpPr>
        <p:spPr>
          <a:xfrm>
            <a:off x="449418" y="2131401"/>
            <a:ext cx="2673127"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latin typeface="微软雅黑" panose="020B0503020204020204" pitchFamily="34" charset="-122"/>
                <a:ea typeface="微软雅黑" panose="020B0503020204020204" pitchFamily="34" charset="-122"/>
                <a:cs typeface="+mn-ea"/>
                <a:sym typeface="+mn-lt"/>
              </a:rPr>
              <a:t>CONTENTS</a:t>
            </a:r>
            <a:endParaRPr lang="en-US" altLang="zh-CN" sz="2800" b="1" dirty="0">
              <a:latin typeface="微软雅黑" panose="020B0503020204020204" pitchFamily="34" charset="-122"/>
              <a:ea typeface="微软雅黑" panose="020B0503020204020204" pitchFamily="34" charset="-122"/>
              <a:cs typeface="+mn-ea"/>
              <a:sym typeface="+mn-lt"/>
            </a:endParaRPr>
          </a:p>
        </p:txBody>
      </p:sp>
      <p:sp>
        <p:nvSpPr>
          <p:cNvPr id="20" name="等腰三角形 19"/>
          <p:cNvSpPr/>
          <p:nvPr/>
        </p:nvSpPr>
        <p:spPr>
          <a:xfrm rot="5400000">
            <a:off x="3014157" y="1530176"/>
            <a:ext cx="309372" cy="2667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650" fill="hold"/>
                                        <p:tgtEl>
                                          <p:spTgt spid="7"/>
                                        </p:tgtEl>
                                        <p:attrNameLst>
                                          <p:attrName>ppt_x</p:attrName>
                                        </p:attrNameLst>
                                      </p:cBhvr>
                                      <p:tavLst>
                                        <p:tav tm="0">
                                          <p:val>
                                            <p:strVal val="1+#ppt_w/2"/>
                                          </p:val>
                                        </p:tav>
                                        <p:tav tm="100000">
                                          <p:val>
                                            <p:strVal val="#ppt_x"/>
                                          </p:val>
                                        </p:tav>
                                      </p:tavLst>
                                    </p:anim>
                                    <p:anim calcmode="lin" valueType="num">
                                      <p:cBhvr additive="base">
                                        <p:cTn id="23" dur="6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804735"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运用品类战术：对品类商品进行优化管理</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933450" y="1319212"/>
            <a:ext cx="2301882" cy="606425"/>
            <a:chOff x="965200" y="1489076"/>
            <a:chExt cx="2536832" cy="606425"/>
          </a:xfrm>
        </p:grpSpPr>
        <p:sp>
          <p:nvSpPr>
            <p:cNvPr id="3" name="MH_Other_1"/>
            <p:cNvSpPr/>
            <p:nvPr>
              <p:custDataLst>
                <p:tags r:id="rId1"/>
              </p:custDataLst>
            </p:nvPr>
          </p:nvSpPr>
          <p:spPr>
            <a:xfrm flipV="1">
              <a:off x="2706689" y="2001838"/>
              <a:ext cx="103187" cy="93662"/>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 name="MH_Other_2"/>
            <p:cNvSpPr/>
            <p:nvPr>
              <p:custDataLst>
                <p:tags r:id="rId2"/>
              </p:custDataLst>
            </p:nvPr>
          </p:nvSpPr>
          <p:spPr>
            <a:xfrm>
              <a:off x="2706689" y="1489076"/>
              <a:ext cx="103187" cy="93663"/>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 name="MH_Other_9"/>
            <p:cNvSpPr/>
            <p:nvPr>
              <p:custDataLst>
                <p:tags r:id="rId3"/>
              </p:custDataLst>
            </p:nvPr>
          </p:nvSpPr>
          <p:spPr>
            <a:xfrm>
              <a:off x="1930401" y="1489076"/>
              <a:ext cx="1571631" cy="606425"/>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 name="MH_SubTitle_1"/>
            <p:cNvSpPr/>
            <p:nvPr>
              <p:custDataLst>
                <p:tags r:id="rId4"/>
              </p:custDataLst>
            </p:nvPr>
          </p:nvSpPr>
          <p:spPr>
            <a:xfrm>
              <a:off x="965200" y="1489076"/>
              <a:ext cx="1741488" cy="606425"/>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商品组合</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933450" y="2318891"/>
            <a:ext cx="2301882" cy="606426"/>
            <a:chOff x="965200" y="2347913"/>
            <a:chExt cx="2536832" cy="606426"/>
          </a:xfrm>
        </p:grpSpPr>
        <p:sp>
          <p:nvSpPr>
            <p:cNvPr id="8" name="MH_Other_3"/>
            <p:cNvSpPr/>
            <p:nvPr>
              <p:custDataLst>
                <p:tags r:id="rId5"/>
              </p:custDataLst>
            </p:nvPr>
          </p:nvSpPr>
          <p:spPr>
            <a:xfrm flipV="1">
              <a:off x="2706689" y="2860676"/>
              <a:ext cx="103187" cy="93663"/>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9" name="MH_Other_4"/>
            <p:cNvSpPr/>
            <p:nvPr>
              <p:custDataLst>
                <p:tags r:id="rId6"/>
              </p:custDataLst>
            </p:nvPr>
          </p:nvSpPr>
          <p:spPr>
            <a:xfrm>
              <a:off x="2706689" y="2347913"/>
              <a:ext cx="103187" cy="93662"/>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0" name="MH_Other_10"/>
            <p:cNvSpPr/>
            <p:nvPr>
              <p:custDataLst>
                <p:tags r:id="rId7"/>
              </p:custDataLst>
            </p:nvPr>
          </p:nvSpPr>
          <p:spPr>
            <a:xfrm>
              <a:off x="1930401" y="2347914"/>
              <a:ext cx="1571631" cy="606425"/>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1" name="MH_SubTitle_2"/>
            <p:cNvSpPr/>
            <p:nvPr>
              <p:custDataLst>
                <p:tags r:id="rId8"/>
              </p:custDataLst>
            </p:nvPr>
          </p:nvSpPr>
          <p:spPr>
            <a:xfrm>
              <a:off x="965200" y="2347914"/>
              <a:ext cx="1741488" cy="606425"/>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商品定价</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sp>
        <p:nvSpPr>
          <p:cNvPr id="23" name="MH_Text_1"/>
          <p:cNvSpPr txBox="1"/>
          <p:nvPr>
            <p:custDataLst>
              <p:tags r:id="rId9"/>
            </p:custDataLst>
          </p:nvPr>
        </p:nvSpPr>
        <p:spPr>
          <a:xfrm>
            <a:off x="3405188" y="1301750"/>
            <a:ext cx="7929562" cy="612775"/>
          </a:xfrm>
          <a:prstGeom prst="rect">
            <a:avLst/>
          </a:prstGeom>
          <a:noFill/>
        </p:spPr>
        <p:txBody>
          <a:bodyPr lIns="0" tIns="0" rIns="0" bIns="0" anchor="ctr">
            <a:noAutofit/>
          </a:bodyPr>
          <a:lstStyle/>
          <a:p>
            <a:pPr algn="just">
              <a:lnSpc>
                <a:spcPct val="110000"/>
              </a:lnSpc>
              <a:spcBef>
                <a:spcPts val="600"/>
              </a:spcBef>
              <a:spcAft>
                <a:spcPts val="1200"/>
              </a:spcAft>
              <a:defRPr/>
            </a:pPr>
            <a:r>
              <a:rPr lang="zh-CN" altLang="en-US" sz="1600" dirty="0">
                <a:latin typeface="微软雅黑" panose="020B0503020204020204" pitchFamily="34" charset="-122"/>
                <a:ea typeface="微软雅黑" panose="020B0503020204020204" pitchFamily="34" charset="-122"/>
              </a:rPr>
              <a:t>商品组合战术是指零售商为消费者提供最佳的商品选择。在确定所要销售的商品类型时，除了要考虑商品的销量、销售额、利润等因素外，还要考虑商品细分结构的完整性、商品在整个市场中的表现，以及商品是否是新品等因素。</a:t>
            </a:r>
            <a:endParaRPr lang="en-US" altLang="zh-CN" sz="1600" dirty="0">
              <a:latin typeface="微软雅黑" panose="020B0503020204020204" pitchFamily="34" charset="-122"/>
              <a:ea typeface="微软雅黑" panose="020B0503020204020204" pitchFamily="34" charset="-122"/>
            </a:endParaRPr>
          </a:p>
        </p:txBody>
      </p:sp>
      <p:sp>
        <p:nvSpPr>
          <p:cNvPr id="24" name="MH_Text_2"/>
          <p:cNvSpPr>
            <a:spLocks noChangeArrowheads="1"/>
          </p:cNvSpPr>
          <p:nvPr>
            <p:custDataLst>
              <p:tags r:id="rId10"/>
            </p:custDataLst>
          </p:nvPr>
        </p:nvSpPr>
        <p:spPr bwMode="auto">
          <a:xfrm>
            <a:off x="3405188" y="2287587"/>
            <a:ext cx="7929561"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10000"/>
              </a:lnSpc>
              <a:spcBef>
                <a:spcPts val="600"/>
              </a:spcBef>
              <a:spcAft>
                <a:spcPts val="1200"/>
              </a:spcAft>
              <a:buNone/>
              <a:defRPr/>
            </a:pPr>
            <a:r>
              <a:rPr lang="zh-CN" altLang="en-US" sz="1600" dirty="0">
                <a:latin typeface="微软雅黑" panose="020B0503020204020204" pitchFamily="34" charset="-122"/>
              </a:rPr>
              <a:t>商品定价战术是指零售商对品类、次品类及单品制订一定的价格标准。品类的角色认定、品类策略，以及零售商对消费者和竞争者行为的认知等因素会对定价决策产生一定的影响。</a:t>
            </a:r>
            <a:endParaRPr lang="en-US" altLang="zh-CN" sz="1600" dirty="0">
              <a:latin typeface="微软雅黑" panose="020B0503020204020204" pitchFamily="34" charset="-122"/>
            </a:endParaRPr>
          </a:p>
        </p:txBody>
      </p:sp>
      <p:grpSp>
        <p:nvGrpSpPr>
          <p:cNvPr id="13" name="组合 12"/>
          <p:cNvGrpSpPr/>
          <p:nvPr/>
        </p:nvGrpSpPr>
        <p:grpSpPr>
          <a:xfrm>
            <a:off x="4286661" y="3001240"/>
            <a:ext cx="5957172" cy="2685897"/>
            <a:chOff x="4250802" y="3125815"/>
            <a:chExt cx="5957172" cy="2685897"/>
          </a:xfrm>
        </p:grpSpPr>
        <p:pic>
          <p:nvPicPr>
            <p:cNvPr id="36" name="图片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50802" y="3125815"/>
              <a:ext cx="5957172" cy="2398685"/>
            </a:xfrm>
            <a:prstGeom prst="rect">
              <a:avLst/>
            </a:prstGeom>
          </p:spPr>
        </p:pic>
        <p:sp>
          <p:nvSpPr>
            <p:cNvPr id="12" name="文本框 11"/>
            <p:cNvSpPr txBox="1"/>
            <p:nvPr/>
          </p:nvSpPr>
          <p:spPr>
            <a:xfrm>
              <a:off x="5789388" y="5580614"/>
              <a:ext cx="288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商品定价战术</a:t>
              </a:r>
              <a:endParaRPr lang="zh-CN" altLang="en-US" sz="1500" dirty="0">
                <a:latin typeface="Times New Roman" panose="02020603050405020304" pitchFamily="18" charset="0"/>
                <a:ea typeface="楷体" panose="02010609060101010101" pitchFamily="49" charset="-122"/>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650" fill="hold"/>
                                        <p:tgtEl>
                                          <p:spTgt spid="23"/>
                                        </p:tgtEl>
                                        <p:attrNameLst>
                                          <p:attrName>ppt_x</p:attrName>
                                        </p:attrNameLst>
                                      </p:cBhvr>
                                      <p:tavLst>
                                        <p:tav tm="0">
                                          <p:val>
                                            <p:strVal val="1+#ppt_w/2"/>
                                          </p:val>
                                        </p:tav>
                                        <p:tav tm="100000">
                                          <p:val>
                                            <p:strVal val="#ppt_x"/>
                                          </p:val>
                                        </p:tav>
                                      </p:tavLst>
                                    </p:anim>
                                    <p:anim calcmode="lin" valueType="num">
                                      <p:cBhvr additive="base">
                                        <p:cTn id="12" dur="6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2" presetClass="entr" presetSubtype="2"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650" fill="hold"/>
                                        <p:tgtEl>
                                          <p:spTgt spid="24"/>
                                        </p:tgtEl>
                                        <p:attrNameLst>
                                          <p:attrName>ppt_x</p:attrName>
                                        </p:attrNameLst>
                                      </p:cBhvr>
                                      <p:tavLst>
                                        <p:tav tm="0">
                                          <p:val>
                                            <p:strVal val="1+#ppt_w/2"/>
                                          </p:val>
                                        </p:tav>
                                        <p:tav tm="100000">
                                          <p:val>
                                            <p:strVal val="#ppt_x"/>
                                          </p:val>
                                        </p:tav>
                                      </p:tavLst>
                                    </p:anim>
                                    <p:anim calcmode="lin" valueType="num">
                                      <p:cBhvr additive="base">
                                        <p:cTn id="22" dur="65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804735"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运用品类战术：对品类商品进行优化管理</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933450" y="1319212"/>
            <a:ext cx="2301882" cy="606425"/>
            <a:chOff x="965200" y="1489076"/>
            <a:chExt cx="2536832" cy="606425"/>
          </a:xfrm>
        </p:grpSpPr>
        <p:sp>
          <p:nvSpPr>
            <p:cNvPr id="3" name="MH_Other_1"/>
            <p:cNvSpPr/>
            <p:nvPr>
              <p:custDataLst>
                <p:tags r:id="rId1"/>
              </p:custDataLst>
            </p:nvPr>
          </p:nvSpPr>
          <p:spPr>
            <a:xfrm flipV="1">
              <a:off x="2706689" y="2001838"/>
              <a:ext cx="103187" cy="93662"/>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 name="MH_Other_2"/>
            <p:cNvSpPr/>
            <p:nvPr>
              <p:custDataLst>
                <p:tags r:id="rId2"/>
              </p:custDataLst>
            </p:nvPr>
          </p:nvSpPr>
          <p:spPr>
            <a:xfrm>
              <a:off x="2706689" y="1489076"/>
              <a:ext cx="103187" cy="93663"/>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 name="MH_Other_9"/>
            <p:cNvSpPr/>
            <p:nvPr>
              <p:custDataLst>
                <p:tags r:id="rId3"/>
              </p:custDataLst>
            </p:nvPr>
          </p:nvSpPr>
          <p:spPr>
            <a:xfrm>
              <a:off x="1930401" y="1489076"/>
              <a:ext cx="1571631" cy="606425"/>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 name="MH_SubTitle_1"/>
            <p:cNvSpPr/>
            <p:nvPr>
              <p:custDataLst>
                <p:tags r:id="rId4"/>
              </p:custDataLst>
            </p:nvPr>
          </p:nvSpPr>
          <p:spPr>
            <a:xfrm>
              <a:off x="965200" y="1489076"/>
              <a:ext cx="1741488" cy="606425"/>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商品组合</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933450" y="2318891"/>
            <a:ext cx="2301882" cy="606426"/>
            <a:chOff x="965200" y="2347913"/>
            <a:chExt cx="2536832" cy="606426"/>
          </a:xfrm>
        </p:grpSpPr>
        <p:sp>
          <p:nvSpPr>
            <p:cNvPr id="8" name="MH_Other_3"/>
            <p:cNvSpPr/>
            <p:nvPr>
              <p:custDataLst>
                <p:tags r:id="rId5"/>
              </p:custDataLst>
            </p:nvPr>
          </p:nvSpPr>
          <p:spPr>
            <a:xfrm flipV="1">
              <a:off x="2706689" y="2860676"/>
              <a:ext cx="103187" cy="93663"/>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9" name="MH_Other_4"/>
            <p:cNvSpPr/>
            <p:nvPr>
              <p:custDataLst>
                <p:tags r:id="rId6"/>
              </p:custDataLst>
            </p:nvPr>
          </p:nvSpPr>
          <p:spPr>
            <a:xfrm>
              <a:off x="2706689" y="2347913"/>
              <a:ext cx="103187" cy="93662"/>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0" name="MH_Other_10"/>
            <p:cNvSpPr/>
            <p:nvPr>
              <p:custDataLst>
                <p:tags r:id="rId7"/>
              </p:custDataLst>
            </p:nvPr>
          </p:nvSpPr>
          <p:spPr>
            <a:xfrm>
              <a:off x="1930401" y="2347914"/>
              <a:ext cx="1571631" cy="606425"/>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1" name="MH_SubTitle_2"/>
            <p:cNvSpPr/>
            <p:nvPr>
              <p:custDataLst>
                <p:tags r:id="rId8"/>
              </p:custDataLst>
            </p:nvPr>
          </p:nvSpPr>
          <p:spPr>
            <a:xfrm>
              <a:off x="965200" y="2347914"/>
              <a:ext cx="1741488" cy="606425"/>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商品定价</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933450" y="3318571"/>
            <a:ext cx="2301882" cy="611384"/>
            <a:chOff x="965200" y="3201791"/>
            <a:chExt cx="2536832" cy="611384"/>
          </a:xfrm>
        </p:grpSpPr>
        <p:sp>
          <p:nvSpPr>
            <p:cNvPr id="13" name="MH_Other_6"/>
            <p:cNvSpPr/>
            <p:nvPr>
              <p:custDataLst>
                <p:tags r:id="rId9"/>
              </p:custDataLst>
            </p:nvPr>
          </p:nvSpPr>
          <p:spPr>
            <a:xfrm>
              <a:off x="2706689" y="3206751"/>
              <a:ext cx="103187" cy="93663"/>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965200" y="3201791"/>
              <a:ext cx="2536832" cy="611384"/>
              <a:chOff x="965200" y="3201791"/>
              <a:chExt cx="2536832" cy="611384"/>
            </a:xfrm>
          </p:grpSpPr>
          <p:sp>
            <p:nvSpPr>
              <p:cNvPr id="15" name="MH_Other_5"/>
              <p:cNvSpPr/>
              <p:nvPr>
                <p:custDataLst>
                  <p:tags r:id="rId10"/>
                </p:custDataLst>
              </p:nvPr>
            </p:nvSpPr>
            <p:spPr>
              <a:xfrm flipV="1">
                <a:off x="2706689" y="3719513"/>
                <a:ext cx="103187" cy="93662"/>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6" name="MH_Other_11"/>
              <p:cNvSpPr/>
              <p:nvPr>
                <p:custDataLst>
                  <p:tags r:id="rId11"/>
                </p:custDataLst>
              </p:nvPr>
            </p:nvSpPr>
            <p:spPr>
              <a:xfrm>
                <a:off x="1930401" y="3201791"/>
                <a:ext cx="1571631" cy="606425"/>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7" name="MH_SubTitle_3"/>
              <p:cNvSpPr/>
              <p:nvPr>
                <p:custDataLst>
                  <p:tags r:id="rId12"/>
                </p:custDataLst>
              </p:nvPr>
            </p:nvSpPr>
            <p:spPr>
              <a:xfrm>
                <a:off x="965200" y="3201791"/>
                <a:ext cx="1741488" cy="606425"/>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商品促销</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grpSp>
      <p:grpSp>
        <p:nvGrpSpPr>
          <p:cNvPr id="18" name="组合 17"/>
          <p:cNvGrpSpPr/>
          <p:nvPr/>
        </p:nvGrpSpPr>
        <p:grpSpPr>
          <a:xfrm>
            <a:off x="933450" y="4323209"/>
            <a:ext cx="2301882" cy="611187"/>
            <a:chOff x="965200" y="4060827"/>
            <a:chExt cx="2536832" cy="611187"/>
          </a:xfrm>
        </p:grpSpPr>
        <p:sp>
          <p:nvSpPr>
            <p:cNvPr id="19" name="MH_Other_7"/>
            <p:cNvSpPr/>
            <p:nvPr>
              <p:custDataLst>
                <p:tags r:id="rId13"/>
              </p:custDataLst>
            </p:nvPr>
          </p:nvSpPr>
          <p:spPr>
            <a:xfrm flipV="1">
              <a:off x="2706689" y="4578351"/>
              <a:ext cx="103187" cy="93663"/>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0" name="MH_Other_8"/>
            <p:cNvSpPr/>
            <p:nvPr>
              <p:custDataLst>
                <p:tags r:id="rId14"/>
              </p:custDataLst>
            </p:nvPr>
          </p:nvSpPr>
          <p:spPr>
            <a:xfrm>
              <a:off x="2706689" y="4065588"/>
              <a:ext cx="103187" cy="93662"/>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1" name="MH_Other_12"/>
            <p:cNvSpPr/>
            <p:nvPr>
              <p:custDataLst>
                <p:tags r:id="rId15"/>
              </p:custDataLst>
            </p:nvPr>
          </p:nvSpPr>
          <p:spPr>
            <a:xfrm>
              <a:off x="1930401" y="4065589"/>
              <a:ext cx="1571631" cy="606425"/>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2" name="MH_SubTitle_4"/>
            <p:cNvSpPr/>
            <p:nvPr>
              <p:custDataLst>
                <p:tags r:id="rId16"/>
              </p:custDataLst>
            </p:nvPr>
          </p:nvSpPr>
          <p:spPr>
            <a:xfrm>
              <a:off x="965200" y="4060827"/>
              <a:ext cx="1741488" cy="606425"/>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商品陈列</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sp>
        <p:nvSpPr>
          <p:cNvPr id="23" name="MH_Text_1"/>
          <p:cNvSpPr txBox="1"/>
          <p:nvPr>
            <p:custDataLst>
              <p:tags r:id="rId17"/>
            </p:custDataLst>
          </p:nvPr>
        </p:nvSpPr>
        <p:spPr>
          <a:xfrm>
            <a:off x="3405188" y="1301750"/>
            <a:ext cx="7929562" cy="612775"/>
          </a:xfrm>
          <a:prstGeom prst="rect">
            <a:avLst/>
          </a:prstGeom>
          <a:noFill/>
        </p:spPr>
        <p:txBody>
          <a:bodyPr lIns="0" tIns="0" rIns="0" bIns="0" anchor="ctr">
            <a:noAutofit/>
          </a:bodyPr>
          <a:lstStyle/>
          <a:p>
            <a:pPr algn="just">
              <a:lnSpc>
                <a:spcPct val="110000"/>
              </a:lnSpc>
              <a:spcBef>
                <a:spcPts val="600"/>
              </a:spcBef>
              <a:spcAft>
                <a:spcPts val="1200"/>
              </a:spcAft>
              <a:defRPr/>
            </a:pPr>
            <a:r>
              <a:rPr lang="zh-CN" altLang="en-US" sz="1600" dirty="0">
                <a:latin typeface="微软雅黑" panose="020B0503020204020204" pitchFamily="34" charset="-122"/>
                <a:ea typeface="微软雅黑" panose="020B0503020204020204" pitchFamily="34" charset="-122"/>
              </a:rPr>
              <a:t>商品组合战术是指零售商为消费者提供最佳的商品选择。在确定所要销售的商品类型时，除了要考虑商品的销量、销售额、利润等因素外，还要考虑商品细分结构的完整性、商品在整个市场中的表现，以及商品是否是新品等因素。</a:t>
            </a:r>
            <a:endParaRPr lang="en-US" altLang="zh-CN" sz="1600" dirty="0">
              <a:latin typeface="微软雅黑" panose="020B0503020204020204" pitchFamily="34" charset="-122"/>
              <a:ea typeface="微软雅黑" panose="020B0503020204020204" pitchFamily="34" charset="-122"/>
            </a:endParaRPr>
          </a:p>
        </p:txBody>
      </p:sp>
      <p:sp>
        <p:nvSpPr>
          <p:cNvPr id="24" name="MH_Text_2"/>
          <p:cNvSpPr>
            <a:spLocks noChangeArrowheads="1"/>
          </p:cNvSpPr>
          <p:nvPr>
            <p:custDataLst>
              <p:tags r:id="rId18"/>
            </p:custDataLst>
          </p:nvPr>
        </p:nvSpPr>
        <p:spPr bwMode="auto">
          <a:xfrm>
            <a:off x="3405188" y="2287587"/>
            <a:ext cx="7929561"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10000"/>
              </a:lnSpc>
              <a:spcBef>
                <a:spcPts val="600"/>
              </a:spcBef>
              <a:spcAft>
                <a:spcPts val="1200"/>
              </a:spcAft>
              <a:buNone/>
              <a:defRPr/>
            </a:pPr>
            <a:r>
              <a:rPr lang="zh-CN" altLang="en-US" sz="1600" dirty="0">
                <a:latin typeface="微软雅黑" panose="020B0503020204020204" pitchFamily="34" charset="-122"/>
              </a:rPr>
              <a:t>商品定价战术是指零售商对品类、次品类及单品制订一定的价格标准。品类的角色认定、品类策略，以及零售商对消费者和竞争者行为的认知等因素会对定价决策产生一定的影响。</a:t>
            </a:r>
            <a:endParaRPr lang="en-US" altLang="zh-CN" sz="1600" dirty="0">
              <a:latin typeface="微软雅黑" panose="020B0503020204020204" pitchFamily="34" charset="-122"/>
            </a:endParaRPr>
          </a:p>
        </p:txBody>
      </p:sp>
      <p:sp>
        <p:nvSpPr>
          <p:cNvPr id="25" name="MH_Text_3"/>
          <p:cNvSpPr>
            <a:spLocks noChangeArrowheads="1"/>
          </p:cNvSpPr>
          <p:nvPr>
            <p:custDataLst>
              <p:tags r:id="rId19"/>
            </p:custDataLst>
          </p:nvPr>
        </p:nvSpPr>
        <p:spPr bwMode="auto">
          <a:xfrm>
            <a:off x="3405189" y="3321049"/>
            <a:ext cx="792956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10000"/>
              </a:lnSpc>
              <a:spcBef>
                <a:spcPts val="600"/>
              </a:spcBef>
              <a:spcAft>
                <a:spcPts val="1200"/>
              </a:spcAft>
              <a:buNone/>
              <a:defRPr/>
            </a:pPr>
            <a:r>
              <a:rPr lang="zh-CN" altLang="en-US" sz="1600" dirty="0">
                <a:latin typeface="微软雅黑" panose="020B0503020204020204" pitchFamily="34" charset="-122"/>
              </a:rPr>
              <a:t>高效的商品促销可以理解为在正确的时间，选择正确的单品，采取正确的促销方式，在正确的地方进行展示，配合适当的宣传，以吸引客流，提升商品的销量和影响力。</a:t>
            </a:r>
            <a:endParaRPr lang="en-US" altLang="zh-CN" sz="1600" dirty="0">
              <a:latin typeface="微软雅黑" panose="020B0503020204020204" pitchFamily="34" charset="-122"/>
            </a:endParaRPr>
          </a:p>
        </p:txBody>
      </p:sp>
      <p:sp>
        <p:nvSpPr>
          <p:cNvPr id="26" name="MH_Text_4"/>
          <p:cNvSpPr>
            <a:spLocks noChangeArrowheads="1"/>
          </p:cNvSpPr>
          <p:nvPr>
            <p:custDataLst>
              <p:tags r:id="rId20"/>
            </p:custDataLst>
          </p:nvPr>
        </p:nvSpPr>
        <p:spPr bwMode="auto">
          <a:xfrm>
            <a:off x="3405188" y="4317999"/>
            <a:ext cx="7929559"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10000"/>
              </a:lnSpc>
              <a:spcBef>
                <a:spcPts val="600"/>
              </a:spcBef>
              <a:spcAft>
                <a:spcPts val="1200"/>
              </a:spcAft>
              <a:buNone/>
              <a:defRPr/>
            </a:pPr>
            <a:r>
              <a:rPr lang="zh-CN" altLang="en-US" sz="1600" dirty="0">
                <a:latin typeface="微软雅黑" panose="020B0503020204020204" pitchFamily="34" charset="-122"/>
              </a:rPr>
              <a:t>商品陈列战术决定了零售商货架的陈列方式，以及零售商按照次品类、商品属性等原则来管理品类货架空间的标准，如品类货架的位置、品类货架的分布结构，以及特定次品类和单品的货架空间分配等。</a:t>
            </a:r>
            <a:endParaRPr lang="en-US" altLang="zh-CN" sz="1600" dirty="0">
              <a:latin typeface="微软雅黑" panose="020B0503020204020204" pitchFamily="34" charset="-122"/>
            </a:endParaRPr>
          </a:p>
        </p:txBody>
      </p:sp>
      <p:grpSp>
        <p:nvGrpSpPr>
          <p:cNvPr id="40" name="组合 39"/>
          <p:cNvGrpSpPr/>
          <p:nvPr/>
        </p:nvGrpSpPr>
        <p:grpSpPr>
          <a:xfrm>
            <a:off x="6460267" y="3374755"/>
            <a:ext cx="4927406" cy="2288079"/>
            <a:chOff x="6460267" y="3374755"/>
            <a:chExt cx="4927406" cy="2288079"/>
          </a:xfrm>
        </p:grpSpPr>
        <p:pic>
          <p:nvPicPr>
            <p:cNvPr id="38" name="图片 3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460267" y="3374755"/>
              <a:ext cx="4927406" cy="2000091"/>
            </a:xfrm>
            <a:prstGeom prst="rect">
              <a:avLst/>
            </a:prstGeom>
            <a:solidFill>
              <a:schemeClr val="bg1"/>
            </a:solidFill>
            <a:ln>
              <a:solidFill>
                <a:schemeClr val="bg1">
                  <a:lumMod val="50000"/>
                </a:schemeClr>
              </a:solidFill>
            </a:ln>
          </p:spPr>
        </p:pic>
        <p:sp>
          <p:nvSpPr>
            <p:cNvPr id="39" name="文本框 38"/>
            <p:cNvSpPr txBox="1"/>
            <p:nvPr/>
          </p:nvSpPr>
          <p:spPr>
            <a:xfrm>
              <a:off x="7303970" y="5431736"/>
              <a:ext cx="324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制订商品陈列战术时需要考虑的因素</a:t>
              </a:r>
              <a:endParaRPr lang="zh-CN" altLang="en-US" sz="1500" dirty="0">
                <a:latin typeface="Times New Roman" panose="02020603050405020304" pitchFamily="18" charset="0"/>
                <a:ea typeface="楷体" panose="02010609060101010101" pitchFamily="49" charset="-122"/>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650" fill="hold"/>
                                        <p:tgtEl>
                                          <p:spTgt spid="25"/>
                                        </p:tgtEl>
                                        <p:attrNameLst>
                                          <p:attrName>ppt_x</p:attrName>
                                        </p:attrNameLst>
                                      </p:cBhvr>
                                      <p:tavLst>
                                        <p:tav tm="0">
                                          <p:val>
                                            <p:strVal val="1+#ppt_w/2"/>
                                          </p:val>
                                        </p:tav>
                                        <p:tav tm="100000">
                                          <p:val>
                                            <p:strVal val="#ppt_x"/>
                                          </p:val>
                                        </p:tav>
                                      </p:tavLst>
                                    </p:anim>
                                    <p:anim calcmode="lin" valueType="num">
                                      <p:cBhvr additive="base">
                                        <p:cTn id="12" dur="6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2" presetClass="entr" presetSubtype="2"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650" fill="hold"/>
                                        <p:tgtEl>
                                          <p:spTgt spid="26"/>
                                        </p:tgtEl>
                                        <p:attrNameLst>
                                          <p:attrName>ppt_x</p:attrName>
                                        </p:attrNameLst>
                                      </p:cBhvr>
                                      <p:tavLst>
                                        <p:tav tm="0">
                                          <p:val>
                                            <p:strVal val="1+#ppt_w/2"/>
                                          </p:val>
                                        </p:tav>
                                        <p:tav tm="100000">
                                          <p:val>
                                            <p:strVal val="#ppt_x"/>
                                          </p:val>
                                        </p:tav>
                                      </p:tavLst>
                                    </p:anim>
                                    <p:anim calcmode="lin" valueType="num">
                                      <p:cBhvr additive="base">
                                        <p:cTn id="22" dur="6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anim calcmode="lin" valueType="num">
                                      <p:cBhvr>
                                        <p:cTn id="28" dur="500" fill="hold"/>
                                        <p:tgtEl>
                                          <p:spTgt spid="40"/>
                                        </p:tgtEl>
                                        <p:attrNameLst>
                                          <p:attrName>ppt_x</p:attrName>
                                        </p:attrNameLst>
                                      </p:cBhvr>
                                      <p:tavLst>
                                        <p:tav tm="0">
                                          <p:val>
                                            <p:strVal val="#ppt_x"/>
                                          </p:val>
                                        </p:tav>
                                        <p:tav tm="100000">
                                          <p:val>
                                            <p:strVal val="#ppt_x"/>
                                          </p:val>
                                        </p:tav>
                                      </p:tavLst>
                                    </p:anim>
                                    <p:anim calcmode="lin" valueType="num">
                                      <p:cBhvr>
                                        <p:cTn id="2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804735"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运用品类战术：对品类商品进行优化管理</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933450" y="1319212"/>
            <a:ext cx="2301882" cy="606425"/>
            <a:chOff x="965200" y="1489076"/>
            <a:chExt cx="2536832" cy="606425"/>
          </a:xfrm>
        </p:grpSpPr>
        <p:sp>
          <p:nvSpPr>
            <p:cNvPr id="3" name="MH_Other_1"/>
            <p:cNvSpPr/>
            <p:nvPr>
              <p:custDataLst>
                <p:tags r:id="rId1"/>
              </p:custDataLst>
            </p:nvPr>
          </p:nvSpPr>
          <p:spPr>
            <a:xfrm flipV="1">
              <a:off x="2706689" y="2001838"/>
              <a:ext cx="103187" cy="93662"/>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 name="MH_Other_2"/>
            <p:cNvSpPr/>
            <p:nvPr>
              <p:custDataLst>
                <p:tags r:id="rId2"/>
              </p:custDataLst>
            </p:nvPr>
          </p:nvSpPr>
          <p:spPr>
            <a:xfrm>
              <a:off x="2706689" y="1489076"/>
              <a:ext cx="103187" cy="93663"/>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 name="MH_Other_9"/>
            <p:cNvSpPr/>
            <p:nvPr>
              <p:custDataLst>
                <p:tags r:id="rId3"/>
              </p:custDataLst>
            </p:nvPr>
          </p:nvSpPr>
          <p:spPr>
            <a:xfrm>
              <a:off x="1930401" y="1489076"/>
              <a:ext cx="1571631" cy="606425"/>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 name="MH_SubTitle_1"/>
            <p:cNvSpPr/>
            <p:nvPr>
              <p:custDataLst>
                <p:tags r:id="rId4"/>
              </p:custDataLst>
            </p:nvPr>
          </p:nvSpPr>
          <p:spPr>
            <a:xfrm>
              <a:off x="965200" y="1489076"/>
              <a:ext cx="1741488" cy="606425"/>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商品组合</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933450" y="2318891"/>
            <a:ext cx="2301882" cy="606426"/>
            <a:chOff x="965200" y="2347913"/>
            <a:chExt cx="2536832" cy="606426"/>
          </a:xfrm>
        </p:grpSpPr>
        <p:sp>
          <p:nvSpPr>
            <p:cNvPr id="8" name="MH_Other_3"/>
            <p:cNvSpPr/>
            <p:nvPr>
              <p:custDataLst>
                <p:tags r:id="rId5"/>
              </p:custDataLst>
            </p:nvPr>
          </p:nvSpPr>
          <p:spPr>
            <a:xfrm flipV="1">
              <a:off x="2706689" y="2860676"/>
              <a:ext cx="103187" cy="93663"/>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9" name="MH_Other_4"/>
            <p:cNvSpPr/>
            <p:nvPr>
              <p:custDataLst>
                <p:tags r:id="rId6"/>
              </p:custDataLst>
            </p:nvPr>
          </p:nvSpPr>
          <p:spPr>
            <a:xfrm>
              <a:off x="2706689" y="2347913"/>
              <a:ext cx="103187" cy="93662"/>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0" name="MH_Other_10"/>
            <p:cNvSpPr/>
            <p:nvPr>
              <p:custDataLst>
                <p:tags r:id="rId7"/>
              </p:custDataLst>
            </p:nvPr>
          </p:nvSpPr>
          <p:spPr>
            <a:xfrm>
              <a:off x="1930401" y="2347914"/>
              <a:ext cx="1571631" cy="606425"/>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1" name="MH_SubTitle_2"/>
            <p:cNvSpPr/>
            <p:nvPr>
              <p:custDataLst>
                <p:tags r:id="rId8"/>
              </p:custDataLst>
            </p:nvPr>
          </p:nvSpPr>
          <p:spPr>
            <a:xfrm>
              <a:off x="965200" y="2347914"/>
              <a:ext cx="1741488" cy="606425"/>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商品定价</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933450" y="3318571"/>
            <a:ext cx="2301882" cy="611384"/>
            <a:chOff x="965200" y="3201791"/>
            <a:chExt cx="2536832" cy="611384"/>
          </a:xfrm>
        </p:grpSpPr>
        <p:sp>
          <p:nvSpPr>
            <p:cNvPr id="13" name="MH_Other_6"/>
            <p:cNvSpPr/>
            <p:nvPr>
              <p:custDataLst>
                <p:tags r:id="rId9"/>
              </p:custDataLst>
            </p:nvPr>
          </p:nvSpPr>
          <p:spPr>
            <a:xfrm>
              <a:off x="2706689" y="3206751"/>
              <a:ext cx="103187" cy="93663"/>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965200" y="3201791"/>
              <a:ext cx="2536832" cy="611384"/>
              <a:chOff x="965200" y="3201791"/>
              <a:chExt cx="2536832" cy="611384"/>
            </a:xfrm>
          </p:grpSpPr>
          <p:sp>
            <p:nvSpPr>
              <p:cNvPr id="15" name="MH_Other_5"/>
              <p:cNvSpPr/>
              <p:nvPr>
                <p:custDataLst>
                  <p:tags r:id="rId10"/>
                </p:custDataLst>
              </p:nvPr>
            </p:nvSpPr>
            <p:spPr>
              <a:xfrm flipV="1">
                <a:off x="2706689" y="3719513"/>
                <a:ext cx="103187" cy="93662"/>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6" name="MH_Other_11"/>
              <p:cNvSpPr/>
              <p:nvPr>
                <p:custDataLst>
                  <p:tags r:id="rId11"/>
                </p:custDataLst>
              </p:nvPr>
            </p:nvSpPr>
            <p:spPr>
              <a:xfrm>
                <a:off x="1930401" y="3201791"/>
                <a:ext cx="1571631" cy="606425"/>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7" name="MH_SubTitle_3"/>
              <p:cNvSpPr/>
              <p:nvPr>
                <p:custDataLst>
                  <p:tags r:id="rId12"/>
                </p:custDataLst>
              </p:nvPr>
            </p:nvSpPr>
            <p:spPr>
              <a:xfrm>
                <a:off x="965200" y="3201791"/>
                <a:ext cx="1741488" cy="606425"/>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商品促销</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grpSp>
      <p:grpSp>
        <p:nvGrpSpPr>
          <p:cNvPr id="18" name="组合 17"/>
          <p:cNvGrpSpPr/>
          <p:nvPr/>
        </p:nvGrpSpPr>
        <p:grpSpPr>
          <a:xfrm>
            <a:off x="933450" y="4323209"/>
            <a:ext cx="2301882" cy="611187"/>
            <a:chOff x="965200" y="4060827"/>
            <a:chExt cx="2536832" cy="611187"/>
          </a:xfrm>
        </p:grpSpPr>
        <p:sp>
          <p:nvSpPr>
            <p:cNvPr id="19" name="MH_Other_7"/>
            <p:cNvSpPr/>
            <p:nvPr>
              <p:custDataLst>
                <p:tags r:id="rId13"/>
              </p:custDataLst>
            </p:nvPr>
          </p:nvSpPr>
          <p:spPr>
            <a:xfrm flipV="1">
              <a:off x="2706689" y="4578351"/>
              <a:ext cx="103187" cy="93663"/>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0" name="MH_Other_8"/>
            <p:cNvSpPr/>
            <p:nvPr>
              <p:custDataLst>
                <p:tags r:id="rId14"/>
              </p:custDataLst>
            </p:nvPr>
          </p:nvSpPr>
          <p:spPr>
            <a:xfrm>
              <a:off x="2706689" y="4065588"/>
              <a:ext cx="103187" cy="93662"/>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1" name="MH_Other_12"/>
            <p:cNvSpPr/>
            <p:nvPr>
              <p:custDataLst>
                <p:tags r:id="rId15"/>
              </p:custDataLst>
            </p:nvPr>
          </p:nvSpPr>
          <p:spPr>
            <a:xfrm>
              <a:off x="1930401" y="4065589"/>
              <a:ext cx="1571631" cy="606425"/>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2" name="MH_SubTitle_4"/>
            <p:cNvSpPr/>
            <p:nvPr>
              <p:custDataLst>
                <p:tags r:id="rId16"/>
              </p:custDataLst>
            </p:nvPr>
          </p:nvSpPr>
          <p:spPr>
            <a:xfrm>
              <a:off x="965200" y="4060827"/>
              <a:ext cx="1741488" cy="606425"/>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商品陈列</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sp>
        <p:nvSpPr>
          <p:cNvPr id="23" name="MH_Text_1"/>
          <p:cNvSpPr txBox="1"/>
          <p:nvPr>
            <p:custDataLst>
              <p:tags r:id="rId17"/>
            </p:custDataLst>
          </p:nvPr>
        </p:nvSpPr>
        <p:spPr>
          <a:xfrm>
            <a:off x="3405188" y="1301750"/>
            <a:ext cx="7929562" cy="612775"/>
          </a:xfrm>
          <a:prstGeom prst="rect">
            <a:avLst/>
          </a:prstGeom>
          <a:noFill/>
        </p:spPr>
        <p:txBody>
          <a:bodyPr lIns="0" tIns="0" rIns="0" bIns="0" anchor="ctr">
            <a:noAutofit/>
          </a:bodyPr>
          <a:lstStyle/>
          <a:p>
            <a:pPr algn="just">
              <a:lnSpc>
                <a:spcPct val="110000"/>
              </a:lnSpc>
              <a:spcBef>
                <a:spcPts val="600"/>
              </a:spcBef>
              <a:spcAft>
                <a:spcPts val="1200"/>
              </a:spcAft>
              <a:defRPr/>
            </a:pPr>
            <a:r>
              <a:rPr lang="zh-CN" altLang="en-US" sz="1600" dirty="0">
                <a:latin typeface="微软雅黑" panose="020B0503020204020204" pitchFamily="34" charset="-122"/>
                <a:ea typeface="微软雅黑" panose="020B0503020204020204" pitchFamily="34" charset="-122"/>
              </a:rPr>
              <a:t>商品组合战术是指零售商为消费者提供最佳的商品选择。在确定所要销售的商品类型时，除了要考虑商品的销量、销售额、利润等因素外，还要考虑商品细分结构的完整性、商品在整个市场中的表现，以及商品是否是新品等因素。</a:t>
            </a:r>
            <a:endParaRPr lang="en-US" altLang="zh-CN" sz="1600" dirty="0">
              <a:latin typeface="微软雅黑" panose="020B0503020204020204" pitchFamily="34" charset="-122"/>
              <a:ea typeface="微软雅黑" panose="020B0503020204020204" pitchFamily="34" charset="-122"/>
            </a:endParaRPr>
          </a:p>
        </p:txBody>
      </p:sp>
      <p:sp>
        <p:nvSpPr>
          <p:cNvPr id="24" name="MH_Text_2"/>
          <p:cNvSpPr>
            <a:spLocks noChangeArrowheads="1"/>
          </p:cNvSpPr>
          <p:nvPr>
            <p:custDataLst>
              <p:tags r:id="rId18"/>
            </p:custDataLst>
          </p:nvPr>
        </p:nvSpPr>
        <p:spPr bwMode="auto">
          <a:xfrm>
            <a:off x="3405188" y="2287587"/>
            <a:ext cx="7929561"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10000"/>
              </a:lnSpc>
              <a:spcBef>
                <a:spcPts val="600"/>
              </a:spcBef>
              <a:spcAft>
                <a:spcPts val="1200"/>
              </a:spcAft>
              <a:buNone/>
              <a:defRPr/>
            </a:pPr>
            <a:r>
              <a:rPr lang="zh-CN" altLang="en-US" sz="1600" dirty="0">
                <a:latin typeface="微软雅黑" panose="020B0503020204020204" pitchFamily="34" charset="-122"/>
              </a:rPr>
              <a:t>商品定价战术是指零售商对品类、次品类及单品制订一定的价格标准。品类的角色认定、品类策略，以及零售商对消费者和竞争者行为的认知等因素会对定价决策产生一定的影响。</a:t>
            </a:r>
            <a:endParaRPr lang="en-US" altLang="zh-CN" sz="1600" dirty="0">
              <a:latin typeface="微软雅黑" panose="020B0503020204020204" pitchFamily="34" charset="-122"/>
            </a:endParaRPr>
          </a:p>
        </p:txBody>
      </p:sp>
      <p:sp>
        <p:nvSpPr>
          <p:cNvPr id="25" name="MH_Text_3"/>
          <p:cNvSpPr>
            <a:spLocks noChangeArrowheads="1"/>
          </p:cNvSpPr>
          <p:nvPr>
            <p:custDataLst>
              <p:tags r:id="rId19"/>
            </p:custDataLst>
          </p:nvPr>
        </p:nvSpPr>
        <p:spPr bwMode="auto">
          <a:xfrm>
            <a:off x="3405189" y="3321049"/>
            <a:ext cx="792956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10000"/>
              </a:lnSpc>
              <a:spcBef>
                <a:spcPts val="600"/>
              </a:spcBef>
              <a:spcAft>
                <a:spcPts val="1200"/>
              </a:spcAft>
              <a:buNone/>
              <a:defRPr/>
            </a:pPr>
            <a:r>
              <a:rPr lang="zh-CN" altLang="en-US" sz="1600" dirty="0">
                <a:latin typeface="微软雅黑" panose="020B0503020204020204" pitchFamily="34" charset="-122"/>
              </a:rPr>
              <a:t>高效的商品促销可以理解为在正确的时间，选择正确的单品，采取正确的促销方式，在正确的地方进行展示，配合适当的宣传，以吸引客流，提升商品的销量和影响力。</a:t>
            </a:r>
            <a:endParaRPr lang="en-US" altLang="zh-CN" sz="1600" dirty="0">
              <a:latin typeface="微软雅黑" panose="020B0503020204020204" pitchFamily="34" charset="-122"/>
            </a:endParaRPr>
          </a:p>
        </p:txBody>
      </p:sp>
      <p:sp>
        <p:nvSpPr>
          <p:cNvPr id="26" name="MH_Text_4"/>
          <p:cNvSpPr>
            <a:spLocks noChangeArrowheads="1"/>
          </p:cNvSpPr>
          <p:nvPr>
            <p:custDataLst>
              <p:tags r:id="rId20"/>
            </p:custDataLst>
          </p:nvPr>
        </p:nvSpPr>
        <p:spPr bwMode="auto">
          <a:xfrm>
            <a:off x="3405188" y="4317999"/>
            <a:ext cx="7929559"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10000"/>
              </a:lnSpc>
              <a:spcBef>
                <a:spcPts val="600"/>
              </a:spcBef>
              <a:spcAft>
                <a:spcPts val="1200"/>
              </a:spcAft>
              <a:buNone/>
              <a:defRPr/>
            </a:pPr>
            <a:r>
              <a:rPr lang="zh-CN" altLang="en-US" sz="1600" dirty="0">
                <a:latin typeface="微软雅黑" panose="020B0503020204020204" pitchFamily="34" charset="-122"/>
              </a:rPr>
              <a:t>商品陈列战术决定了零售商货架的陈列方式，以及零售商按照次品类、商品属性等原则来管理品类货架空间的标准，如品类货架的位置、品类货架的分布结构，以及特定次品类和单品的货架空间分配等。</a:t>
            </a:r>
            <a:endParaRPr lang="en-US" altLang="zh-CN" sz="1600" dirty="0">
              <a:latin typeface="微软雅黑" panose="020B0503020204020204" pitchFamily="34" charset="-122"/>
            </a:endParaRPr>
          </a:p>
        </p:txBody>
      </p:sp>
      <p:grpSp>
        <p:nvGrpSpPr>
          <p:cNvPr id="27" name="组合 26"/>
          <p:cNvGrpSpPr/>
          <p:nvPr/>
        </p:nvGrpSpPr>
        <p:grpSpPr>
          <a:xfrm>
            <a:off x="933450" y="5327651"/>
            <a:ext cx="2301882" cy="608013"/>
            <a:chOff x="965200" y="4972051"/>
            <a:chExt cx="2536832" cy="608013"/>
          </a:xfrm>
        </p:grpSpPr>
        <p:sp>
          <p:nvSpPr>
            <p:cNvPr id="30" name="MH_Other_13"/>
            <p:cNvSpPr/>
            <p:nvPr>
              <p:custDataLst>
                <p:tags r:id="rId21"/>
              </p:custDataLst>
            </p:nvPr>
          </p:nvSpPr>
          <p:spPr>
            <a:xfrm flipV="1">
              <a:off x="2706689" y="5484813"/>
              <a:ext cx="103187" cy="9525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1" name="MH_Other_14"/>
            <p:cNvSpPr/>
            <p:nvPr>
              <p:custDataLst>
                <p:tags r:id="rId22"/>
              </p:custDataLst>
            </p:nvPr>
          </p:nvSpPr>
          <p:spPr>
            <a:xfrm>
              <a:off x="2706689" y="4972051"/>
              <a:ext cx="103187" cy="93663"/>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2" name="MH_Other_15"/>
            <p:cNvSpPr/>
            <p:nvPr>
              <p:custDataLst>
                <p:tags r:id="rId23"/>
              </p:custDataLst>
            </p:nvPr>
          </p:nvSpPr>
          <p:spPr>
            <a:xfrm>
              <a:off x="1930401" y="4972051"/>
              <a:ext cx="1571631" cy="608013"/>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33" name="MH_SubTitle_5"/>
            <p:cNvSpPr/>
            <p:nvPr>
              <p:custDataLst>
                <p:tags r:id="rId24"/>
              </p:custDataLst>
            </p:nvPr>
          </p:nvSpPr>
          <p:spPr>
            <a:xfrm>
              <a:off x="965200" y="4972051"/>
              <a:ext cx="1741488" cy="608013"/>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商品供应</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sp>
        <p:nvSpPr>
          <p:cNvPr id="34" name="MH_Text_5"/>
          <p:cNvSpPr>
            <a:spLocks noChangeArrowheads="1"/>
          </p:cNvSpPr>
          <p:nvPr>
            <p:custDataLst>
              <p:tags r:id="rId25"/>
            </p:custDataLst>
          </p:nvPr>
        </p:nvSpPr>
        <p:spPr bwMode="auto">
          <a:xfrm>
            <a:off x="3405189" y="5305425"/>
            <a:ext cx="792955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10000"/>
              </a:lnSpc>
              <a:spcBef>
                <a:spcPts val="600"/>
              </a:spcBef>
              <a:spcAft>
                <a:spcPts val="1200"/>
              </a:spcAft>
              <a:buNone/>
              <a:defRPr/>
            </a:pPr>
            <a:r>
              <a:rPr lang="zh-CN" altLang="en-US" sz="1600" spc="-40" dirty="0">
                <a:latin typeface="微软雅黑" panose="020B0503020204020204" pitchFamily="34" charset="-122"/>
              </a:rPr>
              <a:t>高效的补货是指用最低的成本将正确的商品迅速补充到展示位置，同时保持适量的库存，以</a:t>
            </a:r>
            <a:r>
              <a:rPr lang="zh-CN" altLang="en-US" sz="1600" dirty="0">
                <a:latin typeface="微软雅黑" panose="020B0503020204020204" pitchFamily="34" charset="-122"/>
              </a:rPr>
              <a:t>满足每家门店的需求变化。高效的新品引进是零售商维持多样化商品品种组合的方法之一。</a:t>
            </a:r>
            <a:endParaRPr lang="zh-CN" altLang="en-US" sz="1600" dirty="0">
              <a:latin typeface="微软雅黑" panose="020B0503020204020204" pitchFamily="34" charset="-122"/>
            </a:endParaRPr>
          </a:p>
        </p:txBody>
      </p:sp>
      <p:sp>
        <p:nvSpPr>
          <p:cNvPr id="37" name="文本框 36"/>
          <p:cNvSpPr txBox="1"/>
          <p:nvPr/>
        </p:nvSpPr>
        <p:spPr>
          <a:xfrm>
            <a:off x="794496" y="1147482"/>
            <a:ext cx="10599643" cy="3917577"/>
          </a:xfrm>
          <a:prstGeom prst="rect">
            <a:avLst/>
          </a:prstGeom>
          <a:solidFill>
            <a:schemeClr val="bg1"/>
          </a:solidFill>
        </p:spPr>
        <p:txBody>
          <a:bodyPr wrap="square" lIns="0" tIns="0" rIns="0" bIns="0" rtlCol="0" anchor="ctr" anchorCtr="0">
            <a:noAutofit/>
          </a:bodyPr>
          <a:lstStyle/>
          <a:p>
            <a:pPr algn="ctr">
              <a:spcAft>
                <a:spcPts val="1500"/>
              </a:spcAft>
            </a:pPr>
            <a:endParaRPr lang="zh-CN" altLang="en-US" sz="1600" b="1" dirty="0">
              <a:latin typeface="微软雅黑" panose="020B0503020204020204" pitchFamily="34" charset="-122"/>
              <a:ea typeface="微软雅黑" panose="020B0503020204020204" pitchFamily="34" charset="-122"/>
            </a:endParaRPr>
          </a:p>
        </p:txBody>
      </p:sp>
      <p:graphicFrame>
        <p:nvGraphicFramePr>
          <p:cNvPr id="35" name="表格 7"/>
          <p:cNvGraphicFramePr>
            <a:graphicFrameLocks noGrp="1"/>
          </p:cNvGraphicFramePr>
          <p:nvPr/>
        </p:nvGraphicFramePr>
        <p:xfrm>
          <a:off x="794496" y="1723691"/>
          <a:ext cx="10599643" cy="2919225"/>
        </p:xfrm>
        <a:graphic>
          <a:graphicData uri="http://schemas.openxmlformats.org/drawingml/2006/table">
            <a:tbl>
              <a:tblPr firstRow="1" bandRow="1">
                <a:tableStyleId>{9DCAF9ED-07DC-4A11-8D7F-57B35C25682E}</a:tableStyleId>
              </a:tblPr>
              <a:tblGrid>
                <a:gridCol w="1474971"/>
                <a:gridCol w="9124672"/>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考虑因素</a:t>
                      </a:r>
                      <a:endParaRPr lang="zh-CN" altLang="en-US" sz="1500" b="1"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具体说明</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品类角色</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根据品类角色合理地引进新品，对便利性品类来说，只需销售主要品种；而对目标性品类来说，则需要保证其品种的多样性</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商品特点</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新品的功能、性价比、销售潜力、盈利能力、消费者测试结果等特点是否符合零售商自身的发展需求</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市场支持</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新品是否有消费者教育、消费者试用活动、媒体宣传、专业协会认可等方面的支持</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店内推广活动</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是否能够在门店为新品提供使用展示、店内广告、店内促销等支持</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a:lnSpc>
                          <a:spcPct val="105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供应商</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0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该品牌或相关品牌过往</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个月的销售业绩、新品供应商过往</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个月的销售业绩、供应商分销新品的能力、供应商对货款付款期的要求等</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9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6" name="文本框 35"/>
          <p:cNvSpPr txBox="1"/>
          <p:nvPr/>
        </p:nvSpPr>
        <p:spPr>
          <a:xfrm>
            <a:off x="794496" y="1301750"/>
            <a:ext cx="10599643" cy="412976"/>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引进新品时需要考虑的因素</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650" fill="hold"/>
                                        <p:tgtEl>
                                          <p:spTgt spid="34"/>
                                        </p:tgtEl>
                                        <p:attrNameLst>
                                          <p:attrName>ppt_x</p:attrName>
                                        </p:attrNameLst>
                                      </p:cBhvr>
                                      <p:tavLst>
                                        <p:tav tm="0">
                                          <p:val>
                                            <p:strVal val="1+#ppt_w/2"/>
                                          </p:val>
                                        </p:tav>
                                        <p:tav tm="100000">
                                          <p:val>
                                            <p:strVal val="#ppt_x"/>
                                          </p:val>
                                        </p:tav>
                                      </p:tavLst>
                                    </p:anim>
                                    <p:anim calcmode="lin" valueType="num">
                                      <p:cBhvr additive="base">
                                        <p:cTn id="12" dur="65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anim calcmode="lin" valueType="num">
                                      <p:cBhvr>
                                        <p:cTn id="17" dur="500" fill="hold"/>
                                        <p:tgtEl>
                                          <p:spTgt spid="36"/>
                                        </p:tgtEl>
                                        <p:attrNameLst>
                                          <p:attrName>ppt_x</p:attrName>
                                        </p:attrNameLst>
                                      </p:cBhvr>
                                      <p:tavLst>
                                        <p:tav tm="0">
                                          <p:val>
                                            <p:strVal val="#ppt_x"/>
                                          </p:val>
                                        </p:tav>
                                        <p:tav tm="100000">
                                          <p:val>
                                            <p:strVal val="#ppt_x"/>
                                          </p:val>
                                        </p:tav>
                                      </p:tavLst>
                                    </p:anim>
                                    <p:anim calcmode="lin" valueType="num">
                                      <p:cBhvr>
                                        <p:cTn id="18" dur="500" fill="hold"/>
                                        <p:tgtEl>
                                          <p:spTgt spid="3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anim calcmode="lin" valueType="num">
                                      <p:cBhvr>
                                        <p:cTn id="27" dur="500" fill="hold"/>
                                        <p:tgtEl>
                                          <p:spTgt spid="37"/>
                                        </p:tgtEl>
                                        <p:attrNameLst>
                                          <p:attrName>ppt_x</p:attrName>
                                        </p:attrNameLst>
                                      </p:cBhvr>
                                      <p:tavLst>
                                        <p:tav tm="0">
                                          <p:val>
                                            <p:strVal val="#ppt_x"/>
                                          </p:val>
                                        </p:tav>
                                        <p:tav tm="100000">
                                          <p:val>
                                            <p:strVal val="#ppt_x"/>
                                          </p:val>
                                        </p:tav>
                                      </p:tavLst>
                                    </p:anim>
                                    <p:anim calcmode="lin" valueType="num">
                                      <p:cBhvr>
                                        <p:cTn id="2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36"/>
                                        </p:tgtEl>
                                      </p:cBhvr>
                                    </p:animEffect>
                                    <p:set>
                                      <p:cBhvr>
                                        <p:cTn id="33" dur="1" fill="hold">
                                          <p:stCondLst>
                                            <p:cond delay="499"/>
                                          </p:stCondLst>
                                        </p:cTn>
                                        <p:tgtEl>
                                          <p:spTgt spid="3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7"/>
                                        </p:tgtEl>
                                      </p:cBhvr>
                                    </p:animEffect>
                                    <p:set>
                                      <p:cBhvr>
                                        <p:cTn id="39"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37" grpId="1" animBg="1"/>
      <p:bldP spid="36" grpId="0"/>
      <p:bldP spid="3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793878"/>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7</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845323" y="2900572"/>
            <a:ext cx="6340197"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品类计划实施：将方案</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付诸实践</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303362" y="4662623"/>
            <a:ext cx="7486136" cy="1213730"/>
          </a:xfrm>
          <a:prstGeom prst="rect">
            <a:avLst/>
          </a:prstGeom>
        </p:spPr>
        <p:txBody>
          <a:bodyPr wrap="square">
            <a:spAutoFit/>
          </a:bodyPr>
          <a:lstStyle/>
          <a:p>
            <a:pPr indent="457200" algn="just">
              <a:lnSpc>
                <a:spcPct val="140000"/>
              </a:lnSpc>
            </a:pPr>
            <a:r>
              <a:rPr lang="zh-CN" altLang="en-US" dirty="0"/>
              <a:t>虽然品类管理各个环节的具体规划已经完成，但由于品类管理是一项非常复杂的工作，所以在实际操作中仍可能会遇到许多问题，此时企业高级管理人员的积极参与和有力支持对品类管理的实施尤为重要。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85754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品类计划实施：将方案付诸实践</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2010625" y="2019515"/>
            <a:ext cx="7949163" cy="2709524"/>
            <a:chOff x="2010625" y="1547813"/>
            <a:chExt cx="7949163" cy="2709524"/>
          </a:xfrm>
        </p:grpSpPr>
        <p:grpSp>
          <p:nvGrpSpPr>
            <p:cNvPr id="32" name="组合 31"/>
            <p:cNvGrpSpPr/>
            <p:nvPr/>
          </p:nvGrpSpPr>
          <p:grpSpPr>
            <a:xfrm>
              <a:off x="2010625" y="1547813"/>
              <a:ext cx="7949163" cy="792000"/>
              <a:chOff x="2010625" y="1547813"/>
              <a:chExt cx="7949163" cy="792000"/>
            </a:xfrm>
          </p:grpSpPr>
          <p:cxnSp>
            <p:nvCxnSpPr>
              <p:cNvPr id="21" name="直接连接符 20"/>
              <p:cNvCxnSpPr/>
              <p:nvPr/>
            </p:nvCxnSpPr>
            <p:spPr>
              <a:xfrm>
                <a:off x="2010625" y="1568824"/>
                <a:ext cx="7949163"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041581" y="1547813"/>
                <a:ext cx="0" cy="7920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928280" y="1547813"/>
                <a:ext cx="0" cy="792000"/>
              </a:xfrm>
              <a:prstGeom prst="line">
                <a:avLst/>
              </a:prstGeom>
              <a:ln w="63500"/>
            </p:spPr>
            <p:style>
              <a:lnRef idx="1">
                <a:schemeClr val="accent1"/>
              </a:lnRef>
              <a:fillRef idx="0">
                <a:schemeClr val="accent1"/>
              </a:fillRef>
              <a:effectRef idx="0">
                <a:schemeClr val="accent1"/>
              </a:effectRef>
              <a:fontRef idx="minor">
                <a:schemeClr val="tx1"/>
              </a:fontRef>
            </p:style>
          </p:cxnSp>
        </p:grpSp>
        <p:sp>
          <p:nvSpPr>
            <p:cNvPr id="30" name="椭圆 40"/>
            <p:cNvSpPr/>
            <p:nvPr/>
          </p:nvSpPr>
          <p:spPr>
            <a:xfrm>
              <a:off x="5693106" y="1891703"/>
              <a:ext cx="584200" cy="583304"/>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33" name="组合 32"/>
            <p:cNvGrpSpPr/>
            <p:nvPr/>
          </p:nvGrpSpPr>
          <p:grpSpPr>
            <a:xfrm flipV="1">
              <a:off x="2010625" y="3465337"/>
              <a:ext cx="7949163" cy="792000"/>
              <a:chOff x="2010625" y="1547813"/>
              <a:chExt cx="7949163" cy="792000"/>
            </a:xfrm>
          </p:grpSpPr>
          <p:cxnSp>
            <p:nvCxnSpPr>
              <p:cNvPr id="34" name="直接连接符 33"/>
              <p:cNvCxnSpPr/>
              <p:nvPr/>
            </p:nvCxnSpPr>
            <p:spPr>
              <a:xfrm>
                <a:off x="2010625" y="1568824"/>
                <a:ext cx="7949163"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041581" y="1547813"/>
                <a:ext cx="0" cy="7920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9928280" y="1547813"/>
                <a:ext cx="0" cy="792000"/>
              </a:xfrm>
              <a:prstGeom prst="line">
                <a:avLst/>
              </a:prstGeom>
              <a:ln w="63500"/>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2332092" y="2632865"/>
              <a:ext cx="7306228" cy="1341521"/>
            </a:xfrm>
            <a:prstGeom prst="rect">
              <a:avLst/>
            </a:prstGeom>
          </p:spPr>
          <p:txBody>
            <a:bodyPr wrap="square">
              <a:spAutoFit/>
              <a:scene3d>
                <a:camera prst="orthographicFront"/>
                <a:lightRig rig="threePt" dir="t"/>
              </a:scene3d>
              <a:sp3d contourW="12700"/>
            </a:bodyPr>
            <a:lstStyle/>
            <a:p>
              <a:pPr marL="0" marR="0" lvl="0" indent="414020" algn="just"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零售商经营的商品往往会涉及多个品类，为了降低品类管理实施的难度，零售商可以先从自己经营的多个品类中选择一个品类实施品类管理，在实施的过程中发现问题并及时寻找解决方案，同时熟悉品类管理的实施过程，从中总结经验，提升解决问题的能力，为后续实施多品类管理积累经验。</a:t>
              </a:r>
              <a:endPar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Horizontal)">
                                      <p:cBhvr>
                                        <p:cTn id="7" dur="6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793878"/>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8</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229769" y="2900572"/>
            <a:ext cx="7571303"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品类回顾：对品类管理进行</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评估与修正</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229769" y="4662623"/>
            <a:ext cx="7571303" cy="1213730"/>
          </a:xfrm>
          <a:prstGeom prst="rect">
            <a:avLst/>
          </a:prstGeom>
        </p:spPr>
        <p:txBody>
          <a:bodyPr wrap="square">
            <a:spAutoFit/>
          </a:bodyPr>
          <a:lstStyle/>
          <a:p>
            <a:pPr indent="457200" algn="just">
              <a:lnSpc>
                <a:spcPct val="140000"/>
              </a:lnSpc>
            </a:pPr>
            <a:r>
              <a:rPr lang="zh-CN" altLang="en-US" dirty="0"/>
              <a:t>品类回顾是指对品类定义、确定品类角色、品类评估、制订品类评分表、制订品类策略、运用品类战术、品类计划实施等各个环节进行评估与修正，从中发现问题并及时改正，以保证品类管理有效、顺利地进行。</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43127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品类回顾：对品类管理进行评估与修正</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2010625" y="2019515"/>
            <a:ext cx="7949163" cy="2709524"/>
            <a:chOff x="2010625" y="2019515"/>
            <a:chExt cx="7949163" cy="2709524"/>
          </a:xfrm>
        </p:grpSpPr>
        <p:grpSp>
          <p:nvGrpSpPr>
            <p:cNvPr id="39" name="组合 38"/>
            <p:cNvGrpSpPr/>
            <p:nvPr/>
          </p:nvGrpSpPr>
          <p:grpSpPr>
            <a:xfrm>
              <a:off x="2010625" y="2019515"/>
              <a:ext cx="7949163" cy="2709524"/>
              <a:chOff x="2010625" y="1547813"/>
              <a:chExt cx="7949163" cy="2709524"/>
            </a:xfrm>
          </p:grpSpPr>
          <p:grpSp>
            <p:nvGrpSpPr>
              <p:cNvPr id="32" name="组合 31"/>
              <p:cNvGrpSpPr/>
              <p:nvPr/>
            </p:nvGrpSpPr>
            <p:grpSpPr>
              <a:xfrm>
                <a:off x="2010625" y="1547813"/>
                <a:ext cx="7949163" cy="792000"/>
                <a:chOff x="2010625" y="1547813"/>
                <a:chExt cx="7949163" cy="792000"/>
              </a:xfrm>
            </p:grpSpPr>
            <p:cxnSp>
              <p:nvCxnSpPr>
                <p:cNvPr id="21" name="直接连接符 20"/>
                <p:cNvCxnSpPr/>
                <p:nvPr/>
              </p:nvCxnSpPr>
              <p:spPr>
                <a:xfrm>
                  <a:off x="2010625" y="1568824"/>
                  <a:ext cx="7949163"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041581" y="1547813"/>
                  <a:ext cx="0" cy="79200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928280" y="1547813"/>
                  <a:ext cx="0" cy="79200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flipV="1">
                <a:off x="2010625" y="3465337"/>
                <a:ext cx="7949163" cy="792000"/>
                <a:chOff x="2010625" y="1547813"/>
                <a:chExt cx="7949163" cy="792000"/>
              </a:xfrm>
            </p:grpSpPr>
            <p:cxnSp>
              <p:nvCxnSpPr>
                <p:cNvPr id="34" name="直接连接符 33"/>
                <p:cNvCxnSpPr/>
                <p:nvPr/>
              </p:nvCxnSpPr>
              <p:spPr>
                <a:xfrm>
                  <a:off x="2010625" y="1568824"/>
                  <a:ext cx="7949163"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041581" y="1547813"/>
                  <a:ext cx="0" cy="79200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9928280" y="1547813"/>
                  <a:ext cx="0" cy="79200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2332092" y="2830095"/>
                <a:ext cx="7306228" cy="1021433"/>
              </a:xfrm>
              <a:prstGeom prst="rect">
                <a:avLst/>
              </a:prstGeom>
            </p:spPr>
            <p:txBody>
              <a:bodyPr wrap="square">
                <a:spAutoFit/>
                <a:scene3d>
                  <a:camera prst="orthographicFront"/>
                  <a:lightRig rig="threePt" dir="t"/>
                </a:scene3d>
                <a:sp3d contourW="12700"/>
              </a:bodyPr>
              <a:lstStyle/>
              <a:p>
                <a:pPr marL="0" marR="0" lvl="0" indent="414020" algn="just"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品类管理的主要目的是为消费者提供更合适的商品，为其创造更优质的购物环境和体验，同时保证零售商实现更有效的经营管理，提升销售业绩，最终创造零售商、供应商与消费者共赢的局面。</a:t>
                </a:r>
                <a:endPar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
          <p:nvSpPr>
            <p:cNvPr id="2" name="椭圆 39"/>
            <p:cNvSpPr/>
            <p:nvPr/>
          </p:nvSpPr>
          <p:spPr>
            <a:xfrm>
              <a:off x="5810250" y="2470850"/>
              <a:ext cx="584200" cy="58343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6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43127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品类回顾：对品类管理进行评估与修正</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140988" y="2427653"/>
            <a:ext cx="9673578" cy="1604211"/>
            <a:chOff x="886345" y="1003967"/>
            <a:chExt cx="9673578" cy="1604211"/>
          </a:xfrm>
        </p:grpSpPr>
        <p:sp>
          <p:nvSpPr>
            <p:cNvPr id="3" name="矩形: 圆角 2"/>
            <p:cNvSpPr/>
            <p:nvPr/>
          </p:nvSpPr>
          <p:spPr>
            <a:xfrm>
              <a:off x="935581" y="1648009"/>
              <a:ext cx="9624342" cy="960169"/>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1800" algn="just" defTabSz="914400" rtl="0" eaLnBrk="1" fontAlgn="base" latinLnBrk="0" hangingPunct="1">
                <a:lnSpc>
                  <a:spcPct val="130000"/>
                </a:lnSpc>
                <a:spcBef>
                  <a:spcPct val="0"/>
                </a:spcBef>
                <a:spcAft>
                  <a:spcPct val="0"/>
                </a:spcAft>
                <a:buClrTx/>
                <a:buSzTx/>
                <a:buFontTx/>
                <a:buNone/>
                <a:defRPr/>
              </a:pPr>
              <a:r>
                <a:rPr kumimoji="0" lang="zh-CN" altLang="en-US"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rPr>
                <a:t>假设你要运营一个淘宝店铺，请确定一个自己想要进入的行业，如女装行业、男装行业、美妆行业等，并为店铺进行商品定位和品类管理。</a:t>
              </a:r>
              <a:endParaRPr kumimoji="0" lang="zh-CN" altLang="en-US"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endParaRPr>
            </a:p>
          </p:txBody>
        </p:sp>
        <p:sp>
          <p:nvSpPr>
            <p:cNvPr id="4" name="文本框 3"/>
            <p:cNvSpPr txBox="1"/>
            <p:nvPr/>
          </p:nvSpPr>
          <p:spPr>
            <a:xfrm>
              <a:off x="169713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defRPr/>
              </a:pPr>
              <a:r>
                <a:rPr kumimoji="0" lang="zh-CN" altLang="en-US" sz="2000" b="1" i="0" u="none" strike="noStrike" kern="1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p:txBody>
        </p:sp>
        <p:grpSp>
          <p:nvGrpSpPr>
            <p:cNvPr id="5" name="组合 4"/>
            <p:cNvGrpSpPr/>
            <p:nvPr/>
          </p:nvGrpSpPr>
          <p:grpSpPr>
            <a:xfrm>
              <a:off x="886345" y="1003967"/>
              <a:ext cx="746632" cy="746632"/>
              <a:chOff x="1118840" y="4462463"/>
              <a:chExt cx="746632" cy="746632"/>
            </a:xfrm>
          </p:grpSpPr>
          <p:pic>
            <p:nvPicPr>
              <p:cNvPr id="6" name="图形 5" descr="聊天"/>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8840" y="4462463"/>
                <a:ext cx="746632" cy="746632"/>
              </a:xfrm>
              <a:prstGeom prst="rect">
                <a:avLst/>
              </a:prstGeom>
            </p:spPr>
          </p:pic>
          <p:grpSp>
            <p:nvGrpSpPr>
              <p:cNvPr id="7" name="组合 6"/>
              <p:cNvGrpSpPr/>
              <p:nvPr/>
            </p:nvGrpSpPr>
            <p:grpSpPr>
              <a:xfrm>
                <a:off x="1490660" y="4810123"/>
                <a:ext cx="251644" cy="54000"/>
                <a:chOff x="1473993" y="4800599"/>
                <a:chExt cx="251644" cy="54000"/>
              </a:xfrm>
            </p:grpSpPr>
            <p:sp>
              <p:nvSpPr>
                <p:cNvPr id="8" name="椭圆 7"/>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6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任务三</a:t>
            </a:r>
            <a:endPar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endParaRPr>
          </a:p>
        </p:txBody>
      </p:sp>
      <p:sp>
        <p:nvSpPr>
          <p:cNvPr id="4" name="文本框 3"/>
          <p:cNvSpPr txBox="1"/>
          <p:nvPr/>
        </p:nvSpPr>
        <p:spPr>
          <a:xfrm>
            <a:off x="3912000" y="2803892"/>
            <a:ext cx="7060800"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商品创新，持续</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赋予商品全新的吸引力</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757551"/>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537546" y="2922120"/>
            <a:ext cx="6955750"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五种创新思维，突破商品</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创新瓶颈</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374110" y="4709515"/>
            <a:ext cx="7282620" cy="1289905"/>
          </a:xfrm>
          <a:prstGeom prst="rect">
            <a:avLst/>
          </a:prstGeom>
        </p:spPr>
        <p:txBody>
          <a:bodyPr wrap="square">
            <a:spAutoFit/>
          </a:bodyPr>
          <a:lstStyle/>
          <a:p>
            <a:pPr indent="457200" algn="just">
              <a:lnSpc>
                <a:spcPct val="150000"/>
              </a:lnSpc>
            </a:pPr>
            <a:r>
              <a:rPr lang="zh-CN" altLang="en-US" dirty="0"/>
              <a:t>在品牌和企业发展中，创新是不可缺少的元素。很多品牌商和企业已经认识到进行商品创新的重要性，但是商品创新到底应该怎么做呢？品牌商和企业在进行商品创新的时候可以参考以下几种思维模式。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任务一</a:t>
            </a:r>
            <a:endPar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endParaRPr>
          </a:p>
        </p:txBody>
      </p:sp>
      <p:sp>
        <p:nvSpPr>
          <p:cNvPr id="4" name="文本框 3"/>
          <p:cNvSpPr txBox="1"/>
          <p:nvPr/>
        </p:nvSpPr>
        <p:spPr>
          <a:xfrm>
            <a:off x="3912000" y="2803892"/>
            <a:ext cx="604222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商品定位，</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明确经营方向的关键</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7408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五种创新思维，突破商品创新瓶颈</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1373789" y="1114393"/>
            <a:ext cx="3036247" cy="1369221"/>
          </a:xfrm>
          <a:prstGeom prst="rect">
            <a:avLst/>
          </a:prstGeom>
          <a:noFill/>
        </p:spPr>
        <p:txBody>
          <a:bodyPr wrap="square" rtlCol="0">
            <a:spAutoFit/>
          </a:bodyPr>
          <a:lstStyle/>
          <a:p>
            <a:pPr algn="r">
              <a:lnSpc>
                <a:spcPct val="150000"/>
              </a:lnSpc>
            </a:pPr>
            <a:r>
              <a:rPr lang="zh-CN" altLang="en-US" b="1" dirty="0">
                <a:solidFill>
                  <a:srgbClr val="0070C0"/>
                </a:solidFill>
                <a:cs typeface="+mn-ea"/>
                <a:sym typeface="+mn-lt"/>
              </a:rPr>
              <a:t>简约思维</a:t>
            </a:r>
            <a:endParaRPr lang="en-US" altLang="zh-CN" b="1" dirty="0">
              <a:solidFill>
                <a:srgbClr val="0070C0"/>
              </a:solidFill>
              <a:cs typeface="+mn-ea"/>
              <a:sym typeface="+mn-lt"/>
            </a:endParaRPr>
          </a:p>
          <a:p>
            <a:pPr algn="just">
              <a:lnSpc>
                <a:spcPct val="120000"/>
              </a:lnSpc>
            </a:pPr>
            <a:r>
              <a:rPr lang="zh-CN" altLang="en-US" sz="1600" dirty="0">
                <a:cs typeface="+mn-ea"/>
                <a:sym typeface="+mn-lt"/>
              </a:rPr>
              <a:t>简约思维就是将商品某些不必要的功能移除，然后再为其增加新的功能。</a:t>
            </a:r>
            <a:endParaRPr lang="zh-CN" altLang="en-US" sz="1600" dirty="0">
              <a:cs typeface="+mn-ea"/>
              <a:sym typeface="+mn-lt"/>
            </a:endParaRPr>
          </a:p>
        </p:txBody>
      </p:sp>
      <p:sp>
        <p:nvSpPr>
          <p:cNvPr id="36" name="文本框 35"/>
          <p:cNvSpPr txBox="1"/>
          <p:nvPr/>
        </p:nvSpPr>
        <p:spPr>
          <a:xfrm>
            <a:off x="860615" y="2973997"/>
            <a:ext cx="3036247" cy="1369221"/>
          </a:xfrm>
          <a:prstGeom prst="rect">
            <a:avLst/>
          </a:prstGeom>
          <a:noFill/>
        </p:spPr>
        <p:txBody>
          <a:bodyPr wrap="square" rtlCol="0">
            <a:spAutoFit/>
          </a:bodyPr>
          <a:lstStyle/>
          <a:p>
            <a:pPr algn="r">
              <a:lnSpc>
                <a:spcPct val="150000"/>
              </a:lnSpc>
            </a:pPr>
            <a:r>
              <a:rPr lang="zh-CN" altLang="en-US" b="1" dirty="0">
                <a:solidFill>
                  <a:srgbClr val="0070C0"/>
                </a:solidFill>
                <a:cs typeface="+mn-ea"/>
                <a:sym typeface="+mn-lt"/>
              </a:rPr>
              <a:t>统合思维</a:t>
            </a:r>
            <a:endParaRPr lang="en-US" altLang="zh-CN" b="1" dirty="0">
              <a:solidFill>
                <a:srgbClr val="0070C0"/>
              </a:solidFill>
              <a:cs typeface="+mn-ea"/>
              <a:sym typeface="+mn-lt"/>
            </a:endParaRPr>
          </a:p>
          <a:p>
            <a:pPr algn="just">
              <a:lnSpc>
                <a:spcPct val="120000"/>
              </a:lnSpc>
            </a:pPr>
            <a:r>
              <a:rPr lang="zh-CN" altLang="en-US" sz="1600" dirty="0">
                <a:cs typeface="+mn-ea"/>
                <a:sym typeface="+mn-lt"/>
              </a:rPr>
              <a:t>统合思维是指在商品现有组成部分上添加新的元素，让商品的一个部件能够综合两种功能。</a:t>
            </a:r>
            <a:endParaRPr lang="zh-CN" altLang="en-US" sz="1600" dirty="0">
              <a:cs typeface="+mn-ea"/>
              <a:sym typeface="+mn-lt"/>
            </a:endParaRPr>
          </a:p>
        </p:txBody>
      </p:sp>
      <p:sp>
        <p:nvSpPr>
          <p:cNvPr id="37" name="文本框 36"/>
          <p:cNvSpPr txBox="1"/>
          <p:nvPr/>
        </p:nvSpPr>
        <p:spPr>
          <a:xfrm>
            <a:off x="1057275" y="4632997"/>
            <a:ext cx="4282329" cy="1664686"/>
          </a:xfrm>
          <a:prstGeom prst="rect">
            <a:avLst/>
          </a:prstGeom>
          <a:noFill/>
        </p:spPr>
        <p:txBody>
          <a:bodyPr wrap="square" rtlCol="0">
            <a:spAutoFit/>
          </a:bodyPr>
          <a:lstStyle/>
          <a:p>
            <a:pPr algn="r">
              <a:lnSpc>
                <a:spcPct val="150000"/>
              </a:lnSpc>
            </a:pPr>
            <a:r>
              <a:rPr lang="zh-CN" altLang="en-US" b="1" dirty="0">
                <a:solidFill>
                  <a:srgbClr val="0070C0"/>
                </a:solidFill>
                <a:cs typeface="+mn-ea"/>
                <a:sym typeface="+mn-lt"/>
              </a:rPr>
              <a:t>改变属性联系思维</a:t>
            </a:r>
            <a:endParaRPr lang="en-US" altLang="zh-CN" b="1" dirty="0">
              <a:solidFill>
                <a:srgbClr val="0070C0"/>
              </a:solidFill>
              <a:cs typeface="+mn-ea"/>
              <a:sym typeface="+mn-lt"/>
            </a:endParaRPr>
          </a:p>
          <a:p>
            <a:pPr algn="just">
              <a:lnSpc>
                <a:spcPct val="120000"/>
              </a:lnSpc>
            </a:pPr>
            <a:r>
              <a:rPr lang="zh-CN" altLang="en-US" sz="1600" dirty="0">
                <a:cs typeface="+mn-ea"/>
                <a:sym typeface="+mn-lt"/>
              </a:rPr>
              <a:t>在某些情况下，商品的某个属性与环境属性之间存在着某种联系。在进行商品创新时，可以为不存在联系的属性创造联系，或者通过改变、消除已经存在的联系来创造新的属性联系。</a:t>
            </a:r>
            <a:endParaRPr lang="zh-CN" altLang="en-US" sz="1600" dirty="0">
              <a:cs typeface="+mn-ea"/>
              <a:sym typeface="+mn-lt"/>
            </a:endParaRPr>
          </a:p>
        </p:txBody>
      </p:sp>
      <p:sp>
        <p:nvSpPr>
          <p:cNvPr id="38" name="文本框 37"/>
          <p:cNvSpPr txBox="1"/>
          <p:nvPr/>
        </p:nvSpPr>
        <p:spPr>
          <a:xfrm>
            <a:off x="7960185" y="1339339"/>
            <a:ext cx="3371200" cy="1664686"/>
          </a:xfrm>
          <a:prstGeom prst="rect">
            <a:avLst/>
          </a:prstGeom>
          <a:noFill/>
        </p:spPr>
        <p:txBody>
          <a:bodyPr wrap="square" rtlCol="0">
            <a:spAutoFit/>
          </a:bodyPr>
          <a:lstStyle/>
          <a:p>
            <a:pPr algn="just">
              <a:lnSpc>
                <a:spcPct val="150000"/>
              </a:lnSpc>
            </a:pPr>
            <a:r>
              <a:rPr lang="zh-CN" altLang="en-US" b="1" dirty="0">
                <a:solidFill>
                  <a:srgbClr val="0070C0"/>
                </a:solidFill>
                <a:cs typeface="+mn-ea"/>
                <a:sym typeface="+mn-lt"/>
              </a:rPr>
              <a:t>分解思维</a:t>
            </a:r>
            <a:endParaRPr lang="en-US" altLang="zh-CN" b="1" dirty="0">
              <a:solidFill>
                <a:srgbClr val="0070C0"/>
              </a:solidFill>
              <a:cs typeface="+mn-ea"/>
              <a:sym typeface="+mn-lt"/>
            </a:endParaRPr>
          </a:p>
          <a:p>
            <a:pPr algn="just">
              <a:lnSpc>
                <a:spcPct val="120000"/>
              </a:lnSpc>
            </a:pPr>
            <a:r>
              <a:rPr lang="zh-CN" altLang="en-US" sz="1600" dirty="0">
                <a:cs typeface="+mn-ea"/>
                <a:sym typeface="+mn-lt"/>
              </a:rPr>
              <a:t>将现有的商品分解开来，就可以从不同的角度去观察商品的全貌，然后将分解开来的商品的各个部分进行组合，进而形成全新的商品。</a:t>
            </a:r>
            <a:endParaRPr lang="zh-CN" altLang="en-US" sz="1600" dirty="0">
              <a:cs typeface="+mn-ea"/>
              <a:sym typeface="+mn-lt"/>
            </a:endParaRPr>
          </a:p>
        </p:txBody>
      </p:sp>
      <p:sp>
        <p:nvSpPr>
          <p:cNvPr id="39" name="文本框 38"/>
          <p:cNvSpPr txBox="1"/>
          <p:nvPr/>
        </p:nvSpPr>
        <p:spPr>
          <a:xfrm>
            <a:off x="8493770" y="3601533"/>
            <a:ext cx="2837615" cy="1369221"/>
          </a:xfrm>
          <a:prstGeom prst="rect">
            <a:avLst/>
          </a:prstGeom>
          <a:noFill/>
        </p:spPr>
        <p:txBody>
          <a:bodyPr wrap="square" rtlCol="0">
            <a:spAutoFit/>
          </a:bodyPr>
          <a:lstStyle/>
          <a:p>
            <a:pPr>
              <a:lnSpc>
                <a:spcPct val="150000"/>
              </a:lnSpc>
            </a:pPr>
            <a:r>
              <a:rPr lang="zh-CN" altLang="en-US" b="1" dirty="0">
                <a:solidFill>
                  <a:srgbClr val="0070C0"/>
                </a:solidFill>
                <a:cs typeface="+mn-ea"/>
                <a:sym typeface="+mn-lt"/>
              </a:rPr>
              <a:t>复制思维</a:t>
            </a:r>
            <a:endParaRPr lang="en-US" altLang="zh-CN" b="1" dirty="0">
              <a:solidFill>
                <a:srgbClr val="0070C0"/>
              </a:solidFill>
              <a:cs typeface="+mn-ea"/>
              <a:sym typeface="+mn-lt"/>
            </a:endParaRPr>
          </a:p>
          <a:p>
            <a:pPr algn="just">
              <a:lnSpc>
                <a:spcPct val="120000"/>
              </a:lnSpc>
            </a:pPr>
            <a:r>
              <a:rPr lang="zh-CN" altLang="en-US" sz="1600" dirty="0">
                <a:cs typeface="+mn-ea"/>
                <a:sym typeface="+mn-lt"/>
              </a:rPr>
              <a:t>复制不是简单地将商品现有的部件或功能再多做一份，而是要对复制品进行重要的改动。</a:t>
            </a:r>
            <a:endParaRPr lang="zh-CN" altLang="en-US" sz="1600" dirty="0">
              <a:cs typeface="+mn-ea"/>
              <a:sym typeface="+mn-lt"/>
            </a:endParaRPr>
          </a:p>
        </p:txBody>
      </p:sp>
      <p:sp>
        <p:nvSpPr>
          <p:cNvPr id="40" name="文本框 39"/>
          <p:cNvSpPr txBox="1"/>
          <p:nvPr/>
        </p:nvSpPr>
        <p:spPr>
          <a:xfrm>
            <a:off x="5440719" y="3009525"/>
            <a:ext cx="1490724" cy="745845"/>
          </a:xfrm>
          <a:prstGeom prst="rect">
            <a:avLst/>
          </a:prstGeom>
          <a:noFill/>
        </p:spPr>
        <p:txBody>
          <a:bodyPr wrap="square" rtlCol="0">
            <a:spAutoFit/>
          </a:bodyPr>
          <a:lstStyle/>
          <a:p>
            <a:pPr algn="ctr">
              <a:lnSpc>
                <a:spcPct val="110000"/>
              </a:lnSpc>
            </a:pPr>
            <a:r>
              <a:rPr lang="zh-CN" altLang="en-US" sz="2000" b="1" dirty="0">
                <a:cs typeface="+mn-ea"/>
                <a:sym typeface="+mn-lt"/>
              </a:rPr>
              <a:t>商品创新</a:t>
            </a:r>
            <a:br>
              <a:rPr lang="en-US" altLang="zh-CN" sz="2000" b="1" dirty="0">
                <a:cs typeface="+mn-ea"/>
                <a:sym typeface="+mn-lt"/>
              </a:rPr>
            </a:br>
            <a:r>
              <a:rPr lang="zh-CN" altLang="en-US" sz="2000" b="1" dirty="0">
                <a:cs typeface="+mn-ea"/>
                <a:sym typeface="+mn-lt"/>
              </a:rPr>
              <a:t>思维模式</a:t>
            </a:r>
            <a:endParaRPr lang="zh-CN" altLang="en-US" sz="2000" dirty="0">
              <a:cs typeface="+mn-ea"/>
              <a:sym typeface="+mn-lt"/>
            </a:endParaRPr>
          </a:p>
        </p:txBody>
      </p:sp>
      <p:grpSp>
        <p:nvGrpSpPr>
          <p:cNvPr id="41" name="组合 40"/>
          <p:cNvGrpSpPr/>
          <p:nvPr/>
        </p:nvGrpSpPr>
        <p:grpSpPr>
          <a:xfrm>
            <a:off x="4526948" y="1351840"/>
            <a:ext cx="1563783" cy="2429150"/>
            <a:chOff x="4526948" y="1447090"/>
            <a:chExt cx="1563783" cy="2429150"/>
          </a:xfrm>
        </p:grpSpPr>
        <p:sp>
          <p:nvSpPr>
            <p:cNvPr id="42" name="Freeform 5"/>
            <p:cNvSpPr/>
            <p:nvPr/>
          </p:nvSpPr>
          <p:spPr bwMode="auto">
            <a:xfrm>
              <a:off x="4526948" y="1447090"/>
              <a:ext cx="1563783" cy="2429150"/>
            </a:xfrm>
            <a:custGeom>
              <a:avLst/>
              <a:gdLst>
                <a:gd name="T0" fmla="*/ 754 w 754"/>
                <a:gd name="T1" fmla="*/ 351 h 1172"/>
                <a:gd name="T2" fmla="*/ 745 w 754"/>
                <a:gd name="T3" fmla="*/ 289 h 1172"/>
                <a:gd name="T4" fmla="*/ 745 w 754"/>
                <a:gd name="T5" fmla="*/ 289 h 1172"/>
                <a:gd name="T6" fmla="*/ 745 w 754"/>
                <a:gd name="T7" fmla="*/ 289 h 1172"/>
                <a:gd name="T8" fmla="*/ 741 w 754"/>
                <a:gd name="T9" fmla="*/ 275 h 1172"/>
                <a:gd name="T10" fmla="*/ 740 w 754"/>
                <a:gd name="T11" fmla="*/ 273 h 1172"/>
                <a:gd name="T12" fmla="*/ 740 w 754"/>
                <a:gd name="T13" fmla="*/ 270 h 1172"/>
                <a:gd name="T14" fmla="*/ 740 w 754"/>
                <a:gd name="T15" fmla="*/ 270 h 1172"/>
                <a:gd name="T16" fmla="*/ 378 w 754"/>
                <a:gd name="T17" fmla="*/ 0 h 1172"/>
                <a:gd name="T18" fmla="*/ 0 w 754"/>
                <a:gd name="T19" fmla="*/ 378 h 1172"/>
                <a:gd name="T20" fmla="*/ 284 w 754"/>
                <a:gd name="T21" fmla="*/ 744 h 1172"/>
                <a:gd name="T22" fmla="*/ 284 w 754"/>
                <a:gd name="T23" fmla="*/ 744 h 1172"/>
                <a:gd name="T24" fmla="*/ 283 w 754"/>
                <a:gd name="T25" fmla="*/ 768 h 1172"/>
                <a:gd name="T26" fmla="*/ 489 w 754"/>
                <a:gd name="T27" fmla="*/ 1172 h 1172"/>
                <a:gd name="T28" fmla="*/ 431 w 754"/>
                <a:gd name="T29" fmla="*/ 906 h 1172"/>
                <a:gd name="T30" fmla="*/ 450 w 754"/>
                <a:gd name="T31" fmla="*/ 749 h 1172"/>
                <a:gd name="T32" fmla="*/ 754 w 754"/>
                <a:gd name="T33" fmla="*/ 351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4" h="1172">
                  <a:moveTo>
                    <a:pt x="754" y="351"/>
                  </a:moveTo>
                  <a:cubicBezTo>
                    <a:pt x="753" y="330"/>
                    <a:pt x="750" y="309"/>
                    <a:pt x="745" y="289"/>
                  </a:cubicBezTo>
                  <a:cubicBezTo>
                    <a:pt x="745" y="289"/>
                    <a:pt x="745" y="289"/>
                    <a:pt x="745" y="289"/>
                  </a:cubicBezTo>
                  <a:cubicBezTo>
                    <a:pt x="745" y="289"/>
                    <a:pt x="745" y="289"/>
                    <a:pt x="745" y="289"/>
                  </a:cubicBezTo>
                  <a:cubicBezTo>
                    <a:pt x="744" y="284"/>
                    <a:pt x="742" y="280"/>
                    <a:pt x="741" y="275"/>
                  </a:cubicBezTo>
                  <a:cubicBezTo>
                    <a:pt x="741" y="274"/>
                    <a:pt x="741" y="274"/>
                    <a:pt x="740" y="273"/>
                  </a:cubicBezTo>
                  <a:cubicBezTo>
                    <a:pt x="740" y="272"/>
                    <a:pt x="740" y="271"/>
                    <a:pt x="740" y="270"/>
                  </a:cubicBezTo>
                  <a:cubicBezTo>
                    <a:pt x="740" y="270"/>
                    <a:pt x="740" y="270"/>
                    <a:pt x="740" y="270"/>
                  </a:cubicBezTo>
                  <a:cubicBezTo>
                    <a:pt x="693" y="114"/>
                    <a:pt x="549" y="0"/>
                    <a:pt x="378" y="0"/>
                  </a:cubicBezTo>
                  <a:cubicBezTo>
                    <a:pt x="169" y="0"/>
                    <a:pt x="0" y="169"/>
                    <a:pt x="0" y="378"/>
                  </a:cubicBezTo>
                  <a:cubicBezTo>
                    <a:pt x="0" y="554"/>
                    <a:pt x="121" y="702"/>
                    <a:pt x="284" y="744"/>
                  </a:cubicBezTo>
                  <a:cubicBezTo>
                    <a:pt x="284" y="744"/>
                    <a:pt x="284" y="744"/>
                    <a:pt x="284" y="744"/>
                  </a:cubicBezTo>
                  <a:cubicBezTo>
                    <a:pt x="283" y="752"/>
                    <a:pt x="283" y="760"/>
                    <a:pt x="283" y="768"/>
                  </a:cubicBezTo>
                  <a:cubicBezTo>
                    <a:pt x="283" y="934"/>
                    <a:pt x="364" y="1081"/>
                    <a:pt x="489" y="1172"/>
                  </a:cubicBezTo>
                  <a:cubicBezTo>
                    <a:pt x="452" y="1091"/>
                    <a:pt x="431" y="1001"/>
                    <a:pt x="431" y="906"/>
                  </a:cubicBezTo>
                  <a:cubicBezTo>
                    <a:pt x="431" y="852"/>
                    <a:pt x="438" y="799"/>
                    <a:pt x="450" y="749"/>
                  </a:cubicBezTo>
                  <a:cubicBezTo>
                    <a:pt x="494" y="578"/>
                    <a:pt x="605" y="435"/>
                    <a:pt x="754" y="351"/>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b="1" dirty="0">
                <a:solidFill>
                  <a:schemeClr val="bg1"/>
                </a:solidFill>
                <a:cs typeface="+mn-ea"/>
                <a:sym typeface="+mn-lt"/>
              </a:endParaRPr>
            </a:p>
          </p:txBody>
        </p:sp>
        <p:sp>
          <p:nvSpPr>
            <p:cNvPr id="43" name="文本框 42"/>
            <p:cNvSpPr txBox="1"/>
            <p:nvPr/>
          </p:nvSpPr>
          <p:spPr>
            <a:xfrm>
              <a:off x="4777143" y="1748757"/>
              <a:ext cx="743401" cy="621773"/>
            </a:xfrm>
            <a:prstGeom prst="rect">
              <a:avLst/>
            </a:prstGeom>
            <a:noFill/>
          </p:spPr>
          <p:txBody>
            <a:bodyPr wrap="square" rtlCol="0">
              <a:spAutoFit/>
            </a:bodyPr>
            <a:lstStyle/>
            <a:p>
              <a:pPr algn="r">
                <a:lnSpc>
                  <a:spcPct val="150000"/>
                </a:lnSpc>
              </a:pPr>
              <a:r>
                <a:rPr lang="en-US" altLang="zh-CN" sz="2600" b="1" dirty="0">
                  <a:solidFill>
                    <a:schemeClr val="bg1"/>
                  </a:solidFill>
                  <a:cs typeface="+mn-ea"/>
                  <a:sym typeface="+mn-lt"/>
                </a:rPr>
                <a:t>01</a:t>
              </a:r>
              <a:endParaRPr lang="zh-CN" altLang="en-US" sz="2600" b="1" dirty="0">
                <a:solidFill>
                  <a:schemeClr val="bg1"/>
                </a:solidFill>
                <a:cs typeface="+mn-ea"/>
                <a:sym typeface="+mn-lt"/>
              </a:endParaRPr>
            </a:p>
          </p:txBody>
        </p:sp>
      </p:grpSp>
      <p:grpSp>
        <p:nvGrpSpPr>
          <p:cNvPr id="44" name="组合 43"/>
          <p:cNvGrpSpPr/>
          <p:nvPr/>
        </p:nvGrpSpPr>
        <p:grpSpPr>
          <a:xfrm>
            <a:off x="5601005" y="1257234"/>
            <a:ext cx="2349848" cy="1605520"/>
            <a:chOff x="5601005" y="1352484"/>
            <a:chExt cx="2349848" cy="1605520"/>
          </a:xfrm>
        </p:grpSpPr>
        <p:sp>
          <p:nvSpPr>
            <p:cNvPr id="45" name="Freeform 9"/>
            <p:cNvSpPr/>
            <p:nvPr/>
          </p:nvSpPr>
          <p:spPr bwMode="auto">
            <a:xfrm>
              <a:off x="5601005" y="1352484"/>
              <a:ext cx="2349848" cy="1605520"/>
            </a:xfrm>
            <a:custGeom>
              <a:avLst/>
              <a:gdLst>
                <a:gd name="T0" fmla="*/ 863 w 1133"/>
                <a:gd name="T1" fmla="*/ 773 h 774"/>
                <a:gd name="T2" fmla="*/ 919 w 1133"/>
                <a:gd name="T3" fmla="*/ 745 h 774"/>
                <a:gd name="T4" fmla="*/ 919 w 1133"/>
                <a:gd name="T5" fmla="*/ 745 h 774"/>
                <a:gd name="T6" fmla="*/ 919 w 1133"/>
                <a:gd name="T7" fmla="*/ 745 h 774"/>
                <a:gd name="T8" fmla="*/ 931 w 1133"/>
                <a:gd name="T9" fmla="*/ 737 h 774"/>
                <a:gd name="T10" fmla="*/ 933 w 1133"/>
                <a:gd name="T11" fmla="*/ 736 h 774"/>
                <a:gd name="T12" fmla="*/ 935 w 1133"/>
                <a:gd name="T13" fmla="*/ 734 h 774"/>
                <a:gd name="T14" fmla="*/ 935 w 1133"/>
                <a:gd name="T15" fmla="*/ 734 h 774"/>
                <a:gd name="T16" fmla="*/ 1080 w 1133"/>
                <a:gd name="T17" fmla="*/ 306 h 774"/>
                <a:gd name="T18" fmla="*/ 604 w 1133"/>
                <a:gd name="T19" fmla="*/ 64 h 774"/>
                <a:gd name="T20" fmla="*/ 344 w 1133"/>
                <a:gd name="T21" fmla="*/ 447 h 774"/>
                <a:gd name="T22" fmla="*/ 344 w 1133"/>
                <a:gd name="T23" fmla="*/ 447 h 774"/>
                <a:gd name="T24" fmla="*/ 321 w 1133"/>
                <a:gd name="T25" fmla="*/ 454 h 774"/>
                <a:gd name="T26" fmla="*/ 0 w 1133"/>
                <a:gd name="T27" fmla="*/ 774 h 774"/>
                <a:gd name="T28" fmla="*/ 235 w 1133"/>
                <a:gd name="T29" fmla="*/ 637 h 774"/>
                <a:gd name="T30" fmla="*/ 391 w 1133"/>
                <a:gd name="T31" fmla="*/ 607 h 774"/>
                <a:gd name="T32" fmla="*/ 863 w 1133"/>
                <a:gd name="T33" fmla="*/ 77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3" h="774">
                  <a:moveTo>
                    <a:pt x="863" y="773"/>
                  </a:moveTo>
                  <a:cubicBezTo>
                    <a:pt x="883" y="765"/>
                    <a:pt x="901" y="755"/>
                    <a:pt x="919" y="745"/>
                  </a:cubicBezTo>
                  <a:cubicBezTo>
                    <a:pt x="919" y="745"/>
                    <a:pt x="919" y="745"/>
                    <a:pt x="919" y="745"/>
                  </a:cubicBezTo>
                  <a:cubicBezTo>
                    <a:pt x="919" y="745"/>
                    <a:pt x="919" y="745"/>
                    <a:pt x="919" y="745"/>
                  </a:cubicBezTo>
                  <a:cubicBezTo>
                    <a:pt x="923" y="742"/>
                    <a:pt x="927" y="739"/>
                    <a:pt x="931" y="737"/>
                  </a:cubicBezTo>
                  <a:cubicBezTo>
                    <a:pt x="932" y="736"/>
                    <a:pt x="932" y="736"/>
                    <a:pt x="933" y="736"/>
                  </a:cubicBezTo>
                  <a:cubicBezTo>
                    <a:pt x="934" y="735"/>
                    <a:pt x="934" y="735"/>
                    <a:pt x="935" y="734"/>
                  </a:cubicBezTo>
                  <a:cubicBezTo>
                    <a:pt x="935" y="734"/>
                    <a:pt x="935" y="734"/>
                    <a:pt x="935" y="734"/>
                  </a:cubicBezTo>
                  <a:cubicBezTo>
                    <a:pt x="1069" y="642"/>
                    <a:pt x="1133" y="469"/>
                    <a:pt x="1080" y="306"/>
                  </a:cubicBezTo>
                  <a:cubicBezTo>
                    <a:pt x="1016" y="108"/>
                    <a:pt x="803" y="0"/>
                    <a:pt x="604" y="64"/>
                  </a:cubicBezTo>
                  <a:cubicBezTo>
                    <a:pt x="437" y="118"/>
                    <a:pt x="333" y="279"/>
                    <a:pt x="344" y="447"/>
                  </a:cubicBezTo>
                  <a:cubicBezTo>
                    <a:pt x="344" y="447"/>
                    <a:pt x="344" y="447"/>
                    <a:pt x="344" y="447"/>
                  </a:cubicBezTo>
                  <a:cubicBezTo>
                    <a:pt x="336" y="449"/>
                    <a:pt x="328" y="451"/>
                    <a:pt x="321" y="454"/>
                  </a:cubicBezTo>
                  <a:cubicBezTo>
                    <a:pt x="163" y="505"/>
                    <a:pt x="48" y="627"/>
                    <a:pt x="0" y="774"/>
                  </a:cubicBezTo>
                  <a:cubicBezTo>
                    <a:pt x="66" y="714"/>
                    <a:pt x="145" y="666"/>
                    <a:pt x="235" y="637"/>
                  </a:cubicBezTo>
                  <a:cubicBezTo>
                    <a:pt x="287" y="620"/>
                    <a:pt x="339" y="610"/>
                    <a:pt x="391" y="607"/>
                  </a:cubicBezTo>
                  <a:cubicBezTo>
                    <a:pt x="566" y="595"/>
                    <a:pt x="737" y="657"/>
                    <a:pt x="863" y="773"/>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b="1" dirty="0">
                <a:solidFill>
                  <a:schemeClr val="bg1"/>
                </a:solidFill>
                <a:cs typeface="+mn-ea"/>
                <a:sym typeface="+mn-lt"/>
              </a:endParaRPr>
            </a:p>
          </p:txBody>
        </p:sp>
        <p:sp>
          <p:nvSpPr>
            <p:cNvPr id="46" name="文本框 45"/>
            <p:cNvSpPr txBox="1"/>
            <p:nvPr/>
          </p:nvSpPr>
          <p:spPr>
            <a:xfrm>
              <a:off x="6650767" y="1748757"/>
              <a:ext cx="743401" cy="621773"/>
            </a:xfrm>
            <a:prstGeom prst="rect">
              <a:avLst/>
            </a:prstGeom>
            <a:noFill/>
          </p:spPr>
          <p:txBody>
            <a:bodyPr wrap="square" rtlCol="0">
              <a:spAutoFit/>
            </a:bodyPr>
            <a:lstStyle/>
            <a:p>
              <a:pPr algn="r">
                <a:lnSpc>
                  <a:spcPct val="150000"/>
                </a:lnSpc>
              </a:pPr>
              <a:r>
                <a:rPr lang="en-US" altLang="zh-CN" sz="2600" b="1" dirty="0">
                  <a:solidFill>
                    <a:schemeClr val="bg1"/>
                  </a:solidFill>
                  <a:cs typeface="+mn-ea"/>
                  <a:sym typeface="+mn-lt"/>
                </a:rPr>
                <a:t>02</a:t>
              </a:r>
              <a:endParaRPr lang="zh-CN" altLang="en-US" sz="2600" b="1" dirty="0">
                <a:solidFill>
                  <a:schemeClr val="bg1"/>
                </a:solidFill>
                <a:cs typeface="+mn-ea"/>
                <a:sym typeface="+mn-lt"/>
              </a:endParaRPr>
            </a:p>
          </p:txBody>
        </p:sp>
      </p:grpSp>
      <p:grpSp>
        <p:nvGrpSpPr>
          <p:cNvPr id="47" name="组合 46"/>
          <p:cNvGrpSpPr/>
          <p:nvPr/>
        </p:nvGrpSpPr>
        <p:grpSpPr>
          <a:xfrm>
            <a:off x="6488633" y="2642934"/>
            <a:ext cx="2039595" cy="2038204"/>
            <a:chOff x="6488633" y="2738184"/>
            <a:chExt cx="2039595" cy="2038204"/>
          </a:xfrm>
        </p:grpSpPr>
        <p:sp>
          <p:nvSpPr>
            <p:cNvPr id="48" name="Freeform 8"/>
            <p:cNvSpPr/>
            <p:nvPr/>
          </p:nvSpPr>
          <p:spPr bwMode="auto">
            <a:xfrm>
              <a:off x="6488633" y="2738184"/>
              <a:ext cx="2039595" cy="2038204"/>
            </a:xfrm>
            <a:custGeom>
              <a:avLst/>
              <a:gdLst>
                <a:gd name="T0" fmla="*/ 267 w 984"/>
                <a:gd name="T1" fmla="*/ 820 h 983"/>
                <a:gd name="T2" fmla="*/ 311 w 984"/>
                <a:gd name="T3" fmla="*/ 865 h 983"/>
                <a:gd name="T4" fmla="*/ 311 w 984"/>
                <a:gd name="T5" fmla="*/ 865 h 983"/>
                <a:gd name="T6" fmla="*/ 311 w 984"/>
                <a:gd name="T7" fmla="*/ 865 h 983"/>
                <a:gd name="T8" fmla="*/ 323 w 984"/>
                <a:gd name="T9" fmla="*/ 874 h 983"/>
                <a:gd name="T10" fmla="*/ 324 w 984"/>
                <a:gd name="T11" fmla="*/ 875 h 983"/>
                <a:gd name="T12" fmla="*/ 327 w 984"/>
                <a:gd name="T13" fmla="*/ 877 h 983"/>
                <a:gd name="T14" fmla="*/ 327 w 984"/>
                <a:gd name="T15" fmla="*/ 877 h 983"/>
                <a:gd name="T16" fmla="*/ 778 w 984"/>
                <a:gd name="T17" fmla="*/ 883 h 983"/>
                <a:gd name="T18" fmla="*/ 862 w 984"/>
                <a:gd name="T19" fmla="*/ 355 h 983"/>
                <a:gd name="T20" fmla="*/ 417 w 984"/>
                <a:gd name="T21" fmla="*/ 226 h 983"/>
                <a:gd name="T22" fmla="*/ 417 w 984"/>
                <a:gd name="T23" fmla="*/ 226 h 983"/>
                <a:gd name="T24" fmla="*/ 404 w 984"/>
                <a:gd name="T25" fmla="*/ 206 h 983"/>
                <a:gd name="T26" fmla="*/ 0 w 984"/>
                <a:gd name="T27" fmla="*/ 0 h 983"/>
                <a:gd name="T28" fmla="*/ 203 w 984"/>
                <a:gd name="T29" fmla="*/ 181 h 983"/>
                <a:gd name="T30" fmla="*/ 280 w 984"/>
                <a:gd name="T31" fmla="*/ 320 h 983"/>
                <a:gd name="T32" fmla="*/ 267 w 984"/>
                <a:gd name="T33" fmla="*/ 82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983">
                  <a:moveTo>
                    <a:pt x="267" y="820"/>
                  </a:moveTo>
                  <a:cubicBezTo>
                    <a:pt x="281" y="837"/>
                    <a:pt x="296" y="851"/>
                    <a:pt x="311" y="865"/>
                  </a:cubicBezTo>
                  <a:cubicBezTo>
                    <a:pt x="311" y="865"/>
                    <a:pt x="311" y="865"/>
                    <a:pt x="311" y="865"/>
                  </a:cubicBezTo>
                  <a:cubicBezTo>
                    <a:pt x="311" y="865"/>
                    <a:pt x="311" y="865"/>
                    <a:pt x="311" y="865"/>
                  </a:cubicBezTo>
                  <a:cubicBezTo>
                    <a:pt x="315" y="868"/>
                    <a:pt x="319" y="871"/>
                    <a:pt x="323" y="874"/>
                  </a:cubicBezTo>
                  <a:cubicBezTo>
                    <a:pt x="323" y="875"/>
                    <a:pt x="324" y="875"/>
                    <a:pt x="324" y="875"/>
                  </a:cubicBezTo>
                  <a:cubicBezTo>
                    <a:pt x="325" y="876"/>
                    <a:pt x="326" y="877"/>
                    <a:pt x="327" y="877"/>
                  </a:cubicBezTo>
                  <a:cubicBezTo>
                    <a:pt x="327" y="877"/>
                    <a:pt x="327" y="877"/>
                    <a:pt x="327" y="877"/>
                  </a:cubicBezTo>
                  <a:cubicBezTo>
                    <a:pt x="456" y="976"/>
                    <a:pt x="640" y="983"/>
                    <a:pt x="778" y="883"/>
                  </a:cubicBezTo>
                  <a:cubicBezTo>
                    <a:pt x="947" y="760"/>
                    <a:pt x="984" y="524"/>
                    <a:pt x="862" y="355"/>
                  </a:cubicBezTo>
                  <a:cubicBezTo>
                    <a:pt x="758" y="213"/>
                    <a:pt x="574" y="164"/>
                    <a:pt x="417" y="226"/>
                  </a:cubicBezTo>
                  <a:cubicBezTo>
                    <a:pt x="417" y="226"/>
                    <a:pt x="417" y="226"/>
                    <a:pt x="417" y="226"/>
                  </a:cubicBezTo>
                  <a:cubicBezTo>
                    <a:pt x="413" y="219"/>
                    <a:pt x="408" y="213"/>
                    <a:pt x="404" y="206"/>
                  </a:cubicBezTo>
                  <a:cubicBezTo>
                    <a:pt x="306" y="72"/>
                    <a:pt x="154" y="0"/>
                    <a:pt x="0" y="0"/>
                  </a:cubicBezTo>
                  <a:cubicBezTo>
                    <a:pt x="77" y="44"/>
                    <a:pt x="147" y="105"/>
                    <a:pt x="203" y="181"/>
                  </a:cubicBezTo>
                  <a:cubicBezTo>
                    <a:pt x="235" y="225"/>
                    <a:pt x="260" y="272"/>
                    <a:pt x="280" y="320"/>
                  </a:cubicBezTo>
                  <a:cubicBezTo>
                    <a:pt x="345" y="483"/>
                    <a:pt x="338" y="664"/>
                    <a:pt x="267" y="820"/>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b="1" dirty="0">
                <a:solidFill>
                  <a:schemeClr val="bg1"/>
                </a:solidFill>
                <a:cs typeface="+mn-ea"/>
                <a:sym typeface="+mn-lt"/>
              </a:endParaRPr>
            </a:p>
          </p:txBody>
        </p:sp>
        <p:sp>
          <p:nvSpPr>
            <p:cNvPr id="49" name="文本框 48"/>
            <p:cNvSpPr txBox="1"/>
            <p:nvPr/>
          </p:nvSpPr>
          <p:spPr>
            <a:xfrm>
              <a:off x="7287261" y="3577557"/>
              <a:ext cx="743401" cy="621773"/>
            </a:xfrm>
            <a:prstGeom prst="rect">
              <a:avLst/>
            </a:prstGeom>
            <a:noFill/>
          </p:spPr>
          <p:txBody>
            <a:bodyPr wrap="square" rtlCol="0">
              <a:spAutoFit/>
            </a:bodyPr>
            <a:lstStyle/>
            <a:p>
              <a:pPr algn="r">
                <a:lnSpc>
                  <a:spcPct val="150000"/>
                </a:lnSpc>
              </a:pPr>
              <a:r>
                <a:rPr lang="en-US" altLang="zh-CN" sz="2600" b="1" dirty="0">
                  <a:solidFill>
                    <a:schemeClr val="bg1"/>
                  </a:solidFill>
                  <a:cs typeface="+mn-ea"/>
                  <a:sym typeface="+mn-lt"/>
                </a:rPr>
                <a:t>03</a:t>
              </a:r>
              <a:endParaRPr lang="zh-CN" altLang="en-US" sz="2600" b="1" dirty="0">
                <a:solidFill>
                  <a:schemeClr val="bg1"/>
                </a:solidFill>
                <a:cs typeface="+mn-ea"/>
                <a:sym typeface="+mn-lt"/>
              </a:endParaRPr>
            </a:p>
          </p:txBody>
        </p:sp>
      </p:grpSp>
      <p:grpSp>
        <p:nvGrpSpPr>
          <p:cNvPr id="50" name="组合 49"/>
          <p:cNvGrpSpPr/>
          <p:nvPr/>
        </p:nvGrpSpPr>
        <p:grpSpPr>
          <a:xfrm>
            <a:off x="5357534" y="3399783"/>
            <a:ext cx="1727952" cy="2355413"/>
            <a:chOff x="5357534" y="3495033"/>
            <a:chExt cx="1727952" cy="2355413"/>
          </a:xfrm>
        </p:grpSpPr>
        <p:sp>
          <p:nvSpPr>
            <p:cNvPr id="51" name="Freeform 7"/>
            <p:cNvSpPr/>
            <p:nvPr/>
          </p:nvSpPr>
          <p:spPr bwMode="auto">
            <a:xfrm>
              <a:off x="5357534" y="3495033"/>
              <a:ext cx="1727952" cy="2355413"/>
            </a:xfrm>
            <a:custGeom>
              <a:avLst/>
              <a:gdLst>
                <a:gd name="T0" fmla="*/ 89 w 834"/>
                <a:gd name="T1" fmla="*/ 509 h 1136"/>
                <a:gd name="T2" fmla="*/ 61 w 834"/>
                <a:gd name="T3" fmla="*/ 564 h 1136"/>
                <a:gd name="T4" fmla="*/ 61 w 834"/>
                <a:gd name="T5" fmla="*/ 564 h 1136"/>
                <a:gd name="T6" fmla="*/ 61 w 834"/>
                <a:gd name="T7" fmla="*/ 564 h 1136"/>
                <a:gd name="T8" fmla="*/ 56 w 834"/>
                <a:gd name="T9" fmla="*/ 578 h 1136"/>
                <a:gd name="T10" fmla="*/ 55 w 834"/>
                <a:gd name="T11" fmla="*/ 580 h 1136"/>
                <a:gd name="T12" fmla="*/ 54 w 834"/>
                <a:gd name="T13" fmla="*/ 582 h 1136"/>
                <a:gd name="T14" fmla="*/ 54 w 834"/>
                <a:gd name="T15" fmla="*/ 582 h 1136"/>
                <a:gd name="T16" fmla="*/ 188 w 834"/>
                <a:gd name="T17" fmla="*/ 1013 h 1136"/>
                <a:gd name="T18" fmla="*/ 715 w 834"/>
                <a:gd name="T19" fmla="*/ 930 h 1136"/>
                <a:gd name="T20" fmla="*/ 701 w 834"/>
                <a:gd name="T21" fmla="*/ 467 h 1136"/>
                <a:gd name="T22" fmla="*/ 701 w 834"/>
                <a:gd name="T23" fmla="*/ 467 h 1136"/>
                <a:gd name="T24" fmla="*/ 716 w 834"/>
                <a:gd name="T25" fmla="*/ 448 h 1136"/>
                <a:gd name="T26" fmla="*/ 787 w 834"/>
                <a:gd name="T27" fmla="*/ 0 h 1136"/>
                <a:gd name="T28" fmla="*/ 677 w 834"/>
                <a:gd name="T29" fmla="*/ 250 h 1136"/>
                <a:gd name="T30" fmla="*/ 569 w 834"/>
                <a:gd name="T31" fmla="*/ 365 h 1136"/>
                <a:gd name="T32" fmla="*/ 89 w 834"/>
                <a:gd name="T33" fmla="*/ 509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4" h="1136">
                  <a:moveTo>
                    <a:pt x="89" y="509"/>
                  </a:moveTo>
                  <a:cubicBezTo>
                    <a:pt x="78" y="526"/>
                    <a:pt x="69" y="545"/>
                    <a:pt x="61" y="564"/>
                  </a:cubicBezTo>
                  <a:cubicBezTo>
                    <a:pt x="61" y="564"/>
                    <a:pt x="61" y="564"/>
                    <a:pt x="61" y="564"/>
                  </a:cubicBezTo>
                  <a:cubicBezTo>
                    <a:pt x="61" y="564"/>
                    <a:pt x="61" y="564"/>
                    <a:pt x="61" y="564"/>
                  </a:cubicBezTo>
                  <a:cubicBezTo>
                    <a:pt x="59" y="569"/>
                    <a:pt x="57" y="573"/>
                    <a:pt x="56" y="578"/>
                  </a:cubicBezTo>
                  <a:cubicBezTo>
                    <a:pt x="55" y="578"/>
                    <a:pt x="55" y="579"/>
                    <a:pt x="55" y="580"/>
                  </a:cubicBezTo>
                  <a:cubicBezTo>
                    <a:pt x="55" y="581"/>
                    <a:pt x="54" y="582"/>
                    <a:pt x="54" y="582"/>
                  </a:cubicBezTo>
                  <a:cubicBezTo>
                    <a:pt x="54" y="582"/>
                    <a:pt x="54" y="582"/>
                    <a:pt x="54" y="582"/>
                  </a:cubicBezTo>
                  <a:cubicBezTo>
                    <a:pt x="0" y="736"/>
                    <a:pt x="50" y="913"/>
                    <a:pt x="188" y="1013"/>
                  </a:cubicBezTo>
                  <a:cubicBezTo>
                    <a:pt x="357" y="1136"/>
                    <a:pt x="593" y="1099"/>
                    <a:pt x="715" y="930"/>
                  </a:cubicBezTo>
                  <a:cubicBezTo>
                    <a:pt x="819" y="787"/>
                    <a:pt x="808" y="597"/>
                    <a:pt x="701" y="467"/>
                  </a:cubicBezTo>
                  <a:cubicBezTo>
                    <a:pt x="701" y="467"/>
                    <a:pt x="701" y="467"/>
                    <a:pt x="701" y="467"/>
                  </a:cubicBezTo>
                  <a:cubicBezTo>
                    <a:pt x="706" y="461"/>
                    <a:pt x="711" y="455"/>
                    <a:pt x="716" y="448"/>
                  </a:cubicBezTo>
                  <a:cubicBezTo>
                    <a:pt x="813" y="314"/>
                    <a:pt x="834" y="147"/>
                    <a:pt x="787" y="0"/>
                  </a:cubicBezTo>
                  <a:cubicBezTo>
                    <a:pt x="769" y="88"/>
                    <a:pt x="733" y="173"/>
                    <a:pt x="677" y="250"/>
                  </a:cubicBezTo>
                  <a:cubicBezTo>
                    <a:pt x="645" y="294"/>
                    <a:pt x="609" y="332"/>
                    <a:pt x="569" y="365"/>
                  </a:cubicBezTo>
                  <a:cubicBezTo>
                    <a:pt x="434" y="478"/>
                    <a:pt x="260" y="528"/>
                    <a:pt x="89" y="509"/>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b="1">
                <a:solidFill>
                  <a:schemeClr val="bg1"/>
                </a:solidFill>
                <a:cs typeface="+mn-ea"/>
                <a:sym typeface="+mn-lt"/>
              </a:endParaRPr>
            </a:p>
          </p:txBody>
        </p:sp>
        <p:sp>
          <p:nvSpPr>
            <p:cNvPr id="52" name="文本框 51"/>
            <p:cNvSpPr txBox="1"/>
            <p:nvPr/>
          </p:nvSpPr>
          <p:spPr>
            <a:xfrm>
              <a:off x="5718435" y="4698146"/>
              <a:ext cx="743401" cy="621773"/>
            </a:xfrm>
            <a:prstGeom prst="rect">
              <a:avLst/>
            </a:prstGeom>
            <a:noFill/>
          </p:spPr>
          <p:txBody>
            <a:bodyPr wrap="square" rtlCol="0">
              <a:spAutoFit/>
            </a:bodyPr>
            <a:lstStyle/>
            <a:p>
              <a:pPr algn="r">
                <a:lnSpc>
                  <a:spcPct val="150000"/>
                </a:lnSpc>
              </a:pPr>
              <a:r>
                <a:rPr lang="en-US" altLang="zh-CN" sz="2600" b="1" dirty="0">
                  <a:solidFill>
                    <a:schemeClr val="bg1"/>
                  </a:solidFill>
                  <a:cs typeface="+mn-ea"/>
                  <a:sym typeface="+mn-lt"/>
                </a:rPr>
                <a:t>04</a:t>
              </a:r>
              <a:endParaRPr lang="zh-CN" altLang="en-US" sz="2600" b="1" dirty="0">
                <a:solidFill>
                  <a:schemeClr val="bg1"/>
                </a:solidFill>
                <a:cs typeface="+mn-ea"/>
                <a:sym typeface="+mn-lt"/>
              </a:endParaRPr>
            </a:p>
          </p:txBody>
        </p:sp>
      </p:grpSp>
      <p:grpSp>
        <p:nvGrpSpPr>
          <p:cNvPr id="53" name="组合 52"/>
          <p:cNvGrpSpPr/>
          <p:nvPr/>
        </p:nvGrpSpPr>
        <p:grpSpPr>
          <a:xfrm>
            <a:off x="3891140" y="3019968"/>
            <a:ext cx="2515408" cy="1648650"/>
            <a:chOff x="3891140" y="3115218"/>
            <a:chExt cx="2515408" cy="1648650"/>
          </a:xfrm>
        </p:grpSpPr>
        <p:sp>
          <p:nvSpPr>
            <p:cNvPr id="54" name="Freeform 6"/>
            <p:cNvSpPr/>
            <p:nvPr/>
          </p:nvSpPr>
          <p:spPr bwMode="auto">
            <a:xfrm>
              <a:off x="3891140" y="3115218"/>
              <a:ext cx="2515408" cy="1648650"/>
            </a:xfrm>
            <a:custGeom>
              <a:avLst/>
              <a:gdLst>
                <a:gd name="T0" fmla="*/ 514 w 1213"/>
                <a:gd name="T1" fmla="*/ 15 h 795"/>
                <a:gd name="T2" fmla="*/ 452 w 1213"/>
                <a:gd name="T3" fmla="*/ 5 h 795"/>
                <a:gd name="T4" fmla="*/ 452 w 1213"/>
                <a:gd name="T5" fmla="*/ 5 h 795"/>
                <a:gd name="T6" fmla="*/ 452 w 1213"/>
                <a:gd name="T7" fmla="*/ 5 h 795"/>
                <a:gd name="T8" fmla="*/ 438 w 1213"/>
                <a:gd name="T9" fmla="*/ 4 h 795"/>
                <a:gd name="T10" fmla="*/ 436 w 1213"/>
                <a:gd name="T11" fmla="*/ 4 h 795"/>
                <a:gd name="T12" fmla="*/ 433 w 1213"/>
                <a:gd name="T13" fmla="*/ 4 h 795"/>
                <a:gd name="T14" fmla="*/ 433 w 1213"/>
                <a:gd name="T15" fmla="*/ 4 h 795"/>
                <a:gd name="T16" fmla="*/ 64 w 1213"/>
                <a:gd name="T17" fmla="*/ 265 h 795"/>
                <a:gd name="T18" fmla="*/ 307 w 1213"/>
                <a:gd name="T19" fmla="*/ 741 h 795"/>
                <a:gd name="T20" fmla="*/ 742 w 1213"/>
                <a:gd name="T21" fmla="*/ 584 h 795"/>
                <a:gd name="T22" fmla="*/ 742 w 1213"/>
                <a:gd name="T23" fmla="*/ 584 h 795"/>
                <a:gd name="T24" fmla="*/ 765 w 1213"/>
                <a:gd name="T25" fmla="*/ 592 h 795"/>
                <a:gd name="T26" fmla="*/ 1213 w 1213"/>
                <a:gd name="T27" fmla="*/ 521 h 795"/>
                <a:gd name="T28" fmla="*/ 942 w 1213"/>
                <a:gd name="T29" fmla="*/ 494 h 795"/>
                <a:gd name="T30" fmla="*/ 798 w 1213"/>
                <a:gd name="T31" fmla="*/ 427 h 795"/>
                <a:gd name="T32" fmla="*/ 514 w 1213"/>
                <a:gd name="T33" fmla="*/ 1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3" h="795">
                  <a:moveTo>
                    <a:pt x="514" y="15"/>
                  </a:moveTo>
                  <a:cubicBezTo>
                    <a:pt x="494" y="10"/>
                    <a:pt x="473" y="7"/>
                    <a:pt x="452" y="5"/>
                  </a:cubicBezTo>
                  <a:cubicBezTo>
                    <a:pt x="452" y="5"/>
                    <a:pt x="452" y="5"/>
                    <a:pt x="452" y="5"/>
                  </a:cubicBezTo>
                  <a:cubicBezTo>
                    <a:pt x="452" y="5"/>
                    <a:pt x="452" y="5"/>
                    <a:pt x="452" y="5"/>
                  </a:cubicBezTo>
                  <a:cubicBezTo>
                    <a:pt x="447" y="5"/>
                    <a:pt x="443" y="4"/>
                    <a:pt x="438" y="4"/>
                  </a:cubicBezTo>
                  <a:cubicBezTo>
                    <a:pt x="437" y="4"/>
                    <a:pt x="436" y="4"/>
                    <a:pt x="436" y="4"/>
                  </a:cubicBezTo>
                  <a:cubicBezTo>
                    <a:pt x="435" y="4"/>
                    <a:pt x="434" y="4"/>
                    <a:pt x="433" y="4"/>
                  </a:cubicBezTo>
                  <a:cubicBezTo>
                    <a:pt x="433" y="4"/>
                    <a:pt x="433" y="4"/>
                    <a:pt x="433" y="4"/>
                  </a:cubicBezTo>
                  <a:cubicBezTo>
                    <a:pt x="270" y="0"/>
                    <a:pt x="117" y="102"/>
                    <a:pt x="64" y="265"/>
                  </a:cubicBezTo>
                  <a:cubicBezTo>
                    <a:pt x="0" y="463"/>
                    <a:pt x="108" y="676"/>
                    <a:pt x="307" y="741"/>
                  </a:cubicBezTo>
                  <a:cubicBezTo>
                    <a:pt x="474" y="795"/>
                    <a:pt x="652" y="726"/>
                    <a:pt x="742" y="584"/>
                  </a:cubicBezTo>
                  <a:cubicBezTo>
                    <a:pt x="742" y="584"/>
                    <a:pt x="742" y="584"/>
                    <a:pt x="742" y="584"/>
                  </a:cubicBezTo>
                  <a:cubicBezTo>
                    <a:pt x="750" y="587"/>
                    <a:pt x="757" y="590"/>
                    <a:pt x="765" y="592"/>
                  </a:cubicBezTo>
                  <a:cubicBezTo>
                    <a:pt x="923" y="643"/>
                    <a:pt x="1088" y="612"/>
                    <a:pt x="1213" y="521"/>
                  </a:cubicBezTo>
                  <a:cubicBezTo>
                    <a:pt x="1124" y="532"/>
                    <a:pt x="1032" y="524"/>
                    <a:pt x="942" y="494"/>
                  </a:cubicBezTo>
                  <a:cubicBezTo>
                    <a:pt x="890" y="477"/>
                    <a:pt x="842" y="455"/>
                    <a:pt x="798" y="427"/>
                  </a:cubicBezTo>
                  <a:cubicBezTo>
                    <a:pt x="650" y="333"/>
                    <a:pt x="548" y="183"/>
                    <a:pt x="514" y="15"/>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b="1">
                <a:solidFill>
                  <a:schemeClr val="bg1"/>
                </a:solidFill>
                <a:cs typeface="+mn-ea"/>
                <a:sym typeface="+mn-lt"/>
              </a:endParaRPr>
            </a:p>
          </p:txBody>
        </p:sp>
        <p:sp>
          <p:nvSpPr>
            <p:cNvPr id="55" name="文本框 54"/>
            <p:cNvSpPr txBox="1"/>
            <p:nvPr/>
          </p:nvSpPr>
          <p:spPr>
            <a:xfrm>
              <a:off x="4158578" y="3577557"/>
              <a:ext cx="743401" cy="621773"/>
            </a:xfrm>
            <a:prstGeom prst="rect">
              <a:avLst/>
            </a:prstGeom>
            <a:noFill/>
          </p:spPr>
          <p:txBody>
            <a:bodyPr wrap="square" rtlCol="0">
              <a:spAutoFit/>
            </a:bodyPr>
            <a:lstStyle/>
            <a:p>
              <a:pPr algn="r">
                <a:lnSpc>
                  <a:spcPct val="150000"/>
                </a:lnSpc>
              </a:pPr>
              <a:r>
                <a:rPr lang="en-US" altLang="zh-CN" sz="2600" b="1" dirty="0">
                  <a:solidFill>
                    <a:schemeClr val="bg1"/>
                  </a:solidFill>
                  <a:cs typeface="+mn-ea"/>
                  <a:sym typeface="+mn-lt"/>
                </a:rPr>
                <a:t>05</a:t>
              </a:r>
              <a:endParaRPr lang="zh-CN" altLang="en-US" sz="260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Effect transition="in" filter="fade">
                                      <p:cBhvr>
                                        <p:cTn id="25" dur="500"/>
                                        <p:tgtEl>
                                          <p:spTgt spid="47"/>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p:cTn id="29" dur="500" fill="hold"/>
                                        <p:tgtEl>
                                          <p:spTgt spid="50"/>
                                        </p:tgtEl>
                                        <p:attrNameLst>
                                          <p:attrName>ppt_w</p:attrName>
                                        </p:attrNameLst>
                                      </p:cBhvr>
                                      <p:tavLst>
                                        <p:tav tm="0">
                                          <p:val>
                                            <p:fltVal val="0"/>
                                          </p:val>
                                        </p:tav>
                                        <p:tav tm="100000">
                                          <p:val>
                                            <p:strVal val="#ppt_w"/>
                                          </p:val>
                                        </p:tav>
                                      </p:tavLst>
                                    </p:anim>
                                    <p:anim calcmode="lin" valueType="num">
                                      <p:cBhvr>
                                        <p:cTn id="30" dur="500" fill="hold"/>
                                        <p:tgtEl>
                                          <p:spTgt spid="50"/>
                                        </p:tgtEl>
                                        <p:attrNameLst>
                                          <p:attrName>ppt_h</p:attrName>
                                        </p:attrNameLst>
                                      </p:cBhvr>
                                      <p:tavLst>
                                        <p:tav tm="0">
                                          <p:val>
                                            <p:fltVal val="0"/>
                                          </p:val>
                                        </p:tav>
                                        <p:tav tm="100000">
                                          <p:val>
                                            <p:strVal val="#ppt_h"/>
                                          </p:val>
                                        </p:tav>
                                      </p:tavLst>
                                    </p:anim>
                                    <p:animEffect transition="in" filter="fade">
                                      <p:cBhvr>
                                        <p:cTn id="31" dur="500"/>
                                        <p:tgtEl>
                                          <p:spTgt spid="50"/>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par>
                          <p:cTn id="38" fill="hold">
                            <p:stCondLst>
                              <p:cond delay="3000"/>
                            </p:stCondLst>
                            <p:childTnLst>
                              <p:par>
                                <p:cTn id="39" presetID="9"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dissolve">
                                      <p:cBhvr>
                                        <p:cTn id="41" dur="500"/>
                                        <p:tgtEl>
                                          <p:spTgt spid="35"/>
                                        </p:tgtEl>
                                      </p:cBhvr>
                                    </p:animEffect>
                                  </p:childTnLst>
                                </p:cTn>
                              </p:par>
                            </p:childTnLst>
                          </p:cTn>
                        </p:par>
                        <p:par>
                          <p:cTn id="42" fill="hold">
                            <p:stCondLst>
                              <p:cond delay="3500"/>
                            </p:stCondLst>
                            <p:childTnLst>
                              <p:par>
                                <p:cTn id="43" presetID="9"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dissolve">
                                      <p:cBhvr>
                                        <p:cTn id="45" dur="500"/>
                                        <p:tgtEl>
                                          <p:spTgt spid="38"/>
                                        </p:tgtEl>
                                      </p:cBhvr>
                                    </p:animEffect>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dissolve">
                                      <p:cBhvr>
                                        <p:cTn id="49" dur="500"/>
                                        <p:tgtEl>
                                          <p:spTgt spid="39"/>
                                        </p:tgtEl>
                                      </p:cBhvr>
                                    </p:animEffect>
                                  </p:childTnLst>
                                </p:cTn>
                              </p:par>
                            </p:childTnLst>
                          </p:cTn>
                        </p:par>
                        <p:par>
                          <p:cTn id="50" fill="hold">
                            <p:stCondLst>
                              <p:cond delay="4500"/>
                            </p:stCondLst>
                            <p:childTnLst>
                              <p:par>
                                <p:cTn id="51" presetID="9"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dissolve">
                                      <p:cBhvr>
                                        <p:cTn id="53" dur="500"/>
                                        <p:tgtEl>
                                          <p:spTgt spid="37"/>
                                        </p:tgtEl>
                                      </p:cBhvr>
                                    </p:animEffect>
                                  </p:childTnLst>
                                </p:cTn>
                              </p:par>
                            </p:childTnLst>
                          </p:cTn>
                        </p:par>
                        <p:par>
                          <p:cTn id="54" fill="hold">
                            <p:stCondLst>
                              <p:cond delay="5000"/>
                            </p:stCondLst>
                            <p:childTnLst>
                              <p:par>
                                <p:cTn id="55" presetID="9"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dissolve">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852801"/>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537546" y="3017370"/>
            <a:ext cx="6955750"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用“熟悉的新奇感”完成</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商品创新</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518496" y="4852390"/>
            <a:ext cx="6889076" cy="874407"/>
          </a:xfrm>
          <a:prstGeom prst="rect">
            <a:avLst/>
          </a:prstGeom>
        </p:spPr>
        <p:txBody>
          <a:bodyPr wrap="square">
            <a:spAutoFit/>
          </a:bodyPr>
          <a:lstStyle/>
          <a:p>
            <a:pPr indent="457200" algn="just">
              <a:lnSpc>
                <a:spcPct val="150000"/>
              </a:lnSpc>
            </a:pPr>
            <a:r>
              <a:rPr lang="zh-CN" altLang="en-US" dirty="0"/>
              <a:t>“熟悉的新奇感”是指消费者了解但没有体验过的感觉。用“熟悉的新奇感”来创新商品，可以采用两个方法。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7408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用“熟悉的新奇感”完成商品创新</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866862" y="1104900"/>
            <a:ext cx="10458277" cy="2380264"/>
            <a:chOff x="866862" y="1295436"/>
            <a:chExt cx="10458277" cy="2380264"/>
          </a:xfrm>
        </p:grpSpPr>
        <p:grpSp>
          <p:nvGrpSpPr>
            <p:cNvPr id="3" name="Group"/>
            <p:cNvGrpSpPr/>
            <p:nvPr/>
          </p:nvGrpSpPr>
          <p:grpSpPr>
            <a:xfrm>
              <a:off x="1042267" y="1605700"/>
              <a:ext cx="10282872" cy="2070000"/>
              <a:chOff x="-2" y="-2"/>
              <a:chExt cx="10282870" cy="2069999"/>
            </a:xfrm>
          </p:grpSpPr>
          <p:grpSp>
            <p:nvGrpSpPr>
              <p:cNvPr id="5" name="Group"/>
              <p:cNvGrpSpPr/>
              <p:nvPr/>
            </p:nvGrpSpPr>
            <p:grpSpPr>
              <a:xfrm>
                <a:off x="-2" y="-2"/>
                <a:ext cx="1800000" cy="2069999"/>
                <a:chOff x="-1" y="-1"/>
                <a:chExt cx="1799999" cy="2069995"/>
              </a:xfrm>
            </p:grpSpPr>
            <p:sp>
              <p:nvSpPr>
                <p:cNvPr id="8" name="Rectangle"/>
                <p:cNvSpPr/>
                <p:nvPr/>
              </p:nvSpPr>
              <p:spPr>
                <a:xfrm>
                  <a:off x="-1" y="-1"/>
                  <a:ext cx="1799999" cy="2069995"/>
                </a:xfrm>
                <a:prstGeom prst="rect">
                  <a:avLst/>
                </a:prstGeom>
                <a:solidFill>
                  <a:schemeClr val="accent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algn="ctr">
                    <a:defRPr b="1" spc="300">
                      <a:solidFill>
                        <a:srgbClr val="FFFFFF"/>
                      </a:solidFill>
                    </a:defRPr>
                  </a:pPr>
                  <a:endParaRPr>
                    <a:latin typeface="微软雅黑" panose="020B0503020204020204" pitchFamily="34" charset="-122"/>
                    <a:ea typeface="微软雅黑" panose="020B0503020204020204" pitchFamily="34" charset="-122"/>
                  </a:endParaRPr>
                </a:p>
              </p:txBody>
            </p:sp>
            <p:sp>
              <p:nvSpPr>
                <p:cNvPr id="9" name="添加您的…"/>
                <p:cNvSpPr/>
                <p:nvPr/>
              </p:nvSpPr>
              <p:spPr>
                <a:xfrm>
                  <a:off x="142086" y="711832"/>
                  <a:ext cx="1515826" cy="646328"/>
                </a:xfrm>
                <a:prstGeom prst="rect">
                  <a:avLst/>
                </a:prstGeom>
                <a:noFill/>
                <a:ln w="12700" cap="flat">
                  <a:noFill/>
                  <a:miter lim="400000"/>
                </a:ln>
                <a:effectLst/>
              </p:spPr>
              <p:txBody>
                <a:bodyPr wrap="square" lIns="45719" tIns="45719" rIns="45719" bIns="45719" numCol="1" anchor="ctr">
                  <a:noAutofit/>
                </a:bodyPr>
                <a:lstStyle/>
                <a:p>
                  <a:pPr algn="ctr">
                    <a:lnSpc>
                      <a:spcPct val="110000"/>
                    </a:lnSpc>
                    <a:defRPr b="1" spc="300">
                      <a:solidFill>
                        <a:srgbClr val="FFFFFF"/>
                      </a:solidFill>
                    </a:defRPr>
                  </a:pPr>
                  <a:r>
                    <a:rPr lang="zh-CN" altLang="en-US" kern="0" spc="-10" dirty="0">
                      <a:latin typeface="微软雅黑" panose="020B0503020204020204" pitchFamily="34" charset="-122"/>
                      <a:ea typeface="微软雅黑" panose="020B0503020204020204" pitchFamily="34" charset="-122"/>
                    </a:rPr>
                    <a:t>框定富有熟悉感的场景</a:t>
                  </a:r>
                  <a:endParaRPr lang="zh-CN" altLang="en-US" kern="0" spc="-10" dirty="0">
                    <a:latin typeface="微软雅黑" panose="020B0503020204020204" pitchFamily="34" charset="-122"/>
                    <a:ea typeface="微软雅黑" panose="020B0503020204020204" pitchFamily="34" charset="-122"/>
                  </a:endParaRPr>
                </a:p>
              </p:txBody>
            </p:sp>
          </p:grpSp>
          <p:sp>
            <p:nvSpPr>
              <p:cNvPr id="6" name="Rectangle"/>
              <p:cNvSpPr/>
              <p:nvPr/>
            </p:nvSpPr>
            <p:spPr>
              <a:xfrm>
                <a:off x="0" y="-2"/>
                <a:ext cx="10282868" cy="2069999"/>
              </a:xfrm>
              <a:prstGeom prst="rect">
                <a:avLst/>
              </a:prstGeom>
              <a:noFill/>
              <a:ln w="12700" cap="flat">
                <a:solidFill>
                  <a:schemeClr val="accent1"/>
                </a:solidFill>
                <a:prstDash val="solid"/>
                <a:miter lim="400000"/>
              </a:ln>
              <a:effectLst>
                <a:outerShdw blurRad="254000" dist="63500" dir="2700000" rotWithShape="0">
                  <a:srgbClr val="000000">
                    <a:alpha val="30000"/>
                  </a:srgbClr>
                </a:outerShdw>
              </a:effectLst>
            </p:spPr>
            <p:txBody>
              <a:bodyPr wrap="square" lIns="45719" tIns="45719" rIns="45719" bIns="45719" numCol="1" anchor="ctr">
                <a:noAutofit/>
              </a:bodyPr>
              <a:lstStyle/>
              <a:p>
                <a:pPr algn="ctr">
                  <a:defRPr>
                    <a:solidFill>
                      <a:srgbClr val="FFFFFF"/>
                    </a:solidFill>
                  </a:defRPr>
                </a:pPr>
                <a:endParaRPr>
                  <a:latin typeface="微软雅黑" panose="020B0503020204020204" pitchFamily="34" charset="-122"/>
                  <a:ea typeface="微软雅黑" panose="020B0503020204020204" pitchFamily="34" charset="-122"/>
                </a:endParaRPr>
              </a:p>
            </p:txBody>
          </p:sp>
          <p:sp>
            <p:nvSpPr>
              <p:cNvPr id="7" name="您的内容打在这里，或者通过复制您的文本在此框中选择粘贴并选择只保留文字您的您的内容打在这里，或者通过复制您的文本后，在此框中选择粘贴并选择只保此您的内框中选择粘贴并选择只保留文字您的内容的文本后在"/>
              <p:cNvSpPr/>
              <p:nvPr/>
            </p:nvSpPr>
            <p:spPr>
              <a:xfrm>
                <a:off x="1975404" y="151007"/>
                <a:ext cx="8197172" cy="1783564"/>
              </a:xfrm>
              <a:prstGeom prst="rect">
                <a:avLst/>
              </a:prstGeom>
              <a:noFill/>
              <a:ln w="12700" cap="flat">
                <a:noFill/>
                <a:miter lim="400000"/>
              </a:ln>
              <a:effectLst/>
            </p:spPr>
            <p:txBody>
              <a:bodyPr wrap="square" lIns="0" tIns="0" rIns="0" bIns="0" numCol="1" anchor="t">
                <a:spAutoFit/>
              </a:bodyPr>
              <a:lstStyle>
                <a:lvl1pPr algn="just">
                  <a:lnSpc>
                    <a:spcPct val="150000"/>
                  </a:lnSpc>
                  <a:defRPr sz="1000">
                    <a:solidFill>
                      <a:srgbClr val="80807F"/>
                    </a:solidFill>
                  </a:defRPr>
                </a:lvl1pPr>
              </a:lstStyle>
              <a:p>
                <a:pPr>
                  <a:lnSpc>
                    <a:spcPct val="120000"/>
                  </a:lnSpc>
                  <a:spcAft>
                    <a:spcPts val="300"/>
                  </a:spcAft>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品牌商和企业首先要框定一个能让目标消费群体产生熟悉感的场景。在框定这个场景时，品牌商和企业需要考虑目标消费群体对这个场景的熟悉感的强弱程度，并考虑以下问题：</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52095" indent="-179705">
                  <a:lnSpc>
                    <a:spcPct val="120000"/>
                  </a:lnSpc>
                  <a:buFont typeface="Arial" panose="020B0604020202020204" pitchFamily="34" charset="0"/>
                  <a:buChar char="•"/>
                </a:pPr>
                <a:r>
                  <a:rPr lang="zh-CN" altLang="en-US" sz="1600" dirty="0">
                    <a:solidFill>
                      <a:schemeClr val="tx1">
                        <a:lumMod val="85000"/>
                        <a:lumOff val="15000"/>
                      </a:schemeClr>
                    </a:solidFill>
                    <a:latin typeface="楷体" panose="02010609060101010101" pitchFamily="49" charset="-122"/>
                    <a:ea typeface="楷体" panose="02010609060101010101" pitchFamily="49" charset="-122"/>
                  </a:rPr>
                  <a:t>会不会因为目标消费群体对这个场景非常熟悉，导致该场景无法刺激目标消费群体产生体验或消费欲望。</a:t>
                </a:r>
                <a:endParaRPr lang="en-US" altLang="zh-CN" sz="1600" dirty="0">
                  <a:solidFill>
                    <a:schemeClr val="tx1">
                      <a:lumMod val="85000"/>
                      <a:lumOff val="15000"/>
                    </a:schemeClr>
                  </a:solidFill>
                  <a:latin typeface="楷体" panose="02010609060101010101" pitchFamily="49" charset="-122"/>
                  <a:ea typeface="楷体" panose="02010609060101010101" pitchFamily="49" charset="-122"/>
                </a:endParaRPr>
              </a:p>
              <a:p>
                <a:pPr marL="252095" indent="-179705">
                  <a:lnSpc>
                    <a:spcPct val="120000"/>
                  </a:lnSpc>
                  <a:buFont typeface="Arial" panose="020B0604020202020204" pitchFamily="34" charset="0"/>
                  <a:buChar char="•"/>
                </a:pPr>
                <a:r>
                  <a:rPr lang="zh-CN" altLang="en-US" sz="1600" dirty="0">
                    <a:solidFill>
                      <a:schemeClr val="tx1">
                        <a:lumMod val="85000"/>
                        <a:lumOff val="15000"/>
                      </a:schemeClr>
                    </a:solidFill>
                    <a:latin typeface="楷体" panose="02010609060101010101" pitchFamily="49" charset="-122"/>
                    <a:ea typeface="楷体" panose="02010609060101010101" pitchFamily="49" charset="-122"/>
                  </a:rPr>
                  <a:t>会不会因为目标消费群体对该场景完全不了解，导致品牌商和企业还需要花费大量时间来培养目标消费群体对该场景的消费习惯。</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4" name="Freeform: Shape 19"/>
            <p:cNvSpPr/>
            <p:nvPr/>
          </p:nvSpPr>
          <p:spPr>
            <a:xfrm>
              <a:off x="866862" y="1295436"/>
              <a:ext cx="573878" cy="5738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8100">
              <a:solidFill>
                <a:schemeClr val="accent1"/>
              </a:solidFill>
              <a:miter lim="400000"/>
            </a:ln>
          </p:spPr>
          <p:txBody>
            <a:bodyPr wrap="none" lIns="0" tIns="0" rIns="0" bIns="0" anchor="ctr">
              <a:normAutofit/>
            </a:bodyPr>
            <a:lstStyle/>
            <a:p>
              <a:pPr algn="ctr" defTabSz="1219200">
                <a:defRPr sz="3200"/>
              </a:pPr>
              <a:r>
                <a:rPr lang="en-US" sz="2200" dirty="0">
                  <a:solidFill>
                    <a:schemeClr val="accent1"/>
                  </a:solidFill>
                  <a:latin typeface="微软雅黑" panose="020B0503020204020204" pitchFamily="34" charset="-122"/>
                  <a:ea typeface="微软雅黑" panose="020B0503020204020204" pitchFamily="34" charset="-122"/>
                </a:rPr>
                <a:t>1</a:t>
              </a:r>
              <a:endParaRPr lang="en-US" sz="2200" dirty="0">
                <a:solidFill>
                  <a:schemeClr val="accent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66861" y="3869283"/>
            <a:ext cx="10458278" cy="2381942"/>
            <a:chOff x="866861" y="3366282"/>
            <a:chExt cx="10458278" cy="2381942"/>
          </a:xfrm>
        </p:grpSpPr>
        <p:grpSp>
          <p:nvGrpSpPr>
            <p:cNvPr id="11" name="Group"/>
            <p:cNvGrpSpPr/>
            <p:nvPr/>
          </p:nvGrpSpPr>
          <p:grpSpPr>
            <a:xfrm>
              <a:off x="1042267" y="3678222"/>
              <a:ext cx="10282872" cy="2070002"/>
              <a:chOff x="-2" y="-3"/>
              <a:chExt cx="10282870" cy="2070001"/>
            </a:xfrm>
          </p:grpSpPr>
          <p:grpSp>
            <p:nvGrpSpPr>
              <p:cNvPr id="13" name="Group"/>
              <p:cNvGrpSpPr/>
              <p:nvPr/>
            </p:nvGrpSpPr>
            <p:grpSpPr>
              <a:xfrm>
                <a:off x="-2" y="-3"/>
                <a:ext cx="1800000" cy="2069999"/>
                <a:chOff x="-1" y="-2"/>
                <a:chExt cx="1799999" cy="2069996"/>
              </a:xfrm>
            </p:grpSpPr>
            <p:sp>
              <p:nvSpPr>
                <p:cNvPr id="16" name="Rectangle"/>
                <p:cNvSpPr/>
                <p:nvPr/>
              </p:nvSpPr>
              <p:spPr>
                <a:xfrm>
                  <a:off x="-1" y="-2"/>
                  <a:ext cx="1799999" cy="2069996"/>
                </a:xfrm>
                <a:prstGeom prst="rect">
                  <a:avLst/>
                </a:prstGeom>
                <a:solidFill>
                  <a:schemeClr val="accent2"/>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algn="ctr">
                    <a:defRPr b="1" spc="300">
                      <a:solidFill>
                        <a:srgbClr val="FFFFFF"/>
                      </a:solidFill>
                    </a:defRPr>
                  </a:pPr>
                  <a:endParaRPr>
                    <a:latin typeface="微软雅黑" panose="020B0503020204020204" pitchFamily="34" charset="-122"/>
                    <a:ea typeface="微软雅黑" panose="020B0503020204020204" pitchFamily="34" charset="-122"/>
                  </a:endParaRPr>
                </a:p>
              </p:txBody>
            </p:sp>
            <p:sp>
              <p:nvSpPr>
                <p:cNvPr id="17" name="添加您的…"/>
                <p:cNvSpPr/>
                <p:nvPr/>
              </p:nvSpPr>
              <p:spPr>
                <a:xfrm>
                  <a:off x="66601" y="711833"/>
                  <a:ext cx="1666795" cy="646328"/>
                </a:xfrm>
                <a:prstGeom prst="rect">
                  <a:avLst/>
                </a:prstGeom>
                <a:noFill/>
                <a:ln w="12700" cap="flat">
                  <a:noFill/>
                  <a:miter lim="400000"/>
                </a:ln>
                <a:effectLst/>
              </p:spPr>
              <p:txBody>
                <a:bodyPr wrap="square" lIns="45719" tIns="45719" rIns="45719" bIns="45719" numCol="1" anchor="ctr">
                  <a:spAutoFit/>
                </a:bodyPr>
                <a:lstStyle/>
                <a:p>
                  <a:pPr algn="ctr">
                    <a:defRPr b="1" spc="300">
                      <a:solidFill>
                        <a:srgbClr val="FFFFFF"/>
                      </a:solidFill>
                    </a:defRPr>
                  </a:pPr>
                  <a:r>
                    <a:rPr lang="zh-CN" altLang="en-US" spc="-10" dirty="0">
                      <a:latin typeface="微软雅黑" panose="020B0503020204020204" pitchFamily="34" charset="-122"/>
                      <a:ea typeface="微软雅黑" panose="020B0503020204020204" pitchFamily="34" charset="-122"/>
                    </a:rPr>
                    <a:t>为商品创造</a:t>
                  </a:r>
                  <a:br>
                    <a:rPr lang="en-US" altLang="zh-CN" spc="-10" dirty="0">
                      <a:latin typeface="微软雅黑" panose="020B0503020204020204" pitchFamily="34" charset="-122"/>
                      <a:ea typeface="微软雅黑" panose="020B0503020204020204" pitchFamily="34" charset="-122"/>
                    </a:rPr>
                  </a:br>
                  <a:r>
                    <a:rPr lang="zh-CN" altLang="en-US" spc="-10" dirty="0">
                      <a:latin typeface="微软雅黑" panose="020B0503020204020204" pitchFamily="34" charset="-122"/>
                      <a:ea typeface="微软雅黑" panose="020B0503020204020204" pitchFamily="34" charset="-122"/>
                    </a:rPr>
                    <a:t>新奇感</a:t>
                  </a:r>
                  <a:endParaRPr lang="zh-CN" altLang="en-US" spc="-10" dirty="0">
                    <a:latin typeface="微软雅黑" panose="020B0503020204020204" pitchFamily="34" charset="-122"/>
                    <a:ea typeface="微软雅黑" panose="020B0503020204020204" pitchFamily="34" charset="-122"/>
                  </a:endParaRPr>
                </a:p>
              </p:txBody>
            </p:sp>
          </p:grpSp>
          <p:sp>
            <p:nvSpPr>
              <p:cNvPr id="14" name="Rectangle"/>
              <p:cNvSpPr/>
              <p:nvPr/>
            </p:nvSpPr>
            <p:spPr>
              <a:xfrm>
                <a:off x="0" y="-1"/>
                <a:ext cx="10282868" cy="2069999"/>
              </a:xfrm>
              <a:prstGeom prst="rect">
                <a:avLst/>
              </a:prstGeom>
              <a:noFill/>
              <a:ln w="12700" cap="flat">
                <a:solidFill>
                  <a:schemeClr val="accent2"/>
                </a:solidFill>
                <a:prstDash val="solid"/>
                <a:miter lim="400000"/>
              </a:ln>
              <a:effectLst>
                <a:outerShdw blurRad="254000" dist="63500" dir="2700000" rotWithShape="0">
                  <a:srgbClr val="000000">
                    <a:alpha val="30000"/>
                  </a:srgbClr>
                </a:outerShdw>
              </a:effectLst>
            </p:spPr>
            <p:txBody>
              <a:bodyPr wrap="square" lIns="45719" tIns="45719" rIns="45719" bIns="45719" numCol="1" anchor="ctr">
                <a:noAutofit/>
              </a:bodyPr>
              <a:lstStyle/>
              <a:p>
                <a:pPr algn="ctr">
                  <a:defRPr>
                    <a:solidFill>
                      <a:srgbClr val="FFFFFF"/>
                    </a:solidFill>
                  </a:defRPr>
                </a:pPr>
                <a:endParaRPr>
                  <a:latin typeface="微软雅黑" panose="020B0503020204020204" pitchFamily="34" charset="-122"/>
                  <a:ea typeface="微软雅黑" panose="020B0503020204020204" pitchFamily="34" charset="-122"/>
                </a:endParaRPr>
              </a:p>
            </p:txBody>
          </p:sp>
          <p:sp>
            <p:nvSpPr>
              <p:cNvPr id="15" name="您的内容打在这里，或者通过复制您的文本在此框中选择粘贴并选择只保留文字您的您的内容打在这里，或者通过复制您的文本后，在此框中选择粘贴并选择只保此您的内框中选择粘贴并选择只保留文字您的内容的文本后在"/>
              <p:cNvSpPr/>
              <p:nvPr/>
            </p:nvSpPr>
            <p:spPr>
              <a:xfrm>
                <a:off x="1975404" y="141168"/>
                <a:ext cx="8132056" cy="1772023"/>
              </a:xfrm>
              <a:prstGeom prst="rect">
                <a:avLst/>
              </a:prstGeom>
              <a:noFill/>
              <a:ln w="12700" cap="flat">
                <a:noFill/>
                <a:miter lim="400000"/>
              </a:ln>
              <a:effectLst/>
            </p:spPr>
            <p:txBody>
              <a:bodyPr wrap="square" lIns="0" tIns="0" rIns="0" bIns="0" numCol="1" anchor="t">
                <a:spAutoFit/>
              </a:bodyPr>
              <a:lstStyle>
                <a:lvl1pPr algn="just">
                  <a:lnSpc>
                    <a:spcPct val="150000"/>
                  </a:lnSpc>
                  <a:defRPr sz="1000">
                    <a:solidFill>
                      <a:srgbClr val="80807F"/>
                    </a:solidFill>
                  </a:defRPr>
                </a:lvl1pPr>
              </a:lstStyle>
              <a:p>
                <a:pPr>
                  <a:lnSpc>
                    <a:spcPct val="120000"/>
                  </a:lnSpc>
                  <a:spcAft>
                    <a:spcPts val="300"/>
                  </a:spcAft>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框定了目标消费群体熟悉的场景后，还需要为商品创造新奇感。品牌商和企业可以参考以下两种方法来为商品创造新奇感。</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52095" indent="-179705">
                  <a:lnSpc>
                    <a:spcPct val="120000"/>
                  </a:lnSpc>
                  <a:buFont typeface="Arial" panose="020B0604020202020204" pitchFamily="34" charset="0"/>
                  <a:buChar char="•"/>
                </a:pPr>
                <a:r>
                  <a:rPr lang="zh-CN" altLang="en-US" sz="1600" dirty="0">
                    <a:solidFill>
                      <a:schemeClr val="tx1">
                        <a:lumMod val="85000"/>
                        <a:lumOff val="15000"/>
                      </a:schemeClr>
                    </a:solidFill>
                    <a:latin typeface="楷体" panose="02010609060101010101" pitchFamily="49" charset="-122"/>
                    <a:ea typeface="楷体" panose="02010609060101010101" pitchFamily="49" charset="-122"/>
                  </a:rPr>
                  <a:t>改变商品包装：在不改变商品原有功能的基础上，通过改变商品的包装来打造商品的新奇感。</a:t>
                </a:r>
                <a:endParaRPr lang="en-US" altLang="zh-CN" sz="1600" dirty="0">
                  <a:solidFill>
                    <a:schemeClr val="tx1">
                      <a:lumMod val="85000"/>
                      <a:lumOff val="15000"/>
                    </a:schemeClr>
                  </a:solidFill>
                  <a:latin typeface="楷体" panose="02010609060101010101" pitchFamily="49" charset="-122"/>
                  <a:ea typeface="楷体" panose="02010609060101010101" pitchFamily="49" charset="-122"/>
                </a:endParaRPr>
              </a:p>
              <a:p>
                <a:pPr marL="252095" indent="-179705">
                  <a:lnSpc>
                    <a:spcPct val="120000"/>
                  </a:lnSpc>
                  <a:buFont typeface="Arial" panose="020B0604020202020204" pitchFamily="34" charset="0"/>
                  <a:buChar char="•"/>
                </a:pPr>
                <a:r>
                  <a:rPr lang="zh-CN" altLang="en-US" sz="1600" dirty="0">
                    <a:solidFill>
                      <a:schemeClr val="tx1">
                        <a:lumMod val="85000"/>
                        <a:lumOff val="15000"/>
                      </a:schemeClr>
                    </a:solidFill>
                    <a:latin typeface="楷体" panose="02010609060101010101" pitchFamily="49" charset="-122"/>
                    <a:ea typeface="楷体" panose="02010609060101010101" pitchFamily="49" charset="-122"/>
                  </a:rPr>
                  <a:t>更新商品功能：从消费者的爽点、痒点出发，对商品功能进行更新，使商品产生新奇感。爽点是即时满足；痒点满足的是每个人的虚拟自我，能解决人们的情感需求。</a:t>
                </a:r>
                <a:endParaRPr lang="zh-CN" altLang="en-US" sz="1600" dirty="0">
                  <a:solidFill>
                    <a:schemeClr val="tx1">
                      <a:lumMod val="85000"/>
                      <a:lumOff val="15000"/>
                    </a:schemeClr>
                  </a:solidFill>
                  <a:latin typeface="楷体" panose="02010609060101010101" pitchFamily="49" charset="-122"/>
                  <a:ea typeface="楷体" panose="02010609060101010101" pitchFamily="49" charset="-122"/>
                </a:endParaRPr>
              </a:p>
            </p:txBody>
          </p:sp>
        </p:grpSp>
        <p:sp>
          <p:nvSpPr>
            <p:cNvPr id="12" name="Freeform: Shape 19"/>
            <p:cNvSpPr/>
            <p:nvPr/>
          </p:nvSpPr>
          <p:spPr>
            <a:xfrm>
              <a:off x="866861" y="3366282"/>
              <a:ext cx="573879" cy="5738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8100">
              <a:solidFill>
                <a:schemeClr val="accent2"/>
              </a:solidFill>
              <a:miter lim="400000"/>
            </a:ln>
          </p:spPr>
          <p:txBody>
            <a:bodyPr wrap="none" lIns="0" tIns="0" rIns="0" bIns="0" anchor="ctr">
              <a:normAutofit/>
            </a:bodyPr>
            <a:lstStyle/>
            <a:p>
              <a:pPr algn="ctr" defTabSz="1219200">
                <a:defRPr sz="3200"/>
              </a:pPr>
              <a:r>
                <a:rPr lang="en-US" altLang="zh-CN" sz="2200" dirty="0">
                  <a:solidFill>
                    <a:schemeClr val="accent2"/>
                  </a:solidFill>
                  <a:latin typeface="微软雅黑" panose="020B0503020204020204" pitchFamily="34" charset="-122"/>
                  <a:ea typeface="微软雅黑" panose="020B0503020204020204" pitchFamily="34" charset="-122"/>
                </a:rPr>
                <a:t>2</a:t>
              </a:r>
              <a:endParaRPr lang="en-US" sz="2200" dirty="0">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indefinite" fill="hold"/>
                                        <p:tgtEl>
                                          <p:spTgt spid="2"/>
                                        </p:tgtEl>
                                        <p:attrNameLst>
                                          <p:attrName>style.visibility</p:attrName>
                                        </p:attrNameLst>
                                      </p:cBhvr>
                                      <p:to>
                                        <p:strVal val="visible"/>
                                      </p:to>
                                    </p:set>
                                    <p:anim calcmode="lin" valueType="num">
                                      <p:cBhvr>
                                        <p:cTn id="7" dur="650" fill="hold"/>
                                        <p:tgtEl>
                                          <p:spTgt spid="2"/>
                                        </p:tgtEl>
                                        <p:attrNameLst>
                                          <p:attrName>ppt_x</p:attrName>
                                        </p:attrNameLst>
                                      </p:cBhvr>
                                      <p:tavLst>
                                        <p:tav tm="0">
                                          <p:val>
                                            <p:strVal val="1+#ppt_w/2"/>
                                          </p:val>
                                        </p:tav>
                                        <p:tav tm="100000">
                                          <p:val>
                                            <p:strVal val="#ppt_x"/>
                                          </p:val>
                                        </p:tav>
                                      </p:tavLst>
                                    </p:anim>
                                    <p:anim calcmode="lin" valueType="num">
                                      <p:cBhvr>
                                        <p:cTn id="8" dur="6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indefinite" fill="hold"/>
                                        <p:tgtEl>
                                          <p:spTgt spid="10"/>
                                        </p:tgtEl>
                                        <p:attrNameLst>
                                          <p:attrName>style.visibility</p:attrName>
                                        </p:attrNameLst>
                                      </p:cBhvr>
                                      <p:to>
                                        <p:strVal val="visible"/>
                                      </p:to>
                                    </p:set>
                                    <p:anim calcmode="lin" valueType="num">
                                      <p:cBhvr>
                                        <p:cTn id="12" dur="650" fill="hold"/>
                                        <p:tgtEl>
                                          <p:spTgt spid="10"/>
                                        </p:tgtEl>
                                        <p:attrNameLst>
                                          <p:attrName>ppt_x</p:attrName>
                                        </p:attrNameLst>
                                      </p:cBhvr>
                                      <p:tavLst>
                                        <p:tav tm="0">
                                          <p:val>
                                            <p:strVal val="1+#ppt_w/2"/>
                                          </p:val>
                                        </p:tav>
                                        <p:tav tm="100000">
                                          <p:val>
                                            <p:strVal val="#ppt_x"/>
                                          </p:val>
                                        </p:tav>
                                      </p:tavLst>
                                    </p:anim>
                                    <p:anim calcmode="lin" valueType="num">
                                      <p:cBhvr>
                                        <p:cTn id="13" dur="6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7408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用“熟悉的新奇感”完成商品创新</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866860" y="1168427"/>
            <a:ext cx="10406882" cy="5074278"/>
            <a:chOff x="866860" y="1780934"/>
            <a:chExt cx="10406882" cy="5074278"/>
          </a:xfrm>
        </p:grpSpPr>
        <p:sp>
          <p:nvSpPr>
            <p:cNvPr id="3" name="矩形 2"/>
            <p:cNvSpPr/>
            <p:nvPr/>
          </p:nvSpPr>
          <p:spPr>
            <a:xfrm>
              <a:off x="866860" y="2853159"/>
              <a:ext cx="10406882" cy="3982052"/>
            </a:xfrm>
            <a:prstGeom prst="rect">
              <a:avLst/>
            </a:prstGeom>
          </p:spPr>
          <p:txBody>
            <a:bodyPr wrap="square">
              <a:spAutoFit/>
            </a:bodyPr>
            <a:lstStyle/>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近几年，随着消费者对口感越来越重视，“熟悉的口味</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意外的品类”让低温奶行业不断涌现出产品创新。在调查中，消费者对食品口感的最优选是“我熟悉的口味，但是没想到会出现在这种类型的产品上”。</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食材口感的创新、口味的多元，需要在舒适和冒险之间架起桥梁，通过碰撞与融合延展独特的味觉体验，促使食品口味持续创新变化，唤起天然食材全新的话语表达，满足年轻人追求多重口感和新奇体验的诉求。</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简爱作为一个</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2015</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年才成立的低温奶品牌，为了满足消费者“既要更高的营养，又要醇厚的口感，也要极简的配料，还要更丰富的口味”的高需求，探索出一些新场景下更具丰富口感的产品，如自制咖啡场景下的生椰、下午茶场景下的生牛乳和米布丁。公司负责人表示，未来简爱还将在酸奶、甜点、鲜奶以及风味鲜奶等品类上持续创新，充分发挥想象力。</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除了创新场景，简爱也没有拘泥于产品形态的限制，为乳制品赋予了不同的体验场景，例如，与盒马烘焙联手打造了纽约芝士蛋糕、草莓芝士卷、草莓注心可颂三款产品，为喜爱简爱的消费者提供了更多健康美味的选择，以创新打破了行业壁垒。</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p:txBody>
        </p:sp>
        <p:sp>
          <p:nvSpPr>
            <p:cNvPr id="4" name="文本框 3"/>
            <p:cNvSpPr txBox="1"/>
            <p:nvPr/>
          </p:nvSpPr>
          <p:spPr>
            <a:xfrm>
              <a:off x="3304160" y="2465594"/>
              <a:ext cx="5532284"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简爱酸奶</a:t>
              </a: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持续创新食品口味，创造味蕾新奇体验</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grpSp>
          <p:nvGrpSpPr>
            <p:cNvPr id="5" name="组合 4"/>
            <p:cNvGrpSpPr/>
            <p:nvPr/>
          </p:nvGrpSpPr>
          <p:grpSpPr>
            <a:xfrm>
              <a:off x="866860" y="1780934"/>
              <a:ext cx="10406882" cy="5074278"/>
              <a:chOff x="1386112" y="1190625"/>
              <a:chExt cx="10406882" cy="5074278"/>
            </a:xfrm>
          </p:grpSpPr>
          <p:cxnSp>
            <p:nvCxnSpPr>
              <p:cNvPr id="6" name="直接连接符 5"/>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386112" y="1190625"/>
                <a:ext cx="1818007" cy="491492"/>
                <a:chOff x="1386113" y="1223329"/>
                <a:chExt cx="1697036" cy="458788"/>
              </a:xfrm>
            </p:grpSpPr>
            <p:sp>
              <p:nvSpPr>
                <p:cNvPr id="9" name="Rectangle 13" descr="FD1DDF730CE4456e89755B07FE1653D0# #Rectangle 13"/>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252095" marR="0" lvl="0" indent="0" algn="just" defTabSz="914400" rtl="0" eaLnBrk="0" fontAlgn="auto" latinLnBrk="0" hangingPunct="0">
                    <a:lnSpc>
                      <a:spcPts val="195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endParaRPr>
                </a:p>
              </p:txBody>
            </p:sp>
            <p:sp>
              <p:nvSpPr>
                <p:cNvPr id="10" name="îŝḻide"/>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1" name="Freeform 44"/>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cxnSp>
            <p:nvCxnSpPr>
              <p:cNvPr id="8" name="直接连接符 7"/>
              <p:cNvCxnSpPr/>
              <p:nvPr/>
            </p:nvCxnSpPr>
            <p:spPr>
              <a:xfrm>
                <a:off x="1386112" y="6264903"/>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任务四</a:t>
            </a:r>
            <a:endPar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endParaRPr>
          </a:p>
        </p:txBody>
      </p:sp>
      <p:sp>
        <p:nvSpPr>
          <p:cNvPr id="4" name="文本框 3"/>
          <p:cNvSpPr txBox="1"/>
          <p:nvPr/>
        </p:nvSpPr>
        <p:spPr>
          <a:xfrm>
            <a:off x="3912000" y="2803892"/>
            <a:ext cx="7060800"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以消费者需求为中心，打造创新性商品</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936851"/>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3460875" y="3101420"/>
            <a:ext cx="5109091"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对商品进行微创新</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657267" y="4243356"/>
            <a:ext cx="6877466" cy="1289905"/>
          </a:xfrm>
          <a:prstGeom prst="rect">
            <a:avLst/>
          </a:prstGeom>
        </p:spPr>
        <p:txBody>
          <a:bodyPr wrap="square">
            <a:spAutoFit/>
          </a:bodyPr>
          <a:lstStyle/>
          <a:p>
            <a:pPr indent="457200" algn="just">
              <a:lnSpc>
                <a:spcPct val="150000"/>
              </a:lnSpc>
            </a:pPr>
            <a:r>
              <a:rPr lang="zh-CN" altLang="en-US" dirty="0"/>
              <a:t>对中小型零售企业来说，如果没有足够的门店和销量做支持，做自营商品存在很大的风险，但这并不意味着它们只能随波逐流，中小型零售企业可以围绕商品进行微创新，从而深挖价值链。</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233354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对商品进行微创新</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477031" y="1749143"/>
            <a:ext cx="9237938" cy="658257"/>
            <a:chOff x="1441863" y="1427903"/>
            <a:chExt cx="9237938" cy="658257"/>
          </a:xfrm>
        </p:grpSpPr>
        <p:sp>
          <p:nvSpPr>
            <p:cNvPr id="3" name="Oval 12"/>
            <p:cNvSpPr>
              <a:spLocks noChangeArrowheads="1"/>
            </p:cNvSpPr>
            <p:nvPr/>
          </p:nvSpPr>
          <p:spPr bwMode="auto">
            <a:xfrm>
              <a:off x="1441863" y="1501299"/>
              <a:ext cx="216000" cy="216000"/>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1350" dirty="0">
                <a:cs typeface="+mn-ea"/>
                <a:sym typeface="+mn-lt"/>
              </a:endParaRPr>
            </a:p>
          </p:txBody>
        </p:sp>
        <p:sp>
          <p:nvSpPr>
            <p:cNvPr id="4" name="矩形 3"/>
            <p:cNvSpPr/>
            <p:nvPr/>
          </p:nvSpPr>
          <p:spPr>
            <a:xfrm>
              <a:off x="1794285" y="1427903"/>
              <a:ext cx="8885516" cy="658257"/>
            </a:xfrm>
            <a:prstGeom prst="rect">
              <a:avLst/>
            </a:prstGeom>
          </p:spPr>
          <p:txBody>
            <a:bodyPr wrap="square">
              <a:spAutoFit/>
              <a:scene3d>
                <a:camera prst="orthographicFront"/>
                <a:lightRig rig="threePt" dir="t"/>
              </a:scene3d>
              <a:sp3d contourW="12700"/>
            </a:bodyPr>
            <a:lstStyle/>
            <a:p>
              <a:pPr algn="just" defTabSz="914400">
                <a:lnSpc>
                  <a:spcPct val="120000"/>
                </a:lnSpc>
              </a:pPr>
              <a:r>
                <a:rPr lang="zh-CN" altLang="en-US" sz="1600" dirty="0">
                  <a:latin typeface="微软雅黑" panose="020B0503020204020204" pitchFamily="34" charset="-122"/>
                  <a:ea typeface="微软雅黑" panose="020B0503020204020204" pitchFamily="34" charset="-122"/>
                  <a:cs typeface="+mn-ea"/>
                  <a:sym typeface="+mn-lt"/>
                </a:rPr>
                <a:t>微创新也必须要以消费者需求为中心，以微小硬需、微小聚焦、微小迭代的方式寻找能打动消费者的需求点，从而引发消费者的口碑营销。</a:t>
              </a:r>
              <a:endParaRPr lang="zh-CN" altLang="en-US" sz="1600" dirty="0">
                <a:latin typeface="微软雅黑" panose="020B0503020204020204" pitchFamily="34" charset="-122"/>
                <a:ea typeface="微软雅黑" panose="020B0503020204020204" pitchFamily="34" charset="-122"/>
                <a:cs typeface="+mn-ea"/>
                <a:sym typeface="+mn-lt"/>
              </a:endParaRPr>
            </a:p>
          </p:txBody>
        </p:sp>
      </p:grpSp>
      <p:grpSp>
        <p:nvGrpSpPr>
          <p:cNvPr id="5" name="组合 4"/>
          <p:cNvGrpSpPr/>
          <p:nvPr/>
        </p:nvGrpSpPr>
        <p:grpSpPr>
          <a:xfrm>
            <a:off x="1477031" y="3305555"/>
            <a:ext cx="9237938" cy="658257"/>
            <a:chOff x="1441863" y="1427903"/>
            <a:chExt cx="9237938" cy="658257"/>
          </a:xfrm>
        </p:grpSpPr>
        <p:sp>
          <p:nvSpPr>
            <p:cNvPr id="6" name="Oval 12"/>
            <p:cNvSpPr>
              <a:spLocks noChangeArrowheads="1"/>
            </p:cNvSpPr>
            <p:nvPr/>
          </p:nvSpPr>
          <p:spPr bwMode="auto">
            <a:xfrm>
              <a:off x="1441863" y="1501299"/>
              <a:ext cx="216000" cy="216000"/>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1350" dirty="0">
                <a:cs typeface="+mn-ea"/>
                <a:sym typeface="+mn-lt"/>
              </a:endParaRPr>
            </a:p>
          </p:txBody>
        </p:sp>
        <p:sp>
          <p:nvSpPr>
            <p:cNvPr id="7" name="矩形 6"/>
            <p:cNvSpPr/>
            <p:nvPr/>
          </p:nvSpPr>
          <p:spPr>
            <a:xfrm>
              <a:off x="1794285" y="1427903"/>
              <a:ext cx="8885516" cy="658257"/>
            </a:xfrm>
            <a:prstGeom prst="rect">
              <a:avLst/>
            </a:prstGeom>
          </p:spPr>
          <p:txBody>
            <a:bodyPr wrap="square">
              <a:spAutoFit/>
              <a:scene3d>
                <a:camera prst="orthographicFront"/>
                <a:lightRig rig="threePt" dir="t"/>
              </a:scene3d>
              <a:sp3d contourW="12700"/>
            </a:bodyPr>
            <a:lstStyle/>
            <a:p>
              <a:pPr algn="just" defTabSz="914400">
                <a:lnSpc>
                  <a:spcPct val="120000"/>
                </a:lnSpc>
              </a:pPr>
              <a:r>
                <a:rPr lang="zh-CN" altLang="en-US" sz="1600" dirty="0">
                  <a:latin typeface="微软雅黑" panose="020B0503020204020204" pitchFamily="34" charset="-122"/>
                  <a:ea typeface="微软雅黑" panose="020B0503020204020204" pitchFamily="34" charset="-122"/>
                  <a:cs typeface="+mn-ea"/>
                  <a:sym typeface="+mn-lt"/>
                </a:rPr>
                <a:t>微创新可以体现在商品的包装上、商品的摆放上，也可以体现在商品的优惠组合上，还可以体现在商品的微定制上。</a:t>
              </a:r>
              <a:endParaRPr lang="zh-CN" altLang="en-US" sz="1600" dirty="0">
                <a:latin typeface="微软雅黑" panose="020B0503020204020204" pitchFamily="34" charset="-122"/>
                <a:ea typeface="微软雅黑" panose="020B0503020204020204" pitchFamily="34" charset="-122"/>
                <a:cs typeface="+mn-ea"/>
                <a:sym typeface="+mn-lt"/>
              </a:endParaRPr>
            </a:p>
          </p:txBody>
        </p:sp>
      </p:grpSp>
      <p:grpSp>
        <p:nvGrpSpPr>
          <p:cNvPr id="8" name="组合 7"/>
          <p:cNvGrpSpPr/>
          <p:nvPr/>
        </p:nvGrpSpPr>
        <p:grpSpPr>
          <a:xfrm>
            <a:off x="1477031" y="4861967"/>
            <a:ext cx="8669291" cy="362792"/>
            <a:chOff x="1441863" y="1427903"/>
            <a:chExt cx="8669291" cy="362792"/>
          </a:xfrm>
        </p:grpSpPr>
        <p:sp>
          <p:nvSpPr>
            <p:cNvPr id="9" name="Oval 12"/>
            <p:cNvSpPr>
              <a:spLocks noChangeArrowheads="1"/>
            </p:cNvSpPr>
            <p:nvPr/>
          </p:nvSpPr>
          <p:spPr bwMode="auto">
            <a:xfrm>
              <a:off x="1441863" y="1501299"/>
              <a:ext cx="216000" cy="216000"/>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1350" dirty="0">
                <a:cs typeface="+mn-ea"/>
                <a:sym typeface="+mn-lt"/>
              </a:endParaRPr>
            </a:p>
          </p:txBody>
        </p:sp>
        <p:sp>
          <p:nvSpPr>
            <p:cNvPr id="10" name="矩形 9"/>
            <p:cNvSpPr/>
            <p:nvPr/>
          </p:nvSpPr>
          <p:spPr>
            <a:xfrm>
              <a:off x="1794285" y="1427903"/>
              <a:ext cx="8316869" cy="362792"/>
            </a:xfrm>
            <a:prstGeom prst="rect">
              <a:avLst/>
            </a:prstGeom>
          </p:spPr>
          <p:txBody>
            <a:bodyPr wrap="square">
              <a:spAutoFit/>
              <a:scene3d>
                <a:camera prst="orthographicFront"/>
                <a:lightRig rig="threePt" dir="t"/>
              </a:scene3d>
              <a:sp3d contourW="12700"/>
            </a:bodyPr>
            <a:lstStyle/>
            <a:p>
              <a:pPr algn="just" defTabSz="914400">
                <a:lnSpc>
                  <a:spcPct val="120000"/>
                </a:lnSpc>
              </a:pPr>
              <a:r>
                <a:rPr lang="zh-CN" altLang="en-US" sz="1600" dirty="0">
                  <a:latin typeface="微软雅黑" panose="020B0503020204020204" pitchFamily="34" charset="-122"/>
                  <a:ea typeface="微软雅黑" panose="020B0503020204020204" pitchFamily="34" charset="-122"/>
                  <a:cs typeface="+mn-ea"/>
                  <a:sym typeface="+mn-lt"/>
                </a:rPr>
                <a:t>无论是何种创新，关键是要让消费者直接感知到商品的这种创新。</a:t>
              </a:r>
              <a:endParaRPr lang="zh-CN" altLang="en-US" sz="1600" dirty="0">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233354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对商品进行微创新</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866860" y="1168427"/>
            <a:ext cx="10406882" cy="5074278"/>
            <a:chOff x="866860" y="1780934"/>
            <a:chExt cx="10406882" cy="5074278"/>
          </a:xfrm>
        </p:grpSpPr>
        <p:sp>
          <p:nvSpPr>
            <p:cNvPr id="12" name="矩形 11"/>
            <p:cNvSpPr/>
            <p:nvPr/>
          </p:nvSpPr>
          <p:spPr>
            <a:xfrm>
              <a:off x="866860" y="2853159"/>
              <a:ext cx="10406882" cy="3853812"/>
            </a:xfrm>
            <a:prstGeom prst="rect">
              <a:avLst/>
            </a:prstGeom>
          </p:spPr>
          <p:txBody>
            <a:bodyPr wrap="square">
              <a:spAutoFit/>
            </a:bodyPr>
            <a:lstStyle/>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传统茶叶的包装给人的第一印象是传统中式、简洁、内敛，或者是水墨丹青风格，或者是飘逸书法风格。而小罐茶革新了茶叶的传统包装风格，在包装与推广等方面追求年轻、时尚和科技感，为消费者呈现耳目一新的中国茶。</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小罐茶先是推出小罐装系列产品，将茶叶装在小罐中，每罐</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4</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克（一泡的量），一罐一泡，消费者饮用起来非常方便。小罐茶以高端的产品定位、高标准的品质管控，以及时尚、现代的品牌形象，在茶行业迅速地占据了一席之地，赢得了社会的广泛关注。</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随后，小罐茶又推出了“多泡装”系列产品。“多泡装”系列产品延续了小罐茶品牌对产品年轻化、时尚化的要求，产品包装外观时尚、大气，同时其体积、重量都恰到好处，满足了自饮人群一罐多泡、大容量、使用自由度高等消费需求，同时有效地解决了大罐装产品开罐后茶叶如何更长久保鲜储存的现实难题，让消费者更简单、方便地喝好茶。</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“多泡装”系列产品的诞生体现了小罐茶生产商在产品创新与立足消费者体验方面的努力，可以说是“让更多人简单方便喝好茶”的传承匠心之作。</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p:txBody>
        </p:sp>
        <p:sp>
          <p:nvSpPr>
            <p:cNvPr id="13" name="文本框 12"/>
            <p:cNvSpPr txBox="1"/>
            <p:nvPr/>
          </p:nvSpPr>
          <p:spPr>
            <a:xfrm>
              <a:off x="3650409" y="2465594"/>
              <a:ext cx="4839786"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小罐茶</a:t>
              </a: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多泡装，让更多人简单方便喝好茶</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grpSp>
          <p:nvGrpSpPr>
            <p:cNvPr id="14" name="组合 13"/>
            <p:cNvGrpSpPr/>
            <p:nvPr/>
          </p:nvGrpSpPr>
          <p:grpSpPr>
            <a:xfrm>
              <a:off x="866860" y="1780934"/>
              <a:ext cx="10406882" cy="5074278"/>
              <a:chOff x="1386112" y="1190625"/>
              <a:chExt cx="10406882" cy="5074278"/>
            </a:xfrm>
          </p:grpSpPr>
          <p:cxnSp>
            <p:nvCxnSpPr>
              <p:cNvPr id="15" name="直接连接符 14"/>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386112" y="1190625"/>
                <a:ext cx="1818007" cy="491492"/>
                <a:chOff x="1386113" y="1223329"/>
                <a:chExt cx="1697036" cy="458788"/>
              </a:xfrm>
            </p:grpSpPr>
            <p:sp>
              <p:nvSpPr>
                <p:cNvPr id="18" name="Rectangle 13" descr="FD1DDF730CE4456e89755B07FE1653D0# #Rectangle 13"/>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252095" marR="0" lvl="0" indent="0" algn="just" defTabSz="914400" rtl="0" eaLnBrk="0" fontAlgn="auto" latinLnBrk="0" hangingPunct="0">
                    <a:lnSpc>
                      <a:spcPts val="195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endParaRPr>
                </a:p>
              </p:txBody>
            </p:sp>
            <p:sp>
              <p:nvSpPr>
                <p:cNvPr id="19" name="îŝḻide"/>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 name="Freeform 44"/>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cxnSp>
            <p:nvCxnSpPr>
              <p:cNvPr id="17" name="直接连接符 16"/>
              <p:cNvCxnSpPr/>
              <p:nvPr/>
            </p:nvCxnSpPr>
            <p:spPr>
              <a:xfrm>
                <a:off x="1386112" y="6264903"/>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807976"/>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537546" y="2972545"/>
            <a:ext cx="6955750"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培养并运用数据分析思维</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545391" y="3955918"/>
            <a:ext cx="6889076" cy="2120902"/>
          </a:xfrm>
          <a:prstGeom prst="rect">
            <a:avLst/>
          </a:prstGeom>
        </p:spPr>
        <p:txBody>
          <a:bodyPr wrap="square">
            <a:spAutoFit/>
          </a:bodyPr>
          <a:lstStyle/>
          <a:p>
            <a:pPr indent="457200" algn="just">
              <a:lnSpc>
                <a:spcPct val="150000"/>
              </a:lnSpc>
            </a:pPr>
            <a:r>
              <a:rPr lang="zh-CN" altLang="en-US" dirty="0"/>
              <a:t>寻找优质的商品或者对商品进行微创新，关键是要找到消费者的需求点，而寻找消费者需求点的较好方法就是进行数据分析，全方位了解消费者的需求特征。新零售实现了全供应链的数字化，每时每刻都会自动产生并保存相关数据，这也为企业实施数据分析提供了很大的便利。</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023822"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培养并运用数据分析思维</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866860" y="1042923"/>
            <a:ext cx="10406882" cy="5316325"/>
            <a:chOff x="866860" y="1780934"/>
            <a:chExt cx="10406882" cy="5316325"/>
          </a:xfrm>
        </p:grpSpPr>
        <p:sp>
          <p:nvSpPr>
            <p:cNvPr id="19" name="矩形 18"/>
            <p:cNvSpPr/>
            <p:nvPr/>
          </p:nvSpPr>
          <p:spPr>
            <a:xfrm>
              <a:off x="866860" y="2808334"/>
              <a:ext cx="10406882" cy="4181273"/>
            </a:xfrm>
            <a:prstGeom prst="rect">
              <a:avLst/>
            </a:prstGeom>
          </p:spPr>
          <p:txBody>
            <a:bodyPr wrap="square">
              <a:spAutoFit/>
            </a:bodyPr>
            <a:lstStyle/>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作为快消品领域的翘楚，伊利集团多年来通过运用大数据技术不断洞察消费者在乳制品上需求的变化，坚持以消费者为中心，不断地创新产品，以满足不同消费者的不同需求，引领企业获得了可持续发展。</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为了充分了解消费者的需求，伊利集团打造了能够实时洞察消费者需求的大数据雷达平台。通过运用大数据雷达平台进行数据分析，伊利集团可以全面挖掘和分析消费者的消费习惯和行为，指导产品研发和开展精准营销。</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通过分析全球酸奶市场的发展趋势，以及国内消费者的消费需求，结合大数据整合分析，伊利集团发现消费者对高品质常温酸奶有着很高的需求，于是就以此为研发方向，研发并推出了第一款原味安慕希酸奶。随后，通过采集和分析海量的网络数据，伊利集团了解到消费者在常温酸奶的口味上期待更多的味觉体验。于是，伊利集团相继推出蓝莓、香草、草莓、黄桃燕麦、芒果百香果等多种口味的安慕希酸奶，这些产品都受到了消费者的喜爱。</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通过运用大数据技术，伊利集团发现随着人们生活方式的变化，乳品的饮用场景已经从室内拓展到了户外。基于这一大数据洞察结果，伊利集团又对安慕希酸奶的包装进行了创新，在早期利乐钻包装的基础上又推出了利乐冠、聚酯瓶装（</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PET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瓶）等包装形式的安慕希酸奶，以便消费者将未喝完的安慕希酸奶装进背包里随身携带。借助大数据分析，伊利集团不断对产品进行优化升级，使安慕希产品保持畅销和常销，成为乳品消费市场的宠儿。</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p:txBody>
        </p:sp>
        <p:sp>
          <p:nvSpPr>
            <p:cNvPr id="20" name="文本框 19"/>
            <p:cNvSpPr txBox="1"/>
            <p:nvPr/>
          </p:nvSpPr>
          <p:spPr>
            <a:xfrm>
              <a:off x="3073327" y="2447664"/>
              <a:ext cx="5993950"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伊利</a:t>
              </a: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运用大数据技术洞察消费者需求，助力产品创新</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grpSp>
          <p:nvGrpSpPr>
            <p:cNvPr id="21" name="组合 20"/>
            <p:cNvGrpSpPr/>
            <p:nvPr/>
          </p:nvGrpSpPr>
          <p:grpSpPr>
            <a:xfrm>
              <a:off x="866860" y="1780934"/>
              <a:ext cx="10406882" cy="5316325"/>
              <a:chOff x="1386112" y="1190625"/>
              <a:chExt cx="10406882" cy="5316325"/>
            </a:xfrm>
          </p:grpSpPr>
          <p:cxnSp>
            <p:nvCxnSpPr>
              <p:cNvPr id="22" name="直接连接符 21"/>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386112" y="1190625"/>
                <a:ext cx="1818007" cy="491492"/>
                <a:chOff x="1386113" y="1223329"/>
                <a:chExt cx="1697036" cy="458788"/>
              </a:xfrm>
            </p:grpSpPr>
            <p:sp>
              <p:nvSpPr>
                <p:cNvPr id="25" name="Rectangle 13" descr="FD1DDF730CE4456e89755B07FE1653D0# #Rectangle 13"/>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252095" marR="0" lvl="0" indent="0" algn="just" defTabSz="914400" rtl="0" eaLnBrk="0" fontAlgn="auto" latinLnBrk="0" hangingPunct="0">
                    <a:lnSpc>
                      <a:spcPts val="195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endParaRPr>
                </a:p>
              </p:txBody>
            </p:sp>
            <p:sp>
              <p:nvSpPr>
                <p:cNvPr id="26" name="îŝḻide"/>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7" name="Freeform 44"/>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cxnSp>
            <p:nvCxnSpPr>
              <p:cNvPr id="24" name="直接连接符 23"/>
              <p:cNvCxnSpPr/>
              <p:nvPr/>
            </p:nvCxnSpPr>
            <p:spPr>
              <a:xfrm>
                <a:off x="1386112" y="6506950"/>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1157330"/>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537546" y="3321899"/>
            <a:ext cx="6955750"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做好商品定位的两大原则</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083443" y="4533042"/>
            <a:ext cx="8040990" cy="458908"/>
          </a:xfrm>
          <a:prstGeom prst="rect">
            <a:avLst/>
          </a:prstGeom>
        </p:spPr>
        <p:txBody>
          <a:bodyPr wrap="square">
            <a:spAutoFit/>
          </a:bodyPr>
          <a:lstStyle/>
          <a:p>
            <a:pPr indent="457200" algn="just">
              <a:lnSpc>
                <a:spcPct val="150000"/>
              </a:lnSpc>
            </a:pPr>
            <a:r>
              <a:rPr lang="zh-CN" altLang="en-US" dirty="0"/>
              <a:t>开展商品定位需要遵循两大原则，即适应性原则和竞争性原则。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任务五</a:t>
            </a:r>
            <a:endPar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endParaRPr>
          </a:p>
        </p:txBody>
      </p:sp>
      <p:sp>
        <p:nvSpPr>
          <p:cNvPr id="4" name="文本框 3"/>
          <p:cNvSpPr txBox="1"/>
          <p:nvPr/>
        </p:nvSpPr>
        <p:spPr>
          <a:xfrm>
            <a:off x="3912000" y="2803892"/>
            <a:ext cx="5474047"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品牌定位，</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制订商品品牌战略</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936851"/>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845322" y="3101420"/>
            <a:ext cx="6340197"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做好品牌定位的关键点</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476218" y="4243356"/>
            <a:ext cx="7078404" cy="1289905"/>
          </a:xfrm>
          <a:prstGeom prst="rect">
            <a:avLst/>
          </a:prstGeom>
        </p:spPr>
        <p:txBody>
          <a:bodyPr wrap="square">
            <a:spAutoFit/>
          </a:bodyPr>
          <a:lstStyle/>
          <a:p>
            <a:pPr indent="457200" algn="just">
              <a:lnSpc>
                <a:spcPct val="150000"/>
              </a:lnSpc>
            </a:pPr>
            <a:r>
              <a:rPr lang="zh-CN" altLang="en-US" dirty="0"/>
              <a:t>在新零售模式下，各类品牌迅速崛起，每个企业都希望能够迎合新零售的发展趋势，打造属于自己的品牌。新零售时代的品牌定位至少需要做好</a:t>
            </a:r>
            <a:r>
              <a:rPr lang="en-US" altLang="zh-CN" dirty="0"/>
              <a:t>4</a:t>
            </a:r>
            <a:r>
              <a:rPr lang="zh-CN" altLang="en-US" dirty="0"/>
              <a:t>个方面的工作。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71902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做好品牌定位的关键点</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985832" y="1371153"/>
            <a:ext cx="4590208" cy="2883191"/>
            <a:chOff x="1057552" y="1371153"/>
            <a:chExt cx="4590208" cy="2883191"/>
          </a:xfrm>
        </p:grpSpPr>
        <p:grpSp>
          <p:nvGrpSpPr>
            <p:cNvPr id="12" name="组合 11"/>
            <p:cNvGrpSpPr/>
            <p:nvPr/>
          </p:nvGrpSpPr>
          <p:grpSpPr>
            <a:xfrm>
              <a:off x="1057552" y="1374344"/>
              <a:ext cx="2304000" cy="2880000"/>
              <a:chOff x="1057552" y="1374344"/>
              <a:chExt cx="2304000" cy="2880000"/>
            </a:xfrm>
          </p:grpSpPr>
          <p:grpSp>
            <p:nvGrpSpPr>
              <p:cNvPr id="14" name="Docer Falling Dust PPT demo 20"/>
              <p:cNvGrpSpPr/>
              <p:nvPr/>
            </p:nvGrpSpPr>
            <p:grpSpPr>
              <a:xfrm>
                <a:off x="1057552" y="1374344"/>
                <a:ext cx="35983" cy="2880000"/>
                <a:chOff x="1331651" y="1081554"/>
                <a:chExt cx="36000" cy="2880908"/>
              </a:xfrm>
              <a:solidFill>
                <a:schemeClr val="accent1"/>
              </a:solidFill>
            </p:grpSpPr>
            <p:cxnSp>
              <p:nvCxnSpPr>
                <p:cNvPr id="16" name="Docer Falling Dust PPT demo"/>
                <p:cNvCxnSpPr/>
                <p:nvPr/>
              </p:nvCxnSpPr>
              <p:spPr>
                <a:xfrm>
                  <a:off x="1331651" y="1081554"/>
                  <a:ext cx="0" cy="288090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Docer Falling Dust PPT demo"/>
                <p:cNvSpPr/>
                <p:nvPr/>
              </p:nvSpPr>
              <p:spPr>
                <a:xfrm>
                  <a:off x="1331651" y="1081554"/>
                  <a:ext cx="36000" cy="1368431"/>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65" dirty="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5" name="Docer Falling Dust PPT demo 16"/>
              <p:cNvSpPr/>
              <p:nvPr/>
            </p:nvSpPr>
            <p:spPr>
              <a:xfrm>
                <a:off x="1057552" y="3237370"/>
                <a:ext cx="2304000" cy="1016974"/>
              </a:xfrm>
              <a:prstGeom prst="rect">
                <a:avLst/>
              </a:prstGeom>
              <a:solidFill>
                <a:schemeClr val="accent1"/>
              </a:solidFill>
              <a:ln w="25400" cap="flat" cmpd="sng" algn="ctr">
                <a:noFill/>
                <a:prstDash val="solid"/>
              </a:ln>
              <a:effectLst/>
            </p:spPr>
            <p:txBody>
              <a:bodyPr rot="0" spcFirstLastPara="0" vertOverflow="overflow" horzOverflow="overflow" vert="horz" wrap="square" lIns="128476" tIns="64238" rIns="128476" bIns="64238" numCol="1" spcCol="0" rtlCol="0" fromWordArt="0" anchor="ctr" anchorCtr="0" forceAA="0" compatLnSpc="1">
                <a:noAutofit/>
              </a:bodyPr>
              <a:lstStyle/>
              <a:p>
                <a:pPr algn="ctr"/>
                <a:r>
                  <a:rPr lang="zh-CN" altLang="en-US"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做好</a:t>
                </a:r>
                <a:br>
                  <a:rPr lang="en-US" altLang="zh-CN"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en-US"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市场调研</a:t>
                </a:r>
                <a:endParaRPr lang="zh-CN" altLang="en-US" sz="1865"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 name="Docer Falling Dust PPT demo 12"/>
            <p:cNvSpPr/>
            <p:nvPr/>
          </p:nvSpPr>
          <p:spPr>
            <a:xfrm>
              <a:off x="1143355" y="1371153"/>
              <a:ext cx="4504405" cy="1427644"/>
            </a:xfrm>
            <a:prstGeom prst="rect">
              <a:avLst/>
            </a:prstGeom>
          </p:spPr>
          <p:txBody>
            <a:bodyPr wrap="square" lIns="91388" tIns="45693" rIns="91388" bIns="45693">
              <a:spAutoFit/>
            </a:bodyPr>
            <a:lstStyle/>
            <a:p>
              <a:pPr marL="179705" indent="-179705">
                <a:lnSpc>
                  <a:spcPct val="11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该品牌的定位是否与当下市场经济形式相符</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marL="179705" indent="-179705">
                <a:lnSpc>
                  <a:spcPct val="11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该品牌在整个市场中是否具备核心竞争力</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marL="179705" indent="-179705">
                <a:lnSpc>
                  <a:spcPct val="11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该品牌在其所属行业中是否有成为强势品牌的机会</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marL="179705" indent="-179705">
                <a:lnSpc>
                  <a:spcPct val="11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该品牌在未来</a:t>
              </a:r>
              <a:r>
                <a:rPr lang="en-US" altLang="zh-CN" sz="1600"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年是否具备足够的发展潜力</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组合 17"/>
          <p:cNvGrpSpPr/>
          <p:nvPr/>
        </p:nvGrpSpPr>
        <p:grpSpPr>
          <a:xfrm>
            <a:off x="5931707" y="1371153"/>
            <a:ext cx="2691837" cy="2883191"/>
            <a:chOff x="6003427" y="1371153"/>
            <a:chExt cx="2691837" cy="2883191"/>
          </a:xfrm>
        </p:grpSpPr>
        <p:grpSp>
          <p:nvGrpSpPr>
            <p:cNvPr id="19" name="Docer Falling Dust PPT demo 18"/>
            <p:cNvGrpSpPr/>
            <p:nvPr/>
          </p:nvGrpSpPr>
          <p:grpSpPr>
            <a:xfrm>
              <a:off x="6003429" y="1374344"/>
              <a:ext cx="35983" cy="2880000"/>
              <a:chOff x="1331651" y="1778037"/>
              <a:chExt cx="36000" cy="2880907"/>
            </a:xfrm>
            <a:solidFill>
              <a:srgbClr val="F29548"/>
            </a:solidFill>
          </p:grpSpPr>
          <p:cxnSp>
            <p:nvCxnSpPr>
              <p:cNvPr id="22" name="Docer Falling Dust PPT demo"/>
              <p:cNvCxnSpPr/>
              <p:nvPr/>
            </p:nvCxnSpPr>
            <p:spPr>
              <a:xfrm>
                <a:off x="1331651" y="1778037"/>
                <a:ext cx="0" cy="2880907"/>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Docer Falling Dust PPT demo"/>
              <p:cNvSpPr/>
              <p:nvPr/>
            </p:nvSpPr>
            <p:spPr>
              <a:xfrm>
                <a:off x="1331651" y="1778037"/>
                <a:ext cx="36000" cy="136843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65" dirty="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0" name="Docer Falling Dust PPT demo 14"/>
            <p:cNvSpPr/>
            <p:nvPr/>
          </p:nvSpPr>
          <p:spPr>
            <a:xfrm>
              <a:off x="6003427" y="3237370"/>
              <a:ext cx="2304000" cy="1016974"/>
            </a:xfrm>
            <a:prstGeom prst="rect">
              <a:avLst/>
            </a:prstGeom>
            <a:solidFill>
              <a:schemeClr val="accent3"/>
            </a:solidFill>
            <a:ln w="25400" cap="flat" cmpd="sng" algn="ctr">
              <a:noFill/>
              <a:prstDash val="solid"/>
            </a:ln>
            <a:effectLst/>
          </p:spPr>
          <p:txBody>
            <a:bodyPr rot="0" spcFirstLastPara="0" vertOverflow="overflow" horzOverflow="overflow" vert="horz" wrap="square" lIns="0" tIns="64238" rIns="0" bIns="64238" numCol="1" spcCol="0" rtlCol="0" fromWordArt="0" anchor="ctr" anchorCtr="0" forceAA="0" compatLnSpc="1">
              <a:noAutofit/>
            </a:bodyPr>
            <a:lstStyle/>
            <a:p>
              <a:pPr algn="ctr"/>
              <a:r>
                <a:rPr lang="zh-CN" altLang="en-US" b="1" kern="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做好</a:t>
              </a:r>
              <a:br>
                <a:rPr lang="en-US" altLang="zh-CN" b="1" kern="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br>
              <a:r>
                <a:rPr lang="en-US" altLang="zh-CN" b="1" kern="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SWOT</a:t>
              </a:r>
              <a:r>
                <a:rPr lang="zh-CN" altLang="en-US" b="1" kern="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分析</a:t>
              </a:r>
              <a:endParaRPr lang="zh-CN" altLang="en-US" b="1" kern="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Docer Falling Dust PPT demo 10"/>
            <p:cNvSpPr/>
            <p:nvPr/>
          </p:nvSpPr>
          <p:spPr>
            <a:xfrm>
              <a:off x="6098321" y="1371153"/>
              <a:ext cx="2596943" cy="1156801"/>
            </a:xfrm>
            <a:prstGeom prst="rect">
              <a:avLst/>
            </a:prstGeom>
          </p:spPr>
          <p:txBody>
            <a:bodyPr wrap="square" lIns="91388" tIns="45693" rIns="91388" bIns="45693">
              <a:spAutoFit/>
            </a:bodyPr>
            <a:lstStyle/>
            <a:p>
              <a:pPr marL="179705" indent="-179705">
                <a:lnSpc>
                  <a:spcPct val="11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优势（</a:t>
              </a:r>
              <a:r>
                <a:rPr lang="en-US" altLang="zh-CN" sz="1600" dirty="0">
                  <a:latin typeface="微软雅黑" panose="020B0503020204020204" pitchFamily="34" charset="-122"/>
                  <a:ea typeface="微软雅黑" panose="020B0503020204020204" pitchFamily="34" charset="-122"/>
                  <a:sym typeface="微软雅黑" panose="020B0503020204020204" pitchFamily="34" charset="-122"/>
                </a:rPr>
                <a:t>Strength</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marL="179705" indent="-179705">
                <a:lnSpc>
                  <a:spcPct val="11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劣势（</a:t>
              </a:r>
              <a:r>
                <a:rPr lang="en-US" altLang="zh-CN" sz="1600" dirty="0">
                  <a:latin typeface="微软雅黑" panose="020B0503020204020204" pitchFamily="34" charset="-122"/>
                  <a:ea typeface="微软雅黑" panose="020B0503020204020204" pitchFamily="34" charset="-122"/>
                  <a:sym typeface="微软雅黑" panose="020B0503020204020204" pitchFamily="34" charset="-122"/>
                </a:rPr>
                <a:t>Weakness</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marL="179705" indent="-179705">
                <a:lnSpc>
                  <a:spcPct val="11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机会（</a:t>
              </a:r>
              <a:r>
                <a:rPr lang="en-US" altLang="zh-CN" sz="1600" dirty="0">
                  <a:latin typeface="微软雅黑" panose="020B0503020204020204" pitchFamily="34" charset="-122"/>
                  <a:ea typeface="微软雅黑" panose="020B0503020204020204" pitchFamily="34" charset="-122"/>
                  <a:sym typeface="微软雅黑" panose="020B0503020204020204" pitchFamily="34" charset="-122"/>
                </a:rPr>
                <a:t>Opportunity</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marL="179705" indent="-179705">
                <a:lnSpc>
                  <a:spcPct val="11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威胁（</a:t>
              </a:r>
              <a:r>
                <a:rPr lang="en-US" altLang="zh-CN" sz="1600" dirty="0">
                  <a:latin typeface="微软雅黑" panose="020B0503020204020204" pitchFamily="34" charset="-122"/>
                  <a:ea typeface="微软雅黑" panose="020B0503020204020204" pitchFamily="34" charset="-122"/>
                  <a:sym typeface="微软雅黑" panose="020B0503020204020204" pitchFamily="34" charset="-122"/>
                </a:rPr>
                <a:t>Threat</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 name="组合 23"/>
          <p:cNvGrpSpPr/>
          <p:nvPr/>
        </p:nvGrpSpPr>
        <p:grpSpPr>
          <a:xfrm>
            <a:off x="3458769" y="3237369"/>
            <a:ext cx="2549157" cy="2880000"/>
            <a:chOff x="3530489" y="3237369"/>
            <a:chExt cx="2549157" cy="2880000"/>
          </a:xfrm>
        </p:grpSpPr>
        <p:grpSp>
          <p:nvGrpSpPr>
            <p:cNvPr id="25" name="Docer Falling Dust PPT demo 19"/>
            <p:cNvGrpSpPr/>
            <p:nvPr/>
          </p:nvGrpSpPr>
          <p:grpSpPr>
            <a:xfrm flipV="1">
              <a:off x="3530490" y="3237369"/>
              <a:ext cx="35983" cy="2880000"/>
              <a:chOff x="1331651" y="1081553"/>
              <a:chExt cx="36000" cy="2880906"/>
            </a:xfrm>
            <a:solidFill>
              <a:srgbClr val="008C8A"/>
            </a:solidFill>
          </p:grpSpPr>
          <p:cxnSp>
            <p:nvCxnSpPr>
              <p:cNvPr id="30" name="Docer Falling Dust PPT demo"/>
              <p:cNvCxnSpPr/>
              <p:nvPr/>
            </p:nvCxnSpPr>
            <p:spPr>
              <a:xfrm>
                <a:off x="1331651" y="1081553"/>
                <a:ext cx="0" cy="2880906"/>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Docer Falling Dust PPT demo"/>
              <p:cNvSpPr/>
              <p:nvPr/>
            </p:nvSpPr>
            <p:spPr>
              <a:xfrm>
                <a:off x="1331651" y="1081553"/>
                <a:ext cx="36000" cy="13684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65" dirty="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6" name="Docer Falling Dust PPT demo 15"/>
            <p:cNvSpPr/>
            <p:nvPr/>
          </p:nvSpPr>
          <p:spPr>
            <a:xfrm>
              <a:off x="3530489" y="3237369"/>
              <a:ext cx="2304000" cy="1016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kern="100" dirty="0">
                  <a:effectLst/>
                  <a:latin typeface="微软雅黑" panose="020B0503020204020204" pitchFamily="34" charset="-122"/>
                  <a:ea typeface="微软雅黑" panose="020B0503020204020204" pitchFamily="34" charset="-122"/>
                  <a:cs typeface="Times New Roman" panose="02020603050405020304" pitchFamily="18" charset="0"/>
                </a:rPr>
                <a:t>做好</a:t>
              </a:r>
              <a:br>
                <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en-US" sz="1800" b="1" kern="100" dirty="0">
                  <a:effectLst/>
                  <a:latin typeface="微软雅黑" panose="020B0503020204020204" pitchFamily="34" charset="-122"/>
                  <a:ea typeface="微软雅黑" panose="020B0503020204020204" pitchFamily="34" charset="-122"/>
                  <a:cs typeface="Times New Roman" panose="02020603050405020304" pitchFamily="18" charset="0"/>
                </a:rPr>
                <a:t>商品的市场分析</a:t>
              </a: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Docer Falling Dust PPT demo 8"/>
            <p:cNvSpPr/>
            <p:nvPr/>
          </p:nvSpPr>
          <p:spPr>
            <a:xfrm>
              <a:off x="3619772" y="4731435"/>
              <a:ext cx="2459874" cy="1156801"/>
            </a:xfrm>
            <a:prstGeom prst="rect">
              <a:avLst/>
            </a:prstGeom>
          </p:spPr>
          <p:txBody>
            <a:bodyPr wrap="square" lIns="91388" tIns="45693" rIns="91388" bIns="45693">
              <a:spAutoFit/>
            </a:bodyPr>
            <a:lstStyle/>
            <a:p>
              <a:pPr marL="179705" indent="-179705">
                <a:lnSpc>
                  <a:spcPct val="11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商品功能定位分析</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marL="179705" indent="-179705">
                <a:lnSpc>
                  <a:spcPct val="11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商品目标消费群体分析</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marL="179705" indent="-179705">
                <a:lnSpc>
                  <a:spcPct val="11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商品卖点分析</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marL="179705" indent="-179705">
                <a:lnSpc>
                  <a:spcPct val="11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商品传播亮点分析</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组合 31"/>
          <p:cNvGrpSpPr/>
          <p:nvPr/>
        </p:nvGrpSpPr>
        <p:grpSpPr>
          <a:xfrm>
            <a:off x="8404644" y="3237366"/>
            <a:ext cx="3017130" cy="2921713"/>
            <a:chOff x="8476364" y="3237366"/>
            <a:chExt cx="3017130" cy="2921713"/>
          </a:xfrm>
        </p:grpSpPr>
        <p:grpSp>
          <p:nvGrpSpPr>
            <p:cNvPr id="33" name="Docer Falling Dust PPT demo 17"/>
            <p:cNvGrpSpPr/>
            <p:nvPr/>
          </p:nvGrpSpPr>
          <p:grpSpPr>
            <a:xfrm flipV="1">
              <a:off x="8476364" y="3237366"/>
              <a:ext cx="35983" cy="2880000"/>
              <a:chOff x="1331651" y="1081555"/>
              <a:chExt cx="36000" cy="2880906"/>
            </a:xfrm>
            <a:solidFill>
              <a:schemeClr val="accent4"/>
            </a:solidFill>
          </p:grpSpPr>
          <p:cxnSp>
            <p:nvCxnSpPr>
              <p:cNvPr id="36" name="Docer Falling Dust PPT demo"/>
              <p:cNvCxnSpPr/>
              <p:nvPr/>
            </p:nvCxnSpPr>
            <p:spPr>
              <a:xfrm>
                <a:off x="1331651" y="1081555"/>
                <a:ext cx="0" cy="288090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Docer Falling Dust PPT demo"/>
              <p:cNvSpPr/>
              <p:nvPr/>
            </p:nvSpPr>
            <p:spPr>
              <a:xfrm>
                <a:off x="1331651" y="1081555"/>
                <a:ext cx="36000" cy="1368431"/>
              </a:xfrm>
              <a:prstGeom prst="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865" dirty="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4" name="Docer Falling Dust PPT demo 6"/>
            <p:cNvSpPr/>
            <p:nvPr/>
          </p:nvSpPr>
          <p:spPr>
            <a:xfrm>
              <a:off x="8655421" y="4731435"/>
              <a:ext cx="2838073" cy="1427644"/>
            </a:xfrm>
            <a:prstGeom prst="rect">
              <a:avLst/>
            </a:prstGeom>
          </p:spPr>
          <p:txBody>
            <a:bodyPr wrap="square" lIns="91388" tIns="45693" rIns="91388" bIns="45693">
              <a:spAutoFit/>
            </a:bodyPr>
            <a:lstStyle/>
            <a:p>
              <a:pPr>
                <a:lnSpc>
                  <a:spcPct val="110000"/>
                </a:lnSpc>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从品牌定位到商品规划，从培养核心竞争力到市场战略规划，从品牌产品线到终端渠道布局，应该是一个完整的、可持续发展的、健康的生态链闭环系统</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Docer Falling Dust PPT demo 15"/>
            <p:cNvSpPr/>
            <p:nvPr/>
          </p:nvSpPr>
          <p:spPr>
            <a:xfrm>
              <a:off x="8476364" y="3237366"/>
              <a:ext cx="2304000" cy="1016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kern="100" dirty="0">
                  <a:effectLst/>
                  <a:latin typeface="微软雅黑" panose="020B0503020204020204" pitchFamily="34" charset="-122"/>
                  <a:ea typeface="微软雅黑" panose="020B0503020204020204" pitchFamily="34" charset="-122"/>
                  <a:cs typeface="Times New Roman" panose="02020603050405020304" pitchFamily="18" charset="0"/>
                </a:rPr>
                <a:t>做好</a:t>
              </a:r>
              <a:br>
                <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en-US" sz="1800" b="1" kern="100" dirty="0">
                  <a:effectLst/>
                  <a:latin typeface="微软雅黑" panose="020B0503020204020204" pitchFamily="34" charset="-122"/>
                  <a:ea typeface="微软雅黑" panose="020B0503020204020204" pitchFamily="34" charset="-122"/>
                  <a:cs typeface="Times New Roman" panose="02020603050405020304" pitchFamily="18" charset="0"/>
                </a:rPr>
                <a:t>战略规划</a:t>
              </a: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650"/>
                                        <p:tgtEl>
                                          <p:spTgt spid="11"/>
                                        </p:tgtEl>
                                      </p:cBhvr>
                                    </p:animEffect>
                                  </p:childTnLst>
                                </p:cTn>
                              </p:par>
                            </p:childTnLst>
                          </p:cTn>
                        </p:par>
                        <p:par>
                          <p:cTn id="8" fill="hold">
                            <p:stCondLst>
                              <p:cond delay="1000"/>
                            </p:stCondLst>
                            <p:childTnLst>
                              <p:par>
                                <p:cTn id="9" presetID="22" presetClass="entr" presetSubtype="1" fill="hold" nodeType="afterEffect">
                                  <p:stCondLst>
                                    <p:cond delay="15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650"/>
                                        <p:tgtEl>
                                          <p:spTgt spid="24"/>
                                        </p:tgtEl>
                                      </p:cBhvr>
                                    </p:animEffect>
                                  </p:childTnLst>
                                </p:cTn>
                              </p:par>
                            </p:childTnLst>
                          </p:cTn>
                        </p:par>
                        <p:par>
                          <p:cTn id="12" fill="hold">
                            <p:stCondLst>
                              <p:cond delay="2150"/>
                            </p:stCondLst>
                            <p:childTnLst>
                              <p:par>
                                <p:cTn id="13" presetID="22" presetClass="entr" presetSubtype="4" fill="hold" nodeType="afterEffect">
                                  <p:stCondLst>
                                    <p:cond delay="15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650"/>
                                        <p:tgtEl>
                                          <p:spTgt spid="18"/>
                                        </p:tgtEl>
                                      </p:cBhvr>
                                    </p:animEffect>
                                  </p:childTnLst>
                                </p:cTn>
                              </p:par>
                            </p:childTnLst>
                          </p:cTn>
                        </p:par>
                        <p:par>
                          <p:cTn id="16" fill="hold">
                            <p:stCondLst>
                              <p:cond delay="3300"/>
                            </p:stCondLst>
                            <p:childTnLst>
                              <p:par>
                                <p:cTn id="17" presetID="22" presetClass="entr" presetSubtype="1" fill="hold" nodeType="afterEffect">
                                  <p:stCondLst>
                                    <p:cond delay="15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6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807976"/>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537546" y="2972545"/>
            <a:ext cx="6955750"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开展品牌定位的有效策略</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545391" y="3955918"/>
            <a:ext cx="6889076" cy="1705403"/>
          </a:xfrm>
          <a:prstGeom prst="rect">
            <a:avLst/>
          </a:prstGeom>
        </p:spPr>
        <p:txBody>
          <a:bodyPr wrap="square">
            <a:spAutoFit/>
          </a:bodyPr>
          <a:lstStyle/>
          <a:p>
            <a:pPr indent="457200" algn="just">
              <a:lnSpc>
                <a:spcPct val="150000"/>
              </a:lnSpc>
            </a:pPr>
            <a:r>
              <a:rPr lang="zh-CN" altLang="en-US" dirty="0"/>
              <a:t>由于企业开展市场定位的最终目的是实现商品销售，而品牌是企业传播商品相关信息的基础，是消费者选择商品的主要依据，因此品牌就成为连接商品与消费者的纽带。在新零售环境下，企业开展品牌定位的基本策略有八个。</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023822"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开展品牌定位的有效策略</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763699" y="1529043"/>
            <a:ext cx="3126984" cy="612000"/>
            <a:chOff x="2305628" y="1939350"/>
            <a:chExt cx="3126984" cy="612000"/>
          </a:xfrm>
        </p:grpSpPr>
        <p:sp>
          <p:nvSpPr>
            <p:cNvPr id="3" name="13 椭圆 1"/>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4" name="8 Docer Falling Dust PPT demo"/>
            <p:cNvSpPr/>
            <p:nvPr/>
          </p:nvSpPr>
          <p:spPr>
            <a:xfrm>
              <a:off x="3073192" y="2045295"/>
              <a:ext cx="2359420"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将品牌人格化</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 name="组合 4"/>
          <p:cNvGrpSpPr/>
          <p:nvPr/>
        </p:nvGrpSpPr>
        <p:grpSpPr>
          <a:xfrm>
            <a:off x="763699" y="2713056"/>
            <a:ext cx="3476607" cy="612000"/>
            <a:chOff x="2305628" y="3380798"/>
            <a:chExt cx="3476607" cy="612000"/>
          </a:xfrm>
        </p:grpSpPr>
        <p:sp>
          <p:nvSpPr>
            <p:cNvPr id="6" name="12 椭圆 44"/>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7" name="6 Docer Falling Dust PPT demo"/>
            <p:cNvSpPr/>
            <p:nvPr/>
          </p:nvSpPr>
          <p:spPr>
            <a:xfrm>
              <a:off x="3073192" y="3486743"/>
              <a:ext cx="2709043"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从商品品类进行定位</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 name="组合 7"/>
          <p:cNvGrpSpPr/>
          <p:nvPr/>
        </p:nvGrpSpPr>
        <p:grpSpPr>
          <a:xfrm>
            <a:off x="763699" y="3897069"/>
            <a:ext cx="4274466" cy="612000"/>
            <a:chOff x="2305628" y="4822245"/>
            <a:chExt cx="4274466" cy="612000"/>
          </a:xfrm>
        </p:grpSpPr>
        <p:sp>
          <p:nvSpPr>
            <p:cNvPr id="9" name="13 椭圆 1"/>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3</a:t>
              </a:r>
              <a:endParaRPr lang="zh-CN" altLang="en-US" sz="2200" dirty="0"/>
            </a:p>
          </p:txBody>
        </p:sp>
        <p:sp>
          <p:nvSpPr>
            <p:cNvPr id="10" name="8 Docer Falling Dust PPT demo"/>
            <p:cNvSpPr/>
            <p:nvPr/>
          </p:nvSpPr>
          <p:spPr>
            <a:xfrm>
              <a:off x="3073192" y="4928190"/>
              <a:ext cx="3506902"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从品牌的利益诉求点进行定位</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1" name="组合 10"/>
          <p:cNvGrpSpPr/>
          <p:nvPr/>
        </p:nvGrpSpPr>
        <p:grpSpPr>
          <a:xfrm>
            <a:off x="763699" y="5081082"/>
            <a:ext cx="5072325" cy="612000"/>
            <a:chOff x="2305628" y="3380798"/>
            <a:chExt cx="5072325" cy="612000"/>
          </a:xfrm>
        </p:grpSpPr>
        <p:sp>
          <p:nvSpPr>
            <p:cNvPr id="12" name="12 椭圆 44"/>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4</a:t>
              </a:r>
              <a:endParaRPr lang="zh-CN" altLang="en-US" sz="2200" dirty="0">
                <a:latin typeface="微软雅黑" panose="020B0503020204020204" pitchFamily="34" charset="-122"/>
                <a:ea typeface="微软雅黑" panose="020B0503020204020204" pitchFamily="34" charset="-122"/>
              </a:endParaRPr>
            </a:p>
          </p:txBody>
        </p:sp>
        <p:sp>
          <p:nvSpPr>
            <p:cNvPr id="13" name="6 Docer Falling Dust PPT demo"/>
            <p:cNvSpPr/>
            <p:nvPr/>
          </p:nvSpPr>
          <p:spPr>
            <a:xfrm>
              <a:off x="3073192" y="3486743"/>
              <a:ext cx="4304761"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从商品的品质、工艺、技术进行定位</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4" name="组合 13"/>
          <p:cNvGrpSpPr/>
          <p:nvPr/>
        </p:nvGrpSpPr>
        <p:grpSpPr>
          <a:xfrm>
            <a:off x="6635582" y="1529043"/>
            <a:ext cx="3369030" cy="612000"/>
            <a:chOff x="2305628" y="1939350"/>
            <a:chExt cx="3369030" cy="612000"/>
          </a:xfrm>
        </p:grpSpPr>
        <p:sp>
          <p:nvSpPr>
            <p:cNvPr id="15" name="13 椭圆 1"/>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5</a:t>
              </a:r>
              <a:endParaRPr lang="zh-CN" altLang="en-US" sz="2200" dirty="0"/>
            </a:p>
          </p:txBody>
        </p:sp>
        <p:sp>
          <p:nvSpPr>
            <p:cNvPr id="16" name="8 Docer Falling Dust PPT demo"/>
            <p:cNvSpPr/>
            <p:nvPr/>
          </p:nvSpPr>
          <p:spPr>
            <a:xfrm>
              <a:off x="3073191" y="2045295"/>
              <a:ext cx="2601467"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从价格锚点进行定位</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6"/>
          <p:cNvGrpSpPr/>
          <p:nvPr/>
        </p:nvGrpSpPr>
        <p:grpSpPr>
          <a:xfrm>
            <a:off x="6635582" y="2713056"/>
            <a:ext cx="4812348" cy="612000"/>
            <a:chOff x="2305628" y="3380798"/>
            <a:chExt cx="4812348" cy="612000"/>
          </a:xfrm>
        </p:grpSpPr>
        <p:sp>
          <p:nvSpPr>
            <p:cNvPr id="18" name="12 椭圆 44"/>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6</a:t>
              </a:r>
              <a:endParaRPr lang="zh-CN" altLang="en-US" sz="2200" dirty="0">
                <a:latin typeface="微软雅黑" panose="020B0503020204020204" pitchFamily="34" charset="-122"/>
                <a:ea typeface="微软雅黑" panose="020B0503020204020204" pitchFamily="34" charset="-122"/>
              </a:endParaRPr>
            </a:p>
          </p:txBody>
        </p:sp>
        <p:sp>
          <p:nvSpPr>
            <p:cNvPr id="19" name="6 Docer Falling Dust PPT demo"/>
            <p:cNvSpPr/>
            <p:nvPr/>
          </p:nvSpPr>
          <p:spPr>
            <a:xfrm>
              <a:off x="3073192" y="3486743"/>
              <a:ext cx="4044784"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从品牌的文化内涵及理念进行定位</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0" name="组合 19"/>
          <p:cNvGrpSpPr/>
          <p:nvPr/>
        </p:nvGrpSpPr>
        <p:grpSpPr>
          <a:xfrm>
            <a:off x="6635582" y="3897069"/>
            <a:ext cx="3539360" cy="612000"/>
            <a:chOff x="2305628" y="4822245"/>
            <a:chExt cx="3539360" cy="612000"/>
          </a:xfrm>
        </p:grpSpPr>
        <p:sp>
          <p:nvSpPr>
            <p:cNvPr id="21" name="13 椭圆 1"/>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7</a:t>
              </a:r>
              <a:endParaRPr lang="zh-CN" altLang="en-US" sz="2200" dirty="0"/>
            </a:p>
          </p:txBody>
        </p:sp>
        <p:sp>
          <p:nvSpPr>
            <p:cNvPr id="22" name="8 Docer Falling Dust PPT demo"/>
            <p:cNvSpPr/>
            <p:nvPr/>
          </p:nvSpPr>
          <p:spPr>
            <a:xfrm>
              <a:off x="3073192" y="4928190"/>
              <a:ext cx="2771796"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从终端用户群进行定位</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3" name="组合 22"/>
          <p:cNvGrpSpPr/>
          <p:nvPr/>
        </p:nvGrpSpPr>
        <p:grpSpPr>
          <a:xfrm>
            <a:off x="6635582" y="5081082"/>
            <a:ext cx="3369031" cy="612000"/>
            <a:chOff x="2305628" y="3380798"/>
            <a:chExt cx="3369031" cy="612000"/>
          </a:xfrm>
        </p:grpSpPr>
        <p:sp>
          <p:nvSpPr>
            <p:cNvPr id="24" name="12 椭圆 44"/>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8</a:t>
              </a:r>
              <a:endParaRPr lang="zh-CN" altLang="en-US" sz="2200" dirty="0">
                <a:latin typeface="微软雅黑" panose="020B0503020204020204" pitchFamily="34" charset="-122"/>
                <a:ea typeface="微软雅黑" panose="020B0503020204020204" pitchFamily="34" charset="-122"/>
              </a:endParaRPr>
            </a:p>
          </p:txBody>
        </p:sp>
        <p:sp>
          <p:nvSpPr>
            <p:cNvPr id="25" name="6 Docer Falling Dust PPT demo"/>
            <p:cNvSpPr/>
            <p:nvPr/>
          </p:nvSpPr>
          <p:spPr>
            <a:xfrm>
              <a:off x="3073193" y="3486743"/>
              <a:ext cx="2601466"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蓝海策略定位</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anim calcmode="lin" valueType="num">
                                      <p:cBhvr>
                                        <p:cTn id="44" dur="500" fill="hold"/>
                                        <p:tgtEl>
                                          <p:spTgt spid="20"/>
                                        </p:tgtEl>
                                        <p:attrNameLst>
                                          <p:attrName>ppt_x</p:attrName>
                                        </p:attrNameLst>
                                      </p:cBhvr>
                                      <p:tavLst>
                                        <p:tav tm="0">
                                          <p:val>
                                            <p:strVal val="#ppt_x"/>
                                          </p:val>
                                        </p:tav>
                                        <p:tav tm="100000">
                                          <p:val>
                                            <p:strVal val="#ppt_x"/>
                                          </p:val>
                                        </p:tav>
                                      </p:tavLst>
                                    </p:anim>
                                    <p:anim calcmode="lin" valueType="num">
                                      <p:cBhvr>
                                        <p:cTn id="45" dur="5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anim calcmode="lin" valueType="num">
                                      <p:cBhvr>
                                        <p:cTn id="50" dur="500" fill="hold"/>
                                        <p:tgtEl>
                                          <p:spTgt spid="23"/>
                                        </p:tgtEl>
                                        <p:attrNameLst>
                                          <p:attrName>ppt_x</p:attrName>
                                        </p:attrNameLst>
                                      </p:cBhvr>
                                      <p:tavLst>
                                        <p:tav tm="0">
                                          <p:val>
                                            <p:strVal val="#ppt_x"/>
                                          </p:val>
                                        </p:tav>
                                        <p:tav tm="100000">
                                          <p:val>
                                            <p:strVal val="#ppt_x"/>
                                          </p:val>
                                        </p:tav>
                                      </p:tavLst>
                                    </p:anim>
                                    <p:anim calcmode="lin" valueType="num">
                                      <p:cBhvr>
                                        <p:cTn id="5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023822"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开展品牌定位的有效策略</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140988" y="2427653"/>
            <a:ext cx="9673578" cy="1604211"/>
            <a:chOff x="886345" y="1003967"/>
            <a:chExt cx="9673578" cy="1604211"/>
          </a:xfrm>
        </p:grpSpPr>
        <p:sp>
          <p:nvSpPr>
            <p:cNvPr id="27" name="矩形: 圆角 26"/>
            <p:cNvSpPr/>
            <p:nvPr/>
          </p:nvSpPr>
          <p:spPr>
            <a:xfrm>
              <a:off x="935581" y="1648009"/>
              <a:ext cx="9624342" cy="960169"/>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1800" algn="just" defTabSz="914400" rtl="0" eaLnBrk="1" fontAlgn="base" latinLnBrk="0" hangingPunct="1">
                <a:lnSpc>
                  <a:spcPct val="130000"/>
                </a:lnSpc>
                <a:spcBef>
                  <a:spcPct val="0"/>
                </a:spcBef>
                <a:spcAft>
                  <a:spcPct val="0"/>
                </a:spcAft>
                <a:buClrTx/>
                <a:buSzTx/>
                <a:buFontTx/>
                <a:buNone/>
                <a:defRPr/>
              </a:pPr>
              <a:r>
                <a:rPr kumimoji="0" lang="zh-CN" altLang="en-US"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rPr>
                <a:t>说一说你认为下列品牌分别采用的是什么品牌定位战略。</a:t>
              </a:r>
              <a:endParaRPr kumimoji="0" lang="zh-CN" altLang="en-US"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endParaRPr>
            </a:p>
            <a:p>
              <a:pPr marL="0" marR="0" lvl="0" indent="431800" algn="just" defTabSz="914400" rtl="0" eaLnBrk="1" fontAlgn="base" latinLnBrk="0" hangingPunct="1">
                <a:lnSpc>
                  <a:spcPct val="130000"/>
                </a:lnSpc>
                <a:spcBef>
                  <a:spcPct val="0"/>
                </a:spcBef>
                <a:spcAft>
                  <a:spcPct val="0"/>
                </a:spcAft>
                <a:buClrTx/>
                <a:buSzTx/>
                <a:buFontTx/>
                <a:buNone/>
                <a:defRPr/>
              </a:pPr>
              <a:r>
                <a:rPr kumimoji="0" lang="zh-CN" altLang="en-US"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rPr>
                <a:t>小米    江小白    格力    刘一手    王老吉    东来顺</a:t>
              </a:r>
              <a:endParaRPr kumimoji="0" lang="zh-CN" altLang="en-US"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endParaRPr>
            </a:p>
          </p:txBody>
        </p:sp>
        <p:sp>
          <p:nvSpPr>
            <p:cNvPr id="30" name="文本框 29"/>
            <p:cNvSpPr txBox="1"/>
            <p:nvPr/>
          </p:nvSpPr>
          <p:spPr>
            <a:xfrm>
              <a:off x="169713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defRPr/>
              </a:pPr>
              <a:r>
                <a:rPr kumimoji="0" lang="zh-CN" altLang="en-US" sz="2000" b="1" i="0" u="none" strike="noStrike" kern="1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p:txBody>
        </p:sp>
        <p:grpSp>
          <p:nvGrpSpPr>
            <p:cNvPr id="31" name="组合 30"/>
            <p:cNvGrpSpPr/>
            <p:nvPr/>
          </p:nvGrpSpPr>
          <p:grpSpPr>
            <a:xfrm>
              <a:off x="886345" y="1003967"/>
              <a:ext cx="746632" cy="746632"/>
              <a:chOff x="1118840" y="4462463"/>
              <a:chExt cx="746632" cy="746632"/>
            </a:xfrm>
          </p:grpSpPr>
          <p:pic>
            <p:nvPicPr>
              <p:cNvPr id="32" name="图形 31" descr="聊天"/>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8840" y="4462463"/>
                <a:ext cx="746632" cy="746632"/>
              </a:xfrm>
              <a:prstGeom prst="rect">
                <a:avLst/>
              </a:prstGeom>
            </p:spPr>
          </p:pic>
          <p:grpSp>
            <p:nvGrpSpPr>
              <p:cNvPr id="33" name="组合 32"/>
              <p:cNvGrpSpPr/>
              <p:nvPr/>
            </p:nvGrpSpPr>
            <p:grpSpPr>
              <a:xfrm>
                <a:off x="1490660" y="4810123"/>
                <a:ext cx="251644" cy="54000"/>
                <a:chOff x="1473993" y="4800599"/>
                <a:chExt cx="251644" cy="54000"/>
              </a:xfrm>
            </p:grpSpPr>
            <p:sp>
              <p:nvSpPr>
                <p:cNvPr id="34" name="椭圆 33"/>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downRight)">
                                      <p:cBhvr>
                                        <p:cTn id="7" dur="6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023822"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开展品牌定位的有效策略</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866860" y="1168427"/>
            <a:ext cx="10406882" cy="5074278"/>
            <a:chOff x="866860" y="1780934"/>
            <a:chExt cx="10406882" cy="5074278"/>
          </a:xfrm>
        </p:grpSpPr>
        <p:sp>
          <p:nvSpPr>
            <p:cNvPr id="27" name="矩形 26"/>
            <p:cNvSpPr/>
            <p:nvPr/>
          </p:nvSpPr>
          <p:spPr>
            <a:xfrm>
              <a:off x="866860" y="2853159"/>
              <a:ext cx="10406882" cy="3853812"/>
            </a:xfrm>
            <a:prstGeom prst="rect">
              <a:avLst/>
            </a:prstGeom>
          </p:spPr>
          <p:txBody>
            <a:bodyPr wrap="square">
              <a:spAutoFit/>
            </a:bodyPr>
            <a:lstStyle/>
            <a:p>
              <a:pPr indent="407035" algn="just">
                <a:lnSpc>
                  <a:spcPct val="133000"/>
                </a:lnSpc>
                <a:spcAft>
                  <a:spcPts val="500"/>
                </a:spcAft>
              </a:pPr>
              <a:r>
                <a:rPr lang="en-US" altLang="zh-CN" sz="1600" dirty="0" err="1">
                  <a:latin typeface="微软雅黑" panose="020B0503020204020204" pitchFamily="34" charset="-122"/>
                  <a:ea typeface="微软雅黑" panose="020B0503020204020204" pitchFamily="34" charset="-122"/>
                  <a:sym typeface="汉仪旗黑-55简" panose="00020600040101010101" charset="-128"/>
                </a:rPr>
                <a:t>tea'stone</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团队认为，纯茶饮品本身并不会消失，只是需要更符合当代消费群体需求的表达。</a:t>
              </a:r>
              <a:r>
                <a:rPr lang="en-US" altLang="zh-CN" sz="1600" dirty="0" err="1">
                  <a:latin typeface="微软雅黑" panose="020B0503020204020204" pitchFamily="34" charset="-122"/>
                  <a:ea typeface="微软雅黑" panose="020B0503020204020204" pitchFamily="34" charset="-122"/>
                  <a:sym typeface="汉仪旗黑-55简" panose="00020600040101010101" charset="-128"/>
                </a:rPr>
                <a:t>tea'stone</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将目标用户定位于居住在一线城市和新一线城市中的人，年龄在</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20</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35</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岁。</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为了让年轻人爱上喝纯茶，</a:t>
              </a:r>
              <a:r>
                <a:rPr lang="en-US" altLang="zh-CN" sz="1600" dirty="0" err="1">
                  <a:latin typeface="微软雅黑" panose="020B0503020204020204" pitchFamily="34" charset="-122"/>
                  <a:ea typeface="微软雅黑" panose="020B0503020204020204" pitchFamily="34" charset="-122"/>
                  <a:sym typeface="汉仪旗黑-55简" panose="00020600040101010101" charset="-128"/>
                </a:rPr>
                <a:t>tea'stone</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为年轻人提供了时尚的饮茶方式。具体来说，团队在选品阶段就建立了一套甄选标准，从中国各大茶叶原产地进行直选，选出</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108</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款茶叶。在服务消费者的过程中，</a:t>
              </a:r>
              <a:r>
                <a:rPr lang="en-US" altLang="zh-CN" sz="1600" dirty="0" err="1">
                  <a:latin typeface="微软雅黑" panose="020B0503020204020204" pitchFamily="34" charset="-122"/>
                  <a:ea typeface="微软雅黑" panose="020B0503020204020204" pitchFamily="34" charset="-122"/>
                  <a:sym typeface="汉仪旗黑-55简" panose="00020600040101010101" charset="-128"/>
                </a:rPr>
                <a:t>tea'stone</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提供“一人一份”的服务方式。在</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108</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款茶叶的基础上，从传统炭火煮茶、紫砂壶手泡标准化，到现代科技机器萃茶，</a:t>
              </a:r>
              <a:r>
                <a:rPr lang="en-US" altLang="zh-CN" sz="1600" dirty="0" err="1">
                  <a:latin typeface="微软雅黑" panose="020B0503020204020204" pitchFamily="34" charset="-122"/>
                  <a:ea typeface="微软雅黑" panose="020B0503020204020204" pitchFamily="34" charset="-122"/>
                  <a:sym typeface="汉仪旗黑-55简" panose="00020600040101010101" charset="-128"/>
                </a:rPr>
                <a:t>tea'stone</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围绕纯茶新玩法、新喝法进行创新，以技术创新为基础构建全新产品体系和体验。</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3000"/>
                </a:lnSpc>
                <a:spcAft>
                  <a:spcPts val="5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社交属性是线下饮品品牌的另一大卖点，</a:t>
              </a:r>
              <a:r>
                <a:rPr lang="en-US" altLang="zh-CN" sz="1600" dirty="0" err="1">
                  <a:latin typeface="微软雅黑" panose="020B0503020204020204" pitchFamily="34" charset="-122"/>
                  <a:ea typeface="微软雅黑" panose="020B0503020204020204" pitchFamily="34" charset="-122"/>
                  <a:sym typeface="汉仪旗黑-55简" panose="00020600040101010101" charset="-128"/>
                </a:rPr>
                <a:t>tea‘stone</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门店走现代风时尚路线。</a:t>
              </a:r>
              <a:r>
                <a:rPr lang="en-US" altLang="zh-CN" sz="1600" dirty="0" err="1">
                  <a:latin typeface="微软雅黑" panose="020B0503020204020204" pitchFamily="34" charset="-122"/>
                  <a:ea typeface="微软雅黑" panose="020B0503020204020204" pitchFamily="34" charset="-122"/>
                  <a:sym typeface="汉仪旗黑-55简" panose="00020600040101010101" charset="-128"/>
                </a:rPr>
                <a:t>tea'stone</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的不同门店在调性统一的同时，更强调地缘文化特色。门店内对古代饮茶手法和场景进行展示，并对中国传统茶艺进行展演，成为当地年轻人拍照打卡的景点，也吸引了名人和网络达人。</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3000"/>
                </a:lnSpc>
                <a:spcAft>
                  <a:spcPts val="500"/>
                </a:spcAft>
              </a:pPr>
              <a:r>
                <a:rPr lang="en-US" altLang="zh-CN" sz="1600" dirty="0" err="1">
                  <a:latin typeface="微软雅黑" panose="020B0503020204020204" pitchFamily="34" charset="-122"/>
                  <a:ea typeface="微软雅黑" panose="020B0503020204020204" pitchFamily="34" charset="-122"/>
                  <a:sym typeface="汉仪旗黑-55简" panose="00020600040101010101" charset="-128"/>
                </a:rPr>
                <a:t>tea'stone</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的目标就是成为纯茶文化新零售头部品牌，除了在店饮茶场景，店内和线上店铺小程序商城还提供同款茶叶、特色茶礼、原创茶器及茶生活周边零售，线下线上同步提供全套茶生活方式解决方案。</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p:txBody>
        </p:sp>
        <p:sp>
          <p:nvSpPr>
            <p:cNvPr id="30" name="文本框 29"/>
            <p:cNvSpPr txBox="1"/>
            <p:nvPr/>
          </p:nvSpPr>
          <p:spPr>
            <a:xfrm>
              <a:off x="3348083" y="2465594"/>
              <a:ext cx="5444439" cy="369332"/>
            </a:xfrm>
            <a:prstGeom prst="rect">
              <a:avLst/>
            </a:prstGeom>
            <a:noFill/>
          </p:spPr>
          <p:txBody>
            <a:bodyPr wrap="none" rtlCol="0">
              <a:spAutoFit/>
            </a:bodyPr>
            <a:lstStyle/>
            <a:p>
              <a:pPr algn="ctr"/>
              <a:r>
                <a:rPr lang="en-US" altLang="zh-CN" b="1" dirty="0" err="1">
                  <a:solidFill>
                    <a:schemeClr val="accent3"/>
                  </a:solidFill>
                  <a:latin typeface="微软雅黑" panose="020B0503020204020204" pitchFamily="34" charset="-122"/>
                  <a:ea typeface="微软雅黑" panose="020B0503020204020204" pitchFamily="34" charset="-122"/>
                  <a:cs typeface="+mn-ea"/>
                  <a:sym typeface="+mn-lt"/>
                </a:rPr>
                <a:t>tea'stone</a:t>
              </a: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以时尚饮茶方式让年轻人爱上喝纯茶</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grpSp>
          <p:nvGrpSpPr>
            <p:cNvPr id="31" name="组合 30"/>
            <p:cNvGrpSpPr/>
            <p:nvPr/>
          </p:nvGrpSpPr>
          <p:grpSpPr>
            <a:xfrm>
              <a:off x="866860" y="1780934"/>
              <a:ext cx="10406882" cy="5074278"/>
              <a:chOff x="1386112" y="1190625"/>
              <a:chExt cx="10406882" cy="5074278"/>
            </a:xfrm>
          </p:grpSpPr>
          <p:cxnSp>
            <p:nvCxnSpPr>
              <p:cNvPr id="32" name="直接连接符 31"/>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386112" y="1190625"/>
                <a:ext cx="1818007" cy="491492"/>
                <a:chOff x="1386113" y="1223329"/>
                <a:chExt cx="1697036" cy="458788"/>
              </a:xfrm>
            </p:grpSpPr>
            <p:sp>
              <p:nvSpPr>
                <p:cNvPr id="35" name="Rectangle 13" descr="FD1DDF730CE4456e89755B07FE1653D0# #Rectangle 13"/>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252095" marR="0" lvl="0" indent="0" algn="just" defTabSz="914400" rtl="0" eaLnBrk="0" fontAlgn="auto" latinLnBrk="0" hangingPunct="0">
                    <a:lnSpc>
                      <a:spcPts val="195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endParaRPr>
                </a:p>
              </p:txBody>
            </p:sp>
            <p:sp>
              <p:nvSpPr>
                <p:cNvPr id="36" name="îŝḻide"/>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7" name="Freeform 44"/>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cxnSp>
            <p:nvCxnSpPr>
              <p:cNvPr id="34" name="直接连接符 33"/>
              <p:cNvCxnSpPr/>
              <p:nvPr/>
            </p:nvCxnSpPr>
            <p:spPr>
              <a:xfrm>
                <a:off x="1386112" y="6264903"/>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6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rot="10800000">
            <a:off x="0" y="464571"/>
            <a:ext cx="694482" cy="569840"/>
            <a:chOff x="-97423" y="0"/>
            <a:chExt cx="1735601" cy="1424104"/>
          </a:xfrm>
        </p:grpSpPr>
        <p:sp>
          <p:nvSpPr>
            <p:cNvPr id="11"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chemeClr val="accent2">
                <a:lumMod val="20000"/>
                <a:lumOff val="80000"/>
                <a:alpha val="68000"/>
              </a:schemeClr>
            </a:solidFill>
            <a:ln>
              <a:noFill/>
            </a:ln>
            <a:effectLst/>
          </p:spPr>
          <p:txBody>
            <a:bodyPr vert="horz" wrap="square" lIns="91440" tIns="45720" rIns="91440" bIns="45720" numCol="1" anchor="t" anchorCtr="0" compatLnSpc="1"/>
            <a:lstStyle/>
            <a:p>
              <a:pPr>
                <a:defRPr/>
              </a:pPr>
              <a:endParaRPr lang="zh-CN" altLang="en-US">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12" name="iṡḻiďè"/>
            <p:cNvSpPr/>
            <p:nvPr/>
          </p:nvSpPr>
          <p:spPr bwMode="auto">
            <a:xfrm rot="16200000">
              <a:off x="-192727"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chemeClr val="accent2">
                <a:alpha val="68000"/>
              </a:schemeClr>
            </a:solidFill>
            <a:ln>
              <a:noFill/>
            </a:ln>
            <a:effectLst/>
          </p:spPr>
          <p:txBody>
            <a:bodyPr vert="horz" wrap="square" lIns="91440" tIns="45720" rIns="91440" bIns="45720" numCol="1" anchor="t" anchorCtr="0" compatLnSpc="1"/>
            <a:lstStyle/>
            <a:p>
              <a:pPr>
                <a:defRPr/>
              </a:pPr>
              <a:endParaRPr lang="zh-CN" altLang="en-US">
                <a:solidFill>
                  <a:srgbClr val="000000"/>
                </a:solidFill>
                <a:latin typeface="微软雅黑" panose="020B0503020204020204" pitchFamily="34" charset="-122"/>
                <a:ea typeface="微软雅黑" panose="020B0503020204020204" pitchFamily="34" charset="-122"/>
                <a:cs typeface="+mn-ea"/>
                <a:sym typeface="+mn-lt"/>
              </a:endParaRPr>
            </a:p>
          </p:txBody>
        </p:sp>
      </p:grpSp>
      <p:sp>
        <p:nvSpPr>
          <p:cNvPr id="13" name="文本框 12"/>
          <p:cNvSpPr txBox="1"/>
          <p:nvPr/>
        </p:nvSpPr>
        <p:spPr>
          <a:xfrm>
            <a:off x="847542" y="450106"/>
            <a:ext cx="6440808" cy="630942"/>
          </a:xfrm>
          <a:prstGeom prst="rect">
            <a:avLst/>
          </a:prstGeom>
          <a:noFill/>
        </p:spPr>
        <p:txBody>
          <a:bodyPr wrap="none" rtlCol="0">
            <a:noAutofit/>
          </a:bodyPr>
          <a:lstStyle/>
          <a:p>
            <a:pPr algn="just"/>
            <a:r>
              <a:rPr lang="zh-CN" altLang="en-US" sz="3000" b="1" dirty="0">
                <a:solidFill>
                  <a:schemeClr val="accent1"/>
                </a:solidFill>
                <a:latin typeface="微软雅黑" panose="020B0503020204020204" pitchFamily="34" charset="-122"/>
                <a:ea typeface="微软雅黑" panose="020B0503020204020204" pitchFamily="34" charset="-122"/>
                <a:cs typeface="+mn-ea"/>
                <a:sym typeface="+mn-lt"/>
              </a:rPr>
              <a:t>课后实训</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891247" y="1269045"/>
            <a:ext cx="10289897" cy="2249744"/>
          </a:xfrm>
          <a:prstGeom prst="rect">
            <a:avLst/>
          </a:prstGeom>
          <a:noFill/>
        </p:spPr>
        <p:txBody>
          <a:bodyPr wrap="square" rtlCol="0">
            <a:noAutofit/>
          </a:bodyPr>
          <a:lstStyle/>
          <a:p>
            <a:pPr indent="41402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请同学们自由分组，</a:t>
            </a:r>
            <a:r>
              <a:rPr lang="en-US" altLang="zh-CN" sz="1600" dirty="0">
                <a:latin typeface="微软雅黑" panose="020B0503020204020204" pitchFamily="34" charset="-122"/>
                <a:ea typeface="微软雅黑" panose="020B0503020204020204" pitchFamily="34" charset="-122"/>
                <a:cs typeface="+mn-ea"/>
                <a:sym typeface="+mn-lt"/>
              </a:rPr>
              <a:t>4</a:t>
            </a:r>
            <a:r>
              <a:rPr lang="zh-CN" altLang="en-US" sz="1600" dirty="0">
                <a:latin typeface="微软雅黑" panose="020B0503020204020204" pitchFamily="34" charset="-122"/>
                <a:ea typeface="微软雅黑" panose="020B0503020204020204" pitchFamily="34" charset="-122"/>
                <a:cs typeface="+mn-ea"/>
                <a:sym typeface="+mn-lt"/>
              </a:rPr>
              <a:t>人一组，完成以下任务。</a:t>
            </a:r>
            <a:endParaRPr lang="zh-CN" altLang="en-US" sz="1600" dirty="0">
              <a:latin typeface="微软雅黑" panose="020B0503020204020204" pitchFamily="34" charset="-122"/>
              <a:ea typeface="微软雅黑" panose="020B0503020204020204" pitchFamily="34" charset="-122"/>
              <a:cs typeface="+mn-ea"/>
              <a:sym typeface="+mn-lt"/>
            </a:endParaRPr>
          </a:p>
          <a:p>
            <a:pPr indent="41402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1</a:t>
            </a:r>
            <a:r>
              <a:rPr lang="zh-CN" altLang="en-US" sz="1600" dirty="0">
                <a:latin typeface="微软雅黑" panose="020B0503020204020204" pitchFamily="34" charset="-122"/>
                <a:ea typeface="微软雅黑" panose="020B0503020204020204" pitchFamily="34" charset="-122"/>
                <a:cs typeface="+mn-ea"/>
                <a:sym typeface="+mn-lt"/>
              </a:rPr>
              <a:t>）搜集通过商品创新突破发展瓶颈的案例，并分析案例中的商品创新用到了哪些思维模式。</a:t>
            </a:r>
            <a:endParaRPr lang="zh-CN" altLang="en-US" sz="1600" dirty="0">
              <a:latin typeface="微软雅黑" panose="020B0503020204020204" pitchFamily="34" charset="-122"/>
              <a:ea typeface="微软雅黑" panose="020B0503020204020204" pitchFamily="34" charset="-122"/>
              <a:cs typeface="+mn-ea"/>
              <a:sym typeface="+mn-lt"/>
            </a:endParaRPr>
          </a:p>
          <a:p>
            <a:pPr indent="41402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2</a:t>
            </a:r>
            <a:r>
              <a:rPr lang="zh-CN" altLang="en-US" sz="1600" dirty="0">
                <a:latin typeface="微软雅黑" panose="020B0503020204020204" pitchFamily="34" charset="-122"/>
                <a:ea typeface="微软雅黑" panose="020B0503020204020204" pitchFamily="34" charset="-122"/>
                <a:cs typeface="+mn-ea"/>
                <a:sym typeface="+mn-lt"/>
              </a:rPr>
              <a:t>）请说出令你印象最深刻的商品创新的案例，该商品创新是否让你体会到了“熟悉的新奇感”？</a:t>
            </a:r>
            <a:endParaRPr lang="zh-CN" altLang="en-US" sz="1600" dirty="0">
              <a:latin typeface="微软雅黑" panose="020B0503020204020204" pitchFamily="34" charset="-122"/>
              <a:ea typeface="微软雅黑" panose="020B0503020204020204" pitchFamily="34" charset="-122"/>
              <a:cs typeface="+mn-ea"/>
              <a:sym typeface="+mn-lt"/>
            </a:endParaRPr>
          </a:p>
          <a:p>
            <a:pPr indent="41402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3</a:t>
            </a:r>
            <a:r>
              <a:rPr lang="zh-CN" altLang="en-US" sz="1600" dirty="0">
                <a:latin typeface="微软雅黑" panose="020B0503020204020204" pitchFamily="34" charset="-122"/>
                <a:ea typeface="微软雅黑" panose="020B0503020204020204" pitchFamily="34" charset="-122"/>
                <a:cs typeface="+mn-ea"/>
                <a:sym typeface="+mn-lt"/>
              </a:rPr>
              <a:t>）做出以上商品创新的品牌是如何制订商品品牌战略的？请结合相关资料和案例分析说明。</a:t>
            </a:r>
            <a:endParaRPr lang="zh-CN" altLang="en-US" sz="1600" dirty="0">
              <a:latin typeface="微软雅黑" panose="020B0503020204020204" pitchFamily="34" charset="-122"/>
              <a:ea typeface="微软雅黑" panose="020B0503020204020204" pitchFamily="34" charset="-122"/>
              <a:cs typeface="+mn-ea"/>
              <a:sym typeface="+mn-lt"/>
            </a:endParaRPr>
          </a:p>
          <a:p>
            <a:pPr indent="41402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4</a:t>
            </a:r>
            <a:r>
              <a:rPr lang="zh-CN" altLang="en-US" sz="1600" dirty="0">
                <a:latin typeface="微软雅黑" panose="020B0503020204020204" pitchFamily="34" charset="-122"/>
                <a:ea typeface="微软雅黑" panose="020B0503020204020204" pitchFamily="34" charset="-122"/>
                <a:cs typeface="+mn-ea"/>
                <a:sym typeface="+mn-lt"/>
              </a:rPr>
              <a:t>）各小组由组长汇总组员完成情况，写成调研报告，并整理成</a:t>
            </a:r>
            <a:r>
              <a:rPr lang="en-US" altLang="zh-CN" sz="1600" dirty="0">
                <a:latin typeface="微软雅黑" panose="020B0503020204020204" pitchFamily="34" charset="-122"/>
                <a:ea typeface="微软雅黑" panose="020B0503020204020204" pitchFamily="34" charset="-122"/>
                <a:cs typeface="+mn-ea"/>
                <a:sym typeface="+mn-lt"/>
              </a:rPr>
              <a:t>PPT</a:t>
            </a:r>
            <a:r>
              <a:rPr lang="zh-CN" altLang="en-US" sz="1600" dirty="0">
                <a:latin typeface="微软雅黑" panose="020B0503020204020204" pitchFamily="34" charset="-122"/>
                <a:ea typeface="微软雅黑" panose="020B0503020204020204" pitchFamily="34" charset="-122"/>
                <a:cs typeface="+mn-ea"/>
                <a:sym typeface="+mn-lt"/>
              </a:rPr>
              <a:t>的形式，进行全班展示讲解。</a:t>
            </a:r>
            <a:endParaRPr lang="zh-CN" altLang="en-US" sz="1600" dirty="0">
              <a:latin typeface="微软雅黑" panose="020B0503020204020204" pitchFamily="34" charset="-122"/>
              <a:ea typeface="微软雅黑" panose="020B0503020204020204" pitchFamily="34" charset="-122"/>
              <a:cs typeface="+mn-ea"/>
              <a:sym typeface="+mn-lt"/>
            </a:endParaRPr>
          </a:p>
          <a:p>
            <a:pPr indent="41402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5</a:t>
            </a:r>
            <a:r>
              <a:rPr lang="zh-CN" altLang="en-US" sz="1600" dirty="0">
                <a:latin typeface="微软雅黑" panose="020B0503020204020204" pitchFamily="34" charset="-122"/>
                <a:ea typeface="微软雅黑" panose="020B0503020204020204" pitchFamily="34" charset="-122"/>
                <a:cs typeface="+mn-ea"/>
                <a:sym typeface="+mn-lt"/>
              </a:rPr>
              <a:t>）完成任务后，请填写下表进行评价。</a:t>
            </a:r>
            <a:endParaRPr lang="zh-CN" altLang="en-US" sz="1600" dirty="0">
              <a:latin typeface="微软雅黑" panose="020B0503020204020204" pitchFamily="34" charset="-122"/>
              <a:ea typeface="微软雅黑" panose="020B0503020204020204" pitchFamily="34" charset="-122"/>
              <a:cs typeface="+mn-ea"/>
              <a:sym typeface="+mn-lt"/>
            </a:endParaRPr>
          </a:p>
        </p:txBody>
      </p:sp>
      <p:graphicFrame>
        <p:nvGraphicFramePr>
          <p:cNvPr id="5" name="表格 7"/>
          <p:cNvGraphicFramePr>
            <a:graphicFrameLocks noGrp="1"/>
          </p:cNvGraphicFramePr>
          <p:nvPr/>
        </p:nvGraphicFramePr>
        <p:xfrm>
          <a:off x="1020842" y="4276363"/>
          <a:ext cx="10162572" cy="1719000"/>
        </p:xfrm>
        <a:graphic>
          <a:graphicData uri="http://schemas.openxmlformats.org/drawingml/2006/table">
            <a:tbl>
              <a:tblPr firstRow="1" bandRow="1">
                <a:tableStyleId>{9DCAF9ED-07DC-4A11-8D7F-57B35C25682E}</a:tableStyleId>
              </a:tblPr>
              <a:tblGrid>
                <a:gridCol w="1693762"/>
                <a:gridCol w="1693762"/>
                <a:gridCol w="1693762"/>
                <a:gridCol w="1693762"/>
                <a:gridCol w="1693762"/>
                <a:gridCol w="1693762"/>
              </a:tblGrid>
              <a:tr h="195747">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评价方式</a:t>
                      </a:r>
                      <a:endParaRPr lang="zh-CN" altLang="en-US" sz="1500" b="1" dirty="0">
                        <a:solidFill>
                          <a:schemeClr val="bg1"/>
                        </a:solidFill>
                        <a:latin typeface="微软雅黑" panose="020B0503020204020204" pitchFamily="34" charset="-122"/>
                        <a:ea typeface="微软雅黑" panose="020B0503020204020204" pitchFamily="34" charset="-122"/>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搜集案例</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分析说明</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3</a:t>
                      </a:r>
                      <a:r>
                        <a:rPr lang="zh-CN" altLang="en-US" sz="1500" dirty="0">
                          <a:solidFill>
                            <a:schemeClr val="bg1"/>
                          </a:solidFill>
                          <a:latin typeface="微软雅黑" panose="020B0503020204020204" pitchFamily="34" charset="-122"/>
                          <a:ea typeface="微软雅黑" panose="020B0503020204020204" pitchFamily="34" charset="-122"/>
                        </a:rPr>
                        <a:t>分）</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调研报告</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3</a:t>
                      </a:r>
                      <a:r>
                        <a:rPr lang="zh-CN" altLang="en-US" sz="1500" dirty="0">
                          <a:solidFill>
                            <a:schemeClr val="bg1"/>
                          </a:solidFill>
                          <a:latin typeface="微软雅黑" panose="020B0503020204020204" pitchFamily="34" charset="-122"/>
                          <a:ea typeface="微软雅黑" panose="020B0503020204020204" pitchFamily="34" charset="-122"/>
                        </a:rPr>
                        <a:t>分）</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语言表达</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总分</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10</a:t>
                      </a:r>
                      <a:r>
                        <a:rPr lang="zh-CN" altLang="en-US" sz="1500" dirty="0">
                          <a:solidFill>
                            <a:schemeClr val="bg1"/>
                          </a:solidFill>
                          <a:latin typeface="微软雅黑" panose="020B0503020204020204" pitchFamily="34" charset="-122"/>
                          <a:ea typeface="微软雅黑" panose="020B0503020204020204" pitchFamily="34" charset="-122"/>
                        </a:rPr>
                        <a:t>分）</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algn="ctr">
                        <a:lnSpc>
                          <a:spcPct val="10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自我评价</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小组评价</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教师评价</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文本框 5"/>
          <p:cNvSpPr txBox="1"/>
          <p:nvPr/>
        </p:nvSpPr>
        <p:spPr>
          <a:xfrm>
            <a:off x="3430949" y="3949863"/>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分析零售行业商品创新的训练评分标准</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045383"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做好商品定位的两大原则</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849579" y="3004669"/>
            <a:ext cx="4950000" cy="3072037"/>
            <a:chOff x="1522234" y="3247739"/>
            <a:chExt cx="4950000" cy="3072037"/>
          </a:xfrm>
        </p:grpSpPr>
        <p:grpSp>
          <p:nvGrpSpPr>
            <p:cNvPr id="10" name="组合 9"/>
            <p:cNvGrpSpPr/>
            <p:nvPr/>
          </p:nvGrpSpPr>
          <p:grpSpPr>
            <a:xfrm>
              <a:off x="1522234" y="3247739"/>
              <a:ext cx="4950000" cy="3072037"/>
              <a:chOff x="1101239" y="3846635"/>
              <a:chExt cx="4950000" cy="3072037"/>
            </a:xfrm>
          </p:grpSpPr>
          <p:sp>
            <p:nvSpPr>
              <p:cNvPr id="11" name="等腰三角形 10"/>
              <p:cNvSpPr/>
              <p:nvPr/>
            </p:nvSpPr>
            <p:spPr>
              <a:xfrm>
                <a:off x="3419319" y="3846635"/>
                <a:ext cx="313840" cy="146049"/>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sp>
            <p:nvSpPr>
              <p:cNvPr id="12" name="矩形 11"/>
              <p:cNvSpPr/>
              <p:nvPr/>
            </p:nvSpPr>
            <p:spPr>
              <a:xfrm>
                <a:off x="1101239" y="3992683"/>
                <a:ext cx="4950000" cy="29259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grpSp>
        <p:sp>
          <p:nvSpPr>
            <p:cNvPr id="13" name="矩形 12"/>
            <p:cNvSpPr/>
            <p:nvPr/>
          </p:nvSpPr>
          <p:spPr>
            <a:xfrm>
              <a:off x="1528609" y="3510104"/>
              <a:ext cx="4876182" cy="2685992"/>
            </a:xfrm>
            <a:prstGeom prst="rect">
              <a:avLst/>
            </a:prstGeom>
          </p:spPr>
          <p:txBody>
            <a:bodyPr wrap="square">
              <a:spAutoFit/>
            </a:bodyPr>
            <a:lstStyle/>
            <a:p>
              <a:pPr algn="just" defTabSz="457200">
                <a:lnSpc>
                  <a:spcPct val="130000"/>
                </a:lnSpc>
              </a:pPr>
              <a:r>
                <a:rPr lang="zh-CN" altLang="en-US" sz="1600" dirty="0">
                  <a:cs typeface="+mn-ea"/>
                  <a:sym typeface="+mn-lt"/>
                </a:rPr>
                <a:t>（</a:t>
              </a:r>
              <a:r>
                <a:rPr lang="en-US" altLang="zh-CN" sz="1600" dirty="0">
                  <a:cs typeface="+mn-ea"/>
                  <a:sym typeface="+mn-lt"/>
                </a:rPr>
                <a:t>1</a:t>
              </a:r>
              <a:r>
                <a:rPr lang="zh-CN" altLang="en-US" sz="1600" dirty="0">
                  <a:cs typeface="+mn-ea"/>
                  <a:sym typeface="+mn-lt"/>
                </a:rPr>
                <a:t>）商品定位要能满足消费者的需求</a:t>
              </a:r>
              <a:endParaRPr lang="en-US" altLang="zh-CN" sz="1600" dirty="0">
                <a:cs typeface="+mn-ea"/>
                <a:sym typeface="+mn-lt"/>
              </a:endParaRPr>
            </a:p>
            <a:p>
              <a:pPr marL="774065" indent="-179705" algn="just" defTabSz="457200">
                <a:lnSpc>
                  <a:spcPct val="130000"/>
                </a:lnSpc>
                <a:buFont typeface="Arial" panose="020B0604020202020204" pitchFamily="34" charset="0"/>
                <a:buChar char="•"/>
              </a:pPr>
              <a:r>
                <a:rPr lang="zh-CN" altLang="en-US" sz="1600" dirty="0">
                  <a:cs typeface="+mn-ea"/>
                  <a:sym typeface="+mn-lt"/>
                </a:rPr>
                <a:t>商品的目标消费群体是谁</a:t>
              </a:r>
              <a:endParaRPr lang="en-US" altLang="zh-CN" sz="1600" dirty="0">
                <a:cs typeface="+mn-ea"/>
                <a:sym typeface="+mn-lt"/>
              </a:endParaRPr>
            </a:p>
            <a:p>
              <a:pPr marL="774065" indent="-179705" algn="just" defTabSz="457200">
                <a:lnSpc>
                  <a:spcPct val="130000"/>
                </a:lnSpc>
                <a:buFont typeface="Arial" panose="020B0604020202020204" pitchFamily="34" charset="0"/>
                <a:buChar char="•"/>
              </a:pPr>
              <a:r>
                <a:rPr lang="zh-CN" altLang="en-US" sz="1600" dirty="0">
                  <a:cs typeface="+mn-ea"/>
                  <a:sym typeface="+mn-lt"/>
                </a:rPr>
                <a:t>这些消费群体有哪些需求</a:t>
              </a:r>
              <a:endParaRPr lang="en-US" altLang="zh-CN" sz="1600" dirty="0">
                <a:cs typeface="+mn-ea"/>
                <a:sym typeface="+mn-lt"/>
              </a:endParaRPr>
            </a:p>
            <a:p>
              <a:pPr marL="774065" indent="-179705" algn="just" defTabSz="457200">
                <a:lnSpc>
                  <a:spcPct val="130000"/>
                </a:lnSpc>
                <a:buFont typeface="Arial" panose="020B0604020202020204" pitchFamily="34" charset="0"/>
                <a:buChar char="•"/>
              </a:pPr>
              <a:r>
                <a:rPr lang="zh-CN" altLang="en-US" sz="1600" dirty="0">
                  <a:cs typeface="+mn-ea"/>
                  <a:sym typeface="+mn-lt"/>
                </a:rPr>
                <a:t>商品是否能够满足这些消费群体的需求</a:t>
              </a:r>
              <a:endParaRPr lang="en-US" altLang="zh-CN" sz="1600" dirty="0">
                <a:cs typeface="+mn-ea"/>
                <a:sym typeface="+mn-lt"/>
              </a:endParaRPr>
            </a:p>
            <a:p>
              <a:pPr marL="774065" indent="-179705" algn="just" defTabSz="457200">
                <a:lnSpc>
                  <a:spcPct val="130000"/>
                </a:lnSpc>
                <a:buFont typeface="Arial" panose="020B0604020202020204" pitchFamily="34" charset="0"/>
                <a:buChar char="•"/>
              </a:pPr>
              <a:r>
                <a:rPr lang="zh-CN" altLang="en-US" sz="1600" dirty="0">
                  <a:cs typeface="+mn-ea"/>
                  <a:sym typeface="+mn-lt"/>
                </a:rPr>
                <a:t>如何找到需求和供给之间合适的结合点</a:t>
              </a:r>
              <a:endParaRPr lang="en-US" altLang="zh-CN" sz="1600" dirty="0">
                <a:cs typeface="+mn-ea"/>
                <a:sym typeface="+mn-lt"/>
              </a:endParaRPr>
            </a:p>
            <a:p>
              <a:pPr marL="774065" indent="-179705" algn="just" defTabSz="457200">
                <a:lnSpc>
                  <a:spcPct val="130000"/>
                </a:lnSpc>
                <a:spcAft>
                  <a:spcPts val="500"/>
                </a:spcAft>
                <a:buFont typeface="Arial" panose="020B0604020202020204" pitchFamily="34" charset="0"/>
                <a:buChar char="•"/>
              </a:pPr>
              <a:r>
                <a:rPr lang="zh-CN" altLang="en-US" sz="1600" dirty="0">
                  <a:cs typeface="+mn-ea"/>
                  <a:sym typeface="+mn-lt"/>
                </a:rPr>
                <a:t>如何能够更有效地满足目标消费群体的需求</a:t>
              </a:r>
              <a:endParaRPr lang="en-US" altLang="zh-CN" sz="1600" dirty="0">
                <a:cs typeface="+mn-ea"/>
                <a:sym typeface="+mn-lt"/>
              </a:endParaRPr>
            </a:p>
            <a:p>
              <a:pPr marL="547370" indent="-547370" algn="just" defTabSz="457200">
                <a:lnSpc>
                  <a:spcPct val="130000"/>
                </a:lnSpc>
                <a:spcAft>
                  <a:spcPts val="500"/>
                </a:spcAft>
              </a:pPr>
              <a:r>
                <a:rPr lang="zh-CN" altLang="en-US" sz="1600" dirty="0">
                  <a:cs typeface="+mn-ea"/>
                  <a:sym typeface="+mn-lt"/>
                </a:rPr>
                <a:t>（</a:t>
              </a:r>
              <a:r>
                <a:rPr lang="en-US" altLang="zh-CN" sz="1600" dirty="0">
                  <a:cs typeface="+mn-ea"/>
                  <a:sym typeface="+mn-lt"/>
                </a:rPr>
                <a:t>2</a:t>
              </a:r>
              <a:r>
                <a:rPr lang="zh-CN" altLang="en-US" sz="1600" dirty="0">
                  <a:cs typeface="+mn-ea"/>
                  <a:sym typeface="+mn-lt"/>
                </a:rPr>
                <a:t>）商品定位要与企业本身的“人”“材”“物”等资源配置相符</a:t>
              </a:r>
              <a:endParaRPr lang="zh-CN" altLang="en-US" sz="1600" dirty="0">
                <a:cs typeface="+mn-ea"/>
                <a:sym typeface="+mn-lt"/>
              </a:endParaRPr>
            </a:p>
          </p:txBody>
        </p:sp>
      </p:grpSp>
      <p:sp>
        <p:nvSpPr>
          <p:cNvPr id="16" name="Shape 41"/>
          <p:cNvSpPr/>
          <p:nvPr/>
        </p:nvSpPr>
        <p:spPr>
          <a:xfrm>
            <a:off x="2501979" y="1334562"/>
            <a:ext cx="1645200" cy="164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0800" tIns="50800" rIns="50800" bIns="50800" numCol="1" anchor="ctr">
            <a:noAutofit/>
          </a:bodyPr>
          <a:lstStyle/>
          <a:p>
            <a:pPr lvl="0" algn="ctr">
              <a:defRPr sz="3200">
                <a:solidFill>
                  <a:srgbClr val="FFFFFF"/>
                </a:solidFill>
                <a:latin typeface="+mn-lt"/>
                <a:ea typeface="+mn-ea"/>
                <a:cs typeface="+mn-cs"/>
                <a:sym typeface="Helvetica Light"/>
              </a:defRPr>
            </a:pPr>
            <a:r>
              <a:rPr lang="zh-CN" altLang="en-US" sz="20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适应性原则</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17" name="组合 16"/>
          <p:cNvGrpSpPr/>
          <p:nvPr/>
        </p:nvGrpSpPr>
        <p:grpSpPr>
          <a:xfrm>
            <a:off x="6465259" y="3004669"/>
            <a:ext cx="4950000" cy="3072037"/>
            <a:chOff x="7162800" y="3247739"/>
            <a:chExt cx="4950000" cy="3072037"/>
          </a:xfrm>
        </p:grpSpPr>
        <p:grpSp>
          <p:nvGrpSpPr>
            <p:cNvPr id="18" name="组合 17"/>
            <p:cNvGrpSpPr/>
            <p:nvPr/>
          </p:nvGrpSpPr>
          <p:grpSpPr>
            <a:xfrm>
              <a:off x="7162800" y="3247739"/>
              <a:ext cx="4950000" cy="3072037"/>
              <a:chOff x="1101239" y="3846635"/>
              <a:chExt cx="4950000" cy="3072037"/>
            </a:xfrm>
          </p:grpSpPr>
          <p:sp>
            <p:nvSpPr>
              <p:cNvPr id="20" name="等腰三角形 19"/>
              <p:cNvSpPr/>
              <p:nvPr/>
            </p:nvSpPr>
            <p:spPr>
              <a:xfrm>
                <a:off x="3419319" y="3846635"/>
                <a:ext cx="313840" cy="146049"/>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sp>
            <p:nvSpPr>
              <p:cNvPr id="21" name="矩形 20"/>
              <p:cNvSpPr/>
              <p:nvPr/>
            </p:nvSpPr>
            <p:spPr>
              <a:xfrm>
                <a:off x="1101239" y="3992684"/>
                <a:ext cx="4950000" cy="29259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grpSp>
        <p:sp>
          <p:nvSpPr>
            <p:cNvPr id="19" name="矩形 18"/>
            <p:cNvSpPr/>
            <p:nvPr/>
          </p:nvSpPr>
          <p:spPr>
            <a:xfrm>
              <a:off x="7357148" y="3510104"/>
              <a:ext cx="4561304" cy="2430024"/>
            </a:xfrm>
            <a:prstGeom prst="rect">
              <a:avLst/>
            </a:prstGeom>
          </p:spPr>
          <p:txBody>
            <a:bodyPr wrap="square">
              <a:spAutoFit/>
            </a:bodyPr>
            <a:lstStyle/>
            <a:p>
              <a:pPr algn="just" defTabSz="457200">
                <a:lnSpc>
                  <a:spcPct val="130000"/>
                </a:lnSpc>
                <a:spcAft>
                  <a:spcPts val="500"/>
                </a:spcAft>
              </a:pPr>
              <a:r>
                <a:rPr lang="zh-CN" altLang="en-US" sz="1600" dirty="0">
                  <a:cs typeface="+mn-ea"/>
                  <a:sym typeface="+mn-lt"/>
                </a:rPr>
                <a:t>竞争性原则，也称差异性原则。</a:t>
              </a:r>
              <a:endParaRPr lang="en-US" altLang="zh-CN" sz="1600" dirty="0">
                <a:cs typeface="+mn-ea"/>
                <a:sym typeface="+mn-lt"/>
              </a:endParaRPr>
            </a:p>
            <a:p>
              <a:pPr algn="just" defTabSz="457200">
                <a:lnSpc>
                  <a:spcPct val="130000"/>
                </a:lnSpc>
                <a:spcAft>
                  <a:spcPts val="500"/>
                </a:spcAft>
              </a:pPr>
              <a:r>
                <a:rPr lang="zh-CN" altLang="en-US" sz="1600" dirty="0">
                  <a:cs typeface="+mn-ea"/>
                  <a:sym typeface="+mn-lt"/>
                </a:rPr>
                <a:t>开展商品定位并非一件一厢情愿的事情，而是建立在企业对市场上同行业竞争对手的分析基础上的，包括竞争对手的数量、竞争对手的实力及竞争对手的商品市场定位等。</a:t>
              </a:r>
              <a:endParaRPr lang="en-US" altLang="zh-CN" sz="1600" dirty="0">
                <a:cs typeface="+mn-ea"/>
                <a:sym typeface="+mn-lt"/>
              </a:endParaRPr>
            </a:p>
            <a:p>
              <a:pPr algn="just" defTabSz="457200">
                <a:lnSpc>
                  <a:spcPct val="130000"/>
                </a:lnSpc>
                <a:spcAft>
                  <a:spcPts val="500"/>
                </a:spcAft>
              </a:pPr>
              <a:r>
                <a:rPr lang="zh-CN" altLang="en-US" sz="1600" dirty="0">
                  <a:cs typeface="+mn-ea"/>
                  <a:sym typeface="+mn-lt"/>
                </a:rPr>
                <a:t>这样才能保证商品定位的精准，避免定位相同，有效降低竞争中的风险。</a:t>
              </a:r>
              <a:endParaRPr lang="zh-CN" altLang="en-US" sz="1600" dirty="0">
                <a:cs typeface="+mn-ea"/>
                <a:sym typeface="+mn-lt"/>
              </a:endParaRPr>
            </a:p>
          </p:txBody>
        </p:sp>
      </p:grpSp>
      <p:sp>
        <p:nvSpPr>
          <p:cNvPr id="22" name="Shape 41"/>
          <p:cNvSpPr/>
          <p:nvPr/>
        </p:nvSpPr>
        <p:spPr>
          <a:xfrm>
            <a:off x="8117659" y="1334562"/>
            <a:ext cx="1645200" cy="164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lgn="ctr">
              <a:defRPr sz="3200">
                <a:solidFill>
                  <a:srgbClr val="FFFFFF"/>
                </a:solidFill>
                <a:latin typeface="+mn-lt"/>
                <a:ea typeface="+mn-ea"/>
                <a:cs typeface="+mn-cs"/>
                <a:sym typeface="Helvetica Light"/>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竞争性原则</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650"/>
                                        <p:tgtEl>
                                          <p:spTgt spid="23"/>
                                        </p:tgtEl>
                                      </p:cBhvr>
                                    </p:animEffect>
                                  </p:childTnLst>
                                </p:cTn>
                              </p:par>
                            </p:childTnLst>
                          </p:cTn>
                        </p:par>
                        <p:par>
                          <p:cTn id="14" fill="hold">
                            <p:stCondLst>
                              <p:cond delay="1500"/>
                            </p:stCondLst>
                            <p:childTnLst>
                              <p:par>
                                <p:cTn id="15" presetID="53" presetClass="entr" presetSubtype="16" fill="hold" grpId="0" nodeType="afterEffect">
                                  <p:stCondLst>
                                    <p:cond delay="1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2100"/>
                            </p:stCondLst>
                            <p:childTnLst>
                              <p:par>
                                <p:cTn id="21" presetID="2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6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1165507"/>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3153098" y="3330076"/>
            <a:ext cx="5724644"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做好商品定位的方法</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3206187" y="4516986"/>
            <a:ext cx="5671555" cy="874407"/>
          </a:xfrm>
          <a:prstGeom prst="rect">
            <a:avLst/>
          </a:prstGeom>
        </p:spPr>
        <p:txBody>
          <a:bodyPr wrap="square">
            <a:spAutoFit/>
          </a:bodyPr>
          <a:lstStyle/>
          <a:p>
            <a:pPr indent="457200" algn="just">
              <a:lnSpc>
                <a:spcPct val="150000"/>
              </a:lnSpc>
            </a:pPr>
            <a:r>
              <a:rPr lang="zh-CN" altLang="en-US" dirty="0"/>
              <a:t>商品定位会受到业态、目标消费群体、消费需求等因素的影响，所以开展商品定位需要从三个方面出发。</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5"/>
          <p:cNvSpPr txBox="1"/>
          <p:nvPr/>
        </p:nvSpPr>
        <p:spPr>
          <a:xfrm>
            <a:off x="866861" y="988218"/>
            <a:ext cx="3536788" cy="1692176"/>
          </a:xfrm>
          <a:prstGeom prst="rect">
            <a:avLst/>
          </a:prstGeom>
          <a:noFill/>
        </p:spPr>
        <p:txBody>
          <a:bodyPr wrap="square" lIns="121712" tIns="60856" rIns="121712" bIns="60856" rtlCol="0">
            <a:spAutoFit/>
          </a:bodyPr>
          <a:lstStyle/>
          <a:p>
            <a:pPr>
              <a:lnSpc>
                <a:spcPct val="130000"/>
              </a:lnSpc>
            </a:pPr>
            <a:r>
              <a:rPr lang="zh-CN" altLang="en-US" sz="1600" dirty="0">
                <a:cs typeface="+mn-ea"/>
                <a:sym typeface="+mn-lt"/>
              </a:rPr>
              <a:t>通俗地讲，业态就是指零售企业卖给谁、卖什么和如何卖的具体经营形式，主要包括百货店、大型综合超市、便利店、专业市场（主题商城）、专卖店、购物中心和仓储式商场等形式</a:t>
            </a:r>
            <a:endParaRPr lang="zh-CN" altLang="en-US" sz="1600" dirty="0">
              <a:cs typeface="+mn-ea"/>
              <a:sym typeface="+mn-lt"/>
            </a:endParaRPr>
          </a:p>
        </p:txBody>
      </p:sp>
      <p:sp>
        <p:nvSpPr>
          <p:cNvPr id="28" name="文本框 27"/>
          <p:cNvSpPr txBox="1"/>
          <p:nvPr/>
        </p:nvSpPr>
        <p:spPr>
          <a:xfrm>
            <a:off x="866861" y="423052"/>
            <a:ext cx="2472452"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做好商品定位的方法</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4" name="直接箭头连接符 3"/>
          <p:cNvCxnSpPr/>
          <p:nvPr/>
        </p:nvCxnSpPr>
        <p:spPr>
          <a:xfrm>
            <a:off x="8094268" y="2350439"/>
            <a:ext cx="3445691" cy="0"/>
          </a:xfrm>
          <a:prstGeom prst="straightConnector1">
            <a:avLst/>
          </a:prstGeom>
          <a:noFill/>
          <a:ln w="9525" cap="flat" cmpd="sng" algn="ctr">
            <a:solidFill>
              <a:srgbClr val="314865"/>
            </a:solidFill>
            <a:prstDash val="solid"/>
            <a:headEnd type="none" w="med" len="med"/>
            <a:tailEnd type="none" w="med" len="med"/>
          </a:ln>
          <a:effectLst/>
        </p:spPr>
      </p:cxnSp>
      <p:cxnSp>
        <p:nvCxnSpPr>
          <p:cNvPr id="5" name="直接箭头连接符 4"/>
          <p:cNvCxnSpPr/>
          <p:nvPr/>
        </p:nvCxnSpPr>
        <p:spPr>
          <a:xfrm>
            <a:off x="6455764" y="4744282"/>
            <a:ext cx="0" cy="1596710"/>
          </a:xfrm>
          <a:prstGeom prst="straightConnector1">
            <a:avLst/>
          </a:prstGeom>
          <a:noFill/>
          <a:ln w="9525" cap="flat" cmpd="sng" algn="ctr">
            <a:solidFill>
              <a:srgbClr val="314865"/>
            </a:solidFill>
            <a:prstDash val="solid"/>
            <a:headEnd type="none" w="med" len="med"/>
            <a:tailEnd type="none" w="med" len="med"/>
          </a:ln>
          <a:effectLst/>
        </p:spPr>
      </p:cxnSp>
      <p:cxnSp>
        <p:nvCxnSpPr>
          <p:cNvPr id="6" name="直接箭头连接符 5"/>
          <p:cNvCxnSpPr/>
          <p:nvPr/>
        </p:nvCxnSpPr>
        <p:spPr>
          <a:xfrm flipH="1">
            <a:off x="866861" y="2736595"/>
            <a:ext cx="3844153" cy="0"/>
          </a:xfrm>
          <a:prstGeom prst="straightConnector1">
            <a:avLst/>
          </a:prstGeom>
          <a:noFill/>
          <a:ln w="9525" cap="flat" cmpd="sng" algn="ctr">
            <a:solidFill>
              <a:srgbClr val="314865"/>
            </a:solidFill>
            <a:prstDash val="solid"/>
            <a:headEnd type="none" w="med" len="med"/>
            <a:tailEnd type="none" w="med" len="med"/>
          </a:ln>
          <a:effectLst/>
        </p:spPr>
      </p:cxnSp>
      <p:sp>
        <p:nvSpPr>
          <p:cNvPr id="7" name="Oval 98"/>
          <p:cNvSpPr>
            <a:spLocks noChangeArrowheads="1"/>
          </p:cNvSpPr>
          <p:nvPr/>
        </p:nvSpPr>
        <p:spPr bwMode="auto">
          <a:xfrm>
            <a:off x="4462106" y="1380825"/>
            <a:ext cx="2039992" cy="2018969"/>
          </a:xfrm>
          <a:prstGeom prst="ellipse">
            <a:avLst/>
          </a:prstGeom>
          <a:solidFill>
            <a:schemeClr val="accent4">
              <a:lumMod val="60000"/>
              <a:lumOff val="40000"/>
            </a:schemeClr>
          </a:solidFill>
          <a:ln w="25400">
            <a:noFill/>
          </a:ln>
        </p:spPr>
        <p:txBody>
          <a:bodyPr vert="horz" wrap="square" lIns="109541" tIns="54770" rIns="109541" bIns="54770" numCol="1" anchor="t" anchorCtr="0" compatLnSpc="1"/>
          <a:lstStyle/>
          <a:p>
            <a:pPr defTabSz="1095375">
              <a:lnSpc>
                <a:spcPct val="130000"/>
              </a:lnSpc>
              <a:defRPr/>
            </a:pPr>
            <a:endParaRPr lang="zh-CN" altLang="en-US" sz="2165" kern="0" dirty="0">
              <a:solidFill>
                <a:schemeClr val="bg2">
                  <a:lumMod val="10000"/>
                </a:schemeClr>
              </a:solidFill>
              <a:latin typeface="+mn-lt"/>
              <a:ea typeface="+mn-ea"/>
              <a:cs typeface="+mn-ea"/>
              <a:sym typeface="+mn-lt"/>
            </a:endParaRPr>
          </a:p>
        </p:txBody>
      </p:sp>
      <p:sp>
        <p:nvSpPr>
          <p:cNvPr id="8" name="Oval 100"/>
          <p:cNvSpPr>
            <a:spLocks noChangeArrowheads="1"/>
          </p:cNvSpPr>
          <p:nvPr/>
        </p:nvSpPr>
        <p:spPr bwMode="auto">
          <a:xfrm>
            <a:off x="6253732" y="1614817"/>
            <a:ext cx="2027348" cy="2008750"/>
          </a:xfrm>
          <a:prstGeom prst="ellipse">
            <a:avLst/>
          </a:prstGeom>
          <a:solidFill>
            <a:schemeClr val="accent1"/>
          </a:solidFill>
          <a:ln w="19050">
            <a:solidFill>
              <a:schemeClr val="bg1"/>
            </a:solidFill>
          </a:ln>
        </p:spPr>
        <p:txBody>
          <a:bodyPr vert="horz" wrap="square" lIns="109541" tIns="54770" rIns="109541" bIns="54770" numCol="1" anchor="t" anchorCtr="0" compatLnSpc="1"/>
          <a:lstStyle/>
          <a:p>
            <a:pPr defTabSz="1095375">
              <a:lnSpc>
                <a:spcPct val="130000"/>
              </a:lnSpc>
              <a:defRPr/>
            </a:pPr>
            <a:endParaRPr lang="zh-CN" altLang="en-US" sz="2165" kern="0" dirty="0">
              <a:solidFill>
                <a:schemeClr val="bg2">
                  <a:lumMod val="10000"/>
                </a:schemeClr>
              </a:solidFill>
              <a:latin typeface="+mn-lt"/>
              <a:ea typeface="+mn-ea"/>
              <a:cs typeface="+mn-ea"/>
              <a:sym typeface="+mn-lt"/>
            </a:endParaRPr>
          </a:p>
        </p:txBody>
      </p:sp>
      <p:sp>
        <p:nvSpPr>
          <p:cNvPr id="9" name="Oval 101"/>
          <p:cNvSpPr>
            <a:spLocks noChangeArrowheads="1"/>
          </p:cNvSpPr>
          <p:nvPr/>
        </p:nvSpPr>
        <p:spPr bwMode="auto">
          <a:xfrm>
            <a:off x="5012900" y="2853013"/>
            <a:ext cx="2010344" cy="2008750"/>
          </a:xfrm>
          <a:prstGeom prst="ellipse">
            <a:avLst/>
          </a:prstGeom>
          <a:solidFill>
            <a:schemeClr val="accent4"/>
          </a:solidFill>
          <a:ln w="19050">
            <a:solidFill>
              <a:schemeClr val="bg1"/>
            </a:solidFill>
          </a:ln>
        </p:spPr>
        <p:txBody>
          <a:bodyPr vert="horz" wrap="square" lIns="109541" tIns="54770" rIns="109541" bIns="54770" numCol="1" anchor="t" anchorCtr="0" compatLnSpc="1"/>
          <a:lstStyle/>
          <a:p>
            <a:pPr>
              <a:lnSpc>
                <a:spcPct val="130000"/>
              </a:lnSpc>
            </a:pPr>
            <a:endParaRPr lang="zh-CN" altLang="en-US" sz="2165" dirty="0">
              <a:solidFill>
                <a:schemeClr val="bg2">
                  <a:lumMod val="10000"/>
                </a:schemeClr>
              </a:solidFill>
              <a:latin typeface="+mn-lt"/>
              <a:ea typeface="+mn-ea"/>
              <a:cs typeface="+mn-ea"/>
              <a:sym typeface="+mn-lt"/>
            </a:endParaRPr>
          </a:p>
        </p:txBody>
      </p:sp>
      <p:sp>
        <p:nvSpPr>
          <p:cNvPr id="14" name="TextBox 23"/>
          <p:cNvSpPr txBox="1"/>
          <p:nvPr/>
        </p:nvSpPr>
        <p:spPr>
          <a:xfrm>
            <a:off x="2777924" y="4927866"/>
            <a:ext cx="3650286" cy="1372089"/>
          </a:xfrm>
          <a:prstGeom prst="rect">
            <a:avLst/>
          </a:prstGeom>
          <a:noFill/>
        </p:spPr>
        <p:txBody>
          <a:bodyPr wrap="square" lIns="121712" tIns="60856" rIns="121712" bIns="60856" rtlCol="0">
            <a:spAutoFit/>
          </a:bodyPr>
          <a:lstStyle/>
          <a:p>
            <a:pPr>
              <a:lnSpc>
                <a:spcPct val="130000"/>
              </a:lnSpc>
            </a:pPr>
            <a:r>
              <a:rPr lang="zh-CN" altLang="en-US" sz="1600" dirty="0">
                <a:cs typeface="+mn-ea"/>
                <a:sym typeface="+mn-lt"/>
              </a:rPr>
              <a:t>分析目标消费群体的消费需求的方法：</a:t>
            </a:r>
            <a:endParaRPr lang="en-US" altLang="zh-CN" sz="1600" dirty="0">
              <a:cs typeface="+mn-ea"/>
              <a:sym typeface="+mn-lt"/>
            </a:endParaRPr>
          </a:p>
          <a:p>
            <a:pPr marL="252095" indent="-179705">
              <a:lnSpc>
                <a:spcPct val="130000"/>
              </a:lnSpc>
              <a:buFont typeface="Arial" panose="020B0604020202020204" pitchFamily="34" charset="0"/>
              <a:buChar char="•"/>
            </a:pPr>
            <a:r>
              <a:rPr lang="zh-CN" altLang="en-US" sz="1600" dirty="0">
                <a:cs typeface="+mn-ea"/>
                <a:sym typeface="+mn-lt"/>
              </a:rPr>
              <a:t>访谈法</a:t>
            </a:r>
            <a:endParaRPr lang="en-US" altLang="zh-CN" sz="1600" dirty="0">
              <a:cs typeface="+mn-ea"/>
              <a:sym typeface="+mn-lt"/>
            </a:endParaRPr>
          </a:p>
          <a:p>
            <a:pPr marL="252095" indent="-179705">
              <a:lnSpc>
                <a:spcPct val="130000"/>
              </a:lnSpc>
              <a:buFont typeface="Arial" panose="020B0604020202020204" pitchFamily="34" charset="0"/>
              <a:buChar char="•"/>
            </a:pPr>
            <a:r>
              <a:rPr lang="zh-CN" altLang="en-US" sz="1600" dirty="0">
                <a:cs typeface="+mn-ea"/>
                <a:sym typeface="+mn-lt"/>
              </a:rPr>
              <a:t>观察法</a:t>
            </a:r>
            <a:endParaRPr lang="en-US" altLang="zh-CN" sz="1600" dirty="0">
              <a:cs typeface="+mn-ea"/>
              <a:sym typeface="+mn-lt"/>
            </a:endParaRPr>
          </a:p>
          <a:p>
            <a:pPr marL="252095" indent="-179705">
              <a:lnSpc>
                <a:spcPct val="130000"/>
              </a:lnSpc>
              <a:buFont typeface="Arial" panose="020B0604020202020204" pitchFamily="34" charset="0"/>
              <a:buChar char="•"/>
            </a:pPr>
            <a:r>
              <a:rPr lang="zh-CN" altLang="en-US" sz="1600" dirty="0">
                <a:cs typeface="+mn-ea"/>
                <a:sym typeface="+mn-lt"/>
              </a:rPr>
              <a:t>问卷调查法</a:t>
            </a:r>
            <a:endParaRPr lang="zh-CN" altLang="en-US" sz="1600" dirty="0">
              <a:cs typeface="+mn-ea"/>
              <a:sym typeface="+mn-lt"/>
            </a:endParaRPr>
          </a:p>
        </p:txBody>
      </p:sp>
      <p:sp>
        <p:nvSpPr>
          <p:cNvPr id="20" name="TextBox 27"/>
          <p:cNvSpPr txBox="1"/>
          <p:nvPr/>
        </p:nvSpPr>
        <p:spPr>
          <a:xfrm>
            <a:off x="4768889" y="1955803"/>
            <a:ext cx="1299303" cy="776413"/>
          </a:xfrm>
          <a:prstGeom prst="rect">
            <a:avLst/>
          </a:prstGeom>
          <a:noFill/>
        </p:spPr>
        <p:txBody>
          <a:bodyPr wrap="square" lIns="121712" tIns="60856" rIns="121712" bIns="60856" rtlCol="0">
            <a:spAutoFit/>
          </a:bodyPr>
          <a:lstStyle/>
          <a:p>
            <a:pPr algn="ctr">
              <a:lnSpc>
                <a:spcPct val="110000"/>
              </a:lnSpc>
            </a:pPr>
            <a:r>
              <a:rPr lang="zh-CN" altLang="en-US" sz="2000" b="1" dirty="0">
                <a:solidFill>
                  <a:schemeClr val="bg1"/>
                </a:solidFill>
                <a:cs typeface="+mn-ea"/>
                <a:sym typeface="+mn-lt"/>
              </a:rPr>
              <a:t>明确业态类型</a:t>
            </a:r>
            <a:endParaRPr lang="zh-CN" altLang="en-US" sz="2000" b="1" dirty="0">
              <a:solidFill>
                <a:schemeClr val="bg1"/>
              </a:solidFill>
              <a:cs typeface="+mn-ea"/>
              <a:sym typeface="+mn-lt"/>
            </a:endParaRPr>
          </a:p>
        </p:txBody>
      </p:sp>
      <p:sp>
        <p:nvSpPr>
          <p:cNvPr id="21" name="TextBox 28"/>
          <p:cNvSpPr txBox="1"/>
          <p:nvPr/>
        </p:nvSpPr>
        <p:spPr>
          <a:xfrm>
            <a:off x="5256315" y="3469182"/>
            <a:ext cx="1523515" cy="776413"/>
          </a:xfrm>
          <a:prstGeom prst="rect">
            <a:avLst/>
          </a:prstGeom>
          <a:noFill/>
        </p:spPr>
        <p:txBody>
          <a:bodyPr wrap="square" lIns="121712" tIns="60856" rIns="121712" bIns="60856" rtlCol="0">
            <a:spAutoFit/>
          </a:bodyPr>
          <a:lstStyle/>
          <a:p>
            <a:pPr algn="ctr">
              <a:lnSpc>
                <a:spcPct val="110000"/>
              </a:lnSpc>
            </a:pPr>
            <a:r>
              <a:rPr lang="zh-CN" altLang="en-US" sz="2000" b="1" dirty="0">
                <a:solidFill>
                  <a:schemeClr val="bg1"/>
                </a:solidFill>
                <a:cs typeface="+mn-ea"/>
                <a:sym typeface="+mn-lt"/>
              </a:rPr>
              <a:t>分析</a:t>
            </a:r>
            <a:br>
              <a:rPr lang="en-US" altLang="zh-CN" sz="2000" b="1" dirty="0">
                <a:solidFill>
                  <a:schemeClr val="bg1"/>
                </a:solidFill>
                <a:cs typeface="+mn-ea"/>
                <a:sym typeface="+mn-lt"/>
              </a:rPr>
            </a:br>
            <a:r>
              <a:rPr lang="zh-CN" altLang="en-US" sz="2000" b="1" dirty="0">
                <a:solidFill>
                  <a:schemeClr val="bg1"/>
                </a:solidFill>
                <a:cs typeface="+mn-ea"/>
                <a:sym typeface="+mn-lt"/>
              </a:rPr>
              <a:t>消费需求</a:t>
            </a:r>
            <a:endParaRPr lang="zh-CN" altLang="en-US" sz="2000" b="1" dirty="0">
              <a:solidFill>
                <a:schemeClr val="bg1"/>
              </a:solidFill>
              <a:latin typeface="+mn-lt"/>
              <a:ea typeface="+mn-ea"/>
              <a:cs typeface="+mn-ea"/>
              <a:sym typeface="+mn-lt"/>
            </a:endParaRPr>
          </a:p>
        </p:txBody>
      </p:sp>
      <p:sp>
        <p:nvSpPr>
          <p:cNvPr id="22" name="TextBox 29"/>
          <p:cNvSpPr txBox="1"/>
          <p:nvPr/>
        </p:nvSpPr>
        <p:spPr>
          <a:xfrm>
            <a:off x="6499001" y="2230986"/>
            <a:ext cx="1536810" cy="776413"/>
          </a:xfrm>
          <a:prstGeom prst="rect">
            <a:avLst/>
          </a:prstGeom>
          <a:noFill/>
        </p:spPr>
        <p:txBody>
          <a:bodyPr wrap="square" lIns="121712" tIns="60856" rIns="121712" bIns="60856" rtlCol="0">
            <a:spAutoFit/>
          </a:bodyPr>
          <a:lstStyle/>
          <a:p>
            <a:pPr algn="ctr">
              <a:lnSpc>
                <a:spcPct val="110000"/>
              </a:lnSpc>
            </a:pPr>
            <a:r>
              <a:rPr lang="zh-CN" altLang="en-US" sz="2000" b="1" dirty="0">
                <a:solidFill>
                  <a:schemeClr val="bg1"/>
                </a:solidFill>
                <a:cs typeface="+mn-ea"/>
                <a:sym typeface="+mn-lt"/>
              </a:rPr>
              <a:t>分析目标</a:t>
            </a:r>
            <a:br>
              <a:rPr lang="en-US" altLang="zh-CN" sz="2000" b="1" dirty="0">
                <a:solidFill>
                  <a:schemeClr val="bg1"/>
                </a:solidFill>
                <a:cs typeface="+mn-ea"/>
                <a:sym typeface="+mn-lt"/>
              </a:rPr>
            </a:br>
            <a:r>
              <a:rPr lang="zh-CN" altLang="en-US" sz="2000" b="1" dirty="0">
                <a:solidFill>
                  <a:schemeClr val="bg1"/>
                </a:solidFill>
                <a:cs typeface="+mn-ea"/>
                <a:sym typeface="+mn-lt"/>
              </a:rPr>
              <a:t>消费群体</a:t>
            </a:r>
            <a:endParaRPr lang="zh-CN" altLang="en-US" sz="2000" b="1" dirty="0">
              <a:solidFill>
                <a:schemeClr val="bg1"/>
              </a:solidFill>
              <a:latin typeface="+mn-lt"/>
              <a:ea typeface="+mn-ea"/>
              <a:cs typeface="+mn-ea"/>
              <a:sym typeface="+mn-lt"/>
            </a:endParaRPr>
          </a:p>
        </p:txBody>
      </p:sp>
      <p:sp>
        <p:nvSpPr>
          <p:cNvPr id="23" name="TextBox 25"/>
          <p:cNvSpPr txBox="1"/>
          <p:nvPr/>
        </p:nvSpPr>
        <p:spPr>
          <a:xfrm>
            <a:off x="8322548" y="2378389"/>
            <a:ext cx="3217411" cy="1372089"/>
          </a:xfrm>
          <a:prstGeom prst="rect">
            <a:avLst/>
          </a:prstGeom>
          <a:noFill/>
        </p:spPr>
        <p:txBody>
          <a:bodyPr wrap="square" lIns="121712" tIns="60856" rIns="121712" bIns="60856" rtlCol="0">
            <a:spAutoFit/>
          </a:bodyPr>
          <a:lstStyle/>
          <a:p>
            <a:pPr>
              <a:lnSpc>
                <a:spcPct val="130000"/>
              </a:lnSpc>
            </a:pPr>
            <a:r>
              <a:rPr lang="zh-CN" altLang="en-US" sz="1600" dirty="0">
                <a:cs typeface="+mn-ea"/>
                <a:sym typeface="+mn-lt"/>
              </a:rPr>
              <a:t>对目标消费群体进行分析的内容：</a:t>
            </a:r>
            <a:endParaRPr lang="en-US" altLang="zh-CN" sz="1600" dirty="0">
              <a:latin typeface="+mn-lt"/>
              <a:ea typeface="+mn-ea"/>
              <a:cs typeface="+mn-ea"/>
              <a:sym typeface="+mn-lt"/>
            </a:endParaRPr>
          </a:p>
          <a:p>
            <a:pPr marL="252095" indent="-179705">
              <a:lnSpc>
                <a:spcPct val="130000"/>
              </a:lnSpc>
              <a:buFont typeface="Arial" panose="020B0604020202020204" pitchFamily="34" charset="0"/>
              <a:buChar char="•"/>
            </a:pPr>
            <a:r>
              <a:rPr lang="zh-CN" altLang="en-US" sz="1600" dirty="0">
                <a:cs typeface="+mn-ea"/>
                <a:sym typeface="+mn-lt"/>
              </a:rPr>
              <a:t>所处地理位置</a:t>
            </a:r>
            <a:endParaRPr lang="en-US" altLang="zh-CN" sz="1600" dirty="0">
              <a:cs typeface="+mn-ea"/>
              <a:sym typeface="+mn-lt"/>
            </a:endParaRPr>
          </a:p>
          <a:p>
            <a:pPr marL="252095" indent="-179705">
              <a:lnSpc>
                <a:spcPct val="130000"/>
              </a:lnSpc>
              <a:buFont typeface="Arial" panose="020B0604020202020204" pitchFamily="34" charset="0"/>
              <a:buChar char="•"/>
            </a:pPr>
            <a:r>
              <a:rPr lang="zh-CN" altLang="en-US" sz="1600" dirty="0">
                <a:cs typeface="+mn-ea"/>
                <a:sym typeface="+mn-lt"/>
              </a:rPr>
              <a:t>人口属性</a:t>
            </a:r>
            <a:endParaRPr lang="en-US" altLang="zh-CN" sz="1600" dirty="0">
              <a:cs typeface="+mn-ea"/>
              <a:sym typeface="+mn-lt"/>
            </a:endParaRPr>
          </a:p>
          <a:p>
            <a:pPr marL="252095" indent="-179705">
              <a:lnSpc>
                <a:spcPct val="130000"/>
              </a:lnSpc>
              <a:buFont typeface="Arial" panose="020B0604020202020204" pitchFamily="34" charset="0"/>
              <a:buChar char="•"/>
            </a:pPr>
            <a:r>
              <a:rPr lang="zh-CN" altLang="en-US" sz="1600" dirty="0">
                <a:cs typeface="+mn-ea"/>
                <a:sym typeface="+mn-lt"/>
              </a:rPr>
              <a:t>消费心理</a:t>
            </a:r>
            <a:endParaRPr lang="zh-CN" altLang="en-US" sz="16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strVal val="4*#ppt_w"/>
                                          </p:val>
                                        </p:tav>
                                        <p:tav tm="100000">
                                          <p:val>
                                            <p:strVal val="#ppt_w"/>
                                          </p:val>
                                        </p:tav>
                                      </p:tavLst>
                                    </p:anim>
                                    <p:anim calcmode="lin" valueType="num">
                                      <p:cBhvr>
                                        <p:cTn id="12" dur="500" fill="hold"/>
                                        <p:tgtEl>
                                          <p:spTgt spid="8"/>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ppt_w</p:attrName>
                                        </p:attrNameLst>
                                      </p:cBhvr>
                                      <p:tavLst>
                                        <p:tav tm="0">
                                          <p:val>
                                            <p:strVal val="4*#ppt_w"/>
                                          </p:val>
                                        </p:tav>
                                        <p:tav tm="100000">
                                          <p:val>
                                            <p:strVal val="#ppt_w"/>
                                          </p:val>
                                        </p:tav>
                                      </p:tavLst>
                                    </p:anim>
                                    <p:anim calcmode="lin" valueType="num">
                                      <p:cBhvr>
                                        <p:cTn id="16" dur="250" fill="hold"/>
                                        <p:tgtEl>
                                          <p:spTgt spid="9"/>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 calcmode="lin" valueType="num">
                                      <p:cBhvr>
                                        <p:cTn id="22" dur="500" fill="hold"/>
                                        <p:tgtEl>
                                          <p:spTgt spid="20"/>
                                        </p:tgtEl>
                                        <p:attrNameLst>
                                          <p:attrName>style.rotation</p:attrName>
                                        </p:attrNameLst>
                                      </p:cBhvr>
                                      <p:tavLst>
                                        <p:tav tm="0">
                                          <p:val>
                                            <p:fltVal val="360"/>
                                          </p:val>
                                        </p:tav>
                                        <p:tav tm="100000">
                                          <p:val>
                                            <p:fltVal val="0"/>
                                          </p:val>
                                        </p:tav>
                                      </p:tavLst>
                                    </p:anim>
                                    <p:animEffect transition="in" filter="fade">
                                      <p:cBhvr>
                                        <p:cTn id="23" dur="500"/>
                                        <p:tgtEl>
                                          <p:spTgt spid="20"/>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 calcmode="lin" valueType="num">
                                      <p:cBhvr>
                                        <p:cTn id="28" dur="500" fill="hold"/>
                                        <p:tgtEl>
                                          <p:spTgt spid="22"/>
                                        </p:tgtEl>
                                        <p:attrNameLst>
                                          <p:attrName>style.rotation</p:attrName>
                                        </p:attrNameLst>
                                      </p:cBhvr>
                                      <p:tavLst>
                                        <p:tav tm="0">
                                          <p:val>
                                            <p:fltVal val="360"/>
                                          </p:val>
                                        </p:tav>
                                        <p:tav tm="100000">
                                          <p:val>
                                            <p:fltVal val="0"/>
                                          </p:val>
                                        </p:tav>
                                      </p:tavLst>
                                    </p:anim>
                                    <p:animEffect transition="in" filter="fade">
                                      <p:cBhvr>
                                        <p:cTn id="29" dur="500"/>
                                        <p:tgtEl>
                                          <p:spTgt spid="22"/>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 calcmode="lin" valueType="num">
                                      <p:cBhvr>
                                        <p:cTn id="34" dur="500" fill="hold"/>
                                        <p:tgtEl>
                                          <p:spTgt spid="21"/>
                                        </p:tgtEl>
                                        <p:attrNameLst>
                                          <p:attrName>style.rotation</p:attrName>
                                        </p:attrNameLst>
                                      </p:cBhvr>
                                      <p:tavLst>
                                        <p:tav tm="0">
                                          <p:val>
                                            <p:fltVal val="360"/>
                                          </p:val>
                                        </p:tav>
                                        <p:tav tm="100000">
                                          <p:val>
                                            <p:fltVal val="0"/>
                                          </p:val>
                                        </p:tav>
                                      </p:tavLst>
                                    </p:anim>
                                    <p:animEffect transition="in" filter="fade">
                                      <p:cBhvr>
                                        <p:cTn id="35" dur="500"/>
                                        <p:tgtEl>
                                          <p:spTgt spid="21"/>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par>
                                <p:cTn id="40" presetID="22" presetClass="entr" presetSubtype="1"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cTn>
                              </p:par>
                              <p:par>
                                <p:cTn id="43" presetID="22" presetClass="entr" presetSubtype="2"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right)">
                                      <p:cBhvr>
                                        <p:cTn id="45" dur="500"/>
                                        <p:tgtEl>
                                          <p:spTgt spid="6"/>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P spid="8" grpId="0" animBg="1"/>
      <p:bldP spid="9" grpId="0" animBg="1"/>
      <p:bldP spid="14"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任务二</a:t>
            </a:r>
            <a:endPar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endParaRPr>
          </a:p>
        </p:txBody>
      </p:sp>
      <p:sp>
        <p:nvSpPr>
          <p:cNvPr id="4" name="文本框 3"/>
          <p:cNvSpPr txBox="1"/>
          <p:nvPr/>
        </p:nvSpPr>
        <p:spPr>
          <a:xfrm>
            <a:off x="3912000" y="2803892"/>
            <a:ext cx="4736700"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了解品类管理的</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基本流程</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tags/tag1.xml><?xml version="1.0" encoding="utf-8"?>
<p:tagLst xmlns:p="http://schemas.openxmlformats.org/presentationml/2006/main">
  <p:tag name="MH" val="20230601212134"/>
  <p:tag name="MH_LIBRARY" val="GRAPHIC"/>
  <p:tag name="MH_TYPE" val="Other"/>
  <p:tag name="MH_ORDER" val="1"/>
</p:tagLst>
</file>

<file path=ppt/tags/tag10.xml><?xml version="1.0" encoding="utf-8"?>
<p:tagLst xmlns:p="http://schemas.openxmlformats.org/presentationml/2006/main">
  <p:tag name="MH" val="20230601212134"/>
  <p:tag name="MH_LIBRARY" val="GRAPHIC"/>
  <p:tag name="MH_TYPE" val="Text"/>
  <p:tag name="MH_ORDER" val="2"/>
</p:tagLst>
</file>

<file path=ppt/tags/tag11.xml><?xml version="1.0" encoding="utf-8"?>
<p:tagLst xmlns:p="http://schemas.openxmlformats.org/presentationml/2006/main">
  <p:tag name="MH" val="20230601212134"/>
  <p:tag name="MH_LIBRARY" val="GRAPHIC"/>
  <p:tag name="MH_TYPE" val="Other"/>
  <p:tag name="MH_ORDER" val="1"/>
</p:tagLst>
</file>

<file path=ppt/tags/tag12.xml><?xml version="1.0" encoding="utf-8"?>
<p:tagLst xmlns:p="http://schemas.openxmlformats.org/presentationml/2006/main">
  <p:tag name="MH" val="20230601212134"/>
  <p:tag name="MH_LIBRARY" val="GRAPHIC"/>
  <p:tag name="MH_TYPE" val="Other"/>
  <p:tag name="MH_ORDER" val="2"/>
</p:tagLst>
</file>

<file path=ppt/tags/tag13.xml><?xml version="1.0" encoding="utf-8"?>
<p:tagLst xmlns:p="http://schemas.openxmlformats.org/presentationml/2006/main">
  <p:tag name="MH" val="20230601212134"/>
  <p:tag name="MH_LIBRARY" val="GRAPHIC"/>
  <p:tag name="MH_TYPE" val="Other"/>
  <p:tag name="MH_ORDER" val="9"/>
</p:tagLst>
</file>

<file path=ppt/tags/tag14.xml><?xml version="1.0" encoding="utf-8"?>
<p:tagLst xmlns:p="http://schemas.openxmlformats.org/presentationml/2006/main">
  <p:tag name="MH" val="20230601212134"/>
  <p:tag name="MH_LIBRARY" val="GRAPHIC"/>
  <p:tag name="MH_TYPE" val="SubTitle"/>
  <p:tag name="MH_ORDER" val="1"/>
</p:tagLst>
</file>

<file path=ppt/tags/tag15.xml><?xml version="1.0" encoding="utf-8"?>
<p:tagLst xmlns:p="http://schemas.openxmlformats.org/presentationml/2006/main">
  <p:tag name="MH" val="20230601212134"/>
  <p:tag name="MH_LIBRARY" val="GRAPHIC"/>
  <p:tag name="MH_TYPE" val="Other"/>
  <p:tag name="MH_ORDER" val="3"/>
</p:tagLst>
</file>

<file path=ppt/tags/tag16.xml><?xml version="1.0" encoding="utf-8"?>
<p:tagLst xmlns:p="http://schemas.openxmlformats.org/presentationml/2006/main">
  <p:tag name="MH" val="20230601212134"/>
  <p:tag name="MH_LIBRARY" val="GRAPHIC"/>
  <p:tag name="MH_TYPE" val="Other"/>
  <p:tag name="MH_ORDER" val="4"/>
</p:tagLst>
</file>

<file path=ppt/tags/tag17.xml><?xml version="1.0" encoding="utf-8"?>
<p:tagLst xmlns:p="http://schemas.openxmlformats.org/presentationml/2006/main">
  <p:tag name="MH" val="20230601212134"/>
  <p:tag name="MH_LIBRARY" val="GRAPHIC"/>
  <p:tag name="MH_TYPE" val="Other"/>
  <p:tag name="MH_ORDER" val="10"/>
</p:tagLst>
</file>

<file path=ppt/tags/tag18.xml><?xml version="1.0" encoding="utf-8"?>
<p:tagLst xmlns:p="http://schemas.openxmlformats.org/presentationml/2006/main">
  <p:tag name="MH" val="20230601212134"/>
  <p:tag name="MH_LIBRARY" val="GRAPHIC"/>
  <p:tag name="MH_TYPE" val="SubTitle"/>
  <p:tag name="MH_ORDER" val="2"/>
</p:tagLst>
</file>

<file path=ppt/tags/tag19.xml><?xml version="1.0" encoding="utf-8"?>
<p:tagLst xmlns:p="http://schemas.openxmlformats.org/presentationml/2006/main">
  <p:tag name="MH" val="20230601212134"/>
  <p:tag name="MH_LIBRARY" val="GRAPHIC"/>
  <p:tag name="MH_TYPE" val="Other"/>
  <p:tag name="MH_ORDER" val="6"/>
</p:tagLst>
</file>

<file path=ppt/tags/tag2.xml><?xml version="1.0" encoding="utf-8"?>
<p:tagLst xmlns:p="http://schemas.openxmlformats.org/presentationml/2006/main">
  <p:tag name="MH" val="20230601212134"/>
  <p:tag name="MH_LIBRARY" val="GRAPHIC"/>
  <p:tag name="MH_TYPE" val="Other"/>
  <p:tag name="MH_ORDER" val="2"/>
</p:tagLst>
</file>

<file path=ppt/tags/tag20.xml><?xml version="1.0" encoding="utf-8"?>
<p:tagLst xmlns:p="http://schemas.openxmlformats.org/presentationml/2006/main">
  <p:tag name="MH" val="20230601212134"/>
  <p:tag name="MH_LIBRARY" val="GRAPHIC"/>
  <p:tag name="MH_TYPE" val="Other"/>
  <p:tag name="MH_ORDER" val="5"/>
</p:tagLst>
</file>

<file path=ppt/tags/tag21.xml><?xml version="1.0" encoding="utf-8"?>
<p:tagLst xmlns:p="http://schemas.openxmlformats.org/presentationml/2006/main">
  <p:tag name="MH" val="20230601212134"/>
  <p:tag name="MH_LIBRARY" val="GRAPHIC"/>
  <p:tag name="MH_TYPE" val="Other"/>
  <p:tag name="MH_ORDER" val="11"/>
</p:tagLst>
</file>

<file path=ppt/tags/tag22.xml><?xml version="1.0" encoding="utf-8"?>
<p:tagLst xmlns:p="http://schemas.openxmlformats.org/presentationml/2006/main">
  <p:tag name="MH" val="20230601212134"/>
  <p:tag name="MH_LIBRARY" val="GRAPHIC"/>
  <p:tag name="MH_TYPE" val="SubTitle"/>
  <p:tag name="MH_ORDER" val="3"/>
</p:tagLst>
</file>

<file path=ppt/tags/tag23.xml><?xml version="1.0" encoding="utf-8"?>
<p:tagLst xmlns:p="http://schemas.openxmlformats.org/presentationml/2006/main">
  <p:tag name="MH" val="20230601212134"/>
  <p:tag name="MH_LIBRARY" val="GRAPHIC"/>
  <p:tag name="MH_TYPE" val="Other"/>
  <p:tag name="MH_ORDER" val="7"/>
</p:tagLst>
</file>

<file path=ppt/tags/tag24.xml><?xml version="1.0" encoding="utf-8"?>
<p:tagLst xmlns:p="http://schemas.openxmlformats.org/presentationml/2006/main">
  <p:tag name="MH" val="20230601212134"/>
  <p:tag name="MH_LIBRARY" val="GRAPHIC"/>
  <p:tag name="MH_TYPE" val="Other"/>
  <p:tag name="MH_ORDER" val="8"/>
</p:tagLst>
</file>

<file path=ppt/tags/tag25.xml><?xml version="1.0" encoding="utf-8"?>
<p:tagLst xmlns:p="http://schemas.openxmlformats.org/presentationml/2006/main">
  <p:tag name="MH" val="20230601212134"/>
  <p:tag name="MH_LIBRARY" val="GRAPHIC"/>
  <p:tag name="MH_TYPE" val="Other"/>
  <p:tag name="MH_ORDER" val="12"/>
</p:tagLst>
</file>

<file path=ppt/tags/tag26.xml><?xml version="1.0" encoding="utf-8"?>
<p:tagLst xmlns:p="http://schemas.openxmlformats.org/presentationml/2006/main">
  <p:tag name="MH" val="20230601212134"/>
  <p:tag name="MH_LIBRARY" val="GRAPHIC"/>
  <p:tag name="MH_TYPE" val="SubTitle"/>
  <p:tag name="MH_ORDER" val="4"/>
</p:tagLst>
</file>

<file path=ppt/tags/tag27.xml><?xml version="1.0" encoding="utf-8"?>
<p:tagLst xmlns:p="http://schemas.openxmlformats.org/presentationml/2006/main">
  <p:tag name="MH" val="20230601212134"/>
  <p:tag name="MH_LIBRARY" val="GRAPHIC"/>
  <p:tag name="MH_TYPE" val="Text"/>
  <p:tag name="MH_ORDER" val="1"/>
</p:tagLst>
</file>

<file path=ppt/tags/tag28.xml><?xml version="1.0" encoding="utf-8"?>
<p:tagLst xmlns:p="http://schemas.openxmlformats.org/presentationml/2006/main">
  <p:tag name="MH" val="20230601212134"/>
  <p:tag name="MH_LIBRARY" val="GRAPHIC"/>
  <p:tag name="MH_TYPE" val="Text"/>
  <p:tag name="MH_ORDER" val="2"/>
</p:tagLst>
</file>

<file path=ppt/tags/tag29.xml><?xml version="1.0" encoding="utf-8"?>
<p:tagLst xmlns:p="http://schemas.openxmlformats.org/presentationml/2006/main">
  <p:tag name="MH" val="20230601212134"/>
  <p:tag name="MH_LIBRARY" val="GRAPHIC"/>
  <p:tag name="MH_TYPE" val="Text"/>
  <p:tag name="MH_ORDER" val="3"/>
</p:tagLst>
</file>

<file path=ppt/tags/tag3.xml><?xml version="1.0" encoding="utf-8"?>
<p:tagLst xmlns:p="http://schemas.openxmlformats.org/presentationml/2006/main">
  <p:tag name="MH" val="20230601212134"/>
  <p:tag name="MH_LIBRARY" val="GRAPHIC"/>
  <p:tag name="MH_TYPE" val="Other"/>
  <p:tag name="MH_ORDER" val="9"/>
</p:tagLst>
</file>

<file path=ppt/tags/tag30.xml><?xml version="1.0" encoding="utf-8"?>
<p:tagLst xmlns:p="http://schemas.openxmlformats.org/presentationml/2006/main">
  <p:tag name="MH" val="20230601212134"/>
  <p:tag name="MH_LIBRARY" val="GRAPHIC"/>
  <p:tag name="MH_TYPE" val="Text"/>
  <p:tag name="MH_ORDER" val="4"/>
</p:tagLst>
</file>

<file path=ppt/tags/tag31.xml><?xml version="1.0" encoding="utf-8"?>
<p:tagLst xmlns:p="http://schemas.openxmlformats.org/presentationml/2006/main">
  <p:tag name="MH" val="20230601212134"/>
  <p:tag name="MH_LIBRARY" val="GRAPHIC"/>
  <p:tag name="MH_TYPE" val="Other"/>
  <p:tag name="MH_ORDER" val="1"/>
</p:tagLst>
</file>

<file path=ppt/tags/tag32.xml><?xml version="1.0" encoding="utf-8"?>
<p:tagLst xmlns:p="http://schemas.openxmlformats.org/presentationml/2006/main">
  <p:tag name="MH" val="20230601212134"/>
  <p:tag name="MH_LIBRARY" val="GRAPHIC"/>
  <p:tag name="MH_TYPE" val="Other"/>
  <p:tag name="MH_ORDER" val="2"/>
</p:tagLst>
</file>

<file path=ppt/tags/tag33.xml><?xml version="1.0" encoding="utf-8"?>
<p:tagLst xmlns:p="http://schemas.openxmlformats.org/presentationml/2006/main">
  <p:tag name="MH" val="20230601212134"/>
  <p:tag name="MH_LIBRARY" val="GRAPHIC"/>
  <p:tag name="MH_TYPE" val="Other"/>
  <p:tag name="MH_ORDER" val="9"/>
</p:tagLst>
</file>

<file path=ppt/tags/tag34.xml><?xml version="1.0" encoding="utf-8"?>
<p:tagLst xmlns:p="http://schemas.openxmlformats.org/presentationml/2006/main">
  <p:tag name="MH" val="20230601212134"/>
  <p:tag name="MH_LIBRARY" val="GRAPHIC"/>
  <p:tag name="MH_TYPE" val="SubTitle"/>
  <p:tag name="MH_ORDER" val="1"/>
</p:tagLst>
</file>

<file path=ppt/tags/tag35.xml><?xml version="1.0" encoding="utf-8"?>
<p:tagLst xmlns:p="http://schemas.openxmlformats.org/presentationml/2006/main">
  <p:tag name="MH" val="20230601212134"/>
  <p:tag name="MH_LIBRARY" val="GRAPHIC"/>
  <p:tag name="MH_TYPE" val="Other"/>
  <p:tag name="MH_ORDER" val="3"/>
</p:tagLst>
</file>

<file path=ppt/tags/tag36.xml><?xml version="1.0" encoding="utf-8"?>
<p:tagLst xmlns:p="http://schemas.openxmlformats.org/presentationml/2006/main">
  <p:tag name="MH" val="20230601212134"/>
  <p:tag name="MH_LIBRARY" val="GRAPHIC"/>
  <p:tag name="MH_TYPE" val="Other"/>
  <p:tag name="MH_ORDER" val="4"/>
</p:tagLst>
</file>

<file path=ppt/tags/tag37.xml><?xml version="1.0" encoding="utf-8"?>
<p:tagLst xmlns:p="http://schemas.openxmlformats.org/presentationml/2006/main">
  <p:tag name="MH" val="20230601212134"/>
  <p:tag name="MH_LIBRARY" val="GRAPHIC"/>
  <p:tag name="MH_TYPE" val="Other"/>
  <p:tag name="MH_ORDER" val="10"/>
</p:tagLst>
</file>

<file path=ppt/tags/tag38.xml><?xml version="1.0" encoding="utf-8"?>
<p:tagLst xmlns:p="http://schemas.openxmlformats.org/presentationml/2006/main">
  <p:tag name="MH" val="20230601212134"/>
  <p:tag name="MH_LIBRARY" val="GRAPHIC"/>
  <p:tag name="MH_TYPE" val="SubTitle"/>
  <p:tag name="MH_ORDER" val="2"/>
</p:tagLst>
</file>

<file path=ppt/tags/tag39.xml><?xml version="1.0" encoding="utf-8"?>
<p:tagLst xmlns:p="http://schemas.openxmlformats.org/presentationml/2006/main">
  <p:tag name="MH" val="20230601212134"/>
  <p:tag name="MH_LIBRARY" val="GRAPHIC"/>
  <p:tag name="MH_TYPE" val="Other"/>
  <p:tag name="MH_ORDER" val="6"/>
</p:tagLst>
</file>

<file path=ppt/tags/tag4.xml><?xml version="1.0" encoding="utf-8"?>
<p:tagLst xmlns:p="http://schemas.openxmlformats.org/presentationml/2006/main">
  <p:tag name="MH" val="20230601212134"/>
  <p:tag name="MH_LIBRARY" val="GRAPHIC"/>
  <p:tag name="MH_TYPE" val="SubTitle"/>
  <p:tag name="MH_ORDER" val="1"/>
</p:tagLst>
</file>

<file path=ppt/tags/tag40.xml><?xml version="1.0" encoding="utf-8"?>
<p:tagLst xmlns:p="http://schemas.openxmlformats.org/presentationml/2006/main">
  <p:tag name="MH" val="20230601212134"/>
  <p:tag name="MH_LIBRARY" val="GRAPHIC"/>
  <p:tag name="MH_TYPE" val="Other"/>
  <p:tag name="MH_ORDER" val="5"/>
</p:tagLst>
</file>

<file path=ppt/tags/tag41.xml><?xml version="1.0" encoding="utf-8"?>
<p:tagLst xmlns:p="http://schemas.openxmlformats.org/presentationml/2006/main">
  <p:tag name="MH" val="20230601212134"/>
  <p:tag name="MH_LIBRARY" val="GRAPHIC"/>
  <p:tag name="MH_TYPE" val="Other"/>
  <p:tag name="MH_ORDER" val="11"/>
</p:tagLst>
</file>

<file path=ppt/tags/tag42.xml><?xml version="1.0" encoding="utf-8"?>
<p:tagLst xmlns:p="http://schemas.openxmlformats.org/presentationml/2006/main">
  <p:tag name="MH" val="20230601212134"/>
  <p:tag name="MH_LIBRARY" val="GRAPHIC"/>
  <p:tag name="MH_TYPE" val="SubTitle"/>
  <p:tag name="MH_ORDER" val="3"/>
</p:tagLst>
</file>

<file path=ppt/tags/tag43.xml><?xml version="1.0" encoding="utf-8"?>
<p:tagLst xmlns:p="http://schemas.openxmlformats.org/presentationml/2006/main">
  <p:tag name="MH" val="20230601212134"/>
  <p:tag name="MH_LIBRARY" val="GRAPHIC"/>
  <p:tag name="MH_TYPE" val="Other"/>
  <p:tag name="MH_ORDER" val="7"/>
</p:tagLst>
</file>

<file path=ppt/tags/tag44.xml><?xml version="1.0" encoding="utf-8"?>
<p:tagLst xmlns:p="http://schemas.openxmlformats.org/presentationml/2006/main">
  <p:tag name="MH" val="20230601212134"/>
  <p:tag name="MH_LIBRARY" val="GRAPHIC"/>
  <p:tag name="MH_TYPE" val="Other"/>
  <p:tag name="MH_ORDER" val="8"/>
</p:tagLst>
</file>

<file path=ppt/tags/tag45.xml><?xml version="1.0" encoding="utf-8"?>
<p:tagLst xmlns:p="http://schemas.openxmlformats.org/presentationml/2006/main">
  <p:tag name="MH" val="20230601212134"/>
  <p:tag name="MH_LIBRARY" val="GRAPHIC"/>
  <p:tag name="MH_TYPE" val="Other"/>
  <p:tag name="MH_ORDER" val="12"/>
</p:tagLst>
</file>

<file path=ppt/tags/tag46.xml><?xml version="1.0" encoding="utf-8"?>
<p:tagLst xmlns:p="http://schemas.openxmlformats.org/presentationml/2006/main">
  <p:tag name="MH" val="20230601212134"/>
  <p:tag name="MH_LIBRARY" val="GRAPHIC"/>
  <p:tag name="MH_TYPE" val="SubTitle"/>
  <p:tag name="MH_ORDER" val="4"/>
</p:tagLst>
</file>

<file path=ppt/tags/tag47.xml><?xml version="1.0" encoding="utf-8"?>
<p:tagLst xmlns:p="http://schemas.openxmlformats.org/presentationml/2006/main">
  <p:tag name="MH" val="20230601212134"/>
  <p:tag name="MH_LIBRARY" val="GRAPHIC"/>
  <p:tag name="MH_TYPE" val="Text"/>
  <p:tag name="MH_ORDER" val="1"/>
</p:tagLst>
</file>

<file path=ppt/tags/tag48.xml><?xml version="1.0" encoding="utf-8"?>
<p:tagLst xmlns:p="http://schemas.openxmlformats.org/presentationml/2006/main">
  <p:tag name="MH" val="20230601212134"/>
  <p:tag name="MH_LIBRARY" val="GRAPHIC"/>
  <p:tag name="MH_TYPE" val="Text"/>
  <p:tag name="MH_ORDER" val="2"/>
</p:tagLst>
</file>

<file path=ppt/tags/tag49.xml><?xml version="1.0" encoding="utf-8"?>
<p:tagLst xmlns:p="http://schemas.openxmlformats.org/presentationml/2006/main">
  <p:tag name="MH" val="20230601212134"/>
  <p:tag name="MH_LIBRARY" val="GRAPHIC"/>
  <p:tag name="MH_TYPE" val="Text"/>
  <p:tag name="MH_ORDER" val="3"/>
</p:tagLst>
</file>

<file path=ppt/tags/tag5.xml><?xml version="1.0" encoding="utf-8"?>
<p:tagLst xmlns:p="http://schemas.openxmlformats.org/presentationml/2006/main">
  <p:tag name="MH" val="20230601212134"/>
  <p:tag name="MH_LIBRARY" val="GRAPHIC"/>
  <p:tag name="MH_TYPE" val="Other"/>
  <p:tag name="MH_ORDER" val="3"/>
</p:tagLst>
</file>

<file path=ppt/tags/tag50.xml><?xml version="1.0" encoding="utf-8"?>
<p:tagLst xmlns:p="http://schemas.openxmlformats.org/presentationml/2006/main">
  <p:tag name="MH" val="20230601212134"/>
  <p:tag name="MH_LIBRARY" val="GRAPHIC"/>
  <p:tag name="MH_TYPE" val="Text"/>
  <p:tag name="MH_ORDER" val="4"/>
</p:tagLst>
</file>

<file path=ppt/tags/tag51.xml><?xml version="1.0" encoding="utf-8"?>
<p:tagLst xmlns:p="http://schemas.openxmlformats.org/presentationml/2006/main">
  <p:tag name="MH" val="20230601212134"/>
  <p:tag name="MH_LIBRARY" val="GRAPHIC"/>
  <p:tag name="MH_TYPE" val="Other"/>
  <p:tag name="MH_ORDER" val="13"/>
</p:tagLst>
</file>

<file path=ppt/tags/tag52.xml><?xml version="1.0" encoding="utf-8"?>
<p:tagLst xmlns:p="http://schemas.openxmlformats.org/presentationml/2006/main">
  <p:tag name="MH" val="20230601212134"/>
  <p:tag name="MH_LIBRARY" val="GRAPHIC"/>
  <p:tag name="MH_TYPE" val="Other"/>
  <p:tag name="MH_ORDER" val="14"/>
</p:tagLst>
</file>

<file path=ppt/tags/tag53.xml><?xml version="1.0" encoding="utf-8"?>
<p:tagLst xmlns:p="http://schemas.openxmlformats.org/presentationml/2006/main">
  <p:tag name="MH" val="20230601212134"/>
  <p:tag name="MH_LIBRARY" val="GRAPHIC"/>
  <p:tag name="MH_TYPE" val="Other"/>
  <p:tag name="MH_ORDER" val="15"/>
</p:tagLst>
</file>

<file path=ppt/tags/tag54.xml><?xml version="1.0" encoding="utf-8"?>
<p:tagLst xmlns:p="http://schemas.openxmlformats.org/presentationml/2006/main">
  <p:tag name="MH" val="20230601212134"/>
  <p:tag name="MH_LIBRARY" val="GRAPHIC"/>
  <p:tag name="MH_TYPE" val="SubTitle"/>
  <p:tag name="MH_ORDER" val="5"/>
</p:tagLst>
</file>

<file path=ppt/tags/tag55.xml><?xml version="1.0" encoding="utf-8"?>
<p:tagLst xmlns:p="http://schemas.openxmlformats.org/presentationml/2006/main">
  <p:tag name="MH" val="20230601212134"/>
  <p:tag name="MH_LIBRARY" val="GRAPHIC"/>
  <p:tag name="MH_TYPE" val="Text"/>
  <p:tag name="MH_ORDER" val="5"/>
</p:tagLst>
</file>

<file path=ppt/tags/tag56.xml><?xml version="1.0" encoding="utf-8"?>
<p:tagLst xmlns:p="http://schemas.openxmlformats.org/presentationml/2006/main">
  <p:tag name="commondata" val="eyJjb3VudCI6MSwiaGRpZCI6IjYxOGVlOTg4MjM5YzE3ZTg0NDAzZDg1YWJhM2RhMWRjIiwidXNlckNvdW50IjoxfQ=="/>
</p:tagLst>
</file>

<file path=ppt/tags/tag6.xml><?xml version="1.0" encoding="utf-8"?>
<p:tagLst xmlns:p="http://schemas.openxmlformats.org/presentationml/2006/main">
  <p:tag name="MH" val="20230601212134"/>
  <p:tag name="MH_LIBRARY" val="GRAPHIC"/>
  <p:tag name="MH_TYPE" val="Other"/>
  <p:tag name="MH_ORDER" val="4"/>
</p:tagLst>
</file>

<file path=ppt/tags/tag7.xml><?xml version="1.0" encoding="utf-8"?>
<p:tagLst xmlns:p="http://schemas.openxmlformats.org/presentationml/2006/main">
  <p:tag name="MH" val="20230601212134"/>
  <p:tag name="MH_LIBRARY" val="GRAPHIC"/>
  <p:tag name="MH_TYPE" val="Other"/>
  <p:tag name="MH_ORDER" val="10"/>
</p:tagLst>
</file>

<file path=ppt/tags/tag8.xml><?xml version="1.0" encoding="utf-8"?>
<p:tagLst xmlns:p="http://schemas.openxmlformats.org/presentationml/2006/main">
  <p:tag name="MH" val="20230601212134"/>
  <p:tag name="MH_LIBRARY" val="GRAPHIC"/>
  <p:tag name="MH_TYPE" val="SubTitle"/>
  <p:tag name="MH_ORDER" val="2"/>
</p:tagLst>
</file>

<file path=ppt/tags/tag9.xml><?xml version="1.0" encoding="utf-8"?>
<p:tagLst xmlns:p="http://schemas.openxmlformats.org/presentationml/2006/main">
  <p:tag name="MH" val="20230601212134"/>
  <p:tag name="MH_LIBRARY" val="GRAPHIC"/>
  <p:tag name="MH_TYPE" val="Text"/>
  <p:tag name="MH_ORDER" val="1"/>
</p:tagLst>
</file>

<file path=ppt/theme/theme1.xml><?xml version="1.0" encoding="utf-8"?>
<a:theme xmlns:a="http://schemas.openxmlformats.org/drawingml/2006/main" name="Office 主题">
  <a:themeElements>
    <a:clrScheme name="自定义 269">
      <a:dk1>
        <a:sysClr val="windowText" lastClr="000000"/>
      </a:dk1>
      <a:lt1>
        <a:sysClr val="window" lastClr="FFFFFF"/>
      </a:lt1>
      <a:dk2>
        <a:srgbClr val="44546A"/>
      </a:dk2>
      <a:lt2>
        <a:srgbClr val="E7E6E6"/>
      </a:lt2>
      <a:accent1>
        <a:srgbClr val="1B88CB"/>
      </a:accent1>
      <a:accent2>
        <a:srgbClr val="00B0F0"/>
      </a:accent2>
      <a:accent3>
        <a:srgbClr val="1B88CB"/>
      </a:accent3>
      <a:accent4>
        <a:srgbClr val="00B0F0"/>
      </a:accent4>
      <a:accent5>
        <a:srgbClr val="1B88CB"/>
      </a:accent5>
      <a:accent6>
        <a:srgbClr val="00B0F0"/>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12424</Words>
  <Application>WPS 演示</Application>
  <PresentationFormat>宽屏</PresentationFormat>
  <Paragraphs>898</Paragraphs>
  <Slides>57</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57</vt:i4>
      </vt:variant>
    </vt:vector>
  </HeadingPairs>
  <TitlesOfParts>
    <vt:vector size="78" baseType="lpstr">
      <vt:lpstr>Arial</vt:lpstr>
      <vt:lpstr>宋体</vt:lpstr>
      <vt:lpstr>Wingdings</vt:lpstr>
      <vt:lpstr>微软雅黑</vt:lpstr>
      <vt:lpstr>汉仪旗黑-55简</vt:lpstr>
      <vt:lpstr>黑体</vt:lpstr>
      <vt:lpstr>Times New Roman</vt:lpstr>
      <vt:lpstr>楷体</vt:lpstr>
      <vt:lpstr>汉仪雅酷黑 75W</vt:lpstr>
      <vt:lpstr>Helvetica Light</vt:lpstr>
      <vt:lpstr>Arial Unicode MS</vt:lpstr>
      <vt:lpstr>Calibri</vt:lpstr>
      <vt:lpstr>思源宋体 CN</vt:lpstr>
      <vt:lpstr>Open Sans</vt:lpstr>
      <vt:lpstr>字魂59号-创粗黑</vt:lpstr>
      <vt:lpstr>阿里巴巴普惠体 Medium</vt:lpstr>
      <vt:lpstr>Arial Narrow</vt:lpstr>
      <vt:lpstr>思源黑体 CN Bold</vt:lpstr>
      <vt:lpstr>Arial</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HL81829782</dc:creator>
  <cp:lastModifiedBy>崔伟</cp:lastModifiedBy>
  <cp:revision>425</cp:revision>
  <dcterms:created xsi:type="dcterms:W3CDTF">2023-05-26T13:15:00Z</dcterms:created>
  <dcterms:modified xsi:type="dcterms:W3CDTF">2023-11-13T05:55:15Z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EB33042E5F4DD32416B07064DA909033_41</vt:lpwstr>
  </property>
  <property fmtid="{D5CDD505-2E9C-101B-9397-08002B2CF9AE}" pid="3" name="KSOProductBuildVer">
    <vt:lpwstr>2052-12.1.0.15712</vt:lpwstr>
  </property>
  <property fmtid="{D5CDD505-2E9C-101B-9397-08002B2CF9AE}" pid="4" name="KSOTemplateUUID">
    <vt:lpwstr>v1.0_mb_z3TxSKS6Xpl6OrSGJCWs3A==</vt:lpwstr>
  </property>
</Properties>
</file>