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279" r:id="rId2"/>
    <p:sldId id="312" r:id="rId3"/>
    <p:sldId id="325" r:id="rId4"/>
    <p:sldId id="311" r:id="rId5"/>
    <p:sldId id="282" r:id="rId6"/>
    <p:sldId id="313" r:id="rId7"/>
    <p:sldId id="326" r:id="rId8"/>
    <p:sldId id="327" r:id="rId9"/>
    <p:sldId id="328" r:id="rId10"/>
    <p:sldId id="315" r:id="rId11"/>
    <p:sldId id="316" r:id="rId12"/>
    <p:sldId id="317" r:id="rId13"/>
    <p:sldId id="318" r:id="rId14"/>
    <p:sldId id="319" r:id="rId15"/>
    <p:sldId id="320" r:id="rId16"/>
    <p:sldId id="321" r:id="rId17"/>
    <p:sldId id="330" r:id="rId18"/>
    <p:sldId id="331" r:id="rId19"/>
    <p:sldId id="322" r:id="rId20"/>
    <p:sldId id="332" r:id="rId21"/>
    <p:sldId id="333" r:id="rId22"/>
    <p:sldId id="323" r:id="rId23"/>
    <p:sldId id="334" r:id="rId24"/>
    <p:sldId id="335" r:id="rId25"/>
    <p:sldId id="336" r:id="rId26"/>
    <p:sldId id="337" r:id="rId27"/>
    <p:sldId id="338" r:id="rId28"/>
    <p:sldId id="339" r:id="rId29"/>
    <p:sldId id="340" r:id="rId30"/>
    <p:sldId id="341" r:id="rId31"/>
    <p:sldId id="342" r:id="rId32"/>
    <p:sldId id="329" r:id="rId33"/>
    <p:sldId id="343" r:id="rId34"/>
    <p:sldId id="344" r:id="rId35"/>
    <p:sldId id="345" r:id="rId36"/>
    <p:sldId id="346" r:id="rId37"/>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楷体" panose="02010609060101010101" pitchFamily="49" charset="-122"/>
      <p:regular r:id="rId44"/>
    </p:embeddedFont>
    <p:embeddedFont>
      <p:font typeface="微软雅黑" panose="020B0503020204020204" pitchFamily="34" charset="-122"/>
      <p:regular r:id="rId45"/>
      <p:bold r:id="rId4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3A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03" autoAdjust="0"/>
    <p:restoredTop sz="94660"/>
  </p:normalViewPr>
  <p:slideViewPr>
    <p:cSldViewPr snapToGrid="0">
      <p:cViewPr varScale="1">
        <p:scale>
          <a:sx n="83" d="100"/>
          <a:sy n="83" d="100"/>
        </p:scale>
        <p:origin x="102"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2023年09月20日 Wednesday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2023年09月20日 Wednesday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9200" cy="10800"/>
          </a:xfrm>
        </p:grpSpPr>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 y="0"/>
              <a:ext cx="19195" cy="10800"/>
            </a:xfrm>
            <a:prstGeom prst="rect">
              <a:avLst/>
            </a:prstGeom>
          </p:spPr>
        </p:pic>
        <p:sp>
          <p:nvSpPr>
            <p:cNvPr id="9" name="矩形 8"/>
            <p:cNvSpPr/>
            <p:nvPr userDrawn="1"/>
          </p:nvSpPr>
          <p:spPr>
            <a:xfrm>
              <a:off x="0" y="0"/>
              <a:ext cx="19200" cy="108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72703-901E-4170-BA6C-CCEB32A8E1B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11" name="文本框 10"/>
          <p:cNvSpPr txBox="1"/>
          <p:nvPr/>
        </p:nvSpPr>
        <p:spPr>
          <a:xfrm>
            <a:off x="1201896" y="3070361"/>
            <a:ext cx="9701456" cy="1631216"/>
          </a:xfrm>
          <a:prstGeom prst="rect">
            <a:avLst/>
          </a:prstGeom>
          <a:noFill/>
        </p:spPr>
        <p:txBody>
          <a:bodyPr wrap="none" rtlCol="0">
            <a:noAutofit/>
          </a:bodyPr>
          <a:lstStyle/>
          <a:p>
            <a:pPr algn="just"/>
            <a:r>
              <a:rPr lang="zh-CN" altLang="en-US"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零售</a:t>
            </a:r>
            <a:r>
              <a:rPr lang="en-US" altLang="zh-CN"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O2O——</a:t>
            </a:r>
            <a:br>
              <a:rPr lang="en-US" altLang="zh-CN"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br>
            <a:r>
              <a:rPr lang="zh-CN" altLang="en-US"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线上线下深度融合，构建商业闭环</a:t>
            </a:r>
          </a:p>
        </p:txBody>
      </p:sp>
      <p:sp>
        <p:nvSpPr>
          <p:cNvPr id="16" name="矩形 15"/>
          <p:cNvSpPr/>
          <p:nvPr/>
        </p:nvSpPr>
        <p:spPr>
          <a:xfrm>
            <a:off x="1201896" y="1867518"/>
            <a:ext cx="2119154" cy="937372"/>
          </a:xfrm>
          <a:prstGeom prst="rect">
            <a:avLst/>
          </a:prstGeom>
        </p:spPr>
        <p:txBody>
          <a:bodyPr wrap="square">
            <a:spAutoFit/>
          </a:bodyPr>
          <a:lstStyle/>
          <a:p>
            <a:pPr algn="just">
              <a:lnSpc>
                <a:spcPct val="120000"/>
              </a:lnSpc>
            </a:pPr>
            <a:r>
              <a:rPr lang="zh-CN" altLang="en-US" sz="5000" b="1" dirty="0">
                <a:latin typeface="微软雅黑" panose="020B0503020204020204" pitchFamily="34" charset="-122"/>
                <a:ea typeface="微软雅黑" panose="020B0503020204020204" pitchFamily="34" charset="-122"/>
              </a:rPr>
              <a:t>项目三</a:t>
            </a:r>
            <a:endParaRPr lang="en-US" altLang="zh-CN" sz="5000" b="1" dirty="0">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id="{9915C71E-8968-A0A0-BB8E-981EBE5F13F5}"/>
              </a:ext>
            </a:extLst>
          </p:cNvPr>
          <p:cNvSpPr/>
          <p:nvPr/>
        </p:nvSpPr>
        <p:spPr>
          <a:xfrm>
            <a:off x="533168" y="505158"/>
            <a:ext cx="3378432" cy="432000"/>
          </a:xfrm>
          <a:prstGeom prst="roundRect">
            <a:avLst>
              <a:gd name="adj" fmla="val 50000"/>
            </a:avLst>
          </a:prstGeom>
          <a:solidFill>
            <a:schemeClr val="accent2"/>
          </a:solidFill>
          <a:ln w="12700" cap="flat" cmpd="sng" algn="ctr">
            <a:noFill/>
            <a:prstDash val="solid"/>
            <a:miter lim="800000"/>
          </a:ln>
          <a:effectLst/>
        </p:spPr>
        <p:txBody>
          <a:bodyPr rtlCol="0" anchor="ctr"/>
          <a:lstStyle/>
          <a:p>
            <a:pPr lvl="0" algn="r">
              <a:defRPr/>
            </a:pPr>
            <a:r>
              <a:rPr lang="zh-CN" altLang="en-US" sz="2000" b="1" kern="0" dirty="0">
                <a:solidFill>
                  <a:schemeClr val="bg1"/>
                </a:solidFill>
                <a:latin typeface="微软雅黑" panose="020B0503020204020204" pitchFamily="34" charset="-122"/>
                <a:ea typeface="微软雅黑" panose="020B0503020204020204" pitchFamily="34" charset="-122"/>
                <a:cs typeface="+mn-ea"/>
                <a:sym typeface="+mn-lt"/>
              </a:rPr>
              <a:t>新零售运营管理（第</a:t>
            </a:r>
            <a:r>
              <a:rPr lang="en-US" altLang="zh-CN" sz="2000" b="1" kern="0" dirty="0">
                <a:solidFill>
                  <a:schemeClr val="bg1"/>
                </a:solidFill>
                <a:latin typeface="微软雅黑" panose="020B0503020204020204" pitchFamily="34" charset="-122"/>
                <a:ea typeface="微软雅黑" panose="020B0503020204020204" pitchFamily="34" charset="-122"/>
                <a:cs typeface="+mn-ea"/>
                <a:sym typeface="+mn-lt"/>
              </a:rPr>
              <a:t>2</a:t>
            </a:r>
            <a:r>
              <a:rPr lang="zh-CN" altLang="en-US" sz="2000" b="1" kern="0" dirty="0">
                <a:solidFill>
                  <a:schemeClr val="bg1"/>
                </a:solidFill>
                <a:latin typeface="微软雅黑" panose="020B0503020204020204" pitchFamily="34" charset="-122"/>
                <a:ea typeface="微软雅黑" panose="020B0503020204020204" pitchFamily="34" charset="-122"/>
                <a:cs typeface="+mn-ea"/>
                <a:sym typeface="+mn-lt"/>
              </a:rPr>
              <a:t>版）</a:t>
            </a:r>
            <a:endParaRPr kumimoji="0" lang="zh-CN" altLang="en-US" sz="2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2" y="754042"/>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p>
        </p:txBody>
      </p:sp>
      <p:sp>
        <p:nvSpPr>
          <p:cNvPr id="19" name="文本框 18"/>
          <p:cNvSpPr txBox="1"/>
          <p:nvPr/>
        </p:nvSpPr>
        <p:spPr>
          <a:xfrm>
            <a:off x="2459798" y="2872311"/>
            <a:ext cx="7111241"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构建</a:t>
            </a:r>
            <a: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O2O</a:t>
            </a: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闭环生态体系的</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关键因素</a:t>
            </a:r>
          </a:p>
        </p:txBody>
      </p:sp>
      <p:sp>
        <p:nvSpPr>
          <p:cNvPr id="20" name="矩形 19"/>
          <p:cNvSpPr/>
          <p:nvPr/>
        </p:nvSpPr>
        <p:spPr>
          <a:xfrm>
            <a:off x="2459799" y="4534858"/>
            <a:ext cx="7103302" cy="1705403"/>
          </a:xfrm>
          <a:prstGeom prst="rect">
            <a:avLst/>
          </a:prstGeom>
        </p:spPr>
        <p:txBody>
          <a:bodyPr wrap="square">
            <a:spAutoFit/>
          </a:bodyPr>
          <a:lstStyle/>
          <a:p>
            <a:pPr indent="457200" algn="just">
              <a:lnSpc>
                <a:spcPct val="150000"/>
              </a:lnSpc>
            </a:pPr>
            <a:r>
              <a:rPr lang="zh-CN" altLang="en-US" dirty="0"/>
              <a:t>在实体门店的运营中，随着线上线下融合的深入发展，逐渐出现了另一种模式，即反向</a:t>
            </a:r>
            <a:r>
              <a:rPr lang="en-US" altLang="zh-CN" dirty="0"/>
              <a:t>O2O</a:t>
            </a:r>
            <a:r>
              <a:rPr lang="zh-CN" altLang="en-US" dirty="0"/>
              <a:t>。反向</a:t>
            </a:r>
            <a:r>
              <a:rPr lang="en-US" altLang="zh-CN" dirty="0"/>
              <a:t>O2O</a:t>
            </a:r>
            <a:r>
              <a:rPr lang="zh-CN" altLang="en-US" dirty="0"/>
              <a:t>就是通过线下推广营销的方式来促使线上贸易的进行，它是针对</a:t>
            </a:r>
            <a:r>
              <a:rPr lang="en-US" altLang="zh-CN" dirty="0"/>
              <a:t>O2O</a:t>
            </a:r>
            <a:r>
              <a:rPr lang="zh-CN" altLang="en-US" dirty="0"/>
              <a:t>概念的一个拓展。</a:t>
            </a:r>
          </a:p>
          <a:p>
            <a:pPr indent="457200" algn="just">
              <a:lnSpc>
                <a:spcPct val="150000"/>
              </a:lnSpc>
            </a:pPr>
            <a:r>
              <a:rPr lang="en-US" altLang="zh-CN" dirty="0"/>
              <a:t>O2O</a:t>
            </a:r>
            <a:r>
              <a:rPr lang="zh-CN" altLang="en-US" dirty="0"/>
              <a:t>模式和反向</a:t>
            </a:r>
            <a:r>
              <a:rPr lang="en-US" altLang="zh-CN" dirty="0"/>
              <a:t>O2O</a:t>
            </a:r>
            <a:r>
              <a:rPr lang="zh-CN" altLang="en-US" dirty="0"/>
              <a:t>模式将线上和线下资源整合成一个闭环。</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24852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27229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构建</a:t>
            </a:r>
            <a:r>
              <a:rPr lang="en-US" altLang="zh-CN" sz="2000" b="1" dirty="0">
                <a:latin typeface="微软雅黑" panose="020B0503020204020204" pitchFamily="34" charset="-122"/>
                <a:ea typeface="微软雅黑" panose="020B0503020204020204" pitchFamily="34" charset="-122"/>
                <a:cs typeface="+mn-ea"/>
                <a:sym typeface="+mn-lt"/>
              </a:rPr>
              <a:t>O2O</a:t>
            </a:r>
            <a:r>
              <a:rPr lang="zh-CN" altLang="en-US" sz="2000" b="1" dirty="0">
                <a:latin typeface="微软雅黑" panose="020B0503020204020204" pitchFamily="34" charset="-122"/>
                <a:ea typeface="微软雅黑" panose="020B0503020204020204" pitchFamily="34" charset="-122"/>
                <a:cs typeface="+mn-ea"/>
                <a:sym typeface="+mn-lt"/>
              </a:rPr>
              <a:t>闭环生态体系的关键因素</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 name="图形">
            <a:extLst>
              <a:ext uri="{FF2B5EF4-FFF2-40B4-BE49-F238E27FC236}">
                <a16:creationId xmlns:a16="http://schemas.microsoft.com/office/drawing/2014/main" id="{54502E1E-2B42-6F6E-256A-56499386F71B}"/>
              </a:ext>
            </a:extLst>
          </p:cNvPr>
          <p:cNvSpPr txBox="1">
            <a:spLocks noChangeArrowheads="1"/>
          </p:cNvSpPr>
          <p:nvPr/>
        </p:nvSpPr>
        <p:spPr bwMode="auto">
          <a:xfrm>
            <a:off x="3781862" y="2098603"/>
            <a:ext cx="3823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fontAlgn="base">
              <a:spcBef>
                <a:spcPct val="20000"/>
              </a:spcBef>
              <a:spcAft>
                <a:spcPct val="0"/>
              </a:spcAft>
              <a:defRPr/>
            </a:pPr>
            <a:r>
              <a:rPr lang="en-US" altLang="zh-CN" sz="2200" b="1" dirty="0">
                <a:solidFill>
                  <a:schemeClr val="accent1"/>
                </a:solidFill>
                <a:latin typeface="Arial"/>
                <a:ea typeface="微软雅黑"/>
                <a:cs typeface="+mn-ea"/>
                <a:sym typeface="+mn-lt"/>
              </a:rPr>
              <a:t>O2O</a:t>
            </a:r>
            <a:r>
              <a:rPr lang="zh-CN" altLang="en-US" sz="2200" b="1" dirty="0">
                <a:solidFill>
                  <a:schemeClr val="accent1"/>
                </a:solidFill>
                <a:latin typeface="Arial"/>
                <a:ea typeface="微软雅黑"/>
                <a:cs typeface="+mn-ea"/>
                <a:sym typeface="+mn-lt"/>
              </a:rPr>
              <a:t>闭环生态体系</a:t>
            </a:r>
            <a:endParaRPr kumimoji="0" lang="zh-CN" altLang="en-US" sz="2200" b="1"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pic>
        <p:nvPicPr>
          <p:cNvPr id="6" name="图片 5">
            <a:extLst>
              <a:ext uri="{FF2B5EF4-FFF2-40B4-BE49-F238E27FC236}">
                <a16:creationId xmlns:a16="http://schemas.microsoft.com/office/drawing/2014/main" id="{7B22A08A-1CB9-3F7B-EB44-B556ADA2E7EE}"/>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265256" y="2790505"/>
            <a:ext cx="6856213" cy="2070442"/>
          </a:xfrm>
          <a:prstGeom prst="rect">
            <a:avLst/>
          </a:prstGeom>
        </p:spPr>
      </p:pic>
    </p:spTree>
    <p:extLst>
      <p:ext uri="{BB962C8B-B14F-4D97-AF65-F5344CB8AC3E}">
        <p14:creationId xmlns:p14="http://schemas.microsoft.com/office/powerpoint/2010/main" val="198053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27229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构建</a:t>
            </a:r>
            <a:r>
              <a:rPr lang="en-US" altLang="zh-CN" sz="2000" b="1" dirty="0">
                <a:latin typeface="微软雅黑" panose="020B0503020204020204" pitchFamily="34" charset="-122"/>
                <a:ea typeface="微软雅黑" panose="020B0503020204020204" pitchFamily="34" charset="-122"/>
                <a:cs typeface="+mn-ea"/>
                <a:sym typeface="+mn-lt"/>
              </a:rPr>
              <a:t>O2O</a:t>
            </a:r>
            <a:r>
              <a:rPr lang="zh-CN" altLang="en-US" sz="2000" b="1" dirty="0">
                <a:latin typeface="微软雅黑" panose="020B0503020204020204" pitchFamily="34" charset="-122"/>
                <a:ea typeface="微软雅黑" panose="020B0503020204020204" pitchFamily="34" charset="-122"/>
                <a:cs typeface="+mn-ea"/>
                <a:sym typeface="+mn-lt"/>
              </a:rPr>
              <a:t>闭环生态体系的关键因素</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CDC1B393-C502-27B3-63F7-39F0EEBEDE97}"/>
              </a:ext>
            </a:extLst>
          </p:cNvPr>
          <p:cNvGrpSpPr/>
          <p:nvPr/>
        </p:nvGrpSpPr>
        <p:grpSpPr>
          <a:xfrm>
            <a:off x="2305628" y="1269863"/>
            <a:ext cx="5067445" cy="612000"/>
            <a:chOff x="2305628" y="1939350"/>
            <a:chExt cx="5067445" cy="612000"/>
          </a:xfrm>
        </p:grpSpPr>
        <p:sp>
          <p:nvSpPr>
            <p:cNvPr id="3" name="13 椭圆 1">
              <a:extLst>
                <a:ext uri="{FF2B5EF4-FFF2-40B4-BE49-F238E27FC236}">
                  <a16:creationId xmlns:a16="http://schemas.microsoft.com/office/drawing/2014/main" id="{728B79C7-1539-62CC-C89F-82078385AE5D}"/>
                </a:ext>
              </a:extLst>
            </p:cNvPr>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5" name="8 Docer Falling Dust PPT demo">
              <a:extLst>
                <a:ext uri="{FF2B5EF4-FFF2-40B4-BE49-F238E27FC236}">
                  <a16:creationId xmlns:a16="http://schemas.microsoft.com/office/drawing/2014/main" id="{2C5D4E5F-F7C1-65BF-8387-CA82B074856F}"/>
                </a:ext>
              </a:extLst>
            </p:cNvPr>
            <p:cNvSpPr/>
            <p:nvPr/>
          </p:nvSpPr>
          <p:spPr>
            <a:xfrm>
              <a:off x="3073192" y="2045295"/>
              <a:ext cx="4299881"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商品：为消费者提供高品质的商品</a:t>
              </a:r>
            </a:p>
          </p:txBody>
        </p:sp>
      </p:grpSp>
      <p:grpSp>
        <p:nvGrpSpPr>
          <p:cNvPr id="7" name="组合 6">
            <a:extLst>
              <a:ext uri="{FF2B5EF4-FFF2-40B4-BE49-F238E27FC236}">
                <a16:creationId xmlns:a16="http://schemas.microsoft.com/office/drawing/2014/main" id="{8289266E-9DCC-F8BE-49AC-40A6A698C4DC}"/>
              </a:ext>
            </a:extLst>
          </p:cNvPr>
          <p:cNvGrpSpPr/>
          <p:nvPr/>
        </p:nvGrpSpPr>
        <p:grpSpPr>
          <a:xfrm>
            <a:off x="2305628" y="2337856"/>
            <a:ext cx="6647872" cy="612000"/>
            <a:chOff x="2305628" y="3380798"/>
            <a:chExt cx="6647872" cy="612000"/>
          </a:xfrm>
        </p:grpSpPr>
        <p:sp>
          <p:nvSpPr>
            <p:cNvPr id="8" name="12 椭圆 44">
              <a:extLst>
                <a:ext uri="{FF2B5EF4-FFF2-40B4-BE49-F238E27FC236}">
                  <a16:creationId xmlns:a16="http://schemas.microsoft.com/office/drawing/2014/main" id="{14E9D847-FDF3-AC3F-07E2-8B106E91CC91}"/>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9" name="6 Docer Falling Dust PPT demo">
              <a:extLst>
                <a:ext uri="{FF2B5EF4-FFF2-40B4-BE49-F238E27FC236}">
                  <a16:creationId xmlns:a16="http://schemas.microsoft.com/office/drawing/2014/main" id="{95A08F9B-7FCD-57F2-FE34-9A97ED575090}"/>
                </a:ext>
              </a:extLst>
            </p:cNvPr>
            <p:cNvSpPr/>
            <p:nvPr/>
          </p:nvSpPr>
          <p:spPr>
            <a:xfrm>
              <a:off x="3073192" y="3486743"/>
              <a:ext cx="588030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消费者：以消费者的需求为基础</a:t>
              </a:r>
            </a:p>
          </p:txBody>
        </p:sp>
      </p:grpSp>
      <p:grpSp>
        <p:nvGrpSpPr>
          <p:cNvPr id="10" name="组合 9">
            <a:extLst>
              <a:ext uri="{FF2B5EF4-FFF2-40B4-BE49-F238E27FC236}">
                <a16:creationId xmlns:a16="http://schemas.microsoft.com/office/drawing/2014/main" id="{E49B2B01-4A61-A596-1523-14E24740E47F}"/>
              </a:ext>
            </a:extLst>
          </p:cNvPr>
          <p:cNvGrpSpPr/>
          <p:nvPr/>
        </p:nvGrpSpPr>
        <p:grpSpPr>
          <a:xfrm>
            <a:off x="2305628" y="3405849"/>
            <a:ext cx="5067445" cy="612000"/>
            <a:chOff x="2305628" y="4822245"/>
            <a:chExt cx="5067445" cy="612000"/>
          </a:xfrm>
        </p:grpSpPr>
        <p:sp>
          <p:nvSpPr>
            <p:cNvPr id="11" name="13 椭圆 1">
              <a:extLst>
                <a:ext uri="{FF2B5EF4-FFF2-40B4-BE49-F238E27FC236}">
                  <a16:creationId xmlns:a16="http://schemas.microsoft.com/office/drawing/2014/main" id="{C2C62D48-4C5C-409F-2717-89AAAC67EAC7}"/>
                </a:ext>
              </a:extLst>
            </p:cNvPr>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3</a:t>
              </a:r>
              <a:endParaRPr lang="zh-CN" altLang="en-US" sz="2200" dirty="0"/>
            </a:p>
          </p:txBody>
        </p:sp>
        <p:sp>
          <p:nvSpPr>
            <p:cNvPr id="12" name="8 Docer Falling Dust PPT demo">
              <a:extLst>
                <a:ext uri="{FF2B5EF4-FFF2-40B4-BE49-F238E27FC236}">
                  <a16:creationId xmlns:a16="http://schemas.microsoft.com/office/drawing/2014/main" id="{BC9290CE-CABE-D617-DC12-B52865A1DA3D}"/>
                </a:ext>
              </a:extLst>
            </p:cNvPr>
            <p:cNvSpPr/>
            <p:nvPr/>
          </p:nvSpPr>
          <p:spPr>
            <a:xfrm>
              <a:off x="3073192" y="4928190"/>
              <a:ext cx="4299881"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体验：为消费者提供独一无二的体验</a:t>
              </a:r>
            </a:p>
          </p:txBody>
        </p:sp>
      </p:grpSp>
      <p:grpSp>
        <p:nvGrpSpPr>
          <p:cNvPr id="13" name="组合 12">
            <a:extLst>
              <a:ext uri="{FF2B5EF4-FFF2-40B4-BE49-F238E27FC236}">
                <a16:creationId xmlns:a16="http://schemas.microsoft.com/office/drawing/2014/main" id="{3214B258-38BC-1EA7-3266-EBF2AA721CC5}"/>
              </a:ext>
            </a:extLst>
          </p:cNvPr>
          <p:cNvGrpSpPr/>
          <p:nvPr/>
        </p:nvGrpSpPr>
        <p:grpSpPr>
          <a:xfrm>
            <a:off x="2305628" y="4473843"/>
            <a:ext cx="5067445" cy="612000"/>
            <a:chOff x="2305628" y="3380798"/>
            <a:chExt cx="5067445" cy="612000"/>
          </a:xfrm>
        </p:grpSpPr>
        <p:sp>
          <p:nvSpPr>
            <p:cNvPr id="14" name="12 椭圆 44">
              <a:extLst>
                <a:ext uri="{FF2B5EF4-FFF2-40B4-BE49-F238E27FC236}">
                  <a16:creationId xmlns:a16="http://schemas.microsoft.com/office/drawing/2014/main" id="{08F6CD27-CD4A-E564-1D51-E8776EE73A48}"/>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4</a:t>
              </a:r>
              <a:endParaRPr lang="zh-CN" altLang="en-US" sz="2200" dirty="0">
                <a:latin typeface="微软雅黑" panose="020B0503020204020204" pitchFamily="34" charset="-122"/>
                <a:ea typeface="微软雅黑" panose="020B0503020204020204" pitchFamily="34" charset="-122"/>
              </a:endParaRPr>
            </a:p>
          </p:txBody>
        </p:sp>
        <p:sp>
          <p:nvSpPr>
            <p:cNvPr id="15" name="6 Docer Falling Dust PPT demo">
              <a:extLst>
                <a:ext uri="{FF2B5EF4-FFF2-40B4-BE49-F238E27FC236}">
                  <a16:creationId xmlns:a16="http://schemas.microsoft.com/office/drawing/2014/main" id="{C60D7698-E812-6831-B5CB-27E100F8399F}"/>
                </a:ext>
              </a:extLst>
            </p:cNvPr>
            <p:cNvSpPr/>
            <p:nvPr/>
          </p:nvSpPr>
          <p:spPr>
            <a:xfrm>
              <a:off x="3073192" y="3486743"/>
              <a:ext cx="4299881"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在线支付：建立完善的在线支付功能</a:t>
              </a:r>
            </a:p>
          </p:txBody>
        </p:sp>
      </p:grpSp>
      <p:grpSp>
        <p:nvGrpSpPr>
          <p:cNvPr id="16" name="组合 15">
            <a:extLst>
              <a:ext uri="{FF2B5EF4-FFF2-40B4-BE49-F238E27FC236}">
                <a16:creationId xmlns:a16="http://schemas.microsoft.com/office/drawing/2014/main" id="{DAE8BD4A-DDD6-F530-C706-D2372B3B0769}"/>
              </a:ext>
            </a:extLst>
          </p:cNvPr>
          <p:cNvGrpSpPr/>
          <p:nvPr/>
        </p:nvGrpSpPr>
        <p:grpSpPr>
          <a:xfrm>
            <a:off x="2305628" y="5541837"/>
            <a:ext cx="5773501" cy="612000"/>
            <a:chOff x="2305628" y="4822245"/>
            <a:chExt cx="5773501" cy="612000"/>
          </a:xfrm>
        </p:grpSpPr>
        <p:sp>
          <p:nvSpPr>
            <p:cNvPr id="17" name="13 椭圆 1">
              <a:extLst>
                <a:ext uri="{FF2B5EF4-FFF2-40B4-BE49-F238E27FC236}">
                  <a16:creationId xmlns:a16="http://schemas.microsoft.com/office/drawing/2014/main" id="{FFBB9E71-0D62-994D-B9C2-F8835A93D231}"/>
                </a:ext>
              </a:extLst>
            </p:cNvPr>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5</a:t>
              </a:r>
              <a:endParaRPr lang="zh-CN" altLang="en-US" sz="2200" dirty="0"/>
            </a:p>
          </p:txBody>
        </p:sp>
        <p:sp>
          <p:nvSpPr>
            <p:cNvPr id="18" name="8 Docer Falling Dust PPT demo">
              <a:extLst>
                <a:ext uri="{FF2B5EF4-FFF2-40B4-BE49-F238E27FC236}">
                  <a16:creationId xmlns:a16="http://schemas.microsoft.com/office/drawing/2014/main" id="{E3FBD50A-D407-21E3-CF2B-5ACFBA735E7C}"/>
                </a:ext>
              </a:extLst>
            </p:cNvPr>
            <p:cNvSpPr/>
            <p:nvPr/>
          </p:nvSpPr>
          <p:spPr>
            <a:xfrm>
              <a:off x="3073192" y="4928190"/>
              <a:ext cx="5005937"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口碑传播：建立畅通无阻的线上传播渠道</a:t>
              </a:r>
            </a:p>
          </p:txBody>
        </p:sp>
      </p:grpSp>
    </p:spTree>
    <p:extLst>
      <p:ext uri="{BB962C8B-B14F-4D97-AF65-F5344CB8AC3E}">
        <p14:creationId xmlns:p14="http://schemas.microsoft.com/office/powerpoint/2010/main" val="85117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2" y="754042"/>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p>
        </p:txBody>
      </p:sp>
      <p:sp>
        <p:nvSpPr>
          <p:cNvPr id="19" name="文本框 18"/>
          <p:cNvSpPr txBox="1"/>
          <p:nvPr/>
        </p:nvSpPr>
        <p:spPr>
          <a:xfrm>
            <a:off x="2459798" y="2872311"/>
            <a:ext cx="7111241"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构成</a:t>
            </a:r>
            <a: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O2O</a:t>
            </a: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闭环生态体系的</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主要内容</a:t>
            </a:r>
          </a:p>
        </p:txBody>
      </p:sp>
      <p:sp>
        <p:nvSpPr>
          <p:cNvPr id="20" name="矩形 19"/>
          <p:cNvSpPr/>
          <p:nvPr/>
        </p:nvSpPr>
        <p:spPr>
          <a:xfrm>
            <a:off x="2459799" y="4534858"/>
            <a:ext cx="7103302" cy="1289905"/>
          </a:xfrm>
          <a:prstGeom prst="rect">
            <a:avLst/>
          </a:prstGeom>
        </p:spPr>
        <p:txBody>
          <a:bodyPr wrap="square">
            <a:spAutoFit/>
          </a:bodyPr>
          <a:lstStyle/>
          <a:p>
            <a:pPr indent="457200" algn="just">
              <a:lnSpc>
                <a:spcPct val="150000"/>
              </a:lnSpc>
            </a:pPr>
            <a:r>
              <a:rPr lang="en-US" altLang="zh-CN" dirty="0"/>
              <a:t>O2O</a:t>
            </a:r>
            <a:r>
              <a:rPr lang="zh-CN" altLang="en-US" dirty="0"/>
              <a:t>闭环生态体系的核心是将线上线下相融合，在构建闭环生态体系的过程中，所有的工作都必须以此为中心来展开。</a:t>
            </a:r>
          </a:p>
          <a:p>
            <a:pPr indent="457200" algn="just">
              <a:lnSpc>
                <a:spcPct val="150000"/>
              </a:lnSpc>
            </a:pPr>
            <a:r>
              <a:rPr lang="en-US" altLang="zh-CN" dirty="0"/>
              <a:t>O2O</a:t>
            </a:r>
            <a:r>
              <a:rPr lang="zh-CN" altLang="en-US" dirty="0"/>
              <a:t>闭环生态体系由四个部分构成。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33651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27229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构成</a:t>
            </a:r>
            <a:r>
              <a:rPr lang="en-US" altLang="zh-CN" sz="2000" b="1" dirty="0">
                <a:latin typeface="微软雅黑" panose="020B0503020204020204" pitchFamily="34" charset="-122"/>
                <a:ea typeface="微软雅黑" panose="020B0503020204020204" pitchFamily="34" charset="-122"/>
                <a:cs typeface="+mn-ea"/>
                <a:sym typeface="+mn-lt"/>
              </a:rPr>
              <a:t>O2O</a:t>
            </a:r>
            <a:r>
              <a:rPr lang="zh-CN" altLang="en-US" sz="2000" b="1" dirty="0">
                <a:latin typeface="微软雅黑" panose="020B0503020204020204" pitchFamily="34" charset="-122"/>
                <a:ea typeface="微软雅黑" panose="020B0503020204020204" pitchFamily="34" charset="-122"/>
                <a:cs typeface="+mn-ea"/>
                <a:sym typeface="+mn-lt"/>
              </a:rPr>
              <a:t>闭环生态体系的主要内容</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9D6BEDA4-DA50-0CCF-83F8-BAF3905FB0F6}"/>
              </a:ext>
            </a:extLst>
          </p:cNvPr>
          <p:cNvGrpSpPr/>
          <p:nvPr/>
        </p:nvGrpSpPr>
        <p:grpSpPr>
          <a:xfrm>
            <a:off x="2305628" y="1529043"/>
            <a:ext cx="5067445" cy="612000"/>
            <a:chOff x="2305628" y="1939350"/>
            <a:chExt cx="5067445" cy="612000"/>
          </a:xfrm>
        </p:grpSpPr>
        <p:sp>
          <p:nvSpPr>
            <p:cNvPr id="3" name="13 椭圆 1">
              <a:extLst>
                <a:ext uri="{FF2B5EF4-FFF2-40B4-BE49-F238E27FC236}">
                  <a16:creationId xmlns:a16="http://schemas.microsoft.com/office/drawing/2014/main" id="{083633DD-0E1D-3C5F-9247-5E4E5AC90215}"/>
                </a:ext>
              </a:extLst>
            </p:cNvPr>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5" name="8 Docer Falling Dust PPT demo">
              <a:extLst>
                <a:ext uri="{FF2B5EF4-FFF2-40B4-BE49-F238E27FC236}">
                  <a16:creationId xmlns:a16="http://schemas.microsoft.com/office/drawing/2014/main" id="{A5ABF26C-AB9B-CF1A-2CC2-20F6926522FC}"/>
                </a:ext>
              </a:extLst>
            </p:cNvPr>
            <p:cNvSpPr/>
            <p:nvPr/>
          </p:nvSpPr>
          <p:spPr>
            <a:xfrm>
              <a:off x="3073192" y="2045295"/>
              <a:ext cx="4299881"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线上线下消费者兼顾融合</a:t>
              </a:r>
            </a:p>
          </p:txBody>
        </p:sp>
      </p:grpSp>
      <p:grpSp>
        <p:nvGrpSpPr>
          <p:cNvPr id="7" name="组合 6">
            <a:extLst>
              <a:ext uri="{FF2B5EF4-FFF2-40B4-BE49-F238E27FC236}">
                <a16:creationId xmlns:a16="http://schemas.microsoft.com/office/drawing/2014/main" id="{DE8689AF-ED72-0D62-22D7-23478595FD4A}"/>
              </a:ext>
            </a:extLst>
          </p:cNvPr>
          <p:cNvGrpSpPr/>
          <p:nvPr/>
        </p:nvGrpSpPr>
        <p:grpSpPr>
          <a:xfrm>
            <a:off x="2305628" y="2713056"/>
            <a:ext cx="6647872" cy="612000"/>
            <a:chOff x="2305628" y="3380798"/>
            <a:chExt cx="6647872" cy="612000"/>
          </a:xfrm>
        </p:grpSpPr>
        <p:sp>
          <p:nvSpPr>
            <p:cNvPr id="8" name="12 椭圆 44">
              <a:extLst>
                <a:ext uri="{FF2B5EF4-FFF2-40B4-BE49-F238E27FC236}">
                  <a16:creationId xmlns:a16="http://schemas.microsoft.com/office/drawing/2014/main" id="{B6123938-B068-08A5-3BB8-FD10F9FA1388}"/>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9" name="6 Docer Falling Dust PPT demo">
              <a:extLst>
                <a:ext uri="{FF2B5EF4-FFF2-40B4-BE49-F238E27FC236}">
                  <a16:creationId xmlns:a16="http://schemas.microsoft.com/office/drawing/2014/main" id="{858F0DA8-CFC6-7740-BEEB-D9522510CB00}"/>
                </a:ext>
              </a:extLst>
            </p:cNvPr>
            <p:cNvSpPr/>
            <p:nvPr/>
          </p:nvSpPr>
          <p:spPr>
            <a:xfrm>
              <a:off x="3073192" y="3486743"/>
              <a:ext cx="588030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线上线下商品资源融合互动</a:t>
              </a:r>
            </a:p>
          </p:txBody>
        </p:sp>
      </p:grpSp>
      <p:grpSp>
        <p:nvGrpSpPr>
          <p:cNvPr id="10" name="组合 9">
            <a:extLst>
              <a:ext uri="{FF2B5EF4-FFF2-40B4-BE49-F238E27FC236}">
                <a16:creationId xmlns:a16="http://schemas.microsoft.com/office/drawing/2014/main" id="{C6012B1E-6D9A-6D93-38E8-378A136CF247}"/>
              </a:ext>
            </a:extLst>
          </p:cNvPr>
          <p:cNvGrpSpPr/>
          <p:nvPr/>
        </p:nvGrpSpPr>
        <p:grpSpPr>
          <a:xfrm>
            <a:off x="2305628" y="3897069"/>
            <a:ext cx="5067445" cy="612000"/>
            <a:chOff x="2305628" y="4822245"/>
            <a:chExt cx="5067445" cy="612000"/>
          </a:xfrm>
        </p:grpSpPr>
        <p:sp>
          <p:nvSpPr>
            <p:cNvPr id="11" name="13 椭圆 1">
              <a:extLst>
                <a:ext uri="{FF2B5EF4-FFF2-40B4-BE49-F238E27FC236}">
                  <a16:creationId xmlns:a16="http://schemas.microsoft.com/office/drawing/2014/main" id="{9F9E5C98-E89F-9C10-330E-06BFC083B048}"/>
                </a:ext>
              </a:extLst>
            </p:cNvPr>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3</a:t>
              </a:r>
              <a:endParaRPr lang="zh-CN" altLang="en-US" sz="2200" dirty="0"/>
            </a:p>
          </p:txBody>
        </p:sp>
        <p:sp>
          <p:nvSpPr>
            <p:cNvPr id="12" name="8 Docer Falling Dust PPT demo">
              <a:extLst>
                <a:ext uri="{FF2B5EF4-FFF2-40B4-BE49-F238E27FC236}">
                  <a16:creationId xmlns:a16="http://schemas.microsoft.com/office/drawing/2014/main" id="{29145AEE-7928-E4B2-A0B3-598A96A305F2}"/>
                </a:ext>
              </a:extLst>
            </p:cNvPr>
            <p:cNvSpPr/>
            <p:nvPr/>
          </p:nvSpPr>
          <p:spPr>
            <a:xfrm>
              <a:off x="3073192" y="4928190"/>
              <a:ext cx="4299881"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线上线下购买环节融合</a:t>
              </a:r>
            </a:p>
          </p:txBody>
        </p:sp>
      </p:grpSp>
      <p:grpSp>
        <p:nvGrpSpPr>
          <p:cNvPr id="13" name="组合 12">
            <a:extLst>
              <a:ext uri="{FF2B5EF4-FFF2-40B4-BE49-F238E27FC236}">
                <a16:creationId xmlns:a16="http://schemas.microsoft.com/office/drawing/2014/main" id="{6A2DEA4F-14D6-E3C5-7268-FCBF47EE6EDD}"/>
              </a:ext>
            </a:extLst>
          </p:cNvPr>
          <p:cNvGrpSpPr/>
          <p:nvPr/>
        </p:nvGrpSpPr>
        <p:grpSpPr>
          <a:xfrm>
            <a:off x="2305628" y="5081082"/>
            <a:ext cx="5067445" cy="612000"/>
            <a:chOff x="2305628" y="3380798"/>
            <a:chExt cx="5067445" cy="612000"/>
          </a:xfrm>
        </p:grpSpPr>
        <p:sp>
          <p:nvSpPr>
            <p:cNvPr id="14" name="12 椭圆 44">
              <a:extLst>
                <a:ext uri="{FF2B5EF4-FFF2-40B4-BE49-F238E27FC236}">
                  <a16:creationId xmlns:a16="http://schemas.microsoft.com/office/drawing/2014/main" id="{393F51E5-B6CB-8DEF-2941-48680874B7EB}"/>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4</a:t>
              </a:r>
              <a:endParaRPr lang="zh-CN" altLang="en-US" sz="2200" dirty="0">
                <a:latin typeface="微软雅黑" panose="020B0503020204020204" pitchFamily="34" charset="-122"/>
                <a:ea typeface="微软雅黑" panose="020B0503020204020204" pitchFamily="34" charset="-122"/>
              </a:endParaRPr>
            </a:p>
          </p:txBody>
        </p:sp>
        <p:sp>
          <p:nvSpPr>
            <p:cNvPr id="15" name="6 Docer Falling Dust PPT demo">
              <a:extLst>
                <a:ext uri="{FF2B5EF4-FFF2-40B4-BE49-F238E27FC236}">
                  <a16:creationId xmlns:a16="http://schemas.microsoft.com/office/drawing/2014/main" id="{8EE5E01B-E188-947B-D69B-4D6815ED7D8D}"/>
                </a:ext>
              </a:extLst>
            </p:cNvPr>
            <p:cNvSpPr/>
            <p:nvPr/>
          </p:nvSpPr>
          <p:spPr>
            <a:xfrm>
              <a:off x="3073192" y="3486743"/>
              <a:ext cx="4299881"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线上线下营销方式融合</a:t>
              </a:r>
            </a:p>
          </p:txBody>
        </p:sp>
      </p:grpSp>
    </p:spTree>
    <p:extLst>
      <p:ext uri="{BB962C8B-B14F-4D97-AF65-F5344CB8AC3E}">
        <p14:creationId xmlns:p14="http://schemas.microsoft.com/office/powerpoint/2010/main" val="98743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27229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构成</a:t>
            </a:r>
            <a:r>
              <a:rPr lang="en-US" altLang="zh-CN" sz="2000" b="1" dirty="0">
                <a:latin typeface="微软雅黑" panose="020B0503020204020204" pitchFamily="34" charset="-122"/>
                <a:ea typeface="微软雅黑" panose="020B0503020204020204" pitchFamily="34" charset="-122"/>
                <a:cs typeface="+mn-ea"/>
                <a:sym typeface="+mn-lt"/>
              </a:rPr>
              <a:t>O2O</a:t>
            </a:r>
            <a:r>
              <a:rPr lang="zh-CN" altLang="en-US" sz="2000" b="1" dirty="0">
                <a:latin typeface="微软雅黑" panose="020B0503020204020204" pitchFamily="34" charset="-122"/>
                <a:ea typeface="微软雅黑" panose="020B0503020204020204" pitchFamily="34" charset="-122"/>
                <a:cs typeface="+mn-ea"/>
                <a:sym typeface="+mn-lt"/>
              </a:rPr>
              <a:t>闭环生态体系的主要内容</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a16="http://schemas.microsoft.com/office/drawing/2014/main" id="{ABDBE930-FC57-C03F-728B-8F583B590912}"/>
              </a:ext>
            </a:extLst>
          </p:cNvPr>
          <p:cNvGrpSpPr/>
          <p:nvPr/>
        </p:nvGrpSpPr>
        <p:grpSpPr>
          <a:xfrm>
            <a:off x="866860" y="1155903"/>
            <a:ext cx="10406882" cy="5074277"/>
            <a:chOff x="866860" y="1780934"/>
            <a:chExt cx="10406882" cy="5074277"/>
          </a:xfrm>
        </p:grpSpPr>
        <p:sp>
          <p:nvSpPr>
            <p:cNvPr id="17" name="矩形 16">
              <a:extLst>
                <a:ext uri="{FF2B5EF4-FFF2-40B4-BE49-F238E27FC236}">
                  <a16:creationId xmlns:a16="http://schemas.microsoft.com/office/drawing/2014/main" id="{7F8B037E-4D2F-EF81-7263-E86EAECE8BE9}"/>
                </a:ext>
              </a:extLst>
            </p:cNvPr>
            <p:cNvSpPr/>
            <p:nvPr/>
          </p:nvSpPr>
          <p:spPr>
            <a:xfrm>
              <a:off x="866860" y="2815824"/>
              <a:ext cx="10406882" cy="3902222"/>
            </a:xfrm>
            <a:prstGeom prst="rect">
              <a:avLst/>
            </a:prstGeom>
          </p:spPr>
          <p:txBody>
            <a:bodyPr wrap="square">
              <a:spAutoFit/>
            </a:bodyPr>
            <a:lstStyle/>
            <a:p>
              <a:pPr indent="406800" algn="just">
                <a:lnSpc>
                  <a:spcPct val="130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传统咖啡品牌的商业模式是以线下实体门店为主，尽管也提供在线支付和外卖配送服务，但并未形成完整体系。基于人们消费方式的改变和互联网技术的发展，瑞幸咖啡开创了咖啡行业新零售商业模式的先河，运用“互联网</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技术布局线上和线下业务，满足了消费者多元化的需求。</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0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瑞幸咖啡提供两种购买方式：</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App</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或小程序点单</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门店自取或外卖配送，消费者可使用</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App</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或小程序进行定位，选择离自己最近的门店下单消费。</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0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瑞幸咖啡提出“无限场景”的品牌战略，在其设定里，咖啡可以出现在任何地方，从“人找咖啡”变为“咖啡找人”。为了满足消费者不同的线下体验需求，瑞幸咖啡打造了</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4</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种门店类型，如大型旗舰店（满足社交需求）、中小型门店（带食堂）、快取店（用于消费者自取的小型门店）和外卖店，并重点投资后两者。</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0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瑞幸咖啡回归咖啡本身，提供高性价比产品，其品牌愿景为“让每一个顾客轻松享受一杯喝得到、喝得值的好咖啡”。</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0000"/>
                </a:lnSpc>
              </a:pPr>
              <a:r>
                <a:rPr lang="en-US" altLang="zh-CN" sz="1600" dirty="0">
                  <a:latin typeface="微软雅黑" panose="020B0503020204020204" pitchFamily="34" charset="-122"/>
                  <a:ea typeface="微软雅黑" panose="020B0503020204020204" pitchFamily="34" charset="-122"/>
                  <a:sym typeface="汉仪旗黑-55简" panose="00020600040101010101" charset="-128"/>
                </a:rPr>
                <a:t>2023</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年</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6</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月</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6</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日，瑞幸咖啡的第</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万家门店厦门店开业，瑞幸咖啡正式踏入万店连锁行列，成为中国首个万店咖啡品牌。</a:t>
              </a:r>
            </a:p>
          </p:txBody>
        </p:sp>
        <p:grpSp>
          <p:nvGrpSpPr>
            <p:cNvPr id="6" name="组合 5">
              <a:extLst>
                <a:ext uri="{FF2B5EF4-FFF2-40B4-BE49-F238E27FC236}">
                  <a16:creationId xmlns:a16="http://schemas.microsoft.com/office/drawing/2014/main" id="{47BF85D9-C917-A0BF-7E0A-91584A262221}"/>
                </a:ext>
              </a:extLst>
            </p:cNvPr>
            <p:cNvGrpSpPr/>
            <p:nvPr/>
          </p:nvGrpSpPr>
          <p:grpSpPr>
            <a:xfrm>
              <a:off x="866860" y="1780934"/>
              <a:ext cx="10406882" cy="5074277"/>
              <a:chOff x="1386112" y="1190625"/>
              <a:chExt cx="10406882" cy="5074277"/>
            </a:xfrm>
          </p:grpSpPr>
          <p:cxnSp>
            <p:nvCxnSpPr>
              <p:cNvPr id="18" name="直接连接符 17">
                <a:extLst>
                  <a:ext uri="{FF2B5EF4-FFF2-40B4-BE49-F238E27FC236}">
                    <a16:creationId xmlns:a16="http://schemas.microsoft.com/office/drawing/2014/main" id="{EC9F521F-9BEE-19D9-859B-44179C19790E}"/>
                  </a:ext>
                </a:extLst>
              </p:cNvPr>
              <p:cNvCxnSpPr>
                <a:cxnSpLocks/>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19" name="组合 18">
                <a:extLst>
                  <a:ext uri="{FF2B5EF4-FFF2-40B4-BE49-F238E27FC236}">
                    <a16:creationId xmlns:a16="http://schemas.microsoft.com/office/drawing/2014/main" id="{C53522E2-4C3F-3DC5-4E95-A70E928C1B9A}"/>
                  </a:ext>
                </a:extLst>
              </p:cNvPr>
              <p:cNvGrpSpPr/>
              <p:nvPr/>
            </p:nvGrpSpPr>
            <p:grpSpPr>
              <a:xfrm>
                <a:off x="1386112" y="1190625"/>
                <a:ext cx="1818007" cy="491492"/>
                <a:chOff x="1386113" y="1223329"/>
                <a:chExt cx="1697036" cy="458788"/>
              </a:xfrm>
            </p:grpSpPr>
            <p:sp>
              <p:nvSpPr>
                <p:cNvPr id="21" name="Rectangle 13" descr="FD1DDF730CE4456e89755B07FE1653D0# #Rectangle 13">
                  <a:extLst>
                    <a:ext uri="{FF2B5EF4-FFF2-40B4-BE49-F238E27FC236}">
                      <a16:creationId xmlns:a16="http://schemas.microsoft.com/office/drawing/2014/main" id="{8F0E9F52-1A37-9BEF-491A-1C1DFB76D6CE}"/>
                    </a:ext>
                  </a:extLst>
                </p:cNvPr>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252000" marR="0" lvl="0" indent="0" algn="just" defTabSz="914400" rtl="0" eaLnBrk="0" fontAlgn="auto" latinLnBrk="0" hangingPunct="0">
                    <a:lnSpc>
                      <a:spcPts val="1950"/>
                    </a:lnSpc>
                    <a:spcBef>
                      <a:spcPts val="0"/>
                    </a:spcBef>
                    <a:spcAft>
                      <a:spcPts val="0"/>
                    </a:spcAft>
                    <a:buClrTx/>
                    <a:buSzTx/>
                    <a:buFont typeface="Arial" charset="0"/>
                    <a:buNone/>
                    <a:tabLst/>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p>
              </p:txBody>
            </p:sp>
            <p:sp>
              <p:nvSpPr>
                <p:cNvPr id="22" name="îŝḻide">
                  <a:extLst>
                    <a:ext uri="{FF2B5EF4-FFF2-40B4-BE49-F238E27FC236}">
                      <a16:creationId xmlns:a16="http://schemas.microsoft.com/office/drawing/2014/main" id="{39EDD930-D3E8-14EF-7BD5-0EB779AD8DAF}"/>
                    </a:ext>
                  </a:extLst>
                </p:cNvPr>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3" name="Freeform 44">
                  <a:extLst>
                    <a:ext uri="{FF2B5EF4-FFF2-40B4-BE49-F238E27FC236}">
                      <a16:creationId xmlns:a16="http://schemas.microsoft.com/office/drawing/2014/main" id="{A62C12FF-C05B-ABD4-1777-B7D6FC3783D1}"/>
                    </a:ext>
                  </a:extLst>
                </p:cNvPr>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20" name="直接连接符 19">
                <a:extLst>
                  <a:ext uri="{FF2B5EF4-FFF2-40B4-BE49-F238E27FC236}">
                    <a16:creationId xmlns:a16="http://schemas.microsoft.com/office/drawing/2014/main" id="{4A40646F-84F5-DC0F-1649-F479E6AF77B2}"/>
                  </a:ext>
                </a:extLst>
              </p:cNvPr>
              <p:cNvCxnSpPr>
                <a:cxnSpLocks/>
              </p:cNvCxnSpPr>
              <p:nvPr/>
            </p:nvCxnSpPr>
            <p:spPr>
              <a:xfrm>
                <a:off x="1386112" y="6264902"/>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16" name="文本框 15">
              <a:extLst>
                <a:ext uri="{FF2B5EF4-FFF2-40B4-BE49-F238E27FC236}">
                  <a16:creationId xmlns:a16="http://schemas.microsoft.com/office/drawing/2014/main" id="{054581D7-2F4B-BE13-0349-0950DE6991E1}"/>
                </a:ext>
              </a:extLst>
            </p:cNvPr>
            <p:cNvSpPr txBox="1"/>
            <p:nvPr/>
          </p:nvSpPr>
          <p:spPr>
            <a:xfrm>
              <a:off x="3534992" y="2451409"/>
              <a:ext cx="5070619"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瑞幸咖啡</a:t>
              </a: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开创咖啡行业新零售商业模式先河</a:t>
              </a:r>
            </a:p>
          </p:txBody>
        </p:sp>
      </p:grpSp>
    </p:spTree>
    <p:extLst>
      <p:ext uri="{BB962C8B-B14F-4D97-AF65-F5344CB8AC3E}">
        <p14:creationId xmlns:p14="http://schemas.microsoft.com/office/powerpoint/2010/main" val="340970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任务四</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74056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线上</a:t>
            </a:r>
            <a: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t>+</a:t>
            </a: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线下，</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打造接地气超市</a:t>
            </a:r>
            <a: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t>O2O</a:t>
            </a: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1456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2" y="869792"/>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p>
        </p:txBody>
      </p:sp>
      <p:sp>
        <p:nvSpPr>
          <p:cNvPr id="19" name="文本框 18"/>
          <p:cNvSpPr txBox="1"/>
          <p:nvPr/>
        </p:nvSpPr>
        <p:spPr>
          <a:xfrm>
            <a:off x="1995729" y="2988061"/>
            <a:ext cx="8039380"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线下：兴趣商品</a:t>
            </a:r>
            <a: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消费者价值</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有趣体验</a:t>
            </a:r>
          </a:p>
        </p:txBody>
      </p:sp>
      <p:sp>
        <p:nvSpPr>
          <p:cNvPr id="20" name="矩形 19"/>
          <p:cNvSpPr/>
          <p:nvPr/>
        </p:nvSpPr>
        <p:spPr>
          <a:xfrm>
            <a:off x="2076754" y="4708483"/>
            <a:ext cx="7900626" cy="874407"/>
          </a:xfrm>
          <a:prstGeom prst="rect">
            <a:avLst/>
          </a:prstGeom>
        </p:spPr>
        <p:txBody>
          <a:bodyPr wrap="square">
            <a:spAutoFit/>
          </a:bodyPr>
          <a:lstStyle/>
          <a:p>
            <a:pPr indent="457200" algn="just">
              <a:lnSpc>
                <a:spcPct val="150000"/>
              </a:lnSpc>
            </a:pPr>
            <a:r>
              <a:rPr lang="zh-CN" altLang="en-US" dirty="0"/>
              <a:t>从线下渠道来说，超市运营者要以线下超市门店为依托，通过为消费者提供高品质的商品和超值的购物体验来提升消费者对超市的忠诚度。</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260900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86260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线下：兴趣商品</a:t>
            </a:r>
            <a:r>
              <a:rPr lang="en-US" altLang="zh-CN" sz="2000" b="1" dirty="0">
                <a:latin typeface="微软雅黑" panose="020B0503020204020204" pitchFamily="34" charset="-122"/>
                <a:ea typeface="微软雅黑" panose="020B0503020204020204" pitchFamily="34" charset="-122"/>
                <a:cs typeface="+mn-ea"/>
                <a:sym typeface="+mn-lt"/>
              </a:rPr>
              <a:t>+</a:t>
            </a:r>
            <a:r>
              <a:rPr lang="zh-CN" altLang="en-US" sz="2000" b="1" dirty="0">
                <a:latin typeface="微软雅黑" panose="020B0503020204020204" pitchFamily="34" charset="-122"/>
                <a:ea typeface="微软雅黑" panose="020B0503020204020204" pitchFamily="34" charset="-122"/>
                <a:cs typeface="+mn-ea"/>
                <a:sym typeface="+mn-lt"/>
              </a:rPr>
              <a:t>消费者价值</a:t>
            </a:r>
            <a:r>
              <a:rPr lang="en-US" altLang="zh-CN" sz="2000" b="1" dirty="0">
                <a:latin typeface="微软雅黑" panose="020B0503020204020204" pitchFamily="34" charset="-122"/>
                <a:ea typeface="微软雅黑" panose="020B0503020204020204" pitchFamily="34" charset="-122"/>
                <a:cs typeface="+mn-ea"/>
                <a:sym typeface="+mn-lt"/>
              </a:rPr>
              <a:t>+</a:t>
            </a:r>
            <a:r>
              <a:rPr lang="zh-CN" altLang="en-US" sz="2000" b="1" dirty="0">
                <a:latin typeface="微软雅黑" panose="020B0503020204020204" pitchFamily="34" charset="-122"/>
                <a:ea typeface="微软雅黑" panose="020B0503020204020204" pitchFamily="34" charset="-122"/>
                <a:cs typeface="+mn-ea"/>
                <a:sym typeface="+mn-lt"/>
              </a:rPr>
              <a:t>有趣体验</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22E3169A-0AFB-A411-8C31-8D1734DE4386}"/>
              </a:ext>
            </a:extLst>
          </p:cNvPr>
          <p:cNvGrpSpPr/>
          <p:nvPr/>
        </p:nvGrpSpPr>
        <p:grpSpPr>
          <a:xfrm>
            <a:off x="2305628" y="1863150"/>
            <a:ext cx="7041572" cy="612000"/>
            <a:chOff x="2305628" y="1939350"/>
            <a:chExt cx="7041572" cy="612000"/>
          </a:xfrm>
        </p:grpSpPr>
        <p:sp>
          <p:nvSpPr>
            <p:cNvPr id="3" name="13 椭圆 1">
              <a:extLst>
                <a:ext uri="{FF2B5EF4-FFF2-40B4-BE49-F238E27FC236}">
                  <a16:creationId xmlns:a16="http://schemas.microsoft.com/office/drawing/2014/main" id="{52FBBF33-6465-A3D4-45A2-6A2A01F6D232}"/>
                </a:ext>
              </a:extLst>
            </p:cNvPr>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5" name="8 Docer Falling Dust PPT demo">
              <a:extLst>
                <a:ext uri="{FF2B5EF4-FFF2-40B4-BE49-F238E27FC236}">
                  <a16:creationId xmlns:a16="http://schemas.microsoft.com/office/drawing/2014/main" id="{02DE2E2D-4A9C-5374-EAA3-81FF9CCF1635}"/>
                </a:ext>
              </a:extLst>
            </p:cNvPr>
            <p:cNvSpPr/>
            <p:nvPr/>
          </p:nvSpPr>
          <p:spPr>
            <a:xfrm>
              <a:off x="3073192" y="2045295"/>
              <a:ext cx="6274008"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为消费者提供其感兴趣的商品</a:t>
              </a:r>
            </a:p>
          </p:txBody>
        </p:sp>
      </p:grpSp>
      <p:grpSp>
        <p:nvGrpSpPr>
          <p:cNvPr id="7" name="组合 6">
            <a:extLst>
              <a:ext uri="{FF2B5EF4-FFF2-40B4-BE49-F238E27FC236}">
                <a16:creationId xmlns:a16="http://schemas.microsoft.com/office/drawing/2014/main" id="{DFD68F14-48EE-A21A-3AF5-2E591B84A19A}"/>
              </a:ext>
            </a:extLst>
          </p:cNvPr>
          <p:cNvGrpSpPr/>
          <p:nvPr/>
        </p:nvGrpSpPr>
        <p:grpSpPr>
          <a:xfrm>
            <a:off x="2305628" y="3304598"/>
            <a:ext cx="6647872" cy="612000"/>
            <a:chOff x="2305628" y="3380798"/>
            <a:chExt cx="6647872" cy="612000"/>
          </a:xfrm>
        </p:grpSpPr>
        <p:sp>
          <p:nvSpPr>
            <p:cNvPr id="8" name="12 椭圆 44">
              <a:extLst>
                <a:ext uri="{FF2B5EF4-FFF2-40B4-BE49-F238E27FC236}">
                  <a16:creationId xmlns:a16="http://schemas.microsoft.com/office/drawing/2014/main" id="{FF4E2562-D820-5D10-5C04-3C22293D33CC}"/>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9" name="6 Docer Falling Dust PPT demo">
              <a:extLst>
                <a:ext uri="{FF2B5EF4-FFF2-40B4-BE49-F238E27FC236}">
                  <a16:creationId xmlns:a16="http://schemas.microsoft.com/office/drawing/2014/main" id="{B433CC55-36C5-07FE-4DE8-A3124CF96076}"/>
                </a:ext>
              </a:extLst>
            </p:cNvPr>
            <p:cNvSpPr/>
            <p:nvPr/>
          </p:nvSpPr>
          <p:spPr>
            <a:xfrm>
              <a:off x="3073192" y="3486743"/>
              <a:ext cx="5880308"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为高价值消费者提供超值体验</a:t>
              </a:r>
            </a:p>
          </p:txBody>
        </p:sp>
      </p:grpSp>
      <p:grpSp>
        <p:nvGrpSpPr>
          <p:cNvPr id="10" name="组合 9">
            <a:extLst>
              <a:ext uri="{FF2B5EF4-FFF2-40B4-BE49-F238E27FC236}">
                <a16:creationId xmlns:a16="http://schemas.microsoft.com/office/drawing/2014/main" id="{F54318B7-641B-F6AC-08CC-4F23A3AD7EFB}"/>
              </a:ext>
            </a:extLst>
          </p:cNvPr>
          <p:cNvGrpSpPr/>
          <p:nvPr/>
        </p:nvGrpSpPr>
        <p:grpSpPr>
          <a:xfrm>
            <a:off x="2305628" y="4746045"/>
            <a:ext cx="8082972" cy="612000"/>
            <a:chOff x="2305628" y="4822245"/>
            <a:chExt cx="8082972" cy="612000"/>
          </a:xfrm>
        </p:grpSpPr>
        <p:sp>
          <p:nvSpPr>
            <p:cNvPr id="11" name="13 椭圆 1">
              <a:extLst>
                <a:ext uri="{FF2B5EF4-FFF2-40B4-BE49-F238E27FC236}">
                  <a16:creationId xmlns:a16="http://schemas.microsoft.com/office/drawing/2014/main" id="{6B37BEBA-FF95-3A6C-1EB6-917423EBD9C9}"/>
                </a:ext>
              </a:extLst>
            </p:cNvPr>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3</a:t>
              </a:r>
              <a:endParaRPr lang="zh-CN" altLang="en-US" sz="2200" dirty="0"/>
            </a:p>
          </p:txBody>
        </p:sp>
        <p:sp>
          <p:nvSpPr>
            <p:cNvPr id="12" name="8 Docer Falling Dust PPT demo">
              <a:extLst>
                <a:ext uri="{FF2B5EF4-FFF2-40B4-BE49-F238E27FC236}">
                  <a16:creationId xmlns:a16="http://schemas.microsoft.com/office/drawing/2014/main" id="{98B5A889-70C9-0539-E8C2-22BD8B82861F}"/>
                </a:ext>
              </a:extLst>
            </p:cNvPr>
            <p:cNvSpPr/>
            <p:nvPr/>
          </p:nvSpPr>
          <p:spPr>
            <a:xfrm>
              <a:off x="3073192" y="4928190"/>
              <a:ext cx="7315408"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为新生代消费者提供有趣的购物体验</a:t>
              </a:r>
            </a:p>
          </p:txBody>
        </p:sp>
      </p:grpSp>
    </p:spTree>
    <p:extLst>
      <p:ext uri="{BB962C8B-B14F-4D97-AF65-F5344CB8AC3E}">
        <p14:creationId xmlns:p14="http://schemas.microsoft.com/office/powerpoint/2010/main" val="35959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86260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线下：兴趣商品</a:t>
            </a:r>
            <a:r>
              <a:rPr lang="en-US" altLang="zh-CN" sz="2000" b="1" dirty="0">
                <a:latin typeface="微软雅黑" panose="020B0503020204020204" pitchFamily="34" charset="-122"/>
                <a:ea typeface="微软雅黑" panose="020B0503020204020204" pitchFamily="34" charset="-122"/>
                <a:cs typeface="+mn-ea"/>
                <a:sym typeface="+mn-lt"/>
              </a:rPr>
              <a:t>+</a:t>
            </a:r>
            <a:r>
              <a:rPr lang="zh-CN" altLang="en-US" sz="2000" b="1" dirty="0">
                <a:latin typeface="微软雅黑" panose="020B0503020204020204" pitchFamily="34" charset="-122"/>
                <a:ea typeface="微软雅黑" panose="020B0503020204020204" pitchFamily="34" charset="-122"/>
                <a:cs typeface="+mn-ea"/>
                <a:sym typeface="+mn-lt"/>
              </a:rPr>
              <a:t>消费者价值</a:t>
            </a:r>
            <a:r>
              <a:rPr lang="en-US" altLang="zh-CN" sz="2000" b="1" dirty="0">
                <a:latin typeface="微软雅黑" panose="020B0503020204020204" pitchFamily="34" charset="-122"/>
                <a:ea typeface="微软雅黑" panose="020B0503020204020204" pitchFamily="34" charset="-122"/>
                <a:cs typeface="+mn-ea"/>
                <a:sym typeface="+mn-lt"/>
              </a:rPr>
              <a:t>+</a:t>
            </a:r>
            <a:r>
              <a:rPr lang="zh-CN" altLang="en-US" sz="2000" b="1" dirty="0">
                <a:latin typeface="微软雅黑" panose="020B0503020204020204" pitchFamily="34" charset="-122"/>
                <a:ea typeface="微软雅黑" panose="020B0503020204020204" pitchFamily="34" charset="-122"/>
                <a:cs typeface="+mn-ea"/>
                <a:sym typeface="+mn-lt"/>
              </a:rPr>
              <a:t>有趣体验</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2F899740-69EC-039D-245B-29852C89E913}"/>
              </a:ext>
            </a:extLst>
          </p:cNvPr>
          <p:cNvGrpSpPr/>
          <p:nvPr/>
        </p:nvGrpSpPr>
        <p:grpSpPr>
          <a:xfrm>
            <a:off x="866860" y="1040155"/>
            <a:ext cx="10406882" cy="5565712"/>
            <a:chOff x="866860" y="1040155"/>
            <a:chExt cx="10406882" cy="5565712"/>
          </a:xfrm>
        </p:grpSpPr>
        <p:grpSp>
          <p:nvGrpSpPr>
            <p:cNvPr id="4" name="组合 3">
              <a:extLst>
                <a:ext uri="{FF2B5EF4-FFF2-40B4-BE49-F238E27FC236}">
                  <a16:creationId xmlns:a16="http://schemas.microsoft.com/office/drawing/2014/main" id="{3FAAE1FE-123F-91AD-A96B-EB215FA38B24}"/>
                </a:ext>
              </a:extLst>
            </p:cNvPr>
            <p:cNvGrpSpPr/>
            <p:nvPr/>
          </p:nvGrpSpPr>
          <p:grpSpPr>
            <a:xfrm>
              <a:off x="866860" y="1040155"/>
              <a:ext cx="10406882" cy="5565712"/>
              <a:chOff x="866860" y="1780934"/>
              <a:chExt cx="10406882" cy="5565712"/>
            </a:xfrm>
          </p:grpSpPr>
          <p:sp>
            <p:nvSpPr>
              <p:cNvPr id="6" name="矩形 5">
                <a:extLst>
                  <a:ext uri="{FF2B5EF4-FFF2-40B4-BE49-F238E27FC236}">
                    <a16:creationId xmlns:a16="http://schemas.microsoft.com/office/drawing/2014/main" id="{B07FCC08-3918-74B7-63FF-5BC238CFA032}"/>
                  </a:ext>
                </a:extLst>
              </p:cNvPr>
              <p:cNvSpPr/>
              <p:nvPr/>
            </p:nvSpPr>
            <p:spPr>
              <a:xfrm>
                <a:off x="866860" y="2804249"/>
                <a:ext cx="5406618" cy="4542397"/>
              </a:xfrm>
              <a:prstGeom prst="rect">
                <a:avLst/>
              </a:prstGeom>
            </p:spPr>
            <p:txBody>
              <a:bodyPr wrap="square">
                <a:spAutoFit/>
              </a:bodyPr>
              <a:lstStyle/>
              <a:p>
                <a:pPr indent="406800" algn="just">
                  <a:lnSpc>
                    <a:spcPct val="12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家家悦是以超市连锁为主业，以区域一体化物流为支撑的全供应链、多业态综合性零售渠道商。</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2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围绕消费者家庭生活对健康、便利的需求，公司积极推动线上线下融合，优化线上运营效率和购物体验，并有效控制线上运营成本。家家悦在发展多业态的基础上，以社区团购业务为重点，推出微信小程序“家家悦优鲜”线上平台，同时联合美团、京东等第三方平台为消费者提供到家服务，并通过发展到店自提等业务，助推线上渠道和线下渠道的联动和导流。</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2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依托密集的网点和门店社群资源以及冷链物流服务，目前家家悦在山东省已经建设成</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2.5</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小时物流配送圈。</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2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运用线上线下融合的模式后，家家悦线上销售占比快速增长，销售额和订单量同比增长均超过</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80%</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，且未来仍有很大的提升空间。</a:t>
                </a:r>
              </a:p>
            </p:txBody>
          </p:sp>
          <p:grpSp>
            <p:nvGrpSpPr>
              <p:cNvPr id="13" name="组合 12">
                <a:extLst>
                  <a:ext uri="{FF2B5EF4-FFF2-40B4-BE49-F238E27FC236}">
                    <a16:creationId xmlns:a16="http://schemas.microsoft.com/office/drawing/2014/main" id="{ECF5A5E3-1CE1-8235-C92B-1BBE6FAE18CC}"/>
                  </a:ext>
                </a:extLst>
              </p:cNvPr>
              <p:cNvGrpSpPr/>
              <p:nvPr/>
            </p:nvGrpSpPr>
            <p:grpSpPr>
              <a:xfrm>
                <a:off x="866860" y="1780934"/>
                <a:ext cx="10406882" cy="5514118"/>
                <a:chOff x="1386112" y="1190625"/>
                <a:chExt cx="10406882" cy="5514118"/>
              </a:xfrm>
            </p:grpSpPr>
            <p:cxnSp>
              <p:nvCxnSpPr>
                <p:cNvPr id="15" name="直接连接符 14">
                  <a:extLst>
                    <a:ext uri="{FF2B5EF4-FFF2-40B4-BE49-F238E27FC236}">
                      <a16:creationId xmlns:a16="http://schemas.microsoft.com/office/drawing/2014/main" id="{53A240DE-F63F-E1C0-63F6-48A9001921D3}"/>
                    </a:ext>
                  </a:extLst>
                </p:cNvPr>
                <p:cNvCxnSpPr>
                  <a:cxnSpLocks/>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16" name="组合 15">
                  <a:extLst>
                    <a:ext uri="{FF2B5EF4-FFF2-40B4-BE49-F238E27FC236}">
                      <a16:creationId xmlns:a16="http://schemas.microsoft.com/office/drawing/2014/main" id="{F75B3D38-3521-A0B9-3B72-EC80C422E0BB}"/>
                    </a:ext>
                  </a:extLst>
                </p:cNvPr>
                <p:cNvGrpSpPr/>
                <p:nvPr/>
              </p:nvGrpSpPr>
              <p:grpSpPr>
                <a:xfrm>
                  <a:off x="1386112" y="1190625"/>
                  <a:ext cx="1818007" cy="491492"/>
                  <a:chOff x="1386113" y="1223329"/>
                  <a:chExt cx="1697036" cy="458788"/>
                </a:xfrm>
              </p:grpSpPr>
              <p:sp>
                <p:nvSpPr>
                  <p:cNvPr id="18" name="Rectangle 13" descr="FD1DDF730CE4456e89755B07FE1653D0# #Rectangle 13">
                    <a:extLst>
                      <a:ext uri="{FF2B5EF4-FFF2-40B4-BE49-F238E27FC236}">
                        <a16:creationId xmlns:a16="http://schemas.microsoft.com/office/drawing/2014/main" id="{D538917C-0B4B-F534-EB0B-F63BF1FDE7A8}"/>
                      </a:ext>
                    </a:extLst>
                  </p:cNvPr>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252000" marR="0" lvl="0" indent="0" algn="just" defTabSz="914400" rtl="0" eaLnBrk="0" fontAlgn="auto" latinLnBrk="0" hangingPunct="0">
                      <a:lnSpc>
                        <a:spcPts val="1950"/>
                      </a:lnSpc>
                      <a:spcBef>
                        <a:spcPts val="0"/>
                      </a:spcBef>
                      <a:spcAft>
                        <a:spcPts val="0"/>
                      </a:spcAft>
                      <a:buClrTx/>
                      <a:buSzTx/>
                      <a:buFont typeface="Arial" charset="0"/>
                      <a:buNone/>
                      <a:tabLst/>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p>
                </p:txBody>
              </p:sp>
              <p:sp>
                <p:nvSpPr>
                  <p:cNvPr id="19" name="îŝḻide">
                    <a:extLst>
                      <a:ext uri="{FF2B5EF4-FFF2-40B4-BE49-F238E27FC236}">
                        <a16:creationId xmlns:a16="http://schemas.microsoft.com/office/drawing/2014/main" id="{BF3ED9B9-F9E3-6873-102C-D6F2F2A00822}"/>
                      </a:ext>
                    </a:extLst>
                  </p:cNvPr>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 name="Freeform 44">
                    <a:extLst>
                      <a:ext uri="{FF2B5EF4-FFF2-40B4-BE49-F238E27FC236}">
                        <a16:creationId xmlns:a16="http://schemas.microsoft.com/office/drawing/2014/main" id="{85503A09-A698-AD32-80DF-8C4DA8F9B894}"/>
                      </a:ext>
                    </a:extLst>
                  </p:cNvPr>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17" name="直接连接符 16">
                  <a:extLst>
                    <a:ext uri="{FF2B5EF4-FFF2-40B4-BE49-F238E27FC236}">
                      <a16:creationId xmlns:a16="http://schemas.microsoft.com/office/drawing/2014/main" id="{10F1AF4F-D302-98BD-4EDD-44F6E0E7728F}"/>
                    </a:ext>
                  </a:extLst>
                </p:cNvPr>
                <p:cNvCxnSpPr>
                  <a:cxnSpLocks/>
                </p:cNvCxnSpPr>
                <p:nvPr/>
              </p:nvCxnSpPr>
              <p:spPr>
                <a:xfrm>
                  <a:off x="1386112" y="6704743"/>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14" name="文本框 13">
                <a:extLst>
                  <a:ext uri="{FF2B5EF4-FFF2-40B4-BE49-F238E27FC236}">
                    <a16:creationId xmlns:a16="http://schemas.microsoft.com/office/drawing/2014/main" id="{805B79FB-E2F1-FD1D-C2FE-E0A26D08E149}"/>
                  </a:ext>
                </a:extLst>
              </p:cNvPr>
              <p:cNvSpPr txBox="1"/>
              <p:nvPr/>
            </p:nvSpPr>
            <p:spPr>
              <a:xfrm>
                <a:off x="919443" y="2439834"/>
                <a:ext cx="5301452"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家家悦</a:t>
                </a: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积极推动线上线下融合，提供到家服务</a:t>
                </a:r>
              </a:p>
            </p:txBody>
          </p:sp>
        </p:grpSp>
        <p:grpSp>
          <p:nvGrpSpPr>
            <p:cNvPr id="9" name="组合 8">
              <a:extLst>
                <a:ext uri="{FF2B5EF4-FFF2-40B4-BE49-F238E27FC236}">
                  <a16:creationId xmlns:a16="http://schemas.microsoft.com/office/drawing/2014/main" id="{9F873A0D-F17A-C357-ACCF-00FB367A1579}"/>
                </a:ext>
              </a:extLst>
            </p:cNvPr>
            <p:cNvGrpSpPr/>
            <p:nvPr/>
          </p:nvGrpSpPr>
          <p:grpSpPr>
            <a:xfrm>
              <a:off x="6553209" y="1761062"/>
              <a:ext cx="2144563" cy="4578074"/>
              <a:chOff x="6715259" y="1761062"/>
              <a:chExt cx="2144563" cy="4578074"/>
            </a:xfrm>
          </p:grpSpPr>
          <p:sp>
            <p:nvSpPr>
              <p:cNvPr id="21" name="文本框 20">
                <a:extLst>
                  <a:ext uri="{FF2B5EF4-FFF2-40B4-BE49-F238E27FC236}">
                    <a16:creationId xmlns:a16="http://schemas.microsoft.com/office/drawing/2014/main" id="{EFEB15D9-717F-4A20-E155-7FC49319DE53}"/>
                  </a:ext>
                </a:extLst>
              </p:cNvPr>
              <p:cNvSpPr txBox="1"/>
              <p:nvPr/>
            </p:nvSpPr>
            <p:spPr>
              <a:xfrm>
                <a:off x="6887540" y="6108038"/>
                <a:ext cx="180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“家家悦优鲜”首页</a:t>
                </a:r>
              </a:p>
            </p:txBody>
          </p:sp>
          <p:pic>
            <p:nvPicPr>
              <p:cNvPr id="3" name="图片 2">
                <a:extLst>
                  <a:ext uri="{FF2B5EF4-FFF2-40B4-BE49-F238E27FC236}">
                    <a16:creationId xmlns:a16="http://schemas.microsoft.com/office/drawing/2014/main" id="{55AABF21-CA8D-DF64-0346-3BAD6217C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259" y="1761062"/>
                <a:ext cx="2144563" cy="4294800"/>
              </a:xfrm>
              <a:prstGeom prst="rect">
                <a:avLst/>
              </a:prstGeom>
              <a:ln>
                <a:solidFill>
                  <a:schemeClr val="bg1">
                    <a:lumMod val="50000"/>
                  </a:schemeClr>
                </a:solidFill>
              </a:ln>
            </p:spPr>
          </p:pic>
        </p:grpSp>
        <p:grpSp>
          <p:nvGrpSpPr>
            <p:cNvPr id="8" name="组合 7">
              <a:extLst>
                <a:ext uri="{FF2B5EF4-FFF2-40B4-BE49-F238E27FC236}">
                  <a16:creationId xmlns:a16="http://schemas.microsoft.com/office/drawing/2014/main" id="{9E237497-EFA0-5F15-6193-BF3C09C7AF56}"/>
                </a:ext>
              </a:extLst>
            </p:cNvPr>
            <p:cNvGrpSpPr/>
            <p:nvPr/>
          </p:nvGrpSpPr>
          <p:grpSpPr>
            <a:xfrm>
              <a:off x="8990537" y="1761061"/>
              <a:ext cx="2175957" cy="4578075"/>
              <a:chOff x="9164162" y="1761061"/>
              <a:chExt cx="2175957" cy="4578075"/>
            </a:xfrm>
          </p:grpSpPr>
          <p:sp>
            <p:nvSpPr>
              <p:cNvPr id="23" name="文本框 22">
                <a:extLst>
                  <a:ext uri="{FF2B5EF4-FFF2-40B4-BE49-F238E27FC236}">
                    <a16:creationId xmlns:a16="http://schemas.microsoft.com/office/drawing/2014/main" id="{3699AC7B-3BBE-48BA-4F96-D075F502220F}"/>
                  </a:ext>
                </a:extLst>
              </p:cNvPr>
              <p:cNvSpPr txBox="1"/>
              <p:nvPr/>
            </p:nvSpPr>
            <p:spPr>
              <a:xfrm>
                <a:off x="9172140" y="6108038"/>
                <a:ext cx="216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家家悦优鲜社区团购指南</a:t>
                </a:r>
              </a:p>
            </p:txBody>
          </p:sp>
          <p:pic>
            <p:nvPicPr>
              <p:cNvPr id="7" name="图片 6">
                <a:extLst>
                  <a:ext uri="{FF2B5EF4-FFF2-40B4-BE49-F238E27FC236}">
                    <a16:creationId xmlns:a16="http://schemas.microsoft.com/office/drawing/2014/main" id="{2F1021C8-C07A-BB51-F657-0FCC41DAE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4162" y="1761061"/>
                <a:ext cx="2175957" cy="4294800"/>
              </a:xfrm>
              <a:prstGeom prst="rect">
                <a:avLst/>
              </a:prstGeom>
              <a:ln>
                <a:solidFill>
                  <a:schemeClr val="bg1">
                    <a:lumMod val="50000"/>
                  </a:schemeClr>
                </a:solidFill>
              </a:ln>
            </p:spPr>
          </p:pic>
        </p:grpSp>
      </p:grpSp>
    </p:spTree>
    <p:extLst>
      <p:ext uri="{BB962C8B-B14F-4D97-AF65-F5344CB8AC3E}">
        <p14:creationId xmlns:p14="http://schemas.microsoft.com/office/powerpoint/2010/main" val="266161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9BF23643-D0EE-ABD3-C2EB-7BB581B36F0F}"/>
              </a:ext>
            </a:extLst>
          </p:cNvPr>
          <p:cNvGrpSpPr/>
          <p:nvPr/>
        </p:nvGrpSpPr>
        <p:grpSpPr>
          <a:xfrm>
            <a:off x="800100" y="1230528"/>
            <a:ext cx="10591800" cy="3781220"/>
            <a:chOff x="800100" y="1213328"/>
            <a:chExt cx="10591800" cy="3781220"/>
          </a:xfrm>
        </p:grpSpPr>
        <p:sp>
          <p:nvSpPr>
            <p:cNvPr id="9" name="文本框 8">
              <a:extLst>
                <a:ext uri="{FF2B5EF4-FFF2-40B4-BE49-F238E27FC236}">
                  <a16:creationId xmlns:a16="http://schemas.microsoft.com/office/drawing/2014/main" id="{6166E706-54E3-6BF1-DF0C-28432F1FFE61}"/>
                </a:ext>
              </a:extLst>
            </p:cNvPr>
            <p:cNvSpPr txBox="1"/>
            <p:nvPr/>
          </p:nvSpPr>
          <p:spPr>
            <a:xfrm>
              <a:off x="3567103" y="1213328"/>
              <a:ext cx="5057796" cy="400110"/>
            </a:xfrm>
            <a:prstGeom prst="rect">
              <a:avLst/>
            </a:prstGeom>
            <a:noFill/>
          </p:spPr>
          <p:txBody>
            <a:bodyPr wrap="none" rtlCol="0">
              <a:spAutoFit/>
            </a:bodyPr>
            <a:lstStyle/>
            <a:p>
              <a:pPr algn="ctr"/>
              <a:r>
                <a:rPr lang="zh-CN" altLang="en-US" sz="2000" b="1" dirty="0">
                  <a:solidFill>
                    <a:schemeClr val="accent3"/>
                  </a:solidFill>
                  <a:latin typeface="微软雅黑" panose="020B0503020204020204" pitchFamily="34" charset="-122"/>
                  <a:ea typeface="微软雅黑" panose="020B0503020204020204" pitchFamily="34" charset="-122"/>
                  <a:cs typeface="+mn-ea"/>
                  <a:sym typeface="+mn-lt"/>
                </a:rPr>
                <a:t>良品铺子，线上线下双渠道提升消费者黏性</a:t>
              </a:r>
            </a:p>
          </p:txBody>
        </p:sp>
        <p:sp>
          <p:nvSpPr>
            <p:cNvPr id="10" name="矩形 9">
              <a:extLst>
                <a:ext uri="{FF2B5EF4-FFF2-40B4-BE49-F238E27FC236}">
                  <a16:creationId xmlns:a16="http://schemas.microsoft.com/office/drawing/2014/main" id="{34BA03A8-3C87-5D62-4CB6-E098F667A8D5}"/>
                </a:ext>
              </a:extLst>
            </p:cNvPr>
            <p:cNvSpPr/>
            <p:nvPr/>
          </p:nvSpPr>
          <p:spPr>
            <a:xfrm>
              <a:off x="800100" y="1612468"/>
              <a:ext cx="10591800" cy="3382080"/>
            </a:xfrm>
            <a:prstGeom prst="rect">
              <a:avLst/>
            </a:prstGeom>
          </p:spPr>
          <p:txBody>
            <a:bodyPr wrap="square">
              <a:spAutoFit/>
            </a:bodyPr>
            <a:lstStyle/>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随着新零售的兴起，良品铺子也紧跟时代潮流，开始实施线上线下一体化的全渠道运营策略，并实现了线上线下的深度融合。</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）线上渠道建设</a:t>
              </a: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在线上，良品铺子采用“平台电商</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社交电商</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自营渠道”多线布局的策略，形成了线上渠道全覆盖的运营网络。</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）线下渠道建设</a:t>
              </a: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在线下，良品铺子通过不断升级门店，优化消费者的购物体验，为消费者提供舒适的购物环境、丰富的商品、现场试吃和贴心高效的服务，从色觉、触觉、味觉、情感等多个方面为消费者打造沉浸式的消费体验。</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3</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O2O</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渠道建设</a:t>
              </a: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良品铺子打通了美团、饿了么、支付宝等第三方</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O2O</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平台，实现了门店与本地生活平台互通，消费者可以享受线上下单快速送达、线上下单门店取货等服务，实现了终端门店的在线化。</a:t>
              </a:r>
            </a:p>
          </p:txBody>
        </p:sp>
      </p:grpSp>
      <p:grpSp>
        <p:nvGrpSpPr>
          <p:cNvPr id="30" name="组合 29">
            <a:extLst>
              <a:ext uri="{FF2B5EF4-FFF2-40B4-BE49-F238E27FC236}">
                <a16:creationId xmlns:a16="http://schemas.microsoft.com/office/drawing/2014/main" id="{46589C23-6EF9-A0BD-F37B-0D66BF5907A0}"/>
              </a:ext>
            </a:extLst>
          </p:cNvPr>
          <p:cNvGrpSpPr/>
          <p:nvPr/>
        </p:nvGrpSpPr>
        <p:grpSpPr>
          <a:xfrm>
            <a:off x="571501" y="471288"/>
            <a:ext cx="2299239" cy="515937"/>
            <a:chOff x="571501" y="436563"/>
            <a:chExt cx="2299239" cy="515937"/>
          </a:xfrm>
        </p:grpSpPr>
        <p:grpSp>
          <p:nvGrpSpPr>
            <p:cNvPr id="2" name="组合 1">
              <a:extLst>
                <a:ext uri="{FF2B5EF4-FFF2-40B4-BE49-F238E27FC236}">
                  <a16:creationId xmlns:a16="http://schemas.microsoft.com/office/drawing/2014/main" id="{1D5F5FBE-7F65-BA31-F9D5-F651911C736C}"/>
                </a:ext>
              </a:extLst>
            </p:cNvPr>
            <p:cNvGrpSpPr>
              <a:grpSpLocks/>
            </p:cNvGrpSpPr>
            <p:nvPr/>
          </p:nvGrpSpPr>
          <p:grpSpPr bwMode="auto">
            <a:xfrm>
              <a:off x="571501" y="436563"/>
              <a:ext cx="2299239" cy="515937"/>
              <a:chOff x="1071565" y="5353051"/>
              <a:chExt cx="5078953" cy="1139825"/>
            </a:xfrm>
          </p:grpSpPr>
          <p:sp>
            <p:nvSpPr>
              <p:cNvPr id="5" name="Freeform 31">
                <a:extLst>
                  <a:ext uri="{FF2B5EF4-FFF2-40B4-BE49-F238E27FC236}">
                    <a16:creationId xmlns:a16="http://schemas.microsoft.com/office/drawing/2014/main" id="{989ED7A0-0BCB-30E7-8AD7-B752BF4EC20F}"/>
                  </a:ext>
                </a:extLst>
              </p:cNvPr>
              <p:cNvSpPr>
                <a:spLocks noChangeArrowheads="1"/>
              </p:cNvSpPr>
              <p:nvPr/>
            </p:nvSpPr>
            <p:spPr bwMode="auto">
              <a:xfrm>
                <a:off x="4374105" y="5353051"/>
                <a:ext cx="1776413" cy="1139825"/>
              </a:xfrm>
              <a:prstGeom prst="round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zh-CN" altLang="en-US"/>
              </a:p>
            </p:txBody>
          </p:sp>
          <p:sp>
            <p:nvSpPr>
              <p:cNvPr id="4" name="Freeform 30">
                <a:extLst>
                  <a:ext uri="{FF2B5EF4-FFF2-40B4-BE49-F238E27FC236}">
                    <a16:creationId xmlns:a16="http://schemas.microsoft.com/office/drawing/2014/main" id="{AFD87B84-A18A-E943-2037-6144A6AC9667}"/>
                  </a:ext>
                </a:extLst>
              </p:cNvPr>
              <p:cNvSpPr>
                <a:spLocks noChangeArrowheads="1"/>
              </p:cNvSpPr>
              <p:nvPr/>
            </p:nvSpPr>
            <p:spPr bwMode="auto">
              <a:xfrm>
                <a:off x="1071565" y="5353051"/>
                <a:ext cx="3759225" cy="1139825"/>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marL="180000" algn="just" eaLnBrk="0" hangingPunct="0"/>
                <a:r>
                  <a:rPr lang="zh-CN" altLang="en-US" sz="2200" b="1" dirty="0"/>
                  <a:t>引导案例</a:t>
                </a:r>
              </a:p>
            </p:txBody>
          </p:sp>
        </p:grpSp>
        <p:pic>
          <p:nvPicPr>
            <p:cNvPr id="14" name="图片 13">
              <a:extLst>
                <a:ext uri="{FF2B5EF4-FFF2-40B4-BE49-F238E27FC236}">
                  <a16:creationId xmlns:a16="http://schemas.microsoft.com/office/drawing/2014/main" id="{150D09B1-F75E-2936-6089-3D39FFA44A46}"/>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2323170" y="448450"/>
              <a:ext cx="485000" cy="485000"/>
            </a:xfrm>
            <a:prstGeom prst="rect">
              <a:avLst/>
            </a:prstGeom>
          </p:spPr>
        </p:pic>
      </p:grpSp>
      <p:grpSp>
        <p:nvGrpSpPr>
          <p:cNvPr id="16" name="组合 15">
            <a:extLst>
              <a:ext uri="{FF2B5EF4-FFF2-40B4-BE49-F238E27FC236}">
                <a16:creationId xmlns:a16="http://schemas.microsoft.com/office/drawing/2014/main" id="{E83A7CDF-BB34-6EDE-9F96-5BC2CDE958D3}"/>
              </a:ext>
            </a:extLst>
          </p:cNvPr>
          <p:cNvGrpSpPr/>
          <p:nvPr/>
        </p:nvGrpSpPr>
        <p:grpSpPr>
          <a:xfrm>
            <a:off x="850900" y="5236164"/>
            <a:ext cx="10490200" cy="977950"/>
            <a:chOff x="6184901" y="3678665"/>
            <a:chExt cx="10490200" cy="977950"/>
          </a:xfrm>
          <a:effectLst>
            <a:outerShdw blurRad="101600" dist="38100" dir="2700000" algn="tl" rotWithShape="0">
              <a:prstClr val="black">
                <a:alpha val="20000"/>
              </a:prstClr>
            </a:outerShdw>
          </a:effectLst>
        </p:grpSpPr>
        <p:sp>
          <p:nvSpPr>
            <p:cNvPr id="21" name="矩形 20">
              <a:extLst>
                <a:ext uri="{FF2B5EF4-FFF2-40B4-BE49-F238E27FC236}">
                  <a16:creationId xmlns:a16="http://schemas.microsoft.com/office/drawing/2014/main" id="{974C6DE8-CDE7-690A-C5BD-B05EA0378637}"/>
                </a:ext>
              </a:extLst>
            </p:cNvPr>
            <p:cNvSpPr/>
            <p:nvPr/>
          </p:nvSpPr>
          <p:spPr>
            <a:xfrm>
              <a:off x="6184901" y="3922713"/>
              <a:ext cx="10490200" cy="73390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nvGrpSpPr>
            <p:cNvPr id="18" name="组合 17">
              <a:extLst>
                <a:ext uri="{FF2B5EF4-FFF2-40B4-BE49-F238E27FC236}">
                  <a16:creationId xmlns:a16="http://schemas.microsoft.com/office/drawing/2014/main" id="{4AF8BBDB-15A8-1E46-A7BC-1062A1AA33D8}"/>
                </a:ext>
              </a:extLst>
            </p:cNvPr>
            <p:cNvGrpSpPr/>
            <p:nvPr/>
          </p:nvGrpSpPr>
          <p:grpSpPr>
            <a:xfrm>
              <a:off x="6491543" y="3678665"/>
              <a:ext cx="9876916" cy="874124"/>
              <a:chOff x="7405946" y="2720700"/>
              <a:chExt cx="9876916" cy="874124"/>
            </a:xfrm>
          </p:grpSpPr>
          <p:sp>
            <p:nvSpPr>
              <p:cNvPr id="19" name="矩形 18">
                <a:extLst>
                  <a:ext uri="{FF2B5EF4-FFF2-40B4-BE49-F238E27FC236}">
                    <a16:creationId xmlns:a16="http://schemas.microsoft.com/office/drawing/2014/main" id="{14BDE176-9E84-24BA-EDDD-01A24427A3C7}"/>
                  </a:ext>
                </a:extLst>
              </p:cNvPr>
              <p:cNvSpPr/>
              <p:nvPr/>
            </p:nvSpPr>
            <p:spPr>
              <a:xfrm>
                <a:off x="7405946" y="3235302"/>
                <a:ext cx="9876916" cy="359522"/>
              </a:xfrm>
              <a:prstGeom prst="rect">
                <a:avLst/>
              </a:prstGeom>
              <a:ln>
                <a:noFill/>
              </a:ln>
            </p:spPr>
            <p:txBody>
              <a:bodyPr wrap="square">
                <a:spAutoFit/>
                <a:scene3d>
                  <a:camera prst="orthographicFront"/>
                  <a:lightRig rig="threePt" dir="t"/>
                </a:scene3d>
                <a:sp3d contourW="12700"/>
              </a:bodyPr>
              <a:lstStyle/>
              <a:p>
                <a:pPr indent="406800" algn="just">
                  <a:lnSpc>
                    <a:spcPct val="120000"/>
                  </a:lnSpc>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sym typeface="+mn-lt"/>
                  </a:rPr>
                  <a:t>说一说良品铺子构建</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sym typeface="+mn-lt"/>
                  </a:rPr>
                  <a:t>O2O</a:t>
                </a:r>
                <a:r>
                  <a:rPr lang="zh-CN" altLang="en-US" sz="1600" dirty="0">
                    <a:latin typeface="Times New Roman" panose="02020603050405020304" pitchFamily="18" charset="0"/>
                    <a:ea typeface="楷体" panose="02010609060101010101" pitchFamily="49" charset="-122"/>
                    <a:cs typeface="Times New Roman" panose="02020603050405020304" pitchFamily="18" charset="0"/>
                    <a:sym typeface="+mn-lt"/>
                  </a:rPr>
                  <a:t>闭环生态体系的策略有什么值得借鉴的地方。</a:t>
                </a:r>
              </a:p>
            </p:txBody>
          </p:sp>
          <p:sp>
            <p:nvSpPr>
              <p:cNvPr id="20" name="对话气泡: 圆角矩形 19">
                <a:extLst>
                  <a:ext uri="{FF2B5EF4-FFF2-40B4-BE49-F238E27FC236}">
                    <a16:creationId xmlns:a16="http://schemas.microsoft.com/office/drawing/2014/main" id="{3A9C8E78-5AD2-5443-73B5-69863D179075}"/>
                  </a:ext>
                </a:extLst>
              </p:cNvPr>
              <p:cNvSpPr/>
              <p:nvPr/>
            </p:nvSpPr>
            <p:spPr>
              <a:xfrm>
                <a:off x="7519479" y="2720700"/>
                <a:ext cx="1219714" cy="352224"/>
              </a:xfrm>
              <a:prstGeom prst="wedgeRoundRectCallout">
                <a:avLst>
                  <a:gd name="adj1" fmla="val 35466"/>
                  <a:gd name="adj2" fmla="val 92772"/>
                  <a:gd name="adj3" fmla="val 16667"/>
                </a:avLst>
              </a:prstGeom>
              <a:solidFill>
                <a:schemeClr val="accent1"/>
              </a:solidFill>
              <a:ln>
                <a:noFill/>
              </a:ln>
            </p:spPr>
            <p:txBody>
              <a:bodyPr wrap="square" lIns="0" tIns="0" rIns="0" bIns="0" anchor="ctr" anchorCtr="0">
                <a:noAutofit/>
                <a:scene3d>
                  <a:camera prst="orthographicFront"/>
                  <a:lightRig rig="threePt" dir="t"/>
                </a:scene3d>
                <a:sp3d contourW="12700"/>
              </a:bodyPr>
              <a:lstStyle/>
              <a:p>
                <a:pPr algn="ctr"/>
                <a:r>
                  <a:rPr lang="zh-CN" altLang="en-US" b="1" dirty="0">
                    <a:solidFill>
                      <a:schemeClr val="bg1"/>
                    </a:solidFill>
                    <a:cs typeface="+mn-ea"/>
                    <a:sym typeface="+mn-lt"/>
                  </a:rPr>
                  <a:t>案例讨论</a:t>
                </a:r>
              </a:p>
            </p:txBody>
          </p:sp>
        </p:grpSp>
      </p:grpSp>
    </p:spTree>
    <p:extLst>
      <p:ext uri="{BB962C8B-B14F-4D97-AF65-F5344CB8AC3E}">
        <p14:creationId xmlns:p14="http://schemas.microsoft.com/office/powerpoint/2010/main" val="122090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600"/>
                                        <p:tgtEl>
                                          <p:spTgt spid="30"/>
                                        </p:tgtEl>
                                      </p:cBhvr>
                                    </p:animEffect>
                                  </p:childTnLst>
                                </p:cTn>
                              </p:par>
                            </p:childTnLst>
                          </p:cTn>
                        </p:par>
                        <p:par>
                          <p:cTn id="8" fill="hold">
                            <p:stCondLst>
                              <p:cond delay="600"/>
                            </p:stCondLst>
                            <p:childTnLst>
                              <p:par>
                                <p:cTn id="9" presetID="10" presetClass="entr" presetSubtype="0" fill="hold" nodeType="afterEffect">
                                  <p:stCondLst>
                                    <p:cond delay="1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200"/>
                            </p:stCondLst>
                            <p:childTnLst>
                              <p:par>
                                <p:cTn id="13" presetID="42" presetClass="entr" presetSubtype="0" fill="hold" nodeType="afterEffect">
                                  <p:stCondLst>
                                    <p:cond delay="1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2" y="858217"/>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p>
        </p:txBody>
      </p:sp>
      <p:sp>
        <p:nvSpPr>
          <p:cNvPr id="19" name="文本框 18"/>
          <p:cNvSpPr txBox="1"/>
          <p:nvPr/>
        </p:nvSpPr>
        <p:spPr>
          <a:xfrm>
            <a:off x="2277056" y="2976486"/>
            <a:ext cx="7476726"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线上：超市</a:t>
            </a:r>
            <a: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App+</a:t>
            </a: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个性推荐</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实体门店</a:t>
            </a:r>
          </a:p>
        </p:txBody>
      </p:sp>
      <p:sp>
        <p:nvSpPr>
          <p:cNvPr id="20" name="矩形 19"/>
          <p:cNvSpPr/>
          <p:nvPr/>
        </p:nvSpPr>
        <p:spPr>
          <a:xfrm>
            <a:off x="2253906" y="4696908"/>
            <a:ext cx="7538276" cy="874407"/>
          </a:xfrm>
          <a:prstGeom prst="rect">
            <a:avLst/>
          </a:prstGeom>
        </p:spPr>
        <p:txBody>
          <a:bodyPr wrap="square">
            <a:spAutoFit/>
          </a:bodyPr>
          <a:lstStyle/>
          <a:p>
            <a:pPr indent="457200" algn="just">
              <a:lnSpc>
                <a:spcPct val="150000"/>
              </a:lnSpc>
            </a:pPr>
            <a:r>
              <a:rPr lang="zh-CN" altLang="en-US" dirty="0"/>
              <a:t>在线上渠道，超市运营者可以以超市</a:t>
            </a:r>
            <a:r>
              <a:rPr lang="en-US" altLang="zh-CN" dirty="0"/>
              <a:t>App</a:t>
            </a:r>
            <a:r>
              <a:rPr lang="zh-CN" altLang="en-US" dirty="0"/>
              <a:t>为核心，通过为消费者提供精准化、个性化的服务来提升消费者对超市的黏性和忠诚度。</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354992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526943"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线上：超市</a:t>
            </a:r>
            <a:r>
              <a:rPr lang="en-US" altLang="zh-CN" sz="2000" b="1" dirty="0">
                <a:latin typeface="微软雅黑" panose="020B0503020204020204" pitchFamily="34" charset="-122"/>
                <a:ea typeface="微软雅黑" panose="020B0503020204020204" pitchFamily="34" charset="-122"/>
                <a:cs typeface="+mn-ea"/>
                <a:sym typeface="+mn-lt"/>
              </a:rPr>
              <a:t>App+</a:t>
            </a:r>
            <a:r>
              <a:rPr lang="zh-CN" altLang="en-US" sz="2000" b="1" dirty="0">
                <a:latin typeface="微软雅黑" panose="020B0503020204020204" pitchFamily="34" charset="-122"/>
                <a:ea typeface="微软雅黑" panose="020B0503020204020204" pitchFamily="34" charset="-122"/>
                <a:cs typeface="+mn-ea"/>
                <a:sym typeface="+mn-lt"/>
              </a:rPr>
              <a:t>个性推荐</a:t>
            </a:r>
            <a:r>
              <a:rPr lang="en-US" altLang="zh-CN" sz="2000" b="1" dirty="0">
                <a:latin typeface="微软雅黑" panose="020B0503020204020204" pitchFamily="34" charset="-122"/>
                <a:ea typeface="微软雅黑" panose="020B0503020204020204" pitchFamily="34" charset="-122"/>
                <a:cs typeface="+mn-ea"/>
                <a:sym typeface="+mn-lt"/>
              </a:rPr>
              <a:t>+</a:t>
            </a:r>
            <a:r>
              <a:rPr lang="zh-CN" altLang="en-US" sz="2000" b="1" dirty="0">
                <a:latin typeface="微软雅黑" panose="020B0503020204020204" pitchFamily="34" charset="-122"/>
                <a:ea typeface="微软雅黑" panose="020B0503020204020204" pitchFamily="34" charset="-122"/>
                <a:cs typeface="+mn-ea"/>
                <a:sym typeface="+mn-lt"/>
              </a:rPr>
              <a:t>实体门店</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3921EFC8-3114-389A-B44F-527C9F3627F3}"/>
              </a:ext>
            </a:extLst>
          </p:cNvPr>
          <p:cNvGrpSpPr/>
          <p:nvPr/>
        </p:nvGrpSpPr>
        <p:grpSpPr>
          <a:xfrm>
            <a:off x="942081" y="1177610"/>
            <a:ext cx="10171705" cy="1575610"/>
            <a:chOff x="1103446" y="2450941"/>
            <a:chExt cx="10171705" cy="1575610"/>
          </a:xfrm>
        </p:grpSpPr>
        <p:sp>
          <p:nvSpPr>
            <p:cNvPr id="3" name="Text Placeholder 27">
              <a:extLst>
                <a:ext uri="{FF2B5EF4-FFF2-40B4-BE49-F238E27FC236}">
                  <a16:creationId xmlns:a16="http://schemas.microsoft.com/office/drawing/2014/main" id="{4EC920D5-13B2-E4C2-1564-F0DF411F9335}"/>
                </a:ext>
              </a:extLst>
            </p:cNvPr>
            <p:cNvSpPr txBox="1">
              <a:spLocks/>
            </p:cNvSpPr>
            <p:nvPr/>
          </p:nvSpPr>
          <p:spPr>
            <a:xfrm>
              <a:off x="1103446" y="2835426"/>
              <a:ext cx="10171705" cy="1191125"/>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4" name="同侧圆角矩形 14">
              <a:extLst>
                <a:ext uri="{FF2B5EF4-FFF2-40B4-BE49-F238E27FC236}">
                  <a16:creationId xmlns:a16="http://schemas.microsoft.com/office/drawing/2014/main" id="{3D48853B-10BC-1E1D-4D21-9A21FFA8C921}"/>
                </a:ext>
              </a:extLst>
            </p:cNvPr>
            <p:cNvSpPr/>
            <p:nvPr/>
          </p:nvSpPr>
          <p:spPr>
            <a:xfrm>
              <a:off x="1103446" y="2450941"/>
              <a:ext cx="3240000"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吸引消费者安装超市</a:t>
              </a:r>
              <a:r>
                <a:rPr lang="en-US" altLang="zh-CN" sz="2000" b="1" dirty="0">
                  <a:solidFill>
                    <a:schemeClr val="lt1"/>
                  </a:solidFill>
                  <a:latin typeface="微软雅黑" panose="020B0503020204020204" pitchFamily="34" charset="-122"/>
                  <a:ea typeface="微软雅黑" panose="020B0503020204020204" pitchFamily="34" charset="-122"/>
                  <a:cs typeface="+mn-ea"/>
                  <a:sym typeface="+mn-lt"/>
                </a:rPr>
                <a:t>App</a:t>
              </a:r>
              <a:endParaRPr lang="zh-CN" altLang="en-US" sz="2000" b="1"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5" name="TextBox 53">
              <a:extLst>
                <a:ext uri="{FF2B5EF4-FFF2-40B4-BE49-F238E27FC236}">
                  <a16:creationId xmlns:a16="http://schemas.microsoft.com/office/drawing/2014/main" id="{186AFDDB-CE19-D415-4ACF-F585D17F4FC7}"/>
                </a:ext>
              </a:extLst>
            </p:cNvPr>
            <p:cNvSpPr txBox="1"/>
            <p:nvPr/>
          </p:nvSpPr>
          <p:spPr>
            <a:xfrm>
              <a:off x="1295795" y="2986404"/>
              <a:ext cx="9775617" cy="861390"/>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324000" indent="-216000">
                <a:lnSpc>
                  <a:spcPct val="120000"/>
                </a:lnSpc>
                <a:spcAft>
                  <a:spcPts val="0"/>
                </a:spcAft>
                <a:buFont typeface="Arial" panose="020B0604020202020204" pitchFamily="34" charset="0"/>
                <a:buChar cha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建立社交推广体系</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设置互动游戏</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设置特价活动</a:t>
              </a:r>
            </a:p>
          </p:txBody>
        </p:sp>
      </p:grpSp>
      <p:grpSp>
        <p:nvGrpSpPr>
          <p:cNvPr id="6" name="组合 5">
            <a:extLst>
              <a:ext uri="{FF2B5EF4-FFF2-40B4-BE49-F238E27FC236}">
                <a16:creationId xmlns:a16="http://schemas.microsoft.com/office/drawing/2014/main" id="{761A3F25-84C2-492C-9BAD-F54840D31133}"/>
              </a:ext>
            </a:extLst>
          </p:cNvPr>
          <p:cNvGrpSpPr/>
          <p:nvPr/>
        </p:nvGrpSpPr>
        <p:grpSpPr>
          <a:xfrm>
            <a:off x="942080" y="3201670"/>
            <a:ext cx="10171706" cy="1269412"/>
            <a:chOff x="1103445" y="2450941"/>
            <a:chExt cx="10171706" cy="1269412"/>
          </a:xfrm>
        </p:grpSpPr>
        <p:sp>
          <p:nvSpPr>
            <p:cNvPr id="7" name="Text Placeholder 27">
              <a:extLst>
                <a:ext uri="{FF2B5EF4-FFF2-40B4-BE49-F238E27FC236}">
                  <a16:creationId xmlns:a16="http://schemas.microsoft.com/office/drawing/2014/main" id="{0AEBB8E2-68BD-991D-32D7-1DBF65BC3742}"/>
                </a:ext>
              </a:extLst>
            </p:cNvPr>
            <p:cNvSpPr txBox="1">
              <a:spLocks/>
            </p:cNvSpPr>
            <p:nvPr/>
          </p:nvSpPr>
          <p:spPr>
            <a:xfrm>
              <a:off x="1103446" y="2835427"/>
              <a:ext cx="10171705" cy="884926"/>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8" name="同侧圆角矩形 14">
              <a:extLst>
                <a:ext uri="{FF2B5EF4-FFF2-40B4-BE49-F238E27FC236}">
                  <a16:creationId xmlns:a16="http://schemas.microsoft.com/office/drawing/2014/main" id="{857EC962-73FE-EB78-44E5-E3361ABEDBB5}"/>
                </a:ext>
              </a:extLst>
            </p:cNvPr>
            <p:cNvSpPr/>
            <p:nvPr/>
          </p:nvSpPr>
          <p:spPr>
            <a:xfrm>
              <a:off x="1103445" y="2450941"/>
              <a:ext cx="3239999"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为消费者提供个性化服务</a:t>
              </a:r>
            </a:p>
          </p:txBody>
        </p:sp>
        <p:sp>
          <p:nvSpPr>
            <p:cNvPr id="9" name="TextBox 53">
              <a:extLst>
                <a:ext uri="{FF2B5EF4-FFF2-40B4-BE49-F238E27FC236}">
                  <a16:creationId xmlns:a16="http://schemas.microsoft.com/office/drawing/2014/main" id="{1EEF1C6B-27C7-F624-CA8B-638CDCDA9B9D}"/>
                </a:ext>
              </a:extLst>
            </p:cNvPr>
            <p:cNvSpPr txBox="1"/>
            <p:nvPr/>
          </p:nvSpPr>
          <p:spPr>
            <a:xfrm>
              <a:off x="1295795" y="2986404"/>
              <a:ext cx="9775617" cy="565924"/>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324000" indent="-216000">
                <a:lnSpc>
                  <a:spcPct val="120000"/>
                </a:lnSpc>
                <a:spcAft>
                  <a:spcPts val="0"/>
                </a:spcAft>
                <a:buFont typeface="Arial" panose="020B0604020202020204" pitchFamily="34" charset="0"/>
                <a:buChar cha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为消费者提供精准化的商品推荐</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为消费者推送个性化娱乐信息</a:t>
              </a:r>
            </a:p>
          </p:txBody>
        </p:sp>
      </p:grpSp>
      <p:grpSp>
        <p:nvGrpSpPr>
          <p:cNvPr id="10" name="组合 9">
            <a:extLst>
              <a:ext uri="{FF2B5EF4-FFF2-40B4-BE49-F238E27FC236}">
                <a16:creationId xmlns:a16="http://schemas.microsoft.com/office/drawing/2014/main" id="{F13BDD33-108A-A2BD-C276-4D0A73DB372E}"/>
              </a:ext>
            </a:extLst>
          </p:cNvPr>
          <p:cNvGrpSpPr/>
          <p:nvPr/>
        </p:nvGrpSpPr>
        <p:grpSpPr>
          <a:xfrm>
            <a:off x="942080" y="4919532"/>
            <a:ext cx="10171706" cy="1269412"/>
            <a:chOff x="1103445" y="2450941"/>
            <a:chExt cx="10171706" cy="1269412"/>
          </a:xfrm>
        </p:grpSpPr>
        <p:sp>
          <p:nvSpPr>
            <p:cNvPr id="11" name="Text Placeholder 27">
              <a:extLst>
                <a:ext uri="{FF2B5EF4-FFF2-40B4-BE49-F238E27FC236}">
                  <a16:creationId xmlns:a16="http://schemas.microsoft.com/office/drawing/2014/main" id="{7B5DEBEF-15B3-D7F5-1A92-7A9A7D660282}"/>
                </a:ext>
              </a:extLst>
            </p:cNvPr>
            <p:cNvSpPr txBox="1">
              <a:spLocks/>
            </p:cNvSpPr>
            <p:nvPr/>
          </p:nvSpPr>
          <p:spPr>
            <a:xfrm>
              <a:off x="1103446" y="2835427"/>
              <a:ext cx="10171705" cy="884926"/>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2" name="同侧圆角矩形 14">
              <a:extLst>
                <a:ext uri="{FF2B5EF4-FFF2-40B4-BE49-F238E27FC236}">
                  <a16:creationId xmlns:a16="http://schemas.microsoft.com/office/drawing/2014/main" id="{AB11DF92-C9CD-24DB-6CD2-D038A5853D8B}"/>
                </a:ext>
              </a:extLst>
            </p:cNvPr>
            <p:cNvSpPr/>
            <p:nvPr/>
          </p:nvSpPr>
          <p:spPr>
            <a:xfrm>
              <a:off x="1103445" y="2450941"/>
              <a:ext cx="6014305"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以超市门店为中心，为高价值消费者提供超值体验</a:t>
              </a:r>
            </a:p>
          </p:txBody>
        </p:sp>
        <p:sp>
          <p:nvSpPr>
            <p:cNvPr id="13" name="TextBox 53">
              <a:extLst>
                <a:ext uri="{FF2B5EF4-FFF2-40B4-BE49-F238E27FC236}">
                  <a16:creationId xmlns:a16="http://schemas.microsoft.com/office/drawing/2014/main" id="{3DBD75A0-CA1A-B1C6-9E11-FB927A7FB762}"/>
                </a:ext>
              </a:extLst>
            </p:cNvPr>
            <p:cNvSpPr txBox="1"/>
            <p:nvPr/>
          </p:nvSpPr>
          <p:spPr>
            <a:xfrm>
              <a:off x="1295795" y="2986404"/>
              <a:ext cx="9775617" cy="565924"/>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超市运营者通过超市</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App</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的购物数据（如客单价、购物频率、购物金额等）可以筛选出高价值消费者，然后主动邀请高价值消费者成为超市</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VIP</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。超市</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VIP</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使用超市</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App</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购物可以享受一系列专属服务。</a:t>
              </a:r>
            </a:p>
          </p:txBody>
        </p:sp>
      </p:grpSp>
    </p:spTree>
    <p:extLst>
      <p:ext uri="{BB962C8B-B14F-4D97-AF65-F5344CB8AC3E}">
        <p14:creationId xmlns:p14="http://schemas.microsoft.com/office/powerpoint/2010/main" val="259541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50"/>
                                        <p:tgtEl>
                                          <p:spTgt spid="2"/>
                                        </p:tgtEl>
                                      </p:cBhvr>
                                    </p:animEffect>
                                  </p:childTnLst>
                                </p:cTn>
                              </p:par>
                            </p:childTnLst>
                          </p:cTn>
                        </p:par>
                        <p:par>
                          <p:cTn id="8" fill="hold">
                            <p:stCondLst>
                              <p:cond delay="650"/>
                            </p:stCondLst>
                            <p:childTnLst>
                              <p:par>
                                <p:cTn id="9" presetID="22" presetClass="entr" presetSubtype="1" fill="hold" nodeType="afterEffect">
                                  <p:stCondLst>
                                    <p:cond delay="15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650"/>
                                        <p:tgtEl>
                                          <p:spTgt spid="6"/>
                                        </p:tgtEl>
                                      </p:cBhvr>
                                    </p:animEffect>
                                  </p:childTnLst>
                                </p:cTn>
                              </p:par>
                            </p:childTnLst>
                          </p:cTn>
                        </p:par>
                        <p:par>
                          <p:cTn id="12" fill="hold">
                            <p:stCondLst>
                              <p:cond delay="1450"/>
                            </p:stCondLst>
                            <p:childTnLst>
                              <p:par>
                                <p:cTn id="13" presetID="22" presetClass="entr" presetSubtype="1" fill="hold" nodeType="afterEffect">
                                  <p:stCondLst>
                                    <p:cond delay="15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6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526943"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线上：超市</a:t>
            </a:r>
            <a:r>
              <a:rPr lang="en-US" altLang="zh-CN" sz="2000" b="1" dirty="0">
                <a:latin typeface="微软雅黑" panose="020B0503020204020204" pitchFamily="34" charset="-122"/>
                <a:ea typeface="微软雅黑" panose="020B0503020204020204" pitchFamily="34" charset="-122"/>
                <a:cs typeface="+mn-ea"/>
                <a:sym typeface="+mn-lt"/>
              </a:rPr>
              <a:t>App+</a:t>
            </a:r>
            <a:r>
              <a:rPr lang="zh-CN" altLang="en-US" sz="2000" b="1" dirty="0">
                <a:latin typeface="微软雅黑" panose="020B0503020204020204" pitchFamily="34" charset="-122"/>
                <a:ea typeface="微软雅黑" panose="020B0503020204020204" pitchFamily="34" charset="-122"/>
                <a:cs typeface="+mn-ea"/>
                <a:sym typeface="+mn-lt"/>
              </a:rPr>
              <a:t>个性推荐</a:t>
            </a:r>
            <a:r>
              <a:rPr lang="en-US" altLang="zh-CN" sz="2000" b="1" dirty="0">
                <a:latin typeface="微软雅黑" panose="020B0503020204020204" pitchFamily="34" charset="-122"/>
                <a:ea typeface="微软雅黑" panose="020B0503020204020204" pitchFamily="34" charset="-122"/>
                <a:cs typeface="+mn-ea"/>
                <a:sym typeface="+mn-lt"/>
              </a:rPr>
              <a:t>+</a:t>
            </a:r>
            <a:r>
              <a:rPr lang="zh-CN" altLang="en-US" sz="2000" b="1" dirty="0">
                <a:latin typeface="微软雅黑" panose="020B0503020204020204" pitchFamily="34" charset="-122"/>
                <a:ea typeface="微软雅黑" panose="020B0503020204020204" pitchFamily="34" charset="-122"/>
                <a:cs typeface="+mn-ea"/>
                <a:sym typeface="+mn-lt"/>
              </a:rPr>
              <a:t>实体门店</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B19B3FC4-2DF2-4894-200D-49C4E9E0D563}"/>
              </a:ext>
            </a:extLst>
          </p:cNvPr>
          <p:cNvGrpSpPr/>
          <p:nvPr/>
        </p:nvGrpSpPr>
        <p:grpSpPr>
          <a:xfrm>
            <a:off x="1140988" y="2635997"/>
            <a:ext cx="9673578" cy="1598041"/>
            <a:chOff x="886345" y="1003967"/>
            <a:chExt cx="9673578" cy="1598041"/>
          </a:xfrm>
        </p:grpSpPr>
        <p:sp>
          <p:nvSpPr>
            <p:cNvPr id="15" name="矩形: 圆角 14">
              <a:extLst>
                <a:ext uri="{FF2B5EF4-FFF2-40B4-BE49-F238E27FC236}">
                  <a16:creationId xmlns:a16="http://schemas.microsoft.com/office/drawing/2014/main" id="{0BCD8DE3-861E-CFEA-6609-A605DC227AF4}"/>
                </a:ext>
              </a:extLst>
            </p:cNvPr>
            <p:cNvSpPr/>
            <p:nvPr/>
          </p:nvSpPr>
          <p:spPr>
            <a:xfrm>
              <a:off x="935581" y="1648008"/>
              <a:ext cx="9624342" cy="954000"/>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2000" algn="just" defTabSz="914400" rtl="0" eaLnBrk="1" fontAlgn="base" latinLnBrk="0" hangingPunct="1">
                <a:lnSpc>
                  <a:spcPct val="130000"/>
                </a:lnSpc>
                <a:spcBef>
                  <a:spcPct val="0"/>
                </a:spcBef>
                <a:spcAft>
                  <a:spcPct val="0"/>
                </a:spcAft>
                <a:buClrTx/>
                <a:buSzTx/>
                <a:buFontTx/>
                <a:buNone/>
                <a:tabLst/>
                <a:defRPr/>
              </a:pPr>
              <a:r>
                <a:rPr kumimoji="0" lang="zh-CN" altLang="en-US" sz="17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sym typeface="思源黑体 CN Bold" panose="020B0800000000000000" pitchFamily="34" charset="-122"/>
                </a:rPr>
                <a:t>你认为超市运营者如何在线下为消费者提供他们感兴趣的商品，或者为高价值消费者提供超值体验？</a:t>
              </a:r>
            </a:p>
          </p:txBody>
        </p:sp>
        <p:sp>
          <p:nvSpPr>
            <p:cNvPr id="16" name="文本框 15">
              <a:extLst>
                <a:ext uri="{FF2B5EF4-FFF2-40B4-BE49-F238E27FC236}">
                  <a16:creationId xmlns:a16="http://schemas.microsoft.com/office/drawing/2014/main" id="{B3DD4EE8-849E-90F7-D67A-AB8C9FCB38CF}"/>
                </a:ext>
              </a:extLst>
            </p:cNvPr>
            <p:cNvSpPr txBox="1"/>
            <p:nvPr/>
          </p:nvSpPr>
          <p:spPr>
            <a:xfrm>
              <a:off x="169713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tabLst/>
                <a:defRPr/>
              </a:pPr>
              <a:r>
                <a:rPr kumimoji="0" lang="zh-CN" altLang="en-US" sz="2000" b="1" i="0" u="none" strike="noStrike" kern="1200" cap="none" spc="0" normalizeH="0" baseline="0" noProof="0" dirty="0">
                  <a:ln>
                    <a:noFill/>
                  </a:ln>
                  <a:solidFill>
                    <a:schemeClr val="accent1"/>
                  </a:solidFill>
                  <a:effectLst/>
                  <a:uLnTx/>
                  <a:uFillTx/>
                  <a:latin typeface="Arial"/>
                  <a:ea typeface="微软雅黑"/>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grpSp>
          <p:nvGrpSpPr>
            <p:cNvPr id="17" name="组合 16">
              <a:extLst>
                <a:ext uri="{FF2B5EF4-FFF2-40B4-BE49-F238E27FC236}">
                  <a16:creationId xmlns:a16="http://schemas.microsoft.com/office/drawing/2014/main" id="{0F259A50-9A70-FF83-0F78-EE39CDD51925}"/>
                </a:ext>
              </a:extLst>
            </p:cNvPr>
            <p:cNvGrpSpPr/>
            <p:nvPr/>
          </p:nvGrpSpPr>
          <p:grpSpPr>
            <a:xfrm>
              <a:off x="886345" y="1003967"/>
              <a:ext cx="746632" cy="746632"/>
              <a:chOff x="1118840" y="4462463"/>
              <a:chExt cx="746632" cy="746632"/>
            </a:xfrm>
          </p:grpSpPr>
          <p:pic>
            <p:nvPicPr>
              <p:cNvPr id="18" name="图形 17" descr="聊天">
                <a:extLst>
                  <a:ext uri="{FF2B5EF4-FFF2-40B4-BE49-F238E27FC236}">
                    <a16:creationId xmlns:a16="http://schemas.microsoft.com/office/drawing/2014/main" id="{46613A75-1CA1-4664-8A58-DB4888A78B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840" y="4462463"/>
                <a:ext cx="746632" cy="746632"/>
              </a:xfrm>
              <a:prstGeom prst="rect">
                <a:avLst/>
              </a:prstGeom>
            </p:spPr>
          </p:pic>
          <p:grpSp>
            <p:nvGrpSpPr>
              <p:cNvPr id="19" name="组合 18">
                <a:extLst>
                  <a:ext uri="{FF2B5EF4-FFF2-40B4-BE49-F238E27FC236}">
                    <a16:creationId xmlns:a16="http://schemas.microsoft.com/office/drawing/2014/main" id="{EE049B13-747F-520D-B6A6-A331232CF1C8}"/>
                  </a:ext>
                </a:extLst>
              </p:cNvPr>
              <p:cNvGrpSpPr/>
              <p:nvPr/>
            </p:nvGrpSpPr>
            <p:grpSpPr>
              <a:xfrm>
                <a:off x="1490660" y="4810123"/>
                <a:ext cx="251644" cy="54000"/>
                <a:chOff x="1473993" y="4800599"/>
                <a:chExt cx="251644" cy="54000"/>
              </a:xfrm>
            </p:grpSpPr>
            <p:sp>
              <p:nvSpPr>
                <p:cNvPr id="20" name="椭圆 19">
                  <a:extLst>
                    <a:ext uri="{FF2B5EF4-FFF2-40B4-BE49-F238E27FC236}">
                      <a16:creationId xmlns:a16="http://schemas.microsoft.com/office/drawing/2014/main" id="{EB7B097C-60EE-6DF2-61E7-D780F4664D17}"/>
                    </a:ext>
                  </a:extLst>
                </p:cNvPr>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726AC63B-1289-B465-5207-082FB13B806D}"/>
                    </a:ext>
                  </a:extLst>
                </p:cNvPr>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4777E260-F6AC-D558-00FA-B12937E40F61}"/>
                    </a:ext>
                  </a:extLst>
                </p:cNvPr>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14967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6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任务五</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74056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社区团购，打造</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t>O2O</a:t>
            </a: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模式的社区便利店</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85612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2" y="869792"/>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p>
        </p:txBody>
      </p:sp>
      <p:sp>
        <p:nvSpPr>
          <p:cNvPr id="19" name="文本框 18"/>
          <p:cNvSpPr txBox="1"/>
          <p:nvPr/>
        </p:nvSpPr>
        <p:spPr>
          <a:xfrm>
            <a:off x="2845320" y="2988061"/>
            <a:ext cx="6340197"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社区团购的实质与优势</a:t>
            </a:r>
          </a:p>
        </p:txBody>
      </p:sp>
      <p:sp>
        <p:nvSpPr>
          <p:cNvPr id="20" name="矩形 19"/>
          <p:cNvSpPr/>
          <p:nvPr/>
        </p:nvSpPr>
        <p:spPr>
          <a:xfrm>
            <a:off x="2870519" y="3989774"/>
            <a:ext cx="6257123" cy="1705403"/>
          </a:xfrm>
          <a:prstGeom prst="rect">
            <a:avLst/>
          </a:prstGeom>
        </p:spPr>
        <p:txBody>
          <a:bodyPr wrap="square">
            <a:spAutoFit/>
          </a:bodyPr>
          <a:lstStyle/>
          <a:p>
            <a:pPr indent="457200" algn="just">
              <a:lnSpc>
                <a:spcPct val="150000"/>
              </a:lnSpc>
            </a:pPr>
            <a:r>
              <a:rPr lang="zh-CN" altLang="en-US" dirty="0"/>
              <a:t>社区团购是基于线下真实的小区，通过微信群进行开团预售，将同一个小区内的人群需求统一起来形成拼团，拼团通过后由商家统一发货，消费者到社区门口统一自提的一种购物方式。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153662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76759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社区团购的实质与优势</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a16="http://schemas.microsoft.com/office/drawing/2014/main" id="{BD3B5BCF-D58D-554A-FDFF-5FA698CE79CD}"/>
              </a:ext>
            </a:extLst>
          </p:cNvPr>
          <p:cNvGrpSpPr/>
          <p:nvPr/>
        </p:nvGrpSpPr>
        <p:grpSpPr>
          <a:xfrm>
            <a:off x="1061821" y="1329170"/>
            <a:ext cx="10084602" cy="2440077"/>
            <a:chOff x="957646" y="1526395"/>
            <a:chExt cx="10084602" cy="2440077"/>
          </a:xfrm>
        </p:grpSpPr>
        <p:sp>
          <p:nvSpPr>
            <p:cNvPr id="6" name="任意多边形 23">
              <a:extLst>
                <a:ext uri="{FF2B5EF4-FFF2-40B4-BE49-F238E27FC236}">
                  <a16:creationId xmlns:a16="http://schemas.microsoft.com/office/drawing/2014/main" id="{BD2F27A3-6D5C-2CF3-0E37-FA7C0335F138}"/>
                </a:ext>
              </a:extLst>
            </p:cNvPr>
            <p:cNvSpPr/>
            <p:nvPr/>
          </p:nvSpPr>
          <p:spPr>
            <a:xfrm>
              <a:off x="1381162" y="1885798"/>
              <a:ext cx="423513" cy="757072"/>
            </a:xfrm>
            <a:custGeom>
              <a:avLst/>
              <a:gdLst/>
              <a:ahLst/>
              <a:cxnLst/>
              <a:rect l="0" t="0" r="0" b="0"/>
              <a:pathLst>
                <a:path>
                  <a:moveTo>
                    <a:pt x="0" y="0"/>
                  </a:moveTo>
                  <a:lnTo>
                    <a:pt x="0" y="772138"/>
                  </a:lnTo>
                  <a:lnTo>
                    <a:pt x="356124" y="772138"/>
                  </a:lnTo>
                </a:path>
              </a:pathLst>
            </a:custGeom>
            <a:noFill/>
            <a:ln>
              <a:solidFill>
                <a:schemeClr val="tx1">
                  <a:lumMod val="85000"/>
                  <a:lumOff val="15000"/>
                  <a:alpha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tx1"/>
                </a:solidFill>
                <a:cs typeface="+mn-ea"/>
                <a:sym typeface="+mn-lt"/>
              </a:endParaRPr>
            </a:p>
          </p:txBody>
        </p:sp>
        <p:sp>
          <p:nvSpPr>
            <p:cNvPr id="13" name="圆角矩形 24">
              <a:extLst>
                <a:ext uri="{FF2B5EF4-FFF2-40B4-BE49-F238E27FC236}">
                  <a16:creationId xmlns:a16="http://schemas.microsoft.com/office/drawing/2014/main" id="{04410DD2-0755-6383-9AAE-87962DC91CDB}"/>
                </a:ext>
              </a:extLst>
            </p:cNvPr>
            <p:cNvSpPr/>
            <p:nvPr/>
          </p:nvSpPr>
          <p:spPr>
            <a:xfrm>
              <a:off x="1804674" y="2418648"/>
              <a:ext cx="9237574" cy="1547824"/>
            </a:xfrm>
            <a:prstGeom prst="rect">
              <a:avLst/>
            </a:prstGeom>
            <a:solidFill>
              <a:schemeClr val="bg1">
                <a:alpha val="5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655" tIns="66455" rIns="109655" bIns="66455" numCol="1" spcCol="1270" anchor="t" anchorCtr="0">
              <a:noAutofit/>
            </a:bodyPr>
            <a:lstStyle/>
            <a:p>
              <a:pPr algn="just">
                <a:lnSpc>
                  <a:spcPct val="130000"/>
                </a:lnSpc>
                <a:spcBef>
                  <a:spcPct val="50000"/>
                </a:spcBef>
              </a:pPr>
              <a:r>
                <a:rPr lang="zh-CN" altLang="en-US" sz="1600" cap="all" dirty="0">
                  <a:solidFill>
                    <a:schemeClr val="tx1"/>
                  </a:solidFill>
                  <a:cs typeface="+mn-ea"/>
                  <a:sym typeface="+mn-lt"/>
                </a:rPr>
                <a:t>简单来说，社区团购就是由社区团购公司牵头，整合供应资源，在社区发展团长，由社区团长通过微信群集中附近居民，并引导群内居民在群内下单消费，然后社区团购公司当天晚上统计订单，第二天清早将商品配送到社区团长提货处，再由团长根据订单为居民送货或由居民自提。</a:t>
              </a:r>
              <a:endParaRPr lang="en-US" altLang="zh-CN" sz="1600" cap="all" dirty="0">
                <a:solidFill>
                  <a:schemeClr val="tx1"/>
                </a:solidFill>
                <a:cs typeface="+mn-ea"/>
                <a:sym typeface="+mn-lt"/>
              </a:endParaRPr>
            </a:p>
            <a:p>
              <a:pPr algn="just">
                <a:lnSpc>
                  <a:spcPct val="130000"/>
                </a:lnSpc>
                <a:spcBef>
                  <a:spcPct val="50000"/>
                </a:spcBef>
              </a:pPr>
              <a:r>
                <a:rPr lang="zh-CN" altLang="en-US" sz="1600" cap="all" dirty="0">
                  <a:solidFill>
                    <a:schemeClr val="tx1"/>
                  </a:solidFill>
                  <a:cs typeface="+mn-ea"/>
                  <a:sym typeface="+mn-lt"/>
                </a:rPr>
                <a:t>由于社区团购的模式是集采集送，又去掉了中间商，所以团购的商品往往物美价廉。</a:t>
              </a:r>
              <a:endParaRPr lang="en-US" altLang="zh-CN" sz="1600" cap="all" dirty="0">
                <a:solidFill>
                  <a:schemeClr val="tx1"/>
                </a:solidFill>
                <a:cs typeface="+mn-ea"/>
                <a:sym typeface="+mn-lt"/>
              </a:endParaRPr>
            </a:p>
          </p:txBody>
        </p:sp>
        <p:sp>
          <p:nvSpPr>
            <p:cNvPr id="14" name="圆角矩形 22">
              <a:extLst>
                <a:ext uri="{FF2B5EF4-FFF2-40B4-BE49-F238E27FC236}">
                  <a16:creationId xmlns:a16="http://schemas.microsoft.com/office/drawing/2014/main" id="{12A2A32C-D2FB-4433-7FFA-56FA25DB7121}"/>
                </a:ext>
              </a:extLst>
            </p:cNvPr>
            <p:cNvSpPr/>
            <p:nvPr/>
          </p:nvSpPr>
          <p:spPr>
            <a:xfrm>
              <a:off x="957646" y="1526395"/>
              <a:ext cx="1588781" cy="569625"/>
            </a:xfrm>
            <a:prstGeom prst="roundRect">
              <a:avLst/>
            </a:prstGeom>
            <a:solidFill>
              <a:schemeClr val="accent6">
                <a:lumMod val="60000"/>
                <a:lumOff val="4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0861" tIns="20861" rIns="20861" bIns="20861" numCol="1" spcCol="1270" rtlCol="0" fromWordArt="0" anchor="ctr" anchorCtr="0" forceAA="0" compatLnSpc="1">
              <a:noAutofit/>
            </a:bodyPr>
            <a:lstStyle/>
            <a:p>
              <a:pPr algn="ctr">
                <a:spcBef>
                  <a:spcPct val="50000"/>
                </a:spcBef>
                <a:buSzPct val="25000"/>
                <a:defRPr/>
              </a:pPr>
              <a:r>
                <a:rPr lang="zh-CN" altLang="en-US" sz="2000" b="1" cap="all" dirty="0">
                  <a:solidFill>
                    <a:schemeClr val="bg1"/>
                  </a:solidFill>
                  <a:effectLst>
                    <a:outerShdw blurRad="50800" dist="38100" dir="2700000" algn="tl" rotWithShape="0">
                      <a:prstClr val="black">
                        <a:alpha val="60000"/>
                      </a:prstClr>
                    </a:outerShdw>
                  </a:effectLst>
                  <a:cs typeface="+mn-ea"/>
                  <a:sym typeface="+mn-lt"/>
                </a:rPr>
                <a:t>社区团购</a:t>
              </a:r>
            </a:p>
          </p:txBody>
        </p:sp>
      </p:grpSp>
    </p:spTree>
    <p:extLst>
      <p:ext uri="{BB962C8B-B14F-4D97-AF65-F5344CB8AC3E}">
        <p14:creationId xmlns:p14="http://schemas.microsoft.com/office/powerpoint/2010/main" val="283099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76759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社区团购的实质与优势</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8D975386-F2BF-8213-60D4-3BE4E9CE74C7}"/>
              </a:ext>
            </a:extLst>
          </p:cNvPr>
          <p:cNvGrpSpPr/>
          <p:nvPr/>
        </p:nvGrpSpPr>
        <p:grpSpPr>
          <a:xfrm>
            <a:off x="866860" y="1086453"/>
            <a:ext cx="10406882" cy="5340494"/>
            <a:chOff x="866860" y="1086453"/>
            <a:chExt cx="10406882" cy="5340494"/>
          </a:xfrm>
        </p:grpSpPr>
        <p:grpSp>
          <p:nvGrpSpPr>
            <p:cNvPr id="2" name="组合 1">
              <a:extLst>
                <a:ext uri="{FF2B5EF4-FFF2-40B4-BE49-F238E27FC236}">
                  <a16:creationId xmlns:a16="http://schemas.microsoft.com/office/drawing/2014/main" id="{F4572A06-096D-08CD-FF44-4EBB048E3955}"/>
                </a:ext>
              </a:extLst>
            </p:cNvPr>
            <p:cNvGrpSpPr/>
            <p:nvPr/>
          </p:nvGrpSpPr>
          <p:grpSpPr>
            <a:xfrm>
              <a:off x="866860" y="1086453"/>
              <a:ext cx="10406882" cy="5340494"/>
              <a:chOff x="866860" y="1780934"/>
              <a:chExt cx="10406882" cy="5340494"/>
            </a:xfrm>
          </p:grpSpPr>
          <p:sp>
            <p:nvSpPr>
              <p:cNvPr id="3" name="矩形 2">
                <a:extLst>
                  <a:ext uri="{FF2B5EF4-FFF2-40B4-BE49-F238E27FC236}">
                    <a16:creationId xmlns:a16="http://schemas.microsoft.com/office/drawing/2014/main" id="{C691C55C-19CB-B726-8012-0AFD3274F304}"/>
                  </a:ext>
                </a:extLst>
              </p:cNvPr>
              <p:cNvSpPr/>
              <p:nvPr/>
            </p:nvSpPr>
            <p:spPr>
              <a:xfrm>
                <a:off x="866860" y="2804249"/>
                <a:ext cx="10406882" cy="1021433"/>
              </a:xfrm>
              <a:prstGeom prst="rect">
                <a:avLst/>
              </a:prstGeom>
            </p:spPr>
            <p:txBody>
              <a:bodyPr wrap="square">
                <a:spAutoFit/>
              </a:bodyPr>
              <a:lstStyle/>
              <a:p>
                <a:pPr indent="406800" algn="just">
                  <a:lnSpc>
                    <a:spcPct val="130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大千超市采用的是社区团购的运营模式，它以“社交</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拼团”的模式获得了消费者的认可。</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0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大千超市融合了本地优质商家资源，聚集蔬菜、零食、酒水、服饰、数码、家电、美容等各品类商品，为消费者提供各类商品的同城销售与配送服务。</a:t>
                </a:r>
              </a:p>
            </p:txBody>
          </p:sp>
          <p:grpSp>
            <p:nvGrpSpPr>
              <p:cNvPr id="5" name="组合 4">
                <a:extLst>
                  <a:ext uri="{FF2B5EF4-FFF2-40B4-BE49-F238E27FC236}">
                    <a16:creationId xmlns:a16="http://schemas.microsoft.com/office/drawing/2014/main" id="{8246E51A-8FAF-0CD9-F305-B8B62D73DB60}"/>
                  </a:ext>
                </a:extLst>
              </p:cNvPr>
              <p:cNvGrpSpPr/>
              <p:nvPr/>
            </p:nvGrpSpPr>
            <p:grpSpPr>
              <a:xfrm>
                <a:off x="866860" y="1780934"/>
                <a:ext cx="10406882" cy="5340494"/>
                <a:chOff x="1386112" y="1190625"/>
                <a:chExt cx="10406882" cy="5340494"/>
              </a:xfrm>
            </p:grpSpPr>
            <p:cxnSp>
              <p:nvCxnSpPr>
                <p:cNvPr id="8" name="直接连接符 7">
                  <a:extLst>
                    <a:ext uri="{FF2B5EF4-FFF2-40B4-BE49-F238E27FC236}">
                      <a16:creationId xmlns:a16="http://schemas.microsoft.com/office/drawing/2014/main" id="{32FCAC97-E950-6ACF-317F-0971778BF29A}"/>
                    </a:ext>
                  </a:extLst>
                </p:cNvPr>
                <p:cNvCxnSpPr>
                  <a:cxnSpLocks/>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2756D909-B921-4EB6-9983-36DBB541C006}"/>
                    </a:ext>
                  </a:extLst>
                </p:cNvPr>
                <p:cNvGrpSpPr/>
                <p:nvPr/>
              </p:nvGrpSpPr>
              <p:grpSpPr>
                <a:xfrm>
                  <a:off x="1386112" y="1190625"/>
                  <a:ext cx="1818007" cy="491492"/>
                  <a:chOff x="1386113" y="1223329"/>
                  <a:chExt cx="1697036" cy="458788"/>
                </a:xfrm>
              </p:grpSpPr>
              <p:sp>
                <p:nvSpPr>
                  <p:cNvPr id="11" name="Rectangle 13" descr="FD1DDF730CE4456e89755B07FE1653D0# #Rectangle 13">
                    <a:extLst>
                      <a:ext uri="{FF2B5EF4-FFF2-40B4-BE49-F238E27FC236}">
                        <a16:creationId xmlns:a16="http://schemas.microsoft.com/office/drawing/2014/main" id="{CF47CF22-B506-0E5D-BAD8-7C5CD190785A}"/>
                      </a:ext>
                    </a:extLst>
                  </p:cNvPr>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252000" marR="0" lvl="0" indent="0" algn="just" defTabSz="914400" rtl="0" eaLnBrk="0" fontAlgn="auto" latinLnBrk="0" hangingPunct="0">
                      <a:lnSpc>
                        <a:spcPts val="1950"/>
                      </a:lnSpc>
                      <a:spcBef>
                        <a:spcPts val="0"/>
                      </a:spcBef>
                      <a:spcAft>
                        <a:spcPts val="0"/>
                      </a:spcAft>
                      <a:buClrTx/>
                      <a:buSzTx/>
                      <a:buFont typeface="Arial" charset="0"/>
                      <a:buNone/>
                      <a:tabLst/>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p>
                </p:txBody>
              </p:sp>
              <p:sp>
                <p:nvSpPr>
                  <p:cNvPr id="12" name="îŝḻide">
                    <a:extLst>
                      <a:ext uri="{FF2B5EF4-FFF2-40B4-BE49-F238E27FC236}">
                        <a16:creationId xmlns:a16="http://schemas.microsoft.com/office/drawing/2014/main" id="{9C8F216A-AF47-0DA1-F628-22810378504A}"/>
                      </a:ext>
                    </a:extLst>
                  </p:cNvPr>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Freeform 44">
                    <a:extLst>
                      <a:ext uri="{FF2B5EF4-FFF2-40B4-BE49-F238E27FC236}">
                        <a16:creationId xmlns:a16="http://schemas.microsoft.com/office/drawing/2014/main" id="{5AA47BD6-1918-FF2B-E029-16FD1CBDF0EA}"/>
                      </a:ext>
                    </a:extLst>
                  </p:cNvPr>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10" name="直接连接符 9">
                  <a:extLst>
                    <a:ext uri="{FF2B5EF4-FFF2-40B4-BE49-F238E27FC236}">
                      <a16:creationId xmlns:a16="http://schemas.microsoft.com/office/drawing/2014/main" id="{7D84A9FA-EB92-6712-3E2E-9422F478CEC9}"/>
                    </a:ext>
                  </a:extLst>
                </p:cNvPr>
                <p:cNvCxnSpPr>
                  <a:cxnSpLocks/>
                </p:cNvCxnSpPr>
                <p:nvPr/>
              </p:nvCxnSpPr>
              <p:spPr>
                <a:xfrm>
                  <a:off x="1386112" y="6531119"/>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7" name="文本框 6">
                <a:extLst>
                  <a:ext uri="{FF2B5EF4-FFF2-40B4-BE49-F238E27FC236}">
                    <a16:creationId xmlns:a16="http://schemas.microsoft.com/office/drawing/2014/main" id="{553CD567-2D21-F920-3CCC-12FC58B403EB}"/>
                  </a:ext>
                </a:extLst>
              </p:cNvPr>
              <p:cNvSpPr txBox="1"/>
              <p:nvPr/>
            </p:nvSpPr>
            <p:spPr>
              <a:xfrm>
                <a:off x="3639988" y="2439834"/>
                <a:ext cx="4860626"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大千超市新零售</a:t>
                </a: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O2O</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模式，助推传统零售升级</a:t>
                </a:r>
              </a:p>
            </p:txBody>
          </p:sp>
        </p:grpSp>
        <p:sp>
          <p:nvSpPr>
            <p:cNvPr id="4" name="文本框 3">
              <a:extLst>
                <a:ext uri="{FF2B5EF4-FFF2-40B4-BE49-F238E27FC236}">
                  <a16:creationId xmlns:a16="http://schemas.microsoft.com/office/drawing/2014/main" id="{D197A15A-094F-2E68-4C5D-3AFBD07B5D2E}"/>
                </a:ext>
              </a:extLst>
            </p:cNvPr>
            <p:cNvSpPr txBox="1"/>
            <p:nvPr/>
          </p:nvSpPr>
          <p:spPr>
            <a:xfrm>
              <a:off x="4946321" y="6027013"/>
              <a:ext cx="252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大千超市社区团购运作模式</a:t>
              </a:r>
            </a:p>
          </p:txBody>
        </p:sp>
        <p:graphicFrame>
          <p:nvGraphicFramePr>
            <p:cNvPr id="13" name="对象 12">
              <a:extLst>
                <a:ext uri="{FF2B5EF4-FFF2-40B4-BE49-F238E27FC236}">
                  <a16:creationId xmlns:a16="http://schemas.microsoft.com/office/drawing/2014/main" id="{11418CF4-CCAF-42DD-3A66-A233F1EBA673}"/>
                </a:ext>
              </a:extLst>
            </p:cNvPr>
            <p:cNvGraphicFramePr>
              <a:graphicFrameLocks noChangeAspect="1"/>
            </p:cNvGraphicFramePr>
            <p:nvPr/>
          </p:nvGraphicFramePr>
          <p:xfrm>
            <a:off x="4599731" y="3117921"/>
            <a:ext cx="3213180" cy="2989265"/>
          </p:xfrm>
          <a:graphic>
            <a:graphicData uri="http://schemas.openxmlformats.org/presentationml/2006/ole">
              <mc:AlternateContent xmlns:mc="http://schemas.openxmlformats.org/markup-compatibility/2006">
                <mc:Choice xmlns:v="urn:schemas-microsoft-com:vml" Requires="v">
                  <p:oleObj name="Picture" r:id="rId2" imgW="2732214" imgH="2546325" progId="Word.Picture.8">
                    <p:embed/>
                  </p:oleObj>
                </mc:Choice>
                <mc:Fallback>
                  <p:oleObj name="Picture" r:id="rId2" imgW="2732214" imgH="2546325" progId="Word.Picture.8">
                    <p:embed/>
                    <p:pic>
                      <p:nvPicPr>
                        <p:cNvPr id="13" name="对象 12">
                          <a:extLst>
                            <a:ext uri="{FF2B5EF4-FFF2-40B4-BE49-F238E27FC236}">
                              <a16:creationId xmlns:a16="http://schemas.microsoft.com/office/drawing/2014/main" id="{11418CF4-CCAF-42DD-3A66-A233F1EBA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731" y="3117921"/>
                          <a:ext cx="3213180" cy="2989265"/>
                        </a:xfrm>
                        <a:prstGeom prst="rect">
                          <a:avLst/>
                        </a:prstGeom>
                        <a:noFill/>
                      </p:spPr>
                    </p:pic>
                  </p:oleObj>
                </mc:Fallback>
              </mc:AlternateContent>
            </a:graphicData>
          </a:graphic>
        </p:graphicFrame>
      </p:grpSp>
    </p:spTree>
    <p:extLst>
      <p:ext uri="{BB962C8B-B14F-4D97-AF65-F5344CB8AC3E}">
        <p14:creationId xmlns:p14="http://schemas.microsoft.com/office/powerpoint/2010/main" val="223258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76759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社区团购的实质与优势</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5" name="Freeform: Shape 3">
            <a:extLst>
              <a:ext uri="{FF2B5EF4-FFF2-40B4-BE49-F238E27FC236}">
                <a16:creationId xmlns:a16="http://schemas.microsoft.com/office/drawing/2014/main" id="{ED1356CF-88B0-B2D3-3045-F0E410AB0BE2}"/>
              </a:ext>
            </a:extLst>
          </p:cNvPr>
          <p:cNvSpPr/>
          <p:nvPr/>
        </p:nvSpPr>
        <p:spPr>
          <a:xfrm>
            <a:off x="4804108" y="2311249"/>
            <a:ext cx="2228892" cy="2529491"/>
          </a:xfrm>
          <a:custGeom>
            <a:avLst/>
            <a:gdLst/>
            <a:ahLst/>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bg1">
              <a:lumMod val="85000"/>
            </a:schemeClr>
          </a:solidFill>
          <a:ln w="12700">
            <a:miter lim="400000"/>
          </a:ln>
        </p:spPr>
        <p:txBody>
          <a:bodyPr anchor="ctr"/>
          <a:lstStyle/>
          <a:p>
            <a:pPr lvl="0" algn="ctr">
              <a:defRPr/>
            </a:pPr>
            <a:r>
              <a:rPr lang="zh-CN" altLang="en-US" sz="2000" b="1" dirty="0">
                <a:solidFill>
                  <a:srgbClr val="3363AF"/>
                </a:solidFill>
                <a:latin typeface="微软雅黑" panose="020B0503020204020204" pitchFamily="34" charset="-122"/>
                <a:ea typeface="微软雅黑" panose="020B0503020204020204" pitchFamily="34" charset="-122"/>
                <a:cs typeface="+mn-ea"/>
                <a:sym typeface="+mn-lt"/>
              </a:rPr>
              <a:t>社区团购</a:t>
            </a:r>
            <a:br>
              <a:rPr lang="en-US" altLang="zh-CN" sz="2000" b="1" dirty="0">
                <a:solidFill>
                  <a:srgbClr val="3363AF"/>
                </a:solidFill>
                <a:latin typeface="微软雅黑" panose="020B0503020204020204" pitchFamily="34" charset="-122"/>
                <a:ea typeface="微软雅黑" panose="020B0503020204020204" pitchFamily="34" charset="-122"/>
                <a:cs typeface="+mn-ea"/>
                <a:sym typeface="+mn-lt"/>
              </a:rPr>
            </a:br>
            <a:r>
              <a:rPr lang="zh-CN" altLang="en-US" sz="2000" b="1" dirty="0">
                <a:solidFill>
                  <a:srgbClr val="3363AF"/>
                </a:solidFill>
                <a:latin typeface="微软雅黑" panose="020B0503020204020204" pitchFamily="34" charset="-122"/>
                <a:ea typeface="微软雅黑" panose="020B0503020204020204" pitchFamily="34" charset="-122"/>
                <a:cs typeface="+mn-ea"/>
                <a:sym typeface="+mn-lt"/>
              </a:rPr>
              <a:t>的优势</a:t>
            </a:r>
            <a:endParaRPr kumimoji="0" sz="2000" b="1" i="0" u="none" strike="noStrike" kern="1200" cap="none" spc="0" normalizeH="0" baseline="0" noProof="0" dirty="0">
              <a:ln>
                <a:noFill/>
              </a:ln>
              <a:solidFill>
                <a:srgbClr val="3363A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7" name="Freeform: Shape 8">
            <a:extLst>
              <a:ext uri="{FF2B5EF4-FFF2-40B4-BE49-F238E27FC236}">
                <a16:creationId xmlns:a16="http://schemas.microsoft.com/office/drawing/2014/main" id="{BBBEE440-4932-FB8C-B174-E645D03F1DC0}"/>
              </a:ext>
            </a:extLst>
          </p:cNvPr>
          <p:cNvSpPr/>
          <p:nvPr/>
        </p:nvSpPr>
        <p:spPr>
          <a:xfrm>
            <a:off x="6873828" y="3176991"/>
            <a:ext cx="780930" cy="78095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05</a:t>
            </a:r>
            <a:endParaRPr kumimoji="0"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0" name="Freeform: Shape 11">
            <a:extLst>
              <a:ext uri="{FF2B5EF4-FFF2-40B4-BE49-F238E27FC236}">
                <a16:creationId xmlns:a16="http://schemas.microsoft.com/office/drawing/2014/main" id="{47AF8940-A7AF-8BEF-3EFC-8DFB2B403ABD}"/>
              </a:ext>
            </a:extLst>
          </p:cNvPr>
          <p:cNvSpPr/>
          <p:nvPr/>
        </p:nvSpPr>
        <p:spPr>
          <a:xfrm>
            <a:off x="6206542" y="4323976"/>
            <a:ext cx="780959" cy="780950"/>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2"/>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06</a:t>
            </a:r>
            <a:endParaRPr kumimoji="0"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3" name="Freeform: Shape 20">
            <a:extLst>
              <a:ext uri="{FF2B5EF4-FFF2-40B4-BE49-F238E27FC236}">
                <a16:creationId xmlns:a16="http://schemas.microsoft.com/office/drawing/2014/main" id="{A7036E2F-61FA-D697-4C3E-9EDB47DE0026}"/>
              </a:ext>
            </a:extLst>
          </p:cNvPr>
          <p:cNvSpPr/>
          <p:nvPr/>
        </p:nvSpPr>
        <p:spPr>
          <a:xfrm>
            <a:off x="4193369" y="3176996"/>
            <a:ext cx="780959" cy="780944"/>
          </a:xfrm>
          <a:custGeom>
            <a:avLst/>
            <a:gdLst/>
            <a:ahLst/>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chemeClr val="accent2"/>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02</a:t>
            </a:r>
            <a:endParaRPr kumimoji="0"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6" name="Freeform: Shape 5">
            <a:extLst>
              <a:ext uri="{FF2B5EF4-FFF2-40B4-BE49-F238E27FC236}">
                <a16:creationId xmlns:a16="http://schemas.microsoft.com/office/drawing/2014/main" id="{4A126C0E-300A-F0C0-3550-06A401F91BD6}"/>
              </a:ext>
            </a:extLst>
          </p:cNvPr>
          <p:cNvSpPr/>
          <p:nvPr/>
        </p:nvSpPr>
        <p:spPr>
          <a:xfrm>
            <a:off x="6195230" y="2049740"/>
            <a:ext cx="780937" cy="780944"/>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04</a:t>
            </a:r>
            <a:endParaRPr kumimoji="0"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9" name="Freeform: Shape 14">
            <a:extLst>
              <a:ext uri="{FF2B5EF4-FFF2-40B4-BE49-F238E27FC236}">
                <a16:creationId xmlns:a16="http://schemas.microsoft.com/office/drawing/2014/main" id="{72D6BD51-9B21-94EE-3C49-49A4A3CD9002}"/>
              </a:ext>
            </a:extLst>
          </p:cNvPr>
          <p:cNvSpPr/>
          <p:nvPr/>
        </p:nvSpPr>
        <p:spPr>
          <a:xfrm>
            <a:off x="4871966" y="4323979"/>
            <a:ext cx="780930" cy="780944"/>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03</a:t>
            </a:r>
            <a:endParaRPr kumimoji="0"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2" name="Freeform: Shape 17">
            <a:extLst>
              <a:ext uri="{FF2B5EF4-FFF2-40B4-BE49-F238E27FC236}">
                <a16:creationId xmlns:a16="http://schemas.microsoft.com/office/drawing/2014/main" id="{526D94C2-6075-FFA3-FAE4-34BCFF42C511}"/>
              </a:ext>
            </a:extLst>
          </p:cNvPr>
          <p:cNvSpPr/>
          <p:nvPr/>
        </p:nvSpPr>
        <p:spPr>
          <a:xfrm>
            <a:off x="4860658" y="2049740"/>
            <a:ext cx="780942" cy="780965"/>
          </a:xfrm>
          <a:custGeom>
            <a:avLst/>
            <a:gdLst/>
            <a:ahLst/>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chemeClr val="accent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01</a:t>
            </a:r>
            <a:endParaRPr kumimoji="0"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4" name="矩形 113">
            <a:extLst>
              <a:ext uri="{FF2B5EF4-FFF2-40B4-BE49-F238E27FC236}">
                <a16:creationId xmlns:a16="http://schemas.microsoft.com/office/drawing/2014/main" id="{EB4FE82D-6FB6-686B-7106-D343F1482CBB}"/>
              </a:ext>
            </a:extLst>
          </p:cNvPr>
          <p:cNvSpPr/>
          <p:nvPr/>
        </p:nvSpPr>
        <p:spPr>
          <a:xfrm>
            <a:off x="7145197" y="2238660"/>
            <a:ext cx="2501951" cy="40312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rPr>
              <a:t>商品购买方式简单</a:t>
            </a:r>
          </a:p>
        </p:txBody>
      </p:sp>
      <p:sp>
        <p:nvSpPr>
          <p:cNvPr id="115" name="矩形 114">
            <a:extLst>
              <a:ext uri="{FF2B5EF4-FFF2-40B4-BE49-F238E27FC236}">
                <a16:creationId xmlns:a16="http://schemas.microsoft.com/office/drawing/2014/main" id="{6D71CE95-E572-735B-8DD4-035A306B09FF}"/>
              </a:ext>
            </a:extLst>
          </p:cNvPr>
          <p:cNvSpPr/>
          <p:nvPr/>
        </p:nvSpPr>
        <p:spPr>
          <a:xfrm>
            <a:off x="7145197" y="4512889"/>
            <a:ext cx="2501951" cy="40312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rPr>
              <a:t>资金风险低</a:t>
            </a:r>
          </a:p>
        </p:txBody>
      </p:sp>
      <p:sp>
        <p:nvSpPr>
          <p:cNvPr id="117" name="矩形 116">
            <a:extLst>
              <a:ext uri="{FF2B5EF4-FFF2-40B4-BE49-F238E27FC236}">
                <a16:creationId xmlns:a16="http://schemas.microsoft.com/office/drawing/2014/main" id="{755CBF72-CCEC-C913-3367-4E070FC0EE84}"/>
              </a:ext>
            </a:extLst>
          </p:cNvPr>
          <p:cNvSpPr/>
          <p:nvPr/>
        </p:nvSpPr>
        <p:spPr>
          <a:xfrm>
            <a:off x="2176793" y="2239334"/>
            <a:ext cx="2501951" cy="401777"/>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rPr>
              <a:t>获客成本低</a:t>
            </a:r>
          </a:p>
        </p:txBody>
      </p:sp>
      <p:sp>
        <p:nvSpPr>
          <p:cNvPr id="119" name="矩形 118">
            <a:extLst>
              <a:ext uri="{FF2B5EF4-FFF2-40B4-BE49-F238E27FC236}">
                <a16:creationId xmlns:a16="http://schemas.microsoft.com/office/drawing/2014/main" id="{2A939ADC-DF75-47C9-91BD-3B84D410394B}"/>
              </a:ext>
            </a:extLst>
          </p:cNvPr>
          <p:cNvSpPr/>
          <p:nvPr/>
        </p:nvSpPr>
        <p:spPr>
          <a:xfrm>
            <a:off x="2176793" y="4512889"/>
            <a:ext cx="2501951" cy="403124"/>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rPr>
              <a:t>营销成本低</a:t>
            </a:r>
          </a:p>
        </p:txBody>
      </p:sp>
      <p:sp>
        <p:nvSpPr>
          <p:cNvPr id="120" name="矩形 119">
            <a:extLst>
              <a:ext uri="{FF2B5EF4-FFF2-40B4-BE49-F238E27FC236}">
                <a16:creationId xmlns:a16="http://schemas.microsoft.com/office/drawing/2014/main" id="{40AE6DEF-7E37-9C5D-1651-47A1E4C5AC59}"/>
              </a:ext>
            </a:extLst>
          </p:cNvPr>
          <p:cNvSpPr/>
          <p:nvPr/>
        </p:nvSpPr>
        <p:spPr>
          <a:xfrm>
            <a:off x="7816675" y="3365906"/>
            <a:ext cx="2501951" cy="40312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rPr>
              <a:t>配送成本低</a:t>
            </a:r>
          </a:p>
        </p:txBody>
      </p:sp>
      <p:sp>
        <p:nvSpPr>
          <p:cNvPr id="121" name="矩形 120">
            <a:extLst>
              <a:ext uri="{FF2B5EF4-FFF2-40B4-BE49-F238E27FC236}">
                <a16:creationId xmlns:a16="http://schemas.microsoft.com/office/drawing/2014/main" id="{6AED3693-B3A4-B791-8060-6767FC5A89DA}"/>
              </a:ext>
            </a:extLst>
          </p:cNvPr>
          <p:cNvSpPr/>
          <p:nvPr/>
        </p:nvSpPr>
        <p:spPr>
          <a:xfrm>
            <a:off x="1525575" y="3365906"/>
            <a:ext cx="2501951" cy="403124"/>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rPr>
              <a:t>商品质优价低</a:t>
            </a:r>
          </a:p>
        </p:txBody>
      </p:sp>
    </p:spTree>
    <p:extLst>
      <p:ext uri="{BB962C8B-B14F-4D97-AF65-F5344CB8AC3E}">
        <p14:creationId xmlns:p14="http://schemas.microsoft.com/office/powerpoint/2010/main" val="362933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650" fill="hold"/>
                                        <p:tgtEl>
                                          <p:spTgt spid="95"/>
                                        </p:tgtEl>
                                        <p:attrNameLst>
                                          <p:attrName>ppt_w</p:attrName>
                                        </p:attrNameLst>
                                      </p:cBhvr>
                                      <p:tavLst>
                                        <p:tav tm="0">
                                          <p:val>
                                            <p:fltVal val="0"/>
                                          </p:val>
                                        </p:tav>
                                        <p:tav tm="100000">
                                          <p:val>
                                            <p:strVal val="#ppt_w"/>
                                          </p:val>
                                        </p:tav>
                                      </p:tavLst>
                                    </p:anim>
                                    <p:anim calcmode="lin" valueType="num">
                                      <p:cBhvr>
                                        <p:cTn id="8" dur="650" fill="hold"/>
                                        <p:tgtEl>
                                          <p:spTgt spid="95"/>
                                        </p:tgtEl>
                                        <p:attrNameLst>
                                          <p:attrName>ppt_h</p:attrName>
                                        </p:attrNameLst>
                                      </p:cBhvr>
                                      <p:tavLst>
                                        <p:tav tm="0">
                                          <p:val>
                                            <p:fltVal val="0"/>
                                          </p:val>
                                        </p:tav>
                                        <p:tav tm="100000">
                                          <p:val>
                                            <p:strVal val="#ppt_h"/>
                                          </p:val>
                                        </p:tav>
                                      </p:tavLst>
                                    </p:anim>
                                    <p:anim calcmode="lin" valueType="num">
                                      <p:cBhvr>
                                        <p:cTn id="9" dur="650" fill="hold"/>
                                        <p:tgtEl>
                                          <p:spTgt spid="95"/>
                                        </p:tgtEl>
                                        <p:attrNameLst>
                                          <p:attrName>style.rotation</p:attrName>
                                        </p:attrNameLst>
                                      </p:cBhvr>
                                      <p:tavLst>
                                        <p:tav tm="0">
                                          <p:val>
                                            <p:fltVal val="360"/>
                                          </p:val>
                                        </p:tav>
                                        <p:tav tm="100000">
                                          <p:val>
                                            <p:fltVal val="0"/>
                                          </p:val>
                                        </p:tav>
                                      </p:tavLst>
                                    </p:anim>
                                    <p:animEffect transition="in" filter="fade">
                                      <p:cBhvr>
                                        <p:cTn id="10" dur="650"/>
                                        <p:tgtEl>
                                          <p:spTgt spid="95"/>
                                        </p:tgtEl>
                                      </p:cBhvr>
                                    </p:animEffect>
                                  </p:childTnLst>
                                </p:cTn>
                              </p:par>
                            </p:childTnLst>
                          </p:cTn>
                        </p:par>
                        <p:par>
                          <p:cTn id="11" fill="hold">
                            <p:stCondLst>
                              <p:cond delay="650"/>
                            </p:stCondLst>
                            <p:childTnLst>
                              <p:par>
                                <p:cTn id="12" presetID="53" presetClass="entr" presetSubtype="528" fill="hold" grpId="0" nodeType="afterEffect">
                                  <p:stCondLst>
                                    <p:cond delay="0"/>
                                  </p:stCondLst>
                                  <p:childTnLst>
                                    <p:set>
                                      <p:cBhvr>
                                        <p:cTn id="13" dur="1" fill="hold">
                                          <p:stCondLst>
                                            <p:cond delay="0"/>
                                          </p:stCondLst>
                                        </p:cTn>
                                        <p:tgtEl>
                                          <p:spTgt spid="112"/>
                                        </p:tgtEl>
                                        <p:attrNameLst>
                                          <p:attrName>style.visibility</p:attrName>
                                        </p:attrNameLst>
                                      </p:cBhvr>
                                      <p:to>
                                        <p:strVal val="visible"/>
                                      </p:to>
                                    </p:set>
                                    <p:anim calcmode="lin" valueType="num">
                                      <p:cBhvr>
                                        <p:cTn id="14" dur="500" fill="hold"/>
                                        <p:tgtEl>
                                          <p:spTgt spid="112"/>
                                        </p:tgtEl>
                                        <p:attrNameLst>
                                          <p:attrName>ppt_w</p:attrName>
                                        </p:attrNameLst>
                                      </p:cBhvr>
                                      <p:tavLst>
                                        <p:tav tm="0">
                                          <p:val>
                                            <p:fltVal val="0"/>
                                          </p:val>
                                        </p:tav>
                                        <p:tav tm="100000">
                                          <p:val>
                                            <p:strVal val="#ppt_w"/>
                                          </p:val>
                                        </p:tav>
                                      </p:tavLst>
                                    </p:anim>
                                    <p:anim calcmode="lin" valueType="num">
                                      <p:cBhvr>
                                        <p:cTn id="15" dur="500" fill="hold"/>
                                        <p:tgtEl>
                                          <p:spTgt spid="112"/>
                                        </p:tgtEl>
                                        <p:attrNameLst>
                                          <p:attrName>ppt_h</p:attrName>
                                        </p:attrNameLst>
                                      </p:cBhvr>
                                      <p:tavLst>
                                        <p:tav tm="0">
                                          <p:val>
                                            <p:fltVal val="0"/>
                                          </p:val>
                                        </p:tav>
                                        <p:tav tm="100000">
                                          <p:val>
                                            <p:strVal val="#ppt_h"/>
                                          </p:val>
                                        </p:tav>
                                      </p:tavLst>
                                    </p:anim>
                                    <p:animEffect transition="in" filter="fade">
                                      <p:cBhvr>
                                        <p:cTn id="16" dur="500"/>
                                        <p:tgtEl>
                                          <p:spTgt spid="112"/>
                                        </p:tgtEl>
                                      </p:cBhvr>
                                    </p:animEffect>
                                    <p:anim calcmode="lin" valueType="num">
                                      <p:cBhvr>
                                        <p:cTn id="17" dur="500" fill="hold"/>
                                        <p:tgtEl>
                                          <p:spTgt spid="112"/>
                                        </p:tgtEl>
                                        <p:attrNameLst>
                                          <p:attrName>ppt_x</p:attrName>
                                        </p:attrNameLst>
                                      </p:cBhvr>
                                      <p:tavLst>
                                        <p:tav tm="0">
                                          <p:val>
                                            <p:fltVal val="0.5"/>
                                          </p:val>
                                        </p:tav>
                                        <p:tav tm="100000">
                                          <p:val>
                                            <p:strVal val="#ppt_x"/>
                                          </p:val>
                                        </p:tav>
                                      </p:tavLst>
                                    </p:anim>
                                    <p:anim calcmode="lin" valueType="num">
                                      <p:cBhvr>
                                        <p:cTn id="18" dur="500" fill="hold"/>
                                        <p:tgtEl>
                                          <p:spTgt spid="112"/>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anim calcmode="lin" valueType="num">
                                      <p:cBhvr>
                                        <p:cTn id="21" dur="500" fill="hold"/>
                                        <p:tgtEl>
                                          <p:spTgt spid="103"/>
                                        </p:tgtEl>
                                        <p:attrNameLst>
                                          <p:attrName>ppt_w</p:attrName>
                                        </p:attrNameLst>
                                      </p:cBhvr>
                                      <p:tavLst>
                                        <p:tav tm="0">
                                          <p:val>
                                            <p:fltVal val="0"/>
                                          </p:val>
                                        </p:tav>
                                        <p:tav tm="100000">
                                          <p:val>
                                            <p:strVal val="#ppt_w"/>
                                          </p:val>
                                        </p:tav>
                                      </p:tavLst>
                                    </p:anim>
                                    <p:anim calcmode="lin" valueType="num">
                                      <p:cBhvr>
                                        <p:cTn id="22" dur="500" fill="hold"/>
                                        <p:tgtEl>
                                          <p:spTgt spid="103"/>
                                        </p:tgtEl>
                                        <p:attrNameLst>
                                          <p:attrName>ppt_h</p:attrName>
                                        </p:attrNameLst>
                                      </p:cBhvr>
                                      <p:tavLst>
                                        <p:tav tm="0">
                                          <p:val>
                                            <p:fltVal val="0"/>
                                          </p:val>
                                        </p:tav>
                                        <p:tav tm="100000">
                                          <p:val>
                                            <p:strVal val="#ppt_h"/>
                                          </p:val>
                                        </p:tav>
                                      </p:tavLst>
                                    </p:anim>
                                    <p:animEffect transition="in" filter="fade">
                                      <p:cBhvr>
                                        <p:cTn id="23" dur="500"/>
                                        <p:tgtEl>
                                          <p:spTgt spid="103"/>
                                        </p:tgtEl>
                                      </p:cBhvr>
                                    </p:animEffect>
                                    <p:anim calcmode="lin" valueType="num">
                                      <p:cBhvr>
                                        <p:cTn id="24" dur="500" fill="hold"/>
                                        <p:tgtEl>
                                          <p:spTgt spid="103"/>
                                        </p:tgtEl>
                                        <p:attrNameLst>
                                          <p:attrName>ppt_x</p:attrName>
                                        </p:attrNameLst>
                                      </p:cBhvr>
                                      <p:tavLst>
                                        <p:tav tm="0">
                                          <p:val>
                                            <p:fltVal val="0.5"/>
                                          </p:val>
                                        </p:tav>
                                        <p:tav tm="100000">
                                          <p:val>
                                            <p:strVal val="#ppt_x"/>
                                          </p:val>
                                        </p:tav>
                                      </p:tavLst>
                                    </p:anim>
                                    <p:anim calcmode="lin" valueType="num">
                                      <p:cBhvr>
                                        <p:cTn id="25" dur="500" fill="hold"/>
                                        <p:tgtEl>
                                          <p:spTgt spid="10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109"/>
                                        </p:tgtEl>
                                        <p:attrNameLst>
                                          <p:attrName>style.visibility</p:attrName>
                                        </p:attrNameLst>
                                      </p:cBhvr>
                                      <p:to>
                                        <p:strVal val="visible"/>
                                      </p:to>
                                    </p:set>
                                    <p:anim calcmode="lin" valueType="num">
                                      <p:cBhvr>
                                        <p:cTn id="28" dur="500" fill="hold"/>
                                        <p:tgtEl>
                                          <p:spTgt spid="109"/>
                                        </p:tgtEl>
                                        <p:attrNameLst>
                                          <p:attrName>ppt_w</p:attrName>
                                        </p:attrNameLst>
                                      </p:cBhvr>
                                      <p:tavLst>
                                        <p:tav tm="0">
                                          <p:val>
                                            <p:fltVal val="0"/>
                                          </p:val>
                                        </p:tav>
                                        <p:tav tm="100000">
                                          <p:val>
                                            <p:strVal val="#ppt_w"/>
                                          </p:val>
                                        </p:tav>
                                      </p:tavLst>
                                    </p:anim>
                                    <p:anim calcmode="lin" valueType="num">
                                      <p:cBhvr>
                                        <p:cTn id="29" dur="500" fill="hold"/>
                                        <p:tgtEl>
                                          <p:spTgt spid="109"/>
                                        </p:tgtEl>
                                        <p:attrNameLst>
                                          <p:attrName>ppt_h</p:attrName>
                                        </p:attrNameLst>
                                      </p:cBhvr>
                                      <p:tavLst>
                                        <p:tav tm="0">
                                          <p:val>
                                            <p:fltVal val="0"/>
                                          </p:val>
                                        </p:tav>
                                        <p:tav tm="100000">
                                          <p:val>
                                            <p:strVal val="#ppt_h"/>
                                          </p:val>
                                        </p:tav>
                                      </p:tavLst>
                                    </p:anim>
                                    <p:animEffect transition="in" filter="fade">
                                      <p:cBhvr>
                                        <p:cTn id="30" dur="500"/>
                                        <p:tgtEl>
                                          <p:spTgt spid="109"/>
                                        </p:tgtEl>
                                      </p:cBhvr>
                                    </p:animEffect>
                                    <p:anim calcmode="lin" valueType="num">
                                      <p:cBhvr>
                                        <p:cTn id="31" dur="500" fill="hold"/>
                                        <p:tgtEl>
                                          <p:spTgt spid="109"/>
                                        </p:tgtEl>
                                        <p:attrNameLst>
                                          <p:attrName>ppt_x</p:attrName>
                                        </p:attrNameLst>
                                      </p:cBhvr>
                                      <p:tavLst>
                                        <p:tav tm="0">
                                          <p:val>
                                            <p:fltVal val="0.5"/>
                                          </p:val>
                                        </p:tav>
                                        <p:tav tm="100000">
                                          <p:val>
                                            <p:strVal val="#ppt_x"/>
                                          </p:val>
                                        </p:tav>
                                      </p:tavLst>
                                    </p:anim>
                                    <p:anim calcmode="lin" valueType="num">
                                      <p:cBhvr>
                                        <p:cTn id="32" dur="500" fill="hold"/>
                                        <p:tgtEl>
                                          <p:spTgt spid="10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06"/>
                                        </p:tgtEl>
                                        <p:attrNameLst>
                                          <p:attrName>style.visibility</p:attrName>
                                        </p:attrNameLst>
                                      </p:cBhvr>
                                      <p:to>
                                        <p:strVal val="visible"/>
                                      </p:to>
                                    </p:set>
                                    <p:anim calcmode="lin" valueType="num">
                                      <p:cBhvr>
                                        <p:cTn id="35" dur="500" fill="hold"/>
                                        <p:tgtEl>
                                          <p:spTgt spid="106"/>
                                        </p:tgtEl>
                                        <p:attrNameLst>
                                          <p:attrName>ppt_w</p:attrName>
                                        </p:attrNameLst>
                                      </p:cBhvr>
                                      <p:tavLst>
                                        <p:tav tm="0">
                                          <p:val>
                                            <p:fltVal val="0"/>
                                          </p:val>
                                        </p:tav>
                                        <p:tav tm="100000">
                                          <p:val>
                                            <p:strVal val="#ppt_w"/>
                                          </p:val>
                                        </p:tav>
                                      </p:tavLst>
                                    </p:anim>
                                    <p:anim calcmode="lin" valueType="num">
                                      <p:cBhvr>
                                        <p:cTn id="36" dur="500" fill="hold"/>
                                        <p:tgtEl>
                                          <p:spTgt spid="106"/>
                                        </p:tgtEl>
                                        <p:attrNameLst>
                                          <p:attrName>ppt_h</p:attrName>
                                        </p:attrNameLst>
                                      </p:cBhvr>
                                      <p:tavLst>
                                        <p:tav tm="0">
                                          <p:val>
                                            <p:fltVal val="0"/>
                                          </p:val>
                                        </p:tav>
                                        <p:tav tm="100000">
                                          <p:val>
                                            <p:strVal val="#ppt_h"/>
                                          </p:val>
                                        </p:tav>
                                      </p:tavLst>
                                    </p:anim>
                                    <p:animEffect transition="in" filter="fade">
                                      <p:cBhvr>
                                        <p:cTn id="37" dur="500"/>
                                        <p:tgtEl>
                                          <p:spTgt spid="106"/>
                                        </p:tgtEl>
                                      </p:cBhvr>
                                    </p:animEffect>
                                    <p:anim calcmode="lin" valueType="num">
                                      <p:cBhvr>
                                        <p:cTn id="38" dur="500" fill="hold"/>
                                        <p:tgtEl>
                                          <p:spTgt spid="106"/>
                                        </p:tgtEl>
                                        <p:attrNameLst>
                                          <p:attrName>ppt_x</p:attrName>
                                        </p:attrNameLst>
                                      </p:cBhvr>
                                      <p:tavLst>
                                        <p:tav tm="0">
                                          <p:val>
                                            <p:fltVal val="0.5"/>
                                          </p:val>
                                        </p:tav>
                                        <p:tav tm="100000">
                                          <p:val>
                                            <p:strVal val="#ppt_x"/>
                                          </p:val>
                                        </p:tav>
                                      </p:tavLst>
                                    </p:anim>
                                    <p:anim calcmode="lin" valueType="num">
                                      <p:cBhvr>
                                        <p:cTn id="39" dur="500" fill="hold"/>
                                        <p:tgtEl>
                                          <p:spTgt spid="10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 calcmode="lin" valueType="num">
                                      <p:cBhvr>
                                        <p:cTn id="42" dur="500" fill="hold"/>
                                        <p:tgtEl>
                                          <p:spTgt spid="97"/>
                                        </p:tgtEl>
                                        <p:attrNameLst>
                                          <p:attrName>ppt_w</p:attrName>
                                        </p:attrNameLst>
                                      </p:cBhvr>
                                      <p:tavLst>
                                        <p:tav tm="0">
                                          <p:val>
                                            <p:fltVal val="0"/>
                                          </p:val>
                                        </p:tav>
                                        <p:tav tm="100000">
                                          <p:val>
                                            <p:strVal val="#ppt_w"/>
                                          </p:val>
                                        </p:tav>
                                      </p:tavLst>
                                    </p:anim>
                                    <p:anim calcmode="lin" valueType="num">
                                      <p:cBhvr>
                                        <p:cTn id="43" dur="500" fill="hold"/>
                                        <p:tgtEl>
                                          <p:spTgt spid="97"/>
                                        </p:tgtEl>
                                        <p:attrNameLst>
                                          <p:attrName>ppt_h</p:attrName>
                                        </p:attrNameLst>
                                      </p:cBhvr>
                                      <p:tavLst>
                                        <p:tav tm="0">
                                          <p:val>
                                            <p:fltVal val="0"/>
                                          </p:val>
                                        </p:tav>
                                        <p:tav tm="100000">
                                          <p:val>
                                            <p:strVal val="#ppt_h"/>
                                          </p:val>
                                        </p:tav>
                                      </p:tavLst>
                                    </p:anim>
                                    <p:animEffect transition="in" filter="fade">
                                      <p:cBhvr>
                                        <p:cTn id="44" dur="500"/>
                                        <p:tgtEl>
                                          <p:spTgt spid="97"/>
                                        </p:tgtEl>
                                      </p:cBhvr>
                                    </p:animEffect>
                                    <p:anim calcmode="lin" valueType="num">
                                      <p:cBhvr>
                                        <p:cTn id="45" dur="500" fill="hold"/>
                                        <p:tgtEl>
                                          <p:spTgt spid="97"/>
                                        </p:tgtEl>
                                        <p:attrNameLst>
                                          <p:attrName>ppt_x</p:attrName>
                                        </p:attrNameLst>
                                      </p:cBhvr>
                                      <p:tavLst>
                                        <p:tav tm="0">
                                          <p:val>
                                            <p:fltVal val="0.5"/>
                                          </p:val>
                                        </p:tav>
                                        <p:tav tm="100000">
                                          <p:val>
                                            <p:strVal val="#ppt_x"/>
                                          </p:val>
                                        </p:tav>
                                      </p:tavLst>
                                    </p:anim>
                                    <p:anim calcmode="lin" valueType="num">
                                      <p:cBhvr>
                                        <p:cTn id="46" dur="500" fill="hold"/>
                                        <p:tgtEl>
                                          <p:spTgt spid="97"/>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 calcmode="lin" valueType="num">
                                      <p:cBhvr>
                                        <p:cTn id="49" dur="500" fill="hold"/>
                                        <p:tgtEl>
                                          <p:spTgt spid="100"/>
                                        </p:tgtEl>
                                        <p:attrNameLst>
                                          <p:attrName>ppt_w</p:attrName>
                                        </p:attrNameLst>
                                      </p:cBhvr>
                                      <p:tavLst>
                                        <p:tav tm="0">
                                          <p:val>
                                            <p:fltVal val="0"/>
                                          </p:val>
                                        </p:tav>
                                        <p:tav tm="100000">
                                          <p:val>
                                            <p:strVal val="#ppt_w"/>
                                          </p:val>
                                        </p:tav>
                                      </p:tavLst>
                                    </p:anim>
                                    <p:anim calcmode="lin" valueType="num">
                                      <p:cBhvr>
                                        <p:cTn id="50" dur="500" fill="hold"/>
                                        <p:tgtEl>
                                          <p:spTgt spid="100"/>
                                        </p:tgtEl>
                                        <p:attrNameLst>
                                          <p:attrName>ppt_h</p:attrName>
                                        </p:attrNameLst>
                                      </p:cBhvr>
                                      <p:tavLst>
                                        <p:tav tm="0">
                                          <p:val>
                                            <p:fltVal val="0"/>
                                          </p:val>
                                        </p:tav>
                                        <p:tav tm="100000">
                                          <p:val>
                                            <p:strVal val="#ppt_h"/>
                                          </p:val>
                                        </p:tav>
                                      </p:tavLst>
                                    </p:anim>
                                    <p:animEffect transition="in" filter="fade">
                                      <p:cBhvr>
                                        <p:cTn id="51" dur="500"/>
                                        <p:tgtEl>
                                          <p:spTgt spid="100"/>
                                        </p:tgtEl>
                                      </p:cBhvr>
                                    </p:animEffect>
                                    <p:anim calcmode="lin" valueType="num">
                                      <p:cBhvr>
                                        <p:cTn id="52" dur="500" fill="hold"/>
                                        <p:tgtEl>
                                          <p:spTgt spid="100"/>
                                        </p:tgtEl>
                                        <p:attrNameLst>
                                          <p:attrName>ppt_x</p:attrName>
                                        </p:attrNameLst>
                                      </p:cBhvr>
                                      <p:tavLst>
                                        <p:tav tm="0">
                                          <p:val>
                                            <p:fltVal val="0.5"/>
                                          </p:val>
                                        </p:tav>
                                        <p:tav tm="100000">
                                          <p:val>
                                            <p:strVal val="#ppt_x"/>
                                          </p:val>
                                        </p:tav>
                                      </p:tavLst>
                                    </p:anim>
                                    <p:anim calcmode="lin" valueType="num">
                                      <p:cBhvr>
                                        <p:cTn id="53" dur="500" fill="hold"/>
                                        <p:tgtEl>
                                          <p:spTgt spid="100"/>
                                        </p:tgtEl>
                                        <p:attrNameLst>
                                          <p:attrName>ppt_y</p:attrName>
                                        </p:attrNameLst>
                                      </p:cBhvr>
                                      <p:tavLst>
                                        <p:tav tm="0">
                                          <p:val>
                                            <p:fltVal val="0.5"/>
                                          </p:val>
                                        </p:tav>
                                        <p:tav tm="100000">
                                          <p:val>
                                            <p:strVal val="#ppt_y"/>
                                          </p:val>
                                        </p:tav>
                                      </p:tavLst>
                                    </p:anim>
                                  </p:childTnLst>
                                </p:cTn>
                              </p:par>
                            </p:childTnLst>
                          </p:cTn>
                        </p:par>
                        <p:par>
                          <p:cTn id="54" fill="hold">
                            <p:stCondLst>
                              <p:cond delay="1150"/>
                            </p:stCondLst>
                            <p:childTnLst>
                              <p:par>
                                <p:cTn id="55" presetID="2" presetClass="entr" presetSubtype="8" fill="hold" grpId="0" nodeType="afterEffect">
                                  <p:stCondLst>
                                    <p:cond delay="10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500" fill="hold"/>
                                        <p:tgtEl>
                                          <p:spTgt spid="117"/>
                                        </p:tgtEl>
                                        <p:attrNameLst>
                                          <p:attrName>ppt_x</p:attrName>
                                        </p:attrNameLst>
                                      </p:cBhvr>
                                      <p:tavLst>
                                        <p:tav tm="0">
                                          <p:val>
                                            <p:strVal val="0-#ppt_w/2"/>
                                          </p:val>
                                        </p:tav>
                                        <p:tav tm="100000">
                                          <p:val>
                                            <p:strVal val="#ppt_x"/>
                                          </p:val>
                                        </p:tav>
                                      </p:tavLst>
                                    </p:anim>
                                    <p:anim calcmode="lin" valueType="num">
                                      <p:cBhvr additive="base">
                                        <p:cTn id="58" dur="500" fill="hold"/>
                                        <p:tgtEl>
                                          <p:spTgt spid="117"/>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100"/>
                                  </p:stCondLst>
                                  <p:childTnLst>
                                    <p:set>
                                      <p:cBhvr>
                                        <p:cTn id="60" dur="1" fill="hold">
                                          <p:stCondLst>
                                            <p:cond delay="0"/>
                                          </p:stCondLst>
                                        </p:cTn>
                                        <p:tgtEl>
                                          <p:spTgt spid="121"/>
                                        </p:tgtEl>
                                        <p:attrNameLst>
                                          <p:attrName>style.visibility</p:attrName>
                                        </p:attrNameLst>
                                      </p:cBhvr>
                                      <p:to>
                                        <p:strVal val="visible"/>
                                      </p:to>
                                    </p:set>
                                    <p:anim calcmode="lin" valueType="num">
                                      <p:cBhvr additive="base">
                                        <p:cTn id="61" dur="500" fill="hold"/>
                                        <p:tgtEl>
                                          <p:spTgt spid="121"/>
                                        </p:tgtEl>
                                        <p:attrNameLst>
                                          <p:attrName>ppt_x</p:attrName>
                                        </p:attrNameLst>
                                      </p:cBhvr>
                                      <p:tavLst>
                                        <p:tav tm="0">
                                          <p:val>
                                            <p:strVal val="0-#ppt_w/2"/>
                                          </p:val>
                                        </p:tav>
                                        <p:tav tm="100000">
                                          <p:val>
                                            <p:strVal val="#ppt_x"/>
                                          </p:val>
                                        </p:tav>
                                      </p:tavLst>
                                    </p:anim>
                                    <p:anim calcmode="lin" valueType="num">
                                      <p:cBhvr additive="base">
                                        <p:cTn id="62" dur="500" fill="hold"/>
                                        <p:tgtEl>
                                          <p:spTgt spid="121"/>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100"/>
                                  </p:stCondLst>
                                  <p:childTnLst>
                                    <p:set>
                                      <p:cBhvr>
                                        <p:cTn id="64" dur="1" fill="hold">
                                          <p:stCondLst>
                                            <p:cond delay="0"/>
                                          </p:stCondLst>
                                        </p:cTn>
                                        <p:tgtEl>
                                          <p:spTgt spid="119"/>
                                        </p:tgtEl>
                                        <p:attrNameLst>
                                          <p:attrName>style.visibility</p:attrName>
                                        </p:attrNameLst>
                                      </p:cBhvr>
                                      <p:to>
                                        <p:strVal val="visible"/>
                                      </p:to>
                                    </p:set>
                                    <p:anim calcmode="lin" valueType="num">
                                      <p:cBhvr additive="base">
                                        <p:cTn id="65" dur="500" fill="hold"/>
                                        <p:tgtEl>
                                          <p:spTgt spid="119"/>
                                        </p:tgtEl>
                                        <p:attrNameLst>
                                          <p:attrName>ppt_x</p:attrName>
                                        </p:attrNameLst>
                                      </p:cBhvr>
                                      <p:tavLst>
                                        <p:tav tm="0">
                                          <p:val>
                                            <p:strVal val="0-#ppt_w/2"/>
                                          </p:val>
                                        </p:tav>
                                        <p:tav tm="100000">
                                          <p:val>
                                            <p:strVal val="#ppt_x"/>
                                          </p:val>
                                        </p:tav>
                                      </p:tavLst>
                                    </p:anim>
                                    <p:anim calcmode="lin" valueType="num">
                                      <p:cBhvr additive="base">
                                        <p:cTn id="66" dur="500" fill="hold"/>
                                        <p:tgtEl>
                                          <p:spTgt spid="119"/>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100"/>
                                  </p:stCondLst>
                                  <p:childTnLst>
                                    <p:set>
                                      <p:cBhvr>
                                        <p:cTn id="68" dur="1" fill="hold">
                                          <p:stCondLst>
                                            <p:cond delay="0"/>
                                          </p:stCondLst>
                                        </p:cTn>
                                        <p:tgtEl>
                                          <p:spTgt spid="114"/>
                                        </p:tgtEl>
                                        <p:attrNameLst>
                                          <p:attrName>style.visibility</p:attrName>
                                        </p:attrNameLst>
                                      </p:cBhvr>
                                      <p:to>
                                        <p:strVal val="visible"/>
                                      </p:to>
                                    </p:set>
                                    <p:anim calcmode="lin" valueType="num">
                                      <p:cBhvr additive="base">
                                        <p:cTn id="69" dur="500" fill="hold"/>
                                        <p:tgtEl>
                                          <p:spTgt spid="114"/>
                                        </p:tgtEl>
                                        <p:attrNameLst>
                                          <p:attrName>ppt_x</p:attrName>
                                        </p:attrNameLst>
                                      </p:cBhvr>
                                      <p:tavLst>
                                        <p:tav tm="0">
                                          <p:val>
                                            <p:strVal val="1+#ppt_w/2"/>
                                          </p:val>
                                        </p:tav>
                                        <p:tav tm="100000">
                                          <p:val>
                                            <p:strVal val="#ppt_x"/>
                                          </p:val>
                                        </p:tav>
                                      </p:tavLst>
                                    </p:anim>
                                    <p:anim calcmode="lin" valueType="num">
                                      <p:cBhvr additive="base">
                                        <p:cTn id="70" dur="500" fill="hold"/>
                                        <p:tgtEl>
                                          <p:spTgt spid="114"/>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100"/>
                                  </p:stCondLst>
                                  <p:childTnLst>
                                    <p:set>
                                      <p:cBhvr>
                                        <p:cTn id="72" dur="1" fill="hold">
                                          <p:stCondLst>
                                            <p:cond delay="0"/>
                                          </p:stCondLst>
                                        </p:cTn>
                                        <p:tgtEl>
                                          <p:spTgt spid="120"/>
                                        </p:tgtEl>
                                        <p:attrNameLst>
                                          <p:attrName>style.visibility</p:attrName>
                                        </p:attrNameLst>
                                      </p:cBhvr>
                                      <p:to>
                                        <p:strVal val="visible"/>
                                      </p:to>
                                    </p:set>
                                    <p:anim calcmode="lin" valueType="num">
                                      <p:cBhvr additive="base">
                                        <p:cTn id="73" dur="500" fill="hold"/>
                                        <p:tgtEl>
                                          <p:spTgt spid="120"/>
                                        </p:tgtEl>
                                        <p:attrNameLst>
                                          <p:attrName>ppt_x</p:attrName>
                                        </p:attrNameLst>
                                      </p:cBhvr>
                                      <p:tavLst>
                                        <p:tav tm="0">
                                          <p:val>
                                            <p:strVal val="1+#ppt_w/2"/>
                                          </p:val>
                                        </p:tav>
                                        <p:tav tm="100000">
                                          <p:val>
                                            <p:strVal val="#ppt_x"/>
                                          </p:val>
                                        </p:tav>
                                      </p:tavLst>
                                    </p:anim>
                                    <p:anim calcmode="lin" valueType="num">
                                      <p:cBhvr additive="base">
                                        <p:cTn id="74" dur="500" fill="hold"/>
                                        <p:tgtEl>
                                          <p:spTgt spid="120"/>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100"/>
                                  </p:stCondLst>
                                  <p:childTnLst>
                                    <p:set>
                                      <p:cBhvr>
                                        <p:cTn id="76" dur="1" fill="hold">
                                          <p:stCondLst>
                                            <p:cond delay="0"/>
                                          </p:stCondLst>
                                        </p:cTn>
                                        <p:tgtEl>
                                          <p:spTgt spid="115"/>
                                        </p:tgtEl>
                                        <p:attrNameLst>
                                          <p:attrName>style.visibility</p:attrName>
                                        </p:attrNameLst>
                                      </p:cBhvr>
                                      <p:to>
                                        <p:strVal val="visible"/>
                                      </p:to>
                                    </p:set>
                                    <p:anim calcmode="lin" valueType="num">
                                      <p:cBhvr additive="base">
                                        <p:cTn id="77" dur="500" fill="hold"/>
                                        <p:tgtEl>
                                          <p:spTgt spid="115"/>
                                        </p:tgtEl>
                                        <p:attrNameLst>
                                          <p:attrName>ppt_x</p:attrName>
                                        </p:attrNameLst>
                                      </p:cBhvr>
                                      <p:tavLst>
                                        <p:tav tm="0">
                                          <p:val>
                                            <p:strVal val="1+#ppt_w/2"/>
                                          </p:val>
                                        </p:tav>
                                        <p:tav tm="100000">
                                          <p:val>
                                            <p:strVal val="#ppt_x"/>
                                          </p:val>
                                        </p:tav>
                                      </p:tavLst>
                                    </p:anim>
                                    <p:anim calcmode="lin" valueType="num">
                                      <p:cBhvr additive="base">
                                        <p:cTn id="78" dur="5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7" grpId="0" animBg="1"/>
      <p:bldP spid="100" grpId="0" animBg="1"/>
      <p:bldP spid="103" grpId="0" animBg="1"/>
      <p:bldP spid="106" grpId="0" animBg="1"/>
      <p:bldP spid="109" grpId="0" animBg="1"/>
      <p:bldP spid="112" grpId="0" animBg="1"/>
      <p:bldP spid="114" grpId="0"/>
      <p:bldP spid="115" grpId="0"/>
      <p:bldP spid="117" grpId="0"/>
      <p:bldP spid="119" grpId="0"/>
      <p:bldP spid="120" grpId="0"/>
      <p:bldP spid="1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76759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社区团购的实质与优势</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0D550D70-0728-A076-6B3F-ABF3230AB6ED}"/>
              </a:ext>
            </a:extLst>
          </p:cNvPr>
          <p:cNvGrpSpPr/>
          <p:nvPr/>
        </p:nvGrpSpPr>
        <p:grpSpPr>
          <a:xfrm>
            <a:off x="1140988" y="2635997"/>
            <a:ext cx="9673578" cy="1229947"/>
            <a:chOff x="886345" y="1003967"/>
            <a:chExt cx="9673578" cy="1229947"/>
          </a:xfrm>
        </p:grpSpPr>
        <p:sp>
          <p:nvSpPr>
            <p:cNvPr id="3" name="矩形: 圆角 2">
              <a:extLst>
                <a:ext uri="{FF2B5EF4-FFF2-40B4-BE49-F238E27FC236}">
                  <a16:creationId xmlns:a16="http://schemas.microsoft.com/office/drawing/2014/main" id="{AF858658-0EFA-5C7A-209D-9ED16EA75C17}"/>
                </a:ext>
              </a:extLst>
            </p:cNvPr>
            <p:cNvSpPr/>
            <p:nvPr/>
          </p:nvSpPr>
          <p:spPr>
            <a:xfrm>
              <a:off x="935581" y="1648009"/>
              <a:ext cx="9624342" cy="585905"/>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2000" algn="just" defTabSz="914400" rtl="0" eaLnBrk="1" fontAlgn="base" latinLnBrk="0" hangingPunct="1">
                <a:lnSpc>
                  <a:spcPct val="130000"/>
                </a:lnSpc>
                <a:spcBef>
                  <a:spcPct val="0"/>
                </a:spcBef>
                <a:spcAft>
                  <a:spcPct val="0"/>
                </a:spcAft>
                <a:buClrTx/>
                <a:buSzTx/>
                <a:buFontTx/>
                <a:buNone/>
                <a:tabLst/>
                <a:defRPr/>
              </a:pPr>
              <a:r>
                <a:rPr kumimoji="0" lang="zh-CN" altLang="en-US" sz="17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sym typeface="思源黑体 CN Bold" panose="020B0800000000000000" pitchFamily="34" charset="-122"/>
                </a:rPr>
                <a:t>你是否在社区团购平台购买过商品？说一说你的购物体验。</a:t>
              </a:r>
            </a:p>
          </p:txBody>
        </p:sp>
        <p:sp>
          <p:nvSpPr>
            <p:cNvPr id="4" name="文本框 3">
              <a:extLst>
                <a:ext uri="{FF2B5EF4-FFF2-40B4-BE49-F238E27FC236}">
                  <a16:creationId xmlns:a16="http://schemas.microsoft.com/office/drawing/2014/main" id="{DED70C95-F805-C25B-88AF-33D911FD6958}"/>
                </a:ext>
              </a:extLst>
            </p:cNvPr>
            <p:cNvSpPr txBox="1"/>
            <p:nvPr/>
          </p:nvSpPr>
          <p:spPr>
            <a:xfrm>
              <a:off x="169713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tabLst/>
                <a:defRPr/>
              </a:pPr>
              <a:r>
                <a:rPr kumimoji="0" lang="zh-CN" altLang="en-US" sz="2000" b="1" i="0" u="none" strike="noStrike" kern="1200" cap="none" spc="0" normalizeH="0" baseline="0" noProof="0" dirty="0">
                  <a:ln>
                    <a:noFill/>
                  </a:ln>
                  <a:solidFill>
                    <a:schemeClr val="accent1"/>
                  </a:solidFill>
                  <a:effectLst/>
                  <a:uLnTx/>
                  <a:uFillTx/>
                  <a:latin typeface="Arial"/>
                  <a:ea typeface="微软雅黑"/>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grpSp>
          <p:nvGrpSpPr>
            <p:cNvPr id="5" name="组合 4">
              <a:extLst>
                <a:ext uri="{FF2B5EF4-FFF2-40B4-BE49-F238E27FC236}">
                  <a16:creationId xmlns:a16="http://schemas.microsoft.com/office/drawing/2014/main" id="{7F0A493A-8B2A-88A7-F95E-67883C100278}"/>
                </a:ext>
              </a:extLst>
            </p:cNvPr>
            <p:cNvGrpSpPr/>
            <p:nvPr/>
          </p:nvGrpSpPr>
          <p:grpSpPr>
            <a:xfrm>
              <a:off x="886345" y="1003967"/>
              <a:ext cx="746632" cy="746632"/>
              <a:chOff x="1118840" y="4462463"/>
              <a:chExt cx="746632" cy="746632"/>
            </a:xfrm>
          </p:grpSpPr>
          <p:pic>
            <p:nvPicPr>
              <p:cNvPr id="6" name="图形 5" descr="聊天">
                <a:extLst>
                  <a:ext uri="{FF2B5EF4-FFF2-40B4-BE49-F238E27FC236}">
                    <a16:creationId xmlns:a16="http://schemas.microsoft.com/office/drawing/2014/main" id="{FE7C8AEE-CDF0-10ED-E94C-82BC361C6B6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840" y="4462463"/>
                <a:ext cx="746632" cy="746632"/>
              </a:xfrm>
              <a:prstGeom prst="rect">
                <a:avLst/>
              </a:prstGeom>
            </p:spPr>
          </p:pic>
          <p:grpSp>
            <p:nvGrpSpPr>
              <p:cNvPr id="7" name="组合 6">
                <a:extLst>
                  <a:ext uri="{FF2B5EF4-FFF2-40B4-BE49-F238E27FC236}">
                    <a16:creationId xmlns:a16="http://schemas.microsoft.com/office/drawing/2014/main" id="{8FD76A4E-ADB8-8B24-D059-49F78A0BFD51}"/>
                  </a:ext>
                </a:extLst>
              </p:cNvPr>
              <p:cNvGrpSpPr/>
              <p:nvPr/>
            </p:nvGrpSpPr>
            <p:grpSpPr>
              <a:xfrm>
                <a:off x="1490660" y="4810123"/>
                <a:ext cx="251644" cy="54000"/>
                <a:chOff x="1473993" y="4800599"/>
                <a:chExt cx="251644" cy="54000"/>
              </a:xfrm>
            </p:grpSpPr>
            <p:sp>
              <p:nvSpPr>
                <p:cNvPr id="8" name="椭圆 7">
                  <a:extLst>
                    <a:ext uri="{FF2B5EF4-FFF2-40B4-BE49-F238E27FC236}">
                      <a16:creationId xmlns:a16="http://schemas.microsoft.com/office/drawing/2014/main" id="{DD836788-D41D-E222-B0B2-DCAB46D1D80E}"/>
                    </a:ext>
                  </a:extLst>
                </p:cNvPr>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604C9A0B-2902-6960-5CC1-28681AAB338E}"/>
                    </a:ext>
                  </a:extLst>
                </p:cNvPr>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9B067607-393D-2984-1209-1740EB578D1D}"/>
                    </a:ext>
                  </a:extLst>
                </p:cNvPr>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274270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6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2" y="858217"/>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p>
        </p:txBody>
      </p:sp>
      <p:sp>
        <p:nvSpPr>
          <p:cNvPr id="19" name="文本框 18"/>
          <p:cNvSpPr txBox="1"/>
          <p:nvPr/>
        </p:nvSpPr>
        <p:spPr>
          <a:xfrm>
            <a:off x="3153097" y="2976486"/>
            <a:ext cx="5724644"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社区团购的运营模式</a:t>
            </a:r>
          </a:p>
        </p:txBody>
      </p:sp>
      <p:sp>
        <p:nvSpPr>
          <p:cNvPr id="20" name="矩形 19"/>
          <p:cNvSpPr/>
          <p:nvPr/>
        </p:nvSpPr>
        <p:spPr>
          <a:xfrm>
            <a:off x="2101155" y="3900083"/>
            <a:ext cx="7989689" cy="2120902"/>
          </a:xfrm>
          <a:prstGeom prst="rect">
            <a:avLst/>
          </a:prstGeom>
        </p:spPr>
        <p:txBody>
          <a:bodyPr wrap="square">
            <a:spAutoFit/>
          </a:bodyPr>
          <a:lstStyle/>
          <a:p>
            <a:pPr indent="457200"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社区团购是一种典型的</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S2B2C</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模式（一种集合供应商赋能于渠道商，并共同服务于消费者的全新电子商务营销模式）。其中，</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S</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端是社区团购平台，负责商品和供应链；</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B</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端是团长，负责流量和渠道；</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C</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端是社区消费者。</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a:p>
            <a:pPr indent="457200"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从团长身份和供应链模式两个角度出发，可以将社区团购的运营模式分为不同的类型。选择不同的运营模式，就意味着选择不同的发展路径。</a:t>
            </a: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402204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0" y="4200416"/>
            <a:ext cx="3543300" cy="2647950"/>
          </a:xfrm>
          <a:prstGeom prst="rect">
            <a:avLst/>
          </a:prstGeom>
        </p:spPr>
      </p:pic>
      <p:sp>
        <p:nvSpPr>
          <p:cNvPr id="8" name="文本框 7"/>
          <p:cNvSpPr txBox="1"/>
          <p:nvPr/>
        </p:nvSpPr>
        <p:spPr>
          <a:xfrm>
            <a:off x="642139" y="1232639"/>
            <a:ext cx="1848583"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目  录</a:t>
            </a:r>
          </a:p>
        </p:txBody>
      </p:sp>
      <p:grpSp>
        <p:nvGrpSpPr>
          <p:cNvPr id="7" name="组合 6">
            <a:extLst>
              <a:ext uri="{FF2B5EF4-FFF2-40B4-BE49-F238E27FC236}">
                <a16:creationId xmlns:a16="http://schemas.microsoft.com/office/drawing/2014/main" id="{A55D587A-8C7D-6825-E650-890199DD38A2}"/>
              </a:ext>
            </a:extLst>
          </p:cNvPr>
          <p:cNvGrpSpPr/>
          <p:nvPr/>
        </p:nvGrpSpPr>
        <p:grpSpPr>
          <a:xfrm>
            <a:off x="3865948" y="1322527"/>
            <a:ext cx="7720316" cy="4617726"/>
            <a:chOff x="5168478" y="1277702"/>
            <a:chExt cx="7720316" cy="4617726"/>
          </a:xfrm>
        </p:grpSpPr>
        <p:sp>
          <p:nvSpPr>
            <p:cNvPr id="9" name="圆角矩形 8"/>
            <p:cNvSpPr/>
            <p:nvPr/>
          </p:nvSpPr>
          <p:spPr>
            <a:xfrm>
              <a:off x="5168478" y="1277702"/>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1</a:t>
              </a:r>
            </a:p>
          </p:txBody>
        </p:sp>
        <p:sp>
          <p:nvSpPr>
            <p:cNvPr id="10" name="圆角矩形 9"/>
            <p:cNvSpPr/>
            <p:nvPr/>
          </p:nvSpPr>
          <p:spPr>
            <a:xfrm>
              <a:off x="5168478" y="2270208"/>
              <a:ext cx="1055048" cy="6477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2</a:t>
              </a:r>
            </a:p>
          </p:txBody>
        </p:sp>
        <p:sp>
          <p:nvSpPr>
            <p:cNvPr id="11" name="圆角矩形 10"/>
            <p:cNvSpPr/>
            <p:nvPr/>
          </p:nvSpPr>
          <p:spPr>
            <a:xfrm>
              <a:off x="5168478" y="3262714"/>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3</a:t>
              </a:r>
            </a:p>
          </p:txBody>
        </p:sp>
        <p:sp>
          <p:nvSpPr>
            <p:cNvPr id="13" name="文本框 12"/>
            <p:cNvSpPr txBox="1"/>
            <p:nvPr/>
          </p:nvSpPr>
          <p:spPr>
            <a:xfrm>
              <a:off x="6370039" y="1339942"/>
              <a:ext cx="5233966"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了解零售</a:t>
              </a:r>
              <a:r>
                <a:rPr lang="en-US" altLang="zh-CN" sz="2800" b="1" dirty="0">
                  <a:latin typeface="微软雅黑" panose="020B0503020204020204" pitchFamily="34" charset="-122"/>
                  <a:ea typeface="微软雅黑" panose="020B0503020204020204" pitchFamily="34" charset="-122"/>
                  <a:cs typeface="+mn-ea"/>
                  <a:sym typeface="+mn-lt"/>
                </a:rPr>
                <a:t>O2O</a:t>
              </a:r>
              <a:r>
                <a:rPr lang="zh-CN" altLang="en-US" sz="2800" b="1" dirty="0">
                  <a:latin typeface="微软雅黑" panose="020B0503020204020204" pitchFamily="34" charset="-122"/>
                  <a:ea typeface="微软雅黑" panose="020B0503020204020204" pitchFamily="34" charset="-122"/>
                  <a:cs typeface="+mn-ea"/>
                  <a:sym typeface="+mn-lt"/>
                </a:rPr>
                <a:t>的四种应用模式</a:t>
              </a:r>
            </a:p>
          </p:txBody>
        </p:sp>
        <p:sp>
          <p:nvSpPr>
            <p:cNvPr id="14" name="文本框 13"/>
            <p:cNvSpPr txBox="1"/>
            <p:nvPr/>
          </p:nvSpPr>
          <p:spPr>
            <a:xfrm>
              <a:off x="6370039" y="2332448"/>
              <a:ext cx="4678380"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了解零售</a:t>
              </a:r>
              <a:r>
                <a:rPr lang="en-US" altLang="zh-CN" sz="2800" b="1" dirty="0">
                  <a:latin typeface="微软雅黑" panose="020B0503020204020204" pitchFamily="34" charset="-122"/>
                  <a:ea typeface="微软雅黑" panose="020B0503020204020204" pitchFamily="34" charset="-122"/>
                  <a:cs typeface="+mn-ea"/>
                  <a:sym typeface="+mn-lt"/>
                </a:rPr>
                <a:t>O2O</a:t>
              </a:r>
              <a:r>
                <a:rPr lang="zh-CN" altLang="en-US" sz="2800" b="1" dirty="0">
                  <a:latin typeface="微软雅黑" panose="020B0503020204020204" pitchFamily="34" charset="-122"/>
                  <a:ea typeface="微软雅黑" panose="020B0503020204020204" pitchFamily="34" charset="-122"/>
                  <a:cs typeface="+mn-ea"/>
                  <a:sym typeface="+mn-lt"/>
                </a:rPr>
                <a:t>的发展趋势</a:t>
              </a:r>
              <a:endParaRPr lang="zh-CN" altLang="en-US" sz="2800" b="1" baseline="30000" dirty="0">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6370039" y="3324954"/>
              <a:ext cx="4678380"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构建</a:t>
              </a:r>
              <a:r>
                <a:rPr lang="en-US" altLang="zh-CN" sz="2800" b="1" dirty="0">
                  <a:latin typeface="微软雅黑" panose="020B0503020204020204" pitchFamily="34" charset="-122"/>
                  <a:ea typeface="微软雅黑" panose="020B0503020204020204" pitchFamily="34" charset="-122"/>
                  <a:cs typeface="+mn-ea"/>
                  <a:sym typeface="+mn-lt"/>
                </a:rPr>
                <a:t>O2O</a:t>
              </a:r>
              <a:r>
                <a:rPr lang="zh-CN" altLang="en-US" sz="2800" b="1" dirty="0">
                  <a:latin typeface="微软雅黑" panose="020B0503020204020204" pitchFamily="34" charset="-122"/>
                  <a:ea typeface="微软雅黑" panose="020B0503020204020204" pitchFamily="34" charset="-122"/>
                  <a:cs typeface="+mn-ea"/>
                  <a:sym typeface="+mn-lt"/>
                </a:rPr>
                <a:t>闭环生态体系</a:t>
              </a:r>
            </a:p>
          </p:txBody>
        </p:sp>
        <p:sp>
          <p:nvSpPr>
            <p:cNvPr id="2" name="圆角矩形 9">
              <a:extLst>
                <a:ext uri="{FF2B5EF4-FFF2-40B4-BE49-F238E27FC236}">
                  <a16:creationId xmlns:a16="http://schemas.microsoft.com/office/drawing/2014/main" id="{0A97BB29-FB7E-E11F-749F-5CB2A010E491}"/>
                </a:ext>
              </a:extLst>
            </p:cNvPr>
            <p:cNvSpPr/>
            <p:nvPr/>
          </p:nvSpPr>
          <p:spPr>
            <a:xfrm>
              <a:off x="5168478" y="4255220"/>
              <a:ext cx="1055048" cy="6477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4</a:t>
              </a:r>
            </a:p>
          </p:txBody>
        </p:sp>
        <p:sp>
          <p:nvSpPr>
            <p:cNvPr id="3" name="文本框 2">
              <a:extLst>
                <a:ext uri="{FF2B5EF4-FFF2-40B4-BE49-F238E27FC236}">
                  <a16:creationId xmlns:a16="http://schemas.microsoft.com/office/drawing/2014/main" id="{8CA49585-5895-3587-3CE0-9CCA8F52D635}"/>
                </a:ext>
              </a:extLst>
            </p:cNvPr>
            <p:cNvSpPr txBox="1"/>
            <p:nvPr/>
          </p:nvSpPr>
          <p:spPr>
            <a:xfrm>
              <a:off x="6370039" y="4317460"/>
              <a:ext cx="6021044"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线上 </a:t>
              </a:r>
              <a:r>
                <a:rPr lang="en-US" altLang="zh-CN" sz="2800" b="1" dirty="0">
                  <a:latin typeface="微软雅黑" panose="020B0503020204020204" pitchFamily="34" charset="-122"/>
                  <a:ea typeface="微软雅黑" panose="020B0503020204020204" pitchFamily="34" charset="-122"/>
                  <a:cs typeface="+mn-ea"/>
                  <a:sym typeface="+mn-lt"/>
                </a:rPr>
                <a:t>+ </a:t>
              </a:r>
              <a:r>
                <a:rPr lang="zh-CN" altLang="en-US" sz="2800" b="1" dirty="0">
                  <a:latin typeface="微软雅黑" panose="020B0503020204020204" pitchFamily="34" charset="-122"/>
                  <a:ea typeface="微软雅黑" panose="020B0503020204020204" pitchFamily="34" charset="-122"/>
                  <a:cs typeface="+mn-ea"/>
                  <a:sym typeface="+mn-lt"/>
                </a:rPr>
                <a:t>线下，打造接地气超市</a:t>
              </a:r>
              <a:r>
                <a:rPr lang="en-US" altLang="zh-CN" sz="2800" b="1" dirty="0">
                  <a:latin typeface="微软雅黑" panose="020B0503020204020204" pitchFamily="34" charset="-122"/>
                  <a:ea typeface="微软雅黑" panose="020B0503020204020204" pitchFamily="34" charset="-122"/>
                  <a:cs typeface="+mn-ea"/>
                  <a:sym typeface="+mn-lt"/>
                </a:rPr>
                <a:t>O2O</a:t>
              </a:r>
              <a:endParaRPr lang="zh-CN" altLang="en-US" sz="2800" b="1" dirty="0">
                <a:latin typeface="微软雅黑" panose="020B0503020204020204" pitchFamily="34" charset="-122"/>
                <a:ea typeface="微软雅黑" panose="020B0503020204020204" pitchFamily="34" charset="-122"/>
                <a:cs typeface="+mn-ea"/>
                <a:sym typeface="+mn-lt"/>
              </a:endParaRPr>
            </a:p>
          </p:txBody>
        </p:sp>
        <p:sp>
          <p:nvSpPr>
            <p:cNvPr id="5" name="圆角矩形 10">
              <a:extLst>
                <a:ext uri="{FF2B5EF4-FFF2-40B4-BE49-F238E27FC236}">
                  <a16:creationId xmlns:a16="http://schemas.microsoft.com/office/drawing/2014/main" id="{7B50A349-6DA0-CDAB-7FE5-2718EB081FC8}"/>
                </a:ext>
              </a:extLst>
            </p:cNvPr>
            <p:cNvSpPr/>
            <p:nvPr/>
          </p:nvSpPr>
          <p:spPr>
            <a:xfrm>
              <a:off x="5168478" y="5247728"/>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5</a:t>
              </a:r>
            </a:p>
          </p:txBody>
        </p:sp>
        <p:sp>
          <p:nvSpPr>
            <p:cNvPr id="6" name="文本框 5">
              <a:extLst>
                <a:ext uri="{FF2B5EF4-FFF2-40B4-BE49-F238E27FC236}">
                  <a16:creationId xmlns:a16="http://schemas.microsoft.com/office/drawing/2014/main" id="{D6C2FDE1-FCCF-1CDC-82AC-0E9F22F72D4A}"/>
                </a:ext>
              </a:extLst>
            </p:cNvPr>
            <p:cNvSpPr txBox="1"/>
            <p:nvPr/>
          </p:nvSpPr>
          <p:spPr>
            <a:xfrm>
              <a:off x="6370039" y="5309968"/>
              <a:ext cx="6518755"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社区团购，打造</a:t>
              </a:r>
              <a:r>
                <a:rPr lang="en-US" altLang="zh-CN" sz="2800" b="1" dirty="0">
                  <a:latin typeface="微软雅黑" panose="020B0503020204020204" pitchFamily="34" charset="-122"/>
                  <a:ea typeface="微软雅黑" panose="020B0503020204020204" pitchFamily="34" charset="-122"/>
                  <a:cs typeface="+mn-ea"/>
                  <a:sym typeface="+mn-lt"/>
                </a:rPr>
                <a:t>O2O</a:t>
              </a:r>
              <a:r>
                <a:rPr lang="zh-CN" altLang="en-US" sz="2800" b="1" dirty="0">
                  <a:latin typeface="微软雅黑" panose="020B0503020204020204" pitchFamily="34" charset="-122"/>
                  <a:ea typeface="微软雅黑" panose="020B0503020204020204" pitchFamily="34" charset="-122"/>
                  <a:cs typeface="+mn-ea"/>
                  <a:sym typeface="+mn-lt"/>
                </a:rPr>
                <a:t>模式的社区便利店</a:t>
              </a:r>
            </a:p>
          </p:txBody>
        </p:sp>
      </p:grpSp>
      <p:sp>
        <p:nvSpPr>
          <p:cNvPr id="17" name="文本框 16"/>
          <p:cNvSpPr txBox="1"/>
          <p:nvPr/>
        </p:nvSpPr>
        <p:spPr>
          <a:xfrm>
            <a:off x="449418" y="2131401"/>
            <a:ext cx="2673127"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latin typeface="微软雅黑" panose="020B0503020204020204" pitchFamily="34" charset="-122"/>
                <a:ea typeface="微软雅黑" panose="020B0503020204020204" pitchFamily="34" charset="-122"/>
                <a:cs typeface="+mn-ea"/>
                <a:sym typeface="+mn-lt"/>
              </a:rPr>
              <a:t>CONTENTS</a:t>
            </a:r>
          </a:p>
        </p:txBody>
      </p:sp>
      <p:sp>
        <p:nvSpPr>
          <p:cNvPr id="20" name="等腰三角形 19"/>
          <p:cNvSpPr/>
          <p:nvPr/>
        </p:nvSpPr>
        <p:spPr>
          <a:xfrm rot="5400000">
            <a:off x="2863684" y="1530176"/>
            <a:ext cx="309372" cy="2667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9582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650" fill="hold"/>
                                        <p:tgtEl>
                                          <p:spTgt spid="7"/>
                                        </p:tgtEl>
                                        <p:attrNameLst>
                                          <p:attrName>ppt_x</p:attrName>
                                        </p:attrNameLst>
                                      </p:cBhvr>
                                      <p:tavLst>
                                        <p:tav tm="0">
                                          <p:val>
                                            <p:strVal val="1+#ppt_w/2"/>
                                          </p:val>
                                        </p:tav>
                                        <p:tav tm="100000">
                                          <p:val>
                                            <p:strVal val="#ppt_x"/>
                                          </p:val>
                                        </p:tav>
                                      </p:tavLst>
                                    </p:anim>
                                    <p:anim calcmode="lin" valueType="num">
                                      <p:cBhvr additive="base">
                                        <p:cTn id="23" dur="6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266341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社区团购的运营模式</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B2C9B927-A3BA-525A-D6D5-474C580381EF}"/>
              </a:ext>
            </a:extLst>
          </p:cNvPr>
          <p:cNvGrpSpPr/>
          <p:nvPr/>
        </p:nvGrpSpPr>
        <p:grpSpPr>
          <a:xfrm>
            <a:off x="1324891" y="1393947"/>
            <a:ext cx="9404292" cy="1934419"/>
            <a:chOff x="1324891" y="1393947"/>
            <a:chExt cx="9404292" cy="1934419"/>
          </a:xfrm>
        </p:grpSpPr>
        <p:sp>
          <p:nvSpPr>
            <p:cNvPr id="15" name="ïṩļíďe">
              <a:extLst>
                <a:ext uri="{FF2B5EF4-FFF2-40B4-BE49-F238E27FC236}">
                  <a16:creationId xmlns:a16="http://schemas.microsoft.com/office/drawing/2014/main" id="{B3528371-0F24-C9A3-48B7-0F08CC941E5A}"/>
                </a:ext>
              </a:extLst>
            </p:cNvPr>
            <p:cNvSpPr/>
            <p:nvPr/>
          </p:nvSpPr>
          <p:spPr>
            <a:xfrm>
              <a:off x="1324891" y="1597390"/>
              <a:ext cx="9404292" cy="1730976"/>
            </a:xfrm>
            <a:prstGeom prst="roundRect">
              <a:avLst>
                <a:gd name="adj" fmla="val 50000"/>
              </a:avLst>
            </a:prstGeom>
            <a:solidFill>
              <a:schemeClr val="bg1"/>
            </a:solidFill>
            <a:ln w="19050">
              <a:solidFill>
                <a:schemeClr val="accent1"/>
              </a:solid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dirty="0">
                <a:cs typeface="+mn-ea"/>
                <a:sym typeface="+mn-lt"/>
              </a:endParaRPr>
            </a:p>
          </p:txBody>
        </p:sp>
        <p:sp>
          <p:nvSpPr>
            <p:cNvPr id="16" name="i$ļídè">
              <a:extLst>
                <a:ext uri="{FF2B5EF4-FFF2-40B4-BE49-F238E27FC236}">
                  <a16:creationId xmlns:a16="http://schemas.microsoft.com/office/drawing/2014/main" id="{71D8C131-0BE7-1071-97E4-5436B0F29FAF}"/>
                </a:ext>
              </a:extLst>
            </p:cNvPr>
            <p:cNvSpPr/>
            <p:nvPr/>
          </p:nvSpPr>
          <p:spPr>
            <a:xfrm>
              <a:off x="2117184" y="1393947"/>
              <a:ext cx="3492000" cy="410142"/>
            </a:xfrm>
            <a:prstGeom prst="roundRect">
              <a:avLst>
                <a:gd name="adj" fmla="val 50000"/>
              </a:avLst>
            </a:prstGeom>
            <a:solidFill>
              <a:schemeClr val="accent1"/>
            </a:solidFill>
            <a:ln w="19050">
              <a:solidFill>
                <a:schemeClr val="bg1"/>
              </a:solidFill>
            </a:ln>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08000"/>
              <a:r>
                <a:rPr lang="zh-CN" altLang="en-US" b="1" dirty="0">
                  <a:solidFill>
                    <a:schemeClr val="bg1"/>
                  </a:solidFill>
                  <a:cs typeface="+mn-ea"/>
                  <a:sym typeface="+mn-lt"/>
                </a:rPr>
                <a:t>按照团长身份的不同进行划分</a:t>
              </a:r>
              <a:endParaRPr lang="id-ID" altLang="zh-CN" b="1" dirty="0">
                <a:solidFill>
                  <a:schemeClr val="bg1"/>
                </a:solidFill>
                <a:cs typeface="+mn-ea"/>
                <a:sym typeface="+mn-lt"/>
              </a:endParaRPr>
            </a:p>
          </p:txBody>
        </p:sp>
        <p:sp>
          <p:nvSpPr>
            <p:cNvPr id="17" name="îṡľíḋê">
              <a:extLst>
                <a:ext uri="{FF2B5EF4-FFF2-40B4-BE49-F238E27FC236}">
                  <a16:creationId xmlns:a16="http://schemas.microsoft.com/office/drawing/2014/main" id="{C5249520-413F-2D97-D092-081DF9607AA5}"/>
                </a:ext>
              </a:extLst>
            </p:cNvPr>
            <p:cNvSpPr/>
            <p:nvPr/>
          </p:nvSpPr>
          <p:spPr bwMode="auto">
            <a:xfrm>
              <a:off x="2117185" y="1872518"/>
              <a:ext cx="8156368" cy="145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5000"/>
                </a:lnSpc>
              </a:pPr>
              <a:r>
                <a:rPr lang="zh-CN" altLang="en-US" sz="1600" kern="100" dirty="0">
                  <a:solidFill>
                    <a:schemeClr val="tx1">
                      <a:lumMod val="85000"/>
                      <a:lumOff val="15000"/>
                    </a:schemeClr>
                  </a:solidFill>
                  <a:cs typeface="+mn-ea"/>
                  <a:sym typeface="+mn-lt"/>
                </a:rPr>
                <a:t>社区团购中的团长主要由退休人员、全职妈妈、下班做兼职人员、实体门店店主之类的人来担任。因此，按照团长身份的不同，可以将社区团购的运营模式分为：</a:t>
              </a:r>
              <a:endParaRPr lang="en-US" altLang="zh-CN" sz="1600" kern="100" dirty="0">
                <a:solidFill>
                  <a:schemeClr val="tx1">
                    <a:lumMod val="85000"/>
                    <a:lumOff val="15000"/>
                  </a:schemeClr>
                </a:solidFill>
                <a:cs typeface="+mn-ea"/>
                <a:sym typeface="+mn-lt"/>
              </a:endParaRPr>
            </a:p>
            <a:p>
              <a:pPr marL="450000" indent="-171450">
                <a:lnSpc>
                  <a:spcPct val="125000"/>
                </a:lnSpc>
                <a:buFont typeface="Arial" panose="020B0604020202020204" pitchFamily="34" charset="0"/>
                <a:buChar char="•"/>
              </a:pPr>
              <a:r>
                <a:rPr lang="zh-CN" altLang="en-US" sz="1600" dirty="0">
                  <a:solidFill>
                    <a:schemeClr val="tx1">
                      <a:lumMod val="85000"/>
                      <a:lumOff val="15000"/>
                    </a:schemeClr>
                  </a:solidFill>
                  <a:cs typeface="+mn-ea"/>
                  <a:sym typeface="+mn-lt"/>
                </a:rPr>
                <a:t>“非实体门店店主</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社群”型</a:t>
              </a:r>
              <a:endParaRPr lang="en-US" altLang="zh-CN" sz="1600" dirty="0">
                <a:solidFill>
                  <a:schemeClr val="tx1">
                    <a:lumMod val="85000"/>
                    <a:lumOff val="15000"/>
                  </a:schemeClr>
                </a:solidFill>
                <a:cs typeface="+mn-ea"/>
                <a:sym typeface="+mn-lt"/>
              </a:endParaRPr>
            </a:p>
            <a:p>
              <a:pPr marL="450000" indent="-171450">
                <a:lnSpc>
                  <a:spcPct val="125000"/>
                </a:lnSpc>
                <a:buFont typeface="Arial" panose="020B0604020202020204" pitchFamily="34" charset="0"/>
                <a:buChar char="•"/>
              </a:pPr>
              <a:r>
                <a:rPr lang="zh-CN" altLang="en-US" sz="1600" dirty="0">
                  <a:solidFill>
                    <a:schemeClr val="tx1">
                      <a:lumMod val="85000"/>
                      <a:lumOff val="15000"/>
                    </a:schemeClr>
                  </a:solidFill>
                  <a:cs typeface="+mn-ea"/>
                  <a:sym typeface="+mn-lt"/>
                </a:rPr>
                <a:t>“实体门店店主</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社群”型</a:t>
              </a:r>
              <a:endParaRPr lang="en-US" altLang="zh-CN" sz="1600" dirty="0">
                <a:solidFill>
                  <a:schemeClr val="tx1">
                    <a:lumMod val="85000"/>
                    <a:lumOff val="15000"/>
                  </a:schemeClr>
                </a:solidFill>
                <a:cs typeface="+mn-ea"/>
                <a:sym typeface="+mn-lt"/>
              </a:endParaRPr>
            </a:p>
          </p:txBody>
        </p:sp>
      </p:grpSp>
      <p:graphicFrame>
        <p:nvGraphicFramePr>
          <p:cNvPr id="2" name="表格 7">
            <a:extLst>
              <a:ext uri="{FF2B5EF4-FFF2-40B4-BE49-F238E27FC236}">
                <a16:creationId xmlns:a16="http://schemas.microsoft.com/office/drawing/2014/main" id="{141E9C53-68B3-9159-1664-F167160EFAB0}"/>
              </a:ext>
            </a:extLst>
          </p:cNvPr>
          <p:cNvGraphicFramePr>
            <a:graphicFrameLocks noGrp="1"/>
          </p:cNvGraphicFramePr>
          <p:nvPr/>
        </p:nvGraphicFramePr>
        <p:xfrm>
          <a:off x="955713" y="1354878"/>
          <a:ext cx="10294878" cy="4968668"/>
        </p:xfrm>
        <a:graphic>
          <a:graphicData uri="http://schemas.openxmlformats.org/drawingml/2006/table">
            <a:tbl>
              <a:tblPr firstRow="1" bandRow="1">
                <a:tableStyleId>{9DCAF9ED-07DC-4A11-8D7F-57B35C25682E}</a:tableStyleId>
              </a:tblPr>
              <a:tblGrid>
                <a:gridCol w="1555993">
                  <a:extLst>
                    <a:ext uri="{9D8B030D-6E8A-4147-A177-3AD203B41FA5}">
                      <a16:colId xmlns:a16="http://schemas.microsoft.com/office/drawing/2014/main" val="20000"/>
                    </a:ext>
                  </a:extLst>
                </a:gridCol>
                <a:gridCol w="5798917">
                  <a:extLst>
                    <a:ext uri="{9D8B030D-6E8A-4147-A177-3AD203B41FA5}">
                      <a16:colId xmlns:a16="http://schemas.microsoft.com/office/drawing/2014/main" val="582212129"/>
                    </a:ext>
                  </a:extLst>
                </a:gridCol>
                <a:gridCol w="2939968">
                  <a:extLst>
                    <a:ext uri="{9D8B030D-6E8A-4147-A177-3AD203B41FA5}">
                      <a16:colId xmlns:a16="http://schemas.microsoft.com/office/drawing/2014/main" val="2237557260"/>
                    </a:ext>
                  </a:extLst>
                </a:gridCol>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模式类型</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优点</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缺点</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marL="0" algn="l">
                        <a:lnSpc>
                          <a:spcPct val="12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“非实体门店店主</a:t>
                      </a:r>
                      <a: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社群”型</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4000" marR="0" lvl="0" indent="-234000" algn="l" defTabSz="914400" rtl="0" eaLnBrk="1" fontAlgn="auto" latinLnBrk="0" hangingPunct="1">
                        <a:lnSpc>
                          <a:spcPct val="114000"/>
                        </a:lnSpc>
                        <a:spcBef>
                          <a:spcPts val="0"/>
                        </a:spcBef>
                        <a:spcAft>
                          <a:spcPts val="30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① 没有线下实体门店，模式简单，没有房租负担，运营成本低，便于快速实现规模化</a:t>
                      </a:r>
                    </a:p>
                    <a:p>
                      <a:pPr marL="234000" marR="0" lvl="0" indent="-234000" algn="l" defTabSz="914400" rtl="0" eaLnBrk="1" fontAlgn="auto" latinLnBrk="0" hangingPunct="1">
                        <a:lnSpc>
                          <a:spcPct val="114000"/>
                        </a:lnSpc>
                        <a:spcBef>
                          <a:spcPts val="0"/>
                        </a:spcBef>
                        <a:spcAft>
                          <a:spcPts val="30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② 与实体门店店主相比，非实体门店店主的商业性较低，消费者更容易对其产生信任和黏性</a:t>
                      </a:r>
                    </a:p>
                    <a:p>
                      <a:pPr marL="234000" marR="0" lvl="0" indent="-234000" algn="l" defTabSz="914400" rtl="0" eaLnBrk="1" fontAlgn="auto" latinLnBrk="0" hangingPunct="1">
                        <a:lnSpc>
                          <a:spcPct val="114000"/>
                        </a:lnSpc>
                        <a:spcBef>
                          <a:spcPts val="0"/>
                        </a:spcBef>
                        <a:spcAft>
                          <a:spcPts val="30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③ 非实体门店店主往往闲暇时间较多，具有较强的做生意的意愿</a:t>
                      </a:r>
                    </a:p>
                  </a:txBody>
                  <a:tcPr marR="90000" marT="108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4000" marR="0" lvl="0" indent="-234000" algn="l" defTabSz="914400" rtl="0" eaLnBrk="1" fontAlgn="auto" latinLnBrk="0" hangingPunct="1">
                        <a:lnSpc>
                          <a:spcPct val="114000"/>
                        </a:lnSpc>
                        <a:spcBef>
                          <a:spcPts val="0"/>
                        </a:spcBef>
                        <a:spcAft>
                          <a:spcPts val="30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① 时间不稳定，业务容易中断</a:t>
                      </a:r>
                    </a:p>
                    <a:p>
                      <a:pPr marL="234000" marR="0" lvl="0" indent="-234000" algn="l" defTabSz="914400" rtl="0" eaLnBrk="1" fontAlgn="auto" latinLnBrk="0" hangingPunct="1">
                        <a:lnSpc>
                          <a:spcPct val="114000"/>
                        </a:lnSpc>
                        <a:spcBef>
                          <a:spcPts val="0"/>
                        </a:spcBef>
                        <a:spcAft>
                          <a:spcPts val="30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② 对下班做兼职人员和全职妈妈来说，本职工作和孩子的优先级更靠前，于是花在团购上的时间就会比较有限</a:t>
                      </a:r>
                    </a:p>
                    <a:p>
                      <a:pPr marL="234000" marR="0" lvl="0" indent="-234000" algn="l" defTabSz="914400" rtl="0" eaLnBrk="1" fontAlgn="auto" latinLnBrk="0" hangingPunct="1">
                        <a:lnSpc>
                          <a:spcPct val="114000"/>
                        </a:lnSpc>
                        <a:spcBef>
                          <a:spcPts val="0"/>
                        </a:spcBef>
                        <a:spcAft>
                          <a:spcPts val="30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③ 比较青睐毛利较高的商品</a:t>
                      </a:r>
                    </a:p>
                  </a:txBody>
                  <a:tcPr marR="90000" marT="108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“实体门店店主</a:t>
                      </a:r>
                      <a: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社群”型</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4000" marR="0" lvl="0" indent="-234000" algn="l" defTabSz="914400" rtl="0" eaLnBrk="1" fontAlgn="auto" latinLnBrk="0" hangingPunct="1">
                        <a:lnSpc>
                          <a:spcPct val="114000"/>
                        </a:lnSpc>
                        <a:spcBef>
                          <a:spcPts val="0"/>
                        </a:spcBef>
                        <a:spcAft>
                          <a:spcPts val="30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① 拥有线下实体门店，在服务上更有保障，也有利于社区团购平台开展宣传和推广</a:t>
                      </a:r>
                    </a:p>
                    <a:p>
                      <a:pPr marL="234000" marR="0" lvl="0" indent="-234000" algn="l" defTabSz="914400" rtl="0" eaLnBrk="1" fontAlgn="auto" latinLnBrk="0" hangingPunct="1">
                        <a:lnSpc>
                          <a:spcPct val="114000"/>
                        </a:lnSpc>
                        <a:spcBef>
                          <a:spcPts val="0"/>
                        </a:spcBef>
                        <a:spcAft>
                          <a:spcPts val="30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② 线下门店可以作为前置仓，从而为社区团购平台节省仓储成本</a:t>
                      </a:r>
                    </a:p>
                    <a:p>
                      <a:pPr marL="234000" marR="0" lvl="0" indent="-234000" algn="l" defTabSz="914400" rtl="0" eaLnBrk="1" fontAlgn="auto" latinLnBrk="0" hangingPunct="1">
                        <a:lnSpc>
                          <a:spcPct val="114000"/>
                        </a:lnSpc>
                        <a:spcBef>
                          <a:spcPts val="0"/>
                        </a:spcBef>
                        <a:spcAft>
                          <a:spcPts val="30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③ 小区实体门店本身就有一定的客户资源，实体门店和社区团购平台可以实现互相引流</a:t>
                      </a:r>
                    </a:p>
                    <a:p>
                      <a:pPr marL="234000" marR="0" lvl="0" indent="-234000" algn="l" defTabSz="914400" rtl="0" eaLnBrk="1" fontAlgn="auto" latinLnBrk="0" hangingPunct="1">
                        <a:lnSpc>
                          <a:spcPct val="114000"/>
                        </a:lnSpc>
                        <a:spcBef>
                          <a:spcPts val="0"/>
                        </a:spcBef>
                        <a:spcAft>
                          <a:spcPts val="30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④ 有实体门店作为背书，有利于规避一些道德风险</a:t>
                      </a:r>
                    </a:p>
                    <a:p>
                      <a:pPr marL="234000" marR="0" lvl="0" indent="-234000" algn="l" defTabSz="914400" rtl="0" eaLnBrk="1" fontAlgn="auto" latinLnBrk="0" hangingPunct="1">
                        <a:lnSpc>
                          <a:spcPct val="114000"/>
                        </a:lnSpc>
                        <a:spcBef>
                          <a:spcPts val="0"/>
                        </a:spcBef>
                        <a:spcAft>
                          <a:spcPts val="30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⑤ 实体门店经营模式稳定，且店主对商品的理解超过其他人，相较于非实体门店店主的冲动型经营，从长期看，实体门店更有动力接受社区团购运营模式</a:t>
                      </a:r>
                    </a:p>
                  </a:txBody>
                  <a:tcPr marR="90000" marT="108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4000" marR="0" lvl="0" indent="-234000" algn="l" defTabSz="914400" rtl="0" eaLnBrk="1" fontAlgn="auto" latinLnBrk="0" hangingPunct="1">
                        <a:lnSpc>
                          <a:spcPct val="114000"/>
                        </a:lnSpc>
                        <a:spcBef>
                          <a:spcPts val="0"/>
                        </a:spcBef>
                        <a:spcAft>
                          <a:spcPts val="30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① 实体门店店主有自己的店铺需要打理，原本店铺中上货、理货等工作会占用其大量的时间，分给团购的时间就会比较有限</a:t>
                      </a:r>
                    </a:p>
                    <a:p>
                      <a:pPr marL="234000" marR="0" lvl="0" indent="-234000" algn="l" defTabSz="914400" rtl="0" eaLnBrk="1" fontAlgn="auto" latinLnBrk="0" hangingPunct="1">
                        <a:lnSpc>
                          <a:spcPct val="114000"/>
                        </a:lnSpc>
                        <a:spcBef>
                          <a:spcPts val="0"/>
                        </a:spcBef>
                        <a:spcAft>
                          <a:spcPts val="30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② 实体门店店主对佣金的要求会比较高，社区团购平台需要用非常明显的收益增幅来调动其积极性</a:t>
                      </a:r>
                    </a:p>
                  </a:txBody>
                  <a:tcPr marR="90000" marT="108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bl>
          </a:graphicData>
        </a:graphic>
      </p:graphicFrame>
      <p:sp>
        <p:nvSpPr>
          <p:cNvPr id="3" name="文本框 2">
            <a:extLst>
              <a:ext uri="{FF2B5EF4-FFF2-40B4-BE49-F238E27FC236}">
                <a16:creationId xmlns:a16="http://schemas.microsoft.com/office/drawing/2014/main" id="{5F4CB0DA-2AD3-F67F-1739-F77D91E302B6}"/>
              </a:ext>
            </a:extLst>
          </p:cNvPr>
          <p:cNvSpPr txBox="1"/>
          <p:nvPr/>
        </p:nvSpPr>
        <p:spPr>
          <a:xfrm>
            <a:off x="2683152" y="1028378"/>
            <a:ext cx="684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“非实体门店店主</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社群”型和“实体门店店主</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社群”型的优缺点对比</a:t>
            </a:r>
          </a:p>
        </p:txBody>
      </p:sp>
    </p:spTree>
    <p:extLst>
      <p:ext uri="{BB962C8B-B14F-4D97-AF65-F5344CB8AC3E}">
        <p14:creationId xmlns:p14="http://schemas.microsoft.com/office/powerpoint/2010/main" val="46693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266341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社区团购的运营模式</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B2C9B927-A3BA-525A-D6D5-474C580381EF}"/>
              </a:ext>
            </a:extLst>
          </p:cNvPr>
          <p:cNvGrpSpPr/>
          <p:nvPr/>
        </p:nvGrpSpPr>
        <p:grpSpPr>
          <a:xfrm>
            <a:off x="1324891" y="1393947"/>
            <a:ext cx="9404292" cy="1934419"/>
            <a:chOff x="1324891" y="1393947"/>
            <a:chExt cx="9404292" cy="1934419"/>
          </a:xfrm>
        </p:grpSpPr>
        <p:sp>
          <p:nvSpPr>
            <p:cNvPr id="15" name="ïṩļíďe">
              <a:extLst>
                <a:ext uri="{FF2B5EF4-FFF2-40B4-BE49-F238E27FC236}">
                  <a16:creationId xmlns:a16="http://schemas.microsoft.com/office/drawing/2014/main" id="{B3528371-0F24-C9A3-48B7-0F08CC941E5A}"/>
                </a:ext>
              </a:extLst>
            </p:cNvPr>
            <p:cNvSpPr/>
            <p:nvPr/>
          </p:nvSpPr>
          <p:spPr>
            <a:xfrm>
              <a:off x="1324891" y="1597390"/>
              <a:ext cx="9404292" cy="1730976"/>
            </a:xfrm>
            <a:prstGeom prst="roundRect">
              <a:avLst>
                <a:gd name="adj" fmla="val 50000"/>
              </a:avLst>
            </a:prstGeom>
            <a:solidFill>
              <a:schemeClr val="bg1"/>
            </a:solidFill>
            <a:ln w="19050">
              <a:solidFill>
                <a:schemeClr val="accent1"/>
              </a:solid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dirty="0">
                <a:cs typeface="+mn-ea"/>
                <a:sym typeface="+mn-lt"/>
              </a:endParaRPr>
            </a:p>
          </p:txBody>
        </p:sp>
        <p:sp>
          <p:nvSpPr>
            <p:cNvPr id="16" name="i$ļídè">
              <a:extLst>
                <a:ext uri="{FF2B5EF4-FFF2-40B4-BE49-F238E27FC236}">
                  <a16:creationId xmlns:a16="http://schemas.microsoft.com/office/drawing/2014/main" id="{71D8C131-0BE7-1071-97E4-5436B0F29FAF}"/>
                </a:ext>
              </a:extLst>
            </p:cNvPr>
            <p:cNvSpPr/>
            <p:nvPr/>
          </p:nvSpPr>
          <p:spPr>
            <a:xfrm>
              <a:off x="2117184" y="1393947"/>
              <a:ext cx="3492000" cy="410142"/>
            </a:xfrm>
            <a:prstGeom prst="roundRect">
              <a:avLst>
                <a:gd name="adj" fmla="val 50000"/>
              </a:avLst>
            </a:prstGeom>
            <a:solidFill>
              <a:schemeClr val="accent1"/>
            </a:solidFill>
            <a:ln w="19050">
              <a:solidFill>
                <a:schemeClr val="bg1"/>
              </a:solidFill>
            </a:ln>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08000"/>
              <a:r>
                <a:rPr lang="zh-CN" altLang="en-US" b="1" dirty="0">
                  <a:solidFill>
                    <a:schemeClr val="bg1"/>
                  </a:solidFill>
                  <a:cs typeface="+mn-ea"/>
                  <a:sym typeface="+mn-lt"/>
                </a:rPr>
                <a:t>按照团长身份的不同进行划分</a:t>
              </a:r>
              <a:endParaRPr lang="id-ID" altLang="zh-CN" b="1" dirty="0">
                <a:solidFill>
                  <a:schemeClr val="bg1"/>
                </a:solidFill>
                <a:cs typeface="+mn-ea"/>
                <a:sym typeface="+mn-lt"/>
              </a:endParaRPr>
            </a:p>
          </p:txBody>
        </p:sp>
        <p:sp>
          <p:nvSpPr>
            <p:cNvPr id="17" name="îṡľíḋê">
              <a:extLst>
                <a:ext uri="{FF2B5EF4-FFF2-40B4-BE49-F238E27FC236}">
                  <a16:creationId xmlns:a16="http://schemas.microsoft.com/office/drawing/2014/main" id="{C5249520-413F-2D97-D092-081DF9607AA5}"/>
                </a:ext>
              </a:extLst>
            </p:cNvPr>
            <p:cNvSpPr/>
            <p:nvPr/>
          </p:nvSpPr>
          <p:spPr bwMode="auto">
            <a:xfrm>
              <a:off x="2117185" y="1872518"/>
              <a:ext cx="8156368" cy="145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5000"/>
                </a:lnSpc>
              </a:pPr>
              <a:r>
                <a:rPr lang="zh-CN" altLang="en-US" sz="1600" kern="100" dirty="0">
                  <a:solidFill>
                    <a:schemeClr val="tx1">
                      <a:lumMod val="85000"/>
                      <a:lumOff val="15000"/>
                    </a:schemeClr>
                  </a:solidFill>
                  <a:cs typeface="+mn-ea"/>
                  <a:sym typeface="+mn-lt"/>
                </a:rPr>
                <a:t>社区团购中的团长主要由退休人员、全职妈妈、下班做兼职人员、实体门店店主之类的人来担任。因此，按照团长身份的不同，可以将社区团购的运营模式分为：</a:t>
              </a:r>
              <a:endParaRPr lang="en-US" altLang="zh-CN" sz="1600" kern="100" dirty="0">
                <a:solidFill>
                  <a:schemeClr val="tx1">
                    <a:lumMod val="85000"/>
                    <a:lumOff val="15000"/>
                  </a:schemeClr>
                </a:solidFill>
                <a:cs typeface="+mn-ea"/>
                <a:sym typeface="+mn-lt"/>
              </a:endParaRPr>
            </a:p>
            <a:p>
              <a:pPr marL="450000" indent="-171450">
                <a:lnSpc>
                  <a:spcPct val="125000"/>
                </a:lnSpc>
                <a:buFont typeface="Arial" panose="020B0604020202020204" pitchFamily="34" charset="0"/>
                <a:buChar char="•"/>
              </a:pPr>
              <a:r>
                <a:rPr lang="zh-CN" altLang="en-US" sz="1600" dirty="0">
                  <a:solidFill>
                    <a:schemeClr val="tx1">
                      <a:lumMod val="85000"/>
                      <a:lumOff val="15000"/>
                    </a:schemeClr>
                  </a:solidFill>
                  <a:cs typeface="+mn-ea"/>
                  <a:sym typeface="+mn-lt"/>
                </a:rPr>
                <a:t>“非实体门店店主</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社群”型</a:t>
              </a:r>
              <a:endParaRPr lang="en-US" altLang="zh-CN" sz="1600" dirty="0">
                <a:solidFill>
                  <a:schemeClr val="tx1">
                    <a:lumMod val="85000"/>
                    <a:lumOff val="15000"/>
                  </a:schemeClr>
                </a:solidFill>
                <a:cs typeface="+mn-ea"/>
                <a:sym typeface="+mn-lt"/>
              </a:endParaRPr>
            </a:p>
            <a:p>
              <a:pPr marL="450000" indent="-171450">
                <a:lnSpc>
                  <a:spcPct val="125000"/>
                </a:lnSpc>
                <a:buFont typeface="Arial" panose="020B0604020202020204" pitchFamily="34" charset="0"/>
                <a:buChar char="•"/>
              </a:pPr>
              <a:r>
                <a:rPr lang="zh-CN" altLang="en-US" sz="1600" dirty="0">
                  <a:solidFill>
                    <a:schemeClr val="tx1">
                      <a:lumMod val="85000"/>
                      <a:lumOff val="15000"/>
                    </a:schemeClr>
                  </a:solidFill>
                  <a:cs typeface="+mn-ea"/>
                  <a:sym typeface="+mn-lt"/>
                </a:rPr>
                <a:t>“实体门店店主</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社群”型</a:t>
              </a:r>
              <a:endParaRPr lang="en-US" altLang="zh-CN" sz="1600" dirty="0">
                <a:solidFill>
                  <a:schemeClr val="tx1">
                    <a:lumMod val="85000"/>
                    <a:lumOff val="15000"/>
                  </a:schemeClr>
                </a:solidFill>
                <a:cs typeface="+mn-ea"/>
                <a:sym typeface="+mn-lt"/>
              </a:endParaRPr>
            </a:p>
          </p:txBody>
        </p:sp>
      </p:grpSp>
      <p:grpSp>
        <p:nvGrpSpPr>
          <p:cNvPr id="18" name="组合 17">
            <a:extLst>
              <a:ext uri="{FF2B5EF4-FFF2-40B4-BE49-F238E27FC236}">
                <a16:creationId xmlns:a16="http://schemas.microsoft.com/office/drawing/2014/main" id="{910E60DD-9CD7-DBD7-1C40-7A030AE90A00}"/>
              </a:ext>
            </a:extLst>
          </p:cNvPr>
          <p:cNvGrpSpPr/>
          <p:nvPr/>
        </p:nvGrpSpPr>
        <p:grpSpPr>
          <a:xfrm>
            <a:off x="1324891" y="3955391"/>
            <a:ext cx="9404292" cy="1934419"/>
            <a:chOff x="1324891" y="3955391"/>
            <a:chExt cx="9404292" cy="1934419"/>
          </a:xfrm>
        </p:grpSpPr>
        <p:sp>
          <p:nvSpPr>
            <p:cNvPr id="19" name="ïṡḷîdè">
              <a:extLst>
                <a:ext uri="{FF2B5EF4-FFF2-40B4-BE49-F238E27FC236}">
                  <a16:creationId xmlns:a16="http://schemas.microsoft.com/office/drawing/2014/main" id="{AB9F9D17-1CF6-41EB-78C7-328628040BD3}"/>
                </a:ext>
              </a:extLst>
            </p:cNvPr>
            <p:cNvSpPr/>
            <p:nvPr/>
          </p:nvSpPr>
          <p:spPr>
            <a:xfrm>
              <a:off x="1324891" y="4158834"/>
              <a:ext cx="9404292" cy="1730976"/>
            </a:xfrm>
            <a:prstGeom prst="roundRect">
              <a:avLst>
                <a:gd name="adj" fmla="val 50000"/>
              </a:avLst>
            </a:prstGeom>
            <a:solidFill>
              <a:schemeClr val="bg1"/>
            </a:solidFill>
            <a:ln w="19050">
              <a:solidFill>
                <a:schemeClr val="accent2"/>
              </a:solid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3765"/>
              <a:endParaRPr dirty="0">
                <a:cs typeface="+mn-ea"/>
                <a:sym typeface="+mn-lt"/>
              </a:endParaRPr>
            </a:p>
          </p:txBody>
        </p:sp>
        <p:sp>
          <p:nvSpPr>
            <p:cNvPr id="20" name="îṣļíḑe">
              <a:extLst>
                <a:ext uri="{FF2B5EF4-FFF2-40B4-BE49-F238E27FC236}">
                  <a16:creationId xmlns:a16="http://schemas.microsoft.com/office/drawing/2014/main" id="{B9FD621F-47A2-160F-E922-BFEC951D3A05}"/>
                </a:ext>
              </a:extLst>
            </p:cNvPr>
            <p:cNvSpPr/>
            <p:nvPr/>
          </p:nvSpPr>
          <p:spPr>
            <a:xfrm>
              <a:off x="2117184" y="3955391"/>
              <a:ext cx="3042000" cy="410142"/>
            </a:xfrm>
            <a:prstGeom prst="roundRect">
              <a:avLst>
                <a:gd name="adj" fmla="val 50000"/>
              </a:avLst>
            </a:prstGeom>
            <a:solidFill>
              <a:schemeClr val="accent2"/>
            </a:solidFill>
            <a:ln w="19050">
              <a:solidFill>
                <a:schemeClr val="bg1"/>
              </a:solidFill>
            </a:ln>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08000"/>
              <a:r>
                <a:rPr lang="zh-CN" altLang="en-US" b="1" dirty="0">
                  <a:solidFill>
                    <a:schemeClr val="bg1"/>
                  </a:solidFill>
                  <a:cs typeface="+mn-ea"/>
                  <a:sym typeface="+mn-lt"/>
                </a:rPr>
                <a:t>按照供应链模式进行划分</a:t>
              </a:r>
              <a:endParaRPr lang="id-ID" altLang="zh-CN" b="1" dirty="0">
                <a:solidFill>
                  <a:schemeClr val="bg1"/>
                </a:solidFill>
                <a:cs typeface="+mn-ea"/>
                <a:sym typeface="+mn-lt"/>
              </a:endParaRPr>
            </a:p>
          </p:txBody>
        </p:sp>
        <p:sp>
          <p:nvSpPr>
            <p:cNvPr id="21" name="išľïdè">
              <a:extLst>
                <a:ext uri="{FF2B5EF4-FFF2-40B4-BE49-F238E27FC236}">
                  <a16:creationId xmlns:a16="http://schemas.microsoft.com/office/drawing/2014/main" id="{C0F10A06-F59E-BE9E-4A2A-B000F9CBC2CC}"/>
                </a:ext>
              </a:extLst>
            </p:cNvPr>
            <p:cNvSpPr/>
            <p:nvPr/>
          </p:nvSpPr>
          <p:spPr bwMode="auto">
            <a:xfrm>
              <a:off x="2117184" y="4430042"/>
              <a:ext cx="8039829" cy="129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5000"/>
                </a:lnSpc>
              </a:pPr>
              <a:r>
                <a:rPr lang="zh-CN" altLang="en-US" sz="1600" kern="100" dirty="0">
                  <a:solidFill>
                    <a:schemeClr val="tx1">
                      <a:lumMod val="85000"/>
                      <a:lumOff val="15000"/>
                    </a:schemeClr>
                  </a:solidFill>
                  <a:cs typeface="+mn-ea"/>
                  <a:sym typeface="+mn-lt"/>
                </a:rPr>
                <a:t>按照供应链模式的不同，如今市面上的主流社区团购运营模式可以分为以下</a:t>
              </a:r>
              <a:r>
                <a:rPr lang="en-US" altLang="zh-CN" sz="1600" kern="100" dirty="0">
                  <a:solidFill>
                    <a:schemeClr val="tx1">
                      <a:lumMod val="85000"/>
                      <a:lumOff val="15000"/>
                    </a:schemeClr>
                  </a:solidFill>
                  <a:cs typeface="+mn-ea"/>
                  <a:sym typeface="+mn-lt"/>
                </a:rPr>
                <a:t>3</a:t>
              </a:r>
              <a:r>
                <a:rPr lang="zh-CN" altLang="en-US" sz="1600" kern="100" dirty="0">
                  <a:solidFill>
                    <a:schemeClr val="tx1">
                      <a:lumMod val="85000"/>
                      <a:lumOff val="15000"/>
                    </a:schemeClr>
                  </a:solidFill>
                  <a:cs typeface="+mn-ea"/>
                  <a:sym typeface="+mn-lt"/>
                </a:rPr>
                <a:t>种类型：</a:t>
              </a:r>
              <a:endParaRPr lang="en-US" altLang="zh-CN" sz="1600" kern="100" dirty="0">
                <a:solidFill>
                  <a:schemeClr val="tx1">
                    <a:lumMod val="85000"/>
                    <a:lumOff val="15000"/>
                  </a:schemeClr>
                </a:solidFill>
                <a:cs typeface="+mn-ea"/>
                <a:sym typeface="+mn-lt"/>
              </a:endParaRPr>
            </a:p>
            <a:p>
              <a:pPr marL="522000" indent="-244800">
                <a:lnSpc>
                  <a:spcPct val="125000"/>
                </a:lnSpc>
                <a:buFont typeface="Arial" panose="020B0604020202020204" pitchFamily="34" charset="0"/>
                <a:buChar char="•"/>
              </a:pPr>
              <a:r>
                <a:rPr lang="zh-CN" altLang="en-US" sz="1600" dirty="0">
                  <a:solidFill>
                    <a:schemeClr val="tx1">
                      <a:lumMod val="85000"/>
                      <a:lumOff val="15000"/>
                    </a:schemeClr>
                  </a:solidFill>
                  <a:cs typeface="+mn-ea"/>
                  <a:sym typeface="+mn-lt"/>
                </a:rPr>
                <a:t>销地直接配送型</a:t>
              </a:r>
              <a:endParaRPr lang="en-US" altLang="zh-CN" sz="1600" dirty="0">
                <a:solidFill>
                  <a:schemeClr val="tx1">
                    <a:lumMod val="85000"/>
                    <a:lumOff val="15000"/>
                  </a:schemeClr>
                </a:solidFill>
                <a:cs typeface="+mn-ea"/>
                <a:sym typeface="+mn-lt"/>
              </a:endParaRPr>
            </a:p>
            <a:p>
              <a:pPr marL="522000" indent="-244800">
                <a:lnSpc>
                  <a:spcPct val="125000"/>
                </a:lnSpc>
                <a:buFont typeface="Arial" panose="020B0604020202020204" pitchFamily="34" charset="0"/>
                <a:buChar char="•"/>
              </a:pPr>
              <a:r>
                <a:rPr lang="zh-CN" altLang="en-US" sz="1600" dirty="0">
                  <a:solidFill>
                    <a:schemeClr val="tx1">
                      <a:lumMod val="85000"/>
                      <a:lumOff val="15000"/>
                    </a:schemeClr>
                  </a:solidFill>
                  <a:cs typeface="+mn-ea"/>
                  <a:sym typeface="+mn-lt"/>
                </a:rPr>
                <a:t>设置前置仓型</a:t>
              </a:r>
              <a:endParaRPr lang="en-US" altLang="zh-CN" sz="1600" dirty="0">
                <a:solidFill>
                  <a:schemeClr val="tx1">
                    <a:lumMod val="85000"/>
                    <a:lumOff val="15000"/>
                  </a:schemeClr>
                </a:solidFill>
                <a:cs typeface="+mn-ea"/>
                <a:sym typeface="+mn-lt"/>
              </a:endParaRPr>
            </a:p>
            <a:p>
              <a:pPr marL="522000" indent="-244800">
                <a:lnSpc>
                  <a:spcPct val="125000"/>
                </a:lnSpc>
                <a:buFont typeface="Arial" panose="020B0604020202020204" pitchFamily="34" charset="0"/>
                <a:buChar char="•"/>
              </a:pPr>
              <a:r>
                <a:rPr lang="zh-CN" altLang="en-US" sz="1600" dirty="0">
                  <a:solidFill>
                    <a:schemeClr val="tx1">
                      <a:lumMod val="85000"/>
                      <a:lumOff val="15000"/>
                    </a:schemeClr>
                  </a:solidFill>
                  <a:cs typeface="+mn-ea"/>
                  <a:sym typeface="+mn-lt"/>
                </a:rPr>
                <a:t>自建仓储型</a:t>
              </a:r>
              <a:endParaRPr lang="en-US" altLang="zh-CN" sz="1600"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293421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5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2" y="1031842"/>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3</a:t>
            </a:r>
          </a:p>
        </p:txBody>
      </p:sp>
      <p:sp>
        <p:nvSpPr>
          <p:cNvPr id="19" name="文本框 18"/>
          <p:cNvSpPr txBox="1"/>
          <p:nvPr/>
        </p:nvSpPr>
        <p:spPr>
          <a:xfrm>
            <a:off x="2229767" y="3150111"/>
            <a:ext cx="7571304"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做好社区团购的四个关键点</a:t>
            </a:r>
          </a:p>
        </p:txBody>
      </p:sp>
      <p:sp>
        <p:nvSpPr>
          <p:cNvPr id="20" name="矩形 19"/>
          <p:cNvSpPr/>
          <p:nvPr/>
        </p:nvSpPr>
        <p:spPr>
          <a:xfrm>
            <a:off x="2338086" y="4194107"/>
            <a:ext cx="7439836" cy="1289905"/>
          </a:xfrm>
          <a:prstGeom prst="rect">
            <a:avLst/>
          </a:prstGeom>
        </p:spPr>
        <p:txBody>
          <a:bodyPr wrap="square">
            <a:spAutoFit/>
          </a:bodyPr>
          <a:lstStyle/>
          <a:p>
            <a:pPr indent="457200"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目前，社区团购领域的竞争已经白热化，在激烈的市场竞争中，要想保持自己的市场份额不缩水，重在差异化运营。社区团购平台需要把握四个关键点。</a:t>
            </a: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310372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31160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做好社区团购的四个关键点</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6" name="组合 35">
            <a:extLst>
              <a:ext uri="{FF2B5EF4-FFF2-40B4-BE49-F238E27FC236}">
                <a16:creationId xmlns:a16="http://schemas.microsoft.com/office/drawing/2014/main" id="{8082252B-C118-CB73-1780-2C2ED5519AAD}"/>
              </a:ext>
            </a:extLst>
          </p:cNvPr>
          <p:cNvGrpSpPr/>
          <p:nvPr/>
        </p:nvGrpSpPr>
        <p:grpSpPr>
          <a:xfrm>
            <a:off x="1211196" y="1032092"/>
            <a:ext cx="4608000" cy="2553786"/>
            <a:chOff x="1103444" y="2430589"/>
            <a:chExt cx="4608000" cy="2553786"/>
          </a:xfrm>
        </p:grpSpPr>
        <p:sp>
          <p:nvSpPr>
            <p:cNvPr id="37" name="Text Placeholder 27">
              <a:extLst>
                <a:ext uri="{FF2B5EF4-FFF2-40B4-BE49-F238E27FC236}">
                  <a16:creationId xmlns:a16="http://schemas.microsoft.com/office/drawing/2014/main" id="{E0E913B8-AF83-3CBF-9851-AA37F1772323}"/>
                </a:ext>
              </a:extLst>
            </p:cNvPr>
            <p:cNvSpPr txBox="1">
              <a:spLocks/>
            </p:cNvSpPr>
            <p:nvPr/>
          </p:nvSpPr>
          <p:spPr>
            <a:xfrm>
              <a:off x="1103444" y="2835601"/>
              <a:ext cx="4608000" cy="2148774"/>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38" name="同侧圆角矩形 14">
              <a:extLst>
                <a:ext uri="{FF2B5EF4-FFF2-40B4-BE49-F238E27FC236}">
                  <a16:creationId xmlns:a16="http://schemas.microsoft.com/office/drawing/2014/main" id="{951B5023-78B7-5118-0D13-0F3A03625168}"/>
                </a:ext>
              </a:extLst>
            </p:cNvPr>
            <p:cNvSpPr/>
            <p:nvPr/>
          </p:nvSpPr>
          <p:spPr>
            <a:xfrm>
              <a:off x="1103446" y="2450941"/>
              <a:ext cx="768085" cy="380106"/>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000" dirty="0">
                  <a:solidFill>
                    <a:schemeClr val="lt1"/>
                  </a:solidFill>
                  <a:latin typeface="微软雅黑" panose="020B0503020204020204" pitchFamily="34" charset="-122"/>
                  <a:ea typeface="微软雅黑" panose="020B0503020204020204" pitchFamily="34" charset="-122"/>
                  <a:cs typeface="+mn-ea"/>
                  <a:sym typeface="+mn-lt"/>
                </a:rPr>
                <a:t>1</a:t>
              </a:r>
              <a:endParaRPr lang="zh-CN" altLang="en-US" sz="2000"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39" name="TextBox 53">
              <a:extLst>
                <a:ext uri="{FF2B5EF4-FFF2-40B4-BE49-F238E27FC236}">
                  <a16:creationId xmlns:a16="http://schemas.microsoft.com/office/drawing/2014/main" id="{311FDA73-6A48-F35B-A8CB-658A5106A80C}"/>
                </a:ext>
              </a:extLst>
            </p:cNvPr>
            <p:cNvSpPr txBox="1"/>
            <p:nvPr/>
          </p:nvSpPr>
          <p:spPr>
            <a:xfrm>
              <a:off x="1321256" y="2986403"/>
              <a:ext cx="4176000" cy="89524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商品品类管理</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保持商品价格优势</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做好商品信息展示</a:t>
              </a:r>
            </a:p>
          </p:txBody>
        </p:sp>
        <p:sp>
          <p:nvSpPr>
            <p:cNvPr id="40" name="TextBox 53">
              <a:extLst>
                <a:ext uri="{FF2B5EF4-FFF2-40B4-BE49-F238E27FC236}">
                  <a16:creationId xmlns:a16="http://schemas.microsoft.com/office/drawing/2014/main" id="{0E78334C-A68D-E48D-6C02-3CC770698393}"/>
                </a:ext>
              </a:extLst>
            </p:cNvPr>
            <p:cNvSpPr txBox="1"/>
            <p:nvPr/>
          </p:nvSpPr>
          <p:spPr>
            <a:xfrm>
              <a:off x="2019509" y="2430589"/>
              <a:ext cx="2156278" cy="366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r>
                <a:rPr lang="zh-CN" altLang="en-US" sz="1800" b="1" dirty="0">
                  <a:solidFill>
                    <a:schemeClr val="accent2"/>
                  </a:solidFill>
                  <a:latin typeface="微软雅黑" panose="020B0503020204020204" pitchFamily="34" charset="-122"/>
                  <a:ea typeface="微软雅黑" panose="020B0503020204020204" pitchFamily="34" charset="-122"/>
                  <a:cs typeface="+mn-ea"/>
                  <a:sym typeface="+mn-lt"/>
                </a:rPr>
                <a:t>商品管理</a:t>
              </a:r>
            </a:p>
          </p:txBody>
        </p:sp>
      </p:grpSp>
      <p:grpSp>
        <p:nvGrpSpPr>
          <p:cNvPr id="8" name="组合 7">
            <a:extLst>
              <a:ext uri="{FF2B5EF4-FFF2-40B4-BE49-F238E27FC236}">
                <a16:creationId xmlns:a16="http://schemas.microsoft.com/office/drawing/2014/main" id="{0A1FEACF-C17E-1422-F483-F64F11D0B415}"/>
              </a:ext>
            </a:extLst>
          </p:cNvPr>
          <p:cNvGrpSpPr/>
          <p:nvPr/>
        </p:nvGrpSpPr>
        <p:grpSpPr>
          <a:xfrm>
            <a:off x="3607796" y="1432550"/>
            <a:ext cx="7847748" cy="4578074"/>
            <a:chOff x="3781727" y="1432550"/>
            <a:chExt cx="7847748" cy="4578074"/>
          </a:xfrm>
        </p:grpSpPr>
        <p:sp>
          <p:nvSpPr>
            <p:cNvPr id="2" name="文本框 1">
              <a:extLst>
                <a:ext uri="{FF2B5EF4-FFF2-40B4-BE49-F238E27FC236}">
                  <a16:creationId xmlns:a16="http://schemas.microsoft.com/office/drawing/2014/main" id="{51BDB796-A17A-51B0-9BF6-C8AB9E522D4A}"/>
                </a:ext>
              </a:extLst>
            </p:cNvPr>
            <p:cNvSpPr txBox="1"/>
            <p:nvPr/>
          </p:nvSpPr>
          <p:spPr>
            <a:xfrm>
              <a:off x="6265601" y="5779526"/>
              <a:ext cx="288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以图文、视频结合的方式展示商品</a:t>
              </a:r>
            </a:p>
          </p:txBody>
        </p:sp>
        <p:grpSp>
          <p:nvGrpSpPr>
            <p:cNvPr id="7" name="组合 6">
              <a:extLst>
                <a:ext uri="{FF2B5EF4-FFF2-40B4-BE49-F238E27FC236}">
                  <a16:creationId xmlns:a16="http://schemas.microsoft.com/office/drawing/2014/main" id="{31F4DADA-CB66-46A4-C5E3-5F02ADA88354}"/>
                </a:ext>
              </a:extLst>
            </p:cNvPr>
            <p:cNvGrpSpPr/>
            <p:nvPr/>
          </p:nvGrpSpPr>
          <p:grpSpPr>
            <a:xfrm>
              <a:off x="3781727" y="1432550"/>
              <a:ext cx="7847748" cy="4292154"/>
              <a:chOff x="3781727" y="1432550"/>
              <a:chExt cx="7847748" cy="4292154"/>
            </a:xfrm>
          </p:grpSpPr>
          <p:pic>
            <p:nvPicPr>
              <p:cNvPr id="4" name="图片 1">
                <a:extLst>
                  <a:ext uri="{FF2B5EF4-FFF2-40B4-BE49-F238E27FC236}">
                    <a16:creationId xmlns:a16="http://schemas.microsoft.com/office/drawing/2014/main" id="{5735EB4F-65FF-A13D-987B-782990709E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1727" y="1432550"/>
                <a:ext cx="2483985" cy="4292154"/>
              </a:xfrm>
              <a:prstGeom prst="rect">
                <a:avLst/>
              </a:prstGeom>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7" name="图片 1">
                <a:extLst>
                  <a:ext uri="{FF2B5EF4-FFF2-40B4-BE49-F238E27FC236}">
                    <a16:creationId xmlns:a16="http://schemas.microsoft.com/office/drawing/2014/main" id="{8152F3BF-507F-EB69-AE53-5507137CE3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4324" y="1432550"/>
                <a:ext cx="2484238" cy="4292154"/>
              </a:xfrm>
              <a:prstGeom prst="rect">
                <a:avLst/>
              </a:prstGeom>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8" name="图片 1">
                <a:extLst>
                  <a:ext uri="{FF2B5EF4-FFF2-40B4-BE49-F238E27FC236}">
                    <a16:creationId xmlns:a16="http://schemas.microsoft.com/office/drawing/2014/main" id="{1F3AFE2E-4F6C-4629-D72E-24B2DE5FF3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7175" y="1432550"/>
                <a:ext cx="2482300" cy="4291200"/>
              </a:xfrm>
              <a:prstGeom prst="rect">
                <a:avLst/>
              </a:prstGeom>
              <a:ln>
                <a:solidFill>
                  <a:schemeClr val="bg1">
                    <a:lumMod val="50000"/>
                  </a:schemeClr>
                </a:solidFill>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46996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ppt_x</p:attrName>
                                        </p:attrNameLst>
                                      </p:cBhvr>
                                      <p:tavLst>
                                        <p:tav tm="0">
                                          <p:val>
                                            <p:fltVal val="0.5"/>
                                          </p:val>
                                        </p:tav>
                                        <p:tav tm="100000">
                                          <p:val>
                                            <p:strVal val="#ppt_x"/>
                                          </p:val>
                                        </p:tav>
                                      </p:tavLst>
                                    </p:anim>
                                    <p:anim calcmode="lin" valueType="num">
                                      <p:cBhvr>
                                        <p:cTn id="10" dur="500" fill="hold"/>
                                        <p:tgtEl>
                                          <p:spTgt spid="3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1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31160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做好社区团购的四个关键点</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6" name="组合 35">
            <a:extLst>
              <a:ext uri="{FF2B5EF4-FFF2-40B4-BE49-F238E27FC236}">
                <a16:creationId xmlns:a16="http://schemas.microsoft.com/office/drawing/2014/main" id="{8082252B-C118-CB73-1780-2C2ED5519AAD}"/>
              </a:ext>
            </a:extLst>
          </p:cNvPr>
          <p:cNvGrpSpPr/>
          <p:nvPr/>
        </p:nvGrpSpPr>
        <p:grpSpPr>
          <a:xfrm>
            <a:off x="1211196" y="1032092"/>
            <a:ext cx="4608000" cy="2553786"/>
            <a:chOff x="1103444" y="2430589"/>
            <a:chExt cx="4608000" cy="2553786"/>
          </a:xfrm>
        </p:grpSpPr>
        <p:sp>
          <p:nvSpPr>
            <p:cNvPr id="37" name="Text Placeholder 27">
              <a:extLst>
                <a:ext uri="{FF2B5EF4-FFF2-40B4-BE49-F238E27FC236}">
                  <a16:creationId xmlns:a16="http://schemas.microsoft.com/office/drawing/2014/main" id="{E0E913B8-AF83-3CBF-9851-AA37F1772323}"/>
                </a:ext>
              </a:extLst>
            </p:cNvPr>
            <p:cNvSpPr txBox="1">
              <a:spLocks/>
            </p:cNvSpPr>
            <p:nvPr/>
          </p:nvSpPr>
          <p:spPr>
            <a:xfrm>
              <a:off x="1103444" y="2835601"/>
              <a:ext cx="4608000" cy="2148774"/>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38" name="同侧圆角矩形 14">
              <a:extLst>
                <a:ext uri="{FF2B5EF4-FFF2-40B4-BE49-F238E27FC236}">
                  <a16:creationId xmlns:a16="http://schemas.microsoft.com/office/drawing/2014/main" id="{951B5023-78B7-5118-0D13-0F3A03625168}"/>
                </a:ext>
              </a:extLst>
            </p:cNvPr>
            <p:cNvSpPr/>
            <p:nvPr/>
          </p:nvSpPr>
          <p:spPr>
            <a:xfrm>
              <a:off x="1103446" y="2450941"/>
              <a:ext cx="768085" cy="380106"/>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000" dirty="0">
                  <a:solidFill>
                    <a:schemeClr val="lt1"/>
                  </a:solidFill>
                  <a:latin typeface="微软雅黑" panose="020B0503020204020204" pitchFamily="34" charset="-122"/>
                  <a:ea typeface="微软雅黑" panose="020B0503020204020204" pitchFamily="34" charset="-122"/>
                  <a:cs typeface="+mn-ea"/>
                  <a:sym typeface="+mn-lt"/>
                </a:rPr>
                <a:t>1</a:t>
              </a:r>
              <a:endParaRPr lang="zh-CN" altLang="en-US" sz="2000"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39" name="TextBox 53">
              <a:extLst>
                <a:ext uri="{FF2B5EF4-FFF2-40B4-BE49-F238E27FC236}">
                  <a16:creationId xmlns:a16="http://schemas.microsoft.com/office/drawing/2014/main" id="{311FDA73-6A48-F35B-A8CB-658A5106A80C}"/>
                </a:ext>
              </a:extLst>
            </p:cNvPr>
            <p:cNvSpPr txBox="1"/>
            <p:nvPr/>
          </p:nvSpPr>
          <p:spPr>
            <a:xfrm>
              <a:off x="1321256" y="2986403"/>
              <a:ext cx="4176000" cy="89524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商品品类管理</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保持商品价格优势</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做好商品信息展示</a:t>
              </a:r>
            </a:p>
          </p:txBody>
        </p:sp>
        <p:sp>
          <p:nvSpPr>
            <p:cNvPr id="40" name="TextBox 53">
              <a:extLst>
                <a:ext uri="{FF2B5EF4-FFF2-40B4-BE49-F238E27FC236}">
                  <a16:creationId xmlns:a16="http://schemas.microsoft.com/office/drawing/2014/main" id="{0E78334C-A68D-E48D-6C02-3CC770698393}"/>
                </a:ext>
              </a:extLst>
            </p:cNvPr>
            <p:cNvSpPr txBox="1"/>
            <p:nvPr/>
          </p:nvSpPr>
          <p:spPr>
            <a:xfrm>
              <a:off x="2019509" y="2430589"/>
              <a:ext cx="2156278" cy="366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r>
                <a:rPr lang="zh-CN" altLang="en-US" sz="1800" b="1" dirty="0">
                  <a:solidFill>
                    <a:schemeClr val="accent2"/>
                  </a:solidFill>
                  <a:latin typeface="微软雅黑" panose="020B0503020204020204" pitchFamily="34" charset="-122"/>
                  <a:ea typeface="微软雅黑" panose="020B0503020204020204" pitchFamily="34" charset="-122"/>
                  <a:cs typeface="+mn-ea"/>
                  <a:sym typeface="+mn-lt"/>
                </a:rPr>
                <a:t>商品管理</a:t>
              </a:r>
            </a:p>
          </p:txBody>
        </p:sp>
      </p:grpSp>
      <p:grpSp>
        <p:nvGrpSpPr>
          <p:cNvPr id="41" name="组合 40">
            <a:extLst>
              <a:ext uri="{FF2B5EF4-FFF2-40B4-BE49-F238E27FC236}">
                <a16:creationId xmlns:a16="http://schemas.microsoft.com/office/drawing/2014/main" id="{3C5F9F31-FA20-61D8-285E-69B1364EC5C2}"/>
              </a:ext>
            </a:extLst>
          </p:cNvPr>
          <p:cNvGrpSpPr/>
          <p:nvPr/>
        </p:nvGrpSpPr>
        <p:grpSpPr>
          <a:xfrm>
            <a:off x="1211196" y="3838045"/>
            <a:ext cx="4608000" cy="2553786"/>
            <a:chOff x="1103445" y="2430589"/>
            <a:chExt cx="4608000" cy="2553786"/>
          </a:xfrm>
        </p:grpSpPr>
        <p:sp>
          <p:nvSpPr>
            <p:cNvPr id="42" name="Text Placeholder 27">
              <a:extLst>
                <a:ext uri="{FF2B5EF4-FFF2-40B4-BE49-F238E27FC236}">
                  <a16:creationId xmlns:a16="http://schemas.microsoft.com/office/drawing/2014/main" id="{25CB98B0-53B5-BC53-D443-4B1CCF1B7779}"/>
                </a:ext>
              </a:extLst>
            </p:cNvPr>
            <p:cNvSpPr txBox="1">
              <a:spLocks/>
            </p:cNvSpPr>
            <p:nvPr/>
          </p:nvSpPr>
          <p:spPr>
            <a:xfrm>
              <a:off x="1103445" y="2835424"/>
              <a:ext cx="4608000" cy="2148951"/>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43" name="同侧圆角矩形 14">
              <a:extLst>
                <a:ext uri="{FF2B5EF4-FFF2-40B4-BE49-F238E27FC236}">
                  <a16:creationId xmlns:a16="http://schemas.microsoft.com/office/drawing/2014/main" id="{212029C5-100A-E666-3207-2892EA06B3A1}"/>
                </a:ext>
              </a:extLst>
            </p:cNvPr>
            <p:cNvSpPr/>
            <p:nvPr/>
          </p:nvSpPr>
          <p:spPr>
            <a:xfrm>
              <a:off x="1103446" y="2450941"/>
              <a:ext cx="768085" cy="380106"/>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000" dirty="0">
                  <a:solidFill>
                    <a:schemeClr val="lt1"/>
                  </a:solidFill>
                  <a:latin typeface="微软雅黑" panose="020B0503020204020204" pitchFamily="34" charset="-122"/>
                  <a:ea typeface="微软雅黑" panose="020B0503020204020204" pitchFamily="34" charset="-122"/>
                  <a:cs typeface="+mn-ea"/>
                  <a:sym typeface="+mn-lt"/>
                </a:rPr>
                <a:t>3</a:t>
              </a:r>
              <a:endParaRPr lang="zh-CN" altLang="en-US" sz="2000"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44" name="TextBox 53">
              <a:extLst>
                <a:ext uri="{FF2B5EF4-FFF2-40B4-BE49-F238E27FC236}">
                  <a16:creationId xmlns:a16="http://schemas.microsoft.com/office/drawing/2014/main" id="{175FAA83-179F-A3EA-D158-B92F4E043940}"/>
                </a:ext>
              </a:extLst>
            </p:cNvPr>
            <p:cNvSpPr txBox="1"/>
            <p:nvPr/>
          </p:nvSpPr>
          <p:spPr>
            <a:xfrm>
              <a:off x="1321256" y="2986403"/>
              <a:ext cx="4176000" cy="1818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平台需要对团长进行专业化的售后服务、商品推广技巧的培训，引导其向专业化、职业化的方向发展。</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针对消费者购买疲劳和流失的现象，除了做好选品、保证商品品质和低价外，做好社群运营也是提升消费者黏性的有效手段之一。</a:t>
              </a:r>
            </a:p>
          </p:txBody>
        </p:sp>
        <p:sp>
          <p:nvSpPr>
            <p:cNvPr id="45" name="TextBox 53">
              <a:extLst>
                <a:ext uri="{FF2B5EF4-FFF2-40B4-BE49-F238E27FC236}">
                  <a16:creationId xmlns:a16="http://schemas.microsoft.com/office/drawing/2014/main" id="{5023AA28-FEB9-E539-049F-FA19C677741F}"/>
                </a:ext>
              </a:extLst>
            </p:cNvPr>
            <p:cNvSpPr txBox="1"/>
            <p:nvPr/>
          </p:nvSpPr>
          <p:spPr>
            <a:xfrm>
              <a:off x="2019509" y="2430589"/>
              <a:ext cx="2156278" cy="366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r>
                <a:rPr lang="zh-CN" altLang="en-US" sz="1800" b="1" dirty="0">
                  <a:solidFill>
                    <a:schemeClr val="accent2"/>
                  </a:solidFill>
                  <a:latin typeface="微软雅黑" panose="020B0503020204020204" pitchFamily="34" charset="-122"/>
                  <a:ea typeface="微软雅黑" panose="020B0503020204020204" pitchFamily="34" charset="-122"/>
                  <a:cs typeface="+mn-ea"/>
                  <a:sym typeface="+mn-lt"/>
                </a:rPr>
                <a:t>社群运营管理</a:t>
              </a:r>
            </a:p>
          </p:txBody>
        </p:sp>
      </p:grpSp>
      <p:grpSp>
        <p:nvGrpSpPr>
          <p:cNvPr id="46" name="组合 45">
            <a:extLst>
              <a:ext uri="{FF2B5EF4-FFF2-40B4-BE49-F238E27FC236}">
                <a16:creationId xmlns:a16="http://schemas.microsoft.com/office/drawing/2014/main" id="{69633EE9-6D4F-16A6-469C-A2380777F827}"/>
              </a:ext>
            </a:extLst>
          </p:cNvPr>
          <p:cNvGrpSpPr/>
          <p:nvPr/>
        </p:nvGrpSpPr>
        <p:grpSpPr>
          <a:xfrm>
            <a:off x="6399703" y="1032092"/>
            <a:ext cx="4608000" cy="2553786"/>
            <a:chOff x="1103444" y="2430589"/>
            <a:chExt cx="4608000" cy="2553786"/>
          </a:xfrm>
        </p:grpSpPr>
        <p:sp>
          <p:nvSpPr>
            <p:cNvPr id="47" name="Text Placeholder 27">
              <a:extLst>
                <a:ext uri="{FF2B5EF4-FFF2-40B4-BE49-F238E27FC236}">
                  <a16:creationId xmlns:a16="http://schemas.microsoft.com/office/drawing/2014/main" id="{C6405B71-DCC1-EFB7-F673-B3548381B2C6}"/>
                </a:ext>
              </a:extLst>
            </p:cNvPr>
            <p:cNvSpPr txBox="1">
              <a:spLocks/>
            </p:cNvSpPr>
            <p:nvPr/>
          </p:nvSpPr>
          <p:spPr>
            <a:xfrm>
              <a:off x="1103444" y="2835601"/>
              <a:ext cx="4608000" cy="2148774"/>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48" name="同侧圆角矩形 14">
              <a:extLst>
                <a:ext uri="{FF2B5EF4-FFF2-40B4-BE49-F238E27FC236}">
                  <a16:creationId xmlns:a16="http://schemas.microsoft.com/office/drawing/2014/main" id="{006C6DAF-C509-34D2-D1A8-61DEADCCAFDD}"/>
                </a:ext>
              </a:extLst>
            </p:cNvPr>
            <p:cNvSpPr/>
            <p:nvPr/>
          </p:nvSpPr>
          <p:spPr>
            <a:xfrm>
              <a:off x="1103446" y="2450941"/>
              <a:ext cx="768085" cy="380106"/>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000" dirty="0">
                  <a:solidFill>
                    <a:schemeClr val="lt1"/>
                  </a:solidFill>
                  <a:latin typeface="微软雅黑" panose="020B0503020204020204" pitchFamily="34" charset="-122"/>
                  <a:ea typeface="微软雅黑" panose="020B0503020204020204" pitchFamily="34" charset="-122"/>
                  <a:cs typeface="+mn-ea"/>
                  <a:sym typeface="+mn-lt"/>
                </a:rPr>
                <a:t>2</a:t>
              </a:r>
              <a:endParaRPr lang="zh-CN" altLang="en-US" sz="2000"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49" name="TextBox 53">
              <a:extLst>
                <a:ext uri="{FF2B5EF4-FFF2-40B4-BE49-F238E27FC236}">
                  <a16:creationId xmlns:a16="http://schemas.microsoft.com/office/drawing/2014/main" id="{8202D28A-11E9-92CA-FA79-360DD69661DA}"/>
                </a:ext>
              </a:extLst>
            </p:cNvPr>
            <p:cNvSpPr txBox="1"/>
            <p:nvPr/>
          </p:nvSpPr>
          <p:spPr>
            <a:xfrm>
              <a:off x="1321256" y="2986403"/>
              <a:ext cx="4176000" cy="1818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在社区团购模式中，要求社区团购平台的供应链敏捷、快速。</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社区团购平台要时刻注重供应链稳定性的提升，社区团购平台的品控、物流成本控制能力及供应链管理能力决定着平台商品价格竞争优势。</a:t>
              </a:r>
            </a:p>
          </p:txBody>
        </p:sp>
        <p:sp>
          <p:nvSpPr>
            <p:cNvPr id="50" name="TextBox 53">
              <a:extLst>
                <a:ext uri="{FF2B5EF4-FFF2-40B4-BE49-F238E27FC236}">
                  <a16:creationId xmlns:a16="http://schemas.microsoft.com/office/drawing/2014/main" id="{C6148C13-2E86-4006-C739-A217A9AB0188}"/>
                </a:ext>
              </a:extLst>
            </p:cNvPr>
            <p:cNvSpPr txBox="1"/>
            <p:nvPr/>
          </p:nvSpPr>
          <p:spPr>
            <a:xfrm>
              <a:off x="2019509" y="2430589"/>
              <a:ext cx="2572906" cy="366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r>
                <a:rPr lang="zh-CN" altLang="en-US" sz="1800" b="1" dirty="0">
                  <a:solidFill>
                    <a:schemeClr val="accent2"/>
                  </a:solidFill>
                  <a:latin typeface="微软雅黑" panose="020B0503020204020204" pitchFamily="34" charset="-122"/>
                  <a:ea typeface="微软雅黑" panose="020B0503020204020204" pitchFamily="34" charset="-122"/>
                  <a:cs typeface="+mn-ea"/>
                  <a:sym typeface="+mn-lt"/>
                </a:rPr>
                <a:t>供应链管理</a:t>
              </a:r>
            </a:p>
          </p:txBody>
        </p:sp>
      </p:grpSp>
      <p:grpSp>
        <p:nvGrpSpPr>
          <p:cNvPr id="14" name="组合 13">
            <a:extLst>
              <a:ext uri="{FF2B5EF4-FFF2-40B4-BE49-F238E27FC236}">
                <a16:creationId xmlns:a16="http://schemas.microsoft.com/office/drawing/2014/main" id="{B7353ECF-7D57-D70B-1C64-D22454C18E59}"/>
              </a:ext>
            </a:extLst>
          </p:cNvPr>
          <p:cNvGrpSpPr/>
          <p:nvPr/>
        </p:nvGrpSpPr>
        <p:grpSpPr>
          <a:xfrm>
            <a:off x="6245481" y="893193"/>
            <a:ext cx="5433375" cy="5486475"/>
            <a:chOff x="6245481" y="1032092"/>
            <a:chExt cx="5433375" cy="5486475"/>
          </a:xfrm>
        </p:grpSpPr>
        <p:sp>
          <p:nvSpPr>
            <p:cNvPr id="15" name="矩形 14">
              <a:extLst>
                <a:ext uri="{FF2B5EF4-FFF2-40B4-BE49-F238E27FC236}">
                  <a16:creationId xmlns:a16="http://schemas.microsoft.com/office/drawing/2014/main" id="{EA435A4B-5D08-222D-CD98-883857996A12}"/>
                </a:ext>
              </a:extLst>
            </p:cNvPr>
            <p:cNvSpPr/>
            <p:nvPr/>
          </p:nvSpPr>
          <p:spPr>
            <a:xfrm>
              <a:off x="6399703" y="1032092"/>
              <a:ext cx="5279153" cy="2648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E002DB26-215F-7ADF-40AF-3D000DB3EB66}"/>
                </a:ext>
              </a:extLst>
            </p:cNvPr>
            <p:cNvGrpSpPr/>
            <p:nvPr/>
          </p:nvGrpSpPr>
          <p:grpSpPr>
            <a:xfrm>
              <a:off x="6245481" y="1050749"/>
              <a:ext cx="5342400" cy="5467818"/>
              <a:chOff x="866860" y="1780934"/>
              <a:chExt cx="5342400" cy="5467818"/>
            </a:xfrm>
          </p:grpSpPr>
          <p:sp>
            <p:nvSpPr>
              <p:cNvPr id="17" name="矩形 16">
                <a:extLst>
                  <a:ext uri="{FF2B5EF4-FFF2-40B4-BE49-F238E27FC236}">
                    <a16:creationId xmlns:a16="http://schemas.microsoft.com/office/drawing/2014/main" id="{EB9144AB-FF01-A03B-749E-1D90C982AAC8}"/>
                  </a:ext>
                </a:extLst>
              </p:cNvPr>
              <p:cNvSpPr/>
              <p:nvPr/>
            </p:nvSpPr>
            <p:spPr>
              <a:xfrm>
                <a:off x="866860" y="3040026"/>
                <a:ext cx="5342142" cy="4060673"/>
              </a:xfrm>
              <a:prstGeom prst="rect">
                <a:avLst/>
              </a:prstGeom>
            </p:spPr>
            <p:txBody>
              <a:bodyPr wrap="square">
                <a:noAutofit/>
              </a:bodyPr>
              <a:lstStyle/>
              <a:p>
                <a:pPr indent="406800" algn="just">
                  <a:lnSpc>
                    <a:spcPct val="127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社区团购经历从团购、团批、团店及团长工具的变化，行业人员开始思考改变运营策略，从短时间的拥有流量转变为真正持续为团长赋能变现能力。</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27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基于以上洞察，生鲜电商新秀品牌奇麟鲜品打造出“品质团购”的战略，让消费者体验到价格优惠的好产品。</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27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奇麟鲜品在运营策略上注重对地区自创品牌提供支持和孵化，帮助提升团长的认知，为团长赋能，打造团长的个人</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IP</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奇麟鲜品为辅助团长落地提供五大支持：一是技术支持，即拼团小程序的使用和功能持续迭代更新；二是供应链支持，为消费者提供即食产品；三是运营方案支持，从开业前市场调研、选品试吃，到开业后持续运营活动策划、培训，都有整套方案支持；四是模式支持；五是创享基金的政策支持。</a:t>
                </a:r>
              </a:p>
            </p:txBody>
          </p:sp>
          <p:grpSp>
            <p:nvGrpSpPr>
              <p:cNvPr id="18" name="组合 17">
                <a:extLst>
                  <a:ext uri="{FF2B5EF4-FFF2-40B4-BE49-F238E27FC236}">
                    <a16:creationId xmlns:a16="http://schemas.microsoft.com/office/drawing/2014/main" id="{AC86622F-94BD-E27A-C145-29F0616AE238}"/>
                  </a:ext>
                </a:extLst>
              </p:cNvPr>
              <p:cNvGrpSpPr/>
              <p:nvPr/>
            </p:nvGrpSpPr>
            <p:grpSpPr>
              <a:xfrm>
                <a:off x="866860" y="1780934"/>
                <a:ext cx="5342400" cy="5467818"/>
                <a:chOff x="1386112" y="1190625"/>
                <a:chExt cx="5342400" cy="5467818"/>
              </a:xfrm>
            </p:grpSpPr>
            <p:cxnSp>
              <p:nvCxnSpPr>
                <p:cNvPr id="20" name="直接连接符 19">
                  <a:extLst>
                    <a:ext uri="{FF2B5EF4-FFF2-40B4-BE49-F238E27FC236}">
                      <a16:creationId xmlns:a16="http://schemas.microsoft.com/office/drawing/2014/main" id="{56EE0E63-603C-5C7F-E19D-D4E653F7B82B}"/>
                    </a:ext>
                  </a:extLst>
                </p:cNvPr>
                <p:cNvCxnSpPr>
                  <a:cxnSpLocks/>
                </p:cNvCxnSpPr>
                <p:nvPr/>
              </p:nvCxnSpPr>
              <p:spPr>
                <a:xfrm>
                  <a:off x="1386112" y="1704478"/>
                  <a:ext cx="5342400"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06DD59B1-0DB8-5BC9-BF6D-65A5F0BD04AC}"/>
                    </a:ext>
                  </a:extLst>
                </p:cNvPr>
                <p:cNvGrpSpPr/>
                <p:nvPr/>
              </p:nvGrpSpPr>
              <p:grpSpPr>
                <a:xfrm>
                  <a:off x="1386112" y="1190625"/>
                  <a:ext cx="1818007" cy="491492"/>
                  <a:chOff x="1386113" y="1223329"/>
                  <a:chExt cx="1697036" cy="458788"/>
                </a:xfrm>
              </p:grpSpPr>
              <p:sp>
                <p:nvSpPr>
                  <p:cNvPr id="23" name="Rectangle 13" descr="FD1DDF730CE4456e89755B07FE1653D0# #Rectangle 13">
                    <a:extLst>
                      <a:ext uri="{FF2B5EF4-FFF2-40B4-BE49-F238E27FC236}">
                        <a16:creationId xmlns:a16="http://schemas.microsoft.com/office/drawing/2014/main" id="{42259FD3-2512-1754-876E-F38A147FD873}"/>
                      </a:ext>
                    </a:extLst>
                  </p:cNvPr>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252000" marR="0" lvl="0" indent="0" algn="just" defTabSz="914400" rtl="0" eaLnBrk="0" fontAlgn="auto" latinLnBrk="0" hangingPunct="0">
                      <a:lnSpc>
                        <a:spcPts val="1950"/>
                      </a:lnSpc>
                      <a:spcBef>
                        <a:spcPts val="0"/>
                      </a:spcBef>
                      <a:spcAft>
                        <a:spcPts val="0"/>
                      </a:spcAft>
                      <a:buClrTx/>
                      <a:buSzTx/>
                      <a:buFont typeface="Arial" charset="0"/>
                      <a:buNone/>
                      <a:tabLst/>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p>
                </p:txBody>
              </p:sp>
              <p:sp>
                <p:nvSpPr>
                  <p:cNvPr id="24" name="îŝḻide">
                    <a:extLst>
                      <a:ext uri="{FF2B5EF4-FFF2-40B4-BE49-F238E27FC236}">
                        <a16:creationId xmlns:a16="http://schemas.microsoft.com/office/drawing/2014/main" id="{21590BA4-D5FA-D1B4-4A72-E6F24957E7E0}"/>
                      </a:ext>
                    </a:extLst>
                  </p:cNvPr>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5" name="Freeform 44">
                    <a:extLst>
                      <a:ext uri="{FF2B5EF4-FFF2-40B4-BE49-F238E27FC236}">
                        <a16:creationId xmlns:a16="http://schemas.microsoft.com/office/drawing/2014/main" id="{F2873569-18D0-4419-79D7-91B6CED12801}"/>
                      </a:ext>
                    </a:extLst>
                  </p:cNvPr>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22" name="直接连接符 21">
                  <a:extLst>
                    <a:ext uri="{FF2B5EF4-FFF2-40B4-BE49-F238E27FC236}">
                      <a16:creationId xmlns:a16="http://schemas.microsoft.com/office/drawing/2014/main" id="{C89F7756-B921-070C-B9FC-A7C5950981C9}"/>
                    </a:ext>
                  </a:extLst>
                </p:cNvPr>
                <p:cNvCxnSpPr>
                  <a:cxnSpLocks/>
                </p:cNvCxnSpPr>
                <p:nvPr/>
              </p:nvCxnSpPr>
              <p:spPr>
                <a:xfrm>
                  <a:off x="1386112" y="6658443"/>
                  <a:ext cx="5342400"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19" name="文本框 18">
                <a:extLst>
                  <a:ext uri="{FF2B5EF4-FFF2-40B4-BE49-F238E27FC236}">
                    <a16:creationId xmlns:a16="http://schemas.microsoft.com/office/drawing/2014/main" id="{84E641B2-C2E1-5F7B-CD72-9B82D81A6A9A}"/>
                  </a:ext>
                </a:extLst>
              </p:cNvPr>
              <p:cNvSpPr txBox="1"/>
              <p:nvPr/>
            </p:nvSpPr>
            <p:spPr>
              <a:xfrm>
                <a:off x="906442" y="2416684"/>
                <a:ext cx="5262979" cy="646331"/>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打造“品质团购”战略，奇麟鲜品为辅助团长落地</a:t>
                </a:r>
                <a:b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b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提供五大支持</a:t>
                </a:r>
              </a:p>
            </p:txBody>
          </p:sp>
        </p:grpSp>
      </p:grpSp>
    </p:spTree>
    <p:extLst>
      <p:ext uri="{BB962C8B-B14F-4D97-AF65-F5344CB8AC3E}">
        <p14:creationId xmlns:p14="http://schemas.microsoft.com/office/powerpoint/2010/main" val="48375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 calcmode="lin" valueType="num">
                                      <p:cBhvr>
                                        <p:cTn id="9" dur="500" fill="hold"/>
                                        <p:tgtEl>
                                          <p:spTgt spid="46"/>
                                        </p:tgtEl>
                                        <p:attrNameLst>
                                          <p:attrName>ppt_x</p:attrName>
                                        </p:attrNameLst>
                                      </p:cBhvr>
                                      <p:tavLst>
                                        <p:tav tm="0">
                                          <p:val>
                                            <p:fltVal val="0.5"/>
                                          </p:val>
                                        </p:tav>
                                        <p:tav tm="100000">
                                          <p:val>
                                            <p:strVal val="#ppt_x"/>
                                          </p:val>
                                        </p:tav>
                                      </p:tavLst>
                                    </p:anim>
                                    <p:anim calcmode="lin" valueType="num">
                                      <p:cBhvr>
                                        <p:cTn id="10" dur="500" fill="hold"/>
                                        <p:tgtEl>
                                          <p:spTgt spid="4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ppt_x</p:attrName>
                                        </p:attrNameLst>
                                      </p:cBhvr>
                                      <p:tavLst>
                                        <p:tav tm="0">
                                          <p:val>
                                            <p:fltVal val="0.5"/>
                                          </p:val>
                                        </p:tav>
                                        <p:tav tm="100000">
                                          <p:val>
                                            <p:strVal val="#ppt_x"/>
                                          </p:val>
                                        </p:tav>
                                      </p:tavLst>
                                    </p:anim>
                                    <p:anim calcmode="lin" valueType="num">
                                      <p:cBhvr>
                                        <p:cTn id="18" dur="500" fill="hold"/>
                                        <p:tgtEl>
                                          <p:spTgt spid="41"/>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nodeType="after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31160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做好社区团购的四个关键点</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6" name="组合 35">
            <a:extLst>
              <a:ext uri="{FF2B5EF4-FFF2-40B4-BE49-F238E27FC236}">
                <a16:creationId xmlns:a16="http://schemas.microsoft.com/office/drawing/2014/main" id="{8082252B-C118-CB73-1780-2C2ED5519AAD}"/>
              </a:ext>
            </a:extLst>
          </p:cNvPr>
          <p:cNvGrpSpPr/>
          <p:nvPr/>
        </p:nvGrpSpPr>
        <p:grpSpPr>
          <a:xfrm>
            <a:off x="1211196" y="1032092"/>
            <a:ext cx="4608000" cy="2553786"/>
            <a:chOff x="1103444" y="2430589"/>
            <a:chExt cx="4608000" cy="2553786"/>
          </a:xfrm>
        </p:grpSpPr>
        <p:sp>
          <p:nvSpPr>
            <p:cNvPr id="37" name="Text Placeholder 27">
              <a:extLst>
                <a:ext uri="{FF2B5EF4-FFF2-40B4-BE49-F238E27FC236}">
                  <a16:creationId xmlns:a16="http://schemas.microsoft.com/office/drawing/2014/main" id="{E0E913B8-AF83-3CBF-9851-AA37F1772323}"/>
                </a:ext>
              </a:extLst>
            </p:cNvPr>
            <p:cNvSpPr txBox="1">
              <a:spLocks/>
            </p:cNvSpPr>
            <p:nvPr/>
          </p:nvSpPr>
          <p:spPr>
            <a:xfrm>
              <a:off x="1103444" y="2835601"/>
              <a:ext cx="4608000" cy="2148774"/>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38" name="同侧圆角矩形 14">
              <a:extLst>
                <a:ext uri="{FF2B5EF4-FFF2-40B4-BE49-F238E27FC236}">
                  <a16:creationId xmlns:a16="http://schemas.microsoft.com/office/drawing/2014/main" id="{951B5023-78B7-5118-0D13-0F3A03625168}"/>
                </a:ext>
              </a:extLst>
            </p:cNvPr>
            <p:cNvSpPr/>
            <p:nvPr/>
          </p:nvSpPr>
          <p:spPr>
            <a:xfrm>
              <a:off x="1103446" y="2450941"/>
              <a:ext cx="768085" cy="380106"/>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000" dirty="0">
                  <a:solidFill>
                    <a:schemeClr val="lt1"/>
                  </a:solidFill>
                  <a:latin typeface="微软雅黑" panose="020B0503020204020204" pitchFamily="34" charset="-122"/>
                  <a:ea typeface="微软雅黑" panose="020B0503020204020204" pitchFamily="34" charset="-122"/>
                  <a:cs typeface="+mn-ea"/>
                  <a:sym typeface="+mn-lt"/>
                </a:rPr>
                <a:t>1</a:t>
              </a:r>
              <a:endParaRPr lang="zh-CN" altLang="en-US" sz="2000"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39" name="TextBox 53">
              <a:extLst>
                <a:ext uri="{FF2B5EF4-FFF2-40B4-BE49-F238E27FC236}">
                  <a16:creationId xmlns:a16="http://schemas.microsoft.com/office/drawing/2014/main" id="{311FDA73-6A48-F35B-A8CB-658A5106A80C}"/>
                </a:ext>
              </a:extLst>
            </p:cNvPr>
            <p:cNvSpPr txBox="1"/>
            <p:nvPr/>
          </p:nvSpPr>
          <p:spPr>
            <a:xfrm>
              <a:off x="1321256" y="2986403"/>
              <a:ext cx="4176000" cy="89524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商品品类管理</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保持商品价格优势</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做好商品信息展示</a:t>
              </a:r>
            </a:p>
          </p:txBody>
        </p:sp>
        <p:sp>
          <p:nvSpPr>
            <p:cNvPr id="40" name="TextBox 53">
              <a:extLst>
                <a:ext uri="{FF2B5EF4-FFF2-40B4-BE49-F238E27FC236}">
                  <a16:creationId xmlns:a16="http://schemas.microsoft.com/office/drawing/2014/main" id="{0E78334C-A68D-E48D-6C02-3CC770698393}"/>
                </a:ext>
              </a:extLst>
            </p:cNvPr>
            <p:cNvSpPr txBox="1"/>
            <p:nvPr/>
          </p:nvSpPr>
          <p:spPr>
            <a:xfrm>
              <a:off x="2019509" y="2430589"/>
              <a:ext cx="2156278" cy="366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r>
                <a:rPr lang="zh-CN" altLang="en-US" sz="1800" b="1" dirty="0">
                  <a:solidFill>
                    <a:schemeClr val="accent2"/>
                  </a:solidFill>
                  <a:latin typeface="微软雅黑" panose="020B0503020204020204" pitchFamily="34" charset="-122"/>
                  <a:ea typeface="微软雅黑" panose="020B0503020204020204" pitchFamily="34" charset="-122"/>
                  <a:cs typeface="+mn-ea"/>
                  <a:sym typeface="+mn-lt"/>
                </a:rPr>
                <a:t>商品管理</a:t>
              </a:r>
            </a:p>
          </p:txBody>
        </p:sp>
      </p:grpSp>
      <p:grpSp>
        <p:nvGrpSpPr>
          <p:cNvPr id="41" name="组合 40">
            <a:extLst>
              <a:ext uri="{FF2B5EF4-FFF2-40B4-BE49-F238E27FC236}">
                <a16:creationId xmlns:a16="http://schemas.microsoft.com/office/drawing/2014/main" id="{3C5F9F31-FA20-61D8-285E-69B1364EC5C2}"/>
              </a:ext>
            </a:extLst>
          </p:cNvPr>
          <p:cNvGrpSpPr/>
          <p:nvPr/>
        </p:nvGrpSpPr>
        <p:grpSpPr>
          <a:xfrm>
            <a:off x="1211196" y="3838045"/>
            <a:ext cx="4608000" cy="2553786"/>
            <a:chOff x="1103445" y="2430589"/>
            <a:chExt cx="4608000" cy="2553786"/>
          </a:xfrm>
        </p:grpSpPr>
        <p:sp>
          <p:nvSpPr>
            <p:cNvPr id="42" name="Text Placeholder 27">
              <a:extLst>
                <a:ext uri="{FF2B5EF4-FFF2-40B4-BE49-F238E27FC236}">
                  <a16:creationId xmlns:a16="http://schemas.microsoft.com/office/drawing/2014/main" id="{25CB98B0-53B5-BC53-D443-4B1CCF1B7779}"/>
                </a:ext>
              </a:extLst>
            </p:cNvPr>
            <p:cNvSpPr txBox="1">
              <a:spLocks/>
            </p:cNvSpPr>
            <p:nvPr/>
          </p:nvSpPr>
          <p:spPr>
            <a:xfrm>
              <a:off x="1103445" y="2835424"/>
              <a:ext cx="4608000" cy="2148951"/>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43" name="同侧圆角矩形 14">
              <a:extLst>
                <a:ext uri="{FF2B5EF4-FFF2-40B4-BE49-F238E27FC236}">
                  <a16:creationId xmlns:a16="http://schemas.microsoft.com/office/drawing/2014/main" id="{212029C5-100A-E666-3207-2892EA06B3A1}"/>
                </a:ext>
              </a:extLst>
            </p:cNvPr>
            <p:cNvSpPr/>
            <p:nvPr/>
          </p:nvSpPr>
          <p:spPr>
            <a:xfrm>
              <a:off x="1103446" y="2450941"/>
              <a:ext cx="768085" cy="380106"/>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000" dirty="0">
                  <a:solidFill>
                    <a:schemeClr val="lt1"/>
                  </a:solidFill>
                  <a:latin typeface="微软雅黑" panose="020B0503020204020204" pitchFamily="34" charset="-122"/>
                  <a:ea typeface="微软雅黑" panose="020B0503020204020204" pitchFamily="34" charset="-122"/>
                  <a:cs typeface="+mn-ea"/>
                  <a:sym typeface="+mn-lt"/>
                </a:rPr>
                <a:t>3</a:t>
              </a:r>
              <a:endParaRPr lang="zh-CN" altLang="en-US" sz="2000"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44" name="TextBox 53">
              <a:extLst>
                <a:ext uri="{FF2B5EF4-FFF2-40B4-BE49-F238E27FC236}">
                  <a16:creationId xmlns:a16="http://schemas.microsoft.com/office/drawing/2014/main" id="{175FAA83-179F-A3EA-D158-B92F4E043940}"/>
                </a:ext>
              </a:extLst>
            </p:cNvPr>
            <p:cNvSpPr txBox="1"/>
            <p:nvPr/>
          </p:nvSpPr>
          <p:spPr>
            <a:xfrm>
              <a:off x="1321256" y="2986403"/>
              <a:ext cx="4176000" cy="1818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平台需要对团长进行专业化的售后服务、商品推广技巧的培训，引导其向专业化、职业化的方向发展。</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针对消费者购买疲劳和流失的现象，除了做好选品、保证商品品质和低价外，做好社群运营也是提升消费者黏性的有效手段之一。</a:t>
              </a:r>
            </a:p>
          </p:txBody>
        </p:sp>
        <p:sp>
          <p:nvSpPr>
            <p:cNvPr id="45" name="TextBox 53">
              <a:extLst>
                <a:ext uri="{FF2B5EF4-FFF2-40B4-BE49-F238E27FC236}">
                  <a16:creationId xmlns:a16="http://schemas.microsoft.com/office/drawing/2014/main" id="{5023AA28-FEB9-E539-049F-FA19C677741F}"/>
                </a:ext>
              </a:extLst>
            </p:cNvPr>
            <p:cNvSpPr txBox="1"/>
            <p:nvPr/>
          </p:nvSpPr>
          <p:spPr>
            <a:xfrm>
              <a:off x="2019509" y="2430589"/>
              <a:ext cx="2156278" cy="366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r>
                <a:rPr lang="zh-CN" altLang="en-US" sz="1800" b="1" dirty="0">
                  <a:solidFill>
                    <a:schemeClr val="accent2"/>
                  </a:solidFill>
                  <a:latin typeface="微软雅黑" panose="020B0503020204020204" pitchFamily="34" charset="-122"/>
                  <a:ea typeface="微软雅黑" panose="020B0503020204020204" pitchFamily="34" charset="-122"/>
                  <a:cs typeface="+mn-ea"/>
                  <a:sym typeface="+mn-lt"/>
                </a:rPr>
                <a:t>社群运营管理</a:t>
              </a:r>
            </a:p>
          </p:txBody>
        </p:sp>
      </p:grpSp>
      <p:grpSp>
        <p:nvGrpSpPr>
          <p:cNvPr id="46" name="组合 45">
            <a:extLst>
              <a:ext uri="{FF2B5EF4-FFF2-40B4-BE49-F238E27FC236}">
                <a16:creationId xmlns:a16="http://schemas.microsoft.com/office/drawing/2014/main" id="{69633EE9-6D4F-16A6-469C-A2380777F827}"/>
              </a:ext>
            </a:extLst>
          </p:cNvPr>
          <p:cNvGrpSpPr/>
          <p:nvPr/>
        </p:nvGrpSpPr>
        <p:grpSpPr>
          <a:xfrm>
            <a:off x="6399703" y="1032092"/>
            <a:ext cx="4608000" cy="2553786"/>
            <a:chOff x="1103444" y="2430589"/>
            <a:chExt cx="4608000" cy="2553786"/>
          </a:xfrm>
        </p:grpSpPr>
        <p:sp>
          <p:nvSpPr>
            <p:cNvPr id="47" name="Text Placeholder 27">
              <a:extLst>
                <a:ext uri="{FF2B5EF4-FFF2-40B4-BE49-F238E27FC236}">
                  <a16:creationId xmlns:a16="http://schemas.microsoft.com/office/drawing/2014/main" id="{C6405B71-DCC1-EFB7-F673-B3548381B2C6}"/>
                </a:ext>
              </a:extLst>
            </p:cNvPr>
            <p:cNvSpPr txBox="1">
              <a:spLocks/>
            </p:cNvSpPr>
            <p:nvPr/>
          </p:nvSpPr>
          <p:spPr>
            <a:xfrm>
              <a:off x="1103444" y="2835601"/>
              <a:ext cx="4608000" cy="2148774"/>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48" name="同侧圆角矩形 14">
              <a:extLst>
                <a:ext uri="{FF2B5EF4-FFF2-40B4-BE49-F238E27FC236}">
                  <a16:creationId xmlns:a16="http://schemas.microsoft.com/office/drawing/2014/main" id="{006C6DAF-C509-34D2-D1A8-61DEADCCAFDD}"/>
                </a:ext>
              </a:extLst>
            </p:cNvPr>
            <p:cNvSpPr/>
            <p:nvPr/>
          </p:nvSpPr>
          <p:spPr>
            <a:xfrm>
              <a:off x="1103446" y="2450941"/>
              <a:ext cx="768085" cy="380106"/>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000" dirty="0">
                  <a:solidFill>
                    <a:schemeClr val="lt1"/>
                  </a:solidFill>
                  <a:latin typeface="微软雅黑" panose="020B0503020204020204" pitchFamily="34" charset="-122"/>
                  <a:ea typeface="微软雅黑" panose="020B0503020204020204" pitchFamily="34" charset="-122"/>
                  <a:cs typeface="+mn-ea"/>
                  <a:sym typeface="+mn-lt"/>
                </a:rPr>
                <a:t>2</a:t>
              </a:r>
              <a:endParaRPr lang="zh-CN" altLang="en-US" sz="2000"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49" name="TextBox 53">
              <a:extLst>
                <a:ext uri="{FF2B5EF4-FFF2-40B4-BE49-F238E27FC236}">
                  <a16:creationId xmlns:a16="http://schemas.microsoft.com/office/drawing/2014/main" id="{8202D28A-11E9-92CA-FA79-360DD69661DA}"/>
                </a:ext>
              </a:extLst>
            </p:cNvPr>
            <p:cNvSpPr txBox="1"/>
            <p:nvPr/>
          </p:nvSpPr>
          <p:spPr>
            <a:xfrm>
              <a:off x="1321256" y="2986403"/>
              <a:ext cx="4176000" cy="1818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在社区团购模式中，要求社区团购平台的供应链敏捷、快速。</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社区团购平台要时刻注重供应链稳定性的提升，社区团购平台的品控、物流成本控制能力及供应链管理能力决定着平台商品价格竞争优势。</a:t>
              </a:r>
            </a:p>
          </p:txBody>
        </p:sp>
        <p:sp>
          <p:nvSpPr>
            <p:cNvPr id="50" name="TextBox 53">
              <a:extLst>
                <a:ext uri="{FF2B5EF4-FFF2-40B4-BE49-F238E27FC236}">
                  <a16:creationId xmlns:a16="http://schemas.microsoft.com/office/drawing/2014/main" id="{C6148C13-2E86-4006-C739-A217A9AB0188}"/>
                </a:ext>
              </a:extLst>
            </p:cNvPr>
            <p:cNvSpPr txBox="1"/>
            <p:nvPr/>
          </p:nvSpPr>
          <p:spPr>
            <a:xfrm>
              <a:off x="2019509" y="2430589"/>
              <a:ext cx="2572906" cy="366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r>
                <a:rPr lang="zh-CN" altLang="en-US" sz="1800" b="1" dirty="0">
                  <a:solidFill>
                    <a:schemeClr val="accent2"/>
                  </a:solidFill>
                  <a:latin typeface="微软雅黑" panose="020B0503020204020204" pitchFamily="34" charset="-122"/>
                  <a:ea typeface="微软雅黑" panose="020B0503020204020204" pitchFamily="34" charset="-122"/>
                  <a:cs typeface="+mn-ea"/>
                  <a:sym typeface="+mn-lt"/>
                </a:rPr>
                <a:t>供应链管理</a:t>
              </a:r>
            </a:p>
          </p:txBody>
        </p:sp>
      </p:grpSp>
      <p:grpSp>
        <p:nvGrpSpPr>
          <p:cNvPr id="51" name="组合 50">
            <a:extLst>
              <a:ext uri="{FF2B5EF4-FFF2-40B4-BE49-F238E27FC236}">
                <a16:creationId xmlns:a16="http://schemas.microsoft.com/office/drawing/2014/main" id="{9F4CBB8C-4082-B074-D9CF-4039CB3A7F1E}"/>
              </a:ext>
            </a:extLst>
          </p:cNvPr>
          <p:cNvGrpSpPr/>
          <p:nvPr/>
        </p:nvGrpSpPr>
        <p:grpSpPr>
          <a:xfrm>
            <a:off x="6399703" y="3838045"/>
            <a:ext cx="4608000" cy="2553786"/>
            <a:chOff x="1103445" y="2430589"/>
            <a:chExt cx="4608000" cy="2553786"/>
          </a:xfrm>
        </p:grpSpPr>
        <p:sp>
          <p:nvSpPr>
            <p:cNvPr id="52" name="Text Placeholder 27">
              <a:extLst>
                <a:ext uri="{FF2B5EF4-FFF2-40B4-BE49-F238E27FC236}">
                  <a16:creationId xmlns:a16="http://schemas.microsoft.com/office/drawing/2014/main" id="{45F3B0FE-DA1E-85C7-98C9-BD9061E6D1E0}"/>
                </a:ext>
              </a:extLst>
            </p:cNvPr>
            <p:cNvSpPr txBox="1">
              <a:spLocks/>
            </p:cNvSpPr>
            <p:nvPr/>
          </p:nvSpPr>
          <p:spPr>
            <a:xfrm>
              <a:off x="1103445" y="2835424"/>
              <a:ext cx="4608000" cy="2148951"/>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53" name="同侧圆角矩形 14">
              <a:extLst>
                <a:ext uri="{FF2B5EF4-FFF2-40B4-BE49-F238E27FC236}">
                  <a16:creationId xmlns:a16="http://schemas.microsoft.com/office/drawing/2014/main" id="{3DE756AA-24E4-F8F8-1C3B-68C4648D99DC}"/>
                </a:ext>
              </a:extLst>
            </p:cNvPr>
            <p:cNvSpPr/>
            <p:nvPr/>
          </p:nvSpPr>
          <p:spPr>
            <a:xfrm>
              <a:off x="1103446" y="2450941"/>
              <a:ext cx="768085" cy="380106"/>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000" dirty="0">
                  <a:solidFill>
                    <a:schemeClr val="lt1"/>
                  </a:solidFill>
                  <a:latin typeface="微软雅黑" panose="020B0503020204020204" pitchFamily="34" charset="-122"/>
                  <a:ea typeface="微软雅黑" panose="020B0503020204020204" pitchFamily="34" charset="-122"/>
                  <a:cs typeface="+mn-ea"/>
                  <a:sym typeface="+mn-lt"/>
                </a:rPr>
                <a:t>4</a:t>
              </a:r>
              <a:endParaRPr lang="zh-CN" altLang="en-US" sz="2000"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54" name="TextBox 53">
              <a:extLst>
                <a:ext uri="{FF2B5EF4-FFF2-40B4-BE49-F238E27FC236}">
                  <a16:creationId xmlns:a16="http://schemas.microsoft.com/office/drawing/2014/main" id="{C405971F-6B4F-687E-91BB-B13D194FCD4A}"/>
                </a:ext>
              </a:extLst>
            </p:cNvPr>
            <p:cNvSpPr txBox="1"/>
            <p:nvPr/>
          </p:nvSpPr>
          <p:spPr>
            <a:xfrm>
              <a:off x="1321256" y="2986403"/>
              <a:ext cx="4176000" cy="1818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社区团购背后业务的高效运转离不开数据化、信息化管理系统的支持。</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180000" indent="-180000">
                <a:lnSpc>
                  <a:spcPct val="125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社区团购平台需要采用可连接的信息系统。社区团购平台想要做到敏捷响应</a:t>
              </a: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C</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端（消费者端）订单需要，需要产、供、销、配四方的高效协作。</a:t>
              </a:r>
            </a:p>
          </p:txBody>
        </p:sp>
        <p:sp>
          <p:nvSpPr>
            <p:cNvPr id="55" name="TextBox 53">
              <a:extLst>
                <a:ext uri="{FF2B5EF4-FFF2-40B4-BE49-F238E27FC236}">
                  <a16:creationId xmlns:a16="http://schemas.microsoft.com/office/drawing/2014/main" id="{747904A6-829C-51F0-EA3F-4E091CC18F99}"/>
                </a:ext>
              </a:extLst>
            </p:cNvPr>
            <p:cNvSpPr txBox="1"/>
            <p:nvPr/>
          </p:nvSpPr>
          <p:spPr>
            <a:xfrm>
              <a:off x="2019509" y="2430589"/>
              <a:ext cx="2156278" cy="36657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r>
                <a:rPr lang="zh-CN" altLang="en-US" sz="1800" b="1" dirty="0">
                  <a:solidFill>
                    <a:schemeClr val="accent2"/>
                  </a:solidFill>
                  <a:latin typeface="微软雅黑" panose="020B0503020204020204" pitchFamily="34" charset="-122"/>
                  <a:ea typeface="微软雅黑" panose="020B0503020204020204" pitchFamily="34" charset="-122"/>
                  <a:cs typeface="+mn-ea"/>
                  <a:sym typeface="+mn-lt"/>
                </a:rPr>
                <a:t>信息系统的搭建</a:t>
              </a:r>
            </a:p>
          </p:txBody>
        </p:sp>
      </p:grpSp>
    </p:spTree>
    <p:extLst>
      <p:ext uri="{BB962C8B-B14F-4D97-AF65-F5344CB8AC3E}">
        <p14:creationId xmlns:p14="http://schemas.microsoft.com/office/powerpoint/2010/main" val="217610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 calcmode="lin" valueType="num">
                                      <p:cBhvr>
                                        <p:cTn id="9" dur="500" fill="hold"/>
                                        <p:tgtEl>
                                          <p:spTgt spid="51"/>
                                        </p:tgtEl>
                                        <p:attrNameLst>
                                          <p:attrName>ppt_x</p:attrName>
                                        </p:attrNameLst>
                                      </p:cBhvr>
                                      <p:tavLst>
                                        <p:tav tm="0">
                                          <p:val>
                                            <p:fltVal val="0.5"/>
                                          </p:val>
                                        </p:tav>
                                        <p:tav tm="100000">
                                          <p:val>
                                            <p:strVal val="#ppt_x"/>
                                          </p:val>
                                        </p:tav>
                                      </p:tavLst>
                                    </p:anim>
                                    <p:anim calcmode="lin" valueType="num">
                                      <p:cBhvr>
                                        <p:cTn id="10"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3F4627D-C94A-D7F3-85EF-4CB74D5768DD}"/>
              </a:ext>
            </a:extLst>
          </p:cNvPr>
          <p:cNvGrpSpPr/>
          <p:nvPr/>
        </p:nvGrpSpPr>
        <p:grpSpPr>
          <a:xfrm rot="10800000">
            <a:off x="0" y="510871"/>
            <a:ext cx="694482" cy="569840"/>
            <a:chOff x="-97423" y="0"/>
            <a:chExt cx="1735601" cy="1424104"/>
          </a:xfrm>
        </p:grpSpPr>
        <p:sp>
          <p:nvSpPr>
            <p:cNvPr id="11" name="iṡḻiďè">
              <a:extLst>
                <a:ext uri="{FF2B5EF4-FFF2-40B4-BE49-F238E27FC236}">
                  <a16:creationId xmlns:a16="http://schemas.microsoft.com/office/drawing/2014/main" id="{35726B44-156B-6146-06B9-E3553DE6A8AA}"/>
                </a:ext>
              </a:extLst>
            </p:cNvPr>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chemeClr val="accent2">
                <a:lumMod val="20000"/>
                <a:lumOff val="80000"/>
                <a:alpha val="68000"/>
              </a:schemeClr>
            </a:solidFill>
            <a:ln>
              <a:noFill/>
            </a:ln>
            <a:effectLst/>
          </p:spPr>
          <p:txBody>
            <a:bodyPr vert="horz" wrap="square" lIns="91440" tIns="45720" rIns="91440" bIns="45720" numCol="1" anchor="t" anchorCtr="0" compatLnSpc="1">
              <a:prstTxWarp prst="textNoShape">
                <a:avLst/>
              </a:prstTxWarp>
            </a:bodyPr>
            <a:lstStyle/>
            <a:p>
              <a:pPr>
                <a:defRPr/>
              </a:pPr>
              <a:endParaRPr lang="zh-CN" altLang="en-US">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12" name="iṡḻiďè">
              <a:extLst>
                <a:ext uri="{FF2B5EF4-FFF2-40B4-BE49-F238E27FC236}">
                  <a16:creationId xmlns:a16="http://schemas.microsoft.com/office/drawing/2014/main" id="{CF719D2C-7755-47AA-DDE9-06334F43E0FD}"/>
                </a:ext>
              </a:extLst>
            </p:cNvPr>
            <p:cNvSpPr>
              <a:spLocks/>
            </p:cNvSpPr>
            <p:nvPr/>
          </p:nvSpPr>
          <p:spPr bwMode="auto">
            <a:xfrm rot="16200000">
              <a:off x="-192727"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chemeClr val="accent2">
                <a:alpha val="68000"/>
              </a:schemeClr>
            </a:solidFill>
            <a:ln>
              <a:noFill/>
            </a:ln>
            <a:effectLst/>
          </p:spPr>
          <p:txBody>
            <a:bodyPr vert="horz" wrap="square" lIns="91440" tIns="45720" rIns="91440" bIns="45720" numCol="1" anchor="t" anchorCtr="0" compatLnSpc="1">
              <a:prstTxWarp prst="textNoShape">
                <a:avLst/>
              </a:prstTxWarp>
            </a:bodyPr>
            <a:lstStyle/>
            <a:p>
              <a:pPr>
                <a:defRPr/>
              </a:pPr>
              <a:endParaRPr lang="zh-CN" altLang="en-US">
                <a:solidFill>
                  <a:srgbClr val="000000"/>
                </a:solidFill>
                <a:latin typeface="微软雅黑" panose="020B0503020204020204" pitchFamily="34" charset="-122"/>
                <a:ea typeface="微软雅黑" panose="020B0503020204020204" pitchFamily="34" charset="-122"/>
                <a:cs typeface="+mn-ea"/>
                <a:sym typeface="+mn-lt"/>
              </a:endParaRPr>
            </a:p>
          </p:txBody>
        </p:sp>
      </p:grpSp>
      <p:sp>
        <p:nvSpPr>
          <p:cNvPr id="13" name="文本框 12">
            <a:extLst>
              <a:ext uri="{FF2B5EF4-FFF2-40B4-BE49-F238E27FC236}">
                <a16:creationId xmlns:a16="http://schemas.microsoft.com/office/drawing/2014/main" id="{F922ACA7-6CD3-852E-A6C8-3944ACB4ED27}"/>
              </a:ext>
            </a:extLst>
          </p:cNvPr>
          <p:cNvSpPr txBox="1"/>
          <p:nvPr/>
        </p:nvSpPr>
        <p:spPr>
          <a:xfrm>
            <a:off x="847542" y="496406"/>
            <a:ext cx="6440808" cy="630942"/>
          </a:xfrm>
          <a:prstGeom prst="rect">
            <a:avLst/>
          </a:prstGeom>
          <a:noFill/>
        </p:spPr>
        <p:txBody>
          <a:bodyPr wrap="none" rtlCol="0">
            <a:noAutofit/>
          </a:bodyPr>
          <a:lstStyle/>
          <a:p>
            <a:pPr algn="just"/>
            <a:r>
              <a:rPr lang="zh-CN" altLang="en-US" sz="3000" b="1" dirty="0">
                <a:solidFill>
                  <a:schemeClr val="accent1"/>
                </a:solidFill>
                <a:latin typeface="微软雅黑" panose="020B0503020204020204" pitchFamily="34" charset="-122"/>
                <a:ea typeface="微软雅黑" panose="020B0503020204020204" pitchFamily="34" charset="-122"/>
                <a:cs typeface="+mn-ea"/>
                <a:sym typeface="+mn-lt"/>
              </a:rPr>
              <a:t>课后实训</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a:extLst>
              <a:ext uri="{FF2B5EF4-FFF2-40B4-BE49-F238E27FC236}">
                <a16:creationId xmlns:a16="http://schemas.microsoft.com/office/drawing/2014/main" id="{4B813B32-E50D-90EE-AF62-6B7B32CD9E62}"/>
              </a:ext>
            </a:extLst>
          </p:cNvPr>
          <p:cNvSpPr txBox="1"/>
          <p:nvPr/>
        </p:nvSpPr>
        <p:spPr>
          <a:xfrm>
            <a:off x="891247" y="1396370"/>
            <a:ext cx="10289897" cy="1937549"/>
          </a:xfrm>
          <a:prstGeom prst="rect">
            <a:avLst/>
          </a:prstGeom>
          <a:noFill/>
        </p:spPr>
        <p:txBody>
          <a:bodyPr wrap="square" rtlCol="0">
            <a:noAutofit/>
          </a:bodyPr>
          <a:lstStyle/>
          <a:p>
            <a:pPr indent="41400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请同学们自由分组，</a:t>
            </a:r>
            <a:r>
              <a:rPr lang="en-US" altLang="zh-CN" sz="1600" dirty="0">
                <a:latin typeface="微软雅黑" panose="020B0503020204020204" pitchFamily="34" charset="-122"/>
                <a:ea typeface="微软雅黑" panose="020B0503020204020204" pitchFamily="34" charset="-122"/>
                <a:cs typeface="+mn-ea"/>
                <a:sym typeface="+mn-lt"/>
              </a:rPr>
              <a:t>4</a:t>
            </a:r>
            <a:r>
              <a:rPr lang="zh-CN" altLang="en-US" sz="1600" dirty="0">
                <a:latin typeface="微软雅黑" panose="020B0503020204020204" pitchFamily="34" charset="-122"/>
                <a:ea typeface="微软雅黑" panose="020B0503020204020204" pitchFamily="34" charset="-122"/>
                <a:cs typeface="+mn-ea"/>
                <a:sym typeface="+mn-lt"/>
              </a:rPr>
              <a:t>人一组，完成以下任务。</a:t>
            </a:r>
          </a:p>
          <a:p>
            <a:pPr indent="41400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1</a:t>
            </a:r>
            <a:r>
              <a:rPr lang="zh-CN" altLang="en-US" sz="1600" dirty="0">
                <a:latin typeface="微软雅黑" panose="020B0503020204020204" pitchFamily="34" charset="-122"/>
                <a:ea typeface="微软雅黑" panose="020B0503020204020204" pitchFamily="34" charset="-122"/>
                <a:cs typeface="+mn-ea"/>
                <a:sym typeface="+mn-lt"/>
              </a:rPr>
              <a:t>）请对学校周边的商超进行观察，分析其线上线下融合运营的具体模式。</a:t>
            </a:r>
          </a:p>
          <a:p>
            <a:pPr indent="41400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2</a:t>
            </a:r>
            <a:r>
              <a:rPr lang="zh-CN" altLang="en-US" sz="1600" dirty="0">
                <a:latin typeface="微软雅黑" panose="020B0503020204020204" pitchFamily="34" charset="-122"/>
                <a:ea typeface="微软雅黑" panose="020B0503020204020204" pitchFamily="34" charset="-122"/>
                <a:cs typeface="+mn-ea"/>
                <a:sym typeface="+mn-lt"/>
              </a:rPr>
              <a:t>）到学校附近社区展开市场调研，分析各小区的便利店是如何运营社区团购的。</a:t>
            </a:r>
          </a:p>
          <a:p>
            <a:pPr indent="41400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3</a:t>
            </a:r>
            <a:r>
              <a:rPr lang="zh-CN" altLang="en-US" sz="1600" dirty="0">
                <a:latin typeface="微软雅黑" panose="020B0503020204020204" pitchFamily="34" charset="-122"/>
                <a:ea typeface="微软雅黑" panose="020B0503020204020204" pitchFamily="34" charset="-122"/>
                <a:cs typeface="+mn-ea"/>
                <a:sym typeface="+mn-lt"/>
              </a:rPr>
              <a:t>）各小组由组长汇总组员完成情况，写成调研报告，并整理成</a:t>
            </a:r>
            <a:r>
              <a:rPr lang="en-US" altLang="zh-CN" sz="1600" dirty="0">
                <a:latin typeface="微软雅黑" panose="020B0503020204020204" pitchFamily="34" charset="-122"/>
                <a:ea typeface="微软雅黑" panose="020B0503020204020204" pitchFamily="34" charset="-122"/>
                <a:cs typeface="+mn-ea"/>
                <a:sym typeface="+mn-lt"/>
              </a:rPr>
              <a:t>PPT</a:t>
            </a:r>
            <a:r>
              <a:rPr lang="zh-CN" altLang="en-US" sz="1600" dirty="0">
                <a:latin typeface="微软雅黑" panose="020B0503020204020204" pitchFamily="34" charset="-122"/>
                <a:ea typeface="微软雅黑" panose="020B0503020204020204" pitchFamily="34" charset="-122"/>
                <a:cs typeface="+mn-ea"/>
                <a:sym typeface="+mn-lt"/>
              </a:rPr>
              <a:t>的形式，进行全班展示讲解。</a:t>
            </a:r>
          </a:p>
          <a:p>
            <a:pPr indent="41400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4</a:t>
            </a:r>
            <a:r>
              <a:rPr lang="zh-CN" altLang="en-US" sz="1600" dirty="0">
                <a:latin typeface="微软雅黑" panose="020B0503020204020204" pitchFamily="34" charset="-122"/>
                <a:ea typeface="微软雅黑" panose="020B0503020204020204" pitchFamily="34" charset="-122"/>
                <a:cs typeface="+mn-ea"/>
                <a:sym typeface="+mn-lt"/>
              </a:rPr>
              <a:t>）完成任务后，请填写下表进行评价。</a:t>
            </a:r>
          </a:p>
        </p:txBody>
      </p:sp>
      <p:graphicFrame>
        <p:nvGraphicFramePr>
          <p:cNvPr id="5" name="表格 7">
            <a:extLst>
              <a:ext uri="{FF2B5EF4-FFF2-40B4-BE49-F238E27FC236}">
                <a16:creationId xmlns:a16="http://schemas.microsoft.com/office/drawing/2014/main" id="{8853F60B-EF86-DEFF-AC4F-59E27084350C}"/>
              </a:ext>
            </a:extLst>
          </p:cNvPr>
          <p:cNvGraphicFramePr>
            <a:graphicFrameLocks noGrp="1"/>
          </p:cNvGraphicFramePr>
          <p:nvPr/>
        </p:nvGraphicFramePr>
        <p:xfrm>
          <a:off x="1353999" y="4068016"/>
          <a:ext cx="9479904" cy="1719000"/>
        </p:xfrm>
        <a:graphic>
          <a:graphicData uri="http://schemas.openxmlformats.org/drawingml/2006/table">
            <a:tbl>
              <a:tblPr firstRow="1" bandRow="1">
                <a:tableStyleId>{9DCAF9ED-07DC-4A11-8D7F-57B35C25682E}</a:tableStyleId>
              </a:tblPr>
              <a:tblGrid>
                <a:gridCol w="1579984">
                  <a:extLst>
                    <a:ext uri="{9D8B030D-6E8A-4147-A177-3AD203B41FA5}">
                      <a16:colId xmlns:a16="http://schemas.microsoft.com/office/drawing/2014/main" val="20000"/>
                    </a:ext>
                  </a:extLst>
                </a:gridCol>
                <a:gridCol w="1579984">
                  <a:extLst>
                    <a:ext uri="{9D8B030D-6E8A-4147-A177-3AD203B41FA5}">
                      <a16:colId xmlns:a16="http://schemas.microsoft.com/office/drawing/2014/main" val="20001"/>
                    </a:ext>
                  </a:extLst>
                </a:gridCol>
                <a:gridCol w="1579984">
                  <a:extLst>
                    <a:ext uri="{9D8B030D-6E8A-4147-A177-3AD203B41FA5}">
                      <a16:colId xmlns:a16="http://schemas.microsoft.com/office/drawing/2014/main" val="2970466793"/>
                    </a:ext>
                  </a:extLst>
                </a:gridCol>
                <a:gridCol w="1579984">
                  <a:extLst>
                    <a:ext uri="{9D8B030D-6E8A-4147-A177-3AD203B41FA5}">
                      <a16:colId xmlns:a16="http://schemas.microsoft.com/office/drawing/2014/main" val="4212972504"/>
                    </a:ext>
                  </a:extLst>
                </a:gridCol>
                <a:gridCol w="1579984">
                  <a:extLst>
                    <a:ext uri="{9D8B030D-6E8A-4147-A177-3AD203B41FA5}">
                      <a16:colId xmlns:a16="http://schemas.microsoft.com/office/drawing/2014/main" val="886202785"/>
                    </a:ext>
                  </a:extLst>
                </a:gridCol>
                <a:gridCol w="1579984">
                  <a:extLst>
                    <a:ext uri="{9D8B030D-6E8A-4147-A177-3AD203B41FA5}">
                      <a16:colId xmlns:a16="http://schemas.microsoft.com/office/drawing/2014/main" val="1411414957"/>
                    </a:ext>
                  </a:extLst>
                </a:gridCol>
              </a:tblGrid>
              <a:tr h="195747">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评价方式</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周边观察分析</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市场调研分析</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3</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调研报告</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3</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语言表达</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总分</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10</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algn="ctr">
                        <a:lnSpc>
                          <a:spcPct val="10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自我评价</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小组评价</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教师评价</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6592836"/>
                  </a:ext>
                </a:extLst>
              </a:tr>
            </a:tbl>
          </a:graphicData>
        </a:graphic>
      </p:graphicFrame>
      <p:sp>
        <p:nvSpPr>
          <p:cNvPr id="6" name="文本框 5">
            <a:extLst>
              <a:ext uri="{FF2B5EF4-FFF2-40B4-BE49-F238E27FC236}">
                <a16:creationId xmlns:a16="http://schemas.microsoft.com/office/drawing/2014/main" id="{94D63445-5129-7585-80E4-D8B2D15EAB48}"/>
              </a:ext>
            </a:extLst>
          </p:cNvPr>
          <p:cNvSpPr txBox="1"/>
          <p:nvPr/>
        </p:nvSpPr>
        <p:spPr>
          <a:xfrm>
            <a:off x="3359229" y="3741516"/>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分析零售</a:t>
            </a:r>
            <a:r>
              <a:rPr lang="en-US" altLang="zh-CN" sz="1600" b="1" dirty="0">
                <a:latin typeface="微软雅黑" panose="020B0503020204020204" pitchFamily="34" charset="-122"/>
                <a:ea typeface="微软雅黑" panose="020B0503020204020204" pitchFamily="34" charset="-122"/>
              </a:rPr>
              <a:t>O2O</a:t>
            </a:r>
            <a:r>
              <a:rPr lang="zh-CN" altLang="en-US" sz="1600" b="1" dirty="0">
                <a:latin typeface="微软雅黑" panose="020B0503020204020204" pitchFamily="34" charset="-122"/>
                <a:ea typeface="微软雅黑" panose="020B0503020204020204" pitchFamily="34" charset="-122"/>
              </a:rPr>
              <a:t>的训练评分标准</a:t>
            </a:r>
          </a:p>
        </p:txBody>
      </p:sp>
    </p:spTree>
    <p:extLst>
      <p:ext uri="{BB962C8B-B14F-4D97-AF65-F5344CB8AC3E}">
        <p14:creationId xmlns:p14="http://schemas.microsoft.com/office/powerpoint/2010/main" val="107057673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任务一</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74056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了解零售</a:t>
            </a:r>
            <a: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t>O2O</a:t>
            </a: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的四种</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应用模式</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84618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739864"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了解零售</a:t>
            </a:r>
            <a:r>
              <a:rPr lang="en-US" altLang="zh-CN" sz="2000" b="1" dirty="0">
                <a:latin typeface="微软雅黑" panose="020B0503020204020204" pitchFamily="34" charset="-122"/>
                <a:ea typeface="微软雅黑" panose="020B0503020204020204" pitchFamily="34" charset="-122"/>
                <a:cs typeface="+mn-ea"/>
                <a:sym typeface="+mn-lt"/>
              </a:rPr>
              <a:t>O2O</a:t>
            </a:r>
            <a:r>
              <a:rPr lang="zh-CN" altLang="en-US" sz="2000" b="1" dirty="0">
                <a:latin typeface="微软雅黑" panose="020B0503020204020204" pitchFamily="34" charset="-122"/>
                <a:ea typeface="微软雅黑" panose="020B0503020204020204" pitchFamily="34" charset="-122"/>
                <a:cs typeface="+mn-ea"/>
                <a:sym typeface="+mn-lt"/>
              </a:rPr>
              <a:t>的四种应用模式</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15D7249A-2D68-056F-E0C7-A1BEF671F82F}"/>
              </a:ext>
            </a:extLst>
          </p:cNvPr>
          <p:cNvGrpSpPr/>
          <p:nvPr/>
        </p:nvGrpSpPr>
        <p:grpSpPr>
          <a:xfrm>
            <a:off x="2305628" y="1529043"/>
            <a:ext cx="7041572" cy="612000"/>
            <a:chOff x="2305628" y="1939350"/>
            <a:chExt cx="7041572" cy="612000"/>
          </a:xfrm>
        </p:grpSpPr>
        <p:sp>
          <p:nvSpPr>
            <p:cNvPr id="3" name="13 椭圆 1">
              <a:extLst>
                <a:ext uri="{FF2B5EF4-FFF2-40B4-BE49-F238E27FC236}">
                  <a16:creationId xmlns:a16="http://schemas.microsoft.com/office/drawing/2014/main" id="{30CE00E2-3C7D-1422-B24C-E69622FF9031}"/>
                </a:ext>
              </a:extLst>
            </p:cNvPr>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4" name="8 Docer Falling Dust PPT demo">
              <a:extLst>
                <a:ext uri="{FF2B5EF4-FFF2-40B4-BE49-F238E27FC236}">
                  <a16:creationId xmlns:a16="http://schemas.microsoft.com/office/drawing/2014/main" id="{C8AEFDEA-FA86-4C25-0ECC-EB41BD6F3E36}"/>
                </a:ext>
              </a:extLst>
            </p:cNvPr>
            <p:cNvSpPr/>
            <p:nvPr/>
          </p:nvSpPr>
          <p:spPr>
            <a:xfrm>
              <a:off x="3073192" y="2045295"/>
              <a:ext cx="627400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线上引流，线下体验与成交</a:t>
              </a:r>
            </a:p>
          </p:txBody>
        </p:sp>
      </p:grpSp>
      <p:grpSp>
        <p:nvGrpSpPr>
          <p:cNvPr id="5" name="组合 4">
            <a:extLst>
              <a:ext uri="{FF2B5EF4-FFF2-40B4-BE49-F238E27FC236}">
                <a16:creationId xmlns:a16="http://schemas.microsoft.com/office/drawing/2014/main" id="{5764D236-6B96-1F7F-40D5-BB83161FED8B}"/>
              </a:ext>
            </a:extLst>
          </p:cNvPr>
          <p:cNvGrpSpPr/>
          <p:nvPr/>
        </p:nvGrpSpPr>
        <p:grpSpPr>
          <a:xfrm>
            <a:off x="2305628" y="2713056"/>
            <a:ext cx="6647872" cy="612000"/>
            <a:chOff x="2305628" y="3380798"/>
            <a:chExt cx="6647872" cy="612000"/>
          </a:xfrm>
        </p:grpSpPr>
        <p:sp>
          <p:nvSpPr>
            <p:cNvPr id="6" name="12 椭圆 44">
              <a:extLst>
                <a:ext uri="{FF2B5EF4-FFF2-40B4-BE49-F238E27FC236}">
                  <a16:creationId xmlns:a16="http://schemas.microsoft.com/office/drawing/2014/main" id="{DAEB9042-4CBD-2DED-12F8-02CF41579EEE}"/>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7" name="6 Docer Falling Dust PPT demo">
              <a:extLst>
                <a:ext uri="{FF2B5EF4-FFF2-40B4-BE49-F238E27FC236}">
                  <a16:creationId xmlns:a16="http://schemas.microsoft.com/office/drawing/2014/main" id="{27D70368-844B-08E5-16E6-DB4E9B313719}"/>
                </a:ext>
              </a:extLst>
            </p:cNvPr>
            <p:cNvSpPr/>
            <p:nvPr/>
          </p:nvSpPr>
          <p:spPr>
            <a:xfrm>
              <a:off x="3073192" y="3486743"/>
              <a:ext cx="588030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线上成交，线下服务</a:t>
              </a:r>
            </a:p>
          </p:txBody>
        </p:sp>
      </p:grpSp>
      <p:grpSp>
        <p:nvGrpSpPr>
          <p:cNvPr id="8" name="组合 7">
            <a:extLst>
              <a:ext uri="{FF2B5EF4-FFF2-40B4-BE49-F238E27FC236}">
                <a16:creationId xmlns:a16="http://schemas.microsoft.com/office/drawing/2014/main" id="{5057073B-589A-2864-088D-6B51CCEB989C}"/>
              </a:ext>
            </a:extLst>
          </p:cNvPr>
          <p:cNvGrpSpPr/>
          <p:nvPr/>
        </p:nvGrpSpPr>
        <p:grpSpPr>
          <a:xfrm>
            <a:off x="2305628" y="3897069"/>
            <a:ext cx="8082972" cy="612000"/>
            <a:chOff x="2305628" y="4822245"/>
            <a:chExt cx="8082972" cy="612000"/>
          </a:xfrm>
        </p:grpSpPr>
        <p:sp>
          <p:nvSpPr>
            <p:cNvPr id="9" name="13 椭圆 1">
              <a:extLst>
                <a:ext uri="{FF2B5EF4-FFF2-40B4-BE49-F238E27FC236}">
                  <a16:creationId xmlns:a16="http://schemas.microsoft.com/office/drawing/2014/main" id="{B3D93800-51D7-0FC7-E097-97C31FCC543A}"/>
                </a:ext>
              </a:extLst>
            </p:cNvPr>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3</a:t>
              </a:r>
              <a:endParaRPr lang="zh-CN" altLang="en-US" sz="2200" dirty="0"/>
            </a:p>
          </p:txBody>
        </p:sp>
        <p:sp>
          <p:nvSpPr>
            <p:cNvPr id="10" name="8 Docer Falling Dust PPT demo">
              <a:extLst>
                <a:ext uri="{FF2B5EF4-FFF2-40B4-BE49-F238E27FC236}">
                  <a16:creationId xmlns:a16="http://schemas.microsoft.com/office/drawing/2014/main" id="{EA31D208-B202-8C97-B43E-F3EC2F066284}"/>
                </a:ext>
              </a:extLst>
            </p:cNvPr>
            <p:cNvSpPr/>
            <p:nvPr/>
          </p:nvSpPr>
          <p:spPr>
            <a:xfrm>
              <a:off x="3073192" y="4928190"/>
              <a:ext cx="731540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线上线下相互导流，均可交易</a:t>
              </a:r>
            </a:p>
          </p:txBody>
        </p:sp>
      </p:grpSp>
      <p:grpSp>
        <p:nvGrpSpPr>
          <p:cNvPr id="11" name="组合 10">
            <a:extLst>
              <a:ext uri="{FF2B5EF4-FFF2-40B4-BE49-F238E27FC236}">
                <a16:creationId xmlns:a16="http://schemas.microsoft.com/office/drawing/2014/main" id="{BD3FBF8F-01CD-8AB3-F711-D35B1222274C}"/>
              </a:ext>
            </a:extLst>
          </p:cNvPr>
          <p:cNvGrpSpPr/>
          <p:nvPr/>
        </p:nvGrpSpPr>
        <p:grpSpPr>
          <a:xfrm>
            <a:off x="2305628" y="5081082"/>
            <a:ext cx="6647872" cy="612000"/>
            <a:chOff x="2305628" y="3380798"/>
            <a:chExt cx="6647872" cy="612000"/>
          </a:xfrm>
        </p:grpSpPr>
        <p:sp>
          <p:nvSpPr>
            <p:cNvPr id="12" name="12 椭圆 44">
              <a:extLst>
                <a:ext uri="{FF2B5EF4-FFF2-40B4-BE49-F238E27FC236}">
                  <a16:creationId xmlns:a16="http://schemas.microsoft.com/office/drawing/2014/main" id="{92A4B358-E892-FC74-1F6D-02855481E3E5}"/>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4</a:t>
              </a:r>
              <a:endParaRPr lang="zh-CN" altLang="en-US" sz="2200" dirty="0">
                <a:latin typeface="微软雅黑" panose="020B0503020204020204" pitchFamily="34" charset="-122"/>
                <a:ea typeface="微软雅黑" panose="020B0503020204020204" pitchFamily="34" charset="-122"/>
              </a:endParaRPr>
            </a:p>
          </p:txBody>
        </p:sp>
        <p:sp>
          <p:nvSpPr>
            <p:cNvPr id="13" name="6 Docer Falling Dust PPT demo">
              <a:extLst>
                <a:ext uri="{FF2B5EF4-FFF2-40B4-BE49-F238E27FC236}">
                  <a16:creationId xmlns:a16="http://schemas.microsoft.com/office/drawing/2014/main" id="{C729F2AB-3AF6-E89F-02E9-B12F34DA3CB2}"/>
                </a:ext>
              </a:extLst>
            </p:cNvPr>
            <p:cNvSpPr/>
            <p:nvPr/>
          </p:nvSpPr>
          <p:spPr>
            <a:xfrm>
              <a:off x="3073192" y="3486743"/>
              <a:ext cx="588030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门店内提供二维码，消费者可以直接扫码下单结账</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739864"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了解零售</a:t>
            </a:r>
            <a:r>
              <a:rPr lang="en-US" altLang="zh-CN" sz="2000" b="1" dirty="0">
                <a:latin typeface="微软雅黑" panose="020B0503020204020204" pitchFamily="34" charset="-122"/>
                <a:ea typeface="微软雅黑" panose="020B0503020204020204" pitchFamily="34" charset="-122"/>
                <a:cs typeface="+mn-ea"/>
                <a:sym typeface="+mn-lt"/>
              </a:rPr>
              <a:t>O2O</a:t>
            </a:r>
            <a:r>
              <a:rPr lang="zh-CN" altLang="en-US" sz="2000" b="1" dirty="0">
                <a:latin typeface="微软雅黑" panose="020B0503020204020204" pitchFamily="34" charset="-122"/>
                <a:ea typeface="微软雅黑" panose="020B0503020204020204" pitchFamily="34" charset="-122"/>
                <a:cs typeface="+mn-ea"/>
                <a:sym typeface="+mn-lt"/>
              </a:rPr>
              <a:t>的四种应用模式</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03551D79-ACE8-A56E-9DBB-620CD2C711F8}"/>
              </a:ext>
            </a:extLst>
          </p:cNvPr>
          <p:cNvGrpSpPr/>
          <p:nvPr/>
        </p:nvGrpSpPr>
        <p:grpSpPr>
          <a:xfrm>
            <a:off x="1140988" y="2427653"/>
            <a:ext cx="9673578" cy="1604211"/>
            <a:chOff x="886345" y="1003967"/>
            <a:chExt cx="9673578" cy="1604211"/>
          </a:xfrm>
        </p:grpSpPr>
        <p:sp>
          <p:nvSpPr>
            <p:cNvPr id="15" name="矩形: 圆角 14">
              <a:extLst>
                <a:ext uri="{FF2B5EF4-FFF2-40B4-BE49-F238E27FC236}">
                  <a16:creationId xmlns:a16="http://schemas.microsoft.com/office/drawing/2014/main" id="{DAD217FD-6284-2BC2-DD03-C685530B4FD8}"/>
                </a:ext>
              </a:extLst>
            </p:cNvPr>
            <p:cNvSpPr/>
            <p:nvPr/>
          </p:nvSpPr>
          <p:spPr>
            <a:xfrm>
              <a:off x="935581" y="1648009"/>
              <a:ext cx="9624342" cy="960169"/>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2000" algn="just" defTabSz="914400" rtl="0" eaLnBrk="1" fontAlgn="base" latinLnBrk="0" hangingPunct="1">
                <a:lnSpc>
                  <a:spcPct val="130000"/>
                </a:lnSpc>
                <a:spcBef>
                  <a:spcPct val="0"/>
                </a:spcBef>
                <a:spcAft>
                  <a:spcPct val="0"/>
                </a:spcAft>
                <a:buClrTx/>
                <a:buSzTx/>
                <a:buFontTx/>
                <a:buNone/>
                <a:tabLst/>
                <a:defRPr/>
              </a:pPr>
              <a:r>
                <a:rPr kumimoji="0" lang="zh-CN" altLang="en-US"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rPr>
                <a:t>你是否在采用</a:t>
              </a:r>
              <a:r>
                <a:rPr kumimoji="0" lang="en-US" altLang="zh-CN"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rPr>
                <a:t>O2O</a:t>
              </a:r>
              <a:r>
                <a:rPr kumimoji="0" lang="zh-CN" altLang="en-US"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rPr>
                <a:t>模式的店铺消费过？说一说你在这种店铺消费与在传统店铺消费的体验有什么不同。</a:t>
              </a:r>
            </a:p>
          </p:txBody>
        </p:sp>
        <p:sp>
          <p:nvSpPr>
            <p:cNvPr id="16" name="文本框 15">
              <a:extLst>
                <a:ext uri="{FF2B5EF4-FFF2-40B4-BE49-F238E27FC236}">
                  <a16:creationId xmlns:a16="http://schemas.microsoft.com/office/drawing/2014/main" id="{581F8A11-F3CA-AA49-4785-46823E6F4ABD}"/>
                </a:ext>
              </a:extLst>
            </p:cNvPr>
            <p:cNvSpPr txBox="1"/>
            <p:nvPr/>
          </p:nvSpPr>
          <p:spPr>
            <a:xfrm>
              <a:off x="169713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tabLst/>
                <a:defRPr/>
              </a:pPr>
              <a:r>
                <a:rPr kumimoji="0" lang="zh-CN" altLang="en-US" sz="2000" b="1" i="0" u="none" strike="noStrike" kern="1200" cap="none" spc="0" normalizeH="0" baseline="0" noProof="0" dirty="0">
                  <a:ln>
                    <a:noFill/>
                  </a:ln>
                  <a:solidFill>
                    <a:schemeClr val="accent1"/>
                  </a:solidFill>
                  <a:effectLst/>
                  <a:uLnTx/>
                  <a:uFillTx/>
                  <a:latin typeface="Arial"/>
                  <a:ea typeface="微软雅黑"/>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grpSp>
          <p:nvGrpSpPr>
            <p:cNvPr id="17" name="组合 16">
              <a:extLst>
                <a:ext uri="{FF2B5EF4-FFF2-40B4-BE49-F238E27FC236}">
                  <a16:creationId xmlns:a16="http://schemas.microsoft.com/office/drawing/2014/main" id="{DE809059-4C09-517B-4F37-F20DA6D738C0}"/>
                </a:ext>
              </a:extLst>
            </p:cNvPr>
            <p:cNvGrpSpPr/>
            <p:nvPr/>
          </p:nvGrpSpPr>
          <p:grpSpPr>
            <a:xfrm>
              <a:off x="886345" y="1003967"/>
              <a:ext cx="746632" cy="746632"/>
              <a:chOff x="1118840" y="4462463"/>
              <a:chExt cx="746632" cy="746632"/>
            </a:xfrm>
          </p:grpSpPr>
          <p:pic>
            <p:nvPicPr>
              <p:cNvPr id="18" name="图形 17" descr="聊天">
                <a:extLst>
                  <a:ext uri="{FF2B5EF4-FFF2-40B4-BE49-F238E27FC236}">
                    <a16:creationId xmlns:a16="http://schemas.microsoft.com/office/drawing/2014/main" id="{44CB424A-8955-286D-4E2A-CEAB96F4B3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840" y="4462463"/>
                <a:ext cx="746632" cy="746632"/>
              </a:xfrm>
              <a:prstGeom prst="rect">
                <a:avLst/>
              </a:prstGeom>
            </p:spPr>
          </p:pic>
          <p:grpSp>
            <p:nvGrpSpPr>
              <p:cNvPr id="19" name="组合 18">
                <a:extLst>
                  <a:ext uri="{FF2B5EF4-FFF2-40B4-BE49-F238E27FC236}">
                    <a16:creationId xmlns:a16="http://schemas.microsoft.com/office/drawing/2014/main" id="{529D850A-E8F5-76BF-0E7D-DA9D85A0171B}"/>
                  </a:ext>
                </a:extLst>
              </p:cNvPr>
              <p:cNvGrpSpPr/>
              <p:nvPr/>
            </p:nvGrpSpPr>
            <p:grpSpPr>
              <a:xfrm>
                <a:off x="1490660" y="4810123"/>
                <a:ext cx="251644" cy="54000"/>
                <a:chOff x="1473993" y="4800599"/>
                <a:chExt cx="251644" cy="54000"/>
              </a:xfrm>
            </p:grpSpPr>
            <p:sp>
              <p:nvSpPr>
                <p:cNvPr id="20" name="椭圆 19">
                  <a:extLst>
                    <a:ext uri="{FF2B5EF4-FFF2-40B4-BE49-F238E27FC236}">
                      <a16:creationId xmlns:a16="http://schemas.microsoft.com/office/drawing/2014/main" id="{12F97396-A6EE-5D58-7D57-CC9FC2C7A2C8}"/>
                    </a:ext>
                  </a:extLst>
                </p:cNvPr>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CF6A79D3-05B1-D60C-80CF-625365A8FF58}"/>
                    </a:ext>
                  </a:extLst>
                </p:cNvPr>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86CB43A6-F383-DDE8-5071-D1BD00F569C9}"/>
                    </a:ext>
                  </a:extLst>
                </p:cNvPr>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196756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6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任务二</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74056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了解零售</a:t>
            </a:r>
            <a: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t>O2O</a:t>
            </a: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的</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发展趋势</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43432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242152"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了解零售</a:t>
            </a:r>
            <a:r>
              <a:rPr lang="en-US" altLang="zh-CN" sz="2000" b="1" dirty="0">
                <a:latin typeface="微软雅黑" panose="020B0503020204020204" pitchFamily="34" charset="-122"/>
                <a:ea typeface="微软雅黑" panose="020B0503020204020204" pitchFamily="34" charset="-122"/>
                <a:cs typeface="+mn-ea"/>
                <a:sym typeface="+mn-lt"/>
              </a:rPr>
              <a:t>O2O</a:t>
            </a:r>
            <a:r>
              <a:rPr lang="zh-CN" altLang="en-US" sz="2000" b="1" dirty="0">
                <a:latin typeface="微软雅黑" panose="020B0503020204020204" pitchFamily="34" charset="-122"/>
                <a:ea typeface="微软雅黑" panose="020B0503020204020204" pitchFamily="34" charset="-122"/>
                <a:cs typeface="+mn-ea"/>
                <a:sym typeface="+mn-lt"/>
              </a:rPr>
              <a:t>的发展趋势</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15D7249A-2D68-056F-E0C7-A1BEF671F82F}"/>
              </a:ext>
            </a:extLst>
          </p:cNvPr>
          <p:cNvGrpSpPr/>
          <p:nvPr/>
        </p:nvGrpSpPr>
        <p:grpSpPr>
          <a:xfrm>
            <a:off x="2305628" y="1529043"/>
            <a:ext cx="5067445" cy="612000"/>
            <a:chOff x="2305628" y="1939350"/>
            <a:chExt cx="5067445" cy="612000"/>
          </a:xfrm>
        </p:grpSpPr>
        <p:sp>
          <p:nvSpPr>
            <p:cNvPr id="3" name="13 椭圆 1">
              <a:extLst>
                <a:ext uri="{FF2B5EF4-FFF2-40B4-BE49-F238E27FC236}">
                  <a16:creationId xmlns:a16="http://schemas.microsoft.com/office/drawing/2014/main" id="{30CE00E2-3C7D-1422-B24C-E69622FF9031}"/>
                </a:ext>
              </a:extLst>
            </p:cNvPr>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4" name="8 Docer Falling Dust PPT demo">
              <a:extLst>
                <a:ext uri="{FF2B5EF4-FFF2-40B4-BE49-F238E27FC236}">
                  <a16:creationId xmlns:a16="http://schemas.microsoft.com/office/drawing/2014/main" id="{C8AEFDEA-FA86-4C25-0ECC-EB41BD6F3E36}"/>
                </a:ext>
              </a:extLst>
            </p:cNvPr>
            <p:cNvSpPr/>
            <p:nvPr/>
          </p:nvSpPr>
          <p:spPr>
            <a:xfrm>
              <a:off x="3073192" y="2045295"/>
              <a:ext cx="4299881"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数字化转型是零售企业的必然选择</a:t>
              </a:r>
            </a:p>
          </p:txBody>
        </p:sp>
      </p:grpSp>
      <p:grpSp>
        <p:nvGrpSpPr>
          <p:cNvPr id="5" name="组合 4">
            <a:extLst>
              <a:ext uri="{FF2B5EF4-FFF2-40B4-BE49-F238E27FC236}">
                <a16:creationId xmlns:a16="http://schemas.microsoft.com/office/drawing/2014/main" id="{5764D236-6B96-1F7F-40D5-BB83161FED8B}"/>
              </a:ext>
            </a:extLst>
          </p:cNvPr>
          <p:cNvGrpSpPr/>
          <p:nvPr/>
        </p:nvGrpSpPr>
        <p:grpSpPr>
          <a:xfrm>
            <a:off x="2305628" y="2713056"/>
            <a:ext cx="6647872" cy="612000"/>
            <a:chOff x="2305628" y="3380798"/>
            <a:chExt cx="6647872" cy="612000"/>
          </a:xfrm>
        </p:grpSpPr>
        <p:sp>
          <p:nvSpPr>
            <p:cNvPr id="6" name="12 椭圆 44">
              <a:extLst>
                <a:ext uri="{FF2B5EF4-FFF2-40B4-BE49-F238E27FC236}">
                  <a16:creationId xmlns:a16="http://schemas.microsoft.com/office/drawing/2014/main" id="{DAEB9042-4CBD-2DED-12F8-02CF41579EEE}"/>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7" name="6 Docer Falling Dust PPT demo">
              <a:extLst>
                <a:ext uri="{FF2B5EF4-FFF2-40B4-BE49-F238E27FC236}">
                  <a16:creationId xmlns:a16="http://schemas.microsoft.com/office/drawing/2014/main" id="{27D70368-844B-08E5-16E6-DB4E9B313719}"/>
                </a:ext>
              </a:extLst>
            </p:cNvPr>
            <p:cNvSpPr/>
            <p:nvPr/>
          </p:nvSpPr>
          <p:spPr>
            <a:xfrm>
              <a:off x="3073192" y="3486743"/>
              <a:ext cx="588030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线上线下场景融合，物流为互通交易提供保障</a:t>
              </a:r>
            </a:p>
          </p:txBody>
        </p:sp>
      </p:grpSp>
      <p:grpSp>
        <p:nvGrpSpPr>
          <p:cNvPr id="8" name="组合 7">
            <a:extLst>
              <a:ext uri="{FF2B5EF4-FFF2-40B4-BE49-F238E27FC236}">
                <a16:creationId xmlns:a16="http://schemas.microsoft.com/office/drawing/2014/main" id="{5057073B-589A-2864-088D-6B51CCEB989C}"/>
              </a:ext>
            </a:extLst>
          </p:cNvPr>
          <p:cNvGrpSpPr/>
          <p:nvPr/>
        </p:nvGrpSpPr>
        <p:grpSpPr>
          <a:xfrm>
            <a:off x="2305628" y="3897069"/>
            <a:ext cx="5067445" cy="612000"/>
            <a:chOff x="2305628" y="4822245"/>
            <a:chExt cx="5067445" cy="612000"/>
          </a:xfrm>
        </p:grpSpPr>
        <p:sp>
          <p:nvSpPr>
            <p:cNvPr id="9" name="13 椭圆 1">
              <a:extLst>
                <a:ext uri="{FF2B5EF4-FFF2-40B4-BE49-F238E27FC236}">
                  <a16:creationId xmlns:a16="http://schemas.microsoft.com/office/drawing/2014/main" id="{B3D93800-51D7-0FC7-E097-97C31FCC543A}"/>
                </a:ext>
              </a:extLst>
            </p:cNvPr>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3</a:t>
              </a:r>
              <a:endParaRPr lang="zh-CN" altLang="en-US" sz="2200" dirty="0"/>
            </a:p>
          </p:txBody>
        </p:sp>
        <p:sp>
          <p:nvSpPr>
            <p:cNvPr id="10" name="8 Docer Falling Dust PPT demo">
              <a:extLst>
                <a:ext uri="{FF2B5EF4-FFF2-40B4-BE49-F238E27FC236}">
                  <a16:creationId xmlns:a16="http://schemas.microsoft.com/office/drawing/2014/main" id="{EA31D208-B202-8C97-B43E-F3EC2F066284}"/>
                </a:ext>
              </a:extLst>
            </p:cNvPr>
            <p:cNvSpPr/>
            <p:nvPr/>
          </p:nvSpPr>
          <p:spPr>
            <a:xfrm>
              <a:off x="3073192" y="4928190"/>
              <a:ext cx="4299881"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消费会员制普遍化</a:t>
              </a:r>
            </a:p>
          </p:txBody>
        </p:sp>
      </p:grpSp>
      <p:grpSp>
        <p:nvGrpSpPr>
          <p:cNvPr id="11" name="组合 10">
            <a:extLst>
              <a:ext uri="{FF2B5EF4-FFF2-40B4-BE49-F238E27FC236}">
                <a16:creationId xmlns:a16="http://schemas.microsoft.com/office/drawing/2014/main" id="{BD3FBF8F-01CD-8AB3-F711-D35B1222274C}"/>
              </a:ext>
            </a:extLst>
          </p:cNvPr>
          <p:cNvGrpSpPr/>
          <p:nvPr/>
        </p:nvGrpSpPr>
        <p:grpSpPr>
          <a:xfrm>
            <a:off x="2305628" y="5081082"/>
            <a:ext cx="5067445" cy="612000"/>
            <a:chOff x="2305628" y="3380798"/>
            <a:chExt cx="5067445" cy="612000"/>
          </a:xfrm>
        </p:grpSpPr>
        <p:sp>
          <p:nvSpPr>
            <p:cNvPr id="12" name="12 椭圆 44">
              <a:extLst>
                <a:ext uri="{FF2B5EF4-FFF2-40B4-BE49-F238E27FC236}">
                  <a16:creationId xmlns:a16="http://schemas.microsoft.com/office/drawing/2014/main" id="{92A4B358-E892-FC74-1F6D-02855481E3E5}"/>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4</a:t>
              </a:r>
              <a:endParaRPr lang="zh-CN" altLang="en-US" sz="2200" dirty="0">
                <a:latin typeface="微软雅黑" panose="020B0503020204020204" pitchFamily="34" charset="-122"/>
                <a:ea typeface="微软雅黑" panose="020B0503020204020204" pitchFamily="34" charset="-122"/>
              </a:endParaRPr>
            </a:p>
          </p:txBody>
        </p:sp>
        <p:sp>
          <p:nvSpPr>
            <p:cNvPr id="13" name="6 Docer Falling Dust PPT demo">
              <a:extLst>
                <a:ext uri="{FF2B5EF4-FFF2-40B4-BE49-F238E27FC236}">
                  <a16:creationId xmlns:a16="http://schemas.microsoft.com/office/drawing/2014/main" id="{C729F2AB-3AF6-E89F-02E9-B12F34DA3CB2}"/>
                </a:ext>
              </a:extLst>
            </p:cNvPr>
            <p:cNvSpPr/>
            <p:nvPr/>
          </p:nvSpPr>
          <p:spPr>
            <a:xfrm>
              <a:off x="3073192" y="3486743"/>
              <a:ext cx="4299881"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体验式消费成为主流</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任务三</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7405668" cy="861774"/>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构建</a:t>
            </a:r>
            <a: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t>O2O</a:t>
            </a: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闭环生态体系</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3979653"/>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10333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theme/theme1.xml><?xml version="1.0" encoding="utf-8"?>
<a:theme xmlns:a="http://schemas.openxmlformats.org/drawingml/2006/main" name="Office 主题">
  <a:themeElements>
    <a:clrScheme name="自定义 269">
      <a:dk1>
        <a:sysClr val="windowText" lastClr="000000"/>
      </a:dk1>
      <a:lt1>
        <a:sysClr val="window" lastClr="FFFFFF"/>
      </a:lt1>
      <a:dk2>
        <a:srgbClr val="44546A"/>
      </a:dk2>
      <a:lt2>
        <a:srgbClr val="E7E6E6"/>
      </a:lt2>
      <a:accent1>
        <a:srgbClr val="1B88CB"/>
      </a:accent1>
      <a:accent2>
        <a:srgbClr val="00B0F0"/>
      </a:accent2>
      <a:accent3>
        <a:srgbClr val="1B88CB"/>
      </a:accent3>
      <a:accent4>
        <a:srgbClr val="00B0F0"/>
      </a:accent4>
      <a:accent5>
        <a:srgbClr val="1B88CB"/>
      </a:accent5>
      <a:accent6>
        <a:srgbClr val="00B0F0"/>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3421</Words>
  <Application>Microsoft Office PowerPoint</Application>
  <PresentationFormat>宽屏</PresentationFormat>
  <Paragraphs>266</Paragraphs>
  <Slides>36</Slides>
  <Notes>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43" baseType="lpstr">
      <vt:lpstr>Arial</vt:lpstr>
      <vt:lpstr>Calibri</vt:lpstr>
      <vt:lpstr>微软雅黑</vt:lpstr>
      <vt:lpstr>Times New Roman</vt:lpstr>
      <vt:lpstr>楷体</vt:lpstr>
      <vt:lpstr>Office 主题</vt:lpstr>
      <vt:lpstr>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HL81829782</dc:creator>
  <cp:lastModifiedBy>Administrator</cp:lastModifiedBy>
  <cp:revision>272</cp:revision>
  <dcterms:created xsi:type="dcterms:W3CDTF">2023-05-26T13:15:29Z</dcterms:created>
  <dcterms:modified xsi:type="dcterms:W3CDTF">2023-09-20T08:54:31Z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EB33042E5F4DD32416B07064DA909033_41</vt:lpwstr>
  </property>
  <property fmtid="{D5CDD505-2E9C-101B-9397-08002B2CF9AE}" pid="3" name="KSOProductBuildVer">
    <vt:lpwstr>2052-5.4.1.7920</vt:lpwstr>
  </property>
  <property fmtid="{D5CDD505-2E9C-101B-9397-08002B2CF9AE}" pid="4" name="KSOTemplateUUID">
    <vt:lpwstr>v1.0_mb_z3TxSKS6Xpl6OrSGJCWs3A==</vt:lpwstr>
  </property>
</Properties>
</file>