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handoutMasterIdLst>
    <p:handoutMasterId r:id="rId55"/>
  </p:handoutMasterIdLst>
  <p:sldIdLst>
    <p:sldId id="279" r:id="rId2"/>
    <p:sldId id="312" r:id="rId3"/>
    <p:sldId id="325" r:id="rId4"/>
    <p:sldId id="311" r:id="rId5"/>
    <p:sldId id="282" r:id="rId6"/>
    <p:sldId id="326" r:id="rId7"/>
    <p:sldId id="281" r:id="rId8"/>
    <p:sldId id="328" r:id="rId9"/>
    <p:sldId id="341" r:id="rId10"/>
    <p:sldId id="330" r:id="rId11"/>
    <p:sldId id="331" r:id="rId12"/>
    <p:sldId id="335" r:id="rId13"/>
    <p:sldId id="336" r:id="rId14"/>
    <p:sldId id="342" r:id="rId15"/>
    <p:sldId id="339" r:id="rId16"/>
    <p:sldId id="340" r:id="rId17"/>
    <p:sldId id="343" r:id="rId18"/>
    <p:sldId id="344" r:id="rId19"/>
    <p:sldId id="345" r:id="rId20"/>
    <p:sldId id="347" r:id="rId21"/>
    <p:sldId id="348" r:id="rId22"/>
    <p:sldId id="349" r:id="rId23"/>
    <p:sldId id="350" r:id="rId24"/>
    <p:sldId id="351" r:id="rId25"/>
    <p:sldId id="352" r:id="rId26"/>
    <p:sldId id="353" r:id="rId27"/>
    <p:sldId id="354" r:id="rId28"/>
    <p:sldId id="355" r:id="rId29"/>
    <p:sldId id="356" r:id="rId30"/>
    <p:sldId id="358" r:id="rId31"/>
    <p:sldId id="359" r:id="rId32"/>
    <p:sldId id="360" r:id="rId33"/>
    <p:sldId id="361" r:id="rId34"/>
    <p:sldId id="346" r:id="rId35"/>
    <p:sldId id="362" r:id="rId36"/>
    <p:sldId id="364" r:id="rId37"/>
    <p:sldId id="365" r:id="rId38"/>
    <p:sldId id="366" r:id="rId39"/>
    <p:sldId id="367" r:id="rId40"/>
    <p:sldId id="368" r:id="rId41"/>
    <p:sldId id="369" r:id="rId42"/>
    <p:sldId id="370" r:id="rId43"/>
    <p:sldId id="371" r:id="rId44"/>
    <p:sldId id="372" r:id="rId45"/>
    <p:sldId id="373" r:id="rId46"/>
    <p:sldId id="374" r:id="rId47"/>
    <p:sldId id="375" r:id="rId48"/>
    <p:sldId id="376" r:id="rId49"/>
    <p:sldId id="377" r:id="rId50"/>
    <p:sldId id="357" r:id="rId51"/>
    <p:sldId id="378" r:id="rId52"/>
    <p:sldId id="379" r:id="rId53"/>
  </p:sldIdLst>
  <p:sldSz cx="12192000" cy="6858000"/>
  <p:notesSz cx="6858000" cy="9144000"/>
  <p:embeddedFontLst>
    <p:embeddedFont>
      <p:font typeface="Calibri" panose="020F0502020204030204" pitchFamily="34" charset="0"/>
      <p:regular r:id="rId56"/>
      <p:bold r:id="rId57"/>
      <p:italic r:id="rId58"/>
      <p:boldItalic r:id="rId59"/>
    </p:embeddedFont>
    <p:embeddedFont>
      <p:font typeface="方正楷体简体" panose="03000509000000000000" pitchFamily="65" charset="-122"/>
      <p:regular r:id="rId60"/>
    </p:embeddedFont>
    <p:embeddedFont>
      <p:font typeface="楷体" panose="02010609060101010101" pitchFamily="49" charset="-122"/>
      <p:regular r:id="rId61"/>
    </p:embeddedFont>
    <p:embeddedFont>
      <p:font typeface="微软雅黑" panose="020B0503020204020204" pitchFamily="34" charset="-122"/>
      <p:regular r:id="rId62"/>
      <p:bold r:id="rId6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3A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03" autoAdjust="0"/>
    <p:restoredTop sz="94660"/>
  </p:normalViewPr>
  <p:slideViewPr>
    <p:cSldViewPr snapToGrid="0">
      <p:cViewPr varScale="1">
        <p:scale>
          <a:sx n="83" d="100"/>
          <a:sy n="83" d="100"/>
        </p:scale>
        <p:origin x="102"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2023年09月20日 Wednesday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2023年09月20日 Wednesday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9200" cy="10800"/>
          </a:xfrm>
        </p:grpSpPr>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 y="0"/>
              <a:ext cx="19195" cy="10800"/>
            </a:xfrm>
            <a:prstGeom prst="rect">
              <a:avLst/>
            </a:prstGeom>
          </p:spPr>
        </p:pic>
        <p:sp>
          <p:nvSpPr>
            <p:cNvPr id="9" name="矩形 8"/>
            <p:cNvSpPr/>
            <p:nvPr userDrawn="1"/>
          </p:nvSpPr>
          <p:spPr>
            <a:xfrm>
              <a:off x="0" y="0"/>
              <a:ext cx="19200" cy="108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72703-901E-4170-BA6C-CCEB32A8E1B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0.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image" Target="../media/image11.png"/><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11" name="文本框 10"/>
          <p:cNvSpPr txBox="1"/>
          <p:nvPr/>
        </p:nvSpPr>
        <p:spPr>
          <a:xfrm>
            <a:off x="2470470" y="3070361"/>
            <a:ext cx="8467604" cy="1631216"/>
          </a:xfrm>
          <a:prstGeom prst="rect">
            <a:avLst/>
          </a:prstGeom>
          <a:noFill/>
        </p:spPr>
        <p:txBody>
          <a:bodyPr wrap="none" rtlCol="0">
            <a:noAutofit/>
          </a:bodyPr>
          <a:lstStyle/>
          <a:p>
            <a:pPr algn="just"/>
            <a:r>
              <a:rPr lang="zh-CN" altLang="en-US"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数据化运营</a:t>
            </a:r>
            <a:r>
              <a:rPr lang="en-US" altLang="zh-CN"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a:t>
            </a:r>
            <a:br>
              <a:rPr lang="en-US" altLang="zh-CN"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br>
            <a:r>
              <a:rPr lang="zh-CN" altLang="en-US"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创建零售与数据结合的新形式</a:t>
            </a:r>
          </a:p>
        </p:txBody>
      </p:sp>
      <p:sp>
        <p:nvSpPr>
          <p:cNvPr id="16" name="矩形 15"/>
          <p:cNvSpPr/>
          <p:nvPr/>
        </p:nvSpPr>
        <p:spPr>
          <a:xfrm>
            <a:off x="1201896" y="1867518"/>
            <a:ext cx="2119154" cy="937372"/>
          </a:xfrm>
          <a:prstGeom prst="rect">
            <a:avLst/>
          </a:prstGeom>
        </p:spPr>
        <p:txBody>
          <a:bodyPr wrap="square">
            <a:spAutoFit/>
          </a:bodyPr>
          <a:lstStyle/>
          <a:p>
            <a:pPr algn="just">
              <a:lnSpc>
                <a:spcPct val="120000"/>
              </a:lnSpc>
            </a:pPr>
            <a:r>
              <a:rPr lang="zh-CN" altLang="en-US" sz="5000" b="1" dirty="0">
                <a:latin typeface="微软雅黑" panose="020B0503020204020204" pitchFamily="34" charset="-122"/>
                <a:ea typeface="微软雅黑" panose="020B0503020204020204" pitchFamily="34" charset="-122"/>
              </a:rPr>
              <a:t>项目七</a:t>
            </a:r>
            <a:endParaRPr lang="en-US" altLang="zh-CN" sz="5000" b="1" dirty="0">
              <a:latin typeface="微软雅黑" panose="020B0503020204020204" pitchFamily="34" charset="-122"/>
              <a:ea typeface="微软雅黑" panose="020B0503020204020204" pitchFamily="34" charset="-122"/>
            </a:endParaRPr>
          </a:p>
        </p:txBody>
      </p:sp>
      <p:sp>
        <p:nvSpPr>
          <p:cNvPr id="4" name="矩形: 圆角 3">
            <a:extLst>
              <a:ext uri="{FF2B5EF4-FFF2-40B4-BE49-F238E27FC236}">
                <a16:creationId xmlns:a16="http://schemas.microsoft.com/office/drawing/2014/main" id="{9915C71E-8968-A0A0-BB8E-981EBE5F13F5}"/>
              </a:ext>
            </a:extLst>
          </p:cNvPr>
          <p:cNvSpPr/>
          <p:nvPr/>
        </p:nvSpPr>
        <p:spPr>
          <a:xfrm>
            <a:off x="533168" y="505158"/>
            <a:ext cx="3378432" cy="432000"/>
          </a:xfrm>
          <a:prstGeom prst="roundRect">
            <a:avLst>
              <a:gd name="adj" fmla="val 50000"/>
            </a:avLst>
          </a:prstGeom>
          <a:solidFill>
            <a:schemeClr val="accent2"/>
          </a:solidFill>
          <a:ln w="12700" cap="flat" cmpd="sng" algn="ctr">
            <a:noFill/>
            <a:prstDash val="solid"/>
            <a:miter lim="800000"/>
          </a:ln>
          <a:effectLst/>
        </p:spPr>
        <p:txBody>
          <a:bodyPr rtlCol="0" anchor="ctr"/>
          <a:lstStyle/>
          <a:p>
            <a:pPr lvl="0" algn="r">
              <a:defRPr/>
            </a:pPr>
            <a:r>
              <a:rPr lang="zh-CN" altLang="en-US" sz="2000" b="1" kern="0" dirty="0">
                <a:solidFill>
                  <a:schemeClr val="bg1"/>
                </a:solidFill>
                <a:latin typeface="微软雅黑" panose="020B0503020204020204" pitchFamily="34" charset="-122"/>
                <a:ea typeface="微软雅黑" panose="020B0503020204020204" pitchFamily="34" charset="-122"/>
                <a:cs typeface="+mn-ea"/>
                <a:sym typeface="+mn-lt"/>
              </a:rPr>
              <a:t>新零售运营管理（第</a:t>
            </a:r>
            <a:r>
              <a:rPr lang="en-US" altLang="zh-CN" sz="2000" b="1" kern="0" dirty="0">
                <a:solidFill>
                  <a:schemeClr val="bg1"/>
                </a:solidFill>
                <a:latin typeface="微软雅黑" panose="020B0503020204020204" pitchFamily="34" charset="-122"/>
                <a:ea typeface="微软雅黑" panose="020B0503020204020204" pitchFamily="34" charset="-122"/>
                <a:cs typeface="+mn-ea"/>
                <a:sym typeface="+mn-lt"/>
              </a:rPr>
              <a:t>2</a:t>
            </a:r>
            <a:r>
              <a:rPr lang="zh-CN" altLang="en-US" sz="2000" b="1" kern="0" dirty="0">
                <a:solidFill>
                  <a:schemeClr val="bg1"/>
                </a:solidFill>
                <a:latin typeface="微软雅黑" panose="020B0503020204020204" pitchFamily="34" charset="-122"/>
                <a:ea typeface="微软雅黑" panose="020B0503020204020204" pitchFamily="34" charset="-122"/>
                <a:cs typeface="+mn-ea"/>
                <a:sym typeface="+mn-lt"/>
              </a:rPr>
              <a:t>版）</a:t>
            </a:r>
            <a:endParaRPr kumimoji="0" lang="zh-CN" altLang="en-US" sz="2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988892"/>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p>
        </p:txBody>
      </p:sp>
      <p:sp>
        <p:nvSpPr>
          <p:cNvPr id="19" name="文本框 18"/>
          <p:cNvSpPr txBox="1"/>
          <p:nvPr/>
        </p:nvSpPr>
        <p:spPr>
          <a:xfrm>
            <a:off x="2537545" y="3153461"/>
            <a:ext cx="6955750"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构建企业数据化运营模式</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的步骤</a:t>
            </a:r>
          </a:p>
        </p:txBody>
      </p:sp>
      <p:sp>
        <p:nvSpPr>
          <p:cNvPr id="20" name="矩形 19"/>
          <p:cNvSpPr/>
          <p:nvPr/>
        </p:nvSpPr>
        <p:spPr>
          <a:xfrm>
            <a:off x="2144007" y="5018905"/>
            <a:ext cx="7025555" cy="458908"/>
          </a:xfrm>
          <a:prstGeom prst="rect">
            <a:avLst/>
          </a:prstGeom>
        </p:spPr>
        <p:txBody>
          <a:bodyPr wrap="square">
            <a:spAutoFit/>
          </a:bodyPr>
          <a:lstStyle/>
          <a:p>
            <a:pPr indent="457200" algn="just">
              <a:lnSpc>
                <a:spcPct val="150000"/>
              </a:lnSpc>
            </a:pPr>
            <a:r>
              <a:rPr lang="zh-CN" altLang="en-US" dirty="0"/>
              <a:t>品牌商和企业可以从</a:t>
            </a:r>
            <a:r>
              <a:rPr lang="en-US" altLang="zh-CN" dirty="0"/>
              <a:t>3</a:t>
            </a:r>
            <a:r>
              <a:rPr lang="zh-CN" altLang="en-US" dirty="0"/>
              <a:t>个层面来构建数据化运营模式。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27688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9450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构建企业数据化运营模式的步骤</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 name="Group 34">
            <a:extLst>
              <a:ext uri="{FF2B5EF4-FFF2-40B4-BE49-F238E27FC236}">
                <a16:creationId xmlns:a16="http://schemas.microsoft.com/office/drawing/2014/main" id="{4F020679-D832-17BA-F688-7B722F7E9F9C}"/>
              </a:ext>
            </a:extLst>
          </p:cNvPr>
          <p:cNvGrpSpPr/>
          <p:nvPr/>
        </p:nvGrpSpPr>
        <p:grpSpPr>
          <a:xfrm>
            <a:off x="943768" y="4608671"/>
            <a:ext cx="2131578" cy="1384632"/>
            <a:chOff x="1523660" y="2898529"/>
            <a:chExt cx="2831186" cy="1839084"/>
          </a:xfrm>
          <a:gradFill>
            <a:gsLst>
              <a:gs pos="0">
                <a:srgbClr val="FC926D"/>
              </a:gs>
              <a:gs pos="88000">
                <a:srgbClr val="ED4C44"/>
              </a:gs>
            </a:gsLst>
            <a:lin ang="7200000" scaled="0"/>
          </a:gradFill>
          <a:effectLst>
            <a:outerShdw blurRad="101600" dist="38100" dir="2700000" algn="tl" rotWithShape="0">
              <a:prstClr val="black">
                <a:alpha val="20000"/>
              </a:prstClr>
            </a:outerShdw>
          </a:effectLst>
        </p:grpSpPr>
        <p:sp>
          <p:nvSpPr>
            <p:cNvPr id="5" name="Arrow: Right 33">
              <a:extLst>
                <a:ext uri="{FF2B5EF4-FFF2-40B4-BE49-F238E27FC236}">
                  <a16:creationId xmlns:a16="http://schemas.microsoft.com/office/drawing/2014/main" id="{55311DB6-237A-AEFC-45EB-E9CDC5A5EC47}"/>
                </a:ext>
              </a:extLst>
            </p:cNvPr>
            <p:cNvSpPr/>
            <p:nvPr/>
          </p:nvSpPr>
          <p:spPr>
            <a:xfrm rot="18900000">
              <a:off x="2760061" y="3609146"/>
              <a:ext cx="1594785" cy="464215"/>
            </a:xfrm>
            <a:prstGeom prst="rightArrow">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6" name="Oval 32">
              <a:extLst>
                <a:ext uri="{FF2B5EF4-FFF2-40B4-BE49-F238E27FC236}">
                  <a16:creationId xmlns:a16="http://schemas.microsoft.com/office/drawing/2014/main" id="{FE614A0B-C61B-6B02-1B45-473A7B227A8B}"/>
                </a:ext>
              </a:extLst>
            </p:cNvPr>
            <p:cNvSpPr/>
            <p:nvPr/>
          </p:nvSpPr>
          <p:spPr>
            <a:xfrm>
              <a:off x="1523660" y="2898529"/>
              <a:ext cx="1839084" cy="1839084"/>
            </a:xfrm>
            <a:prstGeom prst="ellipse">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7" name="Oval 31">
              <a:extLst>
                <a:ext uri="{FF2B5EF4-FFF2-40B4-BE49-F238E27FC236}">
                  <a16:creationId xmlns:a16="http://schemas.microsoft.com/office/drawing/2014/main" id="{8F5AD282-F49A-C350-2DA7-A2E227D8B6B9}"/>
                </a:ext>
              </a:extLst>
            </p:cNvPr>
            <p:cNvSpPr/>
            <p:nvPr/>
          </p:nvSpPr>
          <p:spPr>
            <a:xfrm>
              <a:off x="1757408" y="3132277"/>
              <a:ext cx="1371587" cy="1371587"/>
            </a:xfrm>
            <a:prstGeom prst="ellipse">
              <a:avLst/>
            </a:prstGeom>
            <a:solidFill>
              <a:schemeClr val="bg1"/>
            </a:solidFill>
            <a:ln w="12700" cap="flat" cmpd="sng" algn="ctr">
              <a:noFill/>
              <a:prstDash val="solid"/>
              <a:miter lim="800000"/>
            </a:ln>
            <a:effectLst>
              <a:outerShdw blurRad="635000" dist="571500" dir="8100000" sx="90000" sy="90000" algn="tr"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chemeClr val="tx1">
                      <a:lumMod val="85000"/>
                      <a:lumOff val="15000"/>
                    </a:schemeClr>
                  </a:solidFill>
                  <a:effectLst/>
                  <a:uLnTx/>
                  <a:uFillTx/>
                  <a:cs typeface="+mn-ea"/>
                  <a:sym typeface="+mn-lt"/>
                </a:rPr>
                <a:t>1</a:t>
              </a:r>
              <a:endParaRPr kumimoji="0" lang="id-ID" sz="22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grpSp>
        <p:nvGrpSpPr>
          <p:cNvPr id="8" name="Group 35">
            <a:extLst>
              <a:ext uri="{FF2B5EF4-FFF2-40B4-BE49-F238E27FC236}">
                <a16:creationId xmlns:a16="http://schemas.microsoft.com/office/drawing/2014/main" id="{27BD1662-55AE-CF80-104F-0E58831CB8D3}"/>
              </a:ext>
            </a:extLst>
          </p:cNvPr>
          <p:cNvGrpSpPr/>
          <p:nvPr/>
        </p:nvGrpSpPr>
        <p:grpSpPr>
          <a:xfrm>
            <a:off x="4681200" y="4608671"/>
            <a:ext cx="2131580" cy="1384632"/>
            <a:chOff x="3802102" y="2898529"/>
            <a:chExt cx="2831187" cy="1839084"/>
          </a:xfrm>
          <a:gradFill>
            <a:gsLst>
              <a:gs pos="0">
                <a:srgbClr val="FC926D"/>
              </a:gs>
              <a:gs pos="88000">
                <a:srgbClr val="ED4C44"/>
              </a:gs>
            </a:gsLst>
            <a:lin ang="7200000" scaled="0"/>
          </a:gradFill>
          <a:effectLst>
            <a:outerShdw blurRad="101600" dist="38100" dir="2700000" algn="tl" rotWithShape="0">
              <a:prstClr val="black">
                <a:alpha val="20000"/>
              </a:prstClr>
            </a:outerShdw>
          </a:effectLst>
        </p:grpSpPr>
        <p:sp>
          <p:nvSpPr>
            <p:cNvPr id="9" name="Arrow: Right 28">
              <a:extLst>
                <a:ext uri="{FF2B5EF4-FFF2-40B4-BE49-F238E27FC236}">
                  <a16:creationId xmlns:a16="http://schemas.microsoft.com/office/drawing/2014/main" id="{AC3BCD08-C4EE-FCB6-B626-70A3632BD0A2}"/>
                </a:ext>
              </a:extLst>
            </p:cNvPr>
            <p:cNvSpPr/>
            <p:nvPr/>
          </p:nvSpPr>
          <p:spPr>
            <a:xfrm rot="18900000">
              <a:off x="5038504" y="3609146"/>
              <a:ext cx="1594785" cy="464215"/>
            </a:xfrm>
            <a:prstGeom prst="rightArrow">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4" name="Oval 27">
              <a:extLst>
                <a:ext uri="{FF2B5EF4-FFF2-40B4-BE49-F238E27FC236}">
                  <a16:creationId xmlns:a16="http://schemas.microsoft.com/office/drawing/2014/main" id="{85437E17-2984-364E-59D7-E860D9525B62}"/>
                </a:ext>
              </a:extLst>
            </p:cNvPr>
            <p:cNvSpPr/>
            <p:nvPr/>
          </p:nvSpPr>
          <p:spPr>
            <a:xfrm>
              <a:off x="3802102" y="2898529"/>
              <a:ext cx="1839084" cy="1839084"/>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5" name="Oval 26">
              <a:extLst>
                <a:ext uri="{FF2B5EF4-FFF2-40B4-BE49-F238E27FC236}">
                  <a16:creationId xmlns:a16="http://schemas.microsoft.com/office/drawing/2014/main" id="{5B0A68D5-AFFB-8E37-B917-3189AA292D89}"/>
                </a:ext>
              </a:extLst>
            </p:cNvPr>
            <p:cNvSpPr/>
            <p:nvPr/>
          </p:nvSpPr>
          <p:spPr>
            <a:xfrm>
              <a:off x="4035850" y="3132277"/>
              <a:ext cx="1371587" cy="1371587"/>
            </a:xfrm>
            <a:prstGeom prst="ellipse">
              <a:avLst/>
            </a:prstGeom>
            <a:solidFill>
              <a:schemeClr val="bg1"/>
            </a:solidFill>
            <a:ln w="12700" cap="flat" cmpd="sng" algn="ctr">
              <a:noFill/>
              <a:prstDash val="solid"/>
              <a:miter lim="800000"/>
            </a:ln>
            <a:effectLst>
              <a:outerShdw blurRad="635000" dist="571500" dir="8100000" sx="90000" sy="90000" algn="tr"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chemeClr val="tx1">
                      <a:lumMod val="85000"/>
                      <a:lumOff val="15000"/>
                    </a:schemeClr>
                  </a:solidFill>
                  <a:effectLst/>
                  <a:uLnTx/>
                  <a:uFillTx/>
                  <a:cs typeface="+mn-ea"/>
                  <a:sym typeface="+mn-lt"/>
                </a:rPr>
                <a:t>2</a:t>
              </a:r>
              <a:endParaRPr kumimoji="0" lang="id-ID" sz="22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grpSp>
        <p:nvGrpSpPr>
          <p:cNvPr id="20" name="Group 36">
            <a:extLst>
              <a:ext uri="{FF2B5EF4-FFF2-40B4-BE49-F238E27FC236}">
                <a16:creationId xmlns:a16="http://schemas.microsoft.com/office/drawing/2014/main" id="{7DF82354-B25E-8E2C-D463-9C38A5206304}"/>
              </a:ext>
            </a:extLst>
          </p:cNvPr>
          <p:cNvGrpSpPr/>
          <p:nvPr/>
        </p:nvGrpSpPr>
        <p:grpSpPr>
          <a:xfrm>
            <a:off x="8418634" y="4608671"/>
            <a:ext cx="2131580" cy="1384632"/>
            <a:chOff x="6080544" y="2898529"/>
            <a:chExt cx="2831187" cy="1839084"/>
          </a:xfrm>
          <a:gradFill>
            <a:gsLst>
              <a:gs pos="0">
                <a:srgbClr val="FC926D"/>
              </a:gs>
              <a:gs pos="88000">
                <a:srgbClr val="ED4C44"/>
              </a:gs>
            </a:gsLst>
            <a:lin ang="7200000" scaled="0"/>
          </a:gradFill>
          <a:effectLst>
            <a:outerShdw blurRad="101600" dist="38100" dir="2700000" algn="tl" rotWithShape="0">
              <a:prstClr val="black">
                <a:alpha val="20000"/>
              </a:prstClr>
            </a:outerShdw>
          </a:effectLst>
        </p:grpSpPr>
        <p:sp>
          <p:nvSpPr>
            <p:cNvPr id="21" name="Arrow: Right 18">
              <a:extLst>
                <a:ext uri="{FF2B5EF4-FFF2-40B4-BE49-F238E27FC236}">
                  <a16:creationId xmlns:a16="http://schemas.microsoft.com/office/drawing/2014/main" id="{CF86971C-AFAB-64F9-446A-171AACE99A07}"/>
                </a:ext>
              </a:extLst>
            </p:cNvPr>
            <p:cNvSpPr/>
            <p:nvPr/>
          </p:nvSpPr>
          <p:spPr>
            <a:xfrm rot="18900000">
              <a:off x="7316946" y="3609146"/>
              <a:ext cx="1594785" cy="464215"/>
            </a:xfrm>
            <a:prstGeom prst="rightArrow">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22" name="Oval 17">
              <a:extLst>
                <a:ext uri="{FF2B5EF4-FFF2-40B4-BE49-F238E27FC236}">
                  <a16:creationId xmlns:a16="http://schemas.microsoft.com/office/drawing/2014/main" id="{D16E8BB8-7636-1EF7-D301-E0DC6AF02001}"/>
                </a:ext>
              </a:extLst>
            </p:cNvPr>
            <p:cNvSpPr/>
            <p:nvPr/>
          </p:nvSpPr>
          <p:spPr>
            <a:xfrm>
              <a:off x="6080544" y="2898529"/>
              <a:ext cx="1839084" cy="1839084"/>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3" name="Oval 16">
              <a:extLst>
                <a:ext uri="{FF2B5EF4-FFF2-40B4-BE49-F238E27FC236}">
                  <a16:creationId xmlns:a16="http://schemas.microsoft.com/office/drawing/2014/main" id="{AD2C5B86-D03A-E9BD-1BE6-F150AC6B3E62}"/>
                </a:ext>
              </a:extLst>
            </p:cNvPr>
            <p:cNvSpPr/>
            <p:nvPr/>
          </p:nvSpPr>
          <p:spPr>
            <a:xfrm>
              <a:off x="6314292" y="3132277"/>
              <a:ext cx="1371587" cy="1371587"/>
            </a:xfrm>
            <a:prstGeom prst="ellipse">
              <a:avLst/>
            </a:prstGeom>
            <a:solidFill>
              <a:schemeClr val="bg1"/>
            </a:solidFill>
            <a:ln w="12700" cap="flat" cmpd="sng" algn="ctr">
              <a:noFill/>
              <a:prstDash val="solid"/>
              <a:miter lim="800000"/>
            </a:ln>
            <a:effectLst>
              <a:outerShdw blurRad="635000" dist="571500" dir="8100000" sx="90000" sy="90000" algn="tr"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chemeClr val="tx1">
                      <a:lumMod val="85000"/>
                      <a:lumOff val="15000"/>
                    </a:schemeClr>
                  </a:solidFill>
                  <a:effectLst/>
                  <a:uLnTx/>
                  <a:uFillTx/>
                  <a:cs typeface="+mn-ea"/>
                  <a:sym typeface="+mn-lt"/>
                </a:rPr>
                <a:t>3</a:t>
              </a:r>
              <a:endParaRPr kumimoji="0" lang="id-ID" sz="22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grpSp>
        <p:nvGrpSpPr>
          <p:cNvPr id="24" name="Group 6">
            <a:extLst>
              <a:ext uri="{FF2B5EF4-FFF2-40B4-BE49-F238E27FC236}">
                <a16:creationId xmlns:a16="http://schemas.microsoft.com/office/drawing/2014/main" id="{56E74C4C-918B-7AF5-6CE0-5BC8F653FB70}"/>
              </a:ext>
            </a:extLst>
          </p:cNvPr>
          <p:cNvGrpSpPr/>
          <p:nvPr/>
        </p:nvGrpSpPr>
        <p:grpSpPr>
          <a:xfrm>
            <a:off x="943768" y="1302190"/>
            <a:ext cx="2829600" cy="2948115"/>
            <a:chOff x="1022321" y="5051040"/>
            <a:chExt cx="2829600" cy="2948115"/>
          </a:xfrm>
        </p:grpSpPr>
        <p:sp>
          <p:nvSpPr>
            <p:cNvPr id="25" name="Rectangle 39">
              <a:extLst>
                <a:ext uri="{FF2B5EF4-FFF2-40B4-BE49-F238E27FC236}">
                  <a16:creationId xmlns:a16="http://schemas.microsoft.com/office/drawing/2014/main" id="{F4005760-CDF9-A9D3-D7E9-17F6DAD1CF7A}"/>
                </a:ext>
              </a:extLst>
            </p:cNvPr>
            <p:cNvSpPr/>
            <p:nvPr/>
          </p:nvSpPr>
          <p:spPr>
            <a:xfrm>
              <a:off x="1022321" y="5697371"/>
              <a:ext cx="2829600" cy="2301784"/>
            </a:xfrm>
            <a:prstGeom prst="rect">
              <a:avLst/>
            </a:prstGeom>
          </p:spPr>
          <p:txBody>
            <a:bodyPr wrap="square">
              <a:spAutoFit/>
            </a:bodyPr>
            <a:lstStyle/>
            <a:p>
              <a:pPr algn="just">
                <a:lnSpc>
                  <a:spcPct val="130000"/>
                </a:lnSpc>
              </a:pPr>
              <a:r>
                <a:rPr lang="zh-CN" altLang="en-US" sz="1600" dirty="0">
                  <a:cs typeface="+mn-ea"/>
                  <a:sym typeface="+mn-lt"/>
                </a:rPr>
                <a:t>品牌商和企业要想培养自身的数字化能力，首先需要创建能够让消费者通过多种渠道参与互动的接触点。这些接触点可以是社交媒体接触点，如微信、微博等；也可以是品牌商和企业的官方网站和</a:t>
              </a:r>
              <a:r>
                <a:rPr lang="en-US" altLang="zh-CN" sz="1600" dirty="0">
                  <a:cs typeface="+mn-ea"/>
                  <a:sym typeface="+mn-lt"/>
                </a:rPr>
                <a:t>App</a:t>
              </a:r>
              <a:r>
                <a:rPr lang="zh-CN" altLang="en-US" sz="1600" dirty="0">
                  <a:cs typeface="+mn-ea"/>
                  <a:sym typeface="+mn-lt"/>
                </a:rPr>
                <a:t>。</a:t>
              </a:r>
            </a:p>
          </p:txBody>
        </p:sp>
        <p:sp>
          <p:nvSpPr>
            <p:cNvPr id="26" name="TextBox 40">
              <a:extLst>
                <a:ext uri="{FF2B5EF4-FFF2-40B4-BE49-F238E27FC236}">
                  <a16:creationId xmlns:a16="http://schemas.microsoft.com/office/drawing/2014/main" id="{FD6FCA43-2CF0-BD9A-4425-B3681D6AA1EB}"/>
                </a:ext>
              </a:extLst>
            </p:cNvPr>
            <p:cNvSpPr txBox="1"/>
            <p:nvPr/>
          </p:nvSpPr>
          <p:spPr>
            <a:xfrm>
              <a:off x="1167013" y="5051040"/>
              <a:ext cx="2540217" cy="646331"/>
            </a:xfrm>
            <a:prstGeom prst="rect">
              <a:avLst/>
            </a:prstGeom>
            <a:noFill/>
          </p:spPr>
          <p:txBody>
            <a:bodyPr wrap="square" rtlCol="0">
              <a:spAutoFit/>
            </a:bodyPr>
            <a:lstStyle/>
            <a:p>
              <a:pPr algn="ctr"/>
              <a:r>
                <a:rPr lang="zh-CN" altLang="en-US" b="1" dirty="0">
                  <a:solidFill>
                    <a:schemeClr val="accent1"/>
                  </a:solidFill>
                  <a:cs typeface="+mn-ea"/>
                  <a:sym typeface="+mn-lt"/>
                </a:rPr>
                <a:t>创建</a:t>
              </a:r>
              <a:br>
                <a:rPr lang="en-US" altLang="zh-CN" b="1" dirty="0">
                  <a:solidFill>
                    <a:schemeClr val="accent1"/>
                  </a:solidFill>
                  <a:cs typeface="+mn-ea"/>
                  <a:sym typeface="+mn-lt"/>
                </a:rPr>
              </a:br>
              <a:r>
                <a:rPr lang="zh-CN" altLang="en-US" b="1" dirty="0">
                  <a:solidFill>
                    <a:schemeClr val="accent1"/>
                  </a:solidFill>
                  <a:cs typeface="+mn-ea"/>
                  <a:sym typeface="+mn-lt"/>
                </a:rPr>
                <a:t>多触点数字化渠道</a:t>
              </a:r>
              <a:endParaRPr lang="en-US" b="1" dirty="0">
                <a:solidFill>
                  <a:schemeClr val="accent1"/>
                </a:solidFill>
                <a:cs typeface="+mn-ea"/>
                <a:sym typeface="+mn-lt"/>
              </a:endParaRPr>
            </a:p>
          </p:txBody>
        </p:sp>
      </p:grpSp>
      <p:grpSp>
        <p:nvGrpSpPr>
          <p:cNvPr id="27" name="Group 7">
            <a:extLst>
              <a:ext uri="{FF2B5EF4-FFF2-40B4-BE49-F238E27FC236}">
                <a16:creationId xmlns:a16="http://schemas.microsoft.com/office/drawing/2014/main" id="{B68EB18B-ADB8-899A-672D-476EA9AEB2F9}"/>
              </a:ext>
            </a:extLst>
          </p:cNvPr>
          <p:cNvGrpSpPr/>
          <p:nvPr/>
        </p:nvGrpSpPr>
        <p:grpSpPr>
          <a:xfrm>
            <a:off x="4681201" y="1302190"/>
            <a:ext cx="2829600" cy="2947376"/>
            <a:chOff x="3138056" y="2231157"/>
            <a:chExt cx="2829600" cy="2947376"/>
          </a:xfrm>
        </p:grpSpPr>
        <p:sp>
          <p:nvSpPr>
            <p:cNvPr id="30" name="Rectangle 41">
              <a:extLst>
                <a:ext uri="{FF2B5EF4-FFF2-40B4-BE49-F238E27FC236}">
                  <a16:creationId xmlns:a16="http://schemas.microsoft.com/office/drawing/2014/main" id="{BB02AB0B-F55D-3F4A-4AC5-FFF04D193660}"/>
                </a:ext>
              </a:extLst>
            </p:cNvPr>
            <p:cNvSpPr/>
            <p:nvPr/>
          </p:nvSpPr>
          <p:spPr>
            <a:xfrm>
              <a:off x="3138056" y="2876749"/>
              <a:ext cx="2829600" cy="2301784"/>
            </a:xfrm>
            <a:prstGeom prst="rect">
              <a:avLst/>
            </a:prstGeom>
          </p:spPr>
          <p:txBody>
            <a:bodyPr wrap="square">
              <a:spAutoFit/>
            </a:bodyPr>
            <a:lstStyle/>
            <a:p>
              <a:pPr algn="just">
                <a:lnSpc>
                  <a:spcPct val="130000"/>
                </a:lnSpc>
              </a:pPr>
              <a:r>
                <a:rPr lang="zh-CN" altLang="en-US" sz="1600" dirty="0">
                  <a:cs typeface="+mn-ea"/>
                  <a:sym typeface="+mn-lt"/>
                </a:rPr>
                <a:t>在运营转型的下一个层面，品牌商和企业要懂得利用信息进行运营管理。品牌商和企业需要将各个渠道、各个业务单位，以及各个合作伙伴的信息进行整合，并将整合后的信息用于指导自身运营。</a:t>
              </a:r>
            </a:p>
          </p:txBody>
        </p:sp>
        <p:sp>
          <p:nvSpPr>
            <p:cNvPr id="31" name="TextBox 42">
              <a:extLst>
                <a:ext uri="{FF2B5EF4-FFF2-40B4-BE49-F238E27FC236}">
                  <a16:creationId xmlns:a16="http://schemas.microsoft.com/office/drawing/2014/main" id="{AE9A501E-CCCF-A37F-7880-BE5B453B487B}"/>
                </a:ext>
              </a:extLst>
            </p:cNvPr>
            <p:cNvSpPr txBox="1"/>
            <p:nvPr/>
          </p:nvSpPr>
          <p:spPr>
            <a:xfrm>
              <a:off x="3282748" y="2231157"/>
              <a:ext cx="2540217" cy="646331"/>
            </a:xfrm>
            <a:prstGeom prst="rect">
              <a:avLst/>
            </a:prstGeom>
            <a:noFill/>
          </p:spPr>
          <p:txBody>
            <a:bodyPr wrap="square" rtlCol="0">
              <a:spAutoFit/>
            </a:bodyPr>
            <a:lstStyle/>
            <a:p>
              <a:pPr algn="ctr"/>
              <a:r>
                <a:rPr lang="zh-CN" altLang="en-US" b="1" dirty="0">
                  <a:solidFill>
                    <a:schemeClr val="accent1"/>
                  </a:solidFill>
                  <a:cs typeface="+mn-ea"/>
                  <a:sym typeface="+mn-lt"/>
                </a:rPr>
                <a:t>利用</a:t>
              </a:r>
              <a:br>
                <a:rPr lang="en-US" altLang="zh-CN" b="1" dirty="0">
                  <a:solidFill>
                    <a:schemeClr val="accent1"/>
                  </a:solidFill>
                  <a:cs typeface="+mn-ea"/>
                  <a:sym typeface="+mn-lt"/>
                </a:rPr>
              </a:br>
              <a:r>
                <a:rPr lang="zh-CN" altLang="en-US" b="1" dirty="0">
                  <a:solidFill>
                    <a:schemeClr val="accent1"/>
                  </a:solidFill>
                  <a:cs typeface="+mn-ea"/>
                  <a:sym typeface="+mn-lt"/>
                </a:rPr>
                <a:t>信息进行运营管理</a:t>
              </a:r>
              <a:endParaRPr lang="en-US" b="1" dirty="0">
                <a:solidFill>
                  <a:schemeClr val="accent1"/>
                </a:solidFill>
                <a:cs typeface="+mn-ea"/>
                <a:sym typeface="+mn-lt"/>
              </a:endParaRPr>
            </a:p>
          </p:txBody>
        </p:sp>
      </p:grpSp>
      <p:grpSp>
        <p:nvGrpSpPr>
          <p:cNvPr id="32" name="Group 8">
            <a:extLst>
              <a:ext uri="{FF2B5EF4-FFF2-40B4-BE49-F238E27FC236}">
                <a16:creationId xmlns:a16="http://schemas.microsoft.com/office/drawing/2014/main" id="{33CAC3F8-CB71-82E8-7FF0-1351196E078E}"/>
              </a:ext>
            </a:extLst>
          </p:cNvPr>
          <p:cNvGrpSpPr/>
          <p:nvPr/>
        </p:nvGrpSpPr>
        <p:grpSpPr>
          <a:xfrm>
            <a:off x="8418634" y="1302190"/>
            <a:ext cx="2828832" cy="1667764"/>
            <a:chOff x="5235471" y="5051040"/>
            <a:chExt cx="2828832" cy="1667764"/>
          </a:xfrm>
        </p:grpSpPr>
        <p:sp>
          <p:nvSpPr>
            <p:cNvPr id="33" name="Rectangle 43">
              <a:extLst>
                <a:ext uri="{FF2B5EF4-FFF2-40B4-BE49-F238E27FC236}">
                  <a16:creationId xmlns:a16="http://schemas.microsoft.com/office/drawing/2014/main" id="{471CCB5F-C7B1-7EDA-8B66-6B0E49D81EE3}"/>
                </a:ext>
              </a:extLst>
            </p:cNvPr>
            <p:cNvSpPr/>
            <p:nvPr/>
          </p:nvSpPr>
          <p:spPr>
            <a:xfrm>
              <a:off x="5235471" y="5697371"/>
              <a:ext cx="2828832" cy="1021433"/>
            </a:xfrm>
            <a:prstGeom prst="rect">
              <a:avLst/>
            </a:prstGeom>
          </p:spPr>
          <p:txBody>
            <a:bodyPr wrap="square">
              <a:spAutoFit/>
            </a:bodyPr>
            <a:lstStyle/>
            <a:p>
              <a:pPr algn="just">
                <a:lnSpc>
                  <a:spcPct val="130000"/>
                </a:lnSpc>
              </a:pPr>
              <a:r>
                <a:rPr lang="zh-CN" altLang="en-US" sz="1600" dirty="0">
                  <a:cs typeface="+mn-ea"/>
                  <a:sym typeface="+mn-lt"/>
                </a:rPr>
                <a:t>品牌商和企业要以消费者接触点为核心对运营模式进行重构，优化交易价值链中的所有元素。</a:t>
              </a:r>
            </a:p>
          </p:txBody>
        </p:sp>
        <p:sp>
          <p:nvSpPr>
            <p:cNvPr id="34" name="TextBox 44">
              <a:extLst>
                <a:ext uri="{FF2B5EF4-FFF2-40B4-BE49-F238E27FC236}">
                  <a16:creationId xmlns:a16="http://schemas.microsoft.com/office/drawing/2014/main" id="{89AC3EDD-803F-FD7A-B6B3-9844F2712EC3}"/>
                </a:ext>
              </a:extLst>
            </p:cNvPr>
            <p:cNvSpPr txBox="1"/>
            <p:nvPr/>
          </p:nvSpPr>
          <p:spPr>
            <a:xfrm>
              <a:off x="5524470" y="5051040"/>
              <a:ext cx="2250835" cy="646331"/>
            </a:xfrm>
            <a:prstGeom prst="rect">
              <a:avLst/>
            </a:prstGeom>
            <a:noFill/>
          </p:spPr>
          <p:txBody>
            <a:bodyPr wrap="square" rtlCol="0">
              <a:spAutoFit/>
            </a:bodyPr>
            <a:lstStyle/>
            <a:p>
              <a:pPr algn="ctr"/>
              <a:r>
                <a:rPr lang="zh-CN" altLang="en-US" b="1" dirty="0">
                  <a:solidFill>
                    <a:schemeClr val="accent1"/>
                  </a:solidFill>
                  <a:cs typeface="+mn-ea"/>
                  <a:sym typeface="+mn-lt"/>
                </a:rPr>
                <a:t>整合</a:t>
              </a:r>
              <a:br>
                <a:rPr lang="en-US" altLang="zh-CN" b="1" dirty="0">
                  <a:solidFill>
                    <a:schemeClr val="accent1"/>
                  </a:solidFill>
                  <a:cs typeface="+mn-ea"/>
                  <a:sym typeface="+mn-lt"/>
                </a:rPr>
              </a:br>
              <a:r>
                <a:rPr lang="zh-CN" altLang="en-US" b="1" dirty="0">
                  <a:solidFill>
                    <a:schemeClr val="accent1"/>
                  </a:solidFill>
                  <a:cs typeface="+mn-ea"/>
                  <a:sym typeface="+mn-lt"/>
                </a:rPr>
                <a:t>价值链中的元素</a:t>
              </a:r>
              <a:endParaRPr lang="en-US" b="1" dirty="0">
                <a:solidFill>
                  <a:schemeClr val="accent1"/>
                </a:solidFill>
                <a:cs typeface="+mn-ea"/>
                <a:sym typeface="+mn-lt"/>
              </a:endParaRPr>
            </a:p>
          </p:txBody>
        </p:sp>
      </p:grpSp>
    </p:spTree>
    <p:extLst>
      <p:ext uri="{BB962C8B-B14F-4D97-AF65-F5344CB8AC3E}">
        <p14:creationId xmlns:p14="http://schemas.microsoft.com/office/powerpoint/2010/main" val="220571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randombar(horizontal)">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525904"/>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3</a:t>
            </a:r>
          </a:p>
        </p:txBody>
      </p:sp>
      <p:sp>
        <p:nvSpPr>
          <p:cNvPr id="19" name="文本框 18"/>
          <p:cNvSpPr txBox="1"/>
          <p:nvPr/>
        </p:nvSpPr>
        <p:spPr>
          <a:xfrm>
            <a:off x="2537545" y="2632598"/>
            <a:ext cx="6955750"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做好四项工作，有效实现</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数据赋能</a:t>
            </a:r>
          </a:p>
        </p:txBody>
      </p:sp>
      <p:sp>
        <p:nvSpPr>
          <p:cNvPr id="20" name="矩形 19"/>
          <p:cNvSpPr/>
          <p:nvPr/>
        </p:nvSpPr>
        <p:spPr>
          <a:xfrm>
            <a:off x="2537545" y="4257224"/>
            <a:ext cx="7025555" cy="2120902"/>
          </a:xfrm>
          <a:prstGeom prst="rect">
            <a:avLst/>
          </a:prstGeom>
        </p:spPr>
        <p:txBody>
          <a:bodyPr wrap="square">
            <a:spAutoFit/>
          </a:bodyPr>
          <a:lstStyle/>
          <a:p>
            <a:pPr indent="457200" algn="just">
              <a:lnSpc>
                <a:spcPct val="150000"/>
              </a:lnSpc>
            </a:pPr>
            <a:r>
              <a:rPr lang="zh-CN" altLang="en-US" dirty="0"/>
              <a:t>在新零售商业模式中，大数据和云计算的应用为品牌商和企业提升自身竞争力提供了有力的支持。进行数字化转型，将数据赋能发挥到极致，是品牌商和企业实现新零售转型的必要条件。品牌商和企业要想充分地运用好数据，将数据赋能的效应发挥到极致，就需要做好四个方面的工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179117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9450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做好四项工作，有效实现数据赋能</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D3EA7B9F-387E-28F4-C7D3-10A543ECD02C}"/>
              </a:ext>
            </a:extLst>
          </p:cNvPr>
          <p:cNvGrpSpPr/>
          <p:nvPr/>
        </p:nvGrpSpPr>
        <p:grpSpPr>
          <a:xfrm>
            <a:off x="866860" y="1529043"/>
            <a:ext cx="3265302" cy="612000"/>
            <a:chOff x="2305628" y="1939350"/>
            <a:chExt cx="3265302" cy="612000"/>
          </a:xfrm>
        </p:grpSpPr>
        <p:sp>
          <p:nvSpPr>
            <p:cNvPr id="3" name="13 椭圆 1">
              <a:extLst>
                <a:ext uri="{FF2B5EF4-FFF2-40B4-BE49-F238E27FC236}">
                  <a16:creationId xmlns:a16="http://schemas.microsoft.com/office/drawing/2014/main" id="{5A8D1916-070C-6F39-D13B-28836CF221E5}"/>
                </a:ext>
              </a:extLst>
            </p:cNvPr>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1</a:t>
              </a:r>
              <a:endParaRPr lang="zh-CN" altLang="en-US" sz="2200" dirty="0"/>
            </a:p>
          </p:txBody>
        </p:sp>
        <p:sp>
          <p:nvSpPr>
            <p:cNvPr id="4" name="8 Docer Falling Dust PPT demo">
              <a:extLst>
                <a:ext uri="{FF2B5EF4-FFF2-40B4-BE49-F238E27FC236}">
                  <a16:creationId xmlns:a16="http://schemas.microsoft.com/office/drawing/2014/main" id="{F4D9463F-474E-DB76-3CFA-4FCFFF8C3BEA}"/>
                </a:ext>
              </a:extLst>
            </p:cNvPr>
            <p:cNvSpPr/>
            <p:nvPr/>
          </p:nvSpPr>
          <p:spPr>
            <a:xfrm>
              <a:off x="3073192" y="2045295"/>
              <a:ext cx="249773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创建大数据云平台</a:t>
              </a:r>
            </a:p>
          </p:txBody>
        </p:sp>
      </p:grpSp>
      <p:grpSp>
        <p:nvGrpSpPr>
          <p:cNvPr id="5" name="组合 4">
            <a:extLst>
              <a:ext uri="{FF2B5EF4-FFF2-40B4-BE49-F238E27FC236}">
                <a16:creationId xmlns:a16="http://schemas.microsoft.com/office/drawing/2014/main" id="{61F8093B-3953-6400-3D8D-25F2CB2E5699}"/>
              </a:ext>
            </a:extLst>
          </p:cNvPr>
          <p:cNvGrpSpPr/>
          <p:nvPr/>
        </p:nvGrpSpPr>
        <p:grpSpPr>
          <a:xfrm>
            <a:off x="866860" y="2713056"/>
            <a:ext cx="3265302" cy="612000"/>
            <a:chOff x="2305628" y="3380798"/>
            <a:chExt cx="3265302" cy="612000"/>
          </a:xfrm>
        </p:grpSpPr>
        <p:sp>
          <p:nvSpPr>
            <p:cNvPr id="7" name="12 椭圆 44">
              <a:extLst>
                <a:ext uri="{FF2B5EF4-FFF2-40B4-BE49-F238E27FC236}">
                  <a16:creationId xmlns:a16="http://schemas.microsoft.com/office/drawing/2014/main" id="{6A22C20C-954A-6E4D-86E7-2C3BE693CBB4}"/>
                </a:ext>
              </a:extLst>
            </p:cNvPr>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2</a:t>
              </a:r>
              <a:endParaRPr lang="zh-CN" altLang="en-US" sz="2200" dirty="0">
                <a:latin typeface="微软雅黑" panose="020B0503020204020204" pitchFamily="34" charset="-122"/>
                <a:ea typeface="微软雅黑" panose="020B0503020204020204" pitchFamily="34" charset="-122"/>
              </a:endParaRPr>
            </a:p>
          </p:txBody>
        </p:sp>
        <p:sp>
          <p:nvSpPr>
            <p:cNvPr id="14" name="6 Docer Falling Dust PPT demo">
              <a:extLst>
                <a:ext uri="{FF2B5EF4-FFF2-40B4-BE49-F238E27FC236}">
                  <a16:creationId xmlns:a16="http://schemas.microsoft.com/office/drawing/2014/main" id="{9150C598-7724-C918-A985-AAA9460A0C33}"/>
                </a:ext>
              </a:extLst>
            </p:cNvPr>
            <p:cNvSpPr/>
            <p:nvPr/>
          </p:nvSpPr>
          <p:spPr>
            <a:xfrm>
              <a:off x="3073192" y="3486743"/>
              <a:ext cx="249773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保持算法迭代更新</a:t>
              </a:r>
            </a:p>
          </p:txBody>
        </p:sp>
      </p:grpSp>
      <p:grpSp>
        <p:nvGrpSpPr>
          <p:cNvPr id="15" name="组合 14">
            <a:extLst>
              <a:ext uri="{FF2B5EF4-FFF2-40B4-BE49-F238E27FC236}">
                <a16:creationId xmlns:a16="http://schemas.microsoft.com/office/drawing/2014/main" id="{9CE06110-996E-1788-1E4E-EFF02B3C1BD2}"/>
              </a:ext>
            </a:extLst>
          </p:cNvPr>
          <p:cNvGrpSpPr/>
          <p:nvPr/>
        </p:nvGrpSpPr>
        <p:grpSpPr>
          <a:xfrm>
            <a:off x="866860" y="3897069"/>
            <a:ext cx="3635692" cy="612000"/>
            <a:chOff x="2305628" y="4822245"/>
            <a:chExt cx="3635692" cy="612000"/>
          </a:xfrm>
        </p:grpSpPr>
        <p:sp>
          <p:nvSpPr>
            <p:cNvPr id="20" name="13 椭圆 1">
              <a:extLst>
                <a:ext uri="{FF2B5EF4-FFF2-40B4-BE49-F238E27FC236}">
                  <a16:creationId xmlns:a16="http://schemas.microsoft.com/office/drawing/2014/main" id="{BC18D919-2E21-B75D-2C8C-050FD8171888}"/>
                </a:ext>
              </a:extLst>
            </p:cNvPr>
            <p:cNvSpPr/>
            <p:nvPr/>
          </p:nvSpPr>
          <p:spPr>
            <a:xfrm>
              <a:off x="2305628" y="4822245"/>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3</a:t>
              </a:r>
              <a:endParaRPr lang="zh-CN" altLang="en-US" sz="2200" dirty="0"/>
            </a:p>
          </p:txBody>
        </p:sp>
        <p:sp>
          <p:nvSpPr>
            <p:cNvPr id="21" name="8 Docer Falling Dust PPT demo">
              <a:extLst>
                <a:ext uri="{FF2B5EF4-FFF2-40B4-BE49-F238E27FC236}">
                  <a16:creationId xmlns:a16="http://schemas.microsoft.com/office/drawing/2014/main" id="{E2A26951-97B9-3AD1-F345-39DDF0AF3868}"/>
                </a:ext>
              </a:extLst>
            </p:cNvPr>
            <p:cNvSpPr/>
            <p:nvPr/>
          </p:nvSpPr>
          <p:spPr>
            <a:xfrm>
              <a:off x="3073192" y="4928190"/>
              <a:ext cx="286812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构建精准的消费者画像</a:t>
              </a:r>
            </a:p>
          </p:txBody>
        </p:sp>
      </p:grpSp>
      <p:grpSp>
        <p:nvGrpSpPr>
          <p:cNvPr id="22" name="组合 21">
            <a:extLst>
              <a:ext uri="{FF2B5EF4-FFF2-40B4-BE49-F238E27FC236}">
                <a16:creationId xmlns:a16="http://schemas.microsoft.com/office/drawing/2014/main" id="{82AD4EE6-9FEE-B671-24DA-3D668A8AE7E0}"/>
              </a:ext>
            </a:extLst>
          </p:cNvPr>
          <p:cNvGrpSpPr/>
          <p:nvPr/>
        </p:nvGrpSpPr>
        <p:grpSpPr>
          <a:xfrm>
            <a:off x="866860" y="5081082"/>
            <a:ext cx="3091682" cy="612000"/>
            <a:chOff x="2305628" y="3380798"/>
            <a:chExt cx="3091682" cy="612000"/>
          </a:xfrm>
        </p:grpSpPr>
        <p:sp>
          <p:nvSpPr>
            <p:cNvPr id="23" name="12 椭圆 44">
              <a:extLst>
                <a:ext uri="{FF2B5EF4-FFF2-40B4-BE49-F238E27FC236}">
                  <a16:creationId xmlns:a16="http://schemas.microsoft.com/office/drawing/2014/main" id="{D2212879-ECC8-5C6E-4326-1E5FD6B5BF83}"/>
                </a:ext>
              </a:extLst>
            </p:cNvPr>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4</a:t>
              </a:r>
              <a:endParaRPr lang="zh-CN" altLang="en-US" sz="2200" dirty="0">
                <a:latin typeface="微软雅黑" panose="020B0503020204020204" pitchFamily="34" charset="-122"/>
                <a:ea typeface="微软雅黑" panose="020B0503020204020204" pitchFamily="34" charset="-122"/>
              </a:endParaRPr>
            </a:p>
          </p:txBody>
        </p:sp>
        <p:sp>
          <p:nvSpPr>
            <p:cNvPr id="24" name="6 Docer Falling Dust PPT demo">
              <a:extLst>
                <a:ext uri="{FF2B5EF4-FFF2-40B4-BE49-F238E27FC236}">
                  <a16:creationId xmlns:a16="http://schemas.microsoft.com/office/drawing/2014/main" id="{79C1BA29-BE6B-9D0B-8039-1CC7EB5AB02F}"/>
                </a:ext>
              </a:extLst>
            </p:cNvPr>
            <p:cNvSpPr/>
            <p:nvPr/>
          </p:nvSpPr>
          <p:spPr>
            <a:xfrm>
              <a:off x="3073192" y="3486743"/>
              <a:ext cx="232411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采取精准营销策略</a:t>
              </a:r>
            </a:p>
          </p:txBody>
        </p:sp>
      </p:grpSp>
      <p:pic>
        <p:nvPicPr>
          <p:cNvPr id="8" name="图片 7">
            <a:extLst>
              <a:ext uri="{FF2B5EF4-FFF2-40B4-BE49-F238E27FC236}">
                <a16:creationId xmlns:a16="http://schemas.microsoft.com/office/drawing/2014/main" id="{9F9254AF-E837-49BC-8D4E-311F032D5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103" y="4098951"/>
            <a:ext cx="6753415" cy="1964261"/>
          </a:xfrm>
          <a:prstGeom prst="rect">
            <a:avLst/>
          </a:prstGeom>
        </p:spPr>
      </p:pic>
    </p:spTree>
    <p:extLst>
      <p:ext uri="{BB962C8B-B14F-4D97-AF65-F5344CB8AC3E}">
        <p14:creationId xmlns:p14="http://schemas.microsoft.com/office/powerpoint/2010/main" val="371076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9450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做好四项工作，有效实现数据赋能</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9" name="组合 18">
            <a:extLst>
              <a:ext uri="{FF2B5EF4-FFF2-40B4-BE49-F238E27FC236}">
                <a16:creationId xmlns:a16="http://schemas.microsoft.com/office/drawing/2014/main" id="{14715F71-A0F7-C1E4-33DB-065B1EE290A7}"/>
              </a:ext>
            </a:extLst>
          </p:cNvPr>
          <p:cNvGrpSpPr/>
          <p:nvPr/>
        </p:nvGrpSpPr>
        <p:grpSpPr>
          <a:xfrm>
            <a:off x="1140988" y="2635997"/>
            <a:ext cx="9673578" cy="1229947"/>
            <a:chOff x="886345" y="1003967"/>
            <a:chExt cx="9673578" cy="1229947"/>
          </a:xfrm>
        </p:grpSpPr>
        <p:sp>
          <p:nvSpPr>
            <p:cNvPr id="25" name="矩形: 圆角 24">
              <a:extLst>
                <a:ext uri="{FF2B5EF4-FFF2-40B4-BE49-F238E27FC236}">
                  <a16:creationId xmlns:a16="http://schemas.microsoft.com/office/drawing/2014/main" id="{9E6506EE-4AEE-69BF-19A6-87EE82F632D3}"/>
                </a:ext>
              </a:extLst>
            </p:cNvPr>
            <p:cNvSpPr/>
            <p:nvPr/>
          </p:nvSpPr>
          <p:spPr>
            <a:xfrm>
              <a:off x="935581" y="1648009"/>
              <a:ext cx="9624342" cy="585905"/>
            </a:xfrm>
            <a:prstGeom prst="roundRect">
              <a:avLst/>
            </a:prstGeom>
            <a:solidFill>
              <a:schemeClr val="bg1">
                <a:lumMod val="95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144000" rtlCol="0" anchor="t" anchorCtr="0"/>
            <a:lstStyle/>
            <a:p>
              <a:pPr marL="0" marR="0" lvl="0" indent="432000" algn="just" defTabSz="914400" rtl="0" eaLnBrk="1" fontAlgn="base" latinLnBrk="0" hangingPunct="1">
                <a:lnSpc>
                  <a:spcPct val="130000"/>
                </a:lnSpc>
                <a:spcBef>
                  <a:spcPct val="0"/>
                </a:spcBef>
                <a:spcAft>
                  <a:spcPct val="0"/>
                </a:spcAft>
                <a:buClrTx/>
                <a:buSzTx/>
                <a:buFontTx/>
                <a:buNone/>
                <a:tabLst/>
                <a:defRPr/>
              </a:pPr>
              <a:r>
                <a:rPr kumimoji="0" lang="zh-CN" altLang="en-US" sz="17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sym typeface="思源黑体 CN Bold" panose="020B0800000000000000" pitchFamily="34" charset="-122"/>
                </a:rPr>
                <a:t>说一说精准营销对品牌和企业运营发展有什么作用。</a:t>
              </a:r>
            </a:p>
          </p:txBody>
        </p:sp>
        <p:sp>
          <p:nvSpPr>
            <p:cNvPr id="26" name="文本框 25">
              <a:extLst>
                <a:ext uri="{FF2B5EF4-FFF2-40B4-BE49-F238E27FC236}">
                  <a16:creationId xmlns:a16="http://schemas.microsoft.com/office/drawing/2014/main" id="{C1149BC8-2151-00FE-93C5-FDEF2D0F4F1D}"/>
                </a:ext>
              </a:extLst>
            </p:cNvPr>
            <p:cNvSpPr txBox="1"/>
            <p:nvPr/>
          </p:nvSpPr>
          <p:spPr>
            <a:xfrm>
              <a:off x="1697133" y="1231486"/>
              <a:ext cx="1025922" cy="307777"/>
            </a:xfrm>
            <a:prstGeom prst="rect">
              <a:avLst/>
            </a:prstGeom>
            <a:noFill/>
            <a:effectLst/>
          </p:spPr>
          <p:txBody>
            <a:bodyPr wrap="none" lIns="0" tIns="0" rIns="0" bIns="0" rtlCol="0" anchor="ctr" anchorCtr="0">
              <a:spAutoFit/>
            </a:bodyPr>
            <a:lstStyle/>
            <a:p>
              <a:pPr marR="0" lvl="0" algn="l" defTabSz="914400" rtl="0" eaLnBrk="1" fontAlgn="auto" latinLnBrk="0" hangingPunct="1">
                <a:spcBef>
                  <a:spcPts val="0"/>
                </a:spcBef>
                <a:spcAft>
                  <a:spcPts val="0"/>
                </a:spcAft>
                <a:buClr>
                  <a:srgbClr val="323369"/>
                </a:buClr>
                <a:buSzTx/>
                <a:tabLst/>
                <a:defRPr/>
              </a:pPr>
              <a:r>
                <a:rPr kumimoji="0" lang="zh-CN" altLang="en-US" sz="2000" b="1" i="0" u="none" strike="noStrike" kern="1200" cap="none" spc="0" normalizeH="0" baseline="0" noProof="0" dirty="0">
                  <a:ln>
                    <a:noFill/>
                  </a:ln>
                  <a:solidFill>
                    <a:schemeClr val="accent1"/>
                  </a:solidFill>
                  <a:effectLst/>
                  <a:uLnTx/>
                  <a:uFillTx/>
                  <a:latin typeface="Arial"/>
                  <a:ea typeface="微软雅黑"/>
                  <a:cs typeface="+mn-ea"/>
                  <a:sym typeface="+mn-lt"/>
                </a:rPr>
                <a:t>课堂讨论</a:t>
              </a:r>
              <a:endParaRPr kumimoji="0" lang="en-US" altLang="zh-CN" sz="2000" b="0" i="0" u="none" strike="noStrike" kern="1200" cap="none" spc="0" normalizeH="0" baseline="0" noProof="0" dirty="0">
                <a:ln>
                  <a:noFill/>
                </a:ln>
                <a:solidFill>
                  <a:schemeClr val="accent1"/>
                </a:solidFill>
                <a:effectLst/>
                <a:uLnTx/>
                <a:uFillTx/>
                <a:latin typeface="Arial"/>
                <a:ea typeface="微软雅黑"/>
                <a:cs typeface="+mn-ea"/>
                <a:sym typeface="+mn-lt"/>
              </a:endParaRPr>
            </a:p>
          </p:txBody>
        </p:sp>
        <p:grpSp>
          <p:nvGrpSpPr>
            <p:cNvPr id="27" name="组合 26">
              <a:extLst>
                <a:ext uri="{FF2B5EF4-FFF2-40B4-BE49-F238E27FC236}">
                  <a16:creationId xmlns:a16="http://schemas.microsoft.com/office/drawing/2014/main" id="{BDD5FAE5-3219-1F68-E5A1-AB50ED8A5A4F}"/>
                </a:ext>
              </a:extLst>
            </p:cNvPr>
            <p:cNvGrpSpPr/>
            <p:nvPr/>
          </p:nvGrpSpPr>
          <p:grpSpPr>
            <a:xfrm>
              <a:off x="886345" y="1003967"/>
              <a:ext cx="746632" cy="746632"/>
              <a:chOff x="1118840" y="4462463"/>
              <a:chExt cx="746632" cy="746632"/>
            </a:xfrm>
          </p:grpSpPr>
          <p:pic>
            <p:nvPicPr>
              <p:cNvPr id="30" name="图形 29" descr="聊天">
                <a:extLst>
                  <a:ext uri="{FF2B5EF4-FFF2-40B4-BE49-F238E27FC236}">
                    <a16:creationId xmlns:a16="http://schemas.microsoft.com/office/drawing/2014/main" id="{81E955FC-504B-F5F3-DBEA-5174C5AEAC0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840" y="4462463"/>
                <a:ext cx="746632" cy="746632"/>
              </a:xfrm>
              <a:prstGeom prst="rect">
                <a:avLst/>
              </a:prstGeom>
            </p:spPr>
          </p:pic>
          <p:grpSp>
            <p:nvGrpSpPr>
              <p:cNvPr id="31" name="组合 30">
                <a:extLst>
                  <a:ext uri="{FF2B5EF4-FFF2-40B4-BE49-F238E27FC236}">
                    <a16:creationId xmlns:a16="http://schemas.microsoft.com/office/drawing/2014/main" id="{AF9D5DF7-D816-7FAF-D2B8-AAA2522D7090}"/>
                  </a:ext>
                </a:extLst>
              </p:cNvPr>
              <p:cNvGrpSpPr/>
              <p:nvPr/>
            </p:nvGrpSpPr>
            <p:grpSpPr>
              <a:xfrm>
                <a:off x="1490660" y="4810123"/>
                <a:ext cx="251644" cy="54000"/>
                <a:chOff x="1473993" y="4800599"/>
                <a:chExt cx="251644" cy="54000"/>
              </a:xfrm>
            </p:grpSpPr>
            <p:sp>
              <p:nvSpPr>
                <p:cNvPr id="32" name="椭圆 31">
                  <a:extLst>
                    <a:ext uri="{FF2B5EF4-FFF2-40B4-BE49-F238E27FC236}">
                      <a16:creationId xmlns:a16="http://schemas.microsoft.com/office/drawing/2014/main" id="{0E321FAF-F20F-56A9-4CA5-B8DB990B29CA}"/>
                    </a:ext>
                  </a:extLst>
                </p:cNvPr>
                <p:cNvSpPr/>
                <p:nvPr/>
              </p:nvSpPr>
              <p:spPr>
                <a:xfrm>
                  <a:off x="1473993"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194BF585-B14F-4464-6F35-4DA3D2ACD0CC}"/>
                    </a:ext>
                  </a:extLst>
                </p:cNvPr>
                <p:cNvSpPr/>
                <p:nvPr/>
              </p:nvSpPr>
              <p:spPr>
                <a:xfrm>
                  <a:off x="1572815"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BA7774CC-4118-43C9-00B0-13EBBC18BA7A}"/>
                    </a:ext>
                  </a:extLst>
                </p:cNvPr>
                <p:cNvSpPr/>
                <p:nvPr/>
              </p:nvSpPr>
              <p:spPr>
                <a:xfrm>
                  <a:off x="1671637"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261516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Right)">
                                      <p:cBhvr>
                                        <p:cTn id="7" dur="6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848932"/>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4</a:t>
            </a:r>
          </a:p>
        </p:txBody>
      </p:sp>
      <p:sp>
        <p:nvSpPr>
          <p:cNvPr id="19" name="文本框 18"/>
          <p:cNvSpPr txBox="1"/>
          <p:nvPr/>
        </p:nvSpPr>
        <p:spPr>
          <a:xfrm>
            <a:off x="1614215" y="3013501"/>
            <a:ext cx="8802410"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零售企业数字化转型“五步曲”</a:t>
            </a:r>
          </a:p>
        </p:txBody>
      </p:sp>
      <p:sp>
        <p:nvSpPr>
          <p:cNvPr id="20" name="矩形 19"/>
          <p:cNvSpPr/>
          <p:nvPr/>
        </p:nvSpPr>
        <p:spPr>
          <a:xfrm>
            <a:off x="1655179" y="4039426"/>
            <a:ext cx="8310622" cy="1705403"/>
          </a:xfrm>
          <a:prstGeom prst="rect">
            <a:avLst/>
          </a:prstGeom>
        </p:spPr>
        <p:txBody>
          <a:bodyPr wrap="square">
            <a:spAutoFit/>
          </a:bodyPr>
          <a:lstStyle/>
          <a:p>
            <a:pPr indent="457200" algn="just">
              <a:lnSpc>
                <a:spcPct val="150000"/>
              </a:lnSpc>
            </a:pPr>
            <a:r>
              <a:rPr lang="zh-CN" altLang="en-US" dirty="0"/>
              <a:t>在消费端，追求商品品质和个性化是消费者的核心诉求。在渠道端，传统商场逐渐被集购物、餐饮、娱乐等于一体的新型购物中心所替代，线下客流会被再分配。同时，越来越多的品牌商开始全渠道运营，将线下线上深度融合。在新零售时代，用数字化进行内生增长和外延扩张将成为每个零售企业的必修课。</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213379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72828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零售企业数字化转型“五步曲”</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6" name="组合 15">
            <a:extLst>
              <a:ext uri="{FF2B5EF4-FFF2-40B4-BE49-F238E27FC236}">
                <a16:creationId xmlns:a16="http://schemas.microsoft.com/office/drawing/2014/main" id="{4C0660CD-665B-63B2-2DA9-945DF67FB697}"/>
              </a:ext>
            </a:extLst>
          </p:cNvPr>
          <p:cNvGrpSpPr/>
          <p:nvPr/>
        </p:nvGrpSpPr>
        <p:grpSpPr>
          <a:xfrm>
            <a:off x="2496257" y="1588779"/>
            <a:ext cx="7515845" cy="4080032"/>
            <a:chOff x="2253189" y="1889719"/>
            <a:chExt cx="7515845" cy="4080032"/>
          </a:xfrm>
        </p:grpSpPr>
        <p:sp>
          <p:nvSpPr>
            <p:cNvPr id="17" name="MH_Other_1">
              <a:extLst>
                <a:ext uri="{FF2B5EF4-FFF2-40B4-BE49-F238E27FC236}">
                  <a16:creationId xmlns:a16="http://schemas.microsoft.com/office/drawing/2014/main" id="{2328E2DE-AE09-3DB3-DCE2-1C3BD8D25F22}"/>
                </a:ext>
              </a:extLst>
            </p:cNvPr>
            <p:cNvSpPr/>
            <p:nvPr>
              <p:custDataLst>
                <p:tags r:id="rId1"/>
              </p:custDataLst>
            </p:nvPr>
          </p:nvSpPr>
          <p:spPr>
            <a:xfrm>
              <a:off x="4254500" y="2836864"/>
              <a:ext cx="2173288" cy="2173287"/>
            </a:xfrm>
            <a:custGeom>
              <a:avLst/>
              <a:gdLst>
                <a:gd name="connsiteX0" fmla="*/ 2172856 w 2172856"/>
                <a:gd name="connsiteY0" fmla="*/ 1086428 h 2172856"/>
                <a:gd name="connsiteX1" fmla="*/ 1086428 w 2172856"/>
                <a:gd name="connsiteY1" fmla="*/ 2172856 h 2172856"/>
                <a:gd name="connsiteX2" fmla="*/ 0 w 2172856"/>
                <a:gd name="connsiteY2" fmla="*/ 1086428 h 2172856"/>
                <a:gd name="connsiteX3" fmla="*/ 1086428 w 2172856"/>
                <a:gd name="connsiteY3" fmla="*/ 0 h 2172856"/>
                <a:gd name="connsiteX4" fmla="*/ 1086428 w 2172856"/>
                <a:gd name="connsiteY4" fmla="*/ 1086428 h 2172856"/>
                <a:gd name="connsiteX5" fmla="*/ 2172856 w 2172856"/>
                <a:gd name="connsiteY5" fmla="*/ 1086428 h 2172856"/>
                <a:gd name="connsiteX0" fmla="*/ 2172856 w 2172856"/>
                <a:gd name="connsiteY0" fmla="*/ 1086428 h 2172856"/>
                <a:gd name="connsiteX1" fmla="*/ 1086428 w 2172856"/>
                <a:gd name="connsiteY1" fmla="*/ 2172856 h 2172856"/>
                <a:gd name="connsiteX2" fmla="*/ 0 w 2172856"/>
                <a:gd name="connsiteY2" fmla="*/ 1086428 h 2172856"/>
                <a:gd name="connsiteX3" fmla="*/ 1086428 w 2172856"/>
                <a:gd name="connsiteY3" fmla="*/ 0 h 2172856"/>
                <a:gd name="connsiteX4" fmla="*/ 2172856 w 2172856"/>
                <a:gd name="connsiteY4" fmla="*/ 1086428 h 2172856"/>
                <a:gd name="connsiteX0" fmla="*/ 2172856 w 2264296"/>
                <a:gd name="connsiteY0" fmla="*/ 1086428 h 2172856"/>
                <a:gd name="connsiteX1" fmla="*/ 1086428 w 2264296"/>
                <a:gd name="connsiteY1" fmla="*/ 2172856 h 2172856"/>
                <a:gd name="connsiteX2" fmla="*/ 0 w 2264296"/>
                <a:gd name="connsiteY2" fmla="*/ 1086428 h 2172856"/>
                <a:gd name="connsiteX3" fmla="*/ 1086428 w 2264296"/>
                <a:gd name="connsiteY3" fmla="*/ 0 h 2172856"/>
                <a:gd name="connsiteX4" fmla="*/ 2264296 w 2264296"/>
                <a:gd name="connsiteY4" fmla="*/ 1177868 h 2172856"/>
                <a:gd name="connsiteX0" fmla="*/ 2172856 w 2172856"/>
                <a:gd name="connsiteY0" fmla="*/ 1086428 h 2172856"/>
                <a:gd name="connsiteX1" fmla="*/ 1086428 w 2172856"/>
                <a:gd name="connsiteY1" fmla="*/ 2172856 h 2172856"/>
                <a:gd name="connsiteX2" fmla="*/ 0 w 2172856"/>
                <a:gd name="connsiteY2" fmla="*/ 1086428 h 2172856"/>
                <a:gd name="connsiteX3" fmla="*/ 1086428 w 2172856"/>
                <a:gd name="connsiteY3" fmla="*/ 0 h 2172856"/>
              </a:gdLst>
              <a:ahLst/>
              <a:cxnLst>
                <a:cxn ang="0">
                  <a:pos x="connsiteX0" y="connsiteY0"/>
                </a:cxn>
                <a:cxn ang="0">
                  <a:pos x="connsiteX1" y="connsiteY1"/>
                </a:cxn>
                <a:cxn ang="0">
                  <a:pos x="connsiteX2" y="connsiteY2"/>
                </a:cxn>
                <a:cxn ang="0">
                  <a:pos x="connsiteX3" y="connsiteY3"/>
                </a:cxn>
              </a:cxnLst>
              <a:rect l="l" t="t" r="r" b="b"/>
              <a:pathLst>
                <a:path w="2172856" h="2172856">
                  <a:moveTo>
                    <a:pt x="2172856" y="1086428"/>
                  </a:moveTo>
                  <a:cubicBezTo>
                    <a:pt x="2172856" y="1686446"/>
                    <a:pt x="1686446" y="2172856"/>
                    <a:pt x="1086428" y="2172856"/>
                  </a:cubicBezTo>
                  <a:cubicBezTo>
                    <a:pt x="486410" y="2172856"/>
                    <a:pt x="0" y="1686446"/>
                    <a:pt x="0" y="1086428"/>
                  </a:cubicBezTo>
                  <a:cubicBezTo>
                    <a:pt x="0" y="486410"/>
                    <a:pt x="486410" y="0"/>
                    <a:pt x="1086428" y="0"/>
                  </a:cubicBezTo>
                </a:path>
              </a:pathLst>
            </a:custGeom>
            <a:noFill/>
            <a:ln w="31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18" name="MH_Other_2">
              <a:extLst>
                <a:ext uri="{FF2B5EF4-FFF2-40B4-BE49-F238E27FC236}">
                  <a16:creationId xmlns:a16="http://schemas.microsoft.com/office/drawing/2014/main" id="{101BDA53-698F-9046-FC21-489DBF35863E}"/>
                </a:ext>
              </a:extLst>
            </p:cNvPr>
            <p:cNvCxnSpPr/>
            <p:nvPr>
              <p:custDataLst>
                <p:tags r:id="rId2"/>
              </p:custDataLst>
            </p:nvPr>
          </p:nvCxnSpPr>
          <p:spPr>
            <a:xfrm>
              <a:off x="5248276" y="2840038"/>
              <a:ext cx="1774825" cy="0"/>
            </a:xfrm>
            <a:prstGeom prst="line">
              <a:avLst/>
            </a:prstGeom>
            <a:ln w="3175">
              <a:solidFill>
                <a:schemeClr val="tx1">
                  <a:lumMod val="50000"/>
                  <a:lumOff val="50000"/>
                </a:schemeClr>
              </a:solidFill>
              <a:prstDash val="dash"/>
              <a:tailEnd type="stealth" w="lg" len="med"/>
            </a:ln>
          </p:spPr>
          <p:style>
            <a:lnRef idx="1">
              <a:schemeClr val="accent1"/>
            </a:lnRef>
            <a:fillRef idx="0">
              <a:schemeClr val="accent1"/>
            </a:fillRef>
            <a:effectRef idx="0">
              <a:schemeClr val="accent1"/>
            </a:effectRef>
            <a:fontRef idx="minor">
              <a:schemeClr val="tx1"/>
            </a:fontRef>
          </p:style>
        </p:cxnSp>
        <p:sp>
          <p:nvSpPr>
            <p:cNvPr id="19" name="MH_Other_3">
              <a:extLst>
                <a:ext uri="{FF2B5EF4-FFF2-40B4-BE49-F238E27FC236}">
                  <a16:creationId xmlns:a16="http://schemas.microsoft.com/office/drawing/2014/main" id="{0912D04C-4D73-1FE6-5A0F-BFF87ACB71F1}"/>
                </a:ext>
              </a:extLst>
            </p:cNvPr>
            <p:cNvSpPr/>
            <p:nvPr>
              <p:custDataLst>
                <p:tags r:id="rId3"/>
              </p:custDataLst>
            </p:nvPr>
          </p:nvSpPr>
          <p:spPr>
            <a:xfrm>
              <a:off x="6165851" y="3695700"/>
              <a:ext cx="466725" cy="46513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微软雅黑" panose="020B0503020204020204" pitchFamily="34" charset="-122"/>
                  <a:ea typeface="微软雅黑" panose="020B0503020204020204" pitchFamily="34" charset="-122"/>
                </a:rPr>
                <a:t>1</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20" name="MH_Other_4">
              <a:extLst>
                <a:ext uri="{FF2B5EF4-FFF2-40B4-BE49-F238E27FC236}">
                  <a16:creationId xmlns:a16="http://schemas.microsoft.com/office/drawing/2014/main" id="{486299EB-C47E-E895-7BE3-9CC57E10312C}"/>
                </a:ext>
              </a:extLst>
            </p:cNvPr>
            <p:cNvSpPr/>
            <p:nvPr>
              <p:custDataLst>
                <p:tags r:id="rId4"/>
              </p:custDataLst>
            </p:nvPr>
          </p:nvSpPr>
          <p:spPr>
            <a:xfrm>
              <a:off x="5068889" y="4733925"/>
              <a:ext cx="465137" cy="46513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微软雅黑" panose="020B0503020204020204" pitchFamily="34" charset="-122"/>
                  <a:ea typeface="微软雅黑" panose="020B0503020204020204" pitchFamily="34" charset="-122"/>
                </a:rPr>
                <a:t>2</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21" name="MH_Other_5">
              <a:extLst>
                <a:ext uri="{FF2B5EF4-FFF2-40B4-BE49-F238E27FC236}">
                  <a16:creationId xmlns:a16="http://schemas.microsoft.com/office/drawing/2014/main" id="{40DF8380-B5C8-B0C4-C510-FC136AED7B5E}"/>
                </a:ext>
              </a:extLst>
            </p:cNvPr>
            <p:cNvSpPr/>
            <p:nvPr>
              <p:custDataLst>
                <p:tags r:id="rId5"/>
              </p:custDataLst>
            </p:nvPr>
          </p:nvSpPr>
          <p:spPr>
            <a:xfrm>
              <a:off x="4043364" y="3695700"/>
              <a:ext cx="465137" cy="46513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微软雅黑" panose="020B0503020204020204" pitchFamily="34" charset="-122"/>
                  <a:ea typeface="微软雅黑" panose="020B0503020204020204" pitchFamily="34" charset="-122"/>
                </a:rPr>
                <a:t>3</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22" name="MH_Other_6">
              <a:extLst>
                <a:ext uri="{FF2B5EF4-FFF2-40B4-BE49-F238E27FC236}">
                  <a16:creationId xmlns:a16="http://schemas.microsoft.com/office/drawing/2014/main" id="{0C0DE45A-2C4D-D42A-A7E9-658EB9CBAA3F}"/>
                </a:ext>
              </a:extLst>
            </p:cNvPr>
            <p:cNvSpPr/>
            <p:nvPr>
              <p:custDataLst>
                <p:tags r:id="rId6"/>
              </p:custDataLst>
            </p:nvPr>
          </p:nvSpPr>
          <p:spPr>
            <a:xfrm>
              <a:off x="5108575" y="2632075"/>
              <a:ext cx="465138" cy="46513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微软雅黑" panose="020B0503020204020204" pitchFamily="34" charset="-122"/>
                  <a:ea typeface="微软雅黑" panose="020B0503020204020204" pitchFamily="34" charset="-122"/>
                </a:rPr>
                <a:t>4</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23" name="MH_Other_7">
              <a:extLst>
                <a:ext uri="{FF2B5EF4-FFF2-40B4-BE49-F238E27FC236}">
                  <a16:creationId xmlns:a16="http://schemas.microsoft.com/office/drawing/2014/main" id="{45999CDA-7CF6-7C37-32DD-117B903C77FE}"/>
                </a:ext>
              </a:extLst>
            </p:cNvPr>
            <p:cNvSpPr/>
            <p:nvPr>
              <p:custDataLst>
                <p:tags r:id="rId7"/>
              </p:custDataLst>
            </p:nvPr>
          </p:nvSpPr>
          <p:spPr>
            <a:xfrm>
              <a:off x="7088189" y="2632075"/>
              <a:ext cx="465137" cy="46513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微软雅黑" panose="020B0503020204020204" pitchFamily="34" charset="-122"/>
                  <a:ea typeface="微软雅黑" panose="020B0503020204020204" pitchFamily="34" charset="-122"/>
                </a:rPr>
                <a:t>5</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24" name="MH_Title_1">
              <a:extLst>
                <a:ext uri="{FF2B5EF4-FFF2-40B4-BE49-F238E27FC236}">
                  <a16:creationId xmlns:a16="http://schemas.microsoft.com/office/drawing/2014/main" id="{4997E9FC-7F8A-CC28-4667-03099BB9171D}"/>
                </a:ext>
              </a:extLst>
            </p:cNvPr>
            <p:cNvSpPr/>
            <p:nvPr>
              <p:custDataLst>
                <p:tags r:id="rId8"/>
              </p:custDataLst>
            </p:nvPr>
          </p:nvSpPr>
          <p:spPr>
            <a:xfrm>
              <a:off x="4713288" y="3290889"/>
              <a:ext cx="1249362" cy="12477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b="1" dirty="0">
                  <a:solidFill>
                    <a:srgbClr val="FFFFFF"/>
                  </a:solidFill>
                  <a:latin typeface="微软雅黑" panose="020B0503020204020204" pitchFamily="34" charset="-122"/>
                  <a:ea typeface="微软雅黑" panose="020B0503020204020204" pitchFamily="34" charset="-122"/>
                </a:rPr>
                <a:t>数字化转型</a:t>
              </a:r>
              <a:endParaRPr lang="en-US" altLang="zh-CN" b="1" dirty="0">
                <a:solidFill>
                  <a:srgbClr val="FFFFFF"/>
                </a:solidFill>
                <a:latin typeface="微软雅黑" panose="020B0503020204020204" pitchFamily="34" charset="-122"/>
                <a:ea typeface="微软雅黑" panose="020B0503020204020204" pitchFamily="34" charset="-122"/>
              </a:endParaRPr>
            </a:p>
          </p:txBody>
        </p:sp>
        <p:sp>
          <p:nvSpPr>
            <p:cNvPr id="25" name="MH_SubTitle_5">
              <a:extLst>
                <a:ext uri="{FF2B5EF4-FFF2-40B4-BE49-F238E27FC236}">
                  <a16:creationId xmlns:a16="http://schemas.microsoft.com/office/drawing/2014/main" id="{CC3D9164-4849-0212-70BF-98DA7F281A1C}"/>
                </a:ext>
              </a:extLst>
            </p:cNvPr>
            <p:cNvSpPr/>
            <p:nvPr>
              <p:custDataLst>
                <p:tags r:id="rId9"/>
              </p:custDataLst>
            </p:nvPr>
          </p:nvSpPr>
          <p:spPr>
            <a:xfrm>
              <a:off x="7624564" y="2670176"/>
              <a:ext cx="2144470" cy="668201"/>
            </a:xfrm>
            <a:prstGeom prst="rect">
              <a:avLst/>
            </a:prstGeom>
          </p:spPr>
          <p:txBody>
            <a:bodyPr>
              <a:noAutofit/>
            </a:bodyPr>
            <a:lstStyle/>
            <a:p>
              <a:pPr>
                <a:lnSpc>
                  <a:spcPct val="120000"/>
                </a:lnSpc>
                <a:defRPr/>
              </a:pPr>
              <a:r>
                <a:rPr lang="zh-CN" altLang="en-US" sz="1600" b="1" dirty="0">
                  <a:latin typeface="微软雅黑" panose="020B0503020204020204" pitchFamily="34" charset="-122"/>
                  <a:ea typeface="微软雅黑" panose="020B0503020204020204" pitchFamily="34" charset="-122"/>
                </a:rPr>
                <a:t>供应链数据化改革：</a:t>
              </a:r>
              <a:r>
                <a:rPr lang="zh-CN" altLang="en-US" sz="1600" dirty="0">
                  <a:latin typeface="微软雅黑" panose="020B0503020204020204" pitchFamily="34" charset="-122"/>
                  <a:ea typeface="微软雅黑" panose="020B0503020204020204" pitchFamily="34" charset="-122"/>
                </a:rPr>
                <a:t>供应链智能化</a:t>
              </a:r>
            </a:p>
          </p:txBody>
        </p:sp>
        <p:sp>
          <p:nvSpPr>
            <p:cNvPr id="26" name="MH_SubTitle_1">
              <a:extLst>
                <a:ext uri="{FF2B5EF4-FFF2-40B4-BE49-F238E27FC236}">
                  <a16:creationId xmlns:a16="http://schemas.microsoft.com/office/drawing/2014/main" id="{F83413EB-4562-F821-761E-A3CC597E4250}"/>
                </a:ext>
              </a:extLst>
            </p:cNvPr>
            <p:cNvSpPr/>
            <p:nvPr>
              <p:custDataLst>
                <p:tags r:id="rId10"/>
              </p:custDataLst>
            </p:nvPr>
          </p:nvSpPr>
          <p:spPr>
            <a:xfrm>
              <a:off x="6702424" y="3741737"/>
              <a:ext cx="1819275" cy="668201"/>
            </a:xfrm>
            <a:prstGeom prst="rect">
              <a:avLst/>
            </a:prstGeom>
          </p:spPr>
          <p:txBody>
            <a:bodyPr>
              <a:noAutofit/>
            </a:bodyPr>
            <a:lstStyle/>
            <a:p>
              <a:pPr>
                <a:lnSpc>
                  <a:spcPct val="120000"/>
                </a:lnSpc>
                <a:defRPr/>
              </a:pPr>
              <a:r>
                <a:rPr lang="zh-CN" altLang="en-US" sz="1600" b="1" dirty="0">
                  <a:latin typeface="微软雅黑" panose="020B0503020204020204" pitchFamily="34" charset="-122"/>
                  <a:ea typeface="微软雅黑" panose="020B0503020204020204" pitchFamily="34" charset="-122"/>
                </a:rPr>
                <a:t>上云：</a:t>
              </a:r>
              <a:br>
                <a:rPr lang="en-US" altLang="zh-CN" sz="1600" b="1"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基础设施云化</a:t>
              </a:r>
            </a:p>
          </p:txBody>
        </p:sp>
        <p:sp>
          <p:nvSpPr>
            <p:cNvPr id="27" name="MH_SubTitle_2">
              <a:extLst>
                <a:ext uri="{FF2B5EF4-FFF2-40B4-BE49-F238E27FC236}">
                  <a16:creationId xmlns:a16="http://schemas.microsoft.com/office/drawing/2014/main" id="{06D6D9CE-50E4-78FC-2CF8-6DAB2B1FB9A0}"/>
                </a:ext>
              </a:extLst>
            </p:cNvPr>
            <p:cNvSpPr/>
            <p:nvPr>
              <p:custDataLst>
                <p:tags r:id="rId11"/>
              </p:custDataLst>
            </p:nvPr>
          </p:nvSpPr>
          <p:spPr>
            <a:xfrm>
              <a:off x="4483626" y="5264151"/>
              <a:ext cx="1819275" cy="705600"/>
            </a:xfrm>
            <a:prstGeom prst="rect">
              <a:avLst/>
            </a:prstGeom>
          </p:spPr>
          <p:txBody>
            <a:bodyPr>
              <a:noAutofit/>
            </a:bodyPr>
            <a:lstStyle/>
            <a:p>
              <a:pPr>
                <a:lnSpc>
                  <a:spcPct val="120000"/>
                </a:lnSpc>
                <a:defRPr/>
              </a:pPr>
              <a:r>
                <a:rPr lang="zh-CN" altLang="en-US" sz="1600" b="1" dirty="0">
                  <a:latin typeface="微软雅黑" panose="020B0503020204020204" pitchFamily="34" charset="-122"/>
                  <a:ea typeface="微软雅黑" panose="020B0503020204020204" pitchFamily="34" charset="-122"/>
                </a:rPr>
                <a:t>构建数字化门店：</a:t>
              </a:r>
              <a:r>
                <a:rPr lang="zh-CN" altLang="en-US" sz="1600" dirty="0">
                  <a:latin typeface="微软雅黑" panose="020B0503020204020204" pitchFamily="34" charset="-122"/>
                  <a:ea typeface="微软雅黑" panose="020B0503020204020204" pitchFamily="34" charset="-122"/>
                </a:rPr>
                <a:t>前端触点数字化</a:t>
              </a:r>
            </a:p>
          </p:txBody>
        </p:sp>
        <p:sp>
          <p:nvSpPr>
            <p:cNvPr id="30" name="MH_SubTitle_3">
              <a:extLst>
                <a:ext uri="{FF2B5EF4-FFF2-40B4-BE49-F238E27FC236}">
                  <a16:creationId xmlns:a16="http://schemas.microsoft.com/office/drawing/2014/main" id="{02313A0D-7CEC-CEBA-3DD0-6DE4BD25E17E}"/>
                </a:ext>
              </a:extLst>
            </p:cNvPr>
            <p:cNvSpPr/>
            <p:nvPr>
              <p:custDataLst>
                <p:tags r:id="rId12"/>
              </p:custDataLst>
            </p:nvPr>
          </p:nvSpPr>
          <p:spPr>
            <a:xfrm>
              <a:off x="2253189" y="3754438"/>
              <a:ext cx="1677987" cy="655500"/>
            </a:xfrm>
            <a:prstGeom prst="rect">
              <a:avLst/>
            </a:prstGeom>
          </p:spPr>
          <p:txBody>
            <a:bodyPr>
              <a:noAutofit/>
            </a:bodyPr>
            <a:lstStyle/>
            <a:p>
              <a:pPr>
                <a:lnSpc>
                  <a:spcPct val="120000"/>
                </a:lnSpc>
                <a:defRPr/>
              </a:pPr>
              <a:r>
                <a:rPr lang="zh-CN" altLang="en-US" sz="1600" b="1" dirty="0">
                  <a:latin typeface="微软雅黑" panose="020B0503020204020204" pitchFamily="34" charset="-122"/>
                  <a:ea typeface="微软雅黑" panose="020B0503020204020204" pitchFamily="34" charset="-122"/>
                </a:rPr>
                <a:t>组织在线：</a:t>
              </a:r>
              <a:br>
                <a:rPr lang="en-US" altLang="zh-CN"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核心业务在线化</a:t>
              </a:r>
            </a:p>
          </p:txBody>
        </p:sp>
        <p:sp>
          <p:nvSpPr>
            <p:cNvPr id="31" name="MH_SubTitle_4">
              <a:extLst>
                <a:ext uri="{FF2B5EF4-FFF2-40B4-BE49-F238E27FC236}">
                  <a16:creationId xmlns:a16="http://schemas.microsoft.com/office/drawing/2014/main" id="{D9ACBBA4-7380-B8C5-52B1-67B0E3F8F2BB}"/>
                </a:ext>
              </a:extLst>
            </p:cNvPr>
            <p:cNvSpPr/>
            <p:nvPr>
              <p:custDataLst>
                <p:tags r:id="rId13"/>
              </p:custDataLst>
            </p:nvPr>
          </p:nvSpPr>
          <p:spPr>
            <a:xfrm>
              <a:off x="4669949" y="1889719"/>
              <a:ext cx="1819275" cy="677268"/>
            </a:xfrm>
            <a:prstGeom prst="rect">
              <a:avLst/>
            </a:prstGeom>
          </p:spPr>
          <p:txBody>
            <a:bodyPr>
              <a:noAutofit/>
            </a:bodyPr>
            <a:lstStyle/>
            <a:p>
              <a:pPr>
                <a:lnSpc>
                  <a:spcPct val="120000"/>
                </a:lnSpc>
                <a:defRPr/>
              </a:pPr>
              <a:r>
                <a:rPr lang="zh-CN" altLang="en-US" sz="1600" b="1" dirty="0">
                  <a:latin typeface="微软雅黑" panose="020B0503020204020204" pitchFamily="34" charset="-122"/>
                  <a:ea typeface="微软雅黑" panose="020B0503020204020204" pitchFamily="34" charset="-122"/>
                </a:rPr>
                <a:t>数据中台赋能：</a:t>
              </a:r>
              <a:br>
                <a:rPr lang="en-US" altLang="zh-CN"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运营数据化</a:t>
              </a:r>
            </a:p>
          </p:txBody>
        </p:sp>
      </p:grpSp>
      <p:grpSp>
        <p:nvGrpSpPr>
          <p:cNvPr id="35" name="组合 34">
            <a:extLst>
              <a:ext uri="{FF2B5EF4-FFF2-40B4-BE49-F238E27FC236}">
                <a16:creationId xmlns:a16="http://schemas.microsoft.com/office/drawing/2014/main" id="{7B6F1D89-C802-9E08-E36D-65BEA0F54C3B}"/>
              </a:ext>
            </a:extLst>
          </p:cNvPr>
          <p:cNvGrpSpPr/>
          <p:nvPr/>
        </p:nvGrpSpPr>
        <p:grpSpPr>
          <a:xfrm>
            <a:off x="2367643" y="1349102"/>
            <a:ext cx="7456713" cy="4851589"/>
            <a:chOff x="2367643" y="1472751"/>
            <a:chExt cx="7456713" cy="4851589"/>
          </a:xfrm>
        </p:grpSpPr>
        <p:pic>
          <p:nvPicPr>
            <p:cNvPr id="33" name="图片 32">
              <a:extLst>
                <a:ext uri="{FF2B5EF4-FFF2-40B4-BE49-F238E27FC236}">
                  <a16:creationId xmlns:a16="http://schemas.microsoft.com/office/drawing/2014/main" id="{FE174985-45B7-08D9-87D0-C681989CC8B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67643" y="1472751"/>
              <a:ext cx="7456713" cy="4573219"/>
            </a:xfrm>
            <a:prstGeom prst="rect">
              <a:avLst/>
            </a:prstGeom>
            <a:solidFill>
              <a:schemeClr val="bg1"/>
            </a:solidFill>
            <a:ln>
              <a:solidFill>
                <a:schemeClr val="bg1">
                  <a:lumMod val="50000"/>
                </a:schemeClr>
              </a:solidFill>
            </a:ln>
          </p:spPr>
        </p:pic>
        <p:sp>
          <p:nvSpPr>
            <p:cNvPr id="34" name="文本框 33">
              <a:extLst>
                <a:ext uri="{FF2B5EF4-FFF2-40B4-BE49-F238E27FC236}">
                  <a16:creationId xmlns:a16="http://schemas.microsoft.com/office/drawing/2014/main" id="{C34E606A-8164-7309-A7D0-BB5BA0C70723}"/>
                </a:ext>
              </a:extLst>
            </p:cNvPr>
            <p:cNvSpPr txBox="1"/>
            <p:nvPr/>
          </p:nvSpPr>
          <p:spPr>
            <a:xfrm>
              <a:off x="4835999" y="6093242"/>
              <a:ext cx="252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数据中台赋能零售企业的表现</a:t>
              </a:r>
            </a:p>
          </p:txBody>
        </p:sp>
      </p:grpSp>
    </p:spTree>
    <p:extLst>
      <p:ext uri="{BB962C8B-B14F-4D97-AF65-F5344CB8AC3E}">
        <p14:creationId xmlns:p14="http://schemas.microsoft.com/office/powerpoint/2010/main" val="7070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72828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零售企业数字化转型“五步曲”</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6" name="组合 15">
            <a:extLst>
              <a:ext uri="{FF2B5EF4-FFF2-40B4-BE49-F238E27FC236}">
                <a16:creationId xmlns:a16="http://schemas.microsoft.com/office/drawing/2014/main" id="{4C0660CD-665B-63B2-2DA9-945DF67FB697}"/>
              </a:ext>
            </a:extLst>
          </p:cNvPr>
          <p:cNvGrpSpPr/>
          <p:nvPr/>
        </p:nvGrpSpPr>
        <p:grpSpPr>
          <a:xfrm>
            <a:off x="2496257" y="1588779"/>
            <a:ext cx="7515845" cy="4080032"/>
            <a:chOff x="2253189" y="1889719"/>
            <a:chExt cx="7515845" cy="4080032"/>
          </a:xfrm>
        </p:grpSpPr>
        <p:sp>
          <p:nvSpPr>
            <p:cNvPr id="17" name="MH_Other_1">
              <a:extLst>
                <a:ext uri="{FF2B5EF4-FFF2-40B4-BE49-F238E27FC236}">
                  <a16:creationId xmlns:a16="http://schemas.microsoft.com/office/drawing/2014/main" id="{2328E2DE-AE09-3DB3-DCE2-1C3BD8D25F22}"/>
                </a:ext>
              </a:extLst>
            </p:cNvPr>
            <p:cNvSpPr/>
            <p:nvPr>
              <p:custDataLst>
                <p:tags r:id="rId1"/>
              </p:custDataLst>
            </p:nvPr>
          </p:nvSpPr>
          <p:spPr>
            <a:xfrm>
              <a:off x="4254500" y="2836864"/>
              <a:ext cx="2173288" cy="2173287"/>
            </a:xfrm>
            <a:custGeom>
              <a:avLst/>
              <a:gdLst>
                <a:gd name="connsiteX0" fmla="*/ 2172856 w 2172856"/>
                <a:gd name="connsiteY0" fmla="*/ 1086428 h 2172856"/>
                <a:gd name="connsiteX1" fmla="*/ 1086428 w 2172856"/>
                <a:gd name="connsiteY1" fmla="*/ 2172856 h 2172856"/>
                <a:gd name="connsiteX2" fmla="*/ 0 w 2172856"/>
                <a:gd name="connsiteY2" fmla="*/ 1086428 h 2172856"/>
                <a:gd name="connsiteX3" fmla="*/ 1086428 w 2172856"/>
                <a:gd name="connsiteY3" fmla="*/ 0 h 2172856"/>
                <a:gd name="connsiteX4" fmla="*/ 1086428 w 2172856"/>
                <a:gd name="connsiteY4" fmla="*/ 1086428 h 2172856"/>
                <a:gd name="connsiteX5" fmla="*/ 2172856 w 2172856"/>
                <a:gd name="connsiteY5" fmla="*/ 1086428 h 2172856"/>
                <a:gd name="connsiteX0" fmla="*/ 2172856 w 2172856"/>
                <a:gd name="connsiteY0" fmla="*/ 1086428 h 2172856"/>
                <a:gd name="connsiteX1" fmla="*/ 1086428 w 2172856"/>
                <a:gd name="connsiteY1" fmla="*/ 2172856 h 2172856"/>
                <a:gd name="connsiteX2" fmla="*/ 0 w 2172856"/>
                <a:gd name="connsiteY2" fmla="*/ 1086428 h 2172856"/>
                <a:gd name="connsiteX3" fmla="*/ 1086428 w 2172856"/>
                <a:gd name="connsiteY3" fmla="*/ 0 h 2172856"/>
                <a:gd name="connsiteX4" fmla="*/ 2172856 w 2172856"/>
                <a:gd name="connsiteY4" fmla="*/ 1086428 h 2172856"/>
                <a:gd name="connsiteX0" fmla="*/ 2172856 w 2264296"/>
                <a:gd name="connsiteY0" fmla="*/ 1086428 h 2172856"/>
                <a:gd name="connsiteX1" fmla="*/ 1086428 w 2264296"/>
                <a:gd name="connsiteY1" fmla="*/ 2172856 h 2172856"/>
                <a:gd name="connsiteX2" fmla="*/ 0 w 2264296"/>
                <a:gd name="connsiteY2" fmla="*/ 1086428 h 2172856"/>
                <a:gd name="connsiteX3" fmla="*/ 1086428 w 2264296"/>
                <a:gd name="connsiteY3" fmla="*/ 0 h 2172856"/>
                <a:gd name="connsiteX4" fmla="*/ 2264296 w 2264296"/>
                <a:gd name="connsiteY4" fmla="*/ 1177868 h 2172856"/>
                <a:gd name="connsiteX0" fmla="*/ 2172856 w 2172856"/>
                <a:gd name="connsiteY0" fmla="*/ 1086428 h 2172856"/>
                <a:gd name="connsiteX1" fmla="*/ 1086428 w 2172856"/>
                <a:gd name="connsiteY1" fmla="*/ 2172856 h 2172856"/>
                <a:gd name="connsiteX2" fmla="*/ 0 w 2172856"/>
                <a:gd name="connsiteY2" fmla="*/ 1086428 h 2172856"/>
                <a:gd name="connsiteX3" fmla="*/ 1086428 w 2172856"/>
                <a:gd name="connsiteY3" fmla="*/ 0 h 2172856"/>
              </a:gdLst>
              <a:ahLst/>
              <a:cxnLst>
                <a:cxn ang="0">
                  <a:pos x="connsiteX0" y="connsiteY0"/>
                </a:cxn>
                <a:cxn ang="0">
                  <a:pos x="connsiteX1" y="connsiteY1"/>
                </a:cxn>
                <a:cxn ang="0">
                  <a:pos x="connsiteX2" y="connsiteY2"/>
                </a:cxn>
                <a:cxn ang="0">
                  <a:pos x="connsiteX3" y="connsiteY3"/>
                </a:cxn>
              </a:cxnLst>
              <a:rect l="l" t="t" r="r" b="b"/>
              <a:pathLst>
                <a:path w="2172856" h="2172856">
                  <a:moveTo>
                    <a:pt x="2172856" y="1086428"/>
                  </a:moveTo>
                  <a:cubicBezTo>
                    <a:pt x="2172856" y="1686446"/>
                    <a:pt x="1686446" y="2172856"/>
                    <a:pt x="1086428" y="2172856"/>
                  </a:cubicBezTo>
                  <a:cubicBezTo>
                    <a:pt x="486410" y="2172856"/>
                    <a:pt x="0" y="1686446"/>
                    <a:pt x="0" y="1086428"/>
                  </a:cubicBezTo>
                  <a:cubicBezTo>
                    <a:pt x="0" y="486410"/>
                    <a:pt x="486410" y="0"/>
                    <a:pt x="1086428" y="0"/>
                  </a:cubicBezTo>
                </a:path>
              </a:pathLst>
            </a:custGeom>
            <a:noFill/>
            <a:ln w="31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18" name="MH_Other_2">
              <a:extLst>
                <a:ext uri="{FF2B5EF4-FFF2-40B4-BE49-F238E27FC236}">
                  <a16:creationId xmlns:a16="http://schemas.microsoft.com/office/drawing/2014/main" id="{101BDA53-698F-9046-FC21-489DBF35863E}"/>
                </a:ext>
              </a:extLst>
            </p:cNvPr>
            <p:cNvCxnSpPr/>
            <p:nvPr>
              <p:custDataLst>
                <p:tags r:id="rId2"/>
              </p:custDataLst>
            </p:nvPr>
          </p:nvCxnSpPr>
          <p:spPr>
            <a:xfrm>
              <a:off x="5248276" y="2840038"/>
              <a:ext cx="1774825" cy="0"/>
            </a:xfrm>
            <a:prstGeom prst="line">
              <a:avLst/>
            </a:prstGeom>
            <a:ln w="3175">
              <a:solidFill>
                <a:schemeClr val="tx1">
                  <a:lumMod val="50000"/>
                  <a:lumOff val="50000"/>
                </a:schemeClr>
              </a:solidFill>
              <a:prstDash val="dash"/>
              <a:tailEnd type="stealth" w="lg" len="med"/>
            </a:ln>
          </p:spPr>
          <p:style>
            <a:lnRef idx="1">
              <a:schemeClr val="accent1"/>
            </a:lnRef>
            <a:fillRef idx="0">
              <a:schemeClr val="accent1"/>
            </a:fillRef>
            <a:effectRef idx="0">
              <a:schemeClr val="accent1"/>
            </a:effectRef>
            <a:fontRef idx="minor">
              <a:schemeClr val="tx1"/>
            </a:fontRef>
          </p:style>
        </p:cxnSp>
        <p:sp>
          <p:nvSpPr>
            <p:cNvPr id="19" name="MH_Other_3">
              <a:extLst>
                <a:ext uri="{FF2B5EF4-FFF2-40B4-BE49-F238E27FC236}">
                  <a16:creationId xmlns:a16="http://schemas.microsoft.com/office/drawing/2014/main" id="{0912D04C-4D73-1FE6-5A0F-BFF87ACB71F1}"/>
                </a:ext>
              </a:extLst>
            </p:cNvPr>
            <p:cNvSpPr/>
            <p:nvPr>
              <p:custDataLst>
                <p:tags r:id="rId3"/>
              </p:custDataLst>
            </p:nvPr>
          </p:nvSpPr>
          <p:spPr>
            <a:xfrm>
              <a:off x="6165851" y="3695700"/>
              <a:ext cx="466725" cy="46513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微软雅黑" panose="020B0503020204020204" pitchFamily="34" charset="-122"/>
                  <a:ea typeface="微软雅黑" panose="020B0503020204020204" pitchFamily="34" charset="-122"/>
                </a:rPr>
                <a:t>1</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20" name="MH_Other_4">
              <a:extLst>
                <a:ext uri="{FF2B5EF4-FFF2-40B4-BE49-F238E27FC236}">
                  <a16:creationId xmlns:a16="http://schemas.microsoft.com/office/drawing/2014/main" id="{486299EB-C47E-E895-7BE3-9CC57E10312C}"/>
                </a:ext>
              </a:extLst>
            </p:cNvPr>
            <p:cNvSpPr/>
            <p:nvPr>
              <p:custDataLst>
                <p:tags r:id="rId4"/>
              </p:custDataLst>
            </p:nvPr>
          </p:nvSpPr>
          <p:spPr>
            <a:xfrm>
              <a:off x="5068889" y="4733925"/>
              <a:ext cx="465137" cy="46513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微软雅黑" panose="020B0503020204020204" pitchFamily="34" charset="-122"/>
                  <a:ea typeface="微软雅黑" panose="020B0503020204020204" pitchFamily="34" charset="-122"/>
                </a:rPr>
                <a:t>2</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21" name="MH_Other_5">
              <a:extLst>
                <a:ext uri="{FF2B5EF4-FFF2-40B4-BE49-F238E27FC236}">
                  <a16:creationId xmlns:a16="http://schemas.microsoft.com/office/drawing/2014/main" id="{40DF8380-B5C8-B0C4-C510-FC136AED7B5E}"/>
                </a:ext>
              </a:extLst>
            </p:cNvPr>
            <p:cNvSpPr/>
            <p:nvPr>
              <p:custDataLst>
                <p:tags r:id="rId5"/>
              </p:custDataLst>
            </p:nvPr>
          </p:nvSpPr>
          <p:spPr>
            <a:xfrm>
              <a:off x="4043364" y="3695700"/>
              <a:ext cx="465137" cy="46513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微软雅黑" panose="020B0503020204020204" pitchFamily="34" charset="-122"/>
                  <a:ea typeface="微软雅黑" panose="020B0503020204020204" pitchFamily="34" charset="-122"/>
                </a:rPr>
                <a:t>3</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22" name="MH_Other_6">
              <a:extLst>
                <a:ext uri="{FF2B5EF4-FFF2-40B4-BE49-F238E27FC236}">
                  <a16:creationId xmlns:a16="http://schemas.microsoft.com/office/drawing/2014/main" id="{0C0DE45A-2C4D-D42A-A7E9-658EB9CBAA3F}"/>
                </a:ext>
              </a:extLst>
            </p:cNvPr>
            <p:cNvSpPr/>
            <p:nvPr>
              <p:custDataLst>
                <p:tags r:id="rId6"/>
              </p:custDataLst>
            </p:nvPr>
          </p:nvSpPr>
          <p:spPr>
            <a:xfrm>
              <a:off x="5108575" y="2632075"/>
              <a:ext cx="465138" cy="46513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微软雅黑" panose="020B0503020204020204" pitchFamily="34" charset="-122"/>
                  <a:ea typeface="微软雅黑" panose="020B0503020204020204" pitchFamily="34" charset="-122"/>
                </a:rPr>
                <a:t>4</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23" name="MH_Other_7">
              <a:extLst>
                <a:ext uri="{FF2B5EF4-FFF2-40B4-BE49-F238E27FC236}">
                  <a16:creationId xmlns:a16="http://schemas.microsoft.com/office/drawing/2014/main" id="{45999CDA-7CF6-7C37-32DD-117B903C77FE}"/>
                </a:ext>
              </a:extLst>
            </p:cNvPr>
            <p:cNvSpPr/>
            <p:nvPr>
              <p:custDataLst>
                <p:tags r:id="rId7"/>
              </p:custDataLst>
            </p:nvPr>
          </p:nvSpPr>
          <p:spPr>
            <a:xfrm>
              <a:off x="7088189" y="2632075"/>
              <a:ext cx="465137" cy="46513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微软雅黑" panose="020B0503020204020204" pitchFamily="34" charset="-122"/>
                  <a:ea typeface="微软雅黑" panose="020B0503020204020204" pitchFamily="34" charset="-122"/>
                </a:rPr>
                <a:t>5</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24" name="MH_Title_1">
              <a:extLst>
                <a:ext uri="{FF2B5EF4-FFF2-40B4-BE49-F238E27FC236}">
                  <a16:creationId xmlns:a16="http://schemas.microsoft.com/office/drawing/2014/main" id="{4997E9FC-7F8A-CC28-4667-03099BB9171D}"/>
                </a:ext>
              </a:extLst>
            </p:cNvPr>
            <p:cNvSpPr/>
            <p:nvPr>
              <p:custDataLst>
                <p:tags r:id="rId8"/>
              </p:custDataLst>
            </p:nvPr>
          </p:nvSpPr>
          <p:spPr>
            <a:xfrm>
              <a:off x="4713288" y="3290889"/>
              <a:ext cx="1249362" cy="12477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b="1" dirty="0">
                  <a:solidFill>
                    <a:srgbClr val="FFFFFF"/>
                  </a:solidFill>
                  <a:latin typeface="微软雅黑" panose="020B0503020204020204" pitchFamily="34" charset="-122"/>
                  <a:ea typeface="微软雅黑" panose="020B0503020204020204" pitchFamily="34" charset="-122"/>
                </a:rPr>
                <a:t>数字化转型</a:t>
              </a:r>
              <a:endParaRPr lang="en-US" altLang="zh-CN" b="1" dirty="0">
                <a:solidFill>
                  <a:srgbClr val="FFFFFF"/>
                </a:solidFill>
                <a:latin typeface="微软雅黑" panose="020B0503020204020204" pitchFamily="34" charset="-122"/>
                <a:ea typeface="微软雅黑" panose="020B0503020204020204" pitchFamily="34" charset="-122"/>
              </a:endParaRPr>
            </a:p>
          </p:txBody>
        </p:sp>
        <p:sp>
          <p:nvSpPr>
            <p:cNvPr id="25" name="MH_SubTitle_5">
              <a:extLst>
                <a:ext uri="{FF2B5EF4-FFF2-40B4-BE49-F238E27FC236}">
                  <a16:creationId xmlns:a16="http://schemas.microsoft.com/office/drawing/2014/main" id="{CC3D9164-4849-0212-70BF-98DA7F281A1C}"/>
                </a:ext>
              </a:extLst>
            </p:cNvPr>
            <p:cNvSpPr/>
            <p:nvPr>
              <p:custDataLst>
                <p:tags r:id="rId9"/>
              </p:custDataLst>
            </p:nvPr>
          </p:nvSpPr>
          <p:spPr>
            <a:xfrm>
              <a:off x="7624564" y="2670176"/>
              <a:ext cx="2144470" cy="668201"/>
            </a:xfrm>
            <a:prstGeom prst="rect">
              <a:avLst/>
            </a:prstGeom>
          </p:spPr>
          <p:txBody>
            <a:bodyPr>
              <a:noAutofit/>
            </a:bodyPr>
            <a:lstStyle/>
            <a:p>
              <a:pPr>
                <a:lnSpc>
                  <a:spcPct val="120000"/>
                </a:lnSpc>
                <a:defRPr/>
              </a:pPr>
              <a:r>
                <a:rPr lang="zh-CN" altLang="en-US" sz="1600" b="1" dirty="0">
                  <a:latin typeface="微软雅黑" panose="020B0503020204020204" pitchFamily="34" charset="-122"/>
                  <a:ea typeface="微软雅黑" panose="020B0503020204020204" pitchFamily="34" charset="-122"/>
                </a:rPr>
                <a:t>供应链数据化改革：</a:t>
              </a:r>
              <a:r>
                <a:rPr lang="zh-CN" altLang="en-US" sz="1600" dirty="0">
                  <a:latin typeface="微软雅黑" panose="020B0503020204020204" pitchFamily="34" charset="-122"/>
                  <a:ea typeface="微软雅黑" panose="020B0503020204020204" pitchFamily="34" charset="-122"/>
                </a:rPr>
                <a:t>供应链智能化</a:t>
              </a:r>
            </a:p>
          </p:txBody>
        </p:sp>
        <p:sp>
          <p:nvSpPr>
            <p:cNvPr id="26" name="MH_SubTitle_1">
              <a:extLst>
                <a:ext uri="{FF2B5EF4-FFF2-40B4-BE49-F238E27FC236}">
                  <a16:creationId xmlns:a16="http://schemas.microsoft.com/office/drawing/2014/main" id="{F83413EB-4562-F821-761E-A3CC597E4250}"/>
                </a:ext>
              </a:extLst>
            </p:cNvPr>
            <p:cNvSpPr/>
            <p:nvPr>
              <p:custDataLst>
                <p:tags r:id="rId10"/>
              </p:custDataLst>
            </p:nvPr>
          </p:nvSpPr>
          <p:spPr>
            <a:xfrm>
              <a:off x="6702424" y="3741737"/>
              <a:ext cx="1819275" cy="668201"/>
            </a:xfrm>
            <a:prstGeom prst="rect">
              <a:avLst/>
            </a:prstGeom>
          </p:spPr>
          <p:txBody>
            <a:bodyPr>
              <a:noAutofit/>
            </a:bodyPr>
            <a:lstStyle/>
            <a:p>
              <a:pPr>
                <a:lnSpc>
                  <a:spcPct val="120000"/>
                </a:lnSpc>
                <a:defRPr/>
              </a:pPr>
              <a:r>
                <a:rPr lang="zh-CN" altLang="en-US" sz="1600" b="1" dirty="0">
                  <a:latin typeface="微软雅黑" panose="020B0503020204020204" pitchFamily="34" charset="-122"/>
                  <a:ea typeface="微软雅黑" panose="020B0503020204020204" pitchFamily="34" charset="-122"/>
                </a:rPr>
                <a:t>上云：</a:t>
              </a:r>
              <a:br>
                <a:rPr lang="en-US" altLang="zh-CN" sz="1600" b="1"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基础设施云化</a:t>
              </a:r>
            </a:p>
          </p:txBody>
        </p:sp>
        <p:sp>
          <p:nvSpPr>
            <p:cNvPr id="27" name="MH_SubTitle_2">
              <a:extLst>
                <a:ext uri="{FF2B5EF4-FFF2-40B4-BE49-F238E27FC236}">
                  <a16:creationId xmlns:a16="http://schemas.microsoft.com/office/drawing/2014/main" id="{06D6D9CE-50E4-78FC-2CF8-6DAB2B1FB9A0}"/>
                </a:ext>
              </a:extLst>
            </p:cNvPr>
            <p:cNvSpPr/>
            <p:nvPr>
              <p:custDataLst>
                <p:tags r:id="rId11"/>
              </p:custDataLst>
            </p:nvPr>
          </p:nvSpPr>
          <p:spPr>
            <a:xfrm>
              <a:off x="4483626" y="5264151"/>
              <a:ext cx="1819275" cy="705600"/>
            </a:xfrm>
            <a:prstGeom prst="rect">
              <a:avLst/>
            </a:prstGeom>
          </p:spPr>
          <p:txBody>
            <a:bodyPr>
              <a:noAutofit/>
            </a:bodyPr>
            <a:lstStyle/>
            <a:p>
              <a:pPr>
                <a:lnSpc>
                  <a:spcPct val="120000"/>
                </a:lnSpc>
                <a:defRPr/>
              </a:pPr>
              <a:r>
                <a:rPr lang="zh-CN" altLang="en-US" sz="1600" b="1" dirty="0">
                  <a:latin typeface="微软雅黑" panose="020B0503020204020204" pitchFamily="34" charset="-122"/>
                  <a:ea typeface="微软雅黑" panose="020B0503020204020204" pitchFamily="34" charset="-122"/>
                </a:rPr>
                <a:t>构建数字化门店：</a:t>
              </a:r>
              <a:r>
                <a:rPr lang="zh-CN" altLang="en-US" sz="1600" dirty="0">
                  <a:latin typeface="微软雅黑" panose="020B0503020204020204" pitchFamily="34" charset="-122"/>
                  <a:ea typeface="微软雅黑" panose="020B0503020204020204" pitchFamily="34" charset="-122"/>
                </a:rPr>
                <a:t>前端触点数字化</a:t>
              </a:r>
            </a:p>
          </p:txBody>
        </p:sp>
        <p:sp>
          <p:nvSpPr>
            <p:cNvPr id="30" name="MH_SubTitle_3">
              <a:extLst>
                <a:ext uri="{FF2B5EF4-FFF2-40B4-BE49-F238E27FC236}">
                  <a16:creationId xmlns:a16="http://schemas.microsoft.com/office/drawing/2014/main" id="{02313A0D-7CEC-CEBA-3DD0-6DE4BD25E17E}"/>
                </a:ext>
              </a:extLst>
            </p:cNvPr>
            <p:cNvSpPr/>
            <p:nvPr>
              <p:custDataLst>
                <p:tags r:id="rId12"/>
              </p:custDataLst>
            </p:nvPr>
          </p:nvSpPr>
          <p:spPr>
            <a:xfrm>
              <a:off x="2253189" y="3754438"/>
              <a:ext cx="1677987" cy="655500"/>
            </a:xfrm>
            <a:prstGeom prst="rect">
              <a:avLst/>
            </a:prstGeom>
          </p:spPr>
          <p:txBody>
            <a:bodyPr>
              <a:noAutofit/>
            </a:bodyPr>
            <a:lstStyle/>
            <a:p>
              <a:pPr>
                <a:lnSpc>
                  <a:spcPct val="120000"/>
                </a:lnSpc>
                <a:defRPr/>
              </a:pPr>
              <a:r>
                <a:rPr lang="zh-CN" altLang="en-US" sz="1600" b="1" dirty="0">
                  <a:latin typeface="微软雅黑" panose="020B0503020204020204" pitchFamily="34" charset="-122"/>
                  <a:ea typeface="微软雅黑" panose="020B0503020204020204" pitchFamily="34" charset="-122"/>
                </a:rPr>
                <a:t>组织在线：</a:t>
              </a:r>
              <a:br>
                <a:rPr lang="en-US" altLang="zh-CN"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核心业务在线化</a:t>
              </a:r>
            </a:p>
          </p:txBody>
        </p:sp>
        <p:sp>
          <p:nvSpPr>
            <p:cNvPr id="31" name="MH_SubTitle_4">
              <a:extLst>
                <a:ext uri="{FF2B5EF4-FFF2-40B4-BE49-F238E27FC236}">
                  <a16:creationId xmlns:a16="http://schemas.microsoft.com/office/drawing/2014/main" id="{D9ACBBA4-7380-B8C5-52B1-67B0E3F8F2BB}"/>
                </a:ext>
              </a:extLst>
            </p:cNvPr>
            <p:cNvSpPr/>
            <p:nvPr>
              <p:custDataLst>
                <p:tags r:id="rId13"/>
              </p:custDataLst>
            </p:nvPr>
          </p:nvSpPr>
          <p:spPr>
            <a:xfrm>
              <a:off x="4669949" y="1889719"/>
              <a:ext cx="1819275" cy="677268"/>
            </a:xfrm>
            <a:prstGeom prst="rect">
              <a:avLst/>
            </a:prstGeom>
          </p:spPr>
          <p:txBody>
            <a:bodyPr>
              <a:noAutofit/>
            </a:bodyPr>
            <a:lstStyle/>
            <a:p>
              <a:pPr>
                <a:lnSpc>
                  <a:spcPct val="120000"/>
                </a:lnSpc>
                <a:defRPr/>
              </a:pPr>
              <a:r>
                <a:rPr lang="zh-CN" altLang="en-US" sz="1600" b="1" dirty="0">
                  <a:latin typeface="微软雅黑" panose="020B0503020204020204" pitchFamily="34" charset="-122"/>
                  <a:ea typeface="微软雅黑" panose="020B0503020204020204" pitchFamily="34" charset="-122"/>
                </a:rPr>
                <a:t>数据中台赋能：</a:t>
              </a:r>
              <a:br>
                <a:rPr lang="en-US" altLang="zh-CN"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运营数据化</a:t>
              </a:r>
            </a:p>
          </p:txBody>
        </p:sp>
      </p:grpSp>
      <p:grpSp>
        <p:nvGrpSpPr>
          <p:cNvPr id="7" name="组合 6">
            <a:extLst>
              <a:ext uri="{FF2B5EF4-FFF2-40B4-BE49-F238E27FC236}">
                <a16:creationId xmlns:a16="http://schemas.microsoft.com/office/drawing/2014/main" id="{D6F46C2C-2716-DB45-DC2B-ABA9BD5AF910}"/>
              </a:ext>
            </a:extLst>
          </p:cNvPr>
          <p:cNvGrpSpPr/>
          <p:nvPr/>
        </p:nvGrpSpPr>
        <p:grpSpPr>
          <a:xfrm>
            <a:off x="1816100" y="1650912"/>
            <a:ext cx="8597900" cy="4247969"/>
            <a:chOff x="1816100" y="1614179"/>
            <a:chExt cx="8597900" cy="4247969"/>
          </a:xfrm>
        </p:grpSpPr>
        <p:sp>
          <p:nvSpPr>
            <p:cNvPr id="4" name="文本框 3">
              <a:extLst>
                <a:ext uri="{FF2B5EF4-FFF2-40B4-BE49-F238E27FC236}">
                  <a16:creationId xmlns:a16="http://schemas.microsoft.com/office/drawing/2014/main" id="{C7BCBC98-3434-3B90-225A-347BE38E3B06}"/>
                </a:ext>
              </a:extLst>
            </p:cNvPr>
            <p:cNvSpPr txBox="1"/>
            <p:nvPr/>
          </p:nvSpPr>
          <p:spPr>
            <a:xfrm>
              <a:off x="3955050" y="5631050"/>
              <a:ext cx="432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智能化供应链对零售企业运营产生的有利影响</a:t>
              </a:r>
            </a:p>
          </p:txBody>
        </p:sp>
        <p:pic>
          <p:nvPicPr>
            <p:cNvPr id="6" name="图片 5">
              <a:extLst>
                <a:ext uri="{FF2B5EF4-FFF2-40B4-BE49-F238E27FC236}">
                  <a16:creationId xmlns:a16="http://schemas.microsoft.com/office/drawing/2014/main" id="{B1F8A912-730B-D7C5-2B93-A6021B5332A9}"/>
                </a:ext>
              </a:extLst>
            </p:cNvPr>
            <p:cNvPicPr>
              <a:picLocks noChangeAspect="1"/>
            </p:cNvPicPr>
            <p:nvPr/>
          </p:nvPicPr>
          <p:blipFill rotWithShape="1">
            <a:blip r:embed="rId15">
              <a:extLst>
                <a:ext uri="{28A0092B-C50C-407E-A947-70E740481C1C}">
                  <a14:useLocalDpi xmlns:a14="http://schemas.microsoft.com/office/drawing/2010/main" val="0"/>
                </a:ext>
              </a:extLst>
            </a:blip>
            <a:srcRect l="-8782" t="-24415" r="-9306" b="-25418"/>
            <a:stretch/>
          </p:blipFill>
          <p:spPr>
            <a:xfrm>
              <a:off x="1816100" y="1614179"/>
              <a:ext cx="8597900" cy="3950848"/>
            </a:xfrm>
            <a:prstGeom prst="rect">
              <a:avLst/>
            </a:prstGeom>
            <a:solidFill>
              <a:schemeClr val="bg1"/>
            </a:solidFill>
            <a:ln>
              <a:solidFill>
                <a:schemeClr val="bg1">
                  <a:lumMod val="50000"/>
                </a:schemeClr>
              </a:solidFill>
            </a:ln>
          </p:spPr>
        </p:pic>
      </p:grpSp>
    </p:spTree>
    <p:extLst>
      <p:ext uri="{BB962C8B-B14F-4D97-AF65-F5344CB8AC3E}">
        <p14:creationId xmlns:p14="http://schemas.microsoft.com/office/powerpoint/2010/main" val="248034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72828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零售企业数字化转型“五步曲”</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9F069CCE-D7A6-00CC-1907-DC7D1EE0A262}"/>
              </a:ext>
            </a:extLst>
          </p:cNvPr>
          <p:cNvGrpSpPr/>
          <p:nvPr/>
        </p:nvGrpSpPr>
        <p:grpSpPr>
          <a:xfrm>
            <a:off x="866860" y="1155903"/>
            <a:ext cx="10406882" cy="5074277"/>
            <a:chOff x="866860" y="1780934"/>
            <a:chExt cx="10406882" cy="5074277"/>
          </a:xfrm>
        </p:grpSpPr>
        <p:sp>
          <p:nvSpPr>
            <p:cNvPr id="3" name="矩形 2">
              <a:extLst>
                <a:ext uri="{FF2B5EF4-FFF2-40B4-BE49-F238E27FC236}">
                  <a16:creationId xmlns:a16="http://schemas.microsoft.com/office/drawing/2014/main" id="{6DF2213A-7C27-7AD6-9E8F-754612C03E51}"/>
                </a:ext>
              </a:extLst>
            </p:cNvPr>
            <p:cNvSpPr/>
            <p:nvPr/>
          </p:nvSpPr>
          <p:spPr>
            <a:xfrm>
              <a:off x="866860" y="2815824"/>
              <a:ext cx="10406882" cy="3902222"/>
            </a:xfrm>
            <a:prstGeom prst="rect">
              <a:avLst/>
            </a:prstGeom>
          </p:spPr>
          <p:txBody>
            <a:bodyPr wrap="square">
              <a:spAutoFit/>
            </a:bodyPr>
            <a:lstStyle/>
            <a:p>
              <a:pPr indent="406800" algn="just">
                <a:lnSpc>
                  <a:spcPct val="130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很多传统老牌企业在新零售到来时面临的挑战比新兴企业还要大，对波司登来说也是如此。</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0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事实上，整个服装行业都陷入了一种奇怪的缺货困境：一方面门店缺货，另一方面门店的库存却又很多。这是因为对于一家有着几千个门店的品牌商来说，要想很精准地预测在什么时间把什么货挪到什么地方是一件非常困难的事情。高库存“冻”住了企业的现金流，高缺货又严重影响了消费者的体验。</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0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在经过多方讨论和考察后，波司登决定与阿里云合作，利用互联网中间件技术搭建一个全新的零售云平台。在零售云平台中设有库存中心，通过库存中心，波司登将原本分散在各地的仓库、门店的库存数据，以及与线下割裂开的线上库存数据全部整合在一起。运营者无须再去各个分散的系统中查数据，通过零售云平台全都可以一览无余。</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0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阿里云为波司登量身定做的零售云平台不仅包括库存中心，还包括全局共享的用户中心、交易中心和订单中心等。也就是说，依托零售云平台，波司登将整条交易链上的“人”、“货”、交易信息汇聚成一个能够即时动态变化的“水池”，上层的业务模块和业务流程可以随时调用池中的“水资源”。</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0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凭借基于库存中心的自动补货系统，波司登在试点区域采取了不设置经销商仓库，而由系统自动为经销商门店和直营门店补货的策略。依托零售云平台的智能补货系统，波司登有效地减少了因缺货造成的损失。</a:t>
              </a:r>
            </a:p>
          </p:txBody>
        </p:sp>
        <p:grpSp>
          <p:nvGrpSpPr>
            <p:cNvPr id="5" name="组合 4">
              <a:extLst>
                <a:ext uri="{FF2B5EF4-FFF2-40B4-BE49-F238E27FC236}">
                  <a16:creationId xmlns:a16="http://schemas.microsoft.com/office/drawing/2014/main" id="{3A11D7BF-27EE-1618-7B90-C5E620BB752E}"/>
                </a:ext>
              </a:extLst>
            </p:cNvPr>
            <p:cNvGrpSpPr/>
            <p:nvPr/>
          </p:nvGrpSpPr>
          <p:grpSpPr>
            <a:xfrm>
              <a:off x="866860" y="1780934"/>
              <a:ext cx="10406882" cy="5074277"/>
              <a:chOff x="1386112" y="1190625"/>
              <a:chExt cx="10406882" cy="5074277"/>
            </a:xfrm>
          </p:grpSpPr>
          <p:cxnSp>
            <p:nvCxnSpPr>
              <p:cNvPr id="9" name="直接连接符 8">
                <a:extLst>
                  <a:ext uri="{FF2B5EF4-FFF2-40B4-BE49-F238E27FC236}">
                    <a16:creationId xmlns:a16="http://schemas.microsoft.com/office/drawing/2014/main" id="{0DBFECFF-D4C9-B02E-8003-711C794C39F6}"/>
                  </a:ext>
                </a:extLst>
              </p:cNvPr>
              <p:cNvCxnSpPr>
                <a:cxnSpLocks/>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772FE26C-6ABD-179D-48A2-8A1F75859513}"/>
                  </a:ext>
                </a:extLst>
              </p:cNvPr>
              <p:cNvGrpSpPr/>
              <p:nvPr/>
            </p:nvGrpSpPr>
            <p:grpSpPr>
              <a:xfrm>
                <a:off x="1386112" y="1190625"/>
                <a:ext cx="1818007" cy="491492"/>
                <a:chOff x="1386113" y="1223329"/>
                <a:chExt cx="1697036" cy="458788"/>
              </a:xfrm>
            </p:grpSpPr>
            <p:sp>
              <p:nvSpPr>
                <p:cNvPr id="12" name="Rectangle 13" descr="FD1DDF730CE4456e89755B07FE1653D0# #Rectangle 13">
                  <a:extLst>
                    <a:ext uri="{FF2B5EF4-FFF2-40B4-BE49-F238E27FC236}">
                      <a16:creationId xmlns:a16="http://schemas.microsoft.com/office/drawing/2014/main" id="{3A9C7329-41CC-C4CB-F9B4-7C3128147BAF}"/>
                    </a:ext>
                  </a:extLst>
                </p:cNvPr>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252000" marR="0" lvl="0" indent="0" algn="just" defTabSz="914400" rtl="0" eaLnBrk="0" fontAlgn="auto" latinLnBrk="0" hangingPunct="0">
                    <a:lnSpc>
                      <a:spcPts val="1950"/>
                    </a:lnSpc>
                    <a:spcBef>
                      <a:spcPts val="0"/>
                    </a:spcBef>
                    <a:spcAft>
                      <a:spcPts val="0"/>
                    </a:spcAft>
                    <a:buClrTx/>
                    <a:buSzTx/>
                    <a:buFont typeface="Arial" charset="0"/>
                    <a:buNone/>
                    <a:tabLst/>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p>
              </p:txBody>
            </p:sp>
            <p:sp>
              <p:nvSpPr>
                <p:cNvPr id="13" name="îŝḻide">
                  <a:extLst>
                    <a:ext uri="{FF2B5EF4-FFF2-40B4-BE49-F238E27FC236}">
                      <a16:creationId xmlns:a16="http://schemas.microsoft.com/office/drawing/2014/main" id="{B21BC8FD-56EB-D0EF-F300-EC0261357754}"/>
                    </a:ext>
                  </a:extLst>
                </p:cNvPr>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4" name="Freeform 44">
                  <a:extLst>
                    <a:ext uri="{FF2B5EF4-FFF2-40B4-BE49-F238E27FC236}">
                      <a16:creationId xmlns:a16="http://schemas.microsoft.com/office/drawing/2014/main" id="{47E00720-A02A-97DC-262A-DD570E4574D6}"/>
                    </a:ext>
                  </a:extLst>
                </p:cNvPr>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11" name="直接连接符 10">
                <a:extLst>
                  <a:ext uri="{FF2B5EF4-FFF2-40B4-BE49-F238E27FC236}">
                    <a16:creationId xmlns:a16="http://schemas.microsoft.com/office/drawing/2014/main" id="{3AB1AA7E-52A2-AA4E-34D4-A4ED53B253CF}"/>
                  </a:ext>
                </a:extLst>
              </p:cNvPr>
              <p:cNvCxnSpPr>
                <a:cxnSpLocks/>
              </p:cNvCxnSpPr>
              <p:nvPr/>
            </p:nvCxnSpPr>
            <p:spPr>
              <a:xfrm>
                <a:off x="1386112" y="6264902"/>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8" name="文本框 7">
              <a:extLst>
                <a:ext uri="{FF2B5EF4-FFF2-40B4-BE49-F238E27FC236}">
                  <a16:creationId xmlns:a16="http://schemas.microsoft.com/office/drawing/2014/main" id="{A2665670-551F-6F5C-5662-5C1897A6035A}"/>
                </a:ext>
              </a:extLst>
            </p:cNvPr>
            <p:cNvSpPr txBox="1"/>
            <p:nvPr/>
          </p:nvSpPr>
          <p:spPr>
            <a:xfrm>
              <a:off x="3534992" y="2451409"/>
              <a:ext cx="5070619"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让数据开口，波司登通过“上云”解决库存问题</a:t>
              </a:r>
            </a:p>
          </p:txBody>
        </p:sp>
      </p:grpSp>
    </p:spTree>
    <p:extLst>
      <p:ext uri="{BB962C8B-B14F-4D97-AF65-F5344CB8AC3E}">
        <p14:creationId xmlns:p14="http://schemas.microsoft.com/office/powerpoint/2010/main" val="422119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a:extLst>
              <a:ext uri="{FF2B5EF4-FFF2-40B4-BE49-F238E27FC236}">
                <a16:creationId xmlns:a16="http://schemas.microsoft.com/office/drawing/2014/main" id="{C99B9BA1-8FFE-21BE-0B8E-6D6395D41D13}"/>
              </a:ext>
            </a:extLst>
          </p:cNvPr>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任务三</a:t>
            </a:r>
          </a:p>
        </p:txBody>
      </p:sp>
      <p:sp>
        <p:nvSpPr>
          <p:cNvPr id="4" name="文本框 3">
            <a:extLst>
              <a:ext uri="{FF2B5EF4-FFF2-40B4-BE49-F238E27FC236}">
                <a16:creationId xmlns:a16="http://schemas.microsoft.com/office/drawing/2014/main" id="{BB2F41A9-F532-E749-5E34-D8ACD59A8FFE}"/>
              </a:ext>
            </a:extLst>
          </p:cNvPr>
          <p:cNvSpPr txBox="1"/>
          <p:nvPr/>
        </p:nvSpPr>
        <p:spPr>
          <a:xfrm>
            <a:off x="3912000" y="2803892"/>
            <a:ext cx="7405668"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消费者画像，用大数据</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绘制消费者虚拟形象</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a:extLst>
              <a:ext uri="{FF2B5EF4-FFF2-40B4-BE49-F238E27FC236}">
                <a16:creationId xmlns:a16="http://schemas.microsoft.com/office/drawing/2014/main" id="{A84A7C75-770D-3D16-FD3C-E58AD5536FB2}"/>
              </a:ext>
            </a:extLst>
          </p:cNvPr>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a:extLst>
              <a:ext uri="{FF2B5EF4-FFF2-40B4-BE49-F238E27FC236}">
                <a16:creationId xmlns:a16="http://schemas.microsoft.com/office/drawing/2014/main" id="{EEC92C60-A61C-BC42-952D-031C8399B820}"/>
              </a:ext>
            </a:extLst>
          </p:cNvPr>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a:extLst>
              <a:ext uri="{FF2B5EF4-FFF2-40B4-BE49-F238E27FC236}">
                <a16:creationId xmlns:a16="http://schemas.microsoft.com/office/drawing/2014/main" id="{41AC785F-C6C3-0969-194C-20B14E05FC5D}"/>
              </a:ext>
            </a:extLst>
          </p:cNvPr>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13911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9BF23643-D0EE-ABD3-C2EB-7BB581B36F0F}"/>
              </a:ext>
            </a:extLst>
          </p:cNvPr>
          <p:cNvGrpSpPr/>
          <p:nvPr/>
        </p:nvGrpSpPr>
        <p:grpSpPr>
          <a:xfrm>
            <a:off x="800100" y="975878"/>
            <a:ext cx="10591800" cy="3999641"/>
            <a:chOff x="800100" y="1213328"/>
            <a:chExt cx="10591800" cy="3999641"/>
          </a:xfrm>
        </p:grpSpPr>
        <p:sp>
          <p:nvSpPr>
            <p:cNvPr id="9" name="文本框 8">
              <a:extLst>
                <a:ext uri="{FF2B5EF4-FFF2-40B4-BE49-F238E27FC236}">
                  <a16:creationId xmlns:a16="http://schemas.microsoft.com/office/drawing/2014/main" id="{6166E706-54E3-6BF1-DF0C-28432F1FFE61}"/>
                </a:ext>
              </a:extLst>
            </p:cNvPr>
            <p:cNvSpPr txBox="1"/>
            <p:nvPr/>
          </p:nvSpPr>
          <p:spPr>
            <a:xfrm>
              <a:off x="3823584" y="1213328"/>
              <a:ext cx="4544834" cy="400110"/>
            </a:xfrm>
            <a:prstGeom prst="rect">
              <a:avLst/>
            </a:prstGeom>
            <a:noFill/>
          </p:spPr>
          <p:txBody>
            <a:bodyPr wrap="none" rtlCol="0">
              <a:spAutoFit/>
            </a:bodyPr>
            <a:lstStyle/>
            <a:p>
              <a:pPr algn="ctr"/>
              <a:r>
                <a:rPr lang="zh-CN" altLang="en-US" sz="2000" b="1" dirty="0">
                  <a:solidFill>
                    <a:schemeClr val="accent3"/>
                  </a:solidFill>
                  <a:latin typeface="微软雅黑" panose="020B0503020204020204" pitchFamily="34" charset="-122"/>
                  <a:ea typeface="微软雅黑" panose="020B0503020204020204" pitchFamily="34" charset="-122"/>
                  <a:cs typeface="+mn-ea"/>
                  <a:sym typeface="+mn-lt"/>
                </a:rPr>
                <a:t>东阿阿胶实施智能制造，向数字化转型</a:t>
              </a:r>
            </a:p>
          </p:txBody>
        </p:sp>
        <p:sp>
          <p:nvSpPr>
            <p:cNvPr id="10" name="矩形 9">
              <a:extLst>
                <a:ext uri="{FF2B5EF4-FFF2-40B4-BE49-F238E27FC236}">
                  <a16:creationId xmlns:a16="http://schemas.microsoft.com/office/drawing/2014/main" id="{34BA03A8-3C87-5D62-4CB6-E098F667A8D5}"/>
                </a:ext>
              </a:extLst>
            </p:cNvPr>
            <p:cNvSpPr/>
            <p:nvPr/>
          </p:nvSpPr>
          <p:spPr>
            <a:xfrm>
              <a:off x="800100" y="1577743"/>
              <a:ext cx="10591800" cy="3635226"/>
            </a:xfrm>
            <a:prstGeom prst="rect">
              <a:avLst/>
            </a:prstGeom>
          </p:spPr>
          <p:txBody>
            <a:bodyPr wrap="square">
              <a:spAutoFit/>
            </a:bodyPr>
            <a:lstStyle/>
            <a:p>
              <a:pPr indent="406800" algn="just">
                <a:lnSpc>
                  <a:spcPct val="132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随着数字化时代的到来，东阿阿胶也紧跟时代发展的步伐，积极推进数字化转型，探索高质量发展道路。</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2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近年来，东阿阿胶由传统生产方式转换为智能化生产方式，通过运用智能装备，借助工业互联网技术、大数据技术、智能控制系统等技术，实现了生产制造自动化、智能化、绿色化，研发、工艺、制造、管理、监测、物流等环节集成优化，全面提升资源配置优化、生产管理智能化和精细化的水平。</a:t>
              </a:r>
            </a:p>
            <a:p>
              <a:pPr indent="406800" algn="just">
                <a:lnSpc>
                  <a:spcPct val="132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借助大数据和会员管理系统，依托传统药店和电商平台积累的流量，并应用营销技术，东阿阿胶利用数字化工具实施全渠道客户精细化管理，并为消费者提供个性化的定制服务。</a:t>
              </a:r>
            </a:p>
            <a:p>
              <a:pPr indent="406800" algn="just">
                <a:lnSpc>
                  <a:spcPct val="132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依托</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5G</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，东阿阿胶建造的智慧工厂实现了智慧物流、数字化营销。东阿阿胶运用</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5G</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、大数据和云计算，为消费者提供定制化服务，消费者下单后，工厂实时安排生产，在生产的过程中还会通过直播与消费者保持有效互动，有效地带动了产品在线上渠道的销售。</a:t>
              </a:r>
            </a:p>
            <a:p>
              <a:pPr indent="406800" algn="just">
                <a:lnSpc>
                  <a:spcPct val="132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东阿阿胶非常重视消费者的消费体验，利用</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5G</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移动互联网对数字化营销工具进行整合，不断完善自身技术平台，让线上、线下销售业务都能依托</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5G</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网络、大数据、云计算等实现与消费者的快速互动。</a:t>
              </a:r>
            </a:p>
          </p:txBody>
        </p:sp>
      </p:grpSp>
      <p:grpSp>
        <p:nvGrpSpPr>
          <p:cNvPr id="30" name="组合 29">
            <a:extLst>
              <a:ext uri="{FF2B5EF4-FFF2-40B4-BE49-F238E27FC236}">
                <a16:creationId xmlns:a16="http://schemas.microsoft.com/office/drawing/2014/main" id="{46589C23-6EF9-A0BD-F37B-0D66BF5907A0}"/>
              </a:ext>
            </a:extLst>
          </p:cNvPr>
          <p:cNvGrpSpPr/>
          <p:nvPr/>
        </p:nvGrpSpPr>
        <p:grpSpPr>
          <a:xfrm>
            <a:off x="571501" y="401838"/>
            <a:ext cx="2299239" cy="515937"/>
            <a:chOff x="571501" y="436563"/>
            <a:chExt cx="2299239" cy="515937"/>
          </a:xfrm>
        </p:grpSpPr>
        <p:grpSp>
          <p:nvGrpSpPr>
            <p:cNvPr id="2" name="组合 1">
              <a:extLst>
                <a:ext uri="{FF2B5EF4-FFF2-40B4-BE49-F238E27FC236}">
                  <a16:creationId xmlns:a16="http://schemas.microsoft.com/office/drawing/2014/main" id="{1D5F5FBE-7F65-BA31-F9D5-F651911C736C}"/>
                </a:ext>
              </a:extLst>
            </p:cNvPr>
            <p:cNvGrpSpPr>
              <a:grpSpLocks/>
            </p:cNvGrpSpPr>
            <p:nvPr/>
          </p:nvGrpSpPr>
          <p:grpSpPr bwMode="auto">
            <a:xfrm>
              <a:off x="571501" y="436563"/>
              <a:ext cx="2299239" cy="515937"/>
              <a:chOff x="1071565" y="5353051"/>
              <a:chExt cx="5078953" cy="1139825"/>
            </a:xfrm>
          </p:grpSpPr>
          <p:sp>
            <p:nvSpPr>
              <p:cNvPr id="5" name="Freeform 31">
                <a:extLst>
                  <a:ext uri="{FF2B5EF4-FFF2-40B4-BE49-F238E27FC236}">
                    <a16:creationId xmlns:a16="http://schemas.microsoft.com/office/drawing/2014/main" id="{989ED7A0-0BCB-30E7-8AD7-B752BF4EC20F}"/>
                  </a:ext>
                </a:extLst>
              </p:cNvPr>
              <p:cNvSpPr>
                <a:spLocks noChangeArrowheads="1"/>
              </p:cNvSpPr>
              <p:nvPr/>
            </p:nvSpPr>
            <p:spPr bwMode="auto">
              <a:xfrm>
                <a:off x="4374105" y="5353051"/>
                <a:ext cx="1776413" cy="1139825"/>
              </a:xfrm>
              <a:prstGeom prst="round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zh-CN" altLang="en-US"/>
              </a:p>
            </p:txBody>
          </p:sp>
          <p:sp>
            <p:nvSpPr>
              <p:cNvPr id="4" name="Freeform 30">
                <a:extLst>
                  <a:ext uri="{FF2B5EF4-FFF2-40B4-BE49-F238E27FC236}">
                    <a16:creationId xmlns:a16="http://schemas.microsoft.com/office/drawing/2014/main" id="{AFD87B84-A18A-E943-2037-6144A6AC9667}"/>
                  </a:ext>
                </a:extLst>
              </p:cNvPr>
              <p:cNvSpPr>
                <a:spLocks noChangeArrowheads="1"/>
              </p:cNvSpPr>
              <p:nvPr/>
            </p:nvSpPr>
            <p:spPr bwMode="auto">
              <a:xfrm>
                <a:off x="1071565" y="5353051"/>
                <a:ext cx="3759225" cy="1139825"/>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marL="180000" algn="just" eaLnBrk="0" hangingPunct="0"/>
                <a:r>
                  <a:rPr lang="zh-CN" altLang="en-US" sz="2200" b="1" dirty="0"/>
                  <a:t>引导案例</a:t>
                </a:r>
              </a:p>
            </p:txBody>
          </p:sp>
        </p:grpSp>
        <p:pic>
          <p:nvPicPr>
            <p:cNvPr id="14" name="图片 13">
              <a:extLst>
                <a:ext uri="{FF2B5EF4-FFF2-40B4-BE49-F238E27FC236}">
                  <a16:creationId xmlns:a16="http://schemas.microsoft.com/office/drawing/2014/main" id="{150D09B1-F75E-2936-6089-3D39FFA44A46}"/>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2323170" y="448450"/>
              <a:ext cx="485000" cy="485000"/>
            </a:xfrm>
            <a:prstGeom prst="rect">
              <a:avLst/>
            </a:prstGeom>
          </p:spPr>
        </p:pic>
      </p:grpSp>
      <p:grpSp>
        <p:nvGrpSpPr>
          <p:cNvPr id="16" name="组合 15">
            <a:extLst>
              <a:ext uri="{FF2B5EF4-FFF2-40B4-BE49-F238E27FC236}">
                <a16:creationId xmlns:a16="http://schemas.microsoft.com/office/drawing/2014/main" id="{E83A7CDF-BB34-6EDE-9F96-5BC2CDE958D3}"/>
              </a:ext>
            </a:extLst>
          </p:cNvPr>
          <p:cNvGrpSpPr/>
          <p:nvPr/>
        </p:nvGrpSpPr>
        <p:grpSpPr>
          <a:xfrm>
            <a:off x="850900" y="5120414"/>
            <a:ext cx="10490200" cy="1257234"/>
            <a:chOff x="6184901" y="3678665"/>
            <a:chExt cx="10490200" cy="1257234"/>
          </a:xfrm>
          <a:effectLst>
            <a:outerShdw blurRad="101600" dist="38100" dir="2700000" algn="tl" rotWithShape="0">
              <a:prstClr val="black">
                <a:alpha val="20000"/>
              </a:prstClr>
            </a:outerShdw>
          </a:effectLst>
        </p:grpSpPr>
        <p:sp>
          <p:nvSpPr>
            <p:cNvPr id="21" name="矩形 20">
              <a:extLst>
                <a:ext uri="{FF2B5EF4-FFF2-40B4-BE49-F238E27FC236}">
                  <a16:creationId xmlns:a16="http://schemas.microsoft.com/office/drawing/2014/main" id="{974C6DE8-CDE7-690A-C5BD-B05EA0378637}"/>
                </a:ext>
              </a:extLst>
            </p:cNvPr>
            <p:cNvSpPr/>
            <p:nvPr/>
          </p:nvSpPr>
          <p:spPr>
            <a:xfrm>
              <a:off x="6184901" y="3922713"/>
              <a:ext cx="10490200" cy="101318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nvGrpSpPr>
            <p:cNvPr id="18" name="组合 17">
              <a:extLst>
                <a:ext uri="{FF2B5EF4-FFF2-40B4-BE49-F238E27FC236}">
                  <a16:creationId xmlns:a16="http://schemas.microsoft.com/office/drawing/2014/main" id="{4AF8BBDB-15A8-1E46-A7BC-1062A1AA33D8}"/>
                </a:ext>
              </a:extLst>
            </p:cNvPr>
            <p:cNvGrpSpPr/>
            <p:nvPr/>
          </p:nvGrpSpPr>
          <p:grpSpPr>
            <a:xfrm>
              <a:off x="6491543" y="3678665"/>
              <a:ext cx="9876916" cy="1169590"/>
              <a:chOff x="7405946" y="2720700"/>
              <a:chExt cx="9876916" cy="1169590"/>
            </a:xfrm>
          </p:grpSpPr>
          <p:sp>
            <p:nvSpPr>
              <p:cNvPr id="19" name="矩形 18">
                <a:extLst>
                  <a:ext uri="{FF2B5EF4-FFF2-40B4-BE49-F238E27FC236}">
                    <a16:creationId xmlns:a16="http://schemas.microsoft.com/office/drawing/2014/main" id="{14BDE176-9E84-24BA-EDDD-01A24427A3C7}"/>
                  </a:ext>
                </a:extLst>
              </p:cNvPr>
              <p:cNvSpPr/>
              <p:nvPr/>
            </p:nvSpPr>
            <p:spPr>
              <a:xfrm>
                <a:off x="7405946" y="3235302"/>
                <a:ext cx="9876916" cy="654988"/>
              </a:xfrm>
              <a:prstGeom prst="rect">
                <a:avLst/>
              </a:prstGeom>
              <a:ln>
                <a:noFill/>
              </a:ln>
            </p:spPr>
            <p:txBody>
              <a:bodyPr wrap="square">
                <a:spAutoFit/>
                <a:scene3d>
                  <a:camera prst="orthographicFront"/>
                  <a:lightRig rig="threePt" dir="t"/>
                </a:scene3d>
                <a:sp3d contourW="12700"/>
              </a:bodyPr>
              <a:lstStyle/>
              <a:p>
                <a:pPr indent="406800" algn="just">
                  <a:lnSpc>
                    <a:spcPct val="120000"/>
                  </a:lnSpc>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sym typeface="+mn-lt"/>
                  </a:rPr>
                  <a:t>（</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sym typeface="+mn-lt"/>
                  </a:rPr>
                  <a:t>1</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sym typeface="+mn-lt"/>
                  </a:rPr>
                  <a:t>）你认为</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sym typeface="+mn-lt"/>
                  </a:rPr>
                  <a:t>5G</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sym typeface="+mn-lt"/>
                  </a:rPr>
                  <a:t>、大数据、云计算等技术对企业数字化转型有什么作用？</a:t>
                </a:r>
              </a:p>
              <a:p>
                <a:pPr indent="406800" algn="just">
                  <a:lnSpc>
                    <a:spcPct val="120000"/>
                  </a:lnSpc>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sym typeface="+mn-lt"/>
                  </a:rPr>
                  <a:t>（</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sym typeface="+mn-lt"/>
                  </a:rPr>
                  <a:t>2</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sym typeface="+mn-lt"/>
                  </a:rPr>
                  <a:t>）东阿阿胶的数字化转型有什么值得借鉴的地方？</a:t>
                </a:r>
              </a:p>
            </p:txBody>
          </p:sp>
          <p:sp>
            <p:nvSpPr>
              <p:cNvPr id="20" name="对话气泡: 圆角矩形 19">
                <a:extLst>
                  <a:ext uri="{FF2B5EF4-FFF2-40B4-BE49-F238E27FC236}">
                    <a16:creationId xmlns:a16="http://schemas.microsoft.com/office/drawing/2014/main" id="{3A9C8E78-5AD2-5443-73B5-69863D179075}"/>
                  </a:ext>
                </a:extLst>
              </p:cNvPr>
              <p:cNvSpPr/>
              <p:nvPr/>
            </p:nvSpPr>
            <p:spPr>
              <a:xfrm>
                <a:off x="7519479" y="2720700"/>
                <a:ext cx="1219714" cy="352224"/>
              </a:xfrm>
              <a:prstGeom prst="wedgeRoundRectCallout">
                <a:avLst>
                  <a:gd name="adj1" fmla="val 35466"/>
                  <a:gd name="adj2" fmla="val 92772"/>
                  <a:gd name="adj3" fmla="val 16667"/>
                </a:avLst>
              </a:prstGeom>
              <a:solidFill>
                <a:schemeClr val="accent1"/>
              </a:solidFill>
              <a:ln>
                <a:noFill/>
              </a:ln>
            </p:spPr>
            <p:txBody>
              <a:bodyPr wrap="square" lIns="0" tIns="0" rIns="0" bIns="0" anchor="ctr" anchorCtr="0">
                <a:noAutofit/>
                <a:scene3d>
                  <a:camera prst="orthographicFront"/>
                  <a:lightRig rig="threePt" dir="t"/>
                </a:scene3d>
                <a:sp3d contourW="12700"/>
              </a:bodyPr>
              <a:lstStyle/>
              <a:p>
                <a:pPr algn="ctr"/>
                <a:r>
                  <a:rPr lang="zh-CN" altLang="en-US" b="1" dirty="0">
                    <a:solidFill>
                      <a:schemeClr val="bg1"/>
                    </a:solidFill>
                    <a:cs typeface="+mn-ea"/>
                    <a:sym typeface="+mn-lt"/>
                  </a:rPr>
                  <a:t>案例讨论</a:t>
                </a:r>
              </a:p>
            </p:txBody>
          </p:sp>
        </p:grpSp>
      </p:grpSp>
    </p:spTree>
    <p:extLst>
      <p:ext uri="{BB962C8B-B14F-4D97-AF65-F5344CB8AC3E}">
        <p14:creationId xmlns:p14="http://schemas.microsoft.com/office/powerpoint/2010/main" val="122090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600"/>
                                        <p:tgtEl>
                                          <p:spTgt spid="30"/>
                                        </p:tgtEl>
                                      </p:cBhvr>
                                    </p:animEffect>
                                  </p:childTnLst>
                                </p:cTn>
                              </p:par>
                            </p:childTnLst>
                          </p:cTn>
                        </p:par>
                        <p:par>
                          <p:cTn id="8" fill="hold">
                            <p:stCondLst>
                              <p:cond delay="600"/>
                            </p:stCondLst>
                            <p:childTnLst>
                              <p:par>
                                <p:cTn id="9" presetID="10" presetClass="entr" presetSubtype="0" fill="hold" nodeType="afterEffect">
                                  <p:stCondLst>
                                    <p:cond delay="10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200"/>
                            </p:stCondLst>
                            <p:childTnLst>
                              <p:par>
                                <p:cTn id="13" presetID="42" presetClass="entr" presetSubtype="0" fill="hold" nodeType="afterEffect">
                                  <p:stCondLst>
                                    <p:cond delay="1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1214698"/>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p>
        </p:txBody>
      </p:sp>
      <p:sp>
        <p:nvSpPr>
          <p:cNvPr id="19" name="文本框 18"/>
          <p:cNvSpPr txBox="1"/>
          <p:nvPr/>
        </p:nvSpPr>
        <p:spPr>
          <a:xfrm>
            <a:off x="3460875" y="3379267"/>
            <a:ext cx="5109091"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消费者画像的类型</a:t>
            </a:r>
          </a:p>
        </p:txBody>
      </p:sp>
      <p:sp>
        <p:nvSpPr>
          <p:cNvPr id="20" name="矩形 19"/>
          <p:cNvSpPr/>
          <p:nvPr/>
        </p:nvSpPr>
        <p:spPr>
          <a:xfrm>
            <a:off x="2391338" y="4543027"/>
            <a:ext cx="7248163" cy="874407"/>
          </a:xfrm>
          <a:prstGeom prst="rect">
            <a:avLst/>
          </a:prstGeom>
        </p:spPr>
        <p:txBody>
          <a:bodyPr wrap="square">
            <a:spAutoFit/>
          </a:bodyPr>
          <a:lstStyle/>
          <a:p>
            <a:pPr indent="457200" algn="just">
              <a:lnSpc>
                <a:spcPct val="150000"/>
              </a:lnSpc>
            </a:pPr>
            <a:r>
              <a:rPr lang="zh-CN" altLang="en-US" dirty="0"/>
              <a:t>典型的大数据时代的消费者画像主要包括两类，一类是消费者的消费行为与需求画像，另一类是消费者的偏好画像。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350902"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消费者画像的类型</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8" name="组合 17">
            <a:extLst>
              <a:ext uri="{FF2B5EF4-FFF2-40B4-BE49-F238E27FC236}">
                <a16:creationId xmlns:a16="http://schemas.microsoft.com/office/drawing/2014/main" id="{FA7ACBE8-4759-E9D7-3388-E007519151D9}"/>
              </a:ext>
            </a:extLst>
          </p:cNvPr>
          <p:cNvGrpSpPr/>
          <p:nvPr/>
        </p:nvGrpSpPr>
        <p:grpSpPr>
          <a:xfrm>
            <a:off x="1324891" y="1584158"/>
            <a:ext cx="9404292" cy="1591304"/>
            <a:chOff x="1324891" y="1393947"/>
            <a:chExt cx="9404292" cy="1591304"/>
          </a:xfrm>
        </p:grpSpPr>
        <p:sp>
          <p:nvSpPr>
            <p:cNvPr id="19" name="ïṩļíďe">
              <a:extLst>
                <a:ext uri="{FF2B5EF4-FFF2-40B4-BE49-F238E27FC236}">
                  <a16:creationId xmlns:a16="http://schemas.microsoft.com/office/drawing/2014/main" id="{1353957A-9E7D-C371-F87F-584FD43CE1AD}"/>
                </a:ext>
              </a:extLst>
            </p:cNvPr>
            <p:cNvSpPr/>
            <p:nvPr/>
          </p:nvSpPr>
          <p:spPr>
            <a:xfrm>
              <a:off x="1324891" y="1597390"/>
              <a:ext cx="9404292" cy="1387861"/>
            </a:xfrm>
            <a:prstGeom prst="roundRect">
              <a:avLst>
                <a:gd name="adj" fmla="val 50000"/>
              </a:avLst>
            </a:prstGeom>
            <a:solidFill>
              <a:schemeClr val="bg1"/>
            </a:solidFill>
            <a:ln w="19050">
              <a:solidFill>
                <a:schemeClr val="accent1"/>
              </a:solid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dirty="0">
                <a:cs typeface="+mn-ea"/>
                <a:sym typeface="+mn-lt"/>
              </a:endParaRPr>
            </a:p>
          </p:txBody>
        </p:sp>
        <p:sp>
          <p:nvSpPr>
            <p:cNvPr id="20" name="i$ļídè">
              <a:extLst>
                <a:ext uri="{FF2B5EF4-FFF2-40B4-BE49-F238E27FC236}">
                  <a16:creationId xmlns:a16="http://schemas.microsoft.com/office/drawing/2014/main" id="{AE1DB602-FE68-BCB5-AE80-8F3AC362E31B}"/>
                </a:ext>
              </a:extLst>
            </p:cNvPr>
            <p:cNvSpPr/>
            <p:nvPr/>
          </p:nvSpPr>
          <p:spPr>
            <a:xfrm>
              <a:off x="2117184" y="1393947"/>
              <a:ext cx="3510000" cy="410142"/>
            </a:xfrm>
            <a:prstGeom prst="roundRect">
              <a:avLst>
                <a:gd name="adj" fmla="val 50000"/>
              </a:avLst>
            </a:prstGeom>
            <a:solidFill>
              <a:schemeClr val="accent1"/>
            </a:solidFill>
            <a:ln w="19050">
              <a:solidFill>
                <a:schemeClr val="bg1"/>
              </a:solidFill>
            </a:ln>
          </p:spPr>
          <p:txBody>
            <a:bodyPr wrap="square" lIns="91440" tIns="45720" rIns="91440" bIns="4572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08000"/>
              <a:r>
                <a:rPr lang="zh-CN" altLang="en-US" b="1" dirty="0">
                  <a:solidFill>
                    <a:schemeClr val="bg1"/>
                  </a:solidFill>
                  <a:cs typeface="+mn-ea"/>
                  <a:sym typeface="+mn-lt"/>
                </a:rPr>
                <a:t>消费者的消费行为与需求画像</a:t>
              </a:r>
              <a:endParaRPr lang="id-ID" altLang="zh-CN" b="1" dirty="0">
                <a:solidFill>
                  <a:schemeClr val="bg1"/>
                </a:solidFill>
                <a:cs typeface="+mn-ea"/>
                <a:sym typeface="+mn-lt"/>
              </a:endParaRPr>
            </a:p>
          </p:txBody>
        </p:sp>
        <p:sp>
          <p:nvSpPr>
            <p:cNvPr id="21" name="îṡľíḋê">
              <a:extLst>
                <a:ext uri="{FF2B5EF4-FFF2-40B4-BE49-F238E27FC236}">
                  <a16:creationId xmlns:a16="http://schemas.microsoft.com/office/drawing/2014/main" id="{E7C945D7-50C8-A3EC-090B-7FDBBB231922}"/>
                </a:ext>
              </a:extLst>
            </p:cNvPr>
            <p:cNvSpPr/>
            <p:nvPr/>
          </p:nvSpPr>
          <p:spPr bwMode="auto">
            <a:xfrm>
              <a:off x="2117183" y="1872519"/>
              <a:ext cx="8211854" cy="96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5000"/>
                </a:lnSpc>
              </a:pPr>
              <a:r>
                <a:rPr lang="zh-CN" altLang="en-US" sz="1600" kern="100" dirty="0">
                  <a:solidFill>
                    <a:schemeClr val="tx1">
                      <a:lumMod val="85000"/>
                      <a:lumOff val="15000"/>
                    </a:schemeClr>
                  </a:solidFill>
                  <a:cs typeface="+mn-ea"/>
                  <a:sym typeface="+mn-lt"/>
                </a:rPr>
                <a:t>企业通过搜集消费者的网购数据，对消费者的个体消费能力、消费内容、消费品质、消费渠道、消费频率等信息进行建模分析，可以为每个消费者构建一个精准的消费行为与需求画像。</a:t>
              </a:r>
              <a:endParaRPr lang="en-US" altLang="zh-CN" sz="1600" dirty="0">
                <a:solidFill>
                  <a:schemeClr val="tx1">
                    <a:lumMod val="85000"/>
                    <a:lumOff val="15000"/>
                  </a:schemeClr>
                </a:solidFill>
                <a:cs typeface="+mn-ea"/>
                <a:sym typeface="+mn-lt"/>
              </a:endParaRPr>
            </a:p>
          </p:txBody>
        </p:sp>
      </p:grpSp>
      <p:grpSp>
        <p:nvGrpSpPr>
          <p:cNvPr id="22" name="组合 21">
            <a:extLst>
              <a:ext uri="{FF2B5EF4-FFF2-40B4-BE49-F238E27FC236}">
                <a16:creationId xmlns:a16="http://schemas.microsoft.com/office/drawing/2014/main" id="{2E1B91C9-611F-387A-EA3F-90CEF27501A9}"/>
              </a:ext>
            </a:extLst>
          </p:cNvPr>
          <p:cNvGrpSpPr/>
          <p:nvPr/>
        </p:nvGrpSpPr>
        <p:grpSpPr>
          <a:xfrm>
            <a:off x="1324891" y="4003689"/>
            <a:ext cx="9404292" cy="1591304"/>
            <a:chOff x="1324891" y="3955391"/>
            <a:chExt cx="9404292" cy="1591304"/>
          </a:xfrm>
        </p:grpSpPr>
        <p:sp>
          <p:nvSpPr>
            <p:cNvPr id="23" name="ïṡḷîdè">
              <a:extLst>
                <a:ext uri="{FF2B5EF4-FFF2-40B4-BE49-F238E27FC236}">
                  <a16:creationId xmlns:a16="http://schemas.microsoft.com/office/drawing/2014/main" id="{D70499E5-58A9-D80E-FBAE-689CEA9638FF}"/>
                </a:ext>
              </a:extLst>
            </p:cNvPr>
            <p:cNvSpPr/>
            <p:nvPr/>
          </p:nvSpPr>
          <p:spPr>
            <a:xfrm>
              <a:off x="1324891" y="4158834"/>
              <a:ext cx="9404292" cy="1387861"/>
            </a:xfrm>
            <a:prstGeom prst="roundRect">
              <a:avLst>
                <a:gd name="adj" fmla="val 50000"/>
              </a:avLst>
            </a:prstGeom>
            <a:solidFill>
              <a:schemeClr val="bg1"/>
            </a:solidFill>
            <a:ln w="19050">
              <a:solidFill>
                <a:schemeClr val="accent2"/>
              </a:solid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3765"/>
              <a:endParaRPr dirty="0">
                <a:cs typeface="+mn-ea"/>
                <a:sym typeface="+mn-lt"/>
              </a:endParaRPr>
            </a:p>
          </p:txBody>
        </p:sp>
        <p:sp>
          <p:nvSpPr>
            <p:cNvPr id="24" name="îṣļíḑe">
              <a:extLst>
                <a:ext uri="{FF2B5EF4-FFF2-40B4-BE49-F238E27FC236}">
                  <a16:creationId xmlns:a16="http://schemas.microsoft.com/office/drawing/2014/main" id="{7B4DB71E-60AF-7B62-F6D8-15C9F58BEBC8}"/>
                </a:ext>
              </a:extLst>
            </p:cNvPr>
            <p:cNvSpPr/>
            <p:nvPr/>
          </p:nvSpPr>
          <p:spPr>
            <a:xfrm>
              <a:off x="2117183" y="3955391"/>
              <a:ext cx="2373793" cy="410142"/>
            </a:xfrm>
            <a:prstGeom prst="roundRect">
              <a:avLst>
                <a:gd name="adj" fmla="val 50000"/>
              </a:avLst>
            </a:prstGeom>
            <a:solidFill>
              <a:schemeClr val="accent2"/>
            </a:solidFill>
            <a:ln w="19050">
              <a:solidFill>
                <a:schemeClr val="bg1"/>
              </a:solidFill>
            </a:ln>
          </p:spPr>
          <p:txBody>
            <a:bodyPr wrap="square" lIns="91440" tIns="45720" rIns="91440" bIns="4572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08000"/>
              <a:r>
                <a:rPr lang="zh-CN" altLang="en-US" b="1" dirty="0">
                  <a:solidFill>
                    <a:schemeClr val="bg1"/>
                  </a:solidFill>
                  <a:cs typeface="+mn-ea"/>
                  <a:sym typeface="+mn-lt"/>
                </a:rPr>
                <a:t>消费者的偏好画像</a:t>
              </a:r>
              <a:endParaRPr lang="id-ID" altLang="zh-CN" b="1" dirty="0">
                <a:solidFill>
                  <a:schemeClr val="bg1"/>
                </a:solidFill>
                <a:cs typeface="+mn-ea"/>
                <a:sym typeface="+mn-lt"/>
              </a:endParaRPr>
            </a:p>
          </p:txBody>
        </p:sp>
        <p:sp>
          <p:nvSpPr>
            <p:cNvPr id="25" name="išľïdè">
              <a:extLst>
                <a:ext uri="{FF2B5EF4-FFF2-40B4-BE49-F238E27FC236}">
                  <a16:creationId xmlns:a16="http://schemas.microsoft.com/office/drawing/2014/main" id="{5002E8F9-B514-A803-F328-3B481C99929C}"/>
                </a:ext>
              </a:extLst>
            </p:cNvPr>
            <p:cNvSpPr/>
            <p:nvPr/>
          </p:nvSpPr>
          <p:spPr bwMode="auto">
            <a:xfrm>
              <a:off x="2117183" y="4430042"/>
              <a:ext cx="8211854" cy="96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5000"/>
                </a:lnSpc>
              </a:pPr>
              <a:r>
                <a:rPr lang="zh-CN" altLang="en-US" sz="1600" kern="100" dirty="0">
                  <a:solidFill>
                    <a:schemeClr val="tx1">
                      <a:lumMod val="85000"/>
                      <a:lumOff val="15000"/>
                    </a:schemeClr>
                  </a:solidFill>
                  <a:cs typeface="+mn-ea"/>
                  <a:sym typeface="+mn-lt"/>
                </a:rPr>
                <a:t>一个人在网络上经常浏览的新闻、观看的视频、常听的歌曲等都能在一定程度上体现一个人在现实生活中的偏好。通过搜集消费者偏好信息并对其进行分析，零售商家能够了解消费者的行为偏好，进而用消费者行为偏好画像开展精准定向广告投放。</a:t>
              </a:r>
              <a:endParaRPr lang="en-US" altLang="zh-CN" sz="1600"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15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1093067"/>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p>
        </p:txBody>
      </p:sp>
      <p:sp>
        <p:nvSpPr>
          <p:cNvPr id="19" name="文本框 18"/>
          <p:cNvSpPr txBox="1"/>
          <p:nvPr/>
        </p:nvSpPr>
        <p:spPr>
          <a:xfrm>
            <a:off x="2229768" y="3257636"/>
            <a:ext cx="7571304"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构建消费者画像的基本步骤</a:t>
            </a:r>
          </a:p>
        </p:txBody>
      </p:sp>
      <p:sp>
        <p:nvSpPr>
          <p:cNvPr id="20" name="矩形 19"/>
          <p:cNvSpPr/>
          <p:nvPr/>
        </p:nvSpPr>
        <p:spPr>
          <a:xfrm>
            <a:off x="2229767" y="4319717"/>
            <a:ext cx="7571303" cy="1289905"/>
          </a:xfrm>
          <a:prstGeom prst="rect">
            <a:avLst/>
          </a:prstGeom>
        </p:spPr>
        <p:txBody>
          <a:bodyPr wrap="square">
            <a:spAutoFit/>
          </a:bodyPr>
          <a:lstStyle/>
          <a:p>
            <a:pPr indent="457200" algn="just">
              <a:lnSpc>
                <a:spcPct val="150000"/>
              </a:lnSpc>
            </a:pPr>
            <a:r>
              <a:rPr lang="zh-CN" altLang="en-US" dirty="0"/>
              <a:t>在互联网大数据驱动新零售的格局下，品牌商和企业需要快速实现数字化转型升级，构建消费者画像，实现引流获客。构建消费者画像的基本步骤有四个。</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317980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33475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构建消费者画像的基本步骤</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491E401D-66CB-3ED9-B7C2-F5894DE06BFB}"/>
              </a:ext>
            </a:extLst>
          </p:cNvPr>
          <p:cNvGrpSpPr/>
          <p:nvPr/>
        </p:nvGrpSpPr>
        <p:grpSpPr>
          <a:xfrm>
            <a:off x="950286" y="1814328"/>
            <a:ext cx="2333221" cy="4004288"/>
            <a:chOff x="950286" y="1409388"/>
            <a:chExt cx="2333221" cy="4004288"/>
          </a:xfrm>
        </p:grpSpPr>
        <p:sp>
          <p:nvSpPr>
            <p:cNvPr id="3" name="AutoShape 5">
              <a:extLst>
                <a:ext uri="{FF2B5EF4-FFF2-40B4-BE49-F238E27FC236}">
                  <a16:creationId xmlns:a16="http://schemas.microsoft.com/office/drawing/2014/main" id="{549C1E3D-8725-8BB7-37BF-94798F867D20}"/>
                </a:ext>
              </a:extLst>
            </p:cNvPr>
            <p:cNvSpPr/>
            <p:nvPr/>
          </p:nvSpPr>
          <p:spPr bwMode="auto">
            <a:xfrm>
              <a:off x="979507" y="2497191"/>
              <a:ext cx="2304000" cy="972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endParaRPr lang="zh-CN" altLang="en-US" sz="2000" dirty="0">
                <a:latin typeface="微软雅黑" panose="020B0503020204020204" pitchFamily="34" charset="-122"/>
                <a:ea typeface="微软雅黑" panose="020B0503020204020204" pitchFamily="34" charset="-122"/>
                <a:cs typeface="+mn-ea"/>
                <a:sym typeface="+mn-lt"/>
              </a:endParaRPr>
            </a:p>
          </p:txBody>
        </p:sp>
        <p:grpSp>
          <p:nvGrpSpPr>
            <p:cNvPr id="10" name="Group 6">
              <a:extLst>
                <a:ext uri="{FF2B5EF4-FFF2-40B4-BE49-F238E27FC236}">
                  <a16:creationId xmlns:a16="http://schemas.microsoft.com/office/drawing/2014/main" id="{8DFDE770-B3BD-AE49-D2B1-FC3AECEB2C8A}"/>
                </a:ext>
              </a:extLst>
            </p:cNvPr>
            <p:cNvGrpSpPr/>
            <p:nvPr/>
          </p:nvGrpSpPr>
          <p:grpSpPr bwMode="auto">
            <a:xfrm>
              <a:off x="979507" y="1409388"/>
              <a:ext cx="910341" cy="910513"/>
              <a:chOff x="0" y="0"/>
              <a:chExt cx="1591420" cy="1591420"/>
            </a:xfrm>
            <a:solidFill>
              <a:schemeClr val="accent2"/>
            </a:solidFill>
          </p:grpSpPr>
          <p:sp>
            <p:nvSpPr>
              <p:cNvPr id="13" name="AutoShape 7">
                <a:extLst>
                  <a:ext uri="{FF2B5EF4-FFF2-40B4-BE49-F238E27FC236}">
                    <a16:creationId xmlns:a16="http://schemas.microsoft.com/office/drawing/2014/main" id="{46A3EE85-F03E-0E2D-7731-0050AE01A54A}"/>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AutoShape 8">
                <a:extLst>
                  <a:ext uri="{FF2B5EF4-FFF2-40B4-BE49-F238E27FC236}">
                    <a16:creationId xmlns:a16="http://schemas.microsoft.com/office/drawing/2014/main" id="{A062380A-D04F-32C5-91D6-CC26B00EF583}"/>
                  </a:ext>
                </a:extLst>
              </p:cNvPr>
              <p:cNvSpPr/>
              <p:nvPr/>
            </p:nvSpPr>
            <p:spPr bwMode="auto">
              <a:xfrm>
                <a:off x="0" y="547945"/>
                <a:ext cx="1591420" cy="495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n-US" altLang="zh-CN" sz="2200" dirty="0">
                    <a:solidFill>
                      <a:schemeClr val="bg1"/>
                    </a:solidFill>
                    <a:latin typeface="微软雅黑" panose="020B0503020204020204" pitchFamily="34" charset="-122"/>
                    <a:ea typeface="微软雅黑" panose="020B0503020204020204" pitchFamily="34" charset="-122"/>
                    <a:cs typeface="+mn-ea"/>
                    <a:sym typeface="+mn-lt"/>
                  </a:rPr>
                  <a:t>01</a:t>
                </a:r>
                <a:endParaRPr lang="en-US" sz="220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11" name="AutoShape 9">
              <a:extLst>
                <a:ext uri="{FF2B5EF4-FFF2-40B4-BE49-F238E27FC236}">
                  <a16:creationId xmlns:a16="http://schemas.microsoft.com/office/drawing/2014/main" id="{AFF4E11A-D59C-4FD0-124F-0D893ED0D18A}"/>
                </a:ext>
              </a:extLst>
            </p:cNvPr>
            <p:cNvSpPr/>
            <p:nvPr/>
          </p:nvSpPr>
          <p:spPr bwMode="auto">
            <a:xfrm>
              <a:off x="950286" y="2818793"/>
              <a:ext cx="2303999"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800" dirty="0">
                  <a:latin typeface="微软雅黑" panose="020B0503020204020204" pitchFamily="34" charset="-122"/>
                  <a:ea typeface="微软雅黑" panose="020B0503020204020204" pitchFamily="34" charset="-122"/>
                  <a:cs typeface="+mn-ea"/>
                  <a:sym typeface="+mn-lt"/>
                </a:rPr>
                <a:t>明确消费者画像的</a:t>
              </a:r>
              <a:br>
                <a:rPr lang="en-US" altLang="zh-CN" sz="1800" dirty="0">
                  <a:latin typeface="微软雅黑" panose="020B0503020204020204" pitchFamily="34" charset="-122"/>
                  <a:ea typeface="微软雅黑" panose="020B0503020204020204" pitchFamily="34" charset="-122"/>
                  <a:cs typeface="+mn-ea"/>
                  <a:sym typeface="+mn-lt"/>
                </a:rPr>
              </a:br>
              <a:r>
                <a:rPr lang="zh-CN" altLang="en-US" sz="1800" dirty="0">
                  <a:latin typeface="微软雅黑" panose="020B0503020204020204" pitchFamily="34" charset="-122"/>
                  <a:ea typeface="微软雅黑" panose="020B0503020204020204" pitchFamily="34" charset="-122"/>
                  <a:cs typeface="+mn-ea"/>
                  <a:sym typeface="+mn-lt"/>
                </a:rPr>
                <a:t>方向和分类体系</a:t>
              </a:r>
            </a:p>
          </p:txBody>
        </p:sp>
        <p:sp>
          <p:nvSpPr>
            <p:cNvPr id="12" name="AutoShape 26">
              <a:extLst>
                <a:ext uri="{FF2B5EF4-FFF2-40B4-BE49-F238E27FC236}">
                  <a16:creationId xmlns:a16="http://schemas.microsoft.com/office/drawing/2014/main" id="{DB2A2DEA-90BB-2ED8-5B42-7E3D78E4F77C}"/>
                </a:ext>
              </a:extLst>
            </p:cNvPr>
            <p:cNvSpPr/>
            <p:nvPr/>
          </p:nvSpPr>
          <p:spPr bwMode="auto">
            <a:xfrm>
              <a:off x="997507" y="3635240"/>
              <a:ext cx="2268000" cy="1778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给哪些消费者画像</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给这些消费者画什么像</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给这些消费者画像的目的是什么</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消费者画像的分类和预期结果是怎样的</a:t>
              </a:r>
            </a:p>
          </p:txBody>
        </p:sp>
      </p:grpSp>
      <p:grpSp>
        <p:nvGrpSpPr>
          <p:cNvPr id="17" name="组合 16">
            <a:extLst>
              <a:ext uri="{FF2B5EF4-FFF2-40B4-BE49-F238E27FC236}">
                <a16:creationId xmlns:a16="http://schemas.microsoft.com/office/drawing/2014/main" id="{9F605AC2-E829-EEE0-F66B-15B8CB3B1FD1}"/>
              </a:ext>
            </a:extLst>
          </p:cNvPr>
          <p:cNvGrpSpPr/>
          <p:nvPr/>
        </p:nvGrpSpPr>
        <p:grpSpPr>
          <a:xfrm>
            <a:off x="3629362" y="1206937"/>
            <a:ext cx="2304000" cy="4025458"/>
            <a:chOff x="3629362" y="678042"/>
            <a:chExt cx="2304000" cy="4025458"/>
          </a:xfrm>
        </p:grpSpPr>
        <p:sp>
          <p:nvSpPr>
            <p:cNvPr id="18" name="AutoShape 10">
              <a:extLst>
                <a:ext uri="{FF2B5EF4-FFF2-40B4-BE49-F238E27FC236}">
                  <a16:creationId xmlns:a16="http://schemas.microsoft.com/office/drawing/2014/main" id="{618965D6-AE44-024C-8F91-93D9F4C129E2}"/>
                </a:ext>
              </a:extLst>
            </p:cNvPr>
            <p:cNvSpPr/>
            <p:nvPr/>
          </p:nvSpPr>
          <p:spPr bwMode="auto">
            <a:xfrm>
              <a:off x="3629362" y="2606541"/>
              <a:ext cx="2304000" cy="97199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chemeClr val="accent2"/>
            </a:solidFill>
            <a:ln>
              <a:noFill/>
            </a:ln>
          </p:spPr>
          <p:txBody>
            <a:bodyPr lIns="0" tIns="0" rIns="0" bIns="0" anchor="ctr"/>
            <a:lstStyle/>
            <a:p>
              <a:endParaRPr lang="zh-CN" altLang="en-US" sz="2000" dirty="0">
                <a:latin typeface="微软雅黑" panose="020B0503020204020204" pitchFamily="34" charset="-122"/>
                <a:ea typeface="微软雅黑" panose="020B0503020204020204" pitchFamily="34" charset="-122"/>
                <a:cs typeface="+mn-ea"/>
                <a:sym typeface="+mn-lt"/>
              </a:endParaRPr>
            </a:p>
          </p:txBody>
        </p:sp>
        <p:grpSp>
          <p:nvGrpSpPr>
            <p:cNvPr id="19" name="Group 11">
              <a:extLst>
                <a:ext uri="{FF2B5EF4-FFF2-40B4-BE49-F238E27FC236}">
                  <a16:creationId xmlns:a16="http://schemas.microsoft.com/office/drawing/2014/main" id="{60B7BCF2-9740-E113-CB20-0860D1ABEE88}"/>
                </a:ext>
              </a:extLst>
            </p:cNvPr>
            <p:cNvGrpSpPr/>
            <p:nvPr/>
          </p:nvGrpSpPr>
          <p:grpSpPr bwMode="auto">
            <a:xfrm>
              <a:off x="3629362" y="3746555"/>
              <a:ext cx="955675" cy="956945"/>
              <a:chOff x="0" y="-2014"/>
              <a:chExt cx="1591420" cy="1591420"/>
            </a:xfrm>
            <a:solidFill>
              <a:schemeClr val="accent2"/>
            </a:solidFill>
          </p:grpSpPr>
          <p:sp>
            <p:nvSpPr>
              <p:cNvPr id="37" name="AutoShape 12">
                <a:extLst>
                  <a:ext uri="{FF2B5EF4-FFF2-40B4-BE49-F238E27FC236}">
                    <a16:creationId xmlns:a16="http://schemas.microsoft.com/office/drawing/2014/main" id="{C97C683D-A25C-C33B-4006-C3DAB8D93CE6}"/>
                  </a:ext>
                </a:extLst>
              </p:cNvPr>
              <p:cNvSpPr/>
              <p:nvPr/>
            </p:nvSpPr>
            <p:spPr bwMode="auto">
              <a:xfrm>
                <a:off x="0" y="-2014"/>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8" name="AutoShape 13">
                <a:extLst>
                  <a:ext uri="{FF2B5EF4-FFF2-40B4-BE49-F238E27FC236}">
                    <a16:creationId xmlns:a16="http://schemas.microsoft.com/office/drawing/2014/main" id="{14B66910-9528-8B7D-4185-CB7FB3B007A4}"/>
                  </a:ext>
                </a:extLst>
              </p:cNvPr>
              <p:cNvSpPr/>
              <p:nvPr/>
            </p:nvSpPr>
            <p:spPr bwMode="auto">
              <a:xfrm>
                <a:off x="0" y="551731"/>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n-US" sz="2200" b="1" dirty="0">
                    <a:solidFill>
                      <a:schemeClr val="bg1"/>
                    </a:solidFill>
                    <a:latin typeface="微软雅黑" panose="020B0503020204020204" pitchFamily="34" charset="-122"/>
                    <a:ea typeface="微软雅黑" panose="020B0503020204020204" pitchFamily="34" charset="-122"/>
                    <a:cs typeface="+mn-ea"/>
                    <a:sym typeface="+mn-lt"/>
                  </a:rPr>
                  <a:t>02</a:t>
                </a:r>
                <a:endParaRPr lang="en-US" altLang="es-ES" sz="22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35" name="AutoShape 14">
              <a:extLst>
                <a:ext uri="{FF2B5EF4-FFF2-40B4-BE49-F238E27FC236}">
                  <a16:creationId xmlns:a16="http://schemas.microsoft.com/office/drawing/2014/main" id="{0DCB9FC4-79C5-F188-A9EA-79BACD36454E}"/>
                </a:ext>
              </a:extLst>
            </p:cNvPr>
            <p:cNvSpPr/>
            <p:nvPr/>
          </p:nvSpPr>
          <p:spPr bwMode="auto">
            <a:xfrm>
              <a:off x="3901717" y="2695445"/>
              <a:ext cx="1759291"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800" dirty="0">
                  <a:latin typeface="微软雅黑" panose="020B0503020204020204" pitchFamily="34" charset="-122"/>
                  <a:ea typeface="微软雅黑" panose="020B0503020204020204" pitchFamily="34" charset="-122"/>
                  <a:cs typeface="+mn-ea"/>
                  <a:sym typeface="+mn-lt"/>
                </a:rPr>
                <a:t>收集</a:t>
              </a:r>
              <a:br>
                <a:rPr lang="en-US" altLang="zh-CN" sz="1800" dirty="0">
                  <a:latin typeface="微软雅黑" panose="020B0503020204020204" pitchFamily="34" charset="-122"/>
                  <a:ea typeface="微软雅黑" panose="020B0503020204020204" pitchFamily="34" charset="-122"/>
                  <a:cs typeface="+mn-ea"/>
                  <a:sym typeface="+mn-lt"/>
                </a:rPr>
              </a:br>
              <a:r>
                <a:rPr lang="zh-CN" altLang="en-US" sz="1800" dirty="0">
                  <a:latin typeface="微软雅黑" panose="020B0503020204020204" pitchFamily="34" charset="-122"/>
                  <a:ea typeface="微软雅黑" panose="020B0503020204020204" pitchFamily="34" charset="-122"/>
                  <a:cs typeface="+mn-ea"/>
                  <a:sym typeface="+mn-lt"/>
                </a:rPr>
                <a:t>消费者信息</a:t>
              </a:r>
            </a:p>
          </p:txBody>
        </p:sp>
        <p:sp>
          <p:nvSpPr>
            <p:cNvPr id="36" name="AutoShape 28">
              <a:extLst>
                <a:ext uri="{FF2B5EF4-FFF2-40B4-BE49-F238E27FC236}">
                  <a16:creationId xmlns:a16="http://schemas.microsoft.com/office/drawing/2014/main" id="{73AD2F5F-7D69-ED1D-0ED4-A31F4DFBA604}"/>
                </a:ext>
              </a:extLst>
            </p:cNvPr>
            <p:cNvSpPr/>
            <p:nvPr/>
          </p:nvSpPr>
          <p:spPr bwMode="auto">
            <a:xfrm>
              <a:off x="3647887" y="678042"/>
              <a:ext cx="2266950" cy="17271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需要收集的消费者信息的主要内容：基本面信息、主观面信息、交易面信息</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收集消费者信息的渠道：直接渠道、间接渠道</a:t>
              </a:r>
            </a:p>
          </p:txBody>
        </p:sp>
      </p:grpSp>
      <p:grpSp>
        <p:nvGrpSpPr>
          <p:cNvPr id="7" name="组合 6">
            <a:extLst>
              <a:ext uri="{FF2B5EF4-FFF2-40B4-BE49-F238E27FC236}">
                <a16:creationId xmlns:a16="http://schemas.microsoft.com/office/drawing/2014/main" id="{F2F05DF3-D666-6835-D3D9-BA4BCE630C08}"/>
              </a:ext>
            </a:extLst>
          </p:cNvPr>
          <p:cNvGrpSpPr/>
          <p:nvPr/>
        </p:nvGrpSpPr>
        <p:grpSpPr>
          <a:xfrm>
            <a:off x="6746154" y="1172845"/>
            <a:ext cx="4507135" cy="3493455"/>
            <a:chOff x="6530993" y="2013995"/>
            <a:chExt cx="4507135" cy="3493455"/>
          </a:xfrm>
        </p:grpSpPr>
        <p:sp>
          <p:nvSpPr>
            <p:cNvPr id="4" name="文本框 3">
              <a:extLst>
                <a:ext uri="{FF2B5EF4-FFF2-40B4-BE49-F238E27FC236}">
                  <a16:creationId xmlns:a16="http://schemas.microsoft.com/office/drawing/2014/main" id="{32084831-115D-C997-4742-E3599D6544FA}"/>
                </a:ext>
              </a:extLst>
            </p:cNvPr>
            <p:cNvSpPr txBox="1"/>
            <p:nvPr/>
          </p:nvSpPr>
          <p:spPr>
            <a:xfrm>
              <a:off x="7164560" y="5276352"/>
              <a:ext cx="324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需要收集的消费者信息的主要内容</a:t>
              </a:r>
            </a:p>
          </p:txBody>
        </p:sp>
        <p:pic>
          <p:nvPicPr>
            <p:cNvPr id="6" name="图片 5">
              <a:extLst>
                <a:ext uri="{FF2B5EF4-FFF2-40B4-BE49-F238E27FC236}">
                  <a16:creationId xmlns:a16="http://schemas.microsoft.com/office/drawing/2014/main" id="{F709FFF7-B770-3957-AEAC-E995DC264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0993" y="2013995"/>
              <a:ext cx="4507135" cy="3262357"/>
            </a:xfrm>
            <a:prstGeom prst="rect">
              <a:avLst/>
            </a:prstGeom>
          </p:spPr>
        </p:pic>
      </p:grpSp>
    </p:spTree>
    <p:extLst>
      <p:ext uri="{BB962C8B-B14F-4D97-AF65-F5344CB8AC3E}">
        <p14:creationId xmlns:p14="http://schemas.microsoft.com/office/powerpoint/2010/main" val="117175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8" grpId="0" animBg="1"/>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33475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构建消费者画像的基本步骤</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491E401D-66CB-3ED9-B7C2-F5894DE06BFB}"/>
              </a:ext>
            </a:extLst>
          </p:cNvPr>
          <p:cNvGrpSpPr/>
          <p:nvPr/>
        </p:nvGrpSpPr>
        <p:grpSpPr>
          <a:xfrm>
            <a:off x="950286" y="1814328"/>
            <a:ext cx="2333221" cy="4004288"/>
            <a:chOff x="950286" y="1409388"/>
            <a:chExt cx="2333221" cy="4004288"/>
          </a:xfrm>
        </p:grpSpPr>
        <p:sp>
          <p:nvSpPr>
            <p:cNvPr id="3" name="AutoShape 5">
              <a:extLst>
                <a:ext uri="{FF2B5EF4-FFF2-40B4-BE49-F238E27FC236}">
                  <a16:creationId xmlns:a16="http://schemas.microsoft.com/office/drawing/2014/main" id="{549C1E3D-8725-8BB7-37BF-94798F867D20}"/>
                </a:ext>
              </a:extLst>
            </p:cNvPr>
            <p:cNvSpPr/>
            <p:nvPr/>
          </p:nvSpPr>
          <p:spPr bwMode="auto">
            <a:xfrm>
              <a:off x="979507" y="2497191"/>
              <a:ext cx="2304000" cy="972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endParaRPr lang="zh-CN" altLang="en-US" sz="2000" dirty="0">
                <a:latin typeface="微软雅黑" panose="020B0503020204020204" pitchFamily="34" charset="-122"/>
                <a:ea typeface="微软雅黑" panose="020B0503020204020204" pitchFamily="34" charset="-122"/>
                <a:cs typeface="+mn-ea"/>
                <a:sym typeface="+mn-lt"/>
              </a:endParaRPr>
            </a:p>
          </p:txBody>
        </p:sp>
        <p:grpSp>
          <p:nvGrpSpPr>
            <p:cNvPr id="10" name="Group 6">
              <a:extLst>
                <a:ext uri="{FF2B5EF4-FFF2-40B4-BE49-F238E27FC236}">
                  <a16:creationId xmlns:a16="http://schemas.microsoft.com/office/drawing/2014/main" id="{8DFDE770-B3BD-AE49-D2B1-FC3AECEB2C8A}"/>
                </a:ext>
              </a:extLst>
            </p:cNvPr>
            <p:cNvGrpSpPr/>
            <p:nvPr/>
          </p:nvGrpSpPr>
          <p:grpSpPr bwMode="auto">
            <a:xfrm>
              <a:off x="979507" y="1409388"/>
              <a:ext cx="910341" cy="910513"/>
              <a:chOff x="0" y="0"/>
              <a:chExt cx="1591420" cy="1591420"/>
            </a:xfrm>
            <a:solidFill>
              <a:schemeClr val="accent2"/>
            </a:solidFill>
          </p:grpSpPr>
          <p:sp>
            <p:nvSpPr>
              <p:cNvPr id="13" name="AutoShape 7">
                <a:extLst>
                  <a:ext uri="{FF2B5EF4-FFF2-40B4-BE49-F238E27FC236}">
                    <a16:creationId xmlns:a16="http://schemas.microsoft.com/office/drawing/2014/main" id="{46A3EE85-F03E-0E2D-7731-0050AE01A54A}"/>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AutoShape 8">
                <a:extLst>
                  <a:ext uri="{FF2B5EF4-FFF2-40B4-BE49-F238E27FC236}">
                    <a16:creationId xmlns:a16="http://schemas.microsoft.com/office/drawing/2014/main" id="{A062380A-D04F-32C5-91D6-CC26B00EF583}"/>
                  </a:ext>
                </a:extLst>
              </p:cNvPr>
              <p:cNvSpPr/>
              <p:nvPr/>
            </p:nvSpPr>
            <p:spPr bwMode="auto">
              <a:xfrm>
                <a:off x="0" y="547945"/>
                <a:ext cx="1591420" cy="495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n-US" altLang="zh-CN" sz="2200" dirty="0">
                    <a:solidFill>
                      <a:schemeClr val="bg1"/>
                    </a:solidFill>
                    <a:latin typeface="微软雅黑" panose="020B0503020204020204" pitchFamily="34" charset="-122"/>
                    <a:ea typeface="微软雅黑" panose="020B0503020204020204" pitchFamily="34" charset="-122"/>
                    <a:cs typeface="+mn-ea"/>
                    <a:sym typeface="+mn-lt"/>
                  </a:rPr>
                  <a:t>01</a:t>
                </a:r>
                <a:endParaRPr lang="en-US" sz="220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11" name="AutoShape 9">
              <a:extLst>
                <a:ext uri="{FF2B5EF4-FFF2-40B4-BE49-F238E27FC236}">
                  <a16:creationId xmlns:a16="http://schemas.microsoft.com/office/drawing/2014/main" id="{AFF4E11A-D59C-4FD0-124F-0D893ED0D18A}"/>
                </a:ext>
              </a:extLst>
            </p:cNvPr>
            <p:cNvSpPr/>
            <p:nvPr/>
          </p:nvSpPr>
          <p:spPr bwMode="auto">
            <a:xfrm>
              <a:off x="950286" y="2818793"/>
              <a:ext cx="2303999"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800" dirty="0">
                  <a:latin typeface="微软雅黑" panose="020B0503020204020204" pitchFamily="34" charset="-122"/>
                  <a:ea typeface="微软雅黑" panose="020B0503020204020204" pitchFamily="34" charset="-122"/>
                  <a:cs typeface="+mn-ea"/>
                  <a:sym typeface="+mn-lt"/>
                </a:rPr>
                <a:t>明确消费者画像的</a:t>
              </a:r>
              <a:br>
                <a:rPr lang="en-US" altLang="zh-CN" sz="1800" dirty="0">
                  <a:latin typeface="微软雅黑" panose="020B0503020204020204" pitchFamily="34" charset="-122"/>
                  <a:ea typeface="微软雅黑" panose="020B0503020204020204" pitchFamily="34" charset="-122"/>
                  <a:cs typeface="+mn-ea"/>
                  <a:sym typeface="+mn-lt"/>
                </a:rPr>
              </a:br>
              <a:r>
                <a:rPr lang="zh-CN" altLang="en-US" sz="1800" dirty="0">
                  <a:latin typeface="微软雅黑" panose="020B0503020204020204" pitchFamily="34" charset="-122"/>
                  <a:ea typeface="微软雅黑" panose="020B0503020204020204" pitchFamily="34" charset="-122"/>
                  <a:cs typeface="+mn-ea"/>
                  <a:sym typeface="+mn-lt"/>
                </a:rPr>
                <a:t>方向和分类体系</a:t>
              </a:r>
            </a:p>
          </p:txBody>
        </p:sp>
        <p:sp>
          <p:nvSpPr>
            <p:cNvPr id="12" name="AutoShape 26">
              <a:extLst>
                <a:ext uri="{FF2B5EF4-FFF2-40B4-BE49-F238E27FC236}">
                  <a16:creationId xmlns:a16="http://schemas.microsoft.com/office/drawing/2014/main" id="{DB2A2DEA-90BB-2ED8-5B42-7E3D78E4F77C}"/>
                </a:ext>
              </a:extLst>
            </p:cNvPr>
            <p:cNvSpPr/>
            <p:nvPr/>
          </p:nvSpPr>
          <p:spPr bwMode="auto">
            <a:xfrm>
              <a:off x="997507" y="3635240"/>
              <a:ext cx="2268000" cy="1778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给哪些消费者画像</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给这些消费者画什么像</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给这些消费者画像的目的是什么</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消费者画像的分类和预期结果是怎样的</a:t>
              </a:r>
            </a:p>
          </p:txBody>
        </p:sp>
      </p:grpSp>
      <p:grpSp>
        <p:nvGrpSpPr>
          <p:cNvPr id="17" name="组合 16">
            <a:extLst>
              <a:ext uri="{FF2B5EF4-FFF2-40B4-BE49-F238E27FC236}">
                <a16:creationId xmlns:a16="http://schemas.microsoft.com/office/drawing/2014/main" id="{9F605AC2-E829-EEE0-F66B-15B8CB3B1FD1}"/>
              </a:ext>
            </a:extLst>
          </p:cNvPr>
          <p:cNvGrpSpPr/>
          <p:nvPr/>
        </p:nvGrpSpPr>
        <p:grpSpPr>
          <a:xfrm>
            <a:off x="3629362" y="1206937"/>
            <a:ext cx="2304000" cy="4025458"/>
            <a:chOff x="3629362" y="678042"/>
            <a:chExt cx="2304000" cy="4025458"/>
          </a:xfrm>
        </p:grpSpPr>
        <p:sp>
          <p:nvSpPr>
            <p:cNvPr id="18" name="AutoShape 10">
              <a:extLst>
                <a:ext uri="{FF2B5EF4-FFF2-40B4-BE49-F238E27FC236}">
                  <a16:creationId xmlns:a16="http://schemas.microsoft.com/office/drawing/2014/main" id="{618965D6-AE44-024C-8F91-93D9F4C129E2}"/>
                </a:ext>
              </a:extLst>
            </p:cNvPr>
            <p:cNvSpPr/>
            <p:nvPr/>
          </p:nvSpPr>
          <p:spPr bwMode="auto">
            <a:xfrm>
              <a:off x="3629362" y="2606541"/>
              <a:ext cx="2304000" cy="97199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chemeClr val="accent2"/>
            </a:solidFill>
            <a:ln>
              <a:noFill/>
            </a:ln>
          </p:spPr>
          <p:txBody>
            <a:bodyPr lIns="0" tIns="0" rIns="0" bIns="0" anchor="ctr"/>
            <a:lstStyle/>
            <a:p>
              <a:endParaRPr lang="zh-CN" altLang="en-US" sz="2000" dirty="0">
                <a:latin typeface="微软雅黑" panose="020B0503020204020204" pitchFamily="34" charset="-122"/>
                <a:ea typeface="微软雅黑" panose="020B0503020204020204" pitchFamily="34" charset="-122"/>
                <a:cs typeface="+mn-ea"/>
                <a:sym typeface="+mn-lt"/>
              </a:endParaRPr>
            </a:p>
          </p:txBody>
        </p:sp>
        <p:grpSp>
          <p:nvGrpSpPr>
            <p:cNvPr id="19" name="Group 11">
              <a:extLst>
                <a:ext uri="{FF2B5EF4-FFF2-40B4-BE49-F238E27FC236}">
                  <a16:creationId xmlns:a16="http://schemas.microsoft.com/office/drawing/2014/main" id="{60B7BCF2-9740-E113-CB20-0860D1ABEE88}"/>
                </a:ext>
              </a:extLst>
            </p:cNvPr>
            <p:cNvGrpSpPr/>
            <p:nvPr/>
          </p:nvGrpSpPr>
          <p:grpSpPr bwMode="auto">
            <a:xfrm>
              <a:off x="3629362" y="3746555"/>
              <a:ext cx="955675" cy="956945"/>
              <a:chOff x="0" y="-2014"/>
              <a:chExt cx="1591420" cy="1591420"/>
            </a:xfrm>
            <a:solidFill>
              <a:schemeClr val="accent2"/>
            </a:solidFill>
          </p:grpSpPr>
          <p:sp>
            <p:nvSpPr>
              <p:cNvPr id="37" name="AutoShape 12">
                <a:extLst>
                  <a:ext uri="{FF2B5EF4-FFF2-40B4-BE49-F238E27FC236}">
                    <a16:creationId xmlns:a16="http://schemas.microsoft.com/office/drawing/2014/main" id="{C97C683D-A25C-C33B-4006-C3DAB8D93CE6}"/>
                  </a:ext>
                </a:extLst>
              </p:cNvPr>
              <p:cNvSpPr/>
              <p:nvPr/>
            </p:nvSpPr>
            <p:spPr bwMode="auto">
              <a:xfrm>
                <a:off x="0" y="-2014"/>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8" name="AutoShape 13">
                <a:extLst>
                  <a:ext uri="{FF2B5EF4-FFF2-40B4-BE49-F238E27FC236}">
                    <a16:creationId xmlns:a16="http://schemas.microsoft.com/office/drawing/2014/main" id="{14B66910-9528-8B7D-4185-CB7FB3B007A4}"/>
                  </a:ext>
                </a:extLst>
              </p:cNvPr>
              <p:cNvSpPr/>
              <p:nvPr/>
            </p:nvSpPr>
            <p:spPr bwMode="auto">
              <a:xfrm>
                <a:off x="0" y="551731"/>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n-US" sz="2200" b="1" dirty="0">
                    <a:solidFill>
                      <a:schemeClr val="bg1"/>
                    </a:solidFill>
                    <a:latin typeface="微软雅黑" panose="020B0503020204020204" pitchFamily="34" charset="-122"/>
                    <a:ea typeface="微软雅黑" panose="020B0503020204020204" pitchFamily="34" charset="-122"/>
                    <a:cs typeface="+mn-ea"/>
                    <a:sym typeface="+mn-lt"/>
                  </a:rPr>
                  <a:t>02</a:t>
                </a:r>
                <a:endParaRPr lang="en-US" altLang="es-ES" sz="22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35" name="AutoShape 14">
              <a:extLst>
                <a:ext uri="{FF2B5EF4-FFF2-40B4-BE49-F238E27FC236}">
                  <a16:creationId xmlns:a16="http://schemas.microsoft.com/office/drawing/2014/main" id="{0DCB9FC4-79C5-F188-A9EA-79BACD36454E}"/>
                </a:ext>
              </a:extLst>
            </p:cNvPr>
            <p:cNvSpPr/>
            <p:nvPr/>
          </p:nvSpPr>
          <p:spPr bwMode="auto">
            <a:xfrm>
              <a:off x="3901717" y="2695445"/>
              <a:ext cx="1759291"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800" dirty="0">
                  <a:latin typeface="微软雅黑" panose="020B0503020204020204" pitchFamily="34" charset="-122"/>
                  <a:ea typeface="微软雅黑" panose="020B0503020204020204" pitchFamily="34" charset="-122"/>
                  <a:cs typeface="+mn-ea"/>
                  <a:sym typeface="+mn-lt"/>
                </a:rPr>
                <a:t>收集</a:t>
              </a:r>
              <a:br>
                <a:rPr lang="en-US" altLang="zh-CN" sz="1800" dirty="0">
                  <a:latin typeface="微软雅黑" panose="020B0503020204020204" pitchFamily="34" charset="-122"/>
                  <a:ea typeface="微软雅黑" panose="020B0503020204020204" pitchFamily="34" charset="-122"/>
                  <a:cs typeface="+mn-ea"/>
                  <a:sym typeface="+mn-lt"/>
                </a:rPr>
              </a:br>
              <a:r>
                <a:rPr lang="zh-CN" altLang="en-US" sz="1800" dirty="0">
                  <a:latin typeface="微软雅黑" panose="020B0503020204020204" pitchFamily="34" charset="-122"/>
                  <a:ea typeface="微软雅黑" panose="020B0503020204020204" pitchFamily="34" charset="-122"/>
                  <a:cs typeface="+mn-ea"/>
                  <a:sym typeface="+mn-lt"/>
                </a:rPr>
                <a:t>消费者信息</a:t>
              </a:r>
            </a:p>
          </p:txBody>
        </p:sp>
        <p:sp>
          <p:nvSpPr>
            <p:cNvPr id="36" name="AutoShape 28">
              <a:extLst>
                <a:ext uri="{FF2B5EF4-FFF2-40B4-BE49-F238E27FC236}">
                  <a16:creationId xmlns:a16="http://schemas.microsoft.com/office/drawing/2014/main" id="{73AD2F5F-7D69-ED1D-0ED4-A31F4DFBA604}"/>
                </a:ext>
              </a:extLst>
            </p:cNvPr>
            <p:cNvSpPr/>
            <p:nvPr/>
          </p:nvSpPr>
          <p:spPr bwMode="auto">
            <a:xfrm>
              <a:off x="3647887" y="678042"/>
              <a:ext cx="2266950" cy="17271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需要收集的消费者信息的主要内容：基本面信息、主观面信息、交易面信息</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收集消费者信息的渠道：直接渠道、间接渠道</a:t>
              </a:r>
            </a:p>
          </p:txBody>
        </p:sp>
      </p:grpSp>
      <p:graphicFrame>
        <p:nvGraphicFramePr>
          <p:cNvPr id="5" name="表格 7">
            <a:extLst>
              <a:ext uri="{FF2B5EF4-FFF2-40B4-BE49-F238E27FC236}">
                <a16:creationId xmlns:a16="http://schemas.microsoft.com/office/drawing/2014/main" id="{17DD1BE6-6F40-40E9-29DA-FE0198453C93}"/>
              </a:ext>
            </a:extLst>
          </p:cNvPr>
          <p:cNvGraphicFramePr>
            <a:graphicFrameLocks noGrp="1"/>
          </p:cNvGraphicFramePr>
          <p:nvPr/>
        </p:nvGraphicFramePr>
        <p:xfrm>
          <a:off x="433625" y="604718"/>
          <a:ext cx="11290302" cy="5837400"/>
        </p:xfrm>
        <a:graphic>
          <a:graphicData uri="http://schemas.openxmlformats.org/drawingml/2006/table">
            <a:tbl>
              <a:tblPr firstRow="1" bandRow="1">
                <a:tableStyleId>{9DCAF9ED-07DC-4A11-8D7F-57B35C25682E}</a:tableStyleId>
              </a:tblPr>
              <a:tblGrid>
                <a:gridCol w="595294">
                  <a:extLst>
                    <a:ext uri="{9D8B030D-6E8A-4147-A177-3AD203B41FA5}">
                      <a16:colId xmlns:a16="http://schemas.microsoft.com/office/drawing/2014/main" val="20000"/>
                    </a:ext>
                  </a:extLst>
                </a:gridCol>
                <a:gridCol w="1898248">
                  <a:extLst>
                    <a:ext uri="{9D8B030D-6E8A-4147-A177-3AD203B41FA5}">
                      <a16:colId xmlns:a16="http://schemas.microsoft.com/office/drawing/2014/main" val="3174597459"/>
                    </a:ext>
                  </a:extLst>
                </a:gridCol>
                <a:gridCol w="8796760">
                  <a:extLst>
                    <a:ext uri="{9D8B030D-6E8A-4147-A177-3AD203B41FA5}">
                      <a16:colId xmlns:a16="http://schemas.microsoft.com/office/drawing/2014/main" val="582212129"/>
                    </a:ext>
                  </a:extLst>
                </a:gridCol>
              </a:tblGrid>
              <a:tr h="0">
                <a:tc gridSpan="2">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收集消费者信息的主要渠道</a:t>
                      </a:r>
                    </a:p>
                  </a:txBody>
                  <a:tcPr marL="72000" marR="72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zh-CN" altLang="en-US"/>
                    </a:p>
                  </a:txBody>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说明</a:t>
                      </a:r>
                    </a:p>
                  </a:txBody>
                  <a:tcPr marL="72000" marR="72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rowSpan="4">
                  <a:txBody>
                    <a:bodyPr/>
                    <a:lstStyle/>
                    <a:p>
                      <a:pPr marL="0" algn="ctr">
                        <a:lnSpc>
                          <a:spcPct val="10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直接</a:t>
                      </a:r>
                      <a:b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b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渠道</a:t>
                      </a: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通过市场调查</a:t>
                      </a:r>
                      <a:b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b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获取消费者信息</a:t>
                      </a:r>
                    </a:p>
                  </a:txBody>
                  <a:tcPr marL="72000" marR="72000" marT="61200" marB="6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品牌商和企业的调查人员可以通过电话调查、问卷调查、面谈等方式获取消费者的第一手资料，也可以借助仪器来对消费者的行为进行观察并加以记录，从而获取有效信息</a:t>
                      </a:r>
                    </a:p>
                  </a:txBody>
                  <a:tcPr marL="72000" marR="72000" marT="61200" marB="6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在提供服务的过程中</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获取消费者信息</a:t>
                      </a:r>
                    </a:p>
                  </a:txBody>
                  <a:tcPr marL="72000" marR="72000" marT="61200" marB="6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在品牌商和企业为消费者提供服务的过程中，为了满足自己的需求，消费者通常会直接且毫不避讳地向品牌商和企业表达自己对商品的看法或期望、对服务的评价和要求、对品牌商和企业竞争对手的看法，以及身边朋友的需求和购买意愿等，所以品牌商和企业可以借助为消费者提供服务的过程来增加对消费者的了解，并收集有效的消费者信息</a:t>
                      </a:r>
                    </a:p>
                  </a:txBody>
                  <a:tcPr marL="72000" marR="72000" marT="61200" marB="6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从消费者投诉中</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获取消费者信息</a:t>
                      </a:r>
                    </a:p>
                  </a:txBody>
                  <a:tcPr marL="72000" marR="72000" marT="61200" marB="6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品牌商和企业将消费者的投诉意见进行分析与整理，并建立消费者投诉档案，为改进服务、开发新商品提供基础数据资料</a:t>
                      </a:r>
                    </a:p>
                  </a:txBody>
                  <a:tcPr marL="72000" marR="72000" marT="61200" marB="6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330680"/>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在终端</a:t>
                      </a:r>
                      <a:b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b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获取消费者信息</a:t>
                      </a:r>
                    </a:p>
                  </a:txBody>
                  <a:tcPr marL="72000" marR="72000" marT="61200" marB="6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在终端通过与消费者进行面对面的接触来收集消费者信息。例如，通过激励消费者办理会员卡，让其提供自己的基本情况，如联系方式、地址、年龄等信息，品牌商和企业可以借此获取消费者的购买信息，如消费者购买商品的品牌、数量、档次、消费金额、购买时间、购买次数等，这样就可以大致了解消费者的消费水平、消费风格，以及对商品价格和促销活动的敏感度等</a:t>
                      </a:r>
                    </a:p>
                  </a:txBody>
                  <a:tcPr marL="72000" marR="72000" marT="61200" marB="6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656792"/>
                  </a:ext>
                </a:extLst>
              </a:tr>
              <a:tr h="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间接</a:t>
                      </a:r>
                      <a:b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b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渠道</a:t>
                      </a: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网络搜索</a:t>
                      </a:r>
                    </a:p>
                  </a:txBody>
                  <a:tcPr marL="72000" marR="72000" marT="61200" marB="6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品牌商和企业可以借助搜索引擎、网上黄页、手机短信、行业网站等平台和方式来搜集消费者的相关信息。这种渠道的优点是覆盖面广，信息量大，但搜集到的信息的准确性和可参考性较低，在使用之前需要经过详细的筛选</a:t>
                      </a:r>
                    </a:p>
                  </a:txBody>
                  <a:tcPr marL="72000" marR="72000" marT="61200" marB="6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2620060"/>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老客户</a:t>
                      </a:r>
                    </a:p>
                  </a:txBody>
                  <a:tcPr marL="72000" marR="72000" marT="61200" marB="6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老客户通常与品牌商和企业已经形成了良好的互信关系，愿意分享一些看法和信息，因此品牌商和企业可以通过与老客户之间的沟通来搜集消费者的信息。这种渠道搜集来的信息比较具体，而且具有较强的针对性，但往往带有老客户自身的主观情感</a:t>
                      </a:r>
                    </a:p>
                  </a:txBody>
                  <a:tcPr marL="72000" marR="72000" marT="61200" marB="6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2566473"/>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专业机构</a:t>
                      </a:r>
                    </a:p>
                  </a:txBody>
                  <a:tcPr marL="72000" marR="72000" marT="61200" marB="6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有些专业的咨询公司会向外界提供专业的分析报告，这些信息有些需要付费，有些是免费的，品牌商和企业可以与这些专业机构保持联系，以获取有效的消费者信息</a:t>
                      </a:r>
                    </a:p>
                  </a:txBody>
                  <a:tcPr marL="72000" marR="72000" marT="61200" marB="6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479634"/>
                  </a:ext>
                </a:extLst>
              </a:tr>
            </a:tbl>
          </a:graphicData>
        </a:graphic>
      </p:graphicFrame>
      <p:sp>
        <p:nvSpPr>
          <p:cNvPr id="8" name="文本框 7">
            <a:extLst>
              <a:ext uri="{FF2B5EF4-FFF2-40B4-BE49-F238E27FC236}">
                <a16:creationId xmlns:a16="http://schemas.microsoft.com/office/drawing/2014/main" id="{4F8ED26F-D5A3-372A-448D-61CFB4D32C4E}"/>
              </a:ext>
            </a:extLst>
          </p:cNvPr>
          <p:cNvSpPr txBox="1"/>
          <p:nvPr/>
        </p:nvSpPr>
        <p:spPr>
          <a:xfrm>
            <a:off x="433626" y="219915"/>
            <a:ext cx="11290302" cy="382001"/>
          </a:xfrm>
          <a:prstGeom prst="rect">
            <a:avLst/>
          </a:prstGeom>
          <a:solidFill>
            <a:schemeClr val="bg1"/>
          </a:solid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收集消费者信息的主要渠道</a:t>
            </a:r>
          </a:p>
        </p:txBody>
      </p:sp>
    </p:spTree>
    <p:extLst>
      <p:ext uri="{BB962C8B-B14F-4D97-AF65-F5344CB8AC3E}">
        <p14:creationId xmlns:p14="http://schemas.microsoft.com/office/powerpoint/2010/main" val="194529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8" grpId="0" animBg="1"/>
      <p:bldP spid="35" grpId="0"/>
      <p:bldP spid="36"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33475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构建消费者画像的基本步骤</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491E401D-66CB-3ED9-B7C2-F5894DE06BFB}"/>
              </a:ext>
            </a:extLst>
          </p:cNvPr>
          <p:cNvGrpSpPr/>
          <p:nvPr/>
        </p:nvGrpSpPr>
        <p:grpSpPr>
          <a:xfrm>
            <a:off x="950286" y="1814328"/>
            <a:ext cx="2333221" cy="4004288"/>
            <a:chOff x="950286" y="1409388"/>
            <a:chExt cx="2333221" cy="4004288"/>
          </a:xfrm>
        </p:grpSpPr>
        <p:sp>
          <p:nvSpPr>
            <p:cNvPr id="3" name="AutoShape 5">
              <a:extLst>
                <a:ext uri="{FF2B5EF4-FFF2-40B4-BE49-F238E27FC236}">
                  <a16:creationId xmlns:a16="http://schemas.microsoft.com/office/drawing/2014/main" id="{549C1E3D-8725-8BB7-37BF-94798F867D20}"/>
                </a:ext>
              </a:extLst>
            </p:cNvPr>
            <p:cNvSpPr/>
            <p:nvPr/>
          </p:nvSpPr>
          <p:spPr bwMode="auto">
            <a:xfrm>
              <a:off x="979507" y="2497191"/>
              <a:ext cx="2304000" cy="972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endParaRPr lang="zh-CN" altLang="en-US" sz="2000" dirty="0">
                <a:latin typeface="微软雅黑" panose="020B0503020204020204" pitchFamily="34" charset="-122"/>
                <a:ea typeface="微软雅黑" panose="020B0503020204020204" pitchFamily="34" charset="-122"/>
                <a:cs typeface="+mn-ea"/>
                <a:sym typeface="+mn-lt"/>
              </a:endParaRPr>
            </a:p>
          </p:txBody>
        </p:sp>
        <p:grpSp>
          <p:nvGrpSpPr>
            <p:cNvPr id="10" name="Group 6">
              <a:extLst>
                <a:ext uri="{FF2B5EF4-FFF2-40B4-BE49-F238E27FC236}">
                  <a16:creationId xmlns:a16="http://schemas.microsoft.com/office/drawing/2014/main" id="{8DFDE770-B3BD-AE49-D2B1-FC3AECEB2C8A}"/>
                </a:ext>
              </a:extLst>
            </p:cNvPr>
            <p:cNvGrpSpPr/>
            <p:nvPr/>
          </p:nvGrpSpPr>
          <p:grpSpPr bwMode="auto">
            <a:xfrm>
              <a:off x="979507" y="1409388"/>
              <a:ext cx="910341" cy="910513"/>
              <a:chOff x="0" y="0"/>
              <a:chExt cx="1591420" cy="1591420"/>
            </a:xfrm>
            <a:solidFill>
              <a:schemeClr val="accent2"/>
            </a:solidFill>
          </p:grpSpPr>
          <p:sp>
            <p:nvSpPr>
              <p:cNvPr id="13" name="AutoShape 7">
                <a:extLst>
                  <a:ext uri="{FF2B5EF4-FFF2-40B4-BE49-F238E27FC236}">
                    <a16:creationId xmlns:a16="http://schemas.microsoft.com/office/drawing/2014/main" id="{46A3EE85-F03E-0E2D-7731-0050AE01A54A}"/>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AutoShape 8">
                <a:extLst>
                  <a:ext uri="{FF2B5EF4-FFF2-40B4-BE49-F238E27FC236}">
                    <a16:creationId xmlns:a16="http://schemas.microsoft.com/office/drawing/2014/main" id="{A062380A-D04F-32C5-91D6-CC26B00EF583}"/>
                  </a:ext>
                </a:extLst>
              </p:cNvPr>
              <p:cNvSpPr/>
              <p:nvPr/>
            </p:nvSpPr>
            <p:spPr bwMode="auto">
              <a:xfrm>
                <a:off x="0" y="547945"/>
                <a:ext cx="1591420" cy="495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n-US" altLang="zh-CN" sz="2200" dirty="0">
                    <a:solidFill>
                      <a:schemeClr val="bg1"/>
                    </a:solidFill>
                    <a:latin typeface="微软雅黑" panose="020B0503020204020204" pitchFamily="34" charset="-122"/>
                    <a:ea typeface="微软雅黑" panose="020B0503020204020204" pitchFamily="34" charset="-122"/>
                    <a:cs typeface="+mn-ea"/>
                    <a:sym typeface="+mn-lt"/>
                  </a:rPr>
                  <a:t>01</a:t>
                </a:r>
                <a:endParaRPr lang="en-US" sz="220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11" name="AutoShape 9">
              <a:extLst>
                <a:ext uri="{FF2B5EF4-FFF2-40B4-BE49-F238E27FC236}">
                  <a16:creationId xmlns:a16="http://schemas.microsoft.com/office/drawing/2014/main" id="{AFF4E11A-D59C-4FD0-124F-0D893ED0D18A}"/>
                </a:ext>
              </a:extLst>
            </p:cNvPr>
            <p:cNvSpPr/>
            <p:nvPr/>
          </p:nvSpPr>
          <p:spPr bwMode="auto">
            <a:xfrm>
              <a:off x="950286" y="2818793"/>
              <a:ext cx="2303999"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800" dirty="0">
                  <a:latin typeface="微软雅黑" panose="020B0503020204020204" pitchFamily="34" charset="-122"/>
                  <a:ea typeface="微软雅黑" panose="020B0503020204020204" pitchFamily="34" charset="-122"/>
                  <a:cs typeface="+mn-ea"/>
                  <a:sym typeface="+mn-lt"/>
                </a:rPr>
                <a:t>明确消费者画像的</a:t>
              </a:r>
              <a:br>
                <a:rPr lang="en-US" altLang="zh-CN" sz="1800" dirty="0">
                  <a:latin typeface="微软雅黑" panose="020B0503020204020204" pitchFamily="34" charset="-122"/>
                  <a:ea typeface="微软雅黑" panose="020B0503020204020204" pitchFamily="34" charset="-122"/>
                  <a:cs typeface="+mn-ea"/>
                  <a:sym typeface="+mn-lt"/>
                </a:rPr>
              </a:br>
              <a:r>
                <a:rPr lang="zh-CN" altLang="en-US" sz="1800" dirty="0">
                  <a:latin typeface="微软雅黑" panose="020B0503020204020204" pitchFamily="34" charset="-122"/>
                  <a:ea typeface="微软雅黑" panose="020B0503020204020204" pitchFamily="34" charset="-122"/>
                  <a:cs typeface="+mn-ea"/>
                  <a:sym typeface="+mn-lt"/>
                </a:rPr>
                <a:t>方向和分类体系</a:t>
              </a:r>
            </a:p>
          </p:txBody>
        </p:sp>
        <p:sp>
          <p:nvSpPr>
            <p:cNvPr id="12" name="AutoShape 26">
              <a:extLst>
                <a:ext uri="{FF2B5EF4-FFF2-40B4-BE49-F238E27FC236}">
                  <a16:creationId xmlns:a16="http://schemas.microsoft.com/office/drawing/2014/main" id="{DB2A2DEA-90BB-2ED8-5B42-7E3D78E4F77C}"/>
                </a:ext>
              </a:extLst>
            </p:cNvPr>
            <p:cNvSpPr/>
            <p:nvPr/>
          </p:nvSpPr>
          <p:spPr bwMode="auto">
            <a:xfrm>
              <a:off x="997507" y="3635240"/>
              <a:ext cx="2268000" cy="1778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给哪些消费者画像</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给这些消费者画什么像</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给这些消费者画像的目的是什么</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消费者画像的分类和预期结果是怎样的</a:t>
              </a:r>
            </a:p>
          </p:txBody>
        </p:sp>
      </p:grpSp>
      <p:grpSp>
        <p:nvGrpSpPr>
          <p:cNvPr id="17" name="组合 16">
            <a:extLst>
              <a:ext uri="{FF2B5EF4-FFF2-40B4-BE49-F238E27FC236}">
                <a16:creationId xmlns:a16="http://schemas.microsoft.com/office/drawing/2014/main" id="{9F605AC2-E829-EEE0-F66B-15B8CB3B1FD1}"/>
              </a:ext>
            </a:extLst>
          </p:cNvPr>
          <p:cNvGrpSpPr/>
          <p:nvPr/>
        </p:nvGrpSpPr>
        <p:grpSpPr>
          <a:xfrm>
            <a:off x="3629362" y="1206937"/>
            <a:ext cx="2304000" cy="4025458"/>
            <a:chOff x="3629362" y="678042"/>
            <a:chExt cx="2304000" cy="4025458"/>
          </a:xfrm>
        </p:grpSpPr>
        <p:sp>
          <p:nvSpPr>
            <p:cNvPr id="18" name="AutoShape 10">
              <a:extLst>
                <a:ext uri="{FF2B5EF4-FFF2-40B4-BE49-F238E27FC236}">
                  <a16:creationId xmlns:a16="http://schemas.microsoft.com/office/drawing/2014/main" id="{618965D6-AE44-024C-8F91-93D9F4C129E2}"/>
                </a:ext>
              </a:extLst>
            </p:cNvPr>
            <p:cNvSpPr/>
            <p:nvPr/>
          </p:nvSpPr>
          <p:spPr bwMode="auto">
            <a:xfrm>
              <a:off x="3629362" y="2606541"/>
              <a:ext cx="2304000" cy="97199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chemeClr val="accent2"/>
            </a:solidFill>
            <a:ln>
              <a:noFill/>
            </a:ln>
          </p:spPr>
          <p:txBody>
            <a:bodyPr lIns="0" tIns="0" rIns="0" bIns="0" anchor="ctr"/>
            <a:lstStyle/>
            <a:p>
              <a:endParaRPr lang="zh-CN" altLang="en-US" sz="2000" dirty="0">
                <a:latin typeface="微软雅黑" panose="020B0503020204020204" pitchFamily="34" charset="-122"/>
                <a:ea typeface="微软雅黑" panose="020B0503020204020204" pitchFamily="34" charset="-122"/>
                <a:cs typeface="+mn-ea"/>
                <a:sym typeface="+mn-lt"/>
              </a:endParaRPr>
            </a:p>
          </p:txBody>
        </p:sp>
        <p:grpSp>
          <p:nvGrpSpPr>
            <p:cNvPr id="19" name="Group 11">
              <a:extLst>
                <a:ext uri="{FF2B5EF4-FFF2-40B4-BE49-F238E27FC236}">
                  <a16:creationId xmlns:a16="http://schemas.microsoft.com/office/drawing/2014/main" id="{60B7BCF2-9740-E113-CB20-0860D1ABEE88}"/>
                </a:ext>
              </a:extLst>
            </p:cNvPr>
            <p:cNvGrpSpPr/>
            <p:nvPr/>
          </p:nvGrpSpPr>
          <p:grpSpPr bwMode="auto">
            <a:xfrm>
              <a:off x="3629362" y="3746555"/>
              <a:ext cx="955675" cy="956945"/>
              <a:chOff x="0" y="-2014"/>
              <a:chExt cx="1591420" cy="1591420"/>
            </a:xfrm>
            <a:solidFill>
              <a:schemeClr val="accent2"/>
            </a:solidFill>
          </p:grpSpPr>
          <p:sp>
            <p:nvSpPr>
              <p:cNvPr id="37" name="AutoShape 12">
                <a:extLst>
                  <a:ext uri="{FF2B5EF4-FFF2-40B4-BE49-F238E27FC236}">
                    <a16:creationId xmlns:a16="http://schemas.microsoft.com/office/drawing/2014/main" id="{C97C683D-A25C-C33B-4006-C3DAB8D93CE6}"/>
                  </a:ext>
                </a:extLst>
              </p:cNvPr>
              <p:cNvSpPr/>
              <p:nvPr/>
            </p:nvSpPr>
            <p:spPr bwMode="auto">
              <a:xfrm>
                <a:off x="0" y="-2014"/>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8" name="AutoShape 13">
                <a:extLst>
                  <a:ext uri="{FF2B5EF4-FFF2-40B4-BE49-F238E27FC236}">
                    <a16:creationId xmlns:a16="http://schemas.microsoft.com/office/drawing/2014/main" id="{14B66910-9528-8B7D-4185-CB7FB3B007A4}"/>
                  </a:ext>
                </a:extLst>
              </p:cNvPr>
              <p:cNvSpPr/>
              <p:nvPr/>
            </p:nvSpPr>
            <p:spPr bwMode="auto">
              <a:xfrm>
                <a:off x="0" y="551731"/>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n-US" sz="2200" b="1" dirty="0">
                    <a:solidFill>
                      <a:schemeClr val="bg1"/>
                    </a:solidFill>
                    <a:latin typeface="微软雅黑" panose="020B0503020204020204" pitchFamily="34" charset="-122"/>
                    <a:ea typeface="微软雅黑" panose="020B0503020204020204" pitchFamily="34" charset="-122"/>
                    <a:cs typeface="+mn-ea"/>
                    <a:sym typeface="+mn-lt"/>
                  </a:rPr>
                  <a:t>02</a:t>
                </a:r>
                <a:endParaRPr lang="en-US" altLang="es-ES" sz="22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35" name="AutoShape 14">
              <a:extLst>
                <a:ext uri="{FF2B5EF4-FFF2-40B4-BE49-F238E27FC236}">
                  <a16:creationId xmlns:a16="http://schemas.microsoft.com/office/drawing/2014/main" id="{0DCB9FC4-79C5-F188-A9EA-79BACD36454E}"/>
                </a:ext>
              </a:extLst>
            </p:cNvPr>
            <p:cNvSpPr/>
            <p:nvPr/>
          </p:nvSpPr>
          <p:spPr bwMode="auto">
            <a:xfrm>
              <a:off x="3901717" y="2695445"/>
              <a:ext cx="1759291"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800" dirty="0">
                  <a:latin typeface="微软雅黑" panose="020B0503020204020204" pitchFamily="34" charset="-122"/>
                  <a:ea typeface="微软雅黑" panose="020B0503020204020204" pitchFamily="34" charset="-122"/>
                  <a:cs typeface="+mn-ea"/>
                  <a:sym typeface="+mn-lt"/>
                </a:rPr>
                <a:t>收集</a:t>
              </a:r>
              <a:br>
                <a:rPr lang="en-US" altLang="zh-CN" sz="1800" dirty="0">
                  <a:latin typeface="微软雅黑" panose="020B0503020204020204" pitchFamily="34" charset="-122"/>
                  <a:ea typeface="微软雅黑" panose="020B0503020204020204" pitchFamily="34" charset="-122"/>
                  <a:cs typeface="+mn-ea"/>
                  <a:sym typeface="+mn-lt"/>
                </a:rPr>
              </a:br>
              <a:r>
                <a:rPr lang="zh-CN" altLang="en-US" sz="1800" dirty="0">
                  <a:latin typeface="微软雅黑" panose="020B0503020204020204" pitchFamily="34" charset="-122"/>
                  <a:ea typeface="微软雅黑" panose="020B0503020204020204" pitchFamily="34" charset="-122"/>
                  <a:cs typeface="+mn-ea"/>
                  <a:sym typeface="+mn-lt"/>
                </a:rPr>
                <a:t>消费者信息</a:t>
              </a:r>
            </a:p>
          </p:txBody>
        </p:sp>
        <p:sp>
          <p:nvSpPr>
            <p:cNvPr id="36" name="AutoShape 28">
              <a:extLst>
                <a:ext uri="{FF2B5EF4-FFF2-40B4-BE49-F238E27FC236}">
                  <a16:creationId xmlns:a16="http://schemas.microsoft.com/office/drawing/2014/main" id="{73AD2F5F-7D69-ED1D-0ED4-A31F4DFBA604}"/>
                </a:ext>
              </a:extLst>
            </p:cNvPr>
            <p:cNvSpPr/>
            <p:nvPr/>
          </p:nvSpPr>
          <p:spPr bwMode="auto">
            <a:xfrm>
              <a:off x="3647887" y="678042"/>
              <a:ext cx="2266950" cy="17271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需要收集的消费者信息的主要内容：基本面信息、主观面信息、交易面信息</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收集消费者信息的渠道：直接渠道、间接渠道</a:t>
              </a:r>
            </a:p>
          </p:txBody>
        </p:sp>
      </p:grpSp>
      <p:grpSp>
        <p:nvGrpSpPr>
          <p:cNvPr id="39" name="组合 38">
            <a:extLst>
              <a:ext uri="{FF2B5EF4-FFF2-40B4-BE49-F238E27FC236}">
                <a16:creationId xmlns:a16="http://schemas.microsoft.com/office/drawing/2014/main" id="{51259A9B-9087-3C8D-4DF0-211498364BDD}"/>
              </a:ext>
            </a:extLst>
          </p:cNvPr>
          <p:cNvGrpSpPr/>
          <p:nvPr/>
        </p:nvGrpSpPr>
        <p:grpSpPr>
          <a:xfrm>
            <a:off x="6279216" y="1814377"/>
            <a:ext cx="2304000" cy="4513673"/>
            <a:chOff x="6279216" y="1409437"/>
            <a:chExt cx="2304000" cy="4513673"/>
          </a:xfrm>
        </p:grpSpPr>
        <p:sp>
          <p:nvSpPr>
            <p:cNvPr id="40" name="AutoShape 5">
              <a:extLst>
                <a:ext uri="{FF2B5EF4-FFF2-40B4-BE49-F238E27FC236}">
                  <a16:creationId xmlns:a16="http://schemas.microsoft.com/office/drawing/2014/main" id="{2467B46A-565A-7A4F-6BBD-921427CDE42B}"/>
                </a:ext>
              </a:extLst>
            </p:cNvPr>
            <p:cNvSpPr/>
            <p:nvPr/>
          </p:nvSpPr>
          <p:spPr bwMode="auto">
            <a:xfrm>
              <a:off x="6279216" y="2497192"/>
              <a:ext cx="2304000" cy="97199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endParaRPr lang="zh-CN" altLang="en-US" sz="2000" dirty="0">
                <a:latin typeface="微软雅黑" panose="020B0503020204020204" pitchFamily="34" charset="-122"/>
                <a:ea typeface="微软雅黑" panose="020B0503020204020204" pitchFamily="34" charset="-122"/>
                <a:cs typeface="+mn-ea"/>
                <a:sym typeface="+mn-lt"/>
              </a:endParaRPr>
            </a:p>
          </p:txBody>
        </p:sp>
        <p:grpSp>
          <p:nvGrpSpPr>
            <p:cNvPr id="41" name="Group 16">
              <a:extLst>
                <a:ext uri="{FF2B5EF4-FFF2-40B4-BE49-F238E27FC236}">
                  <a16:creationId xmlns:a16="http://schemas.microsoft.com/office/drawing/2014/main" id="{84B68344-50D8-C4FE-0CF3-26983C995FF2}"/>
                </a:ext>
              </a:extLst>
            </p:cNvPr>
            <p:cNvGrpSpPr/>
            <p:nvPr/>
          </p:nvGrpSpPr>
          <p:grpSpPr bwMode="auto">
            <a:xfrm>
              <a:off x="6279217" y="1409437"/>
              <a:ext cx="903605" cy="903605"/>
              <a:chOff x="0" y="0"/>
              <a:chExt cx="1591420" cy="1591420"/>
            </a:xfrm>
            <a:solidFill>
              <a:schemeClr val="accent2"/>
            </a:solidFill>
          </p:grpSpPr>
          <p:sp>
            <p:nvSpPr>
              <p:cNvPr id="44" name="AutoShape 17">
                <a:extLst>
                  <a:ext uri="{FF2B5EF4-FFF2-40B4-BE49-F238E27FC236}">
                    <a16:creationId xmlns:a16="http://schemas.microsoft.com/office/drawing/2014/main" id="{412ABE23-58FE-F3DD-98A9-CA11E077E072}"/>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5" name="AutoShape 18">
                <a:extLst>
                  <a:ext uri="{FF2B5EF4-FFF2-40B4-BE49-F238E27FC236}">
                    <a16:creationId xmlns:a16="http://schemas.microsoft.com/office/drawing/2014/main" id="{758AD260-4116-3BB2-DE25-388546490584}"/>
                  </a:ext>
                </a:extLst>
              </p:cNvPr>
              <p:cNvSpPr/>
              <p:nvPr/>
            </p:nvSpPr>
            <p:spPr bwMode="auto">
              <a:xfrm>
                <a:off x="0" y="554297"/>
                <a:ext cx="1591420" cy="4828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n-US" sz="2200" b="1" dirty="0">
                    <a:solidFill>
                      <a:schemeClr val="bg1"/>
                    </a:solidFill>
                    <a:latin typeface="微软雅黑" panose="020B0503020204020204" pitchFamily="34" charset="-122"/>
                    <a:ea typeface="微软雅黑" panose="020B0503020204020204" pitchFamily="34" charset="-122"/>
                    <a:cs typeface="+mn-ea"/>
                    <a:sym typeface="+mn-lt"/>
                  </a:rPr>
                  <a:t>03</a:t>
                </a:r>
              </a:p>
            </p:txBody>
          </p:sp>
        </p:grpSp>
        <p:sp>
          <p:nvSpPr>
            <p:cNvPr id="42" name="AutoShape 19">
              <a:extLst>
                <a:ext uri="{FF2B5EF4-FFF2-40B4-BE49-F238E27FC236}">
                  <a16:creationId xmlns:a16="http://schemas.microsoft.com/office/drawing/2014/main" id="{D7782F83-AF5E-4858-731D-AA96E615761D}"/>
                </a:ext>
              </a:extLst>
            </p:cNvPr>
            <p:cNvSpPr/>
            <p:nvPr/>
          </p:nvSpPr>
          <p:spPr bwMode="auto">
            <a:xfrm>
              <a:off x="6427916" y="2820660"/>
              <a:ext cx="2006600"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lvl1pPr defTabSz="876300" eaLnBrk="0">
                <a:defRPr sz="2500" b="1">
                  <a:solidFill>
                    <a:srgbClr val="FFFFFF"/>
                  </a:solidFill>
                  <a:latin typeface="Lato" charset="0"/>
                  <a:ea typeface="MS PGothic" panose="020B0600070205080204" pitchFamily="34" charset="-128"/>
                  <a:sym typeface="Lato" charset="0"/>
                </a:defRPr>
              </a:lvl1pPr>
              <a:lvl2pPr marL="742950" indent="-285750" defTabSz="876300" eaLnBrk="0">
                <a:defRPr sz="2500" b="1">
                  <a:solidFill>
                    <a:srgbClr val="FFFFFF"/>
                  </a:solidFill>
                  <a:latin typeface="Lato" charset="0"/>
                  <a:ea typeface="MS PGothic" panose="020B0600070205080204" pitchFamily="34" charset="-128"/>
                  <a:sym typeface="Lato" charset="0"/>
                </a:defRPr>
              </a:lvl2pPr>
              <a:lvl3pPr marL="1143000" indent="-228600" defTabSz="876300" eaLnBrk="0">
                <a:defRPr sz="2500" b="1">
                  <a:solidFill>
                    <a:srgbClr val="FFFFFF"/>
                  </a:solidFill>
                  <a:latin typeface="Lato" charset="0"/>
                  <a:ea typeface="MS PGothic" panose="020B0600070205080204" pitchFamily="34" charset="-128"/>
                  <a:sym typeface="Lato" charset="0"/>
                </a:defRPr>
              </a:lvl3pPr>
              <a:lvl4pPr marL="1600200" indent="-228600" defTabSz="876300" eaLnBrk="0">
                <a:defRPr sz="2500" b="1">
                  <a:solidFill>
                    <a:srgbClr val="FFFFFF"/>
                  </a:solidFill>
                  <a:latin typeface="Lato" charset="0"/>
                  <a:ea typeface="MS PGothic" panose="020B0600070205080204" pitchFamily="34" charset="-128"/>
                  <a:sym typeface="Lato" charset="0"/>
                </a:defRPr>
              </a:lvl4pPr>
              <a:lvl5pPr marL="2057400" indent="-228600" defTabSz="876300" eaLnBrk="0">
                <a:defRPr sz="2500" b="1">
                  <a:solidFill>
                    <a:srgbClr val="FFFFFF"/>
                  </a:solidFill>
                  <a:latin typeface="Lato" charset="0"/>
                  <a:ea typeface="MS PGothic" panose="020B0600070205080204" pitchFamily="34" charset="-128"/>
                  <a:sym typeface="Lato" charset="0"/>
                </a:defRPr>
              </a:lvl5pPr>
              <a:lvl6pPr marL="25146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00000"/>
                </a:lnSpc>
              </a:pPr>
              <a:r>
                <a:rPr lang="zh-CN" altLang="en-US" sz="1800" dirty="0">
                  <a:latin typeface="微软雅黑" panose="020B0503020204020204" pitchFamily="34" charset="-122"/>
                  <a:ea typeface="微软雅黑" panose="020B0503020204020204" pitchFamily="34" charset="-122"/>
                  <a:cs typeface="+mn-ea"/>
                  <a:sym typeface="+mn-lt"/>
                </a:rPr>
                <a:t>构建标签体系，为消费者贴标签</a:t>
              </a:r>
            </a:p>
          </p:txBody>
        </p:sp>
        <p:sp>
          <p:nvSpPr>
            <p:cNvPr id="43" name="AutoShape 30">
              <a:extLst>
                <a:ext uri="{FF2B5EF4-FFF2-40B4-BE49-F238E27FC236}">
                  <a16:creationId xmlns:a16="http://schemas.microsoft.com/office/drawing/2014/main" id="{EC6F04A6-C9AB-BBBA-DA72-CA9A9C166730}"/>
                </a:ext>
              </a:extLst>
            </p:cNvPr>
            <p:cNvSpPr/>
            <p:nvPr/>
          </p:nvSpPr>
          <p:spPr bwMode="auto">
            <a:xfrm>
              <a:off x="6297216" y="3634535"/>
              <a:ext cx="2268000" cy="228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一个规范、科学的标签一般具有两个特征：语义化、短文本</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构建消费者标签体系的维度及标签内容：基础属性、社会</a:t>
              </a:r>
              <a:r>
                <a:rPr lang="en-US" altLang="zh-CN" sz="1600" b="0" dirty="0">
                  <a:solidFill>
                    <a:schemeClr val="tx1"/>
                  </a:solidFill>
                  <a:latin typeface="微软雅黑" panose="020B0503020204020204" pitchFamily="34" charset="-122"/>
                  <a:ea typeface="微软雅黑" panose="020B0503020204020204" pitchFamily="34" charset="-122"/>
                  <a:cs typeface="+mn-ea"/>
                  <a:sym typeface="+mn-lt"/>
                </a:rPr>
                <a:t>/</a:t>
              </a: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生活属性、行为习惯、兴趣偏好</a:t>
              </a:r>
              <a:r>
                <a:rPr lang="en-US" altLang="zh-CN" sz="1600" b="0" dirty="0">
                  <a:solidFill>
                    <a:schemeClr val="tx1"/>
                  </a:solidFill>
                  <a:latin typeface="微软雅黑" panose="020B0503020204020204" pitchFamily="34" charset="-122"/>
                  <a:ea typeface="微软雅黑" panose="020B0503020204020204" pitchFamily="34" charset="-122"/>
                  <a:cs typeface="+mn-ea"/>
                  <a:sym typeface="+mn-lt"/>
                </a:rPr>
                <a:t>/</a:t>
              </a: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倾向、心理学属性</a:t>
              </a:r>
            </a:p>
          </p:txBody>
        </p:sp>
      </p:grpSp>
      <p:sp>
        <p:nvSpPr>
          <p:cNvPr id="6" name="矩形 5">
            <a:extLst>
              <a:ext uri="{FF2B5EF4-FFF2-40B4-BE49-F238E27FC236}">
                <a16:creationId xmlns:a16="http://schemas.microsoft.com/office/drawing/2014/main" id="{4609081A-485C-30DD-5606-46C3496CFD2A}"/>
              </a:ext>
            </a:extLst>
          </p:cNvPr>
          <p:cNvSpPr/>
          <p:nvPr/>
        </p:nvSpPr>
        <p:spPr>
          <a:xfrm>
            <a:off x="950286" y="1206936"/>
            <a:ext cx="10244207" cy="5121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7">
            <a:extLst>
              <a:ext uri="{FF2B5EF4-FFF2-40B4-BE49-F238E27FC236}">
                <a16:creationId xmlns:a16="http://schemas.microsoft.com/office/drawing/2014/main" id="{938F9E43-08AB-E046-3EA6-456A27155269}"/>
              </a:ext>
            </a:extLst>
          </p:cNvPr>
          <p:cNvGraphicFramePr>
            <a:graphicFrameLocks noGrp="1"/>
          </p:cNvGraphicFramePr>
          <p:nvPr/>
        </p:nvGraphicFramePr>
        <p:xfrm>
          <a:off x="955713" y="1841019"/>
          <a:ext cx="10248581" cy="3788316"/>
        </p:xfrm>
        <a:graphic>
          <a:graphicData uri="http://schemas.openxmlformats.org/drawingml/2006/table">
            <a:tbl>
              <a:tblPr firstRow="1" bandRow="1">
                <a:tableStyleId>{9DCAF9ED-07DC-4A11-8D7F-57B35C25682E}</a:tableStyleId>
              </a:tblPr>
              <a:tblGrid>
                <a:gridCol w="1405522">
                  <a:extLst>
                    <a:ext uri="{9D8B030D-6E8A-4147-A177-3AD203B41FA5}">
                      <a16:colId xmlns:a16="http://schemas.microsoft.com/office/drawing/2014/main" val="20000"/>
                    </a:ext>
                  </a:extLst>
                </a:gridCol>
                <a:gridCol w="8843059">
                  <a:extLst>
                    <a:ext uri="{9D8B030D-6E8A-4147-A177-3AD203B41FA5}">
                      <a16:colId xmlns:a16="http://schemas.microsoft.com/office/drawing/2014/main" val="582212129"/>
                    </a:ext>
                  </a:extLst>
                </a:gridCol>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维度</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标签内容</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marL="0" algn="just">
                        <a:lnSpc>
                          <a:spcPct val="12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基础属性</a:t>
                      </a: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性别、年龄、地域、教育水平、出生日期、收入水平、健康状况等</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社会</a:t>
                      </a:r>
                      <a: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生活属性</a:t>
                      </a: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职业、职务（如工程师、职员、管理者等）、婚姻状况、社交</a:t>
                      </a:r>
                      <a:r>
                        <a:rPr lang="en-US" altLang="zh-CN"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信息渠道偏好、房屋居住情况（如租房还是自有房）、车辆使用情况（如有车还是无车）、孩子状况（如是否有孩子、孩子的年龄段等）</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行为习惯</a:t>
                      </a: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常住的城市、日常作息时间、常用的交通方式、经济</a:t>
                      </a:r>
                      <a:r>
                        <a:rPr lang="en-US" altLang="zh-CN"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理财特征、餐饮习惯、购物习惯（如购物渠道、品牌偏好、购买的商品品类等）</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330680"/>
                  </a:ext>
                </a:extLst>
              </a:tr>
              <a:tr h="0">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兴趣偏好</a:t>
                      </a:r>
                      <a: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倾向</a:t>
                      </a: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浏览</a:t>
                      </a:r>
                      <a:r>
                        <a:rPr lang="en-US" altLang="zh-CN"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收藏内容偏好（如浏览视频、文章的类型，浏览电视剧、电影的类型等）、音乐偏好（如音乐的类型、歌手等）、旅游偏好（如跟团游、自驾游等）</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656792"/>
                  </a:ext>
                </a:extLst>
              </a:tr>
              <a:tr h="0">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心理学属性</a:t>
                      </a: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生活方式（如作息规律、喜欢化妆、喜欢素食、关注健身等）、个性（性格外向、文艺青年、特立独行、敢于尝新等）、价值观（如崇尚自然、勇于冒险、关注性价比、关注品质等）</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241760"/>
                  </a:ext>
                </a:extLst>
              </a:tr>
            </a:tbl>
          </a:graphicData>
        </a:graphic>
      </p:graphicFrame>
      <p:sp>
        <p:nvSpPr>
          <p:cNvPr id="8" name="文本框 7">
            <a:extLst>
              <a:ext uri="{FF2B5EF4-FFF2-40B4-BE49-F238E27FC236}">
                <a16:creationId xmlns:a16="http://schemas.microsoft.com/office/drawing/2014/main" id="{9BCCDB61-5F78-411A-B842-08AB22087626}"/>
              </a:ext>
            </a:extLst>
          </p:cNvPr>
          <p:cNvSpPr txBox="1"/>
          <p:nvPr/>
        </p:nvSpPr>
        <p:spPr>
          <a:xfrm>
            <a:off x="3403152" y="1514519"/>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构建消费者标签体系的维度及标签内容</a:t>
            </a:r>
          </a:p>
        </p:txBody>
      </p:sp>
    </p:spTree>
    <p:extLst>
      <p:ext uri="{BB962C8B-B14F-4D97-AF65-F5344CB8AC3E}">
        <p14:creationId xmlns:p14="http://schemas.microsoft.com/office/powerpoint/2010/main" val="241816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8" grpId="0" animBg="1"/>
      <p:bldP spid="35" grpId="0"/>
      <p:bldP spid="36" grpId="0"/>
      <p:bldP spid="40" grpId="0" animBg="1"/>
      <p:bldP spid="42" grpId="0" animBg="1"/>
      <p:bldP spid="43" grpId="0"/>
      <p:bldP spid="6"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33475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构建消费者画像的基本步骤</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491E401D-66CB-3ED9-B7C2-F5894DE06BFB}"/>
              </a:ext>
            </a:extLst>
          </p:cNvPr>
          <p:cNvGrpSpPr/>
          <p:nvPr/>
        </p:nvGrpSpPr>
        <p:grpSpPr>
          <a:xfrm>
            <a:off x="950286" y="1814328"/>
            <a:ext cx="2333221" cy="4004288"/>
            <a:chOff x="950286" y="1409388"/>
            <a:chExt cx="2333221" cy="4004288"/>
          </a:xfrm>
        </p:grpSpPr>
        <p:sp>
          <p:nvSpPr>
            <p:cNvPr id="3" name="AutoShape 5">
              <a:extLst>
                <a:ext uri="{FF2B5EF4-FFF2-40B4-BE49-F238E27FC236}">
                  <a16:creationId xmlns:a16="http://schemas.microsoft.com/office/drawing/2014/main" id="{549C1E3D-8725-8BB7-37BF-94798F867D20}"/>
                </a:ext>
              </a:extLst>
            </p:cNvPr>
            <p:cNvSpPr/>
            <p:nvPr/>
          </p:nvSpPr>
          <p:spPr bwMode="auto">
            <a:xfrm>
              <a:off x="979507" y="2497191"/>
              <a:ext cx="2304000" cy="972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endParaRPr lang="zh-CN" altLang="en-US" sz="2000" dirty="0">
                <a:latin typeface="微软雅黑" panose="020B0503020204020204" pitchFamily="34" charset="-122"/>
                <a:ea typeface="微软雅黑" panose="020B0503020204020204" pitchFamily="34" charset="-122"/>
                <a:cs typeface="+mn-ea"/>
                <a:sym typeface="+mn-lt"/>
              </a:endParaRPr>
            </a:p>
          </p:txBody>
        </p:sp>
        <p:grpSp>
          <p:nvGrpSpPr>
            <p:cNvPr id="10" name="Group 6">
              <a:extLst>
                <a:ext uri="{FF2B5EF4-FFF2-40B4-BE49-F238E27FC236}">
                  <a16:creationId xmlns:a16="http://schemas.microsoft.com/office/drawing/2014/main" id="{8DFDE770-B3BD-AE49-D2B1-FC3AECEB2C8A}"/>
                </a:ext>
              </a:extLst>
            </p:cNvPr>
            <p:cNvGrpSpPr/>
            <p:nvPr/>
          </p:nvGrpSpPr>
          <p:grpSpPr bwMode="auto">
            <a:xfrm>
              <a:off x="979507" y="1409388"/>
              <a:ext cx="910341" cy="910513"/>
              <a:chOff x="0" y="0"/>
              <a:chExt cx="1591420" cy="1591420"/>
            </a:xfrm>
            <a:solidFill>
              <a:schemeClr val="accent2"/>
            </a:solidFill>
          </p:grpSpPr>
          <p:sp>
            <p:nvSpPr>
              <p:cNvPr id="13" name="AutoShape 7">
                <a:extLst>
                  <a:ext uri="{FF2B5EF4-FFF2-40B4-BE49-F238E27FC236}">
                    <a16:creationId xmlns:a16="http://schemas.microsoft.com/office/drawing/2014/main" id="{46A3EE85-F03E-0E2D-7731-0050AE01A54A}"/>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AutoShape 8">
                <a:extLst>
                  <a:ext uri="{FF2B5EF4-FFF2-40B4-BE49-F238E27FC236}">
                    <a16:creationId xmlns:a16="http://schemas.microsoft.com/office/drawing/2014/main" id="{A062380A-D04F-32C5-91D6-CC26B00EF583}"/>
                  </a:ext>
                </a:extLst>
              </p:cNvPr>
              <p:cNvSpPr/>
              <p:nvPr/>
            </p:nvSpPr>
            <p:spPr bwMode="auto">
              <a:xfrm>
                <a:off x="0" y="547945"/>
                <a:ext cx="1591420" cy="495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n-US" altLang="zh-CN" sz="2200" dirty="0">
                    <a:solidFill>
                      <a:schemeClr val="bg1"/>
                    </a:solidFill>
                    <a:latin typeface="微软雅黑" panose="020B0503020204020204" pitchFamily="34" charset="-122"/>
                    <a:ea typeface="微软雅黑" panose="020B0503020204020204" pitchFamily="34" charset="-122"/>
                    <a:cs typeface="+mn-ea"/>
                    <a:sym typeface="+mn-lt"/>
                  </a:rPr>
                  <a:t>01</a:t>
                </a:r>
                <a:endParaRPr lang="en-US" sz="220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11" name="AutoShape 9">
              <a:extLst>
                <a:ext uri="{FF2B5EF4-FFF2-40B4-BE49-F238E27FC236}">
                  <a16:creationId xmlns:a16="http://schemas.microsoft.com/office/drawing/2014/main" id="{AFF4E11A-D59C-4FD0-124F-0D893ED0D18A}"/>
                </a:ext>
              </a:extLst>
            </p:cNvPr>
            <p:cNvSpPr/>
            <p:nvPr/>
          </p:nvSpPr>
          <p:spPr bwMode="auto">
            <a:xfrm>
              <a:off x="950286" y="2818793"/>
              <a:ext cx="2303999"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800" dirty="0">
                  <a:latin typeface="微软雅黑" panose="020B0503020204020204" pitchFamily="34" charset="-122"/>
                  <a:ea typeface="微软雅黑" panose="020B0503020204020204" pitchFamily="34" charset="-122"/>
                  <a:cs typeface="+mn-ea"/>
                  <a:sym typeface="+mn-lt"/>
                </a:rPr>
                <a:t>明确消费者画像的</a:t>
              </a:r>
              <a:br>
                <a:rPr lang="en-US" altLang="zh-CN" sz="1800" dirty="0">
                  <a:latin typeface="微软雅黑" panose="020B0503020204020204" pitchFamily="34" charset="-122"/>
                  <a:ea typeface="微软雅黑" panose="020B0503020204020204" pitchFamily="34" charset="-122"/>
                  <a:cs typeface="+mn-ea"/>
                  <a:sym typeface="+mn-lt"/>
                </a:rPr>
              </a:br>
              <a:r>
                <a:rPr lang="zh-CN" altLang="en-US" sz="1800" dirty="0">
                  <a:latin typeface="微软雅黑" panose="020B0503020204020204" pitchFamily="34" charset="-122"/>
                  <a:ea typeface="微软雅黑" panose="020B0503020204020204" pitchFamily="34" charset="-122"/>
                  <a:cs typeface="+mn-ea"/>
                  <a:sym typeface="+mn-lt"/>
                </a:rPr>
                <a:t>方向和分类体系</a:t>
              </a:r>
            </a:p>
          </p:txBody>
        </p:sp>
        <p:sp>
          <p:nvSpPr>
            <p:cNvPr id="12" name="AutoShape 26">
              <a:extLst>
                <a:ext uri="{FF2B5EF4-FFF2-40B4-BE49-F238E27FC236}">
                  <a16:creationId xmlns:a16="http://schemas.microsoft.com/office/drawing/2014/main" id="{DB2A2DEA-90BB-2ED8-5B42-7E3D78E4F77C}"/>
                </a:ext>
              </a:extLst>
            </p:cNvPr>
            <p:cNvSpPr/>
            <p:nvPr/>
          </p:nvSpPr>
          <p:spPr bwMode="auto">
            <a:xfrm>
              <a:off x="997507" y="3635240"/>
              <a:ext cx="2268000" cy="1778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给哪些消费者画像</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给这些消费者画什么像</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给这些消费者画像的目的是什么</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消费者画像的分类和预期结果是怎样的</a:t>
              </a:r>
            </a:p>
          </p:txBody>
        </p:sp>
      </p:grpSp>
      <p:grpSp>
        <p:nvGrpSpPr>
          <p:cNvPr id="17" name="组合 16">
            <a:extLst>
              <a:ext uri="{FF2B5EF4-FFF2-40B4-BE49-F238E27FC236}">
                <a16:creationId xmlns:a16="http://schemas.microsoft.com/office/drawing/2014/main" id="{9F605AC2-E829-EEE0-F66B-15B8CB3B1FD1}"/>
              </a:ext>
            </a:extLst>
          </p:cNvPr>
          <p:cNvGrpSpPr/>
          <p:nvPr/>
        </p:nvGrpSpPr>
        <p:grpSpPr>
          <a:xfrm>
            <a:off x="3629362" y="1206937"/>
            <a:ext cx="2304000" cy="4025458"/>
            <a:chOff x="3629362" y="678042"/>
            <a:chExt cx="2304000" cy="4025458"/>
          </a:xfrm>
        </p:grpSpPr>
        <p:sp>
          <p:nvSpPr>
            <p:cNvPr id="18" name="AutoShape 10">
              <a:extLst>
                <a:ext uri="{FF2B5EF4-FFF2-40B4-BE49-F238E27FC236}">
                  <a16:creationId xmlns:a16="http://schemas.microsoft.com/office/drawing/2014/main" id="{618965D6-AE44-024C-8F91-93D9F4C129E2}"/>
                </a:ext>
              </a:extLst>
            </p:cNvPr>
            <p:cNvSpPr/>
            <p:nvPr/>
          </p:nvSpPr>
          <p:spPr bwMode="auto">
            <a:xfrm>
              <a:off x="3629362" y="2606541"/>
              <a:ext cx="2304000" cy="97199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chemeClr val="accent2"/>
            </a:solidFill>
            <a:ln>
              <a:noFill/>
            </a:ln>
          </p:spPr>
          <p:txBody>
            <a:bodyPr lIns="0" tIns="0" rIns="0" bIns="0" anchor="ctr"/>
            <a:lstStyle/>
            <a:p>
              <a:endParaRPr lang="zh-CN" altLang="en-US" sz="2000" dirty="0">
                <a:latin typeface="微软雅黑" panose="020B0503020204020204" pitchFamily="34" charset="-122"/>
                <a:ea typeface="微软雅黑" panose="020B0503020204020204" pitchFamily="34" charset="-122"/>
                <a:cs typeface="+mn-ea"/>
                <a:sym typeface="+mn-lt"/>
              </a:endParaRPr>
            </a:p>
          </p:txBody>
        </p:sp>
        <p:grpSp>
          <p:nvGrpSpPr>
            <p:cNvPr id="19" name="Group 11">
              <a:extLst>
                <a:ext uri="{FF2B5EF4-FFF2-40B4-BE49-F238E27FC236}">
                  <a16:creationId xmlns:a16="http://schemas.microsoft.com/office/drawing/2014/main" id="{60B7BCF2-9740-E113-CB20-0860D1ABEE88}"/>
                </a:ext>
              </a:extLst>
            </p:cNvPr>
            <p:cNvGrpSpPr/>
            <p:nvPr/>
          </p:nvGrpSpPr>
          <p:grpSpPr bwMode="auto">
            <a:xfrm>
              <a:off x="3629362" y="3746555"/>
              <a:ext cx="955675" cy="956945"/>
              <a:chOff x="0" y="-2014"/>
              <a:chExt cx="1591420" cy="1591420"/>
            </a:xfrm>
            <a:solidFill>
              <a:schemeClr val="accent2"/>
            </a:solidFill>
          </p:grpSpPr>
          <p:sp>
            <p:nvSpPr>
              <p:cNvPr id="37" name="AutoShape 12">
                <a:extLst>
                  <a:ext uri="{FF2B5EF4-FFF2-40B4-BE49-F238E27FC236}">
                    <a16:creationId xmlns:a16="http://schemas.microsoft.com/office/drawing/2014/main" id="{C97C683D-A25C-C33B-4006-C3DAB8D93CE6}"/>
                  </a:ext>
                </a:extLst>
              </p:cNvPr>
              <p:cNvSpPr/>
              <p:nvPr/>
            </p:nvSpPr>
            <p:spPr bwMode="auto">
              <a:xfrm>
                <a:off x="0" y="-2014"/>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8" name="AutoShape 13">
                <a:extLst>
                  <a:ext uri="{FF2B5EF4-FFF2-40B4-BE49-F238E27FC236}">
                    <a16:creationId xmlns:a16="http://schemas.microsoft.com/office/drawing/2014/main" id="{14B66910-9528-8B7D-4185-CB7FB3B007A4}"/>
                  </a:ext>
                </a:extLst>
              </p:cNvPr>
              <p:cNvSpPr/>
              <p:nvPr/>
            </p:nvSpPr>
            <p:spPr bwMode="auto">
              <a:xfrm>
                <a:off x="0" y="551731"/>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n-US" sz="2200" b="1" dirty="0">
                    <a:solidFill>
                      <a:schemeClr val="bg1"/>
                    </a:solidFill>
                    <a:latin typeface="微软雅黑" panose="020B0503020204020204" pitchFamily="34" charset="-122"/>
                    <a:ea typeface="微软雅黑" panose="020B0503020204020204" pitchFamily="34" charset="-122"/>
                    <a:cs typeface="+mn-ea"/>
                    <a:sym typeface="+mn-lt"/>
                  </a:rPr>
                  <a:t>02</a:t>
                </a:r>
                <a:endParaRPr lang="en-US" altLang="es-ES" sz="22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35" name="AutoShape 14">
              <a:extLst>
                <a:ext uri="{FF2B5EF4-FFF2-40B4-BE49-F238E27FC236}">
                  <a16:creationId xmlns:a16="http://schemas.microsoft.com/office/drawing/2014/main" id="{0DCB9FC4-79C5-F188-A9EA-79BACD36454E}"/>
                </a:ext>
              </a:extLst>
            </p:cNvPr>
            <p:cNvSpPr/>
            <p:nvPr/>
          </p:nvSpPr>
          <p:spPr bwMode="auto">
            <a:xfrm>
              <a:off x="3901717" y="2695445"/>
              <a:ext cx="1759291"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800" dirty="0">
                  <a:latin typeface="微软雅黑" panose="020B0503020204020204" pitchFamily="34" charset="-122"/>
                  <a:ea typeface="微软雅黑" panose="020B0503020204020204" pitchFamily="34" charset="-122"/>
                  <a:cs typeface="+mn-ea"/>
                  <a:sym typeface="+mn-lt"/>
                </a:rPr>
                <a:t>收集</a:t>
              </a:r>
              <a:br>
                <a:rPr lang="en-US" altLang="zh-CN" sz="1800" dirty="0">
                  <a:latin typeface="微软雅黑" panose="020B0503020204020204" pitchFamily="34" charset="-122"/>
                  <a:ea typeface="微软雅黑" panose="020B0503020204020204" pitchFamily="34" charset="-122"/>
                  <a:cs typeface="+mn-ea"/>
                  <a:sym typeface="+mn-lt"/>
                </a:rPr>
              </a:br>
              <a:r>
                <a:rPr lang="zh-CN" altLang="en-US" sz="1800" dirty="0">
                  <a:latin typeface="微软雅黑" panose="020B0503020204020204" pitchFamily="34" charset="-122"/>
                  <a:ea typeface="微软雅黑" panose="020B0503020204020204" pitchFamily="34" charset="-122"/>
                  <a:cs typeface="+mn-ea"/>
                  <a:sym typeface="+mn-lt"/>
                </a:rPr>
                <a:t>消费者信息</a:t>
              </a:r>
            </a:p>
          </p:txBody>
        </p:sp>
        <p:sp>
          <p:nvSpPr>
            <p:cNvPr id="36" name="AutoShape 28">
              <a:extLst>
                <a:ext uri="{FF2B5EF4-FFF2-40B4-BE49-F238E27FC236}">
                  <a16:creationId xmlns:a16="http://schemas.microsoft.com/office/drawing/2014/main" id="{73AD2F5F-7D69-ED1D-0ED4-A31F4DFBA604}"/>
                </a:ext>
              </a:extLst>
            </p:cNvPr>
            <p:cNvSpPr/>
            <p:nvPr/>
          </p:nvSpPr>
          <p:spPr bwMode="auto">
            <a:xfrm>
              <a:off x="3647887" y="678042"/>
              <a:ext cx="2266950" cy="17271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需要收集的消费者信息的主要内容：基本面信息、主观面信息、交易面信息</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收集消费者信息的渠道：直接渠道、间接渠道</a:t>
              </a:r>
            </a:p>
          </p:txBody>
        </p:sp>
      </p:grpSp>
      <p:grpSp>
        <p:nvGrpSpPr>
          <p:cNvPr id="39" name="组合 38">
            <a:extLst>
              <a:ext uri="{FF2B5EF4-FFF2-40B4-BE49-F238E27FC236}">
                <a16:creationId xmlns:a16="http://schemas.microsoft.com/office/drawing/2014/main" id="{51259A9B-9087-3C8D-4DF0-211498364BDD}"/>
              </a:ext>
            </a:extLst>
          </p:cNvPr>
          <p:cNvGrpSpPr/>
          <p:nvPr/>
        </p:nvGrpSpPr>
        <p:grpSpPr>
          <a:xfrm>
            <a:off x="6279216" y="1814377"/>
            <a:ext cx="2304000" cy="4513673"/>
            <a:chOff x="6279216" y="1409437"/>
            <a:chExt cx="2304000" cy="4513673"/>
          </a:xfrm>
        </p:grpSpPr>
        <p:sp>
          <p:nvSpPr>
            <p:cNvPr id="40" name="AutoShape 5">
              <a:extLst>
                <a:ext uri="{FF2B5EF4-FFF2-40B4-BE49-F238E27FC236}">
                  <a16:creationId xmlns:a16="http://schemas.microsoft.com/office/drawing/2014/main" id="{2467B46A-565A-7A4F-6BBD-921427CDE42B}"/>
                </a:ext>
              </a:extLst>
            </p:cNvPr>
            <p:cNvSpPr/>
            <p:nvPr/>
          </p:nvSpPr>
          <p:spPr bwMode="auto">
            <a:xfrm>
              <a:off x="6279216" y="2497192"/>
              <a:ext cx="2304000" cy="97199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endParaRPr lang="zh-CN" altLang="en-US" sz="2000" dirty="0">
                <a:latin typeface="微软雅黑" panose="020B0503020204020204" pitchFamily="34" charset="-122"/>
                <a:ea typeface="微软雅黑" panose="020B0503020204020204" pitchFamily="34" charset="-122"/>
                <a:cs typeface="+mn-ea"/>
                <a:sym typeface="+mn-lt"/>
              </a:endParaRPr>
            </a:p>
          </p:txBody>
        </p:sp>
        <p:grpSp>
          <p:nvGrpSpPr>
            <p:cNvPr id="41" name="Group 16">
              <a:extLst>
                <a:ext uri="{FF2B5EF4-FFF2-40B4-BE49-F238E27FC236}">
                  <a16:creationId xmlns:a16="http://schemas.microsoft.com/office/drawing/2014/main" id="{84B68344-50D8-C4FE-0CF3-26983C995FF2}"/>
                </a:ext>
              </a:extLst>
            </p:cNvPr>
            <p:cNvGrpSpPr/>
            <p:nvPr/>
          </p:nvGrpSpPr>
          <p:grpSpPr bwMode="auto">
            <a:xfrm>
              <a:off x="6279217" y="1409437"/>
              <a:ext cx="903605" cy="903605"/>
              <a:chOff x="0" y="0"/>
              <a:chExt cx="1591420" cy="1591420"/>
            </a:xfrm>
            <a:solidFill>
              <a:schemeClr val="accent2"/>
            </a:solidFill>
          </p:grpSpPr>
          <p:sp>
            <p:nvSpPr>
              <p:cNvPr id="44" name="AutoShape 17">
                <a:extLst>
                  <a:ext uri="{FF2B5EF4-FFF2-40B4-BE49-F238E27FC236}">
                    <a16:creationId xmlns:a16="http://schemas.microsoft.com/office/drawing/2014/main" id="{412ABE23-58FE-F3DD-98A9-CA11E077E072}"/>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5" name="AutoShape 18">
                <a:extLst>
                  <a:ext uri="{FF2B5EF4-FFF2-40B4-BE49-F238E27FC236}">
                    <a16:creationId xmlns:a16="http://schemas.microsoft.com/office/drawing/2014/main" id="{758AD260-4116-3BB2-DE25-388546490584}"/>
                  </a:ext>
                </a:extLst>
              </p:cNvPr>
              <p:cNvSpPr/>
              <p:nvPr/>
            </p:nvSpPr>
            <p:spPr bwMode="auto">
              <a:xfrm>
                <a:off x="0" y="554297"/>
                <a:ext cx="1591420" cy="4828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n-US" sz="2200" b="1" dirty="0">
                    <a:solidFill>
                      <a:schemeClr val="bg1"/>
                    </a:solidFill>
                    <a:latin typeface="微软雅黑" panose="020B0503020204020204" pitchFamily="34" charset="-122"/>
                    <a:ea typeface="微软雅黑" panose="020B0503020204020204" pitchFamily="34" charset="-122"/>
                    <a:cs typeface="+mn-ea"/>
                    <a:sym typeface="+mn-lt"/>
                  </a:rPr>
                  <a:t>03</a:t>
                </a:r>
              </a:p>
            </p:txBody>
          </p:sp>
        </p:grpSp>
        <p:sp>
          <p:nvSpPr>
            <p:cNvPr id="42" name="AutoShape 19">
              <a:extLst>
                <a:ext uri="{FF2B5EF4-FFF2-40B4-BE49-F238E27FC236}">
                  <a16:creationId xmlns:a16="http://schemas.microsoft.com/office/drawing/2014/main" id="{D7782F83-AF5E-4858-731D-AA96E615761D}"/>
                </a:ext>
              </a:extLst>
            </p:cNvPr>
            <p:cNvSpPr/>
            <p:nvPr/>
          </p:nvSpPr>
          <p:spPr bwMode="auto">
            <a:xfrm>
              <a:off x="6427916" y="2820660"/>
              <a:ext cx="2006600"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lvl1pPr defTabSz="876300" eaLnBrk="0">
                <a:defRPr sz="2500" b="1">
                  <a:solidFill>
                    <a:srgbClr val="FFFFFF"/>
                  </a:solidFill>
                  <a:latin typeface="Lato" charset="0"/>
                  <a:ea typeface="MS PGothic" panose="020B0600070205080204" pitchFamily="34" charset="-128"/>
                  <a:sym typeface="Lato" charset="0"/>
                </a:defRPr>
              </a:lvl1pPr>
              <a:lvl2pPr marL="742950" indent="-285750" defTabSz="876300" eaLnBrk="0">
                <a:defRPr sz="2500" b="1">
                  <a:solidFill>
                    <a:srgbClr val="FFFFFF"/>
                  </a:solidFill>
                  <a:latin typeface="Lato" charset="0"/>
                  <a:ea typeface="MS PGothic" panose="020B0600070205080204" pitchFamily="34" charset="-128"/>
                  <a:sym typeface="Lato" charset="0"/>
                </a:defRPr>
              </a:lvl2pPr>
              <a:lvl3pPr marL="1143000" indent="-228600" defTabSz="876300" eaLnBrk="0">
                <a:defRPr sz="2500" b="1">
                  <a:solidFill>
                    <a:srgbClr val="FFFFFF"/>
                  </a:solidFill>
                  <a:latin typeface="Lato" charset="0"/>
                  <a:ea typeface="MS PGothic" panose="020B0600070205080204" pitchFamily="34" charset="-128"/>
                  <a:sym typeface="Lato" charset="0"/>
                </a:defRPr>
              </a:lvl3pPr>
              <a:lvl4pPr marL="1600200" indent="-228600" defTabSz="876300" eaLnBrk="0">
                <a:defRPr sz="2500" b="1">
                  <a:solidFill>
                    <a:srgbClr val="FFFFFF"/>
                  </a:solidFill>
                  <a:latin typeface="Lato" charset="0"/>
                  <a:ea typeface="MS PGothic" panose="020B0600070205080204" pitchFamily="34" charset="-128"/>
                  <a:sym typeface="Lato" charset="0"/>
                </a:defRPr>
              </a:lvl4pPr>
              <a:lvl5pPr marL="2057400" indent="-228600" defTabSz="876300" eaLnBrk="0">
                <a:defRPr sz="2500" b="1">
                  <a:solidFill>
                    <a:srgbClr val="FFFFFF"/>
                  </a:solidFill>
                  <a:latin typeface="Lato" charset="0"/>
                  <a:ea typeface="MS PGothic" panose="020B0600070205080204" pitchFamily="34" charset="-128"/>
                  <a:sym typeface="Lato" charset="0"/>
                </a:defRPr>
              </a:lvl5pPr>
              <a:lvl6pPr marL="25146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00000"/>
                </a:lnSpc>
              </a:pPr>
              <a:r>
                <a:rPr lang="zh-CN" altLang="en-US" sz="1800" dirty="0">
                  <a:latin typeface="微软雅黑" panose="020B0503020204020204" pitchFamily="34" charset="-122"/>
                  <a:ea typeface="微软雅黑" panose="020B0503020204020204" pitchFamily="34" charset="-122"/>
                  <a:cs typeface="+mn-ea"/>
                  <a:sym typeface="+mn-lt"/>
                </a:rPr>
                <a:t>构建标签体系，为消费者贴标签</a:t>
              </a:r>
            </a:p>
          </p:txBody>
        </p:sp>
        <p:sp>
          <p:nvSpPr>
            <p:cNvPr id="43" name="AutoShape 30">
              <a:extLst>
                <a:ext uri="{FF2B5EF4-FFF2-40B4-BE49-F238E27FC236}">
                  <a16:creationId xmlns:a16="http://schemas.microsoft.com/office/drawing/2014/main" id="{EC6F04A6-C9AB-BBBA-DA72-CA9A9C166730}"/>
                </a:ext>
              </a:extLst>
            </p:cNvPr>
            <p:cNvSpPr/>
            <p:nvPr/>
          </p:nvSpPr>
          <p:spPr bwMode="auto">
            <a:xfrm>
              <a:off x="6297216" y="3634535"/>
              <a:ext cx="2268000" cy="228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一个规范、科学的标签一般具有两个特征：语义化、短文本</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构建消费者标签体系的维度及标签内容：基础属性、社会</a:t>
              </a:r>
              <a:r>
                <a:rPr lang="en-US" altLang="zh-CN" sz="1600" b="0" dirty="0">
                  <a:solidFill>
                    <a:schemeClr val="tx1"/>
                  </a:solidFill>
                  <a:latin typeface="微软雅黑" panose="020B0503020204020204" pitchFamily="34" charset="-122"/>
                  <a:ea typeface="微软雅黑" panose="020B0503020204020204" pitchFamily="34" charset="-122"/>
                  <a:cs typeface="+mn-ea"/>
                  <a:sym typeface="+mn-lt"/>
                </a:rPr>
                <a:t>/</a:t>
              </a: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生活属性、行为习惯、兴趣偏好</a:t>
              </a:r>
              <a:r>
                <a:rPr lang="en-US" altLang="zh-CN" sz="1600" b="0" dirty="0">
                  <a:solidFill>
                    <a:schemeClr val="tx1"/>
                  </a:solidFill>
                  <a:latin typeface="微软雅黑" panose="020B0503020204020204" pitchFamily="34" charset="-122"/>
                  <a:ea typeface="微软雅黑" panose="020B0503020204020204" pitchFamily="34" charset="-122"/>
                  <a:cs typeface="+mn-ea"/>
                  <a:sym typeface="+mn-lt"/>
                </a:rPr>
                <a:t>/</a:t>
              </a: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倾向、心理学属性</a:t>
              </a:r>
            </a:p>
          </p:txBody>
        </p:sp>
      </p:grpSp>
      <p:sp>
        <p:nvSpPr>
          <p:cNvPr id="6" name="矩形 5">
            <a:extLst>
              <a:ext uri="{FF2B5EF4-FFF2-40B4-BE49-F238E27FC236}">
                <a16:creationId xmlns:a16="http://schemas.microsoft.com/office/drawing/2014/main" id="{4609081A-485C-30DD-5606-46C3496CFD2A}"/>
              </a:ext>
            </a:extLst>
          </p:cNvPr>
          <p:cNvSpPr/>
          <p:nvPr/>
        </p:nvSpPr>
        <p:spPr>
          <a:xfrm>
            <a:off x="1" y="1221511"/>
            <a:ext cx="6081676" cy="46961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a:extLst>
              <a:ext uri="{FF2B5EF4-FFF2-40B4-BE49-F238E27FC236}">
                <a16:creationId xmlns:a16="http://schemas.microsoft.com/office/drawing/2014/main" id="{164DA96E-2D89-5524-4F8B-E3B3B846C000}"/>
              </a:ext>
            </a:extLst>
          </p:cNvPr>
          <p:cNvGrpSpPr/>
          <p:nvPr/>
        </p:nvGrpSpPr>
        <p:grpSpPr>
          <a:xfrm>
            <a:off x="265658" y="1765351"/>
            <a:ext cx="5600479" cy="3709282"/>
            <a:chOff x="265658" y="1765351"/>
            <a:chExt cx="5600479" cy="3709282"/>
          </a:xfrm>
        </p:grpSpPr>
        <p:pic>
          <p:nvPicPr>
            <p:cNvPr id="14" name="图片 13">
              <a:extLst>
                <a:ext uri="{FF2B5EF4-FFF2-40B4-BE49-F238E27FC236}">
                  <a16:creationId xmlns:a16="http://schemas.microsoft.com/office/drawing/2014/main" id="{A91C474F-AE12-2CF2-E70B-1AB364A6A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58" y="1765351"/>
              <a:ext cx="5600479" cy="3443257"/>
            </a:xfrm>
            <a:prstGeom prst="rect">
              <a:avLst/>
            </a:prstGeom>
          </p:spPr>
        </p:pic>
        <p:sp>
          <p:nvSpPr>
            <p:cNvPr id="15" name="文本框 14">
              <a:extLst>
                <a:ext uri="{FF2B5EF4-FFF2-40B4-BE49-F238E27FC236}">
                  <a16:creationId xmlns:a16="http://schemas.microsoft.com/office/drawing/2014/main" id="{61214343-F97D-B516-2C2C-F791A521A9E8}"/>
                </a:ext>
              </a:extLst>
            </p:cNvPr>
            <p:cNvSpPr txBox="1"/>
            <p:nvPr/>
          </p:nvSpPr>
          <p:spPr>
            <a:xfrm>
              <a:off x="2008191" y="5243535"/>
              <a:ext cx="180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消费者画像示例</a:t>
              </a:r>
            </a:p>
          </p:txBody>
        </p:sp>
      </p:grpSp>
    </p:spTree>
    <p:extLst>
      <p:ext uri="{BB962C8B-B14F-4D97-AF65-F5344CB8AC3E}">
        <p14:creationId xmlns:p14="http://schemas.microsoft.com/office/powerpoint/2010/main" val="24372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8" grpId="0" animBg="1"/>
      <p:bldP spid="35" grpId="0"/>
      <p:bldP spid="36" grpId="0"/>
      <p:bldP spid="40" grpId="0" animBg="1"/>
      <p:bldP spid="42" grpId="0" animBg="1"/>
      <p:bldP spid="43"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33475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构建消费者画像的基本步骤</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491E401D-66CB-3ED9-B7C2-F5894DE06BFB}"/>
              </a:ext>
            </a:extLst>
          </p:cNvPr>
          <p:cNvGrpSpPr/>
          <p:nvPr/>
        </p:nvGrpSpPr>
        <p:grpSpPr>
          <a:xfrm>
            <a:off x="950286" y="1814328"/>
            <a:ext cx="2333221" cy="4004288"/>
            <a:chOff x="950286" y="1409388"/>
            <a:chExt cx="2333221" cy="4004288"/>
          </a:xfrm>
        </p:grpSpPr>
        <p:sp>
          <p:nvSpPr>
            <p:cNvPr id="3" name="AutoShape 5">
              <a:extLst>
                <a:ext uri="{FF2B5EF4-FFF2-40B4-BE49-F238E27FC236}">
                  <a16:creationId xmlns:a16="http://schemas.microsoft.com/office/drawing/2014/main" id="{549C1E3D-8725-8BB7-37BF-94798F867D20}"/>
                </a:ext>
              </a:extLst>
            </p:cNvPr>
            <p:cNvSpPr/>
            <p:nvPr/>
          </p:nvSpPr>
          <p:spPr bwMode="auto">
            <a:xfrm>
              <a:off x="979507" y="2497191"/>
              <a:ext cx="2304000" cy="972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endParaRPr lang="zh-CN" altLang="en-US" sz="2000" dirty="0">
                <a:latin typeface="微软雅黑" panose="020B0503020204020204" pitchFamily="34" charset="-122"/>
                <a:ea typeface="微软雅黑" panose="020B0503020204020204" pitchFamily="34" charset="-122"/>
                <a:cs typeface="+mn-ea"/>
                <a:sym typeface="+mn-lt"/>
              </a:endParaRPr>
            </a:p>
          </p:txBody>
        </p:sp>
        <p:grpSp>
          <p:nvGrpSpPr>
            <p:cNvPr id="10" name="Group 6">
              <a:extLst>
                <a:ext uri="{FF2B5EF4-FFF2-40B4-BE49-F238E27FC236}">
                  <a16:creationId xmlns:a16="http://schemas.microsoft.com/office/drawing/2014/main" id="{8DFDE770-B3BD-AE49-D2B1-FC3AECEB2C8A}"/>
                </a:ext>
              </a:extLst>
            </p:cNvPr>
            <p:cNvGrpSpPr/>
            <p:nvPr/>
          </p:nvGrpSpPr>
          <p:grpSpPr bwMode="auto">
            <a:xfrm>
              <a:off x="979507" y="1409388"/>
              <a:ext cx="910341" cy="910513"/>
              <a:chOff x="0" y="0"/>
              <a:chExt cx="1591420" cy="1591420"/>
            </a:xfrm>
            <a:solidFill>
              <a:schemeClr val="accent2"/>
            </a:solidFill>
          </p:grpSpPr>
          <p:sp>
            <p:nvSpPr>
              <p:cNvPr id="13" name="AutoShape 7">
                <a:extLst>
                  <a:ext uri="{FF2B5EF4-FFF2-40B4-BE49-F238E27FC236}">
                    <a16:creationId xmlns:a16="http://schemas.microsoft.com/office/drawing/2014/main" id="{46A3EE85-F03E-0E2D-7731-0050AE01A54A}"/>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AutoShape 8">
                <a:extLst>
                  <a:ext uri="{FF2B5EF4-FFF2-40B4-BE49-F238E27FC236}">
                    <a16:creationId xmlns:a16="http://schemas.microsoft.com/office/drawing/2014/main" id="{A062380A-D04F-32C5-91D6-CC26B00EF583}"/>
                  </a:ext>
                </a:extLst>
              </p:cNvPr>
              <p:cNvSpPr/>
              <p:nvPr/>
            </p:nvSpPr>
            <p:spPr bwMode="auto">
              <a:xfrm>
                <a:off x="0" y="547945"/>
                <a:ext cx="1591420" cy="495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n-US" altLang="zh-CN" sz="2200" dirty="0">
                    <a:solidFill>
                      <a:schemeClr val="bg1"/>
                    </a:solidFill>
                    <a:latin typeface="微软雅黑" panose="020B0503020204020204" pitchFamily="34" charset="-122"/>
                    <a:ea typeface="微软雅黑" panose="020B0503020204020204" pitchFamily="34" charset="-122"/>
                    <a:cs typeface="+mn-ea"/>
                    <a:sym typeface="+mn-lt"/>
                  </a:rPr>
                  <a:t>01</a:t>
                </a:r>
                <a:endParaRPr lang="en-US" sz="220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11" name="AutoShape 9">
              <a:extLst>
                <a:ext uri="{FF2B5EF4-FFF2-40B4-BE49-F238E27FC236}">
                  <a16:creationId xmlns:a16="http://schemas.microsoft.com/office/drawing/2014/main" id="{AFF4E11A-D59C-4FD0-124F-0D893ED0D18A}"/>
                </a:ext>
              </a:extLst>
            </p:cNvPr>
            <p:cNvSpPr/>
            <p:nvPr/>
          </p:nvSpPr>
          <p:spPr bwMode="auto">
            <a:xfrm>
              <a:off x="950286" y="2818793"/>
              <a:ext cx="2303999"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800" dirty="0">
                  <a:latin typeface="微软雅黑" panose="020B0503020204020204" pitchFamily="34" charset="-122"/>
                  <a:ea typeface="微软雅黑" panose="020B0503020204020204" pitchFamily="34" charset="-122"/>
                  <a:cs typeface="+mn-ea"/>
                  <a:sym typeface="+mn-lt"/>
                </a:rPr>
                <a:t>明确消费者画像的</a:t>
              </a:r>
              <a:br>
                <a:rPr lang="en-US" altLang="zh-CN" sz="1800" dirty="0">
                  <a:latin typeface="微软雅黑" panose="020B0503020204020204" pitchFamily="34" charset="-122"/>
                  <a:ea typeface="微软雅黑" panose="020B0503020204020204" pitchFamily="34" charset="-122"/>
                  <a:cs typeface="+mn-ea"/>
                  <a:sym typeface="+mn-lt"/>
                </a:rPr>
              </a:br>
              <a:r>
                <a:rPr lang="zh-CN" altLang="en-US" sz="1800" dirty="0">
                  <a:latin typeface="微软雅黑" panose="020B0503020204020204" pitchFamily="34" charset="-122"/>
                  <a:ea typeface="微软雅黑" panose="020B0503020204020204" pitchFamily="34" charset="-122"/>
                  <a:cs typeface="+mn-ea"/>
                  <a:sym typeface="+mn-lt"/>
                </a:rPr>
                <a:t>方向和分类体系</a:t>
              </a:r>
            </a:p>
          </p:txBody>
        </p:sp>
        <p:sp>
          <p:nvSpPr>
            <p:cNvPr id="12" name="AutoShape 26">
              <a:extLst>
                <a:ext uri="{FF2B5EF4-FFF2-40B4-BE49-F238E27FC236}">
                  <a16:creationId xmlns:a16="http://schemas.microsoft.com/office/drawing/2014/main" id="{DB2A2DEA-90BB-2ED8-5B42-7E3D78E4F77C}"/>
                </a:ext>
              </a:extLst>
            </p:cNvPr>
            <p:cNvSpPr/>
            <p:nvPr/>
          </p:nvSpPr>
          <p:spPr bwMode="auto">
            <a:xfrm>
              <a:off x="997507" y="3635240"/>
              <a:ext cx="2268000" cy="1778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给哪些消费者画像</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给这些消费者画什么像</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给这些消费者画像的目的是什么</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消费者画像的分类和预期结果是怎样的</a:t>
              </a:r>
            </a:p>
          </p:txBody>
        </p:sp>
      </p:grpSp>
      <p:grpSp>
        <p:nvGrpSpPr>
          <p:cNvPr id="17" name="组合 16">
            <a:extLst>
              <a:ext uri="{FF2B5EF4-FFF2-40B4-BE49-F238E27FC236}">
                <a16:creationId xmlns:a16="http://schemas.microsoft.com/office/drawing/2014/main" id="{9F605AC2-E829-EEE0-F66B-15B8CB3B1FD1}"/>
              </a:ext>
            </a:extLst>
          </p:cNvPr>
          <p:cNvGrpSpPr/>
          <p:nvPr/>
        </p:nvGrpSpPr>
        <p:grpSpPr>
          <a:xfrm>
            <a:off x="3629362" y="1206937"/>
            <a:ext cx="2304000" cy="4025458"/>
            <a:chOff x="3629362" y="678042"/>
            <a:chExt cx="2304000" cy="4025458"/>
          </a:xfrm>
        </p:grpSpPr>
        <p:sp>
          <p:nvSpPr>
            <p:cNvPr id="18" name="AutoShape 10">
              <a:extLst>
                <a:ext uri="{FF2B5EF4-FFF2-40B4-BE49-F238E27FC236}">
                  <a16:creationId xmlns:a16="http://schemas.microsoft.com/office/drawing/2014/main" id="{618965D6-AE44-024C-8F91-93D9F4C129E2}"/>
                </a:ext>
              </a:extLst>
            </p:cNvPr>
            <p:cNvSpPr/>
            <p:nvPr/>
          </p:nvSpPr>
          <p:spPr bwMode="auto">
            <a:xfrm>
              <a:off x="3629362" y="2606541"/>
              <a:ext cx="2304000" cy="97199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chemeClr val="accent2"/>
            </a:solidFill>
            <a:ln>
              <a:noFill/>
            </a:ln>
          </p:spPr>
          <p:txBody>
            <a:bodyPr lIns="0" tIns="0" rIns="0" bIns="0" anchor="ctr"/>
            <a:lstStyle/>
            <a:p>
              <a:endParaRPr lang="zh-CN" altLang="en-US" sz="2000" dirty="0">
                <a:latin typeface="微软雅黑" panose="020B0503020204020204" pitchFamily="34" charset="-122"/>
                <a:ea typeface="微软雅黑" panose="020B0503020204020204" pitchFamily="34" charset="-122"/>
                <a:cs typeface="+mn-ea"/>
                <a:sym typeface="+mn-lt"/>
              </a:endParaRPr>
            </a:p>
          </p:txBody>
        </p:sp>
        <p:grpSp>
          <p:nvGrpSpPr>
            <p:cNvPr id="19" name="Group 11">
              <a:extLst>
                <a:ext uri="{FF2B5EF4-FFF2-40B4-BE49-F238E27FC236}">
                  <a16:creationId xmlns:a16="http://schemas.microsoft.com/office/drawing/2014/main" id="{60B7BCF2-9740-E113-CB20-0860D1ABEE88}"/>
                </a:ext>
              </a:extLst>
            </p:cNvPr>
            <p:cNvGrpSpPr/>
            <p:nvPr/>
          </p:nvGrpSpPr>
          <p:grpSpPr bwMode="auto">
            <a:xfrm>
              <a:off x="3629362" y="3746555"/>
              <a:ext cx="955675" cy="956945"/>
              <a:chOff x="0" y="-2014"/>
              <a:chExt cx="1591420" cy="1591420"/>
            </a:xfrm>
            <a:solidFill>
              <a:schemeClr val="accent2"/>
            </a:solidFill>
          </p:grpSpPr>
          <p:sp>
            <p:nvSpPr>
              <p:cNvPr id="37" name="AutoShape 12">
                <a:extLst>
                  <a:ext uri="{FF2B5EF4-FFF2-40B4-BE49-F238E27FC236}">
                    <a16:creationId xmlns:a16="http://schemas.microsoft.com/office/drawing/2014/main" id="{C97C683D-A25C-C33B-4006-C3DAB8D93CE6}"/>
                  </a:ext>
                </a:extLst>
              </p:cNvPr>
              <p:cNvSpPr/>
              <p:nvPr/>
            </p:nvSpPr>
            <p:spPr bwMode="auto">
              <a:xfrm>
                <a:off x="0" y="-2014"/>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8" name="AutoShape 13">
                <a:extLst>
                  <a:ext uri="{FF2B5EF4-FFF2-40B4-BE49-F238E27FC236}">
                    <a16:creationId xmlns:a16="http://schemas.microsoft.com/office/drawing/2014/main" id="{14B66910-9528-8B7D-4185-CB7FB3B007A4}"/>
                  </a:ext>
                </a:extLst>
              </p:cNvPr>
              <p:cNvSpPr/>
              <p:nvPr/>
            </p:nvSpPr>
            <p:spPr bwMode="auto">
              <a:xfrm>
                <a:off x="0" y="551731"/>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n-US" sz="2200" b="1" dirty="0">
                    <a:solidFill>
                      <a:schemeClr val="bg1"/>
                    </a:solidFill>
                    <a:latin typeface="微软雅黑" panose="020B0503020204020204" pitchFamily="34" charset="-122"/>
                    <a:ea typeface="微软雅黑" panose="020B0503020204020204" pitchFamily="34" charset="-122"/>
                    <a:cs typeface="+mn-ea"/>
                    <a:sym typeface="+mn-lt"/>
                  </a:rPr>
                  <a:t>02</a:t>
                </a:r>
                <a:endParaRPr lang="en-US" altLang="es-ES" sz="22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35" name="AutoShape 14">
              <a:extLst>
                <a:ext uri="{FF2B5EF4-FFF2-40B4-BE49-F238E27FC236}">
                  <a16:creationId xmlns:a16="http://schemas.microsoft.com/office/drawing/2014/main" id="{0DCB9FC4-79C5-F188-A9EA-79BACD36454E}"/>
                </a:ext>
              </a:extLst>
            </p:cNvPr>
            <p:cNvSpPr/>
            <p:nvPr/>
          </p:nvSpPr>
          <p:spPr bwMode="auto">
            <a:xfrm>
              <a:off x="3901717" y="2695445"/>
              <a:ext cx="1759291"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800" dirty="0">
                  <a:latin typeface="微软雅黑" panose="020B0503020204020204" pitchFamily="34" charset="-122"/>
                  <a:ea typeface="微软雅黑" panose="020B0503020204020204" pitchFamily="34" charset="-122"/>
                  <a:cs typeface="+mn-ea"/>
                  <a:sym typeface="+mn-lt"/>
                </a:rPr>
                <a:t>收集</a:t>
              </a:r>
              <a:br>
                <a:rPr lang="en-US" altLang="zh-CN" sz="1800" dirty="0">
                  <a:latin typeface="微软雅黑" panose="020B0503020204020204" pitchFamily="34" charset="-122"/>
                  <a:ea typeface="微软雅黑" panose="020B0503020204020204" pitchFamily="34" charset="-122"/>
                  <a:cs typeface="+mn-ea"/>
                  <a:sym typeface="+mn-lt"/>
                </a:rPr>
              </a:br>
              <a:r>
                <a:rPr lang="zh-CN" altLang="en-US" sz="1800" dirty="0">
                  <a:latin typeface="微软雅黑" panose="020B0503020204020204" pitchFamily="34" charset="-122"/>
                  <a:ea typeface="微软雅黑" panose="020B0503020204020204" pitchFamily="34" charset="-122"/>
                  <a:cs typeface="+mn-ea"/>
                  <a:sym typeface="+mn-lt"/>
                </a:rPr>
                <a:t>消费者信息</a:t>
              </a:r>
            </a:p>
          </p:txBody>
        </p:sp>
        <p:sp>
          <p:nvSpPr>
            <p:cNvPr id="36" name="AutoShape 28">
              <a:extLst>
                <a:ext uri="{FF2B5EF4-FFF2-40B4-BE49-F238E27FC236}">
                  <a16:creationId xmlns:a16="http://schemas.microsoft.com/office/drawing/2014/main" id="{73AD2F5F-7D69-ED1D-0ED4-A31F4DFBA604}"/>
                </a:ext>
              </a:extLst>
            </p:cNvPr>
            <p:cNvSpPr/>
            <p:nvPr/>
          </p:nvSpPr>
          <p:spPr bwMode="auto">
            <a:xfrm>
              <a:off x="3647887" y="678042"/>
              <a:ext cx="2266950" cy="17271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需要收集的消费者信息的主要内容：基本面信息、主观面信息、交易面信息</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收集消费者信息的渠道：直接渠道、间接渠道</a:t>
              </a:r>
            </a:p>
          </p:txBody>
        </p:sp>
      </p:grpSp>
      <p:grpSp>
        <p:nvGrpSpPr>
          <p:cNvPr id="39" name="组合 38">
            <a:extLst>
              <a:ext uri="{FF2B5EF4-FFF2-40B4-BE49-F238E27FC236}">
                <a16:creationId xmlns:a16="http://schemas.microsoft.com/office/drawing/2014/main" id="{51259A9B-9087-3C8D-4DF0-211498364BDD}"/>
              </a:ext>
            </a:extLst>
          </p:cNvPr>
          <p:cNvGrpSpPr/>
          <p:nvPr/>
        </p:nvGrpSpPr>
        <p:grpSpPr>
          <a:xfrm>
            <a:off x="6279216" y="1814377"/>
            <a:ext cx="2304000" cy="4513673"/>
            <a:chOff x="6279216" y="1409437"/>
            <a:chExt cx="2304000" cy="4513673"/>
          </a:xfrm>
        </p:grpSpPr>
        <p:sp>
          <p:nvSpPr>
            <p:cNvPr id="40" name="AutoShape 5">
              <a:extLst>
                <a:ext uri="{FF2B5EF4-FFF2-40B4-BE49-F238E27FC236}">
                  <a16:creationId xmlns:a16="http://schemas.microsoft.com/office/drawing/2014/main" id="{2467B46A-565A-7A4F-6BBD-921427CDE42B}"/>
                </a:ext>
              </a:extLst>
            </p:cNvPr>
            <p:cNvSpPr/>
            <p:nvPr/>
          </p:nvSpPr>
          <p:spPr bwMode="auto">
            <a:xfrm>
              <a:off x="6279216" y="2497192"/>
              <a:ext cx="2304000" cy="97199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endParaRPr lang="zh-CN" altLang="en-US" sz="2000" dirty="0">
                <a:latin typeface="微软雅黑" panose="020B0503020204020204" pitchFamily="34" charset="-122"/>
                <a:ea typeface="微软雅黑" panose="020B0503020204020204" pitchFamily="34" charset="-122"/>
                <a:cs typeface="+mn-ea"/>
                <a:sym typeface="+mn-lt"/>
              </a:endParaRPr>
            </a:p>
          </p:txBody>
        </p:sp>
        <p:grpSp>
          <p:nvGrpSpPr>
            <p:cNvPr id="41" name="Group 16">
              <a:extLst>
                <a:ext uri="{FF2B5EF4-FFF2-40B4-BE49-F238E27FC236}">
                  <a16:creationId xmlns:a16="http://schemas.microsoft.com/office/drawing/2014/main" id="{84B68344-50D8-C4FE-0CF3-26983C995FF2}"/>
                </a:ext>
              </a:extLst>
            </p:cNvPr>
            <p:cNvGrpSpPr/>
            <p:nvPr/>
          </p:nvGrpSpPr>
          <p:grpSpPr bwMode="auto">
            <a:xfrm>
              <a:off x="6279217" y="1409437"/>
              <a:ext cx="903605" cy="903605"/>
              <a:chOff x="0" y="0"/>
              <a:chExt cx="1591420" cy="1591420"/>
            </a:xfrm>
            <a:solidFill>
              <a:schemeClr val="accent2"/>
            </a:solidFill>
          </p:grpSpPr>
          <p:sp>
            <p:nvSpPr>
              <p:cNvPr id="44" name="AutoShape 17">
                <a:extLst>
                  <a:ext uri="{FF2B5EF4-FFF2-40B4-BE49-F238E27FC236}">
                    <a16:creationId xmlns:a16="http://schemas.microsoft.com/office/drawing/2014/main" id="{412ABE23-58FE-F3DD-98A9-CA11E077E072}"/>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5" name="AutoShape 18">
                <a:extLst>
                  <a:ext uri="{FF2B5EF4-FFF2-40B4-BE49-F238E27FC236}">
                    <a16:creationId xmlns:a16="http://schemas.microsoft.com/office/drawing/2014/main" id="{758AD260-4116-3BB2-DE25-388546490584}"/>
                  </a:ext>
                </a:extLst>
              </p:cNvPr>
              <p:cNvSpPr/>
              <p:nvPr/>
            </p:nvSpPr>
            <p:spPr bwMode="auto">
              <a:xfrm>
                <a:off x="0" y="554297"/>
                <a:ext cx="1591420" cy="4828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n-US" sz="2200" b="1" dirty="0">
                    <a:solidFill>
                      <a:schemeClr val="bg1"/>
                    </a:solidFill>
                    <a:latin typeface="微软雅黑" panose="020B0503020204020204" pitchFamily="34" charset="-122"/>
                    <a:ea typeface="微软雅黑" panose="020B0503020204020204" pitchFamily="34" charset="-122"/>
                    <a:cs typeface="+mn-ea"/>
                    <a:sym typeface="+mn-lt"/>
                  </a:rPr>
                  <a:t>03</a:t>
                </a:r>
              </a:p>
            </p:txBody>
          </p:sp>
        </p:grpSp>
        <p:sp>
          <p:nvSpPr>
            <p:cNvPr id="42" name="AutoShape 19">
              <a:extLst>
                <a:ext uri="{FF2B5EF4-FFF2-40B4-BE49-F238E27FC236}">
                  <a16:creationId xmlns:a16="http://schemas.microsoft.com/office/drawing/2014/main" id="{D7782F83-AF5E-4858-731D-AA96E615761D}"/>
                </a:ext>
              </a:extLst>
            </p:cNvPr>
            <p:cNvSpPr/>
            <p:nvPr/>
          </p:nvSpPr>
          <p:spPr bwMode="auto">
            <a:xfrm>
              <a:off x="6427916" y="2820660"/>
              <a:ext cx="2006600"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lvl1pPr defTabSz="876300" eaLnBrk="0">
                <a:defRPr sz="2500" b="1">
                  <a:solidFill>
                    <a:srgbClr val="FFFFFF"/>
                  </a:solidFill>
                  <a:latin typeface="Lato" charset="0"/>
                  <a:ea typeface="MS PGothic" panose="020B0600070205080204" pitchFamily="34" charset="-128"/>
                  <a:sym typeface="Lato" charset="0"/>
                </a:defRPr>
              </a:lvl1pPr>
              <a:lvl2pPr marL="742950" indent="-285750" defTabSz="876300" eaLnBrk="0">
                <a:defRPr sz="2500" b="1">
                  <a:solidFill>
                    <a:srgbClr val="FFFFFF"/>
                  </a:solidFill>
                  <a:latin typeface="Lato" charset="0"/>
                  <a:ea typeface="MS PGothic" panose="020B0600070205080204" pitchFamily="34" charset="-128"/>
                  <a:sym typeface="Lato" charset="0"/>
                </a:defRPr>
              </a:lvl2pPr>
              <a:lvl3pPr marL="1143000" indent="-228600" defTabSz="876300" eaLnBrk="0">
                <a:defRPr sz="2500" b="1">
                  <a:solidFill>
                    <a:srgbClr val="FFFFFF"/>
                  </a:solidFill>
                  <a:latin typeface="Lato" charset="0"/>
                  <a:ea typeface="MS PGothic" panose="020B0600070205080204" pitchFamily="34" charset="-128"/>
                  <a:sym typeface="Lato" charset="0"/>
                </a:defRPr>
              </a:lvl3pPr>
              <a:lvl4pPr marL="1600200" indent="-228600" defTabSz="876300" eaLnBrk="0">
                <a:defRPr sz="2500" b="1">
                  <a:solidFill>
                    <a:srgbClr val="FFFFFF"/>
                  </a:solidFill>
                  <a:latin typeface="Lato" charset="0"/>
                  <a:ea typeface="MS PGothic" panose="020B0600070205080204" pitchFamily="34" charset="-128"/>
                  <a:sym typeface="Lato" charset="0"/>
                </a:defRPr>
              </a:lvl4pPr>
              <a:lvl5pPr marL="2057400" indent="-228600" defTabSz="876300" eaLnBrk="0">
                <a:defRPr sz="2500" b="1">
                  <a:solidFill>
                    <a:srgbClr val="FFFFFF"/>
                  </a:solidFill>
                  <a:latin typeface="Lato" charset="0"/>
                  <a:ea typeface="MS PGothic" panose="020B0600070205080204" pitchFamily="34" charset="-128"/>
                  <a:sym typeface="Lato" charset="0"/>
                </a:defRPr>
              </a:lvl5pPr>
              <a:lvl6pPr marL="25146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00000"/>
                </a:lnSpc>
              </a:pPr>
              <a:r>
                <a:rPr lang="zh-CN" altLang="en-US" sz="1800" dirty="0">
                  <a:latin typeface="微软雅黑" panose="020B0503020204020204" pitchFamily="34" charset="-122"/>
                  <a:ea typeface="微软雅黑" panose="020B0503020204020204" pitchFamily="34" charset="-122"/>
                  <a:cs typeface="+mn-ea"/>
                  <a:sym typeface="+mn-lt"/>
                </a:rPr>
                <a:t>构建标签体系，为消费者贴标签</a:t>
              </a:r>
            </a:p>
          </p:txBody>
        </p:sp>
        <p:sp>
          <p:nvSpPr>
            <p:cNvPr id="43" name="AutoShape 30">
              <a:extLst>
                <a:ext uri="{FF2B5EF4-FFF2-40B4-BE49-F238E27FC236}">
                  <a16:creationId xmlns:a16="http://schemas.microsoft.com/office/drawing/2014/main" id="{EC6F04A6-C9AB-BBBA-DA72-CA9A9C166730}"/>
                </a:ext>
              </a:extLst>
            </p:cNvPr>
            <p:cNvSpPr/>
            <p:nvPr/>
          </p:nvSpPr>
          <p:spPr bwMode="auto">
            <a:xfrm>
              <a:off x="6297216" y="3634535"/>
              <a:ext cx="2268000" cy="228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216000" indent="-216000" algn="just">
                <a:lnSpc>
                  <a:spcPct val="114000"/>
                </a:lnSpc>
                <a:spcAft>
                  <a:spcPts val="3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一个规范、科学的标签一般具有两个特征：语义化、短文本</a:t>
              </a:r>
              <a:endParaRPr lang="en-US" altLang="zh-CN" sz="1600" b="0" dirty="0">
                <a:solidFill>
                  <a:schemeClr val="tx1"/>
                </a:solidFill>
                <a:latin typeface="微软雅黑" panose="020B0503020204020204" pitchFamily="34" charset="-122"/>
                <a:ea typeface="微软雅黑" panose="020B0503020204020204" pitchFamily="34" charset="-122"/>
                <a:cs typeface="+mn-ea"/>
                <a:sym typeface="+mn-lt"/>
              </a:endParaRPr>
            </a:p>
            <a:p>
              <a:pPr marL="216000" indent="-216000" algn="just">
                <a:lnSpc>
                  <a:spcPct val="114000"/>
                </a:lnSpc>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构建消费者标签体系的维度及标签内容：基础属性、社会</a:t>
              </a:r>
              <a:r>
                <a:rPr lang="en-US" altLang="zh-CN" sz="1600" b="0" dirty="0">
                  <a:solidFill>
                    <a:schemeClr val="tx1"/>
                  </a:solidFill>
                  <a:latin typeface="微软雅黑" panose="020B0503020204020204" pitchFamily="34" charset="-122"/>
                  <a:ea typeface="微软雅黑" panose="020B0503020204020204" pitchFamily="34" charset="-122"/>
                  <a:cs typeface="+mn-ea"/>
                  <a:sym typeface="+mn-lt"/>
                </a:rPr>
                <a:t>/</a:t>
              </a: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生活属性、行为习惯、兴趣偏好</a:t>
              </a:r>
              <a:r>
                <a:rPr lang="en-US" altLang="zh-CN" sz="1600" b="0" dirty="0">
                  <a:solidFill>
                    <a:schemeClr val="tx1"/>
                  </a:solidFill>
                  <a:latin typeface="微软雅黑" panose="020B0503020204020204" pitchFamily="34" charset="-122"/>
                  <a:ea typeface="微软雅黑" panose="020B0503020204020204" pitchFamily="34" charset="-122"/>
                  <a:cs typeface="+mn-ea"/>
                  <a:sym typeface="+mn-lt"/>
                </a:rPr>
                <a:t>/</a:t>
              </a: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倾向、心理学属性</a:t>
              </a:r>
            </a:p>
          </p:txBody>
        </p:sp>
      </p:grpSp>
      <p:grpSp>
        <p:nvGrpSpPr>
          <p:cNvPr id="46" name="组合 45">
            <a:extLst>
              <a:ext uri="{FF2B5EF4-FFF2-40B4-BE49-F238E27FC236}">
                <a16:creationId xmlns:a16="http://schemas.microsoft.com/office/drawing/2014/main" id="{322529B6-0A82-5D20-524C-4609F2DC9795}"/>
              </a:ext>
            </a:extLst>
          </p:cNvPr>
          <p:cNvGrpSpPr/>
          <p:nvPr/>
        </p:nvGrpSpPr>
        <p:grpSpPr>
          <a:xfrm>
            <a:off x="8929073" y="1206000"/>
            <a:ext cx="2304000" cy="4027030"/>
            <a:chOff x="8929073" y="677105"/>
            <a:chExt cx="2304000" cy="4027030"/>
          </a:xfrm>
        </p:grpSpPr>
        <p:sp>
          <p:nvSpPr>
            <p:cNvPr id="47" name="AutoShape 10">
              <a:extLst>
                <a:ext uri="{FF2B5EF4-FFF2-40B4-BE49-F238E27FC236}">
                  <a16:creationId xmlns:a16="http://schemas.microsoft.com/office/drawing/2014/main" id="{E6905007-9C62-A70D-3FC3-D029D1BDA349}"/>
                </a:ext>
              </a:extLst>
            </p:cNvPr>
            <p:cNvSpPr/>
            <p:nvPr/>
          </p:nvSpPr>
          <p:spPr bwMode="auto">
            <a:xfrm>
              <a:off x="8929073" y="2606541"/>
              <a:ext cx="2304000" cy="97199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chemeClr val="accent2"/>
            </a:solidFill>
            <a:ln>
              <a:noFill/>
            </a:ln>
          </p:spPr>
          <p:txBody>
            <a:bodyPr lIns="0" tIns="0" rIns="0" bIns="0" anchor="ctr"/>
            <a:lstStyle/>
            <a:p>
              <a:endParaRPr lang="zh-CN" altLang="en-US" sz="2000" dirty="0">
                <a:latin typeface="微软雅黑" panose="020B0503020204020204" pitchFamily="34" charset="-122"/>
                <a:ea typeface="微软雅黑" panose="020B0503020204020204" pitchFamily="34" charset="-122"/>
                <a:cs typeface="+mn-ea"/>
                <a:sym typeface="+mn-lt"/>
              </a:endParaRPr>
            </a:p>
          </p:txBody>
        </p:sp>
        <p:grpSp>
          <p:nvGrpSpPr>
            <p:cNvPr id="48" name="Group 21">
              <a:extLst>
                <a:ext uri="{FF2B5EF4-FFF2-40B4-BE49-F238E27FC236}">
                  <a16:creationId xmlns:a16="http://schemas.microsoft.com/office/drawing/2014/main" id="{E7772E91-9684-B253-3A32-59671C81815B}"/>
                </a:ext>
              </a:extLst>
            </p:cNvPr>
            <p:cNvGrpSpPr/>
            <p:nvPr/>
          </p:nvGrpSpPr>
          <p:grpSpPr bwMode="auto">
            <a:xfrm>
              <a:off x="8929073" y="3746555"/>
              <a:ext cx="955675" cy="957580"/>
              <a:chOff x="0" y="-2013"/>
              <a:chExt cx="1591420" cy="1591420"/>
            </a:xfrm>
            <a:solidFill>
              <a:schemeClr val="accent2"/>
            </a:solidFill>
          </p:grpSpPr>
          <p:sp>
            <p:nvSpPr>
              <p:cNvPr id="51" name="AutoShape 22">
                <a:extLst>
                  <a:ext uri="{FF2B5EF4-FFF2-40B4-BE49-F238E27FC236}">
                    <a16:creationId xmlns:a16="http://schemas.microsoft.com/office/drawing/2014/main" id="{A63D2F5B-2D5F-1903-1FF4-7C3B95B0D20E}"/>
                  </a:ext>
                </a:extLst>
              </p:cNvPr>
              <p:cNvSpPr/>
              <p:nvPr/>
            </p:nvSpPr>
            <p:spPr bwMode="auto">
              <a:xfrm>
                <a:off x="0" y="-2013"/>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2" name="AutoShape 23">
                <a:extLst>
                  <a:ext uri="{FF2B5EF4-FFF2-40B4-BE49-F238E27FC236}">
                    <a16:creationId xmlns:a16="http://schemas.microsoft.com/office/drawing/2014/main" id="{733C47FD-DB6A-8D68-3F48-CAA866D731E3}"/>
                  </a:ext>
                </a:extLst>
              </p:cNvPr>
              <p:cNvSpPr/>
              <p:nvPr/>
            </p:nvSpPr>
            <p:spPr bwMode="auto">
              <a:xfrm>
                <a:off x="0" y="551732"/>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n-US" sz="2200" b="1" dirty="0">
                    <a:solidFill>
                      <a:schemeClr val="bg1"/>
                    </a:solidFill>
                    <a:latin typeface="微软雅黑" panose="020B0503020204020204" pitchFamily="34" charset="-122"/>
                    <a:ea typeface="微软雅黑" panose="020B0503020204020204" pitchFamily="34" charset="-122"/>
                    <a:cs typeface="+mn-ea"/>
                    <a:sym typeface="+mn-lt"/>
                  </a:rPr>
                  <a:t>04</a:t>
                </a:r>
                <a:endParaRPr lang="en-US" altLang="es-ES" sz="22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49" name="AutoShape 24">
              <a:extLst>
                <a:ext uri="{FF2B5EF4-FFF2-40B4-BE49-F238E27FC236}">
                  <a16:creationId xmlns:a16="http://schemas.microsoft.com/office/drawing/2014/main" id="{4F2A9091-6722-2630-6D11-0017FF4CEDFA}"/>
                </a:ext>
              </a:extLst>
            </p:cNvPr>
            <p:cNvSpPr/>
            <p:nvPr/>
          </p:nvSpPr>
          <p:spPr bwMode="auto">
            <a:xfrm>
              <a:off x="9245413" y="2841264"/>
              <a:ext cx="1671320" cy="276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800" dirty="0">
                  <a:latin typeface="微软雅黑" panose="020B0503020204020204" pitchFamily="34" charset="-122"/>
                  <a:ea typeface="微软雅黑" panose="020B0503020204020204" pitchFamily="34" charset="-122"/>
                  <a:cs typeface="+mn-ea"/>
                  <a:sym typeface="+mn-lt"/>
                </a:rPr>
                <a:t>消费者画像验证</a:t>
              </a:r>
            </a:p>
          </p:txBody>
        </p:sp>
        <p:sp>
          <p:nvSpPr>
            <p:cNvPr id="50" name="AutoShape 32">
              <a:extLst>
                <a:ext uri="{FF2B5EF4-FFF2-40B4-BE49-F238E27FC236}">
                  <a16:creationId xmlns:a16="http://schemas.microsoft.com/office/drawing/2014/main" id="{9459E2E0-2ACF-9C38-B04C-9D610B0F9DDF}"/>
                </a:ext>
              </a:extLst>
            </p:cNvPr>
            <p:cNvSpPr/>
            <p:nvPr/>
          </p:nvSpPr>
          <p:spPr bwMode="auto">
            <a:xfrm>
              <a:off x="8947073" y="677105"/>
              <a:ext cx="2268000" cy="16630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a:lnSpc>
                  <a:spcPct val="114000"/>
                </a:lnSpc>
              </a:pPr>
              <a:r>
                <a:rPr lang="zh-CN" altLang="en-US" sz="1600" b="0" dirty="0">
                  <a:solidFill>
                    <a:schemeClr val="tx1"/>
                  </a:solidFill>
                  <a:latin typeface="微软雅黑" panose="020B0503020204020204" pitchFamily="34" charset="-122"/>
                  <a:ea typeface="微软雅黑" panose="020B0503020204020204" pitchFamily="34" charset="-122"/>
                  <a:cs typeface="+mn-ea"/>
                  <a:sym typeface="+mn-lt"/>
                </a:rPr>
                <a:t>消费者画像验证，就是验证给消费者贴的标签是否准确。这里所说的准确有两种类型：一种是有事实标准的，另一种是没有事实标准的</a:t>
              </a:r>
            </a:p>
          </p:txBody>
        </p:sp>
      </p:grpSp>
      <p:grpSp>
        <p:nvGrpSpPr>
          <p:cNvPr id="22" name="组合 21">
            <a:extLst>
              <a:ext uri="{FF2B5EF4-FFF2-40B4-BE49-F238E27FC236}">
                <a16:creationId xmlns:a16="http://schemas.microsoft.com/office/drawing/2014/main" id="{76DA1B1F-6DCA-807F-30B4-3C5068F0A01E}"/>
              </a:ext>
            </a:extLst>
          </p:cNvPr>
          <p:cNvGrpSpPr/>
          <p:nvPr/>
        </p:nvGrpSpPr>
        <p:grpSpPr>
          <a:xfrm>
            <a:off x="866861" y="1206000"/>
            <a:ext cx="7763872" cy="5122049"/>
            <a:chOff x="866861" y="1206000"/>
            <a:chExt cx="7763872" cy="5122049"/>
          </a:xfrm>
        </p:grpSpPr>
        <p:sp>
          <p:nvSpPr>
            <p:cNvPr id="7" name="矩形 6">
              <a:extLst>
                <a:ext uri="{FF2B5EF4-FFF2-40B4-BE49-F238E27FC236}">
                  <a16:creationId xmlns:a16="http://schemas.microsoft.com/office/drawing/2014/main" id="{1C761763-9F8F-17CF-3833-354BF9167837}"/>
                </a:ext>
              </a:extLst>
            </p:cNvPr>
            <p:cNvSpPr/>
            <p:nvPr/>
          </p:nvSpPr>
          <p:spPr>
            <a:xfrm>
              <a:off x="866861" y="1206000"/>
              <a:ext cx="7763872" cy="51220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2669B9B6-35F1-900E-5DDB-6E015998CAD0}"/>
                </a:ext>
              </a:extLst>
            </p:cNvPr>
            <p:cNvGrpSpPr/>
            <p:nvPr/>
          </p:nvGrpSpPr>
          <p:grpSpPr>
            <a:xfrm>
              <a:off x="1897989" y="2498379"/>
              <a:ext cx="5975136" cy="2401041"/>
              <a:chOff x="2038548" y="2893672"/>
              <a:chExt cx="5975136" cy="2401041"/>
            </a:xfrm>
          </p:grpSpPr>
          <p:sp>
            <p:nvSpPr>
              <p:cNvPr id="14" name="文本框 13">
                <a:extLst>
                  <a:ext uri="{FF2B5EF4-FFF2-40B4-BE49-F238E27FC236}">
                    <a16:creationId xmlns:a16="http://schemas.microsoft.com/office/drawing/2014/main" id="{30A484A6-E29A-4037-1E00-326B4A68897A}"/>
                  </a:ext>
                </a:extLst>
              </p:cNvPr>
              <p:cNvSpPr txBox="1"/>
              <p:nvPr/>
            </p:nvSpPr>
            <p:spPr>
              <a:xfrm>
                <a:off x="3752521" y="5063615"/>
                <a:ext cx="180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品牌消费者画像示例</a:t>
                </a:r>
              </a:p>
            </p:txBody>
          </p:sp>
          <p:pic>
            <p:nvPicPr>
              <p:cNvPr id="20" name="图片 19">
                <a:extLst>
                  <a:ext uri="{FF2B5EF4-FFF2-40B4-BE49-F238E27FC236}">
                    <a16:creationId xmlns:a16="http://schemas.microsoft.com/office/drawing/2014/main" id="{30F8FEF8-72C6-C548-C5DD-62E28B740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548" y="2893672"/>
                <a:ext cx="5975136" cy="2079004"/>
              </a:xfrm>
              <a:prstGeom prst="rect">
                <a:avLst/>
              </a:prstGeom>
            </p:spPr>
          </p:pic>
        </p:grpSp>
      </p:grpSp>
    </p:spTree>
    <p:extLst>
      <p:ext uri="{BB962C8B-B14F-4D97-AF65-F5344CB8AC3E}">
        <p14:creationId xmlns:p14="http://schemas.microsoft.com/office/powerpoint/2010/main" val="61023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8" grpId="0" animBg="1"/>
      <p:bldP spid="35" grpId="0"/>
      <p:bldP spid="36" grpId="0"/>
      <p:bldP spid="40" grpId="0" animBg="1"/>
      <p:bldP spid="42" grpId="0" animBg="1"/>
      <p:bldP spid="43" grpId="0"/>
      <p:bldP spid="47" grpId="0" animBg="1"/>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33475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构建消费者画像的基本步骤</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 name="组合 3">
            <a:extLst>
              <a:ext uri="{FF2B5EF4-FFF2-40B4-BE49-F238E27FC236}">
                <a16:creationId xmlns:a16="http://schemas.microsoft.com/office/drawing/2014/main" id="{851F8177-3ACD-5059-D0DA-B7575C6F7F1C}"/>
              </a:ext>
            </a:extLst>
          </p:cNvPr>
          <p:cNvGrpSpPr/>
          <p:nvPr/>
        </p:nvGrpSpPr>
        <p:grpSpPr>
          <a:xfrm>
            <a:off x="1140988" y="2427653"/>
            <a:ext cx="9673578" cy="1604211"/>
            <a:chOff x="886345" y="1003967"/>
            <a:chExt cx="9673578" cy="1604211"/>
          </a:xfrm>
        </p:grpSpPr>
        <p:sp>
          <p:nvSpPr>
            <p:cNvPr id="5" name="矩形: 圆角 4">
              <a:extLst>
                <a:ext uri="{FF2B5EF4-FFF2-40B4-BE49-F238E27FC236}">
                  <a16:creationId xmlns:a16="http://schemas.microsoft.com/office/drawing/2014/main" id="{ABFBC9D4-D261-B2A9-09DB-4DBC5DCA32B1}"/>
                </a:ext>
              </a:extLst>
            </p:cNvPr>
            <p:cNvSpPr/>
            <p:nvPr/>
          </p:nvSpPr>
          <p:spPr>
            <a:xfrm>
              <a:off x="935581" y="1648009"/>
              <a:ext cx="9624342" cy="960169"/>
            </a:xfrm>
            <a:prstGeom prst="roundRect">
              <a:avLst/>
            </a:prstGeom>
            <a:solidFill>
              <a:schemeClr val="bg1">
                <a:lumMod val="95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144000" rtlCol="0" anchor="t" anchorCtr="0"/>
            <a:lstStyle/>
            <a:p>
              <a:pPr marL="0" marR="0" lvl="0" indent="432000" algn="just" defTabSz="914400" rtl="0" eaLnBrk="1" fontAlgn="base" latinLnBrk="0" hangingPunct="1">
                <a:lnSpc>
                  <a:spcPct val="130000"/>
                </a:lnSpc>
                <a:spcBef>
                  <a:spcPct val="0"/>
                </a:spcBef>
                <a:spcAft>
                  <a:spcPct val="0"/>
                </a:spcAft>
                <a:buClrTx/>
                <a:buSzTx/>
                <a:buFontTx/>
                <a:buNone/>
                <a:tabLst/>
                <a:defRPr/>
              </a:pPr>
              <a:r>
                <a:rPr kumimoji="0" lang="zh-CN" altLang="en-US" sz="17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思源黑体 CN Bold" panose="020B0800000000000000" pitchFamily="34" charset="-122"/>
                </a:rPr>
                <a:t>假设你运营着一个主营大码女装的淘宝网店，你应该如何构建店铺消费者画像？说一说你的思路。</a:t>
              </a:r>
            </a:p>
          </p:txBody>
        </p:sp>
        <p:sp>
          <p:nvSpPr>
            <p:cNvPr id="6" name="文本框 5">
              <a:extLst>
                <a:ext uri="{FF2B5EF4-FFF2-40B4-BE49-F238E27FC236}">
                  <a16:creationId xmlns:a16="http://schemas.microsoft.com/office/drawing/2014/main" id="{BDD61080-06DB-1C81-8EA0-C822203F5475}"/>
                </a:ext>
              </a:extLst>
            </p:cNvPr>
            <p:cNvSpPr txBox="1"/>
            <p:nvPr/>
          </p:nvSpPr>
          <p:spPr>
            <a:xfrm>
              <a:off x="1697133" y="1231486"/>
              <a:ext cx="1025922" cy="307777"/>
            </a:xfrm>
            <a:prstGeom prst="rect">
              <a:avLst/>
            </a:prstGeom>
            <a:noFill/>
            <a:effectLst/>
          </p:spPr>
          <p:txBody>
            <a:bodyPr wrap="none" lIns="0" tIns="0" rIns="0" bIns="0" rtlCol="0" anchor="ctr" anchorCtr="0">
              <a:spAutoFit/>
            </a:bodyPr>
            <a:lstStyle/>
            <a:p>
              <a:pPr marR="0" lvl="0" algn="l" defTabSz="914400" rtl="0" eaLnBrk="1" fontAlgn="auto" latinLnBrk="0" hangingPunct="1">
                <a:spcBef>
                  <a:spcPts val="0"/>
                </a:spcBef>
                <a:spcAft>
                  <a:spcPts val="0"/>
                </a:spcAft>
                <a:buClr>
                  <a:srgbClr val="323369"/>
                </a:buClr>
                <a:buSzTx/>
                <a:tabLst/>
                <a:defRPr/>
              </a:pPr>
              <a:r>
                <a:rPr kumimoji="0" lang="zh-CN" altLang="en-US" sz="2000" b="1" i="0" u="none" strike="noStrike" kern="1200" cap="none" spc="0" normalizeH="0" baseline="0" noProof="0" dirty="0">
                  <a:ln>
                    <a:noFill/>
                  </a:ln>
                  <a:solidFill>
                    <a:schemeClr val="accent1"/>
                  </a:solidFill>
                  <a:effectLst/>
                  <a:uLnTx/>
                  <a:uFillTx/>
                  <a:latin typeface="Arial"/>
                  <a:ea typeface="微软雅黑"/>
                  <a:cs typeface="+mn-ea"/>
                  <a:sym typeface="+mn-lt"/>
                </a:rPr>
                <a:t>课堂讨论</a:t>
              </a:r>
              <a:endParaRPr kumimoji="0" lang="en-US" altLang="zh-CN" sz="2000" b="0" i="0" u="none" strike="noStrike" kern="1200" cap="none" spc="0" normalizeH="0" baseline="0" noProof="0" dirty="0">
                <a:ln>
                  <a:noFill/>
                </a:ln>
                <a:solidFill>
                  <a:schemeClr val="accent1"/>
                </a:solidFill>
                <a:effectLst/>
                <a:uLnTx/>
                <a:uFillTx/>
                <a:latin typeface="Arial"/>
                <a:ea typeface="微软雅黑"/>
                <a:cs typeface="+mn-ea"/>
                <a:sym typeface="+mn-lt"/>
              </a:endParaRPr>
            </a:p>
          </p:txBody>
        </p:sp>
        <p:grpSp>
          <p:nvGrpSpPr>
            <p:cNvPr id="8" name="组合 7">
              <a:extLst>
                <a:ext uri="{FF2B5EF4-FFF2-40B4-BE49-F238E27FC236}">
                  <a16:creationId xmlns:a16="http://schemas.microsoft.com/office/drawing/2014/main" id="{523F8CF0-5325-C9AF-682F-E768B98E02D4}"/>
                </a:ext>
              </a:extLst>
            </p:cNvPr>
            <p:cNvGrpSpPr/>
            <p:nvPr/>
          </p:nvGrpSpPr>
          <p:grpSpPr>
            <a:xfrm>
              <a:off x="886345" y="1003967"/>
              <a:ext cx="746632" cy="746632"/>
              <a:chOff x="1118840" y="4462463"/>
              <a:chExt cx="746632" cy="746632"/>
            </a:xfrm>
          </p:grpSpPr>
          <p:pic>
            <p:nvPicPr>
              <p:cNvPr id="9" name="图形 8" descr="聊天">
                <a:extLst>
                  <a:ext uri="{FF2B5EF4-FFF2-40B4-BE49-F238E27FC236}">
                    <a16:creationId xmlns:a16="http://schemas.microsoft.com/office/drawing/2014/main" id="{5AEBE31B-419F-0991-6CD2-718F3CA5B1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840" y="4462463"/>
                <a:ext cx="746632" cy="746632"/>
              </a:xfrm>
              <a:prstGeom prst="rect">
                <a:avLst/>
              </a:prstGeom>
            </p:spPr>
          </p:pic>
          <p:grpSp>
            <p:nvGrpSpPr>
              <p:cNvPr id="15" name="组合 14">
                <a:extLst>
                  <a:ext uri="{FF2B5EF4-FFF2-40B4-BE49-F238E27FC236}">
                    <a16:creationId xmlns:a16="http://schemas.microsoft.com/office/drawing/2014/main" id="{9EF7C8C9-7939-5337-9339-870EAA95C2D3}"/>
                  </a:ext>
                </a:extLst>
              </p:cNvPr>
              <p:cNvGrpSpPr/>
              <p:nvPr/>
            </p:nvGrpSpPr>
            <p:grpSpPr>
              <a:xfrm>
                <a:off x="1490660" y="4810123"/>
                <a:ext cx="251644" cy="54000"/>
                <a:chOff x="1473993" y="4800599"/>
                <a:chExt cx="251644" cy="54000"/>
              </a:xfrm>
            </p:grpSpPr>
            <p:sp>
              <p:nvSpPr>
                <p:cNvPr id="23" name="椭圆 22">
                  <a:extLst>
                    <a:ext uri="{FF2B5EF4-FFF2-40B4-BE49-F238E27FC236}">
                      <a16:creationId xmlns:a16="http://schemas.microsoft.com/office/drawing/2014/main" id="{718DADBB-0187-12B9-3924-46ABF38F5B5E}"/>
                    </a:ext>
                  </a:extLst>
                </p:cNvPr>
                <p:cNvSpPr/>
                <p:nvPr/>
              </p:nvSpPr>
              <p:spPr>
                <a:xfrm>
                  <a:off x="1473993"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F191A38A-634C-1D94-6532-87DAB295CF23}"/>
                    </a:ext>
                  </a:extLst>
                </p:cNvPr>
                <p:cNvSpPr/>
                <p:nvPr/>
              </p:nvSpPr>
              <p:spPr>
                <a:xfrm>
                  <a:off x="1572815"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8A4F414E-0495-960C-EF4B-03FD8FB5485D}"/>
                    </a:ext>
                  </a:extLst>
                </p:cNvPr>
                <p:cNvSpPr/>
                <p:nvPr/>
              </p:nvSpPr>
              <p:spPr>
                <a:xfrm>
                  <a:off x="1671637"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309097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6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a:extLst>
              <a:ext uri="{FF2B5EF4-FFF2-40B4-BE49-F238E27FC236}">
                <a16:creationId xmlns:a16="http://schemas.microsoft.com/office/drawing/2014/main" id="{C99B9BA1-8FFE-21BE-0B8E-6D6395D41D13}"/>
              </a:ext>
            </a:extLst>
          </p:cNvPr>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任务四</a:t>
            </a:r>
          </a:p>
        </p:txBody>
      </p:sp>
      <p:sp>
        <p:nvSpPr>
          <p:cNvPr id="4" name="文本框 3">
            <a:extLst>
              <a:ext uri="{FF2B5EF4-FFF2-40B4-BE49-F238E27FC236}">
                <a16:creationId xmlns:a16="http://schemas.microsoft.com/office/drawing/2014/main" id="{BB2F41A9-F532-E749-5E34-D8ACD59A8FFE}"/>
              </a:ext>
            </a:extLst>
          </p:cNvPr>
          <p:cNvSpPr txBox="1"/>
          <p:nvPr/>
        </p:nvSpPr>
        <p:spPr>
          <a:xfrm>
            <a:off x="3912000" y="2803892"/>
            <a:ext cx="7405668"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智慧门店，</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用数据提升门店运营效率</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a:extLst>
              <a:ext uri="{FF2B5EF4-FFF2-40B4-BE49-F238E27FC236}">
                <a16:creationId xmlns:a16="http://schemas.microsoft.com/office/drawing/2014/main" id="{A84A7C75-770D-3D16-FD3C-E58AD5536FB2}"/>
              </a:ext>
            </a:extLst>
          </p:cNvPr>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a:extLst>
              <a:ext uri="{FF2B5EF4-FFF2-40B4-BE49-F238E27FC236}">
                <a16:creationId xmlns:a16="http://schemas.microsoft.com/office/drawing/2014/main" id="{EEC92C60-A61C-BC42-952D-031C8399B820}"/>
              </a:ext>
            </a:extLst>
          </p:cNvPr>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a:extLst>
              <a:ext uri="{FF2B5EF4-FFF2-40B4-BE49-F238E27FC236}">
                <a16:creationId xmlns:a16="http://schemas.microsoft.com/office/drawing/2014/main" id="{41AC785F-C6C3-0969-194C-20B14E05FC5D}"/>
              </a:ext>
            </a:extLst>
          </p:cNvPr>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3576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0" y="4200416"/>
            <a:ext cx="3543300" cy="2647950"/>
          </a:xfrm>
          <a:prstGeom prst="rect">
            <a:avLst/>
          </a:prstGeom>
        </p:spPr>
      </p:pic>
      <p:sp>
        <p:nvSpPr>
          <p:cNvPr id="8" name="文本框 7"/>
          <p:cNvSpPr txBox="1"/>
          <p:nvPr/>
        </p:nvSpPr>
        <p:spPr>
          <a:xfrm>
            <a:off x="468518" y="1232639"/>
            <a:ext cx="1848583"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目  录</a:t>
            </a:r>
          </a:p>
        </p:txBody>
      </p:sp>
      <p:grpSp>
        <p:nvGrpSpPr>
          <p:cNvPr id="7" name="组合 6">
            <a:extLst>
              <a:ext uri="{FF2B5EF4-FFF2-40B4-BE49-F238E27FC236}">
                <a16:creationId xmlns:a16="http://schemas.microsoft.com/office/drawing/2014/main" id="{A55D587A-8C7D-6825-E650-890199DD38A2}"/>
              </a:ext>
            </a:extLst>
          </p:cNvPr>
          <p:cNvGrpSpPr/>
          <p:nvPr/>
        </p:nvGrpSpPr>
        <p:grpSpPr>
          <a:xfrm>
            <a:off x="3543301" y="1322527"/>
            <a:ext cx="8175583" cy="4617726"/>
            <a:chOff x="5168478" y="1277702"/>
            <a:chExt cx="8175583" cy="4617726"/>
          </a:xfrm>
        </p:grpSpPr>
        <p:sp>
          <p:nvSpPr>
            <p:cNvPr id="9" name="圆角矩形 8"/>
            <p:cNvSpPr/>
            <p:nvPr/>
          </p:nvSpPr>
          <p:spPr>
            <a:xfrm>
              <a:off x="5168478" y="1277702"/>
              <a:ext cx="1055048" cy="6477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1</a:t>
              </a:r>
            </a:p>
          </p:txBody>
        </p:sp>
        <p:sp>
          <p:nvSpPr>
            <p:cNvPr id="10" name="圆角矩形 9"/>
            <p:cNvSpPr/>
            <p:nvPr/>
          </p:nvSpPr>
          <p:spPr>
            <a:xfrm>
              <a:off x="5168478" y="2270208"/>
              <a:ext cx="1055048" cy="64770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2</a:t>
              </a:r>
            </a:p>
          </p:txBody>
        </p:sp>
        <p:sp>
          <p:nvSpPr>
            <p:cNvPr id="11" name="圆角矩形 10"/>
            <p:cNvSpPr/>
            <p:nvPr/>
          </p:nvSpPr>
          <p:spPr>
            <a:xfrm>
              <a:off x="5168478" y="3262714"/>
              <a:ext cx="1055048" cy="6477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3</a:t>
              </a:r>
            </a:p>
          </p:txBody>
        </p:sp>
        <p:sp>
          <p:nvSpPr>
            <p:cNvPr id="13" name="文本框 12"/>
            <p:cNvSpPr txBox="1"/>
            <p:nvPr/>
          </p:nvSpPr>
          <p:spPr>
            <a:xfrm>
              <a:off x="6370038" y="1339942"/>
              <a:ext cx="6011466"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大数据，新零售模式发展的坚实助力</a:t>
              </a:r>
            </a:p>
          </p:txBody>
        </p:sp>
        <p:sp>
          <p:nvSpPr>
            <p:cNvPr id="14" name="文本框 13"/>
            <p:cNvSpPr txBox="1"/>
            <p:nvPr/>
          </p:nvSpPr>
          <p:spPr>
            <a:xfrm>
              <a:off x="6370039" y="2332448"/>
              <a:ext cx="6288901"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数字化转型，向新零售转型的必由之路</a:t>
              </a:r>
              <a:endParaRPr lang="zh-CN" altLang="en-US" sz="2800" b="1" baseline="30000" dirty="0">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6370039" y="3324954"/>
              <a:ext cx="6974022"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消费者画像，用大数据绘制消费者虚拟形象</a:t>
              </a:r>
            </a:p>
          </p:txBody>
        </p:sp>
        <p:sp>
          <p:nvSpPr>
            <p:cNvPr id="2" name="圆角矩形 9">
              <a:extLst>
                <a:ext uri="{FF2B5EF4-FFF2-40B4-BE49-F238E27FC236}">
                  <a16:creationId xmlns:a16="http://schemas.microsoft.com/office/drawing/2014/main" id="{0A97BB29-FB7E-E11F-749F-5CB2A010E491}"/>
                </a:ext>
              </a:extLst>
            </p:cNvPr>
            <p:cNvSpPr/>
            <p:nvPr/>
          </p:nvSpPr>
          <p:spPr>
            <a:xfrm>
              <a:off x="5168478" y="4255220"/>
              <a:ext cx="1055048" cy="64770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4</a:t>
              </a:r>
            </a:p>
          </p:txBody>
        </p:sp>
        <p:sp>
          <p:nvSpPr>
            <p:cNvPr id="3" name="文本框 2">
              <a:extLst>
                <a:ext uri="{FF2B5EF4-FFF2-40B4-BE49-F238E27FC236}">
                  <a16:creationId xmlns:a16="http://schemas.microsoft.com/office/drawing/2014/main" id="{8CA49585-5895-3587-3CE0-9CCA8F52D635}"/>
                </a:ext>
              </a:extLst>
            </p:cNvPr>
            <p:cNvSpPr txBox="1"/>
            <p:nvPr/>
          </p:nvSpPr>
          <p:spPr>
            <a:xfrm>
              <a:off x="6370039" y="4317460"/>
              <a:ext cx="6288901"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智慧门店，用数据提升门店运营效率</a:t>
              </a:r>
            </a:p>
          </p:txBody>
        </p:sp>
        <p:sp>
          <p:nvSpPr>
            <p:cNvPr id="5" name="圆角矩形 10">
              <a:extLst>
                <a:ext uri="{FF2B5EF4-FFF2-40B4-BE49-F238E27FC236}">
                  <a16:creationId xmlns:a16="http://schemas.microsoft.com/office/drawing/2014/main" id="{7B50A349-6DA0-CDAB-7FE5-2718EB081FC8}"/>
                </a:ext>
              </a:extLst>
            </p:cNvPr>
            <p:cNvSpPr/>
            <p:nvPr/>
          </p:nvSpPr>
          <p:spPr>
            <a:xfrm>
              <a:off x="5168478" y="5247728"/>
              <a:ext cx="1055048" cy="6477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5</a:t>
              </a:r>
            </a:p>
          </p:txBody>
        </p:sp>
        <p:sp>
          <p:nvSpPr>
            <p:cNvPr id="6" name="文本框 5">
              <a:extLst>
                <a:ext uri="{FF2B5EF4-FFF2-40B4-BE49-F238E27FC236}">
                  <a16:creationId xmlns:a16="http://schemas.microsoft.com/office/drawing/2014/main" id="{D6C2FDE1-FCCF-1CDC-82AC-0E9F22F72D4A}"/>
                </a:ext>
              </a:extLst>
            </p:cNvPr>
            <p:cNvSpPr txBox="1"/>
            <p:nvPr/>
          </p:nvSpPr>
          <p:spPr>
            <a:xfrm>
              <a:off x="6370039" y="5309968"/>
              <a:ext cx="6183085"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数据分析，用大数据驱动精细化运营</a:t>
              </a:r>
            </a:p>
          </p:txBody>
        </p:sp>
      </p:grpSp>
      <p:sp>
        <p:nvSpPr>
          <p:cNvPr id="17" name="文本框 16"/>
          <p:cNvSpPr txBox="1"/>
          <p:nvPr/>
        </p:nvSpPr>
        <p:spPr>
          <a:xfrm>
            <a:off x="275797" y="2131401"/>
            <a:ext cx="2673127"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latin typeface="微软雅黑" panose="020B0503020204020204" pitchFamily="34" charset="-122"/>
                <a:ea typeface="微软雅黑" panose="020B0503020204020204" pitchFamily="34" charset="-122"/>
                <a:cs typeface="+mn-ea"/>
                <a:sym typeface="+mn-lt"/>
              </a:rPr>
              <a:t>CONTENTS</a:t>
            </a:r>
          </a:p>
        </p:txBody>
      </p:sp>
      <p:sp>
        <p:nvSpPr>
          <p:cNvPr id="20" name="等腰三角形 19"/>
          <p:cNvSpPr/>
          <p:nvPr/>
        </p:nvSpPr>
        <p:spPr>
          <a:xfrm rot="5400000">
            <a:off x="2724788" y="1530176"/>
            <a:ext cx="309372" cy="2667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9582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650" fill="hold"/>
                                        <p:tgtEl>
                                          <p:spTgt spid="7"/>
                                        </p:tgtEl>
                                        <p:attrNameLst>
                                          <p:attrName>ppt_x</p:attrName>
                                        </p:attrNameLst>
                                      </p:cBhvr>
                                      <p:tavLst>
                                        <p:tav tm="0">
                                          <p:val>
                                            <p:strVal val="1+#ppt_w/2"/>
                                          </p:val>
                                        </p:tav>
                                        <p:tav tm="100000">
                                          <p:val>
                                            <p:strVal val="#ppt_x"/>
                                          </p:val>
                                        </p:tav>
                                      </p:tavLst>
                                    </p:anim>
                                    <p:anim calcmode="lin" valueType="num">
                                      <p:cBhvr additive="base">
                                        <p:cTn id="23" dur="6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644710"/>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p>
        </p:txBody>
      </p:sp>
      <p:sp>
        <p:nvSpPr>
          <p:cNvPr id="19" name="文本框 18"/>
          <p:cNvSpPr txBox="1"/>
          <p:nvPr/>
        </p:nvSpPr>
        <p:spPr>
          <a:xfrm>
            <a:off x="2229769" y="2809279"/>
            <a:ext cx="7571303"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智慧门店，提升运营效率的</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强心剂</a:t>
            </a:r>
          </a:p>
        </p:txBody>
      </p:sp>
      <p:sp>
        <p:nvSpPr>
          <p:cNvPr id="20" name="矩形 19"/>
          <p:cNvSpPr/>
          <p:nvPr/>
        </p:nvSpPr>
        <p:spPr>
          <a:xfrm>
            <a:off x="2299220" y="4543027"/>
            <a:ext cx="7423514" cy="1705403"/>
          </a:xfrm>
          <a:prstGeom prst="rect">
            <a:avLst/>
          </a:prstGeom>
        </p:spPr>
        <p:txBody>
          <a:bodyPr wrap="square">
            <a:spAutoFit/>
          </a:bodyPr>
          <a:lstStyle/>
          <a:p>
            <a:pPr indent="457200" algn="just">
              <a:lnSpc>
                <a:spcPct val="150000"/>
              </a:lnSpc>
            </a:pPr>
            <a:r>
              <a:rPr lang="zh-CN" altLang="en-US" dirty="0"/>
              <a:t>智慧门店是随着新零售发展而来的，它系统地简化了消费者的购物流程，提升了门店的经营效率。通过智慧门店系统，消费者在线上扫码即可购买商品，无须排队。品牌商和企业通过一个系统即可完成结算、库存和营销等一系列过程。具体来说，智慧门店具有四个优势。</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017656"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智慧门店，提升运营效率的强心剂</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ED00852A-7AC9-FD79-833C-A11E62AF9111}"/>
              </a:ext>
            </a:extLst>
          </p:cNvPr>
          <p:cNvGrpSpPr/>
          <p:nvPr/>
        </p:nvGrpSpPr>
        <p:grpSpPr>
          <a:xfrm>
            <a:off x="2305628" y="1529043"/>
            <a:ext cx="7041572" cy="612000"/>
            <a:chOff x="2305628" y="1939350"/>
            <a:chExt cx="7041572" cy="612000"/>
          </a:xfrm>
        </p:grpSpPr>
        <p:sp>
          <p:nvSpPr>
            <p:cNvPr id="3" name="13 椭圆 1">
              <a:extLst>
                <a:ext uri="{FF2B5EF4-FFF2-40B4-BE49-F238E27FC236}">
                  <a16:creationId xmlns:a16="http://schemas.microsoft.com/office/drawing/2014/main" id="{878505B3-3060-A41D-34E4-AE06CC75EFB8}"/>
                </a:ext>
              </a:extLst>
            </p:cNvPr>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1</a:t>
              </a:r>
              <a:endParaRPr lang="zh-CN" altLang="en-US" sz="2200" dirty="0"/>
            </a:p>
          </p:txBody>
        </p:sp>
        <p:sp>
          <p:nvSpPr>
            <p:cNvPr id="4" name="8 Docer Falling Dust PPT demo">
              <a:extLst>
                <a:ext uri="{FF2B5EF4-FFF2-40B4-BE49-F238E27FC236}">
                  <a16:creationId xmlns:a16="http://schemas.microsoft.com/office/drawing/2014/main" id="{178E7839-3AEA-EFE3-40D8-D4606781221E}"/>
                </a:ext>
              </a:extLst>
            </p:cNvPr>
            <p:cNvSpPr/>
            <p:nvPr/>
          </p:nvSpPr>
          <p:spPr>
            <a:xfrm>
              <a:off x="3073192" y="2045295"/>
              <a:ext cx="627400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体验提升，智能硬件技术带来附加价值</a:t>
              </a:r>
            </a:p>
          </p:txBody>
        </p:sp>
      </p:grpSp>
      <p:grpSp>
        <p:nvGrpSpPr>
          <p:cNvPr id="5" name="组合 4">
            <a:extLst>
              <a:ext uri="{FF2B5EF4-FFF2-40B4-BE49-F238E27FC236}">
                <a16:creationId xmlns:a16="http://schemas.microsoft.com/office/drawing/2014/main" id="{9A3725C4-BD4A-57E8-2C66-26A1B994791A}"/>
              </a:ext>
            </a:extLst>
          </p:cNvPr>
          <p:cNvGrpSpPr/>
          <p:nvPr/>
        </p:nvGrpSpPr>
        <p:grpSpPr>
          <a:xfrm>
            <a:off x="2305628" y="2732348"/>
            <a:ext cx="4754929" cy="612000"/>
            <a:chOff x="2305628" y="3380798"/>
            <a:chExt cx="4754929" cy="612000"/>
          </a:xfrm>
        </p:grpSpPr>
        <p:sp>
          <p:nvSpPr>
            <p:cNvPr id="6" name="12 椭圆 44">
              <a:extLst>
                <a:ext uri="{FF2B5EF4-FFF2-40B4-BE49-F238E27FC236}">
                  <a16:creationId xmlns:a16="http://schemas.microsoft.com/office/drawing/2014/main" id="{6C4B61BC-625B-8D0B-4E5E-E7E426ADE4B5}"/>
                </a:ext>
              </a:extLst>
            </p:cNvPr>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2</a:t>
              </a:r>
              <a:endParaRPr lang="zh-CN" altLang="en-US" sz="2200" dirty="0">
                <a:latin typeface="微软雅黑" panose="020B0503020204020204" pitchFamily="34" charset="-122"/>
                <a:ea typeface="微软雅黑" panose="020B0503020204020204" pitchFamily="34" charset="-122"/>
              </a:endParaRPr>
            </a:p>
          </p:txBody>
        </p:sp>
        <p:sp>
          <p:nvSpPr>
            <p:cNvPr id="7" name="6 Docer Falling Dust PPT demo">
              <a:extLst>
                <a:ext uri="{FF2B5EF4-FFF2-40B4-BE49-F238E27FC236}">
                  <a16:creationId xmlns:a16="http://schemas.microsoft.com/office/drawing/2014/main" id="{0772300B-A506-B5CC-FB86-1A5D3E6CD8AE}"/>
                </a:ext>
              </a:extLst>
            </p:cNvPr>
            <p:cNvSpPr/>
            <p:nvPr/>
          </p:nvSpPr>
          <p:spPr>
            <a:xfrm>
              <a:off x="3073192" y="3486743"/>
              <a:ext cx="3987365"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全流程数据管理，提高运营效率</a:t>
              </a:r>
            </a:p>
          </p:txBody>
        </p:sp>
      </p:grpSp>
      <p:grpSp>
        <p:nvGrpSpPr>
          <p:cNvPr id="8" name="组合 7">
            <a:extLst>
              <a:ext uri="{FF2B5EF4-FFF2-40B4-BE49-F238E27FC236}">
                <a16:creationId xmlns:a16="http://schemas.microsoft.com/office/drawing/2014/main" id="{B4804953-FAD5-DA2C-9FAA-4A8BA9BB5746}"/>
              </a:ext>
            </a:extLst>
          </p:cNvPr>
          <p:cNvGrpSpPr/>
          <p:nvPr/>
        </p:nvGrpSpPr>
        <p:grpSpPr>
          <a:xfrm>
            <a:off x="2305628" y="3935653"/>
            <a:ext cx="4916975" cy="612000"/>
            <a:chOff x="2305628" y="4822245"/>
            <a:chExt cx="4916975" cy="612000"/>
          </a:xfrm>
        </p:grpSpPr>
        <p:sp>
          <p:nvSpPr>
            <p:cNvPr id="9" name="13 椭圆 1">
              <a:extLst>
                <a:ext uri="{FF2B5EF4-FFF2-40B4-BE49-F238E27FC236}">
                  <a16:creationId xmlns:a16="http://schemas.microsoft.com/office/drawing/2014/main" id="{6F28F575-C9C7-9487-2482-5950FD276213}"/>
                </a:ext>
              </a:extLst>
            </p:cNvPr>
            <p:cNvSpPr/>
            <p:nvPr/>
          </p:nvSpPr>
          <p:spPr>
            <a:xfrm>
              <a:off x="2305628" y="4822245"/>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3</a:t>
              </a:r>
              <a:endParaRPr lang="zh-CN" altLang="en-US" sz="2200" dirty="0"/>
            </a:p>
          </p:txBody>
        </p:sp>
        <p:sp>
          <p:nvSpPr>
            <p:cNvPr id="10" name="8 Docer Falling Dust PPT demo">
              <a:extLst>
                <a:ext uri="{FF2B5EF4-FFF2-40B4-BE49-F238E27FC236}">
                  <a16:creationId xmlns:a16="http://schemas.microsoft.com/office/drawing/2014/main" id="{30D0B900-EADE-B177-E68D-5A56CE2D3974}"/>
                </a:ext>
              </a:extLst>
            </p:cNvPr>
            <p:cNvSpPr/>
            <p:nvPr/>
          </p:nvSpPr>
          <p:spPr>
            <a:xfrm>
              <a:off x="3073192" y="4928190"/>
              <a:ext cx="4149411"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精准会员营销，提高会员转化率</a:t>
              </a:r>
            </a:p>
          </p:txBody>
        </p:sp>
      </p:grpSp>
      <p:grpSp>
        <p:nvGrpSpPr>
          <p:cNvPr id="11" name="组合 10">
            <a:extLst>
              <a:ext uri="{FF2B5EF4-FFF2-40B4-BE49-F238E27FC236}">
                <a16:creationId xmlns:a16="http://schemas.microsoft.com/office/drawing/2014/main" id="{7BA1C6DB-8228-9544-1207-AFF4DD2366D6}"/>
              </a:ext>
            </a:extLst>
          </p:cNvPr>
          <p:cNvGrpSpPr/>
          <p:nvPr/>
        </p:nvGrpSpPr>
        <p:grpSpPr>
          <a:xfrm>
            <a:off x="2305628" y="5138957"/>
            <a:ext cx="3354392" cy="612000"/>
            <a:chOff x="2305628" y="3380798"/>
            <a:chExt cx="3354392" cy="612000"/>
          </a:xfrm>
        </p:grpSpPr>
        <p:sp>
          <p:nvSpPr>
            <p:cNvPr id="12" name="12 椭圆 44">
              <a:extLst>
                <a:ext uri="{FF2B5EF4-FFF2-40B4-BE49-F238E27FC236}">
                  <a16:creationId xmlns:a16="http://schemas.microsoft.com/office/drawing/2014/main" id="{746CB431-B09C-409D-1BF2-BD1D489AFDEA}"/>
                </a:ext>
              </a:extLst>
            </p:cNvPr>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4</a:t>
              </a:r>
              <a:endParaRPr lang="zh-CN" altLang="en-US" sz="2200" dirty="0">
                <a:latin typeface="微软雅黑" panose="020B0503020204020204" pitchFamily="34" charset="-122"/>
                <a:ea typeface="微软雅黑" panose="020B0503020204020204" pitchFamily="34" charset="-122"/>
              </a:endParaRPr>
            </a:p>
          </p:txBody>
        </p:sp>
        <p:sp>
          <p:nvSpPr>
            <p:cNvPr id="13" name="6 Docer Falling Dust PPT demo">
              <a:extLst>
                <a:ext uri="{FF2B5EF4-FFF2-40B4-BE49-F238E27FC236}">
                  <a16:creationId xmlns:a16="http://schemas.microsoft.com/office/drawing/2014/main" id="{AC2F6313-A868-3505-7FDC-2EC2D21B42DB}"/>
                </a:ext>
              </a:extLst>
            </p:cNvPr>
            <p:cNvSpPr/>
            <p:nvPr/>
          </p:nvSpPr>
          <p:spPr>
            <a:xfrm>
              <a:off x="3073192" y="3486743"/>
              <a:ext cx="258682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线上线下全渠道互通</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906807"/>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p>
        </p:txBody>
      </p:sp>
      <p:sp>
        <p:nvSpPr>
          <p:cNvPr id="19" name="文本框 18"/>
          <p:cNvSpPr txBox="1"/>
          <p:nvPr/>
        </p:nvSpPr>
        <p:spPr>
          <a:xfrm>
            <a:off x="2537545" y="3071376"/>
            <a:ext cx="6955750"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搭建有效的智慧门店系统</a:t>
            </a:r>
          </a:p>
        </p:txBody>
      </p:sp>
      <p:sp>
        <p:nvSpPr>
          <p:cNvPr id="20" name="矩形 19"/>
          <p:cNvSpPr/>
          <p:nvPr/>
        </p:nvSpPr>
        <p:spPr>
          <a:xfrm>
            <a:off x="2089529" y="4133457"/>
            <a:ext cx="7851782" cy="1705403"/>
          </a:xfrm>
          <a:prstGeom prst="rect">
            <a:avLst/>
          </a:prstGeom>
        </p:spPr>
        <p:txBody>
          <a:bodyPr wrap="square">
            <a:spAutoFit/>
          </a:bodyPr>
          <a:lstStyle/>
          <a:p>
            <a:pPr indent="457200" algn="just">
              <a:lnSpc>
                <a:spcPct val="150000"/>
              </a:lnSpc>
            </a:pPr>
            <a:r>
              <a:rPr lang="zh-CN" altLang="en-US" dirty="0"/>
              <a:t>一部分有魄力的品牌商和企业已经开始应用大数据和技术创新来搭建智慧门店，实现门店运营效率和业绩的提升。那么，品牌商和企业应该如何搭建智慧门店系统才能让智慧门店充分发挥它的价值，不至于徒有其表呢？</a:t>
            </a:r>
          </a:p>
          <a:p>
            <a:pPr indent="457200" algn="just">
              <a:lnSpc>
                <a:spcPct val="150000"/>
              </a:lnSpc>
            </a:pPr>
            <a:r>
              <a:rPr lang="zh-CN" altLang="en-US" dirty="0"/>
              <a:t>一般来说，一个完整的智慧门店系统由五个模块组成。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210497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33475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搭建有效的智慧门店系统</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2" name="表格 7">
            <a:extLst>
              <a:ext uri="{FF2B5EF4-FFF2-40B4-BE49-F238E27FC236}">
                <a16:creationId xmlns:a16="http://schemas.microsoft.com/office/drawing/2014/main" id="{FD0D1412-CCC5-DAAC-884B-90F57359DA61}"/>
              </a:ext>
            </a:extLst>
          </p:cNvPr>
          <p:cNvGraphicFramePr>
            <a:graphicFrameLocks noGrp="1"/>
          </p:cNvGraphicFramePr>
          <p:nvPr/>
        </p:nvGraphicFramePr>
        <p:xfrm>
          <a:off x="770519" y="1297007"/>
          <a:ext cx="10595821" cy="5081700"/>
        </p:xfrm>
        <a:graphic>
          <a:graphicData uri="http://schemas.openxmlformats.org/drawingml/2006/table">
            <a:tbl>
              <a:tblPr firstRow="1" bandRow="1">
                <a:tableStyleId>{9DCAF9ED-07DC-4A11-8D7F-57B35C25682E}</a:tableStyleId>
              </a:tblPr>
              <a:tblGrid>
                <a:gridCol w="1011983">
                  <a:extLst>
                    <a:ext uri="{9D8B030D-6E8A-4147-A177-3AD203B41FA5}">
                      <a16:colId xmlns:a16="http://schemas.microsoft.com/office/drawing/2014/main" val="20000"/>
                    </a:ext>
                  </a:extLst>
                </a:gridCol>
                <a:gridCol w="9583838">
                  <a:extLst>
                    <a:ext uri="{9D8B030D-6E8A-4147-A177-3AD203B41FA5}">
                      <a16:colId xmlns:a16="http://schemas.microsoft.com/office/drawing/2014/main" val="582212129"/>
                    </a:ext>
                  </a:extLst>
                </a:gridCol>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模块名称</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模块功能</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客流分析</a:t>
                      </a: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对进店访客数、访客店内行动轨迹、访客在店内驻足时间进行统计和分析，并将统计结果与</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POS</a:t>
                      </a: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机（一种多功能终端，可用于非现金结算）或</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ERP</a:t>
                      </a: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系统中的数据进行对接，并汇总成报表，进而形成单个和多个门店在一定周期内的客流量变化曲线，从而了解天气、营销活动、节假日等因素对客流产生的影响，以指导门店运营策略的制订</a:t>
                      </a:r>
                    </a:p>
                  </a:txBody>
                  <a:tcPr marR="90000"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会员运营</a:t>
                      </a: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消费者进店后，通过人脸识别匹配消费者信息，判断消费者是新客还是熟客或者会员，为导购人员开展个性化销售提供参考。针对门店会员，系统可以联动会员信息（如会员购买记录、消费频次、购物喜好等），让导购人员对会员进行精准销售</a:t>
                      </a:r>
                    </a:p>
                  </a:txBody>
                  <a:tcPr marR="90000"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远程巡店</a:t>
                      </a: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将原有的线下巡店转移到云端，基于互联网流媒体传输技术，借助视频监控设备，管理人员只需登录云端，即可随时随地查看各个店铺的运营状况。此外，管理人员可以通过统一的线上检查管理平台在线配置统一的店铺管理标准体系，制订统一的工作检查表，并实现按需检查，场景关联，通过在线对比就可以找到各个门店之间的差异，从而实现更加高效的连锁门店管理</a:t>
                      </a:r>
                    </a:p>
                  </a:txBody>
                  <a:tcPr marR="90000"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330680"/>
                  </a:ext>
                </a:extLst>
              </a:tr>
              <a:tr h="0">
                <a:tc>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智能导购</a:t>
                      </a: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基于人脸识别技术和人工智能技术，通过店内智能展示屏或智能导购机器人与消费者进行有趣、好玩的互动，提升消费者的参与感和体验度。此外，可以借助线上活动分享实现对线下引流，借助线上线下多种营销方式与消费者进行频繁互动，进而提升门店流量和转化率</a:t>
                      </a:r>
                    </a:p>
                  </a:txBody>
                  <a:tcPr marR="90000"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656792"/>
                  </a:ext>
                </a:extLst>
              </a:tr>
              <a:tr h="0">
                <a:tc>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收银追溯</a:t>
                      </a: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借助智能收银系统，被扫描过的商品信息都可以显示在视频上，防止出现商品标签被更改、商品漏扫等情况。此外，管理人员可以进行按需检索，当发现结算账目存在问题时，可以直接按照商品信息进行搜索，并调取门店指定视频片段，帮助解决存疑交易</a:t>
                      </a:r>
                    </a:p>
                  </a:txBody>
                  <a:tcPr marR="90000"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8235031"/>
                  </a:ext>
                </a:extLst>
              </a:tr>
            </a:tbl>
          </a:graphicData>
        </a:graphic>
      </p:graphicFrame>
      <p:sp>
        <p:nvSpPr>
          <p:cNvPr id="3" name="文本框 2">
            <a:extLst>
              <a:ext uri="{FF2B5EF4-FFF2-40B4-BE49-F238E27FC236}">
                <a16:creationId xmlns:a16="http://schemas.microsoft.com/office/drawing/2014/main" id="{E547847C-113E-D01D-68F7-077E12415681}"/>
              </a:ext>
            </a:extLst>
          </p:cNvPr>
          <p:cNvSpPr txBox="1"/>
          <p:nvPr/>
        </p:nvSpPr>
        <p:spPr>
          <a:xfrm>
            <a:off x="3368429" y="970507"/>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智慧门店系统的构成模块及其功能</a:t>
            </a:r>
          </a:p>
        </p:txBody>
      </p:sp>
    </p:spTree>
    <p:extLst>
      <p:ext uri="{BB962C8B-B14F-4D97-AF65-F5344CB8AC3E}">
        <p14:creationId xmlns:p14="http://schemas.microsoft.com/office/powerpoint/2010/main" val="75367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33475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搭建有效的智慧门店系统</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 name="组合 3">
            <a:extLst>
              <a:ext uri="{FF2B5EF4-FFF2-40B4-BE49-F238E27FC236}">
                <a16:creationId xmlns:a16="http://schemas.microsoft.com/office/drawing/2014/main" id="{C6F70320-6C74-4CA3-736F-FA9D18AF6E6E}"/>
              </a:ext>
            </a:extLst>
          </p:cNvPr>
          <p:cNvGrpSpPr/>
          <p:nvPr/>
        </p:nvGrpSpPr>
        <p:grpSpPr>
          <a:xfrm>
            <a:off x="866860" y="1145277"/>
            <a:ext cx="10406882" cy="5201601"/>
            <a:chOff x="866860" y="1780934"/>
            <a:chExt cx="10406882" cy="5201601"/>
          </a:xfrm>
        </p:grpSpPr>
        <p:sp>
          <p:nvSpPr>
            <p:cNvPr id="5" name="矩形 4">
              <a:extLst>
                <a:ext uri="{FF2B5EF4-FFF2-40B4-BE49-F238E27FC236}">
                  <a16:creationId xmlns:a16="http://schemas.microsoft.com/office/drawing/2014/main" id="{87066498-6D61-213E-6B7B-C3097E34B2C4}"/>
                </a:ext>
              </a:extLst>
            </p:cNvPr>
            <p:cNvSpPr/>
            <p:nvPr/>
          </p:nvSpPr>
          <p:spPr>
            <a:xfrm>
              <a:off x="866860" y="2853159"/>
              <a:ext cx="10406882" cy="3988912"/>
            </a:xfrm>
            <a:prstGeom prst="rect">
              <a:avLst/>
            </a:prstGeom>
          </p:spPr>
          <p:txBody>
            <a:bodyPr wrap="square">
              <a:spAutoFit/>
            </a:bodyPr>
            <a:lstStyle/>
            <a:p>
              <a:pPr indent="406800" algn="just">
                <a:lnSpc>
                  <a:spcPct val="133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数字化是安踏“价值零售”最关键的组成部分之一。安踏通过人工智能（</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Artificial Intelligence</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AI</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）图像识别技术，能感知消费者进店之后，在店内做出的拿起、试穿、购买等一系列行为，从而更精准地为其提供服务。安踏天津滨江道步行街的智慧门店就采用了很多的智能技术。</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3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1</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）进店：门店内设置了多个优</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Mall</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系统的高清摄像头，主要作用是精准洞察消费者结构。</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3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2</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）逛店：门店顶部分布着多个摄像头，能够诊断出店里的冷门区和热门区。</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3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3</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）选品：安踏在店内设置了具有智能性的互动屏，利用</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RFID</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互动技术来判断商品对消费者的吸引力。消费者可以在店内选购实物商品，也可以在安踏智能云货架的大屏上通过扫码进入微信小程序商城来选购商品。</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3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4</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）试穿：试穿区域也设有数据感应器，安踏后台可以通过记录商品的试穿频次和频率来收集现场数据。</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3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5</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）结算：安踏智慧门店既设有收银一体化的移动设备，也设有人工收款结算台，消费者可以选择移动支付，也可以选择现金支付。</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3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完成结算之后，消费者的此次消费就进入了安踏后台的客户关系管理（</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CRM</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）系统，消费者在线上线下所有渠道的消费记录、消费特征都将被记录到该系统中，为安踏开展精准营销提供数据支持。</a:t>
              </a:r>
            </a:p>
          </p:txBody>
        </p:sp>
        <p:sp>
          <p:nvSpPr>
            <p:cNvPr id="6" name="文本框 5">
              <a:extLst>
                <a:ext uri="{FF2B5EF4-FFF2-40B4-BE49-F238E27FC236}">
                  <a16:creationId xmlns:a16="http://schemas.microsoft.com/office/drawing/2014/main" id="{616707B9-BB9D-7332-729C-021D218DEF03}"/>
                </a:ext>
              </a:extLst>
            </p:cNvPr>
            <p:cNvSpPr txBox="1"/>
            <p:nvPr/>
          </p:nvSpPr>
          <p:spPr>
            <a:xfrm>
              <a:off x="4362142" y="2465594"/>
              <a:ext cx="3416320"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安踏，借智慧门店打造价值零售</a:t>
              </a:r>
            </a:p>
          </p:txBody>
        </p:sp>
        <p:grpSp>
          <p:nvGrpSpPr>
            <p:cNvPr id="7" name="组合 6">
              <a:extLst>
                <a:ext uri="{FF2B5EF4-FFF2-40B4-BE49-F238E27FC236}">
                  <a16:creationId xmlns:a16="http://schemas.microsoft.com/office/drawing/2014/main" id="{9EF90B5D-B975-D78D-D1B9-C8E9B0038824}"/>
                </a:ext>
              </a:extLst>
            </p:cNvPr>
            <p:cNvGrpSpPr/>
            <p:nvPr/>
          </p:nvGrpSpPr>
          <p:grpSpPr>
            <a:xfrm>
              <a:off x="866860" y="1780934"/>
              <a:ext cx="10406882" cy="5201601"/>
              <a:chOff x="1386112" y="1190625"/>
              <a:chExt cx="10406882" cy="5201601"/>
            </a:xfrm>
          </p:grpSpPr>
          <p:cxnSp>
            <p:nvCxnSpPr>
              <p:cNvPr id="8" name="直接连接符 7">
                <a:extLst>
                  <a:ext uri="{FF2B5EF4-FFF2-40B4-BE49-F238E27FC236}">
                    <a16:creationId xmlns:a16="http://schemas.microsoft.com/office/drawing/2014/main" id="{699B72CB-BAB0-9D3F-4319-16F791DAF2A1}"/>
                  </a:ext>
                </a:extLst>
              </p:cNvPr>
              <p:cNvCxnSpPr>
                <a:cxnSpLocks/>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BBA62811-FC08-702D-5C50-9BD5C341D534}"/>
                  </a:ext>
                </a:extLst>
              </p:cNvPr>
              <p:cNvGrpSpPr/>
              <p:nvPr/>
            </p:nvGrpSpPr>
            <p:grpSpPr>
              <a:xfrm>
                <a:off x="1386112" y="1190625"/>
                <a:ext cx="1818007" cy="491492"/>
                <a:chOff x="1386113" y="1223329"/>
                <a:chExt cx="1697036" cy="458788"/>
              </a:xfrm>
            </p:grpSpPr>
            <p:sp>
              <p:nvSpPr>
                <p:cNvPr id="11" name="Rectangle 13" descr="FD1DDF730CE4456e89755B07FE1653D0# #Rectangle 13">
                  <a:extLst>
                    <a:ext uri="{FF2B5EF4-FFF2-40B4-BE49-F238E27FC236}">
                      <a16:creationId xmlns:a16="http://schemas.microsoft.com/office/drawing/2014/main" id="{B522EB1E-28D4-B1B6-3318-8705CE7FBC97}"/>
                    </a:ext>
                  </a:extLst>
                </p:cNvPr>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252000" marR="0" lvl="0" indent="0" algn="just" defTabSz="914400" rtl="0" eaLnBrk="0" fontAlgn="auto" latinLnBrk="0" hangingPunct="0">
                    <a:lnSpc>
                      <a:spcPts val="1950"/>
                    </a:lnSpc>
                    <a:spcBef>
                      <a:spcPts val="0"/>
                    </a:spcBef>
                    <a:spcAft>
                      <a:spcPts val="0"/>
                    </a:spcAft>
                    <a:buClrTx/>
                    <a:buSzTx/>
                    <a:buFont typeface="Arial" charset="0"/>
                    <a:buNone/>
                    <a:tabLst/>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p>
              </p:txBody>
            </p:sp>
            <p:sp>
              <p:nvSpPr>
                <p:cNvPr id="12" name="îŝḻide">
                  <a:extLst>
                    <a:ext uri="{FF2B5EF4-FFF2-40B4-BE49-F238E27FC236}">
                      <a16:creationId xmlns:a16="http://schemas.microsoft.com/office/drawing/2014/main" id="{9BDBA40B-9A97-0962-AE0B-A2107EDCD67F}"/>
                    </a:ext>
                  </a:extLst>
                </p:cNvPr>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Freeform 44">
                  <a:extLst>
                    <a:ext uri="{FF2B5EF4-FFF2-40B4-BE49-F238E27FC236}">
                      <a16:creationId xmlns:a16="http://schemas.microsoft.com/office/drawing/2014/main" id="{1FA2BC0C-30F5-D150-0805-BB5EAF111FB3}"/>
                    </a:ext>
                  </a:extLst>
                </p:cNvPr>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10" name="直接连接符 9">
                <a:extLst>
                  <a:ext uri="{FF2B5EF4-FFF2-40B4-BE49-F238E27FC236}">
                    <a16:creationId xmlns:a16="http://schemas.microsoft.com/office/drawing/2014/main" id="{ACA1DA83-890C-C013-9A08-455CA7A27A26}"/>
                  </a:ext>
                </a:extLst>
              </p:cNvPr>
              <p:cNvCxnSpPr>
                <a:cxnSpLocks/>
              </p:cNvCxnSpPr>
              <p:nvPr/>
            </p:nvCxnSpPr>
            <p:spPr>
              <a:xfrm>
                <a:off x="1386112" y="6392226"/>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9736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a:extLst>
              <a:ext uri="{FF2B5EF4-FFF2-40B4-BE49-F238E27FC236}">
                <a16:creationId xmlns:a16="http://schemas.microsoft.com/office/drawing/2014/main" id="{C99B9BA1-8FFE-21BE-0B8E-6D6395D41D13}"/>
              </a:ext>
            </a:extLst>
          </p:cNvPr>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任务五</a:t>
            </a:r>
          </a:p>
        </p:txBody>
      </p:sp>
      <p:sp>
        <p:nvSpPr>
          <p:cNvPr id="4" name="文本框 3">
            <a:extLst>
              <a:ext uri="{FF2B5EF4-FFF2-40B4-BE49-F238E27FC236}">
                <a16:creationId xmlns:a16="http://schemas.microsoft.com/office/drawing/2014/main" id="{BB2F41A9-F532-E749-5E34-D8ACD59A8FFE}"/>
              </a:ext>
            </a:extLst>
          </p:cNvPr>
          <p:cNvSpPr txBox="1"/>
          <p:nvPr/>
        </p:nvSpPr>
        <p:spPr>
          <a:xfrm>
            <a:off x="3912000" y="2803892"/>
            <a:ext cx="7405668"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数据分析，</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用大数据驱动精细化运营</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a:extLst>
              <a:ext uri="{FF2B5EF4-FFF2-40B4-BE49-F238E27FC236}">
                <a16:creationId xmlns:a16="http://schemas.microsoft.com/office/drawing/2014/main" id="{A84A7C75-770D-3D16-FD3C-E58AD5536FB2}"/>
              </a:ext>
            </a:extLst>
          </p:cNvPr>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a:extLst>
              <a:ext uri="{FF2B5EF4-FFF2-40B4-BE49-F238E27FC236}">
                <a16:creationId xmlns:a16="http://schemas.microsoft.com/office/drawing/2014/main" id="{EEC92C60-A61C-BC42-952D-031C8399B820}"/>
              </a:ext>
            </a:extLst>
          </p:cNvPr>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a:extLst>
              <a:ext uri="{FF2B5EF4-FFF2-40B4-BE49-F238E27FC236}">
                <a16:creationId xmlns:a16="http://schemas.microsoft.com/office/drawing/2014/main" id="{41AC785F-C6C3-0969-194C-20B14E05FC5D}"/>
              </a:ext>
            </a:extLst>
          </p:cNvPr>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67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1157330"/>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p>
        </p:txBody>
      </p:sp>
      <p:sp>
        <p:nvSpPr>
          <p:cNvPr id="19" name="文本框 18"/>
          <p:cNvSpPr txBox="1"/>
          <p:nvPr/>
        </p:nvSpPr>
        <p:spPr>
          <a:xfrm>
            <a:off x="2537545" y="3321899"/>
            <a:ext cx="6955750"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零售业数据分析指标体系</a:t>
            </a:r>
          </a:p>
        </p:txBody>
      </p:sp>
      <p:sp>
        <p:nvSpPr>
          <p:cNvPr id="20" name="矩形 19"/>
          <p:cNvSpPr/>
          <p:nvPr/>
        </p:nvSpPr>
        <p:spPr>
          <a:xfrm>
            <a:off x="2483070" y="4488487"/>
            <a:ext cx="7064699" cy="874407"/>
          </a:xfrm>
          <a:prstGeom prst="rect">
            <a:avLst/>
          </a:prstGeom>
        </p:spPr>
        <p:txBody>
          <a:bodyPr wrap="square">
            <a:spAutoFit/>
          </a:bodyPr>
          <a:lstStyle/>
          <a:p>
            <a:pPr indent="457200" algn="just">
              <a:lnSpc>
                <a:spcPct val="150000"/>
              </a:lnSpc>
            </a:pPr>
            <a:r>
              <a:rPr lang="zh-CN" altLang="en-US" dirty="0"/>
              <a:t>无论是线上还是线下，“人”“货”“场”都是零售运营的核心要素。因此，零售企业进行运营数据分析也可以从这</a:t>
            </a:r>
            <a:r>
              <a:rPr lang="en-US" altLang="zh-CN" dirty="0"/>
              <a:t>3</a:t>
            </a:r>
            <a:r>
              <a:rPr lang="zh-CN" altLang="en-US" dirty="0"/>
              <a:t>个维度展开。</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13798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零售业数据分析指标体系</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14" name="表格 7">
            <a:extLst>
              <a:ext uri="{FF2B5EF4-FFF2-40B4-BE49-F238E27FC236}">
                <a16:creationId xmlns:a16="http://schemas.microsoft.com/office/drawing/2014/main" id="{7DF06DBC-24C0-8331-7B43-7F395A2BFFE4}"/>
              </a:ext>
            </a:extLst>
          </p:cNvPr>
          <p:cNvGraphicFramePr>
            <a:graphicFrameLocks noGrp="1"/>
          </p:cNvGraphicFramePr>
          <p:nvPr/>
        </p:nvGraphicFramePr>
        <p:xfrm>
          <a:off x="427619" y="1216997"/>
          <a:ext cx="11310991" cy="5059330"/>
        </p:xfrm>
        <a:graphic>
          <a:graphicData uri="http://schemas.openxmlformats.org/drawingml/2006/table">
            <a:tbl>
              <a:tblPr firstRow="1" bandRow="1">
                <a:tableStyleId>{9DCAF9ED-07DC-4A11-8D7F-57B35C25682E}</a:tableStyleId>
              </a:tblPr>
              <a:tblGrid>
                <a:gridCol w="1451820">
                  <a:extLst>
                    <a:ext uri="{9D8B030D-6E8A-4147-A177-3AD203B41FA5}">
                      <a16:colId xmlns:a16="http://schemas.microsoft.com/office/drawing/2014/main" val="20000"/>
                    </a:ext>
                  </a:extLst>
                </a:gridCol>
                <a:gridCol w="1354238">
                  <a:extLst>
                    <a:ext uri="{9D8B030D-6E8A-4147-A177-3AD203B41FA5}">
                      <a16:colId xmlns:a16="http://schemas.microsoft.com/office/drawing/2014/main" val="582212129"/>
                    </a:ext>
                  </a:extLst>
                </a:gridCol>
                <a:gridCol w="3646026">
                  <a:extLst>
                    <a:ext uri="{9D8B030D-6E8A-4147-A177-3AD203B41FA5}">
                      <a16:colId xmlns:a16="http://schemas.microsoft.com/office/drawing/2014/main" val="4053201570"/>
                    </a:ext>
                  </a:extLst>
                </a:gridCol>
                <a:gridCol w="4858907">
                  <a:extLst>
                    <a:ext uri="{9D8B030D-6E8A-4147-A177-3AD203B41FA5}">
                      <a16:colId xmlns:a16="http://schemas.microsoft.com/office/drawing/2014/main" val="4294361254"/>
                    </a:ext>
                  </a:extLst>
                </a:gridCol>
              </a:tblGrid>
              <a:tr h="0">
                <a:tc>
                  <a:txBody>
                    <a:bodyPr/>
                    <a:lstStyle/>
                    <a:p>
                      <a:pPr algn="ctr">
                        <a:lnSpc>
                          <a:spcPct val="100000"/>
                        </a:lnSpc>
                      </a:pPr>
                      <a:r>
                        <a:rPr lang="zh-CN" altLang="en-US" sz="1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“人”的类型</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数据分析指标</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指标含义</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备注</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rowSpan="7">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员工</a:t>
                      </a: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成交率</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成交率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成交顾客数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客流量</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可用于评价店铺或员工的销售效果，该指标的结果与商品陈列方式、商品销售价格、促销活动等因素都有关系</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销售完成率</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销售完成率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销售完成数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目标数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可用于评价店铺或员工的销售能力</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平均接待时长</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平均接待时长</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接待所有顾客花费的时间总和</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接待顾客数</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可用于评价员工的工作能力</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330680"/>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平均成交时长</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平均成交时长</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促使顾客成交花费的时间总和</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成交顾客数</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可用于考查员工的工作效率。在具体应用中，需要将该指标与客单价结合起来。通常来说，用最短的时间成交最高的金额的员工被认为是优秀员工</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656792"/>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投诉率</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投诉率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发起投诉的顾客数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顾客总数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可用于评价员工的服务水平、商品的质量水平、店铺的服务水平等</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8235031"/>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员工流失率</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员工流失率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某段周期内流失员工总数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［（该周期期初员工总数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该周期期末员工总数）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可用于反映店铺的管理水平、店铺的经营水平、店铺实施的某项政策对员工的影响程度等情况</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6919100"/>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工资占比</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工资占比</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企业支付的员工工资总额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销售额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可用于评价店铺的人力成本情况、店铺的盈利能力、店铺的员工关怀情况</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8990049"/>
                  </a:ext>
                </a:extLst>
              </a:tr>
            </a:tbl>
          </a:graphicData>
        </a:graphic>
      </p:graphicFrame>
      <p:sp>
        <p:nvSpPr>
          <p:cNvPr id="15" name="文本框 14">
            <a:extLst>
              <a:ext uri="{FF2B5EF4-FFF2-40B4-BE49-F238E27FC236}">
                <a16:creationId xmlns:a16="http://schemas.microsoft.com/office/drawing/2014/main" id="{468B2C9D-0A9E-AE93-0F8D-AB3D945E3530}"/>
              </a:ext>
            </a:extLst>
          </p:cNvPr>
          <p:cNvSpPr txBox="1"/>
          <p:nvPr/>
        </p:nvSpPr>
        <p:spPr>
          <a:xfrm>
            <a:off x="3383114" y="890497"/>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与“人”相关的常用的数据分析指标</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13798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零售业数据分析指标体系</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14" name="表格 7">
            <a:extLst>
              <a:ext uri="{FF2B5EF4-FFF2-40B4-BE49-F238E27FC236}">
                <a16:creationId xmlns:a16="http://schemas.microsoft.com/office/drawing/2014/main" id="{7DF06DBC-24C0-8331-7B43-7F395A2BFFE4}"/>
              </a:ext>
            </a:extLst>
          </p:cNvPr>
          <p:cNvGraphicFramePr>
            <a:graphicFrameLocks noGrp="1"/>
          </p:cNvGraphicFramePr>
          <p:nvPr/>
        </p:nvGraphicFramePr>
        <p:xfrm>
          <a:off x="427619" y="1216997"/>
          <a:ext cx="11310991" cy="5328000"/>
        </p:xfrm>
        <a:graphic>
          <a:graphicData uri="http://schemas.openxmlformats.org/drawingml/2006/table">
            <a:tbl>
              <a:tblPr firstRow="1" bandRow="1">
                <a:tableStyleId>{9DCAF9ED-07DC-4A11-8D7F-57B35C25682E}</a:tableStyleId>
              </a:tblPr>
              <a:tblGrid>
                <a:gridCol w="1451820">
                  <a:extLst>
                    <a:ext uri="{9D8B030D-6E8A-4147-A177-3AD203B41FA5}">
                      <a16:colId xmlns:a16="http://schemas.microsoft.com/office/drawing/2014/main" val="20000"/>
                    </a:ext>
                  </a:extLst>
                </a:gridCol>
                <a:gridCol w="1354238">
                  <a:extLst>
                    <a:ext uri="{9D8B030D-6E8A-4147-A177-3AD203B41FA5}">
                      <a16:colId xmlns:a16="http://schemas.microsoft.com/office/drawing/2014/main" val="582212129"/>
                    </a:ext>
                  </a:extLst>
                </a:gridCol>
                <a:gridCol w="3646026">
                  <a:extLst>
                    <a:ext uri="{9D8B030D-6E8A-4147-A177-3AD203B41FA5}">
                      <a16:colId xmlns:a16="http://schemas.microsoft.com/office/drawing/2014/main" val="4053201570"/>
                    </a:ext>
                  </a:extLst>
                </a:gridCol>
                <a:gridCol w="4858907">
                  <a:extLst>
                    <a:ext uri="{9D8B030D-6E8A-4147-A177-3AD203B41FA5}">
                      <a16:colId xmlns:a16="http://schemas.microsoft.com/office/drawing/2014/main" val="4294361254"/>
                    </a:ext>
                  </a:extLst>
                </a:gridCol>
              </a:tblGrid>
              <a:tr h="0">
                <a:tc>
                  <a:txBody>
                    <a:bodyPr/>
                    <a:lstStyle/>
                    <a:p>
                      <a:pPr algn="ctr">
                        <a:lnSpc>
                          <a:spcPct val="100000"/>
                        </a:lnSpc>
                      </a:pPr>
                      <a:r>
                        <a:rPr lang="zh-CN" altLang="en-US" sz="1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“人”的类型</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数据分析指标</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指标含义</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备注</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rowSpan="9">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顾客</a:t>
                      </a: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客单价</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客单价</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某个时间段内销售总金额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有交易的顾客数</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可用于评价店铺员工的销售能力、店铺内顾客的消费能力、店铺的销售能力等</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件单价</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件单价</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某个时间段内销售总金额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销售的商品的总数量</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可用于评价店铺内商品的价值、员工的销售能力</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连带率</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连带率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销售总数量</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成交总单数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可用于评价店铺的销售能力、店铺内商品的受欢迎程度</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330680"/>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新增会员数</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新增会员数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期末会员总数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期初会员总数</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可用于评价某个时间段内店铺的经营效果、某项推广活动的效果</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656792"/>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会员增长率</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会员增长率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某时间段内新增会员数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期初有效会员数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可用于评价某个时间段内店铺的经营效果、某项推广活动的效果</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8235031"/>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会员贡献率</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会员贡献率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会员产生的销售总金额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销售总金额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可用于评价会员质量、会员的消费水平等</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6919100"/>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会员回购率</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会员回购率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某段时间内产生交易的老会员数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期初有效会员总数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可用于评价会员的活跃度、忠诚度</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8990049"/>
                  </a:ext>
                </a:extLst>
              </a:tr>
              <a:tr h="0">
                <a:tc vMerge="1">
                  <a:txBody>
                    <a:bodyPr/>
                    <a:lstStyle/>
                    <a:p>
                      <a:pPr marL="0" algn="ctr">
                        <a:lnSpc>
                          <a:spcPct val="105000"/>
                        </a:lnSpc>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会员流失率</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会员流失率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某段时间内流失掉的会员数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期初有效会员总数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zh-CN" altLang="en-US" sz="1600" b="0" i="0" u="none" strike="noStrike" baseline="0" dirty="0">
                          <a:solidFill>
                            <a:srgbClr val="221E1F"/>
                          </a:solidFill>
                          <a:latin typeface="方正楷体简体" panose="03000509000000000000" pitchFamily="65" charset="-122"/>
                          <a:ea typeface="方正楷体简体" panose="03000509000000000000" pitchFamily="65" charset="-122"/>
                        </a:rPr>
                        <a:t>可用于评价会员的忠诚度</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4180110"/>
                  </a:ext>
                </a:extLst>
              </a:tr>
              <a:tr h="0">
                <a:tc vMerge="1">
                  <a:txBody>
                    <a:bodyPr/>
                    <a:lstStyle/>
                    <a:p>
                      <a:pPr marL="0" algn="ctr">
                        <a:lnSpc>
                          <a:spcPct val="105000"/>
                        </a:lnSpc>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会员平均年龄</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会员平均年龄</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所有会员年龄总和</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有效会员总数</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可用于评价店铺顾客的年龄水平，了解顾客的心理状态、消费需求和消费行为特征</a:t>
                      </a:r>
                    </a:p>
                  </a:txBody>
                  <a:tcPr marR="90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558781"/>
                  </a:ext>
                </a:extLst>
              </a:tr>
            </a:tbl>
          </a:graphicData>
        </a:graphic>
      </p:graphicFrame>
      <p:sp>
        <p:nvSpPr>
          <p:cNvPr id="15" name="文本框 14">
            <a:extLst>
              <a:ext uri="{FF2B5EF4-FFF2-40B4-BE49-F238E27FC236}">
                <a16:creationId xmlns:a16="http://schemas.microsoft.com/office/drawing/2014/main" id="{468B2C9D-0A9E-AE93-0F8D-AB3D945E3530}"/>
              </a:ext>
            </a:extLst>
          </p:cNvPr>
          <p:cNvSpPr txBox="1"/>
          <p:nvPr/>
        </p:nvSpPr>
        <p:spPr>
          <a:xfrm>
            <a:off x="3383114" y="890497"/>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与“人”相关的常用的数据分析指标</a:t>
            </a:r>
          </a:p>
        </p:txBody>
      </p:sp>
    </p:spTree>
    <p:extLst>
      <p:ext uri="{BB962C8B-B14F-4D97-AF65-F5344CB8AC3E}">
        <p14:creationId xmlns:p14="http://schemas.microsoft.com/office/powerpoint/2010/main" val="279570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13798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零售业数据分析指标体系</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14" name="表格 7">
            <a:extLst>
              <a:ext uri="{FF2B5EF4-FFF2-40B4-BE49-F238E27FC236}">
                <a16:creationId xmlns:a16="http://schemas.microsoft.com/office/drawing/2014/main" id="{7DF06DBC-24C0-8331-7B43-7F395A2BFFE4}"/>
              </a:ext>
            </a:extLst>
          </p:cNvPr>
          <p:cNvGraphicFramePr>
            <a:graphicFrameLocks noGrp="1"/>
          </p:cNvGraphicFramePr>
          <p:nvPr/>
        </p:nvGraphicFramePr>
        <p:xfrm>
          <a:off x="427619" y="1216997"/>
          <a:ext cx="11310991" cy="5190020"/>
        </p:xfrm>
        <a:graphic>
          <a:graphicData uri="http://schemas.openxmlformats.org/drawingml/2006/table">
            <a:tbl>
              <a:tblPr firstRow="1" bandRow="1">
                <a:tableStyleId>{9DCAF9ED-07DC-4A11-8D7F-57B35C25682E}</a:tableStyleId>
              </a:tblPr>
              <a:tblGrid>
                <a:gridCol w="1366891">
                  <a:extLst>
                    <a:ext uri="{9D8B030D-6E8A-4147-A177-3AD203B41FA5}">
                      <a16:colId xmlns:a16="http://schemas.microsoft.com/office/drawing/2014/main" val="20000"/>
                    </a:ext>
                  </a:extLst>
                </a:gridCol>
                <a:gridCol w="1325880">
                  <a:extLst>
                    <a:ext uri="{9D8B030D-6E8A-4147-A177-3AD203B41FA5}">
                      <a16:colId xmlns:a16="http://schemas.microsoft.com/office/drawing/2014/main" val="582212129"/>
                    </a:ext>
                  </a:extLst>
                </a:gridCol>
                <a:gridCol w="4766310">
                  <a:extLst>
                    <a:ext uri="{9D8B030D-6E8A-4147-A177-3AD203B41FA5}">
                      <a16:colId xmlns:a16="http://schemas.microsoft.com/office/drawing/2014/main" val="4053201570"/>
                    </a:ext>
                  </a:extLst>
                </a:gridCol>
                <a:gridCol w="3851910">
                  <a:extLst>
                    <a:ext uri="{9D8B030D-6E8A-4147-A177-3AD203B41FA5}">
                      <a16:colId xmlns:a16="http://schemas.microsoft.com/office/drawing/2014/main" val="4294361254"/>
                    </a:ext>
                  </a:extLst>
                </a:gridCol>
              </a:tblGrid>
              <a:tr h="0">
                <a:tc>
                  <a:txBody>
                    <a:bodyPr/>
                    <a:lstStyle/>
                    <a:p>
                      <a:pPr algn="ctr">
                        <a:lnSpc>
                          <a:spcPct val="100000"/>
                        </a:lnSpc>
                      </a:pPr>
                      <a:r>
                        <a:rPr lang="zh-CN" altLang="en-US" sz="1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商品所处环节</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数据分析指标</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指标含义</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备注</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rowSpan="4">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采购环节</a:t>
                      </a: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广度</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广度</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采购的商品品类数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可采购的商品总品类数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能反映商品品类的多样化程度</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宽度</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宽度</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采购的</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SKU</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总数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可采购的商品</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SKU</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总数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代表了店铺内商品的丰富程度和店铺内商品可供消费者选择的程度。宽度越大，表示该店铺内的商品可供消费者挑选的余地越大</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深度</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深度</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采购的商品总数量</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采购的</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SKU</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总数</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代表了店铺内某类商品可销售的数量</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330680"/>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覆盖度</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覆盖度</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有某款或品类商品销售的店铺数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适合销售该商品的总店铺数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适合连锁性质的品牌商和企业使用，可以用来衡量商品铺货率</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656792"/>
                  </a:ext>
                </a:extLst>
              </a:tr>
              <a:tr h="0">
                <a:tc rowSpan="4">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供应链环节</a:t>
                      </a: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订单满足率</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订单满足率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订单中能够供应的商品数量总和</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订单商品数量总和</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可用于评价仓库的缺货情况</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5366530"/>
                  </a:ext>
                </a:extLst>
              </a:tr>
              <a:tr h="0">
                <a:tc vMerge="1">
                  <a:txBody>
                    <a:bodyPr/>
                    <a:lstStyle/>
                    <a:p>
                      <a:pPr marL="0" algn="ctr">
                        <a:lnSpc>
                          <a:spcPct val="105000"/>
                        </a:lnSpc>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订单执行率</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订单执行率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能够执行的订单数量</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订单总数量</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可用于评价企业的储运情况</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0202604"/>
                  </a:ext>
                </a:extLst>
              </a:tr>
              <a:tr h="0">
                <a:tc vMerge="1">
                  <a:txBody>
                    <a:bodyPr/>
                    <a:lstStyle/>
                    <a:p>
                      <a:pPr marL="0" algn="ctr">
                        <a:lnSpc>
                          <a:spcPct val="105000"/>
                        </a:lnSpc>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准时交货率</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准时交货率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准时交货的订单数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可以执行的订单数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可用于评价企业供应链服务的效率</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8225347"/>
                  </a:ext>
                </a:extLst>
              </a:tr>
              <a:tr h="0">
                <a:tc vMerge="1">
                  <a:txBody>
                    <a:bodyPr/>
                    <a:lstStyle/>
                    <a:p>
                      <a:pPr marL="0" algn="ctr">
                        <a:lnSpc>
                          <a:spcPct val="105000"/>
                        </a:lnSpc>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订单响应周期</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订单响应周期</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系统中确认收货时的时间</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系统中下订单的时间</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可用于评价企业的供应链运作效率</a:t>
                      </a: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3573555"/>
                  </a:ext>
                </a:extLst>
              </a:tr>
            </a:tbl>
          </a:graphicData>
        </a:graphic>
      </p:graphicFrame>
      <p:sp>
        <p:nvSpPr>
          <p:cNvPr id="15" name="文本框 14">
            <a:extLst>
              <a:ext uri="{FF2B5EF4-FFF2-40B4-BE49-F238E27FC236}">
                <a16:creationId xmlns:a16="http://schemas.microsoft.com/office/drawing/2014/main" id="{468B2C9D-0A9E-AE93-0F8D-AB3D945E3530}"/>
              </a:ext>
            </a:extLst>
          </p:cNvPr>
          <p:cNvSpPr txBox="1"/>
          <p:nvPr/>
        </p:nvSpPr>
        <p:spPr>
          <a:xfrm>
            <a:off x="3383114" y="890497"/>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与“货”相关的常用的数据分析指标</a:t>
            </a:r>
          </a:p>
        </p:txBody>
      </p:sp>
    </p:spTree>
    <p:extLst>
      <p:ext uri="{BB962C8B-B14F-4D97-AF65-F5344CB8AC3E}">
        <p14:creationId xmlns:p14="http://schemas.microsoft.com/office/powerpoint/2010/main" val="250750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a:extLst>
              <a:ext uri="{FF2B5EF4-FFF2-40B4-BE49-F238E27FC236}">
                <a16:creationId xmlns:a16="http://schemas.microsoft.com/office/drawing/2014/main" id="{C99B9BA1-8FFE-21BE-0B8E-6D6395D41D13}"/>
              </a:ext>
            </a:extLst>
          </p:cNvPr>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任务一</a:t>
            </a:r>
          </a:p>
        </p:txBody>
      </p:sp>
      <p:sp>
        <p:nvSpPr>
          <p:cNvPr id="4" name="文本框 3">
            <a:extLst>
              <a:ext uri="{FF2B5EF4-FFF2-40B4-BE49-F238E27FC236}">
                <a16:creationId xmlns:a16="http://schemas.microsoft.com/office/drawing/2014/main" id="{BB2F41A9-F532-E749-5E34-D8ACD59A8FFE}"/>
              </a:ext>
            </a:extLst>
          </p:cNvPr>
          <p:cNvSpPr txBox="1"/>
          <p:nvPr/>
        </p:nvSpPr>
        <p:spPr>
          <a:xfrm>
            <a:off x="3912000" y="2803892"/>
            <a:ext cx="7405668"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大数据，新零售模式发展的坚实助力</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a:extLst>
              <a:ext uri="{FF2B5EF4-FFF2-40B4-BE49-F238E27FC236}">
                <a16:creationId xmlns:a16="http://schemas.microsoft.com/office/drawing/2014/main" id="{A84A7C75-770D-3D16-FD3C-E58AD5536FB2}"/>
              </a:ext>
            </a:extLst>
          </p:cNvPr>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a:extLst>
              <a:ext uri="{FF2B5EF4-FFF2-40B4-BE49-F238E27FC236}">
                <a16:creationId xmlns:a16="http://schemas.microsoft.com/office/drawing/2014/main" id="{EEC92C60-A61C-BC42-952D-031C8399B820}"/>
              </a:ext>
            </a:extLst>
          </p:cNvPr>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a:extLst>
              <a:ext uri="{FF2B5EF4-FFF2-40B4-BE49-F238E27FC236}">
                <a16:creationId xmlns:a16="http://schemas.microsoft.com/office/drawing/2014/main" id="{41AC785F-C6C3-0969-194C-20B14E05FC5D}"/>
              </a:ext>
            </a:extLst>
          </p:cNvPr>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84618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13798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零售业数据分析指标体系</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14" name="表格 7">
            <a:extLst>
              <a:ext uri="{FF2B5EF4-FFF2-40B4-BE49-F238E27FC236}">
                <a16:creationId xmlns:a16="http://schemas.microsoft.com/office/drawing/2014/main" id="{7DF06DBC-24C0-8331-7B43-7F395A2BFFE4}"/>
              </a:ext>
            </a:extLst>
          </p:cNvPr>
          <p:cNvGraphicFramePr>
            <a:graphicFrameLocks noGrp="1"/>
          </p:cNvGraphicFramePr>
          <p:nvPr/>
        </p:nvGraphicFramePr>
        <p:xfrm>
          <a:off x="427619" y="1216997"/>
          <a:ext cx="11310991" cy="5236739"/>
        </p:xfrm>
        <a:graphic>
          <a:graphicData uri="http://schemas.openxmlformats.org/drawingml/2006/table">
            <a:tbl>
              <a:tblPr firstRow="1" bandRow="1">
                <a:tableStyleId>{9DCAF9ED-07DC-4A11-8D7F-57B35C25682E}</a:tableStyleId>
              </a:tblPr>
              <a:tblGrid>
                <a:gridCol w="1366891">
                  <a:extLst>
                    <a:ext uri="{9D8B030D-6E8A-4147-A177-3AD203B41FA5}">
                      <a16:colId xmlns:a16="http://schemas.microsoft.com/office/drawing/2014/main" val="20000"/>
                    </a:ext>
                  </a:extLst>
                </a:gridCol>
                <a:gridCol w="1325880">
                  <a:extLst>
                    <a:ext uri="{9D8B030D-6E8A-4147-A177-3AD203B41FA5}">
                      <a16:colId xmlns:a16="http://schemas.microsoft.com/office/drawing/2014/main" val="582212129"/>
                    </a:ext>
                  </a:extLst>
                </a:gridCol>
                <a:gridCol w="4766310">
                  <a:extLst>
                    <a:ext uri="{9D8B030D-6E8A-4147-A177-3AD203B41FA5}">
                      <a16:colId xmlns:a16="http://schemas.microsoft.com/office/drawing/2014/main" val="4053201570"/>
                    </a:ext>
                  </a:extLst>
                </a:gridCol>
                <a:gridCol w="3851910">
                  <a:extLst>
                    <a:ext uri="{9D8B030D-6E8A-4147-A177-3AD203B41FA5}">
                      <a16:colId xmlns:a16="http://schemas.microsoft.com/office/drawing/2014/main" val="4294361254"/>
                    </a:ext>
                  </a:extLst>
                </a:gridCol>
              </a:tblGrid>
              <a:tr h="0">
                <a:tc>
                  <a:txBody>
                    <a:bodyPr/>
                    <a:lstStyle/>
                    <a:p>
                      <a:pPr algn="ctr">
                        <a:lnSpc>
                          <a:spcPct val="100000"/>
                        </a:lnSpc>
                      </a:pPr>
                      <a:r>
                        <a:rPr lang="zh-CN" altLang="en-US" sz="1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商品所处环节</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数据分析指标</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指标含义</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备注</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rowSpan="5">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供应链环节</a:t>
                      </a: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库存周转率</a:t>
                      </a: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第一种计算方法：库存周转率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出库数量</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（期初库存数量</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期末库存数量）</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÷2]×100%</a:t>
                      </a:r>
                    </a:p>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第二种计算方法：库存周转率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销售数量</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（期初库存数量</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期末库存数量）</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÷2]×100%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从实际运营来看，一般来说，一件商品只会被销售一次，但是如果某件商品被退货，则可能出现一件商品被销售多次的情况</a:t>
                      </a: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平均库存</a:t>
                      </a: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平均库存</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（期初库存</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期末库存）</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÷2</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期初库存是指某个计算时间段内计算日期开始时的库存；期末库存为某个计算时间段内计算日期结束时的库存。期初库存、期末库存和平均库存是评价库存数量的重要指标</a:t>
                      </a: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库存天数</a:t>
                      </a: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库存天数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期末库存金额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（某个销售期的销售金额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销售期天数）</a:t>
                      </a: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可用于衡量店铺是否有缺货的风险</a:t>
                      </a: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330680"/>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库销比</a:t>
                      </a: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库销比</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期末库存金额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某个销售期的销售金额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一般作为年度指标使用</a:t>
                      </a: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656792"/>
                  </a:ext>
                </a:extLst>
              </a:tr>
              <a:tr h="0">
                <a:tc vMerge="1">
                  <a:txBody>
                    <a:bodyPr/>
                    <a:lstStyle/>
                    <a:p>
                      <a:pPr marL="0" algn="ctr">
                        <a:lnSpc>
                          <a:spcPct val="105000"/>
                        </a:lnSpc>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有效库存比</a:t>
                      </a: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有效库存比</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有效库存金额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总库存金额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一般来说，有效库存是指能够给店铺带来销售价值的库存</a:t>
                      </a: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8005060"/>
                  </a:ext>
                </a:extLst>
              </a:tr>
              <a:tr h="0">
                <a:tc rowSpan="2">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销售环节</a:t>
                      </a: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货龄</a:t>
                      </a: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商品从生产开始之后的时间</a:t>
                      </a: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一般来说，货龄越大、库存越大的商品是急需进行价格调整的商品</a:t>
                      </a: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5366530"/>
                  </a:ext>
                </a:extLst>
              </a:tr>
              <a:tr h="0">
                <a:tc vMerge="1">
                  <a:txBody>
                    <a:bodyPr/>
                    <a:lstStyle/>
                    <a:p>
                      <a:pPr marL="0" algn="ctr">
                        <a:lnSpc>
                          <a:spcPct val="105000"/>
                        </a:lnSpc>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售罄率</a:t>
                      </a: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售罄率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某段时间内商品的销售数量</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商品的到货量</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反映了商品的销售速度</a:t>
                      </a:r>
                    </a:p>
                  </a:txBody>
                  <a:tcPr marR="90000"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0202604"/>
                  </a:ext>
                </a:extLst>
              </a:tr>
            </a:tbl>
          </a:graphicData>
        </a:graphic>
      </p:graphicFrame>
      <p:sp>
        <p:nvSpPr>
          <p:cNvPr id="15" name="文本框 14">
            <a:extLst>
              <a:ext uri="{FF2B5EF4-FFF2-40B4-BE49-F238E27FC236}">
                <a16:creationId xmlns:a16="http://schemas.microsoft.com/office/drawing/2014/main" id="{468B2C9D-0A9E-AE93-0F8D-AB3D945E3530}"/>
              </a:ext>
            </a:extLst>
          </p:cNvPr>
          <p:cNvSpPr txBox="1"/>
          <p:nvPr/>
        </p:nvSpPr>
        <p:spPr>
          <a:xfrm>
            <a:off x="3383114" y="890497"/>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与“货”相关的常用的数据分析指标</a:t>
            </a:r>
          </a:p>
        </p:txBody>
      </p:sp>
    </p:spTree>
    <p:extLst>
      <p:ext uri="{BB962C8B-B14F-4D97-AF65-F5344CB8AC3E}">
        <p14:creationId xmlns:p14="http://schemas.microsoft.com/office/powerpoint/2010/main" val="310134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13798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零售业数据分析指标体系</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14" name="表格 7">
            <a:extLst>
              <a:ext uri="{FF2B5EF4-FFF2-40B4-BE49-F238E27FC236}">
                <a16:creationId xmlns:a16="http://schemas.microsoft.com/office/drawing/2014/main" id="{7DF06DBC-24C0-8331-7B43-7F395A2BFFE4}"/>
              </a:ext>
            </a:extLst>
          </p:cNvPr>
          <p:cNvGraphicFramePr>
            <a:graphicFrameLocks noGrp="1"/>
          </p:cNvGraphicFramePr>
          <p:nvPr/>
        </p:nvGraphicFramePr>
        <p:xfrm>
          <a:off x="427619" y="1216997"/>
          <a:ext cx="11310991" cy="5351400"/>
        </p:xfrm>
        <a:graphic>
          <a:graphicData uri="http://schemas.openxmlformats.org/drawingml/2006/table">
            <a:tbl>
              <a:tblPr firstRow="1" bandRow="1">
                <a:tableStyleId>{9DCAF9ED-07DC-4A11-8D7F-57B35C25682E}</a:tableStyleId>
              </a:tblPr>
              <a:tblGrid>
                <a:gridCol w="1366891">
                  <a:extLst>
                    <a:ext uri="{9D8B030D-6E8A-4147-A177-3AD203B41FA5}">
                      <a16:colId xmlns:a16="http://schemas.microsoft.com/office/drawing/2014/main" val="20000"/>
                    </a:ext>
                  </a:extLst>
                </a:gridCol>
                <a:gridCol w="1520190">
                  <a:extLst>
                    <a:ext uri="{9D8B030D-6E8A-4147-A177-3AD203B41FA5}">
                      <a16:colId xmlns:a16="http://schemas.microsoft.com/office/drawing/2014/main" val="582212129"/>
                    </a:ext>
                  </a:extLst>
                </a:gridCol>
                <a:gridCol w="4572000">
                  <a:extLst>
                    <a:ext uri="{9D8B030D-6E8A-4147-A177-3AD203B41FA5}">
                      <a16:colId xmlns:a16="http://schemas.microsoft.com/office/drawing/2014/main" val="4053201570"/>
                    </a:ext>
                  </a:extLst>
                </a:gridCol>
                <a:gridCol w="3851910">
                  <a:extLst>
                    <a:ext uri="{9D8B030D-6E8A-4147-A177-3AD203B41FA5}">
                      <a16:colId xmlns:a16="http://schemas.microsoft.com/office/drawing/2014/main" val="4294361254"/>
                    </a:ext>
                  </a:extLst>
                </a:gridCol>
              </a:tblGrid>
              <a:tr h="0">
                <a:tc>
                  <a:txBody>
                    <a:bodyPr/>
                    <a:lstStyle/>
                    <a:p>
                      <a:pPr algn="ctr">
                        <a:lnSpc>
                          <a:spcPct val="100000"/>
                        </a:lnSpc>
                      </a:pPr>
                      <a:r>
                        <a:rPr lang="zh-CN" altLang="en-US" sz="1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商品所处环节</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数据分析指标</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指标含义</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备注</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rowSpan="8">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销售环节</a:t>
                      </a: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折扣率</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折扣率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商品实收金额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商品标准零售价金额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可用于评价店铺的利润水平</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动销率</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商品动销率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某个时间段内商品累积销售数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商品库存数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a:t>
                      </a:r>
                      <a:r>
                        <a:rPr lang="zh-CN" altLang="en-US" sz="1500" spc="-60" baseline="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用于评价商品销售与库存备货之间的匹配度</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当天缺货率</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当天缺货率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当天缺货</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SKU</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总数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当天销售</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SKU</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的总数</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可用于评价商品销售与库存的匹配度</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330680"/>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品类结构占比</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品类结构占比</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某品类销售额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总销售额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可用于评价店铺存货结构或店铺进货结构是否合理</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656792"/>
                  </a:ext>
                </a:extLst>
              </a:tr>
              <a:tr h="0">
                <a:tc vMerge="1">
                  <a:txBody>
                    <a:bodyPr/>
                    <a:lstStyle/>
                    <a:p>
                      <a:pPr marL="0" algn="ctr">
                        <a:lnSpc>
                          <a:spcPct val="105000"/>
                        </a:lnSpc>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价位段占比</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价位段占比</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某个价位范围内商品的销售额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总销售额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可用于评价店铺内商品的定价是否合理</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8005060"/>
                  </a:ext>
                </a:extLst>
              </a:tr>
              <a:tr h="0">
                <a:tc vMerge="1">
                  <a:txBody>
                    <a:bodyPr/>
                    <a:lstStyle/>
                    <a:p>
                      <a:pPr marL="0" algn="ctr">
                        <a:lnSpc>
                          <a:spcPct val="105000"/>
                        </a:lnSpc>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正价销售占比</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正价销售占比</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按照正价销售的商品的销售额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总销售额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可用于评价店铺的利润水平，是员工销售能力和企业管理能力的综合体现</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284912"/>
                  </a:ext>
                </a:extLst>
              </a:tr>
              <a:tr h="0">
                <a:tc vMerge="1">
                  <a:txBody>
                    <a:bodyPr/>
                    <a:lstStyle/>
                    <a:p>
                      <a:pPr marL="0" algn="ctr">
                        <a:lnSpc>
                          <a:spcPct val="105000"/>
                        </a:lnSpc>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商品现值</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商品当前被消费者认可的价值</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与货龄、库存和售罄率有一定的关系</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819236"/>
                  </a:ext>
                </a:extLst>
              </a:tr>
              <a:tr h="0">
                <a:tc vMerge="1">
                  <a:txBody>
                    <a:bodyPr/>
                    <a:lstStyle/>
                    <a:p>
                      <a:pPr marL="0" algn="ctr">
                        <a:lnSpc>
                          <a:spcPct val="105000"/>
                        </a:lnSpc>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滞销品销售占比</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滞销品销售占比</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滞销品销售数量</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商品的总销售量</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a:t>
                      </a:r>
                      <a:r>
                        <a:rPr lang="zh-CN" altLang="en-US" sz="1500" kern="1300" spc="-60" baseline="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用于评价店铺的商品结构、商品的销售情况</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5512108"/>
                  </a:ext>
                </a:extLst>
              </a:tr>
              <a:tr h="0">
                <a:tc rowSpan="2">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售后环节</a:t>
                      </a: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退货率</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第一种计算方法：退货率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某个周期内退货的商品数量</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该周期内销售的商品总数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p>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第二种计算方法：退货率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某个周期内退货的订单数量</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该周期内达成交易的订单总数量</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kern="1300" spc="-60" baseline="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可用于评价商品质量、店铺和员工的服务水</a:t>
                      </a:r>
                      <a:br>
                        <a:rPr lang="en-US" altLang="zh-CN" sz="1500" kern="1300" spc="-60" baseline="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br>
                      <a:r>
                        <a:rPr lang="zh-CN" altLang="en-US" sz="1500" kern="1300" spc="-60" baseline="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平等</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6643563"/>
                  </a:ext>
                </a:extLst>
              </a:tr>
              <a:tr h="0">
                <a:tc vMerge="1">
                  <a:txBody>
                    <a:bodyPr/>
                    <a:lstStyle/>
                    <a:p>
                      <a:pPr marL="0" algn="ctr">
                        <a:lnSpc>
                          <a:spcPct val="105000"/>
                        </a:lnSpc>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残损率</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残损率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残损商品数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商品总数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kern="1300" spc="0" baseline="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是分析店铺销售利润的指标之一，也是分析供应链工作质量和效率的指标之一</a:t>
                      </a:r>
                    </a:p>
                  </a:txBody>
                  <a:tcPr marR="90000"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4386675"/>
                  </a:ext>
                </a:extLst>
              </a:tr>
            </a:tbl>
          </a:graphicData>
        </a:graphic>
      </p:graphicFrame>
      <p:sp>
        <p:nvSpPr>
          <p:cNvPr id="15" name="文本框 14">
            <a:extLst>
              <a:ext uri="{FF2B5EF4-FFF2-40B4-BE49-F238E27FC236}">
                <a16:creationId xmlns:a16="http://schemas.microsoft.com/office/drawing/2014/main" id="{468B2C9D-0A9E-AE93-0F8D-AB3D945E3530}"/>
              </a:ext>
            </a:extLst>
          </p:cNvPr>
          <p:cNvSpPr txBox="1"/>
          <p:nvPr/>
        </p:nvSpPr>
        <p:spPr>
          <a:xfrm>
            <a:off x="3383114" y="890497"/>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与“货”相关的常用的数据分析指标</a:t>
            </a:r>
          </a:p>
        </p:txBody>
      </p:sp>
    </p:spTree>
    <p:extLst>
      <p:ext uri="{BB962C8B-B14F-4D97-AF65-F5344CB8AC3E}">
        <p14:creationId xmlns:p14="http://schemas.microsoft.com/office/powerpoint/2010/main" val="143428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13798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零售业数据分析指标体系</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14" name="表格 7">
            <a:extLst>
              <a:ext uri="{FF2B5EF4-FFF2-40B4-BE49-F238E27FC236}">
                <a16:creationId xmlns:a16="http://schemas.microsoft.com/office/drawing/2014/main" id="{7DF06DBC-24C0-8331-7B43-7F395A2BFFE4}"/>
              </a:ext>
            </a:extLst>
          </p:cNvPr>
          <p:cNvGraphicFramePr>
            <a:graphicFrameLocks noGrp="1"/>
          </p:cNvGraphicFramePr>
          <p:nvPr/>
        </p:nvGraphicFramePr>
        <p:xfrm>
          <a:off x="427619" y="1308437"/>
          <a:ext cx="11310991" cy="5039360"/>
        </p:xfrm>
        <a:graphic>
          <a:graphicData uri="http://schemas.openxmlformats.org/drawingml/2006/table">
            <a:tbl>
              <a:tblPr firstRow="1" bandRow="1">
                <a:tableStyleId>{9DCAF9ED-07DC-4A11-8D7F-57B35C25682E}</a:tableStyleId>
              </a:tblPr>
              <a:tblGrid>
                <a:gridCol w="1451820">
                  <a:extLst>
                    <a:ext uri="{9D8B030D-6E8A-4147-A177-3AD203B41FA5}">
                      <a16:colId xmlns:a16="http://schemas.microsoft.com/office/drawing/2014/main" val="20000"/>
                    </a:ext>
                  </a:extLst>
                </a:gridCol>
                <a:gridCol w="1354238">
                  <a:extLst>
                    <a:ext uri="{9D8B030D-6E8A-4147-A177-3AD203B41FA5}">
                      <a16:colId xmlns:a16="http://schemas.microsoft.com/office/drawing/2014/main" val="582212129"/>
                    </a:ext>
                  </a:extLst>
                </a:gridCol>
                <a:gridCol w="3646026">
                  <a:extLst>
                    <a:ext uri="{9D8B030D-6E8A-4147-A177-3AD203B41FA5}">
                      <a16:colId xmlns:a16="http://schemas.microsoft.com/office/drawing/2014/main" val="4053201570"/>
                    </a:ext>
                  </a:extLst>
                </a:gridCol>
                <a:gridCol w="4858907">
                  <a:extLst>
                    <a:ext uri="{9D8B030D-6E8A-4147-A177-3AD203B41FA5}">
                      <a16:colId xmlns:a16="http://schemas.microsoft.com/office/drawing/2014/main" val="4294361254"/>
                    </a:ext>
                  </a:extLst>
                </a:gridCol>
              </a:tblGrid>
              <a:tr h="0">
                <a:tc>
                  <a:txBody>
                    <a:bodyPr/>
                    <a:lstStyle/>
                    <a:p>
                      <a:pPr algn="ctr">
                        <a:lnSpc>
                          <a:spcPct val="100000"/>
                        </a:lnSpc>
                      </a:pPr>
                      <a:r>
                        <a:rPr lang="zh-CN" altLang="en-US" sz="1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“场”的类型</a:t>
                      </a:r>
                    </a:p>
                  </a:txBody>
                  <a:tcPr marT="792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数据分析指标</a:t>
                      </a:r>
                    </a:p>
                  </a:txBody>
                  <a:tcPr marT="792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指标含义</a:t>
                      </a:r>
                    </a:p>
                  </a:txBody>
                  <a:tcPr marT="792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备注</a:t>
                      </a:r>
                    </a:p>
                  </a:txBody>
                  <a:tcPr marT="792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rowSpan="8">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线下实体门店</a:t>
                      </a: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预测额</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根据不同的依据形成的预测销售额度</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可用于评估销售任务，制订销售目标</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进店率</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进店率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进店人数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路过人数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可用于评价门店对顾客的吸引程度</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试穿率</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试穿率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试穿商品的顾客数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进店人数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可用于评价商品对顾客的吸引力</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330680"/>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成交率</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成交率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成交顾客数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进店人数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可用于评价员工的销售能力、顾客对商品的需求程度</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656792"/>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坪效</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实体门店每坪（</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坪</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=3.3</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平方米）的面积可以产出多少营业额。坪效</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某个区域产生的销售额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该区域面积</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可用来评价某个门店或某个流程的销售效果</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8235031"/>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人效</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人效</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某个团队的销售额</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该团队人数</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可用于评价某个团队的销售效率、门店的人力成本，帮助门店合理规划人力资源配置</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6919100"/>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每平方米租金</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每平方米租金</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租金</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面积</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可用于评价门店的成本、盈利水平</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8990049"/>
                  </a:ext>
                </a:extLst>
              </a:tr>
              <a:tr h="0">
                <a:tc vMerge="1">
                  <a:txBody>
                    <a:bodyPr/>
                    <a:lstStyle/>
                    <a:p>
                      <a:pPr marL="0" algn="ctr">
                        <a:lnSpc>
                          <a:spcPct val="105000"/>
                        </a:lnSpc>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净开店率</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净开店率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（开店数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关店数）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期初店铺总数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可用于评价实体门店的扩张速度</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8685653"/>
                  </a:ext>
                </a:extLst>
              </a:tr>
            </a:tbl>
          </a:graphicData>
        </a:graphic>
      </p:graphicFrame>
      <p:sp>
        <p:nvSpPr>
          <p:cNvPr id="15" name="文本框 14">
            <a:extLst>
              <a:ext uri="{FF2B5EF4-FFF2-40B4-BE49-F238E27FC236}">
                <a16:creationId xmlns:a16="http://schemas.microsoft.com/office/drawing/2014/main" id="{468B2C9D-0A9E-AE93-0F8D-AB3D945E3530}"/>
              </a:ext>
            </a:extLst>
          </p:cNvPr>
          <p:cNvSpPr txBox="1"/>
          <p:nvPr/>
        </p:nvSpPr>
        <p:spPr>
          <a:xfrm>
            <a:off x="3383114" y="981937"/>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与“场”相关的常用的数据分析指标</a:t>
            </a:r>
          </a:p>
        </p:txBody>
      </p:sp>
    </p:spTree>
    <p:extLst>
      <p:ext uri="{BB962C8B-B14F-4D97-AF65-F5344CB8AC3E}">
        <p14:creationId xmlns:p14="http://schemas.microsoft.com/office/powerpoint/2010/main" val="212646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13798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零售业数据分析指标体系</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14" name="表格 7">
            <a:extLst>
              <a:ext uri="{FF2B5EF4-FFF2-40B4-BE49-F238E27FC236}">
                <a16:creationId xmlns:a16="http://schemas.microsoft.com/office/drawing/2014/main" id="{7DF06DBC-24C0-8331-7B43-7F395A2BFFE4}"/>
              </a:ext>
            </a:extLst>
          </p:cNvPr>
          <p:cNvGraphicFramePr>
            <a:graphicFrameLocks noGrp="1"/>
          </p:cNvGraphicFramePr>
          <p:nvPr/>
        </p:nvGraphicFramePr>
        <p:xfrm>
          <a:off x="427619" y="1308437"/>
          <a:ext cx="11310991" cy="4493490"/>
        </p:xfrm>
        <a:graphic>
          <a:graphicData uri="http://schemas.openxmlformats.org/drawingml/2006/table">
            <a:tbl>
              <a:tblPr firstRow="1" bandRow="1">
                <a:tableStyleId>{9DCAF9ED-07DC-4A11-8D7F-57B35C25682E}</a:tableStyleId>
              </a:tblPr>
              <a:tblGrid>
                <a:gridCol w="1451820">
                  <a:extLst>
                    <a:ext uri="{9D8B030D-6E8A-4147-A177-3AD203B41FA5}">
                      <a16:colId xmlns:a16="http://schemas.microsoft.com/office/drawing/2014/main" val="20000"/>
                    </a:ext>
                  </a:extLst>
                </a:gridCol>
                <a:gridCol w="1354238">
                  <a:extLst>
                    <a:ext uri="{9D8B030D-6E8A-4147-A177-3AD203B41FA5}">
                      <a16:colId xmlns:a16="http://schemas.microsoft.com/office/drawing/2014/main" val="582212129"/>
                    </a:ext>
                  </a:extLst>
                </a:gridCol>
                <a:gridCol w="3646026">
                  <a:extLst>
                    <a:ext uri="{9D8B030D-6E8A-4147-A177-3AD203B41FA5}">
                      <a16:colId xmlns:a16="http://schemas.microsoft.com/office/drawing/2014/main" val="4053201570"/>
                    </a:ext>
                  </a:extLst>
                </a:gridCol>
                <a:gridCol w="4858907">
                  <a:extLst>
                    <a:ext uri="{9D8B030D-6E8A-4147-A177-3AD203B41FA5}">
                      <a16:colId xmlns:a16="http://schemas.microsoft.com/office/drawing/2014/main" val="4294361254"/>
                    </a:ext>
                  </a:extLst>
                </a:gridCol>
              </a:tblGrid>
              <a:tr h="0">
                <a:tc>
                  <a:txBody>
                    <a:bodyPr/>
                    <a:lstStyle/>
                    <a:p>
                      <a:pPr algn="ctr">
                        <a:lnSpc>
                          <a:spcPct val="100000"/>
                        </a:lnSpc>
                      </a:pPr>
                      <a:r>
                        <a:rPr lang="zh-CN" altLang="en-US" sz="1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“场”的类型</a:t>
                      </a:r>
                    </a:p>
                  </a:txBody>
                  <a:tcPr marT="792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数据分析指标</a:t>
                      </a:r>
                    </a:p>
                  </a:txBody>
                  <a:tcPr marT="792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指标含义</a:t>
                      </a:r>
                    </a:p>
                  </a:txBody>
                  <a:tcPr marT="792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备注</a:t>
                      </a:r>
                    </a:p>
                  </a:txBody>
                  <a:tcPr marT="792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rowSpan="6">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线上网店或</a:t>
                      </a:r>
                    </a:p>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官方商城</a:t>
                      </a: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页面浏览量（</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PV</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店铺各页面被查看的次数</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一个顾客多次点击或者刷新同一个页面被记为多次浏览，累加不去重</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访客数（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UV</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某个时间段内全店铺各页面的访问人数</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在所选时间段内，同一访客多次访问同一个页面会进行去重计算</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访问深度</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顾客一次连续访问的店铺页面数</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可用来评价网店商品或页面对顾客的吸引力</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330680"/>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跳失率</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顾客通过相应的入口访问店铺，只访问了一个页面就离开的人数占通过该入口访问店铺的总人数的比例</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是衡量网店转化率的重要指标</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656792"/>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添加转化率</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添加转化率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把某款商品添加到购物车的人数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访问该款商品的总人数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可用于评价某款商品对顾客的吸引力，也是评价某款商品订单转化率的重要指标之一</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8235031"/>
                  </a:ext>
                </a:extLst>
              </a:tr>
              <a:tr h="0">
                <a:tc vMerge="1">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864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成交转化率</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成交转化率</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达成交易的人数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访问总人数</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可用于评价网店的销售水平、某款商品的受欢迎程度</a:t>
                      </a:r>
                    </a:p>
                  </a:txBody>
                  <a:tcPr marR="90000" marT="72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6919100"/>
                  </a:ext>
                </a:extLst>
              </a:tr>
            </a:tbl>
          </a:graphicData>
        </a:graphic>
      </p:graphicFrame>
      <p:sp>
        <p:nvSpPr>
          <p:cNvPr id="15" name="文本框 14">
            <a:extLst>
              <a:ext uri="{FF2B5EF4-FFF2-40B4-BE49-F238E27FC236}">
                <a16:creationId xmlns:a16="http://schemas.microsoft.com/office/drawing/2014/main" id="{468B2C9D-0A9E-AE93-0F8D-AB3D945E3530}"/>
              </a:ext>
            </a:extLst>
          </p:cNvPr>
          <p:cNvSpPr txBox="1"/>
          <p:nvPr/>
        </p:nvSpPr>
        <p:spPr>
          <a:xfrm>
            <a:off x="3383114" y="981937"/>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与“场”相关的常用的数据分析指标</a:t>
            </a:r>
          </a:p>
        </p:txBody>
      </p:sp>
    </p:spTree>
    <p:extLst>
      <p:ext uri="{BB962C8B-B14F-4D97-AF65-F5344CB8AC3E}">
        <p14:creationId xmlns:p14="http://schemas.microsoft.com/office/powerpoint/2010/main" val="247200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849657"/>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p>
        </p:txBody>
      </p:sp>
      <p:sp>
        <p:nvSpPr>
          <p:cNvPr id="19" name="文本框 18"/>
          <p:cNvSpPr txBox="1"/>
          <p:nvPr/>
        </p:nvSpPr>
        <p:spPr>
          <a:xfrm>
            <a:off x="2845322" y="3014226"/>
            <a:ext cx="6340197"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用科学的思维方式指导</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数据分析</a:t>
            </a:r>
          </a:p>
        </p:txBody>
      </p:sp>
      <p:sp>
        <p:nvSpPr>
          <p:cNvPr id="20" name="矩形 19"/>
          <p:cNvSpPr/>
          <p:nvPr/>
        </p:nvSpPr>
        <p:spPr>
          <a:xfrm>
            <a:off x="2845321" y="4743752"/>
            <a:ext cx="6298679" cy="1289905"/>
          </a:xfrm>
          <a:prstGeom prst="rect">
            <a:avLst/>
          </a:prstGeom>
        </p:spPr>
        <p:txBody>
          <a:bodyPr wrap="square">
            <a:spAutoFit/>
          </a:bodyPr>
          <a:lstStyle/>
          <a:p>
            <a:pPr indent="457200" algn="just">
              <a:lnSpc>
                <a:spcPct val="150000"/>
              </a:lnSpc>
            </a:pPr>
            <a:r>
              <a:rPr lang="zh-CN" altLang="en-US" dirty="0"/>
              <a:t>思维方式常常能影响到人们解决问题的方法。因此，为了让数据分析的结果更加科学、可靠，在进行数据分析时，需要讲究一定的思维方式。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203077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6802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用科学的思维方式指导数据分析</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6" name="组合 45">
            <a:extLst>
              <a:ext uri="{FF2B5EF4-FFF2-40B4-BE49-F238E27FC236}">
                <a16:creationId xmlns:a16="http://schemas.microsoft.com/office/drawing/2014/main" id="{BA00F6A2-5B9A-075B-AD23-39D26C5C3DE2}"/>
              </a:ext>
            </a:extLst>
          </p:cNvPr>
          <p:cNvGrpSpPr/>
          <p:nvPr/>
        </p:nvGrpSpPr>
        <p:grpSpPr>
          <a:xfrm>
            <a:off x="948306" y="1089242"/>
            <a:ext cx="4716000" cy="2259012"/>
            <a:chOff x="1103444" y="2430589"/>
            <a:chExt cx="4716000" cy="2259012"/>
          </a:xfrm>
        </p:grpSpPr>
        <p:sp>
          <p:nvSpPr>
            <p:cNvPr id="47" name="Text Placeholder 27">
              <a:extLst>
                <a:ext uri="{FF2B5EF4-FFF2-40B4-BE49-F238E27FC236}">
                  <a16:creationId xmlns:a16="http://schemas.microsoft.com/office/drawing/2014/main" id="{A0CF8DD9-8509-3B02-E8A3-EF06828DD595}"/>
                </a:ext>
              </a:extLst>
            </p:cNvPr>
            <p:cNvSpPr txBox="1">
              <a:spLocks/>
            </p:cNvSpPr>
            <p:nvPr/>
          </p:nvSpPr>
          <p:spPr>
            <a:xfrm>
              <a:off x="1103444" y="2835601"/>
              <a:ext cx="4716000" cy="1854000"/>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48" name="同侧圆角矩形 14">
              <a:extLst>
                <a:ext uri="{FF2B5EF4-FFF2-40B4-BE49-F238E27FC236}">
                  <a16:creationId xmlns:a16="http://schemas.microsoft.com/office/drawing/2014/main" id="{3A8A01CC-6D5E-B144-51B7-3CB4520E03CA}"/>
                </a:ext>
              </a:extLst>
            </p:cNvPr>
            <p:cNvSpPr/>
            <p:nvPr/>
          </p:nvSpPr>
          <p:spPr>
            <a:xfrm>
              <a:off x="1103446" y="2450941"/>
              <a:ext cx="768085" cy="380106"/>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000" dirty="0">
                  <a:solidFill>
                    <a:schemeClr val="lt1"/>
                  </a:solidFill>
                  <a:latin typeface="微软雅黑" panose="020B0503020204020204" pitchFamily="34" charset="-122"/>
                  <a:ea typeface="微软雅黑" panose="020B0503020204020204" pitchFamily="34" charset="-122"/>
                  <a:cs typeface="+mn-ea"/>
                  <a:sym typeface="+mn-lt"/>
                </a:rPr>
                <a:t>1</a:t>
              </a:r>
              <a:endParaRPr lang="zh-CN" altLang="en-US" sz="2000"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49" name="TextBox 53">
              <a:extLst>
                <a:ext uri="{FF2B5EF4-FFF2-40B4-BE49-F238E27FC236}">
                  <a16:creationId xmlns:a16="http://schemas.microsoft.com/office/drawing/2014/main" id="{CB0E2E6F-9802-11A6-512E-D11A5C5F5322}"/>
                </a:ext>
              </a:extLst>
            </p:cNvPr>
            <p:cNvSpPr txBox="1"/>
            <p:nvPr/>
          </p:nvSpPr>
          <p:spPr>
            <a:xfrm>
              <a:off x="1321256" y="2986403"/>
              <a:ext cx="4284000" cy="1203022"/>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5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没有对比就没有优劣。单独看一个数据并不能得到多少有效的信息，而将其与其他数据进行比较，才更容易得到有用的信息，所运用的思维就是对比思维。</a:t>
              </a:r>
            </a:p>
          </p:txBody>
        </p:sp>
        <p:sp>
          <p:nvSpPr>
            <p:cNvPr id="50" name="TextBox 53">
              <a:extLst>
                <a:ext uri="{FF2B5EF4-FFF2-40B4-BE49-F238E27FC236}">
                  <a16:creationId xmlns:a16="http://schemas.microsoft.com/office/drawing/2014/main" id="{598CFC47-6B3E-0F7B-3EBB-0456FB1137A2}"/>
                </a:ext>
              </a:extLst>
            </p:cNvPr>
            <p:cNvSpPr txBox="1"/>
            <p:nvPr/>
          </p:nvSpPr>
          <p:spPr>
            <a:xfrm>
              <a:off x="2019509" y="2430589"/>
              <a:ext cx="2156278" cy="366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r>
                <a:rPr lang="zh-CN" altLang="en-US" sz="1800" b="1" dirty="0">
                  <a:solidFill>
                    <a:schemeClr val="accent2"/>
                  </a:solidFill>
                  <a:latin typeface="微软雅黑" panose="020B0503020204020204" pitchFamily="34" charset="-122"/>
                  <a:ea typeface="微软雅黑" panose="020B0503020204020204" pitchFamily="34" charset="-122"/>
                  <a:cs typeface="+mn-ea"/>
                  <a:sym typeface="+mn-lt"/>
                </a:rPr>
                <a:t>对比思维</a:t>
              </a:r>
            </a:p>
          </p:txBody>
        </p:sp>
      </p:grpSp>
      <p:graphicFrame>
        <p:nvGraphicFramePr>
          <p:cNvPr id="66" name="表格 7">
            <a:extLst>
              <a:ext uri="{FF2B5EF4-FFF2-40B4-BE49-F238E27FC236}">
                <a16:creationId xmlns:a16="http://schemas.microsoft.com/office/drawing/2014/main" id="{198DD4DB-17DD-E912-E74C-E7B8F6559F9F}"/>
              </a:ext>
            </a:extLst>
          </p:cNvPr>
          <p:cNvGraphicFramePr>
            <a:graphicFrameLocks noGrp="1"/>
          </p:cNvGraphicFramePr>
          <p:nvPr/>
        </p:nvGraphicFramePr>
        <p:xfrm>
          <a:off x="955713" y="3954728"/>
          <a:ext cx="10294886" cy="1571104"/>
        </p:xfrm>
        <a:graphic>
          <a:graphicData uri="http://schemas.openxmlformats.org/drawingml/2006/table">
            <a:tbl>
              <a:tblPr firstRow="1" bandRow="1">
                <a:tableStyleId>{9DCAF9ED-07DC-4A11-8D7F-57B35C25682E}</a:tableStyleId>
              </a:tblPr>
              <a:tblGrid>
                <a:gridCol w="1570317">
                  <a:extLst>
                    <a:ext uri="{9D8B030D-6E8A-4147-A177-3AD203B41FA5}">
                      <a16:colId xmlns:a16="http://schemas.microsoft.com/office/drawing/2014/main" val="20000"/>
                    </a:ext>
                  </a:extLst>
                </a:gridCol>
                <a:gridCol w="1246367">
                  <a:extLst>
                    <a:ext uri="{9D8B030D-6E8A-4147-A177-3AD203B41FA5}">
                      <a16:colId xmlns:a16="http://schemas.microsoft.com/office/drawing/2014/main" val="582212129"/>
                    </a:ext>
                  </a:extLst>
                </a:gridCol>
                <a:gridCol w="1246367">
                  <a:extLst>
                    <a:ext uri="{9D8B030D-6E8A-4147-A177-3AD203B41FA5}">
                      <a16:colId xmlns:a16="http://schemas.microsoft.com/office/drawing/2014/main" val="2886647031"/>
                    </a:ext>
                  </a:extLst>
                </a:gridCol>
                <a:gridCol w="1246367">
                  <a:extLst>
                    <a:ext uri="{9D8B030D-6E8A-4147-A177-3AD203B41FA5}">
                      <a16:colId xmlns:a16="http://schemas.microsoft.com/office/drawing/2014/main" val="4003590775"/>
                    </a:ext>
                  </a:extLst>
                </a:gridCol>
                <a:gridCol w="1246367">
                  <a:extLst>
                    <a:ext uri="{9D8B030D-6E8A-4147-A177-3AD203B41FA5}">
                      <a16:colId xmlns:a16="http://schemas.microsoft.com/office/drawing/2014/main" val="1464765793"/>
                    </a:ext>
                  </a:extLst>
                </a:gridCol>
                <a:gridCol w="1246367">
                  <a:extLst>
                    <a:ext uri="{9D8B030D-6E8A-4147-A177-3AD203B41FA5}">
                      <a16:colId xmlns:a16="http://schemas.microsoft.com/office/drawing/2014/main" val="442909144"/>
                    </a:ext>
                  </a:extLst>
                </a:gridCol>
                <a:gridCol w="1246367">
                  <a:extLst>
                    <a:ext uri="{9D8B030D-6E8A-4147-A177-3AD203B41FA5}">
                      <a16:colId xmlns:a16="http://schemas.microsoft.com/office/drawing/2014/main" val="938055080"/>
                    </a:ext>
                  </a:extLst>
                </a:gridCol>
                <a:gridCol w="1246367">
                  <a:extLst>
                    <a:ext uri="{9D8B030D-6E8A-4147-A177-3AD203B41FA5}">
                      <a16:colId xmlns:a16="http://schemas.microsoft.com/office/drawing/2014/main" val="720853948"/>
                    </a:ext>
                  </a:extLst>
                </a:gridCol>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时间</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拍下</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总金额</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元</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拍下付款</a:t>
                      </a:r>
                      <a:br>
                        <a:rPr lang="en-US" altLang="zh-CN" sz="1500" dirty="0">
                          <a:solidFill>
                            <a:schemeClr val="bg1"/>
                          </a:solidFill>
                          <a:latin typeface="微软雅黑" panose="020B0503020204020204" pitchFamily="34" charset="-122"/>
                          <a:ea typeface="微软雅黑" panose="020B0503020204020204" pitchFamily="34" charset="-122"/>
                        </a:rPr>
                      </a:br>
                      <a:r>
                        <a:rPr lang="zh-CN" altLang="en-US" sz="1500" dirty="0">
                          <a:solidFill>
                            <a:schemeClr val="bg1"/>
                          </a:solidFill>
                          <a:latin typeface="微软雅黑" panose="020B0503020204020204" pitchFamily="34" charset="-122"/>
                          <a:ea typeface="微软雅黑" panose="020B0503020204020204" pitchFamily="34" charset="-122"/>
                        </a:rPr>
                        <a:t>金额</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元</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成交</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总金额</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元</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成交</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会员数</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个</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拍下</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订单数</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个</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拍下付款</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订单数</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个</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拍下</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支付率</a:t>
                      </a:r>
                      <a:r>
                        <a:rPr lang="en-US" altLang="zh-CN" sz="1500" dirty="0">
                          <a:solidFill>
                            <a:schemeClr val="bg1"/>
                          </a:solidFill>
                          <a:latin typeface="微软雅黑" panose="020B0503020204020204" pitchFamily="34" charset="-122"/>
                          <a:ea typeface="微软雅黑" panose="020B0503020204020204" pitchFamily="34" charset="-122"/>
                        </a:rPr>
                        <a:t>/%</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marL="0" algn="ctr">
                        <a:lnSpc>
                          <a:spcPct val="120000"/>
                        </a:lnSpc>
                      </a:pPr>
                      <a: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2022</a:t>
                      </a: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12</a:t>
                      </a: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12</a:t>
                      </a: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日</a:t>
                      </a: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1023</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437</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437</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4</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8</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4</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50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2022</a:t>
                      </a: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12</a:t>
                      </a: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13</a:t>
                      </a: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日</a:t>
                      </a: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591.5</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328.8</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328.8</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3</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5</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3</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60</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bl>
          </a:graphicData>
        </a:graphic>
      </p:graphicFrame>
      <p:sp>
        <p:nvSpPr>
          <p:cNvPr id="67" name="文本框 66">
            <a:extLst>
              <a:ext uri="{FF2B5EF4-FFF2-40B4-BE49-F238E27FC236}">
                <a16:creationId xmlns:a16="http://schemas.microsoft.com/office/drawing/2014/main" id="{61803069-A5B4-CAD8-D96B-1F99349070CA}"/>
              </a:ext>
            </a:extLst>
          </p:cNvPr>
          <p:cNvSpPr txBox="1"/>
          <p:nvPr/>
        </p:nvSpPr>
        <p:spPr>
          <a:xfrm>
            <a:off x="3403152" y="3628228"/>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某品牌网店</a:t>
            </a:r>
            <a:r>
              <a:rPr lang="en-US" altLang="zh-CN" sz="1600" b="1" dirty="0">
                <a:latin typeface="微软雅黑" panose="020B0503020204020204" pitchFamily="34" charset="-122"/>
                <a:ea typeface="微软雅黑" panose="020B0503020204020204" pitchFamily="34" charset="-122"/>
              </a:rPr>
              <a:t>2022</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12</a:t>
            </a:r>
            <a:r>
              <a:rPr lang="zh-CN" altLang="en-US" sz="1600" b="1" dirty="0">
                <a:latin typeface="微软雅黑" panose="020B0503020204020204" pitchFamily="34" charset="-122"/>
                <a:ea typeface="微软雅黑" panose="020B0503020204020204" pitchFamily="34" charset="-122"/>
              </a:rPr>
              <a:t>月</a:t>
            </a:r>
            <a:r>
              <a:rPr lang="en-US" altLang="zh-CN" sz="1600" b="1" dirty="0">
                <a:latin typeface="微软雅黑" panose="020B0503020204020204" pitchFamily="34" charset="-122"/>
                <a:ea typeface="微软雅黑" panose="020B0503020204020204" pitchFamily="34" charset="-122"/>
              </a:rPr>
              <a:t>12</a:t>
            </a:r>
            <a:r>
              <a:rPr lang="zh-CN" altLang="en-US" sz="1600" b="1" dirty="0">
                <a:latin typeface="微软雅黑" panose="020B0503020204020204" pitchFamily="34" charset="-122"/>
                <a:ea typeface="微软雅黑" panose="020B0503020204020204" pitchFamily="34" charset="-122"/>
              </a:rPr>
              <a:t>日、</a:t>
            </a:r>
            <a:r>
              <a:rPr lang="en-US" altLang="zh-CN" sz="1600" b="1" dirty="0">
                <a:latin typeface="微软雅黑" panose="020B0503020204020204" pitchFamily="34" charset="-122"/>
                <a:ea typeface="微软雅黑" panose="020B0503020204020204" pitchFamily="34" charset="-122"/>
              </a:rPr>
              <a:t>13</a:t>
            </a:r>
            <a:r>
              <a:rPr lang="zh-CN" altLang="en-US" sz="1600" b="1" dirty="0">
                <a:latin typeface="微软雅黑" panose="020B0503020204020204" pitchFamily="34" charset="-122"/>
                <a:ea typeface="微软雅黑" panose="020B0503020204020204" pitchFamily="34" charset="-122"/>
              </a:rPr>
              <a:t>日订单成交记录</a:t>
            </a:r>
          </a:p>
        </p:txBody>
      </p:sp>
    </p:spTree>
    <p:extLst>
      <p:ext uri="{BB962C8B-B14F-4D97-AF65-F5344CB8AC3E}">
        <p14:creationId xmlns:p14="http://schemas.microsoft.com/office/powerpoint/2010/main" val="59433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 calcmode="lin" valueType="num">
                                      <p:cBhvr>
                                        <p:cTn id="9" dur="500" fill="hold"/>
                                        <p:tgtEl>
                                          <p:spTgt spid="46"/>
                                        </p:tgtEl>
                                        <p:attrNameLst>
                                          <p:attrName>ppt_x</p:attrName>
                                        </p:attrNameLst>
                                      </p:cBhvr>
                                      <p:tavLst>
                                        <p:tav tm="0">
                                          <p:val>
                                            <p:fltVal val="0.5"/>
                                          </p:val>
                                        </p:tav>
                                        <p:tav tm="100000">
                                          <p:val>
                                            <p:strVal val="#ppt_x"/>
                                          </p:val>
                                        </p:tav>
                                      </p:tavLst>
                                    </p:anim>
                                    <p:anim calcmode="lin" valueType="num">
                                      <p:cBhvr>
                                        <p:cTn id="10" dur="500" fill="hold"/>
                                        <p:tgtEl>
                                          <p:spTgt spid="46"/>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6802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用科学的思维方式指导数据分析</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6" name="组合 45">
            <a:extLst>
              <a:ext uri="{FF2B5EF4-FFF2-40B4-BE49-F238E27FC236}">
                <a16:creationId xmlns:a16="http://schemas.microsoft.com/office/drawing/2014/main" id="{BA00F6A2-5B9A-075B-AD23-39D26C5C3DE2}"/>
              </a:ext>
            </a:extLst>
          </p:cNvPr>
          <p:cNvGrpSpPr/>
          <p:nvPr/>
        </p:nvGrpSpPr>
        <p:grpSpPr>
          <a:xfrm>
            <a:off x="948306" y="1089242"/>
            <a:ext cx="4716000" cy="2259012"/>
            <a:chOff x="1103444" y="2430589"/>
            <a:chExt cx="4716000" cy="2259012"/>
          </a:xfrm>
        </p:grpSpPr>
        <p:sp>
          <p:nvSpPr>
            <p:cNvPr id="47" name="Text Placeholder 27">
              <a:extLst>
                <a:ext uri="{FF2B5EF4-FFF2-40B4-BE49-F238E27FC236}">
                  <a16:creationId xmlns:a16="http://schemas.microsoft.com/office/drawing/2014/main" id="{A0CF8DD9-8509-3B02-E8A3-EF06828DD595}"/>
                </a:ext>
              </a:extLst>
            </p:cNvPr>
            <p:cNvSpPr txBox="1">
              <a:spLocks/>
            </p:cNvSpPr>
            <p:nvPr/>
          </p:nvSpPr>
          <p:spPr>
            <a:xfrm>
              <a:off x="1103444" y="2835601"/>
              <a:ext cx="4716000" cy="1854000"/>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48" name="同侧圆角矩形 14">
              <a:extLst>
                <a:ext uri="{FF2B5EF4-FFF2-40B4-BE49-F238E27FC236}">
                  <a16:creationId xmlns:a16="http://schemas.microsoft.com/office/drawing/2014/main" id="{3A8A01CC-6D5E-B144-51B7-3CB4520E03CA}"/>
                </a:ext>
              </a:extLst>
            </p:cNvPr>
            <p:cNvSpPr/>
            <p:nvPr/>
          </p:nvSpPr>
          <p:spPr>
            <a:xfrm>
              <a:off x="1103446" y="2450941"/>
              <a:ext cx="768085" cy="380106"/>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000" dirty="0">
                  <a:solidFill>
                    <a:schemeClr val="lt1"/>
                  </a:solidFill>
                  <a:latin typeface="微软雅黑" panose="020B0503020204020204" pitchFamily="34" charset="-122"/>
                  <a:ea typeface="微软雅黑" panose="020B0503020204020204" pitchFamily="34" charset="-122"/>
                  <a:cs typeface="+mn-ea"/>
                  <a:sym typeface="+mn-lt"/>
                </a:rPr>
                <a:t>1</a:t>
              </a:r>
              <a:endParaRPr lang="zh-CN" altLang="en-US" sz="2000"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49" name="TextBox 53">
              <a:extLst>
                <a:ext uri="{FF2B5EF4-FFF2-40B4-BE49-F238E27FC236}">
                  <a16:creationId xmlns:a16="http://schemas.microsoft.com/office/drawing/2014/main" id="{CB0E2E6F-9802-11A6-512E-D11A5C5F5322}"/>
                </a:ext>
              </a:extLst>
            </p:cNvPr>
            <p:cNvSpPr txBox="1"/>
            <p:nvPr/>
          </p:nvSpPr>
          <p:spPr>
            <a:xfrm>
              <a:off x="1321256" y="2986403"/>
              <a:ext cx="4284000" cy="1203022"/>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5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没有对比就没有优劣。单独看一个数据并不能得到多少有效的信息，而将其与其他数据进行比较，才更容易得到有用的信息，所运用的思维就是对比思维。</a:t>
              </a:r>
            </a:p>
          </p:txBody>
        </p:sp>
        <p:sp>
          <p:nvSpPr>
            <p:cNvPr id="50" name="TextBox 53">
              <a:extLst>
                <a:ext uri="{FF2B5EF4-FFF2-40B4-BE49-F238E27FC236}">
                  <a16:creationId xmlns:a16="http://schemas.microsoft.com/office/drawing/2014/main" id="{598CFC47-6B3E-0F7B-3EBB-0456FB1137A2}"/>
                </a:ext>
              </a:extLst>
            </p:cNvPr>
            <p:cNvSpPr txBox="1"/>
            <p:nvPr/>
          </p:nvSpPr>
          <p:spPr>
            <a:xfrm>
              <a:off x="2019509" y="2430589"/>
              <a:ext cx="2156278" cy="366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r>
                <a:rPr lang="zh-CN" altLang="en-US" sz="1800" b="1" dirty="0">
                  <a:solidFill>
                    <a:schemeClr val="accent2"/>
                  </a:solidFill>
                  <a:latin typeface="微软雅黑" panose="020B0503020204020204" pitchFamily="34" charset="-122"/>
                  <a:ea typeface="微软雅黑" panose="020B0503020204020204" pitchFamily="34" charset="-122"/>
                  <a:cs typeface="+mn-ea"/>
                  <a:sym typeface="+mn-lt"/>
                </a:rPr>
                <a:t>对比思维</a:t>
              </a:r>
            </a:p>
          </p:txBody>
        </p:sp>
      </p:grpSp>
      <p:grpSp>
        <p:nvGrpSpPr>
          <p:cNvPr id="51" name="组合 50">
            <a:extLst>
              <a:ext uri="{FF2B5EF4-FFF2-40B4-BE49-F238E27FC236}">
                <a16:creationId xmlns:a16="http://schemas.microsoft.com/office/drawing/2014/main" id="{DF02B7CF-670B-D108-8891-0724E6D3A734}"/>
              </a:ext>
            </a:extLst>
          </p:cNvPr>
          <p:cNvGrpSpPr/>
          <p:nvPr/>
        </p:nvGrpSpPr>
        <p:grpSpPr>
          <a:xfrm>
            <a:off x="948306" y="3746605"/>
            <a:ext cx="4716000" cy="2553786"/>
            <a:chOff x="1103445" y="2430589"/>
            <a:chExt cx="4716000" cy="2553786"/>
          </a:xfrm>
        </p:grpSpPr>
        <p:sp>
          <p:nvSpPr>
            <p:cNvPr id="52" name="Text Placeholder 27">
              <a:extLst>
                <a:ext uri="{FF2B5EF4-FFF2-40B4-BE49-F238E27FC236}">
                  <a16:creationId xmlns:a16="http://schemas.microsoft.com/office/drawing/2014/main" id="{0444F601-1D3F-B0BF-32BE-EAF5EB832FED}"/>
                </a:ext>
              </a:extLst>
            </p:cNvPr>
            <p:cNvSpPr txBox="1">
              <a:spLocks/>
            </p:cNvSpPr>
            <p:nvPr/>
          </p:nvSpPr>
          <p:spPr>
            <a:xfrm>
              <a:off x="1103445" y="2835424"/>
              <a:ext cx="4716000" cy="2148951"/>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53" name="同侧圆角矩形 14">
              <a:extLst>
                <a:ext uri="{FF2B5EF4-FFF2-40B4-BE49-F238E27FC236}">
                  <a16:creationId xmlns:a16="http://schemas.microsoft.com/office/drawing/2014/main" id="{FAE8AF7F-303F-399C-1F7D-51F4A9D4A6A4}"/>
                </a:ext>
              </a:extLst>
            </p:cNvPr>
            <p:cNvSpPr/>
            <p:nvPr/>
          </p:nvSpPr>
          <p:spPr>
            <a:xfrm>
              <a:off x="1103446" y="2450941"/>
              <a:ext cx="768085" cy="380106"/>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000" dirty="0">
                  <a:solidFill>
                    <a:schemeClr val="lt1"/>
                  </a:solidFill>
                  <a:latin typeface="微软雅黑" panose="020B0503020204020204" pitchFamily="34" charset="-122"/>
                  <a:ea typeface="微软雅黑" panose="020B0503020204020204" pitchFamily="34" charset="-122"/>
                  <a:cs typeface="+mn-ea"/>
                  <a:sym typeface="+mn-lt"/>
                </a:rPr>
                <a:t>3</a:t>
              </a:r>
              <a:endParaRPr lang="zh-CN" altLang="en-US" sz="2000"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54" name="TextBox 53">
              <a:extLst>
                <a:ext uri="{FF2B5EF4-FFF2-40B4-BE49-F238E27FC236}">
                  <a16:creationId xmlns:a16="http://schemas.microsoft.com/office/drawing/2014/main" id="{F40ABE25-0EA7-2A39-864F-E901E86FD0BE}"/>
                </a:ext>
              </a:extLst>
            </p:cNvPr>
            <p:cNvSpPr txBox="1"/>
            <p:nvPr/>
          </p:nvSpPr>
          <p:spPr>
            <a:xfrm>
              <a:off x="1321256" y="2986403"/>
              <a:ext cx="4284000" cy="1818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如果某些维度的数据与此次数据分析的目的无关，品牌商和企业就可以将其剔除，从而达到降维的目的。</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当使用当前的维度不能很好地解释某个数据时，品牌商和企业就需要对该数据进行运算，多增加一个维度。</a:t>
              </a:r>
            </a:p>
          </p:txBody>
        </p:sp>
        <p:sp>
          <p:nvSpPr>
            <p:cNvPr id="55" name="TextBox 53">
              <a:extLst>
                <a:ext uri="{FF2B5EF4-FFF2-40B4-BE49-F238E27FC236}">
                  <a16:creationId xmlns:a16="http://schemas.microsoft.com/office/drawing/2014/main" id="{07ED7005-5C1E-0288-55EE-B46844891C9D}"/>
                </a:ext>
              </a:extLst>
            </p:cNvPr>
            <p:cNvSpPr txBox="1"/>
            <p:nvPr/>
          </p:nvSpPr>
          <p:spPr>
            <a:xfrm>
              <a:off x="2019509" y="2430589"/>
              <a:ext cx="2156278" cy="366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r>
                <a:rPr lang="zh-CN" altLang="en-US" sz="1800" b="1" dirty="0">
                  <a:solidFill>
                    <a:schemeClr val="accent2"/>
                  </a:solidFill>
                  <a:latin typeface="微软雅黑" panose="020B0503020204020204" pitchFamily="34" charset="-122"/>
                  <a:ea typeface="微软雅黑" panose="020B0503020204020204" pitchFamily="34" charset="-122"/>
                  <a:cs typeface="+mn-ea"/>
                  <a:sym typeface="+mn-lt"/>
                </a:rPr>
                <a:t>降维、增维思维</a:t>
              </a:r>
            </a:p>
          </p:txBody>
        </p:sp>
      </p:grpSp>
      <p:grpSp>
        <p:nvGrpSpPr>
          <p:cNvPr id="56" name="组合 55">
            <a:extLst>
              <a:ext uri="{FF2B5EF4-FFF2-40B4-BE49-F238E27FC236}">
                <a16:creationId xmlns:a16="http://schemas.microsoft.com/office/drawing/2014/main" id="{0FCE4845-E3AD-B474-3D51-7FEBF842CEE5}"/>
              </a:ext>
            </a:extLst>
          </p:cNvPr>
          <p:cNvGrpSpPr/>
          <p:nvPr/>
        </p:nvGrpSpPr>
        <p:grpSpPr>
          <a:xfrm>
            <a:off x="6527692" y="1089242"/>
            <a:ext cx="4716000" cy="2259012"/>
            <a:chOff x="1103444" y="2430589"/>
            <a:chExt cx="4716000" cy="2259012"/>
          </a:xfrm>
        </p:grpSpPr>
        <p:sp>
          <p:nvSpPr>
            <p:cNvPr id="57" name="Text Placeholder 27">
              <a:extLst>
                <a:ext uri="{FF2B5EF4-FFF2-40B4-BE49-F238E27FC236}">
                  <a16:creationId xmlns:a16="http://schemas.microsoft.com/office/drawing/2014/main" id="{B84381E2-D188-B3B9-8BC1-21B7D95A5FCF}"/>
                </a:ext>
              </a:extLst>
            </p:cNvPr>
            <p:cNvSpPr txBox="1">
              <a:spLocks/>
            </p:cNvSpPr>
            <p:nvPr/>
          </p:nvSpPr>
          <p:spPr>
            <a:xfrm>
              <a:off x="1103444" y="2835601"/>
              <a:ext cx="4716000" cy="1854000"/>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58" name="同侧圆角矩形 14">
              <a:extLst>
                <a:ext uri="{FF2B5EF4-FFF2-40B4-BE49-F238E27FC236}">
                  <a16:creationId xmlns:a16="http://schemas.microsoft.com/office/drawing/2014/main" id="{561012E6-9A73-0BDB-6C6D-B09BBA81C12A}"/>
                </a:ext>
              </a:extLst>
            </p:cNvPr>
            <p:cNvSpPr/>
            <p:nvPr/>
          </p:nvSpPr>
          <p:spPr>
            <a:xfrm>
              <a:off x="1103446" y="2450941"/>
              <a:ext cx="768085" cy="380106"/>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000" dirty="0">
                  <a:solidFill>
                    <a:schemeClr val="lt1"/>
                  </a:solidFill>
                  <a:latin typeface="微软雅黑" panose="020B0503020204020204" pitchFamily="34" charset="-122"/>
                  <a:ea typeface="微软雅黑" panose="020B0503020204020204" pitchFamily="34" charset="-122"/>
                  <a:cs typeface="+mn-ea"/>
                  <a:sym typeface="+mn-lt"/>
                </a:rPr>
                <a:t>2</a:t>
              </a:r>
              <a:endParaRPr lang="zh-CN" altLang="en-US" sz="2000"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59" name="TextBox 53">
              <a:extLst>
                <a:ext uri="{FF2B5EF4-FFF2-40B4-BE49-F238E27FC236}">
                  <a16:creationId xmlns:a16="http://schemas.microsoft.com/office/drawing/2014/main" id="{58E791EB-461F-C180-079B-4BBAC067DD10}"/>
                </a:ext>
              </a:extLst>
            </p:cNvPr>
            <p:cNvSpPr txBox="1"/>
            <p:nvPr/>
          </p:nvSpPr>
          <p:spPr>
            <a:xfrm>
              <a:off x="1321256" y="2986403"/>
              <a:ext cx="4284000" cy="1510798"/>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5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如果一些数据在某个维度可以进行对比，就可以选择对比的方式对数据进行分析，再通过运用拆分思维，找到导致对比结果出现的原因。此时就需要用到拆分思维，将一些数据拆分为更加细分的数据，从细节之处寻找原因。</a:t>
              </a:r>
            </a:p>
          </p:txBody>
        </p:sp>
        <p:sp>
          <p:nvSpPr>
            <p:cNvPr id="60" name="TextBox 53">
              <a:extLst>
                <a:ext uri="{FF2B5EF4-FFF2-40B4-BE49-F238E27FC236}">
                  <a16:creationId xmlns:a16="http://schemas.microsoft.com/office/drawing/2014/main" id="{126EFC0B-7EAF-5240-B8B5-4780102A1C16}"/>
                </a:ext>
              </a:extLst>
            </p:cNvPr>
            <p:cNvSpPr txBox="1"/>
            <p:nvPr/>
          </p:nvSpPr>
          <p:spPr>
            <a:xfrm>
              <a:off x="2019509" y="2430589"/>
              <a:ext cx="2572906" cy="366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r>
                <a:rPr lang="zh-CN" altLang="en-US" sz="1800" b="1" dirty="0">
                  <a:solidFill>
                    <a:schemeClr val="accent2"/>
                  </a:solidFill>
                  <a:latin typeface="微软雅黑" panose="020B0503020204020204" pitchFamily="34" charset="-122"/>
                  <a:ea typeface="微软雅黑" panose="020B0503020204020204" pitchFamily="34" charset="-122"/>
                  <a:cs typeface="+mn-ea"/>
                  <a:sym typeface="+mn-lt"/>
                </a:rPr>
                <a:t>拆分思维</a:t>
              </a:r>
            </a:p>
          </p:txBody>
        </p:sp>
      </p:grpSp>
      <p:grpSp>
        <p:nvGrpSpPr>
          <p:cNvPr id="61" name="组合 60">
            <a:extLst>
              <a:ext uri="{FF2B5EF4-FFF2-40B4-BE49-F238E27FC236}">
                <a16:creationId xmlns:a16="http://schemas.microsoft.com/office/drawing/2014/main" id="{86799650-539E-F91E-382C-3B408BCD73B8}"/>
              </a:ext>
            </a:extLst>
          </p:cNvPr>
          <p:cNvGrpSpPr/>
          <p:nvPr/>
        </p:nvGrpSpPr>
        <p:grpSpPr>
          <a:xfrm>
            <a:off x="6527692" y="3746605"/>
            <a:ext cx="4716000" cy="2682165"/>
            <a:chOff x="1103445" y="2430589"/>
            <a:chExt cx="4716000" cy="2682165"/>
          </a:xfrm>
        </p:grpSpPr>
        <p:sp>
          <p:nvSpPr>
            <p:cNvPr id="62" name="Text Placeholder 27">
              <a:extLst>
                <a:ext uri="{FF2B5EF4-FFF2-40B4-BE49-F238E27FC236}">
                  <a16:creationId xmlns:a16="http://schemas.microsoft.com/office/drawing/2014/main" id="{D3789700-4BC4-8224-27DA-CFA0042D4C1C}"/>
                </a:ext>
              </a:extLst>
            </p:cNvPr>
            <p:cNvSpPr txBox="1">
              <a:spLocks/>
            </p:cNvSpPr>
            <p:nvPr/>
          </p:nvSpPr>
          <p:spPr>
            <a:xfrm>
              <a:off x="1103445" y="2835424"/>
              <a:ext cx="4716000" cy="2148951"/>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63" name="同侧圆角矩形 14">
              <a:extLst>
                <a:ext uri="{FF2B5EF4-FFF2-40B4-BE49-F238E27FC236}">
                  <a16:creationId xmlns:a16="http://schemas.microsoft.com/office/drawing/2014/main" id="{FFEDF356-AF2D-54EB-CED1-5ACE4543A65F}"/>
                </a:ext>
              </a:extLst>
            </p:cNvPr>
            <p:cNvSpPr/>
            <p:nvPr/>
          </p:nvSpPr>
          <p:spPr>
            <a:xfrm>
              <a:off x="1103446" y="2450941"/>
              <a:ext cx="768085" cy="380106"/>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000" dirty="0">
                  <a:solidFill>
                    <a:schemeClr val="lt1"/>
                  </a:solidFill>
                  <a:latin typeface="微软雅黑" panose="020B0503020204020204" pitchFamily="34" charset="-122"/>
                  <a:ea typeface="微软雅黑" panose="020B0503020204020204" pitchFamily="34" charset="-122"/>
                  <a:cs typeface="+mn-ea"/>
                  <a:sym typeface="+mn-lt"/>
                </a:rPr>
                <a:t>4</a:t>
              </a:r>
              <a:endParaRPr lang="zh-CN" altLang="en-US" sz="2000"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64" name="TextBox 53">
              <a:extLst>
                <a:ext uri="{FF2B5EF4-FFF2-40B4-BE49-F238E27FC236}">
                  <a16:creationId xmlns:a16="http://schemas.microsoft.com/office/drawing/2014/main" id="{9ED966EF-2047-1932-FA3B-B309E0388ACD}"/>
                </a:ext>
              </a:extLst>
            </p:cNvPr>
            <p:cNvSpPr txBox="1"/>
            <p:nvPr/>
          </p:nvSpPr>
          <p:spPr>
            <a:xfrm>
              <a:off x="1321256" y="2986403"/>
              <a:ext cx="4284000" cy="2126351"/>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5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当尚未得出数据分析的结果时，运营者可以使用假设的方法，先假设有了结果，然后运用逆向思维来推导原因。从结果到原因，即探索要有什么样的原因，才能导致这种结果。通过不断地假设原因，可以知道要想出现这种结果，自身现在满足了多少条件，还需要满足什么条件。</a:t>
              </a:r>
            </a:p>
          </p:txBody>
        </p:sp>
        <p:sp>
          <p:nvSpPr>
            <p:cNvPr id="65" name="TextBox 53">
              <a:extLst>
                <a:ext uri="{FF2B5EF4-FFF2-40B4-BE49-F238E27FC236}">
                  <a16:creationId xmlns:a16="http://schemas.microsoft.com/office/drawing/2014/main" id="{C5448E4B-CEB9-A4C9-647F-BB5C2EBC236B}"/>
                </a:ext>
              </a:extLst>
            </p:cNvPr>
            <p:cNvSpPr txBox="1"/>
            <p:nvPr/>
          </p:nvSpPr>
          <p:spPr>
            <a:xfrm>
              <a:off x="2019509" y="2430589"/>
              <a:ext cx="2156278" cy="366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r>
                <a:rPr lang="zh-CN" altLang="en-US" sz="1800" b="1" dirty="0">
                  <a:solidFill>
                    <a:schemeClr val="accent2"/>
                  </a:solidFill>
                  <a:latin typeface="微软雅黑" panose="020B0503020204020204" pitchFamily="34" charset="-122"/>
                  <a:ea typeface="微软雅黑" panose="020B0503020204020204" pitchFamily="34" charset="-122"/>
                  <a:cs typeface="+mn-ea"/>
                  <a:sym typeface="+mn-lt"/>
                </a:rPr>
                <a:t>假设思维</a:t>
              </a:r>
            </a:p>
          </p:txBody>
        </p:sp>
      </p:grpSp>
    </p:spTree>
    <p:extLst>
      <p:ext uri="{BB962C8B-B14F-4D97-AF65-F5344CB8AC3E}">
        <p14:creationId xmlns:p14="http://schemas.microsoft.com/office/powerpoint/2010/main" val="214521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 calcmode="lin" valueType="num">
                                      <p:cBhvr>
                                        <p:cTn id="9" dur="500" fill="hold"/>
                                        <p:tgtEl>
                                          <p:spTgt spid="56"/>
                                        </p:tgtEl>
                                        <p:attrNameLst>
                                          <p:attrName>ppt_x</p:attrName>
                                        </p:attrNameLst>
                                      </p:cBhvr>
                                      <p:tavLst>
                                        <p:tav tm="0">
                                          <p:val>
                                            <p:fltVal val="0.5"/>
                                          </p:val>
                                        </p:tav>
                                        <p:tav tm="100000">
                                          <p:val>
                                            <p:strVal val="#ppt_x"/>
                                          </p:val>
                                        </p:tav>
                                      </p:tavLst>
                                    </p:anim>
                                    <p:anim calcmode="lin" valueType="num">
                                      <p:cBhvr>
                                        <p:cTn id="10" dur="500" fill="hold"/>
                                        <p:tgtEl>
                                          <p:spTgt spid="56"/>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fltVal val="0"/>
                                          </p:val>
                                        </p:tav>
                                        <p:tav tm="100000">
                                          <p:val>
                                            <p:strVal val="#ppt_h"/>
                                          </p:val>
                                        </p:tav>
                                      </p:tavLst>
                                    </p:anim>
                                    <p:anim calcmode="lin" valueType="num">
                                      <p:cBhvr>
                                        <p:cTn id="16" dur="500" fill="hold"/>
                                        <p:tgtEl>
                                          <p:spTgt spid="51"/>
                                        </p:tgtEl>
                                        <p:attrNameLst>
                                          <p:attrName>ppt_x</p:attrName>
                                        </p:attrNameLst>
                                      </p:cBhvr>
                                      <p:tavLst>
                                        <p:tav tm="0">
                                          <p:val>
                                            <p:fltVal val="0.5"/>
                                          </p:val>
                                        </p:tav>
                                        <p:tav tm="100000">
                                          <p:val>
                                            <p:strVal val="#ppt_x"/>
                                          </p:val>
                                        </p:tav>
                                      </p:tavLst>
                                    </p:anim>
                                    <p:anim calcmode="lin" valueType="num">
                                      <p:cBhvr>
                                        <p:cTn id="17" dur="500" fill="hold"/>
                                        <p:tgtEl>
                                          <p:spTgt spid="51"/>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anim calcmode="lin" valueType="num">
                                      <p:cBhvr>
                                        <p:cTn id="23" dur="500" fill="hold"/>
                                        <p:tgtEl>
                                          <p:spTgt spid="61"/>
                                        </p:tgtEl>
                                        <p:attrNameLst>
                                          <p:attrName>ppt_x</p:attrName>
                                        </p:attrNameLst>
                                      </p:cBhvr>
                                      <p:tavLst>
                                        <p:tav tm="0">
                                          <p:val>
                                            <p:fltVal val="0.5"/>
                                          </p:val>
                                        </p:tav>
                                        <p:tav tm="100000">
                                          <p:val>
                                            <p:strVal val="#ppt_x"/>
                                          </p:val>
                                        </p:tav>
                                      </p:tavLst>
                                    </p:anim>
                                    <p:anim calcmode="lin" valueType="num">
                                      <p:cBhvr>
                                        <p:cTn id="24"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1032537"/>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3</a:t>
            </a:r>
          </a:p>
        </p:txBody>
      </p:sp>
      <p:sp>
        <p:nvSpPr>
          <p:cNvPr id="19" name="文本框 18"/>
          <p:cNvSpPr txBox="1"/>
          <p:nvPr/>
        </p:nvSpPr>
        <p:spPr>
          <a:xfrm>
            <a:off x="2845322" y="3197106"/>
            <a:ext cx="6340197"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熟悉经典分析法，不怕</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分析没思路</a:t>
            </a:r>
          </a:p>
        </p:txBody>
      </p:sp>
      <p:sp>
        <p:nvSpPr>
          <p:cNvPr id="20" name="矩形 19"/>
          <p:cNvSpPr/>
          <p:nvPr/>
        </p:nvSpPr>
        <p:spPr>
          <a:xfrm>
            <a:off x="2845321" y="4926632"/>
            <a:ext cx="6298679" cy="874407"/>
          </a:xfrm>
          <a:prstGeom prst="rect">
            <a:avLst/>
          </a:prstGeom>
        </p:spPr>
        <p:txBody>
          <a:bodyPr wrap="square">
            <a:spAutoFit/>
          </a:bodyPr>
          <a:lstStyle/>
          <a:p>
            <a:pPr indent="457200" algn="just">
              <a:lnSpc>
                <a:spcPct val="150000"/>
              </a:lnSpc>
            </a:pPr>
            <a:r>
              <a:rPr lang="zh-CN" altLang="en-US" dirty="0"/>
              <a:t>零售企业常用的数据分析方法有同比</a:t>
            </a:r>
            <a:r>
              <a:rPr lang="en-US" altLang="zh-CN" dirty="0"/>
              <a:t>/</a:t>
            </a:r>
            <a:r>
              <a:rPr lang="zh-CN" altLang="en-US" dirty="0"/>
              <a:t>环比分析法、趋势分析法，以及相关性分析法。</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53199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4516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熟悉经典分析法，不怕分析没思路</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 name="组合 3">
            <a:extLst>
              <a:ext uri="{FF2B5EF4-FFF2-40B4-BE49-F238E27FC236}">
                <a16:creationId xmlns:a16="http://schemas.microsoft.com/office/drawing/2014/main" id="{86D87DC1-D4D1-5326-234E-4C9555FDA851}"/>
              </a:ext>
            </a:extLst>
          </p:cNvPr>
          <p:cNvGrpSpPr/>
          <p:nvPr/>
        </p:nvGrpSpPr>
        <p:grpSpPr>
          <a:xfrm>
            <a:off x="759201" y="1047214"/>
            <a:ext cx="10749599" cy="1554485"/>
            <a:chOff x="1103446" y="2450941"/>
            <a:chExt cx="10749599" cy="1554485"/>
          </a:xfrm>
        </p:grpSpPr>
        <p:sp>
          <p:nvSpPr>
            <p:cNvPr id="5" name="Text Placeholder 27">
              <a:extLst>
                <a:ext uri="{FF2B5EF4-FFF2-40B4-BE49-F238E27FC236}">
                  <a16:creationId xmlns:a16="http://schemas.microsoft.com/office/drawing/2014/main" id="{1F4FB62A-B965-9B63-B841-37EF304224DE}"/>
                </a:ext>
              </a:extLst>
            </p:cNvPr>
            <p:cNvSpPr txBox="1">
              <a:spLocks/>
            </p:cNvSpPr>
            <p:nvPr/>
          </p:nvSpPr>
          <p:spPr>
            <a:xfrm>
              <a:off x="1103446" y="2835426"/>
              <a:ext cx="10749599" cy="1170000"/>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6" name="同侧圆角矩形 14">
              <a:extLst>
                <a:ext uri="{FF2B5EF4-FFF2-40B4-BE49-F238E27FC236}">
                  <a16:creationId xmlns:a16="http://schemas.microsoft.com/office/drawing/2014/main" id="{9CAE6DAD-EB51-B8A2-ABA6-8D3CBD8D4717}"/>
                </a:ext>
              </a:extLst>
            </p:cNvPr>
            <p:cNvSpPr/>
            <p:nvPr/>
          </p:nvSpPr>
          <p:spPr>
            <a:xfrm>
              <a:off x="1103446" y="2450941"/>
              <a:ext cx="2322000"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同比</a:t>
              </a:r>
              <a:r>
                <a:rPr lang="en-US" altLang="zh-CN" sz="2000" b="1" dirty="0">
                  <a:solidFill>
                    <a:schemeClr val="lt1"/>
                  </a:solidFill>
                  <a:latin typeface="微软雅黑" panose="020B0503020204020204" pitchFamily="34" charset="-122"/>
                  <a:ea typeface="微软雅黑" panose="020B0503020204020204" pitchFamily="34" charset="-122"/>
                  <a:cs typeface="+mn-ea"/>
                  <a:sym typeface="+mn-lt"/>
                </a:rPr>
                <a:t>/</a:t>
              </a:r>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环比分析法</a:t>
              </a:r>
            </a:p>
          </p:txBody>
        </p:sp>
        <p:sp>
          <p:nvSpPr>
            <p:cNvPr id="7" name="TextBox 53">
              <a:extLst>
                <a:ext uri="{FF2B5EF4-FFF2-40B4-BE49-F238E27FC236}">
                  <a16:creationId xmlns:a16="http://schemas.microsoft.com/office/drawing/2014/main" id="{677C87D7-D563-9022-8CF4-0776CD2BFC5C}"/>
                </a:ext>
              </a:extLst>
            </p:cNvPr>
            <p:cNvSpPr txBox="1"/>
            <p:nvPr/>
          </p:nvSpPr>
          <p:spPr>
            <a:xfrm>
              <a:off x="1295795" y="2986404"/>
              <a:ext cx="10313999" cy="861390"/>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marL="342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同比，一般情况是指今年第</a:t>
              </a:r>
              <a:r>
                <a:rPr lang="en-US" altLang="zh-CN" sz="1600" dirty="0">
                  <a:solidFill>
                    <a:schemeClr val="tx1"/>
                  </a:solidFill>
                  <a:latin typeface="微软雅黑" panose="020B0503020204020204" pitchFamily="34" charset="-122"/>
                  <a:ea typeface="微软雅黑" panose="020B0503020204020204" pitchFamily="34" charset="-122"/>
                  <a:cs typeface="+mn-ea"/>
                  <a:sym typeface="+mn-lt"/>
                </a:rPr>
                <a:t>N</a:t>
              </a: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月与去年第</a:t>
              </a:r>
              <a:r>
                <a:rPr lang="en-US" altLang="zh-CN" sz="1600" dirty="0">
                  <a:solidFill>
                    <a:schemeClr val="tx1"/>
                  </a:solidFill>
                  <a:latin typeface="微软雅黑" panose="020B0503020204020204" pitchFamily="34" charset="-122"/>
                  <a:ea typeface="微软雅黑" panose="020B0503020204020204" pitchFamily="34" charset="-122"/>
                  <a:cs typeface="+mn-ea"/>
                  <a:sym typeface="+mn-lt"/>
                </a:rPr>
                <a:t>N</a:t>
              </a: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月相比较。同比主要是为了消除季节变动的影响，用于说明本期发展水平与去年同期发展水平对比而达到的相对发展速度。</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342000" indent="-216000">
                <a:lnSpc>
                  <a:spcPct val="120000"/>
                </a:lnSpc>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环比是报告期水平与前一时期水平之比，表明现象逐期的发展速度。</a:t>
              </a:r>
            </a:p>
          </p:txBody>
        </p:sp>
      </p:grpSp>
      <p:grpSp>
        <p:nvGrpSpPr>
          <p:cNvPr id="8" name="组合 7">
            <a:extLst>
              <a:ext uri="{FF2B5EF4-FFF2-40B4-BE49-F238E27FC236}">
                <a16:creationId xmlns:a16="http://schemas.microsoft.com/office/drawing/2014/main" id="{6208A49A-C29C-F2B7-EB37-07962A36C53F}"/>
              </a:ext>
            </a:extLst>
          </p:cNvPr>
          <p:cNvGrpSpPr/>
          <p:nvPr/>
        </p:nvGrpSpPr>
        <p:grpSpPr>
          <a:xfrm>
            <a:off x="759200" y="2913841"/>
            <a:ext cx="10749600" cy="1885685"/>
            <a:chOff x="1103445" y="2450941"/>
            <a:chExt cx="10749600" cy="1885685"/>
          </a:xfrm>
        </p:grpSpPr>
        <p:sp>
          <p:nvSpPr>
            <p:cNvPr id="9" name="Text Placeholder 27">
              <a:extLst>
                <a:ext uri="{FF2B5EF4-FFF2-40B4-BE49-F238E27FC236}">
                  <a16:creationId xmlns:a16="http://schemas.microsoft.com/office/drawing/2014/main" id="{3B50C7FA-B075-2F78-0440-682E4521BDEB}"/>
                </a:ext>
              </a:extLst>
            </p:cNvPr>
            <p:cNvSpPr txBox="1">
              <a:spLocks/>
            </p:cNvSpPr>
            <p:nvPr/>
          </p:nvSpPr>
          <p:spPr>
            <a:xfrm>
              <a:off x="1103445" y="2835426"/>
              <a:ext cx="10749600" cy="1501200"/>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10" name="同侧圆角矩形 14">
              <a:extLst>
                <a:ext uri="{FF2B5EF4-FFF2-40B4-BE49-F238E27FC236}">
                  <a16:creationId xmlns:a16="http://schemas.microsoft.com/office/drawing/2014/main" id="{2EF526C7-897A-E145-A22B-4DE4D93E0D4C}"/>
                </a:ext>
              </a:extLst>
            </p:cNvPr>
            <p:cNvSpPr/>
            <p:nvPr/>
          </p:nvSpPr>
          <p:spPr>
            <a:xfrm>
              <a:off x="1103446" y="2450941"/>
              <a:ext cx="1686819"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趋势分析法</a:t>
              </a:r>
            </a:p>
          </p:txBody>
        </p:sp>
        <p:sp>
          <p:nvSpPr>
            <p:cNvPr id="11" name="TextBox 53">
              <a:extLst>
                <a:ext uri="{FF2B5EF4-FFF2-40B4-BE49-F238E27FC236}">
                  <a16:creationId xmlns:a16="http://schemas.microsoft.com/office/drawing/2014/main" id="{4C98709F-5CB8-53DD-8E5B-BAE0C95E2BB3}"/>
                </a:ext>
              </a:extLst>
            </p:cNvPr>
            <p:cNvSpPr txBox="1"/>
            <p:nvPr/>
          </p:nvSpPr>
          <p:spPr>
            <a:xfrm>
              <a:off x="1295794" y="2986404"/>
              <a:ext cx="10314000" cy="1142557"/>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0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趋势分析法是通过对财务报表中各类相关数字资料进行统计，将两期或连续多期的相同指标或者比率进行定基对比和环比对比，得出增减变动方向、数额和幅度，以揭示企业财务状况、经营情况和现金流量变化趋势的分析方法。</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a:lnSpc>
                  <a:spcPct val="120000"/>
                </a:lnSpc>
                <a:spcAft>
                  <a:spcPts val="0"/>
                </a:spcAft>
              </a:pPr>
              <a:r>
                <a:rPr lang="zh-CN" altLang="en-US" sz="16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lt"/>
                </a:rPr>
                <a:t>定基动态比率</a:t>
              </a:r>
              <a:r>
                <a:rPr lang="en-US" altLang="zh-CN" sz="16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lt"/>
                </a:rPr>
                <a:t>=</a:t>
              </a:r>
              <a:r>
                <a:rPr lang="zh-CN" altLang="en-US" sz="16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lt"/>
                </a:rPr>
                <a:t>分析期数值</a:t>
              </a:r>
              <a:r>
                <a:rPr lang="en-US" altLang="zh-CN" sz="16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lt"/>
                </a:rPr>
                <a:t>÷</a:t>
              </a:r>
              <a:r>
                <a:rPr lang="zh-CN" altLang="en-US" sz="16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lt"/>
                </a:rPr>
                <a:t>固定基期数值</a:t>
              </a:r>
              <a:r>
                <a:rPr lang="en-US" altLang="zh-CN" sz="16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lt"/>
                </a:rPr>
                <a:t>×100%</a:t>
              </a:r>
            </a:p>
            <a:p>
              <a:pPr>
                <a:lnSpc>
                  <a:spcPct val="120000"/>
                </a:lnSpc>
                <a:spcAft>
                  <a:spcPts val="0"/>
                </a:spcAft>
              </a:pPr>
              <a:r>
                <a:rPr lang="zh-CN" altLang="en-US" sz="16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lt"/>
                </a:rPr>
                <a:t>环比动态比率</a:t>
              </a:r>
              <a:r>
                <a:rPr lang="en-US" altLang="zh-CN" sz="16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lt"/>
                </a:rPr>
                <a:t>=</a:t>
              </a:r>
              <a:r>
                <a:rPr lang="zh-CN" altLang="en-US" sz="16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lt"/>
                </a:rPr>
                <a:t>分析期数值</a:t>
              </a:r>
              <a:r>
                <a:rPr lang="en-US" altLang="zh-CN" sz="16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lt"/>
                </a:rPr>
                <a:t>÷</a:t>
              </a:r>
              <a:r>
                <a:rPr lang="zh-CN" altLang="en-US" sz="16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lt"/>
                </a:rPr>
                <a:t>前期数值</a:t>
              </a:r>
              <a:r>
                <a:rPr lang="en-US" altLang="zh-CN" sz="16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lt"/>
                </a:rPr>
                <a:t>×100%</a:t>
              </a:r>
              <a:endParaRPr lang="zh-CN" altLang="en-US" sz="16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lt"/>
              </a:endParaRPr>
            </a:p>
          </p:txBody>
        </p:sp>
      </p:grpSp>
      <p:grpSp>
        <p:nvGrpSpPr>
          <p:cNvPr id="12" name="组合 11">
            <a:extLst>
              <a:ext uri="{FF2B5EF4-FFF2-40B4-BE49-F238E27FC236}">
                <a16:creationId xmlns:a16="http://schemas.microsoft.com/office/drawing/2014/main" id="{7C1FBB77-D265-A2FD-C786-4111E7C1E3B5}"/>
              </a:ext>
            </a:extLst>
          </p:cNvPr>
          <p:cNvGrpSpPr/>
          <p:nvPr/>
        </p:nvGrpSpPr>
        <p:grpSpPr>
          <a:xfrm>
            <a:off x="759201" y="5111667"/>
            <a:ext cx="10749599" cy="1266485"/>
            <a:chOff x="1103446" y="2450941"/>
            <a:chExt cx="10749599" cy="1266485"/>
          </a:xfrm>
        </p:grpSpPr>
        <p:sp>
          <p:nvSpPr>
            <p:cNvPr id="13" name="Text Placeholder 27">
              <a:extLst>
                <a:ext uri="{FF2B5EF4-FFF2-40B4-BE49-F238E27FC236}">
                  <a16:creationId xmlns:a16="http://schemas.microsoft.com/office/drawing/2014/main" id="{4AECB555-B791-608A-4FCA-C205358608E6}"/>
                </a:ext>
              </a:extLst>
            </p:cNvPr>
            <p:cNvSpPr txBox="1">
              <a:spLocks/>
            </p:cNvSpPr>
            <p:nvPr/>
          </p:nvSpPr>
          <p:spPr>
            <a:xfrm>
              <a:off x="1103446" y="2835426"/>
              <a:ext cx="10749599" cy="882000"/>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14" name="同侧圆角矩形 14">
              <a:extLst>
                <a:ext uri="{FF2B5EF4-FFF2-40B4-BE49-F238E27FC236}">
                  <a16:creationId xmlns:a16="http://schemas.microsoft.com/office/drawing/2014/main" id="{6BE7A364-30A7-A7EA-5246-561D6B03043F}"/>
                </a:ext>
              </a:extLst>
            </p:cNvPr>
            <p:cNvSpPr/>
            <p:nvPr/>
          </p:nvSpPr>
          <p:spPr>
            <a:xfrm>
              <a:off x="1103446" y="2450941"/>
              <a:ext cx="1944000"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相关性分析法</a:t>
              </a:r>
            </a:p>
          </p:txBody>
        </p:sp>
        <p:sp>
          <p:nvSpPr>
            <p:cNvPr id="15" name="TextBox 53">
              <a:extLst>
                <a:ext uri="{FF2B5EF4-FFF2-40B4-BE49-F238E27FC236}">
                  <a16:creationId xmlns:a16="http://schemas.microsoft.com/office/drawing/2014/main" id="{46F6742E-27BB-13AC-FDA1-6469AA11668A}"/>
                </a:ext>
              </a:extLst>
            </p:cNvPr>
            <p:cNvSpPr txBox="1"/>
            <p:nvPr/>
          </p:nvSpPr>
          <p:spPr>
            <a:xfrm>
              <a:off x="1295795" y="2986404"/>
              <a:ext cx="10313999" cy="565924"/>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0000"/>
                </a:lnSpc>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相关性分析是指对两个或多个具备相关性的变量进行分析，从而衡量两个变量的相关密切程度。相关性的元素之间只有存在一定的联系，才可以进行相关性分析。</a:t>
              </a:r>
            </a:p>
          </p:txBody>
        </p:sp>
      </p:grpSp>
    </p:spTree>
    <p:extLst>
      <p:ext uri="{BB962C8B-B14F-4D97-AF65-F5344CB8AC3E}">
        <p14:creationId xmlns:p14="http://schemas.microsoft.com/office/powerpoint/2010/main" val="82719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650"/>
                                        <p:tgtEl>
                                          <p:spTgt spid="4"/>
                                        </p:tgtEl>
                                      </p:cBhvr>
                                    </p:animEffect>
                                  </p:childTnLst>
                                </p:cTn>
                              </p:par>
                            </p:childTnLst>
                          </p:cTn>
                        </p:par>
                        <p:par>
                          <p:cTn id="8" fill="hold">
                            <p:stCondLst>
                              <p:cond delay="650"/>
                            </p:stCondLst>
                            <p:childTnLst>
                              <p:par>
                                <p:cTn id="9" presetID="22" presetClass="entr" presetSubtype="1" fill="hold" nodeType="afterEffect">
                                  <p:stCondLst>
                                    <p:cond delay="15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650"/>
                                        <p:tgtEl>
                                          <p:spTgt spid="8"/>
                                        </p:tgtEl>
                                      </p:cBhvr>
                                    </p:animEffect>
                                  </p:childTnLst>
                                </p:cTn>
                              </p:par>
                            </p:childTnLst>
                          </p:cTn>
                        </p:par>
                        <p:par>
                          <p:cTn id="12" fill="hold">
                            <p:stCondLst>
                              <p:cond delay="1450"/>
                            </p:stCondLst>
                            <p:childTnLst>
                              <p:par>
                                <p:cTn id="13" presetID="22" presetClass="entr" presetSubtype="1" fill="hold" nodeType="afterEffect">
                                  <p:stCondLst>
                                    <p:cond delay="15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6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4516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熟悉经典分析法，不怕分析没思路</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63169538-CAE0-B563-EA26-B2565E71052C}"/>
              </a:ext>
            </a:extLst>
          </p:cNvPr>
          <p:cNvGrpSpPr/>
          <p:nvPr/>
        </p:nvGrpSpPr>
        <p:grpSpPr>
          <a:xfrm>
            <a:off x="1140988" y="2427653"/>
            <a:ext cx="9673578" cy="1604211"/>
            <a:chOff x="886345" y="1003967"/>
            <a:chExt cx="9673578" cy="1604211"/>
          </a:xfrm>
        </p:grpSpPr>
        <p:sp>
          <p:nvSpPr>
            <p:cNvPr id="3" name="矩形: 圆角 2">
              <a:extLst>
                <a:ext uri="{FF2B5EF4-FFF2-40B4-BE49-F238E27FC236}">
                  <a16:creationId xmlns:a16="http://schemas.microsoft.com/office/drawing/2014/main" id="{45177D90-DBCA-E543-9F01-A97C9DA608E6}"/>
                </a:ext>
              </a:extLst>
            </p:cNvPr>
            <p:cNvSpPr/>
            <p:nvPr/>
          </p:nvSpPr>
          <p:spPr>
            <a:xfrm>
              <a:off x="935581" y="1648009"/>
              <a:ext cx="9624342" cy="960169"/>
            </a:xfrm>
            <a:prstGeom prst="roundRect">
              <a:avLst/>
            </a:prstGeom>
            <a:solidFill>
              <a:schemeClr val="bg1">
                <a:lumMod val="95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144000" rtlCol="0" anchor="t" anchorCtr="0"/>
            <a:lstStyle/>
            <a:p>
              <a:pPr marL="0" marR="0" lvl="0" indent="432000" algn="just" defTabSz="914400" rtl="0" eaLnBrk="1" fontAlgn="base" latinLnBrk="0" hangingPunct="1">
                <a:lnSpc>
                  <a:spcPct val="130000"/>
                </a:lnSpc>
                <a:spcBef>
                  <a:spcPct val="0"/>
                </a:spcBef>
                <a:spcAft>
                  <a:spcPct val="0"/>
                </a:spcAft>
                <a:buClrTx/>
                <a:buSzTx/>
                <a:buFontTx/>
                <a:buNone/>
                <a:tabLst/>
                <a:defRPr/>
              </a:pPr>
              <a:r>
                <a:rPr kumimoji="0" lang="zh-CN" altLang="en-US" sz="17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思源黑体 CN Bold" panose="020B0800000000000000" pitchFamily="34" charset="-122"/>
                </a:rPr>
                <a:t>你认为在实施数据分析时应该注意哪些事项？除了以上介绍的数据分析法，你是否知道其他数据分析法？说一说它们的操作步骤。</a:t>
              </a:r>
            </a:p>
          </p:txBody>
        </p:sp>
        <p:sp>
          <p:nvSpPr>
            <p:cNvPr id="16" name="文本框 15">
              <a:extLst>
                <a:ext uri="{FF2B5EF4-FFF2-40B4-BE49-F238E27FC236}">
                  <a16:creationId xmlns:a16="http://schemas.microsoft.com/office/drawing/2014/main" id="{B0A6B455-69F6-1A93-FF0E-5E0D724F923B}"/>
                </a:ext>
              </a:extLst>
            </p:cNvPr>
            <p:cNvSpPr txBox="1"/>
            <p:nvPr/>
          </p:nvSpPr>
          <p:spPr>
            <a:xfrm>
              <a:off x="1697133" y="1231486"/>
              <a:ext cx="1025922" cy="307777"/>
            </a:xfrm>
            <a:prstGeom prst="rect">
              <a:avLst/>
            </a:prstGeom>
            <a:noFill/>
            <a:effectLst/>
          </p:spPr>
          <p:txBody>
            <a:bodyPr wrap="none" lIns="0" tIns="0" rIns="0" bIns="0" rtlCol="0" anchor="ctr" anchorCtr="0">
              <a:spAutoFit/>
            </a:bodyPr>
            <a:lstStyle/>
            <a:p>
              <a:pPr marR="0" lvl="0" algn="l" defTabSz="914400" rtl="0" eaLnBrk="1" fontAlgn="auto" latinLnBrk="0" hangingPunct="1">
                <a:spcBef>
                  <a:spcPts val="0"/>
                </a:spcBef>
                <a:spcAft>
                  <a:spcPts val="0"/>
                </a:spcAft>
                <a:buClr>
                  <a:srgbClr val="323369"/>
                </a:buClr>
                <a:buSzTx/>
                <a:tabLst/>
                <a:defRPr/>
              </a:pPr>
              <a:r>
                <a:rPr kumimoji="0" lang="zh-CN" altLang="en-US" sz="2000" b="1" i="0" u="none" strike="noStrike" kern="1200" cap="none" spc="0" normalizeH="0" baseline="0" noProof="0" dirty="0">
                  <a:ln>
                    <a:noFill/>
                  </a:ln>
                  <a:solidFill>
                    <a:schemeClr val="accent1"/>
                  </a:solidFill>
                  <a:effectLst/>
                  <a:uLnTx/>
                  <a:uFillTx/>
                  <a:latin typeface="Arial"/>
                  <a:ea typeface="微软雅黑"/>
                  <a:cs typeface="+mn-ea"/>
                  <a:sym typeface="+mn-lt"/>
                </a:rPr>
                <a:t>课堂讨论</a:t>
              </a:r>
              <a:endParaRPr kumimoji="0" lang="en-US" altLang="zh-CN" sz="2000" b="0" i="0" u="none" strike="noStrike" kern="1200" cap="none" spc="0" normalizeH="0" baseline="0" noProof="0" dirty="0">
                <a:ln>
                  <a:noFill/>
                </a:ln>
                <a:solidFill>
                  <a:schemeClr val="accent1"/>
                </a:solidFill>
                <a:effectLst/>
                <a:uLnTx/>
                <a:uFillTx/>
                <a:latin typeface="Arial"/>
                <a:ea typeface="微软雅黑"/>
                <a:cs typeface="+mn-ea"/>
                <a:sym typeface="+mn-lt"/>
              </a:endParaRPr>
            </a:p>
          </p:txBody>
        </p:sp>
        <p:grpSp>
          <p:nvGrpSpPr>
            <p:cNvPr id="17" name="组合 16">
              <a:extLst>
                <a:ext uri="{FF2B5EF4-FFF2-40B4-BE49-F238E27FC236}">
                  <a16:creationId xmlns:a16="http://schemas.microsoft.com/office/drawing/2014/main" id="{18A3AC16-1E7C-D5AC-B3F1-BE7570894625}"/>
                </a:ext>
              </a:extLst>
            </p:cNvPr>
            <p:cNvGrpSpPr/>
            <p:nvPr/>
          </p:nvGrpSpPr>
          <p:grpSpPr>
            <a:xfrm>
              <a:off x="886345" y="1003967"/>
              <a:ext cx="746632" cy="746632"/>
              <a:chOff x="1118840" y="4462463"/>
              <a:chExt cx="746632" cy="746632"/>
            </a:xfrm>
          </p:grpSpPr>
          <p:pic>
            <p:nvPicPr>
              <p:cNvPr id="18" name="图形 17" descr="聊天">
                <a:extLst>
                  <a:ext uri="{FF2B5EF4-FFF2-40B4-BE49-F238E27FC236}">
                    <a16:creationId xmlns:a16="http://schemas.microsoft.com/office/drawing/2014/main" id="{F747B14D-9FA3-32D8-0CF9-CB166DAFD11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840" y="4462463"/>
                <a:ext cx="746632" cy="746632"/>
              </a:xfrm>
              <a:prstGeom prst="rect">
                <a:avLst/>
              </a:prstGeom>
            </p:spPr>
          </p:pic>
          <p:grpSp>
            <p:nvGrpSpPr>
              <p:cNvPr id="19" name="组合 18">
                <a:extLst>
                  <a:ext uri="{FF2B5EF4-FFF2-40B4-BE49-F238E27FC236}">
                    <a16:creationId xmlns:a16="http://schemas.microsoft.com/office/drawing/2014/main" id="{8967362E-22F0-22F2-E062-59AF117E6B7C}"/>
                  </a:ext>
                </a:extLst>
              </p:cNvPr>
              <p:cNvGrpSpPr/>
              <p:nvPr/>
            </p:nvGrpSpPr>
            <p:grpSpPr>
              <a:xfrm>
                <a:off x="1490660" y="4810123"/>
                <a:ext cx="251644" cy="54000"/>
                <a:chOff x="1473993" y="4800599"/>
                <a:chExt cx="251644" cy="54000"/>
              </a:xfrm>
            </p:grpSpPr>
            <p:sp>
              <p:nvSpPr>
                <p:cNvPr id="20" name="椭圆 19">
                  <a:extLst>
                    <a:ext uri="{FF2B5EF4-FFF2-40B4-BE49-F238E27FC236}">
                      <a16:creationId xmlns:a16="http://schemas.microsoft.com/office/drawing/2014/main" id="{6819A94F-A4BB-2F43-1280-249D6833B57E}"/>
                    </a:ext>
                  </a:extLst>
                </p:cNvPr>
                <p:cNvSpPr/>
                <p:nvPr/>
              </p:nvSpPr>
              <p:spPr>
                <a:xfrm>
                  <a:off x="1473993"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0F1E748E-4582-692E-9005-F0CDBC58A2DF}"/>
                    </a:ext>
                  </a:extLst>
                </p:cNvPr>
                <p:cNvSpPr/>
                <p:nvPr/>
              </p:nvSpPr>
              <p:spPr>
                <a:xfrm>
                  <a:off x="1572815"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2773AFBC-6604-C2C7-3141-C08D841FC1EA}"/>
                    </a:ext>
                  </a:extLst>
                </p:cNvPr>
                <p:cNvSpPr/>
                <p:nvPr/>
              </p:nvSpPr>
              <p:spPr>
                <a:xfrm>
                  <a:off x="1671637"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263235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6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4376472"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大数据，新零售模式发展的坚实助力</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 name="AutoShape 46">
            <a:extLst>
              <a:ext uri="{FF2B5EF4-FFF2-40B4-BE49-F238E27FC236}">
                <a16:creationId xmlns:a16="http://schemas.microsoft.com/office/drawing/2014/main" id="{E36BF548-EC26-1E50-2AB7-1BA45E0FCA56}"/>
              </a:ext>
            </a:extLst>
          </p:cNvPr>
          <p:cNvSpPr>
            <a:spLocks noChangeArrowheads="1"/>
          </p:cNvSpPr>
          <p:nvPr/>
        </p:nvSpPr>
        <p:spPr bwMode="auto">
          <a:xfrm>
            <a:off x="5301161" y="3395708"/>
            <a:ext cx="914350" cy="753890"/>
          </a:xfrm>
          <a:prstGeom prst="upArrow">
            <a:avLst>
              <a:gd name="adj1" fmla="val 52833"/>
              <a:gd name="adj2" fmla="val 45940"/>
            </a:avLst>
          </a:prstGeom>
          <a:gradFill rotWithShape="1">
            <a:gsLst>
              <a:gs pos="58000">
                <a:schemeClr val="bg1">
                  <a:lumMod val="85000"/>
                </a:schemeClr>
              </a:gs>
              <a:gs pos="0">
                <a:schemeClr val="tx1">
                  <a:lumMod val="50000"/>
                  <a:lumOff val="50000"/>
                </a:schemeClr>
              </a:gs>
              <a:gs pos="100000">
                <a:srgbClr val="FFFFFF">
                  <a:alpha val="0"/>
                </a:srgbClr>
              </a:gs>
            </a:gsLst>
            <a:lin ang="5400000" scaled="1"/>
          </a:gradFill>
          <a:ln w="9525" algn="ctr">
            <a:noFill/>
            <a:miter lim="800000"/>
            <a:headEnd/>
            <a:tailEnd/>
          </a:ln>
        </p:spPr>
        <p:txBody>
          <a:bodyPr wrap="none" lIns="91431" tIns="45717" rIns="91431" bIns="45717" anchor="ctr"/>
          <a:lstStyle/>
          <a:p>
            <a:pPr latinLnBrk="1">
              <a:defRPr/>
            </a:pPr>
            <a:endParaRPr kumimoji="1" lang="ko-KR" altLang="ko-KR" sz="2400" dirty="0">
              <a:solidFill>
                <a:prstClr val="black"/>
              </a:solidFill>
              <a:cs typeface="+mn-ea"/>
              <a:sym typeface="+mn-lt"/>
            </a:endParaRPr>
          </a:p>
        </p:txBody>
      </p:sp>
      <p:sp>
        <p:nvSpPr>
          <p:cNvPr id="3" name="AutoShape 65">
            <a:extLst>
              <a:ext uri="{FF2B5EF4-FFF2-40B4-BE49-F238E27FC236}">
                <a16:creationId xmlns:a16="http://schemas.microsoft.com/office/drawing/2014/main" id="{665FAD87-D838-7214-B430-C16A707056A0}"/>
              </a:ext>
            </a:extLst>
          </p:cNvPr>
          <p:cNvSpPr>
            <a:spLocks noChangeArrowheads="1"/>
          </p:cNvSpPr>
          <p:nvPr/>
        </p:nvSpPr>
        <p:spPr bwMode="auto">
          <a:xfrm rot="-2367420">
            <a:off x="3591015" y="3740201"/>
            <a:ext cx="914350" cy="753890"/>
          </a:xfrm>
          <a:prstGeom prst="upArrow">
            <a:avLst>
              <a:gd name="adj1" fmla="val 52833"/>
              <a:gd name="adj2" fmla="val 45940"/>
            </a:avLst>
          </a:prstGeom>
          <a:gradFill rotWithShape="1">
            <a:gsLst>
              <a:gs pos="58000">
                <a:schemeClr val="bg1">
                  <a:lumMod val="85000"/>
                </a:schemeClr>
              </a:gs>
              <a:gs pos="0">
                <a:schemeClr val="tx1">
                  <a:lumMod val="50000"/>
                  <a:lumOff val="50000"/>
                </a:schemeClr>
              </a:gs>
              <a:gs pos="100000">
                <a:srgbClr val="FFFFFF">
                  <a:alpha val="0"/>
                </a:srgbClr>
              </a:gs>
            </a:gsLst>
            <a:lin ang="5400000" scaled="1"/>
          </a:gradFill>
          <a:ln w="9525" algn="ctr">
            <a:noFill/>
            <a:miter lim="800000"/>
            <a:headEnd/>
            <a:tailEnd/>
          </a:ln>
        </p:spPr>
        <p:txBody>
          <a:bodyPr wrap="none" lIns="91431" tIns="45717" rIns="91431" bIns="45717" anchor="ctr"/>
          <a:lstStyle/>
          <a:p>
            <a:pPr latinLnBrk="1">
              <a:defRPr/>
            </a:pPr>
            <a:endParaRPr kumimoji="1" lang="ko-KR" altLang="ko-KR" sz="2400" dirty="0">
              <a:solidFill>
                <a:prstClr val="black"/>
              </a:solidFill>
              <a:cs typeface="+mn-ea"/>
              <a:sym typeface="+mn-lt"/>
            </a:endParaRPr>
          </a:p>
        </p:txBody>
      </p:sp>
      <p:sp>
        <p:nvSpPr>
          <p:cNvPr id="4" name="AutoShape 66">
            <a:extLst>
              <a:ext uri="{FF2B5EF4-FFF2-40B4-BE49-F238E27FC236}">
                <a16:creationId xmlns:a16="http://schemas.microsoft.com/office/drawing/2014/main" id="{268C13F9-233D-7E4E-BA67-FC1684C58838}"/>
              </a:ext>
            </a:extLst>
          </p:cNvPr>
          <p:cNvSpPr>
            <a:spLocks noChangeArrowheads="1"/>
          </p:cNvSpPr>
          <p:nvPr/>
        </p:nvSpPr>
        <p:spPr bwMode="auto">
          <a:xfrm rot="2480061">
            <a:off x="6898634" y="3738611"/>
            <a:ext cx="914350" cy="753892"/>
          </a:xfrm>
          <a:prstGeom prst="upArrow">
            <a:avLst>
              <a:gd name="adj1" fmla="val 52833"/>
              <a:gd name="adj2" fmla="val 45940"/>
            </a:avLst>
          </a:prstGeom>
          <a:gradFill rotWithShape="1">
            <a:gsLst>
              <a:gs pos="58000">
                <a:schemeClr val="bg1">
                  <a:lumMod val="85000"/>
                </a:schemeClr>
              </a:gs>
              <a:gs pos="0">
                <a:schemeClr val="tx1">
                  <a:lumMod val="50000"/>
                  <a:lumOff val="50000"/>
                </a:schemeClr>
              </a:gs>
              <a:gs pos="100000">
                <a:srgbClr val="FFFFFF">
                  <a:alpha val="0"/>
                </a:srgbClr>
              </a:gs>
            </a:gsLst>
            <a:lin ang="5400000" scaled="1"/>
          </a:gradFill>
          <a:ln w="9525" algn="ctr">
            <a:noFill/>
            <a:miter lim="800000"/>
            <a:headEnd/>
            <a:tailEnd/>
          </a:ln>
        </p:spPr>
        <p:txBody>
          <a:bodyPr wrap="none" lIns="91431" tIns="45717" rIns="91431" bIns="45717" anchor="ctr"/>
          <a:lstStyle/>
          <a:p>
            <a:pPr latinLnBrk="1">
              <a:defRPr/>
            </a:pPr>
            <a:endParaRPr kumimoji="1" lang="ko-KR" altLang="ko-KR" sz="2400" dirty="0">
              <a:solidFill>
                <a:prstClr val="black"/>
              </a:solidFill>
              <a:cs typeface="+mn-ea"/>
              <a:sym typeface="+mn-lt"/>
            </a:endParaRPr>
          </a:p>
        </p:txBody>
      </p:sp>
      <p:sp>
        <p:nvSpPr>
          <p:cNvPr id="5" name="文本框 4">
            <a:extLst>
              <a:ext uri="{FF2B5EF4-FFF2-40B4-BE49-F238E27FC236}">
                <a16:creationId xmlns:a16="http://schemas.microsoft.com/office/drawing/2014/main" id="{7479E913-7085-F3BC-D2B5-AFEE8F0D0C38}"/>
              </a:ext>
            </a:extLst>
          </p:cNvPr>
          <p:cNvSpPr txBox="1"/>
          <p:nvPr/>
        </p:nvSpPr>
        <p:spPr>
          <a:xfrm>
            <a:off x="3102711" y="4771619"/>
            <a:ext cx="5326981" cy="369326"/>
          </a:xfrm>
          <a:prstGeom prst="rect">
            <a:avLst/>
          </a:prstGeom>
          <a:noFill/>
        </p:spPr>
        <p:txBody>
          <a:bodyPr wrap="square" lIns="91431" tIns="45717" rIns="91431" bIns="45717" rtlCol="0">
            <a:spAutoFit/>
          </a:bodyPr>
          <a:lstStyle/>
          <a:p>
            <a:pPr algn="ctr"/>
            <a:r>
              <a:rPr lang="zh-CN" altLang="en-US" b="1" dirty="0">
                <a:solidFill>
                  <a:schemeClr val="accent1"/>
                </a:solidFill>
                <a:cs typeface="+mn-ea"/>
                <a:sym typeface="+mn-lt"/>
              </a:rPr>
              <a:t>大数据对零售业的价值</a:t>
            </a:r>
            <a:endParaRPr lang="en-US" altLang="zh-CN" b="1" dirty="0">
              <a:solidFill>
                <a:schemeClr val="accent1"/>
              </a:solidFill>
              <a:cs typeface="+mn-ea"/>
              <a:sym typeface="+mn-lt"/>
            </a:endParaRPr>
          </a:p>
        </p:txBody>
      </p:sp>
      <p:grpSp>
        <p:nvGrpSpPr>
          <p:cNvPr id="6" name="组合 5">
            <a:extLst>
              <a:ext uri="{FF2B5EF4-FFF2-40B4-BE49-F238E27FC236}">
                <a16:creationId xmlns:a16="http://schemas.microsoft.com/office/drawing/2014/main" id="{267084BE-11BD-39FF-6D75-3D7120E1AFBA}"/>
              </a:ext>
            </a:extLst>
          </p:cNvPr>
          <p:cNvGrpSpPr/>
          <p:nvPr/>
        </p:nvGrpSpPr>
        <p:grpSpPr>
          <a:xfrm>
            <a:off x="2604853" y="2425867"/>
            <a:ext cx="1643058" cy="1464740"/>
            <a:chOff x="2604853" y="2695888"/>
            <a:chExt cx="1643058" cy="1464740"/>
          </a:xfrm>
        </p:grpSpPr>
        <p:sp>
          <p:nvSpPr>
            <p:cNvPr id="11" name="Oval 96">
              <a:extLst>
                <a:ext uri="{FF2B5EF4-FFF2-40B4-BE49-F238E27FC236}">
                  <a16:creationId xmlns:a16="http://schemas.microsoft.com/office/drawing/2014/main" id="{D7D25CAA-DA2C-FAA6-35E1-B7F335AE3A13}"/>
                </a:ext>
              </a:extLst>
            </p:cNvPr>
            <p:cNvSpPr>
              <a:spLocks noChangeArrowheads="1"/>
            </p:cNvSpPr>
            <p:nvPr/>
          </p:nvSpPr>
          <p:spPr bwMode="auto">
            <a:xfrm>
              <a:off x="2695722" y="2695888"/>
              <a:ext cx="1464816" cy="1464740"/>
            </a:xfrm>
            <a:prstGeom prst="ellipse">
              <a:avLst/>
            </a:prstGeom>
            <a:solidFill>
              <a:schemeClr val="accent1"/>
            </a:solidFill>
            <a:ln w="38100">
              <a:solidFill>
                <a:schemeClr val="bg1">
                  <a:lumMod val="85000"/>
                </a:schemeClr>
              </a:solidFill>
            </a:ln>
            <a:effectLst/>
          </p:spPr>
          <p:txBody>
            <a:bodyPr wrap="square" lIns="0" tIns="45717" rIns="0" bIns="45717" anchor="ctr">
              <a:normAutofit/>
            </a:bodyPr>
            <a:lstStyle/>
            <a:p>
              <a:pPr algn="ctr"/>
              <a:endParaRPr lang="zh-CN" altLang="en-US" sz="2000" b="1" dirty="0">
                <a:solidFill>
                  <a:prstClr val="white"/>
                </a:solidFill>
                <a:cs typeface="+mn-ea"/>
                <a:sym typeface="+mn-lt"/>
              </a:endParaRPr>
            </a:p>
          </p:txBody>
        </p:sp>
        <p:sp>
          <p:nvSpPr>
            <p:cNvPr id="12" name="文本框 11">
              <a:extLst>
                <a:ext uri="{FF2B5EF4-FFF2-40B4-BE49-F238E27FC236}">
                  <a16:creationId xmlns:a16="http://schemas.microsoft.com/office/drawing/2014/main" id="{32880F1C-24CB-676A-31E3-BD66C488171A}"/>
                </a:ext>
              </a:extLst>
            </p:cNvPr>
            <p:cNvSpPr txBox="1"/>
            <p:nvPr/>
          </p:nvSpPr>
          <p:spPr>
            <a:xfrm>
              <a:off x="2604853" y="3055336"/>
              <a:ext cx="1643058" cy="745845"/>
            </a:xfrm>
            <a:prstGeom prst="rect">
              <a:avLst/>
            </a:prstGeom>
            <a:noFill/>
          </p:spPr>
          <p:txBody>
            <a:bodyPr wrap="square">
              <a:spAutoFit/>
            </a:bodyPr>
            <a:lstStyle/>
            <a:p>
              <a:pPr algn="ctr">
                <a:lnSpc>
                  <a:spcPct val="110000"/>
                </a:lnSpc>
              </a:pPr>
              <a:r>
                <a:rPr lang="zh-CN" altLang="en-US" sz="2000" b="1" dirty="0">
                  <a:solidFill>
                    <a:prstClr val="white"/>
                  </a:solidFill>
                  <a:cs typeface="+mn-ea"/>
                  <a:sym typeface="+mn-lt"/>
                </a:rPr>
                <a:t>分析和管理</a:t>
              </a:r>
              <a:br>
                <a:rPr lang="en-US" altLang="zh-CN" sz="2000" b="1" dirty="0">
                  <a:solidFill>
                    <a:prstClr val="white"/>
                  </a:solidFill>
                  <a:cs typeface="+mn-ea"/>
                  <a:sym typeface="+mn-lt"/>
                </a:rPr>
              </a:br>
              <a:r>
                <a:rPr lang="zh-CN" altLang="en-US" sz="2000" b="1" dirty="0">
                  <a:solidFill>
                    <a:prstClr val="white"/>
                  </a:solidFill>
                  <a:cs typeface="+mn-ea"/>
                  <a:sym typeface="+mn-lt"/>
                </a:rPr>
                <a:t>消费者</a:t>
              </a:r>
            </a:p>
          </p:txBody>
        </p:sp>
      </p:grpSp>
      <p:grpSp>
        <p:nvGrpSpPr>
          <p:cNvPr id="13" name="组合 12">
            <a:extLst>
              <a:ext uri="{FF2B5EF4-FFF2-40B4-BE49-F238E27FC236}">
                <a16:creationId xmlns:a16="http://schemas.microsoft.com/office/drawing/2014/main" id="{C10C6FC0-D077-7072-A23C-416A51BCA474}"/>
              </a:ext>
            </a:extLst>
          </p:cNvPr>
          <p:cNvGrpSpPr/>
          <p:nvPr/>
        </p:nvGrpSpPr>
        <p:grpSpPr>
          <a:xfrm>
            <a:off x="4931364" y="1869555"/>
            <a:ext cx="1643058" cy="1464449"/>
            <a:chOff x="4931364" y="1892705"/>
            <a:chExt cx="1643058" cy="1464449"/>
          </a:xfrm>
        </p:grpSpPr>
        <p:sp>
          <p:nvSpPr>
            <p:cNvPr id="14" name="Oval 108">
              <a:extLst>
                <a:ext uri="{FF2B5EF4-FFF2-40B4-BE49-F238E27FC236}">
                  <a16:creationId xmlns:a16="http://schemas.microsoft.com/office/drawing/2014/main" id="{46913F12-F9F7-68BC-478C-27BE0A3D13CD}"/>
                </a:ext>
              </a:extLst>
            </p:cNvPr>
            <p:cNvSpPr>
              <a:spLocks noChangeArrowheads="1"/>
            </p:cNvSpPr>
            <p:nvPr/>
          </p:nvSpPr>
          <p:spPr bwMode="auto">
            <a:xfrm>
              <a:off x="5020732" y="1892705"/>
              <a:ext cx="1464704" cy="1464449"/>
            </a:xfrm>
            <a:prstGeom prst="ellipse">
              <a:avLst/>
            </a:prstGeom>
            <a:solidFill>
              <a:schemeClr val="accent1"/>
            </a:solidFill>
            <a:ln w="38100">
              <a:solidFill>
                <a:schemeClr val="bg1">
                  <a:lumMod val="85000"/>
                </a:schemeClr>
              </a:solidFill>
            </a:ln>
            <a:effectLst/>
          </p:spPr>
          <p:txBody>
            <a:bodyPr wrap="square" lIns="0" tIns="45717" rIns="0" bIns="45717" anchor="ctr">
              <a:normAutofit/>
            </a:bodyPr>
            <a:lstStyle/>
            <a:p>
              <a:pPr algn="ctr"/>
              <a:endParaRPr lang="zh-CN" altLang="en-US" sz="2500" b="1" dirty="0">
                <a:solidFill>
                  <a:prstClr val="white"/>
                </a:solidFill>
                <a:cs typeface="+mn-ea"/>
                <a:sym typeface="+mn-lt"/>
              </a:endParaRPr>
            </a:p>
          </p:txBody>
        </p:sp>
        <p:sp>
          <p:nvSpPr>
            <p:cNvPr id="15" name="文本框 14">
              <a:extLst>
                <a:ext uri="{FF2B5EF4-FFF2-40B4-BE49-F238E27FC236}">
                  <a16:creationId xmlns:a16="http://schemas.microsoft.com/office/drawing/2014/main" id="{13AC588F-E15E-1026-E0A9-053936BB3A6C}"/>
                </a:ext>
              </a:extLst>
            </p:cNvPr>
            <p:cNvSpPr txBox="1"/>
            <p:nvPr/>
          </p:nvSpPr>
          <p:spPr>
            <a:xfrm>
              <a:off x="4931364" y="2421284"/>
              <a:ext cx="1643058" cy="407291"/>
            </a:xfrm>
            <a:prstGeom prst="rect">
              <a:avLst/>
            </a:prstGeom>
            <a:noFill/>
          </p:spPr>
          <p:txBody>
            <a:bodyPr wrap="square">
              <a:spAutoFit/>
            </a:bodyPr>
            <a:lstStyle/>
            <a:p>
              <a:pPr algn="ctr">
                <a:lnSpc>
                  <a:spcPct val="110000"/>
                </a:lnSpc>
              </a:pPr>
              <a:r>
                <a:rPr lang="zh-CN" altLang="en-US" sz="2000" b="1" dirty="0">
                  <a:solidFill>
                    <a:prstClr val="white"/>
                  </a:solidFill>
                  <a:cs typeface="+mn-ea"/>
                  <a:sym typeface="+mn-lt"/>
                </a:rPr>
                <a:t>消费预测</a:t>
              </a:r>
            </a:p>
          </p:txBody>
        </p:sp>
      </p:grpSp>
      <p:grpSp>
        <p:nvGrpSpPr>
          <p:cNvPr id="16" name="组合 15">
            <a:extLst>
              <a:ext uri="{FF2B5EF4-FFF2-40B4-BE49-F238E27FC236}">
                <a16:creationId xmlns:a16="http://schemas.microsoft.com/office/drawing/2014/main" id="{72916133-71D1-62DD-8014-D17C36663F45}"/>
              </a:ext>
            </a:extLst>
          </p:cNvPr>
          <p:cNvGrpSpPr/>
          <p:nvPr/>
        </p:nvGrpSpPr>
        <p:grpSpPr>
          <a:xfrm>
            <a:off x="7316133" y="2425867"/>
            <a:ext cx="1464816" cy="1464740"/>
            <a:chOff x="7316133" y="2425867"/>
            <a:chExt cx="1464816" cy="1464740"/>
          </a:xfrm>
        </p:grpSpPr>
        <p:sp>
          <p:nvSpPr>
            <p:cNvPr id="17" name="Oval 102">
              <a:extLst>
                <a:ext uri="{FF2B5EF4-FFF2-40B4-BE49-F238E27FC236}">
                  <a16:creationId xmlns:a16="http://schemas.microsoft.com/office/drawing/2014/main" id="{61FDA7E1-5B92-7B28-89F6-C9D9E5DA4B01}"/>
                </a:ext>
              </a:extLst>
            </p:cNvPr>
            <p:cNvSpPr>
              <a:spLocks noChangeArrowheads="1"/>
            </p:cNvSpPr>
            <p:nvPr/>
          </p:nvSpPr>
          <p:spPr bwMode="auto">
            <a:xfrm>
              <a:off x="7316133" y="2425867"/>
              <a:ext cx="1464816" cy="1464740"/>
            </a:xfrm>
            <a:prstGeom prst="ellipse">
              <a:avLst/>
            </a:prstGeom>
            <a:solidFill>
              <a:schemeClr val="accent1"/>
            </a:solidFill>
            <a:ln w="38100">
              <a:solidFill>
                <a:schemeClr val="bg1">
                  <a:lumMod val="85000"/>
                </a:schemeClr>
              </a:solidFill>
            </a:ln>
            <a:effectLst/>
          </p:spPr>
          <p:txBody>
            <a:bodyPr wrap="square" lIns="0" tIns="45717" rIns="0" bIns="45717" anchor="ctr">
              <a:normAutofit/>
            </a:bodyPr>
            <a:lstStyle/>
            <a:p>
              <a:pPr algn="ctr"/>
              <a:endParaRPr lang="zh-CN" altLang="en-US" sz="2500" b="1" dirty="0">
                <a:solidFill>
                  <a:prstClr val="white"/>
                </a:solidFill>
                <a:cs typeface="+mn-ea"/>
                <a:sym typeface="+mn-lt"/>
              </a:endParaRPr>
            </a:p>
          </p:txBody>
        </p:sp>
        <p:sp>
          <p:nvSpPr>
            <p:cNvPr id="18" name="文本框 17">
              <a:extLst>
                <a:ext uri="{FF2B5EF4-FFF2-40B4-BE49-F238E27FC236}">
                  <a16:creationId xmlns:a16="http://schemas.microsoft.com/office/drawing/2014/main" id="{C6A72D4A-E140-1193-28D4-5FD705EC9A1E}"/>
                </a:ext>
              </a:extLst>
            </p:cNvPr>
            <p:cNvSpPr txBox="1"/>
            <p:nvPr/>
          </p:nvSpPr>
          <p:spPr>
            <a:xfrm>
              <a:off x="7439484" y="2785315"/>
              <a:ext cx="1218115" cy="745845"/>
            </a:xfrm>
            <a:prstGeom prst="rect">
              <a:avLst/>
            </a:prstGeom>
            <a:noFill/>
          </p:spPr>
          <p:txBody>
            <a:bodyPr wrap="square">
              <a:spAutoFit/>
            </a:bodyPr>
            <a:lstStyle/>
            <a:p>
              <a:pPr algn="ctr">
                <a:lnSpc>
                  <a:spcPct val="110000"/>
                </a:lnSpc>
              </a:pPr>
              <a:r>
                <a:rPr lang="zh-CN" altLang="en-US" sz="2000" b="1" dirty="0">
                  <a:solidFill>
                    <a:prstClr val="white"/>
                  </a:solidFill>
                  <a:cs typeface="+mn-ea"/>
                  <a:sym typeface="+mn-lt"/>
                </a:rPr>
                <a:t>个性化</a:t>
              </a:r>
              <a:br>
                <a:rPr lang="en-US" altLang="zh-CN" sz="2000" b="1" dirty="0">
                  <a:solidFill>
                    <a:prstClr val="white"/>
                  </a:solidFill>
                  <a:cs typeface="+mn-ea"/>
                  <a:sym typeface="+mn-lt"/>
                </a:rPr>
              </a:br>
              <a:r>
                <a:rPr lang="zh-CN" altLang="en-US" sz="2000" b="1" dirty="0">
                  <a:solidFill>
                    <a:prstClr val="white"/>
                  </a:solidFill>
                  <a:cs typeface="+mn-ea"/>
                  <a:sym typeface="+mn-lt"/>
                </a:rPr>
                <a:t>精准营销</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45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621057"/>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4</a:t>
            </a:r>
          </a:p>
        </p:txBody>
      </p:sp>
      <p:sp>
        <p:nvSpPr>
          <p:cNvPr id="19" name="文本框 18"/>
          <p:cNvSpPr txBox="1"/>
          <p:nvPr/>
        </p:nvSpPr>
        <p:spPr>
          <a:xfrm>
            <a:off x="2537546" y="2785626"/>
            <a:ext cx="6955750"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数据分析工具让数据分析</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事半功倍</a:t>
            </a:r>
          </a:p>
        </p:txBody>
      </p:sp>
      <p:sp>
        <p:nvSpPr>
          <p:cNvPr id="20" name="矩形 19"/>
          <p:cNvSpPr/>
          <p:nvPr/>
        </p:nvSpPr>
        <p:spPr>
          <a:xfrm>
            <a:off x="2502643" y="4496098"/>
            <a:ext cx="7025554" cy="1705403"/>
          </a:xfrm>
          <a:prstGeom prst="rect">
            <a:avLst/>
          </a:prstGeom>
        </p:spPr>
        <p:txBody>
          <a:bodyPr wrap="square">
            <a:spAutoFit/>
          </a:bodyPr>
          <a:lstStyle/>
          <a:p>
            <a:pPr indent="457200" algn="just">
              <a:lnSpc>
                <a:spcPct val="150000"/>
              </a:lnSpc>
            </a:pPr>
            <a:r>
              <a:rPr lang="en-US" altLang="zh-CN" dirty="0"/>
              <a:t>Excel</a:t>
            </a:r>
            <a:r>
              <a:rPr lang="zh-CN" altLang="en-US" dirty="0"/>
              <a:t>是基本且常见的数据分析工具，其功能非常强大，几乎可以完成所有的统计分析工作。</a:t>
            </a:r>
            <a:endParaRPr lang="en-US" altLang="zh-CN" dirty="0"/>
          </a:p>
          <a:p>
            <a:pPr indent="457200" algn="just">
              <a:lnSpc>
                <a:spcPct val="150000"/>
              </a:lnSpc>
            </a:pPr>
            <a:r>
              <a:rPr lang="zh-CN" altLang="en-US" dirty="0"/>
              <a:t>除了</a:t>
            </a:r>
            <a:r>
              <a:rPr lang="en-US" altLang="zh-CN" dirty="0"/>
              <a:t>Excel</a:t>
            </a:r>
            <a:r>
              <a:rPr lang="zh-CN" altLang="en-US" dirty="0"/>
              <a:t>之外，还有</a:t>
            </a:r>
            <a:r>
              <a:rPr lang="en-US" altLang="zh-CN" dirty="0"/>
              <a:t>Python</a:t>
            </a:r>
            <a:r>
              <a:rPr lang="zh-CN" altLang="en-US" dirty="0"/>
              <a:t>、</a:t>
            </a:r>
            <a:r>
              <a:rPr lang="en-US" altLang="zh-CN" dirty="0"/>
              <a:t>SQL</a:t>
            </a:r>
            <a:r>
              <a:rPr lang="zh-CN" altLang="en-US" dirty="0"/>
              <a:t>、</a:t>
            </a:r>
            <a:r>
              <a:rPr lang="en-US" altLang="zh-CN" dirty="0"/>
              <a:t>Hive</a:t>
            </a:r>
            <a:r>
              <a:rPr lang="zh-CN" altLang="en-US" dirty="0"/>
              <a:t>、</a:t>
            </a:r>
            <a:r>
              <a:rPr lang="en-US" altLang="zh-CN" dirty="0"/>
              <a:t>Google Analytics</a:t>
            </a:r>
            <a:r>
              <a:rPr lang="zh-CN" altLang="en-US" dirty="0"/>
              <a:t>、</a:t>
            </a:r>
            <a:r>
              <a:rPr lang="en-US" altLang="zh-CN" dirty="0" err="1"/>
              <a:t>GrowingIO</a:t>
            </a:r>
            <a:r>
              <a:rPr lang="zh-CN" altLang="en-US" dirty="0"/>
              <a:t>、</a:t>
            </a:r>
            <a:r>
              <a:rPr lang="en-US" altLang="zh-CN" dirty="0"/>
              <a:t>Fine BI</a:t>
            </a:r>
            <a:r>
              <a:rPr lang="zh-CN" altLang="en-US" dirty="0"/>
              <a:t>、</a:t>
            </a:r>
            <a:r>
              <a:rPr lang="en-US" altLang="zh-CN" dirty="0"/>
              <a:t>Power BI</a:t>
            </a:r>
            <a:r>
              <a:rPr lang="zh-CN" altLang="en-US" dirty="0"/>
              <a:t>等各类数据分析工具。</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141632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08233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数据分析工具让数据分析事半功倍</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 name="TextBox 53">
            <a:extLst>
              <a:ext uri="{FF2B5EF4-FFF2-40B4-BE49-F238E27FC236}">
                <a16:creationId xmlns:a16="http://schemas.microsoft.com/office/drawing/2014/main" id="{F3A23CDB-B4F8-ECD5-733F-02ACA986F2DC}"/>
              </a:ext>
            </a:extLst>
          </p:cNvPr>
          <p:cNvSpPr txBox="1"/>
          <p:nvPr/>
        </p:nvSpPr>
        <p:spPr>
          <a:xfrm>
            <a:off x="973290" y="1129014"/>
            <a:ext cx="10182390" cy="1878463"/>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indent="414000">
              <a:lnSpc>
                <a:spcPct val="140000"/>
              </a:lnSpc>
              <a:spcAft>
                <a:spcPts val="150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通过</a:t>
            </a:r>
            <a:r>
              <a:rPr lang="en-US" altLang="zh-CN" sz="1600" dirty="0">
                <a:solidFill>
                  <a:schemeClr val="tx1"/>
                </a:solidFill>
                <a:latin typeface="微软雅黑" panose="020B0503020204020204" pitchFamily="34" charset="-122"/>
                <a:ea typeface="微软雅黑" panose="020B0503020204020204" pitchFamily="34" charset="-122"/>
                <a:cs typeface="+mn-ea"/>
                <a:sym typeface="+mn-lt"/>
              </a:rPr>
              <a:t>Excel</a:t>
            </a: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进行的数据处理包括对数据进行排序、筛选、去除重复项、分列、异常值处理、使用数据透视表进行分析等。数据可视化是指利用</a:t>
            </a:r>
            <a:r>
              <a:rPr lang="en-US" altLang="zh-CN" sz="1600" dirty="0">
                <a:solidFill>
                  <a:schemeClr val="tx1"/>
                </a:solidFill>
                <a:latin typeface="微软雅黑" panose="020B0503020204020204" pitchFamily="34" charset="-122"/>
                <a:ea typeface="微软雅黑" panose="020B0503020204020204" pitchFamily="34" charset="-122"/>
                <a:cs typeface="+mn-ea"/>
                <a:sym typeface="+mn-lt"/>
              </a:rPr>
              <a:t>Excel</a:t>
            </a: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提供的图表将数据进行可视化展示，包括</a:t>
            </a:r>
            <a:r>
              <a:rPr lang="zh-CN" altLang="en-US" sz="1600" b="1" dirty="0">
                <a:solidFill>
                  <a:schemeClr val="accent1"/>
                </a:solidFill>
                <a:latin typeface="微软雅黑" panose="020B0503020204020204" pitchFamily="34" charset="-122"/>
                <a:ea typeface="微软雅黑" panose="020B0503020204020204" pitchFamily="34" charset="-122"/>
                <a:cs typeface="+mn-ea"/>
                <a:sym typeface="+mn-lt"/>
              </a:rPr>
              <a:t>柱状图、条形图、扇形图、折线图、瀑布图、散点图、气泡图、面积图、曲面图和雷达图</a:t>
            </a: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等。</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indent="414000">
              <a:lnSpc>
                <a:spcPct val="140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使用</a:t>
            </a:r>
            <a:r>
              <a:rPr lang="en-US" altLang="zh-CN" sz="1600" dirty="0">
                <a:solidFill>
                  <a:schemeClr val="tx1"/>
                </a:solidFill>
                <a:latin typeface="微软雅黑" panose="020B0503020204020204" pitchFamily="34" charset="-122"/>
                <a:ea typeface="微软雅黑" panose="020B0503020204020204" pitchFamily="34" charset="-122"/>
                <a:cs typeface="+mn-ea"/>
                <a:sym typeface="+mn-lt"/>
              </a:rPr>
              <a:t>Excel</a:t>
            </a: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进行统计分析时需加载“分析工具库”，它能够提供丰富的统计分析功能，基本覆盖了统计学的大部分基础领域，如描述统计、假设检验、方差分析以及回归分析等。</a:t>
            </a:r>
            <a:endParaRPr lang="zh-CN" altLang="en-US" sz="16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lt"/>
            </a:endParaRPr>
          </a:p>
        </p:txBody>
      </p:sp>
      <p:grpSp>
        <p:nvGrpSpPr>
          <p:cNvPr id="6" name="组合 5">
            <a:extLst>
              <a:ext uri="{FF2B5EF4-FFF2-40B4-BE49-F238E27FC236}">
                <a16:creationId xmlns:a16="http://schemas.microsoft.com/office/drawing/2014/main" id="{8E2F0CFB-9810-282E-DB53-2FEE8D81DC48}"/>
              </a:ext>
            </a:extLst>
          </p:cNvPr>
          <p:cNvGrpSpPr/>
          <p:nvPr/>
        </p:nvGrpSpPr>
        <p:grpSpPr>
          <a:xfrm>
            <a:off x="375370" y="3423664"/>
            <a:ext cx="5351060" cy="2811153"/>
            <a:chOff x="866860" y="3412234"/>
            <a:chExt cx="5351060" cy="2811153"/>
          </a:xfrm>
        </p:grpSpPr>
        <p:sp>
          <p:nvSpPr>
            <p:cNvPr id="2" name="文本框 1">
              <a:extLst>
                <a:ext uri="{FF2B5EF4-FFF2-40B4-BE49-F238E27FC236}">
                  <a16:creationId xmlns:a16="http://schemas.microsoft.com/office/drawing/2014/main" id="{F3C2131A-CE46-BF15-742C-08E91B4B3689}"/>
                </a:ext>
              </a:extLst>
            </p:cNvPr>
            <p:cNvSpPr txBox="1"/>
            <p:nvPr/>
          </p:nvSpPr>
          <p:spPr>
            <a:xfrm>
              <a:off x="2642390" y="5992289"/>
              <a:ext cx="180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瀑布图</a:t>
              </a:r>
            </a:p>
          </p:txBody>
        </p:sp>
        <p:pic>
          <p:nvPicPr>
            <p:cNvPr id="1026" name="Picture 2">
              <a:extLst>
                <a:ext uri="{FF2B5EF4-FFF2-40B4-BE49-F238E27FC236}">
                  <a16:creationId xmlns:a16="http://schemas.microsoft.com/office/drawing/2014/main" id="{0938BEE0-3814-C244-A587-E1FBCA3671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860" y="3412234"/>
              <a:ext cx="5351060" cy="251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4">
            <a:extLst>
              <a:ext uri="{FF2B5EF4-FFF2-40B4-BE49-F238E27FC236}">
                <a16:creationId xmlns:a16="http://schemas.microsoft.com/office/drawing/2014/main" id="{34CC0B72-7C0C-7DCB-50B0-4619190472A1}"/>
              </a:ext>
            </a:extLst>
          </p:cNvPr>
          <p:cNvGrpSpPr/>
          <p:nvPr/>
        </p:nvGrpSpPr>
        <p:grpSpPr>
          <a:xfrm>
            <a:off x="5990057" y="3423664"/>
            <a:ext cx="5784573" cy="2811153"/>
            <a:chOff x="5555717" y="3412234"/>
            <a:chExt cx="5784573" cy="2811153"/>
          </a:xfrm>
        </p:grpSpPr>
        <p:sp>
          <p:nvSpPr>
            <p:cNvPr id="4" name="文本框 3">
              <a:extLst>
                <a:ext uri="{FF2B5EF4-FFF2-40B4-BE49-F238E27FC236}">
                  <a16:creationId xmlns:a16="http://schemas.microsoft.com/office/drawing/2014/main" id="{A6FF3013-3E28-8E8C-EF3D-6BC92D48DDD1}"/>
                </a:ext>
              </a:extLst>
            </p:cNvPr>
            <p:cNvSpPr txBox="1"/>
            <p:nvPr/>
          </p:nvSpPr>
          <p:spPr>
            <a:xfrm>
              <a:off x="7548003" y="5992289"/>
              <a:ext cx="180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散点图</a:t>
              </a:r>
            </a:p>
          </p:txBody>
        </p:sp>
        <p:pic>
          <p:nvPicPr>
            <p:cNvPr id="1027" name="图片 1">
              <a:extLst>
                <a:ext uri="{FF2B5EF4-FFF2-40B4-BE49-F238E27FC236}">
                  <a16:creationId xmlns:a16="http://schemas.microsoft.com/office/drawing/2014/main" id="{3BB66AE0-F733-AFF9-F680-492776809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717" y="3412234"/>
              <a:ext cx="5784573" cy="2518405"/>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3927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3F4627D-C94A-D7F3-85EF-4CB74D5768DD}"/>
              </a:ext>
            </a:extLst>
          </p:cNvPr>
          <p:cNvGrpSpPr/>
          <p:nvPr/>
        </p:nvGrpSpPr>
        <p:grpSpPr>
          <a:xfrm rot="10800000">
            <a:off x="0" y="464571"/>
            <a:ext cx="694482" cy="569840"/>
            <a:chOff x="-97423" y="0"/>
            <a:chExt cx="1735601" cy="1424104"/>
          </a:xfrm>
        </p:grpSpPr>
        <p:sp>
          <p:nvSpPr>
            <p:cNvPr id="11" name="iṡḻiďè">
              <a:extLst>
                <a:ext uri="{FF2B5EF4-FFF2-40B4-BE49-F238E27FC236}">
                  <a16:creationId xmlns:a16="http://schemas.microsoft.com/office/drawing/2014/main" id="{35726B44-156B-6146-06B9-E3553DE6A8AA}"/>
                </a:ext>
              </a:extLst>
            </p:cNvPr>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chemeClr val="accent2">
                <a:lumMod val="20000"/>
                <a:lumOff val="80000"/>
                <a:alpha val="68000"/>
              </a:schemeClr>
            </a:solidFill>
            <a:ln>
              <a:noFill/>
            </a:ln>
            <a:effectLst/>
          </p:spPr>
          <p:txBody>
            <a:bodyPr vert="horz" wrap="square" lIns="91440" tIns="45720" rIns="91440" bIns="45720" numCol="1" anchor="t" anchorCtr="0" compatLnSpc="1">
              <a:prstTxWarp prst="textNoShape">
                <a:avLst/>
              </a:prstTxWarp>
            </a:bodyPr>
            <a:lstStyle/>
            <a:p>
              <a:pPr>
                <a:defRPr/>
              </a:pPr>
              <a:endParaRPr lang="zh-CN" altLang="en-US">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12" name="iṡḻiďè">
              <a:extLst>
                <a:ext uri="{FF2B5EF4-FFF2-40B4-BE49-F238E27FC236}">
                  <a16:creationId xmlns:a16="http://schemas.microsoft.com/office/drawing/2014/main" id="{CF719D2C-7755-47AA-DDE9-06334F43E0FD}"/>
                </a:ext>
              </a:extLst>
            </p:cNvPr>
            <p:cNvSpPr>
              <a:spLocks/>
            </p:cNvSpPr>
            <p:nvPr/>
          </p:nvSpPr>
          <p:spPr bwMode="auto">
            <a:xfrm rot="16200000">
              <a:off x="-192727"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chemeClr val="accent2">
                <a:alpha val="68000"/>
              </a:schemeClr>
            </a:solidFill>
            <a:ln>
              <a:noFill/>
            </a:ln>
            <a:effectLst/>
          </p:spPr>
          <p:txBody>
            <a:bodyPr vert="horz" wrap="square" lIns="91440" tIns="45720" rIns="91440" bIns="45720" numCol="1" anchor="t" anchorCtr="0" compatLnSpc="1">
              <a:prstTxWarp prst="textNoShape">
                <a:avLst/>
              </a:prstTxWarp>
            </a:bodyPr>
            <a:lstStyle/>
            <a:p>
              <a:pPr>
                <a:defRPr/>
              </a:pPr>
              <a:endParaRPr lang="zh-CN" altLang="en-US">
                <a:solidFill>
                  <a:srgbClr val="000000"/>
                </a:solidFill>
                <a:latin typeface="微软雅黑" panose="020B0503020204020204" pitchFamily="34" charset="-122"/>
                <a:ea typeface="微软雅黑" panose="020B0503020204020204" pitchFamily="34" charset="-122"/>
                <a:cs typeface="+mn-ea"/>
                <a:sym typeface="+mn-lt"/>
              </a:endParaRPr>
            </a:p>
          </p:txBody>
        </p:sp>
      </p:grpSp>
      <p:sp>
        <p:nvSpPr>
          <p:cNvPr id="13" name="文本框 12">
            <a:extLst>
              <a:ext uri="{FF2B5EF4-FFF2-40B4-BE49-F238E27FC236}">
                <a16:creationId xmlns:a16="http://schemas.microsoft.com/office/drawing/2014/main" id="{F922ACA7-6CD3-852E-A6C8-3944ACB4ED27}"/>
              </a:ext>
            </a:extLst>
          </p:cNvPr>
          <p:cNvSpPr txBox="1"/>
          <p:nvPr/>
        </p:nvSpPr>
        <p:spPr>
          <a:xfrm>
            <a:off x="847542" y="450106"/>
            <a:ext cx="6440808" cy="630942"/>
          </a:xfrm>
          <a:prstGeom prst="rect">
            <a:avLst/>
          </a:prstGeom>
          <a:noFill/>
        </p:spPr>
        <p:txBody>
          <a:bodyPr wrap="none" rtlCol="0">
            <a:noAutofit/>
          </a:bodyPr>
          <a:lstStyle/>
          <a:p>
            <a:pPr algn="just"/>
            <a:r>
              <a:rPr lang="zh-CN" altLang="en-US" sz="3000" b="1" dirty="0">
                <a:solidFill>
                  <a:schemeClr val="accent1"/>
                </a:solidFill>
                <a:latin typeface="微软雅黑" panose="020B0503020204020204" pitchFamily="34" charset="-122"/>
                <a:ea typeface="微软雅黑" panose="020B0503020204020204" pitchFamily="34" charset="-122"/>
                <a:cs typeface="+mn-ea"/>
                <a:sym typeface="+mn-lt"/>
              </a:rPr>
              <a:t>课后实训</a:t>
            </a:r>
            <a:endPar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a:extLst>
              <a:ext uri="{FF2B5EF4-FFF2-40B4-BE49-F238E27FC236}">
                <a16:creationId xmlns:a16="http://schemas.microsoft.com/office/drawing/2014/main" id="{4B813B32-E50D-90EE-AF62-6B7B32CD9E62}"/>
              </a:ext>
            </a:extLst>
          </p:cNvPr>
          <p:cNvSpPr txBox="1"/>
          <p:nvPr/>
        </p:nvSpPr>
        <p:spPr>
          <a:xfrm>
            <a:off x="891247" y="1189035"/>
            <a:ext cx="10289897" cy="2680818"/>
          </a:xfrm>
          <a:prstGeom prst="rect">
            <a:avLst/>
          </a:prstGeom>
          <a:noFill/>
        </p:spPr>
        <p:txBody>
          <a:bodyPr wrap="square" rtlCol="0">
            <a:noAutofit/>
          </a:bodyPr>
          <a:lstStyle/>
          <a:p>
            <a:pPr indent="414000" algn="just" hangingPunct="0">
              <a:lnSpc>
                <a:spcPct val="130000"/>
              </a:lnSpc>
              <a:spcAft>
                <a:spcPts val="300"/>
              </a:spcAft>
            </a:pPr>
            <a:r>
              <a:rPr lang="zh-CN" altLang="en-US" sz="1600" dirty="0">
                <a:latin typeface="微软雅黑" panose="020B0503020204020204" pitchFamily="34" charset="-122"/>
                <a:ea typeface="微软雅黑" panose="020B0503020204020204" pitchFamily="34" charset="-122"/>
                <a:cs typeface="+mn-ea"/>
                <a:sym typeface="+mn-lt"/>
              </a:rPr>
              <a:t>请同学们自由分组，</a:t>
            </a:r>
            <a:r>
              <a:rPr lang="en-US" altLang="zh-CN" sz="1600" dirty="0">
                <a:latin typeface="微软雅黑" panose="020B0503020204020204" pitchFamily="34" charset="-122"/>
                <a:ea typeface="微软雅黑" panose="020B0503020204020204" pitchFamily="34" charset="-122"/>
                <a:cs typeface="+mn-ea"/>
                <a:sym typeface="+mn-lt"/>
              </a:rPr>
              <a:t>4</a:t>
            </a:r>
            <a:r>
              <a:rPr lang="zh-CN" altLang="en-US" sz="1600" dirty="0">
                <a:latin typeface="微软雅黑" panose="020B0503020204020204" pitchFamily="34" charset="-122"/>
                <a:ea typeface="微软雅黑" panose="020B0503020204020204" pitchFamily="34" charset="-122"/>
                <a:cs typeface="+mn-ea"/>
                <a:sym typeface="+mn-lt"/>
              </a:rPr>
              <a:t>人一组，完成以下任务。</a:t>
            </a:r>
          </a:p>
          <a:p>
            <a:pPr indent="414000" algn="just" hangingPunct="0">
              <a:lnSpc>
                <a:spcPct val="130000"/>
              </a:lnSpc>
              <a:spcAft>
                <a:spcPts val="3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1</a:t>
            </a:r>
            <a:r>
              <a:rPr lang="zh-CN" altLang="en-US" sz="1600" dirty="0">
                <a:latin typeface="微软雅黑" panose="020B0503020204020204" pitchFamily="34" charset="-122"/>
                <a:ea typeface="微软雅黑" panose="020B0503020204020204" pitchFamily="34" charset="-122"/>
                <a:cs typeface="+mn-ea"/>
                <a:sym typeface="+mn-lt"/>
              </a:rPr>
              <a:t>）寻找学校周边初具规模的零售企业或商业品牌，为其进行市场调研，并绘制消费者画像。</a:t>
            </a:r>
          </a:p>
          <a:p>
            <a:pPr indent="414000" algn="just" hangingPunct="0">
              <a:lnSpc>
                <a:spcPct val="130000"/>
              </a:lnSpc>
              <a:spcAft>
                <a:spcPts val="3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2</a:t>
            </a:r>
            <a:r>
              <a:rPr lang="zh-CN" altLang="en-US" sz="1600" dirty="0">
                <a:latin typeface="微软雅黑" panose="020B0503020204020204" pitchFamily="34" charset="-122"/>
                <a:ea typeface="微软雅黑" panose="020B0503020204020204" pitchFamily="34" charset="-122"/>
                <a:cs typeface="+mn-ea"/>
                <a:sym typeface="+mn-lt"/>
              </a:rPr>
              <a:t>）调查研究该企业或品牌在当地进行的数字化转型策略。</a:t>
            </a:r>
          </a:p>
          <a:p>
            <a:pPr indent="414000" algn="just" hangingPunct="0">
              <a:lnSpc>
                <a:spcPct val="130000"/>
              </a:lnSpc>
              <a:spcAft>
                <a:spcPts val="3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3</a:t>
            </a:r>
            <a:r>
              <a:rPr lang="zh-CN" altLang="en-US" sz="1600" dirty="0">
                <a:latin typeface="微软雅黑" panose="020B0503020204020204" pitchFamily="34" charset="-122"/>
                <a:ea typeface="微软雅黑" panose="020B0503020204020204" pitchFamily="34" charset="-122"/>
                <a:cs typeface="+mn-ea"/>
                <a:sym typeface="+mn-lt"/>
              </a:rPr>
              <a:t>）该企业或品牌在当地是否有智慧门店？如有，请分析其搭建智慧门店系统的方法。</a:t>
            </a:r>
          </a:p>
          <a:p>
            <a:pPr indent="414000" algn="just" hangingPunct="0">
              <a:lnSpc>
                <a:spcPct val="130000"/>
              </a:lnSpc>
              <a:spcAft>
                <a:spcPts val="3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4</a:t>
            </a:r>
            <a:r>
              <a:rPr lang="zh-CN" altLang="en-US" sz="1600" dirty="0">
                <a:latin typeface="微软雅黑" panose="020B0503020204020204" pitchFamily="34" charset="-122"/>
                <a:ea typeface="微软雅黑" panose="020B0503020204020204" pitchFamily="34" charset="-122"/>
                <a:cs typeface="+mn-ea"/>
                <a:sym typeface="+mn-lt"/>
              </a:rPr>
              <a:t>）该企业或品牌是如何通过大数据分析来进行精细化运营的？</a:t>
            </a:r>
          </a:p>
          <a:p>
            <a:pPr indent="414000" algn="just" hangingPunct="0">
              <a:lnSpc>
                <a:spcPct val="130000"/>
              </a:lnSpc>
              <a:spcAft>
                <a:spcPts val="3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5</a:t>
            </a:r>
            <a:r>
              <a:rPr lang="zh-CN" altLang="en-US" sz="1600" dirty="0">
                <a:latin typeface="微软雅黑" panose="020B0503020204020204" pitchFamily="34" charset="-122"/>
                <a:ea typeface="微软雅黑" panose="020B0503020204020204" pitchFamily="34" charset="-122"/>
                <a:cs typeface="+mn-ea"/>
                <a:sym typeface="+mn-lt"/>
              </a:rPr>
              <a:t>）各小组由组长汇总组员完成情况，写成调研报告，并整理成</a:t>
            </a:r>
            <a:r>
              <a:rPr lang="en-US" altLang="zh-CN" sz="1600" dirty="0">
                <a:latin typeface="微软雅黑" panose="020B0503020204020204" pitchFamily="34" charset="-122"/>
                <a:ea typeface="微软雅黑" panose="020B0503020204020204" pitchFamily="34" charset="-122"/>
                <a:cs typeface="+mn-ea"/>
                <a:sym typeface="+mn-lt"/>
              </a:rPr>
              <a:t>PPT</a:t>
            </a:r>
            <a:r>
              <a:rPr lang="zh-CN" altLang="en-US" sz="1600" dirty="0">
                <a:latin typeface="微软雅黑" panose="020B0503020204020204" pitchFamily="34" charset="-122"/>
                <a:ea typeface="微软雅黑" panose="020B0503020204020204" pitchFamily="34" charset="-122"/>
                <a:cs typeface="+mn-ea"/>
                <a:sym typeface="+mn-lt"/>
              </a:rPr>
              <a:t>的形式，进行全班展示讲解。</a:t>
            </a:r>
          </a:p>
          <a:p>
            <a:pPr indent="414000" algn="just" hangingPunct="0">
              <a:lnSpc>
                <a:spcPct val="130000"/>
              </a:lnSpc>
              <a:spcAft>
                <a:spcPts val="3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6</a:t>
            </a:r>
            <a:r>
              <a:rPr lang="zh-CN" altLang="en-US" sz="1600" dirty="0">
                <a:latin typeface="微软雅黑" panose="020B0503020204020204" pitchFamily="34" charset="-122"/>
                <a:ea typeface="微软雅黑" panose="020B0503020204020204" pitchFamily="34" charset="-122"/>
                <a:cs typeface="+mn-ea"/>
                <a:sym typeface="+mn-lt"/>
              </a:rPr>
              <a:t>）完成任务后，请填写下表进行评价。</a:t>
            </a:r>
          </a:p>
        </p:txBody>
      </p:sp>
      <p:graphicFrame>
        <p:nvGraphicFramePr>
          <p:cNvPr id="5" name="表格 7">
            <a:extLst>
              <a:ext uri="{FF2B5EF4-FFF2-40B4-BE49-F238E27FC236}">
                <a16:creationId xmlns:a16="http://schemas.microsoft.com/office/drawing/2014/main" id="{8853F60B-EF86-DEFF-AC4F-59E27084350C}"/>
              </a:ext>
            </a:extLst>
          </p:cNvPr>
          <p:cNvGraphicFramePr>
            <a:graphicFrameLocks noGrp="1"/>
          </p:cNvGraphicFramePr>
          <p:nvPr/>
        </p:nvGraphicFramePr>
        <p:xfrm>
          <a:off x="1020842" y="4344943"/>
          <a:ext cx="10162572" cy="1719000"/>
        </p:xfrm>
        <a:graphic>
          <a:graphicData uri="http://schemas.openxmlformats.org/drawingml/2006/table">
            <a:tbl>
              <a:tblPr firstRow="1" bandRow="1">
                <a:tableStyleId>{9DCAF9ED-07DC-4A11-8D7F-57B35C25682E}</a:tableStyleId>
              </a:tblPr>
              <a:tblGrid>
                <a:gridCol w="1451796">
                  <a:extLst>
                    <a:ext uri="{9D8B030D-6E8A-4147-A177-3AD203B41FA5}">
                      <a16:colId xmlns:a16="http://schemas.microsoft.com/office/drawing/2014/main" val="20000"/>
                    </a:ext>
                  </a:extLst>
                </a:gridCol>
                <a:gridCol w="1451796">
                  <a:extLst>
                    <a:ext uri="{9D8B030D-6E8A-4147-A177-3AD203B41FA5}">
                      <a16:colId xmlns:a16="http://schemas.microsoft.com/office/drawing/2014/main" val="20001"/>
                    </a:ext>
                  </a:extLst>
                </a:gridCol>
                <a:gridCol w="1451796">
                  <a:extLst>
                    <a:ext uri="{9D8B030D-6E8A-4147-A177-3AD203B41FA5}">
                      <a16:colId xmlns:a16="http://schemas.microsoft.com/office/drawing/2014/main" val="2970466793"/>
                    </a:ext>
                  </a:extLst>
                </a:gridCol>
                <a:gridCol w="1451796">
                  <a:extLst>
                    <a:ext uri="{9D8B030D-6E8A-4147-A177-3AD203B41FA5}">
                      <a16:colId xmlns:a16="http://schemas.microsoft.com/office/drawing/2014/main" val="4212972504"/>
                    </a:ext>
                  </a:extLst>
                </a:gridCol>
                <a:gridCol w="1451796">
                  <a:extLst>
                    <a:ext uri="{9D8B030D-6E8A-4147-A177-3AD203B41FA5}">
                      <a16:colId xmlns:a16="http://schemas.microsoft.com/office/drawing/2014/main" val="886202785"/>
                    </a:ext>
                  </a:extLst>
                </a:gridCol>
                <a:gridCol w="1451796">
                  <a:extLst>
                    <a:ext uri="{9D8B030D-6E8A-4147-A177-3AD203B41FA5}">
                      <a16:colId xmlns:a16="http://schemas.microsoft.com/office/drawing/2014/main" val="1411414957"/>
                    </a:ext>
                  </a:extLst>
                </a:gridCol>
                <a:gridCol w="1451796">
                  <a:extLst>
                    <a:ext uri="{9D8B030D-6E8A-4147-A177-3AD203B41FA5}">
                      <a16:colId xmlns:a16="http://schemas.microsoft.com/office/drawing/2014/main" val="390798617"/>
                    </a:ext>
                  </a:extLst>
                </a:gridCol>
              </a:tblGrid>
              <a:tr h="195747">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评价方式</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市场调研</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分析说明</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数据分析技能</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调研报告</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语言表达</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总分</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10</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algn="ctr">
                        <a:lnSpc>
                          <a:spcPct val="10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自我评价</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小组评价</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教师评价</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6592836"/>
                  </a:ext>
                </a:extLst>
              </a:tr>
            </a:tbl>
          </a:graphicData>
        </a:graphic>
      </p:graphicFrame>
      <p:sp>
        <p:nvSpPr>
          <p:cNvPr id="6" name="文本框 5">
            <a:extLst>
              <a:ext uri="{FF2B5EF4-FFF2-40B4-BE49-F238E27FC236}">
                <a16:creationId xmlns:a16="http://schemas.microsoft.com/office/drawing/2014/main" id="{94D63445-5129-7585-80E4-D8B2D15EAB48}"/>
              </a:ext>
            </a:extLst>
          </p:cNvPr>
          <p:cNvSpPr txBox="1"/>
          <p:nvPr/>
        </p:nvSpPr>
        <p:spPr>
          <a:xfrm>
            <a:off x="3430949" y="4018443"/>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分析零售行业数据化运营的训练评分标准</a:t>
            </a:r>
          </a:p>
        </p:txBody>
      </p:sp>
    </p:spTree>
    <p:extLst>
      <p:ext uri="{BB962C8B-B14F-4D97-AF65-F5344CB8AC3E}">
        <p14:creationId xmlns:p14="http://schemas.microsoft.com/office/powerpoint/2010/main" val="169048779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a:extLst>
              <a:ext uri="{FF2B5EF4-FFF2-40B4-BE49-F238E27FC236}">
                <a16:creationId xmlns:a16="http://schemas.microsoft.com/office/drawing/2014/main" id="{C99B9BA1-8FFE-21BE-0B8E-6D6395D41D13}"/>
              </a:ext>
            </a:extLst>
          </p:cNvPr>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任务二</a:t>
            </a:r>
          </a:p>
        </p:txBody>
      </p:sp>
      <p:sp>
        <p:nvSpPr>
          <p:cNvPr id="4" name="文本框 3">
            <a:extLst>
              <a:ext uri="{FF2B5EF4-FFF2-40B4-BE49-F238E27FC236}">
                <a16:creationId xmlns:a16="http://schemas.microsoft.com/office/drawing/2014/main" id="{BB2F41A9-F532-E749-5E34-D8ACD59A8FFE}"/>
              </a:ext>
            </a:extLst>
          </p:cNvPr>
          <p:cNvSpPr txBox="1"/>
          <p:nvPr/>
        </p:nvSpPr>
        <p:spPr>
          <a:xfrm>
            <a:off x="3912000" y="2803892"/>
            <a:ext cx="7405668"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数字化转型，向新零售</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转型的必由之路</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a:extLst>
              <a:ext uri="{FF2B5EF4-FFF2-40B4-BE49-F238E27FC236}">
                <a16:creationId xmlns:a16="http://schemas.microsoft.com/office/drawing/2014/main" id="{A84A7C75-770D-3D16-FD3C-E58AD5536FB2}"/>
              </a:ext>
            </a:extLst>
          </p:cNvPr>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a:extLst>
              <a:ext uri="{FF2B5EF4-FFF2-40B4-BE49-F238E27FC236}">
                <a16:creationId xmlns:a16="http://schemas.microsoft.com/office/drawing/2014/main" id="{EEC92C60-A61C-BC42-952D-031C8399B820}"/>
              </a:ext>
            </a:extLst>
          </p:cNvPr>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a:extLst>
              <a:ext uri="{FF2B5EF4-FFF2-40B4-BE49-F238E27FC236}">
                <a16:creationId xmlns:a16="http://schemas.microsoft.com/office/drawing/2014/main" id="{41AC785F-C6C3-0969-194C-20B14E05FC5D}"/>
              </a:ext>
            </a:extLst>
          </p:cNvPr>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91883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881359"/>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p>
        </p:txBody>
      </p:sp>
      <p:sp>
        <p:nvSpPr>
          <p:cNvPr id="19" name="文本框 18"/>
          <p:cNvSpPr txBox="1"/>
          <p:nvPr/>
        </p:nvSpPr>
        <p:spPr>
          <a:xfrm>
            <a:off x="2229769" y="3045928"/>
            <a:ext cx="7571303"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企业实现数字化转型升级的</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基本要求</a:t>
            </a:r>
          </a:p>
        </p:txBody>
      </p:sp>
      <p:sp>
        <p:nvSpPr>
          <p:cNvPr id="20" name="矩形 19"/>
          <p:cNvSpPr/>
          <p:nvPr/>
        </p:nvSpPr>
        <p:spPr>
          <a:xfrm>
            <a:off x="2314937" y="4777932"/>
            <a:ext cx="7430947" cy="874407"/>
          </a:xfrm>
          <a:prstGeom prst="rect">
            <a:avLst/>
          </a:prstGeom>
        </p:spPr>
        <p:txBody>
          <a:bodyPr wrap="square">
            <a:spAutoFit/>
          </a:bodyPr>
          <a:lstStyle/>
          <a:p>
            <a:pPr indent="457200" algn="just">
              <a:lnSpc>
                <a:spcPct val="150000"/>
              </a:lnSpc>
            </a:pPr>
            <a:r>
              <a:rPr lang="zh-CN" altLang="en-US" dirty="0"/>
              <a:t>向数字化转型升级涉及从根本上彻底地转变运营战略和技术。要想实现向数字化的转型升级，品牌商和企业需要培养五种能力。</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341748"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企业实现数字化转型升级的基本要求</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5FEE2228-5DAC-95DD-BFD0-0309C757C122}"/>
              </a:ext>
            </a:extLst>
          </p:cNvPr>
          <p:cNvGrpSpPr/>
          <p:nvPr/>
        </p:nvGrpSpPr>
        <p:grpSpPr>
          <a:xfrm>
            <a:off x="1309747" y="1805275"/>
            <a:ext cx="3308551" cy="612000"/>
            <a:chOff x="2305628" y="1939350"/>
            <a:chExt cx="3308551" cy="612000"/>
          </a:xfrm>
        </p:grpSpPr>
        <p:sp>
          <p:nvSpPr>
            <p:cNvPr id="11" name="13 椭圆 1">
              <a:extLst>
                <a:ext uri="{FF2B5EF4-FFF2-40B4-BE49-F238E27FC236}">
                  <a16:creationId xmlns:a16="http://schemas.microsoft.com/office/drawing/2014/main" id="{8C279080-32B6-D2ED-E216-22A6DCC05462}"/>
                </a:ext>
              </a:extLst>
            </p:cNvPr>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1</a:t>
              </a:r>
              <a:endParaRPr lang="zh-CN" altLang="en-US" sz="2200" dirty="0"/>
            </a:p>
          </p:txBody>
        </p:sp>
        <p:sp>
          <p:nvSpPr>
            <p:cNvPr id="12" name="8 Docer Falling Dust PPT demo">
              <a:extLst>
                <a:ext uri="{FF2B5EF4-FFF2-40B4-BE49-F238E27FC236}">
                  <a16:creationId xmlns:a16="http://schemas.microsoft.com/office/drawing/2014/main" id="{AAAC4177-B899-8F16-673A-168B09F9BA66}"/>
                </a:ext>
              </a:extLst>
            </p:cNvPr>
            <p:cNvSpPr/>
            <p:nvPr/>
          </p:nvSpPr>
          <p:spPr>
            <a:xfrm>
              <a:off x="3073192" y="2045295"/>
              <a:ext cx="2540987"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创新业务模式的能力</a:t>
              </a:r>
            </a:p>
          </p:txBody>
        </p:sp>
      </p:grpSp>
      <p:grpSp>
        <p:nvGrpSpPr>
          <p:cNvPr id="13" name="组合 12">
            <a:extLst>
              <a:ext uri="{FF2B5EF4-FFF2-40B4-BE49-F238E27FC236}">
                <a16:creationId xmlns:a16="http://schemas.microsoft.com/office/drawing/2014/main" id="{B4BA3E56-CC72-C998-7B82-0B265BB6B7B0}"/>
              </a:ext>
            </a:extLst>
          </p:cNvPr>
          <p:cNvGrpSpPr/>
          <p:nvPr/>
        </p:nvGrpSpPr>
        <p:grpSpPr>
          <a:xfrm>
            <a:off x="1309747" y="3333535"/>
            <a:ext cx="3852561" cy="612000"/>
            <a:chOff x="2305628" y="3380798"/>
            <a:chExt cx="3852561" cy="612000"/>
          </a:xfrm>
        </p:grpSpPr>
        <p:sp>
          <p:nvSpPr>
            <p:cNvPr id="16" name="12 椭圆 44">
              <a:extLst>
                <a:ext uri="{FF2B5EF4-FFF2-40B4-BE49-F238E27FC236}">
                  <a16:creationId xmlns:a16="http://schemas.microsoft.com/office/drawing/2014/main" id="{3764BFE0-043E-ED1F-A66D-86E16B1A9260}"/>
                </a:ext>
              </a:extLst>
            </p:cNvPr>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2</a:t>
              </a:r>
              <a:endParaRPr lang="zh-CN" altLang="en-US" sz="2200" dirty="0">
                <a:latin typeface="微软雅黑" panose="020B0503020204020204" pitchFamily="34" charset="-122"/>
                <a:ea typeface="微软雅黑" panose="020B0503020204020204" pitchFamily="34" charset="-122"/>
              </a:endParaRPr>
            </a:p>
          </p:txBody>
        </p:sp>
        <p:sp>
          <p:nvSpPr>
            <p:cNvPr id="17" name="6 Docer Falling Dust PPT demo">
              <a:extLst>
                <a:ext uri="{FF2B5EF4-FFF2-40B4-BE49-F238E27FC236}">
                  <a16:creationId xmlns:a16="http://schemas.microsoft.com/office/drawing/2014/main" id="{DAA5730F-0A9D-5622-5FA2-258132805902}"/>
                </a:ext>
              </a:extLst>
            </p:cNvPr>
            <p:cNvSpPr/>
            <p:nvPr/>
          </p:nvSpPr>
          <p:spPr>
            <a:xfrm>
              <a:off x="3073192" y="3486743"/>
              <a:ext cx="3084997"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与消费者深度互动的能力</a:t>
              </a:r>
            </a:p>
          </p:txBody>
        </p:sp>
      </p:grpSp>
      <p:grpSp>
        <p:nvGrpSpPr>
          <p:cNvPr id="2" name="组合 1">
            <a:extLst>
              <a:ext uri="{FF2B5EF4-FFF2-40B4-BE49-F238E27FC236}">
                <a16:creationId xmlns:a16="http://schemas.microsoft.com/office/drawing/2014/main" id="{78FEE738-E230-648F-BA34-DC60EA0076CE}"/>
              </a:ext>
            </a:extLst>
          </p:cNvPr>
          <p:cNvGrpSpPr/>
          <p:nvPr/>
        </p:nvGrpSpPr>
        <p:grpSpPr>
          <a:xfrm>
            <a:off x="866860" y="1202200"/>
            <a:ext cx="10458280" cy="5004830"/>
            <a:chOff x="866860" y="1294800"/>
            <a:chExt cx="10458280" cy="5004830"/>
          </a:xfrm>
        </p:grpSpPr>
        <p:sp>
          <p:nvSpPr>
            <p:cNvPr id="3" name="矩形 2">
              <a:extLst>
                <a:ext uri="{FF2B5EF4-FFF2-40B4-BE49-F238E27FC236}">
                  <a16:creationId xmlns:a16="http://schemas.microsoft.com/office/drawing/2014/main" id="{3DB4D3CA-FE07-209D-57E8-5123EEE5CE40}"/>
                </a:ext>
              </a:extLst>
            </p:cNvPr>
            <p:cNvSpPr/>
            <p:nvPr/>
          </p:nvSpPr>
          <p:spPr>
            <a:xfrm>
              <a:off x="866860" y="1815530"/>
              <a:ext cx="10458280" cy="4484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a:extLst>
                <a:ext uri="{FF2B5EF4-FFF2-40B4-BE49-F238E27FC236}">
                  <a16:creationId xmlns:a16="http://schemas.microsoft.com/office/drawing/2014/main" id="{1D9A51C0-8F37-803B-AE9C-6156B2850520}"/>
                </a:ext>
              </a:extLst>
            </p:cNvPr>
            <p:cNvGrpSpPr/>
            <p:nvPr/>
          </p:nvGrpSpPr>
          <p:grpSpPr>
            <a:xfrm>
              <a:off x="866860" y="1294800"/>
              <a:ext cx="10406882" cy="5004829"/>
              <a:chOff x="866860" y="1780934"/>
              <a:chExt cx="10406882" cy="5004829"/>
            </a:xfrm>
          </p:grpSpPr>
          <p:sp>
            <p:nvSpPr>
              <p:cNvPr id="5" name="矩形 4">
                <a:extLst>
                  <a:ext uri="{FF2B5EF4-FFF2-40B4-BE49-F238E27FC236}">
                    <a16:creationId xmlns:a16="http://schemas.microsoft.com/office/drawing/2014/main" id="{2EA7AA20-0CE1-F524-4035-E6C414A8731C}"/>
                  </a:ext>
                </a:extLst>
              </p:cNvPr>
              <p:cNvSpPr/>
              <p:nvPr/>
            </p:nvSpPr>
            <p:spPr>
              <a:xfrm>
                <a:off x="866860" y="2860960"/>
                <a:ext cx="10406882" cy="3787319"/>
              </a:xfrm>
              <a:prstGeom prst="rect">
                <a:avLst/>
              </a:prstGeom>
            </p:spPr>
            <p:txBody>
              <a:bodyPr wrap="square">
                <a:spAutoFit/>
              </a:bodyPr>
              <a:lstStyle/>
              <a:p>
                <a:pPr indent="406800" algn="just">
                  <a:lnSpc>
                    <a:spcPct val="130000"/>
                  </a:lnSpc>
                  <a:spcAft>
                    <a:spcPts val="4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在创立之初，小米就定位于“走群众路线”，通过为用户营造参与感，打造“</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100</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个梦想的赞助商”，并借助社会化媒体形成了早期种子用户爆发。</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0000"/>
                  </a:lnSpc>
                  <a:spcAft>
                    <a:spcPts val="4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刚开始做</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MIUI</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（小米旗下基于</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Android</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系统开发的第三方手机操作系统）时，小米借助论坛做口碑，在各个论坛上选择了</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100</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个忠实用户，让他们参与</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MIUI</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的设计、研发与反馈，也就是所谓的“</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100</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个梦想的赞助商”。</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0000"/>
                  </a:lnSpc>
                  <a:spcAft>
                    <a:spcPts val="4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小米还积极地与“米粉”交朋友。在用户投诉或不满时，客服有权根据自己的判断自行向用户赠送小米手机贴膜或其他小配件。小米还会赋予用户成立“荣誉开发组”的权利，让他们试用未发布的开发版产品，甚至参与绝密产品的开发，使用户产生极大的荣誉感和认同感，让他们投入更大的激情参与产品的升级。</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0000"/>
                  </a:lnSpc>
                  <a:spcAft>
                    <a:spcPts val="4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与其他论坛纯线上的交流不同，小米有一个强大的线下活动平台</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同城会。同城会每两周举办一次，每次同城会邀请</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30</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50</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个用户到现场与工程师进行当面交流，这极大地增加了用户的黏性与参与感。</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0000"/>
                  </a:lnSpc>
                  <a:spcAft>
                    <a:spcPts val="4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除了为用户营造参与感外，小米还设立了回馈众多“米粉”的节日</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米粉节”。在“米粉节”这天，小米会发布全新产品，还会对往期产品进行大促销，利用促销折扣吸引粉丝购买产品，创造了一个又一个销售奇迹。</a:t>
                </a:r>
              </a:p>
            </p:txBody>
          </p:sp>
          <p:grpSp>
            <p:nvGrpSpPr>
              <p:cNvPr id="6" name="组合 5">
                <a:extLst>
                  <a:ext uri="{FF2B5EF4-FFF2-40B4-BE49-F238E27FC236}">
                    <a16:creationId xmlns:a16="http://schemas.microsoft.com/office/drawing/2014/main" id="{B762CDC0-20AC-3451-1860-EDA9698E34F6}"/>
                  </a:ext>
                </a:extLst>
              </p:cNvPr>
              <p:cNvGrpSpPr/>
              <p:nvPr/>
            </p:nvGrpSpPr>
            <p:grpSpPr>
              <a:xfrm>
                <a:off x="866860" y="1780934"/>
                <a:ext cx="10406882" cy="5004829"/>
                <a:chOff x="1386112" y="1190625"/>
                <a:chExt cx="10406882" cy="5004829"/>
              </a:xfrm>
            </p:grpSpPr>
            <p:cxnSp>
              <p:nvCxnSpPr>
                <p:cNvPr id="8" name="直接连接符 7">
                  <a:extLst>
                    <a:ext uri="{FF2B5EF4-FFF2-40B4-BE49-F238E27FC236}">
                      <a16:creationId xmlns:a16="http://schemas.microsoft.com/office/drawing/2014/main" id="{71DC9C8C-3789-D5B0-0FBE-EBB035DBBA6B}"/>
                    </a:ext>
                  </a:extLst>
                </p:cNvPr>
                <p:cNvCxnSpPr>
                  <a:cxnSpLocks/>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908F38CC-24CA-C606-7CE2-CE70B9E744B6}"/>
                    </a:ext>
                  </a:extLst>
                </p:cNvPr>
                <p:cNvGrpSpPr/>
                <p:nvPr/>
              </p:nvGrpSpPr>
              <p:grpSpPr>
                <a:xfrm>
                  <a:off x="1386112" y="1190625"/>
                  <a:ext cx="1818007" cy="491492"/>
                  <a:chOff x="1386113" y="1223329"/>
                  <a:chExt cx="1697036" cy="458788"/>
                </a:xfrm>
              </p:grpSpPr>
              <p:sp>
                <p:nvSpPr>
                  <p:cNvPr id="15" name="Rectangle 13" descr="FD1DDF730CE4456e89755B07FE1653D0# #Rectangle 13">
                    <a:extLst>
                      <a:ext uri="{FF2B5EF4-FFF2-40B4-BE49-F238E27FC236}">
                        <a16:creationId xmlns:a16="http://schemas.microsoft.com/office/drawing/2014/main" id="{B0CD48FD-B181-30FD-5FEF-F881A947CC2E}"/>
                      </a:ext>
                    </a:extLst>
                  </p:cNvPr>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252000" marR="0" lvl="0" indent="0" algn="just" defTabSz="914400" rtl="0" eaLnBrk="0" fontAlgn="auto" latinLnBrk="0" hangingPunct="0">
                      <a:lnSpc>
                        <a:spcPts val="1950"/>
                      </a:lnSpc>
                      <a:spcBef>
                        <a:spcPts val="0"/>
                      </a:spcBef>
                      <a:spcAft>
                        <a:spcPts val="0"/>
                      </a:spcAft>
                      <a:buClrTx/>
                      <a:buSzTx/>
                      <a:buFont typeface="Arial" charset="0"/>
                      <a:buNone/>
                      <a:tabLst/>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p>
                </p:txBody>
              </p:sp>
              <p:sp>
                <p:nvSpPr>
                  <p:cNvPr id="27" name="îŝḻide">
                    <a:extLst>
                      <a:ext uri="{FF2B5EF4-FFF2-40B4-BE49-F238E27FC236}">
                        <a16:creationId xmlns:a16="http://schemas.microsoft.com/office/drawing/2014/main" id="{0D8B4481-7517-1FD4-2AFB-E4FE11C51CE0}"/>
                      </a:ext>
                    </a:extLst>
                  </p:cNvPr>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0" name="Freeform 44">
                    <a:extLst>
                      <a:ext uri="{FF2B5EF4-FFF2-40B4-BE49-F238E27FC236}">
                        <a16:creationId xmlns:a16="http://schemas.microsoft.com/office/drawing/2014/main" id="{32931745-4A9A-E206-F6F9-D1C3BD824CEA}"/>
                      </a:ext>
                    </a:extLst>
                  </p:cNvPr>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14" name="直接连接符 13">
                  <a:extLst>
                    <a:ext uri="{FF2B5EF4-FFF2-40B4-BE49-F238E27FC236}">
                      <a16:creationId xmlns:a16="http://schemas.microsoft.com/office/drawing/2014/main" id="{DBAA0CF0-A364-8648-5BDD-9F5D43A97111}"/>
                    </a:ext>
                  </a:extLst>
                </p:cNvPr>
                <p:cNvCxnSpPr>
                  <a:cxnSpLocks/>
                </p:cNvCxnSpPr>
                <p:nvPr/>
              </p:nvCxnSpPr>
              <p:spPr>
                <a:xfrm>
                  <a:off x="1386112" y="6195454"/>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7" name="文本框 6">
                <a:extLst>
                  <a:ext uri="{FF2B5EF4-FFF2-40B4-BE49-F238E27FC236}">
                    <a16:creationId xmlns:a16="http://schemas.microsoft.com/office/drawing/2014/main" id="{FFF8A06E-F033-5124-63BF-AA3545FDFE8A}"/>
                  </a:ext>
                </a:extLst>
              </p:cNvPr>
              <p:cNvSpPr txBox="1"/>
              <p:nvPr/>
            </p:nvSpPr>
            <p:spPr>
              <a:xfrm>
                <a:off x="3881241" y="2473399"/>
                <a:ext cx="4378122"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小米</a:t>
                </a:r>
                <a:r>
                  <a:rPr lang="en-US" altLang="zh-CN" b="1" dirty="0">
                    <a:solidFill>
                      <a:schemeClr val="accent3"/>
                    </a:solidFill>
                    <a:latin typeface="微软雅黑" panose="020B0503020204020204" pitchFamily="34" charset="-122"/>
                    <a:ea typeface="微软雅黑" panose="020B0503020204020204" pitchFamily="34" charset="-122"/>
                    <a:cs typeface="+mn-ea"/>
                    <a:sym typeface="+mn-lt"/>
                  </a:rPr>
                  <a:t>——</a:t>
                </a: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打造极致参与感，和用户做朋友</a:t>
                </a: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341748"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企业实现数字化转型升级的基本要求</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5FEE2228-5DAC-95DD-BFD0-0309C757C122}"/>
              </a:ext>
            </a:extLst>
          </p:cNvPr>
          <p:cNvGrpSpPr/>
          <p:nvPr/>
        </p:nvGrpSpPr>
        <p:grpSpPr>
          <a:xfrm>
            <a:off x="1309747" y="1805275"/>
            <a:ext cx="3308551" cy="612000"/>
            <a:chOff x="2305628" y="1939350"/>
            <a:chExt cx="3308551" cy="612000"/>
          </a:xfrm>
        </p:grpSpPr>
        <p:sp>
          <p:nvSpPr>
            <p:cNvPr id="11" name="13 椭圆 1">
              <a:extLst>
                <a:ext uri="{FF2B5EF4-FFF2-40B4-BE49-F238E27FC236}">
                  <a16:creationId xmlns:a16="http://schemas.microsoft.com/office/drawing/2014/main" id="{8C279080-32B6-D2ED-E216-22A6DCC05462}"/>
                </a:ext>
              </a:extLst>
            </p:cNvPr>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1</a:t>
              </a:r>
              <a:endParaRPr lang="zh-CN" altLang="en-US" sz="2200" dirty="0"/>
            </a:p>
          </p:txBody>
        </p:sp>
        <p:sp>
          <p:nvSpPr>
            <p:cNvPr id="12" name="8 Docer Falling Dust PPT demo">
              <a:extLst>
                <a:ext uri="{FF2B5EF4-FFF2-40B4-BE49-F238E27FC236}">
                  <a16:creationId xmlns:a16="http://schemas.microsoft.com/office/drawing/2014/main" id="{AAAC4177-B899-8F16-673A-168B09F9BA66}"/>
                </a:ext>
              </a:extLst>
            </p:cNvPr>
            <p:cNvSpPr/>
            <p:nvPr/>
          </p:nvSpPr>
          <p:spPr>
            <a:xfrm>
              <a:off x="3073192" y="2045295"/>
              <a:ext cx="2540987"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创新业务模式的能力</a:t>
              </a:r>
            </a:p>
          </p:txBody>
        </p:sp>
      </p:grpSp>
      <p:grpSp>
        <p:nvGrpSpPr>
          <p:cNvPr id="13" name="组合 12">
            <a:extLst>
              <a:ext uri="{FF2B5EF4-FFF2-40B4-BE49-F238E27FC236}">
                <a16:creationId xmlns:a16="http://schemas.microsoft.com/office/drawing/2014/main" id="{B4BA3E56-CC72-C998-7B82-0B265BB6B7B0}"/>
              </a:ext>
            </a:extLst>
          </p:cNvPr>
          <p:cNvGrpSpPr/>
          <p:nvPr/>
        </p:nvGrpSpPr>
        <p:grpSpPr>
          <a:xfrm>
            <a:off x="1309747" y="3333535"/>
            <a:ext cx="3852561" cy="612000"/>
            <a:chOff x="2305628" y="3380798"/>
            <a:chExt cx="3852561" cy="612000"/>
          </a:xfrm>
        </p:grpSpPr>
        <p:sp>
          <p:nvSpPr>
            <p:cNvPr id="16" name="12 椭圆 44">
              <a:extLst>
                <a:ext uri="{FF2B5EF4-FFF2-40B4-BE49-F238E27FC236}">
                  <a16:creationId xmlns:a16="http://schemas.microsoft.com/office/drawing/2014/main" id="{3764BFE0-043E-ED1F-A66D-86E16B1A9260}"/>
                </a:ext>
              </a:extLst>
            </p:cNvPr>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2</a:t>
              </a:r>
              <a:endParaRPr lang="zh-CN" altLang="en-US" sz="2200" dirty="0">
                <a:latin typeface="微软雅黑" panose="020B0503020204020204" pitchFamily="34" charset="-122"/>
                <a:ea typeface="微软雅黑" panose="020B0503020204020204" pitchFamily="34" charset="-122"/>
              </a:endParaRPr>
            </a:p>
          </p:txBody>
        </p:sp>
        <p:sp>
          <p:nvSpPr>
            <p:cNvPr id="17" name="6 Docer Falling Dust PPT demo">
              <a:extLst>
                <a:ext uri="{FF2B5EF4-FFF2-40B4-BE49-F238E27FC236}">
                  <a16:creationId xmlns:a16="http://schemas.microsoft.com/office/drawing/2014/main" id="{DAA5730F-0A9D-5622-5FA2-258132805902}"/>
                </a:ext>
              </a:extLst>
            </p:cNvPr>
            <p:cNvSpPr/>
            <p:nvPr/>
          </p:nvSpPr>
          <p:spPr>
            <a:xfrm>
              <a:off x="3073192" y="3486743"/>
              <a:ext cx="3084997"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与消费者深度互动的能力</a:t>
              </a:r>
            </a:p>
          </p:txBody>
        </p:sp>
      </p:grpSp>
      <p:grpSp>
        <p:nvGrpSpPr>
          <p:cNvPr id="18" name="组合 17">
            <a:extLst>
              <a:ext uri="{FF2B5EF4-FFF2-40B4-BE49-F238E27FC236}">
                <a16:creationId xmlns:a16="http://schemas.microsoft.com/office/drawing/2014/main" id="{34E3805C-28ED-3F74-0412-DA8A377CEFF7}"/>
              </a:ext>
            </a:extLst>
          </p:cNvPr>
          <p:cNvGrpSpPr/>
          <p:nvPr/>
        </p:nvGrpSpPr>
        <p:grpSpPr>
          <a:xfrm>
            <a:off x="1309747" y="4861795"/>
            <a:ext cx="2830131" cy="612000"/>
            <a:chOff x="2305628" y="4822245"/>
            <a:chExt cx="2830131" cy="612000"/>
          </a:xfrm>
        </p:grpSpPr>
        <p:sp>
          <p:nvSpPr>
            <p:cNvPr id="19" name="13 椭圆 1">
              <a:extLst>
                <a:ext uri="{FF2B5EF4-FFF2-40B4-BE49-F238E27FC236}">
                  <a16:creationId xmlns:a16="http://schemas.microsoft.com/office/drawing/2014/main" id="{2C8AAD9B-4B90-235B-B256-C8BBBC14F2E0}"/>
                </a:ext>
              </a:extLst>
            </p:cNvPr>
            <p:cNvSpPr/>
            <p:nvPr/>
          </p:nvSpPr>
          <p:spPr>
            <a:xfrm>
              <a:off x="2305628" y="4822245"/>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3</a:t>
              </a:r>
              <a:endParaRPr lang="zh-CN" altLang="en-US" sz="2200" dirty="0"/>
            </a:p>
          </p:txBody>
        </p:sp>
        <p:sp>
          <p:nvSpPr>
            <p:cNvPr id="20" name="8 Docer Falling Dust PPT demo">
              <a:extLst>
                <a:ext uri="{FF2B5EF4-FFF2-40B4-BE49-F238E27FC236}">
                  <a16:creationId xmlns:a16="http://schemas.microsoft.com/office/drawing/2014/main" id="{B569C92A-0B6D-8509-3F20-5A0CF6DB046F}"/>
                </a:ext>
              </a:extLst>
            </p:cNvPr>
            <p:cNvSpPr/>
            <p:nvPr/>
          </p:nvSpPr>
          <p:spPr>
            <a:xfrm>
              <a:off x="3073192" y="4928190"/>
              <a:ext cx="2062567"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跨渠道整合能力</a:t>
              </a:r>
            </a:p>
          </p:txBody>
        </p:sp>
      </p:grpSp>
      <p:grpSp>
        <p:nvGrpSpPr>
          <p:cNvPr id="21" name="组合 20">
            <a:extLst>
              <a:ext uri="{FF2B5EF4-FFF2-40B4-BE49-F238E27FC236}">
                <a16:creationId xmlns:a16="http://schemas.microsoft.com/office/drawing/2014/main" id="{40AB0F69-9AD0-C151-8979-91CC2DCA2E81}"/>
              </a:ext>
            </a:extLst>
          </p:cNvPr>
          <p:cNvGrpSpPr/>
          <p:nvPr/>
        </p:nvGrpSpPr>
        <p:grpSpPr>
          <a:xfrm>
            <a:off x="6935042" y="1805275"/>
            <a:ext cx="3308551" cy="612000"/>
            <a:chOff x="2305628" y="1939350"/>
            <a:chExt cx="3308551" cy="612000"/>
          </a:xfrm>
        </p:grpSpPr>
        <p:sp>
          <p:nvSpPr>
            <p:cNvPr id="22" name="13 椭圆 1">
              <a:extLst>
                <a:ext uri="{FF2B5EF4-FFF2-40B4-BE49-F238E27FC236}">
                  <a16:creationId xmlns:a16="http://schemas.microsoft.com/office/drawing/2014/main" id="{46534866-52AB-D774-1C47-7A6E2C31CCBA}"/>
                </a:ext>
              </a:extLst>
            </p:cNvPr>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4</a:t>
              </a:r>
              <a:endParaRPr lang="zh-CN" altLang="en-US" sz="2200" dirty="0"/>
            </a:p>
          </p:txBody>
        </p:sp>
        <p:sp>
          <p:nvSpPr>
            <p:cNvPr id="23" name="8 Docer Falling Dust PPT demo">
              <a:extLst>
                <a:ext uri="{FF2B5EF4-FFF2-40B4-BE49-F238E27FC236}">
                  <a16:creationId xmlns:a16="http://schemas.microsoft.com/office/drawing/2014/main" id="{148D43E9-2002-8F4A-2936-C46F887064B1}"/>
                </a:ext>
              </a:extLst>
            </p:cNvPr>
            <p:cNvSpPr/>
            <p:nvPr/>
          </p:nvSpPr>
          <p:spPr>
            <a:xfrm>
              <a:off x="3073192" y="2045295"/>
              <a:ext cx="2540987"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数据分析能力</a:t>
              </a:r>
            </a:p>
          </p:txBody>
        </p:sp>
      </p:grpSp>
      <p:grpSp>
        <p:nvGrpSpPr>
          <p:cNvPr id="24" name="组合 23">
            <a:extLst>
              <a:ext uri="{FF2B5EF4-FFF2-40B4-BE49-F238E27FC236}">
                <a16:creationId xmlns:a16="http://schemas.microsoft.com/office/drawing/2014/main" id="{296D7F84-796F-BAA5-47CB-F579E0C49365}"/>
              </a:ext>
            </a:extLst>
          </p:cNvPr>
          <p:cNvGrpSpPr/>
          <p:nvPr/>
        </p:nvGrpSpPr>
        <p:grpSpPr>
          <a:xfrm>
            <a:off x="6935042" y="3333535"/>
            <a:ext cx="4098679" cy="612000"/>
            <a:chOff x="2305628" y="3380798"/>
            <a:chExt cx="4098679" cy="612000"/>
          </a:xfrm>
        </p:grpSpPr>
        <p:sp>
          <p:nvSpPr>
            <p:cNvPr id="25" name="12 椭圆 44">
              <a:extLst>
                <a:ext uri="{FF2B5EF4-FFF2-40B4-BE49-F238E27FC236}">
                  <a16:creationId xmlns:a16="http://schemas.microsoft.com/office/drawing/2014/main" id="{B597961D-4ED0-7545-8D66-1DDD8B54ECE6}"/>
                </a:ext>
              </a:extLst>
            </p:cNvPr>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5</a:t>
              </a:r>
              <a:endParaRPr lang="zh-CN" altLang="en-US" sz="2200" dirty="0">
                <a:latin typeface="微软雅黑" panose="020B0503020204020204" pitchFamily="34" charset="-122"/>
                <a:ea typeface="微软雅黑" panose="020B0503020204020204" pitchFamily="34" charset="-122"/>
              </a:endParaRPr>
            </a:p>
          </p:txBody>
        </p:sp>
        <p:sp>
          <p:nvSpPr>
            <p:cNvPr id="26" name="6 Docer Falling Dust PPT demo">
              <a:extLst>
                <a:ext uri="{FF2B5EF4-FFF2-40B4-BE49-F238E27FC236}">
                  <a16:creationId xmlns:a16="http://schemas.microsoft.com/office/drawing/2014/main" id="{3D443E7A-5F5D-A4D5-D6C1-12552F567B98}"/>
                </a:ext>
              </a:extLst>
            </p:cNvPr>
            <p:cNvSpPr/>
            <p:nvPr/>
          </p:nvSpPr>
          <p:spPr>
            <a:xfrm>
              <a:off x="3073192" y="3486743"/>
              <a:ext cx="3331115"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培养数字化员工队伍的能力</a:t>
              </a:r>
            </a:p>
          </p:txBody>
        </p:sp>
      </p:grpSp>
    </p:spTree>
    <p:extLst>
      <p:ext uri="{BB962C8B-B14F-4D97-AF65-F5344CB8AC3E}">
        <p14:creationId xmlns:p14="http://schemas.microsoft.com/office/powerpoint/2010/main" val="19717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SubTitle"/>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SubTitle"/>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Other"/>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Other"/>
  <p:tag name="MH_ORDER" val="7"/>
</p:tagLst>
</file>

<file path=ppt/tags/tag21.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SubTitle"/>
  <p:tag name="MH_ORDER" val="5"/>
</p:tagLst>
</file>

<file path=ppt/tags/tag23.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Sub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SubTitle"/>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SubTitle"/>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230823102824"/>
  <p:tag name="MH_LIBRARY" val="GRAPHIC"/>
  <p:tag name="MH_TYPE" val="SubTitle"/>
  <p:tag name="MH_ORDER" val="5"/>
</p:tagLst>
</file>

<file path=ppt/theme/theme1.xml><?xml version="1.0" encoding="utf-8"?>
<a:theme xmlns:a="http://schemas.openxmlformats.org/drawingml/2006/main" name="Office 主题">
  <a:themeElements>
    <a:clrScheme name="自定义 269">
      <a:dk1>
        <a:sysClr val="windowText" lastClr="000000"/>
      </a:dk1>
      <a:lt1>
        <a:sysClr val="window" lastClr="FFFFFF"/>
      </a:lt1>
      <a:dk2>
        <a:srgbClr val="44546A"/>
      </a:dk2>
      <a:lt2>
        <a:srgbClr val="E7E6E6"/>
      </a:lt2>
      <a:accent1>
        <a:srgbClr val="1B88CB"/>
      </a:accent1>
      <a:accent2>
        <a:srgbClr val="00B0F0"/>
      </a:accent2>
      <a:accent3>
        <a:srgbClr val="1B88CB"/>
      </a:accent3>
      <a:accent4>
        <a:srgbClr val="00B0F0"/>
      </a:accent4>
      <a:accent5>
        <a:srgbClr val="1B88CB"/>
      </a:accent5>
      <a:accent6>
        <a:srgbClr val="00B0F0"/>
      </a:accent6>
      <a:hlink>
        <a:srgbClr val="0563C1"/>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7674</Words>
  <Application>Microsoft Office PowerPoint</Application>
  <PresentationFormat>宽屏</PresentationFormat>
  <Paragraphs>617</Paragraphs>
  <Slides>52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52</vt:i4>
      </vt:variant>
    </vt:vector>
  </HeadingPairs>
  <TitlesOfParts>
    <vt:vector size="59" baseType="lpstr">
      <vt:lpstr>Arial</vt:lpstr>
      <vt:lpstr>Calibri</vt:lpstr>
      <vt:lpstr>微软雅黑</vt:lpstr>
      <vt:lpstr>Times New Roman</vt:lpstr>
      <vt:lpstr>楷体</vt:lpstr>
      <vt:lpstr>方正楷体简体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HL81829782</dc:creator>
  <cp:lastModifiedBy>Administrator</cp:lastModifiedBy>
  <cp:revision>269</cp:revision>
  <dcterms:created xsi:type="dcterms:W3CDTF">2023-05-26T13:15:29Z</dcterms:created>
  <dcterms:modified xsi:type="dcterms:W3CDTF">2023-09-20T13:48:56Z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EB33042E5F4DD32416B07064DA909033_41</vt:lpwstr>
  </property>
  <property fmtid="{D5CDD505-2E9C-101B-9397-08002B2CF9AE}" pid="3" name="KSOProductBuildVer">
    <vt:lpwstr>2052-5.4.1.7920</vt:lpwstr>
  </property>
  <property fmtid="{D5CDD505-2E9C-101B-9397-08002B2CF9AE}" pid="4" name="KSOTemplateUUID">
    <vt:lpwstr>v1.0_mb_z3TxSKS6Xpl6OrSGJCWs3A==</vt:lpwstr>
  </property>
</Properties>
</file>