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3"/>
  </p:notesMasterIdLst>
  <p:handoutMasterIdLst>
    <p:handoutMasterId r:id="rId54"/>
  </p:handoutMasterIdLst>
  <p:sldIdLst>
    <p:sldId id="279" r:id="rId2"/>
    <p:sldId id="312" r:id="rId3"/>
    <p:sldId id="349" r:id="rId4"/>
    <p:sldId id="311" r:id="rId5"/>
    <p:sldId id="281" r:id="rId6"/>
    <p:sldId id="325" r:id="rId7"/>
    <p:sldId id="339" r:id="rId8"/>
    <p:sldId id="329" r:id="rId9"/>
    <p:sldId id="330" r:id="rId10"/>
    <p:sldId id="340" r:id="rId11"/>
    <p:sldId id="332" r:id="rId12"/>
    <p:sldId id="333" r:id="rId13"/>
    <p:sldId id="342" r:id="rId14"/>
    <p:sldId id="343" r:id="rId15"/>
    <p:sldId id="344" r:id="rId16"/>
    <p:sldId id="341" r:id="rId17"/>
    <p:sldId id="335" r:id="rId18"/>
    <p:sldId id="336" r:id="rId19"/>
    <p:sldId id="348" r:id="rId20"/>
    <p:sldId id="345" r:id="rId21"/>
    <p:sldId id="346" r:id="rId22"/>
    <p:sldId id="347" r:id="rId23"/>
    <p:sldId id="350" r:id="rId24"/>
    <p:sldId id="352" r:id="rId25"/>
    <p:sldId id="353" r:id="rId26"/>
    <p:sldId id="354" r:id="rId27"/>
    <p:sldId id="355" r:id="rId28"/>
    <p:sldId id="356" r:id="rId29"/>
    <p:sldId id="357" r:id="rId30"/>
    <p:sldId id="358" r:id="rId31"/>
    <p:sldId id="359" r:id="rId32"/>
    <p:sldId id="360" r:id="rId33"/>
    <p:sldId id="361" r:id="rId34"/>
    <p:sldId id="362" r:id="rId35"/>
    <p:sldId id="363" r:id="rId36"/>
    <p:sldId id="364" r:id="rId37"/>
    <p:sldId id="365" r:id="rId38"/>
    <p:sldId id="366" r:id="rId39"/>
    <p:sldId id="367" r:id="rId40"/>
    <p:sldId id="368" r:id="rId41"/>
    <p:sldId id="369" r:id="rId42"/>
    <p:sldId id="370" r:id="rId43"/>
    <p:sldId id="372" r:id="rId44"/>
    <p:sldId id="373" r:id="rId45"/>
    <p:sldId id="374" r:id="rId46"/>
    <p:sldId id="375" r:id="rId47"/>
    <p:sldId id="376" r:id="rId48"/>
    <p:sldId id="377" r:id="rId49"/>
    <p:sldId id="378" r:id="rId50"/>
    <p:sldId id="379" r:id="rId51"/>
    <p:sldId id="380" r:id="rId52"/>
  </p:sldIdLst>
  <p:sldSz cx="12192000" cy="6858000"/>
  <p:notesSz cx="6858000" cy="9144000"/>
  <p:embeddedFontLst>
    <p:embeddedFont>
      <p:font typeface="Calibri" panose="020F0502020204030204" pitchFamily="34" charset="0"/>
      <p:regular r:id="rId55"/>
      <p:bold r:id="rId56"/>
      <p:italic r:id="rId57"/>
      <p:boldItalic r:id="rId58"/>
    </p:embeddedFont>
    <p:embeddedFont>
      <p:font typeface="楷体" panose="02010609060101010101" pitchFamily="49" charset="-122"/>
      <p:regular r:id="rId59"/>
    </p:embeddedFont>
    <p:embeddedFont>
      <p:font typeface="微软雅黑" panose="020B0503020204020204" pitchFamily="34" charset="-122"/>
      <p:regular r:id="rId60"/>
      <p:bold r:id="rId6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3AF"/>
    <a:srgbClr val="FDFD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03" autoAdjust="0"/>
    <p:restoredTop sz="94660"/>
  </p:normalViewPr>
  <p:slideViewPr>
    <p:cSldViewPr snapToGrid="0">
      <p:cViewPr varScale="1">
        <p:scale>
          <a:sx n="83" d="100"/>
          <a:sy n="83" d="100"/>
        </p:scale>
        <p:origin x="102" y="456"/>
      </p:cViewPr>
      <p:guideLst/>
    </p:cSldViewPr>
  </p:slideViewPr>
  <p:notesTextViewPr>
    <p:cViewPr>
      <p:scale>
        <a:sx n="1" d="1"/>
        <a:sy n="1" d="1"/>
      </p:scale>
      <p:origin x="0" y="0"/>
    </p:cViewPr>
  </p:notesTextViewPr>
  <p:sorterViewPr>
    <p:cViewPr>
      <p:scale>
        <a:sx n="174" d="100"/>
        <a:sy n="174" d="100"/>
      </p:scale>
      <p:origin x="0" y="-1966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2023年09月20日 Wednesday</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2023年09月20日 Wednesday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A118448F-AB97-492A-9A21-A6663052763E}" type="datetimeFigureOut">
              <a:rPr lang="zh-CN" altLang="en-US" smtClean="0"/>
              <a:t>2023年09月20日 Wednesday</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EC72703-901E-4170-BA6C-CCEB32A8E1B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userDrawn="1"/>
        </p:nvGrpSpPr>
        <p:grpSpPr>
          <a:xfrm>
            <a:off x="0" y="0"/>
            <a:ext cx="12192000" cy="6858000"/>
            <a:chOff x="0" y="0"/>
            <a:chExt cx="19200" cy="10800"/>
          </a:xfrm>
        </p:grpSpPr>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 y="0"/>
              <a:ext cx="19195" cy="10800"/>
            </a:xfrm>
            <a:prstGeom prst="rect">
              <a:avLst/>
            </a:prstGeom>
          </p:spPr>
        </p:pic>
        <p:sp>
          <p:nvSpPr>
            <p:cNvPr id="9" name="矩形 8"/>
            <p:cNvSpPr/>
            <p:nvPr userDrawn="1"/>
          </p:nvSpPr>
          <p:spPr>
            <a:xfrm>
              <a:off x="0" y="0"/>
              <a:ext cx="19200" cy="108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8448F-AB97-492A-9A21-A6663052763E}" type="datetimeFigureOut">
              <a:rPr lang="zh-CN" altLang="en-US" smtClean="0"/>
              <a:t>2023年09月20日 Wednesday</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72703-901E-4170-BA6C-CCEB32A8E1B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11" name="文本框 10"/>
          <p:cNvSpPr txBox="1"/>
          <p:nvPr/>
        </p:nvSpPr>
        <p:spPr>
          <a:xfrm>
            <a:off x="2443956" y="3070361"/>
            <a:ext cx="7919244" cy="1631216"/>
          </a:xfrm>
          <a:prstGeom prst="rect">
            <a:avLst/>
          </a:prstGeom>
          <a:noFill/>
        </p:spPr>
        <p:txBody>
          <a:bodyPr wrap="none" rtlCol="0">
            <a:noAutofit/>
          </a:bodyPr>
          <a:lstStyle/>
          <a:p>
            <a:pPr algn="just"/>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重构会员体系</a:t>
            </a:r>
            <a: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a:t>
            </a:r>
            <a:br>
              <a:rPr lang="en-US" altLang="zh-CN"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br>
            <a:r>
              <a:rPr lang="zh-CN" altLang="en-US" sz="5000" dirty="0">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atin typeface="微软雅黑" panose="020B0503020204020204" pitchFamily="34" charset="-122"/>
                <a:ea typeface="微软雅黑" panose="020B0503020204020204" pitchFamily="34" charset="-122"/>
              </a:rPr>
              <a:t>数字化时代的智慧管理方案</a:t>
            </a:r>
          </a:p>
        </p:txBody>
      </p:sp>
      <p:sp>
        <p:nvSpPr>
          <p:cNvPr id="16" name="矩形 15"/>
          <p:cNvSpPr/>
          <p:nvPr/>
        </p:nvSpPr>
        <p:spPr>
          <a:xfrm>
            <a:off x="1201896" y="1867518"/>
            <a:ext cx="2119154" cy="937372"/>
          </a:xfrm>
          <a:prstGeom prst="rect">
            <a:avLst/>
          </a:prstGeom>
        </p:spPr>
        <p:txBody>
          <a:bodyPr wrap="square">
            <a:spAutoFit/>
          </a:bodyPr>
          <a:lstStyle/>
          <a:p>
            <a:pPr algn="just">
              <a:lnSpc>
                <a:spcPct val="120000"/>
              </a:lnSpc>
            </a:pPr>
            <a:r>
              <a:rPr lang="zh-CN" altLang="en-US" sz="5000" b="1" dirty="0">
                <a:latin typeface="微软雅黑" panose="020B0503020204020204" pitchFamily="34" charset="-122"/>
                <a:ea typeface="微软雅黑" panose="020B0503020204020204" pitchFamily="34" charset="-122"/>
              </a:rPr>
              <a:t>项目九</a:t>
            </a:r>
            <a:endParaRPr lang="en-US" altLang="zh-CN" sz="5000" b="1" dirty="0">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9915C71E-8968-A0A0-BB8E-981EBE5F13F5}"/>
              </a:ext>
            </a:extLst>
          </p:cNvPr>
          <p:cNvSpPr/>
          <p:nvPr/>
        </p:nvSpPr>
        <p:spPr>
          <a:xfrm>
            <a:off x="533168" y="505158"/>
            <a:ext cx="3378432" cy="432000"/>
          </a:xfrm>
          <a:prstGeom prst="roundRect">
            <a:avLst>
              <a:gd name="adj" fmla="val 50000"/>
            </a:avLst>
          </a:prstGeom>
          <a:solidFill>
            <a:schemeClr val="accent2"/>
          </a:solidFill>
          <a:ln w="12700" cap="flat" cmpd="sng" algn="ctr">
            <a:noFill/>
            <a:prstDash val="solid"/>
            <a:miter lim="800000"/>
          </a:ln>
          <a:effectLst/>
        </p:spPr>
        <p:txBody>
          <a:bodyPr rtlCol="0" anchor="ctr"/>
          <a:lstStyle/>
          <a:p>
            <a:pPr lvl="0" algn="r">
              <a:defRPr/>
            </a:pP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新零售运营管理（第</a:t>
            </a:r>
            <a:r>
              <a:rPr lang="en-US" altLang="zh-CN" sz="2000" b="1" kern="0" dirty="0">
                <a:solidFill>
                  <a:schemeClr val="bg1"/>
                </a:solidFill>
                <a:latin typeface="微软雅黑" panose="020B0503020204020204" pitchFamily="34" charset="-122"/>
                <a:ea typeface="微软雅黑" panose="020B0503020204020204" pitchFamily="34" charset="-122"/>
                <a:cs typeface="+mn-ea"/>
                <a:sym typeface="+mn-lt"/>
              </a:rPr>
              <a:t>2</a:t>
            </a:r>
            <a:r>
              <a:rPr lang="zh-CN" altLang="en-US" sz="2000" b="1" kern="0" dirty="0">
                <a:solidFill>
                  <a:schemeClr val="bg1"/>
                </a:solidFill>
                <a:latin typeface="微软雅黑" panose="020B0503020204020204" pitchFamily="34" charset="-122"/>
                <a:ea typeface="微软雅黑" panose="020B0503020204020204" pitchFamily="34" charset="-122"/>
                <a:cs typeface="+mn-ea"/>
                <a:sym typeface="+mn-lt"/>
              </a:rPr>
              <a:t>版）</a:t>
            </a:r>
            <a:endParaRPr kumimoji="0" lang="zh-CN" altLang="en-US" sz="20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193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建立会员等级体系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66E03107-04FA-918D-E1BB-92A4AA1E1660}"/>
              </a:ext>
            </a:extLst>
          </p:cNvPr>
          <p:cNvGrpSpPr/>
          <p:nvPr/>
        </p:nvGrpSpPr>
        <p:grpSpPr>
          <a:xfrm>
            <a:off x="913171" y="1259390"/>
            <a:ext cx="10534755" cy="2164910"/>
            <a:chOff x="931101" y="1385120"/>
            <a:chExt cx="10534755" cy="2164910"/>
          </a:xfrm>
        </p:grpSpPr>
        <p:grpSp>
          <p:nvGrpSpPr>
            <p:cNvPr id="4" name="组合 3">
              <a:extLst>
                <a:ext uri="{FF2B5EF4-FFF2-40B4-BE49-F238E27FC236}">
                  <a16:creationId xmlns:a16="http://schemas.microsoft.com/office/drawing/2014/main" id="{C7C88784-6397-7F5C-4870-49928EFA730C}"/>
                </a:ext>
              </a:extLst>
            </p:cNvPr>
            <p:cNvGrpSpPr/>
            <p:nvPr/>
          </p:nvGrpSpPr>
          <p:grpSpPr>
            <a:xfrm>
              <a:off x="2799577" y="1385122"/>
              <a:ext cx="8666279" cy="2164908"/>
              <a:chOff x="2799577" y="1385122"/>
              <a:chExt cx="8666279" cy="2164908"/>
            </a:xfrm>
          </p:grpSpPr>
          <p:sp>
            <p:nvSpPr>
              <p:cNvPr id="19" name="ïṥ1iḍé">
                <a:extLst>
                  <a:ext uri="{FF2B5EF4-FFF2-40B4-BE49-F238E27FC236}">
                    <a16:creationId xmlns:a16="http://schemas.microsoft.com/office/drawing/2014/main" id="{A21A5BEB-3D02-1148-F997-9FABCA64BFDF}"/>
                  </a:ext>
                </a:extLst>
              </p:cNvPr>
              <p:cNvSpPr/>
              <p:nvPr/>
            </p:nvSpPr>
            <p:spPr bwMode="auto">
              <a:xfrm flipH="1">
                <a:off x="2799577" y="1385122"/>
                <a:ext cx="8666279" cy="2164908"/>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0" name="Content Placeholder 2">
                <a:extLst>
                  <a:ext uri="{FF2B5EF4-FFF2-40B4-BE49-F238E27FC236}">
                    <a16:creationId xmlns:a16="http://schemas.microsoft.com/office/drawing/2014/main" id="{D8092322-5A54-7BE6-8D6E-5C431153AA0A}"/>
                  </a:ext>
                </a:extLst>
              </p:cNvPr>
              <p:cNvSpPr txBox="1"/>
              <p:nvPr/>
            </p:nvSpPr>
            <p:spPr bwMode="auto">
              <a:xfrm>
                <a:off x="2887132" y="1402207"/>
                <a:ext cx="8533902" cy="181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客户完成指定任务后即可获得一定的成长值，不同的成长值对应不同的会员等级。在会员等级体系中，商家通常是通过成长值的增减来刺激和引导用户完成价值行为的。</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成长值的增加：免费会员通常完成指定任务后即可获得相应的成长值，这些任务包括成长任务和日常任务；付费会员既有任务成长值，又有会员成长值加成。</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成长值的减少：会员获得成长值的行为不再有效、后台干预扣除成长值、会员身份或等级过期</a:t>
                </a:r>
                <a:endParaRPr lang="en-US" sz="1600" dirty="0">
                  <a:latin typeface="+mn-lt"/>
                  <a:ea typeface="+mn-ea"/>
                  <a:cs typeface="+mn-ea"/>
                  <a:sym typeface="+mn-lt"/>
                </a:endParaRPr>
              </a:p>
            </p:txBody>
          </p:sp>
        </p:grpSp>
        <p:grpSp>
          <p:nvGrpSpPr>
            <p:cNvPr id="15" name="组合 14">
              <a:extLst>
                <a:ext uri="{FF2B5EF4-FFF2-40B4-BE49-F238E27FC236}">
                  <a16:creationId xmlns:a16="http://schemas.microsoft.com/office/drawing/2014/main" id="{4E0681EA-A94E-8BF1-BCEE-3DD684FFC7F9}"/>
                </a:ext>
              </a:extLst>
            </p:cNvPr>
            <p:cNvGrpSpPr/>
            <p:nvPr/>
          </p:nvGrpSpPr>
          <p:grpSpPr>
            <a:xfrm>
              <a:off x="931101" y="1385120"/>
              <a:ext cx="1932897" cy="2164907"/>
              <a:chOff x="931101" y="1385120"/>
              <a:chExt cx="1932897" cy="2164907"/>
            </a:xfrm>
          </p:grpSpPr>
          <p:sp>
            <p:nvSpPr>
              <p:cNvPr id="16" name="ïṥ1iḍé">
                <a:extLst>
                  <a:ext uri="{FF2B5EF4-FFF2-40B4-BE49-F238E27FC236}">
                    <a16:creationId xmlns:a16="http://schemas.microsoft.com/office/drawing/2014/main" id="{A11C5EF0-6BCB-A753-DF8A-ADBC11744AAC}"/>
                  </a:ext>
                </a:extLst>
              </p:cNvPr>
              <p:cNvSpPr/>
              <p:nvPr/>
            </p:nvSpPr>
            <p:spPr bwMode="auto">
              <a:xfrm flipH="1">
                <a:off x="931101" y="1385120"/>
                <a:ext cx="1932897" cy="2164907"/>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8" name="Title 13">
                <a:extLst>
                  <a:ext uri="{FF2B5EF4-FFF2-40B4-BE49-F238E27FC236}">
                    <a16:creationId xmlns:a16="http://schemas.microsoft.com/office/drawing/2014/main" id="{564DD271-02FA-8FD7-649E-301897C52A6F}"/>
                  </a:ext>
                </a:extLst>
              </p:cNvPr>
              <p:cNvSpPr txBox="1"/>
              <p:nvPr/>
            </p:nvSpPr>
            <p:spPr bwMode="auto">
              <a:xfrm>
                <a:off x="1107527" y="1882826"/>
                <a:ext cx="1603180" cy="11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2000" b="1" dirty="0">
                    <a:solidFill>
                      <a:schemeClr val="bg1"/>
                    </a:solidFill>
                    <a:latin typeface="+mn-lt"/>
                    <a:ea typeface="+mn-ea"/>
                    <a:cs typeface="+mn-ea"/>
                    <a:sym typeface="+mn-lt"/>
                  </a:rPr>
                  <a:t>成长值：</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划分会员等级</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的依据</a:t>
                </a:r>
                <a:endParaRPr lang="en-US" altLang="zh-CN" sz="2000" b="1" dirty="0">
                  <a:solidFill>
                    <a:schemeClr val="bg1"/>
                  </a:solidFill>
                  <a:latin typeface="+mn-lt"/>
                  <a:ea typeface="+mn-ea"/>
                  <a:cs typeface="+mn-ea"/>
                  <a:sym typeface="+mn-lt"/>
                </a:endParaRPr>
              </a:p>
            </p:txBody>
          </p:sp>
        </p:grpSp>
      </p:grpSp>
      <p:grpSp>
        <p:nvGrpSpPr>
          <p:cNvPr id="21" name="组合 20">
            <a:extLst>
              <a:ext uri="{FF2B5EF4-FFF2-40B4-BE49-F238E27FC236}">
                <a16:creationId xmlns:a16="http://schemas.microsoft.com/office/drawing/2014/main" id="{AC1A9129-04F8-3D78-3A27-F90EBFFB9DCB}"/>
              </a:ext>
            </a:extLst>
          </p:cNvPr>
          <p:cNvGrpSpPr/>
          <p:nvPr/>
        </p:nvGrpSpPr>
        <p:grpSpPr>
          <a:xfrm>
            <a:off x="913170" y="4097215"/>
            <a:ext cx="10534756" cy="1922852"/>
            <a:chOff x="931100" y="3971485"/>
            <a:chExt cx="10534756" cy="1922852"/>
          </a:xfrm>
        </p:grpSpPr>
        <p:grpSp>
          <p:nvGrpSpPr>
            <p:cNvPr id="22" name="组合 21">
              <a:extLst>
                <a:ext uri="{FF2B5EF4-FFF2-40B4-BE49-F238E27FC236}">
                  <a16:creationId xmlns:a16="http://schemas.microsoft.com/office/drawing/2014/main" id="{D0F0ECBE-E712-E9A2-14FB-10858BB8FA5A}"/>
                </a:ext>
              </a:extLst>
            </p:cNvPr>
            <p:cNvGrpSpPr/>
            <p:nvPr/>
          </p:nvGrpSpPr>
          <p:grpSpPr>
            <a:xfrm>
              <a:off x="2799575" y="3971485"/>
              <a:ext cx="8666281" cy="1922852"/>
              <a:chOff x="2799575" y="3971485"/>
              <a:chExt cx="8666281" cy="1922852"/>
            </a:xfrm>
          </p:grpSpPr>
          <p:sp>
            <p:nvSpPr>
              <p:cNvPr id="26" name="ïṥ1iḍé">
                <a:extLst>
                  <a:ext uri="{FF2B5EF4-FFF2-40B4-BE49-F238E27FC236}">
                    <a16:creationId xmlns:a16="http://schemas.microsoft.com/office/drawing/2014/main" id="{6AC7B400-2144-9EC0-D284-B62CCEE5470E}"/>
                  </a:ext>
                </a:extLst>
              </p:cNvPr>
              <p:cNvSpPr/>
              <p:nvPr/>
            </p:nvSpPr>
            <p:spPr bwMode="auto">
              <a:xfrm flipH="1">
                <a:off x="2799575" y="3971485"/>
                <a:ext cx="8666281" cy="1922852"/>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7" name="Content Placeholder 2">
                <a:extLst>
                  <a:ext uri="{FF2B5EF4-FFF2-40B4-BE49-F238E27FC236}">
                    <a16:creationId xmlns:a16="http://schemas.microsoft.com/office/drawing/2014/main" id="{3ECD27C7-B1FD-A38F-3EEE-C3AFE5FD51B0}"/>
                  </a:ext>
                </a:extLst>
              </p:cNvPr>
              <p:cNvSpPr txBox="1"/>
              <p:nvPr/>
            </p:nvSpPr>
            <p:spPr bwMode="auto">
              <a:xfrm>
                <a:off x="2863996" y="3988224"/>
                <a:ext cx="8537685" cy="174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等级层次划分是将会员进一步分层，为会员提供差异性的商品或服务。</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通常情况下，会员等级层次可以采用金字塔式结构，即处在底部的会员数量占比最大，会员数量占比按照会员的等级上升逐渐减小，处在金字塔顶端的会员数量占比最低。</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划分好会员等级层次后，还需要确定每个等级成长值的范围。一般来说，会员等级越高，升级就越难，所需的成长值就越多。</a:t>
                </a:r>
                <a:endParaRPr lang="en-US" altLang="zh-CN" sz="1600" dirty="0">
                  <a:latin typeface="+mn-lt"/>
                  <a:ea typeface="+mn-ea"/>
                  <a:cs typeface="+mn-ea"/>
                  <a:sym typeface="+mn-lt"/>
                </a:endParaRPr>
              </a:p>
            </p:txBody>
          </p:sp>
        </p:grpSp>
        <p:grpSp>
          <p:nvGrpSpPr>
            <p:cNvPr id="23" name="组合 22">
              <a:extLst>
                <a:ext uri="{FF2B5EF4-FFF2-40B4-BE49-F238E27FC236}">
                  <a16:creationId xmlns:a16="http://schemas.microsoft.com/office/drawing/2014/main" id="{86D77405-AAFE-E26B-6039-F1F20000ACFA}"/>
                </a:ext>
              </a:extLst>
            </p:cNvPr>
            <p:cNvGrpSpPr/>
            <p:nvPr/>
          </p:nvGrpSpPr>
          <p:grpSpPr>
            <a:xfrm>
              <a:off x="931100" y="3971485"/>
              <a:ext cx="1932896" cy="1922849"/>
              <a:chOff x="931100" y="3971485"/>
              <a:chExt cx="1932896" cy="1922849"/>
            </a:xfrm>
          </p:grpSpPr>
          <p:sp>
            <p:nvSpPr>
              <p:cNvPr id="24" name="ïṥ1iḍé">
                <a:extLst>
                  <a:ext uri="{FF2B5EF4-FFF2-40B4-BE49-F238E27FC236}">
                    <a16:creationId xmlns:a16="http://schemas.microsoft.com/office/drawing/2014/main" id="{B7E9865F-A092-7507-E3F3-CDB331E4A2AD}"/>
                  </a:ext>
                </a:extLst>
              </p:cNvPr>
              <p:cNvSpPr/>
              <p:nvPr/>
            </p:nvSpPr>
            <p:spPr bwMode="auto">
              <a:xfrm flipH="1">
                <a:off x="931100" y="3971485"/>
                <a:ext cx="1932896" cy="1922849"/>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6"/>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5" name="Title 13">
                <a:extLst>
                  <a:ext uri="{FF2B5EF4-FFF2-40B4-BE49-F238E27FC236}">
                    <a16:creationId xmlns:a16="http://schemas.microsoft.com/office/drawing/2014/main" id="{24849FFC-50AB-FEE0-5988-77EE18FC3D66}"/>
                  </a:ext>
                </a:extLst>
              </p:cNvPr>
              <p:cNvSpPr txBox="1"/>
              <p:nvPr/>
            </p:nvSpPr>
            <p:spPr bwMode="auto">
              <a:xfrm>
                <a:off x="1100800" y="4502050"/>
                <a:ext cx="1698779"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2000" b="1" dirty="0">
                    <a:solidFill>
                      <a:schemeClr val="bg1"/>
                    </a:solidFill>
                    <a:latin typeface="+mn-lt"/>
                    <a:ea typeface="+mn-ea"/>
                    <a:cs typeface="+mn-ea"/>
                    <a:sym typeface="+mn-lt"/>
                  </a:rPr>
                  <a:t>等级层次划分：会员细分</a:t>
                </a:r>
                <a:endParaRPr lang="en-US" altLang="zh-CN" sz="2000" b="1" dirty="0">
                  <a:solidFill>
                    <a:schemeClr val="bg1"/>
                  </a:solidFill>
                  <a:latin typeface="+mn-lt"/>
                  <a:ea typeface="+mn-ea"/>
                  <a:cs typeface="+mn-ea"/>
                  <a:sym typeface="+mn-lt"/>
                </a:endParaRPr>
              </a:p>
            </p:txBody>
          </p:sp>
        </p:grpSp>
      </p:grpSp>
    </p:spTree>
    <p:extLst>
      <p:ext uri="{BB962C8B-B14F-4D97-AF65-F5344CB8AC3E}">
        <p14:creationId xmlns:p14="http://schemas.microsoft.com/office/powerpoint/2010/main" val="239389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029626"/>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3460874" y="3194195"/>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设置会员权益体系</a:t>
            </a:r>
          </a:p>
        </p:txBody>
      </p:sp>
      <p:sp>
        <p:nvSpPr>
          <p:cNvPr id="20" name="矩形 19"/>
          <p:cNvSpPr/>
          <p:nvPr/>
        </p:nvSpPr>
        <p:spPr>
          <a:xfrm>
            <a:off x="2014306" y="4312466"/>
            <a:ext cx="8002225" cy="874407"/>
          </a:xfrm>
          <a:prstGeom prst="rect">
            <a:avLst/>
          </a:prstGeom>
        </p:spPr>
        <p:txBody>
          <a:bodyPr wrap="square">
            <a:spAutoFit/>
          </a:bodyPr>
          <a:lstStyle/>
          <a:p>
            <a:pPr indent="457200" algn="just">
              <a:lnSpc>
                <a:spcPct val="150000"/>
              </a:lnSpc>
            </a:pPr>
            <a:r>
              <a:rPr lang="zh-CN" altLang="en-US" dirty="0"/>
              <a:t>会员权益是会员体系中的核心部分，是刺激用户成为会员并不断升级会员等级的动力。没有会员权益的会员体系是有名无实、虚有其表的。</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9684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9126"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设置会员权益体系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546CA6D7-5C72-7D82-FA95-17AF524CC9A5}"/>
              </a:ext>
            </a:extLst>
          </p:cNvPr>
          <p:cNvGrpSpPr/>
          <p:nvPr/>
        </p:nvGrpSpPr>
        <p:grpSpPr>
          <a:xfrm>
            <a:off x="913171" y="1327970"/>
            <a:ext cx="10534754" cy="1922402"/>
            <a:chOff x="931101" y="1385120"/>
            <a:chExt cx="10534754" cy="1922402"/>
          </a:xfrm>
        </p:grpSpPr>
        <p:grpSp>
          <p:nvGrpSpPr>
            <p:cNvPr id="6" name="组合 5">
              <a:extLst>
                <a:ext uri="{FF2B5EF4-FFF2-40B4-BE49-F238E27FC236}">
                  <a16:creationId xmlns:a16="http://schemas.microsoft.com/office/drawing/2014/main" id="{46678BB1-1119-6D22-1D5E-31DA2394E859}"/>
                </a:ext>
              </a:extLst>
            </p:cNvPr>
            <p:cNvGrpSpPr/>
            <p:nvPr/>
          </p:nvGrpSpPr>
          <p:grpSpPr>
            <a:xfrm>
              <a:off x="2863996" y="1385122"/>
              <a:ext cx="8601859" cy="1922400"/>
              <a:chOff x="2863996" y="1385122"/>
              <a:chExt cx="8601859" cy="1922400"/>
            </a:xfrm>
          </p:grpSpPr>
          <p:sp>
            <p:nvSpPr>
              <p:cNvPr id="10" name="ïṥ1iḍé">
                <a:extLst>
                  <a:ext uri="{FF2B5EF4-FFF2-40B4-BE49-F238E27FC236}">
                    <a16:creationId xmlns:a16="http://schemas.microsoft.com/office/drawing/2014/main" id="{01BE9759-42C0-7BDD-EBE9-8014CFB0D948}"/>
                  </a:ext>
                </a:extLst>
              </p:cNvPr>
              <p:cNvSpPr/>
              <p:nvPr/>
            </p:nvSpPr>
            <p:spPr bwMode="auto">
              <a:xfrm flipH="1">
                <a:off x="2863996" y="1385122"/>
                <a:ext cx="8601859"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1" name="Content Placeholder 2">
                <a:extLst>
                  <a:ext uri="{FF2B5EF4-FFF2-40B4-BE49-F238E27FC236}">
                    <a16:creationId xmlns:a16="http://schemas.microsoft.com/office/drawing/2014/main" id="{47EB7082-8C32-FEC1-780D-6C1D7958010C}"/>
                  </a:ext>
                </a:extLst>
              </p:cNvPr>
              <p:cNvSpPr txBox="1"/>
              <p:nvPr/>
            </p:nvSpPr>
            <p:spPr bwMode="auto">
              <a:xfrm>
                <a:off x="2887132" y="1573657"/>
                <a:ext cx="8533902" cy="13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一般来说，权益体系分为</a:t>
                </a:r>
                <a:r>
                  <a:rPr lang="en-US" altLang="zh-CN" sz="1600" dirty="0">
                    <a:latin typeface="+mn-lt"/>
                    <a:ea typeface="+mn-ea"/>
                    <a:cs typeface="+mn-ea"/>
                    <a:sym typeface="+mn-lt"/>
                  </a:rPr>
                  <a:t>3</a:t>
                </a:r>
                <a:r>
                  <a:rPr lang="zh-CN" altLang="en-US" sz="1600" dirty="0">
                    <a:latin typeface="+mn-lt"/>
                    <a:ea typeface="+mn-ea"/>
                    <a:cs typeface="+mn-ea"/>
                    <a:sym typeface="+mn-lt"/>
                  </a:rPr>
                  <a:t>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所有会员的权益都是一样的，这是最简单的一种权益体系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单维度会员权益体系，即按照会员等级来区分会员所能享受的权益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多维度会员权益体系，也就是等级制下多会员类型的权益体系</a:t>
                </a:r>
                <a:endParaRPr lang="en-US" sz="1600" dirty="0">
                  <a:latin typeface="+mn-lt"/>
                  <a:ea typeface="+mn-ea"/>
                  <a:cs typeface="+mn-ea"/>
                  <a:sym typeface="+mn-lt"/>
                </a:endParaRPr>
              </a:p>
            </p:txBody>
          </p:sp>
        </p:grpSp>
        <p:grpSp>
          <p:nvGrpSpPr>
            <p:cNvPr id="7" name="组合 6">
              <a:extLst>
                <a:ext uri="{FF2B5EF4-FFF2-40B4-BE49-F238E27FC236}">
                  <a16:creationId xmlns:a16="http://schemas.microsoft.com/office/drawing/2014/main" id="{16A827B3-7B9E-68C5-C851-F03BCF560384}"/>
                </a:ext>
              </a:extLst>
            </p:cNvPr>
            <p:cNvGrpSpPr/>
            <p:nvPr/>
          </p:nvGrpSpPr>
          <p:grpSpPr>
            <a:xfrm>
              <a:off x="931101" y="1385120"/>
              <a:ext cx="1932897" cy="1922400"/>
              <a:chOff x="931101" y="1385120"/>
              <a:chExt cx="1932897" cy="1922400"/>
            </a:xfrm>
          </p:grpSpPr>
          <p:sp>
            <p:nvSpPr>
              <p:cNvPr id="8" name="ïṥ1iḍé">
                <a:extLst>
                  <a:ext uri="{FF2B5EF4-FFF2-40B4-BE49-F238E27FC236}">
                    <a16:creationId xmlns:a16="http://schemas.microsoft.com/office/drawing/2014/main" id="{D5DBB096-2331-7597-E3FD-A747D94CD6E5}"/>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9" name="Title 13">
                <a:extLst>
                  <a:ext uri="{FF2B5EF4-FFF2-40B4-BE49-F238E27FC236}">
                    <a16:creationId xmlns:a16="http://schemas.microsoft.com/office/drawing/2014/main" id="{72A21C43-194E-02F4-E240-1FEE26CEA180}"/>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会员权益体系的类型</a:t>
                </a:r>
                <a:endParaRPr lang="en-US" altLang="zh-CN" sz="2000" b="1" dirty="0">
                  <a:solidFill>
                    <a:schemeClr val="bg1"/>
                  </a:solidFill>
                  <a:latin typeface="+mn-lt"/>
                  <a:ea typeface="+mn-ea"/>
                  <a:cs typeface="+mn-ea"/>
                  <a:sym typeface="+mn-lt"/>
                </a:endParaRPr>
              </a:p>
            </p:txBody>
          </p:sp>
        </p:grpSp>
      </p:grpSp>
      <p:graphicFrame>
        <p:nvGraphicFramePr>
          <p:cNvPr id="41" name="表格 7">
            <a:extLst>
              <a:ext uri="{FF2B5EF4-FFF2-40B4-BE49-F238E27FC236}">
                <a16:creationId xmlns:a16="http://schemas.microsoft.com/office/drawing/2014/main" id="{9F99FF4E-6AB0-EE65-1411-F1C7E20FA305}"/>
              </a:ext>
            </a:extLst>
          </p:cNvPr>
          <p:cNvGraphicFramePr>
            <a:graphicFrameLocks noGrp="1"/>
          </p:cNvGraphicFramePr>
          <p:nvPr>
            <p:extLst>
              <p:ext uri="{D42A27DB-BD31-4B8C-83A1-F6EECF244321}">
                <p14:modId xmlns:p14="http://schemas.microsoft.com/office/powerpoint/2010/main" val="4138438819"/>
              </p:ext>
            </p:extLst>
          </p:nvPr>
        </p:nvGraphicFramePr>
        <p:xfrm>
          <a:off x="901741" y="3991662"/>
          <a:ext cx="10562550" cy="1634400"/>
        </p:xfrm>
        <a:graphic>
          <a:graphicData uri="http://schemas.openxmlformats.org/drawingml/2006/table">
            <a:tbl>
              <a:tblPr firstRow="1" bandRow="1">
                <a:tableStyleId>{9DCAF9ED-07DC-4A11-8D7F-57B35C25682E}</a:tableStyleId>
              </a:tblPr>
              <a:tblGrid>
                <a:gridCol w="2112510">
                  <a:extLst>
                    <a:ext uri="{9D8B030D-6E8A-4147-A177-3AD203B41FA5}">
                      <a16:colId xmlns:a16="http://schemas.microsoft.com/office/drawing/2014/main" val="20000"/>
                    </a:ext>
                  </a:extLst>
                </a:gridCol>
                <a:gridCol w="2112510">
                  <a:extLst>
                    <a:ext uri="{9D8B030D-6E8A-4147-A177-3AD203B41FA5}">
                      <a16:colId xmlns:a16="http://schemas.microsoft.com/office/drawing/2014/main" val="582212129"/>
                    </a:ext>
                  </a:extLst>
                </a:gridCol>
                <a:gridCol w="2112510">
                  <a:extLst>
                    <a:ext uri="{9D8B030D-6E8A-4147-A177-3AD203B41FA5}">
                      <a16:colId xmlns:a16="http://schemas.microsoft.com/office/drawing/2014/main" val="213800631"/>
                    </a:ext>
                  </a:extLst>
                </a:gridCol>
                <a:gridCol w="2112510">
                  <a:extLst>
                    <a:ext uri="{9D8B030D-6E8A-4147-A177-3AD203B41FA5}">
                      <a16:colId xmlns:a16="http://schemas.microsoft.com/office/drawing/2014/main" val="1457731676"/>
                    </a:ext>
                  </a:extLst>
                </a:gridCol>
                <a:gridCol w="2112510">
                  <a:extLst>
                    <a:ext uri="{9D8B030D-6E8A-4147-A177-3AD203B41FA5}">
                      <a16:colId xmlns:a16="http://schemas.microsoft.com/office/drawing/2014/main" val="3315497446"/>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会员等级</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会员权益</a:t>
                      </a:r>
                      <a:r>
                        <a:rPr lang="en-US" altLang="zh-CN" sz="1500" dirty="0">
                          <a:solidFill>
                            <a:schemeClr val="bg1"/>
                          </a:solidFill>
                          <a:latin typeface="微软雅黑" panose="020B0503020204020204" pitchFamily="34" charset="-122"/>
                          <a:ea typeface="微软雅黑" panose="020B0503020204020204" pitchFamily="34" charset="-122"/>
                        </a:rPr>
                        <a:t>1</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会员权益</a:t>
                      </a:r>
                      <a:r>
                        <a:rPr lang="en-US" altLang="zh-CN" sz="1500" dirty="0">
                          <a:solidFill>
                            <a:schemeClr val="bg1"/>
                          </a:solidFill>
                          <a:latin typeface="微软雅黑" panose="020B0503020204020204" pitchFamily="34" charset="-122"/>
                          <a:ea typeface="微软雅黑" panose="020B0503020204020204" pitchFamily="34" charset="-122"/>
                        </a:rPr>
                        <a:t>2</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会员权益</a:t>
                      </a:r>
                      <a:r>
                        <a:rPr lang="en-US" altLang="zh-CN" sz="1500" dirty="0">
                          <a:solidFill>
                            <a:schemeClr val="bg1"/>
                          </a:solidFill>
                          <a:latin typeface="微软雅黑" panose="020B0503020204020204" pitchFamily="34" charset="-122"/>
                          <a:ea typeface="微软雅黑" panose="020B0503020204020204" pitchFamily="34" charset="-122"/>
                        </a:rPr>
                        <a:t>3</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会员权益</a:t>
                      </a:r>
                      <a:r>
                        <a:rPr lang="en-US" altLang="zh-CN" sz="1500" dirty="0">
                          <a:solidFill>
                            <a:schemeClr val="bg1"/>
                          </a:solidFill>
                          <a:latin typeface="微软雅黑" panose="020B0503020204020204" pitchFamily="34" charset="-122"/>
                          <a:ea typeface="微软雅黑" panose="020B0503020204020204" pitchFamily="34" charset="-122"/>
                        </a:rPr>
                        <a:t>4</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00000"/>
                        </a:lnSpc>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VIP1</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VIP2</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VIP3</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a:t>
                      </a: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bl>
          </a:graphicData>
        </a:graphic>
      </p:graphicFrame>
      <p:sp>
        <p:nvSpPr>
          <p:cNvPr id="42" name="文本框 41">
            <a:extLst>
              <a:ext uri="{FF2B5EF4-FFF2-40B4-BE49-F238E27FC236}">
                <a16:creationId xmlns:a16="http://schemas.microsoft.com/office/drawing/2014/main" id="{E18E55F5-8AEA-8FEC-B0AA-A62BDF359C43}"/>
              </a:ext>
            </a:extLst>
          </p:cNvPr>
          <p:cNvSpPr txBox="1"/>
          <p:nvPr/>
        </p:nvSpPr>
        <p:spPr>
          <a:xfrm>
            <a:off x="3483016" y="3665162"/>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单维度会员权益体系</a:t>
            </a:r>
          </a:p>
        </p:txBody>
      </p:sp>
    </p:spTree>
    <p:extLst>
      <p:ext uri="{BB962C8B-B14F-4D97-AF65-F5344CB8AC3E}">
        <p14:creationId xmlns:p14="http://schemas.microsoft.com/office/powerpoint/2010/main" val="3260723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650"/>
                            </p:stCondLst>
                            <p:childTnLst>
                              <p:par>
                                <p:cTn id="9" presetID="42" presetClass="entr" presetSubtype="0"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anim calcmode="lin" valueType="num">
                                      <p:cBhvr>
                                        <p:cTn id="17" dur="500" fill="hold"/>
                                        <p:tgtEl>
                                          <p:spTgt spid="41"/>
                                        </p:tgtEl>
                                        <p:attrNameLst>
                                          <p:attrName>ppt_x</p:attrName>
                                        </p:attrNameLst>
                                      </p:cBhvr>
                                      <p:tavLst>
                                        <p:tav tm="0">
                                          <p:val>
                                            <p:strVal val="#ppt_x"/>
                                          </p:val>
                                        </p:tav>
                                        <p:tav tm="100000">
                                          <p:val>
                                            <p:strVal val="#ppt_x"/>
                                          </p:val>
                                        </p:tav>
                                      </p:tavLst>
                                    </p:anim>
                                    <p:anim calcmode="lin" valueType="num">
                                      <p:cBhvr>
                                        <p:cTn id="18"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9126"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设置会员权益体系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546CA6D7-5C72-7D82-FA95-17AF524CC9A5}"/>
              </a:ext>
            </a:extLst>
          </p:cNvPr>
          <p:cNvGrpSpPr/>
          <p:nvPr/>
        </p:nvGrpSpPr>
        <p:grpSpPr>
          <a:xfrm>
            <a:off x="913171" y="1327970"/>
            <a:ext cx="10534754" cy="1922402"/>
            <a:chOff x="931101" y="1385120"/>
            <a:chExt cx="10534754" cy="1922402"/>
          </a:xfrm>
        </p:grpSpPr>
        <p:grpSp>
          <p:nvGrpSpPr>
            <p:cNvPr id="6" name="组合 5">
              <a:extLst>
                <a:ext uri="{FF2B5EF4-FFF2-40B4-BE49-F238E27FC236}">
                  <a16:creationId xmlns:a16="http://schemas.microsoft.com/office/drawing/2014/main" id="{46678BB1-1119-6D22-1D5E-31DA2394E859}"/>
                </a:ext>
              </a:extLst>
            </p:cNvPr>
            <p:cNvGrpSpPr/>
            <p:nvPr/>
          </p:nvGrpSpPr>
          <p:grpSpPr>
            <a:xfrm>
              <a:off x="2863996" y="1385122"/>
              <a:ext cx="8601859" cy="1922400"/>
              <a:chOff x="2863996" y="1385122"/>
              <a:chExt cx="8601859" cy="1922400"/>
            </a:xfrm>
          </p:grpSpPr>
          <p:sp>
            <p:nvSpPr>
              <p:cNvPr id="10" name="ïṥ1iḍé">
                <a:extLst>
                  <a:ext uri="{FF2B5EF4-FFF2-40B4-BE49-F238E27FC236}">
                    <a16:creationId xmlns:a16="http://schemas.microsoft.com/office/drawing/2014/main" id="{01BE9759-42C0-7BDD-EBE9-8014CFB0D948}"/>
                  </a:ext>
                </a:extLst>
              </p:cNvPr>
              <p:cNvSpPr/>
              <p:nvPr/>
            </p:nvSpPr>
            <p:spPr bwMode="auto">
              <a:xfrm flipH="1">
                <a:off x="2863996" y="1385122"/>
                <a:ext cx="8601859"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1" name="Content Placeholder 2">
                <a:extLst>
                  <a:ext uri="{FF2B5EF4-FFF2-40B4-BE49-F238E27FC236}">
                    <a16:creationId xmlns:a16="http://schemas.microsoft.com/office/drawing/2014/main" id="{47EB7082-8C32-FEC1-780D-6C1D7958010C}"/>
                  </a:ext>
                </a:extLst>
              </p:cNvPr>
              <p:cNvSpPr txBox="1"/>
              <p:nvPr/>
            </p:nvSpPr>
            <p:spPr bwMode="auto">
              <a:xfrm>
                <a:off x="2887132" y="1573657"/>
                <a:ext cx="8533902" cy="13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一般来说，权益体系分为</a:t>
                </a:r>
                <a:r>
                  <a:rPr lang="en-US" altLang="zh-CN" sz="1600" dirty="0">
                    <a:latin typeface="+mn-lt"/>
                    <a:ea typeface="+mn-ea"/>
                    <a:cs typeface="+mn-ea"/>
                    <a:sym typeface="+mn-lt"/>
                  </a:rPr>
                  <a:t>3</a:t>
                </a:r>
                <a:r>
                  <a:rPr lang="zh-CN" altLang="en-US" sz="1600" dirty="0">
                    <a:latin typeface="+mn-lt"/>
                    <a:ea typeface="+mn-ea"/>
                    <a:cs typeface="+mn-ea"/>
                    <a:sym typeface="+mn-lt"/>
                  </a:rPr>
                  <a:t>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所有会员的权益都是一样的，这是最简单的一种权益体系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单维度会员权益体系，即按照会员等级来区分会员所能享受的权益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多维度会员权益体系，也就是等级制下多会员类型的权益体系</a:t>
                </a:r>
                <a:endParaRPr lang="en-US" sz="1600" dirty="0">
                  <a:latin typeface="+mn-lt"/>
                  <a:ea typeface="+mn-ea"/>
                  <a:cs typeface="+mn-ea"/>
                  <a:sym typeface="+mn-lt"/>
                </a:endParaRPr>
              </a:p>
            </p:txBody>
          </p:sp>
        </p:grpSp>
        <p:grpSp>
          <p:nvGrpSpPr>
            <p:cNvPr id="7" name="组合 6">
              <a:extLst>
                <a:ext uri="{FF2B5EF4-FFF2-40B4-BE49-F238E27FC236}">
                  <a16:creationId xmlns:a16="http://schemas.microsoft.com/office/drawing/2014/main" id="{16A827B3-7B9E-68C5-C851-F03BCF560384}"/>
                </a:ext>
              </a:extLst>
            </p:cNvPr>
            <p:cNvGrpSpPr/>
            <p:nvPr/>
          </p:nvGrpSpPr>
          <p:grpSpPr>
            <a:xfrm>
              <a:off x="931101" y="1385120"/>
              <a:ext cx="1932897" cy="1922400"/>
              <a:chOff x="931101" y="1385120"/>
              <a:chExt cx="1932897" cy="1922400"/>
            </a:xfrm>
          </p:grpSpPr>
          <p:sp>
            <p:nvSpPr>
              <p:cNvPr id="8" name="ïṥ1iḍé">
                <a:extLst>
                  <a:ext uri="{FF2B5EF4-FFF2-40B4-BE49-F238E27FC236}">
                    <a16:creationId xmlns:a16="http://schemas.microsoft.com/office/drawing/2014/main" id="{D5DBB096-2331-7597-E3FD-A747D94CD6E5}"/>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9" name="Title 13">
                <a:extLst>
                  <a:ext uri="{FF2B5EF4-FFF2-40B4-BE49-F238E27FC236}">
                    <a16:creationId xmlns:a16="http://schemas.microsoft.com/office/drawing/2014/main" id="{72A21C43-194E-02F4-E240-1FEE26CEA180}"/>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会员权益体系的类型</a:t>
                </a:r>
                <a:endParaRPr lang="en-US" altLang="zh-CN" sz="2000" b="1" dirty="0">
                  <a:solidFill>
                    <a:schemeClr val="bg1"/>
                  </a:solidFill>
                  <a:latin typeface="+mn-lt"/>
                  <a:ea typeface="+mn-ea"/>
                  <a:cs typeface="+mn-ea"/>
                  <a:sym typeface="+mn-lt"/>
                </a:endParaRPr>
              </a:p>
            </p:txBody>
          </p:sp>
        </p:grpSp>
      </p:grpSp>
      <p:graphicFrame>
        <p:nvGraphicFramePr>
          <p:cNvPr id="41" name="表格 7">
            <a:extLst>
              <a:ext uri="{FF2B5EF4-FFF2-40B4-BE49-F238E27FC236}">
                <a16:creationId xmlns:a16="http://schemas.microsoft.com/office/drawing/2014/main" id="{9F99FF4E-6AB0-EE65-1411-F1C7E20FA305}"/>
              </a:ext>
            </a:extLst>
          </p:cNvPr>
          <p:cNvGraphicFramePr>
            <a:graphicFrameLocks noGrp="1"/>
          </p:cNvGraphicFramePr>
          <p:nvPr>
            <p:extLst>
              <p:ext uri="{D42A27DB-BD31-4B8C-83A1-F6EECF244321}">
                <p14:modId xmlns:p14="http://schemas.microsoft.com/office/powerpoint/2010/main" val="2474452387"/>
              </p:ext>
            </p:extLst>
          </p:nvPr>
        </p:nvGraphicFramePr>
        <p:xfrm>
          <a:off x="901741" y="3991662"/>
          <a:ext cx="10562550" cy="1225800"/>
        </p:xfrm>
        <a:graphic>
          <a:graphicData uri="http://schemas.openxmlformats.org/drawingml/2006/table">
            <a:tbl>
              <a:tblPr firstRow="1" bandRow="1">
                <a:tableStyleId>{9DCAF9ED-07DC-4A11-8D7F-57B35C25682E}</a:tableStyleId>
              </a:tblPr>
              <a:tblGrid>
                <a:gridCol w="3520850">
                  <a:extLst>
                    <a:ext uri="{9D8B030D-6E8A-4147-A177-3AD203B41FA5}">
                      <a16:colId xmlns:a16="http://schemas.microsoft.com/office/drawing/2014/main" val="20000"/>
                    </a:ext>
                  </a:extLst>
                </a:gridCol>
                <a:gridCol w="3520850">
                  <a:extLst>
                    <a:ext uri="{9D8B030D-6E8A-4147-A177-3AD203B41FA5}">
                      <a16:colId xmlns:a16="http://schemas.microsoft.com/office/drawing/2014/main" val="213800631"/>
                    </a:ext>
                  </a:extLst>
                </a:gridCol>
                <a:gridCol w="3520850">
                  <a:extLst>
                    <a:ext uri="{9D8B030D-6E8A-4147-A177-3AD203B41FA5}">
                      <a16:colId xmlns:a16="http://schemas.microsoft.com/office/drawing/2014/main" val="3315497446"/>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会员等级</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注册会员</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en-US" altLang="zh-CN" sz="1500" dirty="0">
                          <a:solidFill>
                            <a:schemeClr val="bg1"/>
                          </a:solidFill>
                          <a:latin typeface="微软雅黑" panose="020B0503020204020204" pitchFamily="34" charset="-122"/>
                          <a:ea typeface="微软雅黑" panose="020B0503020204020204" pitchFamily="34" charset="-122"/>
                        </a:rPr>
                        <a:t>VIP</a:t>
                      </a:r>
                      <a:r>
                        <a:rPr lang="zh-CN" altLang="en-US" sz="1500" dirty="0">
                          <a:solidFill>
                            <a:schemeClr val="bg1"/>
                          </a:solidFill>
                          <a:latin typeface="微软雅黑" panose="020B0503020204020204" pitchFamily="34" charset="-122"/>
                          <a:ea typeface="微软雅黑" panose="020B0503020204020204" pitchFamily="34" charset="-122"/>
                        </a:rPr>
                        <a:t>会员</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00000"/>
                        </a:lnSpc>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VIP1</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权益</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1</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权益</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2</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VIP2</a:t>
                      </a: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权益</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3</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权益</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4</a:t>
                      </a:r>
                      <a:endPar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endParaRPr>
                    </a:p>
                  </a:txBody>
                  <a:tcPr marR="90000"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bl>
          </a:graphicData>
        </a:graphic>
      </p:graphicFrame>
      <p:sp>
        <p:nvSpPr>
          <p:cNvPr id="42" name="文本框 41">
            <a:extLst>
              <a:ext uri="{FF2B5EF4-FFF2-40B4-BE49-F238E27FC236}">
                <a16:creationId xmlns:a16="http://schemas.microsoft.com/office/drawing/2014/main" id="{E18E55F5-8AEA-8FEC-B0AA-A62BDF359C43}"/>
              </a:ext>
            </a:extLst>
          </p:cNvPr>
          <p:cNvSpPr txBox="1"/>
          <p:nvPr/>
        </p:nvSpPr>
        <p:spPr>
          <a:xfrm>
            <a:off x="3483016" y="3665162"/>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多维度会员权益体系</a:t>
            </a:r>
          </a:p>
        </p:txBody>
      </p:sp>
    </p:spTree>
    <p:extLst>
      <p:ext uri="{BB962C8B-B14F-4D97-AF65-F5344CB8AC3E}">
        <p14:creationId xmlns:p14="http://schemas.microsoft.com/office/powerpoint/2010/main" val="2074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9126"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设置会员权益体系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546CA6D7-5C72-7D82-FA95-17AF524CC9A5}"/>
              </a:ext>
            </a:extLst>
          </p:cNvPr>
          <p:cNvGrpSpPr/>
          <p:nvPr/>
        </p:nvGrpSpPr>
        <p:grpSpPr>
          <a:xfrm>
            <a:off x="913171" y="1327970"/>
            <a:ext cx="10534754" cy="1922402"/>
            <a:chOff x="931101" y="1385120"/>
            <a:chExt cx="10534754" cy="1922402"/>
          </a:xfrm>
        </p:grpSpPr>
        <p:grpSp>
          <p:nvGrpSpPr>
            <p:cNvPr id="6" name="组合 5">
              <a:extLst>
                <a:ext uri="{FF2B5EF4-FFF2-40B4-BE49-F238E27FC236}">
                  <a16:creationId xmlns:a16="http://schemas.microsoft.com/office/drawing/2014/main" id="{46678BB1-1119-6D22-1D5E-31DA2394E859}"/>
                </a:ext>
              </a:extLst>
            </p:cNvPr>
            <p:cNvGrpSpPr/>
            <p:nvPr/>
          </p:nvGrpSpPr>
          <p:grpSpPr>
            <a:xfrm>
              <a:off x="2863996" y="1385122"/>
              <a:ext cx="8601859" cy="1922400"/>
              <a:chOff x="2863996" y="1385122"/>
              <a:chExt cx="8601859" cy="1922400"/>
            </a:xfrm>
          </p:grpSpPr>
          <p:sp>
            <p:nvSpPr>
              <p:cNvPr id="10" name="ïṥ1iḍé">
                <a:extLst>
                  <a:ext uri="{FF2B5EF4-FFF2-40B4-BE49-F238E27FC236}">
                    <a16:creationId xmlns:a16="http://schemas.microsoft.com/office/drawing/2014/main" id="{01BE9759-42C0-7BDD-EBE9-8014CFB0D948}"/>
                  </a:ext>
                </a:extLst>
              </p:cNvPr>
              <p:cNvSpPr/>
              <p:nvPr/>
            </p:nvSpPr>
            <p:spPr bwMode="auto">
              <a:xfrm flipH="1">
                <a:off x="2863996" y="1385122"/>
                <a:ext cx="8601859"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1" name="Content Placeholder 2">
                <a:extLst>
                  <a:ext uri="{FF2B5EF4-FFF2-40B4-BE49-F238E27FC236}">
                    <a16:creationId xmlns:a16="http://schemas.microsoft.com/office/drawing/2014/main" id="{47EB7082-8C32-FEC1-780D-6C1D7958010C}"/>
                  </a:ext>
                </a:extLst>
              </p:cNvPr>
              <p:cNvSpPr txBox="1"/>
              <p:nvPr/>
            </p:nvSpPr>
            <p:spPr bwMode="auto">
              <a:xfrm>
                <a:off x="2887132" y="1573657"/>
                <a:ext cx="8533902" cy="13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一般来说，权益体系分为</a:t>
                </a:r>
                <a:r>
                  <a:rPr lang="en-US" altLang="zh-CN" sz="1600" dirty="0">
                    <a:latin typeface="+mn-lt"/>
                    <a:ea typeface="+mn-ea"/>
                    <a:cs typeface="+mn-ea"/>
                    <a:sym typeface="+mn-lt"/>
                  </a:rPr>
                  <a:t>3</a:t>
                </a:r>
                <a:r>
                  <a:rPr lang="zh-CN" altLang="en-US" sz="1600" dirty="0">
                    <a:latin typeface="+mn-lt"/>
                    <a:ea typeface="+mn-ea"/>
                    <a:cs typeface="+mn-ea"/>
                    <a:sym typeface="+mn-lt"/>
                  </a:rPr>
                  <a:t>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所有会员的权益都是一样的，这是最简单的一种权益体系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单维度会员权益体系，即按照会员等级来区分会员所能享受的权益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多维度会员权益体系，也就是等级制下多会员类型的权益体系</a:t>
                </a:r>
                <a:endParaRPr lang="en-US" sz="1600" dirty="0">
                  <a:latin typeface="+mn-lt"/>
                  <a:ea typeface="+mn-ea"/>
                  <a:cs typeface="+mn-ea"/>
                  <a:sym typeface="+mn-lt"/>
                </a:endParaRPr>
              </a:p>
            </p:txBody>
          </p:sp>
        </p:grpSp>
        <p:grpSp>
          <p:nvGrpSpPr>
            <p:cNvPr id="7" name="组合 6">
              <a:extLst>
                <a:ext uri="{FF2B5EF4-FFF2-40B4-BE49-F238E27FC236}">
                  <a16:creationId xmlns:a16="http://schemas.microsoft.com/office/drawing/2014/main" id="{16A827B3-7B9E-68C5-C851-F03BCF560384}"/>
                </a:ext>
              </a:extLst>
            </p:cNvPr>
            <p:cNvGrpSpPr/>
            <p:nvPr/>
          </p:nvGrpSpPr>
          <p:grpSpPr>
            <a:xfrm>
              <a:off x="931101" y="1385120"/>
              <a:ext cx="1932897" cy="1922400"/>
              <a:chOff x="931101" y="1385120"/>
              <a:chExt cx="1932897" cy="1922400"/>
            </a:xfrm>
          </p:grpSpPr>
          <p:sp>
            <p:nvSpPr>
              <p:cNvPr id="8" name="ïṥ1iḍé">
                <a:extLst>
                  <a:ext uri="{FF2B5EF4-FFF2-40B4-BE49-F238E27FC236}">
                    <a16:creationId xmlns:a16="http://schemas.microsoft.com/office/drawing/2014/main" id="{D5DBB096-2331-7597-E3FD-A747D94CD6E5}"/>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9" name="Title 13">
                <a:extLst>
                  <a:ext uri="{FF2B5EF4-FFF2-40B4-BE49-F238E27FC236}">
                    <a16:creationId xmlns:a16="http://schemas.microsoft.com/office/drawing/2014/main" id="{72A21C43-194E-02F4-E240-1FEE26CEA180}"/>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会员权益体系的类型</a:t>
                </a:r>
                <a:endParaRPr lang="en-US" altLang="zh-CN" sz="2000" b="1" dirty="0">
                  <a:solidFill>
                    <a:schemeClr val="bg1"/>
                  </a:solidFill>
                  <a:latin typeface="+mn-lt"/>
                  <a:ea typeface="+mn-ea"/>
                  <a:cs typeface="+mn-ea"/>
                  <a:sym typeface="+mn-lt"/>
                </a:endParaRPr>
              </a:p>
            </p:txBody>
          </p:sp>
        </p:grpSp>
      </p:grpSp>
      <p:graphicFrame>
        <p:nvGraphicFramePr>
          <p:cNvPr id="41" name="表格 7">
            <a:extLst>
              <a:ext uri="{FF2B5EF4-FFF2-40B4-BE49-F238E27FC236}">
                <a16:creationId xmlns:a16="http://schemas.microsoft.com/office/drawing/2014/main" id="{9F99FF4E-6AB0-EE65-1411-F1C7E20FA305}"/>
              </a:ext>
            </a:extLst>
          </p:cNvPr>
          <p:cNvGraphicFramePr>
            <a:graphicFrameLocks noGrp="1"/>
          </p:cNvGraphicFramePr>
          <p:nvPr>
            <p:extLst>
              <p:ext uri="{D42A27DB-BD31-4B8C-83A1-F6EECF244321}">
                <p14:modId xmlns:p14="http://schemas.microsoft.com/office/powerpoint/2010/main" val="537916897"/>
              </p:ext>
            </p:extLst>
          </p:nvPr>
        </p:nvGraphicFramePr>
        <p:xfrm>
          <a:off x="901741" y="3865932"/>
          <a:ext cx="10562550" cy="2271600"/>
        </p:xfrm>
        <a:graphic>
          <a:graphicData uri="http://schemas.openxmlformats.org/drawingml/2006/table">
            <a:tbl>
              <a:tblPr firstRow="1" bandRow="1">
                <a:tableStyleId>{9DCAF9ED-07DC-4A11-8D7F-57B35C25682E}</a:tableStyleId>
              </a:tblPr>
              <a:tblGrid>
                <a:gridCol w="2012909">
                  <a:extLst>
                    <a:ext uri="{9D8B030D-6E8A-4147-A177-3AD203B41FA5}">
                      <a16:colId xmlns:a16="http://schemas.microsoft.com/office/drawing/2014/main" val="20000"/>
                    </a:ext>
                  </a:extLst>
                </a:gridCol>
                <a:gridCol w="8549641">
                  <a:extLst>
                    <a:ext uri="{9D8B030D-6E8A-4147-A177-3AD203B41FA5}">
                      <a16:colId xmlns:a16="http://schemas.microsoft.com/office/drawing/2014/main" val="213800631"/>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会员权益的类型</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具体表现</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商品类</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新品优先体验、商品免费试用等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服务类</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退款优先处理、退货免运费、物流特权、专属客服等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活动类</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会员专享价、会员生日福利、专项活动等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03079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优惠类</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商品折扣、满减，优惠券，多倍积分，好礼兑换，邀请好友返现金，线下优惠等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548524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会员联盟</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享受其他合作企业的会员权益</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0118765"/>
                  </a:ext>
                </a:extLst>
              </a:tr>
            </a:tbl>
          </a:graphicData>
        </a:graphic>
      </p:graphicFrame>
      <p:sp>
        <p:nvSpPr>
          <p:cNvPr id="42" name="文本框 41">
            <a:extLst>
              <a:ext uri="{FF2B5EF4-FFF2-40B4-BE49-F238E27FC236}">
                <a16:creationId xmlns:a16="http://schemas.microsoft.com/office/drawing/2014/main" id="{E18E55F5-8AEA-8FEC-B0AA-A62BDF359C43}"/>
              </a:ext>
            </a:extLst>
          </p:cNvPr>
          <p:cNvSpPr txBox="1"/>
          <p:nvPr/>
        </p:nvSpPr>
        <p:spPr>
          <a:xfrm>
            <a:off x="3483016" y="3539432"/>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常见的会员权益的类型</a:t>
            </a:r>
          </a:p>
        </p:txBody>
      </p:sp>
    </p:spTree>
    <p:extLst>
      <p:ext uri="{BB962C8B-B14F-4D97-AF65-F5344CB8AC3E}">
        <p14:creationId xmlns:p14="http://schemas.microsoft.com/office/powerpoint/2010/main" val="340148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anim calcmode="lin" valueType="num">
                                      <p:cBhvr>
                                        <p:cTn id="8" dur="500" fill="hold"/>
                                        <p:tgtEl>
                                          <p:spTgt spid="42"/>
                                        </p:tgtEl>
                                        <p:attrNameLst>
                                          <p:attrName>ppt_x</p:attrName>
                                        </p:attrNameLst>
                                      </p:cBhvr>
                                      <p:tavLst>
                                        <p:tav tm="0">
                                          <p:val>
                                            <p:strVal val="#ppt_x"/>
                                          </p:val>
                                        </p:tav>
                                        <p:tav tm="100000">
                                          <p:val>
                                            <p:strVal val="#ppt_x"/>
                                          </p:val>
                                        </p:tav>
                                      </p:tavLst>
                                    </p:anim>
                                    <p:anim calcmode="lin" valueType="num">
                                      <p:cBhvr>
                                        <p:cTn id="9" dur="500" fill="hold"/>
                                        <p:tgtEl>
                                          <p:spTgt spid="4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anim calcmode="lin" valueType="num">
                                      <p:cBhvr>
                                        <p:cTn id="13" dur="500" fill="hold"/>
                                        <p:tgtEl>
                                          <p:spTgt spid="41"/>
                                        </p:tgtEl>
                                        <p:attrNameLst>
                                          <p:attrName>ppt_x</p:attrName>
                                        </p:attrNameLst>
                                      </p:cBhvr>
                                      <p:tavLst>
                                        <p:tav tm="0">
                                          <p:val>
                                            <p:strVal val="#ppt_x"/>
                                          </p:val>
                                        </p:tav>
                                        <p:tav tm="100000">
                                          <p:val>
                                            <p:strVal val="#ppt_x"/>
                                          </p:val>
                                        </p:tav>
                                      </p:tavLst>
                                    </p:anim>
                                    <p:anim calcmode="lin" valueType="num">
                                      <p:cBhvr>
                                        <p:cTn id="14"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9126"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设置会员权益体系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5" name="组合 4">
            <a:extLst>
              <a:ext uri="{FF2B5EF4-FFF2-40B4-BE49-F238E27FC236}">
                <a16:creationId xmlns:a16="http://schemas.microsoft.com/office/drawing/2014/main" id="{546CA6D7-5C72-7D82-FA95-17AF524CC9A5}"/>
              </a:ext>
            </a:extLst>
          </p:cNvPr>
          <p:cNvGrpSpPr/>
          <p:nvPr/>
        </p:nvGrpSpPr>
        <p:grpSpPr>
          <a:xfrm>
            <a:off x="913171" y="1327970"/>
            <a:ext cx="10534754" cy="1922402"/>
            <a:chOff x="931101" y="1385120"/>
            <a:chExt cx="10534754" cy="1922402"/>
          </a:xfrm>
        </p:grpSpPr>
        <p:grpSp>
          <p:nvGrpSpPr>
            <p:cNvPr id="6" name="组合 5">
              <a:extLst>
                <a:ext uri="{FF2B5EF4-FFF2-40B4-BE49-F238E27FC236}">
                  <a16:creationId xmlns:a16="http://schemas.microsoft.com/office/drawing/2014/main" id="{46678BB1-1119-6D22-1D5E-31DA2394E859}"/>
                </a:ext>
              </a:extLst>
            </p:cNvPr>
            <p:cNvGrpSpPr/>
            <p:nvPr/>
          </p:nvGrpSpPr>
          <p:grpSpPr>
            <a:xfrm>
              <a:off x="2863996" y="1385122"/>
              <a:ext cx="8601859" cy="1922400"/>
              <a:chOff x="2863996" y="1385122"/>
              <a:chExt cx="8601859" cy="1922400"/>
            </a:xfrm>
          </p:grpSpPr>
          <p:sp>
            <p:nvSpPr>
              <p:cNvPr id="10" name="ïṥ1iḍé">
                <a:extLst>
                  <a:ext uri="{FF2B5EF4-FFF2-40B4-BE49-F238E27FC236}">
                    <a16:creationId xmlns:a16="http://schemas.microsoft.com/office/drawing/2014/main" id="{01BE9759-42C0-7BDD-EBE9-8014CFB0D948}"/>
                  </a:ext>
                </a:extLst>
              </p:cNvPr>
              <p:cNvSpPr/>
              <p:nvPr/>
            </p:nvSpPr>
            <p:spPr bwMode="auto">
              <a:xfrm flipH="1">
                <a:off x="2863996" y="1385122"/>
                <a:ext cx="8601859"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1" name="Content Placeholder 2">
                <a:extLst>
                  <a:ext uri="{FF2B5EF4-FFF2-40B4-BE49-F238E27FC236}">
                    <a16:creationId xmlns:a16="http://schemas.microsoft.com/office/drawing/2014/main" id="{47EB7082-8C32-FEC1-780D-6C1D7958010C}"/>
                  </a:ext>
                </a:extLst>
              </p:cNvPr>
              <p:cNvSpPr txBox="1"/>
              <p:nvPr/>
            </p:nvSpPr>
            <p:spPr bwMode="auto">
              <a:xfrm>
                <a:off x="2887132" y="1573657"/>
                <a:ext cx="8533902" cy="13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一般来说，权益体系分为</a:t>
                </a:r>
                <a:r>
                  <a:rPr lang="en-US" altLang="zh-CN" sz="1600" dirty="0">
                    <a:latin typeface="+mn-lt"/>
                    <a:ea typeface="+mn-ea"/>
                    <a:cs typeface="+mn-ea"/>
                    <a:sym typeface="+mn-lt"/>
                  </a:rPr>
                  <a:t>3</a:t>
                </a:r>
                <a:r>
                  <a:rPr lang="zh-CN" altLang="en-US" sz="1600" dirty="0">
                    <a:latin typeface="+mn-lt"/>
                    <a:ea typeface="+mn-ea"/>
                    <a:cs typeface="+mn-ea"/>
                    <a:sym typeface="+mn-lt"/>
                  </a:rPr>
                  <a:t>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所有会员的权益都是一样的，这是最简单的一种权益体系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单维度会员权益体系，即按照会员等级来区分会员所能享受的权益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多维度会员权益体系，也就是等级制下多会员类型的权益体系</a:t>
                </a:r>
                <a:endParaRPr lang="en-US" sz="1600" dirty="0">
                  <a:latin typeface="+mn-lt"/>
                  <a:ea typeface="+mn-ea"/>
                  <a:cs typeface="+mn-ea"/>
                  <a:sym typeface="+mn-lt"/>
                </a:endParaRPr>
              </a:p>
            </p:txBody>
          </p:sp>
        </p:grpSp>
        <p:grpSp>
          <p:nvGrpSpPr>
            <p:cNvPr id="7" name="组合 6">
              <a:extLst>
                <a:ext uri="{FF2B5EF4-FFF2-40B4-BE49-F238E27FC236}">
                  <a16:creationId xmlns:a16="http://schemas.microsoft.com/office/drawing/2014/main" id="{16A827B3-7B9E-68C5-C851-F03BCF560384}"/>
                </a:ext>
              </a:extLst>
            </p:cNvPr>
            <p:cNvGrpSpPr/>
            <p:nvPr/>
          </p:nvGrpSpPr>
          <p:grpSpPr>
            <a:xfrm>
              <a:off x="931101" y="1385120"/>
              <a:ext cx="1932897" cy="1922400"/>
              <a:chOff x="931101" y="1385120"/>
              <a:chExt cx="1932897" cy="1922400"/>
            </a:xfrm>
          </p:grpSpPr>
          <p:sp>
            <p:nvSpPr>
              <p:cNvPr id="8" name="ïṥ1iḍé">
                <a:extLst>
                  <a:ext uri="{FF2B5EF4-FFF2-40B4-BE49-F238E27FC236}">
                    <a16:creationId xmlns:a16="http://schemas.microsoft.com/office/drawing/2014/main" id="{D5DBB096-2331-7597-E3FD-A747D94CD6E5}"/>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9" name="Title 13">
                <a:extLst>
                  <a:ext uri="{FF2B5EF4-FFF2-40B4-BE49-F238E27FC236}">
                    <a16:creationId xmlns:a16="http://schemas.microsoft.com/office/drawing/2014/main" id="{72A21C43-194E-02F4-E240-1FEE26CEA180}"/>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会员权益体系的类型</a:t>
                </a:r>
                <a:endParaRPr lang="en-US" altLang="zh-CN" sz="2000" b="1" dirty="0">
                  <a:solidFill>
                    <a:schemeClr val="bg1"/>
                  </a:solidFill>
                  <a:latin typeface="+mn-lt"/>
                  <a:ea typeface="+mn-ea"/>
                  <a:cs typeface="+mn-ea"/>
                  <a:sym typeface="+mn-lt"/>
                </a:endParaRPr>
              </a:p>
            </p:txBody>
          </p:sp>
        </p:grpSp>
      </p:grpSp>
      <p:grpSp>
        <p:nvGrpSpPr>
          <p:cNvPr id="37" name="组合 36">
            <a:extLst>
              <a:ext uri="{FF2B5EF4-FFF2-40B4-BE49-F238E27FC236}">
                <a16:creationId xmlns:a16="http://schemas.microsoft.com/office/drawing/2014/main" id="{B05EB00C-FA4F-E8C2-19B3-5D1D96A1B6DA}"/>
              </a:ext>
            </a:extLst>
          </p:cNvPr>
          <p:cNvGrpSpPr/>
          <p:nvPr/>
        </p:nvGrpSpPr>
        <p:grpSpPr>
          <a:xfrm>
            <a:off x="744075" y="928620"/>
            <a:ext cx="10922785" cy="5591805"/>
            <a:chOff x="744075" y="928620"/>
            <a:chExt cx="10922785" cy="5591805"/>
          </a:xfrm>
        </p:grpSpPr>
        <p:grpSp>
          <p:nvGrpSpPr>
            <p:cNvPr id="2" name="组合 1">
              <a:extLst>
                <a:ext uri="{FF2B5EF4-FFF2-40B4-BE49-F238E27FC236}">
                  <a16:creationId xmlns:a16="http://schemas.microsoft.com/office/drawing/2014/main" id="{81E091F4-53EE-E633-B1C7-DEC8CDF7B2AE}"/>
                </a:ext>
              </a:extLst>
            </p:cNvPr>
            <p:cNvGrpSpPr/>
            <p:nvPr/>
          </p:nvGrpSpPr>
          <p:grpSpPr>
            <a:xfrm>
              <a:off x="744075" y="928620"/>
              <a:ext cx="10922785" cy="5591805"/>
              <a:chOff x="744075" y="1065780"/>
              <a:chExt cx="10922785" cy="5591805"/>
            </a:xfrm>
          </p:grpSpPr>
          <p:sp>
            <p:nvSpPr>
              <p:cNvPr id="3" name="矩形 2">
                <a:extLst>
                  <a:ext uri="{FF2B5EF4-FFF2-40B4-BE49-F238E27FC236}">
                    <a16:creationId xmlns:a16="http://schemas.microsoft.com/office/drawing/2014/main" id="{68EC74BD-5BAB-8507-DAA1-2ECF8C202DE0}"/>
                  </a:ext>
                </a:extLst>
              </p:cNvPr>
              <p:cNvSpPr/>
              <p:nvPr/>
            </p:nvSpPr>
            <p:spPr>
              <a:xfrm>
                <a:off x="744075" y="1383029"/>
                <a:ext cx="10800225" cy="527455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1D6976B4-7D88-147E-B8CD-1A8B083BFC26}"/>
                  </a:ext>
                </a:extLst>
              </p:cNvPr>
              <p:cNvGrpSpPr/>
              <p:nvPr/>
            </p:nvGrpSpPr>
            <p:grpSpPr>
              <a:xfrm>
                <a:off x="866860" y="1065780"/>
                <a:ext cx="10800000" cy="5591805"/>
                <a:chOff x="866860" y="1780934"/>
                <a:chExt cx="10800000" cy="5591805"/>
              </a:xfrm>
            </p:grpSpPr>
            <p:grpSp>
              <p:nvGrpSpPr>
                <p:cNvPr id="16" name="组合 15">
                  <a:extLst>
                    <a:ext uri="{FF2B5EF4-FFF2-40B4-BE49-F238E27FC236}">
                      <a16:creationId xmlns:a16="http://schemas.microsoft.com/office/drawing/2014/main" id="{F09FA49E-9D30-C3C2-B13A-777AB658CD90}"/>
                    </a:ext>
                  </a:extLst>
                </p:cNvPr>
                <p:cNvGrpSpPr/>
                <p:nvPr/>
              </p:nvGrpSpPr>
              <p:grpSpPr>
                <a:xfrm>
                  <a:off x="866860" y="1780934"/>
                  <a:ext cx="10800000" cy="5591805"/>
                  <a:chOff x="1386112" y="1190625"/>
                  <a:chExt cx="10800000" cy="5591805"/>
                </a:xfrm>
              </p:grpSpPr>
              <p:cxnSp>
                <p:nvCxnSpPr>
                  <p:cNvPr id="20" name="直接连接符 19">
                    <a:extLst>
                      <a:ext uri="{FF2B5EF4-FFF2-40B4-BE49-F238E27FC236}">
                        <a16:creationId xmlns:a16="http://schemas.microsoft.com/office/drawing/2014/main" id="{DF864C54-75BE-767F-3D4D-2A6564227D7F}"/>
                      </a:ext>
                    </a:extLst>
                  </p:cNvPr>
                  <p:cNvCxnSpPr>
                    <a:cxnSpLocks/>
                  </p:cNvCxnSpPr>
                  <p:nvPr/>
                </p:nvCxnSpPr>
                <p:spPr>
                  <a:xfrm>
                    <a:off x="1386112" y="1704478"/>
                    <a:ext cx="10800000"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AA625234-3497-6F72-A70A-77E0DE490D6E}"/>
                      </a:ext>
                    </a:extLst>
                  </p:cNvPr>
                  <p:cNvGrpSpPr/>
                  <p:nvPr/>
                </p:nvGrpSpPr>
                <p:grpSpPr>
                  <a:xfrm>
                    <a:off x="1386112" y="1190625"/>
                    <a:ext cx="1818007" cy="491492"/>
                    <a:chOff x="1386113" y="1223329"/>
                    <a:chExt cx="1697036" cy="458788"/>
                  </a:xfrm>
                </p:grpSpPr>
                <p:sp>
                  <p:nvSpPr>
                    <p:cNvPr id="23" name="Rectangle 13" descr="FD1DDF730CE4456e89755B07FE1653D0# #Rectangle 13">
                      <a:extLst>
                        <a:ext uri="{FF2B5EF4-FFF2-40B4-BE49-F238E27FC236}">
                          <a16:creationId xmlns:a16="http://schemas.microsoft.com/office/drawing/2014/main" id="{087B1C25-E8F9-BE06-3402-18AB6E012F97}"/>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24" name="îŝḻide">
                      <a:extLst>
                        <a:ext uri="{FF2B5EF4-FFF2-40B4-BE49-F238E27FC236}">
                          <a16:creationId xmlns:a16="http://schemas.microsoft.com/office/drawing/2014/main" id="{74431E3F-39DF-B01D-65E9-83DD0CA9FBB9}"/>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Freeform 44">
                      <a:extLst>
                        <a:ext uri="{FF2B5EF4-FFF2-40B4-BE49-F238E27FC236}">
                          <a16:creationId xmlns:a16="http://schemas.microsoft.com/office/drawing/2014/main" id="{B050A81D-8B53-8B2D-EF0A-C9883A6B4A3A}"/>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2" name="直接连接符 21">
                    <a:extLst>
                      <a:ext uri="{FF2B5EF4-FFF2-40B4-BE49-F238E27FC236}">
                        <a16:creationId xmlns:a16="http://schemas.microsoft.com/office/drawing/2014/main" id="{01861CBA-53FB-B24D-C813-56CC02883DEA}"/>
                      </a:ext>
                    </a:extLst>
                  </p:cNvPr>
                  <p:cNvCxnSpPr>
                    <a:cxnSpLocks/>
                  </p:cNvCxnSpPr>
                  <p:nvPr/>
                </p:nvCxnSpPr>
                <p:spPr>
                  <a:xfrm>
                    <a:off x="1386112" y="6782430"/>
                    <a:ext cx="10800000"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B88D55C9-0DC1-0FC8-23C4-E80B05BE1023}"/>
                    </a:ext>
                  </a:extLst>
                </p:cNvPr>
                <p:cNvSpPr txBox="1"/>
                <p:nvPr/>
              </p:nvSpPr>
              <p:spPr>
                <a:xfrm>
                  <a:off x="4823806" y="2382539"/>
                  <a:ext cx="2492990"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屈臣氏的会员权益设置</a:t>
                  </a:r>
                </a:p>
              </p:txBody>
            </p:sp>
            <p:sp>
              <p:nvSpPr>
                <p:cNvPr id="19" name="矩形 18">
                  <a:extLst>
                    <a:ext uri="{FF2B5EF4-FFF2-40B4-BE49-F238E27FC236}">
                      <a16:creationId xmlns:a16="http://schemas.microsoft.com/office/drawing/2014/main" id="{D9C71F20-D5EF-4A1B-0B71-874020303B57}"/>
                    </a:ext>
                  </a:extLst>
                </p:cNvPr>
                <p:cNvSpPr/>
                <p:nvPr/>
              </p:nvSpPr>
              <p:spPr>
                <a:xfrm>
                  <a:off x="866860" y="2689677"/>
                  <a:ext cx="10406882" cy="345154"/>
                </a:xfrm>
                <a:prstGeom prst="rect">
                  <a:avLst/>
                </a:prstGeom>
              </p:spPr>
              <p:txBody>
                <a:bodyPr wrap="square">
                  <a:noAutofit/>
                </a:bodyPr>
                <a:lstStyle/>
                <a:p>
                  <a:pPr indent="406800" algn="just">
                    <a:lnSpc>
                      <a:spcPct val="120000"/>
                    </a:lnSpc>
                    <a:spcAft>
                      <a:spcPts val="2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屈臣氏是知名的美容商品零售品牌，它以消费量划分会员等级，设置分层权益。</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p:txBody>
            </p:sp>
          </p:grpSp>
        </p:grpSp>
        <p:grpSp>
          <p:nvGrpSpPr>
            <p:cNvPr id="36" name="组合 35">
              <a:extLst>
                <a:ext uri="{FF2B5EF4-FFF2-40B4-BE49-F238E27FC236}">
                  <a16:creationId xmlns:a16="http://schemas.microsoft.com/office/drawing/2014/main" id="{F5B76912-3F7A-7F1F-CF29-D5BB05ACEB3B}"/>
                </a:ext>
              </a:extLst>
            </p:cNvPr>
            <p:cNvGrpSpPr/>
            <p:nvPr/>
          </p:nvGrpSpPr>
          <p:grpSpPr>
            <a:xfrm>
              <a:off x="866861" y="2238892"/>
              <a:ext cx="5179609" cy="3231933"/>
              <a:chOff x="866861" y="2238892"/>
              <a:chExt cx="5179609" cy="3231933"/>
            </a:xfrm>
          </p:grpSpPr>
          <p:pic>
            <p:nvPicPr>
              <p:cNvPr id="27" name="图片 26">
                <a:extLst>
                  <a:ext uri="{FF2B5EF4-FFF2-40B4-BE49-F238E27FC236}">
                    <a16:creationId xmlns:a16="http://schemas.microsoft.com/office/drawing/2014/main" id="{163A2237-CE92-6AC0-317C-34641179C42D}"/>
                  </a:ext>
                </a:extLst>
              </p:cNvPr>
              <p:cNvPicPr>
                <a:picLocks noChangeAspect="1"/>
              </p:cNvPicPr>
              <p:nvPr/>
            </p:nvPicPr>
            <p:blipFill>
              <a:blip r:embed="rId2"/>
              <a:stretch>
                <a:fillRect/>
              </a:stretch>
            </p:blipFill>
            <p:spPr>
              <a:xfrm>
                <a:off x="866861" y="2487837"/>
                <a:ext cx="5179609" cy="2982988"/>
              </a:xfrm>
              <a:prstGeom prst="rect">
                <a:avLst/>
              </a:prstGeom>
            </p:spPr>
          </p:pic>
          <p:sp>
            <p:nvSpPr>
              <p:cNvPr id="30" name="文本框 29">
                <a:extLst>
                  <a:ext uri="{FF2B5EF4-FFF2-40B4-BE49-F238E27FC236}">
                    <a16:creationId xmlns:a16="http://schemas.microsoft.com/office/drawing/2014/main" id="{1B7D2450-2BAD-0CA5-72CF-D1CFCDDD8219}"/>
                  </a:ext>
                </a:extLst>
              </p:cNvPr>
              <p:cNvSpPr txBox="1"/>
              <p:nvPr/>
            </p:nvSpPr>
            <p:spPr>
              <a:xfrm>
                <a:off x="2376665" y="2238892"/>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屈臣氏会员权益设置</a:t>
                </a:r>
              </a:p>
            </p:txBody>
          </p:sp>
        </p:grpSp>
        <p:grpSp>
          <p:nvGrpSpPr>
            <p:cNvPr id="35" name="组合 34">
              <a:extLst>
                <a:ext uri="{FF2B5EF4-FFF2-40B4-BE49-F238E27FC236}">
                  <a16:creationId xmlns:a16="http://schemas.microsoft.com/office/drawing/2014/main" id="{062C000C-9EC3-8B60-BB3F-F2BA743E8885}"/>
                </a:ext>
              </a:extLst>
            </p:cNvPr>
            <p:cNvGrpSpPr/>
            <p:nvPr/>
          </p:nvGrpSpPr>
          <p:grpSpPr>
            <a:xfrm>
              <a:off x="6265495" y="2238892"/>
              <a:ext cx="5401365" cy="4127618"/>
              <a:chOff x="6265495" y="2238892"/>
              <a:chExt cx="5401365" cy="4127618"/>
            </a:xfrm>
          </p:grpSpPr>
          <p:sp>
            <p:nvSpPr>
              <p:cNvPr id="31" name="文本框 30">
                <a:extLst>
                  <a:ext uri="{FF2B5EF4-FFF2-40B4-BE49-F238E27FC236}">
                    <a16:creationId xmlns:a16="http://schemas.microsoft.com/office/drawing/2014/main" id="{C2C4A75E-135F-D41C-5B9A-978F15F81704}"/>
                  </a:ext>
                </a:extLst>
              </p:cNvPr>
              <p:cNvSpPr txBox="1"/>
              <p:nvPr/>
            </p:nvSpPr>
            <p:spPr>
              <a:xfrm>
                <a:off x="7886177" y="2238892"/>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会员权益说明</a:t>
                </a:r>
              </a:p>
            </p:txBody>
          </p:sp>
          <p:pic>
            <p:nvPicPr>
              <p:cNvPr id="33" name="图片 32">
                <a:extLst>
                  <a:ext uri="{FF2B5EF4-FFF2-40B4-BE49-F238E27FC236}">
                    <a16:creationId xmlns:a16="http://schemas.microsoft.com/office/drawing/2014/main" id="{7510515E-5A75-AEDC-82D4-BB81E1100C6C}"/>
                  </a:ext>
                </a:extLst>
              </p:cNvPr>
              <p:cNvPicPr>
                <a:picLocks noChangeAspect="1"/>
              </p:cNvPicPr>
              <p:nvPr/>
            </p:nvPicPr>
            <p:blipFill>
              <a:blip r:embed="rId3"/>
              <a:stretch>
                <a:fillRect/>
              </a:stretch>
            </p:blipFill>
            <p:spPr>
              <a:xfrm>
                <a:off x="6265495" y="2487838"/>
                <a:ext cx="5401365" cy="3878672"/>
              </a:xfrm>
              <a:prstGeom prst="rect">
                <a:avLst/>
              </a:prstGeom>
            </p:spPr>
          </p:pic>
        </p:grpSp>
      </p:grpSp>
    </p:spTree>
    <p:extLst>
      <p:ext uri="{BB962C8B-B14F-4D97-AF65-F5344CB8AC3E}">
        <p14:creationId xmlns:p14="http://schemas.microsoft.com/office/powerpoint/2010/main" val="265585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9126"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设置会员权益体系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9C2A491E-11A5-0F8A-2799-52495012DE00}"/>
              </a:ext>
            </a:extLst>
          </p:cNvPr>
          <p:cNvGrpSpPr/>
          <p:nvPr/>
        </p:nvGrpSpPr>
        <p:grpSpPr>
          <a:xfrm>
            <a:off x="913170" y="3994345"/>
            <a:ext cx="10534755" cy="1922852"/>
            <a:chOff x="931100" y="3971485"/>
            <a:chExt cx="10534755" cy="1922852"/>
          </a:xfrm>
        </p:grpSpPr>
        <p:grpSp>
          <p:nvGrpSpPr>
            <p:cNvPr id="13" name="组合 12">
              <a:extLst>
                <a:ext uri="{FF2B5EF4-FFF2-40B4-BE49-F238E27FC236}">
                  <a16:creationId xmlns:a16="http://schemas.microsoft.com/office/drawing/2014/main" id="{F7E14A46-A54C-46B9-8F1C-FB05FAEAC580}"/>
                </a:ext>
              </a:extLst>
            </p:cNvPr>
            <p:cNvGrpSpPr/>
            <p:nvPr/>
          </p:nvGrpSpPr>
          <p:grpSpPr>
            <a:xfrm>
              <a:off x="2863994" y="3971485"/>
              <a:ext cx="8601861" cy="1922852"/>
              <a:chOff x="2863994" y="3971485"/>
              <a:chExt cx="8601861" cy="1922852"/>
            </a:xfrm>
          </p:grpSpPr>
          <p:sp>
            <p:nvSpPr>
              <p:cNvPr id="39" name="ïṥ1iḍé">
                <a:extLst>
                  <a:ext uri="{FF2B5EF4-FFF2-40B4-BE49-F238E27FC236}">
                    <a16:creationId xmlns:a16="http://schemas.microsoft.com/office/drawing/2014/main" id="{8B667C85-52A0-A31D-EF73-6161E7E57853}"/>
                  </a:ext>
                </a:extLst>
              </p:cNvPr>
              <p:cNvSpPr/>
              <p:nvPr/>
            </p:nvSpPr>
            <p:spPr bwMode="auto">
              <a:xfrm flipH="1">
                <a:off x="2863994" y="3971485"/>
                <a:ext cx="8601861" cy="1922852"/>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40" name="Content Placeholder 2">
                <a:extLst>
                  <a:ext uri="{FF2B5EF4-FFF2-40B4-BE49-F238E27FC236}">
                    <a16:creationId xmlns:a16="http://schemas.microsoft.com/office/drawing/2014/main" id="{7485CFEB-42E1-D6F2-06C2-6782DDB89417}"/>
                  </a:ext>
                </a:extLst>
              </p:cNvPr>
              <p:cNvSpPr txBox="1"/>
              <p:nvPr/>
            </p:nvSpPr>
            <p:spPr bwMode="auto">
              <a:xfrm>
                <a:off x="2863996" y="3999654"/>
                <a:ext cx="8537685" cy="1749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设置会员想要的权益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会员权益要能让消费者感知到</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多维度设计会员权益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具有差异化特点</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开展异业合作</a:t>
                </a:r>
                <a:endParaRPr lang="en-US" altLang="zh-CN" sz="1600" dirty="0">
                  <a:latin typeface="+mn-lt"/>
                  <a:ea typeface="+mn-ea"/>
                  <a:cs typeface="+mn-ea"/>
                  <a:sym typeface="+mn-lt"/>
                </a:endParaRPr>
              </a:p>
            </p:txBody>
          </p:sp>
        </p:grpSp>
        <p:grpSp>
          <p:nvGrpSpPr>
            <p:cNvPr id="14" name="组合 13">
              <a:extLst>
                <a:ext uri="{FF2B5EF4-FFF2-40B4-BE49-F238E27FC236}">
                  <a16:creationId xmlns:a16="http://schemas.microsoft.com/office/drawing/2014/main" id="{BD63FA96-FB7A-5FFC-14D3-4EBA792E32BF}"/>
                </a:ext>
              </a:extLst>
            </p:cNvPr>
            <p:cNvGrpSpPr/>
            <p:nvPr/>
          </p:nvGrpSpPr>
          <p:grpSpPr>
            <a:xfrm>
              <a:off x="931100" y="3971485"/>
              <a:ext cx="1932896" cy="1922849"/>
              <a:chOff x="931100" y="3971485"/>
              <a:chExt cx="1932896" cy="1922849"/>
            </a:xfrm>
          </p:grpSpPr>
          <p:sp>
            <p:nvSpPr>
              <p:cNvPr id="17" name="ïṥ1iḍé">
                <a:extLst>
                  <a:ext uri="{FF2B5EF4-FFF2-40B4-BE49-F238E27FC236}">
                    <a16:creationId xmlns:a16="http://schemas.microsoft.com/office/drawing/2014/main" id="{75C89348-A201-9982-7CC3-D72846D3D6BE}"/>
                  </a:ext>
                </a:extLst>
              </p:cNvPr>
              <p:cNvSpPr/>
              <p:nvPr/>
            </p:nvSpPr>
            <p:spPr bwMode="auto">
              <a:xfrm flipH="1">
                <a:off x="931100" y="3971485"/>
                <a:ext cx="1932896" cy="1922849"/>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6"/>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35" name="Title 13">
                <a:extLst>
                  <a:ext uri="{FF2B5EF4-FFF2-40B4-BE49-F238E27FC236}">
                    <a16:creationId xmlns:a16="http://schemas.microsoft.com/office/drawing/2014/main" id="{606BD8E1-F827-0C95-8B85-514B9BC69043}"/>
                  </a:ext>
                </a:extLst>
              </p:cNvPr>
              <p:cNvSpPr txBox="1"/>
              <p:nvPr/>
            </p:nvSpPr>
            <p:spPr bwMode="auto">
              <a:xfrm>
                <a:off x="1048159" y="4348162"/>
                <a:ext cx="1698779" cy="11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会员权益个性化，实现差异化服务</a:t>
                </a:r>
                <a:endParaRPr lang="en-US" altLang="zh-CN" sz="2000" b="1" dirty="0">
                  <a:solidFill>
                    <a:schemeClr val="bg1"/>
                  </a:solidFill>
                  <a:latin typeface="+mn-lt"/>
                  <a:ea typeface="+mn-ea"/>
                  <a:cs typeface="+mn-ea"/>
                  <a:sym typeface="+mn-lt"/>
                </a:endParaRPr>
              </a:p>
            </p:txBody>
          </p:sp>
        </p:grpSp>
      </p:grpSp>
      <p:grpSp>
        <p:nvGrpSpPr>
          <p:cNvPr id="2" name="组合 1">
            <a:extLst>
              <a:ext uri="{FF2B5EF4-FFF2-40B4-BE49-F238E27FC236}">
                <a16:creationId xmlns:a16="http://schemas.microsoft.com/office/drawing/2014/main" id="{3D18F86E-0584-9823-5EDB-45A87B2690E3}"/>
              </a:ext>
            </a:extLst>
          </p:cNvPr>
          <p:cNvGrpSpPr/>
          <p:nvPr/>
        </p:nvGrpSpPr>
        <p:grpSpPr>
          <a:xfrm>
            <a:off x="913171" y="1327970"/>
            <a:ext cx="10534754" cy="1922402"/>
            <a:chOff x="931101" y="1385120"/>
            <a:chExt cx="10534754" cy="1922402"/>
          </a:xfrm>
        </p:grpSpPr>
        <p:grpSp>
          <p:nvGrpSpPr>
            <p:cNvPr id="3" name="组合 2">
              <a:extLst>
                <a:ext uri="{FF2B5EF4-FFF2-40B4-BE49-F238E27FC236}">
                  <a16:creationId xmlns:a16="http://schemas.microsoft.com/office/drawing/2014/main" id="{BB4C6C1E-8190-F1B6-4AB6-B84E1B4781C7}"/>
                </a:ext>
              </a:extLst>
            </p:cNvPr>
            <p:cNvGrpSpPr/>
            <p:nvPr/>
          </p:nvGrpSpPr>
          <p:grpSpPr>
            <a:xfrm>
              <a:off x="2863996" y="1385122"/>
              <a:ext cx="8601859" cy="1922400"/>
              <a:chOff x="2863996" y="1385122"/>
              <a:chExt cx="8601859" cy="1922400"/>
            </a:xfrm>
          </p:grpSpPr>
          <p:sp>
            <p:nvSpPr>
              <p:cNvPr id="18" name="ïṥ1iḍé">
                <a:extLst>
                  <a:ext uri="{FF2B5EF4-FFF2-40B4-BE49-F238E27FC236}">
                    <a16:creationId xmlns:a16="http://schemas.microsoft.com/office/drawing/2014/main" id="{CBE76D7A-94F0-BD9C-7A2B-58C1BD6F13CA}"/>
                  </a:ext>
                </a:extLst>
              </p:cNvPr>
              <p:cNvSpPr/>
              <p:nvPr/>
            </p:nvSpPr>
            <p:spPr bwMode="auto">
              <a:xfrm flipH="1">
                <a:off x="2863996" y="1385122"/>
                <a:ext cx="8601859"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9" name="Content Placeholder 2">
                <a:extLst>
                  <a:ext uri="{FF2B5EF4-FFF2-40B4-BE49-F238E27FC236}">
                    <a16:creationId xmlns:a16="http://schemas.microsoft.com/office/drawing/2014/main" id="{15954070-484C-35BA-CC2D-9EC321D85B1E}"/>
                  </a:ext>
                </a:extLst>
              </p:cNvPr>
              <p:cNvSpPr txBox="1"/>
              <p:nvPr/>
            </p:nvSpPr>
            <p:spPr bwMode="auto">
              <a:xfrm>
                <a:off x="2887132" y="1573657"/>
                <a:ext cx="8533902" cy="139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一般来说，权益体系分为</a:t>
                </a:r>
                <a:r>
                  <a:rPr lang="en-US" altLang="zh-CN" sz="1600" dirty="0">
                    <a:latin typeface="+mn-lt"/>
                    <a:ea typeface="+mn-ea"/>
                    <a:cs typeface="+mn-ea"/>
                    <a:sym typeface="+mn-lt"/>
                  </a:rPr>
                  <a:t>3</a:t>
                </a:r>
                <a:r>
                  <a:rPr lang="zh-CN" altLang="en-US" sz="1600" dirty="0">
                    <a:latin typeface="+mn-lt"/>
                    <a:ea typeface="+mn-ea"/>
                    <a:cs typeface="+mn-ea"/>
                    <a:sym typeface="+mn-lt"/>
                  </a:rPr>
                  <a:t>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所有会员的权益都是一样的，这是最简单的一种权益体系</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单维度会员权益体系，即按照会员等级来区分会员所能享受的权益</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多维度会员权益体系，也就是等级制下多会员类型的权益体系</a:t>
                </a:r>
                <a:endParaRPr lang="en-US" sz="1600" dirty="0">
                  <a:latin typeface="+mn-lt"/>
                  <a:ea typeface="+mn-ea"/>
                  <a:cs typeface="+mn-ea"/>
                  <a:sym typeface="+mn-lt"/>
                </a:endParaRPr>
              </a:p>
            </p:txBody>
          </p:sp>
        </p:grpSp>
        <p:grpSp>
          <p:nvGrpSpPr>
            <p:cNvPr id="4" name="组合 3">
              <a:extLst>
                <a:ext uri="{FF2B5EF4-FFF2-40B4-BE49-F238E27FC236}">
                  <a16:creationId xmlns:a16="http://schemas.microsoft.com/office/drawing/2014/main" id="{AB4874FA-5D9D-0284-095D-8124647F8F45}"/>
                </a:ext>
              </a:extLst>
            </p:cNvPr>
            <p:cNvGrpSpPr/>
            <p:nvPr/>
          </p:nvGrpSpPr>
          <p:grpSpPr>
            <a:xfrm>
              <a:off x="931101" y="1385120"/>
              <a:ext cx="1932897" cy="1922400"/>
              <a:chOff x="931101" y="1385120"/>
              <a:chExt cx="1932897" cy="1922400"/>
            </a:xfrm>
          </p:grpSpPr>
          <p:sp>
            <p:nvSpPr>
              <p:cNvPr id="15" name="ïṥ1iḍé">
                <a:extLst>
                  <a:ext uri="{FF2B5EF4-FFF2-40B4-BE49-F238E27FC236}">
                    <a16:creationId xmlns:a16="http://schemas.microsoft.com/office/drawing/2014/main" id="{9B6C9ABE-BC60-51A8-5FE2-32F4E68C4EAE}"/>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6" name="Title 13">
                <a:extLst>
                  <a:ext uri="{FF2B5EF4-FFF2-40B4-BE49-F238E27FC236}">
                    <a16:creationId xmlns:a16="http://schemas.microsoft.com/office/drawing/2014/main" id="{1A99C681-CCAA-15B2-D0CE-E00B0ED4282A}"/>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会员权益体系的类型</a:t>
                </a:r>
                <a:endParaRPr lang="en-US" altLang="zh-CN" sz="2000" b="1" dirty="0">
                  <a:solidFill>
                    <a:schemeClr val="bg1"/>
                  </a:solidFill>
                  <a:latin typeface="+mn-lt"/>
                  <a:ea typeface="+mn-ea"/>
                  <a:cs typeface="+mn-ea"/>
                  <a:sym typeface="+mn-lt"/>
                </a:endParaRPr>
              </a:p>
            </p:txBody>
          </p:sp>
        </p:grpSp>
      </p:grpSp>
    </p:spTree>
    <p:extLst>
      <p:ext uri="{BB962C8B-B14F-4D97-AF65-F5344CB8AC3E}">
        <p14:creationId xmlns:p14="http://schemas.microsoft.com/office/powerpoint/2010/main" val="415494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91710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4</a:t>
            </a:r>
          </a:p>
        </p:txBody>
      </p:sp>
      <p:sp>
        <p:nvSpPr>
          <p:cNvPr id="19" name="文本框 18"/>
          <p:cNvSpPr txBox="1"/>
          <p:nvPr/>
        </p:nvSpPr>
        <p:spPr>
          <a:xfrm>
            <a:off x="3460874" y="3081671"/>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设置会员积分制度</a:t>
            </a:r>
          </a:p>
        </p:txBody>
      </p:sp>
      <p:sp>
        <p:nvSpPr>
          <p:cNvPr id="20" name="矩形 19"/>
          <p:cNvSpPr/>
          <p:nvPr/>
        </p:nvSpPr>
        <p:spPr>
          <a:xfrm>
            <a:off x="2011006" y="4129684"/>
            <a:ext cx="8008825" cy="1705403"/>
          </a:xfrm>
          <a:prstGeom prst="rect">
            <a:avLst/>
          </a:prstGeom>
        </p:spPr>
        <p:txBody>
          <a:bodyPr wrap="square">
            <a:spAutoFit/>
          </a:bodyPr>
          <a:lstStyle/>
          <a:p>
            <a:pPr indent="457200" algn="just">
              <a:lnSpc>
                <a:spcPct val="150000"/>
              </a:lnSpc>
            </a:pPr>
            <a:r>
              <a:rPr lang="zh-CN" altLang="en-US" dirty="0"/>
              <a:t>在积分制管理模式下，会员通过购买商品或服务、参与活动等方式获得积分。当会员积分达到一定数量时，即可通过消耗积分来获得相应的优惠服务。</a:t>
            </a:r>
            <a:endParaRPr lang="en-US" altLang="zh-CN" dirty="0"/>
          </a:p>
          <a:p>
            <a:pPr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下面针对品牌商和零售企业在线上渠道的运营来介绍积分体系的设置与管理技巧。</a:t>
            </a: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408600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3221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设置会员积分制度</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4" name="组合 23">
            <a:extLst>
              <a:ext uri="{FF2B5EF4-FFF2-40B4-BE49-F238E27FC236}">
                <a16:creationId xmlns:a16="http://schemas.microsoft.com/office/drawing/2014/main" id="{2508D8FE-D5B1-28D5-2735-A712F18D4A65}"/>
              </a:ext>
            </a:extLst>
          </p:cNvPr>
          <p:cNvGrpSpPr/>
          <p:nvPr/>
        </p:nvGrpSpPr>
        <p:grpSpPr>
          <a:xfrm>
            <a:off x="913171" y="1373690"/>
            <a:ext cx="10200799" cy="1922402"/>
            <a:chOff x="931101" y="1385120"/>
            <a:chExt cx="10200799" cy="1922402"/>
          </a:xfrm>
        </p:grpSpPr>
        <p:grpSp>
          <p:nvGrpSpPr>
            <p:cNvPr id="25" name="组合 24">
              <a:extLst>
                <a:ext uri="{FF2B5EF4-FFF2-40B4-BE49-F238E27FC236}">
                  <a16:creationId xmlns:a16="http://schemas.microsoft.com/office/drawing/2014/main" id="{EDB801DC-1D62-E8DD-D4FA-3FC7C18F4FA3}"/>
                </a:ext>
              </a:extLst>
            </p:cNvPr>
            <p:cNvGrpSpPr/>
            <p:nvPr/>
          </p:nvGrpSpPr>
          <p:grpSpPr>
            <a:xfrm>
              <a:off x="2863995" y="1385122"/>
              <a:ext cx="8267905" cy="1922400"/>
              <a:chOff x="2863995" y="1385122"/>
              <a:chExt cx="8267905" cy="1922400"/>
            </a:xfrm>
          </p:grpSpPr>
          <p:sp>
            <p:nvSpPr>
              <p:cNvPr id="31" name="ïṥ1iḍé">
                <a:extLst>
                  <a:ext uri="{FF2B5EF4-FFF2-40B4-BE49-F238E27FC236}">
                    <a16:creationId xmlns:a16="http://schemas.microsoft.com/office/drawing/2014/main" id="{C53F2CBD-1706-785D-451B-6834C874A4F6}"/>
                  </a:ext>
                </a:extLst>
              </p:cNvPr>
              <p:cNvSpPr/>
              <p:nvPr/>
            </p:nvSpPr>
            <p:spPr bwMode="auto">
              <a:xfrm flipH="1">
                <a:off x="2863995" y="1385122"/>
                <a:ext cx="8267905"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32" name="Content Placeholder 2">
                <a:extLst>
                  <a:ext uri="{FF2B5EF4-FFF2-40B4-BE49-F238E27FC236}">
                    <a16:creationId xmlns:a16="http://schemas.microsoft.com/office/drawing/2014/main" id="{2E87CD79-C92A-AD26-DA61-F6FBBCF2294F}"/>
                  </a:ext>
                </a:extLst>
              </p:cNvPr>
              <p:cNvSpPr txBox="1"/>
              <p:nvPr/>
            </p:nvSpPr>
            <p:spPr bwMode="auto">
              <a:xfrm>
                <a:off x="2887132" y="1413637"/>
                <a:ext cx="8115028" cy="17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消费金额换算积分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会员等级积分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额外奖励积分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互动活动奖励积分：每日签到奖励积分、收藏奖励积分、游戏互动奖励积分、填写调查问卷奖励积分、推广奖励积分</a:t>
                </a:r>
                <a:endParaRPr lang="en-US" sz="1600" dirty="0">
                  <a:latin typeface="+mn-lt"/>
                  <a:ea typeface="+mn-ea"/>
                  <a:cs typeface="+mn-ea"/>
                  <a:sym typeface="+mn-lt"/>
                </a:endParaRPr>
              </a:p>
            </p:txBody>
          </p:sp>
        </p:grpSp>
        <p:grpSp>
          <p:nvGrpSpPr>
            <p:cNvPr id="26" name="组合 25">
              <a:extLst>
                <a:ext uri="{FF2B5EF4-FFF2-40B4-BE49-F238E27FC236}">
                  <a16:creationId xmlns:a16="http://schemas.microsoft.com/office/drawing/2014/main" id="{1E8A83DA-36B8-3B61-6ACE-E593A91B769E}"/>
                </a:ext>
              </a:extLst>
            </p:cNvPr>
            <p:cNvGrpSpPr/>
            <p:nvPr/>
          </p:nvGrpSpPr>
          <p:grpSpPr>
            <a:xfrm>
              <a:off x="931101" y="1385120"/>
              <a:ext cx="1932897" cy="1922400"/>
              <a:chOff x="931101" y="1385120"/>
              <a:chExt cx="1932897" cy="1922400"/>
            </a:xfrm>
          </p:grpSpPr>
          <p:sp>
            <p:nvSpPr>
              <p:cNvPr id="27" name="ïṥ1iḍé">
                <a:extLst>
                  <a:ext uri="{FF2B5EF4-FFF2-40B4-BE49-F238E27FC236}">
                    <a16:creationId xmlns:a16="http://schemas.microsoft.com/office/drawing/2014/main" id="{E1003589-B7E9-550D-B856-38A608D64C81}"/>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30" name="Title 13">
                <a:extLst>
                  <a:ext uri="{FF2B5EF4-FFF2-40B4-BE49-F238E27FC236}">
                    <a16:creationId xmlns:a16="http://schemas.microsoft.com/office/drawing/2014/main" id="{125427D6-B4D9-9996-8563-F05A0CEF7CF4}"/>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设置</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积分生成规则</a:t>
                </a:r>
                <a:endParaRPr lang="en-US" altLang="zh-CN" sz="2000" b="1" dirty="0">
                  <a:solidFill>
                    <a:schemeClr val="bg1"/>
                  </a:solidFill>
                  <a:latin typeface="+mn-lt"/>
                  <a:ea typeface="+mn-ea"/>
                  <a:cs typeface="+mn-ea"/>
                  <a:sym typeface="+mn-lt"/>
                </a:endParaRPr>
              </a:p>
            </p:txBody>
          </p:sp>
        </p:grpSp>
      </p:grpSp>
      <p:grpSp>
        <p:nvGrpSpPr>
          <p:cNvPr id="4" name="组合 3">
            <a:extLst>
              <a:ext uri="{FF2B5EF4-FFF2-40B4-BE49-F238E27FC236}">
                <a16:creationId xmlns:a16="http://schemas.microsoft.com/office/drawing/2014/main" id="{0D8188F0-CFE6-15F8-5F3D-ECF7EC2CB7F4}"/>
              </a:ext>
            </a:extLst>
          </p:cNvPr>
          <p:cNvGrpSpPr/>
          <p:nvPr/>
        </p:nvGrpSpPr>
        <p:grpSpPr>
          <a:xfrm>
            <a:off x="8402605" y="940690"/>
            <a:ext cx="3081983" cy="5551196"/>
            <a:chOff x="8402605" y="940690"/>
            <a:chExt cx="3081983" cy="5551196"/>
          </a:xfrm>
        </p:grpSpPr>
        <p:sp>
          <p:nvSpPr>
            <p:cNvPr id="40" name="文本框 39">
              <a:extLst>
                <a:ext uri="{FF2B5EF4-FFF2-40B4-BE49-F238E27FC236}">
                  <a16:creationId xmlns:a16="http://schemas.microsoft.com/office/drawing/2014/main" id="{01248C34-4E99-A5A0-BD8C-46B6EB177C8C}"/>
                </a:ext>
              </a:extLst>
            </p:cNvPr>
            <p:cNvSpPr txBox="1"/>
            <p:nvPr/>
          </p:nvSpPr>
          <p:spPr>
            <a:xfrm>
              <a:off x="8683596" y="6260788"/>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网易严选</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App</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积分奖励机制</a:t>
              </a:r>
            </a:p>
          </p:txBody>
        </p:sp>
        <p:pic>
          <p:nvPicPr>
            <p:cNvPr id="3" name="图片 2" descr="9-8">
              <a:extLst>
                <a:ext uri="{FF2B5EF4-FFF2-40B4-BE49-F238E27FC236}">
                  <a16:creationId xmlns:a16="http://schemas.microsoft.com/office/drawing/2014/main" id="{CFBC4273-185A-388C-2149-6302BCE0CFF6}"/>
                </a:ext>
              </a:extLst>
            </p:cNvPr>
            <p:cNvPicPr>
              <a:picLocks noChangeAspect="1"/>
            </p:cNvPicPr>
            <p:nvPr/>
          </p:nvPicPr>
          <p:blipFill>
            <a:blip r:embed="rId2"/>
            <a:stretch>
              <a:fillRect/>
            </a:stretch>
          </p:blipFill>
          <p:spPr>
            <a:xfrm>
              <a:off x="8402605" y="940690"/>
              <a:ext cx="3081983" cy="5280298"/>
            </a:xfrm>
            <a:prstGeom prst="rect">
              <a:avLst/>
            </a:prstGeom>
          </p:spPr>
        </p:pic>
      </p:grpSp>
    </p:spTree>
    <p:extLst>
      <p:ext uri="{BB962C8B-B14F-4D97-AF65-F5344CB8AC3E}">
        <p14:creationId xmlns:p14="http://schemas.microsoft.com/office/powerpoint/2010/main" val="202760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3221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设置会员积分制度</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4" name="组合 23">
            <a:extLst>
              <a:ext uri="{FF2B5EF4-FFF2-40B4-BE49-F238E27FC236}">
                <a16:creationId xmlns:a16="http://schemas.microsoft.com/office/drawing/2014/main" id="{2508D8FE-D5B1-28D5-2735-A712F18D4A65}"/>
              </a:ext>
            </a:extLst>
          </p:cNvPr>
          <p:cNvGrpSpPr/>
          <p:nvPr/>
        </p:nvGrpSpPr>
        <p:grpSpPr>
          <a:xfrm>
            <a:off x="913171" y="1373690"/>
            <a:ext cx="10200799" cy="1922402"/>
            <a:chOff x="931101" y="1385120"/>
            <a:chExt cx="10200799" cy="1922402"/>
          </a:xfrm>
        </p:grpSpPr>
        <p:grpSp>
          <p:nvGrpSpPr>
            <p:cNvPr id="25" name="组合 24">
              <a:extLst>
                <a:ext uri="{FF2B5EF4-FFF2-40B4-BE49-F238E27FC236}">
                  <a16:creationId xmlns:a16="http://schemas.microsoft.com/office/drawing/2014/main" id="{EDB801DC-1D62-E8DD-D4FA-3FC7C18F4FA3}"/>
                </a:ext>
              </a:extLst>
            </p:cNvPr>
            <p:cNvGrpSpPr/>
            <p:nvPr/>
          </p:nvGrpSpPr>
          <p:grpSpPr>
            <a:xfrm>
              <a:off x="2863995" y="1385122"/>
              <a:ext cx="8267905" cy="1922400"/>
              <a:chOff x="2863995" y="1385122"/>
              <a:chExt cx="8267905" cy="1922400"/>
            </a:xfrm>
          </p:grpSpPr>
          <p:sp>
            <p:nvSpPr>
              <p:cNvPr id="31" name="ïṥ1iḍé">
                <a:extLst>
                  <a:ext uri="{FF2B5EF4-FFF2-40B4-BE49-F238E27FC236}">
                    <a16:creationId xmlns:a16="http://schemas.microsoft.com/office/drawing/2014/main" id="{C53F2CBD-1706-785D-451B-6834C874A4F6}"/>
                  </a:ext>
                </a:extLst>
              </p:cNvPr>
              <p:cNvSpPr/>
              <p:nvPr/>
            </p:nvSpPr>
            <p:spPr bwMode="auto">
              <a:xfrm flipH="1">
                <a:off x="2863995" y="1385122"/>
                <a:ext cx="8267905"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32" name="Content Placeholder 2">
                <a:extLst>
                  <a:ext uri="{FF2B5EF4-FFF2-40B4-BE49-F238E27FC236}">
                    <a16:creationId xmlns:a16="http://schemas.microsoft.com/office/drawing/2014/main" id="{2E87CD79-C92A-AD26-DA61-F6FBBCF2294F}"/>
                  </a:ext>
                </a:extLst>
              </p:cNvPr>
              <p:cNvSpPr txBox="1"/>
              <p:nvPr/>
            </p:nvSpPr>
            <p:spPr bwMode="auto">
              <a:xfrm>
                <a:off x="2887132" y="1413637"/>
                <a:ext cx="8115028" cy="17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消费金额换算积分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会员等级积分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额外奖励积分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互动活动奖励积分：每日签到奖励积分、收藏奖励积分、游戏互动奖励积分、填写调查问卷奖励积分、推广奖励积分</a:t>
                </a:r>
                <a:endParaRPr lang="en-US" sz="1600" dirty="0">
                  <a:latin typeface="+mn-lt"/>
                  <a:ea typeface="+mn-ea"/>
                  <a:cs typeface="+mn-ea"/>
                  <a:sym typeface="+mn-lt"/>
                </a:endParaRPr>
              </a:p>
            </p:txBody>
          </p:sp>
        </p:grpSp>
        <p:grpSp>
          <p:nvGrpSpPr>
            <p:cNvPr id="26" name="组合 25">
              <a:extLst>
                <a:ext uri="{FF2B5EF4-FFF2-40B4-BE49-F238E27FC236}">
                  <a16:creationId xmlns:a16="http://schemas.microsoft.com/office/drawing/2014/main" id="{1E8A83DA-36B8-3B61-6ACE-E593A91B769E}"/>
                </a:ext>
              </a:extLst>
            </p:cNvPr>
            <p:cNvGrpSpPr/>
            <p:nvPr/>
          </p:nvGrpSpPr>
          <p:grpSpPr>
            <a:xfrm>
              <a:off x="931101" y="1385120"/>
              <a:ext cx="1932897" cy="1922400"/>
              <a:chOff x="931101" y="1385120"/>
              <a:chExt cx="1932897" cy="1922400"/>
            </a:xfrm>
          </p:grpSpPr>
          <p:sp>
            <p:nvSpPr>
              <p:cNvPr id="27" name="ïṥ1iḍé">
                <a:extLst>
                  <a:ext uri="{FF2B5EF4-FFF2-40B4-BE49-F238E27FC236}">
                    <a16:creationId xmlns:a16="http://schemas.microsoft.com/office/drawing/2014/main" id="{E1003589-B7E9-550D-B856-38A608D64C81}"/>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30" name="Title 13">
                <a:extLst>
                  <a:ext uri="{FF2B5EF4-FFF2-40B4-BE49-F238E27FC236}">
                    <a16:creationId xmlns:a16="http://schemas.microsoft.com/office/drawing/2014/main" id="{125427D6-B4D9-9996-8563-F05A0CEF7CF4}"/>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设置</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积分生成规则</a:t>
                </a:r>
                <a:endParaRPr lang="en-US" altLang="zh-CN" sz="2000" b="1" dirty="0">
                  <a:solidFill>
                    <a:schemeClr val="bg1"/>
                  </a:solidFill>
                  <a:latin typeface="+mn-lt"/>
                  <a:ea typeface="+mn-ea"/>
                  <a:cs typeface="+mn-ea"/>
                  <a:sym typeface="+mn-lt"/>
                </a:endParaRPr>
              </a:p>
            </p:txBody>
          </p:sp>
        </p:grpSp>
      </p:grpSp>
      <p:grpSp>
        <p:nvGrpSpPr>
          <p:cNvPr id="39" name="组合 38">
            <a:extLst>
              <a:ext uri="{FF2B5EF4-FFF2-40B4-BE49-F238E27FC236}">
                <a16:creationId xmlns:a16="http://schemas.microsoft.com/office/drawing/2014/main" id="{719F2F25-D8A3-D661-72E2-A60453B8AE40}"/>
              </a:ext>
            </a:extLst>
          </p:cNvPr>
          <p:cNvGrpSpPr/>
          <p:nvPr/>
        </p:nvGrpSpPr>
        <p:grpSpPr>
          <a:xfrm>
            <a:off x="8402605" y="929115"/>
            <a:ext cx="3068454" cy="5562771"/>
            <a:chOff x="8401050" y="539906"/>
            <a:chExt cx="3068454" cy="5562771"/>
          </a:xfrm>
        </p:grpSpPr>
        <p:sp>
          <p:nvSpPr>
            <p:cNvPr id="40" name="文本框 39">
              <a:extLst>
                <a:ext uri="{FF2B5EF4-FFF2-40B4-BE49-F238E27FC236}">
                  <a16:creationId xmlns:a16="http://schemas.microsoft.com/office/drawing/2014/main" id="{01248C34-4E99-A5A0-BD8C-46B6EB177C8C}"/>
                </a:ext>
              </a:extLst>
            </p:cNvPr>
            <p:cNvSpPr txBox="1"/>
            <p:nvPr/>
          </p:nvSpPr>
          <p:spPr>
            <a:xfrm>
              <a:off x="8675277" y="5871579"/>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必要商城</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App</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积分奖励机制</a:t>
              </a:r>
            </a:p>
          </p:txBody>
        </p:sp>
        <p:pic>
          <p:nvPicPr>
            <p:cNvPr id="41" name="图片 40">
              <a:extLst>
                <a:ext uri="{FF2B5EF4-FFF2-40B4-BE49-F238E27FC236}">
                  <a16:creationId xmlns:a16="http://schemas.microsoft.com/office/drawing/2014/main" id="{C0C85594-BDB7-F2FF-EA7A-783DAD0979F9}"/>
                </a:ext>
              </a:extLst>
            </p:cNvPr>
            <p:cNvPicPr>
              <a:picLocks noChangeAspect="1"/>
            </p:cNvPicPr>
            <p:nvPr/>
          </p:nvPicPr>
          <p:blipFill>
            <a:blip r:embed="rId2"/>
            <a:stretch>
              <a:fillRect/>
            </a:stretch>
          </p:blipFill>
          <p:spPr>
            <a:xfrm>
              <a:off x="8401050" y="539906"/>
              <a:ext cx="3068454" cy="5280298"/>
            </a:xfrm>
            <a:prstGeom prst="rect">
              <a:avLst/>
            </a:prstGeom>
            <a:ln>
              <a:solidFill>
                <a:schemeClr val="bg1">
                  <a:lumMod val="50000"/>
                </a:schemeClr>
              </a:solidFill>
            </a:ln>
          </p:spPr>
        </p:pic>
      </p:grpSp>
    </p:spTree>
    <p:extLst>
      <p:ext uri="{BB962C8B-B14F-4D97-AF65-F5344CB8AC3E}">
        <p14:creationId xmlns:p14="http://schemas.microsoft.com/office/powerpoint/2010/main" val="44869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anim calcmode="lin" valueType="num">
                                      <p:cBhvr>
                                        <p:cTn id="8" dur="500" fill="hold"/>
                                        <p:tgtEl>
                                          <p:spTgt spid="39"/>
                                        </p:tgtEl>
                                        <p:attrNameLst>
                                          <p:attrName>ppt_x</p:attrName>
                                        </p:attrNameLst>
                                      </p:cBhvr>
                                      <p:tavLst>
                                        <p:tav tm="0">
                                          <p:val>
                                            <p:strVal val="#ppt_x"/>
                                          </p:val>
                                        </p:tav>
                                        <p:tav tm="100000">
                                          <p:val>
                                            <p:strVal val="#ppt_x"/>
                                          </p:val>
                                        </p:tav>
                                      </p:tavLst>
                                    </p:anim>
                                    <p:anim calcmode="lin" valueType="num">
                                      <p:cBhvr>
                                        <p:cTn id="9"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a:extLst>
              <a:ext uri="{FF2B5EF4-FFF2-40B4-BE49-F238E27FC236}">
                <a16:creationId xmlns:a16="http://schemas.microsoft.com/office/drawing/2014/main" id="{9BF23643-D0EE-ABD3-C2EB-7BB581B36F0F}"/>
              </a:ext>
            </a:extLst>
          </p:cNvPr>
          <p:cNvGrpSpPr/>
          <p:nvPr/>
        </p:nvGrpSpPr>
        <p:grpSpPr>
          <a:xfrm>
            <a:off x="800100" y="1254693"/>
            <a:ext cx="10591800" cy="3770515"/>
            <a:chOff x="800100" y="1213328"/>
            <a:chExt cx="10591800" cy="3770515"/>
          </a:xfrm>
        </p:grpSpPr>
        <p:sp>
          <p:nvSpPr>
            <p:cNvPr id="9" name="文本框 8">
              <a:extLst>
                <a:ext uri="{FF2B5EF4-FFF2-40B4-BE49-F238E27FC236}">
                  <a16:creationId xmlns:a16="http://schemas.microsoft.com/office/drawing/2014/main" id="{6166E706-54E3-6BF1-DF0C-28432F1FFE61}"/>
                </a:ext>
              </a:extLst>
            </p:cNvPr>
            <p:cNvSpPr txBox="1"/>
            <p:nvPr/>
          </p:nvSpPr>
          <p:spPr>
            <a:xfrm>
              <a:off x="3309822" y="1213328"/>
              <a:ext cx="5572359" cy="400110"/>
            </a:xfrm>
            <a:prstGeom prst="rect">
              <a:avLst/>
            </a:prstGeom>
            <a:noFill/>
          </p:spPr>
          <p:txBody>
            <a:bodyPr wrap="none" rtlCol="0">
              <a:spAutoFit/>
            </a:bodyPr>
            <a:lstStyle/>
            <a:p>
              <a:pPr algn="ct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驴妈妈旅游网，运用</a:t>
              </a:r>
              <a:r>
                <a:rPr lang="en-US" altLang="zh-CN" sz="2000" b="1" dirty="0">
                  <a:solidFill>
                    <a:schemeClr val="accent3"/>
                  </a:solidFill>
                  <a:latin typeface="微软雅黑" panose="020B0503020204020204" pitchFamily="34" charset="-122"/>
                  <a:ea typeface="微软雅黑" panose="020B0503020204020204" pitchFamily="34" charset="-122"/>
                  <a:cs typeface="+mn-ea"/>
                  <a:sym typeface="+mn-lt"/>
                </a:rPr>
                <a:t>SCRM</a:t>
              </a:r>
              <a:r>
                <a:rPr lang="zh-CN" altLang="en-US" sz="2000" b="1" dirty="0">
                  <a:solidFill>
                    <a:schemeClr val="accent3"/>
                  </a:solidFill>
                  <a:latin typeface="微软雅黑" panose="020B0503020204020204" pitchFamily="34" charset="-122"/>
                  <a:ea typeface="微软雅黑" panose="020B0503020204020204" pitchFamily="34" charset="-122"/>
                  <a:cs typeface="+mn-ea"/>
                  <a:sym typeface="+mn-lt"/>
                </a:rPr>
                <a:t>系统标签化管理用户</a:t>
              </a:r>
            </a:p>
          </p:txBody>
        </p:sp>
        <p:sp>
          <p:nvSpPr>
            <p:cNvPr id="10" name="矩形 9">
              <a:extLst>
                <a:ext uri="{FF2B5EF4-FFF2-40B4-BE49-F238E27FC236}">
                  <a16:creationId xmlns:a16="http://schemas.microsoft.com/office/drawing/2014/main" id="{34BA03A8-3C87-5D62-4CB6-E098F667A8D5}"/>
                </a:ext>
              </a:extLst>
            </p:cNvPr>
            <p:cNvSpPr/>
            <p:nvPr/>
          </p:nvSpPr>
          <p:spPr>
            <a:xfrm>
              <a:off x="800100" y="1601763"/>
              <a:ext cx="10591800" cy="3382080"/>
            </a:xfrm>
            <a:prstGeom prst="rect">
              <a:avLst/>
            </a:prstGeom>
          </p:spPr>
          <p:txBody>
            <a:bodyPr wrap="square">
              <a:spAutoFit/>
            </a:bodyPr>
            <a:lstStyle/>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驴妈妈旅游网是我国知名综合性旅游网站，网站定位于自助游资讯及景区门票预订，将精准网络营销视为重点，同时加大了移动端布局力度。因此，其微信客服在客户关系管理和销售转化中发挥着至关重要的作用。由于微信官方功能有限，无法全面满足驴妈妈旅游网的营销需求，因此驴妈妈旅游网建立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借助</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用户标签分析方法，驴妈妈旅游网对注册用户进行了更精细化的分组管理，即运营人员根据用户在账号中点击的微信内容、询问的问题和互动的话题等信息来获得用户基本信息及其旅游偏好，然后运营人员从用户的消费能力、兴趣特征、行为特征和旅游攻略等多个维度为用户设置标签，最后借助大数据技术构建用户画像，为接下来的互动和精准营销提供重要依据。</a:t>
              </a: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通过系列性的运作，驴妈妈旅游网实现了对移动端粉丝的有效管理和高效转化，提升了自身社会化客服能力，并与粉丝建立了长期的良性互动关系。依靠</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系统，驴妈妈旅游网的微信客服每日可以与近万个粉丝活跃互动，且每一个粉丝都能与客服愉快地聊天。驴妈妈旅游网实现了大规模个性化服务，有效地降低了客户流失率。</a:t>
              </a:r>
            </a:p>
          </p:txBody>
        </p:sp>
      </p:grpSp>
      <p:grpSp>
        <p:nvGrpSpPr>
          <p:cNvPr id="30" name="组合 29">
            <a:extLst>
              <a:ext uri="{FF2B5EF4-FFF2-40B4-BE49-F238E27FC236}">
                <a16:creationId xmlns:a16="http://schemas.microsoft.com/office/drawing/2014/main" id="{46589C23-6EF9-A0BD-F37B-0D66BF5907A0}"/>
              </a:ext>
            </a:extLst>
          </p:cNvPr>
          <p:cNvGrpSpPr/>
          <p:nvPr/>
        </p:nvGrpSpPr>
        <p:grpSpPr>
          <a:xfrm>
            <a:off x="571501" y="471288"/>
            <a:ext cx="2299239" cy="515937"/>
            <a:chOff x="571501" y="436563"/>
            <a:chExt cx="2299239" cy="515937"/>
          </a:xfrm>
        </p:grpSpPr>
        <p:grpSp>
          <p:nvGrpSpPr>
            <p:cNvPr id="2" name="组合 1">
              <a:extLst>
                <a:ext uri="{FF2B5EF4-FFF2-40B4-BE49-F238E27FC236}">
                  <a16:creationId xmlns:a16="http://schemas.microsoft.com/office/drawing/2014/main" id="{1D5F5FBE-7F65-BA31-F9D5-F651911C736C}"/>
                </a:ext>
              </a:extLst>
            </p:cNvPr>
            <p:cNvGrpSpPr>
              <a:grpSpLocks/>
            </p:cNvGrpSpPr>
            <p:nvPr/>
          </p:nvGrpSpPr>
          <p:grpSpPr bwMode="auto">
            <a:xfrm>
              <a:off x="571501" y="436563"/>
              <a:ext cx="2299239" cy="515937"/>
              <a:chOff x="1071565" y="5353051"/>
              <a:chExt cx="5078953" cy="1139825"/>
            </a:xfrm>
          </p:grpSpPr>
          <p:sp>
            <p:nvSpPr>
              <p:cNvPr id="5" name="Freeform 31">
                <a:extLst>
                  <a:ext uri="{FF2B5EF4-FFF2-40B4-BE49-F238E27FC236}">
                    <a16:creationId xmlns:a16="http://schemas.microsoft.com/office/drawing/2014/main" id="{989ED7A0-0BCB-30E7-8AD7-B752BF4EC20F}"/>
                  </a:ext>
                </a:extLst>
              </p:cNvPr>
              <p:cNvSpPr>
                <a:spLocks noChangeArrowheads="1"/>
              </p:cNvSpPr>
              <p:nvPr/>
            </p:nvSpPr>
            <p:spPr bwMode="auto">
              <a:xfrm>
                <a:off x="4374105" y="5353051"/>
                <a:ext cx="1776413" cy="1139825"/>
              </a:xfrm>
              <a:prstGeom prst="roundRect">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0" hangingPunct="0"/>
                <a:endParaRPr lang="zh-CN" altLang="en-US"/>
              </a:p>
            </p:txBody>
          </p:sp>
          <p:sp>
            <p:nvSpPr>
              <p:cNvPr id="4" name="Freeform 30">
                <a:extLst>
                  <a:ext uri="{FF2B5EF4-FFF2-40B4-BE49-F238E27FC236}">
                    <a16:creationId xmlns:a16="http://schemas.microsoft.com/office/drawing/2014/main" id="{AFD87B84-A18A-E943-2037-6144A6AC9667}"/>
                  </a:ext>
                </a:extLst>
              </p:cNvPr>
              <p:cNvSpPr>
                <a:spLocks noChangeArrowheads="1"/>
              </p:cNvSpPr>
              <p:nvPr/>
            </p:nvSpPr>
            <p:spPr bwMode="auto">
              <a:xfrm>
                <a:off x="1071565" y="5353051"/>
                <a:ext cx="3759225" cy="1139825"/>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nchorCtr="0"/>
              <a:lstStyle/>
              <a:p>
                <a:pPr marL="180000" algn="just" eaLnBrk="0" hangingPunct="0"/>
                <a:r>
                  <a:rPr lang="zh-CN" altLang="en-US" sz="2200" b="1" dirty="0"/>
                  <a:t>引导案例</a:t>
                </a:r>
              </a:p>
            </p:txBody>
          </p:sp>
        </p:grpSp>
        <p:pic>
          <p:nvPicPr>
            <p:cNvPr id="14" name="图片 13">
              <a:extLst>
                <a:ext uri="{FF2B5EF4-FFF2-40B4-BE49-F238E27FC236}">
                  <a16:creationId xmlns:a16="http://schemas.microsoft.com/office/drawing/2014/main" id="{150D09B1-F75E-2936-6089-3D39FFA44A46}"/>
                </a:ext>
              </a:extLst>
            </p:cNvPr>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2323170" y="448450"/>
              <a:ext cx="485000" cy="485000"/>
            </a:xfrm>
            <a:prstGeom prst="rect">
              <a:avLst/>
            </a:prstGeom>
          </p:spPr>
        </p:pic>
      </p:grpSp>
      <p:grpSp>
        <p:nvGrpSpPr>
          <p:cNvPr id="16" name="组合 15">
            <a:extLst>
              <a:ext uri="{FF2B5EF4-FFF2-40B4-BE49-F238E27FC236}">
                <a16:creationId xmlns:a16="http://schemas.microsoft.com/office/drawing/2014/main" id="{E83A7CDF-BB34-6EDE-9F96-5BC2CDE958D3}"/>
              </a:ext>
            </a:extLst>
          </p:cNvPr>
          <p:cNvGrpSpPr/>
          <p:nvPr/>
        </p:nvGrpSpPr>
        <p:grpSpPr>
          <a:xfrm>
            <a:off x="850900" y="5246869"/>
            <a:ext cx="10490200" cy="977950"/>
            <a:chOff x="6184901" y="3678665"/>
            <a:chExt cx="10490200" cy="977950"/>
          </a:xfrm>
          <a:effectLst>
            <a:outerShdw blurRad="101600" dist="38100" dir="2700000" algn="tl" rotWithShape="0">
              <a:prstClr val="black">
                <a:alpha val="20000"/>
              </a:prstClr>
            </a:outerShdw>
          </a:effectLst>
        </p:grpSpPr>
        <p:sp>
          <p:nvSpPr>
            <p:cNvPr id="21" name="矩形 20">
              <a:extLst>
                <a:ext uri="{FF2B5EF4-FFF2-40B4-BE49-F238E27FC236}">
                  <a16:creationId xmlns:a16="http://schemas.microsoft.com/office/drawing/2014/main" id="{974C6DE8-CDE7-690A-C5BD-B05EA0378637}"/>
                </a:ext>
              </a:extLst>
            </p:cNvPr>
            <p:cNvSpPr/>
            <p:nvPr/>
          </p:nvSpPr>
          <p:spPr>
            <a:xfrm>
              <a:off x="6184901" y="3922713"/>
              <a:ext cx="10490200" cy="733902"/>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18" name="组合 17">
              <a:extLst>
                <a:ext uri="{FF2B5EF4-FFF2-40B4-BE49-F238E27FC236}">
                  <a16:creationId xmlns:a16="http://schemas.microsoft.com/office/drawing/2014/main" id="{4AF8BBDB-15A8-1E46-A7BC-1062A1AA33D8}"/>
                </a:ext>
              </a:extLst>
            </p:cNvPr>
            <p:cNvGrpSpPr/>
            <p:nvPr/>
          </p:nvGrpSpPr>
          <p:grpSpPr>
            <a:xfrm>
              <a:off x="6491543" y="3678665"/>
              <a:ext cx="9876916" cy="874124"/>
              <a:chOff x="7405946" y="2720700"/>
              <a:chExt cx="9876916" cy="874124"/>
            </a:xfrm>
          </p:grpSpPr>
          <p:sp>
            <p:nvSpPr>
              <p:cNvPr id="19" name="矩形 18">
                <a:extLst>
                  <a:ext uri="{FF2B5EF4-FFF2-40B4-BE49-F238E27FC236}">
                    <a16:creationId xmlns:a16="http://schemas.microsoft.com/office/drawing/2014/main" id="{14BDE176-9E84-24BA-EDDD-01A24427A3C7}"/>
                  </a:ext>
                </a:extLst>
              </p:cNvPr>
              <p:cNvSpPr/>
              <p:nvPr/>
            </p:nvSpPr>
            <p:spPr>
              <a:xfrm>
                <a:off x="7405946" y="3235302"/>
                <a:ext cx="9876916" cy="359522"/>
              </a:xfrm>
              <a:prstGeom prst="rect">
                <a:avLst/>
              </a:prstGeom>
              <a:ln>
                <a:noFill/>
              </a:ln>
            </p:spPr>
            <p:txBody>
              <a:bodyPr wrap="square">
                <a:spAutoFit/>
                <a:scene3d>
                  <a:camera prst="orthographicFront"/>
                  <a:lightRig rig="threePt" dir="t"/>
                </a:scene3d>
                <a:sp3d contourW="12700"/>
              </a:bodyPr>
              <a:lstStyle/>
              <a:p>
                <a:pPr indent="406800" algn="just">
                  <a:lnSpc>
                    <a:spcPct val="120000"/>
                  </a:lnSpc>
                </a:pPr>
                <a:r>
                  <a:rPr lang="zh-CN" altLang="en-US" sz="1600" dirty="0">
                    <a:latin typeface="Times New Roman" panose="02020603050405020304" pitchFamily="18" charset="0"/>
                    <a:ea typeface="楷体" panose="02010609060101010101" pitchFamily="49" charset="-122"/>
                    <a:cs typeface="Times New Roman" panose="02020603050405020304" pitchFamily="18" charset="0"/>
                    <a:sym typeface="+mn-lt"/>
                  </a:rPr>
                  <a:t>什么是个性化服务？实施个性化服务对品牌商和零售企业有什么有利影响？</a:t>
                </a:r>
              </a:p>
            </p:txBody>
          </p:sp>
          <p:sp>
            <p:nvSpPr>
              <p:cNvPr id="20" name="对话气泡: 圆角矩形 19">
                <a:extLst>
                  <a:ext uri="{FF2B5EF4-FFF2-40B4-BE49-F238E27FC236}">
                    <a16:creationId xmlns:a16="http://schemas.microsoft.com/office/drawing/2014/main" id="{3A9C8E78-5AD2-5443-73B5-69863D179075}"/>
                  </a:ext>
                </a:extLst>
              </p:cNvPr>
              <p:cNvSpPr/>
              <p:nvPr/>
            </p:nvSpPr>
            <p:spPr>
              <a:xfrm>
                <a:off x="7519479" y="2720700"/>
                <a:ext cx="1219714" cy="352224"/>
              </a:xfrm>
              <a:prstGeom prst="wedgeRoundRectCallout">
                <a:avLst>
                  <a:gd name="adj1" fmla="val 35466"/>
                  <a:gd name="adj2" fmla="val 92772"/>
                  <a:gd name="adj3" fmla="val 16667"/>
                </a:avLst>
              </a:prstGeom>
              <a:solidFill>
                <a:schemeClr val="accent1"/>
              </a:solidFill>
              <a:ln>
                <a:noFill/>
              </a:ln>
            </p:spPr>
            <p:txBody>
              <a:bodyPr wrap="square" lIns="0" tIns="0" rIns="0" bIns="0" anchor="ctr" anchorCtr="0">
                <a:noAutofit/>
                <a:scene3d>
                  <a:camera prst="orthographicFront"/>
                  <a:lightRig rig="threePt" dir="t"/>
                </a:scene3d>
                <a:sp3d contourW="12700"/>
              </a:bodyPr>
              <a:lstStyle/>
              <a:p>
                <a:pPr algn="ctr"/>
                <a:r>
                  <a:rPr lang="zh-CN" altLang="en-US" b="1" dirty="0">
                    <a:solidFill>
                      <a:schemeClr val="bg1"/>
                    </a:solidFill>
                    <a:cs typeface="+mn-ea"/>
                    <a:sym typeface="+mn-lt"/>
                  </a:rPr>
                  <a:t>案例讨论</a:t>
                </a:r>
              </a:p>
            </p:txBody>
          </p:sp>
        </p:grpSp>
      </p:grpSp>
    </p:spTree>
    <p:extLst>
      <p:ext uri="{BB962C8B-B14F-4D97-AF65-F5344CB8AC3E}">
        <p14:creationId xmlns:p14="http://schemas.microsoft.com/office/powerpoint/2010/main" val="12209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600"/>
                                        <p:tgtEl>
                                          <p:spTgt spid="30"/>
                                        </p:tgtEl>
                                      </p:cBhvr>
                                    </p:animEffect>
                                  </p:childTnLst>
                                </p:cTn>
                              </p:par>
                            </p:childTnLst>
                          </p:cTn>
                        </p:par>
                        <p:par>
                          <p:cTn id="8" fill="hold">
                            <p:stCondLst>
                              <p:cond delay="600"/>
                            </p:stCondLst>
                            <p:childTnLst>
                              <p:par>
                                <p:cTn id="9" presetID="10" presetClass="entr" presetSubtype="0" fill="hold" nodeType="afterEffect">
                                  <p:stCondLst>
                                    <p:cond delay="10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par>
                          <p:cTn id="12" fill="hold">
                            <p:stCondLst>
                              <p:cond delay="1200"/>
                            </p:stCondLst>
                            <p:childTnLst>
                              <p:par>
                                <p:cTn id="13" presetID="42" presetClass="entr" presetSubtype="0" fill="hold" nodeType="afterEffect">
                                  <p:stCondLst>
                                    <p:cond delay="1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anim calcmode="lin" valueType="num">
                                      <p:cBhvr>
                                        <p:cTn id="16" dur="500" fill="hold"/>
                                        <p:tgtEl>
                                          <p:spTgt spid="16"/>
                                        </p:tgtEl>
                                        <p:attrNameLst>
                                          <p:attrName>ppt_x</p:attrName>
                                        </p:attrNameLst>
                                      </p:cBhvr>
                                      <p:tavLst>
                                        <p:tav tm="0">
                                          <p:val>
                                            <p:strVal val="#ppt_x"/>
                                          </p:val>
                                        </p:tav>
                                        <p:tav tm="100000">
                                          <p:val>
                                            <p:strVal val="#ppt_x"/>
                                          </p:val>
                                        </p:tav>
                                      </p:tavLst>
                                    </p:anim>
                                    <p:anim calcmode="lin" valueType="num">
                                      <p:cBhvr>
                                        <p:cTn id="17"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3221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设置会员积分制度</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17E59EBD-5BB7-7C05-6903-B398E124603C}"/>
              </a:ext>
            </a:extLst>
          </p:cNvPr>
          <p:cNvGrpSpPr/>
          <p:nvPr/>
        </p:nvGrpSpPr>
        <p:grpSpPr>
          <a:xfrm>
            <a:off x="913170" y="4028635"/>
            <a:ext cx="10200798" cy="1922852"/>
            <a:chOff x="931100" y="3971485"/>
            <a:chExt cx="10200798" cy="1922852"/>
          </a:xfrm>
        </p:grpSpPr>
        <p:grpSp>
          <p:nvGrpSpPr>
            <p:cNvPr id="18" name="组合 17">
              <a:extLst>
                <a:ext uri="{FF2B5EF4-FFF2-40B4-BE49-F238E27FC236}">
                  <a16:creationId xmlns:a16="http://schemas.microsoft.com/office/drawing/2014/main" id="{1D01DDEB-D3F4-4A9B-6AAC-B5FA28467453}"/>
                </a:ext>
              </a:extLst>
            </p:cNvPr>
            <p:cNvGrpSpPr/>
            <p:nvPr/>
          </p:nvGrpSpPr>
          <p:grpSpPr>
            <a:xfrm>
              <a:off x="2863994" y="3971485"/>
              <a:ext cx="8267904" cy="1922852"/>
              <a:chOff x="2863994" y="3971485"/>
              <a:chExt cx="8267904" cy="1922852"/>
            </a:xfrm>
          </p:grpSpPr>
          <p:sp>
            <p:nvSpPr>
              <p:cNvPr id="22" name="ïṥ1iḍé">
                <a:extLst>
                  <a:ext uri="{FF2B5EF4-FFF2-40B4-BE49-F238E27FC236}">
                    <a16:creationId xmlns:a16="http://schemas.microsoft.com/office/drawing/2014/main" id="{F7BF5B3E-3672-4F2C-CE7D-D51875007139}"/>
                  </a:ext>
                </a:extLst>
              </p:cNvPr>
              <p:cNvSpPr/>
              <p:nvPr/>
            </p:nvSpPr>
            <p:spPr bwMode="auto">
              <a:xfrm flipH="1">
                <a:off x="2863994" y="3971485"/>
                <a:ext cx="8267904" cy="1922852"/>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3" name="Content Placeholder 2">
                <a:extLst>
                  <a:ext uri="{FF2B5EF4-FFF2-40B4-BE49-F238E27FC236}">
                    <a16:creationId xmlns:a16="http://schemas.microsoft.com/office/drawing/2014/main" id="{3A0F611D-DFA3-AA6B-1DB0-0B024E382802}"/>
                  </a:ext>
                </a:extLst>
              </p:cNvPr>
              <p:cNvSpPr txBox="1"/>
              <p:nvPr/>
            </p:nvSpPr>
            <p:spPr bwMode="auto">
              <a:xfrm>
                <a:off x="2863997" y="4159674"/>
                <a:ext cx="8138164" cy="13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积分兑换商品</a:t>
                </a:r>
                <a:r>
                  <a:rPr lang="en-US" altLang="zh-CN" sz="1600" dirty="0">
                    <a:latin typeface="+mn-lt"/>
                    <a:ea typeface="+mn-ea"/>
                    <a:cs typeface="+mn-ea"/>
                    <a:sym typeface="+mn-lt"/>
                  </a:rPr>
                  <a:t>/</a:t>
                </a:r>
                <a:r>
                  <a:rPr lang="zh-CN" altLang="en-US" sz="1600" dirty="0">
                    <a:latin typeface="+mn-lt"/>
                    <a:ea typeface="+mn-ea"/>
                    <a:cs typeface="+mn-ea"/>
                    <a:sym typeface="+mn-lt"/>
                  </a:rPr>
                  <a:t>礼品</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积分兑换优惠券</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积分抵扣消费金额</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积分兑换会员升级权利</a:t>
                </a:r>
                <a:endParaRPr lang="en-US" altLang="zh-CN" sz="1600" dirty="0">
                  <a:latin typeface="+mn-lt"/>
                  <a:ea typeface="+mn-ea"/>
                  <a:cs typeface="+mn-ea"/>
                  <a:sym typeface="+mn-lt"/>
                </a:endParaRPr>
              </a:p>
            </p:txBody>
          </p:sp>
        </p:grpSp>
        <p:grpSp>
          <p:nvGrpSpPr>
            <p:cNvPr id="19" name="组合 18">
              <a:extLst>
                <a:ext uri="{FF2B5EF4-FFF2-40B4-BE49-F238E27FC236}">
                  <a16:creationId xmlns:a16="http://schemas.microsoft.com/office/drawing/2014/main" id="{59E2B000-2510-5A68-C45C-DE35EEF6E41C}"/>
                </a:ext>
              </a:extLst>
            </p:cNvPr>
            <p:cNvGrpSpPr/>
            <p:nvPr/>
          </p:nvGrpSpPr>
          <p:grpSpPr>
            <a:xfrm>
              <a:off x="931100" y="3971485"/>
              <a:ext cx="1932896" cy="1922849"/>
              <a:chOff x="931100" y="3971485"/>
              <a:chExt cx="1932896" cy="1922849"/>
            </a:xfrm>
          </p:grpSpPr>
          <p:sp>
            <p:nvSpPr>
              <p:cNvPr id="20" name="ïṥ1iḍé">
                <a:extLst>
                  <a:ext uri="{FF2B5EF4-FFF2-40B4-BE49-F238E27FC236}">
                    <a16:creationId xmlns:a16="http://schemas.microsoft.com/office/drawing/2014/main" id="{480B9296-8A4F-A196-829F-30363C4CB3B4}"/>
                  </a:ext>
                </a:extLst>
              </p:cNvPr>
              <p:cNvSpPr/>
              <p:nvPr/>
            </p:nvSpPr>
            <p:spPr bwMode="auto">
              <a:xfrm flipH="1">
                <a:off x="931100" y="3971485"/>
                <a:ext cx="1932896" cy="1922849"/>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6"/>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1" name="Title 13">
                <a:extLst>
                  <a:ext uri="{FF2B5EF4-FFF2-40B4-BE49-F238E27FC236}">
                    <a16:creationId xmlns:a16="http://schemas.microsoft.com/office/drawing/2014/main" id="{C6A5CD2E-B5AD-91D4-2780-0F1D85605DB9}"/>
                  </a:ext>
                </a:extLst>
              </p:cNvPr>
              <p:cNvSpPr txBox="1"/>
              <p:nvPr/>
            </p:nvSpPr>
            <p:spPr bwMode="auto">
              <a:xfrm>
                <a:off x="1048159" y="4502050"/>
                <a:ext cx="1698779"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设置</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积分兑换规则</a:t>
                </a:r>
                <a:endParaRPr lang="en-US" altLang="zh-CN" sz="2000" b="1" dirty="0">
                  <a:solidFill>
                    <a:schemeClr val="bg1"/>
                  </a:solidFill>
                  <a:latin typeface="+mn-lt"/>
                  <a:ea typeface="+mn-ea"/>
                  <a:cs typeface="+mn-ea"/>
                  <a:sym typeface="+mn-lt"/>
                </a:endParaRPr>
              </a:p>
            </p:txBody>
          </p:sp>
        </p:grpSp>
      </p:grpSp>
      <p:grpSp>
        <p:nvGrpSpPr>
          <p:cNvPr id="2" name="组合 1">
            <a:extLst>
              <a:ext uri="{FF2B5EF4-FFF2-40B4-BE49-F238E27FC236}">
                <a16:creationId xmlns:a16="http://schemas.microsoft.com/office/drawing/2014/main" id="{D2E0FA43-7D1C-40E8-914B-C4A1D43339CC}"/>
              </a:ext>
            </a:extLst>
          </p:cNvPr>
          <p:cNvGrpSpPr/>
          <p:nvPr/>
        </p:nvGrpSpPr>
        <p:grpSpPr>
          <a:xfrm>
            <a:off x="913171" y="1373690"/>
            <a:ext cx="10200799" cy="1922402"/>
            <a:chOff x="931101" y="1385120"/>
            <a:chExt cx="10200799" cy="1922402"/>
          </a:xfrm>
        </p:grpSpPr>
        <p:grpSp>
          <p:nvGrpSpPr>
            <p:cNvPr id="3" name="组合 2">
              <a:extLst>
                <a:ext uri="{FF2B5EF4-FFF2-40B4-BE49-F238E27FC236}">
                  <a16:creationId xmlns:a16="http://schemas.microsoft.com/office/drawing/2014/main" id="{0F8F74DF-E5FB-3A81-0A2A-390D4502971B}"/>
                </a:ext>
              </a:extLst>
            </p:cNvPr>
            <p:cNvGrpSpPr/>
            <p:nvPr/>
          </p:nvGrpSpPr>
          <p:grpSpPr>
            <a:xfrm>
              <a:off x="2863995" y="1385122"/>
              <a:ext cx="8267905" cy="1922400"/>
              <a:chOff x="2863995" y="1385122"/>
              <a:chExt cx="8267905" cy="1922400"/>
            </a:xfrm>
          </p:grpSpPr>
          <p:sp>
            <p:nvSpPr>
              <p:cNvPr id="7" name="ïṥ1iḍé">
                <a:extLst>
                  <a:ext uri="{FF2B5EF4-FFF2-40B4-BE49-F238E27FC236}">
                    <a16:creationId xmlns:a16="http://schemas.microsoft.com/office/drawing/2014/main" id="{2148AEB3-C152-039F-5594-152E09514109}"/>
                  </a:ext>
                </a:extLst>
              </p:cNvPr>
              <p:cNvSpPr/>
              <p:nvPr/>
            </p:nvSpPr>
            <p:spPr bwMode="auto">
              <a:xfrm flipH="1">
                <a:off x="2863995" y="1385122"/>
                <a:ext cx="8267905"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8" name="Content Placeholder 2">
                <a:extLst>
                  <a:ext uri="{FF2B5EF4-FFF2-40B4-BE49-F238E27FC236}">
                    <a16:creationId xmlns:a16="http://schemas.microsoft.com/office/drawing/2014/main" id="{3A1E7956-1AFE-B8AD-05C2-EA1E9661162E}"/>
                  </a:ext>
                </a:extLst>
              </p:cNvPr>
              <p:cNvSpPr txBox="1"/>
              <p:nvPr/>
            </p:nvSpPr>
            <p:spPr bwMode="auto">
              <a:xfrm>
                <a:off x="2887132" y="1413637"/>
                <a:ext cx="8115028" cy="17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消费金额换算积分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会员等级积分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额外奖励积分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互动活动奖励积分：每日签到奖励积分、收藏奖励积分、游戏互动奖励积分、填写调查问卷奖励积分、推广奖励积分</a:t>
                </a:r>
                <a:endParaRPr lang="en-US" sz="1600" dirty="0">
                  <a:latin typeface="+mn-lt"/>
                  <a:ea typeface="+mn-ea"/>
                  <a:cs typeface="+mn-ea"/>
                  <a:sym typeface="+mn-lt"/>
                </a:endParaRPr>
              </a:p>
            </p:txBody>
          </p:sp>
        </p:grpSp>
        <p:grpSp>
          <p:nvGrpSpPr>
            <p:cNvPr id="4" name="组合 3">
              <a:extLst>
                <a:ext uri="{FF2B5EF4-FFF2-40B4-BE49-F238E27FC236}">
                  <a16:creationId xmlns:a16="http://schemas.microsoft.com/office/drawing/2014/main" id="{F0A0AB8C-1144-793C-E54A-332EC3A8068E}"/>
                </a:ext>
              </a:extLst>
            </p:cNvPr>
            <p:cNvGrpSpPr/>
            <p:nvPr/>
          </p:nvGrpSpPr>
          <p:grpSpPr>
            <a:xfrm>
              <a:off x="931101" y="1385120"/>
              <a:ext cx="1932897" cy="1922400"/>
              <a:chOff x="931101" y="1385120"/>
              <a:chExt cx="1932897" cy="1922400"/>
            </a:xfrm>
          </p:grpSpPr>
          <p:sp>
            <p:nvSpPr>
              <p:cNvPr id="5" name="ïṥ1iḍé">
                <a:extLst>
                  <a:ext uri="{FF2B5EF4-FFF2-40B4-BE49-F238E27FC236}">
                    <a16:creationId xmlns:a16="http://schemas.microsoft.com/office/drawing/2014/main" id="{D31C5903-E0E2-703C-E4AB-7C478684DEB0}"/>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6" name="Title 13">
                <a:extLst>
                  <a:ext uri="{FF2B5EF4-FFF2-40B4-BE49-F238E27FC236}">
                    <a16:creationId xmlns:a16="http://schemas.microsoft.com/office/drawing/2014/main" id="{76598F53-35C9-7AA5-75A1-13E9DDA0C5B6}"/>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设置</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积分生成规则</a:t>
                </a:r>
                <a:endParaRPr lang="en-US" altLang="zh-CN" sz="2000" b="1" dirty="0">
                  <a:solidFill>
                    <a:schemeClr val="bg1"/>
                  </a:solidFill>
                  <a:latin typeface="+mn-lt"/>
                  <a:ea typeface="+mn-ea"/>
                  <a:cs typeface="+mn-ea"/>
                  <a:sym typeface="+mn-lt"/>
                </a:endParaRPr>
              </a:p>
            </p:txBody>
          </p:sp>
        </p:grpSp>
      </p:grpSp>
      <p:grpSp>
        <p:nvGrpSpPr>
          <p:cNvPr id="14" name="组合 13">
            <a:extLst>
              <a:ext uri="{FF2B5EF4-FFF2-40B4-BE49-F238E27FC236}">
                <a16:creationId xmlns:a16="http://schemas.microsoft.com/office/drawing/2014/main" id="{3C526C78-2728-0E34-E3A3-7C4A7AD67FE5}"/>
              </a:ext>
            </a:extLst>
          </p:cNvPr>
          <p:cNvGrpSpPr/>
          <p:nvPr/>
        </p:nvGrpSpPr>
        <p:grpSpPr>
          <a:xfrm>
            <a:off x="8402605" y="929115"/>
            <a:ext cx="3060416" cy="5562771"/>
            <a:chOff x="8402605" y="894825"/>
            <a:chExt cx="3060416" cy="5562771"/>
          </a:xfrm>
        </p:grpSpPr>
        <p:sp>
          <p:nvSpPr>
            <p:cNvPr id="10" name="文本框 9">
              <a:extLst>
                <a:ext uri="{FF2B5EF4-FFF2-40B4-BE49-F238E27FC236}">
                  <a16:creationId xmlns:a16="http://schemas.microsoft.com/office/drawing/2014/main" id="{125D9638-CC5A-6590-BDC7-7C705DFFDD29}"/>
                </a:ext>
              </a:extLst>
            </p:cNvPr>
            <p:cNvSpPr txBox="1"/>
            <p:nvPr/>
          </p:nvSpPr>
          <p:spPr>
            <a:xfrm>
              <a:off x="8672813" y="6226498"/>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网易严选</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App</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积分兑换商品</a:t>
              </a:r>
            </a:p>
          </p:txBody>
        </p:sp>
        <p:pic>
          <p:nvPicPr>
            <p:cNvPr id="13" name="图片 12">
              <a:extLst>
                <a:ext uri="{FF2B5EF4-FFF2-40B4-BE49-F238E27FC236}">
                  <a16:creationId xmlns:a16="http://schemas.microsoft.com/office/drawing/2014/main" id="{BB3B5FAC-E68E-704B-C031-B9C3B62185AC}"/>
                </a:ext>
              </a:extLst>
            </p:cNvPr>
            <p:cNvPicPr>
              <a:picLocks noChangeAspect="1"/>
            </p:cNvPicPr>
            <p:nvPr/>
          </p:nvPicPr>
          <p:blipFill>
            <a:blip r:embed="rId2"/>
            <a:stretch>
              <a:fillRect/>
            </a:stretch>
          </p:blipFill>
          <p:spPr>
            <a:xfrm>
              <a:off x="8402605" y="894825"/>
              <a:ext cx="3060416" cy="5281200"/>
            </a:xfrm>
            <a:prstGeom prst="rect">
              <a:avLst/>
            </a:prstGeom>
            <a:ln>
              <a:solidFill>
                <a:schemeClr val="bg1">
                  <a:lumMod val="50000"/>
                </a:schemeClr>
              </a:solidFill>
            </a:ln>
          </p:spPr>
        </p:pic>
      </p:grpSp>
    </p:spTree>
    <p:extLst>
      <p:ext uri="{BB962C8B-B14F-4D97-AF65-F5344CB8AC3E}">
        <p14:creationId xmlns:p14="http://schemas.microsoft.com/office/powerpoint/2010/main" val="11339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5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65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anim calcmode="lin" valueType="num">
                                      <p:cBhvr>
                                        <p:cTn id="12" dur="500" fill="hold"/>
                                        <p:tgtEl>
                                          <p:spTgt spid="14"/>
                                        </p:tgtEl>
                                        <p:attrNameLst>
                                          <p:attrName>ppt_x</p:attrName>
                                        </p:attrNameLst>
                                      </p:cBhvr>
                                      <p:tavLst>
                                        <p:tav tm="0">
                                          <p:val>
                                            <p:strVal val="#ppt_x"/>
                                          </p:val>
                                        </p:tav>
                                        <p:tav tm="100000">
                                          <p:val>
                                            <p:strVal val="#ppt_x"/>
                                          </p:val>
                                        </p:tav>
                                      </p:tavLst>
                                    </p:anim>
                                    <p:anim calcmode="lin" valueType="num">
                                      <p:cBhvr>
                                        <p:cTn id="13"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3221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设置会员积分制度</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17" name="组合 16">
            <a:extLst>
              <a:ext uri="{FF2B5EF4-FFF2-40B4-BE49-F238E27FC236}">
                <a16:creationId xmlns:a16="http://schemas.microsoft.com/office/drawing/2014/main" id="{17E59EBD-5BB7-7C05-6903-B398E124603C}"/>
              </a:ext>
            </a:extLst>
          </p:cNvPr>
          <p:cNvGrpSpPr/>
          <p:nvPr/>
        </p:nvGrpSpPr>
        <p:grpSpPr>
          <a:xfrm>
            <a:off x="913170" y="4028635"/>
            <a:ext cx="10200798" cy="1922852"/>
            <a:chOff x="931100" y="3971485"/>
            <a:chExt cx="10200798" cy="1922852"/>
          </a:xfrm>
        </p:grpSpPr>
        <p:grpSp>
          <p:nvGrpSpPr>
            <p:cNvPr id="18" name="组合 17">
              <a:extLst>
                <a:ext uri="{FF2B5EF4-FFF2-40B4-BE49-F238E27FC236}">
                  <a16:creationId xmlns:a16="http://schemas.microsoft.com/office/drawing/2014/main" id="{1D01DDEB-D3F4-4A9B-6AAC-B5FA28467453}"/>
                </a:ext>
              </a:extLst>
            </p:cNvPr>
            <p:cNvGrpSpPr/>
            <p:nvPr/>
          </p:nvGrpSpPr>
          <p:grpSpPr>
            <a:xfrm>
              <a:off x="2863994" y="3971485"/>
              <a:ext cx="8267904" cy="1922852"/>
              <a:chOff x="2863994" y="3971485"/>
              <a:chExt cx="8267904" cy="1922852"/>
            </a:xfrm>
          </p:grpSpPr>
          <p:sp>
            <p:nvSpPr>
              <p:cNvPr id="22" name="ïṥ1iḍé">
                <a:extLst>
                  <a:ext uri="{FF2B5EF4-FFF2-40B4-BE49-F238E27FC236}">
                    <a16:creationId xmlns:a16="http://schemas.microsoft.com/office/drawing/2014/main" id="{F7BF5B3E-3672-4F2C-CE7D-D51875007139}"/>
                  </a:ext>
                </a:extLst>
              </p:cNvPr>
              <p:cNvSpPr/>
              <p:nvPr/>
            </p:nvSpPr>
            <p:spPr bwMode="auto">
              <a:xfrm flipH="1">
                <a:off x="2863994" y="3971485"/>
                <a:ext cx="8267904" cy="1922852"/>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no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3" name="Content Placeholder 2">
                <a:extLst>
                  <a:ext uri="{FF2B5EF4-FFF2-40B4-BE49-F238E27FC236}">
                    <a16:creationId xmlns:a16="http://schemas.microsoft.com/office/drawing/2014/main" id="{3A0F611D-DFA3-AA6B-1DB0-0B024E382802}"/>
                  </a:ext>
                </a:extLst>
              </p:cNvPr>
              <p:cNvSpPr txBox="1"/>
              <p:nvPr/>
            </p:nvSpPr>
            <p:spPr bwMode="auto">
              <a:xfrm>
                <a:off x="2863997" y="4159674"/>
                <a:ext cx="8138164" cy="139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积分兑换商品</a:t>
                </a:r>
                <a:r>
                  <a:rPr lang="en-US" altLang="zh-CN" sz="1600" dirty="0">
                    <a:latin typeface="+mn-lt"/>
                    <a:ea typeface="+mn-ea"/>
                    <a:cs typeface="+mn-ea"/>
                    <a:sym typeface="+mn-lt"/>
                  </a:rPr>
                  <a:t>/</a:t>
                </a:r>
                <a:r>
                  <a:rPr lang="zh-CN" altLang="en-US" sz="1600" dirty="0">
                    <a:latin typeface="+mn-lt"/>
                    <a:ea typeface="+mn-ea"/>
                    <a:cs typeface="+mn-ea"/>
                    <a:sym typeface="+mn-lt"/>
                  </a:rPr>
                  <a:t>礼品</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积分兑换优惠券</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积分抵扣消费金额</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积分兑换会员升级权利</a:t>
                </a:r>
                <a:endParaRPr lang="en-US" altLang="zh-CN" sz="1600" dirty="0">
                  <a:latin typeface="+mn-lt"/>
                  <a:ea typeface="+mn-ea"/>
                  <a:cs typeface="+mn-ea"/>
                  <a:sym typeface="+mn-lt"/>
                </a:endParaRPr>
              </a:p>
            </p:txBody>
          </p:sp>
        </p:grpSp>
        <p:grpSp>
          <p:nvGrpSpPr>
            <p:cNvPr id="19" name="组合 18">
              <a:extLst>
                <a:ext uri="{FF2B5EF4-FFF2-40B4-BE49-F238E27FC236}">
                  <a16:creationId xmlns:a16="http://schemas.microsoft.com/office/drawing/2014/main" id="{59E2B000-2510-5A68-C45C-DE35EEF6E41C}"/>
                </a:ext>
              </a:extLst>
            </p:cNvPr>
            <p:cNvGrpSpPr/>
            <p:nvPr/>
          </p:nvGrpSpPr>
          <p:grpSpPr>
            <a:xfrm>
              <a:off x="931100" y="3971485"/>
              <a:ext cx="1932896" cy="1922849"/>
              <a:chOff x="931100" y="3971485"/>
              <a:chExt cx="1932896" cy="1922849"/>
            </a:xfrm>
          </p:grpSpPr>
          <p:sp>
            <p:nvSpPr>
              <p:cNvPr id="20" name="ïṥ1iḍé">
                <a:extLst>
                  <a:ext uri="{FF2B5EF4-FFF2-40B4-BE49-F238E27FC236}">
                    <a16:creationId xmlns:a16="http://schemas.microsoft.com/office/drawing/2014/main" id="{480B9296-8A4F-A196-829F-30363C4CB3B4}"/>
                  </a:ext>
                </a:extLst>
              </p:cNvPr>
              <p:cNvSpPr/>
              <p:nvPr/>
            </p:nvSpPr>
            <p:spPr bwMode="auto">
              <a:xfrm flipH="1">
                <a:off x="931100" y="3971485"/>
                <a:ext cx="1932896" cy="1922849"/>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6"/>
              </a:solidFill>
              <a:ln w="12700">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1" name="Title 13">
                <a:extLst>
                  <a:ext uri="{FF2B5EF4-FFF2-40B4-BE49-F238E27FC236}">
                    <a16:creationId xmlns:a16="http://schemas.microsoft.com/office/drawing/2014/main" id="{C6A5CD2E-B5AD-91D4-2780-0F1D85605DB9}"/>
                  </a:ext>
                </a:extLst>
              </p:cNvPr>
              <p:cNvSpPr txBox="1"/>
              <p:nvPr/>
            </p:nvSpPr>
            <p:spPr bwMode="auto">
              <a:xfrm>
                <a:off x="1048159" y="4502050"/>
                <a:ext cx="1698779"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设置</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积分兑换规则</a:t>
                </a:r>
                <a:endParaRPr lang="en-US" altLang="zh-CN" sz="2000" b="1" dirty="0">
                  <a:solidFill>
                    <a:schemeClr val="bg1"/>
                  </a:solidFill>
                  <a:latin typeface="+mn-lt"/>
                  <a:ea typeface="+mn-ea"/>
                  <a:cs typeface="+mn-ea"/>
                  <a:sym typeface="+mn-lt"/>
                </a:endParaRPr>
              </a:p>
            </p:txBody>
          </p:sp>
        </p:grpSp>
      </p:grpSp>
      <p:grpSp>
        <p:nvGrpSpPr>
          <p:cNvPr id="2" name="组合 1">
            <a:extLst>
              <a:ext uri="{FF2B5EF4-FFF2-40B4-BE49-F238E27FC236}">
                <a16:creationId xmlns:a16="http://schemas.microsoft.com/office/drawing/2014/main" id="{D2E0FA43-7D1C-40E8-914B-C4A1D43339CC}"/>
              </a:ext>
            </a:extLst>
          </p:cNvPr>
          <p:cNvGrpSpPr/>
          <p:nvPr/>
        </p:nvGrpSpPr>
        <p:grpSpPr>
          <a:xfrm>
            <a:off x="913171" y="1373690"/>
            <a:ext cx="10200799" cy="1922402"/>
            <a:chOff x="931101" y="1385120"/>
            <a:chExt cx="10200799" cy="1922402"/>
          </a:xfrm>
        </p:grpSpPr>
        <p:grpSp>
          <p:nvGrpSpPr>
            <p:cNvPr id="3" name="组合 2">
              <a:extLst>
                <a:ext uri="{FF2B5EF4-FFF2-40B4-BE49-F238E27FC236}">
                  <a16:creationId xmlns:a16="http://schemas.microsoft.com/office/drawing/2014/main" id="{0F8F74DF-E5FB-3A81-0A2A-390D4502971B}"/>
                </a:ext>
              </a:extLst>
            </p:cNvPr>
            <p:cNvGrpSpPr/>
            <p:nvPr/>
          </p:nvGrpSpPr>
          <p:grpSpPr>
            <a:xfrm>
              <a:off x="2863995" y="1385122"/>
              <a:ext cx="8267905" cy="1922400"/>
              <a:chOff x="2863995" y="1385122"/>
              <a:chExt cx="8267905" cy="1922400"/>
            </a:xfrm>
          </p:grpSpPr>
          <p:sp>
            <p:nvSpPr>
              <p:cNvPr id="7" name="ïṥ1iḍé">
                <a:extLst>
                  <a:ext uri="{FF2B5EF4-FFF2-40B4-BE49-F238E27FC236}">
                    <a16:creationId xmlns:a16="http://schemas.microsoft.com/office/drawing/2014/main" id="{2148AEB3-C152-039F-5594-152E09514109}"/>
                  </a:ext>
                </a:extLst>
              </p:cNvPr>
              <p:cNvSpPr/>
              <p:nvPr/>
            </p:nvSpPr>
            <p:spPr bwMode="auto">
              <a:xfrm flipH="1">
                <a:off x="2863995" y="1385122"/>
                <a:ext cx="8267905"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8" name="Content Placeholder 2">
                <a:extLst>
                  <a:ext uri="{FF2B5EF4-FFF2-40B4-BE49-F238E27FC236}">
                    <a16:creationId xmlns:a16="http://schemas.microsoft.com/office/drawing/2014/main" id="{3A1E7956-1AFE-B8AD-05C2-EA1E9661162E}"/>
                  </a:ext>
                </a:extLst>
              </p:cNvPr>
              <p:cNvSpPr txBox="1"/>
              <p:nvPr/>
            </p:nvSpPr>
            <p:spPr bwMode="auto">
              <a:xfrm>
                <a:off x="2887132" y="1413637"/>
                <a:ext cx="8115028" cy="173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消费金额换算积分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会员等级积分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额外奖励积分</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互动活动奖励积分：每日签到奖励积分、收藏奖励积分、游戏互动奖励积分、填写调查问卷奖励积分、推广奖励积分</a:t>
                </a:r>
                <a:endParaRPr lang="en-US" sz="1600" dirty="0">
                  <a:latin typeface="+mn-lt"/>
                  <a:ea typeface="+mn-ea"/>
                  <a:cs typeface="+mn-ea"/>
                  <a:sym typeface="+mn-lt"/>
                </a:endParaRPr>
              </a:p>
            </p:txBody>
          </p:sp>
        </p:grpSp>
        <p:grpSp>
          <p:nvGrpSpPr>
            <p:cNvPr id="4" name="组合 3">
              <a:extLst>
                <a:ext uri="{FF2B5EF4-FFF2-40B4-BE49-F238E27FC236}">
                  <a16:creationId xmlns:a16="http://schemas.microsoft.com/office/drawing/2014/main" id="{F0A0AB8C-1144-793C-E54A-332EC3A8068E}"/>
                </a:ext>
              </a:extLst>
            </p:cNvPr>
            <p:cNvGrpSpPr/>
            <p:nvPr/>
          </p:nvGrpSpPr>
          <p:grpSpPr>
            <a:xfrm>
              <a:off x="931101" y="1385120"/>
              <a:ext cx="1932897" cy="1922400"/>
              <a:chOff x="931101" y="1385120"/>
              <a:chExt cx="1932897" cy="1922400"/>
            </a:xfrm>
          </p:grpSpPr>
          <p:sp>
            <p:nvSpPr>
              <p:cNvPr id="5" name="ïṥ1iḍé">
                <a:extLst>
                  <a:ext uri="{FF2B5EF4-FFF2-40B4-BE49-F238E27FC236}">
                    <a16:creationId xmlns:a16="http://schemas.microsoft.com/office/drawing/2014/main" id="{D31C5903-E0E2-703C-E4AB-7C478684DEB0}"/>
                  </a:ext>
                </a:extLst>
              </p:cNvPr>
              <p:cNvSpPr/>
              <p:nvPr/>
            </p:nvSpPr>
            <p:spPr bwMode="auto">
              <a:xfrm flipH="1">
                <a:off x="931101" y="1385120"/>
                <a:ext cx="1932897" cy="1922400"/>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6" name="Title 13">
                <a:extLst>
                  <a:ext uri="{FF2B5EF4-FFF2-40B4-BE49-F238E27FC236}">
                    <a16:creationId xmlns:a16="http://schemas.microsoft.com/office/drawing/2014/main" id="{76598F53-35C9-7AA5-75A1-13E9DDA0C5B6}"/>
                  </a:ext>
                </a:extLst>
              </p:cNvPr>
              <p:cNvSpPr txBox="1"/>
              <p:nvPr/>
            </p:nvSpPr>
            <p:spPr bwMode="auto">
              <a:xfrm>
                <a:off x="1095959" y="1915461"/>
                <a:ext cx="1603180" cy="86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zh-CN" altLang="en-US" sz="2000" b="1" dirty="0">
                    <a:solidFill>
                      <a:schemeClr val="bg1"/>
                    </a:solidFill>
                    <a:latin typeface="+mn-lt"/>
                    <a:ea typeface="+mn-ea"/>
                    <a:cs typeface="+mn-ea"/>
                    <a:sym typeface="+mn-lt"/>
                  </a:rPr>
                  <a:t>设置</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积分生成规则</a:t>
                </a:r>
                <a:endParaRPr lang="en-US" altLang="zh-CN" sz="2000" b="1" dirty="0">
                  <a:solidFill>
                    <a:schemeClr val="bg1"/>
                  </a:solidFill>
                  <a:latin typeface="+mn-lt"/>
                  <a:ea typeface="+mn-ea"/>
                  <a:cs typeface="+mn-ea"/>
                  <a:sym typeface="+mn-lt"/>
                </a:endParaRPr>
              </a:p>
            </p:txBody>
          </p:sp>
        </p:grpSp>
      </p:grpSp>
      <p:grpSp>
        <p:nvGrpSpPr>
          <p:cNvPr id="15" name="组合 14">
            <a:extLst>
              <a:ext uri="{FF2B5EF4-FFF2-40B4-BE49-F238E27FC236}">
                <a16:creationId xmlns:a16="http://schemas.microsoft.com/office/drawing/2014/main" id="{E218B65C-DE11-C0E1-6017-04B8285D1AC7}"/>
              </a:ext>
            </a:extLst>
          </p:cNvPr>
          <p:cNvGrpSpPr/>
          <p:nvPr/>
        </p:nvGrpSpPr>
        <p:grpSpPr>
          <a:xfrm>
            <a:off x="8402605" y="929114"/>
            <a:ext cx="3079776" cy="5562772"/>
            <a:chOff x="8402605" y="894824"/>
            <a:chExt cx="3079776" cy="5562772"/>
          </a:xfrm>
        </p:grpSpPr>
        <p:sp>
          <p:nvSpPr>
            <p:cNvPr id="10" name="文本框 9">
              <a:extLst>
                <a:ext uri="{FF2B5EF4-FFF2-40B4-BE49-F238E27FC236}">
                  <a16:creationId xmlns:a16="http://schemas.microsoft.com/office/drawing/2014/main" id="{125D9638-CC5A-6590-BDC7-7C705DFFDD29}"/>
                </a:ext>
              </a:extLst>
            </p:cNvPr>
            <p:cNvSpPr txBox="1"/>
            <p:nvPr/>
          </p:nvSpPr>
          <p:spPr>
            <a:xfrm>
              <a:off x="8682493" y="6226498"/>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乐友</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App</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积分兑换品牌优惠券</a:t>
              </a:r>
            </a:p>
          </p:txBody>
        </p:sp>
        <p:pic>
          <p:nvPicPr>
            <p:cNvPr id="12" name="图片 11">
              <a:extLst>
                <a:ext uri="{FF2B5EF4-FFF2-40B4-BE49-F238E27FC236}">
                  <a16:creationId xmlns:a16="http://schemas.microsoft.com/office/drawing/2014/main" id="{E0F374C7-7BF0-5A2A-66E4-26B137B12E37}"/>
                </a:ext>
              </a:extLst>
            </p:cNvPr>
            <p:cNvPicPr>
              <a:picLocks noChangeAspect="1"/>
            </p:cNvPicPr>
            <p:nvPr/>
          </p:nvPicPr>
          <p:blipFill>
            <a:blip r:embed="rId2"/>
            <a:stretch>
              <a:fillRect/>
            </a:stretch>
          </p:blipFill>
          <p:spPr>
            <a:xfrm>
              <a:off x="8402605" y="894824"/>
              <a:ext cx="3079776" cy="5281200"/>
            </a:xfrm>
            <a:prstGeom prst="rect">
              <a:avLst/>
            </a:prstGeom>
            <a:ln>
              <a:solidFill>
                <a:schemeClr val="bg1">
                  <a:lumMod val="50000"/>
                </a:schemeClr>
              </a:solidFill>
            </a:ln>
          </p:spPr>
        </p:pic>
      </p:grpSp>
    </p:spTree>
    <p:extLst>
      <p:ext uri="{BB962C8B-B14F-4D97-AF65-F5344CB8AC3E}">
        <p14:creationId xmlns:p14="http://schemas.microsoft.com/office/powerpoint/2010/main" val="512050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3221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设置会员积分制度</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74ACE404-367F-F212-2348-1E83D1466BEB}"/>
              </a:ext>
            </a:extLst>
          </p:cNvPr>
          <p:cNvGrpSpPr/>
          <p:nvPr/>
        </p:nvGrpSpPr>
        <p:grpSpPr>
          <a:xfrm>
            <a:off x="882465" y="2427653"/>
            <a:ext cx="10427070" cy="1604211"/>
            <a:chOff x="886345" y="1003967"/>
            <a:chExt cx="10427070" cy="1604211"/>
          </a:xfrm>
        </p:grpSpPr>
        <p:sp>
          <p:nvSpPr>
            <p:cNvPr id="11" name="矩形: 圆角 10">
              <a:extLst>
                <a:ext uri="{FF2B5EF4-FFF2-40B4-BE49-F238E27FC236}">
                  <a16:creationId xmlns:a16="http://schemas.microsoft.com/office/drawing/2014/main" id="{132C1BE6-D7ED-9B34-C133-F6DADCAC4983}"/>
                </a:ext>
              </a:extLst>
            </p:cNvPr>
            <p:cNvSpPr/>
            <p:nvPr/>
          </p:nvSpPr>
          <p:spPr>
            <a:xfrm>
              <a:off x="935580" y="1648009"/>
              <a:ext cx="10377835"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你是否是某个品牌或视频平台的会员？说一说你参加的品牌或视频平台会员的类型、会员等级体系划分、会员权益、会员积分体系的设置的特点，并说一说这样的会员体系有什么优缺点。</a:t>
              </a:r>
            </a:p>
          </p:txBody>
        </p:sp>
        <p:sp>
          <p:nvSpPr>
            <p:cNvPr id="13" name="文本框 12">
              <a:extLst>
                <a:ext uri="{FF2B5EF4-FFF2-40B4-BE49-F238E27FC236}">
                  <a16:creationId xmlns:a16="http://schemas.microsoft.com/office/drawing/2014/main" id="{DC9EE676-D652-1D68-3279-A1A3DB359422}"/>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14" name="组合 13">
              <a:extLst>
                <a:ext uri="{FF2B5EF4-FFF2-40B4-BE49-F238E27FC236}">
                  <a16:creationId xmlns:a16="http://schemas.microsoft.com/office/drawing/2014/main" id="{FDC1D8D7-086F-DBFF-5405-47A86B6087EE}"/>
                </a:ext>
              </a:extLst>
            </p:cNvPr>
            <p:cNvGrpSpPr/>
            <p:nvPr/>
          </p:nvGrpSpPr>
          <p:grpSpPr>
            <a:xfrm>
              <a:off x="886345" y="1003967"/>
              <a:ext cx="746632" cy="746632"/>
              <a:chOff x="1118840" y="4462463"/>
              <a:chExt cx="746632" cy="746632"/>
            </a:xfrm>
          </p:grpSpPr>
          <p:pic>
            <p:nvPicPr>
              <p:cNvPr id="16" name="图形 15" descr="聊天">
                <a:extLst>
                  <a:ext uri="{FF2B5EF4-FFF2-40B4-BE49-F238E27FC236}">
                    <a16:creationId xmlns:a16="http://schemas.microsoft.com/office/drawing/2014/main" id="{6493EB02-6D1C-4F29-65A0-1D5D52B98F8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24" name="组合 23">
                <a:extLst>
                  <a:ext uri="{FF2B5EF4-FFF2-40B4-BE49-F238E27FC236}">
                    <a16:creationId xmlns:a16="http://schemas.microsoft.com/office/drawing/2014/main" id="{01237E31-E7D2-E79D-6873-4FBE5EA62672}"/>
                  </a:ext>
                </a:extLst>
              </p:cNvPr>
              <p:cNvGrpSpPr/>
              <p:nvPr/>
            </p:nvGrpSpPr>
            <p:grpSpPr>
              <a:xfrm>
                <a:off x="1490660" y="4810123"/>
                <a:ext cx="251644" cy="54000"/>
                <a:chOff x="1473993" y="4800599"/>
                <a:chExt cx="251644" cy="54000"/>
              </a:xfrm>
            </p:grpSpPr>
            <p:sp>
              <p:nvSpPr>
                <p:cNvPr id="25" name="椭圆 24">
                  <a:extLst>
                    <a:ext uri="{FF2B5EF4-FFF2-40B4-BE49-F238E27FC236}">
                      <a16:creationId xmlns:a16="http://schemas.microsoft.com/office/drawing/2014/main" id="{F74EA1D9-E299-7ECA-1D38-0E640D783100}"/>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C71F7769-5999-CA49-D05E-7859B15454EC}"/>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a16="http://schemas.microsoft.com/office/drawing/2014/main" id="{E49EAE75-489F-0089-4673-CC7C4C75DF7B}"/>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540223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6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任务二</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5654910"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运用付费会员筛选</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高价值客户</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50410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793831"/>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3153097" y="2958400"/>
            <a:ext cx="5724644"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打造付费会员模式的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3</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个原则</a:t>
            </a:r>
          </a:p>
        </p:txBody>
      </p:sp>
      <p:sp>
        <p:nvSpPr>
          <p:cNvPr id="20" name="矩形 19"/>
          <p:cNvSpPr/>
          <p:nvPr/>
        </p:nvSpPr>
        <p:spPr>
          <a:xfrm>
            <a:off x="2299243" y="4701382"/>
            <a:ext cx="7432351" cy="1289905"/>
          </a:xfrm>
          <a:prstGeom prst="rect">
            <a:avLst/>
          </a:prstGeom>
        </p:spPr>
        <p:txBody>
          <a:bodyPr wrap="square">
            <a:spAutoFit/>
          </a:bodyPr>
          <a:lstStyle/>
          <a:p>
            <a:pPr indent="457200" algn="just">
              <a:lnSpc>
                <a:spcPct val="150000"/>
              </a:lnSpc>
            </a:pPr>
            <a:r>
              <a:rPr lang="zh-CN" altLang="en-US" dirty="0"/>
              <a:t>付费会员体系的核心是通过满足付费会员的需求，增强付费会员对品牌商和零售企业的黏性，品牌商和零售企业借此开展精细化运营，为盈利寻找新增量。因此，在设计付费会员体系时，需要遵循</a:t>
            </a:r>
            <a:r>
              <a:rPr lang="en-US" altLang="zh-CN" dirty="0"/>
              <a:t>3</a:t>
            </a:r>
            <a:r>
              <a:rPr lang="zh-CN" altLang="en-US" dirty="0"/>
              <a:t>个原则。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343082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打造付费会员模式的</a:t>
            </a:r>
            <a:r>
              <a:rPr lang="en-US" altLang="zh-CN" sz="2000" b="1" dirty="0">
                <a:latin typeface="微软雅黑" panose="020B0503020204020204" pitchFamily="34" charset="-122"/>
                <a:ea typeface="微软雅黑" panose="020B0503020204020204" pitchFamily="34" charset="-122"/>
                <a:cs typeface="+mn-ea"/>
                <a:sym typeface="+mn-lt"/>
              </a:rPr>
              <a:t>3</a:t>
            </a:r>
            <a:r>
              <a:rPr lang="zh-CN" altLang="en-US" sz="2000" b="1" dirty="0">
                <a:latin typeface="微软雅黑" panose="020B0503020204020204" pitchFamily="34" charset="-122"/>
                <a:ea typeface="微软雅黑" panose="020B0503020204020204" pitchFamily="34" charset="-122"/>
                <a:cs typeface="+mn-ea"/>
                <a:sym typeface="+mn-lt"/>
              </a:rPr>
              <a:t>个原则</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3CE87877-F73F-BD97-2D78-091FD90685F5}"/>
              </a:ext>
            </a:extLst>
          </p:cNvPr>
          <p:cNvGrpSpPr/>
          <p:nvPr/>
        </p:nvGrpSpPr>
        <p:grpSpPr>
          <a:xfrm>
            <a:off x="3265869" y="1863150"/>
            <a:ext cx="4300791" cy="612000"/>
            <a:chOff x="2305628" y="1939350"/>
            <a:chExt cx="4300791" cy="612000"/>
          </a:xfrm>
        </p:grpSpPr>
        <p:sp>
          <p:nvSpPr>
            <p:cNvPr id="3" name="13 椭圆 1">
              <a:extLst>
                <a:ext uri="{FF2B5EF4-FFF2-40B4-BE49-F238E27FC236}">
                  <a16:creationId xmlns:a16="http://schemas.microsoft.com/office/drawing/2014/main" id="{5AB04133-5166-798B-CF24-707A2DF876C3}"/>
                </a:ext>
              </a:extLst>
            </p:cNvPr>
            <p:cNvSpPr/>
            <p:nvPr/>
          </p:nvSpPr>
          <p:spPr>
            <a:xfrm>
              <a:off x="2305628" y="1939350"/>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1</a:t>
              </a:r>
              <a:endParaRPr lang="zh-CN" altLang="en-US" sz="2200" dirty="0"/>
            </a:p>
          </p:txBody>
        </p:sp>
        <p:sp>
          <p:nvSpPr>
            <p:cNvPr id="4" name="8 Docer Falling Dust PPT demo">
              <a:extLst>
                <a:ext uri="{FF2B5EF4-FFF2-40B4-BE49-F238E27FC236}">
                  <a16:creationId xmlns:a16="http://schemas.microsoft.com/office/drawing/2014/main" id="{294BE328-DE51-4C4A-2E5B-A83D1779260C}"/>
                </a:ext>
              </a:extLst>
            </p:cNvPr>
            <p:cNvSpPr/>
            <p:nvPr/>
          </p:nvSpPr>
          <p:spPr>
            <a:xfrm>
              <a:off x="3073192" y="2045295"/>
              <a:ext cx="353322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以服务会员为核心经营会员</a:t>
              </a:r>
            </a:p>
          </p:txBody>
        </p:sp>
      </p:grpSp>
      <p:grpSp>
        <p:nvGrpSpPr>
          <p:cNvPr id="7" name="组合 6">
            <a:extLst>
              <a:ext uri="{FF2B5EF4-FFF2-40B4-BE49-F238E27FC236}">
                <a16:creationId xmlns:a16="http://schemas.microsoft.com/office/drawing/2014/main" id="{282176E9-91CB-0BA3-F171-9CD2920DCB0B}"/>
              </a:ext>
            </a:extLst>
          </p:cNvPr>
          <p:cNvGrpSpPr/>
          <p:nvPr/>
        </p:nvGrpSpPr>
        <p:grpSpPr>
          <a:xfrm>
            <a:off x="3265869" y="3304598"/>
            <a:ext cx="4300791" cy="612000"/>
            <a:chOff x="2305628" y="3380798"/>
            <a:chExt cx="4300791" cy="612000"/>
          </a:xfrm>
        </p:grpSpPr>
        <p:sp>
          <p:nvSpPr>
            <p:cNvPr id="8" name="12 椭圆 44">
              <a:extLst>
                <a:ext uri="{FF2B5EF4-FFF2-40B4-BE49-F238E27FC236}">
                  <a16:creationId xmlns:a16="http://schemas.microsoft.com/office/drawing/2014/main" id="{5664DB2F-8B3F-90DF-4BE3-9F643C24DAE2}"/>
                </a:ext>
              </a:extLst>
            </p:cNvPr>
            <p:cNvSpPr/>
            <p:nvPr/>
          </p:nvSpPr>
          <p:spPr>
            <a:xfrm>
              <a:off x="2305628" y="3380798"/>
              <a:ext cx="612000" cy="6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latin typeface="微软雅黑" panose="020B0503020204020204" pitchFamily="34" charset="-122"/>
                  <a:ea typeface="微软雅黑" panose="020B0503020204020204" pitchFamily="34" charset="-122"/>
                </a:rPr>
                <a:t>2</a:t>
              </a:r>
              <a:endParaRPr lang="zh-CN" altLang="en-US" sz="2200" dirty="0">
                <a:latin typeface="微软雅黑" panose="020B0503020204020204" pitchFamily="34" charset="-122"/>
                <a:ea typeface="微软雅黑" panose="020B0503020204020204" pitchFamily="34" charset="-122"/>
              </a:endParaRPr>
            </a:p>
          </p:txBody>
        </p:sp>
        <p:sp>
          <p:nvSpPr>
            <p:cNvPr id="9" name="6 Docer Falling Dust PPT demo">
              <a:extLst>
                <a:ext uri="{FF2B5EF4-FFF2-40B4-BE49-F238E27FC236}">
                  <a16:creationId xmlns:a16="http://schemas.microsoft.com/office/drawing/2014/main" id="{B897B148-2773-5204-DE00-6819D4E07083}"/>
                </a:ext>
              </a:extLst>
            </p:cNvPr>
            <p:cNvSpPr/>
            <p:nvPr/>
          </p:nvSpPr>
          <p:spPr>
            <a:xfrm>
              <a:off x="3073192" y="3486743"/>
              <a:ext cx="353322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提供超出会员费的价值体验</a:t>
              </a:r>
            </a:p>
          </p:txBody>
        </p:sp>
      </p:grpSp>
      <p:grpSp>
        <p:nvGrpSpPr>
          <p:cNvPr id="10" name="组合 9">
            <a:extLst>
              <a:ext uri="{FF2B5EF4-FFF2-40B4-BE49-F238E27FC236}">
                <a16:creationId xmlns:a16="http://schemas.microsoft.com/office/drawing/2014/main" id="{9039135F-7D40-B39D-672D-5DDBAF180B2F}"/>
              </a:ext>
            </a:extLst>
          </p:cNvPr>
          <p:cNvGrpSpPr/>
          <p:nvPr/>
        </p:nvGrpSpPr>
        <p:grpSpPr>
          <a:xfrm>
            <a:off x="3265869" y="4746045"/>
            <a:ext cx="3763581" cy="612000"/>
            <a:chOff x="2305628" y="4822245"/>
            <a:chExt cx="3763581" cy="612000"/>
          </a:xfrm>
        </p:grpSpPr>
        <p:sp>
          <p:nvSpPr>
            <p:cNvPr id="11" name="13 椭圆 1">
              <a:extLst>
                <a:ext uri="{FF2B5EF4-FFF2-40B4-BE49-F238E27FC236}">
                  <a16:creationId xmlns:a16="http://schemas.microsoft.com/office/drawing/2014/main" id="{8AE11386-1A8D-C553-0BFF-0E5E87F322E7}"/>
                </a:ext>
              </a:extLst>
            </p:cNvPr>
            <p:cNvSpPr/>
            <p:nvPr/>
          </p:nvSpPr>
          <p:spPr>
            <a:xfrm>
              <a:off x="2305628" y="4822245"/>
              <a:ext cx="612000" cy="61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200" dirty="0"/>
                <a:t>3</a:t>
              </a:r>
              <a:endParaRPr lang="zh-CN" altLang="en-US" sz="2200" dirty="0"/>
            </a:p>
          </p:txBody>
        </p:sp>
        <p:sp>
          <p:nvSpPr>
            <p:cNvPr id="12" name="8 Docer Falling Dust PPT demo">
              <a:extLst>
                <a:ext uri="{FF2B5EF4-FFF2-40B4-BE49-F238E27FC236}">
                  <a16:creationId xmlns:a16="http://schemas.microsoft.com/office/drawing/2014/main" id="{5B3DB099-3953-9E63-7701-28D8BB140636}"/>
                </a:ext>
              </a:extLst>
            </p:cNvPr>
            <p:cNvSpPr/>
            <p:nvPr/>
          </p:nvSpPr>
          <p:spPr>
            <a:xfrm>
              <a:off x="3073192" y="4928190"/>
              <a:ext cx="2996017" cy="400110"/>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cs typeface="+mn-ea"/>
                  <a:sym typeface="+mn-lt"/>
                </a:rPr>
                <a:t>会员权益需要迭代升级</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87179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1921991" y="3036361"/>
            <a:ext cx="8186857"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实施付费会员模式的三大策略</a:t>
            </a:r>
          </a:p>
        </p:txBody>
      </p:sp>
      <p:sp>
        <p:nvSpPr>
          <p:cNvPr id="20" name="矩形 19"/>
          <p:cNvSpPr/>
          <p:nvPr/>
        </p:nvSpPr>
        <p:spPr>
          <a:xfrm>
            <a:off x="1887701" y="4075072"/>
            <a:ext cx="8186857" cy="1705403"/>
          </a:xfrm>
          <a:prstGeom prst="rect">
            <a:avLst/>
          </a:prstGeom>
        </p:spPr>
        <p:txBody>
          <a:bodyPr wrap="square">
            <a:spAutoFit/>
          </a:bodyPr>
          <a:lstStyle/>
          <a:p>
            <a:pPr indent="457200" algn="just">
              <a:lnSpc>
                <a:spcPct val="150000"/>
              </a:lnSpc>
            </a:pPr>
            <a:r>
              <a:rPr lang="zh-CN" altLang="en-US" dirty="0"/>
              <a:t>付费会员的用户留存及其所产生的长期价值的吸引力无疑是巨大的，再加上会员经济趋势的影响，各个品牌商和零售企业想做会员经济很正常，但要想真正做好却并非易事。搭建成功的付费会员体系，在遵从以上</a:t>
            </a:r>
            <a:r>
              <a:rPr lang="en-US" altLang="zh-CN" dirty="0"/>
              <a:t>3</a:t>
            </a:r>
            <a:r>
              <a:rPr lang="zh-CN" altLang="en-US" dirty="0"/>
              <a:t>个原则的前提下，还必须要采取有效的实施手段，只有这样才能保证付费会员模式顺利实施。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163849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43082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实施付费会员模式的三大策略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C78642EE-EF42-CFE8-A523-7142CD2EDF6C}"/>
              </a:ext>
            </a:extLst>
          </p:cNvPr>
          <p:cNvGrpSpPr/>
          <p:nvPr/>
        </p:nvGrpSpPr>
        <p:grpSpPr>
          <a:xfrm>
            <a:off x="942081" y="1057248"/>
            <a:ext cx="10171705" cy="1784885"/>
            <a:chOff x="1103446" y="2450941"/>
            <a:chExt cx="10171705" cy="1784885"/>
          </a:xfrm>
        </p:grpSpPr>
        <p:sp>
          <p:nvSpPr>
            <p:cNvPr id="5" name="Text Placeholder 27">
              <a:extLst>
                <a:ext uri="{FF2B5EF4-FFF2-40B4-BE49-F238E27FC236}">
                  <a16:creationId xmlns:a16="http://schemas.microsoft.com/office/drawing/2014/main" id="{FAC3B448-6CB7-D81B-615A-E3131A3C31B6}"/>
                </a:ext>
              </a:extLst>
            </p:cNvPr>
            <p:cNvSpPr txBox="1">
              <a:spLocks/>
            </p:cNvSpPr>
            <p:nvPr/>
          </p:nvSpPr>
          <p:spPr>
            <a:xfrm>
              <a:off x="1103446" y="2835426"/>
              <a:ext cx="10171705" cy="14004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6" name="同侧圆角矩形 14">
              <a:extLst>
                <a:ext uri="{FF2B5EF4-FFF2-40B4-BE49-F238E27FC236}">
                  <a16:creationId xmlns:a16="http://schemas.microsoft.com/office/drawing/2014/main" id="{B6F9E4D8-BF3B-09DF-374C-D4E7DC387A78}"/>
                </a:ext>
              </a:extLst>
            </p:cNvPr>
            <p:cNvSpPr/>
            <p:nvPr/>
          </p:nvSpPr>
          <p:spPr>
            <a:xfrm>
              <a:off x="1103446" y="2450941"/>
              <a:ext cx="22032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获取有效消费者</a:t>
              </a:r>
            </a:p>
          </p:txBody>
        </p:sp>
        <p:sp>
          <p:nvSpPr>
            <p:cNvPr id="7" name="TextBox 53">
              <a:extLst>
                <a:ext uri="{FF2B5EF4-FFF2-40B4-BE49-F238E27FC236}">
                  <a16:creationId xmlns:a16="http://schemas.microsoft.com/office/drawing/2014/main" id="{F0D6CCAC-3631-643C-578E-0AE402B759F2}"/>
                </a:ext>
              </a:extLst>
            </p:cNvPr>
            <p:cNvSpPr txBox="1"/>
            <p:nvPr/>
          </p:nvSpPr>
          <p:spPr>
            <a:xfrm>
              <a:off x="1295795" y="2940684"/>
              <a:ext cx="9775617" cy="115685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构建有效的场景触达</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设计完善的会员售卖机制</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为消费者制造非买不可的理由</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降低转换决策成本</a:t>
              </a:r>
            </a:p>
          </p:txBody>
        </p:sp>
      </p:grpSp>
      <p:grpSp>
        <p:nvGrpSpPr>
          <p:cNvPr id="26" name="组合 25">
            <a:extLst>
              <a:ext uri="{FF2B5EF4-FFF2-40B4-BE49-F238E27FC236}">
                <a16:creationId xmlns:a16="http://schemas.microsoft.com/office/drawing/2014/main" id="{C81100DC-11B9-ED4D-0B0B-84F6846B7BCA}"/>
              </a:ext>
            </a:extLst>
          </p:cNvPr>
          <p:cNvGrpSpPr/>
          <p:nvPr/>
        </p:nvGrpSpPr>
        <p:grpSpPr>
          <a:xfrm>
            <a:off x="4260918" y="1437354"/>
            <a:ext cx="7364786" cy="3759503"/>
            <a:chOff x="4260918" y="1437354"/>
            <a:chExt cx="7364786" cy="3759503"/>
          </a:xfrm>
        </p:grpSpPr>
        <p:sp>
          <p:nvSpPr>
            <p:cNvPr id="22" name="文本框 21">
              <a:extLst>
                <a:ext uri="{FF2B5EF4-FFF2-40B4-BE49-F238E27FC236}">
                  <a16:creationId xmlns:a16="http://schemas.microsoft.com/office/drawing/2014/main" id="{93DC59EB-3DE4-5BF6-1ACE-4A94A833D70F}"/>
                </a:ext>
              </a:extLst>
            </p:cNvPr>
            <p:cNvSpPr txBox="1"/>
            <p:nvPr/>
          </p:nvSpPr>
          <p:spPr>
            <a:xfrm>
              <a:off x="6683311" y="4965759"/>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京东</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PLUS</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会员场景触达</a:t>
              </a:r>
            </a:p>
          </p:txBody>
        </p:sp>
        <p:pic>
          <p:nvPicPr>
            <p:cNvPr id="25" name="图片 24">
              <a:extLst>
                <a:ext uri="{FF2B5EF4-FFF2-40B4-BE49-F238E27FC236}">
                  <a16:creationId xmlns:a16="http://schemas.microsoft.com/office/drawing/2014/main" id="{5BE5DECE-874C-3103-1C0B-84877753E51F}"/>
                </a:ext>
              </a:extLst>
            </p:cNvPr>
            <p:cNvPicPr>
              <a:picLocks noChangeAspect="1"/>
            </p:cNvPicPr>
            <p:nvPr/>
          </p:nvPicPr>
          <p:blipFill>
            <a:blip r:embed="rId2"/>
            <a:stretch>
              <a:fillRect/>
            </a:stretch>
          </p:blipFill>
          <p:spPr>
            <a:xfrm>
              <a:off x="4260918" y="1437354"/>
              <a:ext cx="7364786" cy="3480120"/>
            </a:xfrm>
            <a:prstGeom prst="rect">
              <a:avLst/>
            </a:prstGeom>
            <a:ln>
              <a:solidFill>
                <a:schemeClr val="bg1">
                  <a:lumMod val="50000"/>
                </a:schemeClr>
              </a:solidFill>
            </a:ln>
          </p:spPr>
        </p:pic>
      </p:grpSp>
    </p:spTree>
    <p:extLst>
      <p:ext uri="{BB962C8B-B14F-4D97-AF65-F5344CB8AC3E}">
        <p14:creationId xmlns:p14="http://schemas.microsoft.com/office/powerpoint/2010/main" val="349239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650"/>
                                        <p:tgtEl>
                                          <p:spTgt spid="3"/>
                                        </p:tgtEl>
                                      </p:cBhvr>
                                    </p:animEffect>
                                  </p:childTnLst>
                                </p:cTn>
                              </p:par>
                            </p:childTnLst>
                          </p:cTn>
                        </p:par>
                        <p:par>
                          <p:cTn id="8" fill="hold">
                            <p:stCondLst>
                              <p:cond delay="650"/>
                            </p:stCondLst>
                            <p:childTnLst>
                              <p:par>
                                <p:cTn id="9" presetID="10"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43082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实施付费会员模式的三大策略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C78642EE-EF42-CFE8-A523-7142CD2EDF6C}"/>
              </a:ext>
            </a:extLst>
          </p:cNvPr>
          <p:cNvGrpSpPr/>
          <p:nvPr/>
        </p:nvGrpSpPr>
        <p:grpSpPr>
          <a:xfrm>
            <a:off x="942081" y="1057248"/>
            <a:ext cx="10171705" cy="1784885"/>
            <a:chOff x="1103446" y="2450941"/>
            <a:chExt cx="10171705" cy="1784885"/>
          </a:xfrm>
        </p:grpSpPr>
        <p:sp>
          <p:nvSpPr>
            <p:cNvPr id="5" name="Text Placeholder 27">
              <a:extLst>
                <a:ext uri="{FF2B5EF4-FFF2-40B4-BE49-F238E27FC236}">
                  <a16:creationId xmlns:a16="http://schemas.microsoft.com/office/drawing/2014/main" id="{FAC3B448-6CB7-D81B-615A-E3131A3C31B6}"/>
                </a:ext>
              </a:extLst>
            </p:cNvPr>
            <p:cNvSpPr txBox="1">
              <a:spLocks/>
            </p:cNvSpPr>
            <p:nvPr/>
          </p:nvSpPr>
          <p:spPr>
            <a:xfrm>
              <a:off x="1103446" y="2835426"/>
              <a:ext cx="10171705" cy="14004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6" name="同侧圆角矩形 14">
              <a:extLst>
                <a:ext uri="{FF2B5EF4-FFF2-40B4-BE49-F238E27FC236}">
                  <a16:creationId xmlns:a16="http://schemas.microsoft.com/office/drawing/2014/main" id="{B6F9E4D8-BF3B-09DF-374C-D4E7DC387A78}"/>
                </a:ext>
              </a:extLst>
            </p:cNvPr>
            <p:cNvSpPr/>
            <p:nvPr/>
          </p:nvSpPr>
          <p:spPr>
            <a:xfrm>
              <a:off x="1103446" y="2450941"/>
              <a:ext cx="22032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获取有效消费者</a:t>
              </a:r>
            </a:p>
          </p:txBody>
        </p:sp>
        <p:sp>
          <p:nvSpPr>
            <p:cNvPr id="7" name="TextBox 53">
              <a:extLst>
                <a:ext uri="{FF2B5EF4-FFF2-40B4-BE49-F238E27FC236}">
                  <a16:creationId xmlns:a16="http://schemas.microsoft.com/office/drawing/2014/main" id="{F0D6CCAC-3631-643C-578E-0AE402B759F2}"/>
                </a:ext>
              </a:extLst>
            </p:cNvPr>
            <p:cNvSpPr txBox="1"/>
            <p:nvPr/>
          </p:nvSpPr>
          <p:spPr>
            <a:xfrm>
              <a:off x="1295795" y="2940684"/>
              <a:ext cx="9775617" cy="115685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构建有效的场景触达</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设计完善的会员售卖机制</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为消费者制造非买不可的理由</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降低转换决策成本</a:t>
              </a:r>
            </a:p>
          </p:txBody>
        </p:sp>
      </p:grpSp>
      <p:grpSp>
        <p:nvGrpSpPr>
          <p:cNvPr id="2" name="组合 1">
            <a:extLst>
              <a:ext uri="{FF2B5EF4-FFF2-40B4-BE49-F238E27FC236}">
                <a16:creationId xmlns:a16="http://schemas.microsoft.com/office/drawing/2014/main" id="{4312E90F-84F5-539C-2F07-31F9C3CC5ECE}"/>
              </a:ext>
            </a:extLst>
          </p:cNvPr>
          <p:cNvGrpSpPr/>
          <p:nvPr/>
        </p:nvGrpSpPr>
        <p:grpSpPr>
          <a:xfrm>
            <a:off x="4215198" y="1437353"/>
            <a:ext cx="7523536" cy="3759504"/>
            <a:chOff x="4215198" y="1437353"/>
            <a:chExt cx="7523536" cy="3759504"/>
          </a:xfrm>
        </p:grpSpPr>
        <p:sp>
          <p:nvSpPr>
            <p:cNvPr id="22" name="文本框 21">
              <a:extLst>
                <a:ext uri="{FF2B5EF4-FFF2-40B4-BE49-F238E27FC236}">
                  <a16:creationId xmlns:a16="http://schemas.microsoft.com/office/drawing/2014/main" id="{93DC59EB-3DE4-5BF6-1ACE-4A94A833D70F}"/>
                </a:ext>
              </a:extLst>
            </p:cNvPr>
            <p:cNvSpPr txBox="1"/>
            <p:nvPr/>
          </p:nvSpPr>
          <p:spPr>
            <a:xfrm>
              <a:off x="6716966" y="4965759"/>
              <a:ext cx="252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京东</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PLUS</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卡种选择</a:t>
              </a:r>
            </a:p>
          </p:txBody>
        </p:sp>
        <p:pic>
          <p:nvPicPr>
            <p:cNvPr id="4" name="图片 3">
              <a:extLst>
                <a:ext uri="{FF2B5EF4-FFF2-40B4-BE49-F238E27FC236}">
                  <a16:creationId xmlns:a16="http://schemas.microsoft.com/office/drawing/2014/main" id="{9B52CCDF-E1A6-86C7-16CE-CF5C581FFB9C}"/>
                </a:ext>
              </a:extLst>
            </p:cNvPr>
            <p:cNvPicPr>
              <a:picLocks noChangeAspect="1"/>
            </p:cNvPicPr>
            <p:nvPr/>
          </p:nvPicPr>
          <p:blipFill>
            <a:blip r:embed="rId2"/>
            <a:stretch>
              <a:fillRect/>
            </a:stretch>
          </p:blipFill>
          <p:spPr>
            <a:xfrm>
              <a:off x="4215198" y="1437353"/>
              <a:ext cx="7523536" cy="3480119"/>
            </a:xfrm>
            <a:prstGeom prst="rect">
              <a:avLst/>
            </a:prstGeom>
            <a:ln>
              <a:solidFill>
                <a:schemeClr val="bg1">
                  <a:lumMod val="50000"/>
                </a:schemeClr>
              </a:solidFill>
            </a:ln>
          </p:spPr>
        </p:pic>
      </p:grpSp>
    </p:spTree>
    <p:extLst>
      <p:ext uri="{BB962C8B-B14F-4D97-AF65-F5344CB8AC3E}">
        <p14:creationId xmlns:p14="http://schemas.microsoft.com/office/powerpoint/2010/main" val="198426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43082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实施付费会员模式的三大策略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C78642EE-EF42-CFE8-A523-7142CD2EDF6C}"/>
              </a:ext>
            </a:extLst>
          </p:cNvPr>
          <p:cNvGrpSpPr/>
          <p:nvPr/>
        </p:nvGrpSpPr>
        <p:grpSpPr>
          <a:xfrm>
            <a:off x="942081" y="1057248"/>
            <a:ext cx="10171705" cy="1784885"/>
            <a:chOff x="1103446" y="2450941"/>
            <a:chExt cx="10171705" cy="1784885"/>
          </a:xfrm>
        </p:grpSpPr>
        <p:sp>
          <p:nvSpPr>
            <p:cNvPr id="5" name="Text Placeholder 27">
              <a:extLst>
                <a:ext uri="{FF2B5EF4-FFF2-40B4-BE49-F238E27FC236}">
                  <a16:creationId xmlns:a16="http://schemas.microsoft.com/office/drawing/2014/main" id="{FAC3B448-6CB7-D81B-615A-E3131A3C31B6}"/>
                </a:ext>
              </a:extLst>
            </p:cNvPr>
            <p:cNvSpPr txBox="1">
              <a:spLocks/>
            </p:cNvSpPr>
            <p:nvPr/>
          </p:nvSpPr>
          <p:spPr>
            <a:xfrm>
              <a:off x="1103446" y="2835426"/>
              <a:ext cx="10171705" cy="14004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6" name="同侧圆角矩形 14">
              <a:extLst>
                <a:ext uri="{FF2B5EF4-FFF2-40B4-BE49-F238E27FC236}">
                  <a16:creationId xmlns:a16="http://schemas.microsoft.com/office/drawing/2014/main" id="{B6F9E4D8-BF3B-09DF-374C-D4E7DC387A78}"/>
                </a:ext>
              </a:extLst>
            </p:cNvPr>
            <p:cNvSpPr/>
            <p:nvPr/>
          </p:nvSpPr>
          <p:spPr>
            <a:xfrm>
              <a:off x="1103446" y="2450941"/>
              <a:ext cx="22032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获取有效消费者</a:t>
              </a:r>
            </a:p>
          </p:txBody>
        </p:sp>
        <p:sp>
          <p:nvSpPr>
            <p:cNvPr id="7" name="TextBox 53">
              <a:extLst>
                <a:ext uri="{FF2B5EF4-FFF2-40B4-BE49-F238E27FC236}">
                  <a16:creationId xmlns:a16="http://schemas.microsoft.com/office/drawing/2014/main" id="{F0D6CCAC-3631-643C-578E-0AE402B759F2}"/>
                </a:ext>
              </a:extLst>
            </p:cNvPr>
            <p:cNvSpPr txBox="1"/>
            <p:nvPr/>
          </p:nvSpPr>
          <p:spPr>
            <a:xfrm>
              <a:off x="1295795" y="2940684"/>
              <a:ext cx="9775617" cy="1156855"/>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构建有效的场景触达</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设计完善的会员售卖机制</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为消费者制造非买不可的理由</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降低转换决策成本</a:t>
              </a:r>
            </a:p>
          </p:txBody>
        </p:sp>
      </p:grpSp>
      <p:grpSp>
        <p:nvGrpSpPr>
          <p:cNvPr id="8" name="组合 7">
            <a:extLst>
              <a:ext uri="{FF2B5EF4-FFF2-40B4-BE49-F238E27FC236}">
                <a16:creationId xmlns:a16="http://schemas.microsoft.com/office/drawing/2014/main" id="{0DAD2AF4-AA01-EDE1-03C8-0665EB63713B}"/>
              </a:ext>
            </a:extLst>
          </p:cNvPr>
          <p:cNvGrpSpPr/>
          <p:nvPr/>
        </p:nvGrpSpPr>
        <p:grpSpPr>
          <a:xfrm>
            <a:off x="942081" y="3130407"/>
            <a:ext cx="10171705" cy="1500486"/>
            <a:chOff x="1103446" y="2450941"/>
            <a:chExt cx="10171705" cy="1500486"/>
          </a:xfrm>
        </p:grpSpPr>
        <p:sp>
          <p:nvSpPr>
            <p:cNvPr id="9" name="Text Placeholder 27">
              <a:extLst>
                <a:ext uri="{FF2B5EF4-FFF2-40B4-BE49-F238E27FC236}">
                  <a16:creationId xmlns:a16="http://schemas.microsoft.com/office/drawing/2014/main" id="{456FFF80-57A5-9DE1-8C8F-315D2D0DD18A}"/>
                </a:ext>
              </a:extLst>
            </p:cNvPr>
            <p:cNvSpPr txBox="1">
              <a:spLocks/>
            </p:cNvSpPr>
            <p:nvPr/>
          </p:nvSpPr>
          <p:spPr>
            <a:xfrm>
              <a:off x="1103446" y="2835427"/>
              <a:ext cx="10171705" cy="1116000"/>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0" name="同侧圆角矩形 14">
              <a:extLst>
                <a:ext uri="{FF2B5EF4-FFF2-40B4-BE49-F238E27FC236}">
                  <a16:creationId xmlns:a16="http://schemas.microsoft.com/office/drawing/2014/main" id="{09587349-82FE-09DF-7F1F-6DCF0D623576}"/>
                </a:ext>
              </a:extLst>
            </p:cNvPr>
            <p:cNvSpPr/>
            <p:nvPr/>
          </p:nvSpPr>
          <p:spPr>
            <a:xfrm>
              <a:off x="1103446" y="2450941"/>
              <a:ext cx="22032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提高会员留存率</a:t>
              </a:r>
            </a:p>
          </p:txBody>
        </p:sp>
        <p:sp>
          <p:nvSpPr>
            <p:cNvPr id="11" name="TextBox 53">
              <a:extLst>
                <a:ext uri="{FF2B5EF4-FFF2-40B4-BE49-F238E27FC236}">
                  <a16:creationId xmlns:a16="http://schemas.microsoft.com/office/drawing/2014/main" id="{DA629AC5-93C3-E543-8BBE-CFB0433BF3EB}"/>
                </a:ext>
              </a:extLst>
            </p:cNvPr>
            <p:cNvSpPr txBox="1"/>
            <p:nvPr/>
          </p:nvSpPr>
          <p:spPr>
            <a:xfrm>
              <a:off x="1295795" y="2963544"/>
              <a:ext cx="9775617" cy="861390"/>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为消费者提供更好的体验，让消费者感觉物超所值，他们自然就愿意续费。</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品牌商和零售企业可以通过不定期地推出不同的续费激励活动来刺激会员续费。</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品牌商和零售企业可以在推出月付费会员的同时，推出连续包月会费优惠的机制。</a:t>
              </a:r>
            </a:p>
          </p:txBody>
        </p:sp>
      </p:grpSp>
      <p:grpSp>
        <p:nvGrpSpPr>
          <p:cNvPr id="12" name="组合 11">
            <a:extLst>
              <a:ext uri="{FF2B5EF4-FFF2-40B4-BE49-F238E27FC236}">
                <a16:creationId xmlns:a16="http://schemas.microsoft.com/office/drawing/2014/main" id="{FCAE69B9-F7C8-4327-D279-DF0953C1ECA8}"/>
              </a:ext>
            </a:extLst>
          </p:cNvPr>
          <p:cNvGrpSpPr/>
          <p:nvPr/>
        </p:nvGrpSpPr>
        <p:grpSpPr>
          <a:xfrm>
            <a:off x="942080" y="4919166"/>
            <a:ext cx="10171706" cy="1500484"/>
            <a:chOff x="1103445" y="2450941"/>
            <a:chExt cx="10171706" cy="1500484"/>
          </a:xfrm>
        </p:grpSpPr>
        <p:sp>
          <p:nvSpPr>
            <p:cNvPr id="13" name="Text Placeholder 27">
              <a:extLst>
                <a:ext uri="{FF2B5EF4-FFF2-40B4-BE49-F238E27FC236}">
                  <a16:creationId xmlns:a16="http://schemas.microsoft.com/office/drawing/2014/main" id="{7037ED34-4892-2D65-CE4A-A90181C04097}"/>
                </a:ext>
              </a:extLst>
            </p:cNvPr>
            <p:cNvSpPr txBox="1">
              <a:spLocks/>
            </p:cNvSpPr>
            <p:nvPr/>
          </p:nvSpPr>
          <p:spPr>
            <a:xfrm>
              <a:off x="1103446" y="2835426"/>
              <a:ext cx="10171705" cy="1115999"/>
            </a:xfrm>
            <a:prstGeom prst="rect">
              <a:avLst/>
            </a:prstGeom>
            <a:solidFill>
              <a:schemeClr val="bg1">
                <a:lumMod val="85000"/>
                <a:alpha val="50196"/>
              </a:schemeClr>
            </a:solidFill>
          </p:spPr>
          <p:txBody>
            <a:bodyPr lIns="109728" tIns="73152" rIns="109728" bIns="0" anchor="t"/>
            <a:lstStyle>
              <a:lvl1pPr marL="0" indent="0" algn="l" defTabSz="914400" rtl="0" eaLnBrk="1" latinLnBrk="0" hangingPunct="1">
                <a:lnSpc>
                  <a:spcPct val="90000"/>
                </a:lnSpc>
                <a:spcBef>
                  <a:spcPts val="1000"/>
                </a:spcBef>
                <a:buFont typeface="Arial" panose="020B0604020202020204" pitchFamily="34" charset="0"/>
                <a:buNone/>
                <a:defRPr sz="1333" b="0" kern="1200" spc="0" baseline="0">
                  <a:solidFill>
                    <a:srgbClr val="968B7F"/>
                  </a:solidFill>
                  <a:latin typeface="+mn-lt"/>
                  <a:ea typeface="+mn-ea"/>
                  <a:cs typeface="WeblySleek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latin typeface="微软雅黑" panose="020B0503020204020204" pitchFamily="34" charset="-122"/>
                <a:ea typeface="微软雅黑" panose="020B0503020204020204" pitchFamily="34" charset="-122"/>
                <a:cs typeface="+mn-ea"/>
                <a:sym typeface="+mn-lt"/>
              </a:endParaRPr>
            </a:p>
          </p:txBody>
        </p:sp>
        <p:sp>
          <p:nvSpPr>
            <p:cNvPr id="14" name="同侧圆角矩形 14">
              <a:extLst>
                <a:ext uri="{FF2B5EF4-FFF2-40B4-BE49-F238E27FC236}">
                  <a16:creationId xmlns:a16="http://schemas.microsoft.com/office/drawing/2014/main" id="{048C089E-5508-4F75-DCD2-50FA2CF1742E}"/>
                </a:ext>
              </a:extLst>
            </p:cNvPr>
            <p:cNvSpPr/>
            <p:nvPr/>
          </p:nvSpPr>
          <p:spPr>
            <a:xfrm>
              <a:off x="1103445" y="2450941"/>
              <a:ext cx="3222000" cy="380106"/>
            </a:xfrm>
            <a:prstGeom prst="round2SameRect">
              <a:avLst>
                <a:gd name="adj1" fmla="val 20008"/>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80000" algn="just"/>
              <a:r>
                <a:rPr lang="zh-CN" altLang="en-US" sz="2000" b="1" dirty="0">
                  <a:solidFill>
                    <a:schemeClr val="lt1"/>
                  </a:solidFill>
                  <a:latin typeface="微软雅黑" panose="020B0503020204020204" pitchFamily="34" charset="-122"/>
                  <a:ea typeface="微软雅黑" panose="020B0503020204020204" pitchFamily="34" charset="-122"/>
                  <a:cs typeface="+mn-ea"/>
                  <a:sym typeface="+mn-lt"/>
                </a:rPr>
                <a:t>制造有效的消费者自传播</a:t>
              </a:r>
            </a:p>
          </p:txBody>
        </p:sp>
        <p:sp>
          <p:nvSpPr>
            <p:cNvPr id="17" name="TextBox 53">
              <a:extLst>
                <a:ext uri="{FF2B5EF4-FFF2-40B4-BE49-F238E27FC236}">
                  <a16:creationId xmlns:a16="http://schemas.microsoft.com/office/drawing/2014/main" id="{D505526B-F3BA-E9DE-5CB6-F04283CAAD6A}"/>
                </a:ext>
              </a:extLst>
            </p:cNvPr>
            <p:cNvSpPr txBox="1"/>
            <p:nvPr/>
          </p:nvSpPr>
          <p:spPr>
            <a:xfrm>
              <a:off x="1295795" y="2952114"/>
              <a:ext cx="9775617" cy="861390"/>
            </a:xfrm>
            <a:prstGeom prst="rect">
              <a:avLst/>
            </a:prstGeom>
            <a:noFill/>
          </p:spPr>
          <p:txBody>
            <a:bodyPr wrap="square" lIns="0" tIns="0" rIns="0" bIns="0" rtlCol="0">
              <a:spAutoFit/>
            </a:bodyPr>
            <a:lstStyle>
              <a:defPPr>
                <a:defRPr lang="zh-CN"/>
              </a:defPPr>
              <a:lvl1pPr algn="just">
                <a:lnSpc>
                  <a:spcPct val="150000"/>
                </a:lnSpc>
                <a:spcAft>
                  <a:spcPts val="800"/>
                </a:spcAft>
                <a:defRPr sz="1000">
                  <a:solidFill>
                    <a:schemeClr val="tx1">
                      <a:lumMod val="65000"/>
                      <a:lumOff val="35000"/>
                    </a:schemeClr>
                  </a:solidFill>
                  <a:latin typeface="+mn-ea"/>
                </a:defRPr>
              </a:lvl1pPr>
            </a:lstStyle>
            <a:p>
              <a:pPr>
                <a:lnSpc>
                  <a:spcPct val="120000"/>
                </a:lnSpc>
                <a:spcAft>
                  <a:spcPts val="0"/>
                </a:spcAft>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依靠社交的力量，让消费者对付费会员自发地进行传播是实现会员数量快速增长的性价比非常高的一种方式。</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对线下门店来说，品牌商和零售企业可以允许付费会员“老带新”。</a:t>
              </a:r>
              <a:endParaRPr lang="en-US" altLang="zh-CN" sz="1600" dirty="0">
                <a:solidFill>
                  <a:schemeClr val="tx1"/>
                </a:solidFill>
                <a:latin typeface="微软雅黑" panose="020B0503020204020204" pitchFamily="34" charset="-122"/>
                <a:ea typeface="微软雅黑" panose="020B0503020204020204" pitchFamily="34" charset="-122"/>
                <a:cs typeface="+mn-ea"/>
                <a:sym typeface="+mn-lt"/>
              </a:endParaRPr>
            </a:p>
            <a:p>
              <a:pPr marL="324000" indent="-216000">
                <a:lnSpc>
                  <a:spcPct val="120000"/>
                </a:lnSpc>
                <a:spcAft>
                  <a:spcPts val="0"/>
                </a:spcAft>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对线上店铺来说，品牌商和企业可以为付费会员设置共享账户。</a:t>
              </a:r>
            </a:p>
          </p:txBody>
        </p:sp>
      </p:grpSp>
    </p:spTree>
    <p:extLst>
      <p:ext uri="{BB962C8B-B14F-4D97-AF65-F5344CB8AC3E}">
        <p14:creationId xmlns:p14="http://schemas.microsoft.com/office/powerpoint/2010/main" val="85869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650"/>
                                        <p:tgtEl>
                                          <p:spTgt spid="8"/>
                                        </p:tgtEl>
                                      </p:cBhvr>
                                    </p:animEffect>
                                  </p:childTnLst>
                                </p:cTn>
                              </p:par>
                            </p:childTnLst>
                          </p:cTn>
                        </p:par>
                        <p:par>
                          <p:cTn id="8" fill="hold">
                            <p:stCondLst>
                              <p:cond delay="650"/>
                            </p:stCondLst>
                            <p:childTnLst>
                              <p:par>
                                <p:cTn id="9" presetID="22" presetClass="entr" presetSubtype="1" fill="hold" nodeType="afterEffect">
                                  <p:stCondLst>
                                    <p:cond delay="150"/>
                                  </p:stCondLst>
                                  <p:childTnLst>
                                    <p:set>
                                      <p:cBhvr>
                                        <p:cTn id="10" dur="1" fill="hold">
                                          <p:stCondLst>
                                            <p:cond delay="0"/>
                                          </p:stCondLst>
                                        </p:cTn>
                                        <p:tgtEl>
                                          <p:spTgt spid="12"/>
                                        </p:tgtEl>
                                        <p:attrNameLst>
                                          <p:attrName>style.visibility</p:attrName>
                                        </p:attrNameLst>
                                      </p:cBhvr>
                                      <p:to>
                                        <p:strVal val="visible"/>
                                      </p:to>
                                    </p:set>
                                    <p:animEffect transition="in" filter="wipe(up)">
                                      <p:cBhvr>
                                        <p:cTn id="11" dur="6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pic>
        <p:nvPicPr>
          <p:cNvPr id="19" name="图片 18"/>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0800000">
            <a:off x="0" y="4200416"/>
            <a:ext cx="3543300" cy="2647950"/>
          </a:xfrm>
          <a:prstGeom prst="rect">
            <a:avLst/>
          </a:prstGeom>
        </p:spPr>
      </p:pic>
      <p:sp>
        <p:nvSpPr>
          <p:cNvPr id="8" name="文本框 7"/>
          <p:cNvSpPr txBox="1"/>
          <p:nvPr/>
        </p:nvSpPr>
        <p:spPr>
          <a:xfrm>
            <a:off x="998995" y="1232639"/>
            <a:ext cx="1848583"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目  录</a:t>
            </a:r>
          </a:p>
        </p:txBody>
      </p:sp>
      <p:grpSp>
        <p:nvGrpSpPr>
          <p:cNvPr id="7" name="组合 6">
            <a:extLst>
              <a:ext uri="{FF2B5EF4-FFF2-40B4-BE49-F238E27FC236}">
                <a16:creationId xmlns:a16="http://schemas.microsoft.com/office/drawing/2014/main" id="{A55D587A-8C7D-6825-E650-890199DD38A2}"/>
              </a:ext>
            </a:extLst>
          </p:cNvPr>
          <p:cNvGrpSpPr/>
          <p:nvPr/>
        </p:nvGrpSpPr>
        <p:grpSpPr>
          <a:xfrm>
            <a:off x="4399827" y="1322527"/>
            <a:ext cx="6642422" cy="4617726"/>
            <a:chOff x="5168478" y="1277702"/>
            <a:chExt cx="6642422" cy="4617726"/>
          </a:xfrm>
        </p:grpSpPr>
        <p:sp>
          <p:nvSpPr>
            <p:cNvPr id="9" name="圆角矩形 8"/>
            <p:cNvSpPr/>
            <p:nvPr/>
          </p:nvSpPr>
          <p:spPr>
            <a:xfrm>
              <a:off x="5168478" y="1277702"/>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1</a:t>
              </a:r>
            </a:p>
          </p:txBody>
        </p:sp>
        <p:sp>
          <p:nvSpPr>
            <p:cNvPr id="10" name="圆角矩形 9"/>
            <p:cNvSpPr/>
            <p:nvPr/>
          </p:nvSpPr>
          <p:spPr>
            <a:xfrm>
              <a:off x="5168478" y="2270208"/>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2</a:t>
              </a:r>
            </a:p>
          </p:txBody>
        </p:sp>
        <p:sp>
          <p:nvSpPr>
            <p:cNvPr id="11" name="圆角矩形 10"/>
            <p:cNvSpPr/>
            <p:nvPr/>
          </p:nvSpPr>
          <p:spPr>
            <a:xfrm>
              <a:off x="5168478" y="3262714"/>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3</a:t>
              </a:r>
            </a:p>
          </p:txBody>
        </p:sp>
        <p:sp>
          <p:nvSpPr>
            <p:cNvPr id="13" name="文本框 12"/>
            <p:cNvSpPr txBox="1"/>
            <p:nvPr/>
          </p:nvSpPr>
          <p:spPr>
            <a:xfrm>
              <a:off x="6370038" y="1339942"/>
              <a:ext cx="4701016"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运用会员体系指导客户运营</a:t>
              </a:r>
            </a:p>
          </p:txBody>
        </p:sp>
        <p:sp>
          <p:nvSpPr>
            <p:cNvPr id="14" name="文本框 13"/>
            <p:cNvSpPr txBox="1"/>
            <p:nvPr/>
          </p:nvSpPr>
          <p:spPr>
            <a:xfrm>
              <a:off x="6370040" y="2332448"/>
              <a:ext cx="5001022"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运用付费会员筛选高价值客户</a:t>
              </a:r>
              <a:endParaRPr lang="zh-CN" altLang="en-US" sz="2800" b="1" baseline="30000" dirty="0">
                <a:latin typeface="微软雅黑" panose="020B0503020204020204" pitchFamily="34" charset="-122"/>
                <a:ea typeface="微软雅黑" panose="020B0503020204020204" pitchFamily="34" charset="-122"/>
                <a:cs typeface="+mn-ea"/>
                <a:sym typeface="+mn-lt"/>
              </a:endParaRPr>
            </a:p>
          </p:txBody>
        </p:sp>
        <p:sp>
          <p:nvSpPr>
            <p:cNvPr id="15" name="文本框 14"/>
            <p:cNvSpPr txBox="1"/>
            <p:nvPr/>
          </p:nvSpPr>
          <p:spPr>
            <a:xfrm>
              <a:off x="6370039" y="3324954"/>
              <a:ext cx="5336687"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会员互通，线上线下会员相融合</a:t>
              </a:r>
            </a:p>
          </p:txBody>
        </p:sp>
        <p:sp>
          <p:nvSpPr>
            <p:cNvPr id="2" name="圆角矩形 9">
              <a:extLst>
                <a:ext uri="{FF2B5EF4-FFF2-40B4-BE49-F238E27FC236}">
                  <a16:creationId xmlns:a16="http://schemas.microsoft.com/office/drawing/2014/main" id="{0A97BB29-FB7E-E11F-749F-5CB2A010E491}"/>
                </a:ext>
              </a:extLst>
            </p:cNvPr>
            <p:cNvSpPr/>
            <p:nvPr/>
          </p:nvSpPr>
          <p:spPr>
            <a:xfrm>
              <a:off x="5168478" y="4255220"/>
              <a:ext cx="1055048" cy="647700"/>
            </a:xfrm>
            <a:prstGeom prst="roundRect">
              <a:avLst>
                <a:gd name="adj"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4</a:t>
              </a:r>
            </a:p>
          </p:txBody>
        </p:sp>
        <p:sp>
          <p:nvSpPr>
            <p:cNvPr id="3" name="文本框 2">
              <a:extLst>
                <a:ext uri="{FF2B5EF4-FFF2-40B4-BE49-F238E27FC236}">
                  <a16:creationId xmlns:a16="http://schemas.microsoft.com/office/drawing/2014/main" id="{8CA49585-5895-3587-3CE0-9CCA8F52D635}"/>
                </a:ext>
              </a:extLst>
            </p:cNvPr>
            <p:cNvSpPr txBox="1"/>
            <p:nvPr/>
          </p:nvSpPr>
          <p:spPr>
            <a:xfrm>
              <a:off x="6370040" y="4317460"/>
              <a:ext cx="5440860"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用</a:t>
              </a:r>
              <a:r>
                <a:rPr lang="en-US" altLang="zh-CN" sz="2800" b="1" dirty="0">
                  <a:latin typeface="微软雅黑" panose="020B0503020204020204" pitchFamily="34" charset="-122"/>
                  <a:ea typeface="微软雅黑" panose="020B0503020204020204" pitchFamily="34" charset="-122"/>
                  <a:cs typeface="+mn-ea"/>
                  <a:sym typeface="+mn-lt"/>
                </a:rPr>
                <a:t>SCRM </a:t>
              </a:r>
              <a:r>
                <a:rPr lang="zh-CN" altLang="en-US" sz="2800" b="1" dirty="0">
                  <a:latin typeface="微软雅黑" panose="020B0503020204020204" pitchFamily="34" charset="-122"/>
                  <a:ea typeface="微软雅黑" panose="020B0503020204020204" pitchFamily="34" charset="-122"/>
                  <a:cs typeface="+mn-ea"/>
                  <a:sym typeface="+mn-lt"/>
                </a:rPr>
                <a:t>模式构建品牌私域流量</a:t>
              </a:r>
            </a:p>
          </p:txBody>
        </p:sp>
        <p:sp>
          <p:nvSpPr>
            <p:cNvPr id="5" name="圆角矩形 10">
              <a:extLst>
                <a:ext uri="{FF2B5EF4-FFF2-40B4-BE49-F238E27FC236}">
                  <a16:creationId xmlns:a16="http://schemas.microsoft.com/office/drawing/2014/main" id="{7B50A349-6DA0-CDAB-7FE5-2718EB081FC8}"/>
                </a:ext>
              </a:extLst>
            </p:cNvPr>
            <p:cNvSpPr/>
            <p:nvPr/>
          </p:nvSpPr>
          <p:spPr>
            <a:xfrm>
              <a:off x="5168478" y="5247728"/>
              <a:ext cx="1055048" cy="647700"/>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微软雅黑" panose="020B0503020204020204" pitchFamily="34" charset="-122"/>
                  <a:ea typeface="微软雅黑" panose="020B0503020204020204" pitchFamily="34" charset="-122"/>
                  <a:cs typeface="+mn-ea"/>
                  <a:sym typeface="+mn-lt"/>
                </a:rPr>
                <a:t>5</a:t>
              </a:r>
            </a:p>
          </p:txBody>
        </p:sp>
        <p:sp>
          <p:nvSpPr>
            <p:cNvPr id="6" name="文本框 5">
              <a:extLst>
                <a:ext uri="{FF2B5EF4-FFF2-40B4-BE49-F238E27FC236}">
                  <a16:creationId xmlns:a16="http://schemas.microsoft.com/office/drawing/2014/main" id="{D6C2FDE1-FCCF-1CDC-82AC-0E9F22F72D4A}"/>
                </a:ext>
              </a:extLst>
            </p:cNvPr>
            <p:cNvSpPr txBox="1"/>
            <p:nvPr/>
          </p:nvSpPr>
          <p:spPr>
            <a:xfrm>
              <a:off x="6370040" y="5309968"/>
              <a:ext cx="3396788" cy="523220"/>
            </a:xfrm>
            <a:prstGeom prst="rect">
              <a:avLst/>
            </a:prstGeom>
            <a:noFill/>
          </p:spPr>
          <p:txBody>
            <a:bodyPr wrap="square" rtlCol="0">
              <a:spAutoFit/>
            </a:bodyPr>
            <a:lstStyle/>
            <a:p>
              <a:r>
                <a:rPr lang="zh-CN" altLang="en-US" sz="2800" b="1" dirty="0">
                  <a:latin typeface="微软雅黑" panose="020B0503020204020204" pitchFamily="34" charset="-122"/>
                  <a:ea typeface="微软雅黑" panose="020B0503020204020204" pitchFamily="34" charset="-122"/>
                  <a:cs typeface="+mn-ea"/>
                  <a:sym typeface="+mn-lt"/>
                </a:rPr>
                <a:t>实施客户资产管理</a:t>
              </a:r>
            </a:p>
          </p:txBody>
        </p:sp>
      </p:grpSp>
      <p:sp>
        <p:nvSpPr>
          <p:cNvPr id="17" name="文本框 16"/>
          <p:cNvSpPr txBox="1"/>
          <p:nvPr/>
        </p:nvSpPr>
        <p:spPr>
          <a:xfrm>
            <a:off x="806274" y="2131401"/>
            <a:ext cx="2673127" cy="523220"/>
          </a:xfrm>
          <a:prstGeom prst="rect">
            <a:avLst/>
          </a:prstGeom>
          <a:noFill/>
        </p:spPr>
        <p:txBody>
          <a:bodyPr wrap="square" rtlCol="0">
            <a:spAutoFit/>
            <a:scene3d>
              <a:camera prst="orthographicFront"/>
              <a:lightRig rig="threePt" dir="t"/>
            </a:scene3d>
            <a:sp3d contourW="12700"/>
          </a:bodyPr>
          <a:lstStyle/>
          <a:p>
            <a:pPr algn="ctr"/>
            <a:r>
              <a:rPr lang="en-US" altLang="zh-CN" sz="2800" b="1" dirty="0">
                <a:latin typeface="微软雅黑" panose="020B0503020204020204" pitchFamily="34" charset="-122"/>
                <a:ea typeface="微软雅黑" panose="020B0503020204020204" pitchFamily="34" charset="-122"/>
                <a:cs typeface="+mn-ea"/>
                <a:sym typeface="+mn-lt"/>
              </a:rPr>
              <a:t>CONTENTS</a:t>
            </a:r>
          </a:p>
        </p:txBody>
      </p:sp>
      <p:sp>
        <p:nvSpPr>
          <p:cNvPr id="20" name="等腰三角形 19"/>
          <p:cNvSpPr/>
          <p:nvPr/>
        </p:nvSpPr>
        <p:spPr>
          <a:xfrm rot="5400000">
            <a:off x="3388615" y="1530176"/>
            <a:ext cx="309372" cy="2667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6877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anim calcmode="lin" valueType="num">
                                      <p:cBhvr>
                                        <p:cTn id="13" dur="500" fill="hold"/>
                                        <p:tgtEl>
                                          <p:spTgt spid="17"/>
                                        </p:tgtEl>
                                        <p:attrNameLst>
                                          <p:attrName>ppt_x</p:attrName>
                                        </p:attrNameLst>
                                      </p:cBhvr>
                                      <p:tavLst>
                                        <p:tav tm="0">
                                          <p:val>
                                            <p:strVal val="#ppt_x"/>
                                          </p:val>
                                        </p:tav>
                                        <p:tav tm="100000">
                                          <p:val>
                                            <p:strVal val="#ppt_x"/>
                                          </p:val>
                                        </p:tav>
                                      </p:tavLst>
                                    </p:anim>
                                    <p:anim calcmode="lin" valueType="num">
                                      <p:cBhvr>
                                        <p:cTn id="14" dur="500" fill="hold"/>
                                        <p:tgtEl>
                                          <p:spTgt spid="17"/>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650" fill="hold"/>
                                        <p:tgtEl>
                                          <p:spTgt spid="7"/>
                                        </p:tgtEl>
                                        <p:attrNameLst>
                                          <p:attrName>ppt_x</p:attrName>
                                        </p:attrNameLst>
                                      </p:cBhvr>
                                      <p:tavLst>
                                        <p:tav tm="0">
                                          <p:val>
                                            <p:strVal val="1+#ppt_w/2"/>
                                          </p:val>
                                        </p:tav>
                                        <p:tav tm="100000">
                                          <p:val>
                                            <p:strVal val="#ppt_x"/>
                                          </p:val>
                                        </p:tav>
                                      </p:tavLst>
                                    </p:anim>
                                    <p:anim calcmode="lin" valueType="num">
                                      <p:cBhvr additive="base">
                                        <p:cTn id="23" dur="65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430820"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实施付费会员模式的三大策略</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5A4DF142-E335-F3A0-8F29-C490548EA30E}"/>
              </a:ext>
            </a:extLst>
          </p:cNvPr>
          <p:cNvGrpSpPr/>
          <p:nvPr/>
        </p:nvGrpSpPr>
        <p:grpSpPr>
          <a:xfrm>
            <a:off x="882465" y="2427653"/>
            <a:ext cx="10427070" cy="1604211"/>
            <a:chOff x="886345" y="1003967"/>
            <a:chExt cx="10427070" cy="1604211"/>
          </a:xfrm>
        </p:grpSpPr>
        <p:sp>
          <p:nvSpPr>
            <p:cNvPr id="4" name="矩形: 圆角 3">
              <a:extLst>
                <a:ext uri="{FF2B5EF4-FFF2-40B4-BE49-F238E27FC236}">
                  <a16:creationId xmlns:a16="http://schemas.microsoft.com/office/drawing/2014/main" id="{4AC9E330-8C74-8AF9-FFA8-7C01EE387C44}"/>
                </a:ext>
              </a:extLst>
            </p:cNvPr>
            <p:cNvSpPr/>
            <p:nvPr/>
          </p:nvSpPr>
          <p:spPr>
            <a:xfrm>
              <a:off x="935580" y="1648009"/>
              <a:ext cx="10377835"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你是否购买过付费会员？说一说该付费会员采取了什么策略来获取消费者。你为什么会购买该付费会员？</a:t>
              </a:r>
            </a:p>
          </p:txBody>
        </p:sp>
        <p:sp>
          <p:nvSpPr>
            <p:cNvPr id="15" name="文本框 14">
              <a:extLst>
                <a:ext uri="{FF2B5EF4-FFF2-40B4-BE49-F238E27FC236}">
                  <a16:creationId xmlns:a16="http://schemas.microsoft.com/office/drawing/2014/main" id="{D0CF547C-B001-AEAA-E2C9-D20E1F7771F3}"/>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16" name="组合 15">
              <a:extLst>
                <a:ext uri="{FF2B5EF4-FFF2-40B4-BE49-F238E27FC236}">
                  <a16:creationId xmlns:a16="http://schemas.microsoft.com/office/drawing/2014/main" id="{7BF990F0-46A1-D8F5-E4FA-27C872E960CF}"/>
                </a:ext>
              </a:extLst>
            </p:cNvPr>
            <p:cNvGrpSpPr/>
            <p:nvPr/>
          </p:nvGrpSpPr>
          <p:grpSpPr>
            <a:xfrm>
              <a:off x="886345" y="1003967"/>
              <a:ext cx="746632" cy="746632"/>
              <a:chOff x="1118840" y="4462463"/>
              <a:chExt cx="746632" cy="746632"/>
            </a:xfrm>
          </p:grpSpPr>
          <p:pic>
            <p:nvPicPr>
              <p:cNvPr id="18" name="图形 17" descr="聊天">
                <a:extLst>
                  <a:ext uri="{FF2B5EF4-FFF2-40B4-BE49-F238E27FC236}">
                    <a16:creationId xmlns:a16="http://schemas.microsoft.com/office/drawing/2014/main" id="{3C54A13E-B27F-F802-D954-1A1D74B7269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19" name="组合 18">
                <a:extLst>
                  <a:ext uri="{FF2B5EF4-FFF2-40B4-BE49-F238E27FC236}">
                    <a16:creationId xmlns:a16="http://schemas.microsoft.com/office/drawing/2014/main" id="{A23CF2E2-ED0B-E293-FA86-56871D691CDE}"/>
                  </a:ext>
                </a:extLst>
              </p:cNvPr>
              <p:cNvGrpSpPr/>
              <p:nvPr/>
            </p:nvGrpSpPr>
            <p:grpSpPr>
              <a:xfrm>
                <a:off x="1490660" y="4810123"/>
                <a:ext cx="251644" cy="54000"/>
                <a:chOff x="1473993" y="4800599"/>
                <a:chExt cx="251644" cy="54000"/>
              </a:xfrm>
            </p:grpSpPr>
            <p:sp>
              <p:nvSpPr>
                <p:cNvPr id="20" name="椭圆 19">
                  <a:extLst>
                    <a:ext uri="{FF2B5EF4-FFF2-40B4-BE49-F238E27FC236}">
                      <a16:creationId xmlns:a16="http://schemas.microsoft.com/office/drawing/2014/main" id="{7253C379-6E04-D020-3A19-054A97D15B51}"/>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a:extLst>
                    <a:ext uri="{FF2B5EF4-FFF2-40B4-BE49-F238E27FC236}">
                      <a16:creationId xmlns:a16="http://schemas.microsoft.com/office/drawing/2014/main" id="{DE9AEB9D-2CDA-5CB9-FA66-0C77AF54E489}"/>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a:extLst>
                    <a:ext uri="{FF2B5EF4-FFF2-40B4-BE49-F238E27FC236}">
                      <a16:creationId xmlns:a16="http://schemas.microsoft.com/office/drawing/2014/main" id="{CFF86276-E9DC-EF57-7DAA-C97BF01CEA6B}"/>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37671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任务三</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6134970"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会员互通，</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线上线下会员相融合</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7522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38080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会员互通，线上线下会员相融合</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6" name="组合 5">
            <a:extLst>
              <a:ext uri="{FF2B5EF4-FFF2-40B4-BE49-F238E27FC236}">
                <a16:creationId xmlns:a16="http://schemas.microsoft.com/office/drawing/2014/main" id="{7DADB2EF-2D71-0923-478E-6A34048AFF47}"/>
              </a:ext>
            </a:extLst>
          </p:cNvPr>
          <p:cNvGrpSpPr/>
          <p:nvPr/>
        </p:nvGrpSpPr>
        <p:grpSpPr>
          <a:xfrm>
            <a:off x="866859" y="1555395"/>
            <a:ext cx="10380261" cy="3953865"/>
            <a:chOff x="866859" y="2321205"/>
            <a:chExt cx="10380261" cy="3953865"/>
          </a:xfrm>
        </p:grpSpPr>
        <p:sp>
          <p:nvSpPr>
            <p:cNvPr id="16" name="矩形: 圆角 15">
              <a:extLst>
                <a:ext uri="{FF2B5EF4-FFF2-40B4-BE49-F238E27FC236}">
                  <a16:creationId xmlns:a16="http://schemas.microsoft.com/office/drawing/2014/main" id="{2A8FC409-923F-3776-BA90-6F2F257518A2}"/>
                </a:ext>
              </a:extLst>
            </p:cNvPr>
            <p:cNvSpPr/>
            <p:nvPr/>
          </p:nvSpPr>
          <p:spPr>
            <a:xfrm>
              <a:off x="866859" y="3184871"/>
              <a:ext cx="10380261" cy="3090199"/>
            </a:xfrm>
            <a:prstGeom prst="roundRect">
              <a:avLst>
                <a:gd name="adj" fmla="val 11135"/>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06000" tIns="180000" rIns="306000" rtlCol="0" anchor="ctr"/>
            <a:lstStyle/>
            <a:p>
              <a:pPr algn="just">
                <a:lnSpc>
                  <a:spcPct val="130000"/>
                </a:lnSpc>
              </a:pPr>
              <a:r>
                <a:rPr lang="zh-CN" altLang="en-US" sz="1700" dirty="0">
                  <a:solidFill>
                    <a:schemeClr val="tx1"/>
                  </a:solidFill>
                  <a:latin typeface="微软雅黑" panose="020B0503020204020204" pitchFamily="34" charset="-122"/>
                  <a:ea typeface="微软雅黑" panose="020B0503020204020204" pitchFamily="34" charset="-122"/>
                </a:rPr>
                <a:t>品牌商和零售企业要想实现线上线下会员互相融合，首先要打通线上线下的会员体系，使消费者无论是在线上办理会员，还是在线下办理会员，都可以在线上和线下享受到无差别的商品或服务。</a:t>
              </a:r>
              <a:endParaRPr lang="en-US" altLang="zh-CN" sz="1700" dirty="0">
                <a:solidFill>
                  <a:schemeClr val="tx1"/>
                </a:solidFill>
                <a:latin typeface="微软雅黑" panose="020B0503020204020204" pitchFamily="34" charset="-122"/>
                <a:ea typeface="微软雅黑" panose="020B0503020204020204" pitchFamily="34" charset="-122"/>
              </a:endParaRPr>
            </a:p>
            <a:p>
              <a:pPr algn="just">
                <a:lnSpc>
                  <a:spcPct val="130000"/>
                </a:lnSpc>
              </a:pPr>
              <a:endParaRPr lang="en-US" altLang="zh-CN" sz="1700" dirty="0">
                <a:solidFill>
                  <a:schemeClr val="tx1"/>
                </a:solidFill>
                <a:latin typeface="微软雅黑" panose="020B0503020204020204" pitchFamily="34" charset="-122"/>
                <a:ea typeface="微软雅黑" panose="020B0503020204020204" pitchFamily="34" charset="-122"/>
              </a:endParaRPr>
            </a:p>
            <a:p>
              <a:pPr algn="just">
                <a:lnSpc>
                  <a:spcPct val="130000"/>
                </a:lnSpc>
              </a:pPr>
              <a:r>
                <a:rPr lang="zh-CN" altLang="en-US" sz="1700" dirty="0">
                  <a:solidFill>
                    <a:schemeClr val="tx1"/>
                  </a:solidFill>
                  <a:latin typeface="微软雅黑" panose="020B0503020204020204" pitchFamily="34" charset="-122"/>
                  <a:ea typeface="微软雅黑" panose="020B0503020204020204" pitchFamily="34" charset="-122"/>
                </a:rPr>
                <a:t>为了帮助商家解决线上线下会员体系不通的痛点，蚂蚁金服为商家提供了支付宝“会员通”的解决方案。在过去，零售行业多数企业的线上和线下的</a:t>
              </a:r>
              <a:r>
                <a:rPr lang="en-US" altLang="zh-CN" sz="1700" dirty="0">
                  <a:solidFill>
                    <a:schemeClr val="tx1"/>
                  </a:solidFill>
                  <a:latin typeface="微软雅黑" panose="020B0503020204020204" pitchFamily="34" charset="-122"/>
                  <a:ea typeface="微软雅黑" panose="020B0503020204020204" pitchFamily="34" charset="-122"/>
                </a:rPr>
                <a:t>CRM</a:t>
              </a:r>
              <a:r>
                <a:rPr lang="zh-CN" altLang="en-US" sz="1700" dirty="0">
                  <a:solidFill>
                    <a:schemeClr val="tx1"/>
                  </a:solidFill>
                  <a:latin typeface="微软雅黑" panose="020B0503020204020204" pitchFamily="34" charset="-122"/>
                  <a:ea typeface="微软雅黑" panose="020B0503020204020204" pitchFamily="34" charset="-122"/>
                </a:rPr>
                <a:t>系统是分开运营的，两者之间无法实现资源共享。支付宝“会员通”解决方案帮助商家解决了这一难题，它能帮助商家实现精准营销，推动商家向新零售转型。</a:t>
              </a:r>
            </a:p>
          </p:txBody>
        </p:sp>
        <p:sp>
          <p:nvSpPr>
            <p:cNvPr id="17" name="îSļiḓê">
              <a:extLst>
                <a:ext uri="{FF2B5EF4-FFF2-40B4-BE49-F238E27FC236}">
                  <a16:creationId xmlns:a16="http://schemas.microsoft.com/office/drawing/2014/main" id="{81665378-3E2A-66C1-6F55-DEF357DFEAE7}"/>
                </a:ext>
              </a:extLst>
            </p:cNvPr>
            <p:cNvSpPr/>
            <p:nvPr/>
          </p:nvSpPr>
          <p:spPr>
            <a:xfrm>
              <a:off x="5516170" y="2321205"/>
              <a:ext cx="1081639" cy="1081647"/>
            </a:xfrm>
            <a:prstGeom prst="ellipse">
              <a:avLst/>
            </a:prstGeom>
            <a:solidFill>
              <a:schemeClr val="accent2"/>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rPr>
                <a:t>会员通</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380801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会员互通，线上线下会员相融合</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9647FDF3-0965-630B-E51E-7E98C672E656}"/>
              </a:ext>
            </a:extLst>
          </p:cNvPr>
          <p:cNvGrpSpPr/>
          <p:nvPr/>
        </p:nvGrpSpPr>
        <p:grpSpPr>
          <a:xfrm>
            <a:off x="866860" y="1655204"/>
            <a:ext cx="10406882" cy="3865736"/>
            <a:chOff x="866860" y="1780934"/>
            <a:chExt cx="10406882" cy="3865736"/>
          </a:xfrm>
        </p:grpSpPr>
        <p:sp>
          <p:nvSpPr>
            <p:cNvPr id="5" name="矩形 4">
              <a:extLst>
                <a:ext uri="{FF2B5EF4-FFF2-40B4-BE49-F238E27FC236}">
                  <a16:creationId xmlns:a16="http://schemas.microsoft.com/office/drawing/2014/main" id="{746D3376-E865-A748-F832-6455DE796225}"/>
                </a:ext>
              </a:extLst>
            </p:cNvPr>
            <p:cNvSpPr/>
            <p:nvPr/>
          </p:nvSpPr>
          <p:spPr>
            <a:xfrm>
              <a:off x="866860" y="2954579"/>
              <a:ext cx="10406882" cy="2513124"/>
            </a:xfrm>
            <a:prstGeom prst="rect">
              <a:avLst/>
            </a:prstGeom>
          </p:spPr>
          <p:txBody>
            <a:bodyPr wrap="square">
              <a:spAutoFit/>
            </a:bodyPr>
            <a:lstStyle/>
            <a:p>
              <a:pPr indent="406800" algn="just">
                <a:lnSpc>
                  <a:spcPct val="135000"/>
                </a:lnSpc>
                <a:spcAft>
                  <a:spcPts val="7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乐友是支付宝“会员通”的尝鲜者，它与支付宝联手展开合作，通过天猫、乐友门店的交易数据整合、会员身份识别、会员权益整合等开展了会员“三通”，形成了线下线上一体化的</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体系。消费者无论是在乐友的天猫官方旗舰店购物，还是在乐友</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App</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上购物，或者在乐友遍布全国各地的连锁店购物，会员积分都可以通积通兑，统一积分，统一使用。</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35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乐友和支付宝合作，联手构建了孕婴新零售闭环生态圈，打破了线上支付、线下购买的壁垒，将线上资源引流到线下，再通过线下门店为线上服务提供更加稳定、高效的客流支撑，建立起了全渠道会员服务举证，促进了孕婴消费升级。</a:t>
              </a:r>
            </a:p>
          </p:txBody>
        </p:sp>
        <p:grpSp>
          <p:nvGrpSpPr>
            <p:cNvPr id="3" name="组合 2">
              <a:extLst>
                <a:ext uri="{FF2B5EF4-FFF2-40B4-BE49-F238E27FC236}">
                  <a16:creationId xmlns:a16="http://schemas.microsoft.com/office/drawing/2014/main" id="{C67449EE-38A6-AD9A-CEC5-79EBA8537179}"/>
                </a:ext>
              </a:extLst>
            </p:cNvPr>
            <p:cNvGrpSpPr/>
            <p:nvPr/>
          </p:nvGrpSpPr>
          <p:grpSpPr>
            <a:xfrm>
              <a:off x="866860" y="1780934"/>
              <a:ext cx="10406882" cy="3865736"/>
              <a:chOff x="1386112" y="1190625"/>
              <a:chExt cx="10406882" cy="3865736"/>
            </a:xfrm>
          </p:grpSpPr>
          <p:cxnSp>
            <p:nvCxnSpPr>
              <p:cNvPr id="7" name="直接连接符 6">
                <a:extLst>
                  <a:ext uri="{FF2B5EF4-FFF2-40B4-BE49-F238E27FC236}">
                    <a16:creationId xmlns:a16="http://schemas.microsoft.com/office/drawing/2014/main" id="{63F25454-0E11-E8E2-D887-7B4AA54B9151}"/>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8" name="组合 7">
                <a:extLst>
                  <a:ext uri="{FF2B5EF4-FFF2-40B4-BE49-F238E27FC236}">
                    <a16:creationId xmlns:a16="http://schemas.microsoft.com/office/drawing/2014/main" id="{806C853C-7A71-2FF1-C3D1-A26899849636}"/>
                  </a:ext>
                </a:extLst>
              </p:cNvPr>
              <p:cNvGrpSpPr/>
              <p:nvPr/>
            </p:nvGrpSpPr>
            <p:grpSpPr>
              <a:xfrm>
                <a:off x="1386112" y="1190625"/>
                <a:ext cx="1818007" cy="491492"/>
                <a:chOff x="1386113" y="1223329"/>
                <a:chExt cx="1697036" cy="458788"/>
              </a:xfrm>
            </p:grpSpPr>
            <p:sp>
              <p:nvSpPr>
                <p:cNvPr id="10" name="Rectangle 13" descr="FD1DDF730CE4456e89755B07FE1653D0# #Rectangle 13">
                  <a:extLst>
                    <a:ext uri="{FF2B5EF4-FFF2-40B4-BE49-F238E27FC236}">
                      <a16:creationId xmlns:a16="http://schemas.microsoft.com/office/drawing/2014/main" id="{AC4CD336-DCF7-62AC-2780-8F44F98D1663}"/>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11" name="îŝḻide">
                  <a:extLst>
                    <a:ext uri="{FF2B5EF4-FFF2-40B4-BE49-F238E27FC236}">
                      <a16:creationId xmlns:a16="http://schemas.microsoft.com/office/drawing/2014/main" id="{7D3376F7-CB7A-C1F6-A655-CD5B2DFB9D2E}"/>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2" name="Freeform 44">
                  <a:extLst>
                    <a:ext uri="{FF2B5EF4-FFF2-40B4-BE49-F238E27FC236}">
                      <a16:creationId xmlns:a16="http://schemas.microsoft.com/office/drawing/2014/main" id="{72C894A7-63FA-83E2-2782-79533C1D7FE3}"/>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9" name="直接连接符 8">
                <a:extLst>
                  <a:ext uri="{FF2B5EF4-FFF2-40B4-BE49-F238E27FC236}">
                    <a16:creationId xmlns:a16="http://schemas.microsoft.com/office/drawing/2014/main" id="{B6765F6E-4B69-127E-EC91-D32494510B9A}"/>
                  </a:ext>
                </a:extLst>
              </p:cNvPr>
              <p:cNvCxnSpPr>
                <a:cxnSpLocks/>
              </p:cNvCxnSpPr>
              <p:nvPr/>
            </p:nvCxnSpPr>
            <p:spPr>
              <a:xfrm>
                <a:off x="1386112" y="5056361"/>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4" name="文本框 3">
              <a:extLst>
                <a:ext uri="{FF2B5EF4-FFF2-40B4-BE49-F238E27FC236}">
                  <a16:creationId xmlns:a16="http://schemas.microsoft.com/office/drawing/2014/main" id="{47867FE0-CCF5-3525-1F9A-DE32C2B16BA0}"/>
                </a:ext>
              </a:extLst>
            </p:cNvPr>
            <p:cNvSpPr txBox="1"/>
            <p:nvPr/>
          </p:nvSpPr>
          <p:spPr>
            <a:xfrm>
              <a:off x="3785060" y="2544009"/>
              <a:ext cx="4570483"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乐友，利用一张会员卡破除孕婴新零售困局</a:t>
              </a:r>
            </a:p>
          </p:txBody>
        </p:sp>
      </p:grpSp>
    </p:spTree>
    <p:extLst>
      <p:ext uri="{BB962C8B-B14F-4D97-AF65-F5344CB8AC3E}">
        <p14:creationId xmlns:p14="http://schemas.microsoft.com/office/powerpoint/2010/main" val="398313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任务四</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1999" y="2803892"/>
            <a:ext cx="6632537"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用</a:t>
            </a:r>
            <a: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t>SCRM</a:t>
            </a: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模式构建品牌私域流量</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74037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562339"/>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844519" y="2657458"/>
            <a:ext cx="6341801" cy="1569660"/>
          </a:xfrm>
          <a:prstGeom prst="rect">
            <a:avLst/>
          </a:prstGeom>
          <a:noFill/>
        </p:spPr>
        <p:txBody>
          <a:bodyPr wrap="none" rtlCol="0">
            <a:spAutoFit/>
          </a:bodyPr>
          <a:lstStyle/>
          <a:p>
            <a:pPr algn="ct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SCRM</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，强调社交化的</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智慧管理</a:t>
            </a:r>
          </a:p>
        </p:txBody>
      </p:sp>
      <p:sp>
        <p:nvSpPr>
          <p:cNvPr id="20" name="矩形 19"/>
          <p:cNvSpPr/>
          <p:nvPr/>
        </p:nvSpPr>
        <p:spPr>
          <a:xfrm>
            <a:off x="2299243" y="4319415"/>
            <a:ext cx="7432351" cy="1989327"/>
          </a:xfrm>
          <a:prstGeom prst="rect">
            <a:avLst/>
          </a:prstGeom>
        </p:spPr>
        <p:txBody>
          <a:bodyPr wrap="square">
            <a:spAutoFit/>
          </a:bodyPr>
          <a:lstStyle/>
          <a:p>
            <a:pPr indent="457200" algn="just">
              <a:lnSpc>
                <a:spcPct val="140000"/>
              </a:lnSpc>
            </a:pPr>
            <a:r>
              <a:rPr lang="en-US" altLang="zh-CN" dirty="0"/>
              <a:t>CRM</a:t>
            </a:r>
            <a:r>
              <a:rPr lang="zh-CN" altLang="en-US" dirty="0"/>
              <a:t>是指企业使用相关技术来管理自己与客户之间的关系，其目标是通过提高客户的价值、满意度、盈利性和忠诚度来缩减企业的销售周期和销售成本，增加收入，寻找扩展业务所需的新市场和渠道。</a:t>
            </a:r>
            <a:endParaRPr lang="en-US" altLang="zh-CN" dirty="0"/>
          </a:p>
          <a:p>
            <a:pPr indent="457200" algn="just">
              <a:lnSpc>
                <a:spcPct val="140000"/>
              </a:lnSpc>
            </a:pPr>
            <a:r>
              <a:rPr lang="zh-CN" altLang="en-US" dirty="0"/>
              <a:t>作为</a:t>
            </a:r>
            <a:r>
              <a:rPr lang="en-US" altLang="zh-CN" dirty="0"/>
              <a:t>CRM</a:t>
            </a:r>
            <a:r>
              <a:rPr lang="zh-CN" altLang="en-US" dirty="0"/>
              <a:t>的延伸，</a:t>
            </a:r>
            <a:r>
              <a:rPr lang="en-US" altLang="zh-CN" dirty="0"/>
              <a:t>SCRM</a:t>
            </a:r>
            <a:r>
              <a:rPr lang="zh-CN" altLang="en-US" dirty="0"/>
              <a:t>更强调客户的参与感以及客户与品牌商和零售企业之间的双边互动。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4040807" cy="400110"/>
          </a:xfrm>
          <a:prstGeom prst="rect">
            <a:avLst/>
          </a:prstGeom>
          <a:noFill/>
        </p:spPr>
        <p:txBody>
          <a:bodyPr wrap="none" rtlCol="0">
            <a:noAutofit/>
          </a:bodyPr>
          <a:lstStyle/>
          <a:p>
            <a:pPr algn="just"/>
            <a:r>
              <a:rPr lang="en-US" altLang="zh-CN" sz="2000" b="1" dirty="0">
                <a:latin typeface="微软雅黑" panose="020B0503020204020204" pitchFamily="34" charset="-122"/>
                <a:ea typeface="微软雅黑" panose="020B0503020204020204" pitchFamily="34" charset="-122"/>
                <a:cs typeface="+mn-ea"/>
                <a:sym typeface="+mn-lt"/>
              </a:rPr>
              <a:t>SCRM</a:t>
            </a:r>
            <a:r>
              <a:rPr lang="zh-CN" altLang="en-US" sz="2000" b="1" dirty="0">
                <a:latin typeface="微软雅黑" panose="020B0503020204020204" pitchFamily="34" charset="-122"/>
                <a:ea typeface="微软雅黑" panose="020B0503020204020204" pitchFamily="34" charset="-122"/>
                <a:cs typeface="+mn-ea"/>
                <a:sym typeface="+mn-lt"/>
              </a:rPr>
              <a:t>，强调社交化的智慧管理</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a:extLst>
              <a:ext uri="{FF2B5EF4-FFF2-40B4-BE49-F238E27FC236}">
                <a16:creationId xmlns:a16="http://schemas.microsoft.com/office/drawing/2014/main" id="{EE7FAC2D-A45B-1CB2-C8AE-577DC86007FD}"/>
              </a:ext>
            </a:extLst>
          </p:cNvPr>
          <p:cNvGraphicFramePr>
            <a:graphicFrameLocks noGrp="1"/>
          </p:cNvGraphicFramePr>
          <p:nvPr/>
        </p:nvGraphicFramePr>
        <p:xfrm>
          <a:off x="955713" y="1444625"/>
          <a:ext cx="10294878" cy="4863072"/>
        </p:xfrm>
        <a:graphic>
          <a:graphicData uri="http://schemas.openxmlformats.org/drawingml/2006/table">
            <a:tbl>
              <a:tblPr firstRow="1" bandRow="1">
                <a:tableStyleId>{9DCAF9ED-07DC-4A11-8D7F-57B35C25682E}</a:tableStyleId>
              </a:tblPr>
              <a:tblGrid>
                <a:gridCol w="1359224">
                  <a:extLst>
                    <a:ext uri="{9D8B030D-6E8A-4147-A177-3AD203B41FA5}">
                      <a16:colId xmlns:a16="http://schemas.microsoft.com/office/drawing/2014/main" val="20000"/>
                    </a:ext>
                  </a:extLst>
                </a:gridCol>
                <a:gridCol w="4165339">
                  <a:extLst>
                    <a:ext uri="{9D8B030D-6E8A-4147-A177-3AD203B41FA5}">
                      <a16:colId xmlns:a16="http://schemas.microsoft.com/office/drawing/2014/main" val="582212129"/>
                    </a:ext>
                  </a:extLst>
                </a:gridCol>
                <a:gridCol w="4770315">
                  <a:extLst>
                    <a:ext uri="{9D8B030D-6E8A-4147-A177-3AD203B41FA5}">
                      <a16:colId xmlns:a16="http://schemas.microsoft.com/office/drawing/2014/main" val="935592302"/>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项目</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en-US" altLang="zh-CN" sz="1500" dirty="0">
                          <a:solidFill>
                            <a:schemeClr val="bg1"/>
                          </a:solidFill>
                          <a:latin typeface="微软雅黑" panose="020B0503020204020204" pitchFamily="34" charset="-122"/>
                          <a:ea typeface="微软雅黑" panose="020B0503020204020204" pitchFamily="34" charset="-122"/>
                        </a:rPr>
                        <a:t>SCRM</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en-US" altLang="zh-CN" sz="1500" dirty="0">
                          <a:solidFill>
                            <a:schemeClr val="bg1"/>
                          </a:solidFill>
                          <a:latin typeface="微软雅黑" panose="020B0503020204020204" pitchFamily="34" charset="-122"/>
                          <a:ea typeface="微软雅黑" panose="020B0503020204020204" pitchFamily="34" charset="-122"/>
                        </a:rPr>
                        <a:t>CRM</a:t>
                      </a:r>
                      <a:endParaRPr lang="zh-CN" altLang="en-US" sz="1500" dirty="0">
                        <a:solidFill>
                          <a:schemeClr val="bg1"/>
                        </a:solidFill>
                        <a:latin typeface="微软雅黑" panose="020B0503020204020204" pitchFamily="34" charset="-122"/>
                        <a:ea typeface="微软雅黑" panose="020B0503020204020204" pitchFamily="34" charset="-122"/>
                      </a:endParaRP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353947">
                <a:tc>
                  <a:txBody>
                    <a:bodyPr/>
                    <a:lstStyle/>
                    <a:p>
                      <a:pPr marL="0" algn="l">
                        <a:lnSpc>
                          <a:spcPct val="114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企业目标</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强调与客户互动，以客户需求为中心</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满足客户的基本需求</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64207">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管理对象</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以管理客户的社交价值为中心</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客户本身，管理的核心数据是客户的交易数据</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客户数据特点</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客户数据动态变化，并会持续丰富</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基本上处于静止状态</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334336">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客户关系</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强调企业与客户、客户与客户之间的互动</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注重企业与客户的关系</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为客户提供服务的方式</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通过与客户进行交流与互动来了解客户需求，以更具互动性的方式为客户提供服务</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利用现有渠道维护客户</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1815642"/>
                  </a:ext>
                </a:extLst>
              </a:tr>
              <a:tr h="568298">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营销方式</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根据客户的需求与客户互动，并开展营销，客户也可以自发对营销活动进行扩散</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通过分析客户的基本需求来向客户推送营销信息</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6145534"/>
                  </a:ext>
                </a:extLst>
              </a:tr>
              <a:tr h="604303">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与客户互动的工具</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社会化媒体与企业内部管理系统紧密结合，企业可以通过多种渠道与客户进行交流与互动</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工具单一</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05254614"/>
                  </a:ext>
                </a:extLst>
              </a:tr>
              <a:tr h="0">
                <a:tc>
                  <a:txBody>
                    <a:bodyPr/>
                    <a:lstStyle/>
                    <a:p>
                      <a:pPr marL="0" marR="0" lvl="0" indent="0" algn="l" defTabSz="914400" rtl="0" eaLnBrk="1" fontAlgn="auto" latinLnBrk="0" hangingPunct="1">
                        <a:lnSpc>
                          <a:spcPct val="114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与客户互动的形式</a:t>
                      </a:r>
                    </a:p>
                  </a:txBody>
                  <a:tcPr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双向互动，客户能够与企业互动，从而为企业创造更多的价值</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14000"/>
                        </a:lnSpc>
                        <a:spcBef>
                          <a:spcPts val="0"/>
                        </a:spcBef>
                        <a:spcAft>
                          <a:spcPts val="0"/>
                        </a:spcAft>
                        <a:buClrTx/>
                        <a:buSzTx/>
                        <a:buFontTx/>
                        <a:buNone/>
                        <a:defRPr/>
                      </a:pPr>
                      <a:r>
                        <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rPr>
                        <a:t>单向互动，多是企业单方面向客户推送信息，客户被动地接收信息</a:t>
                      </a:r>
                    </a:p>
                  </a:txBody>
                  <a:tcPr marR="90000" marT="72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3785530"/>
                  </a:ext>
                </a:extLst>
              </a:tr>
            </a:tbl>
          </a:graphicData>
        </a:graphic>
      </p:graphicFrame>
      <p:sp>
        <p:nvSpPr>
          <p:cNvPr id="6" name="文本框 5">
            <a:extLst>
              <a:ext uri="{FF2B5EF4-FFF2-40B4-BE49-F238E27FC236}">
                <a16:creationId xmlns:a16="http://schemas.microsoft.com/office/drawing/2014/main" id="{61E57BC6-05E9-4DC9-DB0C-E640F7385E86}"/>
              </a:ext>
            </a:extLst>
          </p:cNvPr>
          <p:cNvSpPr txBox="1"/>
          <p:nvPr/>
        </p:nvSpPr>
        <p:spPr>
          <a:xfrm>
            <a:off x="3403152" y="1118125"/>
            <a:ext cx="5400000" cy="231098"/>
          </a:xfrm>
          <a:prstGeom prst="rect">
            <a:avLst/>
          </a:prstGeom>
          <a:noFill/>
        </p:spPr>
        <p:txBody>
          <a:bodyPr wrap="square" lIns="0" tIns="0" rIns="0" bIns="0" rtlCol="0" anchor="ctr" anchorCtr="0">
            <a:noAutofit/>
          </a:bodyPr>
          <a:lstStyle/>
          <a:p>
            <a:pPr algn="ctr">
              <a:spcAft>
                <a:spcPts val="1500"/>
              </a:spcAft>
            </a:pPr>
            <a:r>
              <a:rPr lang="en-US" altLang="zh-CN" sz="1600" b="1" dirty="0">
                <a:latin typeface="微软雅黑" panose="020B0503020204020204" pitchFamily="34" charset="-122"/>
                <a:ea typeface="微软雅黑" panose="020B0503020204020204" pitchFamily="34" charset="-122"/>
              </a:rPr>
              <a:t>SCRM</a:t>
            </a:r>
            <a:r>
              <a:rPr lang="zh-CN" altLang="en-US" sz="1600" b="1" dirty="0">
                <a:latin typeface="微软雅黑" panose="020B0503020204020204" pitchFamily="34" charset="-122"/>
                <a:ea typeface="微软雅黑" panose="020B0503020204020204" pitchFamily="34" charset="-122"/>
              </a:rPr>
              <a:t>与</a:t>
            </a:r>
            <a:r>
              <a:rPr lang="en-US" altLang="zh-CN" sz="1600" b="1" dirty="0">
                <a:latin typeface="微软雅黑" panose="020B0503020204020204" pitchFamily="34" charset="-122"/>
                <a:ea typeface="微软雅黑" panose="020B0503020204020204" pitchFamily="34" charset="-122"/>
              </a:rPr>
              <a:t>CRM</a:t>
            </a:r>
            <a:r>
              <a:rPr lang="zh-CN" altLang="en-US" sz="1600" b="1" dirty="0">
                <a:latin typeface="微软雅黑" panose="020B0503020204020204" pitchFamily="34" charset="-122"/>
                <a:ea typeface="微软雅黑" panose="020B0503020204020204" pitchFamily="34" charset="-122"/>
              </a:rPr>
              <a:t>的对比</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87179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537544" y="3036361"/>
            <a:ext cx="6955750"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运用数据化实现精准营销</a:t>
            </a:r>
          </a:p>
        </p:txBody>
      </p:sp>
      <p:sp>
        <p:nvSpPr>
          <p:cNvPr id="20" name="矩形 19"/>
          <p:cNvSpPr/>
          <p:nvPr/>
        </p:nvSpPr>
        <p:spPr>
          <a:xfrm>
            <a:off x="1887701" y="4075072"/>
            <a:ext cx="8186857" cy="1705403"/>
          </a:xfrm>
          <a:prstGeom prst="rect">
            <a:avLst/>
          </a:prstGeom>
        </p:spPr>
        <p:txBody>
          <a:bodyPr wrap="square">
            <a:spAutoFit/>
          </a:bodyPr>
          <a:lstStyle/>
          <a:p>
            <a:pPr indent="457200" algn="just">
              <a:lnSpc>
                <a:spcPct val="150000"/>
              </a:lnSpc>
            </a:pPr>
            <a:r>
              <a:rPr lang="zh-CN" altLang="en-US" dirty="0"/>
              <a:t>传统零售经营模式在经营过程中面临着诸多问题和挑战，这些问题和挑战导致很多线下门店陷入了业务低迷、业绩不振的困境。</a:t>
            </a:r>
            <a:endParaRPr lang="en-US" altLang="zh-CN" dirty="0"/>
          </a:p>
          <a:p>
            <a:pPr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在</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SCRM</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模式中，社交媒体的应用为会员管理带来了更多的思路和方法。采取</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SCRM</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模式进行会员管理，有利于实现全渠道的融合和会员数据的打通。</a:t>
            </a: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42753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06853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运用数据化实现精准营销</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ï$1ídè">
            <a:extLst>
              <a:ext uri="{FF2B5EF4-FFF2-40B4-BE49-F238E27FC236}">
                <a16:creationId xmlns:a16="http://schemas.microsoft.com/office/drawing/2014/main" id="{BC255E45-4578-0F2F-716B-6294C5F708A8}"/>
              </a:ext>
            </a:extLst>
          </p:cNvPr>
          <p:cNvGrpSpPr/>
          <p:nvPr/>
        </p:nvGrpSpPr>
        <p:grpSpPr>
          <a:xfrm>
            <a:off x="4146759" y="1657769"/>
            <a:ext cx="3766598" cy="3766589"/>
            <a:chOff x="4393857" y="1916832"/>
            <a:chExt cx="3431086" cy="3431078"/>
          </a:xfrm>
        </p:grpSpPr>
        <p:sp>
          <p:nvSpPr>
            <p:cNvPr id="4" name="ïṧľíḑé">
              <a:extLst>
                <a:ext uri="{FF2B5EF4-FFF2-40B4-BE49-F238E27FC236}">
                  <a16:creationId xmlns:a16="http://schemas.microsoft.com/office/drawing/2014/main" id="{78B8AABC-0481-69FD-8D2D-28E995652A03}"/>
                </a:ext>
              </a:extLst>
            </p:cNvPr>
            <p:cNvSpPr/>
            <p:nvPr/>
          </p:nvSpPr>
          <p:spPr bwMode="auto">
            <a:xfrm>
              <a:off x="4393857" y="1916832"/>
              <a:ext cx="1712808" cy="1712806"/>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bg1">
                <a:lumMod val="95000"/>
              </a:schemeClr>
            </a:solidFill>
            <a:ln w="38100">
              <a:solidFill>
                <a:schemeClr val="bg1"/>
              </a:solid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işľïďè">
              <a:extLst>
                <a:ext uri="{FF2B5EF4-FFF2-40B4-BE49-F238E27FC236}">
                  <a16:creationId xmlns:a16="http://schemas.microsoft.com/office/drawing/2014/main" id="{CC996920-1EC1-FAE4-60AC-7CCA19C112E5}"/>
                </a:ext>
              </a:extLst>
            </p:cNvPr>
            <p:cNvSpPr/>
            <p:nvPr/>
          </p:nvSpPr>
          <p:spPr bwMode="auto">
            <a:xfrm>
              <a:off x="4393857" y="3629634"/>
              <a:ext cx="1712808" cy="1718276"/>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bg1">
                <a:lumMod val="95000"/>
              </a:schemeClr>
            </a:solidFill>
            <a:ln w="38100">
              <a:solidFill>
                <a:schemeClr val="bg1"/>
              </a:solid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9" name="iṥ1îḋè">
              <a:extLst>
                <a:ext uri="{FF2B5EF4-FFF2-40B4-BE49-F238E27FC236}">
                  <a16:creationId xmlns:a16="http://schemas.microsoft.com/office/drawing/2014/main" id="{ED21AA8D-9CEF-6FB9-90E9-1148208CA621}"/>
                </a:ext>
              </a:extLst>
            </p:cNvPr>
            <p:cNvSpPr/>
            <p:nvPr/>
          </p:nvSpPr>
          <p:spPr bwMode="auto">
            <a:xfrm>
              <a:off x="6106665" y="1916832"/>
              <a:ext cx="1718278" cy="1712806"/>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bg1">
                <a:lumMod val="95000"/>
              </a:schemeClr>
            </a:solidFill>
            <a:ln w="38100">
              <a:solidFill>
                <a:schemeClr val="bg1"/>
              </a:solid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iṧļîďè">
              <a:extLst>
                <a:ext uri="{FF2B5EF4-FFF2-40B4-BE49-F238E27FC236}">
                  <a16:creationId xmlns:a16="http://schemas.microsoft.com/office/drawing/2014/main" id="{01223228-516F-08BC-55A7-E55F1A13E363}"/>
                </a:ext>
              </a:extLst>
            </p:cNvPr>
            <p:cNvSpPr/>
            <p:nvPr/>
          </p:nvSpPr>
          <p:spPr bwMode="auto">
            <a:xfrm>
              <a:off x="6106665" y="3629634"/>
              <a:ext cx="1718278" cy="1718276"/>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bg1">
                <a:lumMod val="95000"/>
              </a:schemeClr>
            </a:solidFill>
            <a:ln w="38100">
              <a:solidFill>
                <a:schemeClr val="bg1"/>
              </a:solid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1" name="î$1íde">
              <a:extLst>
                <a:ext uri="{FF2B5EF4-FFF2-40B4-BE49-F238E27FC236}">
                  <a16:creationId xmlns:a16="http://schemas.microsoft.com/office/drawing/2014/main" id="{B73B338E-06D4-A030-E15B-E9066692C590}"/>
                </a:ext>
              </a:extLst>
            </p:cNvPr>
            <p:cNvSpPr/>
            <p:nvPr/>
          </p:nvSpPr>
          <p:spPr bwMode="auto">
            <a:xfrm>
              <a:off x="5318664" y="2841635"/>
              <a:ext cx="1581475" cy="1581472"/>
            </a:xfrm>
            <a:custGeom>
              <a:avLst/>
              <a:gdLst/>
              <a:ahLst/>
              <a:cxnLst>
                <a:cxn ang="0">
                  <a:pos x="384" y="155"/>
                </a:cxn>
                <a:cxn ang="0">
                  <a:pos x="255" y="10"/>
                </a:cxn>
                <a:cxn ang="0">
                  <a:pos x="205" y="1"/>
                </a:cxn>
                <a:cxn ang="0">
                  <a:pos x="155" y="4"/>
                </a:cxn>
                <a:cxn ang="0">
                  <a:pos x="10" y="134"/>
                </a:cxn>
                <a:cxn ang="0">
                  <a:pos x="1" y="183"/>
                </a:cxn>
                <a:cxn ang="0">
                  <a:pos x="4" y="234"/>
                </a:cxn>
                <a:cxn ang="0">
                  <a:pos x="134" y="379"/>
                </a:cxn>
                <a:cxn ang="0">
                  <a:pos x="183" y="388"/>
                </a:cxn>
                <a:cxn ang="0">
                  <a:pos x="234" y="384"/>
                </a:cxn>
                <a:cxn ang="0">
                  <a:pos x="379" y="255"/>
                </a:cxn>
                <a:cxn ang="0">
                  <a:pos x="388" y="205"/>
                </a:cxn>
                <a:cxn ang="0">
                  <a:pos x="384" y="155"/>
                </a:cxn>
              </a:cxnLst>
              <a:rect l="0" t="0" r="r" b="b"/>
              <a:pathLst>
                <a:path w="389" h="389">
                  <a:moveTo>
                    <a:pt x="384" y="155"/>
                  </a:moveTo>
                  <a:cubicBezTo>
                    <a:pt x="370" y="87"/>
                    <a:pt x="321" y="32"/>
                    <a:pt x="255" y="10"/>
                  </a:cubicBezTo>
                  <a:cubicBezTo>
                    <a:pt x="239" y="5"/>
                    <a:pt x="222" y="2"/>
                    <a:pt x="205" y="1"/>
                  </a:cubicBezTo>
                  <a:cubicBezTo>
                    <a:pt x="188" y="0"/>
                    <a:pt x="171" y="1"/>
                    <a:pt x="155" y="4"/>
                  </a:cubicBezTo>
                  <a:cubicBezTo>
                    <a:pt x="87" y="18"/>
                    <a:pt x="31" y="68"/>
                    <a:pt x="10" y="134"/>
                  </a:cubicBezTo>
                  <a:cubicBezTo>
                    <a:pt x="5" y="150"/>
                    <a:pt x="1" y="166"/>
                    <a:pt x="1" y="183"/>
                  </a:cubicBezTo>
                  <a:cubicBezTo>
                    <a:pt x="0" y="201"/>
                    <a:pt x="1" y="218"/>
                    <a:pt x="4" y="234"/>
                  </a:cubicBezTo>
                  <a:cubicBezTo>
                    <a:pt x="18" y="302"/>
                    <a:pt x="68" y="357"/>
                    <a:pt x="134" y="379"/>
                  </a:cubicBezTo>
                  <a:cubicBezTo>
                    <a:pt x="149" y="384"/>
                    <a:pt x="166" y="387"/>
                    <a:pt x="183" y="388"/>
                  </a:cubicBezTo>
                  <a:cubicBezTo>
                    <a:pt x="201" y="389"/>
                    <a:pt x="217" y="388"/>
                    <a:pt x="234" y="384"/>
                  </a:cubicBezTo>
                  <a:cubicBezTo>
                    <a:pt x="301" y="370"/>
                    <a:pt x="357" y="321"/>
                    <a:pt x="379" y="255"/>
                  </a:cubicBezTo>
                  <a:cubicBezTo>
                    <a:pt x="384" y="239"/>
                    <a:pt x="387" y="223"/>
                    <a:pt x="388" y="205"/>
                  </a:cubicBezTo>
                  <a:cubicBezTo>
                    <a:pt x="389" y="188"/>
                    <a:pt x="388" y="171"/>
                    <a:pt x="384" y="155"/>
                  </a:cubicBezTo>
                  <a:close/>
                </a:path>
              </a:pathLst>
            </a:custGeom>
            <a:solidFill>
              <a:srgbClr val="FDFDFE"/>
            </a:solidFill>
            <a:ln w="19050">
              <a:no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chemeClr val="tx1">
                      <a:lumMod val="85000"/>
                      <a:lumOff val="15000"/>
                    </a:schemeClr>
                  </a:solidFill>
                  <a:effectLst/>
                  <a:uLnTx/>
                  <a:uFillTx/>
                  <a:latin typeface="微软雅黑" panose="020B0503020204020204" pitchFamily="34" charset="-122"/>
                  <a:ea typeface="微软雅黑" panose="020B0503020204020204" pitchFamily="34" charset="-122"/>
                </a:rPr>
                <a:t>传统零售经营模式的问题</a:t>
              </a:r>
            </a:p>
          </p:txBody>
        </p:sp>
        <p:sp>
          <p:nvSpPr>
            <p:cNvPr id="12" name="îŝḻide">
              <a:extLst>
                <a:ext uri="{FF2B5EF4-FFF2-40B4-BE49-F238E27FC236}">
                  <a16:creationId xmlns:a16="http://schemas.microsoft.com/office/drawing/2014/main" id="{9D6F08E8-E66B-DF8E-EA96-02FEAE77EA3E}"/>
                </a:ext>
              </a:extLst>
            </p:cNvPr>
            <p:cNvSpPr/>
            <p:nvPr/>
          </p:nvSpPr>
          <p:spPr>
            <a:xfrm>
              <a:off x="4906749" y="2506107"/>
              <a:ext cx="571996" cy="571996"/>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1</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3" name="îṥlïḍé">
              <a:extLst>
                <a:ext uri="{FF2B5EF4-FFF2-40B4-BE49-F238E27FC236}">
                  <a16:creationId xmlns:a16="http://schemas.microsoft.com/office/drawing/2014/main" id="{E2CFCAA6-B4CB-F62F-8BAD-FF3A37FE0D08}"/>
                </a:ext>
              </a:extLst>
            </p:cNvPr>
            <p:cNvSpPr/>
            <p:nvPr/>
          </p:nvSpPr>
          <p:spPr>
            <a:xfrm>
              <a:off x="6740056" y="2506107"/>
              <a:ext cx="571996" cy="57199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4" name="isḻiḓè">
              <a:extLst>
                <a:ext uri="{FF2B5EF4-FFF2-40B4-BE49-F238E27FC236}">
                  <a16:creationId xmlns:a16="http://schemas.microsoft.com/office/drawing/2014/main" id="{02F35B1F-D7A8-A46A-5B58-A69B90ADD5D5}"/>
                </a:ext>
              </a:extLst>
            </p:cNvPr>
            <p:cNvSpPr/>
            <p:nvPr/>
          </p:nvSpPr>
          <p:spPr>
            <a:xfrm>
              <a:off x="6740056" y="4186639"/>
              <a:ext cx="571996" cy="571996"/>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4</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15" name="íşľïdé">
              <a:extLst>
                <a:ext uri="{FF2B5EF4-FFF2-40B4-BE49-F238E27FC236}">
                  <a16:creationId xmlns:a16="http://schemas.microsoft.com/office/drawing/2014/main" id="{5A46E2C4-1382-6B88-D801-2296A668BFEB}"/>
                </a:ext>
              </a:extLst>
            </p:cNvPr>
            <p:cNvSpPr/>
            <p:nvPr/>
          </p:nvSpPr>
          <p:spPr>
            <a:xfrm>
              <a:off x="4906749" y="4186639"/>
              <a:ext cx="571996" cy="571996"/>
            </a:xfrm>
            <a:prstGeom prst="ellipse">
              <a:avLst/>
            </a:prstGeom>
            <a:solidFill>
              <a:schemeClr val="accent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3</a:t>
              </a: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16" name="文本框 15">
            <a:extLst>
              <a:ext uri="{FF2B5EF4-FFF2-40B4-BE49-F238E27FC236}">
                <a16:creationId xmlns:a16="http://schemas.microsoft.com/office/drawing/2014/main" id="{925042ED-3291-D44E-5084-22E6B20EC364}"/>
              </a:ext>
            </a:extLst>
          </p:cNvPr>
          <p:cNvSpPr txBox="1"/>
          <p:nvPr/>
        </p:nvSpPr>
        <p:spPr>
          <a:xfrm>
            <a:off x="1296796" y="2240896"/>
            <a:ext cx="2849963" cy="701346"/>
          </a:xfrm>
          <a:prstGeom prst="rect">
            <a:avLst/>
          </a:prstGeom>
          <a:noFill/>
        </p:spPr>
        <p:txBody>
          <a:bodyPr wrap="square" rtlCol="0">
            <a:spAutoFit/>
          </a:bodyPr>
          <a:lstStyle/>
          <a:p>
            <a:pPr lvl="0" algn="just" hangingPunct="0">
              <a:lnSpc>
                <a:spcPct val="130000"/>
              </a:lnSpc>
              <a:defRPr/>
            </a:pPr>
            <a:r>
              <a:rPr lang="zh-CN" altLang="en-US" sz="1600" dirty="0">
                <a:latin typeface="微软雅黑" panose="020B0503020204020204" pitchFamily="34" charset="-122"/>
                <a:ea typeface="微软雅黑" panose="020B0503020204020204" pitchFamily="34" charset="-122"/>
                <a:cs typeface="+mn-ea"/>
                <a:sym typeface="+mn-lt"/>
              </a:rPr>
              <a:t>品牌商和零售企业无法直接与客户沟通</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7" name="文本框 16">
            <a:extLst>
              <a:ext uri="{FF2B5EF4-FFF2-40B4-BE49-F238E27FC236}">
                <a16:creationId xmlns:a16="http://schemas.microsoft.com/office/drawing/2014/main" id="{70808F4A-2039-A708-52B7-27FFBD2B682E}"/>
              </a:ext>
            </a:extLst>
          </p:cNvPr>
          <p:cNvSpPr txBox="1"/>
          <p:nvPr/>
        </p:nvSpPr>
        <p:spPr>
          <a:xfrm>
            <a:off x="1296796" y="4221278"/>
            <a:ext cx="2849963" cy="381258"/>
          </a:xfrm>
          <a:prstGeom prst="rect">
            <a:avLst/>
          </a:prstGeom>
          <a:noFill/>
        </p:spPr>
        <p:txBody>
          <a:bodyPr wrap="square" rtlCol="0">
            <a:spAutoFit/>
          </a:bodyPr>
          <a:lstStyle/>
          <a:p>
            <a:pPr lvl="0" algn="just" hangingPunct="0">
              <a:lnSpc>
                <a:spcPct val="130000"/>
              </a:lnSpc>
              <a:defRPr/>
            </a:pPr>
            <a:r>
              <a:rPr lang="zh-CN" altLang="en-US" sz="1600" dirty="0">
                <a:latin typeface="微软雅黑" panose="020B0503020204020204" pitchFamily="34" charset="-122"/>
                <a:ea typeface="微软雅黑" panose="020B0503020204020204" pitchFamily="34" charset="-122"/>
                <a:cs typeface="+mn-ea"/>
                <a:sym typeface="+mn-lt"/>
              </a:rPr>
              <a:t>导购管理机制有待完善</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38F421BB-F74F-78DF-CD99-FE3A38A54938}"/>
              </a:ext>
            </a:extLst>
          </p:cNvPr>
          <p:cNvSpPr txBox="1"/>
          <p:nvPr/>
        </p:nvSpPr>
        <p:spPr>
          <a:xfrm>
            <a:off x="7938338" y="2400940"/>
            <a:ext cx="3034462" cy="381258"/>
          </a:xfrm>
          <a:prstGeom prst="rect">
            <a:avLst/>
          </a:prstGeom>
          <a:noFill/>
        </p:spPr>
        <p:txBody>
          <a:bodyPr wrap="square" rtlCol="0">
            <a:spAutoFit/>
          </a:bodyPr>
          <a:lstStyle/>
          <a:p>
            <a:pPr lvl="0" algn="just" hangingPunct="0">
              <a:lnSpc>
                <a:spcPct val="130000"/>
              </a:lnSpc>
              <a:defRPr/>
            </a:pPr>
            <a:r>
              <a:rPr lang="zh-CN" altLang="en-US" sz="1600" dirty="0">
                <a:latin typeface="微软雅黑" panose="020B0503020204020204" pitchFamily="34" charset="-122"/>
                <a:ea typeface="微软雅黑" panose="020B0503020204020204" pitchFamily="34" charset="-122"/>
                <a:cs typeface="+mn-ea"/>
                <a:sym typeface="+mn-lt"/>
              </a:rPr>
              <a:t>获客成本高</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
        <p:nvSpPr>
          <p:cNvPr id="19" name="文本框 18">
            <a:extLst>
              <a:ext uri="{FF2B5EF4-FFF2-40B4-BE49-F238E27FC236}">
                <a16:creationId xmlns:a16="http://schemas.microsoft.com/office/drawing/2014/main" id="{5E948D24-A762-A52A-BF6C-7E5FBE0D000E}"/>
              </a:ext>
            </a:extLst>
          </p:cNvPr>
          <p:cNvSpPr txBox="1"/>
          <p:nvPr/>
        </p:nvSpPr>
        <p:spPr>
          <a:xfrm>
            <a:off x="7938338" y="4221278"/>
            <a:ext cx="3034462" cy="381258"/>
          </a:xfrm>
          <a:prstGeom prst="rect">
            <a:avLst/>
          </a:prstGeom>
          <a:noFill/>
        </p:spPr>
        <p:txBody>
          <a:bodyPr wrap="square" rtlCol="0">
            <a:spAutoFit/>
          </a:bodyPr>
          <a:lstStyle/>
          <a:p>
            <a:pPr lvl="0" algn="just" hangingPunct="0">
              <a:lnSpc>
                <a:spcPct val="130000"/>
              </a:lnSpc>
              <a:defRPr/>
            </a:pPr>
            <a:r>
              <a:rPr lang="zh-CN" altLang="en-US" sz="1600" dirty="0">
                <a:latin typeface="微软雅黑" panose="020B0503020204020204" pitchFamily="34" charset="-122"/>
                <a:ea typeface="微软雅黑" panose="020B0503020204020204" pitchFamily="34" charset="-122"/>
                <a:cs typeface="+mn-ea"/>
                <a:sym typeface="+mn-lt"/>
              </a:rPr>
              <a:t>传统</a:t>
            </a:r>
            <a:r>
              <a:rPr lang="en-US" altLang="zh-CN" sz="1600" dirty="0">
                <a:latin typeface="微软雅黑" panose="020B0503020204020204" pitchFamily="34" charset="-122"/>
                <a:ea typeface="微软雅黑" panose="020B0503020204020204" pitchFamily="34" charset="-122"/>
                <a:cs typeface="+mn-ea"/>
                <a:sym typeface="+mn-lt"/>
              </a:rPr>
              <a:t>CRM</a:t>
            </a:r>
            <a:r>
              <a:rPr lang="zh-CN" altLang="en-US" sz="1600" dirty="0">
                <a:latin typeface="微软雅黑" panose="020B0503020204020204" pitchFamily="34" charset="-122"/>
                <a:ea typeface="微软雅黑" panose="020B0503020204020204" pitchFamily="34" charset="-122"/>
                <a:cs typeface="+mn-ea"/>
                <a:sym typeface="+mn-lt"/>
              </a:rPr>
              <a:t>模式存在诸多缺陷</a:t>
            </a:r>
            <a:endPar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15506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068532"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运用数据化实现精准营销</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9EF2053A-D7C1-648A-C812-A7AB2C6E6EAB}"/>
              </a:ext>
            </a:extLst>
          </p:cNvPr>
          <p:cNvGrpSpPr/>
          <p:nvPr/>
        </p:nvGrpSpPr>
        <p:grpSpPr>
          <a:xfrm>
            <a:off x="1271975" y="1917744"/>
            <a:ext cx="3335896" cy="3335897"/>
            <a:chOff x="1716355" y="1962569"/>
            <a:chExt cx="3335896" cy="3335897"/>
          </a:xfrm>
        </p:grpSpPr>
        <p:sp>
          <p:nvSpPr>
            <p:cNvPr id="5" name="Freeform: Shape 9">
              <a:extLst>
                <a:ext uri="{FF2B5EF4-FFF2-40B4-BE49-F238E27FC236}">
                  <a16:creationId xmlns:a16="http://schemas.microsoft.com/office/drawing/2014/main" id="{17D4EB37-EB19-7366-D71D-284129CAC500}"/>
                </a:ext>
              </a:extLst>
            </p:cNvPr>
            <p:cNvSpPr/>
            <p:nvPr/>
          </p:nvSpPr>
          <p:spPr>
            <a:xfrm>
              <a:off x="1716355" y="1962569"/>
              <a:ext cx="3335896" cy="333589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6D4D8"/>
            </a:solidFill>
            <a:ln w="12700" cap="flat">
              <a:noFill/>
              <a:miter lim="400000"/>
            </a:ln>
            <a:effectLst/>
          </p:spPr>
          <p:txBody>
            <a:bodyPr anchor="ctr"/>
            <a:lstStyle/>
            <a:p>
              <a:pPr algn="ctr" defTabSz="1219012"/>
              <a:endParaRPr sz="2400" dirty="0">
                <a:solidFill>
                  <a:prstClr val="black"/>
                </a:solidFill>
                <a:latin typeface="微软雅黑" panose="020B0503020204020204" pitchFamily="34" charset="-122"/>
                <a:ea typeface="微软雅黑" panose="020B0503020204020204" pitchFamily="34" charset="-122"/>
              </a:endParaRPr>
            </a:p>
          </p:txBody>
        </p:sp>
        <p:sp>
          <p:nvSpPr>
            <p:cNvPr id="6" name="Freeform: Shape 10">
              <a:extLst>
                <a:ext uri="{FF2B5EF4-FFF2-40B4-BE49-F238E27FC236}">
                  <a16:creationId xmlns:a16="http://schemas.microsoft.com/office/drawing/2014/main" id="{0EC6D5B2-50AF-F520-562A-3BD283F5EB6D}"/>
                </a:ext>
              </a:extLst>
            </p:cNvPr>
            <p:cNvSpPr/>
            <p:nvPr/>
          </p:nvSpPr>
          <p:spPr>
            <a:xfrm>
              <a:off x="1914983" y="2161198"/>
              <a:ext cx="2938660" cy="2938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anchor="ctr"/>
            <a:lstStyle/>
            <a:p>
              <a:pPr algn="ctr" defTabSz="1219012"/>
              <a:r>
                <a:rPr lang="en-US" altLang="zh-CN" sz="2000" b="1" dirty="0">
                  <a:solidFill>
                    <a:schemeClr val="accent1"/>
                  </a:solidFill>
                  <a:latin typeface="微软雅黑" panose="020B0503020204020204" pitchFamily="34" charset="-122"/>
                  <a:ea typeface="微软雅黑" panose="020B0503020204020204" pitchFamily="34" charset="-122"/>
                </a:rPr>
                <a:t>SCRM</a:t>
              </a:r>
              <a:r>
                <a:rPr lang="zh-CN" altLang="en-US" sz="2000" b="1" dirty="0">
                  <a:solidFill>
                    <a:schemeClr val="accent1"/>
                  </a:solidFill>
                  <a:latin typeface="微软雅黑" panose="020B0503020204020204" pitchFamily="34" charset="-122"/>
                  <a:ea typeface="微软雅黑" panose="020B0503020204020204" pitchFamily="34" charset="-122"/>
                </a:rPr>
                <a:t>模式在数据和</a:t>
              </a:r>
              <a:br>
                <a:rPr lang="en-US" altLang="zh-CN" sz="2000" b="1" dirty="0">
                  <a:solidFill>
                    <a:schemeClr val="accent1"/>
                  </a:solidFill>
                  <a:latin typeface="微软雅黑" panose="020B0503020204020204" pitchFamily="34" charset="-122"/>
                  <a:ea typeface="微软雅黑" panose="020B0503020204020204" pitchFamily="34" charset="-122"/>
                </a:rPr>
              </a:br>
              <a:r>
                <a:rPr lang="zh-CN" altLang="en-US" sz="2000" b="1" dirty="0">
                  <a:solidFill>
                    <a:schemeClr val="accent1"/>
                  </a:solidFill>
                  <a:latin typeface="微软雅黑" panose="020B0503020204020204" pitchFamily="34" charset="-122"/>
                  <a:ea typeface="微软雅黑" panose="020B0503020204020204" pitchFamily="34" charset="-122"/>
                </a:rPr>
                <a:t>营销上的优势</a:t>
              </a:r>
            </a:p>
          </p:txBody>
        </p:sp>
      </p:grpSp>
      <p:grpSp>
        <p:nvGrpSpPr>
          <p:cNvPr id="7" name="组合 6">
            <a:extLst>
              <a:ext uri="{FF2B5EF4-FFF2-40B4-BE49-F238E27FC236}">
                <a16:creationId xmlns:a16="http://schemas.microsoft.com/office/drawing/2014/main" id="{6709D478-3B92-A8B6-5AD0-747D4D97ADDB}"/>
              </a:ext>
            </a:extLst>
          </p:cNvPr>
          <p:cNvGrpSpPr/>
          <p:nvPr/>
        </p:nvGrpSpPr>
        <p:grpSpPr>
          <a:xfrm>
            <a:off x="3674711" y="1393572"/>
            <a:ext cx="7147618" cy="4411263"/>
            <a:chOff x="3660818" y="1078795"/>
            <a:chExt cx="5360714" cy="3308451"/>
          </a:xfrm>
        </p:grpSpPr>
        <p:sp>
          <p:nvSpPr>
            <p:cNvPr id="20" name="Freeform: Shape 16">
              <a:extLst>
                <a:ext uri="{FF2B5EF4-FFF2-40B4-BE49-F238E27FC236}">
                  <a16:creationId xmlns:a16="http://schemas.microsoft.com/office/drawing/2014/main" id="{9E7F7CEB-A354-C5F0-A3EE-985E64365AF5}"/>
                </a:ext>
              </a:extLst>
            </p:cNvPr>
            <p:cNvSpPr/>
            <p:nvPr/>
          </p:nvSpPr>
          <p:spPr>
            <a:xfrm>
              <a:off x="3660818" y="1648462"/>
              <a:ext cx="92185" cy="9218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1" name="Freeform: Shape 17">
              <a:extLst>
                <a:ext uri="{FF2B5EF4-FFF2-40B4-BE49-F238E27FC236}">
                  <a16:creationId xmlns:a16="http://schemas.microsoft.com/office/drawing/2014/main" id="{5BA19646-527D-862D-FEE6-CE31E2956F48}"/>
                </a:ext>
              </a:extLst>
            </p:cNvPr>
            <p:cNvSpPr/>
            <p:nvPr/>
          </p:nvSpPr>
          <p:spPr>
            <a:xfrm>
              <a:off x="3750318" y="1504657"/>
              <a:ext cx="671109" cy="18119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5931" y="21600"/>
                  </a:lnTo>
                  <a:lnTo>
                    <a:pt x="21600" y="0"/>
                  </a:lnTo>
                </a:path>
              </a:pathLst>
            </a:custGeom>
            <a:ln>
              <a:solidFill>
                <a:srgbClr val="85888D"/>
              </a:solidFill>
              <a:miter lim="400000"/>
              <a:tailEnd type="oval"/>
            </a:ln>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2" name="Freeform: Shape 18">
              <a:extLst>
                <a:ext uri="{FF2B5EF4-FFF2-40B4-BE49-F238E27FC236}">
                  <a16:creationId xmlns:a16="http://schemas.microsoft.com/office/drawing/2014/main" id="{203E5806-E24C-4CCB-DAA3-30F476879FE5}"/>
                </a:ext>
              </a:extLst>
            </p:cNvPr>
            <p:cNvSpPr/>
            <p:nvPr/>
          </p:nvSpPr>
          <p:spPr>
            <a:xfrm>
              <a:off x="4239983" y="2033703"/>
              <a:ext cx="783690" cy="15433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4617" y="21600"/>
                  </a:lnTo>
                  <a:lnTo>
                    <a:pt x="21600" y="0"/>
                  </a:lnTo>
                </a:path>
              </a:pathLst>
            </a:custGeom>
            <a:ln>
              <a:solidFill>
                <a:srgbClr val="85888D"/>
              </a:solidFill>
              <a:miter lim="400000"/>
              <a:tailEnd type="oval"/>
            </a:ln>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23" name="Freeform: Shape 19">
              <a:extLst>
                <a:ext uri="{FF2B5EF4-FFF2-40B4-BE49-F238E27FC236}">
                  <a16:creationId xmlns:a16="http://schemas.microsoft.com/office/drawing/2014/main" id="{0193BE71-A3B9-B05E-B247-979FA0743AEA}"/>
                </a:ext>
              </a:extLst>
            </p:cNvPr>
            <p:cNvSpPr/>
            <p:nvPr/>
          </p:nvSpPr>
          <p:spPr>
            <a:xfrm>
              <a:off x="4416037" y="1078795"/>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1"/>
              </a:solidFill>
              <a:miter lim="400000"/>
            </a:ln>
          </p:spPr>
          <p:txBody>
            <a:bodyPr wrap="none" lIns="0" tIns="0" rIns="0" bIns="0" anchor="ctr">
              <a:normAutofit/>
            </a:bodyPr>
            <a:lstStyle/>
            <a:p>
              <a:pPr algn="ctr" defTabSz="1219012">
                <a:defRPr sz="3200"/>
              </a:pPr>
              <a:r>
                <a:rPr lang="en-US" sz="2500" dirty="0">
                  <a:solidFill>
                    <a:prstClr val="white">
                      <a:lumMod val="50000"/>
                    </a:prstClr>
                  </a:solidFill>
                  <a:latin typeface="微软雅黑" panose="020B0503020204020204" pitchFamily="34" charset="-122"/>
                  <a:ea typeface="微软雅黑" panose="020B0503020204020204" pitchFamily="34" charset="-122"/>
                </a:rPr>
                <a:t>01</a:t>
              </a:r>
            </a:p>
          </p:txBody>
        </p:sp>
        <p:sp>
          <p:nvSpPr>
            <p:cNvPr id="24" name="Freeform: Shape 20">
              <a:extLst>
                <a:ext uri="{FF2B5EF4-FFF2-40B4-BE49-F238E27FC236}">
                  <a16:creationId xmlns:a16="http://schemas.microsoft.com/office/drawing/2014/main" id="{FAB8DA98-3B27-292D-D6A2-FD8B70AFA5F7}"/>
                </a:ext>
              </a:extLst>
            </p:cNvPr>
            <p:cNvSpPr/>
            <p:nvPr/>
          </p:nvSpPr>
          <p:spPr>
            <a:xfrm>
              <a:off x="5073731" y="1749628"/>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2"/>
              </a:solidFill>
              <a:miter lim="400000"/>
            </a:ln>
          </p:spPr>
          <p:txBody>
            <a:bodyPr wrap="none" lIns="0" tIns="0" rIns="0" bIns="0" anchor="ctr">
              <a:normAutofit/>
            </a:bodyPr>
            <a:lstStyle/>
            <a:p>
              <a:pPr algn="ctr" defTabSz="1219012">
                <a:defRPr sz="3200"/>
              </a:pPr>
              <a:r>
                <a:rPr lang="en-US" sz="2500" dirty="0">
                  <a:solidFill>
                    <a:prstClr val="white">
                      <a:lumMod val="50000"/>
                    </a:prstClr>
                  </a:solidFill>
                  <a:latin typeface="微软雅黑" panose="020B0503020204020204" pitchFamily="34" charset="-122"/>
                  <a:ea typeface="微软雅黑" panose="020B0503020204020204" pitchFamily="34" charset="-122"/>
                </a:rPr>
                <a:t>02</a:t>
              </a:r>
            </a:p>
          </p:txBody>
        </p:sp>
        <p:sp>
          <p:nvSpPr>
            <p:cNvPr id="25" name="Freeform: Shape 21">
              <a:extLst>
                <a:ext uri="{FF2B5EF4-FFF2-40B4-BE49-F238E27FC236}">
                  <a16:creationId xmlns:a16="http://schemas.microsoft.com/office/drawing/2014/main" id="{B7C017CD-3BF9-4913-6191-FD2220813785}"/>
                </a:ext>
              </a:extLst>
            </p:cNvPr>
            <p:cNvSpPr/>
            <p:nvPr/>
          </p:nvSpPr>
          <p:spPr>
            <a:xfrm>
              <a:off x="5416775" y="2493089"/>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3"/>
              </a:solidFill>
              <a:miter lim="400000"/>
            </a:ln>
          </p:spPr>
          <p:txBody>
            <a:bodyPr wrap="none" lIns="0" tIns="0" rIns="0" bIns="0" anchor="ctr">
              <a:normAutofit/>
            </a:bodyPr>
            <a:lstStyle/>
            <a:p>
              <a:pPr algn="ctr" defTabSz="1219012">
                <a:defRPr sz="3200"/>
              </a:pPr>
              <a:r>
                <a:rPr lang="en-US" sz="2500" dirty="0">
                  <a:solidFill>
                    <a:prstClr val="white">
                      <a:lumMod val="50000"/>
                    </a:prstClr>
                  </a:solidFill>
                  <a:latin typeface="微软雅黑" panose="020B0503020204020204" pitchFamily="34" charset="-122"/>
                  <a:ea typeface="微软雅黑" panose="020B0503020204020204" pitchFamily="34" charset="-122"/>
                </a:rPr>
                <a:t>03</a:t>
              </a:r>
            </a:p>
          </p:txBody>
        </p:sp>
        <p:sp>
          <p:nvSpPr>
            <p:cNvPr id="26" name="Freeform: Shape 22">
              <a:extLst>
                <a:ext uri="{FF2B5EF4-FFF2-40B4-BE49-F238E27FC236}">
                  <a16:creationId xmlns:a16="http://schemas.microsoft.com/office/drawing/2014/main" id="{496A29BA-A60E-7BE4-E5CD-C689727CFC29}"/>
                </a:ext>
              </a:extLst>
            </p:cNvPr>
            <p:cNvSpPr/>
            <p:nvPr/>
          </p:nvSpPr>
          <p:spPr>
            <a:xfrm>
              <a:off x="5073731" y="3249993"/>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4"/>
              </a:solidFill>
              <a:miter lim="400000"/>
            </a:ln>
          </p:spPr>
          <p:txBody>
            <a:bodyPr wrap="none" lIns="0" tIns="0" rIns="0" bIns="0" anchor="ctr">
              <a:normAutofit/>
            </a:bodyPr>
            <a:lstStyle/>
            <a:p>
              <a:pPr algn="ctr" defTabSz="1219012">
                <a:defRPr sz="3200"/>
              </a:pPr>
              <a:r>
                <a:rPr lang="en-US" sz="2500" dirty="0">
                  <a:solidFill>
                    <a:prstClr val="white">
                      <a:lumMod val="50000"/>
                    </a:prstClr>
                  </a:solidFill>
                  <a:latin typeface="微软雅黑" panose="020B0503020204020204" pitchFamily="34" charset="-122"/>
                  <a:ea typeface="微软雅黑" panose="020B0503020204020204" pitchFamily="34" charset="-122"/>
                </a:rPr>
                <a:t>04</a:t>
              </a:r>
            </a:p>
          </p:txBody>
        </p:sp>
        <p:sp>
          <p:nvSpPr>
            <p:cNvPr id="27" name="Freeform: Shape 23">
              <a:extLst>
                <a:ext uri="{FF2B5EF4-FFF2-40B4-BE49-F238E27FC236}">
                  <a16:creationId xmlns:a16="http://schemas.microsoft.com/office/drawing/2014/main" id="{235E8E5F-AE29-1EF3-70AB-A082EA01FEB2}"/>
                </a:ext>
              </a:extLst>
            </p:cNvPr>
            <p:cNvSpPr/>
            <p:nvPr/>
          </p:nvSpPr>
          <p:spPr>
            <a:xfrm>
              <a:off x="4416037" y="3911007"/>
              <a:ext cx="476239" cy="4762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ln w="38100">
              <a:solidFill>
                <a:schemeClr val="accent5"/>
              </a:solidFill>
              <a:miter lim="400000"/>
            </a:ln>
          </p:spPr>
          <p:txBody>
            <a:bodyPr wrap="none" lIns="0" tIns="0" rIns="0" bIns="0" anchor="ctr">
              <a:normAutofit/>
            </a:bodyPr>
            <a:lstStyle/>
            <a:p>
              <a:pPr algn="ctr" defTabSz="1219012">
                <a:defRPr sz="3200"/>
              </a:pPr>
              <a:r>
                <a:rPr lang="en-US" sz="2500" dirty="0">
                  <a:solidFill>
                    <a:prstClr val="white">
                      <a:lumMod val="50000"/>
                    </a:prstClr>
                  </a:solidFill>
                  <a:latin typeface="微软雅黑" panose="020B0503020204020204" pitchFamily="34" charset="-122"/>
                  <a:ea typeface="微软雅黑" panose="020B0503020204020204" pitchFamily="34" charset="-122"/>
                </a:rPr>
                <a:t>05</a:t>
              </a:r>
            </a:p>
          </p:txBody>
        </p:sp>
        <p:sp>
          <p:nvSpPr>
            <p:cNvPr id="30" name="Straight Connector 24">
              <a:extLst>
                <a:ext uri="{FF2B5EF4-FFF2-40B4-BE49-F238E27FC236}">
                  <a16:creationId xmlns:a16="http://schemas.microsoft.com/office/drawing/2014/main" id="{A94D26E2-9A82-5F9D-FB39-FA4EDF8E3F96}"/>
                </a:ext>
              </a:extLst>
            </p:cNvPr>
            <p:cNvSpPr/>
            <p:nvPr/>
          </p:nvSpPr>
          <p:spPr>
            <a:xfrm>
              <a:off x="4379673" y="2731221"/>
              <a:ext cx="965534" cy="0"/>
            </a:xfrm>
            <a:prstGeom prst="line">
              <a:avLst/>
            </a:prstGeom>
            <a:ln>
              <a:solidFill>
                <a:srgbClr val="A09FA1"/>
              </a:solidFill>
              <a:miter lim="400000"/>
              <a:tailEnd type="oval"/>
            </a:ln>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Freeform: Shape 25">
              <a:extLst>
                <a:ext uri="{FF2B5EF4-FFF2-40B4-BE49-F238E27FC236}">
                  <a16:creationId xmlns:a16="http://schemas.microsoft.com/office/drawing/2014/main" id="{DFB52413-0A08-0026-C113-E39B99BBDFF6}"/>
                </a:ext>
              </a:extLst>
            </p:cNvPr>
            <p:cNvSpPr/>
            <p:nvPr/>
          </p:nvSpPr>
          <p:spPr>
            <a:xfrm>
              <a:off x="4239983" y="3271538"/>
              <a:ext cx="782325" cy="17186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988" y="0"/>
                  </a:lnTo>
                  <a:lnTo>
                    <a:pt x="21600" y="21600"/>
                  </a:lnTo>
                </a:path>
              </a:pathLst>
            </a:custGeom>
            <a:ln>
              <a:solidFill>
                <a:srgbClr val="A09FA1"/>
              </a:solidFill>
              <a:miter lim="400000"/>
              <a:tailEnd type="oval"/>
            </a:ln>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2" name="Freeform: Shape 26">
              <a:extLst>
                <a:ext uri="{FF2B5EF4-FFF2-40B4-BE49-F238E27FC236}">
                  <a16:creationId xmlns:a16="http://schemas.microsoft.com/office/drawing/2014/main" id="{123CB27A-08DF-945C-81CF-46922386579C}"/>
                </a:ext>
              </a:extLst>
            </p:cNvPr>
            <p:cNvSpPr/>
            <p:nvPr/>
          </p:nvSpPr>
          <p:spPr>
            <a:xfrm>
              <a:off x="3771342" y="3730455"/>
              <a:ext cx="781505" cy="13447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633" y="0"/>
                  </a:lnTo>
                  <a:lnTo>
                    <a:pt x="21600" y="21600"/>
                  </a:lnTo>
                </a:path>
              </a:pathLst>
            </a:custGeom>
            <a:ln>
              <a:solidFill>
                <a:srgbClr val="85888D"/>
              </a:solidFill>
              <a:miter lim="400000"/>
              <a:tailEnd type="oval"/>
            </a:ln>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3" name="Freeform: Shape 27">
              <a:extLst>
                <a:ext uri="{FF2B5EF4-FFF2-40B4-BE49-F238E27FC236}">
                  <a16:creationId xmlns:a16="http://schemas.microsoft.com/office/drawing/2014/main" id="{71EEA2D7-A797-7160-3F14-D5AC61A30EBF}"/>
                </a:ext>
              </a:extLst>
            </p:cNvPr>
            <p:cNvSpPr/>
            <p:nvPr/>
          </p:nvSpPr>
          <p:spPr>
            <a:xfrm>
              <a:off x="4119031" y="2133055"/>
              <a:ext cx="92186" cy="92186"/>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4" name="Freeform: Shape 28">
              <a:extLst>
                <a:ext uri="{FF2B5EF4-FFF2-40B4-BE49-F238E27FC236}">
                  <a16:creationId xmlns:a16="http://schemas.microsoft.com/office/drawing/2014/main" id="{23FC394B-581A-F963-30C4-F3C2934B3FC1}"/>
                </a:ext>
              </a:extLst>
            </p:cNvPr>
            <p:cNvSpPr/>
            <p:nvPr/>
          </p:nvSpPr>
          <p:spPr>
            <a:xfrm>
              <a:off x="4249650" y="2685125"/>
              <a:ext cx="92186" cy="921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5" name="Freeform: Shape 29">
              <a:extLst>
                <a:ext uri="{FF2B5EF4-FFF2-40B4-BE49-F238E27FC236}">
                  <a16:creationId xmlns:a16="http://schemas.microsoft.com/office/drawing/2014/main" id="{BA99FD5F-28B4-68FD-F9B4-95E5CD95770F}"/>
                </a:ext>
              </a:extLst>
            </p:cNvPr>
            <p:cNvSpPr/>
            <p:nvPr/>
          </p:nvSpPr>
          <p:spPr>
            <a:xfrm>
              <a:off x="4119031" y="3222643"/>
              <a:ext cx="92186" cy="921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6" name="Freeform: Shape 30">
              <a:extLst>
                <a:ext uri="{FF2B5EF4-FFF2-40B4-BE49-F238E27FC236}">
                  <a16:creationId xmlns:a16="http://schemas.microsoft.com/office/drawing/2014/main" id="{97D82501-6168-96F4-E647-F11372204FA5}"/>
                </a:ext>
              </a:extLst>
            </p:cNvPr>
            <p:cNvSpPr/>
            <p:nvPr/>
          </p:nvSpPr>
          <p:spPr>
            <a:xfrm>
              <a:off x="3660818" y="3693663"/>
              <a:ext cx="92185" cy="92185"/>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3175">
              <a:solidFill>
                <a:srgbClr val="85888D"/>
              </a:solidFill>
              <a:miter lim="400000"/>
            </a:ln>
            <a:effectLst>
              <a:outerShdw blurRad="38100" dist="25400" dir="5400000" rotWithShape="0">
                <a:srgbClr val="000000">
                  <a:alpha val="50000"/>
                </a:srgbClr>
              </a:outerShdw>
            </a:effectLst>
          </p:spPr>
          <p:txBody>
            <a:bodyPr anchor="ctr"/>
            <a:lstStyle/>
            <a:p>
              <a:pPr algn="ctr" defTabSz="1219012"/>
              <a:endParaRPr sz="1600"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7" name="TextBox 48">
              <a:extLst>
                <a:ext uri="{FF2B5EF4-FFF2-40B4-BE49-F238E27FC236}">
                  <a16:creationId xmlns:a16="http://schemas.microsoft.com/office/drawing/2014/main" id="{4EA14A80-32B7-2F89-B185-1A3A53FEA7A1}"/>
                </a:ext>
              </a:extLst>
            </p:cNvPr>
            <p:cNvSpPr txBox="1">
              <a:spLocks/>
            </p:cNvSpPr>
            <p:nvPr/>
          </p:nvSpPr>
          <p:spPr>
            <a:xfrm>
              <a:off x="5549970" y="3375121"/>
              <a:ext cx="2907296" cy="240276"/>
            </a:xfrm>
            <a:prstGeom prst="rect">
              <a:avLst/>
            </a:prstGeom>
          </p:spPr>
          <p:txBody>
            <a:bodyPr vert="horz" wrap="square" lIns="180000" tIns="0" rIns="0" bIns="0" anchor="ctr" anchorCtr="0">
              <a:noAutofit/>
            </a:bodyPr>
            <a:lstStyle/>
            <a:p>
              <a:pPr algn="just" defTabSz="1219012">
                <a:lnSpc>
                  <a:spcPct val="120000"/>
                </a:lnSpc>
              </a:pPr>
              <a:r>
                <a:rPr lang="zh-CN" altLang="en-US" sz="1600" dirty="0">
                  <a:latin typeface="微软雅黑" panose="020B0503020204020204" pitchFamily="34" charset="-122"/>
                  <a:ea typeface="微软雅黑" panose="020B0503020204020204" pitchFamily="34" charset="-122"/>
                </a:rPr>
                <a:t>帮助商家从精准信息推送实现会员营销</a:t>
              </a:r>
            </a:p>
          </p:txBody>
        </p:sp>
        <p:sp>
          <p:nvSpPr>
            <p:cNvPr id="38" name="TextBox 51">
              <a:extLst>
                <a:ext uri="{FF2B5EF4-FFF2-40B4-BE49-F238E27FC236}">
                  <a16:creationId xmlns:a16="http://schemas.microsoft.com/office/drawing/2014/main" id="{FA6918E7-8D45-A53C-0D95-60B09D8C31C9}"/>
                </a:ext>
              </a:extLst>
            </p:cNvPr>
            <p:cNvSpPr txBox="1">
              <a:spLocks/>
            </p:cNvSpPr>
            <p:nvPr/>
          </p:nvSpPr>
          <p:spPr>
            <a:xfrm>
              <a:off x="5893013" y="2602749"/>
              <a:ext cx="3128519" cy="240276"/>
            </a:xfrm>
            <a:prstGeom prst="rect">
              <a:avLst/>
            </a:prstGeom>
          </p:spPr>
          <p:txBody>
            <a:bodyPr vert="horz" wrap="square" lIns="180000" tIns="0" rIns="0" bIns="0" anchor="ctr" anchorCtr="0">
              <a:noAutofit/>
            </a:bodyPr>
            <a:lstStyle/>
            <a:p>
              <a:pPr algn="just" defTabSz="1219012">
                <a:lnSpc>
                  <a:spcPct val="120000"/>
                </a:lnSpc>
              </a:pPr>
              <a:r>
                <a:rPr lang="zh-CN" altLang="en-US" sz="1600" dirty="0">
                  <a:latin typeface="微软雅黑" panose="020B0503020204020204" pitchFamily="34" charset="-122"/>
                  <a:ea typeface="微软雅黑" panose="020B0503020204020204" pitchFamily="34" charset="-122"/>
                </a:rPr>
                <a:t>为品牌营销提供动态、多维度的大数据支持</a:t>
              </a:r>
            </a:p>
          </p:txBody>
        </p:sp>
        <p:sp>
          <p:nvSpPr>
            <p:cNvPr id="39" name="TextBox 54">
              <a:extLst>
                <a:ext uri="{FF2B5EF4-FFF2-40B4-BE49-F238E27FC236}">
                  <a16:creationId xmlns:a16="http://schemas.microsoft.com/office/drawing/2014/main" id="{E91516B0-D581-75AB-D33C-F31509D5F28A}"/>
                </a:ext>
              </a:extLst>
            </p:cNvPr>
            <p:cNvSpPr txBox="1">
              <a:spLocks/>
            </p:cNvSpPr>
            <p:nvPr/>
          </p:nvSpPr>
          <p:spPr>
            <a:xfrm>
              <a:off x="5549970" y="1871229"/>
              <a:ext cx="2594780" cy="240276"/>
            </a:xfrm>
            <a:prstGeom prst="rect">
              <a:avLst/>
            </a:prstGeom>
          </p:spPr>
          <p:txBody>
            <a:bodyPr vert="horz" wrap="square" lIns="180000" tIns="0" rIns="0" bIns="0" anchor="ctr" anchorCtr="0">
              <a:noAutofit/>
            </a:bodyPr>
            <a:lstStyle/>
            <a:p>
              <a:pPr algn="just" defTabSz="1219012">
                <a:lnSpc>
                  <a:spcPct val="120000"/>
                </a:lnSpc>
              </a:pPr>
              <a:r>
                <a:rPr lang="zh-CN" altLang="en-US" sz="1600" dirty="0">
                  <a:latin typeface="微软雅黑" panose="020B0503020204020204" pitchFamily="34" charset="-122"/>
                  <a:ea typeface="微软雅黑" panose="020B0503020204020204" pitchFamily="34" charset="-122"/>
                </a:rPr>
                <a:t>全渠道融合，满足客户的多重需求</a:t>
              </a:r>
            </a:p>
          </p:txBody>
        </p:sp>
        <p:sp>
          <p:nvSpPr>
            <p:cNvPr id="40" name="TextBox 57">
              <a:extLst>
                <a:ext uri="{FF2B5EF4-FFF2-40B4-BE49-F238E27FC236}">
                  <a16:creationId xmlns:a16="http://schemas.microsoft.com/office/drawing/2014/main" id="{A2E4F2BB-CC43-D580-8DEA-1672B34E7D7F}"/>
                </a:ext>
              </a:extLst>
            </p:cNvPr>
            <p:cNvSpPr txBox="1">
              <a:spLocks/>
            </p:cNvSpPr>
            <p:nvPr/>
          </p:nvSpPr>
          <p:spPr>
            <a:xfrm>
              <a:off x="4892275" y="1078795"/>
              <a:ext cx="3252475" cy="449331"/>
            </a:xfrm>
            <a:prstGeom prst="rect">
              <a:avLst/>
            </a:prstGeom>
          </p:spPr>
          <p:txBody>
            <a:bodyPr vert="horz" wrap="square" lIns="180000" tIns="0" rIns="0" bIns="0" anchor="ctr" anchorCtr="0">
              <a:noAutofit/>
            </a:bodyPr>
            <a:lstStyle/>
            <a:p>
              <a:pPr algn="just" defTabSz="1219012">
                <a:lnSpc>
                  <a:spcPct val="120000"/>
                </a:lnSpc>
              </a:pPr>
              <a:r>
                <a:rPr lang="zh-CN" altLang="en-US" sz="1600" dirty="0">
                  <a:latin typeface="微软雅黑" panose="020B0503020204020204" pitchFamily="34" charset="-122"/>
                  <a:ea typeface="微软雅黑" panose="020B0503020204020204" pitchFamily="34" charset="-122"/>
                </a:rPr>
                <a:t>品牌与客户、客户与客户之间形成网状沟通</a:t>
              </a:r>
            </a:p>
          </p:txBody>
        </p:sp>
        <p:sp>
          <p:nvSpPr>
            <p:cNvPr id="41" name="TextBox 60">
              <a:extLst>
                <a:ext uri="{FF2B5EF4-FFF2-40B4-BE49-F238E27FC236}">
                  <a16:creationId xmlns:a16="http://schemas.microsoft.com/office/drawing/2014/main" id="{8B363FA9-24C6-9376-EF31-A30A92555475}"/>
                </a:ext>
              </a:extLst>
            </p:cNvPr>
            <p:cNvSpPr txBox="1">
              <a:spLocks/>
            </p:cNvSpPr>
            <p:nvPr/>
          </p:nvSpPr>
          <p:spPr>
            <a:xfrm>
              <a:off x="4892275" y="4027965"/>
              <a:ext cx="3330603" cy="240276"/>
            </a:xfrm>
            <a:prstGeom prst="rect">
              <a:avLst/>
            </a:prstGeom>
          </p:spPr>
          <p:txBody>
            <a:bodyPr vert="horz" wrap="square" lIns="180000" tIns="0" rIns="0" bIns="0" anchor="ctr" anchorCtr="0">
              <a:noAutofit/>
            </a:bodyPr>
            <a:lstStyle/>
            <a:p>
              <a:pPr algn="just" defTabSz="1219012">
                <a:lnSpc>
                  <a:spcPct val="120000"/>
                </a:lnSpc>
              </a:pPr>
              <a:r>
                <a:rPr lang="zh-CN" altLang="en-US" sz="1600" dirty="0">
                  <a:latin typeface="微软雅黑" panose="020B0503020204020204" pitchFamily="34" charset="-122"/>
                  <a:ea typeface="微软雅黑" panose="020B0503020204020204" pitchFamily="34" charset="-122"/>
                </a:rPr>
                <a:t>让品牌商和零售企业从社交支付场景触达客户</a:t>
              </a:r>
            </a:p>
          </p:txBody>
        </p:sp>
      </p:grpSp>
    </p:spTree>
    <p:extLst>
      <p:ext uri="{BB962C8B-B14F-4D97-AF65-F5344CB8AC3E}">
        <p14:creationId xmlns:p14="http://schemas.microsoft.com/office/powerpoint/2010/main" val="131397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15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任务一</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2803892"/>
            <a:ext cx="7405668" cy="1631216"/>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运用会员体系指导客户</a:t>
            </a:r>
            <a:br>
              <a:rPr lang="en-US" altLang="zh-CN" sz="5000" dirty="0">
                <a:solidFill>
                  <a:schemeClr val="accent1"/>
                </a:solidFill>
                <a:latin typeface="微软雅黑" panose="020B0503020204020204" pitchFamily="34" charset="-122"/>
                <a:ea typeface="微软雅黑" panose="020B0503020204020204" pitchFamily="34" charset="-122"/>
                <a:cs typeface="+mn-ea"/>
                <a:sym typeface="+mn-lt"/>
              </a:rPr>
            </a:br>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运营</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798785"/>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84618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033838"/>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3</a:t>
            </a:r>
          </a:p>
        </p:txBody>
      </p:sp>
      <p:sp>
        <p:nvSpPr>
          <p:cNvPr id="19" name="文本框 18"/>
          <p:cNvSpPr txBox="1"/>
          <p:nvPr/>
        </p:nvSpPr>
        <p:spPr>
          <a:xfrm>
            <a:off x="1745304" y="3233132"/>
            <a:ext cx="8540230" cy="830997"/>
          </a:xfrm>
          <a:prstGeom prst="rect">
            <a:avLst/>
          </a:prstGeom>
          <a:noFill/>
        </p:spPr>
        <p:txBody>
          <a:bodyPr wrap="squar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利用</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SCRM</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模式进行智慧管理</a:t>
            </a:r>
          </a:p>
        </p:txBody>
      </p:sp>
      <p:sp>
        <p:nvSpPr>
          <p:cNvPr id="20" name="矩形 19"/>
          <p:cNvSpPr/>
          <p:nvPr/>
        </p:nvSpPr>
        <p:spPr>
          <a:xfrm>
            <a:off x="1887701" y="4329718"/>
            <a:ext cx="8186857" cy="1289905"/>
          </a:xfrm>
          <a:prstGeom prst="rect">
            <a:avLst/>
          </a:prstGeom>
        </p:spPr>
        <p:txBody>
          <a:bodyPr wrap="square">
            <a:spAutoFit/>
          </a:bodyPr>
          <a:lstStyle/>
          <a:p>
            <a:pPr indent="457200" algn="just">
              <a:lnSpc>
                <a:spcPct val="150000"/>
              </a:lnSpc>
            </a:pPr>
            <a:r>
              <a:rPr lang="en-US" altLang="zh-CN" dirty="0"/>
              <a:t>SCRM</a:t>
            </a:r>
            <a:r>
              <a:rPr lang="zh-CN" altLang="en-US" dirty="0"/>
              <a:t>模式的核心功能就是帮助品牌商和零售企业用最少的营销成本培养和运营最多的客户，实现良性的客户运营和营销转化，缩短品牌与客户的触达距离，让品牌商和零售企业更方便地了解客户，更好地满足客户的需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62081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3624117"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利用</a:t>
            </a:r>
            <a:r>
              <a:rPr lang="en-US" altLang="zh-CN" sz="2000" b="1" dirty="0">
                <a:latin typeface="微软雅黑" panose="020B0503020204020204" pitchFamily="34" charset="-122"/>
                <a:ea typeface="微软雅黑" panose="020B0503020204020204" pitchFamily="34" charset="-122"/>
                <a:cs typeface="+mn-ea"/>
                <a:sym typeface="+mn-lt"/>
              </a:rPr>
              <a:t>SCRM</a:t>
            </a:r>
            <a:r>
              <a:rPr lang="zh-CN" altLang="en-US" sz="2000" b="1" dirty="0">
                <a:latin typeface="微软雅黑" panose="020B0503020204020204" pitchFamily="34" charset="-122"/>
                <a:ea typeface="微软雅黑" panose="020B0503020204020204" pitchFamily="34" charset="-122"/>
                <a:cs typeface="+mn-ea"/>
                <a:sym typeface="+mn-lt"/>
              </a:rPr>
              <a:t>模式进行智慧管理</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 name="组合 2">
            <a:extLst>
              <a:ext uri="{FF2B5EF4-FFF2-40B4-BE49-F238E27FC236}">
                <a16:creationId xmlns:a16="http://schemas.microsoft.com/office/drawing/2014/main" id="{49050E8E-8224-E0A4-88D3-46923A96BEB1}"/>
              </a:ext>
            </a:extLst>
          </p:cNvPr>
          <p:cNvGrpSpPr/>
          <p:nvPr/>
        </p:nvGrpSpPr>
        <p:grpSpPr>
          <a:xfrm>
            <a:off x="866860" y="1074878"/>
            <a:ext cx="10406882" cy="5282625"/>
            <a:chOff x="866860" y="1780934"/>
            <a:chExt cx="10406882" cy="5282625"/>
          </a:xfrm>
        </p:grpSpPr>
        <p:sp>
          <p:nvSpPr>
            <p:cNvPr id="5" name="矩形 4">
              <a:extLst>
                <a:ext uri="{FF2B5EF4-FFF2-40B4-BE49-F238E27FC236}">
                  <a16:creationId xmlns:a16="http://schemas.microsoft.com/office/drawing/2014/main" id="{B001F36F-A0C8-EFC0-56BD-4B5C9221FDD7}"/>
                </a:ext>
              </a:extLst>
            </p:cNvPr>
            <p:cNvSpPr/>
            <p:nvPr/>
          </p:nvSpPr>
          <p:spPr>
            <a:xfrm>
              <a:off x="866860" y="2815824"/>
              <a:ext cx="10406882" cy="4222310"/>
            </a:xfrm>
            <a:prstGeom prst="rect">
              <a:avLst/>
            </a:prstGeom>
          </p:spPr>
          <p:txBody>
            <a:bodyPr wrap="square">
              <a:spAutoFit/>
            </a:bodyPr>
            <a:lstStyle/>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“英氏”是英氏控股集团股份有限公司旗下的一个品牌，主营婴童食品，产品涵盖婴幼儿奶粉、婴幼儿米粉、婴幼儿面条、婴幼儿零食等全品类。</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在企业经营发展过程中，英氏也面临着诸多问题，例如，客户需求日益多样化，线上电商渠道、线下实体门店获取新客的成本越来越高；现有的门店销售模式和渠道无法与客户建立持续的互动，客户黏性普遍较低；客户数据不详细，无法有效地挖掘客户需求等。面对母婴市场的诸多挑战，英氏运用</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系统开展客户营销与管理。</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1</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）将导购人员纳入</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体系</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英氏将品牌线下门店的导购人员也纳入了</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系统中，并通过微信对其进行统一管理。导购人员只要完成微信扫码的动作，就可轻松地进入英氏</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系统，英氏管理者就能与导购人员互动。然后，英氏管理者通过驱动导购人员引导客户扫描产品包装上的二维码成为英氏会员。</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2</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）实施“一物一码驱动奖励”计划</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a:p>
              <a:pPr indent="406800" algn="just">
                <a:lnSpc>
                  <a:spcPct val="127000"/>
                </a:lnSpc>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英氏借助</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系统策划实施了“全程数据化新客买一送一的奶粉促销活动”。进入</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系统的导购人员通过引导客户关注自己的专属二维码并注册成为会员，与客户建立“导购</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客户”的互动关系。之后，只要客户购买了产品，</a:t>
              </a:r>
              <a:r>
                <a:rPr lang="en-US" altLang="zh-CN" sz="1600" dirty="0">
                  <a:latin typeface="微软雅黑" panose="020B0503020204020204" pitchFamily="34" charset="-122"/>
                  <a:ea typeface="微软雅黑" panose="020B0503020204020204" pitchFamily="34" charset="-122"/>
                  <a:sym typeface="汉仪旗黑-55简" panose="00020600040101010101" charset="-128"/>
                </a:rPr>
                <a:t>SCRM</a:t>
              </a:r>
              <a:r>
                <a:rPr lang="zh-CN" altLang="en-US" sz="1600" dirty="0">
                  <a:latin typeface="微软雅黑" panose="020B0503020204020204" pitchFamily="34" charset="-122"/>
                  <a:ea typeface="微软雅黑" panose="020B0503020204020204" pitchFamily="34" charset="-122"/>
                  <a:sym typeface="汉仪旗黑-55简" panose="00020600040101010101" charset="-128"/>
                </a:rPr>
                <a:t>系统就会自动弹出“赠送奶粉”的礼品券，导购人员对礼品券完成核销后，奖励即可直达客户手中。</a:t>
              </a:r>
            </a:p>
          </p:txBody>
        </p:sp>
        <p:grpSp>
          <p:nvGrpSpPr>
            <p:cNvPr id="6" name="组合 5">
              <a:extLst>
                <a:ext uri="{FF2B5EF4-FFF2-40B4-BE49-F238E27FC236}">
                  <a16:creationId xmlns:a16="http://schemas.microsoft.com/office/drawing/2014/main" id="{B1EBEE35-AA46-C8D9-F23B-E0F93C7A32CB}"/>
                </a:ext>
              </a:extLst>
            </p:cNvPr>
            <p:cNvGrpSpPr/>
            <p:nvPr/>
          </p:nvGrpSpPr>
          <p:grpSpPr>
            <a:xfrm>
              <a:off x="866860" y="1780934"/>
              <a:ext cx="10406882" cy="5282625"/>
              <a:chOff x="1386112" y="1190625"/>
              <a:chExt cx="10406882" cy="5282625"/>
            </a:xfrm>
          </p:grpSpPr>
          <p:cxnSp>
            <p:nvCxnSpPr>
              <p:cNvPr id="20" name="直接连接符 19">
                <a:extLst>
                  <a:ext uri="{FF2B5EF4-FFF2-40B4-BE49-F238E27FC236}">
                    <a16:creationId xmlns:a16="http://schemas.microsoft.com/office/drawing/2014/main" id="{F1B9F5B2-E4F3-3D75-50A4-235F0A1C4579}"/>
                  </a:ext>
                </a:extLst>
              </p:cNvPr>
              <p:cNvCxnSpPr>
                <a:cxnSpLocks/>
              </p:cNvCxnSpPr>
              <p:nvPr/>
            </p:nvCxnSpPr>
            <p:spPr>
              <a:xfrm>
                <a:off x="1386112" y="1704478"/>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F55E0965-AC87-C07E-1969-53ED4D60C046}"/>
                  </a:ext>
                </a:extLst>
              </p:cNvPr>
              <p:cNvGrpSpPr/>
              <p:nvPr/>
            </p:nvGrpSpPr>
            <p:grpSpPr>
              <a:xfrm>
                <a:off x="1386112" y="1190625"/>
                <a:ext cx="1818007" cy="491492"/>
                <a:chOff x="1386113" y="1223329"/>
                <a:chExt cx="1697036" cy="458788"/>
              </a:xfrm>
            </p:grpSpPr>
            <p:sp>
              <p:nvSpPr>
                <p:cNvPr id="23" name="Rectangle 13" descr="FD1DDF730CE4456e89755B07FE1653D0# #Rectangle 13">
                  <a:extLst>
                    <a:ext uri="{FF2B5EF4-FFF2-40B4-BE49-F238E27FC236}">
                      <a16:creationId xmlns:a16="http://schemas.microsoft.com/office/drawing/2014/main" id="{A85F1000-AF44-9B26-447F-F9EFA04A2A1A}"/>
                    </a:ext>
                  </a:extLst>
                </p:cNvPr>
                <p:cNvSpPr>
                  <a:spLocks noChangeArrowheads="1"/>
                </p:cNvSpPr>
                <p:nvPr/>
              </p:nvSpPr>
              <p:spPr bwMode="auto">
                <a:xfrm>
                  <a:off x="1711550" y="1320237"/>
                  <a:ext cx="1371599" cy="327851"/>
                </a:xfrm>
                <a:prstGeom prst="snip1Rect">
                  <a:avLst>
                    <a:gd name="adj" fmla="val 33274"/>
                  </a:avLst>
                </a:prstGeom>
                <a:solidFill>
                  <a:schemeClr val="bg1">
                    <a:lumMod val="85000"/>
                  </a:schemeClr>
                </a:solidFill>
                <a:ln>
                  <a:noFill/>
                </a:ln>
              </p:spPr>
              <p:txBody>
                <a:bodyPr wrap="square" lIns="0" tIns="0" rIns="0" bIns="0" anchor="ctr" anchorCtr="0">
                  <a:noAutofit/>
                </a:bodyPr>
                <a:lstStyle>
                  <a:lvl1pPr eaLnBrk="0" hangingPunct="0">
                    <a:spcBef>
                      <a:spcPct val="20000"/>
                    </a:spcBef>
                    <a:buFont typeface="Arial"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宋体" pitchFamily="2" charset="-122"/>
                    </a:defRPr>
                  </a:lvl9pPr>
                </a:lstStyle>
                <a:p>
                  <a:pPr marL="252000" marR="0" lvl="0" indent="0" algn="just" defTabSz="914400" rtl="0" eaLnBrk="0" fontAlgn="auto" latinLnBrk="0" hangingPunct="0">
                    <a:lnSpc>
                      <a:spcPts val="1950"/>
                    </a:lnSpc>
                    <a:spcBef>
                      <a:spcPts val="0"/>
                    </a:spcBef>
                    <a:spcAft>
                      <a:spcPts val="0"/>
                    </a:spcAft>
                    <a:buClrTx/>
                    <a:buSzTx/>
                    <a:buFont typeface="Arial" charset="0"/>
                    <a:buNone/>
                    <a:tabLst/>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pitchFamily="34" charset="-122"/>
                      <a:ea typeface="微软雅黑" panose="020B0503020204020204" pitchFamily="34" charset="-122"/>
                      <a:cs typeface="阿里巴巴普惠体 Medium" panose="00020600040101010101" pitchFamily="18" charset="-122"/>
                      <a:sym typeface="+mn-lt"/>
                    </a:rPr>
                    <a:t>案例链接</a:t>
                  </a:r>
                </a:p>
              </p:txBody>
            </p:sp>
            <p:sp>
              <p:nvSpPr>
                <p:cNvPr id="24" name="îŝḻide">
                  <a:extLst>
                    <a:ext uri="{FF2B5EF4-FFF2-40B4-BE49-F238E27FC236}">
                      <a16:creationId xmlns:a16="http://schemas.microsoft.com/office/drawing/2014/main" id="{D2B223FD-5F97-66FE-56D9-DD3858B98C95}"/>
                    </a:ext>
                  </a:extLst>
                </p:cNvPr>
                <p:cNvSpPr/>
                <p:nvPr/>
              </p:nvSpPr>
              <p:spPr>
                <a:xfrm>
                  <a:off x="1386113" y="1223329"/>
                  <a:ext cx="458788" cy="458788"/>
                </a:xfrm>
                <a:prstGeom prst="ellipse">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fontScale="92500" lnSpcReduction="10000"/>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Freeform 44">
                  <a:extLst>
                    <a:ext uri="{FF2B5EF4-FFF2-40B4-BE49-F238E27FC236}">
                      <a16:creationId xmlns:a16="http://schemas.microsoft.com/office/drawing/2014/main" id="{FE493B21-BCC8-9960-F1A5-BB6839CB6B25}"/>
                    </a:ext>
                  </a:extLst>
                </p:cNvPr>
                <p:cNvSpPr>
                  <a:spLocks noEditPoints="1"/>
                </p:cNvSpPr>
                <p:nvPr/>
              </p:nvSpPr>
              <p:spPr bwMode="auto">
                <a:xfrm>
                  <a:off x="1492569" y="1333402"/>
                  <a:ext cx="245876" cy="242195"/>
                </a:xfrm>
                <a:custGeom>
                  <a:avLst/>
                  <a:gdLst>
                    <a:gd name="T0" fmla="*/ 2147483647 w 121"/>
                    <a:gd name="T1" fmla="*/ 2147483647 h 119"/>
                    <a:gd name="T2" fmla="*/ 2147483647 w 121"/>
                    <a:gd name="T3" fmla="*/ 2147483647 h 119"/>
                    <a:gd name="T4" fmla="*/ 2147483647 w 121"/>
                    <a:gd name="T5" fmla="*/ 2147483647 h 119"/>
                    <a:gd name="T6" fmla="*/ 2147483647 w 121"/>
                    <a:gd name="T7" fmla="*/ 2147483647 h 119"/>
                    <a:gd name="T8" fmla="*/ 2147483647 w 121"/>
                    <a:gd name="T9" fmla="*/ 2147483647 h 119"/>
                    <a:gd name="T10" fmla="*/ 2147483647 w 121"/>
                    <a:gd name="T11" fmla="*/ 2147483647 h 119"/>
                    <a:gd name="T12" fmla="*/ 2147483647 w 121"/>
                    <a:gd name="T13" fmla="*/ 2147483647 h 119"/>
                    <a:gd name="T14" fmla="*/ 2147483647 w 121"/>
                    <a:gd name="T15" fmla="*/ 2147483647 h 119"/>
                    <a:gd name="T16" fmla="*/ 2147483647 w 121"/>
                    <a:gd name="T17" fmla="*/ 2147483647 h 119"/>
                    <a:gd name="T18" fmla="*/ 2147483647 w 121"/>
                    <a:gd name="T19" fmla="*/ 2147483647 h 119"/>
                    <a:gd name="T20" fmla="*/ 2147483647 w 121"/>
                    <a:gd name="T21" fmla="*/ 2147483647 h 119"/>
                    <a:gd name="T22" fmla="*/ 2147483647 w 121"/>
                    <a:gd name="T23" fmla="*/ 2147483647 h 119"/>
                    <a:gd name="T24" fmla="*/ 2147483647 w 121"/>
                    <a:gd name="T25" fmla="*/ 2147483647 h 119"/>
                    <a:gd name="T26" fmla="*/ 2147483647 w 121"/>
                    <a:gd name="T27" fmla="*/ 2147483647 h 119"/>
                    <a:gd name="T28" fmla="*/ 2147483647 w 121"/>
                    <a:gd name="T29" fmla="*/ 2147483647 h 119"/>
                    <a:gd name="T30" fmla="*/ 2147483647 w 121"/>
                    <a:gd name="T31" fmla="*/ 2147483647 h 119"/>
                    <a:gd name="T32" fmla="*/ 2147483647 w 121"/>
                    <a:gd name="T33" fmla="*/ 2147483647 h 119"/>
                    <a:gd name="T34" fmla="*/ 2147483647 w 121"/>
                    <a:gd name="T35" fmla="*/ 2147483647 h 119"/>
                    <a:gd name="T36" fmla="*/ 2147483647 w 121"/>
                    <a:gd name="T37" fmla="*/ 2147483647 h 119"/>
                    <a:gd name="T38" fmla="*/ 2147483647 w 121"/>
                    <a:gd name="T39" fmla="*/ 2147483647 h 119"/>
                    <a:gd name="T40" fmla="*/ 2147483647 w 121"/>
                    <a:gd name="T41" fmla="*/ 2147483647 h 119"/>
                    <a:gd name="T42" fmla="*/ 2147483647 w 121"/>
                    <a:gd name="T43" fmla="*/ 2147483647 h 119"/>
                    <a:gd name="T44" fmla="*/ 2147483647 w 121"/>
                    <a:gd name="T45" fmla="*/ 2147483647 h 119"/>
                    <a:gd name="T46" fmla="*/ 2147483647 w 121"/>
                    <a:gd name="T47" fmla="*/ 2147483647 h 119"/>
                    <a:gd name="T48" fmla="*/ 2147483647 w 121"/>
                    <a:gd name="T49" fmla="*/ 2147483647 h 119"/>
                    <a:gd name="T50" fmla="*/ 2147483647 w 121"/>
                    <a:gd name="T51" fmla="*/ 2147483647 h 119"/>
                    <a:gd name="T52" fmla="*/ 2147483647 w 121"/>
                    <a:gd name="T53" fmla="*/ 2147483647 h 119"/>
                    <a:gd name="T54" fmla="*/ 2147483647 w 121"/>
                    <a:gd name="T55" fmla="*/ 2147483647 h 119"/>
                    <a:gd name="T56" fmla="*/ 2147483647 w 121"/>
                    <a:gd name="T57" fmla="*/ 2147483647 h 119"/>
                    <a:gd name="T58" fmla="*/ 2147483647 w 121"/>
                    <a:gd name="T59" fmla="*/ 2147483647 h 119"/>
                    <a:gd name="T60" fmla="*/ 2147483647 w 121"/>
                    <a:gd name="T61" fmla="*/ 2147483647 h 119"/>
                    <a:gd name="T62" fmla="*/ 2147483647 w 121"/>
                    <a:gd name="T63" fmla="*/ 2147483647 h 119"/>
                    <a:gd name="T64" fmla="*/ 2147483647 w 121"/>
                    <a:gd name="T65" fmla="*/ 2147483647 h 119"/>
                    <a:gd name="T66" fmla="*/ 2147483647 w 121"/>
                    <a:gd name="T67" fmla="*/ 2147483647 h 119"/>
                    <a:gd name="T68" fmla="*/ 2147483647 w 121"/>
                    <a:gd name="T69" fmla="*/ 2147483647 h 119"/>
                    <a:gd name="T70" fmla="*/ 2147483647 w 121"/>
                    <a:gd name="T71" fmla="*/ 2147483647 h 1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1" h="119">
                      <a:moveTo>
                        <a:pt x="114" y="89"/>
                      </a:moveTo>
                      <a:cubicBezTo>
                        <a:pt x="88" y="62"/>
                        <a:pt x="88" y="62"/>
                        <a:pt x="88" y="62"/>
                      </a:cubicBezTo>
                      <a:cubicBezTo>
                        <a:pt x="83" y="58"/>
                        <a:pt x="77" y="57"/>
                        <a:pt x="71" y="58"/>
                      </a:cubicBezTo>
                      <a:cubicBezTo>
                        <a:pt x="61" y="48"/>
                        <a:pt x="61" y="48"/>
                        <a:pt x="61" y="48"/>
                      </a:cubicBezTo>
                      <a:cubicBezTo>
                        <a:pt x="62" y="43"/>
                        <a:pt x="61" y="37"/>
                        <a:pt x="56" y="33"/>
                      </a:cubicBezTo>
                      <a:cubicBezTo>
                        <a:pt x="30" y="6"/>
                        <a:pt x="30" y="6"/>
                        <a:pt x="30" y="6"/>
                      </a:cubicBezTo>
                      <a:cubicBezTo>
                        <a:pt x="23" y="0"/>
                        <a:pt x="13" y="0"/>
                        <a:pt x="7" y="6"/>
                      </a:cubicBezTo>
                      <a:cubicBezTo>
                        <a:pt x="0" y="13"/>
                        <a:pt x="0" y="23"/>
                        <a:pt x="7" y="29"/>
                      </a:cubicBezTo>
                      <a:cubicBezTo>
                        <a:pt x="33" y="56"/>
                        <a:pt x="33" y="56"/>
                        <a:pt x="33" y="56"/>
                      </a:cubicBezTo>
                      <a:cubicBezTo>
                        <a:pt x="38" y="61"/>
                        <a:pt x="45" y="62"/>
                        <a:pt x="51" y="60"/>
                      </a:cubicBezTo>
                      <a:cubicBezTo>
                        <a:pt x="60" y="70"/>
                        <a:pt x="60" y="70"/>
                        <a:pt x="60" y="70"/>
                      </a:cubicBezTo>
                      <a:cubicBezTo>
                        <a:pt x="59" y="75"/>
                        <a:pt x="60" y="81"/>
                        <a:pt x="65" y="85"/>
                      </a:cubicBezTo>
                      <a:cubicBezTo>
                        <a:pt x="91" y="112"/>
                        <a:pt x="91" y="112"/>
                        <a:pt x="91" y="112"/>
                      </a:cubicBezTo>
                      <a:cubicBezTo>
                        <a:pt x="98" y="119"/>
                        <a:pt x="108" y="119"/>
                        <a:pt x="114" y="112"/>
                      </a:cubicBezTo>
                      <a:cubicBezTo>
                        <a:pt x="121" y="106"/>
                        <a:pt x="121" y="95"/>
                        <a:pt x="114" y="89"/>
                      </a:cubicBezTo>
                      <a:close/>
                      <a:moveTo>
                        <a:pt x="36" y="51"/>
                      </a:moveTo>
                      <a:cubicBezTo>
                        <a:pt x="12" y="27"/>
                        <a:pt x="12" y="27"/>
                        <a:pt x="12" y="27"/>
                      </a:cubicBezTo>
                      <a:cubicBezTo>
                        <a:pt x="7" y="22"/>
                        <a:pt x="7" y="15"/>
                        <a:pt x="11" y="11"/>
                      </a:cubicBezTo>
                      <a:cubicBezTo>
                        <a:pt x="16" y="7"/>
                        <a:pt x="23" y="7"/>
                        <a:pt x="27" y="12"/>
                      </a:cubicBezTo>
                      <a:cubicBezTo>
                        <a:pt x="51" y="36"/>
                        <a:pt x="51" y="36"/>
                        <a:pt x="51" y="36"/>
                      </a:cubicBezTo>
                      <a:cubicBezTo>
                        <a:pt x="53" y="37"/>
                        <a:pt x="54" y="40"/>
                        <a:pt x="54" y="42"/>
                      </a:cubicBezTo>
                      <a:cubicBezTo>
                        <a:pt x="51" y="39"/>
                        <a:pt x="46" y="39"/>
                        <a:pt x="43" y="42"/>
                      </a:cubicBezTo>
                      <a:cubicBezTo>
                        <a:pt x="40" y="45"/>
                        <a:pt x="40" y="50"/>
                        <a:pt x="43" y="53"/>
                      </a:cubicBezTo>
                      <a:cubicBezTo>
                        <a:pt x="45" y="54"/>
                        <a:pt x="45" y="54"/>
                        <a:pt x="45" y="54"/>
                      </a:cubicBezTo>
                      <a:cubicBezTo>
                        <a:pt x="42" y="54"/>
                        <a:pt x="38" y="53"/>
                        <a:pt x="36" y="51"/>
                      </a:cubicBezTo>
                      <a:close/>
                      <a:moveTo>
                        <a:pt x="110" y="107"/>
                      </a:moveTo>
                      <a:cubicBezTo>
                        <a:pt x="105" y="111"/>
                        <a:pt x="98" y="111"/>
                        <a:pt x="94" y="107"/>
                      </a:cubicBezTo>
                      <a:cubicBezTo>
                        <a:pt x="70" y="83"/>
                        <a:pt x="70" y="83"/>
                        <a:pt x="70" y="83"/>
                      </a:cubicBezTo>
                      <a:cubicBezTo>
                        <a:pt x="68" y="81"/>
                        <a:pt x="67" y="78"/>
                        <a:pt x="67" y="76"/>
                      </a:cubicBezTo>
                      <a:cubicBezTo>
                        <a:pt x="71" y="80"/>
                        <a:pt x="71" y="80"/>
                        <a:pt x="71" y="80"/>
                      </a:cubicBezTo>
                      <a:cubicBezTo>
                        <a:pt x="74" y="83"/>
                        <a:pt x="79" y="83"/>
                        <a:pt x="82" y="80"/>
                      </a:cubicBezTo>
                      <a:cubicBezTo>
                        <a:pt x="85" y="77"/>
                        <a:pt x="85" y="72"/>
                        <a:pt x="82" y="69"/>
                      </a:cubicBezTo>
                      <a:cubicBezTo>
                        <a:pt x="77" y="64"/>
                        <a:pt x="77" y="64"/>
                        <a:pt x="77" y="64"/>
                      </a:cubicBezTo>
                      <a:cubicBezTo>
                        <a:pt x="80" y="64"/>
                        <a:pt x="83" y="65"/>
                        <a:pt x="85" y="68"/>
                      </a:cubicBezTo>
                      <a:cubicBezTo>
                        <a:pt x="109" y="92"/>
                        <a:pt x="109" y="92"/>
                        <a:pt x="109" y="92"/>
                      </a:cubicBezTo>
                      <a:cubicBezTo>
                        <a:pt x="114" y="96"/>
                        <a:pt x="114" y="103"/>
                        <a:pt x="110" y="10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cxnSp>
            <p:nvCxnSpPr>
              <p:cNvPr id="22" name="直接连接符 21">
                <a:extLst>
                  <a:ext uri="{FF2B5EF4-FFF2-40B4-BE49-F238E27FC236}">
                    <a16:creationId xmlns:a16="http://schemas.microsoft.com/office/drawing/2014/main" id="{452EA609-5B84-6F0F-5E8B-9D3369493C02}"/>
                  </a:ext>
                </a:extLst>
              </p:cNvPr>
              <p:cNvCxnSpPr>
                <a:cxnSpLocks/>
              </p:cNvCxnSpPr>
              <p:nvPr/>
            </p:nvCxnSpPr>
            <p:spPr>
              <a:xfrm>
                <a:off x="1386112" y="6473250"/>
                <a:ext cx="10406882" cy="0"/>
              </a:xfrm>
              <a:prstGeom prst="line">
                <a:avLst/>
              </a:prstGeom>
              <a:ln w="9525" cap="rnd">
                <a:solidFill>
                  <a:schemeClr val="accent1"/>
                </a:solidFill>
                <a:prstDash val="solid"/>
                <a:bevel/>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64AE5389-E75E-14D4-0271-E7FF2650A0D3}"/>
                </a:ext>
              </a:extLst>
            </p:cNvPr>
            <p:cNvSpPr txBox="1"/>
            <p:nvPr/>
          </p:nvSpPr>
          <p:spPr>
            <a:xfrm>
              <a:off x="3996657" y="2451409"/>
              <a:ext cx="4147289" cy="369332"/>
            </a:xfrm>
            <a:prstGeom prst="rect">
              <a:avLst/>
            </a:prstGeom>
            <a:noFill/>
          </p:spPr>
          <p:txBody>
            <a:bodyPr wrap="none" rtlCol="0">
              <a:spAutoFit/>
            </a:bodyPr>
            <a:lstStyle/>
            <a:p>
              <a:pPr algn="ct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英氏</a:t>
              </a:r>
              <a:r>
                <a:rPr lang="en-US" altLang="zh-CN" b="1" dirty="0">
                  <a:solidFill>
                    <a:schemeClr val="accent3"/>
                  </a:solidFill>
                  <a:latin typeface="微软雅黑" panose="020B0503020204020204" pitchFamily="34" charset="-122"/>
                  <a:ea typeface="微软雅黑" panose="020B0503020204020204" pitchFamily="34" charset="-122"/>
                  <a:cs typeface="+mn-ea"/>
                  <a:sym typeface="+mn-lt"/>
                </a:rPr>
                <a:t>——</a:t>
              </a:r>
              <a:r>
                <a:rPr lang="zh-CN" altLang="en-US" b="1" dirty="0">
                  <a:solidFill>
                    <a:schemeClr val="accent3"/>
                  </a:solidFill>
                  <a:latin typeface="微软雅黑" panose="020B0503020204020204" pitchFamily="34" charset="-122"/>
                  <a:ea typeface="微软雅黑" panose="020B0503020204020204" pitchFamily="34" charset="-122"/>
                  <a:cs typeface="+mn-ea"/>
                  <a:sym typeface="+mn-lt"/>
                </a:rPr>
                <a:t>构建线上线下全渠道深入互动</a:t>
              </a:r>
            </a:p>
          </p:txBody>
        </p:sp>
      </p:grpSp>
    </p:spTree>
    <p:extLst>
      <p:ext uri="{BB962C8B-B14F-4D97-AF65-F5344CB8AC3E}">
        <p14:creationId xmlns:p14="http://schemas.microsoft.com/office/powerpoint/2010/main" val="393797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3619500"/>
            <a:ext cx="3257550" cy="32385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8648700" y="0"/>
            <a:ext cx="3543300" cy="2647950"/>
          </a:xfrm>
          <a:prstGeom prst="rect">
            <a:avLst/>
          </a:prstGeom>
        </p:spPr>
      </p:pic>
      <p:sp>
        <p:nvSpPr>
          <p:cNvPr id="2" name="文本框 1">
            <a:extLst>
              <a:ext uri="{FF2B5EF4-FFF2-40B4-BE49-F238E27FC236}">
                <a16:creationId xmlns:a16="http://schemas.microsoft.com/office/drawing/2014/main" id="{C99B9BA1-8FFE-21BE-0B8E-6D6395D41D13}"/>
              </a:ext>
            </a:extLst>
          </p:cNvPr>
          <p:cNvSpPr txBox="1"/>
          <p:nvPr/>
        </p:nvSpPr>
        <p:spPr>
          <a:xfrm>
            <a:off x="1864480" y="1466131"/>
            <a:ext cx="2108269" cy="861774"/>
          </a:xfrm>
          <a:prstGeom prst="rect">
            <a:avLst/>
          </a:prstGeom>
          <a:noFill/>
        </p:spPr>
        <p:txBody>
          <a:bodyPr wrap="none" rtlCol="0">
            <a:spAutoFit/>
          </a:bodyPr>
          <a:lstStyle/>
          <a:p>
            <a:r>
              <a:rPr lang="zh-CN" altLang="en-US" sz="5000" b="1" dirty="0">
                <a:latin typeface="微软雅黑" panose="020B0503020204020204" pitchFamily="34" charset="-122"/>
                <a:ea typeface="微软雅黑" panose="020B0503020204020204" pitchFamily="34" charset="-122"/>
                <a:cs typeface="汉仪雅酷黑 75W" panose="020B0804020202020204" charset="-122"/>
                <a:sym typeface="+mn-lt"/>
              </a:rPr>
              <a:t>任务五</a:t>
            </a:r>
          </a:p>
        </p:txBody>
      </p:sp>
      <p:sp>
        <p:nvSpPr>
          <p:cNvPr id="4" name="文本框 3">
            <a:extLst>
              <a:ext uri="{FF2B5EF4-FFF2-40B4-BE49-F238E27FC236}">
                <a16:creationId xmlns:a16="http://schemas.microsoft.com/office/drawing/2014/main" id="{BB2F41A9-F532-E749-5E34-D8ACD59A8FFE}"/>
              </a:ext>
            </a:extLst>
          </p:cNvPr>
          <p:cNvSpPr txBox="1"/>
          <p:nvPr/>
        </p:nvSpPr>
        <p:spPr>
          <a:xfrm>
            <a:off x="3912000" y="3350429"/>
            <a:ext cx="5654910" cy="861774"/>
          </a:xfrm>
          <a:prstGeom prst="rect">
            <a:avLst/>
          </a:prstGeom>
          <a:noFill/>
        </p:spPr>
        <p:txBody>
          <a:bodyPr wrap="square" rtlCol="0">
            <a:spAutoFit/>
            <a:scene3d>
              <a:camera prst="orthographicFront"/>
              <a:lightRig rig="threePt" dir="t"/>
            </a:scene3d>
            <a:sp3d contourW="12700"/>
          </a:bodyPr>
          <a:lstStyle/>
          <a:p>
            <a:r>
              <a:rPr lang="zh-CN" altLang="en-US" sz="5000" dirty="0">
                <a:solidFill>
                  <a:schemeClr val="accent1"/>
                </a:solidFill>
                <a:latin typeface="微软雅黑" panose="020B0503020204020204" pitchFamily="34" charset="-122"/>
                <a:ea typeface="微软雅黑" panose="020B0503020204020204" pitchFamily="34" charset="-122"/>
                <a:cs typeface="+mn-ea"/>
                <a:sym typeface="+mn-lt"/>
              </a:rPr>
              <a:t>实施客户资产管理</a:t>
            </a:r>
            <a:endParaRPr lang="en-US" altLang="zh-CN" sz="5000" dirty="0">
              <a:solidFill>
                <a:schemeClr val="accent1"/>
              </a:solidFill>
              <a:latin typeface="微软雅黑" panose="020B0503020204020204" pitchFamily="34" charset="-122"/>
              <a:ea typeface="微软雅黑" panose="020B0503020204020204" pitchFamily="34" charset="-122"/>
              <a:cs typeface="+mn-ea"/>
              <a:sym typeface="+mn-lt"/>
            </a:endParaRPr>
          </a:p>
        </p:txBody>
      </p:sp>
      <p:sp>
        <p:nvSpPr>
          <p:cNvPr id="12" name="箭头: V 形 11">
            <a:extLst>
              <a:ext uri="{FF2B5EF4-FFF2-40B4-BE49-F238E27FC236}">
                <a16:creationId xmlns:a16="http://schemas.microsoft.com/office/drawing/2014/main" id="{A84A7C75-770D-3D16-FD3C-E58AD5536FB2}"/>
              </a:ext>
            </a:extLst>
          </p:cNvPr>
          <p:cNvSpPr/>
          <p:nvPr/>
        </p:nvSpPr>
        <p:spPr>
          <a:xfrm>
            <a:off x="927379" y="1440731"/>
            <a:ext cx="770312" cy="770312"/>
          </a:xfrm>
          <a:prstGeom prst="chevron">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箭头: V 形 31">
            <a:extLst>
              <a:ext uri="{FF2B5EF4-FFF2-40B4-BE49-F238E27FC236}">
                <a16:creationId xmlns:a16="http://schemas.microsoft.com/office/drawing/2014/main" id="{EEC92C60-A61C-BC42-952D-031C8399B820}"/>
              </a:ext>
            </a:extLst>
          </p:cNvPr>
          <p:cNvSpPr/>
          <p:nvPr/>
        </p:nvSpPr>
        <p:spPr>
          <a:xfrm>
            <a:off x="324129" y="1440731"/>
            <a:ext cx="770312" cy="770312"/>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 name="Docer Falling Dust PPT demo 15">
            <a:extLst>
              <a:ext uri="{FF2B5EF4-FFF2-40B4-BE49-F238E27FC236}">
                <a16:creationId xmlns:a16="http://schemas.microsoft.com/office/drawing/2014/main" id="{41AC785F-C6C3-0969-194C-20B14E05FC5D}"/>
              </a:ext>
            </a:extLst>
          </p:cNvPr>
          <p:cNvSpPr/>
          <p:nvPr/>
        </p:nvSpPr>
        <p:spPr>
          <a:xfrm>
            <a:off x="3715230" y="4530096"/>
            <a:ext cx="8476770" cy="162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65"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8898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ppt_x</p:attrName>
                                        </p:attrNameLst>
                                      </p:cBhvr>
                                      <p:tavLst>
                                        <p:tav tm="0">
                                          <p:val>
                                            <p:strVal val="#ppt_x"/>
                                          </p:val>
                                        </p:tav>
                                        <p:tav tm="100000">
                                          <p:val>
                                            <p:strVal val="#ppt_x"/>
                                          </p:val>
                                        </p:tav>
                                      </p:tavLst>
                                    </p:anim>
                                    <p:anim calcmode="lin" valueType="num">
                                      <p:cBhvr>
                                        <p:cTn id="21" dur="5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animBg="1"/>
      <p:bldP spid="32" grpId="0" animBg="1"/>
      <p:bldP spid="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701236"/>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2845320" y="2865805"/>
            <a:ext cx="6340198"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客户资产管理的三要素</a:t>
            </a:r>
          </a:p>
        </p:txBody>
      </p:sp>
      <p:sp>
        <p:nvSpPr>
          <p:cNvPr id="20" name="矩形 19"/>
          <p:cNvSpPr/>
          <p:nvPr/>
        </p:nvSpPr>
        <p:spPr>
          <a:xfrm>
            <a:off x="2299243" y="3921401"/>
            <a:ext cx="7432351" cy="2120902"/>
          </a:xfrm>
          <a:prstGeom prst="rect">
            <a:avLst/>
          </a:prstGeom>
        </p:spPr>
        <p:txBody>
          <a:bodyPr wrap="square">
            <a:spAutoFit/>
          </a:bodyPr>
          <a:lstStyle/>
          <a:p>
            <a:pPr indent="457200" algn="just">
              <a:lnSpc>
                <a:spcPct val="150000"/>
              </a:lnSpc>
            </a:pPr>
            <a:r>
              <a:rPr lang="zh-CN" altLang="en-US" dirty="0"/>
              <a:t>客户资产管理（</a:t>
            </a:r>
            <a:r>
              <a:rPr lang="en-US" altLang="zh-CN" dirty="0"/>
              <a:t>Customer Asset Management</a:t>
            </a:r>
            <a:r>
              <a:rPr lang="zh-CN" altLang="en-US" dirty="0"/>
              <a:t>，</a:t>
            </a:r>
            <a:r>
              <a:rPr lang="en-US" altLang="zh-CN" dirty="0"/>
              <a:t>CAM</a:t>
            </a:r>
            <a:r>
              <a:rPr lang="zh-CN" altLang="en-US" dirty="0"/>
              <a:t>）作为一种新的管理理念，其关键在于将客户纳入企业资产范围之内，并以客户资产为核心，优化企业资源配置，提升客户的忠诚度、满意度和客户价值。</a:t>
            </a:r>
            <a:endParaRPr lang="en-US" altLang="zh-CN" dirty="0"/>
          </a:p>
          <a:p>
            <a:pPr indent="457200"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rPr>
              <a:t>在新零售模式下，客户资产管理包括价值资产、品牌资产和关系资产三要素。</a:t>
            </a: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82546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客户资产管理的三要素</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 name="出自【趣你的PPT】(微信:qunideppt)：最优质的PPT资源库">
            <a:extLst>
              <a:ext uri="{FF2B5EF4-FFF2-40B4-BE49-F238E27FC236}">
                <a16:creationId xmlns:a16="http://schemas.microsoft.com/office/drawing/2014/main" id="{013C161B-DAA4-65B7-444B-3042FFCE2700}"/>
              </a:ext>
            </a:extLst>
          </p:cNvPr>
          <p:cNvSpPr/>
          <p:nvPr/>
        </p:nvSpPr>
        <p:spPr>
          <a:xfrm>
            <a:off x="3548600" y="1412679"/>
            <a:ext cx="1277337" cy="1328438"/>
          </a:xfrm>
          <a:prstGeom prst="ellipse">
            <a:avLst/>
          </a:prstGeom>
          <a:solidFill>
            <a:schemeClr val="accent2"/>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438150">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价值</a:t>
            </a:r>
            <a:b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b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资产</a:t>
            </a:r>
            <a:endParaRPr sz="20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6" name="出自【趣你的PPT】(微信:qunideppt)：最优质的PPT资源库">
            <a:extLst>
              <a:ext uri="{FF2B5EF4-FFF2-40B4-BE49-F238E27FC236}">
                <a16:creationId xmlns:a16="http://schemas.microsoft.com/office/drawing/2014/main" id="{5B6E10C7-3460-D854-8029-EA19A01AC11B}"/>
              </a:ext>
            </a:extLst>
          </p:cNvPr>
          <p:cNvSpPr/>
          <p:nvPr/>
        </p:nvSpPr>
        <p:spPr>
          <a:xfrm>
            <a:off x="3548600" y="2964645"/>
            <a:ext cx="1277337" cy="1328438"/>
          </a:xfrm>
          <a:prstGeom prst="ellipse">
            <a:avLst/>
          </a:prstGeom>
          <a:solidFill>
            <a:schemeClr val="accent2"/>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438150">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品牌</a:t>
            </a:r>
            <a:b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b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资产</a:t>
            </a:r>
          </a:p>
        </p:txBody>
      </p:sp>
      <p:sp>
        <p:nvSpPr>
          <p:cNvPr id="13" name="出自【趣你的PPT】(微信:qunideppt)：最优质的PPT资源库">
            <a:extLst>
              <a:ext uri="{FF2B5EF4-FFF2-40B4-BE49-F238E27FC236}">
                <a16:creationId xmlns:a16="http://schemas.microsoft.com/office/drawing/2014/main" id="{B1DD8CDA-EC03-F3A5-BDA5-1F913A42DDD4}"/>
              </a:ext>
            </a:extLst>
          </p:cNvPr>
          <p:cNvSpPr/>
          <p:nvPr/>
        </p:nvSpPr>
        <p:spPr>
          <a:xfrm>
            <a:off x="3548600" y="4516612"/>
            <a:ext cx="1277337" cy="1328438"/>
          </a:xfrm>
          <a:prstGeom prst="ellipse">
            <a:avLst/>
          </a:prstGeom>
          <a:solidFill>
            <a:schemeClr val="accent2"/>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defTabSz="438150">
              <a:lnSpc>
                <a:spcPct val="110000"/>
              </a:lnSpc>
            </a:pP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关系</a:t>
            </a:r>
            <a:br>
              <a:rPr lang="en-US" altLang="zh-CN" sz="2000" b="1" dirty="0">
                <a:solidFill>
                  <a:schemeClr val="bg1"/>
                </a:solidFill>
                <a:latin typeface="微软雅黑" panose="020B0503020204020204" pitchFamily="34" charset="-122"/>
                <a:ea typeface="微软雅黑" panose="020B0503020204020204" pitchFamily="34" charset="-122"/>
                <a:cs typeface="+mn-ea"/>
                <a:sym typeface="+mn-lt"/>
              </a:rPr>
            </a:br>
            <a:r>
              <a:rPr lang="zh-CN" altLang="en-US" sz="2000" b="1" dirty="0">
                <a:solidFill>
                  <a:schemeClr val="bg1"/>
                </a:solidFill>
                <a:latin typeface="微软雅黑" panose="020B0503020204020204" pitchFamily="34" charset="-122"/>
                <a:ea typeface="微软雅黑" panose="020B0503020204020204" pitchFamily="34" charset="-122"/>
                <a:cs typeface="+mn-ea"/>
                <a:sym typeface="+mn-lt"/>
              </a:rPr>
              <a:t>资产</a:t>
            </a:r>
          </a:p>
        </p:txBody>
      </p:sp>
      <p:sp>
        <p:nvSpPr>
          <p:cNvPr id="14" name="出自【趣你的PPT】(微信:qunideppt)：最优质的PPT资源库">
            <a:extLst>
              <a:ext uri="{FF2B5EF4-FFF2-40B4-BE49-F238E27FC236}">
                <a16:creationId xmlns:a16="http://schemas.microsoft.com/office/drawing/2014/main" id="{30FFAF3A-FC85-AB23-1030-DE8AA75033D8}"/>
              </a:ext>
            </a:extLst>
          </p:cNvPr>
          <p:cNvSpPr/>
          <p:nvPr/>
        </p:nvSpPr>
        <p:spPr>
          <a:xfrm flipH="1" flipV="1">
            <a:off x="2762855" y="3678341"/>
            <a:ext cx="811092" cy="1"/>
          </a:xfrm>
          <a:prstGeom prst="line">
            <a:avLst/>
          </a:prstGeom>
          <a:noFill/>
          <a:ln w="38100" cap="flat">
            <a:solidFill>
              <a:srgbClr val="1B88CB"/>
            </a:solidFill>
            <a:prstDash val="solid"/>
            <a:miter lim="400000"/>
            <a:headEnd type="triangle" w="med" len="med"/>
          </a:ln>
          <a:effectLst/>
        </p:spPr>
        <p:txBody>
          <a:bodyPr wrap="square" lIns="19050" tIns="19050" rIns="19050" bIns="19050" numCol="1" anchor="ctr">
            <a:noAutofit/>
          </a:bodyPr>
          <a:lstStyle/>
          <a:p>
            <a:pPr algn="ctr">
              <a:defRPr sz="1200">
                <a:solidFill>
                  <a:srgbClr val="000000"/>
                </a:solidFill>
                <a:latin typeface="Helvetica"/>
                <a:ea typeface="Helvetica"/>
                <a:cs typeface="Helvetica"/>
                <a:sym typeface="Helvetica"/>
              </a:defRPr>
            </a:pPr>
            <a:endParaRPr sz="1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5" name="出自【趣你的PPT】(微信:qunideppt)：最优质的PPT资源库">
            <a:extLst>
              <a:ext uri="{FF2B5EF4-FFF2-40B4-BE49-F238E27FC236}">
                <a16:creationId xmlns:a16="http://schemas.microsoft.com/office/drawing/2014/main" id="{B6E8D253-96F1-A924-5381-679FD2B83354}"/>
              </a:ext>
            </a:extLst>
          </p:cNvPr>
          <p:cNvSpPr/>
          <p:nvPr/>
        </p:nvSpPr>
        <p:spPr>
          <a:xfrm>
            <a:off x="2421484" y="2139631"/>
            <a:ext cx="1153370" cy="541568"/>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1B88CB"/>
            </a:solidFill>
            <a:prstDash val="solid"/>
            <a:miter lim="400000"/>
            <a:headEnd type="triangle" w="med" len="med"/>
          </a:ln>
          <a:effectLst/>
        </p:spPr>
        <p:txBody>
          <a:bodyPr wrap="square" lIns="19050" tIns="19050" rIns="19050" bIns="19050" numCol="1" anchor="ctr">
            <a:noAutofit/>
          </a:bodyP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6" name="出自【趣你的PPT】(微信:qunideppt)：最优质的PPT资源库">
            <a:extLst>
              <a:ext uri="{FF2B5EF4-FFF2-40B4-BE49-F238E27FC236}">
                <a16:creationId xmlns:a16="http://schemas.microsoft.com/office/drawing/2014/main" id="{453CE1C8-BAF3-E6DC-5352-7F022820A2F6}"/>
              </a:ext>
            </a:extLst>
          </p:cNvPr>
          <p:cNvSpPr/>
          <p:nvPr/>
        </p:nvSpPr>
        <p:spPr>
          <a:xfrm rot="10800000" flipH="1">
            <a:off x="2421484" y="4674531"/>
            <a:ext cx="1153370" cy="541568"/>
          </a:xfrm>
          <a:custGeom>
            <a:avLst/>
            <a:gdLst/>
            <a:ahLst/>
            <a:cxnLst>
              <a:cxn ang="0">
                <a:pos x="wd2" y="hd2"/>
              </a:cxn>
              <a:cxn ang="5400000">
                <a:pos x="wd2" y="hd2"/>
              </a:cxn>
              <a:cxn ang="10800000">
                <a:pos x="wd2" y="hd2"/>
              </a:cxn>
              <a:cxn ang="16200000">
                <a:pos x="wd2" y="hd2"/>
              </a:cxn>
            </a:cxnLst>
            <a:rect l="0" t="0" r="r" b="b"/>
            <a:pathLst>
              <a:path w="21600" h="16987" extrusionOk="0">
                <a:moveTo>
                  <a:pt x="21600" y="901"/>
                </a:moveTo>
                <a:cubicBezTo>
                  <a:pt x="7274" y="-4613"/>
                  <a:pt x="0" y="16987"/>
                  <a:pt x="0" y="16987"/>
                </a:cubicBezTo>
              </a:path>
            </a:pathLst>
          </a:custGeom>
          <a:noFill/>
          <a:ln w="38100" cap="flat">
            <a:solidFill>
              <a:srgbClr val="1B88CB"/>
            </a:solidFill>
            <a:prstDash val="solid"/>
            <a:miter lim="400000"/>
            <a:headEnd type="triangle" w="med" len="med"/>
          </a:ln>
          <a:effectLst/>
        </p:spPr>
        <p:txBody>
          <a:bodyPr wrap="square" lIns="19050" tIns="19050" rIns="19050" bIns="19050" numCol="1" anchor="ctr">
            <a:noAutofit/>
          </a:bodyPr>
          <a:lstStyle/>
          <a:p>
            <a:pPr algn="ctr" defTabSz="219075">
              <a:lnSpc>
                <a:spcPct val="110000"/>
              </a:lnSpc>
              <a:spcBef>
                <a:spcPts val="1125"/>
              </a:spcBef>
              <a:defRPr sz="2000">
                <a:solidFill>
                  <a:srgbClr val="4C4C4C"/>
                </a:solidFill>
                <a:latin typeface="Helvetica Neue Light"/>
                <a:ea typeface="Helvetica Neue Light"/>
                <a:cs typeface="Helvetica Neue Light"/>
                <a:sym typeface="Helvetica Neue Light"/>
              </a:defRPr>
            </a:pPr>
            <a:endParaRPr sz="2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sp>
        <p:nvSpPr>
          <p:cNvPr id="17" name="出自【趣你的PPT】(微信:qunideppt)：最优质的PPT资源库">
            <a:extLst>
              <a:ext uri="{FF2B5EF4-FFF2-40B4-BE49-F238E27FC236}">
                <a16:creationId xmlns:a16="http://schemas.microsoft.com/office/drawing/2014/main" id="{6DAED070-D6B2-B1BB-ED71-D584E367DB81}"/>
              </a:ext>
            </a:extLst>
          </p:cNvPr>
          <p:cNvSpPr/>
          <p:nvPr/>
        </p:nvSpPr>
        <p:spPr>
          <a:xfrm>
            <a:off x="1283449" y="2681199"/>
            <a:ext cx="1874910" cy="1949922"/>
          </a:xfrm>
          <a:prstGeom prst="ellipse">
            <a:avLst/>
          </a:prstGeom>
          <a:solidFill>
            <a:srgbClr val="1B88CB"/>
          </a:solidFill>
          <a:ln w="12700" cap="flat">
            <a:noFill/>
            <a:miter lim="400000"/>
          </a:ln>
          <a:effectLst>
            <a:outerShdw blurRad="101600" dist="38100" dir="2700000" algn="tl" rotWithShape="0">
              <a:prstClr val="black">
                <a:alpha val="20000"/>
              </a:prstClr>
            </a:outerShdw>
          </a:effectLst>
        </p:spPr>
        <p:txBody>
          <a:bodyPr wrap="square" lIns="0" tIns="0" rIns="0" bIns="0" numCol="1" anchor="ctr">
            <a:noAutofit/>
          </a:bodyPr>
          <a:lstStyle>
            <a:lvl1pPr>
              <a:lnSpc>
                <a:spcPct val="90000"/>
              </a:lnSpc>
              <a:defRPr sz="4000">
                <a:solidFill>
                  <a:srgbClr val="FFFFFF"/>
                </a:solidFill>
              </a:defRPr>
            </a:lvl1pPr>
          </a:lstStyle>
          <a:p>
            <a:pPr algn="ctr">
              <a:lnSpc>
                <a:spcPct val="110000"/>
              </a:lnSpc>
            </a:pPr>
            <a:r>
              <a:rPr lang="zh-CN" altLang="en-US" sz="2200" b="1" dirty="0">
                <a:solidFill>
                  <a:schemeClr val="bg1"/>
                </a:solidFill>
                <a:latin typeface="微软雅黑" panose="020B0503020204020204" pitchFamily="34" charset="-122"/>
                <a:ea typeface="微软雅黑" panose="020B0503020204020204" pitchFamily="34" charset="-122"/>
                <a:cs typeface="+mn-ea"/>
                <a:sym typeface="+mn-lt"/>
              </a:rPr>
              <a:t>客户资产管理</a:t>
            </a:r>
            <a:endParaRPr sz="2200" b="1"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文本框 17">
            <a:extLst>
              <a:ext uri="{FF2B5EF4-FFF2-40B4-BE49-F238E27FC236}">
                <a16:creationId xmlns:a16="http://schemas.microsoft.com/office/drawing/2014/main" id="{13D773EA-436A-BEA6-EE74-5A868FCF9C32}"/>
              </a:ext>
            </a:extLst>
          </p:cNvPr>
          <p:cNvSpPr txBox="1"/>
          <p:nvPr/>
        </p:nvSpPr>
        <p:spPr>
          <a:xfrm>
            <a:off x="4888641" y="1723988"/>
            <a:ext cx="6066230" cy="701346"/>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just"/>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客户对企业所提供的商品或服务做出的客观评价。质量、价格和便利性是影响价值资产的主要因素</a:t>
            </a:r>
          </a:p>
        </p:txBody>
      </p:sp>
      <p:sp>
        <p:nvSpPr>
          <p:cNvPr id="19" name="文本框 18">
            <a:extLst>
              <a:ext uri="{FF2B5EF4-FFF2-40B4-BE49-F238E27FC236}">
                <a16:creationId xmlns:a16="http://schemas.microsoft.com/office/drawing/2014/main" id="{8348172F-74CA-C106-E430-152029FD7814}"/>
              </a:ext>
            </a:extLst>
          </p:cNvPr>
          <p:cNvSpPr txBox="1"/>
          <p:nvPr/>
        </p:nvSpPr>
        <p:spPr>
          <a:xfrm>
            <a:off x="4863858" y="3275953"/>
            <a:ext cx="6066230" cy="701346"/>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just"/>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客户对品牌形象的主观评价。例如，客户对品牌的知晓程度、客户对品牌的态度等</a:t>
            </a:r>
          </a:p>
        </p:txBody>
      </p:sp>
      <p:sp>
        <p:nvSpPr>
          <p:cNvPr id="20" name="文本框 19">
            <a:extLst>
              <a:ext uri="{FF2B5EF4-FFF2-40B4-BE49-F238E27FC236}">
                <a16:creationId xmlns:a16="http://schemas.microsoft.com/office/drawing/2014/main" id="{37F8B590-2589-7B4F-2C36-D27332180403}"/>
              </a:ext>
            </a:extLst>
          </p:cNvPr>
          <p:cNvSpPr txBox="1"/>
          <p:nvPr/>
        </p:nvSpPr>
        <p:spPr>
          <a:xfrm>
            <a:off x="4863857" y="4967595"/>
            <a:ext cx="6066230" cy="381258"/>
          </a:xfrm>
          <a:prstGeom prst="rect">
            <a:avLst/>
          </a:prstGeom>
          <a:noFill/>
        </p:spPr>
        <p:txBody>
          <a:bodyPr wrap="square" rtlCol="0">
            <a:spAutoFit/>
          </a:bodyPr>
          <a:lstStyle>
            <a:defPPr>
              <a:defRPr lang="en-US"/>
            </a:defPPr>
            <a:lvl1pPr marR="0" lvl="0" indent="0" algn="r" defTabSz="914400" fontAlgn="auto">
              <a:lnSpc>
                <a:spcPct val="130000"/>
              </a:lnSpc>
              <a:spcBef>
                <a:spcPts val="0"/>
              </a:spcBef>
              <a:spcAft>
                <a:spcPts val="0"/>
              </a:spcAft>
              <a:buClrTx/>
              <a:buSzTx/>
              <a:buFontTx/>
              <a:buNone/>
              <a:defRPr kumimoji="0" sz="1050" b="0" i="0" u="none" strike="noStrike" kern="0" cap="none" spc="0" normalizeH="0" baseline="0">
                <a:ln>
                  <a:noFill/>
                </a:ln>
                <a:gradFill flip="none" rotWithShape="1">
                  <a:gsLst>
                    <a:gs pos="0">
                      <a:schemeClr val="tx1">
                        <a:lumMod val="50000"/>
                        <a:lumOff val="50000"/>
                      </a:schemeClr>
                    </a:gs>
                    <a:gs pos="100000">
                      <a:schemeClr val="bg1">
                        <a:lumMod val="75000"/>
                      </a:schemeClr>
                    </a:gs>
                  </a:gsLst>
                  <a:lin ang="5400000" scaled="1"/>
                  <a:tileRect/>
                </a:gradFill>
                <a:effectLst/>
                <a:uLnTx/>
                <a:uFillTx/>
              </a:defRPr>
            </a:lvl1pPr>
          </a:lstStyle>
          <a:p>
            <a:pPr algn="just"/>
            <a:r>
              <a:rPr lang="zh-CN" altLang="en-US" sz="1600" dirty="0">
                <a:solidFill>
                  <a:schemeClr val="tx1"/>
                </a:solidFill>
                <a:latin typeface="微软雅黑" panose="020B0503020204020204" pitchFamily="34" charset="-122"/>
                <a:ea typeface="微软雅黑" panose="020B0503020204020204" pitchFamily="34" charset="-122"/>
                <a:cs typeface="+mn-ea"/>
                <a:sym typeface="+mn-lt"/>
              </a:rPr>
              <a:t>客户与企业之间关系的强弱，代表客户继续支持品牌的倾向</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up)">
                                      <p:cBhvr>
                                        <p:cTn id="33" dur="500"/>
                                        <p:tgtEl>
                                          <p:spTgt spid="18"/>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14" grpId="0" animBg="1"/>
      <p:bldP spid="15" grpId="0" animBg="1"/>
      <p:bldP spid="16" grpId="0" animBg="1"/>
      <p:bldP spid="17" grpId="0" animBg="1"/>
      <p:bldP spid="18" grpId="0"/>
      <p:bldP spid="19"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D8699E35-093A-F31D-0343-7BBA085F3012}"/>
              </a:ext>
            </a:extLst>
          </p:cNvPr>
          <p:cNvGrpSpPr/>
          <p:nvPr/>
        </p:nvGrpSpPr>
        <p:grpSpPr>
          <a:xfrm>
            <a:off x="2741902" y="1645523"/>
            <a:ext cx="6036863" cy="3829126"/>
            <a:chOff x="2741902" y="1645523"/>
            <a:chExt cx="6036863" cy="3829126"/>
          </a:xfrm>
        </p:grpSpPr>
        <p:pic>
          <p:nvPicPr>
            <p:cNvPr id="7" name="图片 6">
              <a:extLst>
                <a:ext uri="{FF2B5EF4-FFF2-40B4-BE49-F238E27FC236}">
                  <a16:creationId xmlns:a16="http://schemas.microsoft.com/office/drawing/2014/main" id="{AAE6F5D6-C76E-DCCD-6D94-6C568F795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1902" y="1645523"/>
              <a:ext cx="6036863" cy="3566953"/>
            </a:xfrm>
            <a:prstGeom prst="rect">
              <a:avLst/>
            </a:prstGeom>
          </p:spPr>
        </p:pic>
        <p:sp>
          <p:nvSpPr>
            <p:cNvPr id="8" name="文本框 7">
              <a:extLst>
                <a:ext uri="{FF2B5EF4-FFF2-40B4-BE49-F238E27FC236}">
                  <a16:creationId xmlns:a16="http://schemas.microsoft.com/office/drawing/2014/main" id="{5255734D-174E-515E-85F8-FFEE00F58830}"/>
                </a:ext>
              </a:extLst>
            </p:cNvPr>
            <p:cNvSpPr txBox="1"/>
            <p:nvPr/>
          </p:nvSpPr>
          <p:spPr>
            <a:xfrm>
              <a:off x="4087654" y="5243551"/>
              <a:ext cx="36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小米的价值资产管理与关系资产管理模式</a:t>
              </a:r>
            </a:p>
          </p:txBody>
        </p:sp>
      </p:grpSp>
      <p:sp>
        <p:nvSpPr>
          <p:cNvPr id="2" name="文本框 1">
            <a:extLst>
              <a:ext uri="{FF2B5EF4-FFF2-40B4-BE49-F238E27FC236}">
                <a16:creationId xmlns:a16="http://schemas.microsoft.com/office/drawing/2014/main" id="{7AF2D4BA-CAEF-252B-E408-C03E8CF2D63B}"/>
              </a:ext>
            </a:extLst>
          </p:cNvPr>
          <p:cNvSpPr txBox="1"/>
          <p:nvPr/>
        </p:nvSpPr>
        <p:spPr>
          <a:xfrm>
            <a:off x="866860" y="423052"/>
            <a:ext cx="2825464"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客户资产管理的三要素</a:t>
            </a:r>
          </a:p>
        </p:txBody>
      </p:sp>
    </p:spTree>
    <p:extLst>
      <p:ext uri="{BB962C8B-B14F-4D97-AF65-F5344CB8AC3E}">
        <p14:creationId xmlns:p14="http://schemas.microsoft.com/office/powerpoint/2010/main" val="318950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825492"/>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2649241" y="2990061"/>
            <a:ext cx="6732356" cy="1569660"/>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运用</a:t>
            </a:r>
            <a: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ATAC</a:t>
            </a: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模型实施客户</a:t>
            </a:r>
            <a:br>
              <a:rPr lang="en-US" altLang="zh-CN"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b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资产管理</a:t>
            </a:r>
          </a:p>
        </p:txBody>
      </p:sp>
      <p:sp>
        <p:nvSpPr>
          <p:cNvPr id="20" name="矩形 19"/>
          <p:cNvSpPr/>
          <p:nvPr/>
        </p:nvSpPr>
        <p:spPr>
          <a:xfrm>
            <a:off x="2268471" y="4673153"/>
            <a:ext cx="7493896" cy="1289905"/>
          </a:xfrm>
          <a:prstGeom prst="rect">
            <a:avLst/>
          </a:prstGeom>
        </p:spPr>
        <p:txBody>
          <a:bodyPr wrap="square">
            <a:spAutoFit/>
          </a:bodyPr>
          <a:lstStyle/>
          <a:p>
            <a:pPr indent="457200" algn="just">
              <a:lnSpc>
                <a:spcPct val="150000"/>
              </a:lnSpc>
            </a:pPr>
            <a:r>
              <a:rPr lang="zh-CN" altLang="en-US" dirty="0"/>
              <a:t>在新零售环境下，</a:t>
            </a:r>
            <a:r>
              <a:rPr lang="en-US" altLang="zh-CN" dirty="0"/>
              <a:t>ATAC</a:t>
            </a:r>
            <a:r>
              <a:rPr lang="zh-CN" altLang="en-US" dirty="0"/>
              <a:t>模型是品牌商和零售企业开展客户资产管理的有效方式。</a:t>
            </a:r>
            <a:r>
              <a:rPr lang="en-US" altLang="zh-CN" dirty="0"/>
              <a:t>ATAC</a:t>
            </a:r>
            <a:r>
              <a:rPr lang="zh-CN" altLang="en-US" dirty="0"/>
              <a:t>模型包括感知（</a:t>
            </a:r>
            <a:r>
              <a:rPr lang="en-US" altLang="zh-CN" dirty="0"/>
              <a:t>Apperceive</a:t>
            </a:r>
            <a:r>
              <a:rPr lang="zh-CN" altLang="en-US" dirty="0"/>
              <a:t>）、转化（</a:t>
            </a:r>
            <a:r>
              <a:rPr lang="en-US" altLang="zh-CN" dirty="0"/>
              <a:t>Transform</a:t>
            </a:r>
            <a:r>
              <a:rPr lang="zh-CN" altLang="en-US" dirty="0"/>
              <a:t>）、活跃（</a:t>
            </a:r>
            <a:r>
              <a:rPr lang="en-US" altLang="zh-CN" dirty="0"/>
              <a:t>Active</a:t>
            </a:r>
            <a:r>
              <a:rPr lang="zh-CN" altLang="en-US" dirty="0"/>
              <a:t>）和社群（</a:t>
            </a:r>
            <a:r>
              <a:rPr lang="en-US" altLang="zh-CN" dirty="0"/>
              <a:t>Community</a:t>
            </a:r>
            <a:r>
              <a:rPr lang="zh-CN" altLang="en-US" dirty="0"/>
              <a:t>）</a:t>
            </a:r>
            <a:r>
              <a:rPr lang="en-US" altLang="zh-CN" dirty="0"/>
              <a:t>4</a:t>
            </a:r>
            <a:r>
              <a:rPr lang="zh-CN" altLang="en-US" dirty="0"/>
              <a:t>个关键要素。</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16064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482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a:t>
            </a:r>
            <a:r>
              <a:rPr lang="en-US" altLang="zh-CN" sz="2000" b="1" dirty="0">
                <a:latin typeface="微软雅黑" panose="020B0503020204020204" pitchFamily="34" charset="-122"/>
                <a:ea typeface="微软雅黑" panose="020B0503020204020204" pitchFamily="34" charset="-122"/>
                <a:cs typeface="+mn-ea"/>
                <a:sym typeface="+mn-lt"/>
              </a:rPr>
              <a:t>ATAC</a:t>
            </a:r>
            <a:r>
              <a:rPr lang="zh-CN" altLang="en-US" sz="2000" b="1" dirty="0">
                <a:latin typeface="微软雅黑" panose="020B0503020204020204" pitchFamily="34" charset="-122"/>
                <a:ea typeface="微软雅黑" panose="020B0503020204020204" pitchFamily="34" charset="-122"/>
                <a:cs typeface="+mn-ea"/>
                <a:sym typeface="+mn-lt"/>
              </a:rPr>
              <a:t>模型实施客户资产管理</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6E374F1A-17F0-F3D2-25B2-C060B7B1669C}"/>
              </a:ext>
            </a:extLst>
          </p:cNvPr>
          <p:cNvGrpSpPr/>
          <p:nvPr/>
        </p:nvGrpSpPr>
        <p:grpSpPr>
          <a:xfrm>
            <a:off x="2213577" y="978845"/>
            <a:ext cx="7569992" cy="3228055"/>
            <a:chOff x="2144129" y="1615452"/>
            <a:chExt cx="7569992" cy="3228055"/>
          </a:xfrm>
        </p:grpSpPr>
        <p:pic>
          <p:nvPicPr>
            <p:cNvPr id="4" name="图片 3">
              <a:extLst>
                <a:ext uri="{FF2B5EF4-FFF2-40B4-BE49-F238E27FC236}">
                  <a16:creationId xmlns:a16="http://schemas.microsoft.com/office/drawing/2014/main" id="{31D92D3A-9C8F-9013-C8DE-F7A4819DB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29" y="1615452"/>
              <a:ext cx="7569992" cy="2939083"/>
            </a:xfrm>
            <a:prstGeom prst="rect">
              <a:avLst/>
            </a:prstGeom>
          </p:spPr>
        </p:pic>
        <p:sp>
          <p:nvSpPr>
            <p:cNvPr id="8" name="文本框 7">
              <a:extLst>
                <a:ext uri="{FF2B5EF4-FFF2-40B4-BE49-F238E27FC236}">
                  <a16:creationId xmlns:a16="http://schemas.microsoft.com/office/drawing/2014/main" id="{C54CC065-4786-9AD5-7F4C-A72126830C6D}"/>
                </a:ext>
              </a:extLst>
            </p:cNvPr>
            <p:cNvSpPr txBox="1"/>
            <p:nvPr/>
          </p:nvSpPr>
          <p:spPr>
            <a:xfrm>
              <a:off x="3955505" y="4612409"/>
              <a:ext cx="3600000" cy="231098"/>
            </a:xfrm>
            <a:prstGeom prst="rect">
              <a:avLst/>
            </a:prstGeom>
            <a:noFill/>
          </p:spPr>
          <p:txBody>
            <a:bodyPr wrap="square" lIns="0" tIns="0" rIns="0" bIns="0" rtlCol="0" anchor="ctr" anchorCtr="0">
              <a:noAutofit/>
            </a:bodyPr>
            <a:lstStyle/>
            <a:p>
              <a:pPr algn="ctr">
                <a:spcAft>
                  <a:spcPts val="1500"/>
                </a:spcAft>
              </a:pP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ATAC</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模型内部业务流程</a:t>
              </a:r>
            </a:p>
          </p:txBody>
        </p:sp>
      </p:grpSp>
      <p:graphicFrame>
        <p:nvGraphicFramePr>
          <p:cNvPr id="2" name="表格 7">
            <a:extLst>
              <a:ext uri="{FF2B5EF4-FFF2-40B4-BE49-F238E27FC236}">
                <a16:creationId xmlns:a16="http://schemas.microsoft.com/office/drawing/2014/main" id="{EACB225A-F6D0-2F27-57B0-8E25AE5AD06E}"/>
              </a:ext>
            </a:extLst>
          </p:cNvPr>
          <p:cNvGraphicFramePr>
            <a:graphicFrameLocks noGrp="1"/>
          </p:cNvGraphicFramePr>
          <p:nvPr/>
        </p:nvGraphicFramePr>
        <p:xfrm>
          <a:off x="901741" y="4755589"/>
          <a:ext cx="10562550" cy="1346400"/>
        </p:xfrm>
        <a:graphic>
          <a:graphicData uri="http://schemas.openxmlformats.org/drawingml/2006/table">
            <a:tbl>
              <a:tblPr firstRow="1" bandRow="1">
                <a:tableStyleId>{9DCAF9ED-07DC-4A11-8D7F-57B35C25682E}</a:tableStyleId>
              </a:tblPr>
              <a:tblGrid>
                <a:gridCol w="834462">
                  <a:extLst>
                    <a:ext uri="{9D8B030D-6E8A-4147-A177-3AD203B41FA5}">
                      <a16:colId xmlns:a16="http://schemas.microsoft.com/office/drawing/2014/main" val="20000"/>
                    </a:ext>
                  </a:extLst>
                </a:gridCol>
                <a:gridCol w="4398379">
                  <a:extLst>
                    <a:ext uri="{9D8B030D-6E8A-4147-A177-3AD203B41FA5}">
                      <a16:colId xmlns:a16="http://schemas.microsoft.com/office/drawing/2014/main" val="213800631"/>
                    </a:ext>
                  </a:extLst>
                </a:gridCol>
                <a:gridCol w="5329709">
                  <a:extLst>
                    <a:ext uri="{9D8B030D-6E8A-4147-A177-3AD203B41FA5}">
                      <a16:colId xmlns:a16="http://schemas.microsoft.com/office/drawing/2014/main" val="3315497446"/>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项目</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场内</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场外</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线上</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官方网站、</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App</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商城、小程序、微商城等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传统媒体、自媒体、微信群、朋友圈、微信公众号、直播等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线下</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进店消费、店内会员手册、店内广告牌、服务台、收银台、店铺活动转化等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地推活动、户外广告等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bl>
          </a:graphicData>
        </a:graphic>
      </p:graphicFrame>
      <p:sp>
        <p:nvSpPr>
          <p:cNvPr id="3" name="文本框 2">
            <a:extLst>
              <a:ext uri="{FF2B5EF4-FFF2-40B4-BE49-F238E27FC236}">
                <a16:creationId xmlns:a16="http://schemas.microsoft.com/office/drawing/2014/main" id="{9F4EB02C-E7B5-7F81-4CFD-B92C24757C83}"/>
              </a:ext>
            </a:extLst>
          </p:cNvPr>
          <p:cNvSpPr txBox="1"/>
          <p:nvPr/>
        </p:nvSpPr>
        <p:spPr>
          <a:xfrm>
            <a:off x="3483016" y="442908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常见的开展客户转化的渠道</a:t>
            </a:r>
          </a:p>
        </p:txBody>
      </p:sp>
    </p:spTree>
    <p:extLst>
      <p:ext uri="{BB962C8B-B14F-4D97-AF65-F5344CB8AC3E}">
        <p14:creationId xmlns:p14="http://schemas.microsoft.com/office/powerpoint/2010/main" val="177277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15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anim calcmode="lin" valueType="num">
                                      <p:cBhvr>
                                        <p:cTn id="12" dur="500" fill="hold"/>
                                        <p:tgtEl>
                                          <p:spTgt spid="3"/>
                                        </p:tgtEl>
                                        <p:attrNameLst>
                                          <p:attrName>ppt_x</p:attrName>
                                        </p:attrNameLst>
                                      </p:cBhvr>
                                      <p:tavLst>
                                        <p:tav tm="0">
                                          <p:val>
                                            <p:strVal val="#ppt_x"/>
                                          </p:val>
                                        </p:tav>
                                        <p:tav tm="100000">
                                          <p:val>
                                            <p:strVal val="#ppt_x"/>
                                          </p:val>
                                        </p:tav>
                                      </p:tavLst>
                                    </p:anim>
                                    <p:anim calcmode="lin" valueType="num">
                                      <p:cBhvr>
                                        <p:cTn id="13" dur="500" fill="hold"/>
                                        <p:tgtEl>
                                          <p:spTgt spid="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15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482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a:t>
            </a:r>
            <a:r>
              <a:rPr lang="en-US" altLang="zh-CN" sz="2000" b="1" dirty="0">
                <a:latin typeface="微软雅黑" panose="020B0503020204020204" pitchFamily="34" charset="-122"/>
                <a:ea typeface="微软雅黑" panose="020B0503020204020204" pitchFamily="34" charset="-122"/>
                <a:cs typeface="+mn-ea"/>
                <a:sym typeface="+mn-lt"/>
              </a:rPr>
              <a:t>ATAC</a:t>
            </a:r>
            <a:r>
              <a:rPr lang="zh-CN" altLang="en-US" sz="2000" b="1" dirty="0">
                <a:latin typeface="微软雅黑" panose="020B0503020204020204" pitchFamily="34" charset="-122"/>
                <a:ea typeface="微软雅黑" panose="020B0503020204020204" pitchFamily="34" charset="-122"/>
                <a:cs typeface="+mn-ea"/>
                <a:sym typeface="+mn-lt"/>
              </a:rPr>
              <a:t>模型实施客户资产管理</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6E374F1A-17F0-F3D2-25B2-C060B7B1669C}"/>
              </a:ext>
            </a:extLst>
          </p:cNvPr>
          <p:cNvGrpSpPr/>
          <p:nvPr/>
        </p:nvGrpSpPr>
        <p:grpSpPr>
          <a:xfrm>
            <a:off x="2213577" y="978845"/>
            <a:ext cx="7569992" cy="3228055"/>
            <a:chOff x="2144129" y="1615452"/>
            <a:chExt cx="7569992" cy="3228055"/>
          </a:xfrm>
        </p:grpSpPr>
        <p:pic>
          <p:nvPicPr>
            <p:cNvPr id="4" name="图片 3">
              <a:extLst>
                <a:ext uri="{FF2B5EF4-FFF2-40B4-BE49-F238E27FC236}">
                  <a16:creationId xmlns:a16="http://schemas.microsoft.com/office/drawing/2014/main" id="{31D92D3A-9C8F-9013-C8DE-F7A4819DB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29" y="1615452"/>
              <a:ext cx="7569992" cy="2939083"/>
            </a:xfrm>
            <a:prstGeom prst="rect">
              <a:avLst/>
            </a:prstGeom>
          </p:spPr>
        </p:pic>
        <p:sp>
          <p:nvSpPr>
            <p:cNvPr id="8" name="文本框 7">
              <a:extLst>
                <a:ext uri="{FF2B5EF4-FFF2-40B4-BE49-F238E27FC236}">
                  <a16:creationId xmlns:a16="http://schemas.microsoft.com/office/drawing/2014/main" id="{C54CC065-4786-9AD5-7F4C-A72126830C6D}"/>
                </a:ext>
              </a:extLst>
            </p:cNvPr>
            <p:cNvSpPr txBox="1"/>
            <p:nvPr/>
          </p:nvSpPr>
          <p:spPr>
            <a:xfrm>
              <a:off x="3955505" y="4612409"/>
              <a:ext cx="3600000" cy="231098"/>
            </a:xfrm>
            <a:prstGeom prst="rect">
              <a:avLst/>
            </a:prstGeom>
            <a:noFill/>
          </p:spPr>
          <p:txBody>
            <a:bodyPr wrap="square" lIns="0" tIns="0" rIns="0" bIns="0" rtlCol="0" anchor="ctr" anchorCtr="0">
              <a:noAutofit/>
            </a:bodyPr>
            <a:lstStyle/>
            <a:p>
              <a:pPr algn="ctr">
                <a:spcAft>
                  <a:spcPts val="1500"/>
                </a:spcAft>
              </a:pP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ATAC</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模型内部业务流程</a:t>
              </a:r>
            </a:p>
          </p:txBody>
        </p:sp>
      </p:grpSp>
      <p:graphicFrame>
        <p:nvGraphicFramePr>
          <p:cNvPr id="2" name="表格 7">
            <a:extLst>
              <a:ext uri="{FF2B5EF4-FFF2-40B4-BE49-F238E27FC236}">
                <a16:creationId xmlns:a16="http://schemas.microsoft.com/office/drawing/2014/main" id="{EACB225A-F6D0-2F27-57B0-8E25AE5AD06E}"/>
              </a:ext>
            </a:extLst>
          </p:cNvPr>
          <p:cNvGraphicFramePr>
            <a:graphicFrameLocks noGrp="1"/>
          </p:cNvGraphicFramePr>
          <p:nvPr/>
        </p:nvGraphicFramePr>
        <p:xfrm>
          <a:off x="901741" y="4755589"/>
          <a:ext cx="10562550" cy="1575000"/>
        </p:xfrm>
        <a:graphic>
          <a:graphicData uri="http://schemas.openxmlformats.org/drawingml/2006/table">
            <a:tbl>
              <a:tblPr firstRow="1" bandRow="1">
                <a:tableStyleId>{9DCAF9ED-07DC-4A11-8D7F-57B35C25682E}</a:tableStyleId>
              </a:tblPr>
              <a:tblGrid>
                <a:gridCol w="834462">
                  <a:extLst>
                    <a:ext uri="{9D8B030D-6E8A-4147-A177-3AD203B41FA5}">
                      <a16:colId xmlns:a16="http://schemas.microsoft.com/office/drawing/2014/main" val="20000"/>
                    </a:ext>
                  </a:extLst>
                </a:gridCol>
                <a:gridCol w="4398379">
                  <a:extLst>
                    <a:ext uri="{9D8B030D-6E8A-4147-A177-3AD203B41FA5}">
                      <a16:colId xmlns:a16="http://schemas.microsoft.com/office/drawing/2014/main" val="213800631"/>
                    </a:ext>
                  </a:extLst>
                </a:gridCol>
                <a:gridCol w="5329709">
                  <a:extLst>
                    <a:ext uri="{9D8B030D-6E8A-4147-A177-3AD203B41FA5}">
                      <a16:colId xmlns:a16="http://schemas.microsoft.com/office/drawing/2014/main" val="3315497446"/>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项目</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场内</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场外</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线上</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会员专享服务、会员消费积分、会员积分换礼、团购活动、优惠券专享等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积分联盟、会员权益打通等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线下</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会员消费积分、会员专享折扣、会员积分换礼、会员活动、会员卡储值送礼、会员促销等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商户会员互换、联名卡等</a:t>
                      </a: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bl>
          </a:graphicData>
        </a:graphic>
      </p:graphicFrame>
      <p:sp>
        <p:nvSpPr>
          <p:cNvPr id="3" name="文本框 2">
            <a:extLst>
              <a:ext uri="{FF2B5EF4-FFF2-40B4-BE49-F238E27FC236}">
                <a16:creationId xmlns:a16="http://schemas.microsoft.com/office/drawing/2014/main" id="{9F4EB02C-E7B5-7F81-4CFD-B92C24757C83}"/>
              </a:ext>
            </a:extLst>
          </p:cNvPr>
          <p:cNvSpPr txBox="1"/>
          <p:nvPr/>
        </p:nvSpPr>
        <p:spPr>
          <a:xfrm>
            <a:off x="3483016" y="442908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常见的刺激客户活跃度的方法</a:t>
            </a:r>
          </a:p>
        </p:txBody>
      </p:sp>
    </p:spTree>
    <p:extLst>
      <p:ext uri="{BB962C8B-B14F-4D97-AF65-F5344CB8AC3E}">
        <p14:creationId xmlns:p14="http://schemas.microsoft.com/office/powerpoint/2010/main" val="380856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482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a:t>
            </a:r>
            <a:r>
              <a:rPr lang="en-US" altLang="zh-CN" sz="2000" b="1" dirty="0">
                <a:latin typeface="微软雅黑" panose="020B0503020204020204" pitchFamily="34" charset="-122"/>
                <a:ea typeface="微软雅黑" panose="020B0503020204020204" pitchFamily="34" charset="-122"/>
                <a:cs typeface="+mn-ea"/>
                <a:sym typeface="+mn-lt"/>
              </a:rPr>
              <a:t>ATAC</a:t>
            </a:r>
            <a:r>
              <a:rPr lang="zh-CN" altLang="en-US" sz="2000" b="1" dirty="0">
                <a:latin typeface="微软雅黑" panose="020B0503020204020204" pitchFamily="34" charset="-122"/>
                <a:ea typeface="微软雅黑" panose="020B0503020204020204" pitchFamily="34" charset="-122"/>
                <a:cs typeface="+mn-ea"/>
                <a:sym typeface="+mn-lt"/>
              </a:rPr>
              <a:t>模型实施客户资产管理</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9" name="组合 8">
            <a:extLst>
              <a:ext uri="{FF2B5EF4-FFF2-40B4-BE49-F238E27FC236}">
                <a16:creationId xmlns:a16="http://schemas.microsoft.com/office/drawing/2014/main" id="{6E374F1A-17F0-F3D2-25B2-C060B7B1669C}"/>
              </a:ext>
            </a:extLst>
          </p:cNvPr>
          <p:cNvGrpSpPr/>
          <p:nvPr/>
        </p:nvGrpSpPr>
        <p:grpSpPr>
          <a:xfrm>
            <a:off x="2213577" y="978845"/>
            <a:ext cx="7569992" cy="3228055"/>
            <a:chOff x="2144129" y="1615452"/>
            <a:chExt cx="7569992" cy="3228055"/>
          </a:xfrm>
        </p:grpSpPr>
        <p:pic>
          <p:nvPicPr>
            <p:cNvPr id="4" name="图片 3">
              <a:extLst>
                <a:ext uri="{FF2B5EF4-FFF2-40B4-BE49-F238E27FC236}">
                  <a16:creationId xmlns:a16="http://schemas.microsoft.com/office/drawing/2014/main" id="{31D92D3A-9C8F-9013-C8DE-F7A4819DB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129" y="1615452"/>
              <a:ext cx="7569992" cy="2939083"/>
            </a:xfrm>
            <a:prstGeom prst="rect">
              <a:avLst/>
            </a:prstGeom>
          </p:spPr>
        </p:pic>
        <p:sp>
          <p:nvSpPr>
            <p:cNvPr id="8" name="文本框 7">
              <a:extLst>
                <a:ext uri="{FF2B5EF4-FFF2-40B4-BE49-F238E27FC236}">
                  <a16:creationId xmlns:a16="http://schemas.microsoft.com/office/drawing/2014/main" id="{C54CC065-4786-9AD5-7F4C-A72126830C6D}"/>
                </a:ext>
              </a:extLst>
            </p:cNvPr>
            <p:cNvSpPr txBox="1"/>
            <p:nvPr/>
          </p:nvSpPr>
          <p:spPr>
            <a:xfrm>
              <a:off x="3955505" y="4612409"/>
              <a:ext cx="3600000" cy="231098"/>
            </a:xfrm>
            <a:prstGeom prst="rect">
              <a:avLst/>
            </a:prstGeom>
            <a:noFill/>
          </p:spPr>
          <p:txBody>
            <a:bodyPr wrap="square" lIns="0" tIns="0" rIns="0" bIns="0" rtlCol="0" anchor="ctr" anchorCtr="0">
              <a:noAutofit/>
            </a:bodyPr>
            <a:lstStyle/>
            <a:p>
              <a:pPr algn="ctr">
                <a:spcAft>
                  <a:spcPts val="1500"/>
                </a:spcAft>
              </a:pP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ATAC</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模型内部业务流程</a:t>
              </a:r>
            </a:p>
          </p:txBody>
        </p:sp>
      </p:grpSp>
      <p:grpSp>
        <p:nvGrpSpPr>
          <p:cNvPr id="5" name="组合 4">
            <a:extLst>
              <a:ext uri="{FF2B5EF4-FFF2-40B4-BE49-F238E27FC236}">
                <a16:creationId xmlns:a16="http://schemas.microsoft.com/office/drawing/2014/main" id="{C84158DB-E474-88CA-8413-19BD62665DAF}"/>
              </a:ext>
            </a:extLst>
          </p:cNvPr>
          <p:cNvGrpSpPr/>
          <p:nvPr/>
        </p:nvGrpSpPr>
        <p:grpSpPr>
          <a:xfrm>
            <a:off x="7470025" y="4135300"/>
            <a:ext cx="3263043" cy="2323377"/>
            <a:chOff x="1680506" y="3951062"/>
            <a:chExt cx="3263043" cy="2323377"/>
          </a:xfrm>
        </p:grpSpPr>
        <p:grpSp>
          <p:nvGrpSpPr>
            <p:cNvPr id="6" name="组合 5">
              <a:extLst>
                <a:ext uri="{FF2B5EF4-FFF2-40B4-BE49-F238E27FC236}">
                  <a16:creationId xmlns:a16="http://schemas.microsoft.com/office/drawing/2014/main" id="{F7D8FDFF-1A29-0C2D-1782-C01856988F9A}"/>
                </a:ext>
              </a:extLst>
            </p:cNvPr>
            <p:cNvGrpSpPr/>
            <p:nvPr/>
          </p:nvGrpSpPr>
          <p:grpSpPr>
            <a:xfrm>
              <a:off x="2633511" y="3951062"/>
              <a:ext cx="1357040" cy="629902"/>
              <a:chOff x="2099625" y="2163031"/>
              <a:chExt cx="1357040" cy="629902"/>
            </a:xfrm>
          </p:grpSpPr>
          <p:sp>
            <p:nvSpPr>
              <p:cNvPr id="11" name="矩形: 圆角 10">
                <a:extLst>
                  <a:ext uri="{FF2B5EF4-FFF2-40B4-BE49-F238E27FC236}">
                    <a16:creationId xmlns:a16="http://schemas.microsoft.com/office/drawing/2014/main" id="{17E41D58-93D3-6AE3-2E64-97CC8E00472C}"/>
                  </a:ext>
                </a:extLst>
              </p:cNvPr>
              <p:cNvSpPr/>
              <p:nvPr/>
            </p:nvSpPr>
            <p:spPr>
              <a:xfrm>
                <a:off x="2099625" y="2163031"/>
                <a:ext cx="1357040" cy="35061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6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社群运营</a:t>
                </a:r>
              </a:p>
            </p:txBody>
          </p:sp>
          <p:cxnSp>
            <p:nvCxnSpPr>
              <p:cNvPr id="12" name="直接连接符 11">
                <a:extLst>
                  <a:ext uri="{FF2B5EF4-FFF2-40B4-BE49-F238E27FC236}">
                    <a16:creationId xmlns:a16="http://schemas.microsoft.com/office/drawing/2014/main" id="{D6A51E38-AA1B-1D03-31C5-D6B75D6C99F6}"/>
                  </a:ext>
                </a:extLst>
              </p:cNvPr>
              <p:cNvCxnSpPr>
                <a:cxnSpLocks/>
                <a:stCxn id="11" idx="2"/>
              </p:cNvCxnSpPr>
              <p:nvPr/>
            </p:nvCxnSpPr>
            <p:spPr>
              <a:xfrm>
                <a:off x="2778145" y="2513642"/>
                <a:ext cx="0" cy="279291"/>
              </a:xfrm>
              <a:prstGeom prst="line">
                <a:avLst/>
              </a:prstGeom>
              <a:ln w="19050">
                <a:solidFill>
                  <a:schemeClr val="tx1">
                    <a:lumMod val="65000"/>
                    <a:lumOff val="3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0" name="文本框 9">
              <a:extLst>
                <a:ext uri="{FF2B5EF4-FFF2-40B4-BE49-F238E27FC236}">
                  <a16:creationId xmlns:a16="http://schemas.microsoft.com/office/drawing/2014/main" id="{E71CEB12-DE01-8CEE-87ED-F54E66EB25CA}"/>
                </a:ext>
              </a:extLst>
            </p:cNvPr>
            <p:cNvSpPr txBox="1"/>
            <p:nvPr/>
          </p:nvSpPr>
          <p:spPr>
            <a:xfrm>
              <a:off x="1680506" y="4622466"/>
              <a:ext cx="3263043" cy="1651973"/>
            </a:xfrm>
            <a:prstGeom prst="rect">
              <a:avLst/>
            </a:prstGeom>
            <a:noFill/>
          </p:spPr>
          <p:txBody>
            <a:bodyPr wrap="square">
              <a:noAutofit/>
            </a:bodyPr>
            <a:lstStyle/>
            <a:p>
              <a:pPr marL="216000" marR="0" lvl="0" indent="-2160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mn-lt"/>
                </a:rPr>
                <a:t>有共同的纽带</a:t>
              </a:r>
              <a:endParaRPr kumimoji="0" lang="en-US" altLang="zh-CN"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sym typeface="+mn-lt"/>
              </a:endParaRPr>
            </a:p>
            <a:p>
              <a:pPr marL="216000" marR="0" lvl="0" indent="-2160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rPr>
                <a:t>有稳定的内容输出</a:t>
              </a:r>
              <a:endParaRPr kumimoji="0" lang="en-US" altLang="zh-CN"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a:p>
              <a:pPr marL="216000" marR="0" lvl="0" indent="-2160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rPr>
                <a:t>有组织的运营管理</a:t>
              </a:r>
              <a:endParaRPr kumimoji="0" lang="en-US" altLang="zh-CN"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a:p>
              <a:pPr marL="216000" marR="0" lvl="0" indent="-2160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rPr>
                <a:t>策划高质量的活动</a:t>
              </a:r>
              <a:endParaRPr kumimoji="0" lang="en-US" altLang="zh-CN"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endParaRPr>
            </a:p>
            <a:p>
              <a:pPr marL="216000" marR="0" lvl="0" indent="-216000" algn="just" defTabSz="914400" rtl="0" eaLnBrk="1" fontAlgn="auto" latinLnBrk="0" hangingPunct="1">
                <a:lnSpc>
                  <a:spcPct val="130000"/>
                </a:lnSpc>
                <a:spcBef>
                  <a:spcPts val="0"/>
                </a:spcBef>
                <a:spcAft>
                  <a:spcPts val="0"/>
                </a:spcAft>
                <a:buClrTx/>
                <a:buSzTx/>
                <a:buFont typeface="Arial" panose="020B0604020202020204" pitchFamily="34" charset="0"/>
                <a:buChar char="•"/>
                <a:tabLst/>
                <a:defRPr/>
              </a:pPr>
              <a:r>
                <a:rPr kumimoji="0" lang="zh-CN" altLang="en-US" sz="16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阿里巴巴普惠体" panose="00020600040101010101" pitchFamily="18" charset="-122"/>
                </a:rPr>
                <a:t>构建社群文化，打造情感认同</a:t>
              </a:r>
            </a:p>
          </p:txBody>
        </p:sp>
      </p:grpSp>
      <p:sp>
        <p:nvSpPr>
          <p:cNvPr id="18" name="文本框 17">
            <a:extLst>
              <a:ext uri="{FF2B5EF4-FFF2-40B4-BE49-F238E27FC236}">
                <a16:creationId xmlns:a16="http://schemas.microsoft.com/office/drawing/2014/main" id="{F9060A8A-610E-8CB5-B594-27043A033456}"/>
              </a:ext>
            </a:extLst>
          </p:cNvPr>
          <p:cNvSpPr txBox="1"/>
          <p:nvPr/>
        </p:nvSpPr>
        <p:spPr>
          <a:xfrm>
            <a:off x="468071" y="926866"/>
            <a:ext cx="11172941" cy="451412"/>
          </a:xfrm>
          <a:prstGeom prst="rect">
            <a:avLst/>
          </a:prstGeom>
          <a:solidFill>
            <a:schemeClr val="bg1"/>
          </a:solid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常见的社群活动</a:t>
            </a:r>
          </a:p>
        </p:txBody>
      </p:sp>
      <p:graphicFrame>
        <p:nvGraphicFramePr>
          <p:cNvPr id="17" name="表格 7">
            <a:extLst>
              <a:ext uri="{FF2B5EF4-FFF2-40B4-BE49-F238E27FC236}">
                <a16:creationId xmlns:a16="http://schemas.microsoft.com/office/drawing/2014/main" id="{64003391-F4CB-BDBF-00E4-B9E0646578EC}"/>
              </a:ext>
            </a:extLst>
          </p:cNvPr>
          <p:cNvGraphicFramePr>
            <a:graphicFrameLocks noGrp="1"/>
          </p:cNvGraphicFramePr>
          <p:nvPr/>
        </p:nvGraphicFramePr>
        <p:xfrm>
          <a:off x="468070" y="1361733"/>
          <a:ext cx="11172942" cy="5182650"/>
        </p:xfrm>
        <a:graphic>
          <a:graphicData uri="http://schemas.openxmlformats.org/drawingml/2006/table">
            <a:tbl>
              <a:tblPr firstRow="1" bandRow="1">
                <a:tableStyleId>{9DCAF9ED-07DC-4A11-8D7F-57B35C25682E}</a:tableStyleId>
              </a:tblPr>
              <a:tblGrid>
                <a:gridCol w="1020761">
                  <a:extLst>
                    <a:ext uri="{9D8B030D-6E8A-4147-A177-3AD203B41FA5}">
                      <a16:colId xmlns:a16="http://schemas.microsoft.com/office/drawing/2014/main" val="20000"/>
                    </a:ext>
                  </a:extLst>
                </a:gridCol>
                <a:gridCol w="1746738">
                  <a:extLst>
                    <a:ext uri="{9D8B030D-6E8A-4147-A177-3AD203B41FA5}">
                      <a16:colId xmlns:a16="http://schemas.microsoft.com/office/drawing/2014/main" val="213800631"/>
                    </a:ext>
                  </a:extLst>
                </a:gridCol>
                <a:gridCol w="8405443">
                  <a:extLst>
                    <a:ext uri="{9D8B030D-6E8A-4147-A177-3AD203B41FA5}">
                      <a16:colId xmlns:a16="http://schemas.microsoft.com/office/drawing/2014/main" val="3315497446"/>
                    </a:ext>
                  </a:extLst>
                </a:gridCol>
              </a:tblGrid>
              <a:tr h="0">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活动渠道</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活动类型</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活动说明</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4">
                  <a:txBody>
                    <a:bodyPr/>
                    <a:lstStyle/>
                    <a:p>
                      <a:pPr marL="0"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线上</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发放礼品</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借助微信、微博等各大平台不定期地向社群成员发放礼品，或者发起抽奖活动</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发放红包</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每逢重大节日，如春节、劳动节、中秋、国庆节等都是发放红包的良好时机。如果社群成员为社群做出了极大的贡献，社群管理员不妨私下向其发送一个定向红包，以示奖励，让其感受到社群的感谢和重视，增强其对社群的归属感，从而刺激其创作激情。红包不一定是现金，也可以是优惠券、礼品券、抵现红包等</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嘉宾互动分享</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邀请一些可以作为分享嘉宾的朋友在群内与社群成员互动，最后形成一份书面内容分发给社群成员，让社群成员获得有价值的内容</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70569970"/>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群聊分享</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包括成员话题分享和领域达人分享。成员话题分享，即需要一个人作为话题发起者，然后在社群内开启无差别集体讨论，每个人都可以是分享者；领域达人分享，就是以一个分享者为主，分享者针对特定主题集中阐明观点，群内其他成员在适当的时候提出个人问题或观点，由主讲人进行解答</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14264"/>
                  </a:ext>
                </a:extLst>
              </a:tr>
              <a:tr h="0">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线下</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节假日前后的聚会</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在一些重要的节假日（如中秋节、元旦节、元宵节等）前后，举办一些小规模的聚会</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0004450"/>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地区的分舵聚会</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如果社群成员分布的范围广且分散，可以借助分舵聚会的方式，让在同一个区域范围内的成员有线下交流的机会，例如小米的同城会，在同一个城市里的“米粉”们经常会发起不同的小型线下活动，如徒步大会等</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4433587"/>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知识经验分享活动</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5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不定期举办一些知识经验分享活动，如亲子活动、烹饪比赛等</a:t>
                      </a:r>
                    </a:p>
                  </a:txBody>
                  <a:tcPr marR="90000" marT="86400" marB="864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05520"/>
                  </a:ext>
                </a:extLst>
              </a:tr>
            </a:tbl>
          </a:graphicData>
        </a:graphic>
      </p:graphicFrame>
    </p:spTree>
    <p:extLst>
      <p:ext uri="{BB962C8B-B14F-4D97-AF65-F5344CB8AC3E}">
        <p14:creationId xmlns:p14="http://schemas.microsoft.com/office/powerpoint/2010/main" val="203312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8"/>
                                        </p:tgtEl>
                                      </p:cBhvr>
                                    </p:animEffect>
                                    <p:set>
                                      <p:cBhvr>
                                        <p:cTn id="20" dur="1" fill="hold">
                                          <p:stCondLst>
                                            <p:cond delay="499"/>
                                          </p:stCondLst>
                                        </p:cTn>
                                        <p:tgtEl>
                                          <p:spTgt spid="18"/>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7"/>
                                        </p:tgtEl>
                                      </p:cBhvr>
                                    </p:animEffect>
                                    <p:set>
                                      <p:cBhvr>
                                        <p:cTn id="2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157330"/>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1</a:t>
            </a:r>
          </a:p>
        </p:txBody>
      </p:sp>
      <p:sp>
        <p:nvSpPr>
          <p:cNvPr id="19" name="文本框 18"/>
          <p:cNvSpPr txBox="1"/>
          <p:nvPr/>
        </p:nvSpPr>
        <p:spPr>
          <a:xfrm>
            <a:off x="3153097" y="3321899"/>
            <a:ext cx="5724644"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会员体系的常见类型</a:t>
            </a:r>
          </a:p>
        </p:txBody>
      </p:sp>
      <p:sp>
        <p:nvSpPr>
          <p:cNvPr id="20" name="矩形 19"/>
          <p:cNvSpPr/>
          <p:nvPr/>
        </p:nvSpPr>
        <p:spPr>
          <a:xfrm>
            <a:off x="2534609" y="4552792"/>
            <a:ext cx="6435839" cy="458908"/>
          </a:xfrm>
          <a:prstGeom prst="rect">
            <a:avLst/>
          </a:prstGeom>
        </p:spPr>
        <p:txBody>
          <a:bodyPr wrap="square">
            <a:spAutoFit/>
          </a:bodyPr>
          <a:lstStyle/>
          <a:p>
            <a:pPr indent="457200" algn="just">
              <a:lnSpc>
                <a:spcPct val="150000"/>
              </a:lnSpc>
            </a:pPr>
            <a:r>
              <a:rPr lang="zh-CN" altLang="en-US" dirty="0"/>
              <a:t>按照不同的分类标准，可以将会员体系划分为不同的类型。</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394820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运用</a:t>
            </a:r>
            <a:r>
              <a:rPr lang="en-US" altLang="zh-CN" sz="2000" b="1" dirty="0">
                <a:latin typeface="微软雅黑" panose="020B0503020204020204" pitchFamily="34" charset="-122"/>
                <a:ea typeface="微软雅黑" panose="020B0503020204020204" pitchFamily="34" charset="-122"/>
                <a:cs typeface="+mn-ea"/>
                <a:sym typeface="+mn-lt"/>
              </a:rPr>
              <a:t>ATAC</a:t>
            </a:r>
            <a:r>
              <a:rPr lang="zh-CN" altLang="en-US" sz="2000" b="1" dirty="0">
                <a:latin typeface="微软雅黑" panose="020B0503020204020204" pitchFamily="34" charset="-122"/>
                <a:ea typeface="微软雅黑" panose="020B0503020204020204" pitchFamily="34" charset="-122"/>
                <a:cs typeface="+mn-ea"/>
                <a:sym typeface="+mn-lt"/>
              </a:rPr>
              <a:t>模型实施客户资产管理</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A5FFEAC9-D831-6861-F85F-CAE53A81CF1F}"/>
              </a:ext>
            </a:extLst>
          </p:cNvPr>
          <p:cNvGrpSpPr/>
          <p:nvPr/>
        </p:nvGrpSpPr>
        <p:grpSpPr>
          <a:xfrm>
            <a:off x="882465" y="2427653"/>
            <a:ext cx="10427070" cy="1604211"/>
            <a:chOff x="886345" y="1003967"/>
            <a:chExt cx="10427070" cy="1604211"/>
          </a:xfrm>
        </p:grpSpPr>
        <p:sp>
          <p:nvSpPr>
            <p:cNvPr id="3" name="矩形: 圆角 2">
              <a:extLst>
                <a:ext uri="{FF2B5EF4-FFF2-40B4-BE49-F238E27FC236}">
                  <a16:creationId xmlns:a16="http://schemas.microsoft.com/office/drawing/2014/main" id="{639A2F06-4827-8BEE-C469-2ADF73D2328D}"/>
                </a:ext>
              </a:extLst>
            </p:cNvPr>
            <p:cNvSpPr/>
            <p:nvPr/>
          </p:nvSpPr>
          <p:spPr>
            <a:xfrm>
              <a:off x="935580" y="1648009"/>
              <a:ext cx="10377835" cy="960169"/>
            </a:xfrm>
            <a:prstGeom prst="roundRect">
              <a:avLst/>
            </a:prstGeom>
            <a:solidFill>
              <a:schemeClr val="bg1">
                <a:lumMod val="95000"/>
              </a:schemeClr>
            </a:solidFill>
            <a:ln w="1905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144000" rtlCol="0" anchor="t" anchorCtr="0"/>
            <a:lstStyle/>
            <a:p>
              <a:pPr marL="0" marR="0" lvl="0" indent="432000" algn="just" defTabSz="914400" rtl="0" eaLnBrk="1" fontAlgn="base" latinLnBrk="0" hangingPunct="1">
                <a:lnSpc>
                  <a:spcPct val="130000"/>
                </a:lnSpc>
                <a:spcBef>
                  <a:spcPct val="0"/>
                </a:spcBef>
                <a:spcAft>
                  <a:spcPct val="0"/>
                </a:spcAft>
                <a:buClrTx/>
                <a:buSzTx/>
                <a:buFontTx/>
                <a:buNone/>
                <a:tabLst/>
                <a:defRPr/>
              </a:pPr>
              <a:r>
                <a:rPr kumimoji="0" lang="zh-CN" altLang="en-US" sz="1700" b="0" i="0" u="none" strike="noStrike" kern="1200" cap="none" spc="0" normalizeH="0" baseline="0" noProof="0" dirty="0">
                  <a:ln>
                    <a:noFill/>
                  </a:ln>
                  <a:solidFill>
                    <a:schemeClr val="tx1"/>
                  </a:solidFill>
                  <a:effectLst/>
                  <a:uLnTx/>
                  <a:uFillTx/>
                  <a:latin typeface="Times New Roman" panose="02020603050405020304" pitchFamily="18" charset="0"/>
                  <a:ea typeface="楷体" panose="02010609060101010101" pitchFamily="49" charset="-122"/>
                  <a:cs typeface="Times New Roman" panose="02020603050405020304" pitchFamily="18" charset="0"/>
                  <a:sym typeface="思源黑体 CN Bold" panose="020B0800000000000000" pitchFamily="34" charset="-122"/>
                </a:rPr>
                <a:t>除了以上介绍的各类社群活动，你是否还能列举出其他一些让社群保持活跃的活动，并说一说这些活动的举办方式。</a:t>
              </a:r>
            </a:p>
          </p:txBody>
        </p:sp>
        <p:sp>
          <p:nvSpPr>
            <p:cNvPr id="7" name="文本框 6">
              <a:extLst>
                <a:ext uri="{FF2B5EF4-FFF2-40B4-BE49-F238E27FC236}">
                  <a16:creationId xmlns:a16="http://schemas.microsoft.com/office/drawing/2014/main" id="{34A38884-15B9-5963-A1B2-FDC6169C8540}"/>
                </a:ext>
              </a:extLst>
            </p:cNvPr>
            <p:cNvSpPr txBox="1"/>
            <p:nvPr/>
          </p:nvSpPr>
          <p:spPr>
            <a:xfrm>
              <a:off x="1697133" y="1231486"/>
              <a:ext cx="1025922" cy="307777"/>
            </a:xfrm>
            <a:prstGeom prst="rect">
              <a:avLst/>
            </a:prstGeom>
            <a:noFill/>
            <a:effectLst/>
          </p:spPr>
          <p:txBody>
            <a:bodyPr wrap="none" lIns="0" tIns="0" rIns="0" bIns="0" rtlCol="0" anchor="ctr" anchorCtr="0">
              <a:spAutoFit/>
            </a:bodyPr>
            <a:lstStyle/>
            <a:p>
              <a:pPr marR="0" lvl="0" algn="l" defTabSz="914400" rtl="0" eaLnBrk="1" fontAlgn="auto" latinLnBrk="0" hangingPunct="1">
                <a:spcBef>
                  <a:spcPts val="0"/>
                </a:spcBef>
                <a:spcAft>
                  <a:spcPts val="0"/>
                </a:spcAft>
                <a:buClr>
                  <a:srgbClr val="323369"/>
                </a:buClr>
                <a:buSzTx/>
                <a:tabLst/>
                <a:defRPr/>
              </a:pPr>
              <a:r>
                <a:rPr kumimoji="0" lang="zh-CN" altLang="en-US" sz="2000" b="1" i="0" u="none" strike="noStrike" kern="1200" cap="none" spc="0" normalizeH="0" baseline="0" noProof="0" dirty="0">
                  <a:ln>
                    <a:noFill/>
                  </a:ln>
                  <a:solidFill>
                    <a:schemeClr val="accent1"/>
                  </a:solidFill>
                  <a:effectLst/>
                  <a:uLnTx/>
                  <a:uFillTx/>
                  <a:latin typeface="Arial"/>
                  <a:ea typeface="微软雅黑"/>
                  <a:cs typeface="+mn-ea"/>
                  <a:sym typeface="+mn-lt"/>
                </a:rPr>
                <a:t>课堂讨论</a:t>
              </a:r>
              <a:endParaRPr kumimoji="0" lang="en-US" altLang="zh-CN" sz="2000" b="0" i="0" u="none" strike="noStrike" kern="1200" cap="none" spc="0" normalizeH="0" baseline="0" noProof="0" dirty="0">
                <a:ln>
                  <a:noFill/>
                </a:ln>
                <a:solidFill>
                  <a:schemeClr val="accent1"/>
                </a:solidFill>
                <a:effectLst/>
                <a:uLnTx/>
                <a:uFillTx/>
                <a:latin typeface="Arial"/>
                <a:ea typeface="微软雅黑"/>
                <a:cs typeface="+mn-ea"/>
                <a:sym typeface="+mn-lt"/>
              </a:endParaRPr>
            </a:p>
          </p:txBody>
        </p:sp>
        <p:grpSp>
          <p:nvGrpSpPr>
            <p:cNvPr id="13" name="组合 12">
              <a:extLst>
                <a:ext uri="{FF2B5EF4-FFF2-40B4-BE49-F238E27FC236}">
                  <a16:creationId xmlns:a16="http://schemas.microsoft.com/office/drawing/2014/main" id="{2FC3BE5E-C00C-B8F0-49C3-F4EDE0C5E80D}"/>
                </a:ext>
              </a:extLst>
            </p:cNvPr>
            <p:cNvGrpSpPr/>
            <p:nvPr/>
          </p:nvGrpSpPr>
          <p:grpSpPr>
            <a:xfrm>
              <a:off x="886345" y="1003967"/>
              <a:ext cx="746632" cy="746632"/>
              <a:chOff x="1118840" y="4462463"/>
              <a:chExt cx="746632" cy="746632"/>
            </a:xfrm>
          </p:grpSpPr>
          <p:pic>
            <p:nvPicPr>
              <p:cNvPr id="14" name="图形 13" descr="聊天">
                <a:extLst>
                  <a:ext uri="{FF2B5EF4-FFF2-40B4-BE49-F238E27FC236}">
                    <a16:creationId xmlns:a16="http://schemas.microsoft.com/office/drawing/2014/main" id="{8F2A3410-ACF6-412A-CF25-1DBBAE4C760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8840" y="4462463"/>
                <a:ext cx="746632" cy="746632"/>
              </a:xfrm>
              <a:prstGeom prst="rect">
                <a:avLst/>
              </a:prstGeom>
            </p:spPr>
          </p:pic>
          <p:grpSp>
            <p:nvGrpSpPr>
              <p:cNvPr id="15" name="组合 14">
                <a:extLst>
                  <a:ext uri="{FF2B5EF4-FFF2-40B4-BE49-F238E27FC236}">
                    <a16:creationId xmlns:a16="http://schemas.microsoft.com/office/drawing/2014/main" id="{27F834F2-5C95-37B7-08C5-6D4045C0D4D8}"/>
                  </a:ext>
                </a:extLst>
              </p:cNvPr>
              <p:cNvGrpSpPr/>
              <p:nvPr/>
            </p:nvGrpSpPr>
            <p:grpSpPr>
              <a:xfrm>
                <a:off x="1490660" y="4810123"/>
                <a:ext cx="251644" cy="54000"/>
                <a:chOff x="1473993" y="4800599"/>
                <a:chExt cx="251644" cy="54000"/>
              </a:xfrm>
            </p:grpSpPr>
            <p:sp>
              <p:nvSpPr>
                <p:cNvPr id="16" name="椭圆 15">
                  <a:extLst>
                    <a:ext uri="{FF2B5EF4-FFF2-40B4-BE49-F238E27FC236}">
                      <a16:creationId xmlns:a16="http://schemas.microsoft.com/office/drawing/2014/main" id="{75B9B985-E501-4147-7E7C-5B33E92C9172}"/>
                    </a:ext>
                  </a:extLst>
                </p:cNvPr>
                <p:cNvSpPr/>
                <p:nvPr/>
              </p:nvSpPr>
              <p:spPr>
                <a:xfrm>
                  <a:off x="1473993"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a:extLst>
                    <a:ext uri="{FF2B5EF4-FFF2-40B4-BE49-F238E27FC236}">
                      <a16:creationId xmlns:a16="http://schemas.microsoft.com/office/drawing/2014/main" id="{00C6149E-98CB-8931-42CA-140BC3B86B3A}"/>
                    </a:ext>
                  </a:extLst>
                </p:cNvPr>
                <p:cNvSpPr/>
                <p:nvPr/>
              </p:nvSpPr>
              <p:spPr>
                <a:xfrm>
                  <a:off x="1572815"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a16="http://schemas.microsoft.com/office/drawing/2014/main" id="{AA7E17C1-5041-7D34-9B55-1D34D3253517}"/>
                    </a:ext>
                  </a:extLst>
                </p:cNvPr>
                <p:cNvSpPr/>
                <p:nvPr/>
              </p:nvSpPr>
              <p:spPr>
                <a:xfrm>
                  <a:off x="1671637" y="4800599"/>
                  <a:ext cx="54000" cy="54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9470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6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3F4627D-C94A-D7F3-85EF-4CB74D5768DD}"/>
              </a:ext>
            </a:extLst>
          </p:cNvPr>
          <p:cNvGrpSpPr/>
          <p:nvPr/>
        </p:nvGrpSpPr>
        <p:grpSpPr>
          <a:xfrm rot="10800000">
            <a:off x="0" y="464571"/>
            <a:ext cx="694482" cy="569840"/>
            <a:chOff x="-97423" y="0"/>
            <a:chExt cx="1735601" cy="1424104"/>
          </a:xfrm>
        </p:grpSpPr>
        <p:sp>
          <p:nvSpPr>
            <p:cNvPr id="11" name="iṡḻiďè">
              <a:extLst>
                <a:ext uri="{FF2B5EF4-FFF2-40B4-BE49-F238E27FC236}">
                  <a16:creationId xmlns:a16="http://schemas.microsoft.com/office/drawing/2014/main" id="{35726B44-156B-6146-06B9-E3553DE6A8AA}"/>
                </a:ext>
              </a:extLst>
            </p:cNvPr>
            <p:cNvSpPr>
              <a:spLocks/>
            </p:cNvSpPr>
            <p:nvPr/>
          </p:nvSpPr>
          <p:spPr bwMode="auto">
            <a:xfrm rot="16200000">
              <a:off x="435146" y="139193"/>
              <a:ext cx="1289315" cy="1116748"/>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lumMod val="20000"/>
                <a:lumOff val="80000"/>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sp>
          <p:nvSpPr>
            <p:cNvPr id="12" name="iṡḻiďè">
              <a:extLst>
                <a:ext uri="{FF2B5EF4-FFF2-40B4-BE49-F238E27FC236}">
                  <a16:creationId xmlns:a16="http://schemas.microsoft.com/office/drawing/2014/main" id="{CF719D2C-7755-47AA-DDE9-06334F43E0FD}"/>
                </a:ext>
              </a:extLst>
            </p:cNvPr>
            <p:cNvSpPr>
              <a:spLocks/>
            </p:cNvSpPr>
            <p:nvPr/>
          </p:nvSpPr>
          <p:spPr bwMode="auto">
            <a:xfrm rot="16200000">
              <a:off x="-192727" y="95304"/>
              <a:ext cx="1424104" cy="1233496"/>
            </a:xfrm>
            <a:custGeom>
              <a:avLst/>
              <a:gdLst>
                <a:gd name="T0" fmla="*/ 504 w 1231"/>
                <a:gd name="T1" fmla="*/ 86 h 1067"/>
                <a:gd name="T2" fmla="*/ 49 w 1231"/>
                <a:gd name="T3" fmla="*/ 874 h 1067"/>
                <a:gd name="T4" fmla="*/ 161 w 1231"/>
                <a:gd name="T5" fmla="*/ 1067 h 1067"/>
                <a:gd name="T6" fmla="*/ 1070 w 1231"/>
                <a:gd name="T7" fmla="*/ 1067 h 1067"/>
                <a:gd name="T8" fmla="*/ 1182 w 1231"/>
                <a:gd name="T9" fmla="*/ 874 h 1067"/>
                <a:gd name="T10" fmla="*/ 727 w 1231"/>
                <a:gd name="T11" fmla="*/ 86 h 1067"/>
                <a:gd name="T12" fmla="*/ 504 w 1231"/>
                <a:gd name="T13" fmla="*/ 86 h 1067"/>
              </a:gdLst>
              <a:ahLst/>
              <a:cxnLst>
                <a:cxn ang="0">
                  <a:pos x="T0" y="T1"/>
                </a:cxn>
                <a:cxn ang="0">
                  <a:pos x="T2" y="T3"/>
                </a:cxn>
                <a:cxn ang="0">
                  <a:pos x="T4" y="T5"/>
                </a:cxn>
                <a:cxn ang="0">
                  <a:pos x="T6" y="T7"/>
                </a:cxn>
                <a:cxn ang="0">
                  <a:pos x="T8" y="T9"/>
                </a:cxn>
                <a:cxn ang="0">
                  <a:pos x="T10" y="T11"/>
                </a:cxn>
                <a:cxn ang="0">
                  <a:pos x="T12" y="T13"/>
                </a:cxn>
              </a:cxnLst>
              <a:rect l="0" t="0" r="r" b="b"/>
              <a:pathLst>
                <a:path w="1231" h="1067">
                  <a:moveTo>
                    <a:pt x="504" y="86"/>
                  </a:moveTo>
                  <a:cubicBezTo>
                    <a:pt x="49" y="874"/>
                    <a:pt x="49" y="874"/>
                    <a:pt x="49" y="874"/>
                  </a:cubicBezTo>
                  <a:cubicBezTo>
                    <a:pt x="0" y="960"/>
                    <a:pt x="62" y="1067"/>
                    <a:pt x="161" y="1067"/>
                  </a:cubicBezTo>
                  <a:cubicBezTo>
                    <a:pt x="1070" y="1067"/>
                    <a:pt x="1070" y="1067"/>
                    <a:pt x="1070" y="1067"/>
                  </a:cubicBezTo>
                  <a:cubicBezTo>
                    <a:pt x="1170" y="1067"/>
                    <a:pt x="1231" y="960"/>
                    <a:pt x="1182" y="874"/>
                  </a:cubicBezTo>
                  <a:cubicBezTo>
                    <a:pt x="727" y="86"/>
                    <a:pt x="727" y="86"/>
                    <a:pt x="727" y="86"/>
                  </a:cubicBezTo>
                  <a:cubicBezTo>
                    <a:pt x="678" y="0"/>
                    <a:pt x="554" y="0"/>
                    <a:pt x="504" y="86"/>
                  </a:cubicBezTo>
                  <a:close/>
                </a:path>
              </a:pathLst>
            </a:custGeom>
            <a:solidFill>
              <a:schemeClr val="accent2">
                <a:alpha val="68000"/>
              </a:schemeClr>
            </a:solidFill>
            <a:ln>
              <a:noFill/>
            </a:ln>
            <a:effectLst/>
          </p:spPr>
          <p:txBody>
            <a:bodyPr vert="horz" wrap="square" lIns="91440" tIns="45720" rIns="91440" bIns="45720" numCol="1" anchor="t" anchorCtr="0" compatLnSpc="1">
              <a:prstTxWarp prst="textNoShape">
                <a:avLst/>
              </a:prstTxWarp>
            </a:bodyPr>
            <a:lstStyle/>
            <a:p>
              <a:pPr>
                <a:defRPr/>
              </a:pPr>
              <a:endParaRPr lang="zh-CN" altLang="en-US">
                <a:solidFill>
                  <a:srgbClr val="000000"/>
                </a:solidFill>
                <a:latin typeface="微软雅黑" panose="020B0503020204020204" pitchFamily="34" charset="-122"/>
                <a:ea typeface="微软雅黑" panose="020B0503020204020204" pitchFamily="34" charset="-122"/>
                <a:cs typeface="+mn-ea"/>
                <a:sym typeface="+mn-lt"/>
              </a:endParaRPr>
            </a:p>
          </p:txBody>
        </p:sp>
      </p:grpSp>
      <p:sp>
        <p:nvSpPr>
          <p:cNvPr id="13" name="文本框 12">
            <a:extLst>
              <a:ext uri="{FF2B5EF4-FFF2-40B4-BE49-F238E27FC236}">
                <a16:creationId xmlns:a16="http://schemas.microsoft.com/office/drawing/2014/main" id="{F922ACA7-6CD3-852E-A6C8-3944ACB4ED27}"/>
              </a:ext>
            </a:extLst>
          </p:cNvPr>
          <p:cNvSpPr txBox="1"/>
          <p:nvPr/>
        </p:nvSpPr>
        <p:spPr>
          <a:xfrm>
            <a:off x="847542" y="450106"/>
            <a:ext cx="6440808" cy="630942"/>
          </a:xfrm>
          <a:prstGeom prst="rect">
            <a:avLst/>
          </a:prstGeom>
          <a:noFill/>
        </p:spPr>
        <p:txBody>
          <a:bodyPr wrap="none" rtlCol="0">
            <a:noAutofit/>
          </a:bodyPr>
          <a:lstStyle/>
          <a:p>
            <a:pPr algn="just"/>
            <a:r>
              <a:rPr lang="zh-CN" altLang="en-US" sz="3000" b="1" dirty="0">
                <a:solidFill>
                  <a:schemeClr val="accent1"/>
                </a:solidFill>
                <a:latin typeface="微软雅黑" panose="020B0503020204020204" pitchFamily="34" charset="-122"/>
                <a:ea typeface="微软雅黑" panose="020B0503020204020204" pitchFamily="34" charset="-122"/>
                <a:cs typeface="+mn-ea"/>
                <a:sym typeface="+mn-lt"/>
              </a:rPr>
              <a:t>课后实训</a:t>
            </a:r>
            <a:endParaRPr lang="zh-CN" altLang="en-US" sz="30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endParaRPr>
          </a:p>
        </p:txBody>
      </p:sp>
      <p:sp>
        <p:nvSpPr>
          <p:cNvPr id="2" name="文本框 1">
            <a:extLst>
              <a:ext uri="{FF2B5EF4-FFF2-40B4-BE49-F238E27FC236}">
                <a16:creationId xmlns:a16="http://schemas.microsoft.com/office/drawing/2014/main" id="{4B813B32-E50D-90EE-AF62-6B7B32CD9E62}"/>
              </a:ext>
            </a:extLst>
          </p:cNvPr>
          <p:cNvSpPr txBox="1"/>
          <p:nvPr/>
        </p:nvSpPr>
        <p:spPr>
          <a:xfrm>
            <a:off x="891247" y="1211895"/>
            <a:ext cx="10744493" cy="2434275"/>
          </a:xfrm>
          <a:prstGeom prst="rect">
            <a:avLst/>
          </a:prstGeom>
          <a:noFill/>
        </p:spPr>
        <p:txBody>
          <a:bodyPr wrap="square" rtlCol="0">
            <a:noAutofit/>
          </a:bodyPr>
          <a:lstStyle/>
          <a:p>
            <a:pPr indent="414000" algn="just" hangingPunct="0">
              <a:lnSpc>
                <a:spcPct val="15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请同学们自由分组，</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人一组，完成以下任务。</a:t>
            </a:r>
          </a:p>
          <a:p>
            <a:pPr indent="414000" algn="just" hangingPunct="0">
              <a:lnSpc>
                <a:spcPct val="15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1</a:t>
            </a:r>
            <a:r>
              <a:rPr lang="zh-CN" altLang="en-US" sz="1600" dirty="0">
                <a:latin typeface="微软雅黑" panose="020B0503020204020204" pitchFamily="34" charset="-122"/>
                <a:ea typeface="微软雅黑" panose="020B0503020204020204" pitchFamily="34" charset="-122"/>
                <a:cs typeface="+mn-ea"/>
                <a:sym typeface="+mn-lt"/>
              </a:rPr>
              <a:t>）请结合自身实际情况说明，成为品牌会员对消费体验有何积极影响。</a:t>
            </a:r>
          </a:p>
          <a:p>
            <a:pPr indent="414000" algn="just" hangingPunct="0">
              <a:lnSpc>
                <a:spcPct val="15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2</a:t>
            </a:r>
            <a:r>
              <a:rPr lang="zh-CN" altLang="en-US" sz="1600" dirty="0">
                <a:latin typeface="微软雅黑" panose="020B0503020204020204" pitchFamily="34" charset="-122"/>
                <a:ea typeface="微软雅黑" panose="020B0503020204020204" pitchFamily="34" charset="-122"/>
                <a:cs typeface="+mn-ea"/>
                <a:sym typeface="+mn-lt"/>
              </a:rPr>
              <a:t>）结合成为品牌会员后的观察，请分析该品牌会员管理的模式，是否利用</a:t>
            </a:r>
            <a:r>
              <a:rPr lang="en-US" altLang="zh-CN" sz="1600" dirty="0">
                <a:latin typeface="微软雅黑" panose="020B0503020204020204" pitchFamily="34" charset="-122"/>
                <a:ea typeface="微软雅黑" panose="020B0503020204020204" pitchFamily="34" charset="-122"/>
                <a:cs typeface="+mn-ea"/>
                <a:sym typeface="+mn-lt"/>
              </a:rPr>
              <a:t>SCRM</a:t>
            </a:r>
            <a:r>
              <a:rPr lang="zh-CN" altLang="en-US" sz="1600" dirty="0">
                <a:latin typeface="微软雅黑" panose="020B0503020204020204" pitchFamily="34" charset="-122"/>
                <a:ea typeface="微软雅黑" panose="020B0503020204020204" pitchFamily="34" charset="-122"/>
                <a:cs typeface="+mn-ea"/>
                <a:sym typeface="+mn-lt"/>
              </a:rPr>
              <a:t>模式进行智慧管理？</a:t>
            </a:r>
          </a:p>
          <a:p>
            <a:pPr indent="414000" algn="just" hangingPunct="0">
              <a:lnSpc>
                <a:spcPct val="15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3</a:t>
            </a:r>
            <a:r>
              <a:rPr lang="zh-CN" altLang="en-US" sz="1600" dirty="0">
                <a:latin typeface="微软雅黑" panose="020B0503020204020204" pitchFamily="34" charset="-122"/>
                <a:ea typeface="微软雅黑" panose="020B0503020204020204" pitchFamily="34" charset="-122"/>
                <a:cs typeface="+mn-ea"/>
                <a:sym typeface="+mn-lt"/>
              </a:rPr>
              <a:t>）该品牌是否运用</a:t>
            </a:r>
            <a:r>
              <a:rPr lang="en-US" altLang="zh-CN" sz="1600" dirty="0">
                <a:latin typeface="微软雅黑" panose="020B0503020204020204" pitchFamily="34" charset="-122"/>
                <a:ea typeface="微软雅黑" panose="020B0503020204020204" pitchFamily="34" charset="-122"/>
                <a:cs typeface="+mn-ea"/>
                <a:sym typeface="+mn-lt"/>
              </a:rPr>
              <a:t>ATAC</a:t>
            </a:r>
            <a:r>
              <a:rPr lang="zh-CN" altLang="en-US" sz="1600" dirty="0">
                <a:latin typeface="微软雅黑" panose="020B0503020204020204" pitchFamily="34" charset="-122"/>
                <a:ea typeface="微软雅黑" panose="020B0503020204020204" pitchFamily="34" charset="-122"/>
                <a:cs typeface="+mn-ea"/>
                <a:sym typeface="+mn-lt"/>
              </a:rPr>
              <a:t>模型实施客户资产管理，请根据观察的情况分析其客户资产管理的方法。</a:t>
            </a:r>
          </a:p>
          <a:p>
            <a:pPr indent="414000" algn="just" hangingPunct="0">
              <a:lnSpc>
                <a:spcPct val="15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4</a:t>
            </a:r>
            <a:r>
              <a:rPr lang="zh-CN" altLang="en-US" sz="1600" dirty="0">
                <a:latin typeface="微软雅黑" panose="020B0503020204020204" pitchFamily="34" charset="-122"/>
                <a:ea typeface="微软雅黑" panose="020B0503020204020204" pitchFamily="34" charset="-122"/>
                <a:cs typeface="+mn-ea"/>
                <a:sym typeface="+mn-lt"/>
              </a:rPr>
              <a:t>）各小组由组长汇总组员完成情况，写成调研报告，并整理成</a:t>
            </a:r>
            <a:r>
              <a:rPr lang="en-US" altLang="zh-CN" sz="1600" dirty="0">
                <a:latin typeface="微软雅黑" panose="020B0503020204020204" pitchFamily="34" charset="-122"/>
                <a:ea typeface="微软雅黑" panose="020B0503020204020204" pitchFamily="34" charset="-122"/>
                <a:cs typeface="+mn-ea"/>
                <a:sym typeface="+mn-lt"/>
              </a:rPr>
              <a:t>PPT</a:t>
            </a:r>
            <a:r>
              <a:rPr lang="zh-CN" altLang="en-US" sz="1600" dirty="0">
                <a:latin typeface="微软雅黑" panose="020B0503020204020204" pitchFamily="34" charset="-122"/>
                <a:ea typeface="微软雅黑" panose="020B0503020204020204" pitchFamily="34" charset="-122"/>
                <a:cs typeface="+mn-ea"/>
                <a:sym typeface="+mn-lt"/>
              </a:rPr>
              <a:t>的形式，进行全班展示讲解。</a:t>
            </a:r>
          </a:p>
          <a:p>
            <a:pPr indent="414000" algn="just" hangingPunct="0">
              <a:lnSpc>
                <a:spcPct val="150000"/>
              </a:lnSpc>
              <a:spcAft>
                <a:spcPts val="300"/>
              </a:spcAft>
            </a:pPr>
            <a:r>
              <a:rPr lang="zh-CN" altLang="en-US" sz="1600" dirty="0">
                <a:latin typeface="微软雅黑" panose="020B0503020204020204" pitchFamily="34" charset="-122"/>
                <a:ea typeface="微软雅黑" panose="020B0503020204020204" pitchFamily="34" charset="-122"/>
                <a:cs typeface="+mn-ea"/>
                <a:sym typeface="+mn-lt"/>
              </a:rPr>
              <a:t>（</a:t>
            </a:r>
            <a:r>
              <a:rPr lang="en-US" altLang="zh-CN" sz="1600" dirty="0">
                <a:latin typeface="微软雅黑" panose="020B0503020204020204" pitchFamily="34" charset="-122"/>
                <a:ea typeface="微软雅黑" panose="020B0503020204020204" pitchFamily="34" charset="-122"/>
                <a:cs typeface="+mn-ea"/>
                <a:sym typeface="+mn-lt"/>
              </a:rPr>
              <a:t>5</a:t>
            </a:r>
            <a:r>
              <a:rPr lang="zh-CN" altLang="en-US" sz="1600" dirty="0">
                <a:latin typeface="微软雅黑" panose="020B0503020204020204" pitchFamily="34" charset="-122"/>
                <a:ea typeface="微软雅黑" panose="020B0503020204020204" pitchFamily="34" charset="-122"/>
                <a:cs typeface="+mn-ea"/>
                <a:sym typeface="+mn-lt"/>
              </a:rPr>
              <a:t>）完成任务后，请填写下表进行评价。</a:t>
            </a:r>
          </a:p>
        </p:txBody>
      </p:sp>
      <p:graphicFrame>
        <p:nvGraphicFramePr>
          <p:cNvPr id="5" name="表格 7">
            <a:extLst>
              <a:ext uri="{FF2B5EF4-FFF2-40B4-BE49-F238E27FC236}">
                <a16:creationId xmlns:a16="http://schemas.microsoft.com/office/drawing/2014/main" id="{8853F60B-EF86-DEFF-AC4F-59E27084350C}"/>
              </a:ext>
            </a:extLst>
          </p:cNvPr>
          <p:cNvGraphicFramePr>
            <a:graphicFrameLocks noGrp="1"/>
          </p:cNvGraphicFramePr>
          <p:nvPr/>
        </p:nvGraphicFramePr>
        <p:xfrm>
          <a:off x="1020842" y="4344943"/>
          <a:ext cx="10162572" cy="1719000"/>
        </p:xfrm>
        <a:graphic>
          <a:graphicData uri="http://schemas.openxmlformats.org/drawingml/2006/table">
            <a:tbl>
              <a:tblPr firstRow="1" bandRow="1">
                <a:tableStyleId>{9DCAF9ED-07DC-4A11-8D7F-57B35C25682E}</a:tableStyleId>
              </a:tblPr>
              <a:tblGrid>
                <a:gridCol w="1693762">
                  <a:extLst>
                    <a:ext uri="{9D8B030D-6E8A-4147-A177-3AD203B41FA5}">
                      <a16:colId xmlns:a16="http://schemas.microsoft.com/office/drawing/2014/main" val="20000"/>
                    </a:ext>
                  </a:extLst>
                </a:gridCol>
                <a:gridCol w="1693762">
                  <a:extLst>
                    <a:ext uri="{9D8B030D-6E8A-4147-A177-3AD203B41FA5}">
                      <a16:colId xmlns:a16="http://schemas.microsoft.com/office/drawing/2014/main" val="20001"/>
                    </a:ext>
                  </a:extLst>
                </a:gridCol>
                <a:gridCol w="1693762">
                  <a:extLst>
                    <a:ext uri="{9D8B030D-6E8A-4147-A177-3AD203B41FA5}">
                      <a16:colId xmlns:a16="http://schemas.microsoft.com/office/drawing/2014/main" val="4212972504"/>
                    </a:ext>
                  </a:extLst>
                </a:gridCol>
                <a:gridCol w="1693762">
                  <a:extLst>
                    <a:ext uri="{9D8B030D-6E8A-4147-A177-3AD203B41FA5}">
                      <a16:colId xmlns:a16="http://schemas.microsoft.com/office/drawing/2014/main" val="886202785"/>
                    </a:ext>
                  </a:extLst>
                </a:gridCol>
                <a:gridCol w="1693762">
                  <a:extLst>
                    <a:ext uri="{9D8B030D-6E8A-4147-A177-3AD203B41FA5}">
                      <a16:colId xmlns:a16="http://schemas.microsoft.com/office/drawing/2014/main" val="1411414957"/>
                    </a:ext>
                  </a:extLst>
                </a:gridCol>
                <a:gridCol w="1693762">
                  <a:extLst>
                    <a:ext uri="{9D8B030D-6E8A-4147-A177-3AD203B41FA5}">
                      <a16:colId xmlns:a16="http://schemas.microsoft.com/office/drawing/2014/main" val="390798617"/>
                    </a:ext>
                  </a:extLst>
                </a:gridCol>
              </a:tblGrid>
              <a:tr h="195747">
                <a:tc>
                  <a:txBody>
                    <a:bodyPr/>
                    <a:lstStyle/>
                    <a:p>
                      <a:pPr algn="ctr">
                        <a:lnSpc>
                          <a:spcPct val="100000"/>
                        </a:lnSpc>
                      </a:pPr>
                      <a:r>
                        <a:rPr lang="zh-CN" altLang="en-US" sz="1500" b="1" dirty="0">
                          <a:solidFill>
                            <a:schemeClr val="bg1"/>
                          </a:solidFill>
                          <a:latin typeface="微软雅黑" panose="020B0503020204020204" pitchFamily="34" charset="-122"/>
                          <a:ea typeface="微软雅黑" panose="020B0503020204020204" pitchFamily="34" charset="-122"/>
                        </a:rPr>
                        <a:t>评价方式</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结合个人经历</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分析说明</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调研报告</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3</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语言表达</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2</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总分</a:t>
                      </a:r>
                    </a:p>
                    <a:p>
                      <a:pPr algn="ctr">
                        <a:lnSpc>
                          <a:spcPct val="100000"/>
                        </a:lnSpc>
                      </a:pPr>
                      <a:r>
                        <a:rPr lang="zh-CN" altLang="en-US" sz="1500" dirty="0">
                          <a:solidFill>
                            <a:schemeClr val="bg1"/>
                          </a:solidFill>
                          <a:latin typeface="微软雅黑" panose="020B0503020204020204" pitchFamily="34" charset="-122"/>
                          <a:ea typeface="微软雅黑" panose="020B0503020204020204" pitchFamily="34" charset="-122"/>
                        </a:rPr>
                        <a:t>（</a:t>
                      </a:r>
                      <a:r>
                        <a:rPr lang="en-US" altLang="zh-CN" sz="1500" dirty="0">
                          <a:solidFill>
                            <a:schemeClr val="bg1"/>
                          </a:solidFill>
                          <a:latin typeface="微软雅黑" panose="020B0503020204020204" pitchFamily="34" charset="-122"/>
                          <a:ea typeface="微软雅黑" panose="020B0503020204020204" pitchFamily="34" charset="-122"/>
                        </a:rPr>
                        <a:t>10</a:t>
                      </a:r>
                      <a:r>
                        <a:rPr lang="zh-CN" altLang="en-US" sz="1500" dirty="0">
                          <a:solidFill>
                            <a:schemeClr val="bg1"/>
                          </a:solidFill>
                          <a:latin typeface="微软雅黑" panose="020B0503020204020204" pitchFamily="34" charset="-122"/>
                          <a:ea typeface="微软雅黑" panose="020B0503020204020204" pitchFamily="34" charset="-122"/>
                        </a:rPr>
                        <a:t>分）</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algn="ctr">
                        <a:lnSpc>
                          <a:spcPct val="10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自我评价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小组评价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教师评价</a:t>
                      </a:r>
                    </a:p>
                  </a:txBody>
                  <a:tcPr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楷体" panose="02010609060101010101" pitchFamily="49" charset="-122"/>
                        <a:ea typeface="楷体" panose="02010609060101010101" pitchFamily="49"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defRPr/>
                      </a:pPr>
                      <a:endParaRPr lang="zh-CN" altLang="en-US" sz="15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R="90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6592836"/>
                  </a:ext>
                </a:extLst>
              </a:tr>
            </a:tbl>
          </a:graphicData>
        </a:graphic>
      </p:graphicFrame>
      <p:sp>
        <p:nvSpPr>
          <p:cNvPr id="6" name="文本框 5">
            <a:extLst>
              <a:ext uri="{FF2B5EF4-FFF2-40B4-BE49-F238E27FC236}">
                <a16:creationId xmlns:a16="http://schemas.microsoft.com/office/drawing/2014/main" id="{94D63445-5129-7585-80E4-D8B2D15EAB48}"/>
              </a:ext>
            </a:extLst>
          </p:cNvPr>
          <p:cNvSpPr txBox="1"/>
          <p:nvPr/>
        </p:nvSpPr>
        <p:spPr>
          <a:xfrm>
            <a:off x="3402128" y="4018443"/>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分析新零售会员体系的训练评分标准</a:t>
            </a:r>
          </a:p>
        </p:txBody>
      </p:sp>
    </p:spTree>
    <p:extLst>
      <p:ext uri="{BB962C8B-B14F-4D97-AF65-F5344CB8AC3E}">
        <p14:creationId xmlns:p14="http://schemas.microsoft.com/office/powerpoint/2010/main" val="1690487794"/>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80217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会员体系的常见类型</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aphicFrame>
        <p:nvGraphicFramePr>
          <p:cNvPr id="5" name="表格 7">
            <a:extLst>
              <a:ext uri="{FF2B5EF4-FFF2-40B4-BE49-F238E27FC236}">
                <a16:creationId xmlns:a16="http://schemas.microsoft.com/office/drawing/2014/main" id="{DEE7A9EE-90E8-1423-93D0-C28C19B96FAE}"/>
              </a:ext>
            </a:extLst>
          </p:cNvPr>
          <p:cNvGraphicFramePr>
            <a:graphicFrameLocks noGrp="1"/>
          </p:cNvGraphicFramePr>
          <p:nvPr>
            <p:extLst>
              <p:ext uri="{D42A27DB-BD31-4B8C-83A1-F6EECF244321}">
                <p14:modId xmlns:p14="http://schemas.microsoft.com/office/powerpoint/2010/main" val="3557667367"/>
              </p:ext>
            </p:extLst>
          </p:nvPr>
        </p:nvGraphicFramePr>
        <p:xfrm>
          <a:off x="955713" y="1715289"/>
          <a:ext cx="10294878" cy="4016130"/>
        </p:xfrm>
        <a:graphic>
          <a:graphicData uri="http://schemas.openxmlformats.org/drawingml/2006/table">
            <a:tbl>
              <a:tblPr firstRow="1" bandRow="1">
                <a:tableStyleId>{9DCAF9ED-07DC-4A11-8D7F-57B35C25682E}</a:tableStyleId>
              </a:tblPr>
              <a:tblGrid>
                <a:gridCol w="1467447">
                  <a:extLst>
                    <a:ext uri="{9D8B030D-6E8A-4147-A177-3AD203B41FA5}">
                      <a16:colId xmlns:a16="http://schemas.microsoft.com/office/drawing/2014/main" val="20000"/>
                    </a:ext>
                  </a:extLst>
                </a:gridCol>
                <a:gridCol w="1405890">
                  <a:extLst>
                    <a:ext uri="{9D8B030D-6E8A-4147-A177-3AD203B41FA5}">
                      <a16:colId xmlns:a16="http://schemas.microsoft.com/office/drawing/2014/main" val="582212129"/>
                    </a:ext>
                  </a:extLst>
                </a:gridCol>
                <a:gridCol w="3691890">
                  <a:extLst>
                    <a:ext uri="{9D8B030D-6E8A-4147-A177-3AD203B41FA5}">
                      <a16:colId xmlns:a16="http://schemas.microsoft.com/office/drawing/2014/main" val="2424912851"/>
                    </a:ext>
                  </a:extLst>
                </a:gridCol>
                <a:gridCol w="3729651">
                  <a:extLst>
                    <a:ext uri="{9D8B030D-6E8A-4147-A177-3AD203B41FA5}">
                      <a16:colId xmlns:a16="http://schemas.microsoft.com/office/drawing/2014/main" val="780732446"/>
                    </a:ext>
                  </a:extLst>
                </a:gridCol>
              </a:tblGrid>
              <a:tr h="0">
                <a:tc>
                  <a:txBody>
                    <a:bodyPr/>
                    <a:lstStyle/>
                    <a:p>
                      <a:pPr algn="ctr">
                        <a:lnSpc>
                          <a:spcPct val="100000"/>
                        </a:lnSpc>
                      </a:pPr>
                      <a:r>
                        <a:rPr lang="zh-CN" altLang="en-US" sz="1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分类标准</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会员体系类型</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说明</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pPr>
                      <a:r>
                        <a:rPr lang="zh-CN" altLang="en-US" sz="15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示例</a:t>
                      </a:r>
                    </a:p>
                  </a:txBody>
                  <a:tcPr marT="90000" marB="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rowSpan="2">
                  <a:txBody>
                    <a:bodyPr/>
                    <a:lstStyle/>
                    <a:p>
                      <a:pPr marL="0" algn="ctr">
                        <a:lnSpc>
                          <a:spcPct val="120000"/>
                        </a:lnSpc>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是否</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需要付费</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免费会员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消费者成为会员无须付费，只要符合相应的条件即可</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淘宝网普通会员、支付宝会员等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vMerge="1">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付费会员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消费者需要支付一定的费用才能成为会员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京东</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PLUS</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会员、阿里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88VIP</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会员、腾讯视频会员等</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9017586"/>
                  </a:ext>
                </a:extLst>
              </a:tr>
              <a:tr h="0">
                <a:tc row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是否</a:t>
                      </a:r>
                      <a:br>
                        <a:rPr lang="en-US" altLang="zh-CN"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b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有成长体系</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无差别会员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所有会员享受的权益都一样</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阿里</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88VIP</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40330680"/>
                  </a:ext>
                </a:extLst>
              </a:tr>
              <a:tr h="0">
                <a:tc vMerge="1">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等级会员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根据一定的条件将会员划分为不同的等级，不同等级的会员享受不同的权益</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QQ</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会员根据成长值划分等级</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656792"/>
                  </a:ext>
                </a:extLst>
              </a:tr>
              <a:tr h="0">
                <a:tc rowSpan="2">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下设会员</a:t>
                      </a:r>
                    </a:p>
                    <a:p>
                      <a:pPr marL="0" marR="0" lvl="0" indent="0" algn="ctr" defTabSz="914400" rtl="0" eaLnBrk="1" fontAlgn="auto" latinLnBrk="0" hangingPunct="1">
                        <a:lnSpc>
                          <a:spcPct val="120000"/>
                        </a:lnSpc>
                        <a:spcBef>
                          <a:spcPts val="0"/>
                        </a:spcBef>
                        <a:spcAft>
                          <a:spcPts val="0"/>
                        </a:spcAft>
                        <a:buClrTx/>
                        <a:buSzTx/>
                        <a:buFontTx/>
                        <a:buNone/>
                        <a:tabLst/>
                        <a:defRPr/>
                      </a:pPr>
                      <a:r>
                        <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产品的数量</a:t>
                      </a: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单一会员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整个商品中只设有一种会员商品</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腾讯视频只有腾讯</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VIP</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9140955"/>
                  </a:ext>
                </a:extLst>
              </a:tr>
              <a:tr h="0">
                <a:tc vMerge="1">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endParaRPr lang="zh-CN" altLang="en-US" sz="1500" b="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txBody>
                  <a:tcPr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多元化会员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整个商品中设有多个会员商品</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defRPr/>
                      </a:pP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优酷设有优酷</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VIP</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会员和酷喵</a:t>
                      </a:r>
                      <a:r>
                        <a:rPr lang="en-US" altLang="zh-CN"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VIP</a:t>
                      </a:r>
                      <a:r>
                        <a:rPr lang="zh-CN" altLang="en-US" sz="1500" dirty="0">
                          <a:solidFill>
                            <a:schemeClr val="tx1"/>
                          </a:solidFill>
                          <a:latin typeface="Times New Roman" panose="02020603050405020304" pitchFamily="18" charset="0"/>
                          <a:ea typeface="楷体" panose="02010609060101010101" pitchFamily="49" charset="-122"/>
                          <a:cs typeface="Times New Roman" panose="02020603050405020304" pitchFamily="18" charset="0"/>
                        </a:rPr>
                        <a:t>会员</a:t>
                      </a:r>
                    </a:p>
                  </a:txBody>
                  <a:tcPr marR="90000" marT="90000" marB="12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5768904"/>
                  </a:ext>
                </a:extLst>
              </a:tr>
            </a:tbl>
          </a:graphicData>
        </a:graphic>
      </p:graphicFrame>
      <p:sp>
        <p:nvSpPr>
          <p:cNvPr id="6" name="文本框 5">
            <a:extLst>
              <a:ext uri="{FF2B5EF4-FFF2-40B4-BE49-F238E27FC236}">
                <a16:creationId xmlns:a16="http://schemas.microsoft.com/office/drawing/2014/main" id="{227A22EF-A85B-2AAA-C8E6-FBAF3BE32B67}"/>
              </a:ext>
            </a:extLst>
          </p:cNvPr>
          <p:cNvSpPr txBox="1"/>
          <p:nvPr/>
        </p:nvSpPr>
        <p:spPr>
          <a:xfrm>
            <a:off x="3403152" y="1388789"/>
            <a:ext cx="5400000" cy="231098"/>
          </a:xfrm>
          <a:prstGeom prst="rect">
            <a:avLst/>
          </a:prstGeom>
          <a:noFill/>
        </p:spPr>
        <p:txBody>
          <a:bodyPr wrap="square" lIns="0" tIns="0" rIns="0" bIns="0" rtlCol="0" anchor="ctr" anchorCtr="0">
            <a:noAutofit/>
          </a:bodyPr>
          <a:lstStyle/>
          <a:p>
            <a:pPr algn="ctr">
              <a:spcAft>
                <a:spcPts val="1500"/>
              </a:spcAft>
            </a:pPr>
            <a:r>
              <a:rPr lang="zh-CN" altLang="en-US" sz="1600" b="1" dirty="0">
                <a:latin typeface="微软雅黑" panose="020B0503020204020204" pitchFamily="34" charset="-122"/>
                <a:ea typeface="微软雅黑" panose="020B0503020204020204" pitchFamily="34" charset="-122"/>
              </a:rPr>
              <a:t>常见的会员体系类型</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59" y="423052"/>
            <a:ext cx="2802171"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会员体系的常见类型</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84848B58-FB02-FBDF-D432-50EC9B405ADA}"/>
              </a:ext>
            </a:extLst>
          </p:cNvPr>
          <p:cNvSpPr/>
          <p:nvPr/>
        </p:nvSpPr>
        <p:spPr>
          <a:xfrm>
            <a:off x="866859" y="882089"/>
            <a:ext cx="3282231" cy="1334212"/>
          </a:xfrm>
          <a:prstGeom prst="rect">
            <a:avLst/>
          </a:prstGeom>
        </p:spPr>
        <p:txBody>
          <a:bodyPr wrap="square">
            <a:noAutofit/>
          </a:bodyPr>
          <a:lstStyle/>
          <a:p>
            <a:pPr indent="406800" algn="just">
              <a:lnSpc>
                <a:spcPct val="130000"/>
              </a:lnSpc>
              <a:spcAft>
                <a:spcPts val="200"/>
              </a:spcAft>
            </a:pPr>
            <a:r>
              <a:rPr lang="zh-CN" altLang="en-US" sz="1600" dirty="0">
                <a:latin typeface="微软雅黑" panose="020B0503020204020204" pitchFamily="34" charset="-122"/>
                <a:ea typeface="微软雅黑" panose="020B0503020204020204" pitchFamily="34" charset="-122"/>
                <a:sym typeface="汉仪旗黑-55简" panose="00020600040101010101" charset="-128"/>
              </a:rPr>
              <a:t>不同的品牌在不同的发展阶段可以按照不同的角度将不同的会员体系组合在一起，从而形成具有自身特色的会员体系。</a:t>
            </a:r>
            <a:endParaRPr lang="en-US" altLang="zh-CN" sz="1600" dirty="0">
              <a:latin typeface="微软雅黑" panose="020B0503020204020204" pitchFamily="34" charset="-122"/>
              <a:ea typeface="微软雅黑" panose="020B0503020204020204" pitchFamily="34" charset="-122"/>
              <a:sym typeface="汉仪旗黑-55简" panose="00020600040101010101" charset="-128"/>
            </a:endParaRPr>
          </a:p>
        </p:txBody>
      </p:sp>
      <p:grpSp>
        <p:nvGrpSpPr>
          <p:cNvPr id="10" name="组合 9">
            <a:extLst>
              <a:ext uri="{FF2B5EF4-FFF2-40B4-BE49-F238E27FC236}">
                <a16:creationId xmlns:a16="http://schemas.microsoft.com/office/drawing/2014/main" id="{7218F1E5-D0FF-DE29-5EC7-E777C41E6836}"/>
              </a:ext>
            </a:extLst>
          </p:cNvPr>
          <p:cNvGrpSpPr/>
          <p:nvPr/>
        </p:nvGrpSpPr>
        <p:grpSpPr>
          <a:xfrm>
            <a:off x="4727903" y="996594"/>
            <a:ext cx="2586355" cy="5492690"/>
            <a:chOff x="4459718" y="996594"/>
            <a:chExt cx="2586355" cy="5492690"/>
          </a:xfrm>
        </p:grpSpPr>
        <p:sp>
          <p:nvSpPr>
            <p:cNvPr id="4" name="文本框 3">
              <a:extLst>
                <a:ext uri="{FF2B5EF4-FFF2-40B4-BE49-F238E27FC236}">
                  <a16:creationId xmlns:a16="http://schemas.microsoft.com/office/drawing/2014/main" id="{A00E7E86-8AC0-1647-BA30-0863DE2FCD6C}"/>
                </a:ext>
              </a:extLst>
            </p:cNvPr>
            <p:cNvSpPr txBox="1"/>
            <p:nvPr/>
          </p:nvSpPr>
          <p:spPr>
            <a:xfrm>
              <a:off x="4852895" y="6258186"/>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京东会员京享值</a:t>
              </a:r>
            </a:p>
          </p:txBody>
        </p:sp>
        <p:pic>
          <p:nvPicPr>
            <p:cNvPr id="8" name="图片 7">
              <a:extLst>
                <a:ext uri="{FF2B5EF4-FFF2-40B4-BE49-F238E27FC236}">
                  <a16:creationId xmlns:a16="http://schemas.microsoft.com/office/drawing/2014/main" id="{0A82B7A3-30B2-FD13-79E3-943AB67A98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459718" y="996594"/>
              <a:ext cx="2586355" cy="5214120"/>
            </a:xfrm>
            <a:prstGeom prst="rect">
              <a:avLst/>
            </a:prstGeom>
            <a:ln>
              <a:solidFill>
                <a:schemeClr val="bg1">
                  <a:lumMod val="50000"/>
                </a:schemeClr>
              </a:solidFill>
            </a:ln>
          </p:spPr>
        </p:pic>
      </p:grpSp>
      <p:grpSp>
        <p:nvGrpSpPr>
          <p:cNvPr id="11" name="组合 10">
            <a:extLst>
              <a:ext uri="{FF2B5EF4-FFF2-40B4-BE49-F238E27FC236}">
                <a16:creationId xmlns:a16="http://schemas.microsoft.com/office/drawing/2014/main" id="{CE85E432-E477-B119-BE21-6E587D30DE42}"/>
              </a:ext>
            </a:extLst>
          </p:cNvPr>
          <p:cNvGrpSpPr/>
          <p:nvPr/>
        </p:nvGrpSpPr>
        <p:grpSpPr>
          <a:xfrm>
            <a:off x="7984511" y="996594"/>
            <a:ext cx="2633167" cy="5492690"/>
            <a:chOff x="7413011" y="996594"/>
            <a:chExt cx="2633167" cy="5492690"/>
          </a:xfrm>
        </p:grpSpPr>
        <p:sp>
          <p:nvSpPr>
            <p:cNvPr id="7" name="文本框 6">
              <a:extLst>
                <a:ext uri="{FF2B5EF4-FFF2-40B4-BE49-F238E27FC236}">
                  <a16:creationId xmlns:a16="http://schemas.microsoft.com/office/drawing/2014/main" id="{05AEBFCF-8510-5B41-F96D-DC53793D1398}"/>
                </a:ext>
              </a:extLst>
            </p:cNvPr>
            <p:cNvSpPr txBox="1"/>
            <p:nvPr/>
          </p:nvSpPr>
          <p:spPr>
            <a:xfrm>
              <a:off x="7649594" y="6258186"/>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京东</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PLUS</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会员专享权益</a:t>
              </a:r>
            </a:p>
          </p:txBody>
        </p:sp>
        <p:pic>
          <p:nvPicPr>
            <p:cNvPr id="9" name="图片 8">
              <a:extLst>
                <a:ext uri="{FF2B5EF4-FFF2-40B4-BE49-F238E27FC236}">
                  <a16:creationId xmlns:a16="http://schemas.microsoft.com/office/drawing/2014/main" id="{94694802-4505-F4BC-99F2-FD8F6FAFEB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413011" y="996594"/>
              <a:ext cx="2633167" cy="5214120"/>
            </a:xfrm>
            <a:prstGeom prst="rect">
              <a:avLst/>
            </a:prstGeom>
            <a:ln>
              <a:solidFill>
                <a:schemeClr val="bg1">
                  <a:lumMod val="50000"/>
                </a:schemeClr>
              </a:solidFill>
            </a:ln>
          </p:spPr>
        </p:pic>
      </p:grpSp>
    </p:spTree>
    <p:extLst>
      <p:ext uri="{BB962C8B-B14F-4D97-AF65-F5344CB8AC3E}">
        <p14:creationId xmlns:p14="http://schemas.microsoft.com/office/powerpoint/2010/main" val="1686369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anim calcmode="lin" valueType="num">
                                      <p:cBhvr>
                                        <p:cTn id="12" dur="500" fill="hold"/>
                                        <p:tgtEl>
                                          <p:spTgt spid="10"/>
                                        </p:tgtEl>
                                        <p:attrNameLst>
                                          <p:attrName>ppt_x</p:attrName>
                                        </p:attrNameLst>
                                      </p:cBhvr>
                                      <p:tavLst>
                                        <p:tav tm="0">
                                          <p:val>
                                            <p:strVal val="#ppt_x"/>
                                          </p:val>
                                        </p:tav>
                                        <p:tav tm="100000">
                                          <p:val>
                                            <p:strVal val="#ppt_x"/>
                                          </p:val>
                                        </p:tav>
                                      </p:tavLst>
                                    </p:anim>
                                    <p:anim calcmode="lin" valueType="num">
                                      <p:cBhvr>
                                        <p:cTn id="13" dur="5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5041643" y="1041056"/>
            <a:ext cx="1947553" cy="19475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latin typeface="微软雅黑" panose="020B0503020204020204" pitchFamily="34" charset="-122"/>
                <a:ea typeface="微软雅黑" panose="020B0503020204020204" pitchFamily="34" charset="-122"/>
                <a:cs typeface="+mn-ea"/>
                <a:sym typeface="+mn-lt"/>
              </a:rPr>
              <a:t>2</a:t>
            </a:r>
          </a:p>
        </p:txBody>
      </p:sp>
      <p:sp>
        <p:nvSpPr>
          <p:cNvPr id="19" name="文本框 18"/>
          <p:cNvSpPr txBox="1"/>
          <p:nvPr/>
        </p:nvSpPr>
        <p:spPr>
          <a:xfrm>
            <a:off x="3460874" y="3205625"/>
            <a:ext cx="5109091" cy="830997"/>
          </a:xfrm>
          <a:prstGeom prst="rect">
            <a:avLst/>
          </a:prstGeom>
          <a:noFill/>
        </p:spPr>
        <p:txBody>
          <a:bodyPr wrap="none" rtlCol="0">
            <a:spAutoFit/>
          </a:bodyPr>
          <a:lstStyle/>
          <a:p>
            <a:pPr algn="ctr"/>
            <a:r>
              <a:rPr lang="zh-CN" altLang="en-US" sz="4800" b="1" dirty="0">
                <a:solidFill>
                  <a:schemeClr val="tx1">
                    <a:lumMod val="85000"/>
                    <a:lumOff val="15000"/>
                  </a:schemeClr>
                </a:solidFill>
                <a:latin typeface="微软雅黑" panose="020B0503020204020204" pitchFamily="34" charset="-122"/>
                <a:ea typeface="微软雅黑" panose="020B0503020204020204" pitchFamily="34" charset="-122"/>
                <a:cs typeface="+mn-ea"/>
                <a:sym typeface="+mn-lt"/>
              </a:rPr>
              <a:t>建立会员等级体系</a:t>
            </a:r>
          </a:p>
        </p:txBody>
      </p:sp>
      <p:sp>
        <p:nvSpPr>
          <p:cNvPr id="20" name="矩形 19"/>
          <p:cNvSpPr/>
          <p:nvPr/>
        </p:nvSpPr>
        <p:spPr>
          <a:xfrm>
            <a:off x="2922396" y="4287928"/>
            <a:ext cx="6186046" cy="1289905"/>
          </a:xfrm>
          <a:prstGeom prst="rect">
            <a:avLst/>
          </a:prstGeom>
        </p:spPr>
        <p:txBody>
          <a:bodyPr wrap="square">
            <a:spAutoFit/>
          </a:bodyPr>
          <a:lstStyle/>
          <a:p>
            <a:pPr indent="457200" algn="just">
              <a:lnSpc>
                <a:spcPct val="150000"/>
              </a:lnSpc>
            </a:pPr>
            <a:r>
              <a:rPr lang="zh-CN" altLang="en-US" dirty="0"/>
              <a:t>会员等级体系是对会员身份的进一步分层，在保持公平、公正的前提下，按照一定的规则刺激会员完成指定行为，从而实现自我满足和权益享受。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sym typeface="汉仪旗黑-55简" panose="00020600040101010101" charset="-128"/>
            </a:endParaRPr>
          </a:p>
        </p:txBody>
      </p:sp>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rot="16200000">
            <a:off x="6349" y="4146547"/>
            <a:ext cx="2705102" cy="2717801"/>
          </a:xfrm>
          <a:prstGeom prst="rect">
            <a:avLst/>
          </a:prstGeom>
        </p:spPr>
      </p:pic>
      <p:pic>
        <p:nvPicPr>
          <p:cNvPr id="24" name="图片 23"/>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rot="10800000">
            <a:off x="9563100" y="-1"/>
            <a:ext cx="2628900" cy="2647738"/>
          </a:xfrm>
          <a:prstGeom prst="rect">
            <a:avLst/>
          </a:prstGeom>
        </p:spPr>
      </p:pic>
    </p:spTree>
    <p:extLst>
      <p:ext uri="{BB962C8B-B14F-4D97-AF65-F5344CB8AC3E}">
        <p14:creationId xmlns:p14="http://schemas.microsoft.com/office/powerpoint/2010/main" val="211399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anim calcmode="lin" valueType="num">
                                      <p:cBhvr>
                                        <p:cTn id="13" dur="500" fill="hold"/>
                                        <p:tgtEl>
                                          <p:spTgt spid="19"/>
                                        </p:tgtEl>
                                        <p:attrNameLst>
                                          <p:attrName>ppt_x</p:attrName>
                                        </p:attrNameLst>
                                      </p:cBhvr>
                                      <p:tavLst>
                                        <p:tav tm="0">
                                          <p:val>
                                            <p:strVal val="#ppt_x"/>
                                          </p:val>
                                        </p:tav>
                                        <p:tav tm="100000">
                                          <p:val>
                                            <p:strVal val="#ppt_x"/>
                                          </p:val>
                                        </p:tav>
                                      </p:tavLst>
                                    </p:anim>
                                    <p:anim calcmode="lin" valueType="num">
                                      <p:cBhvr>
                                        <p:cTn id="14" dur="5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p:cNvSpPr txBox="1"/>
          <p:nvPr/>
        </p:nvSpPr>
        <p:spPr>
          <a:xfrm>
            <a:off x="866860" y="423052"/>
            <a:ext cx="2251938" cy="400110"/>
          </a:xfrm>
          <a:prstGeom prst="rect">
            <a:avLst/>
          </a:prstGeom>
          <a:noFill/>
        </p:spPr>
        <p:txBody>
          <a:bodyPr wrap="none" rtlCol="0">
            <a:noAutofit/>
          </a:bodyPr>
          <a:lstStyle/>
          <a:p>
            <a:pPr algn="just"/>
            <a:r>
              <a:rPr lang="zh-CN" altLang="en-US" sz="2000" b="1" dirty="0">
                <a:latin typeface="微软雅黑" panose="020B0503020204020204" pitchFamily="34" charset="-122"/>
                <a:ea typeface="微软雅黑" panose="020B0503020204020204" pitchFamily="34" charset="-122"/>
                <a:cs typeface="+mn-ea"/>
                <a:sym typeface="+mn-lt"/>
              </a:rPr>
              <a:t>建立会员等级体系</a:t>
            </a:r>
          </a:p>
        </p:txBody>
      </p:sp>
      <p:sp>
        <p:nvSpPr>
          <p:cNvPr id="29" name="圆角矩形 28"/>
          <p:cNvSpPr/>
          <p:nvPr/>
        </p:nvSpPr>
        <p:spPr>
          <a:xfrm rot="2700000">
            <a:off x="526474" y="481454"/>
            <a:ext cx="281985" cy="28198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2" name="组合 1">
            <a:extLst>
              <a:ext uri="{FF2B5EF4-FFF2-40B4-BE49-F238E27FC236}">
                <a16:creationId xmlns:a16="http://schemas.microsoft.com/office/drawing/2014/main" id="{66E03107-04FA-918D-E1BB-92A4AA1E1660}"/>
              </a:ext>
            </a:extLst>
          </p:cNvPr>
          <p:cNvGrpSpPr/>
          <p:nvPr/>
        </p:nvGrpSpPr>
        <p:grpSpPr>
          <a:xfrm>
            <a:off x="913171" y="1259390"/>
            <a:ext cx="10534755" cy="2164910"/>
            <a:chOff x="931101" y="1385120"/>
            <a:chExt cx="10534755" cy="2164910"/>
          </a:xfrm>
        </p:grpSpPr>
        <p:grpSp>
          <p:nvGrpSpPr>
            <p:cNvPr id="4" name="组合 3">
              <a:extLst>
                <a:ext uri="{FF2B5EF4-FFF2-40B4-BE49-F238E27FC236}">
                  <a16:creationId xmlns:a16="http://schemas.microsoft.com/office/drawing/2014/main" id="{C7C88784-6397-7F5C-4870-49928EFA730C}"/>
                </a:ext>
              </a:extLst>
            </p:cNvPr>
            <p:cNvGrpSpPr/>
            <p:nvPr/>
          </p:nvGrpSpPr>
          <p:grpSpPr>
            <a:xfrm>
              <a:off x="2799577" y="1385122"/>
              <a:ext cx="8666279" cy="2164908"/>
              <a:chOff x="2799577" y="1385122"/>
              <a:chExt cx="8666279" cy="2164908"/>
            </a:xfrm>
          </p:grpSpPr>
          <p:sp>
            <p:nvSpPr>
              <p:cNvPr id="19" name="ïṥ1iḍé">
                <a:extLst>
                  <a:ext uri="{FF2B5EF4-FFF2-40B4-BE49-F238E27FC236}">
                    <a16:creationId xmlns:a16="http://schemas.microsoft.com/office/drawing/2014/main" id="{A21A5BEB-3D02-1148-F997-9FABCA64BFDF}"/>
                  </a:ext>
                </a:extLst>
              </p:cNvPr>
              <p:cNvSpPr/>
              <p:nvPr/>
            </p:nvSpPr>
            <p:spPr bwMode="auto">
              <a:xfrm flipH="1">
                <a:off x="2799577" y="1385122"/>
                <a:ext cx="8666279" cy="2164908"/>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bg1"/>
              </a:solid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20" name="Content Placeholder 2">
                <a:extLst>
                  <a:ext uri="{FF2B5EF4-FFF2-40B4-BE49-F238E27FC236}">
                    <a16:creationId xmlns:a16="http://schemas.microsoft.com/office/drawing/2014/main" id="{D8092322-5A54-7BE6-8D6E-5C431153AA0A}"/>
                  </a:ext>
                </a:extLst>
              </p:cNvPr>
              <p:cNvSpPr txBox="1"/>
              <p:nvPr/>
            </p:nvSpPr>
            <p:spPr bwMode="auto">
              <a:xfrm>
                <a:off x="2887132" y="1402207"/>
                <a:ext cx="8533902" cy="181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43784" tIns="121892" rIns="243784" bIns="121892"/>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just">
                  <a:lnSpc>
                    <a:spcPct val="130000"/>
                  </a:lnSpc>
                </a:pPr>
                <a:r>
                  <a:rPr lang="zh-CN" altLang="en-US" sz="1600" dirty="0">
                    <a:latin typeface="+mn-lt"/>
                    <a:ea typeface="+mn-ea"/>
                    <a:cs typeface="+mn-ea"/>
                    <a:sym typeface="+mn-lt"/>
                  </a:rPr>
                  <a:t>客户完成指定任务后即可获得一定的成长值，不同的成长值对应不同的会员等级。在会员等级体系中，商家通常是通过成长值的增减来刺激和引导用户完成价值行为的。</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成长值的增加：免费会员通常完成指定任务后即可获得相应的成长值，这些任务包括成长任务和日常任务；付费会员既有任务成长值，又有会员成长值加成。</a:t>
                </a:r>
                <a:endParaRPr lang="en-US" altLang="zh-CN" sz="1600" dirty="0">
                  <a:latin typeface="+mn-lt"/>
                  <a:ea typeface="+mn-ea"/>
                  <a:cs typeface="+mn-ea"/>
                  <a:sym typeface="+mn-lt"/>
                </a:endParaRPr>
              </a:p>
              <a:p>
                <a:pPr marL="234000" indent="-180000" algn="just">
                  <a:lnSpc>
                    <a:spcPct val="130000"/>
                  </a:lnSpc>
                  <a:buFont typeface="Arial" panose="020B0604020202020204" pitchFamily="34" charset="0"/>
                  <a:buChar char="•"/>
                </a:pPr>
                <a:r>
                  <a:rPr lang="zh-CN" altLang="en-US" sz="1600" dirty="0">
                    <a:latin typeface="+mn-lt"/>
                    <a:ea typeface="+mn-ea"/>
                    <a:cs typeface="+mn-ea"/>
                    <a:sym typeface="+mn-lt"/>
                  </a:rPr>
                  <a:t>成长值的减少：会员获得成长值的行为不再有效、后台干预扣除成长值、会员身份或等级过期</a:t>
                </a:r>
                <a:endParaRPr lang="en-US" sz="1600" dirty="0">
                  <a:latin typeface="+mn-lt"/>
                  <a:ea typeface="+mn-ea"/>
                  <a:cs typeface="+mn-ea"/>
                  <a:sym typeface="+mn-lt"/>
                </a:endParaRPr>
              </a:p>
            </p:txBody>
          </p:sp>
        </p:grpSp>
        <p:grpSp>
          <p:nvGrpSpPr>
            <p:cNvPr id="15" name="组合 14">
              <a:extLst>
                <a:ext uri="{FF2B5EF4-FFF2-40B4-BE49-F238E27FC236}">
                  <a16:creationId xmlns:a16="http://schemas.microsoft.com/office/drawing/2014/main" id="{4E0681EA-A94E-8BF1-BCEE-3DD684FFC7F9}"/>
                </a:ext>
              </a:extLst>
            </p:cNvPr>
            <p:cNvGrpSpPr/>
            <p:nvPr/>
          </p:nvGrpSpPr>
          <p:grpSpPr>
            <a:xfrm>
              <a:off x="931101" y="1385120"/>
              <a:ext cx="1932897" cy="2164907"/>
              <a:chOff x="931101" y="1385120"/>
              <a:chExt cx="1932897" cy="2164907"/>
            </a:xfrm>
          </p:grpSpPr>
          <p:sp>
            <p:nvSpPr>
              <p:cNvPr id="16" name="ïṥ1iḍé">
                <a:extLst>
                  <a:ext uri="{FF2B5EF4-FFF2-40B4-BE49-F238E27FC236}">
                    <a16:creationId xmlns:a16="http://schemas.microsoft.com/office/drawing/2014/main" id="{A11C5EF0-6BCB-A753-DF8A-ADBC11744AAC}"/>
                  </a:ext>
                </a:extLst>
              </p:cNvPr>
              <p:cNvSpPr/>
              <p:nvPr/>
            </p:nvSpPr>
            <p:spPr bwMode="auto">
              <a:xfrm flipH="1">
                <a:off x="931101" y="1385120"/>
                <a:ext cx="1932897" cy="2164907"/>
              </a:xfrm>
              <a:custGeom>
                <a:avLst/>
                <a:gdLst>
                  <a:gd name="T0" fmla="*/ 0 w 4970"/>
                  <a:gd name="T1" fmla="*/ 0 h 566"/>
                  <a:gd name="T2" fmla="*/ 4970 w 4970"/>
                  <a:gd name="T3" fmla="*/ 0 h 566"/>
                  <a:gd name="T4" fmla="*/ 4970 w 4970"/>
                  <a:gd name="T5" fmla="*/ 566 h 566"/>
                  <a:gd name="T6" fmla="*/ 0 w 4970"/>
                  <a:gd name="T7" fmla="*/ 566 h 566"/>
                  <a:gd name="T8" fmla="*/ 0 w 4970"/>
                  <a:gd name="T9" fmla="*/ 0 h 566"/>
                  <a:gd name="T10" fmla="*/ 0 w 4970"/>
                  <a:gd name="T11" fmla="*/ 0 h 566"/>
                </a:gdLst>
                <a:ahLst/>
                <a:cxnLst>
                  <a:cxn ang="0">
                    <a:pos x="T0" y="T1"/>
                  </a:cxn>
                  <a:cxn ang="0">
                    <a:pos x="T2" y="T3"/>
                  </a:cxn>
                  <a:cxn ang="0">
                    <a:pos x="T4" y="T5"/>
                  </a:cxn>
                  <a:cxn ang="0">
                    <a:pos x="T6" y="T7"/>
                  </a:cxn>
                  <a:cxn ang="0">
                    <a:pos x="T8" y="T9"/>
                  </a:cxn>
                  <a:cxn ang="0">
                    <a:pos x="T10" y="T11"/>
                  </a:cxn>
                </a:cxnLst>
                <a:rect l="0" t="0" r="r" b="b"/>
                <a:pathLst>
                  <a:path w="4970" h="566">
                    <a:moveTo>
                      <a:pt x="0" y="0"/>
                    </a:moveTo>
                    <a:lnTo>
                      <a:pt x="4970" y="0"/>
                    </a:lnTo>
                    <a:lnTo>
                      <a:pt x="4970" y="566"/>
                    </a:lnTo>
                    <a:lnTo>
                      <a:pt x="0" y="566"/>
                    </a:lnTo>
                    <a:lnTo>
                      <a:pt x="0" y="0"/>
                    </a:lnTo>
                    <a:lnTo>
                      <a:pt x="0" y="0"/>
                    </a:lnTo>
                    <a:close/>
                  </a:path>
                </a:pathLst>
              </a:custGeom>
              <a:solidFill>
                <a:schemeClr val="accent1"/>
              </a:solidFill>
              <a:ln w="12700">
                <a:solidFill>
                  <a:schemeClr val="accent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3C5CE8"/>
                  </a:solidFill>
                  <a:cs typeface="+mn-ea"/>
                  <a:sym typeface="+mn-lt"/>
                </a:endParaRPr>
              </a:p>
            </p:txBody>
          </p:sp>
          <p:sp>
            <p:nvSpPr>
              <p:cNvPr id="18" name="Title 13">
                <a:extLst>
                  <a:ext uri="{FF2B5EF4-FFF2-40B4-BE49-F238E27FC236}">
                    <a16:creationId xmlns:a16="http://schemas.microsoft.com/office/drawing/2014/main" id="{564DD271-02FA-8FD7-649E-301897C52A6F}"/>
                  </a:ext>
                </a:extLst>
              </p:cNvPr>
              <p:cNvSpPr txBox="1"/>
              <p:nvPr/>
            </p:nvSpPr>
            <p:spPr bwMode="auto">
              <a:xfrm>
                <a:off x="1107527" y="1882826"/>
                <a:ext cx="1603180" cy="116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121892" rIns="0" bIns="121892" anchor="ct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zh-CN" altLang="en-US" sz="2000" b="1" dirty="0">
                    <a:solidFill>
                      <a:schemeClr val="bg1"/>
                    </a:solidFill>
                    <a:latin typeface="+mn-lt"/>
                    <a:ea typeface="+mn-ea"/>
                    <a:cs typeface="+mn-ea"/>
                    <a:sym typeface="+mn-lt"/>
                  </a:rPr>
                  <a:t>成长值：</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划分会员等级</a:t>
                </a:r>
                <a:br>
                  <a:rPr lang="en-US" altLang="zh-CN" sz="2000" b="1" dirty="0">
                    <a:solidFill>
                      <a:schemeClr val="bg1"/>
                    </a:solidFill>
                    <a:latin typeface="+mn-lt"/>
                    <a:ea typeface="+mn-ea"/>
                    <a:cs typeface="+mn-ea"/>
                    <a:sym typeface="+mn-lt"/>
                  </a:rPr>
                </a:br>
                <a:r>
                  <a:rPr lang="zh-CN" altLang="en-US" sz="2000" b="1" dirty="0">
                    <a:solidFill>
                      <a:schemeClr val="bg1"/>
                    </a:solidFill>
                    <a:latin typeface="+mn-lt"/>
                    <a:ea typeface="+mn-ea"/>
                    <a:cs typeface="+mn-ea"/>
                    <a:sym typeface="+mn-lt"/>
                  </a:rPr>
                  <a:t>的依据</a:t>
                </a:r>
                <a:endParaRPr lang="en-US" altLang="zh-CN" sz="2000" b="1" dirty="0">
                  <a:solidFill>
                    <a:schemeClr val="bg1"/>
                  </a:solidFill>
                  <a:latin typeface="+mn-lt"/>
                  <a:ea typeface="+mn-ea"/>
                  <a:cs typeface="+mn-ea"/>
                  <a:sym typeface="+mn-lt"/>
                </a:endParaRPr>
              </a:p>
            </p:txBody>
          </p:sp>
        </p:grpSp>
      </p:grpSp>
      <p:grpSp>
        <p:nvGrpSpPr>
          <p:cNvPr id="35" name="组合 34">
            <a:extLst>
              <a:ext uri="{FF2B5EF4-FFF2-40B4-BE49-F238E27FC236}">
                <a16:creationId xmlns:a16="http://schemas.microsoft.com/office/drawing/2014/main" id="{246A3018-0F6C-B2C2-5B06-BA681DF22904}"/>
              </a:ext>
            </a:extLst>
          </p:cNvPr>
          <p:cNvGrpSpPr/>
          <p:nvPr/>
        </p:nvGrpSpPr>
        <p:grpSpPr>
          <a:xfrm>
            <a:off x="866861" y="4436106"/>
            <a:ext cx="3750859" cy="1930262"/>
            <a:chOff x="3664914" y="4273272"/>
            <a:chExt cx="3750859" cy="1930262"/>
          </a:xfrm>
        </p:grpSpPr>
        <p:sp>
          <p:nvSpPr>
            <p:cNvPr id="31" name="文本框 30">
              <a:extLst>
                <a:ext uri="{FF2B5EF4-FFF2-40B4-BE49-F238E27FC236}">
                  <a16:creationId xmlns:a16="http://schemas.microsoft.com/office/drawing/2014/main" id="{E988A362-B7B1-97BE-B57A-5A592F5D66F5}"/>
                </a:ext>
              </a:extLst>
            </p:cNvPr>
            <p:cNvSpPr txBox="1"/>
            <p:nvPr/>
          </p:nvSpPr>
          <p:spPr>
            <a:xfrm>
              <a:off x="4640343" y="5972436"/>
              <a:ext cx="180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成长值任务</a:t>
              </a:r>
            </a:p>
          </p:txBody>
        </p:sp>
        <p:pic>
          <p:nvPicPr>
            <p:cNvPr id="34" name="图片 33">
              <a:extLst>
                <a:ext uri="{FF2B5EF4-FFF2-40B4-BE49-F238E27FC236}">
                  <a16:creationId xmlns:a16="http://schemas.microsoft.com/office/drawing/2014/main" id="{B3CFC55E-7BFF-1FBC-B93F-9F4EFDE124B2}"/>
                </a:ext>
              </a:extLst>
            </p:cNvPr>
            <p:cNvPicPr>
              <a:picLocks noChangeAspect="1"/>
            </p:cNvPicPr>
            <p:nvPr/>
          </p:nvPicPr>
          <p:blipFill>
            <a:blip r:embed="rId2"/>
            <a:stretch>
              <a:fillRect/>
            </a:stretch>
          </p:blipFill>
          <p:spPr>
            <a:xfrm>
              <a:off x="3664914" y="4273272"/>
              <a:ext cx="3750859" cy="1663122"/>
            </a:xfrm>
            <a:prstGeom prst="rect">
              <a:avLst/>
            </a:prstGeom>
          </p:spPr>
        </p:pic>
      </p:grpSp>
      <p:grpSp>
        <p:nvGrpSpPr>
          <p:cNvPr id="41" name="组合 40">
            <a:extLst>
              <a:ext uri="{FF2B5EF4-FFF2-40B4-BE49-F238E27FC236}">
                <a16:creationId xmlns:a16="http://schemas.microsoft.com/office/drawing/2014/main" id="{95BFA43A-D609-E51E-EEFD-D461A3C94888}"/>
              </a:ext>
            </a:extLst>
          </p:cNvPr>
          <p:cNvGrpSpPr/>
          <p:nvPr/>
        </p:nvGrpSpPr>
        <p:grpSpPr>
          <a:xfrm>
            <a:off x="4835241" y="3749041"/>
            <a:ext cx="6612685" cy="2617327"/>
            <a:chOff x="4835241" y="3817621"/>
            <a:chExt cx="6612685" cy="2617327"/>
          </a:xfrm>
        </p:grpSpPr>
        <p:sp>
          <p:nvSpPr>
            <p:cNvPr id="37" name="文本框 36">
              <a:extLst>
                <a:ext uri="{FF2B5EF4-FFF2-40B4-BE49-F238E27FC236}">
                  <a16:creationId xmlns:a16="http://schemas.microsoft.com/office/drawing/2014/main" id="{24A2DE86-EFB7-3384-68B1-A704A1A6957B}"/>
                </a:ext>
              </a:extLst>
            </p:cNvPr>
            <p:cNvSpPr txBox="1"/>
            <p:nvPr/>
          </p:nvSpPr>
          <p:spPr>
            <a:xfrm>
              <a:off x="7061583" y="6203850"/>
              <a:ext cx="2160000" cy="231098"/>
            </a:xfrm>
            <a:prstGeom prst="rect">
              <a:avLst/>
            </a:prstGeom>
            <a:noFill/>
          </p:spPr>
          <p:txBody>
            <a:bodyPr wrap="square" lIns="0" tIns="0" rIns="0" bIns="0" rtlCol="0" anchor="ctr" anchorCtr="0">
              <a:noAutofit/>
            </a:bodyPr>
            <a:lstStyle/>
            <a:p>
              <a:pPr algn="ctr">
                <a:spcAft>
                  <a:spcPts val="1500"/>
                </a:spcAft>
              </a:pP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爱奇艺</a:t>
              </a:r>
              <a:r>
                <a:rPr lang="en-US" altLang="zh-CN" sz="1500" dirty="0">
                  <a:latin typeface="Times New Roman" panose="02020603050405020304" pitchFamily="18" charset="0"/>
                  <a:ea typeface="楷体" panose="02010609060101010101" pitchFamily="49" charset="-122"/>
                  <a:cs typeface="Times New Roman" panose="02020603050405020304" pitchFamily="18" charset="0"/>
                </a:rPr>
                <a:t>VIP</a:t>
              </a:r>
              <a:r>
                <a:rPr lang="zh-CN" altLang="en-US" sz="1500" dirty="0">
                  <a:latin typeface="Times New Roman" panose="02020603050405020304" pitchFamily="18" charset="0"/>
                  <a:ea typeface="楷体" panose="02010609060101010101" pitchFamily="49" charset="-122"/>
                  <a:cs typeface="Times New Roman" panose="02020603050405020304" pitchFamily="18" charset="0"/>
                </a:rPr>
                <a:t>成长值设置</a:t>
              </a:r>
            </a:p>
          </p:txBody>
        </p:sp>
        <p:pic>
          <p:nvPicPr>
            <p:cNvPr id="40" name="图片 39">
              <a:extLst>
                <a:ext uri="{FF2B5EF4-FFF2-40B4-BE49-F238E27FC236}">
                  <a16:creationId xmlns:a16="http://schemas.microsoft.com/office/drawing/2014/main" id="{A1EAC3DA-D4D0-1253-E7D4-F818DC5F2DD1}"/>
                </a:ext>
              </a:extLst>
            </p:cNvPr>
            <p:cNvPicPr>
              <a:picLocks noChangeAspect="1"/>
            </p:cNvPicPr>
            <p:nvPr/>
          </p:nvPicPr>
          <p:blipFill>
            <a:blip r:embed="rId3"/>
            <a:stretch>
              <a:fillRect/>
            </a:stretch>
          </p:blipFill>
          <p:spPr>
            <a:xfrm>
              <a:off x="4835241" y="3817621"/>
              <a:ext cx="6612685" cy="2327328"/>
            </a:xfrm>
            <a:prstGeom prst="rect">
              <a:avLst/>
            </a:prstGeom>
            <a:ln>
              <a:solidFill>
                <a:schemeClr val="bg1">
                  <a:lumMod val="50000"/>
                </a:schemeClr>
              </a:solidFill>
            </a:ln>
          </p:spPr>
        </p:pic>
      </p:grpSp>
    </p:spTree>
    <p:extLst>
      <p:ext uri="{BB962C8B-B14F-4D97-AF65-F5344CB8AC3E}">
        <p14:creationId xmlns:p14="http://schemas.microsoft.com/office/powerpoint/2010/main" val="24838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500"/>
                                        <p:tgtEl>
                                          <p:spTgt spid="35"/>
                                        </p:tgtEl>
                                      </p:cBhvr>
                                    </p:animEffect>
                                    <p:anim calcmode="lin" valueType="num">
                                      <p:cBhvr>
                                        <p:cTn id="12" dur="500" fill="hold"/>
                                        <p:tgtEl>
                                          <p:spTgt spid="35"/>
                                        </p:tgtEl>
                                        <p:attrNameLst>
                                          <p:attrName>ppt_x</p:attrName>
                                        </p:attrNameLst>
                                      </p:cBhvr>
                                      <p:tavLst>
                                        <p:tav tm="0">
                                          <p:val>
                                            <p:strVal val="#ppt_x"/>
                                          </p:val>
                                        </p:tav>
                                        <p:tav tm="100000">
                                          <p:val>
                                            <p:strVal val="#ppt_x"/>
                                          </p:val>
                                        </p:tav>
                                      </p:tavLst>
                                    </p:anim>
                                    <p:anim calcmode="lin" valueType="num">
                                      <p:cBhvr>
                                        <p:cTn id="13" dur="5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anim calcmode="lin" valueType="num">
                                      <p:cBhvr>
                                        <p:cTn id="18" dur="500" fill="hold"/>
                                        <p:tgtEl>
                                          <p:spTgt spid="41"/>
                                        </p:tgtEl>
                                        <p:attrNameLst>
                                          <p:attrName>ppt_x</p:attrName>
                                        </p:attrNameLst>
                                      </p:cBhvr>
                                      <p:tavLst>
                                        <p:tav tm="0">
                                          <p:val>
                                            <p:strVal val="#ppt_x"/>
                                          </p:val>
                                        </p:tav>
                                        <p:tav tm="100000">
                                          <p:val>
                                            <p:strVal val="#ppt_x"/>
                                          </p:val>
                                        </p:tav>
                                      </p:tavLst>
                                    </p:anim>
                                    <p:anim calcmode="lin" valueType="num">
                                      <p:cBhvr>
                                        <p:cTn id="19"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269">
      <a:dk1>
        <a:sysClr val="windowText" lastClr="000000"/>
      </a:dk1>
      <a:lt1>
        <a:sysClr val="window" lastClr="FFFFFF"/>
      </a:lt1>
      <a:dk2>
        <a:srgbClr val="44546A"/>
      </a:dk2>
      <a:lt2>
        <a:srgbClr val="E7E6E6"/>
      </a:lt2>
      <a:accent1>
        <a:srgbClr val="1B88CB"/>
      </a:accent1>
      <a:accent2>
        <a:srgbClr val="00B0F0"/>
      </a:accent2>
      <a:accent3>
        <a:srgbClr val="1B88CB"/>
      </a:accent3>
      <a:accent4>
        <a:srgbClr val="00B0F0"/>
      </a:accent4>
      <a:accent5>
        <a:srgbClr val="1B88CB"/>
      </a:accent5>
      <a:accent6>
        <a:srgbClr val="00B0F0"/>
      </a:accent6>
      <a:hlink>
        <a:srgbClr val="0563C1"/>
      </a:hlink>
      <a:folHlink>
        <a:srgbClr val="954F72"/>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TotalTime>
  <Words>4889</Words>
  <Application>Microsoft Office PowerPoint</Application>
  <PresentationFormat>宽屏</PresentationFormat>
  <Paragraphs>435</Paragraphs>
  <Slides>51</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51</vt:i4>
      </vt:variant>
    </vt:vector>
  </HeadingPairs>
  <TitlesOfParts>
    <vt:vector size="57" baseType="lpstr">
      <vt:lpstr>Arial</vt:lpstr>
      <vt:lpstr>Calibri</vt:lpstr>
      <vt:lpstr>微软雅黑</vt:lpstr>
      <vt:lpstr>Times New Roman</vt:lpstr>
      <vt:lpstr>楷体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HL81829782</dc:creator>
  <cp:lastModifiedBy>Administrator</cp:lastModifiedBy>
  <cp:revision>376</cp:revision>
  <dcterms:created xsi:type="dcterms:W3CDTF">2023-05-26T13:15:29Z</dcterms:created>
  <dcterms:modified xsi:type="dcterms:W3CDTF">2023-09-20T14:05:30Z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EB33042E5F4DD32416B07064DA909033_41</vt:lpwstr>
  </property>
  <property fmtid="{D5CDD505-2E9C-101B-9397-08002B2CF9AE}" pid="3" name="KSOProductBuildVer">
    <vt:lpwstr>2052-5.4.1.7920</vt:lpwstr>
  </property>
  <property fmtid="{D5CDD505-2E9C-101B-9397-08002B2CF9AE}" pid="4" name="KSOTemplateUUID">
    <vt:lpwstr>v1.0_mb_z3TxSKS6Xpl6OrSGJCWs3A==</vt:lpwstr>
  </property>
</Properties>
</file>