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538" r:id="rId3"/>
    <p:sldId id="338" r:id="rId4"/>
    <p:sldId id="444" r:id="rId6"/>
    <p:sldId id="448" r:id="rId7"/>
    <p:sldId id="311" r:id="rId8"/>
    <p:sldId id="350" r:id="rId9"/>
    <p:sldId id="406" r:id="rId10"/>
    <p:sldId id="872" r:id="rId11"/>
    <p:sldId id="873" r:id="rId12"/>
    <p:sldId id="874" r:id="rId13"/>
    <p:sldId id="914" r:id="rId14"/>
    <p:sldId id="915" r:id="rId15"/>
    <p:sldId id="916" r:id="rId16"/>
    <p:sldId id="875" r:id="rId17"/>
    <p:sldId id="876" r:id="rId18"/>
    <p:sldId id="877" r:id="rId19"/>
    <p:sldId id="878" r:id="rId20"/>
    <p:sldId id="880" r:id="rId21"/>
    <p:sldId id="881" r:id="rId22"/>
    <p:sldId id="948" r:id="rId23"/>
    <p:sldId id="949" r:id="rId24"/>
    <p:sldId id="367" r:id="rId25"/>
    <p:sldId id="368" r:id="rId26"/>
  </p:sldIdLst>
  <p:sldSz cx="12190095" cy="6859270"/>
  <p:notesSz cx="6858000" cy="9144000"/>
  <p:custDataLst>
    <p:tags r:id="rId30"/>
  </p:custDataLst>
  <p:defaultTextStyle>
    <a:defPPr>
      <a:defRPr lang="en-US"/>
    </a:defPPr>
    <a:lvl1pPr marL="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1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7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3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1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98BC"/>
    <a:srgbClr val="0B02EB"/>
    <a:srgbClr val="FFC036"/>
    <a:srgbClr val="2A6F8A"/>
    <a:srgbClr val="E5450F"/>
    <a:srgbClr val="FEECE6"/>
    <a:srgbClr val="912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78453" autoAdjust="0"/>
  </p:normalViewPr>
  <p:slideViewPr>
    <p:cSldViewPr snapToGrid="0" showGuides="1">
      <p:cViewPr varScale="1">
        <p:scale>
          <a:sx n="72" d="100"/>
          <a:sy n="72" d="100"/>
        </p:scale>
        <p:origin x="534" y="234"/>
      </p:cViewPr>
      <p:guideLst>
        <p:guide orient="horz" pos="2160"/>
        <p:guide pos="384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0" Type="http://schemas.openxmlformats.org/officeDocument/2006/relationships/tags" Target="tags/tag14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E8E9-A2CF-4517-9F55-BCB03E20C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2B24-06B0-4A43-98BF-776478D7BE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DC678-EC9E-4218-8B69-BD43C415182B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DC678-EC9E-4218-8B69-BD43C415182B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  <p:custDataLst>
              <p:tags r:id="rId3"/>
            </p:custDataLst>
          </p:nvPr>
        </p:nvSpPr>
        <p:spPr/>
        <p:txBody>
          <a:bodyPr/>
          <a:p>
            <a:r>
              <a:rPr lang="en-US" altLang="zh-CN"/>
              <a:t>1000*1500PX</a:t>
            </a:r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DC678-EC9E-4218-8B69-BD43C415182B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DC678-EC9E-4218-8B69-BD43C415182B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DC678-EC9E-4218-8B69-BD43C415182B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DC678-EC9E-4218-8B69-BD43C415182B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DC678-EC9E-4218-8B69-BD43C415182B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DC678-EC9E-4218-8B69-BD43C415182B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DC678-EC9E-4218-8B69-BD43C415182B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DC678-EC9E-4218-8B69-BD43C415182B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882" y="1061"/>
            <a:ext cx="12186652" cy="684482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091" y="1005840"/>
            <a:ext cx="10378549" cy="5172554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4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zh-CN" sz="1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zh-CN" sz="1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zh-CN" altLang="zh-CN" sz="1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zh-CN" altLang="zh-CN" sz="1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zh-CN" sz="1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720" y="217198"/>
            <a:ext cx="10015367" cy="4417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210103"/>
            <a:ext cx="10780311" cy="5248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41266" y="739351"/>
            <a:ext cx="10745659" cy="4645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Pct val="80000"/>
              <a:buFont typeface="Wingdings" panose="05000000000000000000" pitchFamily="2" charset="2"/>
              <a:buNone/>
              <a:defRPr b="0">
                <a:solidFill>
                  <a:srgbClr val="07836E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1122623"/>
            <a:ext cx="10361851" cy="2388153"/>
          </a:xfrm>
        </p:spPr>
        <p:txBody>
          <a:bodyPr anchor="b"/>
          <a:lstStyle>
            <a:lvl1pPr algn="ctr">
              <a:defRPr sz="7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900"/>
            </a:lvl1pPr>
            <a:lvl2pPr marL="544195" indent="0" algn="ctr">
              <a:buNone/>
              <a:defRPr sz="2400"/>
            </a:lvl2pPr>
            <a:lvl3pPr marL="1088390" indent="0" algn="ctr">
              <a:buNone/>
              <a:defRPr sz="2100"/>
            </a:lvl3pPr>
            <a:lvl4pPr marL="1632585" indent="0" algn="ctr">
              <a:buNone/>
              <a:defRPr sz="1900"/>
            </a:lvl4pPr>
            <a:lvl5pPr marL="2176780" indent="0" algn="ctr">
              <a:buNone/>
              <a:defRPr sz="1900"/>
            </a:lvl5pPr>
            <a:lvl6pPr marL="2720975" indent="0" algn="ctr">
              <a:buNone/>
              <a:defRPr sz="1900"/>
            </a:lvl6pPr>
            <a:lvl7pPr marL="3265805" indent="0" algn="ctr">
              <a:buNone/>
              <a:defRPr sz="1900"/>
            </a:lvl7pPr>
            <a:lvl8pPr marL="3810000" indent="0" algn="ctr">
              <a:buNone/>
              <a:defRPr sz="1900"/>
            </a:lvl8pPr>
            <a:lvl9pPr marL="4354195" indent="0" algn="ctr">
              <a:buNone/>
              <a:defRPr sz="19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fld id="{76EF31D4-1AA4-45E7-8F10-C007A9A6DDB0}" type="datetimeFigureOut">
              <a:rPr lang="zh-HK" altLang="en-US" smtClean="0"/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fld id="{9E45C72C-05F9-42DA-A32C-E89F323A6F21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10529" y="765497"/>
            <a:ext cx="93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460" y="336858"/>
            <a:ext cx="9994862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962406"/>
            <a:ext cx="10514231" cy="521598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39" name="椭圆 38"/>
          <p:cNvSpPr/>
          <p:nvPr userDrawn="1"/>
        </p:nvSpPr>
        <p:spPr>
          <a:xfrm>
            <a:off x="11013958" y="706106"/>
            <a:ext cx="167991" cy="167991"/>
          </a:xfrm>
          <a:prstGeom prst="ellipse">
            <a:avLst/>
          </a:prstGeom>
          <a:solidFill>
            <a:srgbClr val="2A6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5365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0.wmf"/><Relationship Id="rId1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slide" Target="slide2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0.png"/><Relationship Id="rId1" Type="http://schemas.openxmlformats.org/officeDocument/2006/relationships/tags" Target="../tags/tag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7.wmf"/><Relationship Id="rId1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/>
          <p:nvPr/>
        </p:nvSpPr>
        <p:spPr>
          <a:xfrm>
            <a:off x="6193959" y="2908337"/>
            <a:ext cx="5866754" cy="975995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视觉营销基础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6164490" y="2410378"/>
            <a:ext cx="1705242" cy="5539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fontAlgn="base"/>
            <a:r>
              <a:rPr lang="zh-CN" altLang="en-US" sz="2800" dirty="0">
                <a:solidFill>
                  <a:srgbClr val="3A98BC"/>
                </a:solidFill>
                <a:latin typeface="Verdana" panose="020B0604030504040204" pitchFamily="34" charset="0"/>
              </a:rPr>
              <a:t>项目一</a:t>
            </a:r>
            <a:endParaRPr lang="en-US" altLang="zh-CN" sz="2800" dirty="0">
              <a:solidFill>
                <a:srgbClr val="3A98BC"/>
              </a:solidFill>
              <a:latin typeface="Verdana" panose="020B060403050404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1696720"/>
            <a:ext cx="5364480" cy="3343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595" y="3943350"/>
            <a:ext cx="2381250" cy="485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ldLvl="0" animBg="1"/>
      <p:bldP spid="11" grpId="0" bldLvl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24840" y="4906645"/>
            <a:ext cx="6095365" cy="333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zh-CN" sz="1050">
                <a:solidFill>
                  <a:srgbClr val="333333"/>
                </a:solidFill>
                <a:ea typeface="宋体" panose="02010600030101010101" pitchFamily="2" charset="-122"/>
              </a:rPr>
              <a:t>左对齐和右对齐的方式给人一种整齐、精巧的感觉，有一条看不到的线使得文字排版变得更加严谨</a:t>
            </a:r>
            <a:endParaRPr lang="zh-CN" sz="1050">
              <a:solidFill>
                <a:srgbClr val="333333"/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3" name="对象 2"/>
          <p:cNvGraphicFramePr/>
          <p:nvPr/>
        </p:nvGraphicFramePr>
        <p:xfrm>
          <a:off x="6720205" y="2044700"/>
          <a:ext cx="4700270" cy="20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6133465" imgH="2806065" progId="">
                  <p:embed/>
                </p:oleObj>
              </mc:Choice>
              <mc:Fallback>
                <p:oleObj name="" r:id="rId1" imgW="6133465" imgH="2806065" progId="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720205" y="2044700"/>
                        <a:ext cx="4700270" cy="20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图片 15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" y="2042795"/>
            <a:ext cx="6267450" cy="205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对象 3"/>
          <p:cNvGraphicFramePr/>
          <p:nvPr/>
        </p:nvGraphicFramePr>
        <p:xfrm>
          <a:off x="1411605" y="1148080"/>
          <a:ext cx="6139815" cy="3766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6996430" imgH="4291965" progId="">
                  <p:embed/>
                </p:oleObj>
              </mc:Choice>
              <mc:Fallback>
                <p:oleObj name="" r:id="rId1" imgW="6996430" imgH="4291965" progId="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11605" y="1148080"/>
                        <a:ext cx="6139815" cy="3766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1590040" y="4914265"/>
            <a:ext cx="63347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 fontAlgn="auto"/>
            <a:r>
              <a:rPr lang="zh-CN" sz="1200" b="0">
                <a:latin typeface="Calibri" panose="020F0502020204030204" pitchFamily="34" charset="0"/>
                <a:ea typeface="宋体" panose="02010600030101010101" pitchFamily="2" charset="-122"/>
              </a:rPr>
              <a:t>正确示例</a:t>
            </a:r>
            <a:r>
              <a:rPr lang="en-US" sz="1200" b="0">
                <a:latin typeface="Calibri" panose="020F0502020204030204" pitchFamily="34" charset="0"/>
                <a:ea typeface="宋体" panose="02010600030101010101" pitchFamily="2" charset="-122"/>
              </a:rPr>
              <a:t>: </a:t>
            </a:r>
            <a:r>
              <a:rPr lang="zh-CN" sz="1200" b="0">
                <a:latin typeface="Calibri" panose="020F0502020204030204" pitchFamily="34" charset="0"/>
                <a:ea typeface="宋体" panose="02010600030101010101" pitchFamily="2" charset="-122"/>
              </a:rPr>
              <a:t>标题和正文左对齐，使用了</a:t>
            </a:r>
            <a:r>
              <a:rPr lang="en-US" sz="1200" b="0">
                <a:latin typeface="Calibri" panose="020F0502020204030204" pitchFamily="34" charset="0"/>
                <a:ea typeface="宋体" panose="02010600030101010101" pitchFamily="2" charset="-122"/>
              </a:rPr>
              <a:t>-</a:t>
            </a:r>
            <a:r>
              <a:rPr lang="zh-CN" sz="1200" b="0">
                <a:latin typeface="Calibri" panose="020F0502020204030204" pitchFamily="34" charset="0"/>
                <a:ea typeface="宋体" panose="02010600030101010101" pitchFamily="2" charset="-122"/>
              </a:rPr>
              <a:t>一个视觉起点。错误示例</a:t>
            </a:r>
            <a:r>
              <a:rPr lang="en-US" sz="1200" b="0">
                <a:latin typeface="Calibri" panose="020F0502020204030204" pitchFamily="34" charset="0"/>
                <a:ea typeface="宋体" panose="02010600030101010101" pitchFamily="2" charset="-122"/>
              </a:rPr>
              <a:t>:</a:t>
            </a:r>
            <a:r>
              <a:rPr lang="zh-CN" sz="1200" b="0">
                <a:latin typeface="Calibri" panose="020F0502020204030204" pitchFamily="34" charset="0"/>
                <a:ea typeface="宋体" panose="02010600030101010101" pitchFamily="2" charset="-122"/>
              </a:rPr>
              <a:t>标题和正文使用了两个视觉起点，不推荐该种对齐方式，除非刻意强调两者区别。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3962" y="1289368"/>
            <a:ext cx="5238750" cy="36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1503997" y="5374957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304800"/>
            <a:r>
              <a:rPr lang="zh-CN" sz="1200" b="0">
                <a:latin typeface="Calibri" panose="020F0502020204030204" pitchFamily="34" charset="0"/>
                <a:ea typeface="宋体" panose="02010600030101010101" pitchFamily="2" charset="-122"/>
              </a:rPr>
              <a:t>冒号对齐</a:t>
            </a:r>
            <a:r>
              <a:rPr lang="en-US" sz="1200" b="0">
                <a:latin typeface="Calibri" panose="020F0502020204030204" pitchFamily="34" charset="0"/>
                <a:ea typeface="宋体" panose="02010600030101010101" pitchFamily="2" charset="-122"/>
              </a:rPr>
              <a:t>(</a:t>
            </a:r>
            <a:r>
              <a:rPr lang="zh-CN" sz="1200" b="0">
                <a:latin typeface="Calibri" panose="020F0502020204030204" pitchFamily="34" charset="0"/>
                <a:ea typeface="宋体" panose="02010600030101010101" pitchFamily="2" charset="-122"/>
              </a:rPr>
              <a:t>右对齐</a:t>
            </a:r>
            <a:r>
              <a:rPr lang="en-US" sz="1200" b="0">
                <a:latin typeface="Calibri" panose="020F0502020204030204" pitchFamily="34" charset="0"/>
                <a:ea typeface="宋体" panose="02010600030101010101" pitchFamily="2" charset="-122"/>
              </a:rPr>
              <a:t>)</a:t>
            </a:r>
            <a:r>
              <a:rPr lang="zh-CN" sz="1200" b="0">
                <a:latin typeface="Calibri" panose="020F0502020204030204" pitchFamily="34" charset="0"/>
                <a:ea typeface="宋体" panose="02010600030101010101" pitchFamily="2" charset="-122"/>
              </a:rPr>
              <a:t>能让内容锁定在</a:t>
            </a:r>
            <a:r>
              <a:rPr lang="en-US" sz="1200" b="0">
                <a:latin typeface="Calibri" panose="020F0502020204030204" pitchFamily="34" charset="0"/>
                <a:ea typeface="宋体" panose="02010600030101010101" pitchFamily="2" charset="-122"/>
              </a:rPr>
              <a:t>-</a:t>
            </a:r>
            <a:r>
              <a:rPr lang="zh-CN" sz="1200" b="0">
                <a:latin typeface="Calibri" panose="020F0502020204030204" pitchFamily="34" charset="0"/>
                <a:ea typeface="宋体" panose="02010600030101010101" pitchFamily="2" charset="-122"/>
              </a:rPr>
              <a:t>定范围内</a:t>
            </a:r>
            <a:r>
              <a:rPr lang="en-US" sz="1200" b="0">
                <a:latin typeface="Calibri" panose="020F0502020204030204" pitchFamily="34" charset="0"/>
                <a:ea typeface="宋体" panose="02010600030101010101" pitchFamily="2" charset="-122"/>
              </a:rPr>
              <a:t>, </a:t>
            </a:r>
            <a:r>
              <a:rPr lang="zh-CN" sz="1200" b="0">
                <a:latin typeface="Calibri" panose="020F0502020204030204" pitchFamily="34" charset="0"/>
                <a:ea typeface="宋体" panose="02010600030101010101" pitchFamily="2" charset="-122"/>
              </a:rPr>
              <a:t>让用户眼球顺着冒号的视觉流，就能找到所有填写项，从而提高填写效率。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957897" y="4882515"/>
            <a:ext cx="5080000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304800"/>
            <a:r>
              <a:rPr lang="zh-CN" sz="1200" b="0">
                <a:latin typeface="Calibri" panose="020F0502020204030204" pitchFamily="34" charset="0"/>
                <a:ea typeface="宋体" panose="02010600030101010101" pitchFamily="2" charset="-122"/>
              </a:rPr>
              <a:t>为了快速对比数值大小，建议所有数值取相同有效位数</a:t>
            </a:r>
            <a:r>
              <a:rPr lang="en-US" sz="1200" b="0">
                <a:latin typeface="Calibri" panose="020F0502020204030204" pitchFamily="34" charset="0"/>
                <a:ea typeface="宋体" panose="02010600030101010101" pitchFamily="2" charset="-122"/>
              </a:rPr>
              <a:t>,</a:t>
            </a:r>
            <a:r>
              <a:rPr lang="zh-CN" sz="1200" b="0">
                <a:latin typeface="Calibri" panose="020F0502020204030204" pitchFamily="34" charset="0"/>
                <a:ea typeface="宋体" panose="02010600030101010101" pitchFamily="2" charset="-122"/>
              </a:rPr>
              <a:t>并且右对齐。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8090" y="1583690"/>
            <a:ext cx="5229225" cy="3038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49120" y="1357630"/>
            <a:ext cx="7858760" cy="1353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宋体" panose="02010600030101010101" pitchFamily="2" charset="-122"/>
              </a:rPr>
              <a:t>重复</a:t>
            </a:r>
            <a:r>
              <a:rPr lang="en-US" sz="1800">
                <a:ea typeface="宋体" panose="02010600030101010101" pitchFamily="2" charset="-122"/>
              </a:rPr>
              <a:t>:很多时候，在排版或者页面布局时都要用到重复原则，重复的元素可以是字体、颜色、形状、符号，空间关系等等，重复原则的目的就是把作品中的各个部分连在一起，进一步的实现统一，并且增加视觉效果，但是在运用时要注意：要避免过多的重复一个元素，合理的安排要重复的元素</a:t>
            </a:r>
            <a:endParaRPr lang="en-US" sz="1800"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849437" y="5869940"/>
            <a:ext cx="5080000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304800"/>
            <a:r>
              <a:rPr lang="zh-CN" sz="1200" b="0">
                <a:latin typeface="Calibri" panose="020F0502020204030204" pitchFamily="34" charset="0"/>
                <a:ea typeface="宋体" panose="02010600030101010101" pitchFamily="2" charset="-122"/>
              </a:rPr>
              <a:t>线框重复示例</a:t>
            </a:r>
            <a:endParaRPr lang="zh-CN" altLang="en-US"/>
          </a:p>
        </p:txBody>
      </p:sp>
      <p:pic>
        <p:nvPicPr>
          <p:cNvPr id="10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5795" y="2964815"/>
            <a:ext cx="3782695" cy="27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545262" y="5869940"/>
            <a:ext cx="5080000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304800"/>
            <a:r>
              <a:rPr lang="zh-CN" sz="1200" b="0">
                <a:latin typeface="Calibri" panose="020F0502020204030204" pitchFamily="34" charset="0"/>
                <a:ea typeface="宋体" panose="02010600030101010101" pitchFamily="2" charset="-122"/>
              </a:rPr>
              <a:t>文案格式重复示例</a:t>
            </a:r>
            <a:endParaRPr lang="zh-CN" altLang="en-US"/>
          </a:p>
        </p:txBody>
      </p:sp>
      <p:pic>
        <p:nvPicPr>
          <p:cNvPr id="11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095" y="2964815"/>
            <a:ext cx="3122370" cy="276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682750" y="1569085"/>
            <a:ext cx="785876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sz="1800">
                <a:ea typeface="宋体" panose="02010600030101010101" pitchFamily="2" charset="-122"/>
              </a:rPr>
              <a:t>相同的元素在整个界面中不断重复，不仅可以有效降低用户的学习成本，也可以帮助用户识别出这些元素之间的关联性。</a:t>
            </a:r>
            <a:endParaRPr sz="1800"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849437" y="5869940"/>
            <a:ext cx="5080000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304800"/>
            <a:r>
              <a:rPr lang="zh-CN" sz="1200" b="0">
                <a:latin typeface="Calibri" panose="020F0502020204030204" pitchFamily="34" charset="0"/>
                <a:ea typeface="宋体" panose="02010600030101010101" pitchFamily="2" charset="-122"/>
              </a:rPr>
              <a:t>设计要素重复示例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545262" y="5869940"/>
            <a:ext cx="5080000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304800"/>
            <a:r>
              <a:rPr sz="1200" b="0">
                <a:latin typeface="Calibri" panose="020F0502020204030204" pitchFamily="34" charset="0"/>
                <a:ea typeface="宋体" panose="02010600030101010101" pitchFamily="2" charset="-122"/>
              </a:rPr>
              <a:t>卡片样式重复示例</a:t>
            </a:r>
            <a:endParaRPr sz="1200" b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2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1010" y="3054350"/>
            <a:ext cx="3585845" cy="231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310" y="3053715"/>
            <a:ext cx="2743464" cy="231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49120" y="1357630"/>
            <a:ext cx="785876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1">
                <a:solidFill>
                  <a:srgbClr val="0070C0"/>
                </a:solidFill>
                <a:ea typeface="宋体" panose="02010600030101010101" pitchFamily="2" charset="-122"/>
              </a:rPr>
              <a:t>对比</a:t>
            </a:r>
            <a:r>
              <a:rPr lang="zh-CN" sz="1800">
                <a:ea typeface="宋体" panose="02010600030101010101" pitchFamily="2" charset="-122"/>
              </a:rPr>
              <a:t>：</a:t>
            </a:r>
            <a:r>
              <a:rPr sz="1800">
                <a:ea typeface="宋体" panose="02010600030101010101" pitchFamily="2" charset="-122"/>
              </a:rPr>
              <a:t>页面上不同的元素之间要有一定的对比效果，像大小的对比粗细的对比、冷暖色的对比、长短的对比等等，对比不仅可以用来吸引眼球，还可以用来组织信息、清晰层级、指引读者并且制造焦点等等</a:t>
            </a:r>
            <a:r>
              <a:rPr lang="zh-CN" altLang="en-US" sz="1800">
                <a:ea typeface="宋体" panose="02010600030101010101" pitchFamily="2" charset="-122"/>
              </a:rPr>
              <a:t>。</a:t>
            </a:r>
            <a:endParaRPr lang="zh-CN" altLang="en-US" sz="1800"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958975" y="5164455"/>
            <a:ext cx="447738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 fontAlgn="auto">
              <a:lnSpc>
                <a:spcPct val="150000"/>
              </a:lnSpc>
            </a:pPr>
            <a:r>
              <a:rPr lang="zh-CN" sz="1200" b="0">
                <a:latin typeface="Calibri" panose="020F0502020204030204" pitchFamily="34" charset="0"/>
                <a:ea typeface="宋体" panose="02010600030101010101" pitchFamily="2" charset="-122"/>
              </a:rPr>
              <a:t>暂且抛开亲密性的原则，单从对比的原则去分析，按照正常的思维去看，我们看的顺序应该是：美工美邦——电商设计微信交流平台——个人信息，而且“美工美邦“四个字就是我们看的焦点，当你有这样的感觉时，就达到了预想中的效果</a:t>
            </a:r>
            <a:endParaRPr lang="zh-CN" sz="1200" b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8975" y="2717800"/>
            <a:ext cx="4476750" cy="2228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7005" y="2143760"/>
            <a:ext cx="3190875" cy="19812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929505" y="2143760"/>
            <a:ext cx="194691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87020" fontAlgn="auto">
              <a:lnSpc>
                <a:spcPct val="150000"/>
              </a:lnSpc>
            </a:pPr>
            <a:r>
              <a:rPr lang="zh-CN" sz="1200" b="0">
                <a:solidFill>
                  <a:srgbClr val="333333"/>
                </a:solidFill>
                <a:ea typeface="宋体" panose="02010600030101010101" pitchFamily="2" charset="-122"/>
              </a:rPr>
              <a:t>它们的对比存在的问题是不够明显，这种感觉不是对比，而更像是相似。既然要用到对比，各个元素之间存在差异，就要把这种差异化充分的体现出来，对比要强烈，例如：</a:t>
            </a:r>
            <a:endParaRPr lang="zh-CN" altLang="en-US" sz="1200" b="0">
              <a:solidFill>
                <a:srgbClr val="333333"/>
              </a:solidFill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095" y="2143760"/>
            <a:ext cx="3581400" cy="1971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456055" y="2238375"/>
            <a:ext cx="8653780" cy="189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indent="287020" algn="l" fontAlgn="auto">
              <a:lnSpc>
                <a:spcPct val="150000"/>
              </a:lnSpc>
            </a:pPr>
            <a:r>
              <a:rPr lang="zh-CN" b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其实对比最根本的目的有两个</a:t>
            </a:r>
            <a:r>
              <a:rPr lang="zh-CN" sz="1800" b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endParaRPr lang="zh-CN" sz="1800" b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87020" fontAlgn="auto">
              <a:lnSpc>
                <a:spcPct val="150000"/>
              </a:lnSpc>
            </a:pPr>
            <a:r>
              <a:rPr lang="zh-CN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1、增强页面的效果，使得页面更具有可读性。</a:t>
            </a:r>
            <a:endParaRPr lang="zh-CN" sz="1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87020" fontAlgn="auto">
              <a:lnSpc>
                <a:spcPct val="150000"/>
              </a:lnSpc>
            </a:pPr>
            <a:r>
              <a:rPr lang="zh-CN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2、有助于信息的组织，使得更具有层次感</a:t>
            </a:r>
            <a:endParaRPr lang="zh-CN" sz="1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87020" fontAlgn="auto">
              <a:lnSpc>
                <a:spcPct val="150000"/>
              </a:lnSpc>
            </a:pPr>
            <a:r>
              <a:rPr lang="zh-CN" altLang="en-US" sz="1800">
                <a:solidFill>
                  <a:schemeClr val="accent2"/>
                </a:solidFill>
                <a:effectLst/>
              </a:rPr>
              <a:t>注:要实现有效的对比，对比就必须强烈，切</a:t>
            </a:r>
            <a:r>
              <a:rPr lang="zh-CN" altLang="en-US" sz="1800">
                <a:solidFill>
                  <a:schemeClr val="accent2"/>
                </a:solidFill>
                <a:effectLst/>
              </a:rPr>
              <a:t>不可畏畏缩缩</a:t>
            </a:r>
            <a:r>
              <a:rPr lang="zh-CN" altLang="en-US" sz="1800">
                <a:solidFill>
                  <a:schemeClr val="accent4"/>
                </a:solidFill>
                <a:effectLst/>
              </a:rPr>
              <a:t>。</a:t>
            </a:r>
            <a:endParaRPr lang="zh-CN" altLang="en-US" sz="1800">
              <a:solidFill>
                <a:schemeClr val="accent4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311910" y="1682750"/>
            <a:ext cx="8653780" cy="3830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indent="287020" algn="l" fontAlgn="auto">
              <a:lnSpc>
                <a:spcPct val="150000"/>
              </a:lnSpc>
            </a:pPr>
            <a:r>
              <a:rPr lang="zh-CN" altLang="en-US" sz="1800">
                <a:solidFill>
                  <a:schemeClr val="accent4"/>
                </a:solidFill>
                <a:effectLst/>
              </a:rPr>
              <a:t>亲密性:如果项彼此相关，就把它们分在一个组，建立更近的亲密性。这有助于组织信息、减少混乱、为读者提供清晰的内容结构。</a:t>
            </a:r>
            <a:endParaRPr lang="zh-CN" altLang="en-US" sz="1800">
              <a:solidFill>
                <a:schemeClr val="accent4"/>
              </a:solidFill>
              <a:effectLst/>
            </a:endParaRPr>
          </a:p>
          <a:p>
            <a:pPr indent="287020" algn="l" fontAlgn="auto">
              <a:lnSpc>
                <a:spcPct val="150000"/>
              </a:lnSpc>
            </a:pPr>
            <a:r>
              <a:rPr lang="zh-CN" altLang="en-US" sz="1800">
                <a:solidFill>
                  <a:schemeClr val="accent1"/>
                </a:solidFill>
                <a:effectLst/>
              </a:rPr>
              <a:t>对齐:页面上的任何东西都不能随意安放，每个元素都应当与页面上的另-个元素有某种视觉联系。这样能建立一种清晰、精巧而且清爽的外观。</a:t>
            </a:r>
            <a:endParaRPr lang="zh-CN" altLang="en-US" sz="1800">
              <a:solidFill>
                <a:schemeClr val="accent1"/>
              </a:solidFill>
              <a:effectLst/>
            </a:endParaRPr>
          </a:p>
          <a:p>
            <a:pPr indent="287020" algn="l" fontAlgn="auto">
              <a:lnSpc>
                <a:spcPct val="150000"/>
              </a:lnSpc>
            </a:pPr>
            <a:r>
              <a:rPr lang="zh-CN" altLang="en-US" sz="1800">
                <a:solidFill>
                  <a:schemeClr val="tx1"/>
                </a:solidFill>
                <a:effectLst/>
              </a:rPr>
              <a:t>重复:让设计中的视觉要素在整个作品中重复出现。可以重复颜色、形状、材质、空间关系、线宽、字体、大小、图片等等。这样既能增加条理性，还可以加强统</a:t>
            </a:r>
            <a:r>
              <a:rPr lang="zh-CN" altLang="en-US" sz="1800">
                <a:solidFill>
                  <a:schemeClr val="tx1"/>
                </a:solidFill>
                <a:effectLst/>
              </a:rPr>
              <a:t>一性。</a:t>
            </a:r>
            <a:endParaRPr lang="zh-CN" altLang="en-US" sz="1800">
              <a:solidFill>
                <a:schemeClr val="accent4"/>
              </a:solidFill>
              <a:effectLst/>
            </a:endParaRPr>
          </a:p>
          <a:p>
            <a:pPr indent="287020" algn="l" fontAlgn="auto">
              <a:lnSpc>
                <a:spcPct val="150000"/>
              </a:lnSpc>
            </a:pPr>
            <a:r>
              <a:rPr lang="zh-CN" altLang="en-US" sz="1800">
                <a:solidFill>
                  <a:srgbClr val="00B050"/>
                </a:solidFill>
                <a:effectLst/>
              </a:rPr>
              <a:t>对比:要避免页面上的元素太过相似，如果元素不相同，那就干脆让它们截然不同。对比能让页面引人注目，也更能使页面内容结构清晰易读。</a:t>
            </a:r>
            <a:endParaRPr lang="zh-CN" altLang="en-US" sz="1800">
              <a:solidFill>
                <a:srgbClr val="00B050"/>
              </a:solidFill>
              <a:effectLst/>
            </a:endParaRPr>
          </a:p>
          <a:p>
            <a:pPr indent="287020" algn="l" fontAlgn="auto">
              <a:lnSpc>
                <a:spcPct val="150000"/>
              </a:lnSpc>
            </a:pPr>
            <a:r>
              <a:rPr lang="zh-CN" altLang="en-US" sz="1800">
                <a:solidFill>
                  <a:schemeClr val="accent4"/>
                </a:solidFill>
                <a:effectLst/>
              </a:rPr>
              <a:t>在设计中，这四大原则不是独立使用的，而且互相嵌套，你中有我，我中有你..</a:t>
            </a:r>
            <a:endParaRPr lang="zh-CN" altLang="en-US" sz="1800">
              <a:solidFill>
                <a:schemeClr val="accent4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499852" y="742533"/>
            <a:ext cx="2688681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TextBox 25"/>
          <p:cNvSpPr txBox="1"/>
          <p:nvPr/>
        </p:nvSpPr>
        <p:spPr>
          <a:xfrm flipH="1">
            <a:off x="8974264" y="1318376"/>
            <a:ext cx="959686" cy="461431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b="1" noProof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录 </a:t>
            </a:r>
            <a:endParaRPr lang="zh-CN" altLang="en-US" b="1" noProof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MH_Entry_1">
            <a:hlinkClick r:id="" action="ppaction://noaction"/>
          </p:cNvPr>
          <p:cNvSpPr txBox="1"/>
          <p:nvPr>
            <p:custDataLst>
              <p:tags r:id="rId1"/>
            </p:custDataLst>
          </p:nvPr>
        </p:nvSpPr>
        <p:spPr>
          <a:xfrm>
            <a:off x="750881" y="2430962"/>
            <a:ext cx="4630320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了解视觉营销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18" name="MH_Number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5277506" y="2362443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1.1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MH_Entry_2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750881" y="3405202"/>
            <a:ext cx="4630320" cy="531811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把握视觉营销的信息传递和定位</a:t>
            </a:r>
            <a:endParaRPr lang="zh-CN" altLang="en-US" dirty="0"/>
          </a:p>
        </p:txBody>
      </p:sp>
      <p:sp>
        <p:nvSpPr>
          <p:cNvPr id="20" name="MH_Entry_3">
            <a:hlinkClick r:id="rId4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750880" y="4467250"/>
            <a:ext cx="4707239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认识视觉设计元素</a:t>
            </a:r>
            <a:endParaRPr lang="zh-CN" altLang="en-US" dirty="0"/>
          </a:p>
        </p:txBody>
      </p:sp>
      <p:sp>
        <p:nvSpPr>
          <p:cNvPr id="21" name="MH_Entry_4">
            <a:hlinkClick r:id="" action="ppaction://noaction"/>
          </p:cNvPr>
          <p:cNvSpPr txBox="1"/>
          <p:nvPr>
            <p:custDataLst>
              <p:tags r:id="rId6"/>
            </p:custDataLst>
          </p:nvPr>
        </p:nvSpPr>
        <p:spPr>
          <a:xfrm>
            <a:off x="750881" y="5441490"/>
            <a:ext cx="4707238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提炼视觉创意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Number_1">
            <a:hlinkClick r:id="" action="ppaction://noaction"/>
          </p:cNvPr>
          <p:cNvSpPr/>
          <p:nvPr>
            <p:custDataLst>
              <p:tags r:id="rId7"/>
            </p:custDataLst>
          </p:nvPr>
        </p:nvSpPr>
        <p:spPr>
          <a:xfrm>
            <a:off x="5277506" y="3424490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1.2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MH_Number_1">
            <a:hlinkClick r:id="" action="ppaction://noaction"/>
          </p:cNvPr>
          <p:cNvSpPr/>
          <p:nvPr>
            <p:custDataLst>
              <p:tags r:id="rId8"/>
            </p:custDataLst>
          </p:nvPr>
        </p:nvSpPr>
        <p:spPr>
          <a:xfrm>
            <a:off x="5381201" y="4380323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altLang="zh-CN" dirty="0">
                <a:solidFill>
                  <a:schemeClr val="accent1"/>
                </a:solidFill>
                <a:cs typeface="Times New Roman" panose="02020603050405020304" pitchFamily="18" charset="0"/>
              </a:rPr>
              <a:t>1.3</a:t>
            </a:r>
            <a:endParaRPr lang="zh-CN" altLang="en-US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MH_Number_1">
            <a:hlinkClick r:id="" action="ppaction://noaction"/>
          </p:cNvPr>
          <p:cNvSpPr/>
          <p:nvPr>
            <p:custDataLst>
              <p:tags r:id="rId9"/>
            </p:custDataLst>
          </p:nvPr>
        </p:nvSpPr>
        <p:spPr>
          <a:xfrm>
            <a:off x="5381201" y="5374010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1.4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64730" y="2389505"/>
            <a:ext cx="4179570" cy="3072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78225" y="1927860"/>
            <a:ext cx="4552950" cy="2619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5230" y="367665"/>
            <a:ext cx="4143375" cy="6238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1.3.4  </a:t>
            </a:r>
            <a:r>
              <a:rPr lang="zh-CN" altLang="en-US" dirty="0"/>
              <a:t>任务实训及考核</a:t>
            </a: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09"/>
            <p:cNvSpPr/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16"/>
            <p:cNvSpPr/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21"/>
            <p:cNvSpPr/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38"/>
            <p:cNvSpPr/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39"/>
            <p:cNvSpPr/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40"/>
            <p:cNvSpPr/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41"/>
            <p:cNvSpPr/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42"/>
            <p:cNvSpPr/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43"/>
            <p:cNvSpPr/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44"/>
            <p:cNvSpPr/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45"/>
            <p:cNvSpPr/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46"/>
            <p:cNvSpPr/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89"/>
            <p:cNvSpPr/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10"/>
            <p:cNvSpPr/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0" name="表格 8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182117" y="2752974"/>
          <a:ext cx="9942300" cy="3241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92"/>
                <a:gridCol w="5628008"/>
                <a:gridCol w="3314100"/>
              </a:tblGrid>
              <a:tr h="5901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序号</a:t>
                      </a:r>
                      <a:endParaRPr lang="zh-CN" alt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任务描述</a:t>
                      </a:r>
                      <a:endParaRPr lang="zh-CN" alt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任务要求</a:t>
                      </a:r>
                      <a:endParaRPr lang="zh-CN" altLang="en-US" sz="2400" b="0" dirty="0"/>
                    </a:p>
                  </a:txBody>
                  <a:tcPr anchor="ctr"/>
                </a:tc>
              </a:tr>
              <a:tr h="88392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zh-CN" sz="2000" dirty="0"/>
                        <a:t>1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在京东商城中收集图片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根据视觉效果分析属于平面设计四原则的</a:t>
                      </a:r>
                      <a:r>
                        <a:rPr lang="zh-CN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应用</a:t>
                      </a:r>
                      <a:endParaRPr lang="zh-CN" alt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8392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/>
                </a:tc>
              </a:tr>
              <a:tr h="88392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1.3.4  </a:t>
            </a:r>
            <a:r>
              <a:rPr lang="zh-CN" altLang="en-US" dirty="0"/>
              <a:t>任务实训及考核</a:t>
            </a: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09"/>
            <p:cNvSpPr/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16"/>
            <p:cNvSpPr/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21"/>
            <p:cNvSpPr/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38"/>
            <p:cNvSpPr/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39"/>
            <p:cNvSpPr/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40"/>
            <p:cNvSpPr/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41"/>
            <p:cNvSpPr/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42"/>
            <p:cNvSpPr/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43"/>
            <p:cNvSpPr/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44"/>
            <p:cNvSpPr/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45"/>
            <p:cNvSpPr/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46"/>
            <p:cNvSpPr/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89"/>
            <p:cNvSpPr/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10"/>
            <p:cNvSpPr/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9" name="表格 8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182117" y="3179695"/>
          <a:ext cx="9942300" cy="2265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372"/>
                <a:gridCol w="4745620"/>
                <a:gridCol w="2326511"/>
                <a:gridCol w="1806797"/>
              </a:tblGrid>
              <a:tr h="69803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序号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任务描述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分值（</a:t>
                      </a:r>
                      <a:r>
                        <a:rPr lang="en-US" altLang="zh-CN" sz="2400" b="0" dirty="0"/>
                        <a:t>100</a:t>
                      </a:r>
                      <a:r>
                        <a:rPr lang="zh-CN" altLang="en-US" sz="2400" b="0" dirty="0"/>
                        <a:t>分）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说明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</a:tr>
              <a:tr h="52260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1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简述什么平面设计</a:t>
                      </a:r>
                      <a:r>
                        <a:rPr lang="zh-CN" altLang="en-US" sz="2000" dirty="0"/>
                        <a:t>四原则</a:t>
                      </a: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2260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</a:tr>
              <a:tr h="52260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教学目标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569665" y="1602986"/>
            <a:ext cx="9343770" cy="461581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dirty="0"/>
              <a:t>知识目标</a:t>
            </a:r>
            <a:endParaRPr lang="en-US" altLang="zh-CN" sz="2000" dirty="0"/>
          </a:p>
          <a:p>
            <a:pPr marL="952500" lvl="1" indent="-342900"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zh-CN" sz="2000" dirty="0"/>
              <a:t>掌握平面设计</a:t>
            </a:r>
            <a:r>
              <a:rPr lang="zh-CN" altLang="zh-CN" sz="2000" dirty="0"/>
              <a:t>原则</a:t>
            </a:r>
            <a:endParaRPr lang="zh-CN" altLang="zh-CN" sz="2000" dirty="0"/>
          </a:p>
          <a:p>
            <a:pPr marL="952500" lvl="1" indent="-342900"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zh-CN" sz="2000" dirty="0"/>
              <a:t>掌握设计中的点的</a:t>
            </a:r>
            <a:r>
              <a:rPr lang="zh-CN" altLang="zh-CN" sz="2000" dirty="0"/>
              <a:t>用法</a:t>
            </a:r>
            <a:endParaRPr lang="zh-CN" altLang="zh-CN" sz="2000" dirty="0"/>
          </a:p>
          <a:p>
            <a:pPr marL="952500" lvl="1" indent="-342900"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zh-CN" sz="2000" dirty="0"/>
              <a:t>掌握</a:t>
            </a:r>
            <a:r>
              <a:rPr lang="zh-CN" altLang="zh-CN" sz="2000" dirty="0">
                <a:sym typeface="+mn-ea"/>
              </a:rPr>
              <a:t>设计中的</a:t>
            </a:r>
            <a:r>
              <a:rPr lang="zh-CN" altLang="zh-CN" sz="2000" dirty="0">
                <a:sym typeface="+mn-ea"/>
              </a:rPr>
              <a:t>线的用法</a:t>
            </a:r>
            <a:endParaRPr lang="zh-CN" altLang="zh-CN" sz="2000" dirty="0">
              <a:sym typeface="+mn-ea"/>
            </a:endParaRPr>
          </a:p>
          <a:p>
            <a:pPr marL="952500" lvl="1" indent="-342900"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zh-CN" sz="2000" dirty="0">
                <a:sym typeface="+mn-ea"/>
              </a:rPr>
              <a:t>掌握</a:t>
            </a:r>
            <a:r>
              <a:rPr lang="zh-CN" altLang="zh-CN" sz="2000" dirty="0">
                <a:sym typeface="+mn-ea"/>
              </a:rPr>
              <a:t>设计中的面的用法</a:t>
            </a:r>
            <a:endParaRPr lang="zh-CN" altLang="zh-CN" sz="2000" dirty="0">
              <a:sym typeface="+mn-ea"/>
            </a:endParaRPr>
          </a:p>
          <a:p>
            <a:r>
              <a:rPr lang="zh-CN" altLang="en-US" sz="2000" dirty="0"/>
              <a:t>能力目标</a:t>
            </a:r>
            <a:endParaRPr lang="en-US" altLang="zh-CN" sz="2000" dirty="0"/>
          </a:p>
          <a:p>
            <a:pPr marL="952500" lvl="1" indent="-342900"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/>
              <a:t>能在不同的设计中，根据项目需要，选择合适</a:t>
            </a:r>
            <a:r>
              <a:rPr lang="zh-CN" altLang="en-US" sz="2000" dirty="0"/>
              <a:t>点线面</a:t>
            </a:r>
            <a:endParaRPr lang="zh-CN" altLang="en-US" sz="2000" dirty="0"/>
          </a:p>
          <a:p>
            <a:pPr marL="952500" lvl="1" indent="-342900"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/>
              <a:t>能通</a:t>
            </a:r>
            <a:r>
              <a:rPr lang="zh-CN" altLang="en-US" sz="2000" dirty="0">
                <a:sym typeface="+mn-ea"/>
              </a:rPr>
              <a:t>能在不同的设计中，根据项目需要</a:t>
            </a:r>
            <a:r>
              <a:rPr lang="zh-CN" altLang="en-US" sz="2000" dirty="0"/>
              <a:t>，利用设计原则，设计出用户需要的</a:t>
            </a:r>
            <a:r>
              <a:rPr lang="zh-CN" altLang="en-US" sz="2000" dirty="0"/>
              <a:t>设计</a:t>
            </a:r>
            <a:endParaRPr lang="zh-CN" altLang="en-US" sz="2000" dirty="0"/>
          </a:p>
          <a:p>
            <a:pPr marL="0" lvl="1" algn="l" fontAlgn="auto">
              <a:spcBef>
                <a:spcPts val="600"/>
              </a:spcBef>
              <a:buClrTx/>
              <a:buSzTx/>
              <a:buFontTx/>
            </a:pPr>
            <a:r>
              <a:rPr lang="zh-CN" altLang="en-US" sz="2000" dirty="0"/>
              <a:t>思政目标</a:t>
            </a:r>
            <a:endParaRPr lang="zh-CN" altLang="en-US" sz="2000" dirty="0"/>
          </a:p>
          <a:p>
            <a:pPr marL="952500" lvl="1" indent="-342900"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/>
              <a:t>通过解读平面设计原则，探究和思考点线</a:t>
            </a:r>
            <a:r>
              <a:rPr lang="zh-CN" altLang="en-US" sz="2000" dirty="0"/>
              <a:t>面内涵，提高探究</a:t>
            </a:r>
            <a:r>
              <a:rPr lang="zh-CN" altLang="en-US" sz="2000" dirty="0"/>
              <a:t>学习能力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重点、难点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671560" y="1844744"/>
            <a:ext cx="7721264" cy="1676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教学重点</a:t>
            </a:r>
            <a:endParaRPr lang="en-US" altLang="zh-CN" dirty="0"/>
          </a:p>
          <a:p>
            <a:pPr marL="952500" lvl="1" indent="-342900"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zh-CN" sz="2000" dirty="0"/>
              <a:t>掌握平面设计四个</a:t>
            </a:r>
            <a:r>
              <a:rPr lang="zh-CN" altLang="zh-CN" sz="2000" dirty="0"/>
              <a:t>原则</a:t>
            </a:r>
            <a:endParaRPr lang="zh-CN" altLang="zh-CN" sz="2000" dirty="0"/>
          </a:p>
          <a:p>
            <a:r>
              <a:rPr lang="zh-CN" altLang="zh-CN" dirty="0"/>
              <a:t>教学难点</a:t>
            </a:r>
            <a:endParaRPr lang="en-US" altLang="zh-CN" dirty="0"/>
          </a:p>
          <a:p>
            <a:pPr marL="952500" lvl="1" indent="-342900"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/>
              <a:t>在不同设计中，选择利用</a:t>
            </a:r>
            <a:r>
              <a:rPr lang="zh-CN" altLang="en-US" sz="2000" dirty="0"/>
              <a:t>原则突出</a:t>
            </a:r>
            <a:r>
              <a:rPr lang="zh-CN" altLang="en-US" sz="2000" dirty="0"/>
              <a:t>主题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5978207" y="1652291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18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9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0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1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860276" y="1585895"/>
            <a:ext cx="678211" cy="672746"/>
            <a:chOff x="1977747" y="1270594"/>
            <a:chExt cx="899446" cy="892198"/>
          </a:xfrm>
        </p:grpSpPr>
        <p:sp>
          <p:nvSpPr>
            <p:cNvPr id="30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09"/>
            <p:cNvSpPr/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438603" y="1358008"/>
            <a:ext cx="787586" cy="781239"/>
            <a:chOff x="925975" y="1270594"/>
            <a:chExt cx="899446" cy="892198"/>
          </a:xfrm>
        </p:grpSpPr>
        <p:sp>
          <p:nvSpPr>
            <p:cNvPr id="38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16"/>
            <p:cNvSpPr/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412298" y="1246107"/>
            <a:ext cx="692718" cy="687136"/>
            <a:chOff x="6195714" y="1270594"/>
            <a:chExt cx="899446" cy="892198"/>
          </a:xfrm>
        </p:grpSpPr>
        <p:sp>
          <p:nvSpPr>
            <p:cNvPr id="44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21"/>
            <p:cNvSpPr/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57009" y="1787065"/>
            <a:ext cx="639849" cy="634693"/>
            <a:chOff x="3033145" y="1270594"/>
            <a:chExt cx="899446" cy="892198"/>
          </a:xfrm>
        </p:grpSpPr>
        <p:sp>
          <p:nvSpPr>
            <p:cNvPr id="50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38"/>
            <p:cNvSpPr/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39"/>
            <p:cNvSpPr/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40"/>
            <p:cNvSpPr/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41"/>
            <p:cNvSpPr/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42"/>
            <p:cNvSpPr/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43"/>
            <p:cNvSpPr/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44"/>
            <p:cNvSpPr/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45"/>
            <p:cNvSpPr/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46"/>
            <p:cNvSpPr/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970765" y="1602928"/>
            <a:ext cx="686708" cy="683953"/>
            <a:chOff x="4084917" y="2315118"/>
            <a:chExt cx="903073" cy="899451"/>
          </a:xfrm>
        </p:grpSpPr>
        <p:sp>
          <p:nvSpPr>
            <p:cNvPr id="62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89"/>
            <p:cNvSpPr/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781334" y="1732883"/>
            <a:ext cx="634690" cy="634694"/>
            <a:chOff x="3033145" y="2315118"/>
            <a:chExt cx="899446" cy="899451"/>
          </a:xfrm>
        </p:grpSpPr>
        <p:sp>
          <p:nvSpPr>
            <p:cNvPr id="68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10"/>
            <p:cNvSpPr/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9" name="内容占位符 2"/>
          <p:cNvSpPr txBox="1"/>
          <p:nvPr/>
        </p:nvSpPr>
        <p:spPr>
          <a:xfrm>
            <a:off x="838091" y="3395173"/>
            <a:ext cx="10539823" cy="1466194"/>
          </a:xfrm>
          <a:prstGeom prst="rect">
            <a:avLst/>
          </a:prstGeom>
        </p:spPr>
        <p:txBody>
          <a:bodyPr/>
          <a:lstStyle>
            <a:lvl1pPr marL="0" indent="5365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认识视觉设计元素是进行视觉设计的关键，也是决定是否吸引客户眼球的关键。本小节将分别对视觉设计原则、点、线、</a:t>
            </a:r>
            <a:r>
              <a:rPr lang="zh-CN" altLang="en-US" dirty="0"/>
              <a:t>面等知识进行介绍， 让读者对视觉设计元素有一定的了解。</a:t>
            </a:r>
            <a:endParaRPr lang="zh-CN" altLang="en-US" dirty="0"/>
          </a:p>
        </p:txBody>
      </p:sp>
      <p:grpSp>
        <p:nvGrpSpPr>
          <p:cNvPr id="78" name="组合 77"/>
          <p:cNvGrpSpPr/>
          <p:nvPr/>
        </p:nvGrpSpPr>
        <p:grpSpPr>
          <a:xfrm>
            <a:off x="8958725" y="413466"/>
            <a:ext cx="3229808" cy="523178"/>
            <a:chOff x="8958725" y="413466"/>
            <a:chExt cx="3229808" cy="523178"/>
          </a:xfrm>
        </p:grpSpPr>
        <p:sp>
          <p:nvSpPr>
            <p:cNvPr id="80" name="TextBox 25"/>
            <p:cNvSpPr/>
            <p:nvPr/>
          </p:nvSpPr>
          <p:spPr>
            <a:xfrm flipH="1">
              <a:off x="8958725" y="413466"/>
              <a:ext cx="3229808" cy="523178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 lIns="91396" tIns="45699" rIns="91396" bIns="45699" rtlCol="0" anchor="t">
              <a:spAutoFit/>
            </a:bodyPr>
            <a:lstStyle/>
            <a:p>
              <a:pPr lvl="0" algn="ctr"/>
              <a:endPara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1" name="文本框 5"/>
            <p:cNvSpPr txBox="1">
              <a:spLocks noChangeArrowheads="1"/>
            </p:cNvSpPr>
            <p:nvPr/>
          </p:nvSpPr>
          <p:spPr bwMode="auto">
            <a:xfrm>
              <a:off x="9021625" y="420960"/>
              <a:ext cx="19666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本节导读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1.3.4  </a:t>
            </a:r>
            <a:r>
              <a:rPr lang="zh-CN" altLang="en-US" dirty="0"/>
              <a:t>设计</a:t>
            </a:r>
            <a:r>
              <a:rPr lang="zh-CN" altLang="en-US" dirty="0"/>
              <a:t>原则</a:t>
            </a:r>
            <a:endParaRPr lang="zh-CN" altLang="en-US" dirty="0"/>
          </a:p>
        </p:txBody>
      </p:sp>
      <p:pic>
        <p:nvPicPr>
          <p:cNvPr id="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57630" y="1628458"/>
            <a:ext cx="5273675" cy="3104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49120" y="1357630"/>
            <a:ext cx="7858760" cy="675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1800" b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亲密性</a:t>
            </a:r>
            <a:r>
              <a:rPr lang="en-US" altLang="zh-CN" sz="1800" b="1">
                <a:solidFill>
                  <a:srgbClr val="333333"/>
                </a:solidFill>
                <a:ea typeface="宋体" panose="02010600030101010101" pitchFamily="2" charset="-122"/>
                <a:sym typeface="+mn-ea"/>
              </a:rPr>
              <a:t>:</a:t>
            </a:r>
            <a:r>
              <a:rPr lang="zh-CN" sz="1800" b="0">
                <a:solidFill>
                  <a:srgbClr val="333333"/>
                </a:solidFill>
                <a:ea typeface="宋体" panose="02010600030101010101" pitchFamily="2" charset="-122"/>
              </a:rPr>
              <a:t>其实就是经常说起的分组，</a:t>
            </a:r>
            <a:r>
              <a:rPr lang="zh-CN" sz="1800" b="1">
                <a:solidFill>
                  <a:srgbClr val="333333"/>
                </a:solidFill>
                <a:ea typeface="宋体" panose="02010600030101010101" pitchFamily="2" charset="-122"/>
              </a:rPr>
              <a:t>把彼此相关的项分为一组，在物理关系上让他们彼此靠近</a:t>
            </a:r>
            <a:r>
              <a:rPr lang="zh-CN" sz="2000" b="1">
                <a:solidFill>
                  <a:srgbClr val="333333"/>
                </a:solidFill>
                <a:ea typeface="宋体" panose="02010600030101010101" pitchFamily="2" charset="-122"/>
              </a:rPr>
              <a:t>。</a:t>
            </a:r>
            <a:endParaRPr lang="en-US" altLang="zh-CN" sz="2000" b="1">
              <a:solidFill>
                <a:srgbClr val="333333"/>
              </a:solidFill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3265" y="2804795"/>
            <a:ext cx="4524375" cy="22669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93265" y="5453380"/>
            <a:ext cx="4523740" cy="8185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zh-CN" sz="1050" b="0">
                <a:solidFill>
                  <a:srgbClr val="333333"/>
                </a:solidFill>
                <a:ea typeface="宋体" panose="02010600030101010101" pitchFamily="2" charset="-122"/>
              </a:rPr>
              <a:t>看到这个名片，第一感觉是不是很乱？而且你的视线可能会有点不知所措，第一眼就是看到“美工美邦”，紧接着就不知道该从哪里开始看，也不能直观的看出它们之间的联系，下面我们简单的做下修改：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49120" y="1357630"/>
            <a:ext cx="785876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1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亲密性</a:t>
            </a:r>
            <a:r>
              <a:rPr lang="en-US" altLang="zh-CN" sz="1800" b="1">
                <a:solidFill>
                  <a:srgbClr val="333333"/>
                </a:solidFill>
                <a:ea typeface="宋体" panose="02010600030101010101" pitchFamily="2" charset="-122"/>
                <a:sym typeface="+mn-ea"/>
              </a:rPr>
              <a:t>:</a:t>
            </a:r>
            <a:r>
              <a:rPr lang="zh-CN" sz="1800" b="0">
                <a:solidFill>
                  <a:srgbClr val="333333"/>
                </a:solidFill>
                <a:ea typeface="宋体" panose="02010600030101010101" pitchFamily="2" charset="-122"/>
              </a:rPr>
              <a:t>其实就是经常说起的分组，</a:t>
            </a:r>
            <a:r>
              <a:rPr lang="zh-CN" sz="1800" b="1">
                <a:solidFill>
                  <a:srgbClr val="333333"/>
                </a:solidFill>
                <a:ea typeface="宋体" panose="02010600030101010101" pitchFamily="2" charset="-122"/>
              </a:rPr>
              <a:t>把彼此相关的项分为一组，在物理关系上让他们彼此靠近。</a:t>
            </a:r>
            <a:endParaRPr lang="en-US" altLang="zh-CN" sz="1800" b="1">
              <a:solidFill>
                <a:srgbClr val="333333"/>
              </a:solidFill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93265" y="5453380"/>
            <a:ext cx="4523740" cy="8185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zh-CN" sz="1050" b="0">
                <a:solidFill>
                  <a:srgbClr val="333333"/>
                </a:solidFill>
                <a:ea typeface="宋体" panose="02010600030101010101" pitchFamily="2" charset="-122"/>
              </a:rPr>
              <a:t>是不是感觉信息一下变的清晰了很多，这里通过利用亲密性的原则，把信息整理分组为两组，</a:t>
            </a:r>
            <a:r>
              <a:rPr lang="zh-CN" sz="1050" b="1">
                <a:solidFill>
                  <a:srgbClr val="333333"/>
                </a:solidFill>
                <a:ea typeface="宋体" panose="02010600030101010101" pitchFamily="2" charset="-122"/>
              </a:rPr>
              <a:t>把要表达的相互有关联的项分为一组，即距离上相互靠近，彼此无关联的项或者组距离上相互偏离。</a:t>
            </a:r>
            <a:endParaRPr lang="zh-CN" sz="1050" b="1">
              <a:solidFill>
                <a:srgbClr val="333333"/>
              </a:solidFill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0240" y="2794635"/>
            <a:ext cx="4495800" cy="220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49120" y="1357630"/>
            <a:ext cx="785876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1800" b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对齐</a:t>
            </a:r>
            <a:r>
              <a:rPr lang="en-US" altLang="zh-CN" sz="1800" b="1">
                <a:solidFill>
                  <a:srgbClr val="333333"/>
                </a:solidFill>
                <a:ea typeface="宋体" panose="02010600030101010101" pitchFamily="2" charset="-122"/>
                <a:sym typeface="+mn-ea"/>
              </a:rPr>
              <a:t>:</a:t>
            </a:r>
            <a:r>
              <a:rPr lang="zh-CN" sz="1800">
                <a:solidFill>
                  <a:srgbClr val="333333"/>
                </a:solidFill>
                <a:ea typeface="宋体" panose="02010600030101010101" pitchFamily="2" charset="-122"/>
              </a:rPr>
              <a:t>任何元素在页面上都不是随意放置的，每一项都应该与页面上的某个内容存在着一定的视觉联系。这里的对齐原则也就是常说的：左对齐、居中对齐、右对齐，无论是海报还是页面，对齐的原则是必不可少的，对齐的目的就是使得页面或者文字信息统一而且有条理。</a:t>
            </a:r>
            <a:endParaRPr lang="zh-CN" sz="1800">
              <a:solidFill>
                <a:srgbClr val="333333"/>
              </a:solidFill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91995" y="5395595"/>
            <a:ext cx="6095365" cy="575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zh-CN" sz="1050">
                <a:solidFill>
                  <a:srgbClr val="333333"/>
                </a:solidFill>
                <a:ea typeface="宋体" panose="02010600030101010101" pitchFamily="2" charset="-122"/>
              </a:rPr>
              <a:t>主要运用了居中对齐的原则，给人一种正式、稳重的感觉，这其实就是居中对齐的好处，根据自己的需求，充分利用合适的对齐方式，居中对齐也是很多新手最喜欢的一种对齐方式</a:t>
            </a:r>
            <a:endParaRPr lang="zh-CN" sz="1050">
              <a:solidFill>
                <a:srgbClr val="333333"/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2" name="对象 1"/>
          <p:cNvGraphicFramePr/>
          <p:nvPr/>
        </p:nvGraphicFramePr>
        <p:xfrm>
          <a:off x="1991995" y="2686050"/>
          <a:ext cx="6693535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8126730" imgH="2983865" progId="">
                  <p:embed/>
                </p:oleObj>
              </mc:Choice>
              <mc:Fallback>
                <p:oleObj name="" r:id="rId1" imgW="8126730" imgH="2983865" progId="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91995" y="2686050"/>
                        <a:ext cx="6693535" cy="245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>
</file>

<file path=ppt/tags/tag1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10.xml><?xml version="1.0" encoding="utf-8"?>
<p:tagLst xmlns:p="http://schemas.openxmlformats.org/presentationml/2006/main">
  <p:tag name="KSO_WM_UNIT_PLACING_PICTURE_USER_VIEWPORT" val="{&quot;height&quot;:4125,&quot;width&quot;:7170}"/>
</p:tagLst>
</file>

<file path=ppt/tags/tag11.xml><?xml version="1.0" encoding="utf-8"?>
<p:tagLst xmlns:p="http://schemas.openxmlformats.org/presentationml/2006/main">
  <p:tag name="KSO_WM_UNIT_PLACING_PICTURE_USER_VIEWPORT" val="{&quot;height&quot;:435,&quot;width&quot;:19948}"/>
</p:tagLst>
</file>

<file path=ppt/tags/tag12.xml><?xml version="1.0" encoding="utf-8"?>
<p:tagLst xmlns:p="http://schemas.openxmlformats.org/presentationml/2006/main">
  <p:tag name="KSO_WM_UNIT_TABLE_BEAUTIFY" val="smartTable{12ab6343-2f0b-42c5-8c86-fa2b2b8f460b}"/>
</p:tagLst>
</file>

<file path=ppt/tags/tag13.xml><?xml version="1.0" encoding="utf-8"?>
<p:tagLst xmlns:p="http://schemas.openxmlformats.org/presentationml/2006/main">
  <p:tag name="KSO_WM_UNIT_TABLE_BEAUTIFY" val="smartTable{b85aeebf-2dd7-47ac-b8de-e019e92aae5b}"/>
</p:tagLst>
</file>

<file path=ppt/tags/tag14.xml><?xml version="1.0" encoding="utf-8"?>
<p:tagLst xmlns:p="http://schemas.openxmlformats.org/presentationml/2006/main">
  <p:tag name="COMMONDATA" val="eyJoZGlkIjoiOTk0ZThhZDc2N2I1NDAzYjU1NTI2YTI3MTU1MzlkYzAifQ=="/>
  <p:tag name="KSO_WPP_MARK_KEY" val="4797b01b-ce38-4086-82f2-b106c932edaf"/>
</p:tagLst>
</file>

<file path=ppt/tags/tag2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3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4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3"/>
</p:tagLst>
</file>

<file path=ppt/tags/tag5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6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7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8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9.xml><?xml version="1.0" encoding="utf-8"?>
<p:tagLst xmlns:p="http://schemas.openxmlformats.org/presentationml/2006/main">
  <p:tag name="KSO_WM_UNIT_PLACING_PICTURE_USER_VIEWPORT" val="{&quot;height&quot;:4889,&quot;width&quot;:8305}"/>
</p:tagLst>
</file>

<file path=ppt/theme/theme1.xml><?xml version="1.0" encoding="utf-8"?>
<a:theme xmlns:a="http://schemas.openxmlformats.org/drawingml/2006/main" name="Office 主题​​">
  <a:themeElements>
    <a:clrScheme name="自定义 6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98BC"/>
      </a:accent1>
      <a:accent2>
        <a:srgbClr val="E6460C"/>
      </a:accent2>
      <a:accent3>
        <a:srgbClr val="3A98BC"/>
      </a:accent3>
      <a:accent4>
        <a:srgbClr val="E6460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1956</Words>
  <Application>WPS 演示</Application>
  <PresentationFormat>自定义</PresentationFormat>
  <Paragraphs>130</Paragraphs>
  <Slides>23</Slides>
  <Notes>40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Calibri</vt:lpstr>
      <vt:lpstr>Clear Sans Light</vt:lpstr>
      <vt:lpstr>Almonte Snow</vt:lpstr>
      <vt:lpstr>Verdana</vt:lpstr>
      <vt:lpstr>Times New Roman</vt:lpstr>
      <vt:lpstr>Calibri Light</vt:lpstr>
      <vt:lpstr>方正宋刻本秀楷简体</vt:lpstr>
      <vt:lpstr>Arial Unicode MS</vt:lpstr>
      <vt:lpstr>等线</vt:lpstr>
      <vt:lpstr>Office 主题​​</vt:lpstr>
      <vt:lpstr>PowerPoint 演示文稿</vt:lpstr>
      <vt:lpstr>PowerPoint 演示文稿</vt:lpstr>
      <vt:lpstr>教学目标</vt:lpstr>
      <vt:lpstr>重点、难点</vt:lpstr>
      <vt:lpstr>PowerPoint 演示文稿</vt:lpstr>
      <vt:lpstr>1.3.4  设计原则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1.3.4  任务实训及考核</vt:lpstr>
      <vt:lpstr>1.3.4  任务实训及考核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阳光飘雪</cp:lastModifiedBy>
  <cp:revision>176</cp:revision>
  <dcterms:created xsi:type="dcterms:W3CDTF">2017-06-21T11:05:00Z</dcterms:created>
  <dcterms:modified xsi:type="dcterms:W3CDTF">2023-03-30T07:39:30Z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5A9D2AA02AA545AE894547E5A0453C36</vt:lpwstr>
  </property>
  <property fmtid="{D5CDD505-2E9C-101B-9397-08002B2CF9AE}" pid="3" name="KSOProductBuildVer">
    <vt:lpwstr>2052-11.1.0.13703</vt:lpwstr>
  </property>
</Properties>
</file>