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375" r:id="rId4"/>
    <p:sldId id="305" r:id="rId6"/>
    <p:sldId id="357" r:id="rId7"/>
    <p:sldId id="345" r:id="rId8"/>
    <p:sldId id="346" r:id="rId9"/>
    <p:sldId id="347" r:id="rId10"/>
    <p:sldId id="358" r:id="rId11"/>
    <p:sldId id="349" r:id="rId12"/>
    <p:sldId id="359" r:id="rId13"/>
    <p:sldId id="350" r:id="rId14"/>
    <p:sldId id="351" r:id="rId15"/>
    <p:sldId id="356" r:id="rId16"/>
    <p:sldId id="397" r:id="rId17"/>
  </p:sldIdLst>
  <p:sldSz cx="12190095" cy="6859270"/>
  <p:notesSz cx="6858000" cy="9144000"/>
  <p:custDataLst>
    <p:tags r:id="rId21"/>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4899" autoAdjust="0"/>
  </p:normalViewPr>
  <p:slideViewPr>
    <p:cSldViewPr snapToGrid="0" showGuides="1">
      <p:cViewPr varScale="1">
        <p:scale>
          <a:sx n="61" d="100"/>
          <a:sy n="61" d="100"/>
        </p:scale>
        <p:origin x="978" y="78"/>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16.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1"/>
          <p:cNvSpPr/>
          <p:nvPr/>
        </p:nvSpPr>
        <p:spPr>
          <a:xfrm>
            <a:off x="1" y="169902"/>
            <a:ext cx="125364" cy="4049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800" noProof="1">
              <a:solidFill>
                <a:srgbClr val="FFFFFF"/>
              </a:solidFill>
              <a:ea typeface="微软雅黑" panose="020B0503020204020204" pitchFamily="34" charset="-122"/>
            </a:endParaRPr>
          </a:p>
        </p:txBody>
      </p:sp>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A216392D-A00A-4B30-84E3-8EF04BCF529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lstStyle/>
            <a:p>
              <a:endParaRPr lang="zh-CN" altLang="en-US"/>
            </a:p>
          </p:txBody>
        </p:sp>
        <p:sp>
          <p:nvSpPr>
            <p:cNvPr id="12" name="Freeform 179"/>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2"/>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3"/>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4"/>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lstStyle/>
            <a:p>
              <a:endParaRPr lang="zh-CN" altLang="en-US"/>
            </a:p>
          </p:txBody>
        </p:sp>
        <p:sp>
          <p:nvSpPr>
            <p:cNvPr id="22" name="Freeform 202"/>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lstStyle/>
            <a:p>
              <a:endParaRPr lang="zh-CN" altLang="en-US"/>
            </a:p>
          </p:txBody>
        </p:sp>
        <p:sp>
          <p:nvSpPr>
            <p:cNvPr id="23" name="Freeform 203"/>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4"/>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6"/>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7"/>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8"/>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9"/>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0"/>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1"/>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2"/>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3"/>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4"/>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5"/>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6"/>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slide" Target="slide2.xml"/><Relationship Id="rId3" Type="http://schemas.openxmlformats.org/officeDocument/2006/relationships/tags" Target="../tags/tag5.xml"/><Relationship Id="rId2" Type="http://schemas.openxmlformats.org/officeDocument/2006/relationships/tags" Target="../tags/tag4.xml"/><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image" Target="../media/image3.png"/><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8" y="2908337"/>
            <a:ext cx="6298615" cy="903603"/>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店铺首页视觉营销设计</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p:cNvSpPr txBox="1">
            <a:spLocks noChangeArrowheads="1"/>
          </p:cNvSpPr>
          <p:nvPr/>
        </p:nvSpPr>
        <p:spPr bwMode="auto">
          <a:xfrm>
            <a:off x="5698658" y="2354361"/>
            <a:ext cx="1705242" cy="553976"/>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dirty="0">
                <a:solidFill>
                  <a:srgbClr val="3A98BC"/>
                </a:solidFill>
                <a:latin typeface="Verdana" panose="020B0604030504040204" pitchFamily="34" charset="0"/>
              </a:rPr>
              <a:t>项目 六</a:t>
            </a:r>
            <a:endParaRPr lang="en-US" altLang="zh-CN" sz="2800" dirty="0">
              <a:solidFill>
                <a:srgbClr val="3A98BC"/>
              </a:solidFill>
              <a:latin typeface="Verdana" panose="020B0604030504040204" pitchFamily="34" charset="0"/>
            </a:endParaRPr>
          </a:p>
        </p:txBody>
      </p:sp>
      <p:pic>
        <p:nvPicPr>
          <p:cNvPr id="4" name="图片 3"/>
          <p:cNvPicPr>
            <a:picLocks noChangeAspect="1"/>
          </p:cNvPicPr>
          <p:nvPr>
            <p:custDataLst>
              <p:tags r:id="rId1"/>
            </p:custDataLst>
          </p:nvPr>
        </p:nvPicPr>
        <p:blipFill>
          <a:blip r:embed="rId2"/>
          <a:stretch>
            <a:fillRect/>
          </a:stretch>
        </p:blipFill>
        <p:spPr>
          <a:xfrm>
            <a:off x="334010" y="1591310"/>
            <a:ext cx="5364480" cy="3343910"/>
          </a:xfrm>
          <a:prstGeom prst="rect">
            <a:avLst/>
          </a:prstGeom>
        </p:spPr>
      </p:pic>
      <p:pic>
        <p:nvPicPr>
          <p:cNvPr id="13" name="图片 12"/>
          <p:cNvPicPr>
            <a:picLocks noChangeAspect="1"/>
          </p:cNvPicPr>
          <p:nvPr>
            <p:custDataLst>
              <p:tags r:id="rId3"/>
            </p:custDataLst>
          </p:nvPr>
        </p:nvPicPr>
        <p:blipFill>
          <a:blip r:embed="rId4"/>
          <a:stretch>
            <a:fillRect/>
          </a:stretch>
        </p:blipFill>
        <p:spPr>
          <a:xfrm>
            <a:off x="5779770" y="3943350"/>
            <a:ext cx="2381250" cy="4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grpSp>
        <p:nvGrpSpPr>
          <p:cNvPr id="13314" name="组合 4"/>
          <p:cNvGrpSpPr/>
          <p:nvPr/>
        </p:nvGrpSpPr>
        <p:grpSpPr bwMode="auto">
          <a:xfrm>
            <a:off x="605883" y="241384"/>
            <a:ext cx="5795591" cy="1311781"/>
            <a:chOff x="955" y="376"/>
            <a:chExt cx="9130" cy="2068"/>
          </a:xfrm>
        </p:grpSpPr>
        <p:sp>
          <p:nvSpPr>
            <p:cNvPr id="13315" name="TextBox 28"/>
            <p:cNvSpPr txBox="1">
              <a:spLocks noChangeArrowheads="1"/>
            </p:cNvSpPr>
            <p:nvPr/>
          </p:nvSpPr>
          <p:spPr bwMode="auto">
            <a:xfrm>
              <a:off x="1835" y="376"/>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13316"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pic>
        <p:nvPicPr>
          <p:cNvPr id="13317"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0045" y="2207896"/>
            <a:ext cx="5271616" cy="60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801" y="784465"/>
            <a:ext cx="5271616" cy="406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矩形 1"/>
          <p:cNvSpPr>
            <a:spLocks noChangeArrowheads="1"/>
          </p:cNvSpPr>
          <p:nvPr/>
        </p:nvSpPr>
        <p:spPr bwMode="auto">
          <a:xfrm>
            <a:off x="1902670" y="3466293"/>
            <a:ext cx="2030532"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400"/>
              <a:t>店铺导航预览</a:t>
            </a:r>
            <a:endParaRPr lang="zh-CN" altLang="zh-CN" sz="2400"/>
          </a:p>
        </p:txBody>
      </p:sp>
      <p:sp>
        <p:nvSpPr>
          <p:cNvPr id="13320" name="矩形 2"/>
          <p:cNvSpPr>
            <a:spLocks noChangeArrowheads="1"/>
          </p:cNvSpPr>
          <p:nvPr/>
        </p:nvSpPr>
        <p:spPr bwMode="auto">
          <a:xfrm>
            <a:off x="7109223" y="5192819"/>
            <a:ext cx="3876471"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400"/>
              <a:t>可根据需求移动或删除分类</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14338" name="矩形 7"/>
          <p:cNvSpPr>
            <a:spLocks noChangeArrowheads="1"/>
          </p:cNvSpPr>
          <p:nvPr/>
        </p:nvSpPr>
        <p:spPr bwMode="auto">
          <a:xfrm>
            <a:off x="625231" y="2225353"/>
            <a:ext cx="10897106" cy="47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CSS也叫层叠样式表单,是用于（增强）控制网页样式并允许将样式信息与网页内容分离的一种标记性语言店铺导航开放CSS设定，让卖家通过CSS设定让导航展现的更加丰富自定义。</a:t>
            </a:r>
            <a:endParaRPr lang="zh-CN" altLang="en-US" sz="2000" dirty="0">
              <a:latin typeface="微软雅黑" panose="020B0503020204020204" pitchFamily="34" charset="-122"/>
              <a:ea typeface="微软雅黑" panose="020B0503020204020204" pitchFamily="34" charset="-122"/>
            </a:endParaRPr>
          </a:p>
          <a:p>
            <a:pPr lvl="1">
              <a:lnSpc>
                <a:spcPct val="150000"/>
              </a:lnSpc>
            </a:pPr>
            <a:r>
              <a:rPr lang="zh-CN" altLang="en-US" sz="2000" b="1" dirty="0">
                <a:latin typeface="微软雅黑" panose="020B0503020204020204" pitchFamily="34" charset="-122"/>
                <a:ea typeface="微软雅黑" panose="020B0503020204020204" pitchFamily="34" charset="-122"/>
              </a:rPr>
              <a:t>1.CSS代码样式参考</a:t>
            </a:r>
            <a:endParaRPr lang="zh-CN" altLang="en-US" sz="2000" b="1"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导航条背景色</a:t>
            </a:r>
            <a:endParaRPr lang="zh-CN" altLang="en-US"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.skin-box-bd .menu-list{background: none repeat scroll 0 0 #00ad08;}</a:t>
            </a:r>
            <a:endParaRPr lang="zh-CN" altLang="en-US"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首页/店铺动态背景色</a:t>
            </a:r>
            <a:endParaRPr lang="zh-CN" altLang="en-US"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.skin-box-bd .menu-list .link{background: none repeat scroll 0 0 #00ad08;}</a:t>
            </a:r>
            <a:endParaRPr lang="zh-CN" altLang="en-US"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2000" dirty="0">
                <a:latin typeface="微软雅黑" panose="020B0503020204020204" pitchFamily="34" charset="-122"/>
                <a:ea typeface="微软雅黑" panose="020B0503020204020204" pitchFamily="34" charset="-122"/>
              </a:rPr>
              <a:t>首页/店铺动态右边线</a:t>
            </a:r>
            <a:endParaRPr lang="zh-CN" altLang="en-US"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.skin-box-bd .menu-list .menu{border-right:1px #006205 solid;}</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p:txBody>
      </p:sp>
      <p:grpSp>
        <p:nvGrpSpPr>
          <p:cNvPr id="14339" name="组合 1"/>
          <p:cNvGrpSpPr/>
          <p:nvPr/>
        </p:nvGrpSpPr>
        <p:grpSpPr bwMode="auto">
          <a:xfrm>
            <a:off x="605883" y="254071"/>
            <a:ext cx="5795591" cy="1804648"/>
            <a:chOff x="955" y="396"/>
            <a:chExt cx="9130" cy="2845"/>
          </a:xfrm>
        </p:grpSpPr>
        <p:sp>
          <p:nvSpPr>
            <p:cNvPr id="14340" name="矩形 6"/>
            <p:cNvSpPr>
              <a:spLocks noChangeArrowheads="1"/>
            </p:cNvSpPr>
            <p:nvPr/>
          </p:nvSpPr>
          <p:spPr bwMode="auto">
            <a:xfrm>
              <a:off x="985" y="2610"/>
              <a:ext cx="5871"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（二）利用CSS代码设计制作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14341" name="组合 4"/>
            <p:cNvGrpSpPr/>
            <p:nvPr/>
          </p:nvGrpSpPr>
          <p:grpSpPr bwMode="auto">
            <a:xfrm>
              <a:off x="955" y="396"/>
              <a:ext cx="9130" cy="2048"/>
              <a:chOff x="955" y="396"/>
              <a:chExt cx="9130" cy="2048"/>
            </a:xfrm>
          </p:grpSpPr>
          <p:sp>
            <p:nvSpPr>
              <p:cNvPr id="14342" name="TextBox 28"/>
              <p:cNvSpPr txBox="1">
                <a:spLocks noChangeArrowheads="1"/>
              </p:cNvSpPr>
              <p:nvPr/>
            </p:nvSpPr>
            <p:spPr bwMode="auto">
              <a:xfrm>
                <a:off x="2078" y="396"/>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14343"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15362" name="矩形 7"/>
          <p:cNvSpPr>
            <a:spLocks noChangeArrowheads="1"/>
          </p:cNvSpPr>
          <p:nvPr/>
        </p:nvSpPr>
        <p:spPr bwMode="auto">
          <a:xfrm>
            <a:off x="604602" y="2330087"/>
            <a:ext cx="10863781" cy="37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首页/店铺动态文字颜色</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.skin-box-bd .menu-list .menu .title{color:#ff0000}</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所有分类背景色</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.all-cats .link{background: none repeat scroll 0 0 #00ad08;}</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所有分类右边线</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.all-cats .link{border-right:1px #006205 solid;}</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所有分类文字颜色</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.skin-box-bd .all-cats .title{color:#ff0000}</a:t>
            </a:r>
            <a:endParaRPr lang="zh-CN" altLang="en-US" sz="2000" dirty="0">
              <a:latin typeface="微软雅黑" panose="020B0503020204020204" pitchFamily="34" charset="-122"/>
              <a:ea typeface="微软雅黑" panose="020B0503020204020204" pitchFamily="34" charset="-122"/>
            </a:endParaRPr>
          </a:p>
        </p:txBody>
      </p:sp>
      <p:grpSp>
        <p:nvGrpSpPr>
          <p:cNvPr id="15363" name="组合 1"/>
          <p:cNvGrpSpPr/>
          <p:nvPr/>
        </p:nvGrpSpPr>
        <p:grpSpPr bwMode="auto">
          <a:xfrm>
            <a:off x="605883" y="1092012"/>
            <a:ext cx="5795591" cy="966708"/>
            <a:chOff x="955" y="1717"/>
            <a:chExt cx="9130" cy="1524"/>
          </a:xfrm>
        </p:grpSpPr>
        <p:sp>
          <p:nvSpPr>
            <p:cNvPr id="15364" name="矩形 6"/>
            <p:cNvSpPr>
              <a:spLocks noChangeArrowheads="1"/>
            </p:cNvSpPr>
            <p:nvPr/>
          </p:nvSpPr>
          <p:spPr bwMode="auto">
            <a:xfrm>
              <a:off x="985" y="2610"/>
              <a:ext cx="5871"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（二）利用CSS代码设计制作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367"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16386" name="矩形 7"/>
          <p:cNvSpPr>
            <a:spLocks noChangeArrowheads="1"/>
          </p:cNvSpPr>
          <p:nvPr/>
        </p:nvSpPr>
        <p:spPr bwMode="auto">
          <a:xfrm>
            <a:off x="604603" y="2306283"/>
            <a:ext cx="5796872" cy="14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en-US" altLang="en-US"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店铺后台可以使用CSS改变导航颜色和样式，只需在在导航设置中，点击“显示设置”，将CSS代码添加进入即可。</a:t>
            </a:r>
            <a:endParaRPr lang="zh-CN" altLang="en-US" sz="2000" dirty="0">
              <a:latin typeface="微软雅黑" panose="020B0503020204020204" pitchFamily="34" charset="-122"/>
              <a:ea typeface="微软雅黑" panose="020B0503020204020204" pitchFamily="34" charset="-122"/>
            </a:endParaRPr>
          </a:p>
        </p:txBody>
      </p:sp>
      <p:grpSp>
        <p:nvGrpSpPr>
          <p:cNvPr id="16387" name="组合 1"/>
          <p:cNvGrpSpPr/>
          <p:nvPr/>
        </p:nvGrpSpPr>
        <p:grpSpPr bwMode="auto">
          <a:xfrm>
            <a:off x="372917" y="167169"/>
            <a:ext cx="6028557" cy="1891550"/>
            <a:chOff x="588" y="259"/>
            <a:chExt cx="9497" cy="2982"/>
          </a:xfrm>
        </p:grpSpPr>
        <p:sp>
          <p:nvSpPr>
            <p:cNvPr id="16388" name="矩形 6"/>
            <p:cNvSpPr>
              <a:spLocks noChangeArrowheads="1"/>
            </p:cNvSpPr>
            <p:nvPr/>
          </p:nvSpPr>
          <p:spPr bwMode="auto">
            <a:xfrm>
              <a:off x="985" y="2610"/>
              <a:ext cx="5871"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（二）利用CSS代码设计制作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16389" name="组合 4"/>
            <p:cNvGrpSpPr/>
            <p:nvPr/>
          </p:nvGrpSpPr>
          <p:grpSpPr bwMode="auto">
            <a:xfrm>
              <a:off x="588" y="259"/>
              <a:ext cx="9497" cy="2185"/>
              <a:chOff x="588" y="259"/>
              <a:chExt cx="9497" cy="2185"/>
            </a:xfrm>
          </p:grpSpPr>
          <p:sp>
            <p:nvSpPr>
              <p:cNvPr id="16390" name="TextBox 28"/>
              <p:cNvSpPr txBox="1">
                <a:spLocks noChangeArrowheads="1"/>
              </p:cNvSpPr>
              <p:nvPr/>
            </p:nvSpPr>
            <p:spPr bwMode="auto">
              <a:xfrm>
                <a:off x="588" y="259"/>
                <a:ext cx="5332"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3 </a:t>
                </a:r>
                <a:r>
                  <a:rPr lang="zh-CN" altLang="en-US" sz="2800" b="1">
                    <a:latin typeface="微软雅黑" panose="020B0503020204020204" pitchFamily="34" charset="-122"/>
                    <a:ea typeface="微软雅黑" panose="020B0503020204020204" pitchFamily="34" charset="-122"/>
                  </a:rPr>
                  <a:t>分类导航设计</a:t>
                </a:r>
                <a:endParaRPr lang="zh-CN" altLang="en-US" sz="2800" b="1">
                  <a:latin typeface="微软雅黑" panose="020B0503020204020204" pitchFamily="34" charset="-122"/>
                  <a:ea typeface="微软雅黑" panose="020B0503020204020204" pitchFamily="34" charset="-122"/>
                </a:endParaRPr>
              </a:p>
            </p:txBody>
          </p:sp>
          <p:sp>
            <p:nvSpPr>
              <p:cNvPr id="16391"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pic>
        <p:nvPicPr>
          <p:cNvPr id="16392" name="图片 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85553" y="714643"/>
            <a:ext cx="5271616" cy="413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31" y="4113740"/>
            <a:ext cx="5733398" cy="5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矩形 1"/>
          <p:cNvSpPr>
            <a:spLocks noChangeArrowheads="1"/>
          </p:cNvSpPr>
          <p:nvPr/>
        </p:nvSpPr>
        <p:spPr bwMode="auto">
          <a:xfrm>
            <a:off x="7969312" y="5192819"/>
            <a:ext cx="2765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利用</a:t>
            </a:r>
            <a:r>
              <a:rPr lang="en-US" altLang="zh-CN" sz="2000" dirty="0"/>
              <a:t>CSS</a:t>
            </a:r>
            <a:r>
              <a:rPr lang="zh-CN" altLang="zh-CN" sz="2000" dirty="0"/>
              <a:t>代码设置导航</a:t>
            </a:r>
            <a:endParaRPr lang="zh-CN" altLang="en-US" sz="2000" dirty="0"/>
          </a:p>
        </p:txBody>
      </p:sp>
      <p:sp>
        <p:nvSpPr>
          <p:cNvPr id="16395" name="矩形 2"/>
          <p:cNvSpPr>
            <a:spLocks noChangeArrowheads="1"/>
          </p:cNvSpPr>
          <p:nvPr/>
        </p:nvSpPr>
        <p:spPr bwMode="auto">
          <a:xfrm>
            <a:off x="2472360" y="500874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店铺首页导航展示</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目 录 </a:t>
            </a:r>
            <a:endPar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认识店铺首页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6.1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790825"/>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店招视觉营销设计</a:t>
            </a:r>
            <a:endParaRPr lang="zh-CN" altLang="en-US" dirty="0">
              <a:solidFill>
                <a:schemeClr val="bg1"/>
              </a:solidFill>
              <a:ea typeface="微软雅黑" panose="020B0503020204020204" pitchFamily="34" charset="-122"/>
            </a:endParaRPr>
          </a:p>
        </p:txBody>
      </p:sp>
      <p:sp>
        <p:nvSpPr>
          <p:cNvPr id="10" name="MH_Entry_3">
            <a:hlinkClick r:id="rId4" action="ppaction://hlinksldjump"/>
          </p:cNvPr>
          <p:cNvSpPr txBox="1"/>
          <p:nvPr>
            <p:custDataLst>
              <p:tags r:id="rId5"/>
            </p:custDataLst>
          </p:nvPr>
        </p:nvSpPr>
        <p:spPr>
          <a:xfrm>
            <a:off x="1090246" y="4917133"/>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首页海报视觉营销设计</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6"/>
            </p:custDataLst>
          </p:nvPr>
        </p:nvSpPr>
        <p:spPr>
          <a:xfrm>
            <a:off x="1090246" y="561873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促销活动区视觉营销设计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7"/>
            </p:custDataLst>
          </p:nvPr>
        </p:nvSpPr>
        <p:spPr>
          <a:xfrm>
            <a:off x="4973994" y="27099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accent1"/>
                </a:solidFill>
                <a:cs typeface="Times New Roman" panose="02020603050405020304" pitchFamily="18" charset="0"/>
              </a:rPr>
              <a:t>6.2</a:t>
            </a:r>
            <a:endParaRPr lang="zh-CN" altLang="en-US" dirty="0">
              <a:solidFill>
                <a:schemeClr val="accent1"/>
              </a:solidFill>
              <a:cs typeface="Times New Roman" panose="02020603050405020304" pitchFamily="18" charset="0"/>
            </a:endParaRPr>
          </a:p>
        </p:txBody>
      </p:sp>
      <p:sp>
        <p:nvSpPr>
          <p:cNvPr id="15" name="MH_Number_1">
            <a:hlinkClick r:id="" action="ppaction://noaction"/>
          </p:cNvPr>
          <p:cNvSpPr/>
          <p:nvPr>
            <p:custDataLst>
              <p:tags r:id="rId8"/>
            </p:custDataLst>
          </p:nvPr>
        </p:nvSpPr>
        <p:spPr>
          <a:xfrm>
            <a:off x="4973994" y="485837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6.5</a:t>
            </a:r>
            <a:endParaRPr lang="zh-CN" altLang="en-US" dirty="0">
              <a:solidFill>
                <a:schemeClr val="tx1">
                  <a:lumMod val="50000"/>
                  <a:lumOff val="50000"/>
                </a:schemeClr>
              </a:solidFill>
              <a:cs typeface="Times New Roman" panose="02020603050405020304" pitchFamily="18" charset="0"/>
            </a:endParaRPr>
          </a:p>
        </p:txBody>
      </p:sp>
      <p:sp>
        <p:nvSpPr>
          <p:cNvPr id="16" name="MH_Number_1">
            <a:hlinkClick r:id="" action="ppaction://noaction"/>
          </p:cNvPr>
          <p:cNvSpPr/>
          <p:nvPr>
            <p:custDataLst>
              <p:tags r:id="rId9"/>
            </p:custDataLst>
          </p:nvPr>
        </p:nvSpPr>
        <p:spPr>
          <a:xfrm>
            <a:off x="4973994" y="555125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6.6</a:t>
            </a:r>
            <a:endParaRPr lang="zh-CN" altLang="en-US" dirty="0">
              <a:solidFill>
                <a:schemeClr val="tx1">
                  <a:lumMod val="50000"/>
                  <a:lumOff val="50000"/>
                </a:schemeClr>
              </a:solidFill>
              <a:cs typeface="Times New Roman" panose="02020603050405020304" pitchFamily="18" charset="0"/>
            </a:endParaRPr>
          </a:p>
        </p:txBody>
      </p:sp>
      <p:sp>
        <p:nvSpPr>
          <p:cNvPr id="13" name="MH_Entry_1">
            <a:hlinkClick r:id="" action="ppaction://noaction"/>
          </p:cNvPr>
          <p:cNvSpPr txBox="1"/>
          <p:nvPr>
            <p:custDataLst>
              <p:tags r:id="rId10"/>
            </p:custDataLst>
          </p:nvPr>
        </p:nvSpPr>
        <p:spPr>
          <a:xfrm>
            <a:off x="1083622" y="3518055"/>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认识店铺首页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1">
            <a:hlinkClick r:id="" action="ppaction://noaction"/>
          </p:cNvPr>
          <p:cNvSpPr/>
          <p:nvPr>
            <p:custDataLst>
              <p:tags r:id="rId11"/>
            </p:custDataLst>
          </p:nvPr>
        </p:nvSpPr>
        <p:spPr>
          <a:xfrm>
            <a:off x="4967370" y="346278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6.3</a:t>
            </a:r>
            <a:endParaRPr lang="zh-CN" altLang="en-US" dirty="0">
              <a:solidFill>
                <a:schemeClr val="bg2">
                  <a:lumMod val="50000"/>
                </a:schemeClr>
              </a:solidFill>
              <a:cs typeface="Times New Roman" panose="02020603050405020304" pitchFamily="18" charset="0"/>
            </a:endParaRPr>
          </a:p>
        </p:txBody>
      </p:sp>
      <p:sp>
        <p:nvSpPr>
          <p:cNvPr id="19" name="MH_Entry_2">
            <a:hlinkClick r:id="" action="ppaction://noaction"/>
          </p:cNvPr>
          <p:cNvSpPr txBox="1"/>
          <p:nvPr>
            <p:custDataLst>
              <p:tags r:id="rId12"/>
            </p:custDataLst>
          </p:nvPr>
        </p:nvSpPr>
        <p:spPr>
          <a:xfrm>
            <a:off x="1083622" y="4202182"/>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店招视觉营销设计</a:t>
            </a:r>
            <a:endParaRPr lang="zh-CN" altLang="en-US" dirty="0">
              <a:solidFill>
                <a:schemeClr val="bg1"/>
              </a:solidFill>
              <a:ea typeface="微软雅黑" panose="020B0503020204020204" pitchFamily="34" charset="-122"/>
            </a:endParaRPr>
          </a:p>
        </p:txBody>
      </p:sp>
      <p:sp>
        <p:nvSpPr>
          <p:cNvPr id="20" name="MH_Number_1">
            <a:hlinkClick r:id="" action="ppaction://noaction"/>
          </p:cNvPr>
          <p:cNvSpPr/>
          <p:nvPr>
            <p:custDataLst>
              <p:tags r:id="rId13"/>
            </p:custDataLst>
          </p:nvPr>
        </p:nvSpPr>
        <p:spPr>
          <a:xfrm>
            <a:off x="4967370" y="412131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bg2">
                    <a:lumMod val="50000"/>
                  </a:schemeClr>
                </a:solidFill>
                <a:cs typeface="Times New Roman" panose="02020603050405020304" pitchFamily="18" charset="0"/>
              </a:rPr>
              <a:t>6.4</a:t>
            </a:r>
            <a:endParaRPr lang="zh-CN" altLang="en-US" dirty="0">
              <a:solidFill>
                <a:schemeClr val="bg2">
                  <a:lumMod val="50000"/>
                </a:schemeClr>
              </a:solidFill>
              <a:cs typeface="Times New Roman" panose="02020603050405020304" pitchFamily="18" charset="0"/>
            </a:endParaRPr>
          </a:p>
        </p:txBody>
      </p:sp>
      <p:pic>
        <p:nvPicPr>
          <p:cNvPr id="9" name="图片 8"/>
          <p:cNvPicPr>
            <a:picLocks noChangeAspect="1"/>
          </p:cNvPicPr>
          <p:nvPr>
            <p:custDataLst>
              <p:tags r:id="rId14"/>
            </p:custDataLst>
          </p:nvPr>
        </p:nvPicPr>
        <p:blipFill>
          <a:blip r:embed="rId15"/>
          <a:stretch>
            <a:fillRect/>
          </a:stretch>
        </p:blipFill>
        <p:spPr>
          <a:xfrm>
            <a:off x="7364730" y="2389505"/>
            <a:ext cx="4179570" cy="30727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372918" y="1633446"/>
            <a:ext cx="4578148" cy="575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400" indent="-1524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CN" sz="2400" b="1" dirty="0">
                <a:solidFill>
                  <a:srgbClr val="F67E1A"/>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店铺导航区域，每一个链接都可以访问一个完整的页面。页面可以是卖家自定义编辑的页面，也可以是通过淘宝所提供的固定选项进行显示。客户在访问页面时，都是无规则的，所以店铺导航需要更主动地帮助客户提炼店铺信息，提高客户访问效率，增加订单成交率。</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lvl="1">
              <a:lnSpc>
                <a:spcPct val="150000"/>
              </a:lnSpc>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（一）加深新客户印象</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lvl="1">
              <a:lnSpc>
                <a:spcPct val="150000"/>
              </a:lnSpc>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（二）平衡老客户需求</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lvl="1">
              <a:lnSpc>
                <a:spcPct val="150000"/>
              </a:lnSpc>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（三）突出易用的主题</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endParaRPr lang="zh-CN" altLang="en-US" sz="2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6147"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ea typeface="微软雅黑" panose="020B0503020204020204" pitchFamily="34" charset="-122"/>
            </a:endParaRPr>
          </a:p>
        </p:txBody>
      </p:sp>
      <p:sp>
        <p:nvSpPr>
          <p:cNvPr id="6148" name="Text Box 6"/>
          <p:cNvSpPr txBox="1">
            <a:spLocks noChangeArrowheads="1"/>
          </p:cNvSpPr>
          <p:nvPr/>
        </p:nvSpPr>
        <p:spPr bwMode="auto">
          <a:xfrm>
            <a:off x="606188" y="1079626"/>
            <a:ext cx="579528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一、了解导航所传递的信息</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6149" name="图片 1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9152" y="584519"/>
            <a:ext cx="5373176" cy="852154"/>
          </a:xfrm>
          <a:prstGeom prst="rect">
            <a:avLst/>
          </a:prstGeom>
          <a:noFill/>
          <a:ln w="9525">
            <a:solidFill>
              <a:srgbClr val="BFBFBF"/>
            </a:solidFill>
            <a:round/>
          </a:ln>
          <a:extLst>
            <a:ext uri="{909E8E84-426E-40DD-AFC4-6F175D3DCCD1}">
              <a14:hiddenFill xmlns:a14="http://schemas.microsoft.com/office/drawing/2010/main">
                <a:solidFill>
                  <a:srgbClr val="FFFFFF"/>
                </a:solidFill>
              </a14:hiddenFill>
            </a:ext>
          </a:extLst>
        </p:spPr>
      </p:pic>
      <p:pic>
        <p:nvPicPr>
          <p:cNvPr id="6150" name="图片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152" y="5159493"/>
            <a:ext cx="5557254" cy="875958"/>
          </a:xfrm>
          <a:prstGeom prst="rect">
            <a:avLst/>
          </a:prstGeom>
          <a:noFill/>
          <a:ln w="9525">
            <a:solidFill>
              <a:srgbClr val="BFBFBF"/>
            </a:solidFill>
            <a:round/>
          </a:ln>
          <a:extLst>
            <a:ext uri="{909E8E84-426E-40DD-AFC4-6F175D3DCCD1}">
              <a14:hiddenFill xmlns:a14="http://schemas.microsoft.com/office/drawing/2010/main">
                <a:solidFill>
                  <a:srgbClr val="FFFFFF"/>
                </a:solidFill>
              </a14:hiddenFill>
            </a:ext>
          </a:extLst>
        </p:spPr>
      </p:pic>
      <p:pic>
        <p:nvPicPr>
          <p:cNvPr id="6151" name="图片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434" y="1565210"/>
            <a:ext cx="5358893" cy="3343556"/>
          </a:xfrm>
          <a:prstGeom prst="rect">
            <a:avLst/>
          </a:prstGeom>
          <a:noFill/>
          <a:ln w="9525">
            <a:solidFill>
              <a:srgbClr val="BFBFBF"/>
            </a:solidFill>
            <a:round/>
          </a:ln>
          <a:extLst>
            <a:ext uri="{909E8E84-426E-40DD-AFC4-6F175D3DCCD1}">
              <a14:hiddenFill xmlns:a14="http://schemas.microsoft.com/office/drawing/2010/main">
                <a:solidFill>
                  <a:srgbClr val="FFFFFF"/>
                </a:solidFill>
              </a14:hiddenFill>
            </a:ext>
          </a:extLst>
        </p:spPr>
      </p:pic>
      <p:sp>
        <p:nvSpPr>
          <p:cNvPr id="2" name="圆角矩形 1"/>
          <p:cNvSpPr/>
          <p:nvPr/>
        </p:nvSpPr>
        <p:spPr bwMode="auto">
          <a:xfrm>
            <a:off x="10089384" y="646407"/>
            <a:ext cx="1461517" cy="426871"/>
          </a:xfrm>
          <a:prstGeom prst="roundRect">
            <a:avLst/>
          </a:prstGeom>
          <a:solidFill>
            <a:schemeClr val="accent6">
              <a:lumMod val="40000"/>
              <a:lumOff val="60000"/>
            </a:schemeClr>
          </a:solidFill>
          <a:ln w="9525" cap="flat" cmpd="sng" algn="ctr">
            <a:noFill/>
            <a:prstDash val="solid"/>
            <a:round/>
            <a:headEnd type="none" w="med" len="med"/>
            <a:tailEnd type="none" w="med" len="med"/>
          </a:ln>
        </p:spPr>
        <p:txBody>
          <a:bodyPr/>
          <a:lstStyle/>
          <a:p>
            <a:pPr>
              <a:defRPr/>
            </a:pPr>
            <a:r>
              <a:rPr lang="zh-CN" altLang="zh-CN" sz="1600" b="1" kern="100" dirty="0">
                <a:latin typeface="微软雅黑" panose="020B0503020204020204" pitchFamily="34" charset="-122"/>
                <a:ea typeface="微软雅黑" panose="020B0503020204020204" pitchFamily="34" charset="-122"/>
                <a:cs typeface="Times New Roman" panose="02020603050405020304"/>
                <a:sym typeface="+mn-ea"/>
              </a:rPr>
              <a:t>导航区域展示</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5" name="圆角矩形 14"/>
          <p:cNvSpPr/>
          <p:nvPr/>
        </p:nvSpPr>
        <p:spPr bwMode="auto">
          <a:xfrm>
            <a:off x="10089384" y="2676027"/>
            <a:ext cx="1583706" cy="426870"/>
          </a:xfrm>
          <a:prstGeom prst="roundRect">
            <a:avLst/>
          </a:prstGeom>
          <a:solidFill>
            <a:schemeClr val="accent6">
              <a:lumMod val="40000"/>
              <a:lumOff val="60000"/>
            </a:schemeClr>
          </a:solidFill>
          <a:ln w="9525" cap="flat" cmpd="sng" algn="ctr">
            <a:noFill/>
            <a:prstDash val="solid"/>
            <a:round/>
            <a:headEnd type="none" w="med" len="med"/>
            <a:tailEnd type="none" w="med" len="med"/>
          </a:ln>
        </p:spPr>
        <p:txBody>
          <a:bodyPr/>
          <a:lstStyle/>
          <a:p>
            <a:pPr>
              <a:defRPr/>
            </a:pPr>
            <a:r>
              <a:rPr lang="zh-CN" altLang="en-US" sz="1600" b="1" kern="100" dirty="0">
                <a:latin typeface="微软雅黑" panose="020B0503020204020204" pitchFamily="34" charset="-122"/>
                <a:ea typeface="微软雅黑" panose="020B0503020204020204" pitchFamily="34" charset="-122"/>
                <a:cs typeface="Times New Roman" panose="02020603050405020304"/>
                <a:sym typeface="+mn-ea"/>
              </a:rPr>
              <a:t>信息分类导航</a:t>
            </a:r>
            <a:endParaRPr lang="zh-CN" altLang="en-US" sz="1600" b="1" dirty="0">
              <a:latin typeface="微软雅黑" panose="020B0503020204020204" pitchFamily="34" charset="-122"/>
              <a:ea typeface="微软雅黑" panose="020B0503020204020204" pitchFamily="34" charset="-122"/>
              <a:sym typeface="+mn-ea"/>
            </a:endParaRPr>
          </a:p>
        </p:txBody>
      </p:sp>
      <p:sp>
        <p:nvSpPr>
          <p:cNvPr id="16" name="圆角矩形 15"/>
          <p:cNvSpPr/>
          <p:nvPr/>
        </p:nvSpPr>
        <p:spPr bwMode="auto">
          <a:xfrm>
            <a:off x="10362327" y="5137277"/>
            <a:ext cx="1439301" cy="650621"/>
          </a:xfrm>
          <a:prstGeom prst="roundRect">
            <a:avLst/>
          </a:prstGeom>
          <a:solidFill>
            <a:schemeClr val="accent6">
              <a:lumMod val="40000"/>
              <a:lumOff val="60000"/>
            </a:schemeClr>
          </a:solidFill>
          <a:ln w="9525" cap="flat" cmpd="sng" algn="ctr">
            <a:noFill/>
            <a:prstDash val="solid"/>
            <a:round/>
            <a:headEnd type="none" w="med" len="med"/>
            <a:tailEnd type="none" w="med" len="med"/>
          </a:ln>
        </p:spPr>
        <p:txBody>
          <a:bodyPr/>
          <a:lstStyle/>
          <a:p>
            <a:pPr>
              <a:defRPr/>
            </a:pPr>
            <a:r>
              <a:rPr lang="zh-CN" altLang="en-US" sz="1600" b="1" kern="100" dirty="0">
                <a:latin typeface="微软雅黑" panose="020B0503020204020204" pitchFamily="34" charset="-122"/>
                <a:ea typeface="微软雅黑" panose="020B0503020204020204" pitchFamily="34" charset="-122"/>
                <a:cs typeface="Times New Roman" panose="02020603050405020304"/>
                <a:sym typeface="+mn-ea"/>
              </a:rPr>
              <a:t>突出导航的可点击性</a:t>
            </a:r>
            <a:endParaRPr lang="zh-CN" altLang="en-US" sz="16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8"/>
          <p:cNvSpPr txBox="1">
            <a:spLocks noChangeArrowheads="1"/>
          </p:cNvSpPr>
          <p:nvPr/>
        </p:nvSpPr>
        <p:spPr bwMode="auto">
          <a:xfrm>
            <a:off x="1164729" y="230644"/>
            <a:ext cx="2339102"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4101" name="Text Box 7"/>
          <p:cNvSpPr txBox="1">
            <a:spLocks noChangeArrowheads="1"/>
          </p:cNvSpPr>
          <p:nvPr/>
        </p:nvSpPr>
        <p:spPr bwMode="auto">
          <a:xfrm>
            <a:off x="372918" y="1633446"/>
            <a:ext cx="4578148" cy="427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400" indent="-1524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252095" eaLnBrk="1" hangingPunct="1">
              <a:lnSpc>
                <a:spcPct val="150000"/>
              </a:lnSpc>
              <a:defRPr/>
            </a:pPr>
            <a:r>
              <a:rPr lang="ja-JP" altLang="en-US" sz="2000" dirty="0">
                <a:latin typeface="微软雅黑" panose="020B0503020204020204" pitchFamily="34" charset="-122"/>
                <a:ea typeface="微软雅黑" panose="020B0503020204020204" pitchFamily="34" charset="-122"/>
                <a:sym typeface="宋体" panose="02010600030101010101" pitchFamily="2" charset="-122"/>
              </a:rPr>
              <a:t>小狗先生萌萌文具店作为初建店铺，还未累积到忠实的老客户，所以在分类导航设置时注重加深新客户印象以及突出易用的主题，并结合平台</a:t>
            </a:r>
            <a:r>
              <a:rPr lang="en-US" altLang="ja-JP" sz="2000" dirty="0">
                <a:latin typeface="微软雅黑" panose="020B0503020204020204" pitchFamily="34" charset="-122"/>
                <a:ea typeface="微软雅黑" panose="020B0503020204020204" pitchFamily="34" charset="-122"/>
                <a:sym typeface="宋体" panose="02010600030101010101" pitchFamily="2" charset="-122"/>
              </a:rPr>
              <a:t>12.12</a:t>
            </a:r>
            <a:r>
              <a:rPr lang="ja-JP" altLang="en-US" sz="2000" dirty="0">
                <a:latin typeface="微软雅黑" panose="020B0503020204020204" pitchFamily="34" charset="-122"/>
                <a:ea typeface="微软雅黑" panose="020B0503020204020204" pitchFamily="34" charset="-122"/>
                <a:sym typeface="宋体" panose="02010600030101010101" pitchFamily="2" charset="-122"/>
              </a:rPr>
              <a:t>活动推荐新品，具体设计的内容包括“</a:t>
            </a:r>
            <a:r>
              <a:rPr lang="en-US" altLang="ja-JP" sz="2000" dirty="0">
                <a:latin typeface="微软雅黑" panose="020B0503020204020204" pitchFamily="34" charset="-122"/>
                <a:ea typeface="微软雅黑" panose="020B0503020204020204" pitchFamily="34" charset="-122"/>
                <a:sym typeface="宋体" panose="02010600030101010101" pitchFamily="2" charset="-122"/>
              </a:rPr>
              <a:t>12.12</a:t>
            </a:r>
            <a:r>
              <a:rPr lang="ja-JP" altLang="en-US" sz="2000" dirty="0">
                <a:latin typeface="微软雅黑" panose="020B0503020204020204" pitchFamily="34" charset="-122"/>
                <a:ea typeface="微软雅黑" panose="020B0503020204020204" pitchFamily="34" charset="-122"/>
                <a:sym typeface="宋体" panose="02010600030101010101" pitchFamily="2" charset="-122"/>
              </a:rPr>
              <a:t>萌货上新、人气商品、日常の本本、便利の包包、日常文具”，如图所示，具体操作如下。</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defRPr/>
            </a:pPr>
            <a:endParaRPr lang="zh-CN" altLang="en-US" sz="2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1"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ea typeface="微软雅黑" panose="020B0503020204020204" pitchFamily="34" charset="-122"/>
            </a:endParaRPr>
          </a:p>
        </p:txBody>
      </p:sp>
      <p:sp>
        <p:nvSpPr>
          <p:cNvPr id="7172" name="Text Box 6"/>
          <p:cNvSpPr txBox="1">
            <a:spLocks noChangeArrowheads="1"/>
          </p:cNvSpPr>
          <p:nvPr/>
        </p:nvSpPr>
        <p:spPr bwMode="auto">
          <a:xfrm>
            <a:off x="606188" y="1079626"/>
            <a:ext cx="579528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一、了解导航所传递的信息</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圆角矩形 15"/>
          <p:cNvSpPr/>
          <p:nvPr/>
        </p:nvSpPr>
        <p:spPr bwMode="auto">
          <a:xfrm>
            <a:off x="6887059" y="2207896"/>
            <a:ext cx="2094682" cy="325311"/>
          </a:xfrm>
          <a:prstGeom prst="roundRect">
            <a:avLst/>
          </a:prstGeom>
          <a:solidFill>
            <a:srgbClr val="F0A818"/>
          </a:solidFill>
          <a:ln w="9525" cap="flat" cmpd="sng" algn="ctr">
            <a:noFill/>
            <a:prstDash val="solid"/>
            <a:round/>
            <a:headEnd type="none" w="med" len="med"/>
            <a:tailEnd type="none" w="med" len="med"/>
          </a:ln>
        </p:spPr>
        <p:txBody>
          <a:bodyPr/>
          <a:lstStyle/>
          <a:p>
            <a:pPr>
              <a:defRPr/>
            </a:pPr>
            <a:r>
              <a:rPr lang="zh-CN" altLang="en-US" sz="1600" b="1" kern="100" dirty="0">
                <a:latin typeface="微软雅黑" panose="020B0503020204020204" pitchFamily="34" charset="-122"/>
                <a:ea typeface="微软雅黑" panose="020B0503020204020204" pitchFamily="34" charset="-122"/>
                <a:cs typeface="Times New Roman" panose="02020603050405020304"/>
                <a:sym typeface="+mn-ea"/>
              </a:rPr>
              <a:t>突出导航的可点击性</a:t>
            </a:r>
            <a:endParaRPr lang="zh-CN" altLang="en-US" sz="1600" b="1" dirty="0">
              <a:latin typeface="微软雅黑" panose="020B0503020204020204" pitchFamily="34" charset="-122"/>
              <a:ea typeface="微软雅黑" panose="020B0503020204020204" pitchFamily="34" charset="-122"/>
              <a:sym typeface="+mn-ea"/>
            </a:endParaRPr>
          </a:p>
        </p:txBody>
      </p:sp>
      <p:pic>
        <p:nvPicPr>
          <p:cNvPr id="7174"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24036" y="1143100"/>
            <a:ext cx="5958734" cy="81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片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889" y="2858518"/>
            <a:ext cx="4446438" cy="17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bwMode="auto">
          <a:xfrm>
            <a:off x="6958470" y="4886550"/>
            <a:ext cx="2094682" cy="325311"/>
          </a:xfrm>
          <a:prstGeom prst="roundRect">
            <a:avLst/>
          </a:prstGeom>
          <a:solidFill>
            <a:srgbClr val="F0A818"/>
          </a:solidFill>
          <a:ln w="9525" cap="flat" cmpd="sng" algn="ctr">
            <a:noFill/>
            <a:prstDash val="solid"/>
            <a:round/>
            <a:headEnd type="none" w="med" len="med"/>
            <a:tailEnd type="none" w="med" len="med"/>
          </a:ln>
        </p:spPr>
        <p:txBody>
          <a:bodyPr/>
          <a:lstStyle/>
          <a:p>
            <a:pPr algn="ctr">
              <a:defRPr/>
            </a:pPr>
            <a:r>
              <a:rPr lang="zh-CN" altLang="zh-CN" sz="1600" b="1" kern="100" dirty="0">
                <a:latin typeface="微软雅黑" panose="020B0503020204020204" pitchFamily="34" charset="-122"/>
                <a:ea typeface="微软雅黑" panose="020B0503020204020204" pitchFamily="34" charset="-122"/>
                <a:cs typeface="Times New Roman" panose="02020603050405020304"/>
                <a:sym typeface="+mn-ea"/>
              </a:rPr>
              <a:t>店铺分类导航内容</a:t>
            </a:r>
            <a:endParaRPr lang="zh-CN" altLang="en-US" sz="1600" b="1" kern="100" dirty="0">
              <a:latin typeface="微软雅黑" panose="020B0503020204020204" pitchFamily="34" charset="-122"/>
              <a:ea typeface="微软雅黑" panose="020B0503020204020204" pitchFamily="34" charset="-122"/>
              <a:cs typeface="Times New Roman" panose="02020603050405020304"/>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8194" name="矩形 7"/>
          <p:cNvSpPr>
            <a:spLocks noChangeArrowheads="1"/>
          </p:cNvSpPr>
          <p:nvPr/>
        </p:nvSpPr>
        <p:spPr bwMode="auto">
          <a:xfrm>
            <a:off x="480826" y="2206311"/>
            <a:ext cx="11579795" cy="18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dirty="0">
                <a:latin typeface="微软雅黑" panose="020B0503020204020204" pitchFamily="34" charset="-122"/>
                <a:ea typeface="微软雅黑" panose="020B0503020204020204" pitchFamily="34" charset="-122"/>
              </a:rPr>
              <a:t>进入卖家中心“店铺装修”模块，在“页面编辑”界面下的导航模块点击“编辑”按钮，进入导航编辑页面。导航编辑分为“导航设置”和“显示设置”两种类型。在“导航设置”界面下，点击“添加”按钮进入“添加导航内容”界面，添加导航内容有三种类型，分别是“宝贝分类”、“页面”和 “自定义链接”</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8195" name="Text Box 6"/>
          <p:cNvSpPr txBox="1">
            <a:spLocks noChangeArrowheads="1"/>
          </p:cNvSpPr>
          <p:nvPr/>
        </p:nvSpPr>
        <p:spPr bwMode="auto">
          <a:xfrm>
            <a:off x="606188" y="1079626"/>
            <a:ext cx="579528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196" name="组合 4"/>
          <p:cNvGrpSpPr/>
          <p:nvPr/>
        </p:nvGrpSpPr>
        <p:grpSpPr bwMode="auto">
          <a:xfrm>
            <a:off x="606506" y="238261"/>
            <a:ext cx="2897008" cy="1854745"/>
            <a:chOff x="955" y="371"/>
            <a:chExt cx="4564" cy="2922"/>
          </a:xfrm>
        </p:grpSpPr>
        <p:sp>
          <p:nvSpPr>
            <p:cNvPr id="8197" name="矩形 6"/>
            <p:cNvSpPr>
              <a:spLocks noChangeArrowheads="1"/>
            </p:cNvSpPr>
            <p:nvPr/>
          </p:nvSpPr>
          <p:spPr bwMode="auto">
            <a:xfrm>
              <a:off x="955" y="2663"/>
              <a:ext cx="3930" cy="630"/>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（一）分类导航制作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198" name="TextBox 28"/>
            <p:cNvSpPr txBox="1">
              <a:spLocks noChangeArrowheads="1"/>
            </p:cNvSpPr>
            <p:nvPr/>
          </p:nvSpPr>
          <p:spPr bwMode="auto">
            <a:xfrm>
              <a:off x="1834" y="371"/>
              <a:ext cx="368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grpSp>
      <p:pic>
        <p:nvPicPr>
          <p:cNvPr id="8199"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5719" y="4204234"/>
            <a:ext cx="9568887" cy="22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9218" name="矩形 7"/>
          <p:cNvSpPr>
            <a:spLocks noChangeArrowheads="1"/>
          </p:cNvSpPr>
          <p:nvPr/>
        </p:nvSpPr>
        <p:spPr bwMode="auto">
          <a:xfrm>
            <a:off x="606189" y="2429443"/>
            <a:ext cx="5442999" cy="23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1.“宝贝分类”设置方法</a:t>
            </a:r>
            <a:endParaRPr lang="zh-CN" altLang="en-US" sz="2000" b="1"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根据店铺已有的分类，选择需要添加的分类设置在导航模块，确认无误后，点击“确认”按钮保存，点击“预览”可以查看修改后的导航模块</a:t>
            </a:r>
            <a:endParaRPr lang="zh-CN" altLang="en-US" sz="2000" dirty="0">
              <a:latin typeface="微软雅黑" panose="020B0503020204020204" pitchFamily="34" charset="-122"/>
              <a:ea typeface="微软雅黑" panose="020B0503020204020204" pitchFamily="34" charset="-122"/>
            </a:endParaRPr>
          </a:p>
        </p:txBody>
      </p:sp>
      <p:grpSp>
        <p:nvGrpSpPr>
          <p:cNvPr id="9219" name="组合 1"/>
          <p:cNvGrpSpPr/>
          <p:nvPr/>
        </p:nvGrpSpPr>
        <p:grpSpPr bwMode="auto">
          <a:xfrm>
            <a:off x="605909" y="245191"/>
            <a:ext cx="5796201" cy="1813528"/>
            <a:chOff x="955" y="382"/>
            <a:chExt cx="9130" cy="2859"/>
          </a:xfrm>
        </p:grpSpPr>
        <p:sp>
          <p:nvSpPr>
            <p:cNvPr id="9220" name="矩形 6"/>
            <p:cNvSpPr>
              <a:spLocks noChangeArrowheads="1"/>
            </p:cNvSpPr>
            <p:nvPr/>
          </p:nvSpPr>
          <p:spPr bwMode="auto">
            <a:xfrm>
              <a:off x="985" y="2610"/>
              <a:ext cx="3930"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（一）分类导航制作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9221" name="组合 4"/>
            <p:cNvGrpSpPr/>
            <p:nvPr/>
          </p:nvGrpSpPr>
          <p:grpSpPr bwMode="auto">
            <a:xfrm>
              <a:off x="955" y="382"/>
              <a:ext cx="9130" cy="2062"/>
              <a:chOff x="955" y="382"/>
              <a:chExt cx="9130" cy="2062"/>
            </a:xfrm>
          </p:grpSpPr>
          <p:sp>
            <p:nvSpPr>
              <p:cNvPr id="9222" name="TextBox 28"/>
              <p:cNvSpPr txBox="1">
                <a:spLocks noChangeArrowheads="1"/>
              </p:cNvSpPr>
              <p:nvPr/>
            </p:nvSpPr>
            <p:spPr bwMode="auto">
              <a:xfrm>
                <a:off x="1836" y="382"/>
                <a:ext cx="3684"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9223"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pic>
        <p:nvPicPr>
          <p:cNvPr id="9224" name="图片 4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4525" y="1242457"/>
            <a:ext cx="5266855" cy="411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26" y="4699120"/>
            <a:ext cx="5573123" cy="73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47042" y="5468319"/>
            <a:ext cx="2826415" cy="461537"/>
          </a:xfrm>
          <a:prstGeom prst="rect">
            <a:avLst/>
          </a:prstGeom>
        </p:spPr>
        <p:txBody>
          <a:bodyPr wrap="none">
            <a:spAutoFit/>
          </a:bodyPr>
          <a:lstStyle/>
          <a:p>
            <a:pPr>
              <a:defRPr/>
            </a:pPr>
            <a:r>
              <a:rPr lang="zh-CN" altLang="zh-CN" sz="2400" kern="100" dirty="0">
                <a:cs typeface="Times New Roman" panose="02020603050405020304"/>
                <a:sym typeface="+mn-ea"/>
              </a:rPr>
              <a:t> </a:t>
            </a:r>
            <a:r>
              <a:rPr lang="zh-CN" altLang="zh-CN" sz="2000" kern="100" dirty="0">
                <a:cs typeface="Times New Roman" panose="02020603050405020304"/>
                <a:sym typeface="+mn-ea"/>
              </a:rPr>
              <a:t>宝贝分类设置方法展示</a:t>
            </a:r>
            <a:endParaRPr lang="zh-CN" altLang="en-US" sz="2000" dirty="0">
              <a:sym typeface="+mn-ea"/>
            </a:endParaRPr>
          </a:p>
        </p:txBody>
      </p:sp>
      <p:sp>
        <p:nvSpPr>
          <p:cNvPr id="3" name="矩形 2"/>
          <p:cNvSpPr/>
          <p:nvPr/>
        </p:nvSpPr>
        <p:spPr>
          <a:xfrm>
            <a:off x="2143876" y="5354064"/>
            <a:ext cx="1723549" cy="400110"/>
          </a:xfrm>
          <a:prstGeom prst="rect">
            <a:avLst/>
          </a:prstGeom>
        </p:spPr>
        <p:txBody>
          <a:bodyPr wrap="none">
            <a:spAutoFit/>
          </a:bodyPr>
          <a:lstStyle/>
          <a:p>
            <a:pPr>
              <a:defRPr/>
            </a:pPr>
            <a:r>
              <a:rPr lang="zh-CN" altLang="zh-CN" sz="2000" kern="100" dirty="0">
                <a:cs typeface="Times New Roman" panose="02020603050405020304"/>
                <a:sym typeface="+mn-ea"/>
              </a:rPr>
              <a:t>导航首页预览</a:t>
            </a:r>
            <a:endParaRPr lang="zh-CN" altLang="en-US" sz="2000" dirty="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10242" name="矩形 7"/>
          <p:cNvSpPr>
            <a:spLocks noChangeArrowheads="1"/>
          </p:cNvSpPr>
          <p:nvPr/>
        </p:nvSpPr>
        <p:spPr bwMode="auto">
          <a:xfrm>
            <a:off x="609363" y="2063491"/>
            <a:ext cx="5374763" cy="37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latin typeface="微软雅黑" panose="020B0503020204020204" pitchFamily="34" charset="-122"/>
                <a:ea typeface="微软雅黑" panose="020B0503020204020204" pitchFamily="34" charset="-122"/>
              </a:rPr>
              <a:t>2.“页面”设置方法</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点击“页面”按钮，进入设置界面，然后“点击创建”链接进入“新建页面”，进行页面创建。选择需要的页面类型，设置页面名称，选择页面展示类型，最后保存页面。返回“页面”，选择刚才添加完成的页面，点击保存，在店铺首页导航模块，就可以看到新添加的页面</a:t>
            </a:r>
            <a:endParaRPr lang="zh-CN" altLang="en-US" sz="2000" dirty="0">
              <a:latin typeface="微软雅黑" panose="020B0503020204020204" pitchFamily="34" charset="-122"/>
              <a:ea typeface="微软雅黑" panose="020B0503020204020204" pitchFamily="34" charset="-122"/>
            </a:endParaRPr>
          </a:p>
        </p:txBody>
      </p:sp>
      <p:grpSp>
        <p:nvGrpSpPr>
          <p:cNvPr id="10243" name="组合 1"/>
          <p:cNvGrpSpPr/>
          <p:nvPr/>
        </p:nvGrpSpPr>
        <p:grpSpPr bwMode="auto">
          <a:xfrm>
            <a:off x="605909" y="230601"/>
            <a:ext cx="5796201" cy="1828118"/>
            <a:chOff x="955" y="359"/>
            <a:chExt cx="9130" cy="2882"/>
          </a:xfrm>
        </p:grpSpPr>
        <p:sp>
          <p:nvSpPr>
            <p:cNvPr id="10244" name="矩形 6"/>
            <p:cNvSpPr>
              <a:spLocks noChangeArrowheads="1"/>
            </p:cNvSpPr>
            <p:nvPr/>
          </p:nvSpPr>
          <p:spPr bwMode="auto">
            <a:xfrm>
              <a:off x="985" y="2610"/>
              <a:ext cx="3930"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（一）分类导航制作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10245" name="组合 4"/>
            <p:cNvGrpSpPr/>
            <p:nvPr/>
          </p:nvGrpSpPr>
          <p:grpSpPr bwMode="auto">
            <a:xfrm>
              <a:off x="955" y="359"/>
              <a:ext cx="9130" cy="2085"/>
              <a:chOff x="955" y="359"/>
              <a:chExt cx="9130" cy="2085"/>
            </a:xfrm>
          </p:grpSpPr>
          <p:sp>
            <p:nvSpPr>
              <p:cNvPr id="10246" name="TextBox 28"/>
              <p:cNvSpPr txBox="1">
                <a:spLocks noChangeArrowheads="1"/>
              </p:cNvSpPr>
              <p:nvPr/>
            </p:nvSpPr>
            <p:spPr bwMode="auto">
              <a:xfrm>
                <a:off x="1836" y="359"/>
                <a:ext cx="3684"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10247"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pic>
        <p:nvPicPr>
          <p:cNvPr id="10248"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4524" y="1343300"/>
            <a:ext cx="5271616" cy="41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矩形 1"/>
          <p:cNvSpPr>
            <a:spLocks noChangeArrowheads="1"/>
          </p:cNvSpPr>
          <p:nvPr/>
        </p:nvSpPr>
        <p:spPr bwMode="auto">
          <a:xfrm>
            <a:off x="8507265" y="5780217"/>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创建新页面</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矩形 7"/>
          <p:cNvSpPr>
            <a:spLocks noChangeArrowheads="1"/>
          </p:cNvSpPr>
          <p:nvPr/>
        </p:nvSpPr>
        <p:spPr bwMode="auto">
          <a:xfrm>
            <a:off x="550648" y="1733420"/>
            <a:ext cx="5374762" cy="23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选择需要的页面类型，设置页面名称，选择页面展示类型，最后保存页面。返回“页面”，选择刚才添加完成的页面，点击保存，在店铺首页导航模块，就可以看到新添加的页面。</a:t>
            </a:r>
            <a:endParaRPr lang="zh-CN" altLang="en-US" sz="2000" dirty="0">
              <a:latin typeface="微软雅黑" panose="020B0503020204020204" pitchFamily="34" charset="-122"/>
              <a:ea typeface="微软雅黑" panose="020B0503020204020204" pitchFamily="34" charset="-122"/>
            </a:endParaRPr>
          </a:p>
        </p:txBody>
      </p:sp>
      <p:grpSp>
        <p:nvGrpSpPr>
          <p:cNvPr id="11266" name="组合 4"/>
          <p:cNvGrpSpPr/>
          <p:nvPr/>
        </p:nvGrpSpPr>
        <p:grpSpPr bwMode="auto">
          <a:xfrm>
            <a:off x="605883" y="226794"/>
            <a:ext cx="5795591" cy="1326371"/>
            <a:chOff x="955" y="353"/>
            <a:chExt cx="9130" cy="2091"/>
          </a:xfrm>
        </p:grpSpPr>
        <p:sp>
          <p:nvSpPr>
            <p:cNvPr id="11267" name="TextBox 28"/>
            <p:cNvSpPr txBox="1">
              <a:spLocks noChangeArrowheads="1"/>
            </p:cNvSpPr>
            <p:nvPr/>
          </p:nvSpPr>
          <p:spPr bwMode="auto">
            <a:xfrm>
              <a:off x="1835" y="353"/>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11268"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pic>
        <p:nvPicPr>
          <p:cNvPr id="11269" name="图片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07743" y="488522"/>
            <a:ext cx="5166881" cy="58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10" y="4502981"/>
            <a:ext cx="5865109" cy="104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latin typeface="微软雅黑" panose="020B0503020204020204" pitchFamily="34" charset="-122"/>
              <a:ea typeface="微软雅黑" panose="020B0503020204020204" pitchFamily="34" charset="-122"/>
            </a:endParaRPr>
          </a:p>
        </p:txBody>
      </p:sp>
      <p:sp>
        <p:nvSpPr>
          <p:cNvPr id="12290" name="矩形 7"/>
          <p:cNvSpPr>
            <a:spLocks noChangeArrowheads="1"/>
          </p:cNvSpPr>
          <p:nvPr/>
        </p:nvSpPr>
        <p:spPr bwMode="auto">
          <a:xfrm>
            <a:off x="769637" y="1954692"/>
            <a:ext cx="5325569" cy="28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3.“自定义链接”设置方法</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自定义链接的设置比较简单，只需要填写“链接名称”、“链接地址”即可。需要注意的是，添加的链接只能填写淘宝网内部链接。添加完成所需要的分类、页面后，可以在“导航设置”界面，上下移动或删除所添加的分类和页面。</a:t>
            </a:r>
            <a:endParaRPr lang="zh-CN" altLang="en-US" sz="2000" dirty="0">
              <a:latin typeface="微软雅黑" panose="020B0503020204020204" pitchFamily="34" charset="-122"/>
              <a:ea typeface="微软雅黑" panose="020B0503020204020204" pitchFamily="34" charset="-122"/>
            </a:endParaRPr>
          </a:p>
        </p:txBody>
      </p:sp>
      <p:grpSp>
        <p:nvGrpSpPr>
          <p:cNvPr id="12291" name="组合 4"/>
          <p:cNvGrpSpPr/>
          <p:nvPr/>
        </p:nvGrpSpPr>
        <p:grpSpPr bwMode="auto">
          <a:xfrm>
            <a:off x="605883" y="230600"/>
            <a:ext cx="5795591" cy="1322565"/>
            <a:chOff x="955" y="359"/>
            <a:chExt cx="9130" cy="2085"/>
          </a:xfrm>
        </p:grpSpPr>
        <p:sp>
          <p:nvSpPr>
            <p:cNvPr id="12292" name="TextBox 28"/>
            <p:cNvSpPr txBox="1">
              <a:spLocks noChangeArrowheads="1"/>
            </p:cNvSpPr>
            <p:nvPr/>
          </p:nvSpPr>
          <p:spPr bwMode="auto">
            <a:xfrm>
              <a:off x="1835" y="359"/>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分类导航设计</a:t>
              </a:r>
              <a:endParaRPr lang="zh-CN" altLang="en-US" sz="2800" b="1" dirty="0">
                <a:latin typeface="微软雅黑" panose="020B0503020204020204" pitchFamily="34" charset="-122"/>
                <a:ea typeface="微软雅黑" panose="020B0503020204020204" pitchFamily="34" charset="-122"/>
              </a:endParaRPr>
            </a:p>
          </p:txBody>
        </p:sp>
        <p:sp>
          <p:nvSpPr>
            <p:cNvPr id="12293" name="Text Box 6"/>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endParaRPr lang="zh-CN" altLang="en-US" sz="2400" b="1">
                <a:solidFill>
                  <a:srgbClr val="F67E1A"/>
                </a:solidFill>
                <a:latin typeface="微软雅黑" panose="020B0503020204020204" pitchFamily="34" charset="-122"/>
                <a:ea typeface="微软雅黑" panose="020B0503020204020204" pitchFamily="34" charset="-122"/>
                <a:sym typeface="宋体" panose="02010600030101010101" pitchFamily="2" charset="-122"/>
              </a:endParaRPr>
            </a:p>
          </p:txBody>
        </p:sp>
      </p:grpSp>
      <p:pic>
        <p:nvPicPr>
          <p:cNvPr id="12294" name="图片 5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0464" y="1574732"/>
            <a:ext cx="5270029" cy="412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MH" val="20160427150712"/>
  <p:tag name="MH_LIBRARY" val="CONTENTS"/>
  <p:tag name="MH_TYPE" val="NUMBER"/>
  <p:tag name="ID" val="545818"/>
  <p:tag name="MH_ORDER" val="1"/>
</p:tagLst>
</file>

<file path=ppt/tags/tag11.xml><?xml version="1.0" encoding="utf-8"?>
<p:tagLst xmlns:p="http://schemas.openxmlformats.org/presentationml/2006/main">
  <p:tag name="MH" val="20160427150712"/>
  <p:tag name="MH_LIBRARY" val="CONTENTS"/>
  <p:tag name="MH_TYPE" val="ENTRY"/>
  <p:tag name="ID" val="545818"/>
  <p:tag name="MH_ORDER" val="1"/>
</p:tagLst>
</file>

<file path=ppt/tags/tag12.xml><?xml version="1.0" encoding="utf-8"?>
<p:tagLst xmlns:p="http://schemas.openxmlformats.org/presentationml/2006/main">
  <p:tag name="MH" val="20160427150712"/>
  <p:tag name="MH_LIBRARY" val="CONTENTS"/>
  <p:tag name="MH_TYPE" val="NUMBER"/>
  <p:tag name="ID" val="545818"/>
  <p:tag name="MH_ORDER" val="1"/>
</p:tagLst>
</file>

<file path=ppt/tags/tag13.xml><?xml version="1.0" encoding="utf-8"?>
<p:tagLst xmlns:p="http://schemas.openxmlformats.org/presentationml/2006/main">
  <p:tag name="MH" val="20160427150712"/>
  <p:tag name="MH_LIBRARY" val="CONTENTS"/>
  <p:tag name="MH_TYPE" val="ENTRY"/>
  <p:tag name="ID" val="545818"/>
  <p:tag name="MH_ORDER" val="2"/>
</p:tagLst>
</file>

<file path=ppt/tags/tag14.xml><?xml version="1.0" encoding="utf-8"?>
<p:tagLst xmlns:p="http://schemas.openxmlformats.org/presentationml/2006/main">
  <p:tag name="MH" val="20160427150712"/>
  <p:tag name="MH_LIBRARY" val="CONTENTS"/>
  <p:tag name="MH_TYPE" val="NUMBER"/>
  <p:tag name="ID" val="545818"/>
  <p:tag name="MH_ORDER" val="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PP_MARK_KEY" val="8e3a3d26-edce-4758-9af4-00b40a9f68a1"/>
  <p:tag name="COMMONDATA" val="eyJoZGlkIjoiOTk0ZThhZDc2N2I1NDAzYjU1NTI2YTI3MTU1MzlkYzA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MH" val="20160427150712"/>
  <p:tag name="MH_LIBRARY" val="CONTENTS"/>
  <p:tag name="MH_TYPE" val="ENTRY"/>
  <p:tag name="ID" val="545818"/>
  <p:tag name="MH_ORDER" val="1"/>
</p:tagLst>
</file>

<file path=ppt/tags/tag4.xml><?xml version="1.0" encoding="utf-8"?>
<p:tagLst xmlns:p="http://schemas.openxmlformats.org/presentationml/2006/main">
  <p:tag name="MH" val="20160427150712"/>
  <p:tag name="MH_LIBRARY" val="CONTENTS"/>
  <p:tag name="MH_TYPE" val="NUMBER"/>
  <p:tag name="ID" val="545818"/>
  <p:tag name="MH_ORDER" val="1"/>
</p:tagLst>
</file>

<file path=ppt/tags/tag5.xml><?xml version="1.0" encoding="utf-8"?>
<p:tagLst xmlns:p="http://schemas.openxmlformats.org/presentationml/2006/main">
  <p:tag name="MH" val="20160427150712"/>
  <p:tag name="MH_LIBRARY" val="CONTENTS"/>
  <p:tag name="MH_TYPE" val="ENTRY"/>
  <p:tag name="ID" val="545818"/>
  <p:tag name="MH_ORDER" val="2"/>
</p:tagLst>
</file>

<file path=ppt/tags/tag6.xml><?xml version="1.0" encoding="utf-8"?>
<p:tagLst xmlns:p="http://schemas.openxmlformats.org/presentationml/2006/main">
  <p:tag name="MH" val="20160427150712"/>
  <p:tag name="MH_LIBRARY" val="CONTENTS"/>
  <p:tag name="MH_TYPE" val="ENTRY"/>
  <p:tag name="ID" val="545818"/>
  <p:tag name="MH_ORDER" val="3"/>
</p:tagLst>
</file>

<file path=ppt/tags/tag7.xml><?xml version="1.0" encoding="utf-8"?>
<p:tagLst xmlns:p="http://schemas.openxmlformats.org/presentationml/2006/main">
  <p:tag name="MH" val="20160427150712"/>
  <p:tag name="MH_LIBRARY" val="CONTENTS"/>
  <p:tag name="MH_TYPE" val="ENTRY"/>
  <p:tag name="ID" val="545818"/>
  <p:tag name="MH_ORDER" val="4"/>
</p:tagLst>
</file>

<file path=ppt/tags/tag8.xml><?xml version="1.0" encoding="utf-8"?>
<p:tagLst xmlns:p="http://schemas.openxmlformats.org/presentationml/2006/main">
  <p:tag name="MH" val="20160427150712"/>
  <p:tag name="MH_LIBRARY" val="CONTENTS"/>
  <p:tag name="MH_TYPE" val="NUMBER"/>
  <p:tag name="ID" val="545818"/>
  <p:tag name="MH_ORDER" val="1"/>
</p:tagLst>
</file>

<file path=ppt/tags/tag9.xml><?xml version="1.0" encoding="utf-8"?>
<p:tagLst xmlns:p="http://schemas.openxmlformats.org/presentationml/2006/main">
  <p:tag name="MH" val="20160427150712"/>
  <p:tag name="MH_LIBRARY" val="CONTENTS"/>
  <p:tag name="MH_TYPE" val="NUMBER"/>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1928</Words>
  <Application>WPS 演示</Application>
  <PresentationFormat>自定义</PresentationFormat>
  <Paragraphs>153</Paragraphs>
  <Slides>14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微软雅黑</vt:lpstr>
      <vt:lpstr>Calibri</vt:lpstr>
      <vt:lpstr>Clear Sans Light</vt:lpstr>
      <vt:lpstr>Almonte Snow</vt:lpstr>
      <vt:lpstr>Verdana</vt:lpstr>
      <vt:lpstr>Times New Roman</vt:lpstr>
      <vt:lpstr>Times New Roman</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阳光飘雪</cp:lastModifiedBy>
  <cp:revision>98</cp:revision>
  <dcterms:created xsi:type="dcterms:W3CDTF">2017-06-21T11:05:00Z</dcterms:created>
  <dcterms:modified xsi:type="dcterms:W3CDTF">2022-12-30T11:35:58Z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E05A35CBEEF34323A5F4F358968718D9</vt:lpwstr>
  </property>
  <property fmtid="{D5CDD505-2E9C-101B-9397-08002B2CF9AE}" pid="3" name="KSOProductBuildVer">
    <vt:lpwstr>2052-11.1.0.12980</vt:lpwstr>
  </property>
</Properties>
</file>