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85" r:id="rId6"/>
    <p:sldId id="286" r:id="rId7"/>
    <p:sldId id="260" r:id="rId8"/>
    <p:sldId id="261" r:id="rId9"/>
    <p:sldId id="287" r:id="rId10"/>
    <p:sldId id="264" r:id="rId11"/>
    <p:sldId id="263" r:id="rId12"/>
    <p:sldId id="288" r:id="rId13"/>
    <p:sldId id="289" r:id="rId14"/>
    <p:sldId id="290" r:id="rId15"/>
    <p:sldId id="266" r:id="rId16"/>
    <p:sldId id="268" r:id="rId17"/>
    <p:sldId id="291" r:id="rId18"/>
    <p:sldId id="279" r:id="rId19"/>
    <p:sldId id="292" r:id="rId20"/>
    <p:sldId id="293" r:id="rId21"/>
    <p:sldId id="294" r:id="rId22"/>
    <p:sldId id="295" r:id="rId23"/>
    <p:sldId id="296" r:id="rId24"/>
    <p:sldId id="297" r:id="rId25"/>
    <p:sldId id="280" r:id="rId26"/>
    <p:sldId id="298" r:id="rId27"/>
    <p:sldId id="299" r:id="rId28"/>
    <p:sldId id="300" r:id="rId29"/>
    <p:sldId id="276" r:id="rId30"/>
    <p:sldId id="277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案例五 学生毕业论文的排版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47506" y="1731254"/>
            <a:ext cx="10872103" cy="4525963"/>
          </a:xfrm>
        </p:spPr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论文标题格式</a:t>
            </a:r>
            <a:r>
              <a:rPr lang="zh-CN" altLang="zh-CN" b="1" dirty="0" smtClean="0"/>
              <a:t>设置</a:t>
            </a:r>
            <a:endParaRPr lang="en-US" altLang="zh-CN" b="1" dirty="0" smtClean="0"/>
          </a:p>
          <a:p>
            <a:pPr lvl="1"/>
            <a:r>
              <a:rPr lang="zh-CN" altLang="zh-CN" sz="2000" dirty="0"/>
              <a:t>本论文包含两级标题，分别是一级标题，二级标题。按照下表要求设置论文的标题格式，并对相应的样式的格式进行修改。</a:t>
            </a:r>
            <a:endParaRPr lang="zh-CN" altLang="zh-CN" sz="2000" dirty="0"/>
          </a:p>
          <a:p>
            <a:pPr lvl="1"/>
            <a:r>
              <a:rPr lang="zh-CN" altLang="zh-CN" sz="2000" dirty="0"/>
              <a:t>将标题设置为“标题”样式，才能创建自动目录，使用样式还可以快速设置格式。</a:t>
            </a:r>
            <a:endParaRPr lang="zh-CN" altLang="zh-CN" sz="2000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5.4.3 </a:t>
            </a:r>
            <a:r>
              <a:rPr lang="zh-CN" altLang="zh-CN" b="1" dirty="0"/>
              <a:t>论文格式设置</a:t>
            </a:r>
            <a:endParaRPr lang="zh-CN" altLang="zh-CN" b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5357" y="3464069"/>
            <a:ext cx="5916325" cy="239440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02033" y="944006"/>
            <a:ext cx="6071503" cy="762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）修改标题</a:t>
            </a:r>
            <a:r>
              <a:rPr lang="en-US" altLang="zh-CN" b="1" dirty="0"/>
              <a:t>1</a:t>
            </a:r>
            <a:r>
              <a:rPr lang="zh-CN" altLang="zh-CN" b="1" dirty="0"/>
              <a:t>样式</a:t>
            </a:r>
            <a:r>
              <a:rPr lang="zh-CN" altLang="zh-CN" b="1" dirty="0" smtClean="0"/>
              <a:t>格式</a:t>
            </a:r>
            <a:endParaRPr lang="en-US" altLang="zh-CN" b="1" dirty="0" smtClean="0"/>
          </a:p>
          <a:p>
            <a:pPr marL="0" indent="0">
              <a:buNone/>
            </a:pPr>
            <a:endParaRPr lang="zh-CN" altLang="zh-CN" b="1" dirty="0"/>
          </a:p>
          <a:p>
            <a:endParaRPr lang="zh-CN" altLang="en-US" dirty="0"/>
          </a:p>
        </p:txBody>
      </p:sp>
      <p:grpSp>
        <p:nvGrpSpPr>
          <p:cNvPr id="6" name="画布 1380"/>
          <p:cNvGrpSpPr/>
          <p:nvPr/>
        </p:nvGrpSpPr>
        <p:grpSpPr>
          <a:xfrm>
            <a:off x="979548" y="2051050"/>
            <a:ext cx="5413288" cy="2448214"/>
            <a:chOff x="0" y="0"/>
            <a:chExt cx="4481195" cy="1841500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4481195" cy="1841500"/>
            </a:xfrm>
            <a:prstGeom prst="rect">
              <a:avLst/>
            </a:prstGeom>
            <a:ln>
              <a:noFill/>
            </a:ln>
          </p:spPr>
        </p:sp>
        <p:sp>
          <p:nvSpPr>
            <p:cNvPr id="8" name="文本框 1448"/>
            <p:cNvSpPr txBox="1"/>
            <p:nvPr/>
          </p:nvSpPr>
          <p:spPr>
            <a:xfrm>
              <a:off x="537179" y="1433887"/>
              <a:ext cx="3153373" cy="37245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5-6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修改标题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样式操作示意图（一）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61318" y="0"/>
              <a:ext cx="3492000" cy="1327525"/>
              <a:chOff x="180000" y="64670"/>
              <a:chExt cx="3492000" cy="1327525"/>
            </a:xfrm>
          </p:grpSpPr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64670"/>
                <a:ext cx="3492000" cy="668254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2"/>
              <a:srcRect t="-4" b="37331"/>
              <a:stretch>
                <a:fillRect/>
              </a:stretch>
            </p:blipFill>
            <p:spPr>
              <a:xfrm>
                <a:off x="930195" y="732881"/>
                <a:ext cx="1512000" cy="659314"/>
              </a:xfrm>
              <a:prstGeom prst="rect">
                <a:avLst/>
              </a:prstGeom>
            </p:spPr>
          </p:pic>
          <p:sp>
            <p:nvSpPr>
              <p:cNvPr id="12" name="文本框 1448"/>
              <p:cNvSpPr txBox="1"/>
              <p:nvPr/>
            </p:nvSpPr>
            <p:spPr>
              <a:xfrm>
                <a:off x="1754366" y="140923"/>
                <a:ext cx="687829" cy="31699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1587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6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①右击</a:t>
                </a:r>
                <a:endPara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文本框 1448"/>
              <p:cNvSpPr txBox="1"/>
              <p:nvPr/>
            </p:nvSpPr>
            <p:spPr>
              <a:xfrm>
                <a:off x="261318" y="833059"/>
                <a:ext cx="616758" cy="30118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1587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096029" y="136137"/>
                <a:ext cx="559778" cy="42737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919267" y="917075"/>
                <a:ext cx="1129242" cy="173901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6" name="画布 1429"/>
          <p:cNvGrpSpPr/>
          <p:nvPr/>
        </p:nvGrpSpPr>
        <p:grpSpPr>
          <a:xfrm>
            <a:off x="6243171" y="1731255"/>
            <a:ext cx="4677673" cy="4118827"/>
            <a:chOff x="0" y="0"/>
            <a:chExt cx="3624580" cy="3616325"/>
          </a:xfrm>
        </p:grpSpPr>
        <p:sp>
          <p:nvSpPr>
            <p:cNvPr id="17" name="矩形 16"/>
            <p:cNvSpPr/>
            <p:nvPr/>
          </p:nvSpPr>
          <p:spPr>
            <a:xfrm>
              <a:off x="0" y="0"/>
              <a:ext cx="3624580" cy="3616325"/>
            </a:xfrm>
            <a:prstGeom prst="rect">
              <a:avLst/>
            </a:prstGeom>
            <a:ln>
              <a:noFill/>
            </a:ln>
          </p:spPr>
        </p:sp>
        <p:sp>
          <p:nvSpPr>
            <p:cNvPr id="18" name="文本框 1448"/>
            <p:cNvSpPr txBox="1"/>
            <p:nvPr/>
          </p:nvSpPr>
          <p:spPr>
            <a:xfrm>
              <a:off x="453063" y="3184154"/>
              <a:ext cx="2949164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5-7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修改标题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样式操作示意图（二）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453081" y="0"/>
              <a:ext cx="2772000" cy="3066890"/>
              <a:chOff x="453081" y="0"/>
              <a:chExt cx="2772000" cy="3066890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081" y="0"/>
                <a:ext cx="2772000" cy="3066890"/>
              </a:xfrm>
              <a:prstGeom prst="rect">
                <a:avLst/>
              </a:prstGeom>
            </p:spPr>
          </p:pic>
          <p:sp>
            <p:nvSpPr>
              <p:cNvPr id="21" name="椭圆 20"/>
              <p:cNvSpPr/>
              <p:nvPr/>
            </p:nvSpPr>
            <p:spPr>
              <a:xfrm>
                <a:off x="518984" y="1747406"/>
                <a:ext cx="637866" cy="35594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2" name="文本框 1448"/>
              <p:cNvSpPr txBox="1"/>
              <p:nvPr/>
            </p:nvSpPr>
            <p:spPr>
              <a:xfrm>
                <a:off x="1259109" y="1695601"/>
                <a:ext cx="1236908" cy="552299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90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分别选择【字体】和【段落】进行修改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右箭头 2"/>
          <p:cNvSpPr/>
          <p:nvPr/>
        </p:nvSpPr>
        <p:spPr>
          <a:xfrm>
            <a:off x="5922818" y="3389653"/>
            <a:ext cx="696191" cy="470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02033" y="944006"/>
            <a:ext cx="9645976" cy="3098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）给文档的一级标题设置标题</a:t>
            </a:r>
            <a:r>
              <a:rPr lang="en-US" altLang="zh-CN" b="1" dirty="0"/>
              <a:t>1</a:t>
            </a:r>
            <a:r>
              <a:rPr lang="zh-CN" altLang="zh-CN" b="1" dirty="0" smtClean="0"/>
              <a:t>样式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）选择一级标题段落；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）切换到【开始】选项卡，在【样式】分组中单击【标题</a:t>
            </a:r>
            <a:r>
              <a:rPr lang="en-US" altLang="zh-CN" dirty="0"/>
              <a:t>1</a:t>
            </a:r>
            <a:r>
              <a:rPr lang="zh-CN" altLang="zh-CN" dirty="0"/>
              <a:t>】样式，这样就把这个一级标题设置为标题</a:t>
            </a:r>
            <a:r>
              <a:rPr lang="en-US" altLang="zh-CN" dirty="0"/>
              <a:t>1</a:t>
            </a:r>
            <a:r>
              <a:rPr lang="zh-CN" altLang="zh-CN" dirty="0"/>
              <a:t>样式了。逐个设置文中所有一级标题文本；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3</a:t>
            </a:r>
            <a:r>
              <a:rPr lang="zh-CN" altLang="zh-CN" dirty="0"/>
              <a:t>）将所有一级标题文字后面的“（一级标题）”文字删掉。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同理，二级标题也类似操作。</a:t>
            </a:r>
            <a:endParaRPr lang="zh-CN" altLang="zh-CN" dirty="0"/>
          </a:p>
          <a:p>
            <a:pPr marL="0" indent="0">
              <a:buNone/>
            </a:pPr>
            <a:endParaRPr lang="zh-CN" altLang="zh-CN" b="1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38209" y="1737382"/>
            <a:ext cx="11108650" cy="39103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b="1" dirty="0"/>
              <a:t>2</a:t>
            </a:r>
            <a:r>
              <a:rPr lang="zh-CN" altLang="zh-CN" b="1" dirty="0"/>
              <a:t>论文正文文本的格式设置</a:t>
            </a:r>
            <a:endParaRPr lang="zh-CN" altLang="zh-CN" b="1" dirty="0"/>
          </a:p>
          <a:p>
            <a:pPr marL="0" indent="0">
              <a:buNone/>
            </a:pPr>
            <a:r>
              <a:rPr lang="zh-CN" altLang="zh-CN" dirty="0"/>
              <a:t>按要求要将正文文本（除标题文字外）设置为宋体、小四号，首行缩进</a:t>
            </a:r>
            <a:r>
              <a:rPr lang="en-US" altLang="zh-CN" dirty="0"/>
              <a:t>2</a:t>
            </a:r>
            <a:r>
              <a:rPr lang="zh-CN" altLang="zh-CN" dirty="0"/>
              <a:t>字符、</a:t>
            </a:r>
            <a:r>
              <a:rPr lang="en-US" altLang="zh-CN" dirty="0"/>
              <a:t>1.5</a:t>
            </a:r>
            <a:r>
              <a:rPr lang="zh-CN" altLang="zh-CN" dirty="0"/>
              <a:t>倍行距。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）设置正文第一段的格式</a:t>
            </a:r>
            <a:endParaRPr lang="zh-CN" altLang="zh-CN" b="1" dirty="0"/>
          </a:p>
          <a:p>
            <a:pPr marL="400050" lvl="1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）选择论文正文的第一段文字（包括回车符）；</a:t>
            </a:r>
            <a:endParaRPr lang="zh-CN" altLang="zh-CN" dirty="0"/>
          </a:p>
          <a:p>
            <a:pPr marL="400050" lvl="1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）按要求进行字体格式和段落格式设置。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）格式刷的使用</a:t>
            </a:r>
            <a:endParaRPr lang="zh-CN" altLang="zh-CN" b="1" dirty="0"/>
          </a:p>
          <a:p>
            <a:pPr marL="400050" lvl="1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）选择论文正文第一段文字（包括回车符），这个段落称为源文档段落；</a:t>
            </a:r>
            <a:endParaRPr lang="zh-CN" altLang="zh-CN" dirty="0"/>
          </a:p>
          <a:p>
            <a:pPr marL="400050" lvl="1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）切换到【开始】选项卡，在【剪贴板】分组中双击【格式刷】命令，然后去刷</a:t>
            </a:r>
            <a:r>
              <a:rPr lang="en-US" altLang="zh-CN" dirty="0"/>
              <a:t>“</a:t>
            </a:r>
            <a:r>
              <a:rPr lang="zh-CN" altLang="zh-CN" dirty="0"/>
              <a:t>正文</a:t>
            </a:r>
            <a:r>
              <a:rPr lang="en-US" altLang="zh-CN" dirty="0"/>
              <a:t>”</a:t>
            </a:r>
            <a:r>
              <a:rPr lang="zh-CN" altLang="zh-CN" dirty="0"/>
              <a:t>其余各段，所刷的段落称为目标段落；</a:t>
            </a:r>
            <a:endParaRPr lang="zh-CN" altLang="zh-CN" dirty="0"/>
          </a:p>
          <a:p>
            <a:pPr marL="400050" lvl="1" indent="0">
              <a:buNone/>
            </a:pPr>
            <a:r>
              <a:rPr lang="en-US" altLang="zh-CN" dirty="0"/>
              <a:t>3</a:t>
            </a:r>
            <a:r>
              <a:rPr lang="zh-CN" altLang="zh-CN" dirty="0"/>
              <a:t>）所有正文各段设置完成之后，再次单击格式刷，取消格式刷功能。</a:t>
            </a:r>
            <a:endParaRPr lang="zh-CN" altLang="zh-CN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endParaRPr lang="zh-CN" altLang="zh-CN" b="1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198666" cy="4525963"/>
          </a:xfrm>
        </p:spPr>
        <p:txBody>
          <a:bodyPr/>
          <a:lstStyle/>
          <a:p>
            <a:r>
              <a:rPr lang="zh-CN" altLang="zh-CN" sz="2400" dirty="0"/>
              <a:t>一级标题也称为章标题，在论文的格式设置中，一级标题均从新的一页开始。可以插入一个分页符或分节符完成操作。本案例是插入一个分页符。</a:t>
            </a:r>
            <a:endParaRPr lang="zh-CN" altLang="zh-CN" sz="24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5.4.4 </a:t>
            </a:r>
            <a:r>
              <a:rPr lang="zh-CN" altLang="zh-CN" b="1" dirty="0"/>
              <a:t>设置所有一级标题均从新的一页</a:t>
            </a:r>
            <a:r>
              <a:rPr lang="zh-CN" altLang="zh-CN" b="1" dirty="0" smtClean="0"/>
              <a:t>开始</a:t>
            </a:r>
            <a:endParaRPr lang="zh-CN" altLang="zh-CN" b="1" dirty="0"/>
          </a:p>
        </p:txBody>
      </p:sp>
      <p:pic>
        <p:nvPicPr>
          <p:cNvPr id="13" name="图片 12"/>
          <p:cNvPicPr/>
          <p:nvPr/>
        </p:nvPicPr>
        <p:blipFill>
          <a:blip r:embed="rId1"/>
          <a:stretch>
            <a:fillRect/>
          </a:stretch>
        </p:blipFill>
        <p:spPr>
          <a:xfrm>
            <a:off x="5881254" y="1731254"/>
            <a:ext cx="5361709" cy="3529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4669198" cy="4525963"/>
          </a:xfrm>
        </p:spPr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插入目录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1</a:t>
            </a:r>
            <a:r>
              <a:rPr lang="zh-CN" altLang="zh-CN" sz="2000" dirty="0"/>
              <a:t>）将插入点定位在正文前面，本案例是定位在一级标题“</a:t>
            </a:r>
            <a:r>
              <a:rPr lang="en-US" altLang="zh-CN" sz="2000" dirty="0"/>
              <a:t>1 </a:t>
            </a:r>
            <a:r>
              <a:rPr lang="zh-CN" altLang="zh-CN" sz="2000" dirty="0"/>
              <a:t>前言”之前；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2</a:t>
            </a:r>
            <a:r>
              <a:rPr lang="zh-CN" altLang="zh-CN" sz="2000" dirty="0"/>
              <a:t>）切换到【引用】选项卡，单击【目录】分组下的【目录】命令，在弹出的下拉列表中选择一种内置的自动目录即可，比如【自动目录</a:t>
            </a:r>
            <a:r>
              <a:rPr lang="en-US" altLang="zh-CN" sz="2000" dirty="0"/>
              <a:t>1</a:t>
            </a:r>
            <a:r>
              <a:rPr lang="zh-CN" altLang="zh-CN" sz="2000" dirty="0"/>
              <a:t>】，不要选择【手动目录】；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3</a:t>
            </a:r>
            <a:r>
              <a:rPr lang="zh-CN" altLang="zh-CN" sz="2000" dirty="0"/>
              <a:t>）按要求对目录的文本进行格式设置。</a:t>
            </a:r>
            <a:endParaRPr lang="zh-CN" altLang="zh-CN" sz="2000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5.4.5 </a:t>
            </a:r>
            <a:r>
              <a:rPr lang="zh-CN" altLang="zh-CN" b="1" dirty="0"/>
              <a:t>制作目录</a:t>
            </a:r>
            <a:endParaRPr lang="zh-CN" altLang="zh-CN" b="1" dirty="0"/>
          </a:p>
        </p:txBody>
      </p:sp>
      <p:grpSp>
        <p:nvGrpSpPr>
          <p:cNvPr id="12" name="画布 1562"/>
          <p:cNvGrpSpPr/>
          <p:nvPr/>
        </p:nvGrpSpPr>
        <p:grpSpPr>
          <a:xfrm>
            <a:off x="5787737" y="1869901"/>
            <a:ext cx="5029200" cy="3813925"/>
            <a:chOff x="0" y="0"/>
            <a:chExt cx="4518660" cy="3159760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518025" cy="3159760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1448"/>
            <p:cNvSpPr txBox="1"/>
            <p:nvPr/>
          </p:nvSpPr>
          <p:spPr>
            <a:xfrm>
              <a:off x="1045882" y="2722631"/>
              <a:ext cx="2465974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5-10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插入目录操作示意图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10750" y="92649"/>
              <a:ext cx="4407910" cy="2572274"/>
              <a:chOff x="270616" y="92649"/>
              <a:chExt cx="4407910" cy="2572274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66526" y="92649"/>
                <a:ext cx="4212000" cy="2019337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0616" y="1160122"/>
                <a:ext cx="1656000" cy="1504801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18" name="文本框 1448"/>
              <p:cNvSpPr txBox="1"/>
              <p:nvPr/>
            </p:nvSpPr>
            <p:spPr>
              <a:xfrm>
                <a:off x="769537" y="92735"/>
                <a:ext cx="724535" cy="2832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文本框 1448"/>
              <p:cNvSpPr txBox="1"/>
              <p:nvPr/>
            </p:nvSpPr>
            <p:spPr>
              <a:xfrm>
                <a:off x="3213588" y="984571"/>
                <a:ext cx="1308728" cy="2832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①定位插入点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文本框 1448"/>
              <p:cNvSpPr txBox="1"/>
              <p:nvPr/>
            </p:nvSpPr>
            <p:spPr>
              <a:xfrm>
                <a:off x="2005212" y="1353145"/>
                <a:ext cx="724535" cy="28321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2998574" y="1267781"/>
                <a:ext cx="304800" cy="369276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527222" y="353326"/>
                <a:ext cx="304800" cy="631092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270616" y="1159399"/>
                <a:ext cx="1656000" cy="951897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9573238" cy="2343205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插入分节符</a:t>
            </a:r>
            <a:endParaRPr lang="zh-CN" altLang="zh-CN" b="1" dirty="0"/>
          </a:p>
          <a:p>
            <a:pPr lvl="1"/>
            <a:r>
              <a:rPr lang="zh-CN" altLang="zh-CN" sz="2400" dirty="0"/>
              <a:t>根据页眉和页码设置的要求，必须将目录部分和正文部分分在不同的节，所以要在目录和正文之间插入一个分节符。</a:t>
            </a:r>
            <a:endParaRPr lang="zh-CN" altLang="zh-CN" sz="2400" dirty="0"/>
          </a:p>
          <a:p>
            <a:pPr lvl="1"/>
            <a:r>
              <a:rPr lang="zh-CN" altLang="zh-CN" sz="2400" dirty="0"/>
              <a:t>将插入点定位在“</a:t>
            </a:r>
            <a:r>
              <a:rPr lang="en-US" altLang="zh-CN" sz="2400" dirty="0"/>
              <a:t>1 </a:t>
            </a:r>
            <a:r>
              <a:rPr lang="zh-CN" altLang="zh-CN" sz="2400" dirty="0"/>
              <a:t>前言”的前面，然后插入一个“分节符”。</a:t>
            </a:r>
            <a:endParaRPr lang="zh-CN" altLang="zh-CN" sz="2400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5.4.5 </a:t>
            </a:r>
            <a:r>
              <a:rPr lang="zh-CN" altLang="zh-CN" b="1" dirty="0"/>
              <a:t>制作目录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663" y="2043455"/>
            <a:ext cx="10805125" cy="2152027"/>
          </a:xfrm>
        </p:spPr>
        <p:txBody>
          <a:bodyPr/>
          <a:lstStyle/>
          <a:p>
            <a:r>
              <a:rPr lang="zh-CN" altLang="zh-CN" dirty="0"/>
              <a:t>本案例的页眉要求是：封面和目录不设置页眉；正文部分设置页眉，且奇数页的页眉与偶数页的页眉不同。奇数页的页眉内容为“广西江州师范学院本科生毕业论文（设计）”；偶数页的页眉为“张三</a:t>
            </a:r>
            <a:r>
              <a:rPr lang="en-US" altLang="zh-CN" dirty="0"/>
              <a:t>    </a:t>
            </a:r>
            <a:r>
              <a:rPr lang="zh-CN" altLang="zh-CN" dirty="0"/>
              <a:t>基于频率域特性的闭合轮廓描述子对比分析”。</a:t>
            </a: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551957" cy="3040623"/>
          </a:xfrm>
        </p:spPr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进入【页眉和页脚】工作界面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1</a:t>
            </a:r>
            <a:r>
              <a:rPr lang="zh-CN" altLang="zh-CN" sz="2000" dirty="0"/>
              <a:t>）切换到【插入】选项卡，在【页眉和页脚】分组中单击【页眉】命令下方的三角按钮，弹出【页眉】设置菜单；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zh-CN" altLang="zh-CN" sz="2000" dirty="0"/>
              <a:t>（</a:t>
            </a:r>
            <a:r>
              <a:rPr lang="en-US" altLang="zh-CN" sz="2000" dirty="0"/>
              <a:t>2</a:t>
            </a:r>
            <a:r>
              <a:rPr lang="zh-CN" altLang="zh-CN" sz="2000" dirty="0"/>
              <a:t>）单击【编辑页眉】选项，进入【页眉和页脚】编辑视图方式。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zh-CN" altLang="zh-CN" sz="2000" dirty="0"/>
              <a:t>进入页眉和页脚工作界面操作如图</a:t>
            </a:r>
            <a:r>
              <a:rPr lang="en-US" altLang="zh-CN" sz="2000" dirty="0"/>
              <a:t>5-12</a:t>
            </a:r>
            <a:r>
              <a:rPr lang="zh-CN" altLang="zh-CN" sz="2000" dirty="0"/>
              <a:t>所示。</a:t>
            </a:r>
            <a:endParaRPr lang="zh-CN" altLang="zh-CN" sz="2000" dirty="0"/>
          </a:p>
          <a:p>
            <a:pPr marL="0" indent="0">
              <a:buNone/>
            </a:pP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  <p:grpSp>
        <p:nvGrpSpPr>
          <p:cNvPr id="4" name="画布 72"/>
          <p:cNvGrpSpPr/>
          <p:nvPr/>
        </p:nvGrpSpPr>
        <p:grpSpPr>
          <a:xfrm>
            <a:off x="6096000" y="1833273"/>
            <a:ext cx="5167745" cy="3746645"/>
            <a:chOff x="0" y="0"/>
            <a:chExt cx="4539445" cy="2880355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538980" cy="2879725"/>
            </a:xfrm>
            <a:prstGeom prst="rect">
              <a:avLst/>
            </a:prstGeom>
            <a:ln>
              <a:noFill/>
            </a:ln>
          </p:spPr>
        </p:sp>
        <p:sp>
          <p:nvSpPr>
            <p:cNvPr id="6" name="文本框 1448"/>
            <p:cNvSpPr txBox="1"/>
            <p:nvPr/>
          </p:nvSpPr>
          <p:spPr>
            <a:xfrm>
              <a:off x="1275494" y="2556505"/>
              <a:ext cx="3263951" cy="32385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5-12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进入页眉和页脚工作界面操作示意图</a:t>
              </a:r>
              <a:endPara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07459" y="36006"/>
              <a:ext cx="4140000" cy="2386646"/>
              <a:chOff x="164365" y="122351"/>
              <a:chExt cx="4140000" cy="2386646"/>
            </a:xfrm>
          </p:grpSpPr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64365" y="122351"/>
                <a:ext cx="4140000" cy="1493736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2"/>
              <a:srcRect l="-15" t="18860" r="23"/>
              <a:stretch>
                <a:fillRect/>
              </a:stretch>
            </p:blipFill>
            <p:spPr>
              <a:xfrm>
                <a:off x="2661979" y="1043619"/>
                <a:ext cx="1547868" cy="1465378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10" name="文本框 1448"/>
              <p:cNvSpPr txBox="1"/>
              <p:nvPr/>
            </p:nvSpPr>
            <p:spPr>
              <a:xfrm>
                <a:off x="2567351" y="400111"/>
                <a:ext cx="700389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文本框 1448"/>
              <p:cNvSpPr txBox="1"/>
              <p:nvPr/>
            </p:nvSpPr>
            <p:spPr>
              <a:xfrm>
                <a:off x="1855764" y="2097105"/>
                <a:ext cx="700389" cy="29781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2556153" y="2180735"/>
                <a:ext cx="1035720" cy="164757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267183" y="321276"/>
                <a:ext cx="356879" cy="535459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655" y="1706804"/>
            <a:ext cx="8627665" cy="193673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设置页眉</a:t>
            </a:r>
            <a:endParaRPr lang="zh-CN" altLang="zh-CN" b="1" dirty="0"/>
          </a:p>
          <a:p>
            <a:pPr lvl="1" algn="just"/>
            <a:r>
              <a:rPr lang="zh-CN" altLang="zh-CN" sz="2400" dirty="0"/>
              <a:t>因为奇数页的页眉和偶数页的页眉不相同，所以在【页眉和页脚工具】选项卡【选项】分组中勾选【奇偶页不同】复选框，如图</a:t>
            </a:r>
            <a:r>
              <a:rPr lang="en-US" altLang="zh-CN" sz="2400" dirty="0"/>
              <a:t>5-13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  <p:grpSp>
        <p:nvGrpSpPr>
          <p:cNvPr id="14" name="画布 102"/>
          <p:cNvGrpSpPr/>
          <p:nvPr/>
        </p:nvGrpSpPr>
        <p:grpSpPr>
          <a:xfrm>
            <a:off x="1753084" y="3911014"/>
            <a:ext cx="6534584" cy="1919167"/>
            <a:chOff x="0" y="0"/>
            <a:chExt cx="4791075" cy="1514549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4791075" cy="1514475"/>
            </a:xfrm>
            <a:prstGeom prst="rect">
              <a:avLst/>
            </a:prstGeom>
            <a:ln>
              <a:noFill/>
            </a:ln>
          </p:spPr>
        </p:sp>
        <p:sp>
          <p:nvSpPr>
            <p:cNvPr id="16" name="文本框 1448"/>
            <p:cNvSpPr txBox="1"/>
            <p:nvPr/>
          </p:nvSpPr>
          <p:spPr>
            <a:xfrm>
              <a:off x="1275511" y="1190699"/>
              <a:ext cx="3263265" cy="32385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5-13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页眉和页脚选项卡工具功能区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97088" y="36000"/>
              <a:ext cx="4500000" cy="895170"/>
              <a:chOff x="197088" y="158776"/>
              <a:chExt cx="4500000" cy="895170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97088" y="158776"/>
                <a:ext cx="4500000" cy="895170"/>
              </a:xfrm>
              <a:prstGeom prst="rect">
                <a:avLst/>
              </a:prstGeom>
            </p:spPr>
          </p:pic>
          <p:sp>
            <p:nvSpPr>
              <p:cNvPr id="19" name="椭圆 18"/>
              <p:cNvSpPr/>
              <p:nvPr/>
            </p:nvSpPr>
            <p:spPr>
              <a:xfrm>
                <a:off x="3153653" y="552450"/>
                <a:ext cx="794385" cy="22860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757" y="1720725"/>
            <a:ext cx="9877777" cy="3450696"/>
          </a:xfrm>
        </p:spPr>
        <p:txBody>
          <a:bodyPr>
            <a:normAutofit/>
          </a:bodyPr>
          <a:lstStyle/>
          <a:p>
            <a:r>
              <a:rPr lang="zh-CN" altLang="zh-CN" b="1" dirty="0"/>
              <a:t>知识目标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）理解分节符概念，并能通过插入分节符将文档分为若干部分；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）理解样式概念，掌握使用样式编辑文档的标题和正文的方法；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）掌握页眉页脚的设置方法；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）掌握正确插入页码的方法；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）掌握自动生成目录的方法。</a:t>
            </a:r>
            <a:endParaRPr lang="zh-CN" altLang="zh-CN" dirty="0"/>
          </a:p>
          <a:p>
            <a:r>
              <a:rPr lang="zh-CN" altLang="zh-CN" b="1" dirty="0"/>
              <a:t>能力目标</a:t>
            </a:r>
            <a:endParaRPr lang="zh-CN" altLang="zh-CN" b="1" dirty="0"/>
          </a:p>
          <a:p>
            <a:pPr lvl="1"/>
            <a:r>
              <a:rPr lang="zh-CN" altLang="zh-CN" dirty="0"/>
              <a:t>能够利用所学知识正确编辑复杂的长文档。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5.1 </a:t>
            </a:r>
            <a:r>
              <a:rPr lang="zh-CN" altLang="en-US" b="1" dirty="0" smtClean="0"/>
              <a:t>教学目标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6765" y="1854723"/>
            <a:ext cx="8627665" cy="1520490"/>
          </a:xfrm>
        </p:spPr>
        <p:txBody>
          <a:bodyPr>
            <a:normAutofit/>
          </a:bodyPr>
          <a:lstStyle/>
          <a:p>
            <a:r>
              <a:rPr lang="zh-CN" altLang="zh-CN" sz="2800" dirty="0"/>
              <a:t>在文档编辑区的页眉区域有操作位置提示，按提示逐节逐项进行页眉设置，图</a:t>
            </a:r>
            <a:r>
              <a:rPr lang="en-US" altLang="zh-CN" sz="2800" dirty="0"/>
              <a:t>5-14</a:t>
            </a:r>
            <a:r>
              <a:rPr lang="zh-CN" altLang="zh-CN" sz="2800" dirty="0"/>
              <a:t>是第</a:t>
            </a:r>
            <a:r>
              <a:rPr lang="en-US" altLang="zh-CN" sz="2800" dirty="0"/>
              <a:t>3</a:t>
            </a:r>
            <a:r>
              <a:rPr lang="zh-CN" altLang="zh-CN" sz="2800" dirty="0"/>
              <a:t>节奇数页的页眉编辑区。</a:t>
            </a:r>
            <a:endParaRPr lang="zh-CN" altLang="zh-CN" sz="2800" dirty="0"/>
          </a:p>
          <a:p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  <p:grpSp>
        <p:nvGrpSpPr>
          <p:cNvPr id="10" name="画布 107"/>
          <p:cNvGrpSpPr/>
          <p:nvPr/>
        </p:nvGrpSpPr>
        <p:grpSpPr>
          <a:xfrm>
            <a:off x="1023937" y="3505767"/>
            <a:ext cx="7953807" cy="2367238"/>
            <a:chOff x="0" y="0"/>
            <a:chExt cx="4657725" cy="1870588"/>
          </a:xfrm>
        </p:grpSpPr>
        <p:sp>
          <p:nvSpPr>
            <p:cNvPr id="11" name="矩形 10"/>
            <p:cNvSpPr/>
            <p:nvPr/>
          </p:nvSpPr>
          <p:spPr>
            <a:xfrm>
              <a:off x="0" y="0"/>
              <a:ext cx="4657725" cy="1870075"/>
            </a:xfrm>
            <a:prstGeom prst="rect">
              <a:avLst/>
            </a:prstGeom>
            <a:ln>
              <a:noFill/>
            </a:ln>
          </p:spPr>
        </p:sp>
        <p:sp>
          <p:nvSpPr>
            <p:cNvPr id="12" name="文本框 1448"/>
            <p:cNvSpPr txBox="1"/>
            <p:nvPr/>
          </p:nvSpPr>
          <p:spPr>
            <a:xfrm>
              <a:off x="1285914" y="1546738"/>
              <a:ext cx="2564156" cy="32385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5-14 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页眉工作区示意图</a:t>
              </a:r>
              <a:endParaRPr lang="zh-CN" sz="2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80000" y="36029"/>
              <a:ext cx="4356000" cy="1226445"/>
              <a:chOff x="180000" y="180001"/>
              <a:chExt cx="4356000" cy="1226445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180001"/>
                <a:ext cx="4356000" cy="1226445"/>
              </a:xfrm>
              <a:prstGeom prst="rect">
                <a:avLst/>
              </a:prstGeom>
            </p:spPr>
          </p:pic>
          <p:sp>
            <p:nvSpPr>
              <p:cNvPr id="21" name="文本框 1448"/>
              <p:cNvSpPr txBox="1"/>
              <p:nvPr/>
            </p:nvSpPr>
            <p:spPr>
              <a:xfrm>
                <a:off x="1192229" y="367815"/>
                <a:ext cx="699770" cy="3942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插入点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622570" y="436896"/>
                <a:ext cx="351815" cy="32612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cxnSp>
            <p:nvCxnSpPr>
              <p:cNvPr id="23" name="直接箭头连接符 22"/>
              <p:cNvCxnSpPr>
                <a:stCxn id="21" idx="1"/>
              </p:cNvCxnSpPr>
              <p:nvPr/>
            </p:nvCxnSpPr>
            <p:spPr>
              <a:xfrm flipH="1">
                <a:off x="836579" y="564844"/>
                <a:ext cx="355650" cy="4799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0080" y="1871717"/>
            <a:ext cx="5333748" cy="3848664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sz="2800" b="1" dirty="0"/>
              <a:t>（</a:t>
            </a:r>
            <a:r>
              <a:rPr lang="en-US" altLang="zh-CN" sz="2800" b="1" dirty="0"/>
              <a:t>1</a:t>
            </a:r>
            <a:r>
              <a:rPr lang="zh-CN" altLang="zh-CN" sz="2800" b="1" dirty="0"/>
              <a:t>）正文部分奇数页的页眉工作区的设置设置</a:t>
            </a:r>
            <a:endParaRPr lang="zh-CN" altLang="zh-CN" sz="2800" b="1" dirty="0"/>
          </a:p>
          <a:p>
            <a:pPr marL="457200" lvl="1" indent="0">
              <a:buNone/>
            </a:pPr>
            <a:r>
              <a:rPr lang="zh-CN" altLang="zh-CN" sz="2400" dirty="0"/>
              <a:t>因为封面（第</a:t>
            </a:r>
            <a:r>
              <a:rPr lang="en-US" altLang="zh-CN" sz="2400" dirty="0"/>
              <a:t>1</a:t>
            </a:r>
            <a:r>
              <a:rPr lang="zh-CN" altLang="zh-CN" sz="2400" dirty="0"/>
              <a:t>节）和目录（第</a:t>
            </a:r>
            <a:r>
              <a:rPr lang="en-US" altLang="zh-CN" sz="2400" dirty="0"/>
              <a:t>2</a:t>
            </a:r>
            <a:r>
              <a:rPr lang="zh-CN" altLang="zh-CN" sz="2400" dirty="0"/>
              <a:t>节）不设置页眉，所以直接定位到正文（第</a:t>
            </a:r>
            <a:r>
              <a:rPr lang="en-US" altLang="zh-CN" sz="2400" dirty="0"/>
              <a:t>3</a:t>
            </a:r>
            <a:r>
              <a:rPr lang="zh-CN" altLang="zh-CN" sz="2400" dirty="0"/>
              <a:t>节）奇数页页眉的位置进行编辑。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en-US" altLang="zh-CN" sz="2400" dirty="0"/>
              <a:t>1</a:t>
            </a:r>
            <a:r>
              <a:rPr lang="zh-CN" altLang="zh-CN" sz="2400" dirty="0"/>
              <a:t>）将插入点定位在【奇数页页眉</a:t>
            </a:r>
            <a:r>
              <a:rPr lang="en-US" altLang="zh-CN" sz="2400" dirty="0"/>
              <a:t>-</a:t>
            </a:r>
            <a:r>
              <a:rPr lang="zh-CN" altLang="zh-CN" sz="2400" dirty="0"/>
              <a:t>第</a:t>
            </a:r>
            <a:r>
              <a:rPr lang="en-US" altLang="zh-CN" sz="2400" dirty="0"/>
              <a:t>3</a:t>
            </a:r>
            <a:r>
              <a:rPr lang="zh-CN" altLang="zh-CN" sz="2400" dirty="0"/>
              <a:t>节】编辑区；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en-US" altLang="zh-CN" sz="2400" dirty="0"/>
              <a:t>2</a:t>
            </a:r>
            <a:r>
              <a:rPr lang="zh-CN" altLang="zh-CN" sz="2400" dirty="0"/>
              <a:t>）切换到【页眉和页脚工具】</a:t>
            </a:r>
            <a:r>
              <a:rPr lang="en-US" altLang="zh-CN" sz="2400" dirty="0"/>
              <a:t>/</a:t>
            </a:r>
            <a:r>
              <a:rPr lang="zh-CN" altLang="zh-CN" sz="2400" dirty="0"/>
              <a:t>【设计】选项卡，在【导航】分组中单击【链接到前一条页眉】，使其失去作用，将右侧的【与上节相同】命令关掉，如图</a:t>
            </a:r>
            <a:r>
              <a:rPr lang="en-US" altLang="zh-CN" sz="2400" dirty="0"/>
              <a:t>5-15</a:t>
            </a:r>
            <a:r>
              <a:rPr lang="zh-CN" altLang="zh-CN" sz="2400" dirty="0"/>
              <a:t>所示。</a:t>
            </a:r>
            <a:endParaRPr lang="zh-CN" altLang="zh-CN" sz="2400" dirty="0"/>
          </a:p>
          <a:p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  <p:grpSp>
        <p:nvGrpSpPr>
          <p:cNvPr id="14" name="画布 125"/>
          <p:cNvGrpSpPr/>
          <p:nvPr/>
        </p:nvGrpSpPr>
        <p:grpSpPr>
          <a:xfrm>
            <a:off x="5713070" y="1832657"/>
            <a:ext cx="5309754" cy="3731173"/>
            <a:chOff x="0" y="0"/>
            <a:chExt cx="4829175" cy="2869931"/>
          </a:xfrm>
        </p:grpSpPr>
        <p:sp>
          <p:nvSpPr>
            <p:cNvPr id="15" name="矩形 14"/>
            <p:cNvSpPr/>
            <p:nvPr/>
          </p:nvSpPr>
          <p:spPr>
            <a:xfrm>
              <a:off x="0" y="0"/>
              <a:ext cx="4829175" cy="2869565"/>
            </a:xfrm>
            <a:prstGeom prst="rect">
              <a:avLst/>
            </a:prstGeom>
            <a:ln>
              <a:noFill/>
            </a:ln>
          </p:spPr>
        </p:sp>
        <p:sp>
          <p:nvSpPr>
            <p:cNvPr id="16" name="文本框 1448"/>
            <p:cNvSpPr txBox="1"/>
            <p:nvPr/>
          </p:nvSpPr>
          <p:spPr>
            <a:xfrm>
              <a:off x="633179" y="2546716"/>
              <a:ext cx="3568562" cy="32321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5-15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将“与上节相同”功能去掉操作示意图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201325" y="214633"/>
              <a:ext cx="4261323" cy="2165982"/>
              <a:chOff x="72552" y="147958"/>
              <a:chExt cx="4261323" cy="2165982"/>
            </a:xfrm>
          </p:grpSpPr>
          <p:pic>
            <p:nvPicPr>
              <p:cNvPr id="18" name="图片 17"/>
              <p:cNvPicPr preferRelativeResize="0"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2552" y="1108584"/>
                <a:ext cx="4212000" cy="1205356"/>
              </a:xfrm>
              <a:prstGeom prst="rect">
                <a:avLst/>
              </a:prstGeom>
            </p:spPr>
          </p:pic>
          <p:sp>
            <p:nvSpPr>
              <p:cNvPr id="19" name="椭圆 18"/>
              <p:cNvSpPr/>
              <p:nvPr/>
            </p:nvSpPr>
            <p:spPr>
              <a:xfrm>
                <a:off x="3269351" y="1712905"/>
                <a:ext cx="1064524" cy="34511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4658" y="147958"/>
                <a:ext cx="2808000" cy="11200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5" name="椭圆 24"/>
              <p:cNvSpPr/>
              <p:nvPr/>
            </p:nvSpPr>
            <p:spPr>
              <a:xfrm>
                <a:off x="1105408" y="845929"/>
                <a:ext cx="1262747" cy="262655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6" name="文本框 1448"/>
              <p:cNvSpPr txBox="1"/>
              <p:nvPr/>
            </p:nvSpPr>
            <p:spPr>
              <a:xfrm>
                <a:off x="1519289" y="1171982"/>
                <a:ext cx="623836" cy="34249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6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单击</a:t>
                </a:r>
                <a:endPara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0990" y="1841275"/>
            <a:ext cx="5333748" cy="1987632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zh-CN" sz="2800" b="1" dirty="0"/>
              <a:t>）</a:t>
            </a:r>
            <a:r>
              <a:rPr lang="zh-CN" altLang="zh-CN" sz="2800" b="1" dirty="0" smtClean="0"/>
              <a:t>输入</a:t>
            </a:r>
            <a:r>
              <a:rPr lang="zh-CN" altLang="en-US" sz="2800" b="1" dirty="0" smtClean="0"/>
              <a:t>奇数页</a:t>
            </a:r>
            <a:r>
              <a:rPr lang="zh-CN" altLang="zh-CN" sz="2800" b="1" dirty="0" smtClean="0"/>
              <a:t>页眉</a:t>
            </a:r>
            <a:r>
              <a:rPr lang="zh-CN" altLang="zh-CN" sz="2800" b="1" dirty="0"/>
              <a:t>文字</a:t>
            </a:r>
            <a:endParaRPr lang="zh-CN" altLang="zh-CN" sz="2800" b="1" dirty="0"/>
          </a:p>
          <a:p>
            <a:pPr lvl="1"/>
            <a:r>
              <a:rPr lang="zh-CN" altLang="zh-CN" sz="2000" dirty="0"/>
              <a:t>输入“广西江州师范学院学生毕业论文（设计）”字样，并设置为宋体，小五号，居中对齐，如图</a:t>
            </a:r>
            <a:r>
              <a:rPr lang="en-US" altLang="zh-CN" sz="2000" dirty="0"/>
              <a:t>5-16</a:t>
            </a:r>
            <a:r>
              <a:rPr lang="zh-CN" altLang="zh-CN" sz="2000" dirty="0"/>
              <a:t>所示。</a:t>
            </a:r>
            <a:endParaRPr lang="zh-CN" altLang="zh-CN" sz="2000" dirty="0"/>
          </a:p>
          <a:p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  <p:grpSp>
        <p:nvGrpSpPr>
          <p:cNvPr id="13" name="画布 134"/>
          <p:cNvGrpSpPr/>
          <p:nvPr/>
        </p:nvGrpSpPr>
        <p:grpSpPr>
          <a:xfrm>
            <a:off x="5664738" y="3389655"/>
            <a:ext cx="5753648" cy="2203710"/>
            <a:chOff x="0" y="0"/>
            <a:chExt cx="4248555" cy="1727437"/>
          </a:xfrm>
        </p:grpSpPr>
        <p:sp>
          <p:nvSpPr>
            <p:cNvPr id="20" name="矩形 19"/>
            <p:cNvSpPr/>
            <p:nvPr/>
          </p:nvSpPr>
          <p:spPr>
            <a:xfrm>
              <a:off x="0" y="0"/>
              <a:ext cx="4247515" cy="1726565"/>
            </a:xfrm>
            <a:prstGeom prst="rect">
              <a:avLst/>
            </a:prstGeom>
            <a:ln>
              <a:noFill/>
            </a:ln>
          </p:spPr>
        </p:sp>
        <p:sp>
          <p:nvSpPr>
            <p:cNvPr id="21" name="文本框 1448"/>
            <p:cNvSpPr txBox="1"/>
            <p:nvPr/>
          </p:nvSpPr>
          <p:spPr>
            <a:xfrm>
              <a:off x="1099957" y="1404222"/>
              <a:ext cx="2564130" cy="32321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5-16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页眉输入文字后效果图（一）</a:t>
              </a:r>
              <a:endParaRPr 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55" y="104781"/>
              <a:ext cx="4212000" cy="1116525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0078" y="1753925"/>
            <a:ext cx="10676510" cy="2383546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（</a:t>
            </a:r>
            <a:r>
              <a:rPr lang="en-US" altLang="zh-CN" sz="2800" b="1" dirty="0"/>
              <a:t>3</a:t>
            </a:r>
            <a:r>
              <a:rPr lang="zh-CN" altLang="zh-CN" sz="2800" b="1" dirty="0"/>
              <a:t>）正文部分偶数页的页眉设置</a:t>
            </a:r>
            <a:endParaRPr lang="zh-CN" altLang="zh-CN" sz="2800" b="1" dirty="0"/>
          </a:p>
          <a:p>
            <a:pPr marL="457200" lvl="1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）将插入点定位在【偶数页页眉</a:t>
            </a:r>
            <a:r>
              <a:rPr lang="en-US" altLang="zh-CN" dirty="0"/>
              <a:t>-</a:t>
            </a:r>
            <a:r>
              <a:rPr lang="zh-CN" altLang="zh-CN" dirty="0"/>
              <a:t>第</a:t>
            </a:r>
            <a:r>
              <a:rPr lang="en-US" altLang="zh-CN" dirty="0"/>
              <a:t>3</a:t>
            </a:r>
            <a:r>
              <a:rPr lang="zh-CN" altLang="zh-CN" dirty="0"/>
              <a:t>节】，将右侧的【与上节相同】命令去掉；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）按格式“学生姓名</a:t>
            </a:r>
            <a:r>
              <a:rPr lang="en-US" altLang="zh-CN" dirty="0"/>
              <a:t>+</a:t>
            </a:r>
            <a:r>
              <a:rPr lang="zh-CN" altLang="zh-CN" dirty="0"/>
              <a:t>两个中文空格</a:t>
            </a:r>
            <a:r>
              <a:rPr lang="en-US" altLang="zh-CN" dirty="0"/>
              <a:t>+</a:t>
            </a:r>
            <a:r>
              <a:rPr lang="zh-CN" altLang="zh-CN" dirty="0"/>
              <a:t>论文题目”输入文本，这里输入“张三</a:t>
            </a:r>
            <a:r>
              <a:rPr lang="en-US" altLang="zh-CN" dirty="0"/>
              <a:t>    </a:t>
            </a:r>
            <a:r>
              <a:rPr lang="zh-CN" altLang="zh-CN" dirty="0"/>
              <a:t>基于频率域特性的闭合轮廓描述子对比分析”，将其格式设置为“宋体，小五号，居中对齐”页眉设置完成。</a:t>
            </a:r>
            <a:endParaRPr lang="zh-CN" altLang="zh-CN" dirty="0"/>
          </a:p>
          <a:p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5.4.6 </a:t>
            </a:r>
            <a:r>
              <a:rPr lang="zh-CN" altLang="zh-CN" b="1" dirty="0"/>
              <a:t>设置论文的页眉</a:t>
            </a:r>
            <a:endParaRPr lang="zh-CN" altLang="zh-CN" b="1" dirty="0"/>
          </a:p>
        </p:txBody>
      </p:sp>
      <p:grpSp>
        <p:nvGrpSpPr>
          <p:cNvPr id="8" name="画布 136"/>
          <p:cNvGrpSpPr/>
          <p:nvPr/>
        </p:nvGrpSpPr>
        <p:grpSpPr>
          <a:xfrm>
            <a:off x="2945592" y="4137471"/>
            <a:ext cx="6312708" cy="1878865"/>
            <a:chOff x="0" y="0"/>
            <a:chExt cx="4513580" cy="1456281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4513580" cy="1455420"/>
            </a:xfrm>
            <a:prstGeom prst="rect">
              <a:avLst/>
            </a:prstGeom>
            <a:ln>
              <a:noFill/>
            </a:ln>
          </p:spPr>
        </p:sp>
        <p:sp>
          <p:nvSpPr>
            <p:cNvPr id="10" name="文本框 1448"/>
            <p:cNvSpPr txBox="1"/>
            <p:nvPr/>
          </p:nvSpPr>
          <p:spPr>
            <a:xfrm>
              <a:off x="1033403" y="1133701"/>
              <a:ext cx="2564130" cy="32258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5-17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页眉输入文字后效果图（二）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9263" y="36031"/>
              <a:ext cx="3816000" cy="1038429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825" y="1840539"/>
            <a:ext cx="10972800" cy="3067637"/>
          </a:xfrm>
        </p:spPr>
        <p:txBody>
          <a:bodyPr/>
          <a:lstStyle/>
          <a:p>
            <a:r>
              <a:rPr lang="zh-CN" altLang="zh-CN" dirty="0" smtClean="0"/>
              <a:t>页码</a:t>
            </a:r>
            <a:r>
              <a:rPr lang="zh-CN" altLang="zh-CN" dirty="0"/>
              <a:t>设置。封面不设</a:t>
            </a:r>
            <a:r>
              <a:rPr lang="zh-CN" altLang="zh-CN" dirty="0" smtClean="0"/>
              <a:t>页码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zh-CN" dirty="0" smtClean="0"/>
              <a:t>目录</a:t>
            </a:r>
            <a:r>
              <a:rPr lang="zh-CN" altLang="zh-CN" dirty="0"/>
              <a:t>部分和正文部分单独设置</a:t>
            </a:r>
            <a:r>
              <a:rPr lang="zh-CN" altLang="zh-CN" dirty="0" smtClean="0"/>
              <a:t>页码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zh-CN" dirty="0" smtClean="0"/>
              <a:t>目录</a:t>
            </a:r>
            <a:r>
              <a:rPr lang="zh-CN" altLang="zh-CN" dirty="0"/>
              <a:t>部分页码使用大写罗马字（Ⅰ，Ⅱ，Ⅲ，Ⅳ，Ⅴ，……</a:t>
            </a:r>
            <a:r>
              <a:rPr lang="zh-CN" altLang="zh-CN" dirty="0" smtClean="0"/>
              <a:t>）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zh-CN" dirty="0" smtClean="0"/>
              <a:t>正文</a:t>
            </a:r>
            <a:r>
              <a:rPr lang="zh-CN" altLang="zh-CN" dirty="0"/>
              <a:t>部分页码使用阿拉伯数字（</a:t>
            </a:r>
            <a:r>
              <a:rPr lang="en-US" altLang="zh-CN" dirty="0"/>
              <a:t>1</a:t>
            </a:r>
            <a:r>
              <a:rPr lang="zh-CN" altLang="zh-CN" dirty="0"/>
              <a:t>，</a:t>
            </a:r>
            <a:r>
              <a:rPr lang="en-US" altLang="zh-CN" dirty="0"/>
              <a:t>2</a:t>
            </a:r>
            <a:r>
              <a:rPr lang="zh-CN" altLang="zh-CN" dirty="0"/>
              <a:t>，</a:t>
            </a:r>
            <a:r>
              <a:rPr lang="en-US" altLang="zh-CN" dirty="0"/>
              <a:t>3</a:t>
            </a:r>
            <a:r>
              <a:rPr lang="zh-CN" altLang="zh-CN" dirty="0"/>
              <a:t>，</a:t>
            </a:r>
            <a:r>
              <a:rPr lang="en-US" altLang="zh-CN" dirty="0"/>
              <a:t>4</a:t>
            </a:r>
            <a:r>
              <a:rPr lang="zh-CN" altLang="zh-CN" dirty="0"/>
              <a:t>，……</a:t>
            </a:r>
            <a:r>
              <a:rPr lang="zh-CN" altLang="zh-CN" dirty="0" smtClean="0"/>
              <a:t>）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zh-CN" dirty="0" smtClean="0"/>
              <a:t>目录</a:t>
            </a:r>
            <a:r>
              <a:rPr lang="zh-CN" altLang="zh-CN" dirty="0"/>
              <a:t>部分与正文部分的页码相互独立编排，页码设置在页脚，奇数页的页码右对齐，偶数页的页码左对齐。</a:t>
            </a:r>
            <a:endParaRPr lang="zh-CN" altLang="zh-CN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613" y="301214"/>
            <a:ext cx="10972800" cy="870297"/>
          </a:xfrm>
        </p:spPr>
        <p:txBody>
          <a:bodyPr/>
          <a:lstStyle/>
          <a:p>
            <a:r>
              <a:rPr lang="en-US" altLang="zh-CN" b="1" dirty="0"/>
              <a:t>5.4.7 </a:t>
            </a:r>
            <a:r>
              <a:rPr lang="zh-CN" altLang="zh-CN" b="1" dirty="0"/>
              <a:t>设置论文的页码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060" y="1842716"/>
            <a:ext cx="5053193" cy="3776455"/>
          </a:xfrm>
        </p:spPr>
        <p:txBody>
          <a:bodyPr/>
          <a:lstStyle/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）插入页码</a:t>
            </a:r>
            <a:endParaRPr lang="zh-CN" altLang="zh-CN" b="1" dirty="0"/>
          </a:p>
          <a:p>
            <a:pPr marL="457200" lvl="1" indent="0">
              <a:buNone/>
            </a:pPr>
            <a:r>
              <a:rPr lang="en-US" altLang="zh-CN" sz="2000" dirty="0"/>
              <a:t>1</a:t>
            </a:r>
            <a:r>
              <a:rPr lang="zh-CN" altLang="zh-CN" sz="2000" dirty="0"/>
              <a:t>）进入页眉和页脚编辑视图状态；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en-US" altLang="zh-CN" sz="2000" dirty="0"/>
              <a:t>2</a:t>
            </a:r>
            <a:r>
              <a:rPr lang="zh-CN" altLang="zh-CN" sz="2000" dirty="0"/>
              <a:t>）将插入点定位在目录部分的页脚中，将右侧的【与上节相同】命令删除掉；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en-US" altLang="zh-CN" sz="2000" dirty="0"/>
              <a:t>3</a:t>
            </a:r>
            <a:r>
              <a:rPr lang="zh-CN" altLang="zh-CN" sz="2000" dirty="0"/>
              <a:t>）单击【页眉和页脚】分组中的【页码】命令，弹出一个【页码】选项菜单；</a:t>
            </a:r>
            <a:endParaRPr lang="zh-CN" altLang="zh-CN" sz="2000" dirty="0"/>
          </a:p>
          <a:p>
            <a:pPr marL="457200" lvl="1" indent="0">
              <a:buNone/>
            </a:pPr>
            <a:r>
              <a:rPr lang="en-US" altLang="zh-CN" sz="2000" dirty="0"/>
              <a:t>4</a:t>
            </a:r>
            <a:r>
              <a:rPr lang="zh-CN" altLang="zh-CN" sz="2000" dirty="0"/>
              <a:t>）单击【页码】菜单中的【在当前位置】，在弹出的下一级菜单中，选择【普通数字】，这样将在当前光标处插入了页码。</a:t>
            </a:r>
            <a:endParaRPr lang="zh-CN" altLang="zh-CN" sz="2000" dirty="0"/>
          </a:p>
          <a:p>
            <a:endParaRPr lang="zh-CN" altLang="zh-CN" b="1" dirty="0"/>
          </a:p>
          <a:p>
            <a:pPr marL="457200" lvl="1" indent="0">
              <a:buNone/>
            </a:pP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41555"/>
            <a:ext cx="10972800" cy="870297"/>
          </a:xfrm>
        </p:spPr>
        <p:txBody>
          <a:bodyPr/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设置目录部分的页码</a:t>
            </a:r>
            <a:endParaRPr lang="zh-CN" altLang="zh-CN" b="1" dirty="0"/>
          </a:p>
        </p:txBody>
      </p:sp>
      <p:grpSp>
        <p:nvGrpSpPr>
          <p:cNvPr id="4" name="画布 2532"/>
          <p:cNvGrpSpPr/>
          <p:nvPr/>
        </p:nvGrpSpPr>
        <p:grpSpPr>
          <a:xfrm>
            <a:off x="5783522" y="1508013"/>
            <a:ext cx="5179868" cy="4381385"/>
            <a:chOff x="0" y="0"/>
            <a:chExt cx="4533900" cy="3173062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533900" cy="3172460"/>
            </a:xfrm>
            <a:prstGeom prst="rect">
              <a:avLst/>
            </a:prstGeom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" name="组合 5"/>
            <p:cNvGrpSpPr/>
            <p:nvPr/>
          </p:nvGrpSpPr>
          <p:grpSpPr>
            <a:xfrm>
              <a:off x="179999" y="35999"/>
              <a:ext cx="4212001" cy="2586241"/>
              <a:chOff x="179999" y="48392"/>
              <a:chExt cx="4212001" cy="2586241"/>
            </a:xfrm>
          </p:grpSpPr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48392"/>
                <a:ext cx="4212000" cy="1126376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</p:pic>
          <p:pic>
            <p:nvPicPr>
              <p:cNvPr id="9" name="图片 8"/>
              <p:cNvPicPr/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9999" y="1174768"/>
                <a:ext cx="1499870" cy="1459865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3"/>
              <a:srcRect b="20169"/>
              <a:stretch>
                <a:fillRect/>
              </a:stretch>
            </p:blipFill>
            <p:spPr>
              <a:xfrm>
                <a:off x="2111542" y="1190166"/>
                <a:ext cx="1224000" cy="1444467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</p:pic>
          <p:sp>
            <p:nvSpPr>
              <p:cNvPr id="11" name="文本框 1448"/>
              <p:cNvSpPr txBox="1"/>
              <p:nvPr/>
            </p:nvSpPr>
            <p:spPr>
              <a:xfrm>
                <a:off x="1136060" y="997365"/>
                <a:ext cx="712409" cy="331052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文本框 1448"/>
              <p:cNvSpPr txBox="1"/>
              <p:nvPr/>
            </p:nvSpPr>
            <p:spPr>
              <a:xfrm>
                <a:off x="719134" y="2177973"/>
                <a:ext cx="719190" cy="384252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文本框 1448"/>
              <p:cNvSpPr txBox="1"/>
              <p:nvPr/>
            </p:nvSpPr>
            <p:spPr>
              <a:xfrm>
                <a:off x="3417672" y="1544182"/>
                <a:ext cx="792251" cy="376621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851593" y="428393"/>
                <a:ext cx="406919" cy="588747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179999" y="1823865"/>
                <a:ext cx="1499870" cy="296545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" name="椭圆 15"/>
              <p:cNvSpPr/>
              <p:nvPr/>
            </p:nvSpPr>
            <p:spPr>
              <a:xfrm>
                <a:off x="2019034" y="1328417"/>
                <a:ext cx="1140150" cy="592387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" name="文本框 1448"/>
            <p:cNvSpPr txBox="1"/>
            <p:nvPr/>
          </p:nvSpPr>
          <p:spPr>
            <a:xfrm>
              <a:off x="951525" y="2853657"/>
              <a:ext cx="2334600" cy="31940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5-21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插入页码操作示意图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295" y="1748574"/>
            <a:ext cx="5053193" cy="4183743"/>
          </a:xfrm>
        </p:spPr>
        <p:txBody>
          <a:bodyPr>
            <a:normAutofit lnSpcReduction="10000"/>
          </a:bodyPr>
          <a:lstStyle/>
          <a:p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）设置页码格式</a:t>
            </a:r>
            <a:endParaRPr lang="zh-CN" altLang="zh-CN" b="1" dirty="0"/>
          </a:p>
          <a:p>
            <a:pPr lvl="1"/>
            <a:r>
              <a:rPr lang="en-US" altLang="zh-CN" sz="2200" dirty="0"/>
              <a:t>1</a:t>
            </a:r>
            <a:r>
              <a:rPr lang="zh-CN" altLang="zh-CN" sz="2200" dirty="0"/>
              <a:t>）切换到【页眉和页脚</a:t>
            </a:r>
            <a:r>
              <a:rPr lang="en-US" altLang="zh-CN" sz="2200" dirty="0"/>
              <a:t>/</a:t>
            </a:r>
            <a:r>
              <a:rPr lang="zh-CN" altLang="zh-CN" sz="2200" dirty="0"/>
              <a:t>设计】选项卡，在【页眉和页脚】分组中单击【页码】命令，弹出页码菜单；</a:t>
            </a:r>
            <a:endParaRPr lang="zh-CN" altLang="zh-CN" sz="2200" dirty="0"/>
          </a:p>
          <a:p>
            <a:pPr lvl="1"/>
            <a:r>
              <a:rPr lang="en-US" altLang="zh-CN" sz="2200" dirty="0"/>
              <a:t>2</a:t>
            </a:r>
            <a:r>
              <a:rPr lang="zh-CN" altLang="zh-CN" sz="2200" dirty="0"/>
              <a:t>）在【页码菜单】中选择【设置页码格式】，弹出【页码格式】对话框；</a:t>
            </a:r>
            <a:endParaRPr lang="zh-CN" altLang="zh-CN" sz="2200" dirty="0"/>
          </a:p>
          <a:p>
            <a:pPr lvl="1"/>
            <a:r>
              <a:rPr lang="en-US" altLang="zh-CN" sz="2200" dirty="0"/>
              <a:t>3</a:t>
            </a:r>
            <a:r>
              <a:rPr lang="zh-CN" altLang="zh-CN" sz="2200" dirty="0"/>
              <a:t>）在【页码格式】对话框中，编号格式选择罗马字（Ⅰ，Ⅱ，Ⅲ，Ⅳ，……），页码编号选【起始页码】选项，数字为“Ⅰ”，单击【确定】按钮</a:t>
            </a:r>
            <a:endParaRPr lang="zh-CN" altLang="zh-CN" sz="2200" b="1" dirty="0"/>
          </a:p>
          <a:p>
            <a:pPr marL="457200" lvl="1" indent="0">
              <a:buNone/>
            </a:pP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41555"/>
            <a:ext cx="10972800" cy="870297"/>
          </a:xfrm>
        </p:spPr>
        <p:txBody>
          <a:bodyPr/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设置目录部分的页码</a:t>
            </a:r>
            <a:endParaRPr lang="zh-CN" altLang="zh-CN" b="1" dirty="0"/>
          </a:p>
        </p:txBody>
      </p:sp>
      <p:grpSp>
        <p:nvGrpSpPr>
          <p:cNvPr id="32" name="组合 31"/>
          <p:cNvGrpSpPr/>
          <p:nvPr/>
        </p:nvGrpSpPr>
        <p:grpSpPr>
          <a:xfrm>
            <a:off x="5836660" y="1772304"/>
            <a:ext cx="5053013" cy="4121843"/>
            <a:chOff x="5836660" y="1364557"/>
            <a:chExt cx="5053013" cy="4121843"/>
          </a:xfrm>
        </p:grpSpPr>
        <p:grpSp>
          <p:nvGrpSpPr>
            <p:cNvPr id="17" name="画布 158"/>
            <p:cNvGrpSpPr/>
            <p:nvPr/>
          </p:nvGrpSpPr>
          <p:grpSpPr>
            <a:xfrm>
              <a:off x="5836660" y="1364557"/>
              <a:ext cx="5053013" cy="4121843"/>
              <a:chOff x="0" y="0"/>
              <a:chExt cx="4467225" cy="3152140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0" y="0"/>
                <a:ext cx="4467225" cy="3152140"/>
              </a:xfrm>
              <a:prstGeom prst="rect">
                <a:avLst/>
              </a:prstGeom>
              <a:ln>
                <a:noFill/>
              </a:ln>
            </p:spPr>
          </p:sp>
          <p:grpSp>
            <p:nvGrpSpPr>
              <p:cNvPr id="19" name="组合 18"/>
              <p:cNvGrpSpPr/>
              <p:nvPr/>
            </p:nvGrpSpPr>
            <p:grpSpPr>
              <a:xfrm>
                <a:off x="86994" y="9671"/>
                <a:ext cx="4087686" cy="2689500"/>
                <a:chOff x="86994" y="9671"/>
                <a:chExt cx="4087686" cy="2689500"/>
              </a:xfrm>
            </p:grpSpPr>
            <p:pic>
              <p:nvPicPr>
                <p:cNvPr id="21" name="图片 20"/>
                <p:cNvPicPr/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180000" y="179970"/>
                  <a:ext cx="1304290" cy="923290"/>
                </a:xfrm>
                <a:prstGeom prst="rect">
                  <a:avLst/>
                </a:prstGeom>
              </p:spPr>
            </p:pic>
            <p:pic>
              <p:nvPicPr>
                <p:cNvPr id="22" name="图片 21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194680" y="9671"/>
                  <a:ext cx="1980000" cy="2689500"/>
                </a:xfrm>
                <a:prstGeom prst="rect">
                  <a:avLst/>
                </a:prstGeom>
              </p:spPr>
            </p:pic>
            <p:pic>
              <p:nvPicPr>
                <p:cNvPr id="23" name="图片 22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70284" y="1103139"/>
                  <a:ext cx="1457143" cy="1428571"/>
                </a:xfrm>
                <a:prstGeom prst="rect">
                  <a:avLst/>
                </a:prstGeom>
              </p:spPr>
            </p:pic>
            <p:sp>
              <p:nvSpPr>
                <p:cNvPr id="24" name="文本框 1448"/>
                <p:cNvSpPr txBox="1"/>
                <p:nvPr/>
              </p:nvSpPr>
              <p:spPr>
                <a:xfrm>
                  <a:off x="1484290" y="361370"/>
                  <a:ext cx="660259" cy="362470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sysClr val="window" lastClr="FFFFFF">
                      <a:lumMod val="75000"/>
                    </a:sys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①单击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文本框 1448"/>
                <p:cNvSpPr txBox="1"/>
                <p:nvPr/>
              </p:nvSpPr>
              <p:spPr>
                <a:xfrm>
                  <a:off x="734321" y="1685645"/>
                  <a:ext cx="770925" cy="347432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sysClr val="window" lastClr="FFFFFF">
                      <a:lumMod val="75000"/>
                    </a:sys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4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②选择</a:t>
                  </a:r>
                  <a:endPara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文本框 1448"/>
                <p:cNvSpPr txBox="1"/>
                <p:nvPr/>
              </p:nvSpPr>
              <p:spPr>
                <a:xfrm>
                  <a:off x="2052946" y="922688"/>
                  <a:ext cx="660259" cy="351459"/>
                </a:xfrm>
                <a:prstGeom prst="rect">
                  <a:avLst/>
                </a:prstGeom>
                <a:solidFill>
                  <a:sysClr val="window" lastClr="FFFFFF"/>
                </a:solidFill>
                <a:ln w="6350">
                  <a:solidFill>
                    <a:sysClr val="window" lastClr="FFFFFF">
                      <a:lumMod val="75000"/>
                    </a:sys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200" kern="100" dirty="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③选择</a:t>
                  </a:r>
                  <a:endPara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椭圆 26"/>
                <p:cNvSpPr/>
                <p:nvPr/>
              </p:nvSpPr>
              <p:spPr>
                <a:xfrm>
                  <a:off x="1021490" y="180084"/>
                  <a:ext cx="462799" cy="67661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86994" y="2033865"/>
                  <a:ext cx="1447427" cy="295848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椭圆 28"/>
                <p:cNvSpPr/>
                <p:nvPr/>
              </p:nvSpPr>
              <p:spPr>
                <a:xfrm>
                  <a:off x="2713205" y="922680"/>
                  <a:ext cx="939115" cy="345946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椭圆 29"/>
                <p:cNvSpPr/>
                <p:nvPr/>
              </p:nvSpPr>
              <p:spPr>
                <a:xfrm>
                  <a:off x="2257425" y="1893412"/>
                  <a:ext cx="1227821" cy="29587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20" name="文本框 1448"/>
              <p:cNvSpPr txBox="1"/>
              <p:nvPr/>
            </p:nvSpPr>
            <p:spPr>
              <a:xfrm>
                <a:off x="1098358" y="2806931"/>
                <a:ext cx="2386888" cy="319405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79728" tIns="39865" rIns="79728" bIns="39865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图</a:t>
                </a:r>
                <a:r>
                  <a:rPr lang="en-US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5-22 </a:t>
                </a: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设置页码格式操作示意图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1" name="文本框 1448"/>
            <p:cNvSpPr txBox="1"/>
            <p:nvPr/>
          </p:nvSpPr>
          <p:spPr>
            <a:xfrm>
              <a:off x="9319117" y="3378912"/>
              <a:ext cx="872017" cy="454314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sysClr val="window" lastClr="FFFFFF">
                  <a:lumMod val="75000"/>
                </a:sys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altLang="en-US" sz="1400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④</a:t>
              </a: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选择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4401" y="1919190"/>
            <a:ext cx="5053193" cy="1682589"/>
          </a:xfrm>
        </p:spPr>
        <p:txBody>
          <a:bodyPr>
            <a:normAutofit/>
          </a:bodyPr>
          <a:lstStyle/>
          <a:p>
            <a:pPr algn="just"/>
            <a:r>
              <a:rPr lang="zh-CN" altLang="en-US" sz="2400" dirty="0" smtClean="0"/>
              <a:t>设置方法与目录部分设置的相类似。</a:t>
            </a:r>
            <a:endParaRPr lang="en-US" altLang="zh-CN" sz="2400" dirty="0" smtClean="0"/>
          </a:p>
          <a:p>
            <a:pPr algn="just"/>
            <a:r>
              <a:rPr lang="zh-CN" altLang="en-US" sz="2400" dirty="0" smtClean="0"/>
              <a:t>重点是是设置页码格式，页码编号选择</a:t>
            </a:r>
            <a:r>
              <a:rPr lang="en-US" altLang="zh-CN" sz="2400" dirty="0" smtClean="0"/>
              <a:t>【</a:t>
            </a:r>
            <a:r>
              <a:rPr lang="zh-CN" altLang="en-US" sz="2400" dirty="0" smtClean="0"/>
              <a:t>起始页码</a:t>
            </a:r>
            <a:r>
              <a:rPr lang="en-US" altLang="zh-CN" sz="2400" dirty="0" smtClean="0"/>
              <a:t>】</a:t>
            </a:r>
            <a:endParaRPr lang="zh-CN" altLang="en-US" sz="24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41555"/>
            <a:ext cx="10972800" cy="870297"/>
          </a:xfrm>
        </p:spPr>
        <p:txBody>
          <a:bodyPr/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设置正文部分的页码</a:t>
            </a:r>
            <a:endParaRPr lang="zh-CN" altLang="zh-CN" b="1" dirty="0"/>
          </a:p>
        </p:txBody>
      </p:sp>
      <p:grpSp>
        <p:nvGrpSpPr>
          <p:cNvPr id="32" name="画布 334"/>
          <p:cNvGrpSpPr/>
          <p:nvPr/>
        </p:nvGrpSpPr>
        <p:grpSpPr>
          <a:xfrm>
            <a:off x="5768788" y="1569027"/>
            <a:ext cx="4877132" cy="3906982"/>
            <a:chOff x="0" y="0"/>
            <a:chExt cx="3209925" cy="3200400"/>
          </a:xfrm>
        </p:grpSpPr>
        <p:sp>
          <p:nvSpPr>
            <p:cNvPr id="33" name="矩形 32"/>
            <p:cNvSpPr/>
            <p:nvPr/>
          </p:nvSpPr>
          <p:spPr>
            <a:xfrm>
              <a:off x="0" y="0"/>
              <a:ext cx="3209925" cy="320040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34" name="组合 33"/>
            <p:cNvGrpSpPr/>
            <p:nvPr/>
          </p:nvGrpSpPr>
          <p:grpSpPr>
            <a:xfrm>
              <a:off x="836507" y="90352"/>
              <a:ext cx="1923427" cy="2612879"/>
              <a:chOff x="836507" y="90352"/>
              <a:chExt cx="1923427" cy="2612879"/>
            </a:xfrm>
          </p:grpSpPr>
          <p:pic>
            <p:nvPicPr>
              <p:cNvPr id="36" name="图片 3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836507" y="90352"/>
                <a:ext cx="1923427" cy="2612879"/>
              </a:xfrm>
              <a:prstGeom prst="rect">
                <a:avLst/>
              </a:prstGeom>
            </p:spPr>
          </p:pic>
          <p:sp>
            <p:nvSpPr>
              <p:cNvPr id="37" name="文本框 1448"/>
              <p:cNvSpPr txBox="1"/>
              <p:nvPr/>
            </p:nvSpPr>
            <p:spPr>
              <a:xfrm>
                <a:off x="927867" y="591120"/>
                <a:ext cx="643758" cy="380430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ysClr val="window" lastClr="FFFFFF">
                    <a:lumMod val="75000"/>
                  </a:sys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文本框 1448"/>
              <p:cNvSpPr txBox="1"/>
              <p:nvPr/>
            </p:nvSpPr>
            <p:spPr>
              <a:xfrm>
                <a:off x="1664254" y="1665126"/>
                <a:ext cx="650492" cy="303715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ysClr val="window" lastClr="FFFFFF">
                    <a:lumMod val="75000"/>
                  </a:sys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1522509" y="523875"/>
                <a:ext cx="792237" cy="22576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968878" y="1968841"/>
                <a:ext cx="1212348" cy="236380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35" name="文本框 1448"/>
            <p:cNvSpPr txBox="1"/>
            <p:nvPr/>
          </p:nvSpPr>
          <p:spPr>
            <a:xfrm>
              <a:off x="523000" y="2783157"/>
              <a:ext cx="2505951" cy="3187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5-23 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设置正文部分的页码格式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3098" y="1747619"/>
            <a:ext cx="9877777" cy="345069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制作会议秩序手册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操作要求：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）打开“素材</a:t>
            </a:r>
            <a:r>
              <a:rPr lang="en-US" altLang="zh-CN" dirty="0"/>
              <a:t>\</a:t>
            </a:r>
            <a:r>
              <a:rPr lang="zh-CN" altLang="zh-CN" dirty="0"/>
              <a:t>案例五</a:t>
            </a:r>
            <a:r>
              <a:rPr lang="en-US" altLang="zh-CN" dirty="0"/>
              <a:t>\</a:t>
            </a:r>
            <a:r>
              <a:rPr lang="zh-CN" altLang="zh-CN" dirty="0"/>
              <a:t>实训</a:t>
            </a:r>
            <a:r>
              <a:rPr lang="en-US" altLang="zh-CN" dirty="0"/>
              <a:t>1\</a:t>
            </a:r>
            <a:r>
              <a:rPr lang="zh-CN" altLang="zh-CN" dirty="0"/>
              <a:t>会议秩序手册（素材）”文件；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）将文件另存为“会议秩序手册”保存到“我的作品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案例五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</a:t>
            </a:r>
            <a:r>
              <a:rPr lang="zh-CN" altLang="zh-CN" dirty="0"/>
              <a:t>”文件夹中；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）将文档中编号为“一、二、三、四的段落”设置为标题</a:t>
            </a:r>
            <a:r>
              <a:rPr lang="en-US" altLang="zh-CN" dirty="0"/>
              <a:t>1</a:t>
            </a:r>
            <a:r>
              <a:rPr lang="zh-CN" altLang="zh-CN" dirty="0"/>
              <a:t>，并将标题</a:t>
            </a:r>
            <a:r>
              <a:rPr lang="en-US" altLang="zh-CN" dirty="0"/>
              <a:t>1</a:t>
            </a:r>
            <a:r>
              <a:rPr lang="zh-CN" altLang="zh-CN" dirty="0"/>
              <a:t>的格式中段前段后距离改为自动，行距改为单倍行距；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）在“一、报到、会务组”的前面插入目录；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）将封面、目录、以及正文中四个部分各自设置为单独一节；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6</a:t>
            </a:r>
            <a:r>
              <a:rPr lang="zh-CN" altLang="zh-CN" dirty="0"/>
              <a:t>）设置页码。封面和目录部分不设置页码，页码从正文开始，且连续编号；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7</a:t>
            </a:r>
            <a:r>
              <a:rPr lang="zh-CN" altLang="zh-CN" dirty="0"/>
              <a:t>）设置页眉。封面和目录不设置页眉。正文部分的页眉内容与每页的标题</a:t>
            </a:r>
            <a:r>
              <a:rPr lang="en-US" altLang="zh-CN" dirty="0"/>
              <a:t>1</a:t>
            </a:r>
            <a:r>
              <a:rPr lang="zh-CN" altLang="zh-CN" dirty="0"/>
              <a:t>的内容一致，字号为</a:t>
            </a:r>
            <a:r>
              <a:rPr lang="en-US" altLang="zh-CN" dirty="0"/>
              <a:t>5</a:t>
            </a:r>
            <a:r>
              <a:rPr lang="zh-CN" altLang="zh-CN" dirty="0"/>
              <a:t>字号，右对齐。</a:t>
            </a: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8427" y="142095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sz="3600" b="1" dirty="0" smtClean="0"/>
              <a:t>实</a:t>
            </a:r>
            <a:r>
              <a:rPr lang="zh-CN" altLang="zh-CN" sz="3600" b="1" dirty="0"/>
              <a:t>训</a:t>
            </a:r>
            <a:r>
              <a:rPr lang="en-US" altLang="zh-CN" sz="3600" b="1" dirty="0"/>
              <a:t>1 </a:t>
            </a:r>
            <a:r>
              <a:rPr lang="zh-CN" altLang="en-US" sz="3600" b="1" dirty="0" smtClean="0"/>
              <a:t>效果缩略图</a:t>
            </a:r>
            <a:endParaRPr lang="en-US" altLang="zh-CN" sz="3600" b="1" dirty="0"/>
          </a:p>
        </p:txBody>
      </p:sp>
      <p:grpSp>
        <p:nvGrpSpPr>
          <p:cNvPr id="7" name="画布 579"/>
          <p:cNvGrpSpPr/>
          <p:nvPr/>
        </p:nvGrpSpPr>
        <p:grpSpPr>
          <a:xfrm>
            <a:off x="3256344" y="1291329"/>
            <a:ext cx="6183024" cy="5005042"/>
            <a:chOff x="0" y="0"/>
            <a:chExt cx="4524375" cy="4212393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4524375" cy="4211955"/>
            </a:xfrm>
            <a:prstGeom prst="rect">
              <a:avLst/>
            </a:prstGeom>
          </p:spPr>
        </p:sp>
        <p:grpSp>
          <p:nvGrpSpPr>
            <p:cNvPr id="13" name="组合 12"/>
            <p:cNvGrpSpPr/>
            <p:nvPr/>
          </p:nvGrpSpPr>
          <p:grpSpPr>
            <a:xfrm>
              <a:off x="180000" y="35999"/>
              <a:ext cx="3905250" cy="3705225"/>
              <a:chOff x="180000" y="180000"/>
              <a:chExt cx="3905250" cy="3705225"/>
            </a:xfrm>
          </p:grpSpPr>
          <p:pic>
            <p:nvPicPr>
              <p:cNvPr id="15" name="图片 14"/>
              <p:cNvPicPr/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180000"/>
                <a:ext cx="3905250" cy="1819275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/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99050" y="2085000"/>
                <a:ext cx="3886200" cy="1800225"/>
              </a:xfrm>
              <a:prstGeom prst="rect">
                <a:avLst/>
              </a:prstGeom>
            </p:spPr>
          </p:pic>
        </p:grpSp>
        <p:sp>
          <p:nvSpPr>
            <p:cNvPr id="14" name="文本框 1448"/>
            <p:cNvSpPr txBox="1"/>
            <p:nvPr/>
          </p:nvSpPr>
          <p:spPr>
            <a:xfrm>
              <a:off x="932475" y="3893623"/>
              <a:ext cx="2337329" cy="3187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79728" tIns="39865" rIns="79728" bIns="39865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5-25 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</a:t>
              </a: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缩</a:t>
              </a:r>
              <a:r>
                <a:rPr lang="zh-CN" altLang="en-US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略</a:t>
              </a: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0369" y="2312396"/>
            <a:ext cx="9877777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）打开“素材</a:t>
            </a:r>
            <a:r>
              <a:rPr lang="en-US" altLang="zh-CN" dirty="0"/>
              <a:t>/</a:t>
            </a:r>
            <a:r>
              <a:rPr lang="zh-CN" altLang="zh-CN" dirty="0"/>
              <a:t>案例五</a:t>
            </a:r>
            <a:r>
              <a:rPr lang="en-US" altLang="zh-CN" dirty="0"/>
              <a:t>/</a:t>
            </a:r>
            <a:r>
              <a:rPr lang="zh-CN" altLang="zh-CN" dirty="0"/>
              <a:t>学生毕业论文（素材）”文档，将文档另存为“学生毕业论文正稿”，保存到“我的作品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案例五”文件夹中；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）在文档的前面插入“本科毕业论文封面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）页面设置：纸张大小为</a:t>
            </a:r>
            <a:r>
              <a:rPr lang="en-US" altLang="zh-CN" dirty="0"/>
              <a:t>A4</a:t>
            </a:r>
            <a:r>
              <a:rPr lang="zh-CN" altLang="zh-CN" dirty="0"/>
              <a:t>，上下边距为</a:t>
            </a:r>
            <a:r>
              <a:rPr lang="en-US" altLang="zh-CN" dirty="0"/>
              <a:t>2.5</a:t>
            </a:r>
            <a:r>
              <a:rPr lang="zh-CN" altLang="zh-CN" dirty="0"/>
              <a:t>厘米，左边距为</a:t>
            </a:r>
            <a:r>
              <a:rPr lang="en-US" altLang="zh-CN" dirty="0"/>
              <a:t>3</a:t>
            </a:r>
            <a:r>
              <a:rPr lang="zh-CN" altLang="zh-CN" dirty="0"/>
              <a:t>厘米，右边距为</a:t>
            </a:r>
            <a:r>
              <a:rPr lang="en-US" altLang="zh-CN" dirty="0"/>
              <a:t>2.5</a:t>
            </a:r>
            <a:r>
              <a:rPr lang="zh-CN" altLang="zh-CN" dirty="0"/>
              <a:t>厘米，页眉距边距</a:t>
            </a:r>
            <a:r>
              <a:rPr lang="en-US" altLang="zh-CN" dirty="0"/>
              <a:t>1.5</a:t>
            </a:r>
            <a:r>
              <a:rPr lang="zh-CN" altLang="zh-CN" dirty="0"/>
              <a:t>厘米，页脚距边距</a:t>
            </a:r>
            <a:r>
              <a:rPr lang="en-US" altLang="zh-CN" dirty="0"/>
              <a:t>1.75</a:t>
            </a:r>
            <a:r>
              <a:rPr lang="zh-CN" altLang="zh-CN" dirty="0"/>
              <a:t>厘米；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）本论文中包含两级标题，分别是一级标题，二级标题。按照下表要求分别设置论文的标题和正文，并对相应的样式的格式进行修改；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0403" y="1511268"/>
            <a:ext cx="9877777" cy="43247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zh-CN" dirty="0"/>
              <a:t>表</a:t>
            </a:r>
            <a:r>
              <a:rPr lang="en-US" altLang="zh-CN" dirty="0"/>
              <a:t>5-1 </a:t>
            </a:r>
            <a:r>
              <a:rPr lang="zh-CN" altLang="zh-CN" dirty="0"/>
              <a:t>论文格式设置</a:t>
            </a:r>
            <a:r>
              <a:rPr lang="zh-CN" altLang="zh-CN" dirty="0" smtClean="0"/>
              <a:t>要求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zh-CN" dirty="0" smtClean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）所有文字，中文字体为宋体，西文字体为新罗马字（</a:t>
            </a:r>
            <a:r>
              <a:rPr lang="en-US" altLang="zh-CN" dirty="0"/>
              <a:t>Times New Roman</a:t>
            </a:r>
            <a:r>
              <a:rPr lang="zh-CN" altLang="zh-CN" dirty="0"/>
              <a:t>）；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6</a:t>
            </a:r>
            <a:r>
              <a:rPr lang="zh-CN" altLang="zh-CN" dirty="0"/>
              <a:t>）正文中所有一级标题均从新的一页开始；</a:t>
            </a: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r>
              <a:rPr lang="zh-CN" altLang="en-US" b="1" dirty="0" smtClean="0"/>
              <a:t>（续）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97858" y="2202713"/>
          <a:ext cx="6098280" cy="18827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7761"/>
                <a:gridCol w="781949"/>
                <a:gridCol w="4118570"/>
              </a:tblGrid>
              <a:tr h="372704"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内容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</a:rPr>
                        <a:t>样式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</a:rPr>
                        <a:t>格式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334"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一级标题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标题</a:t>
                      </a:r>
                      <a:r>
                        <a:rPr lang="en-US" sz="1400" kern="100" dirty="0">
                          <a:effectLst/>
                        </a:rPr>
                        <a:t>1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宋体，小四号，加粗，居中对齐，</a:t>
                      </a:r>
                      <a:r>
                        <a:rPr lang="en-US" sz="1400" kern="100" dirty="0">
                          <a:effectLst/>
                        </a:rPr>
                        <a:t>1.5</a:t>
                      </a:r>
                      <a:r>
                        <a:rPr lang="zh-CN" sz="1400" kern="100" dirty="0">
                          <a:effectLst/>
                        </a:rPr>
                        <a:t>倍行距，段前段后距离</a:t>
                      </a:r>
                      <a:r>
                        <a:rPr lang="en-US" sz="1400" kern="100" dirty="0">
                          <a:effectLst/>
                        </a:rPr>
                        <a:t>0</a:t>
                      </a:r>
                      <a:r>
                        <a:rPr lang="zh-CN" sz="1400" kern="100" dirty="0">
                          <a:effectLst/>
                        </a:rPr>
                        <a:t>行，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2855"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二级标题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标题</a:t>
                      </a:r>
                      <a:r>
                        <a:rPr lang="en-US" sz="1400" kern="100" dirty="0">
                          <a:effectLst/>
                        </a:rPr>
                        <a:t>2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宋体、小四号、加粗、</a:t>
                      </a:r>
                      <a:r>
                        <a:rPr lang="en-US" sz="1400" kern="100" dirty="0">
                          <a:effectLst/>
                        </a:rPr>
                        <a:t>1.5</a:t>
                      </a:r>
                      <a:r>
                        <a:rPr lang="zh-CN" sz="1400" kern="100" dirty="0">
                          <a:effectLst/>
                        </a:rPr>
                        <a:t>倍行距、段前段后距离</a:t>
                      </a:r>
                      <a:r>
                        <a:rPr lang="en-US" sz="1400" kern="100" dirty="0">
                          <a:effectLst/>
                        </a:rPr>
                        <a:t>0</a:t>
                      </a:r>
                      <a:r>
                        <a:rPr lang="zh-CN" sz="1400" kern="100" dirty="0">
                          <a:effectLst/>
                        </a:rPr>
                        <a:t>行，左对齐，左边不留空格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2855"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</a:rPr>
                        <a:t>正文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</a:rPr>
                        <a:t>正文</a:t>
                      </a:r>
                      <a:endParaRPr lang="zh-CN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</a:rPr>
                        <a:t>宋体、小四号，首行缩进</a:t>
                      </a:r>
                      <a:r>
                        <a:rPr lang="en-US" sz="1400" kern="100" dirty="0">
                          <a:effectLst/>
                        </a:rPr>
                        <a:t>2</a:t>
                      </a:r>
                      <a:r>
                        <a:rPr lang="zh-CN" sz="1400" kern="100" dirty="0">
                          <a:effectLst/>
                        </a:rPr>
                        <a:t>字符、</a:t>
                      </a:r>
                      <a:r>
                        <a:rPr lang="en-US" sz="1400" kern="100" dirty="0">
                          <a:effectLst/>
                        </a:rPr>
                        <a:t>1.5</a:t>
                      </a:r>
                      <a:r>
                        <a:rPr lang="zh-CN" sz="1400" kern="100" dirty="0">
                          <a:effectLst/>
                        </a:rPr>
                        <a:t>倍行距</a:t>
                      </a:r>
                      <a:endParaRPr 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11142266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CN" altLang="zh-CN" sz="3400" dirty="0"/>
              <a:t>（</a:t>
            </a:r>
            <a:r>
              <a:rPr lang="en-US" altLang="zh-CN" sz="3400" dirty="0"/>
              <a:t>7</a:t>
            </a:r>
            <a:r>
              <a:rPr lang="zh-CN" altLang="zh-CN" sz="3400" dirty="0"/>
              <a:t>）在封面与正文之间插入目录，目录页的第一行为目录两字，“目录”两字之间不插入空格，居中对齐，字体为黑体三号字，目录中的所有阿拉伯数字及英文用</a:t>
            </a:r>
            <a:r>
              <a:rPr lang="en-US" altLang="zh-CN" sz="3400" dirty="0"/>
              <a:t>Times New Roman</a:t>
            </a:r>
            <a:r>
              <a:rPr lang="zh-CN" altLang="zh-CN" sz="3400" dirty="0"/>
              <a:t>体，汉字用小四号宋体，标题全部左对齐，所有段落</a:t>
            </a:r>
            <a:r>
              <a:rPr lang="en-US" altLang="zh-CN" sz="3400" dirty="0"/>
              <a:t>1.5</a:t>
            </a:r>
            <a:r>
              <a:rPr lang="zh-CN" altLang="zh-CN" sz="3400" dirty="0"/>
              <a:t>倍行距；</a:t>
            </a:r>
            <a:endParaRPr lang="zh-CN" altLang="zh-CN" sz="3400" dirty="0"/>
          </a:p>
          <a:p>
            <a:pPr marL="0" indent="0">
              <a:buNone/>
            </a:pPr>
            <a:endParaRPr lang="en-US" altLang="zh-CN" sz="3400" dirty="0" smtClean="0"/>
          </a:p>
          <a:p>
            <a:pPr marL="0" indent="0">
              <a:buNone/>
            </a:pPr>
            <a:r>
              <a:rPr lang="zh-CN" altLang="zh-CN" sz="3400" dirty="0" smtClean="0"/>
              <a:t>（</a:t>
            </a:r>
            <a:r>
              <a:rPr lang="en-US" altLang="zh-CN" sz="3400" dirty="0"/>
              <a:t>8</a:t>
            </a:r>
            <a:r>
              <a:rPr lang="zh-CN" altLang="zh-CN" sz="3400" dirty="0"/>
              <a:t>）将案例文件分为三节，其中封面为一节，目录部分为一节，正文部分为一节；</a:t>
            </a:r>
            <a:endParaRPr lang="zh-CN" altLang="zh-CN" sz="3400" dirty="0"/>
          </a:p>
          <a:p>
            <a:pPr marL="0" indent="0">
              <a:buNone/>
            </a:pPr>
            <a:endParaRPr lang="en-US" altLang="zh-CN" sz="3400" dirty="0" smtClean="0"/>
          </a:p>
          <a:p>
            <a:pPr marL="0" indent="0">
              <a:buNone/>
            </a:pPr>
            <a:r>
              <a:rPr lang="zh-CN" altLang="zh-CN" sz="3400" dirty="0" smtClean="0"/>
              <a:t>（</a:t>
            </a:r>
            <a:r>
              <a:rPr lang="en-US" altLang="zh-CN" sz="3400" dirty="0"/>
              <a:t>9</a:t>
            </a:r>
            <a:r>
              <a:rPr lang="zh-CN" altLang="zh-CN" sz="3400" dirty="0"/>
              <a:t>）页码设置，封面不设页码，目录部分和正文部分单独设置页码，目录部分页码使用大写罗马字（Ⅰ，Ⅱ，Ⅲ，Ⅳ，Ⅴ，……），正文部分页码使用阿拉伯数字（</a:t>
            </a:r>
            <a:r>
              <a:rPr lang="en-US" altLang="zh-CN" sz="3400" dirty="0"/>
              <a:t>1,2,3,4</a:t>
            </a:r>
            <a:r>
              <a:rPr lang="zh-CN" altLang="zh-CN" sz="3400" dirty="0"/>
              <a:t>，……），目录部分与正文部分的页码相互独立编排；</a:t>
            </a:r>
            <a:endParaRPr lang="zh-CN" altLang="zh-CN" sz="3400" dirty="0"/>
          </a:p>
          <a:p>
            <a:pPr marL="0" indent="0">
              <a:buNone/>
            </a:pPr>
            <a:endParaRPr lang="en-US" altLang="zh-CN" sz="3400" dirty="0" smtClean="0"/>
          </a:p>
          <a:p>
            <a:pPr marL="0" indent="0">
              <a:buNone/>
            </a:pPr>
            <a:r>
              <a:rPr lang="zh-CN" altLang="zh-CN" sz="3400" dirty="0" smtClean="0"/>
              <a:t>（</a:t>
            </a:r>
            <a:r>
              <a:rPr lang="en-US" altLang="zh-CN" sz="3400" dirty="0"/>
              <a:t>10</a:t>
            </a:r>
            <a:r>
              <a:rPr lang="zh-CN" altLang="zh-CN" sz="3400" dirty="0"/>
              <a:t>）页眉设置，封面、目录部分不设置页眉，正文部分设置页眉，其中奇数页的页眉为“广西江州师范学院学生毕业论文（设计）”，偶数页的页眉格式为“学生姓名</a:t>
            </a:r>
            <a:r>
              <a:rPr lang="en-US" altLang="zh-CN" sz="3400" dirty="0"/>
              <a:t>+</a:t>
            </a:r>
            <a:r>
              <a:rPr lang="zh-CN" altLang="zh-CN" sz="3400" dirty="0"/>
              <a:t>两个全角空格</a:t>
            </a:r>
            <a:r>
              <a:rPr lang="en-US" altLang="zh-CN" sz="3400" dirty="0"/>
              <a:t>+</a:t>
            </a:r>
            <a:r>
              <a:rPr lang="zh-CN" altLang="zh-CN" sz="3400" dirty="0"/>
              <a:t>论文题目”，比如“张三</a:t>
            </a:r>
            <a:r>
              <a:rPr lang="en-US" altLang="zh-CN" sz="3400" dirty="0"/>
              <a:t>    </a:t>
            </a:r>
            <a:r>
              <a:rPr lang="zh-CN" altLang="zh-CN" sz="3400" dirty="0"/>
              <a:t>基于频率域特性的闭合轮廓描述子对比分析”，页眉格式设置为宋体，小五号，居中对齐。两个全角字空格相当于两个汉字的宽度。</a:t>
            </a:r>
            <a:endParaRPr lang="zh-CN" altLang="zh-CN" sz="3400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r>
              <a:rPr lang="zh-CN" altLang="en-US" b="1" dirty="0" smtClean="0"/>
              <a:t>（续）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493160"/>
            <a:ext cx="10972800" cy="535540"/>
          </a:xfrm>
        </p:spPr>
        <p:txBody>
          <a:bodyPr>
            <a:normAutofit fontScale="90000"/>
          </a:bodyPr>
          <a:lstStyle/>
          <a:p>
            <a:r>
              <a:rPr lang="zh-CN" altLang="zh-CN" sz="3200" dirty="0" smtClean="0"/>
              <a:t>案例</a:t>
            </a:r>
            <a:r>
              <a:rPr lang="zh-CN" altLang="en-US" sz="3200" dirty="0" smtClean="0"/>
              <a:t>五</a:t>
            </a:r>
            <a:r>
              <a:rPr lang="en-US" altLang="zh-CN" sz="3200" dirty="0" smtClean="0"/>
              <a:t>  </a:t>
            </a:r>
            <a:r>
              <a:rPr lang="zh-CN" altLang="zh-CN" sz="3200" dirty="0" smtClean="0"/>
              <a:t>效果</a:t>
            </a:r>
            <a:r>
              <a:rPr lang="zh-CN" altLang="en-US" sz="3200" dirty="0" smtClean="0"/>
              <a:t>缩略图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r="16310"/>
          <a:stretch>
            <a:fillRect/>
          </a:stretch>
        </p:blipFill>
        <p:spPr>
          <a:xfrm>
            <a:off x="1114883" y="1117015"/>
            <a:ext cx="9351819" cy="524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47507" y="1731254"/>
            <a:ext cx="4751857" cy="4525963"/>
          </a:xfrm>
        </p:spPr>
        <p:txBody>
          <a:bodyPr/>
          <a:lstStyle/>
          <a:p>
            <a:r>
              <a:rPr lang="en-US" altLang="zh-CN" b="1" dirty="0" smtClean="0"/>
              <a:t>5.4.1 </a:t>
            </a:r>
            <a:r>
              <a:rPr lang="zh-CN" altLang="zh-CN" b="1" dirty="0"/>
              <a:t>插入封面</a:t>
            </a:r>
            <a:r>
              <a:rPr lang="zh-CN" altLang="zh-CN" b="1" dirty="0" smtClean="0"/>
              <a:t>文档</a:t>
            </a:r>
            <a:endParaRPr lang="en-US" altLang="zh-CN" b="1" dirty="0" smtClean="0"/>
          </a:p>
          <a:p>
            <a:pPr lvl="1"/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zh-CN" altLang="zh-CN" sz="2400" dirty="0" smtClean="0"/>
              <a:t>在</a:t>
            </a:r>
            <a:r>
              <a:rPr lang="zh-CN" altLang="zh-CN" sz="2400" dirty="0"/>
              <a:t>文档的前面插入“本科毕业论文（封面）</a:t>
            </a:r>
            <a:r>
              <a:rPr lang="en-US" altLang="zh-CN" sz="2400" dirty="0"/>
              <a:t>”</a:t>
            </a:r>
            <a:r>
              <a:rPr lang="zh-CN" altLang="zh-CN" sz="2400" dirty="0"/>
              <a:t>文档</a:t>
            </a:r>
            <a:r>
              <a:rPr lang="zh-CN" altLang="zh-CN" sz="2400" dirty="0" smtClean="0"/>
              <a:t>，</a:t>
            </a:r>
            <a:endParaRPr lang="zh-CN" altLang="zh-CN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5.4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23289" y="1693117"/>
            <a:ext cx="5575786" cy="1807675"/>
          </a:xfrm>
          <a:prstGeom prst="rect">
            <a:avLst/>
          </a:prstGeom>
        </p:spPr>
      </p:pic>
      <p:grpSp>
        <p:nvGrpSpPr>
          <p:cNvPr id="17" name="画布 45"/>
          <p:cNvGrpSpPr/>
          <p:nvPr/>
        </p:nvGrpSpPr>
        <p:grpSpPr>
          <a:xfrm>
            <a:off x="1417378" y="3433662"/>
            <a:ext cx="5097722" cy="2485317"/>
            <a:chOff x="0" y="0"/>
            <a:chExt cx="4390390" cy="1829192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4390390" cy="1828800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19" name="组合 18"/>
            <p:cNvGrpSpPr/>
            <p:nvPr/>
          </p:nvGrpSpPr>
          <p:grpSpPr>
            <a:xfrm>
              <a:off x="65903" y="49408"/>
              <a:ext cx="4176000" cy="1359263"/>
              <a:chOff x="247135" y="49408"/>
              <a:chExt cx="4176000" cy="1441630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47135" y="49408"/>
                <a:ext cx="4176000" cy="1441630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07135" y="809748"/>
                <a:ext cx="1116000" cy="376738"/>
              </a:xfrm>
              <a:prstGeom prst="rect">
                <a:avLst/>
              </a:prstGeom>
            </p:spPr>
          </p:pic>
          <p:sp>
            <p:nvSpPr>
              <p:cNvPr id="23" name="文本框 1435"/>
              <p:cNvSpPr txBox="1"/>
              <p:nvPr/>
            </p:nvSpPr>
            <p:spPr>
              <a:xfrm>
                <a:off x="3681730" y="433338"/>
                <a:ext cx="741405" cy="32127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文本框 1435"/>
              <p:cNvSpPr txBox="1"/>
              <p:nvPr/>
            </p:nvSpPr>
            <p:spPr>
              <a:xfrm>
                <a:off x="2568630" y="904305"/>
                <a:ext cx="738505" cy="33147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4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③选择</a:t>
                </a:r>
                <a:endPara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194937" y="569625"/>
                <a:ext cx="594469" cy="181286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3343227" y="988522"/>
                <a:ext cx="948584" cy="19771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0" name="文本框 1435"/>
            <p:cNvSpPr txBox="1"/>
            <p:nvPr/>
          </p:nvSpPr>
          <p:spPr>
            <a:xfrm>
              <a:off x="863740" y="1497722"/>
              <a:ext cx="3088144" cy="3314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5-2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插入封面文档操作示意图（二）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圆角右箭头 26"/>
          <p:cNvSpPr/>
          <p:nvPr/>
        </p:nvSpPr>
        <p:spPr>
          <a:xfrm rot="10800000">
            <a:off x="7241963" y="3811060"/>
            <a:ext cx="947837" cy="94456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47507" y="1731255"/>
            <a:ext cx="4871658" cy="2183967"/>
          </a:xfrm>
        </p:spPr>
        <p:txBody>
          <a:bodyPr/>
          <a:lstStyle/>
          <a:p>
            <a:r>
              <a:rPr lang="en-US" altLang="zh-CN" b="1" dirty="0" smtClean="0"/>
              <a:t>2</a:t>
            </a:r>
            <a:r>
              <a:rPr lang="zh-CN" altLang="zh-CN" b="1" dirty="0"/>
              <a:t>插入分节</a:t>
            </a:r>
            <a:r>
              <a:rPr lang="zh-CN" altLang="zh-CN" b="1" dirty="0" smtClean="0"/>
              <a:t>符</a:t>
            </a:r>
            <a:endParaRPr lang="en-US" altLang="zh-CN" b="1" dirty="0" smtClean="0"/>
          </a:p>
          <a:p>
            <a:pPr lvl="1"/>
            <a:r>
              <a:rPr lang="zh-CN" altLang="zh-CN" sz="2000" dirty="0"/>
              <a:t>插入封面文档之后，我们发现论文正文文字与封面落在同一页上。必须让论文正文部分另起一页，我们通过插入分节符的方法完成这个操作</a:t>
            </a:r>
            <a:endParaRPr lang="zh-CN" altLang="zh-CN" sz="2000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5.4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  <p:grpSp>
        <p:nvGrpSpPr>
          <p:cNvPr id="16" name="画布 655"/>
          <p:cNvGrpSpPr/>
          <p:nvPr/>
        </p:nvGrpSpPr>
        <p:grpSpPr>
          <a:xfrm>
            <a:off x="6096000" y="2038161"/>
            <a:ext cx="4398645" cy="1688465"/>
            <a:chOff x="0" y="0"/>
            <a:chExt cx="4398645" cy="1688465"/>
          </a:xfrm>
        </p:grpSpPr>
        <p:sp>
          <p:nvSpPr>
            <p:cNvPr id="28" name="矩形 27"/>
            <p:cNvSpPr/>
            <p:nvPr/>
          </p:nvSpPr>
          <p:spPr>
            <a:xfrm>
              <a:off x="0" y="0"/>
              <a:ext cx="4398645" cy="168846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29" name="组合 28"/>
            <p:cNvGrpSpPr/>
            <p:nvPr/>
          </p:nvGrpSpPr>
          <p:grpSpPr>
            <a:xfrm>
              <a:off x="344758" y="97630"/>
              <a:ext cx="3477664" cy="1089128"/>
              <a:chOff x="344758" y="97630"/>
              <a:chExt cx="3477664" cy="1089128"/>
            </a:xfrm>
          </p:grpSpPr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02422" y="97630"/>
                <a:ext cx="3420000" cy="1089128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32" name="文本框 1435"/>
              <p:cNvSpPr txBox="1"/>
              <p:nvPr/>
            </p:nvSpPr>
            <p:spPr>
              <a:xfrm>
                <a:off x="716162" y="753157"/>
                <a:ext cx="1303137" cy="302895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altLang="en-US" sz="1200" kern="100" dirty="0" smtClean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</a:t>
                </a:r>
                <a:r>
                  <a:rPr lang="zh-CN" sz="1200" kern="100" dirty="0" smtClean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定位</a:t>
                </a:r>
                <a:r>
                  <a:rPr lang="zh-CN" sz="1200" kern="100" dirty="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插入点</a:t>
                </a:r>
                <a:endPara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344758" y="753152"/>
                <a:ext cx="289557" cy="219172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30" name="文本框 1435"/>
            <p:cNvSpPr txBox="1"/>
            <p:nvPr/>
          </p:nvSpPr>
          <p:spPr>
            <a:xfrm>
              <a:off x="864444" y="1308584"/>
              <a:ext cx="2743835" cy="3314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64135" algn="just"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zh-CN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5-3 </a:t>
              </a:r>
              <a:r>
                <a:rPr lang="zh-CN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插入分节符操作示意图（一）</a:t>
              </a:r>
              <a:endParaRPr lang="zh-CN" sz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grpSp>
        <p:nvGrpSpPr>
          <p:cNvPr id="34" name="画布 1450"/>
          <p:cNvGrpSpPr/>
          <p:nvPr/>
        </p:nvGrpSpPr>
        <p:grpSpPr>
          <a:xfrm>
            <a:off x="2277126" y="3915222"/>
            <a:ext cx="4357370" cy="2364105"/>
            <a:chOff x="0" y="0"/>
            <a:chExt cx="4357370" cy="2364105"/>
          </a:xfrm>
        </p:grpSpPr>
        <p:sp>
          <p:nvSpPr>
            <p:cNvPr id="35" name="矩形 34"/>
            <p:cNvSpPr/>
            <p:nvPr/>
          </p:nvSpPr>
          <p:spPr>
            <a:xfrm>
              <a:off x="0" y="0"/>
              <a:ext cx="4357370" cy="236410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36" name="组合 35"/>
            <p:cNvGrpSpPr/>
            <p:nvPr/>
          </p:nvGrpSpPr>
          <p:grpSpPr>
            <a:xfrm>
              <a:off x="120098" y="156685"/>
              <a:ext cx="4006773" cy="1588553"/>
              <a:chOff x="70670" y="156685"/>
              <a:chExt cx="4006773" cy="1588553"/>
            </a:xfrm>
          </p:grpSpPr>
          <p:pic>
            <p:nvPicPr>
              <p:cNvPr id="38" name="图片 3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0670" y="180004"/>
                <a:ext cx="2340000" cy="856798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9" name="图片 3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65443" y="156685"/>
                <a:ext cx="1512000" cy="158855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40" name="椭圆 39"/>
              <p:cNvSpPr/>
              <p:nvPr/>
            </p:nvSpPr>
            <p:spPr>
              <a:xfrm>
                <a:off x="1728550" y="339297"/>
                <a:ext cx="682123" cy="24111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2520778" y="939114"/>
                <a:ext cx="1536485" cy="451144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37" name="文本框 1435"/>
            <p:cNvSpPr txBox="1"/>
            <p:nvPr/>
          </p:nvSpPr>
          <p:spPr>
            <a:xfrm>
              <a:off x="1172985" y="1950957"/>
              <a:ext cx="2933700" cy="33083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indent="266700">
                <a:lnSpc>
                  <a:spcPct val="150000"/>
                </a:lnSpc>
              </a:pPr>
              <a:r>
                <a:rPr lang="zh-CN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图</a:t>
              </a:r>
              <a:r>
                <a:rPr lang="en-US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5-4 </a:t>
              </a:r>
              <a:r>
                <a:rPr lang="zh-CN" sz="12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插入分节符操作示意图（二）</a:t>
              </a:r>
              <a:endParaRPr lang="zh-CN" sz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42" name="圆角右箭头 41"/>
          <p:cNvSpPr/>
          <p:nvPr/>
        </p:nvSpPr>
        <p:spPr>
          <a:xfrm rot="10800000">
            <a:off x="6634496" y="3812233"/>
            <a:ext cx="947837" cy="94456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5.4.2 </a:t>
            </a:r>
            <a:r>
              <a:rPr lang="zh-CN" altLang="zh-CN" b="1" dirty="0"/>
              <a:t>页面设置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09600" y="1600201"/>
            <a:ext cx="4995775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/>
              <a:t>设置纸张大小为</a:t>
            </a:r>
            <a:r>
              <a:rPr lang="en-US" altLang="zh-CN" sz="2000" dirty="0"/>
              <a:t>A4</a:t>
            </a:r>
            <a:r>
              <a:rPr lang="zh-CN" altLang="zh-CN" sz="2000" dirty="0"/>
              <a:t>，上下边距为</a:t>
            </a:r>
            <a:r>
              <a:rPr lang="en-US" altLang="zh-CN" sz="2000" dirty="0"/>
              <a:t>2.5</a:t>
            </a:r>
            <a:r>
              <a:rPr lang="zh-CN" altLang="zh-CN" sz="2000" dirty="0"/>
              <a:t>厘米，左边距为</a:t>
            </a:r>
            <a:r>
              <a:rPr lang="en-US" altLang="zh-CN" sz="2000" dirty="0"/>
              <a:t>3</a:t>
            </a:r>
            <a:r>
              <a:rPr lang="zh-CN" altLang="zh-CN" sz="2000" dirty="0"/>
              <a:t>厘米，右边距为</a:t>
            </a:r>
            <a:r>
              <a:rPr lang="en-US" altLang="zh-CN" sz="2000" dirty="0"/>
              <a:t>2.5</a:t>
            </a:r>
            <a:r>
              <a:rPr lang="zh-CN" altLang="zh-CN" sz="2000" dirty="0"/>
              <a:t>厘米，页眉距边界</a:t>
            </a:r>
            <a:r>
              <a:rPr lang="en-US" altLang="zh-CN" sz="2000" dirty="0"/>
              <a:t>1.5</a:t>
            </a:r>
            <a:r>
              <a:rPr lang="zh-CN" altLang="zh-CN" sz="2000" dirty="0"/>
              <a:t>厘米，页脚距边界</a:t>
            </a:r>
            <a:r>
              <a:rPr lang="en-US" altLang="zh-CN" sz="2000" dirty="0"/>
              <a:t>1.75</a:t>
            </a:r>
            <a:r>
              <a:rPr lang="zh-CN" altLang="zh-CN" sz="2000" dirty="0"/>
              <a:t>厘米</a:t>
            </a:r>
            <a:r>
              <a:rPr lang="zh-CN" altLang="zh-CN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zh-CN" sz="2000" dirty="0"/>
              <a:t>操作方法与前面案例相似，但是本文档插入了分节符，将文档分为</a:t>
            </a:r>
            <a:r>
              <a:rPr lang="en-US" altLang="zh-CN" sz="2000" dirty="0"/>
              <a:t>2</a:t>
            </a:r>
            <a:r>
              <a:rPr lang="zh-CN" altLang="zh-CN" sz="2000" dirty="0"/>
              <a:t>节，在【页面设置】对话框【预览】栏的【应用于（</a:t>
            </a:r>
            <a:r>
              <a:rPr lang="en-US" altLang="zh-CN" sz="2000" u="sng" dirty="0"/>
              <a:t>Y</a:t>
            </a:r>
            <a:r>
              <a:rPr lang="zh-CN" altLang="zh-CN" sz="2000" dirty="0"/>
              <a:t>）】文本框中，一定要选择</a:t>
            </a:r>
            <a:r>
              <a:rPr lang="en-US" altLang="zh-CN" sz="2000" dirty="0"/>
              <a:t>“</a:t>
            </a:r>
            <a:r>
              <a:rPr lang="zh-CN" altLang="zh-CN" sz="2000" dirty="0"/>
              <a:t>整篇文档</a:t>
            </a:r>
            <a:r>
              <a:rPr lang="en-US" altLang="zh-CN" sz="2000" dirty="0"/>
              <a:t>”</a:t>
            </a:r>
            <a:r>
              <a:rPr lang="zh-CN" altLang="zh-CN" sz="2000" dirty="0"/>
              <a:t>才是正确的页面设置。这是因为，不同的节可以进行不同的页面设置，如图</a:t>
            </a:r>
            <a:r>
              <a:rPr lang="en-US" altLang="zh-CN" sz="2000" dirty="0"/>
              <a:t>5-5</a:t>
            </a:r>
            <a:r>
              <a:rPr lang="zh-CN" altLang="zh-CN" sz="2000" dirty="0"/>
              <a:t>所示。</a:t>
            </a:r>
            <a:endParaRPr lang="zh-CN" altLang="zh-CN" sz="2000" dirty="0"/>
          </a:p>
          <a:p>
            <a:pPr>
              <a:lnSpc>
                <a:spcPct val="150000"/>
              </a:lnSpc>
            </a:pPr>
            <a:endParaRPr lang="zh-CN" altLang="zh-CN" sz="2000" dirty="0"/>
          </a:p>
          <a:p>
            <a:endParaRPr lang="zh-CN" altLang="en-US" dirty="0"/>
          </a:p>
        </p:txBody>
      </p:sp>
      <p:grpSp>
        <p:nvGrpSpPr>
          <p:cNvPr id="28" name="画布 1384"/>
          <p:cNvGrpSpPr/>
          <p:nvPr/>
        </p:nvGrpSpPr>
        <p:grpSpPr>
          <a:xfrm>
            <a:off x="5605375" y="1600201"/>
            <a:ext cx="5149215" cy="4322617"/>
            <a:chOff x="0" y="0"/>
            <a:chExt cx="3516630" cy="3458436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3516630" cy="3458210"/>
            </a:xfrm>
            <a:prstGeom prst="rect">
              <a:avLst/>
            </a:prstGeom>
            <a:ln>
              <a:noFill/>
            </a:ln>
          </p:spPr>
        </p:sp>
        <p:sp>
          <p:nvSpPr>
            <p:cNvPr id="30" name="文本框 1435"/>
            <p:cNvSpPr txBox="1"/>
            <p:nvPr/>
          </p:nvSpPr>
          <p:spPr>
            <a:xfrm>
              <a:off x="880000" y="3127601"/>
              <a:ext cx="2182200" cy="33083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indent="228600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5-5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页面设置对话框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578213" y="35999"/>
              <a:ext cx="2484000" cy="3011619"/>
              <a:chOff x="775921" y="57164"/>
              <a:chExt cx="2484000" cy="3011619"/>
            </a:xfrm>
          </p:grpSpPr>
          <p:pic>
            <p:nvPicPr>
              <p:cNvPr id="32" name="图片 31"/>
              <p:cNvPicPr preferRelativeResize="0"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75921" y="57164"/>
                <a:ext cx="2484000" cy="301161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" name="椭圆 32"/>
              <p:cNvSpPr/>
              <p:nvPr/>
            </p:nvSpPr>
            <p:spPr>
              <a:xfrm>
                <a:off x="1206641" y="2611947"/>
                <a:ext cx="596900" cy="298450"/>
              </a:xfrm>
              <a:prstGeom prst="ellipse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1717386" y="1013254"/>
                <a:ext cx="753965" cy="436605"/>
              </a:xfrm>
              <a:prstGeom prst="ellipse">
                <a:avLst/>
              </a:prstGeom>
              <a:noFill/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4168</Words>
  <Application>WPS 演示</Application>
  <PresentationFormat>自定义</PresentationFormat>
  <Paragraphs>325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1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案例五 学生毕业论文的排版</vt:lpstr>
      <vt:lpstr>5.1 教学目标</vt:lpstr>
      <vt:lpstr>5.3 操作要求</vt:lpstr>
      <vt:lpstr>5.3 操作要求（续）</vt:lpstr>
      <vt:lpstr>5.3 操作要求（续）</vt:lpstr>
      <vt:lpstr>案例五  效果缩略图</vt:lpstr>
      <vt:lpstr>5.4 操作过程要点讲解</vt:lpstr>
      <vt:lpstr>5.4 操作过程要点讲解</vt:lpstr>
      <vt:lpstr>5.4.2 页面设置</vt:lpstr>
      <vt:lpstr>5.4.3 论文格式设置</vt:lpstr>
      <vt:lpstr>PowerPoint 演示文稿</vt:lpstr>
      <vt:lpstr>PowerPoint 演示文稿</vt:lpstr>
      <vt:lpstr>PowerPoint 演示文稿</vt:lpstr>
      <vt:lpstr>5.4.4 设置所有一级标题均从新的一页开始</vt:lpstr>
      <vt:lpstr>5.4.5 制作目录</vt:lpstr>
      <vt:lpstr>5.4.5 制作目录</vt:lpstr>
      <vt:lpstr>5.4.6 设置论文的页眉</vt:lpstr>
      <vt:lpstr>5.4.6 设置论文的页眉</vt:lpstr>
      <vt:lpstr>5.4.6 设置论文的页眉</vt:lpstr>
      <vt:lpstr>5.4.6 设置论文的页眉</vt:lpstr>
      <vt:lpstr>5.4.6 设置论文的页眉</vt:lpstr>
      <vt:lpstr>5.4.6 设置论文的页眉</vt:lpstr>
      <vt:lpstr>5.4.6 设置论文的页眉</vt:lpstr>
      <vt:lpstr>5.4.7 设置论文的页码</vt:lpstr>
      <vt:lpstr>1 设置目录部分的页码</vt:lpstr>
      <vt:lpstr>1 设置目录部分的页码</vt:lpstr>
      <vt:lpstr>2 设置正文部分的页码</vt:lpstr>
      <vt:lpstr>5.5 实训操作</vt:lpstr>
      <vt:lpstr>实训1 效果缩略图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49</cp:revision>
  <dcterms:created xsi:type="dcterms:W3CDTF">2019-02-09T02:31:00Z</dcterms:created>
  <dcterms:modified xsi:type="dcterms:W3CDTF">2022-04-21T03:15:26Z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60613CD6FBCF40D5A089CF4F37AD872C</vt:lpwstr>
  </property>
  <property fmtid="{D5CDD505-2E9C-101B-9397-08002B2CF9AE}" pid="4" name="KSOProductBuildVer">
    <vt:lpwstr>2052-11.1.0.11636</vt:lpwstr>
  </property>
</Properties>
</file>