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85" r:id="rId6"/>
    <p:sldId id="260" r:id="rId7"/>
    <p:sldId id="261" r:id="rId8"/>
    <p:sldId id="264" r:id="rId9"/>
    <p:sldId id="263" r:id="rId10"/>
    <p:sldId id="286" r:id="rId11"/>
    <p:sldId id="287" r:id="rId12"/>
    <p:sldId id="288" r:id="rId13"/>
    <p:sldId id="289" r:id="rId14"/>
    <p:sldId id="266" r:id="rId15"/>
    <p:sldId id="290" r:id="rId16"/>
    <p:sldId id="291" r:id="rId17"/>
    <p:sldId id="292" r:id="rId18"/>
    <p:sldId id="293" r:id="rId19"/>
    <p:sldId id="294" r:id="rId20"/>
    <p:sldId id="268" r:id="rId21"/>
    <p:sldId id="295" r:id="rId22"/>
    <p:sldId id="296" r:id="rId23"/>
    <p:sldId id="297" r:id="rId24"/>
    <p:sldId id="298" r:id="rId25"/>
    <p:sldId id="299" r:id="rId26"/>
    <p:sldId id="277" r:id="rId2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9" autoAdjust="0"/>
    <p:restoredTop sz="94622" autoAdjust="0"/>
  </p:normalViewPr>
  <p:slideViewPr>
    <p:cSldViewPr snapToGrid="0">
      <p:cViewPr varScale="1">
        <p:scale>
          <a:sx n="71" d="100"/>
          <a:sy n="71" d="100"/>
        </p:scale>
        <p:origin x="-540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0" Type="http://schemas.openxmlformats.org/officeDocument/2006/relationships/tableStyles" Target="tableStyles.xml"/><Relationship Id="rId3" Type="http://schemas.openxmlformats.org/officeDocument/2006/relationships/slide" Target="slides/slide1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4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5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0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/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0" name="Freeform 18"/>
          <p:cNvSpPr/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1" name="Freeform 22"/>
          <p:cNvSpPr/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2" name="Freeform 26"/>
          <p:cNvSpPr/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 useBgFill="1">
        <p:nvSpPr>
          <p:cNvPr id="13" name="Freeform 10"/>
          <p:cNvSpPr/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6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7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8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9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1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4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22" name="矩形 21"/>
          <p:cNvSpPr/>
          <p:nvPr userDrawn="1"/>
        </p:nvSpPr>
        <p:spPr>
          <a:xfrm>
            <a:off x="0" y="6438126"/>
            <a:ext cx="12192000" cy="419874"/>
          </a:xfrm>
          <a:prstGeom prst="rect">
            <a:avLst/>
          </a:prstGeom>
          <a:solidFill>
            <a:srgbClr val="942F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pic>
        <p:nvPicPr>
          <p:cNvPr id="23" name="图片 22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0311" y="6561376"/>
            <a:ext cx="2639996" cy="252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58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98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2.emf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1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1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9.png"/><Relationship Id="rId1" Type="http://schemas.openxmlformats.org/officeDocument/2006/relationships/image" Target="../media/image1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1.png"/><Relationship Id="rId1" Type="http://schemas.openxmlformats.org/officeDocument/2006/relationships/image" Target="../media/image2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3.png"/><Relationship Id="rId1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5.png"/><Relationship Id="rId1" Type="http://schemas.openxmlformats.org/officeDocument/2006/relationships/image" Target="../media/image2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7.png"/><Relationship Id="rId1" Type="http://schemas.openxmlformats.org/officeDocument/2006/relationships/image" Target="../media/image26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8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9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1.png"/><Relationship Id="rId1" Type="http://schemas.openxmlformats.org/officeDocument/2006/relationships/image" Target="../media/image30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3.png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zh-CN" sz="5400" dirty="0">
                <a:effectLst/>
              </a:rPr>
              <a:t>案例六 制作一份独特的个人简历</a:t>
            </a:r>
            <a:endParaRPr lang="zh-CN" altLang="zh-CN" sz="5400" dirty="0">
              <a:effectLst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601294" y="1925626"/>
            <a:ext cx="8575711" cy="24312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600" b="1" dirty="0"/>
              <a:t>（</a:t>
            </a:r>
            <a:r>
              <a:rPr lang="en-US" altLang="zh-CN" sz="2600" b="1" dirty="0"/>
              <a:t>3</a:t>
            </a:r>
            <a:r>
              <a:rPr lang="zh-CN" altLang="en-US" sz="2600" b="1" dirty="0"/>
              <a:t>）在圆角矩形中输入文字</a:t>
            </a:r>
            <a:endParaRPr lang="zh-CN" altLang="en-US" sz="2600" b="1" dirty="0"/>
          </a:p>
          <a:p>
            <a:pPr marL="800100" lvl="2" indent="0">
              <a:buNone/>
            </a:pPr>
            <a:r>
              <a:rPr lang="en-US" altLang="zh-CN" dirty="0"/>
              <a:t>1</a:t>
            </a:r>
            <a:r>
              <a:rPr lang="zh-CN" altLang="en-US" dirty="0"/>
              <a:t>）选定“圆角矩形”，然后输入文字“我的名片”；</a:t>
            </a:r>
            <a:endParaRPr lang="zh-CN" altLang="en-US" dirty="0"/>
          </a:p>
          <a:p>
            <a:pPr marL="800100" lvl="2" indent="0">
              <a:buNone/>
            </a:pPr>
            <a:r>
              <a:rPr lang="en-US" altLang="zh-CN" dirty="0"/>
              <a:t>2</a:t>
            </a:r>
            <a:r>
              <a:rPr lang="zh-CN" altLang="en-US" dirty="0"/>
              <a:t>）适当调整图形的大小，设置文字的颜色，字号等。这样“我的名片”圆角矩形就制作好了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800100" lvl="2" indent="0">
              <a:buNone/>
            </a:pPr>
            <a:r>
              <a:rPr lang="en-US" altLang="zh-CN" dirty="0" smtClean="0"/>
              <a:t>3</a:t>
            </a:r>
            <a:r>
              <a:rPr lang="zh-CN" altLang="en-US" dirty="0" smtClean="0"/>
              <a:t>）拖到圆角矩形到图片区的左上角</a:t>
            </a:r>
            <a:endParaRPr lang="zh-CN" altLang="en-US" dirty="0"/>
          </a:p>
          <a:p>
            <a:pPr marL="0" indent="0"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547507" y="1953879"/>
            <a:ext cx="4984784" cy="3888218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zh-CN" altLang="zh-CN" b="1" dirty="0" smtClean="0"/>
              <a:t>（</a:t>
            </a:r>
            <a:r>
              <a:rPr lang="en-US" altLang="zh-CN" b="1" dirty="0"/>
              <a:t>1</a:t>
            </a:r>
            <a:r>
              <a:rPr lang="zh-CN" altLang="zh-CN" b="1" dirty="0"/>
              <a:t>）插入艺术字</a:t>
            </a:r>
            <a:endParaRPr lang="zh-CN" altLang="zh-CN" b="1" dirty="0"/>
          </a:p>
          <a:p>
            <a:pPr marL="857250" lvl="2" indent="0">
              <a:buNone/>
            </a:pPr>
            <a:r>
              <a:rPr lang="zh-CN" altLang="zh-CN" dirty="0"/>
              <a:t>在名片区中，姓名“李爱花”三个字是艺术字格式。</a:t>
            </a:r>
            <a:endParaRPr lang="zh-CN" altLang="zh-CN" dirty="0"/>
          </a:p>
          <a:p>
            <a:pPr marL="457200" lvl="1" indent="0">
              <a:buNone/>
            </a:pPr>
            <a:r>
              <a:rPr lang="zh-CN" altLang="zh-CN" dirty="0"/>
              <a:t>操作方法如下：</a:t>
            </a:r>
            <a:endParaRPr lang="zh-CN" altLang="zh-CN" dirty="0"/>
          </a:p>
          <a:p>
            <a:pPr marL="857250" lvl="2" indent="0">
              <a:buNone/>
            </a:pPr>
            <a:r>
              <a:rPr lang="en-US" altLang="zh-CN" dirty="0"/>
              <a:t>1</a:t>
            </a:r>
            <a:r>
              <a:rPr lang="zh-CN" altLang="zh-CN" dirty="0"/>
              <a:t>）切换到【插入】选项卡，在【文本】分组中单击【艺术字】命令，弹出【艺术字样式】面板，选择一个艺术字样式；这时在页面中出现一个写有“请在此放置您的文字”的艺术字文本框，如图</a:t>
            </a:r>
            <a:r>
              <a:rPr lang="en-US" altLang="zh-CN" dirty="0"/>
              <a:t>6-7</a:t>
            </a:r>
            <a:r>
              <a:rPr lang="zh-CN" altLang="zh-CN" dirty="0"/>
              <a:t>所示；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2 </a:t>
            </a:r>
            <a:r>
              <a:rPr lang="zh-CN" altLang="zh-CN" b="1" dirty="0"/>
              <a:t>绘制艺术</a:t>
            </a:r>
            <a:r>
              <a:rPr lang="zh-CN" altLang="zh-CN" b="1" dirty="0" smtClean="0"/>
              <a:t>字</a:t>
            </a:r>
            <a:endParaRPr lang="zh-CN" altLang="en-US" dirty="0"/>
          </a:p>
        </p:txBody>
      </p:sp>
      <p:grpSp>
        <p:nvGrpSpPr>
          <p:cNvPr id="3" name="画布 89"/>
          <p:cNvGrpSpPr/>
          <p:nvPr/>
        </p:nvGrpSpPr>
        <p:grpSpPr>
          <a:xfrm>
            <a:off x="6017202" y="1930401"/>
            <a:ext cx="5038725" cy="3888740"/>
            <a:chOff x="0" y="0"/>
            <a:chExt cx="4210050" cy="2062757"/>
          </a:xfrm>
        </p:grpSpPr>
        <p:sp>
          <p:nvSpPr>
            <p:cNvPr id="5" name="矩形 4"/>
            <p:cNvSpPr/>
            <p:nvPr/>
          </p:nvSpPr>
          <p:spPr>
            <a:xfrm>
              <a:off x="0" y="0"/>
              <a:ext cx="4210050" cy="2062480"/>
            </a:xfrm>
            <a:prstGeom prst="rect">
              <a:avLst/>
            </a:prstGeom>
            <a:ln>
              <a:noFill/>
            </a:ln>
          </p:spPr>
        </p:sp>
        <p:grpSp>
          <p:nvGrpSpPr>
            <p:cNvPr id="6" name="组合 5"/>
            <p:cNvGrpSpPr/>
            <p:nvPr/>
          </p:nvGrpSpPr>
          <p:grpSpPr>
            <a:xfrm>
              <a:off x="180000" y="35998"/>
              <a:ext cx="3853404" cy="1545152"/>
              <a:chOff x="180000" y="35999"/>
              <a:chExt cx="3853404" cy="1654622"/>
            </a:xfrm>
          </p:grpSpPr>
          <p:pic>
            <p:nvPicPr>
              <p:cNvPr id="8" name="图片 7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180000" y="110571"/>
                <a:ext cx="2771429" cy="885714"/>
              </a:xfrm>
              <a:prstGeom prst="rect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</p:pic>
          <p:pic>
            <p:nvPicPr>
              <p:cNvPr id="9" name="图片 8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305404" y="61945"/>
                <a:ext cx="1728000" cy="1053096"/>
              </a:xfrm>
              <a:prstGeom prst="rect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</p:pic>
          <p:pic>
            <p:nvPicPr>
              <p:cNvPr id="10" name="图片 9"/>
              <p:cNvPicPr/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2722" y="1184526"/>
                <a:ext cx="2480310" cy="50609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1" name="文本框 1448"/>
              <p:cNvSpPr txBox="1"/>
              <p:nvPr/>
            </p:nvSpPr>
            <p:spPr>
              <a:xfrm>
                <a:off x="542722" y="593514"/>
                <a:ext cx="665978" cy="358549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400" kern="100" dirty="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①单击</a:t>
                </a:r>
                <a:endPara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文本框 1448"/>
              <p:cNvSpPr txBox="1"/>
              <p:nvPr/>
            </p:nvSpPr>
            <p:spPr>
              <a:xfrm>
                <a:off x="3342300" y="68198"/>
                <a:ext cx="691104" cy="371956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400" kern="100" dirty="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②选择</a:t>
                </a:r>
                <a:endPara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椭圆 12"/>
              <p:cNvSpPr/>
              <p:nvPr/>
            </p:nvSpPr>
            <p:spPr>
              <a:xfrm>
                <a:off x="1084875" y="110571"/>
                <a:ext cx="500937" cy="647700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4" name="椭圆 13"/>
              <p:cNvSpPr/>
              <p:nvPr/>
            </p:nvSpPr>
            <p:spPr>
              <a:xfrm>
                <a:off x="2951428" y="35999"/>
                <a:ext cx="373255" cy="404155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7" name="文本框 1448"/>
            <p:cNvSpPr txBox="1"/>
            <p:nvPr/>
          </p:nvSpPr>
          <p:spPr>
            <a:xfrm>
              <a:off x="1018973" y="1690647"/>
              <a:ext cx="2383255" cy="372110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6-7 </a:t>
              </a: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插入艺术字操作示意图</a:t>
              </a:r>
              <a:endParaRPr lang="zh-CN" sz="16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628188" y="2208014"/>
            <a:ext cx="8160076" cy="20009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zh-CN" sz="2800" b="1" dirty="0"/>
              <a:t>（</a:t>
            </a:r>
            <a:r>
              <a:rPr lang="en-US" altLang="zh-CN" sz="2800" b="1" dirty="0"/>
              <a:t>2</a:t>
            </a:r>
            <a:r>
              <a:rPr lang="zh-CN" altLang="zh-CN" sz="2800" b="1" dirty="0"/>
              <a:t>）将艺术字文本框的文字更改为</a:t>
            </a:r>
            <a:r>
              <a:rPr lang="en-US" altLang="zh-CN" sz="2800" b="1" dirty="0"/>
              <a:t>“</a:t>
            </a:r>
            <a:r>
              <a:rPr lang="zh-CN" altLang="zh-CN" sz="2800" b="1" dirty="0"/>
              <a:t>李爱花</a:t>
            </a:r>
            <a:r>
              <a:rPr lang="en-US" altLang="zh-CN" sz="2800" b="1" dirty="0"/>
              <a:t>”</a:t>
            </a:r>
            <a:endParaRPr lang="zh-CN" altLang="zh-CN" sz="2800" b="1" dirty="0"/>
          </a:p>
          <a:p>
            <a:pPr marL="914400" lvl="2" indent="0">
              <a:buNone/>
            </a:pPr>
            <a:r>
              <a:rPr lang="zh-CN" altLang="zh-CN" sz="2400" dirty="0"/>
              <a:t>在艺术字文本框中，将文字“请在此放置你的文字”更改为“李爱花”，并设置文字的合适的字号，适当调整文本框的大小，将其拖动到合适的位置。</a:t>
            </a:r>
            <a:endParaRPr lang="zh-CN" altLang="zh-CN" sz="2400" dirty="0"/>
          </a:p>
          <a:p>
            <a:pPr marL="0" indent="0"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7507" y="1731254"/>
            <a:ext cx="5144067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zh-CN" b="1" dirty="0"/>
              <a:t>（</a:t>
            </a:r>
            <a:r>
              <a:rPr lang="en-US" altLang="zh-CN" b="1" dirty="0"/>
              <a:t>1</a:t>
            </a:r>
            <a:r>
              <a:rPr lang="zh-CN" altLang="zh-CN" b="1" dirty="0"/>
              <a:t>）绘制文本框</a:t>
            </a:r>
            <a:endParaRPr lang="zh-CN" altLang="zh-CN" b="1" dirty="0"/>
          </a:p>
          <a:p>
            <a:pPr marL="400050" lvl="1" indent="0">
              <a:buNone/>
            </a:pPr>
            <a:r>
              <a:rPr lang="zh-CN" altLang="zh-CN" sz="2400" dirty="0"/>
              <a:t>绘制文本框操作如图</a:t>
            </a:r>
            <a:r>
              <a:rPr lang="en-US" altLang="zh-CN" sz="2400" dirty="0"/>
              <a:t>6-8</a:t>
            </a:r>
            <a:r>
              <a:rPr lang="zh-CN" altLang="zh-CN" sz="2400" dirty="0"/>
              <a:t>所示。</a:t>
            </a:r>
            <a:endParaRPr lang="zh-CN" altLang="zh-CN" sz="2400" dirty="0"/>
          </a:p>
          <a:p>
            <a:pPr marL="400050" lvl="1" indent="0">
              <a:buNone/>
            </a:pPr>
            <a:r>
              <a:rPr lang="en-US" altLang="zh-CN" sz="2400" dirty="0"/>
              <a:t>1</a:t>
            </a:r>
            <a:r>
              <a:rPr lang="zh-CN" altLang="zh-CN" sz="2400" dirty="0"/>
              <a:t>）切换到【插入】选项卡，在【文本】分组中单击【文本框】命令，弹出【文本框】菜单；</a:t>
            </a:r>
            <a:endParaRPr lang="zh-CN" altLang="zh-CN" sz="2400" dirty="0"/>
          </a:p>
          <a:p>
            <a:pPr marL="400050" lvl="1" indent="0">
              <a:buNone/>
            </a:pPr>
            <a:r>
              <a:rPr lang="en-US" altLang="zh-CN" sz="2400" dirty="0"/>
              <a:t>2</a:t>
            </a:r>
            <a:r>
              <a:rPr lang="zh-CN" altLang="zh-CN" sz="2400" dirty="0"/>
              <a:t>）在菜单中单击【绘制文本框】选项，这时光标变成一个十字形状；</a:t>
            </a:r>
            <a:endParaRPr lang="zh-CN" altLang="zh-CN" sz="2400" dirty="0"/>
          </a:p>
          <a:p>
            <a:pPr marL="400050" lvl="1" indent="0">
              <a:buNone/>
            </a:pPr>
            <a:r>
              <a:rPr lang="en-US" altLang="zh-CN" sz="2400" dirty="0"/>
              <a:t>3</a:t>
            </a:r>
            <a:r>
              <a:rPr lang="zh-CN" altLang="zh-CN" sz="2400" dirty="0"/>
              <a:t>）在页面上绘制一个文本框，并将它拖到名片区的相应位置。</a:t>
            </a:r>
            <a:endParaRPr lang="zh-CN" altLang="zh-CN" sz="2400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3 </a:t>
            </a:r>
            <a:r>
              <a:rPr lang="zh-CN" altLang="zh-CN" b="1" dirty="0"/>
              <a:t>绘制文本框并填写个人信息</a:t>
            </a:r>
            <a:endParaRPr lang="zh-CN" altLang="zh-CN" b="1" dirty="0"/>
          </a:p>
        </p:txBody>
      </p:sp>
      <p:grpSp>
        <p:nvGrpSpPr>
          <p:cNvPr id="13" name="画布 295"/>
          <p:cNvGrpSpPr/>
          <p:nvPr/>
        </p:nvGrpSpPr>
        <p:grpSpPr>
          <a:xfrm>
            <a:off x="6096000" y="2191876"/>
            <a:ext cx="5486400" cy="3450388"/>
            <a:chOff x="0" y="0"/>
            <a:chExt cx="4415155" cy="1975712"/>
          </a:xfrm>
        </p:grpSpPr>
        <p:sp>
          <p:nvSpPr>
            <p:cNvPr id="14" name="矩形 13"/>
            <p:cNvSpPr/>
            <p:nvPr/>
          </p:nvSpPr>
          <p:spPr>
            <a:xfrm>
              <a:off x="0" y="0"/>
              <a:ext cx="4415155" cy="1975485"/>
            </a:xfrm>
            <a:prstGeom prst="rect">
              <a:avLst/>
            </a:prstGeom>
            <a:ln>
              <a:noFill/>
            </a:ln>
          </p:spPr>
        </p:sp>
        <p:grpSp>
          <p:nvGrpSpPr>
            <p:cNvPr id="15" name="组合 14"/>
            <p:cNvGrpSpPr/>
            <p:nvPr/>
          </p:nvGrpSpPr>
          <p:grpSpPr>
            <a:xfrm>
              <a:off x="75225" y="180000"/>
              <a:ext cx="4257394" cy="1304804"/>
              <a:chOff x="75225" y="180000"/>
              <a:chExt cx="4257394" cy="1304804"/>
            </a:xfrm>
          </p:grpSpPr>
          <p:pic>
            <p:nvPicPr>
              <p:cNvPr id="17" name="图片 16"/>
              <p:cNvPicPr/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75225" y="180000"/>
                <a:ext cx="2771140" cy="885190"/>
              </a:xfrm>
              <a:prstGeom prst="rect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</p:pic>
          <p:pic>
            <p:nvPicPr>
              <p:cNvPr id="18" name="图片 17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085000" y="513375"/>
                <a:ext cx="2247619" cy="971429"/>
              </a:xfrm>
              <a:prstGeom prst="rect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</p:pic>
          <p:sp>
            <p:nvSpPr>
              <p:cNvPr id="19" name="文本框 1448"/>
              <p:cNvSpPr txBox="1"/>
              <p:nvPr/>
            </p:nvSpPr>
            <p:spPr>
              <a:xfrm>
                <a:off x="141890" y="922950"/>
                <a:ext cx="681894" cy="297815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600" kern="100" dirty="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①单击</a:t>
                </a:r>
                <a:endPara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" name="文本框 1448"/>
              <p:cNvSpPr txBox="1"/>
              <p:nvPr/>
            </p:nvSpPr>
            <p:spPr>
              <a:xfrm>
                <a:off x="3370626" y="767375"/>
                <a:ext cx="674153" cy="352971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400" kern="100" dirty="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②选择</a:t>
                </a:r>
                <a:endPara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" name="椭圆 25"/>
              <p:cNvSpPr/>
              <p:nvPr/>
            </p:nvSpPr>
            <p:spPr>
              <a:xfrm>
                <a:off x="75225" y="180000"/>
                <a:ext cx="477225" cy="742950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27" name="椭圆 26"/>
              <p:cNvSpPr/>
              <p:nvPr/>
            </p:nvSpPr>
            <p:spPr>
              <a:xfrm>
                <a:off x="2051980" y="694985"/>
                <a:ext cx="1119845" cy="370206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16" name="文本框 1448"/>
            <p:cNvSpPr txBox="1"/>
            <p:nvPr/>
          </p:nvSpPr>
          <p:spPr>
            <a:xfrm>
              <a:off x="1122975" y="1603602"/>
              <a:ext cx="2658110" cy="372110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6-8 </a:t>
              </a: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插入文本框操作示意图</a:t>
              </a:r>
              <a:endParaRPr lang="zh-CN" sz="16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7507" y="1731254"/>
            <a:ext cx="5144067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CN" altLang="en-US" sz="2600" b="1" dirty="0" smtClean="0"/>
              <a:t>（</a:t>
            </a:r>
            <a:r>
              <a:rPr lang="en-US" altLang="zh-CN" sz="2600" b="1" dirty="0" smtClean="0"/>
              <a:t>2</a:t>
            </a:r>
            <a:r>
              <a:rPr lang="zh-CN" altLang="en-US" sz="2600" b="1" dirty="0" smtClean="0"/>
              <a:t>）输入信息</a:t>
            </a:r>
            <a:endParaRPr lang="en-US" altLang="zh-CN" sz="2600" b="1" dirty="0" smtClean="0"/>
          </a:p>
          <a:p>
            <a:pPr marL="400050" lvl="1" indent="0">
              <a:buNone/>
            </a:pPr>
            <a:r>
              <a:rPr lang="zh-CN" altLang="zh-CN" sz="2200" dirty="0" smtClean="0"/>
              <a:t>在</a:t>
            </a:r>
            <a:r>
              <a:rPr lang="zh-CN" altLang="zh-CN" sz="2200" dirty="0"/>
              <a:t>文本框中输入李爱花个人信息的文字，并对文字进行适当的格式设置。</a:t>
            </a:r>
            <a:endParaRPr lang="zh-CN" altLang="zh-CN" sz="2200" dirty="0"/>
          </a:p>
          <a:p>
            <a:pPr marL="0" indent="0">
              <a:buNone/>
            </a:pPr>
            <a:r>
              <a:rPr lang="zh-CN" altLang="zh-CN" sz="2600" b="1" dirty="0"/>
              <a:t>（</a:t>
            </a:r>
            <a:r>
              <a:rPr lang="en-US" altLang="zh-CN" sz="2600" b="1" dirty="0"/>
              <a:t>3</a:t>
            </a:r>
            <a:r>
              <a:rPr lang="zh-CN" altLang="zh-CN" sz="2600" b="1" dirty="0"/>
              <a:t>）对文本框进行格式设置</a:t>
            </a:r>
            <a:endParaRPr lang="zh-CN" altLang="zh-CN" sz="2600" b="1" dirty="0"/>
          </a:p>
          <a:p>
            <a:pPr marL="400050" lvl="1" indent="0">
              <a:buNone/>
            </a:pPr>
            <a:r>
              <a:rPr lang="zh-CN" altLang="zh-CN" sz="2400" dirty="0"/>
              <a:t>将文本框的填充颜色设置为</a:t>
            </a:r>
            <a:r>
              <a:rPr lang="zh-CN" altLang="zh-CN" sz="2400" dirty="0" smtClean="0"/>
              <a:t>“无填充颜色”</a:t>
            </a:r>
            <a:r>
              <a:rPr lang="zh-CN" altLang="en-US" sz="2400" dirty="0" smtClean="0"/>
              <a:t>。</a:t>
            </a:r>
            <a:endParaRPr lang="en-US" altLang="zh-CN" sz="2400" dirty="0" smtClean="0"/>
          </a:p>
          <a:p>
            <a:pPr marL="400050" lvl="1" indent="0">
              <a:buNone/>
            </a:pPr>
            <a:r>
              <a:rPr lang="zh-CN" altLang="en-US" sz="2400" dirty="0" smtClean="0"/>
              <a:t>操作如下：</a:t>
            </a:r>
            <a:endParaRPr lang="zh-CN" altLang="zh-CN" sz="2400" dirty="0"/>
          </a:p>
          <a:p>
            <a:pPr marL="400050" lvl="1" indent="0">
              <a:buNone/>
            </a:pPr>
            <a:r>
              <a:rPr lang="zh-CN" altLang="zh-CN" sz="2400" dirty="0" smtClean="0"/>
              <a:t>选定</a:t>
            </a:r>
            <a:r>
              <a:rPr lang="zh-CN" altLang="zh-CN" sz="2400" dirty="0"/>
              <a:t>文本框，切换到【绘图工具</a:t>
            </a:r>
            <a:r>
              <a:rPr lang="en-US" altLang="zh-CN" sz="2400" dirty="0"/>
              <a:t>/</a:t>
            </a:r>
            <a:r>
              <a:rPr lang="zh-CN" altLang="zh-CN" sz="2400" dirty="0"/>
              <a:t>格式】选项卡，在【形状样式】分组中，单击【形状填充】工具右侧的三角按钮，弹出一个填充工具面板，选择【无填充颜色】，可设置文本框为“透明”样式，如图</a:t>
            </a:r>
            <a:r>
              <a:rPr lang="en-US" altLang="zh-CN" sz="2400" dirty="0"/>
              <a:t>6-9</a:t>
            </a:r>
            <a:r>
              <a:rPr lang="zh-CN" altLang="zh-CN" sz="2400" dirty="0"/>
              <a:t>所示；</a:t>
            </a:r>
            <a:endParaRPr lang="zh-CN" altLang="zh-CN" sz="2400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3 </a:t>
            </a:r>
            <a:r>
              <a:rPr lang="zh-CN" altLang="zh-CN" b="1" dirty="0"/>
              <a:t>绘制文本框并填写个人信息</a:t>
            </a:r>
            <a:endParaRPr lang="zh-CN" altLang="zh-CN" b="1" dirty="0"/>
          </a:p>
        </p:txBody>
      </p:sp>
      <p:grpSp>
        <p:nvGrpSpPr>
          <p:cNvPr id="20" name="画布 329"/>
          <p:cNvGrpSpPr/>
          <p:nvPr/>
        </p:nvGrpSpPr>
        <p:grpSpPr>
          <a:xfrm>
            <a:off x="6244734" y="1883410"/>
            <a:ext cx="5337666" cy="3925108"/>
            <a:chOff x="0" y="0"/>
            <a:chExt cx="4316095" cy="2634021"/>
          </a:xfrm>
        </p:grpSpPr>
        <p:sp>
          <p:nvSpPr>
            <p:cNvPr id="21" name="矩形 20"/>
            <p:cNvSpPr/>
            <p:nvPr/>
          </p:nvSpPr>
          <p:spPr>
            <a:xfrm>
              <a:off x="0" y="0"/>
              <a:ext cx="4316095" cy="2633980"/>
            </a:xfrm>
            <a:prstGeom prst="rect">
              <a:avLst/>
            </a:prstGeom>
            <a:ln>
              <a:noFill/>
            </a:ln>
          </p:spPr>
        </p:sp>
        <p:grpSp>
          <p:nvGrpSpPr>
            <p:cNvPr id="22" name="组合 21"/>
            <p:cNvGrpSpPr/>
            <p:nvPr/>
          </p:nvGrpSpPr>
          <p:grpSpPr>
            <a:xfrm>
              <a:off x="35999" y="37126"/>
              <a:ext cx="4176000" cy="2022421"/>
              <a:chOff x="35999" y="37126"/>
              <a:chExt cx="4176000" cy="2022421"/>
            </a:xfrm>
          </p:grpSpPr>
          <p:pic>
            <p:nvPicPr>
              <p:cNvPr id="24" name="图片 23"/>
              <p:cNvPicPr/>
              <p:nvPr/>
            </p:nvPicPr>
            <p:blipFill rotWithShape="1">
              <a:blip r:embed="rId1"/>
              <a:srcRect b="18840"/>
              <a:stretch>
                <a:fillRect/>
              </a:stretch>
            </p:blipFill>
            <p:spPr>
              <a:xfrm>
                <a:off x="2735999" y="79547"/>
                <a:ext cx="1476000" cy="1980000"/>
              </a:xfrm>
              <a:prstGeom prst="rect">
                <a:avLst/>
              </a:prstGeom>
            </p:spPr>
          </p:pic>
          <p:pic>
            <p:nvPicPr>
              <p:cNvPr id="28" name="图片 27"/>
              <p:cNvPicPr>
                <a:picLocks noChangeAspect="1"/>
              </p:cNvPicPr>
              <p:nvPr/>
            </p:nvPicPr>
            <p:blipFill rotWithShape="1">
              <a:blip r:embed="rId2"/>
              <a:srcRect l="33788"/>
              <a:stretch>
                <a:fillRect/>
              </a:stretch>
            </p:blipFill>
            <p:spPr>
              <a:xfrm>
                <a:off x="35999" y="37126"/>
                <a:ext cx="2700000" cy="114687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9" name="文本框 1448"/>
              <p:cNvSpPr txBox="1"/>
              <p:nvPr/>
            </p:nvSpPr>
            <p:spPr>
              <a:xfrm>
                <a:off x="1977784" y="37126"/>
                <a:ext cx="758215" cy="333577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①单击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30" name="椭圆 29"/>
              <p:cNvSpPr/>
              <p:nvPr/>
            </p:nvSpPr>
            <p:spPr>
              <a:xfrm>
                <a:off x="1977784" y="435834"/>
                <a:ext cx="686775" cy="219075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31" name="文本框 1448"/>
              <p:cNvSpPr txBox="1"/>
              <p:nvPr/>
            </p:nvSpPr>
            <p:spPr>
              <a:xfrm>
                <a:off x="1977784" y="1358927"/>
                <a:ext cx="686775" cy="352281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②单击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32" name="椭圆 31"/>
              <p:cNvSpPr/>
              <p:nvPr/>
            </p:nvSpPr>
            <p:spPr>
              <a:xfrm>
                <a:off x="2735999" y="1358927"/>
                <a:ext cx="1199810" cy="267675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23" name="文本框 1448"/>
            <p:cNvSpPr txBox="1"/>
            <p:nvPr/>
          </p:nvSpPr>
          <p:spPr>
            <a:xfrm>
              <a:off x="863101" y="2261911"/>
              <a:ext cx="2687408" cy="372110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>
                <a:lnSpc>
                  <a:spcPct val="150000"/>
                </a:lnSpc>
              </a:pPr>
              <a:r>
                <a:rPr lang="zh-CN" sz="14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宋体" panose="02010600030101010101" pitchFamily="2" charset="-122"/>
                </a:rPr>
                <a:t>图</a:t>
              </a:r>
              <a:r>
                <a:rPr lang="en-US" sz="14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宋体" panose="02010600030101010101" pitchFamily="2" charset="-122"/>
                </a:rPr>
                <a:t>6-9 </a:t>
              </a:r>
              <a:r>
                <a:rPr lang="zh-CN" sz="14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宋体" panose="02010600030101010101" pitchFamily="2" charset="-122"/>
                </a:rPr>
                <a:t>设置文本框填充颜色操作示意图</a:t>
              </a:r>
              <a:endParaRPr lang="zh-CN" sz="14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7507" y="1938734"/>
            <a:ext cx="4750435" cy="314242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sz="2400" dirty="0" smtClean="0"/>
              <a:t>（</a:t>
            </a:r>
            <a:r>
              <a:rPr lang="en-US" altLang="zh-CN" sz="2400" dirty="0" smtClean="0"/>
              <a:t>4</a:t>
            </a:r>
            <a:r>
              <a:rPr lang="zh-CN" altLang="en-US" sz="2400" dirty="0" smtClean="0"/>
              <a:t>）将文本框设置为无轮廓</a:t>
            </a:r>
            <a:endParaRPr lang="en-US" altLang="zh-CN" sz="2400" dirty="0" smtClean="0"/>
          </a:p>
          <a:p>
            <a:pPr marL="800100" lvl="2" indent="0">
              <a:buNone/>
            </a:pPr>
            <a:r>
              <a:rPr lang="zh-CN" altLang="zh-CN" sz="2400" dirty="0" smtClean="0"/>
              <a:t>选定</a:t>
            </a:r>
            <a:r>
              <a:rPr lang="zh-CN" altLang="zh-CN" sz="2400" dirty="0"/>
              <a:t>文本框，切换到【绘图工具</a:t>
            </a:r>
            <a:r>
              <a:rPr lang="en-US" altLang="zh-CN" sz="2400" dirty="0"/>
              <a:t>/</a:t>
            </a:r>
            <a:r>
              <a:rPr lang="zh-CN" altLang="zh-CN" sz="2400" dirty="0"/>
              <a:t>格式】选项卡，在【形状样式】分组中，单击【形状轮廓】工具右侧的三角按钮，弹出一个形状轮廓工具面板，选择【无轮廓】选项，可设置文本框的边框为无轮廓线，如图</a:t>
            </a:r>
            <a:r>
              <a:rPr lang="en-US" altLang="zh-CN" sz="2400" dirty="0"/>
              <a:t>6-10</a:t>
            </a:r>
            <a:r>
              <a:rPr lang="zh-CN" altLang="zh-CN" sz="2400" dirty="0"/>
              <a:t>所示。</a:t>
            </a:r>
            <a:endParaRPr lang="zh-CN" altLang="zh-CN" sz="2400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3 </a:t>
            </a:r>
            <a:r>
              <a:rPr lang="zh-CN" altLang="zh-CN" b="1" dirty="0"/>
              <a:t>绘制文本框并填写个人信息</a:t>
            </a:r>
            <a:endParaRPr lang="zh-CN" altLang="zh-CN" b="1" dirty="0"/>
          </a:p>
        </p:txBody>
      </p:sp>
      <p:grpSp>
        <p:nvGrpSpPr>
          <p:cNvPr id="14" name="画布 353"/>
          <p:cNvGrpSpPr/>
          <p:nvPr/>
        </p:nvGrpSpPr>
        <p:grpSpPr>
          <a:xfrm>
            <a:off x="6096000" y="2053756"/>
            <a:ext cx="5105400" cy="3412584"/>
            <a:chOff x="0" y="0"/>
            <a:chExt cx="4505960" cy="2395159"/>
          </a:xfrm>
        </p:grpSpPr>
        <p:sp>
          <p:nvSpPr>
            <p:cNvPr id="15" name="矩形 14"/>
            <p:cNvSpPr/>
            <p:nvPr/>
          </p:nvSpPr>
          <p:spPr>
            <a:xfrm>
              <a:off x="0" y="0"/>
              <a:ext cx="4505960" cy="2394585"/>
            </a:xfrm>
            <a:prstGeom prst="rect">
              <a:avLst/>
            </a:prstGeom>
            <a:ln>
              <a:noFill/>
            </a:ln>
          </p:spPr>
        </p:sp>
        <p:grpSp>
          <p:nvGrpSpPr>
            <p:cNvPr id="16" name="组合 15"/>
            <p:cNvGrpSpPr/>
            <p:nvPr/>
          </p:nvGrpSpPr>
          <p:grpSpPr>
            <a:xfrm>
              <a:off x="53583" y="35995"/>
              <a:ext cx="4104632" cy="1879975"/>
              <a:chOff x="35999" y="35995"/>
              <a:chExt cx="4104632" cy="1879975"/>
            </a:xfrm>
          </p:grpSpPr>
          <p:pic>
            <p:nvPicPr>
              <p:cNvPr id="18" name="图片 17"/>
              <p:cNvPicPr preferRelativeResize="0">
                <a:picLocks noChangeAspect="1"/>
              </p:cNvPicPr>
              <p:nvPr/>
            </p:nvPicPr>
            <p:blipFill rotWithShape="1">
              <a:blip r:embed="rId1"/>
              <a:srcRect l="35376"/>
              <a:stretch>
                <a:fillRect/>
              </a:stretch>
            </p:blipFill>
            <p:spPr>
              <a:xfrm>
                <a:off x="35999" y="35995"/>
                <a:ext cx="2628000" cy="117741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9" name="图片 18"/>
              <p:cNvPicPr preferRelativeResize="0">
                <a:picLocks noChangeAspect="1"/>
              </p:cNvPicPr>
              <p:nvPr/>
            </p:nvPicPr>
            <p:blipFill rotWithShape="1">
              <a:blip r:embed="rId2"/>
              <a:srcRect b="19652"/>
              <a:stretch>
                <a:fillRect/>
              </a:stretch>
            </p:blipFill>
            <p:spPr>
              <a:xfrm>
                <a:off x="2664631" y="35998"/>
                <a:ext cx="1476000" cy="1879972"/>
              </a:xfrm>
              <a:prstGeom prst="rect">
                <a:avLst/>
              </a:prstGeom>
            </p:spPr>
          </p:pic>
          <p:sp>
            <p:nvSpPr>
              <p:cNvPr id="25" name="椭圆 24"/>
              <p:cNvSpPr/>
              <p:nvPr/>
            </p:nvSpPr>
            <p:spPr>
              <a:xfrm>
                <a:off x="1868313" y="608871"/>
                <a:ext cx="686435" cy="219075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26" name="文本框 1448"/>
              <p:cNvSpPr txBox="1"/>
              <p:nvPr/>
            </p:nvSpPr>
            <p:spPr>
              <a:xfrm>
                <a:off x="1868320" y="1278309"/>
                <a:ext cx="698223" cy="342774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②单击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" name="文本框 1448"/>
              <p:cNvSpPr txBox="1"/>
              <p:nvPr/>
            </p:nvSpPr>
            <p:spPr>
              <a:xfrm>
                <a:off x="1868320" y="103131"/>
                <a:ext cx="666438" cy="297815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①单击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33" name="椭圆 32"/>
              <p:cNvSpPr/>
              <p:nvPr/>
            </p:nvSpPr>
            <p:spPr>
              <a:xfrm>
                <a:off x="2663908" y="1278323"/>
                <a:ext cx="787746" cy="207141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17" name="文本框 1448"/>
            <p:cNvSpPr txBox="1"/>
            <p:nvPr/>
          </p:nvSpPr>
          <p:spPr>
            <a:xfrm>
              <a:off x="953717" y="2023049"/>
              <a:ext cx="2882769" cy="372110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6-10 </a:t>
              </a: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设置文本框边框颜色操作示意图</a:t>
              </a:r>
              <a:endParaRPr lang="zh-CN" sz="14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7507" y="1938734"/>
            <a:ext cx="5168676" cy="286186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zh-CN" b="1" dirty="0"/>
              <a:t>（</a:t>
            </a:r>
            <a:r>
              <a:rPr lang="en-US" altLang="zh-CN" b="1" dirty="0"/>
              <a:t>1</a:t>
            </a:r>
            <a:r>
              <a:rPr lang="zh-CN" altLang="zh-CN" b="1" dirty="0"/>
              <a:t>）插入图片</a:t>
            </a:r>
            <a:endParaRPr lang="zh-CN" altLang="zh-CN" b="1" dirty="0"/>
          </a:p>
          <a:p>
            <a:pPr marL="800100" lvl="2" indent="0">
              <a:buNone/>
            </a:pPr>
            <a:r>
              <a:rPr lang="zh-CN" altLang="zh-CN" dirty="0"/>
              <a:t>李爱花图片放在“素材</a:t>
            </a:r>
            <a:r>
              <a:rPr lang="en-US" altLang="zh-CN" dirty="0"/>
              <a:t>/</a:t>
            </a:r>
            <a:r>
              <a:rPr lang="zh-CN" altLang="zh-CN" dirty="0"/>
              <a:t>案例六</a:t>
            </a:r>
            <a:r>
              <a:rPr lang="en-US" altLang="zh-CN" dirty="0"/>
              <a:t>/</a:t>
            </a:r>
            <a:r>
              <a:rPr lang="zh-CN" altLang="zh-CN" dirty="0"/>
              <a:t>”中。</a:t>
            </a:r>
            <a:endParaRPr lang="zh-CN" altLang="zh-CN" dirty="0"/>
          </a:p>
          <a:p>
            <a:pPr marL="800100" lvl="2" indent="0">
              <a:buNone/>
            </a:pPr>
            <a:r>
              <a:rPr lang="en-US" altLang="zh-CN" dirty="0"/>
              <a:t>1</a:t>
            </a:r>
            <a:r>
              <a:rPr lang="zh-CN" altLang="zh-CN" dirty="0"/>
              <a:t>）切换到【插入】选项卡，在【插图】分组中，单击【图片】工具，打开一个【插入图片】的对话框，如图</a:t>
            </a:r>
            <a:r>
              <a:rPr lang="en-US" altLang="zh-CN" dirty="0"/>
              <a:t>6-11</a:t>
            </a:r>
            <a:r>
              <a:rPr lang="zh-CN" altLang="zh-CN" dirty="0"/>
              <a:t>所示；</a:t>
            </a:r>
            <a:endParaRPr lang="zh-CN" altLang="zh-CN" dirty="0"/>
          </a:p>
          <a:p>
            <a:pPr marL="800100" lvl="2" indent="0">
              <a:buNone/>
            </a:pPr>
            <a:r>
              <a:rPr lang="en-US" altLang="zh-CN" dirty="0"/>
              <a:t>2</a:t>
            </a:r>
            <a:r>
              <a:rPr lang="zh-CN" altLang="zh-CN" dirty="0"/>
              <a:t>）在【插入图片】对话框中，选择要插入的图片，单击【确定】按钮，可在页面中插入图片。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4 </a:t>
            </a:r>
            <a:r>
              <a:rPr lang="zh-CN" altLang="zh-CN" b="1" dirty="0"/>
              <a:t>插入相片图片</a:t>
            </a:r>
            <a:endParaRPr lang="zh-CN" altLang="zh-CN" b="1" dirty="0"/>
          </a:p>
        </p:txBody>
      </p:sp>
      <p:grpSp>
        <p:nvGrpSpPr>
          <p:cNvPr id="20" name="画布 64"/>
          <p:cNvGrpSpPr/>
          <p:nvPr/>
        </p:nvGrpSpPr>
        <p:grpSpPr>
          <a:xfrm>
            <a:off x="5716183" y="2075123"/>
            <a:ext cx="4820199" cy="2600786"/>
            <a:chOff x="0" y="0"/>
            <a:chExt cx="4209415" cy="1731109"/>
          </a:xfrm>
        </p:grpSpPr>
        <p:sp>
          <p:nvSpPr>
            <p:cNvPr id="21" name="矩形 20"/>
            <p:cNvSpPr/>
            <p:nvPr/>
          </p:nvSpPr>
          <p:spPr>
            <a:xfrm>
              <a:off x="0" y="0"/>
              <a:ext cx="4209415" cy="1731010"/>
            </a:xfrm>
            <a:prstGeom prst="rect">
              <a:avLst/>
            </a:prstGeom>
            <a:ln>
              <a:noFill/>
            </a:ln>
          </p:spPr>
        </p:sp>
        <p:grpSp>
          <p:nvGrpSpPr>
            <p:cNvPr id="22" name="组合 21"/>
            <p:cNvGrpSpPr/>
            <p:nvPr/>
          </p:nvGrpSpPr>
          <p:grpSpPr>
            <a:xfrm>
              <a:off x="250336" y="35999"/>
              <a:ext cx="3504762" cy="1133333"/>
              <a:chOff x="188792" y="180000"/>
              <a:chExt cx="3504762" cy="1133333"/>
            </a:xfrm>
          </p:grpSpPr>
          <p:pic>
            <p:nvPicPr>
              <p:cNvPr id="24" name="图片 23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188792" y="180000"/>
                <a:ext cx="3504762" cy="1133333"/>
              </a:xfrm>
              <a:prstGeom prst="rect">
                <a:avLst/>
              </a:prstGeom>
            </p:spPr>
          </p:pic>
          <p:sp>
            <p:nvSpPr>
              <p:cNvPr id="28" name="椭圆 27"/>
              <p:cNvSpPr/>
              <p:nvPr/>
            </p:nvSpPr>
            <p:spPr>
              <a:xfrm>
                <a:off x="828334" y="379050"/>
                <a:ext cx="522671" cy="733058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23" name="文本框 1448"/>
            <p:cNvSpPr txBox="1"/>
            <p:nvPr/>
          </p:nvSpPr>
          <p:spPr>
            <a:xfrm>
              <a:off x="767096" y="1358999"/>
              <a:ext cx="2478613" cy="372110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6-11 </a:t>
              </a: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插入图片操作示意图</a:t>
              </a:r>
              <a:endParaRPr lang="zh-CN" sz="16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7507" y="2096705"/>
            <a:ext cx="4928502" cy="27384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zh-CN" sz="2400" b="1" dirty="0"/>
              <a:t>（</a:t>
            </a:r>
            <a:r>
              <a:rPr lang="en-US" altLang="zh-CN" sz="2400" b="1" dirty="0"/>
              <a:t>2</a:t>
            </a:r>
            <a:r>
              <a:rPr lang="zh-CN" altLang="zh-CN" sz="2400" b="1" dirty="0"/>
              <a:t>）设置图片环绕方式为</a:t>
            </a:r>
            <a:r>
              <a:rPr lang="en-US" altLang="zh-CN" sz="2400" b="1" dirty="0"/>
              <a:t>“</a:t>
            </a:r>
            <a:r>
              <a:rPr lang="zh-CN" altLang="zh-CN" sz="2400" b="1" dirty="0"/>
              <a:t>浮于文字上方</a:t>
            </a:r>
            <a:r>
              <a:rPr lang="en-US" altLang="zh-CN" sz="2400" b="1" dirty="0" smtClean="0"/>
              <a:t>”</a:t>
            </a:r>
            <a:endParaRPr lang="en-US" altLang="zh-CN" sz="2400" b="1" dirty="0" smtClean="0"/>
          </a:p>
          <a:p>
            <a:pPr marL="800100" lvl="2" indent="0">
              <a:buNone/>
            </a:pPr>
            <a:r>
              <a:rPr lang="zh-CN" altLang="zh-CN" sz="2400" dirty="0"/>
              <a:t>插入的图片，其环绕方式默认为“嵌入型”，这种图片环绕方式不容易移动图片位置，我们将其改为“浮于文字上方”</a:t>
            </a:r>
            <a:r>
              <a:rPr lang="zh-CN" altLang="zh-CN" sz="2400" dirty="0" smtClean="0"/>
              <a:t>。</a:t>
            </a:r>
            <a:endParaRPr lang="zh-CN" altLang="zh-CN" sz="2400" b="1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4 </a:t>
            </a:r>
            <a:r>
              <a:rPr lang="zh-CN" altLang="zh-CN" b="1" dirty="0"/>
              <a:t>插入相片图片</a:t>
            </a:r>
            <a:endParaRPr lang="zh-CN" altLang="zh-CN" b="1" dirty="0"/>
          </a:p>
        </p:txBody>
      </p:sp>
      <p:grpSp>
        <p:nvGrpSpPr>
          <p:cNvPr id="10" name="画布 355"/>
          <p:cNvGrpSpPr/>
          <p:nvPr/>
        </p:nvGrpSpPr>
        <p:grpSpPr>
          <a:xfrm>
            <a:off x="5951970" y="2233707"/>
            <a:ext cx="4979265" cy="3381411"/>
            <a:chOff x="0" y="0"/>
            <a:chExt cx="4527550" cy="2475854"/>
          </a:xfrm>
        </p:grpSpPr>
        <p:sp>
          <p:nvSpPr>
            <p:cNvPr id="11" name="矩形 10"/>
            <p:cNvSpPr/>
            <p:nvPr/>
          </p:nvSpPr>
          <p:spPr>
            <a:xfrm>
              <a:off x="0" y="0"/>
              <a:ext cx="4527550" cy="2475230"/>
            </a:xfrm>
            <a:prstGeom prst="rect">
              <a:avLst/>
            </a:prstGeom>
            <a:ln>
              <a:noFill/>
            </a:ln>
          </p:spPr>
        </p:sp>
        <p:grpSp>
          <p:nvGrpSpPr>
            <p:cNvPr id="12" name="组合 11"/>
            <p:cNvGrpSpPr/>
            <p:nvPr/>
          </p:nvGrpSpPr>
          <p:grpSpPr>
            <a:xfrm>
              <a:off x="35168" y="35999"/>
              <a:ext cx="4349942" cy="1969050"/>
              <a:chOff x="0" y="35999"/>
              <a:chExt cx="4349942" cy="1969050"/>
            </a:xfrm>
          </p:grpSpPr>
          <p:pic>
            <p:nvPicPr>
              <p:cNvPr id="14" name="图片 13"/>
              <p:cNvPicPr>
                <a:picLocks noChangeAspect="1"/>
              </p:cNvPicPr>
              <p:nvPr/>
            </p:nvPicPr>
            <p:blipFill rotWithShape="1">
              <a:blip r:embed="rId1"/>
              <a:srcRect b="31642"/>
              <a:stretch>
                <a:fillRect/>
              </a:stretch>
            </p:blipFill>
            <p:spPr>
              <a:xfrm>
                <a:off x="3053942" y="434788"/>
                <a:ext cx="1296000" cy="1570261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5" name="组合 14"/>
              <p:cNvGrpSpPr/>
              <p:nvPr/>
            </p:nvGrpSpPr>
            <p:grpSpPr>
              <a:xfrm>
                <a:off x="0" y="35999"/>
                <a:ext cx="4233722" cy="1801377"/>
                <a:chOff x="37873" y="35999"/>
                <a:chExt cx="4233722" cy="1801377"/>
              </a:xfrm>
            </p:grpSpPr>
            <p:pic>
              <p:nvPicPr>
                <p:cNvPr id="16" name="图片 15"/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37873" y="40028"/>
                  <a:ext cx="4176000" cy="1078162"/>
                </a:xfrm>
                <a:prstGeom prst="rect">
                  <a:avLst/>
                </a:prstGeom>
              </p:spPr>
            </p:pic>
            <p:sp>
              <p:nvSpPr>
                <p:cNvPr id="17" name="文本框 1448"/>
                <p:cNvSpPr txBox="1"/>
                <p:nvPr/>
              </p:nvSpPr>
              <p:spPr>
                <a:xfrm>
                  <a:off x="2353275" y="35999"/>
                  <a:ext cx="700667" cy="359959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>
                      <a:lumMod val="75000"/>
                    </a:schemeClr>
                  </a:solidFill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noAutofit/>
                </a:bodyPr>
                <a:lstStyle/>
                <a:p>
                  <a:pPr marL="33655" algn="just">
                    <a:lnSpc>
                      <a:spcPct val="150000"/>
                    </a:lnSpc>
                    <a:spcBef>
                      <a:spcPts val="100"/>
                    </a:spcBef>
                    <a:spcAft>
                      <a:spcPts val="300"/>
                    </a:spcAft>
                  </a:pPr>
                  <a:r>
                    <a:rPr lang="zh-CN" sz="1050" kern="100">
                      <a:effectLst/>
                      <a:latin typeface="Times New Roman" panose="02020603050405020304" pitchFamily="18" charset="0"/>
                      <a:ea typeface="宋体" panose="02010600030101010101" pitchFamily="2" charset="-122"/>
                      <a:cs typeface="Times New Roman" panose="02020603050405020304" pitchFamily="18" charset="0"/>
                    </a:rPr>
                    <a:t>①单击</a:t>
                  </a:r>
                  <a:endPara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8" name="椭圆 17"/>
                <p:cNvSpPr/>
                <p:nvPr/>
              </p:nvSpPr>
              <p:spPr>
                <a:xfrm>
                  <a:off x="2576146" y="397836"/>
                  <a:ext cx="412286" cy="628770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no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9" name="文本框 1448"/>
                <p:cNvSpPr txBox="1"/>
                <p:nvPr/>
              </p:nvSpPr>
              <p:spPr>
                <a:xfrm>
                  <a:off x="2373924" y="1463462"/>
                  <a:ext cx="663386" cy="373914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>
                      <a:lumMod val="75000"/>
                    </a:schemeClr>
                  </a:solidFill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noAutofit/>
                </a:bodyPr>
                <a:lstStyle/>
                <a:p>
                  <a:pPr marL="33655" algn="just">
                    <a:lnSpc>
                      <a:spcPct val="150000"/>
                    </a:lnSpc>
                    <a:spcBef>
                      <a:spcPts val="100"/>
                    </a:spcBef>
                    <a:spcAft>
                      <a:spcPts val="300"/>
                    </a:spcAft>
                  </a:pPr>
                  <a:r>
                    <a:rPr lang="zh-CN" sz="1050" kern="100">
                      <a:effectLst/>
                      <a:latin typeface="Times New Roman" panose="02020603050405020304" pitchFamily="18" charset="0"/>
                      <a:ea typeface="宋体" panose="02010600030101010101" pitchFamily="2" charset="-122"/>
                      <a:cs typeface="Times New Roman" panose="02020603050405020304" pitchFamily="18" charset="0"/>
                    </a:rPr>
                    <a:t>②选择</a:t>
                  </a:r>
                  <a:endPara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" name="椭圆 24"/>
                <p:cNvSpPr/>
                <p:nvPr/>
              </p:nvSpPr>
              <p:spPr>
                <a:xfrm>
                  <a:off x="3137900" y="1498871"/>
                  <a:ext cx="1133695" cy="259374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noAutofit/>
                </a:bodyPr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13" name="文本框 1448"/>
            <p:cNvSpPr txBox="1"/>
            <p:nvPr/>
          </p:nvSpPr>
          <p:spPr>
            <a:xfrm>
              <a:off x="1139188" y="2103744"/>
              <a:ext cx="2915285" cy="372110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6-12 </a:t>
              </a: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设置图片环绕方式操作示意图</a:t>
              </a:r>
              <a:endParaRPr lang="zh-CN" sz="14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36176" y="1509344"/>
            <a:ext cx="6261579" cy="449039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zh-CN" altLang="zh-CN" sz="8000" b="1" dirty="0"/>
              <a:t>（</a:t>
            </a:r>
            <a:r>
              <a:rPr lang="en-US" altLang="zh-CN" sz="8000" b="1" dirty="0"/>
              <a:t>3</a:t>
            </a:r>
            <a:r>
              <a:rPr lang="zh-CN" altLang="zh-CN" sz="8000" b="1" dirty="0"/>
              <a:t>）设置图片大小</a:t>
            </a:r>
            <a:endParaRPr lang="zh-CN" altLang="zh-CN" sz="8000" b="1" dirty="0"/>
          </a:p>
          <a:p>
            <a:pPr marL="114300" indent="0" algn="just">
              <a:lnSpc>
                <a:spcPct val="170000"/>
              </a:lnSpc>
              <a:buNone/>
            </a:pPr>
            <a:r>
              <a:rPr lang="en-US" altLang="zh-CN" sz="5600" dirty="0" smtClean="0"/>
              <a:t>        </a:t>
            </a:r>
            <a:r>
              <a:rPr lang="zh-CN" altLang="zh-CN" sz="6400" dirty="0" smtClean="0"/>
              <a:t>如果</a:t>
            </a:r>
            <a:r>
              <a:rPr lang="zh-CN" altLang="zh-CN" sz="6400" dirty="0"/>
              <a:t>不需要设置精确的图片大小，直接拖动图片四周的控制点即可，现在要精确设置图片的大小为高</a:t>
            </a:r>
            <a:r>
              <a:rPr lang="en-US" altLang="zh-CN" sz="6400" dirty="0"/>
              <a:t>3.6</a:t>
            </a:r>
            <a:r>
              <a:rPr lang="zh-CN" altLang="zh-CN" sz="6400" dirty="0"/>
              <a:t>厘米，宽为</a:t>
            </a:r>
            <a:r>
              <a:rPr lang="en-US" altLang="zh-CN" sz="6400" dirty="0"/>
              <a:t>3</a:t>
            </a:r>
            <a:r>
              <a:rPr lang="zh-CN" altLang="zh-CN" sz="6400" dirty="0"/>
              <a:t>厘米</a:t>
            </a:r>
            <a:r>
              <a:rPr lang="zh-CN" altLang="zh-CN" sz="6400" dirty="0" smtClean="0"/>
              <a:t>。</a:t>
            </a:r>
            <a:endParaRPr lang="en-US" altLang="zh-CN" sz="6400" dirty="0" smtClean="0"/>
          </a:p>
          <a:p>
            <a:pPr marL="0" indent="0" algn="just">
              <a:lnSpc>
                <a:spcPct val="170000"/>
              </a:lnSpc>
              <a:buNone/>
            </a:pPr>
            <a:r>
              <a:rPr lang="zh-CN" altLang="zh-CN" sz="6400" dirty="0"/>
              <a:t>设置图片大小操作如图</a:t>
            </a:r>
            <a:r>
              <a:rPr lang="en-US" altLang="zh-CN" sz="6400" dirty="0"/>
              <a:t>6-13</a:t>
            </a:r>
            <a:r>
              <a:rPr lang="zh-CN" altLang="zh-CN" sz="6400" dirty="0"/>
              <a:t>和图</a:t>
            </a:r>
            <a:r>
              <a:rPr lang="en-US" altLang="zh-CN" sz="6400" dirty="0"/>
              <a:t>6-14</a:t>
            </a:r>
            <a:r>
              <a:rPr lang="zh-CN" altLang="zh-CN" sz="6400" dirty="0"/>
              <a:t>所示。</a:t>
            </a:r>
            <a:endParaRPr lang="zh-CN" altLang="zh-CN" sz="6400" dirty="0"/>
          </a:p>
          <a:p>
            <a:pPr marL="0" indent="0" algn="just">
              <a:lnSpc>
                <a:spcPct val="170000"/>
              </a:lnSpc>
              <a:buNone/>
            </a:pPr>
            <a:r>
              <a:rPr lang="en-US" altLang="zh-CN" sz="6400" dirty="0"/>
              <a:t>1</a:t>
            </a:r>
            <a:r>
              <a:rPr lang="zh-CN" altLang="zh-CN" sz="6400" dirty="0"/>
              <a:t>）选定图片，切换到【图片工具</a:t>
            </a:r>
            <a:r>
              <a:rPr lang="en-US" altLang="zh-CN" sz="6400" dirty="0"/>
              <a:t>/</a:t>
            </a:r>
            <a:r>
              <a:rPr lang="zh-CN" altLang="zh-CN" sz="6400" dirty="0"/>
              <a:t>格式】选项卡，在【大小】分组中单击右下角的功能扩展按钮，弹出【布局】对话框；</a:t>
            </a:r>
            <a:endParaRPr lang="zh-CN" altLang="zh-CN" sz="6400" dirty="0"/>
          </a:p>
          <a:p>
            <a:pPr marL="0" indent="0" algn="just">
              <a:lnSpc>
                <a:spcPct val="170000"/>
              </a:lnSpc>
              <a:buNone/>
            </a:pPr>
            <a:r>
              <a:rPr lang="zh-CN" altLang="zh-CN" sz="6400" dirty="0"/>
              <a:t>注意：直接在【大小】分组中的高度和宽度文本框中设置大小比较方便，但是如果图片锁定了纵横比，则设置高度，会联动设置宽度，反之也一样。</a:t>
            </a:r>
            <a:endParaRPr lang="zh-CN" altLang="zh-CN" sz="6400" dirty="0"/>
          </a:p>
          <a:p>
            <a:pPr marL="0" indent="0" algn="just">
              <a:lnSpc>
                <a:spcPct val="170000"/>
              </a:lnSpc>
              <a:buNone/>
            </a:pPr>
            <a:r>
              <a:rPr lang="en-US" altLang="zh-CN" sz="6400" dirty="0"/>
              <a:t>2</a:t>
            </a:r>
            <a:r>
              <a:rPr lang="zh-CN" altLang="zh-CN" sz="6400" dirty="0"/>
              <a:t>）在【布局】对话框的【大小】选项卡中，将【锁定纵横比】的复选框的打钩去掉，然后输入高</a:t>
            </a:r>
            <a:r>
              <a:rPr lang="en-US" altLang="zh-CN" sz="6400" dirty="0"/>
              <a:t>3.6</a:t>
            </a:r>
            <a:r>
              <a:rPr lang="zh-CN" altLang="zh-CN" sz="6400" dirty="0"/>
              <a:t>厘米，宽</a:t>
            </a:r>
            <a:r>
              <a:rPr lang="en-US" altLang="zh-CN" sz="6400" dirty="0"/>
              <a:t>3</a:t>
            </a:r>
            <a:r>
              <a:rPr lang="zh-CN" altLang="zh-CN" sz="6400" dirty="0"/>
              <a:t>厘米，单击【确定】按钮。</a:t>
            </a:r>
            <a:endParaRPr lang="zh-CN" altLang="zh-CN" sz="6400" dirty="0"/>
          </a:p>
          <a:p>
            <a:pPr marL="914400" lvl="2" indent="0">
              <a:buNone/>
            </a:pPr>
            <a:endParaRPr lang="zh-CN" altLang="zh-CN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1946" y="226975"/>
            <a:ext cx="10972800" cy="870297"/>
          </a:xfrm>
        </p:spPr>
        <p:txBody>
          <a:bodyPr>
            <a:normAutofit/>
          </a:bodyPr>
          <a:lstStyle/>
          <a:p>
            <a:r>
              <a:rPr lang="en-US" altLang="zh-CN" sz="3600" b="1" dirty="0"/>
              <a:t>4 </a:t>
            </a:r>
            <a:r>
              <a:rPr lang="zh-CN" altLang="zh-CN" sz="3600" b="1" dirty="0"/>
              <a:t>插入相片图片</a:t>
            </a:r>
            <a:endParaRPr lang="zh-CN" altLang="zh-CN" sz="3600" b="1" dirty="0"/>
          </a:p>
        </p:txBody>
      </p:sp>
      <p:grpSp>
        <p:nvGrpSpPr>
          <p:cNvPr id="20" name="画布 1512"/>
          <p:cNvGrpSpPr/>
          <p:nvPr/>
        </p:nvGrpSpPr>
        <p:grpSpPr>
          <a:xfrm>
            <a:off x="6883064" y="1260931"/>
            <a:ext cx="4056380" cy="1800330"/>
            <a:chOff x="0" y="0"/>
            <a:chExt cx="4056380" cy="1800330"/>
          </a:xfrm>
        </p:grpSpPr>
        <p:sp>
          <p:nvSpPr>
            <p:cNvPr id="21" name="矩形 20"/>
            <p:cNvSpPr/>
            <p:nvPr/>
          </p:nvSpPr>
          <p:spPr>
            <a:xfrm>
              <a:off x="0" y="0"/>
              <a:ext cx="4056380" cy="1800225"/>
            </a:xfrm>
            <a:prstGeom prst="rect">
              <a:avLst/>
            </a:prstGeom>
            <a:ln>
              <a:noFill/>
            </a:ln>
          </p:spPr>
        </p:sp>
        <p:grpSp>
          <p:nvGrpSpPr>
            <p:cNvPr id="22" name="组合 21"/>
            <p:cNvGrpSpPr/>
            <p:nvPr/>
          </p:nvGrpSpPr>
          <p:grpSpPr>
            <a:xfrm>
              <a:off x="190810" y="35996"/>
              <a:ext cx="3600000" cy="1268928"/>
              <a:chOff x="164434" y="109666"/>
              <a:chExt cx="3600000" cy="1344390"/>
            </a:xfrm>
          </p:grpSpPr>
          <p:pic>
            <p:nvPicPr>
              <p:cNvPr id="24" name="图片 23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164434" y="109666"/>
                <a:ext cx="3600000" cy="1077752"/>
              </a:xfrm>
              <a:prstGeom prst="rect">
                <a:avLst/>
              </a:prstGeom>
            </p:spPr>
          </p:pic>
          <p:sp>
            <p:nvSpPr>
              <p:cNvPr id="26" name="文本框 1448"/>
              <p:cNvSpPr txBox="1"/>
              <p:nvPr/>
            </p:nvSpPr>
            <p:spPr>
              <a:xfrm>
                <a:off x="2961939" y="1167260"/>
                <a:ext cx="632119" cy="286796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①单击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" name="椭圆 26"/>
              <p:cNvSpPr/>
              <p:nvPr/>
            </p:nvSpPr>
            <p:spPr>
              <a:xfrm>
                <a:off x="3516923" y="970617"/>
                <a:ext cx="247511" cy="216490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23" name="文本框 1448"/>
            <p:cNvSpPr txBox="1"/>
            <p:nvPr/>
          </p:nvSpPr>
          <p:spPr>
            <a:xfrm>
              <a:off x="705149" y="1428220"/>
              <a:ext cx="2915285" cy="372110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6-13 </a:t>
              </a:r>
              <a:r>
                <a: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设置图片大小操作示意图（一）</a:t>
              </a:r>
              <a:endParaRPr lang="zh-CN" sz="1050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8" name="画布 362"/>
          <p:cNvGrpSpPr/>
          <p:nvPr/>
        </p:nvGrpSpPr>
        <p:grpSpPr>
          <a:xfrm>
            <a:off x="6977568" y="3161333"/>
            <a:ext cx="4245377" cy="3070071"/>
            <a:chOff x="0" y="0"/>
            <a:chExt cx="3569335" cy="2942724"/>
          </a:xfrm>
        </p:grpSpPr>
        <p:sp>
          <p:nvSpPr>
            <p:cNvPr id="29" name="矩形 28"/>
            <p:cNvSpPr/>
            <p:nvPr/>
          </p:nvSpPr>
          <p:spPr>
            <a:xfrm>
              <a:off x="0" y="0"/>
              <a:ext cx="3569335" cy="2941955"/>
            </a:xfrm>
            <a:prstGeom prst="rect">
              <a:avLst/>
            </a:prstGeom>
            <a:ln>
              <a:noFill/>
            </a:ln>
          </p:spPr>
        </p:sp>
        <p:sp>
          <p:nvSpPr>
            <p:cNvPr id="30" name="文本框 1448"/>
            <p:cNvSpPr txBox="1"/>
            <p:nvPr/>
          </p:nvSpPr>
          <p:spPr>
            <a:xfrm>
              <a:off x="359603" y="2570614"/>
              <a:ext cx="2734683" cy="372110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6-14 </a:t>
              </a:r>
              <a:r>
                <a: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设置图片大小操作示意图（二）</a:t>
              </a:r>
              <a:endParaRPr lang="zh-CN" sz="1050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31" name="组合 30"/>
            <p:cNvGrpSpPr/>
            <p:nvPr/>
          </p:nvGrpSpPr>
          <p:grpSpPr>
            <a:xfrm>
              <a:off x="247014" y="36000"/>
              <a:ext cx="3024000" cy="2421475"/>
              <a:chOff x="35999" y="36000"/>
              <a:chExt cx="3024000" cy="2421475"/>
            </a:xfrm>
          </p:grpSpPr>
          <p:pic>
            <p:nvPicPr>
              <p:cNvPr id="32" name="图片 31"/>
              <p:cNvPicPr preferRelativeResize="0"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5999" y="36000"/>
                <a:ext cx="3024000" cy="24214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3" name="椭圆 32"/>
              <p:cNvSpPr/>
              <p:nvPr/>
            </p:nvSpPr>
            <p:spPr>
              <a:xfrm>
                <a:off x="114350" y="1539228"/>
                <a:ext cx="807669" cy="215900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7478" y="2074764"/>
            <a:ext cx="5385702" cy="1859111"/>
          </a:xfrm>
        </p:spPr>
        <p:txBody>
          <a:bodyPr/>
          <a:lstStyle/>
          <a:p>
            <a:r>
              <a:rPr lang="en-US" altLang="zh-CN" b="1" dirty="0"/>
              <a:t>1 </a:t>
            </a:r>
            <a:r>
              <a:rPr lang="zh-CN" altLang="zh-CN" b="1" dirty="0"/>
              <a:t>绘制</a:t>
            </a:r>
            <a:r>
              <a:rPr lang="en-US" altLang="zh-CN" b="1" dirty="0"/>
              <a:t>SmartArt</a:t>
            </a:r>
            <a:r>
              <a:rPr lang="zh-CN" altLang="zh-CN" b="1" dirty="0"/>
              <a:t>对象</a:t>
            </a:r>
            <a:endParaRPr lang="zh-CN" altLang="zh-CN" b="1" dirty="0"/>
          </a:p>
          <a:p>
            <a:pPr lvl="1"/>
            <a:r>
              <a:rPr lang="en-US" altLang="zh-CN" dirty="0"/>
              <a:t>SmartArt</a:t>
            </a:r>
            <a:r>
              <a:rPr lang="zh-CN" altLang="zh-CN" dirty="0"/>
              <a:t>图形是信息和观点的视觉表现形式。这里的</a:t>
            </a:r>
            <a:r>
              <a:rPr lang="en-US" altLang="zh-CN" dirty="0"/>
              <a:t>SmartArt</a:t>
            </a:r>
            <a:r>
              <a:rPr lang="zh-CN" altLang="zh-CN" dirty="0"/>
              <a:t>对象选用“水平项目符号列表”。</a:t>
            </a:r>
            <a:endParaRPr lang="zh-CN" altLang="zh-CN" dirty="0"/>
          </a:p>
          <a:p>
            <a:pPr marL="0" indent="0">
              <a:buNone/>
            </a:pPr>
            <a:endParaRPr lang="zh-CN" altLang="zh-CN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6.4.4 </a:t>
            </a:r>
            <a:r>
              <a:rPr lang="zh-CN" altLang="zh-CN" b="1" dirty="0"/>
              <a:t>实习经历区的制作</a:t>
            </a:r>
            <a:endParaRPr lang="zh-CN" altLang="zh-CN" b="1" dirty="0"/>
          </a:p>
        </p:txBody>
      </p:sp>
      <p:grpSp>
        <p:nvGrpSpPr>
          <p:cNvPr id="12" name="画布 139"/>
          <p:cNvGrpSpPr/>
          <p:nvPr/>
        </p:nvGrpSpPr>
        <p:grpSpPr>
          <a:xfrm>
            <a:off x="600820" y="4023865"/>
            <a:ext cx="4764751" cy="1926346"/>
            <a:chOff x="0" y="0"/>
            <a:chExt cx="3973830" cy="1635759"/>
          </a:xfrm>
        </p:grpSpPr>
        <p:sp>
          <p:nvSpPr>
            <p:cNvPr id="13" name="矩形 12"/>
            <p:cNvSpPr/>
            <p:nvPr/>
          </p:nvSpPr>
          <p:spPr>
            <a:xfrm>
              <a:off x="0" y="0"/>
              <a:ext cx="3973830" cy="1635125"/>
            </a:xfrm>
            <a:prstGeom prst="rect">
              <a:avLst/>
            </a:prstGeom>
            <a:ln>
              <a:noFill/>
            </a:ln>
          </p:spPr>
        </p:sp>
        <p:grpSp>
          <p:nvGrpSpPr>
            <p:cNvPr id="14" name="组合 13"/>
            <p:cNvGrpSpPr/>
            <p:nvPr/>
          </p:nvGrpSpPr>
          <p:grpSpPr>
            <a:xfrm>
              <a:off x="180000" y="36000"/>
              <a:ext cx="3542857" cy="1190476"/>
              <a:chOff x="180000" y="61988"/>
              <a:chExt cx="3542857" cy="1190476"/>
            </a:xfrm>
          </p:grpSpPr>
          <p:pic>
            <p:nvPicPr>
              <p:cNvPr id="16" name="图片 15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180000" y="61988"/>
                <a:ext cx="3542857" cy="1190476"/>
              </a:xfrm>
              <a:prstGeom prst="rect">
                <a:avLst/>
              </a:prstGeom>
            </p:spPr>
          </p:pic>
          <p:sp>
            <p:nvSpPr>
              <p:cNvPr id="17" name="文本框 1448"/>
              <p:cNvSpPr txBox="1"/>
              <p:nvPr/>
            </p:nvSpPr>
            <p:spPr>
              <a:xfrm>
                <a:off x="2616944" y="860749"/>
                <a:ext cx="600075" cy="29337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200" kern="100" dirty="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单击</a:t>
                </a:r>
                <a:endParaRPr lang="zh-CN" sz="12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椭圆 17"/>
              <p:cNvSpPr/>
              <p:nvPr/>
            </p:nvSpPr>
            <p:spPr>
              <a:xfrm>
                <a:off x="2159584" y="321604"/>
                <a:ext cx="615461" cy="609483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15" name="文本框 1448"/>
            <p:cNvSpPr txBox="1"/>
            <p:nvPr/>
          </p:nvSpPr>
          <p:spPr>
            <a:xfrm>
              <a:off x="602234" y="1318374"/>
              <a:ext cx="3120597" cy="317385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2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2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6-15 </a:t>
              </a:r>
              <a:r>
                <a:rPr lang="zh-CN" sz="12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插入</a:t>
              </a:r>
              <a:r>
                <a:rPr lang="en-US" sz="12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SmartArt</a:t>
              </a:r>
              <a:r>
                <a:rPr lang="zh-CN" sz="12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对象操作示意图（一）</a:t>
              </a:r>
              <a:endParaRPr lang="zh-CN" sz="1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9" name="画布 122"/>
          <p:cNvGrpSpPr/>
          <p:nvPr/>
        </p:nvGrpSpPr>
        <p:grpSpPr>
          <a:xfrm>
            <a:off x="6387407" y="1653968"/>
            <a:ext cx="4463328" cy="3116269"/>
            <a:chOff x="0" y="0"/>
            <a:chExt cx="3661575" cy="2662431"/>
          </a:xfrm>
        </p:grpSpPr>
        <p:sp>
          <p:nvSpPr>
            <p:cNvPr id="20" name="矩形 19"/>
            <p:cNvSpPr/>
            <p:nvPr/>
          </p:nvSpPr>
          <p:spPr>
            <a:xfrm>
              <a:off x="0" y="0"/>
              <a:ext cx="3661410" cy="2661920"/>
            </a:xfrm>
            <a:prstGeom prst="rect">
              <a:avLst/>
            </a:prstGeom>
            <a:ln>
              <a:noFill/>
            </a:ln>
          </p:spPr>
        </p:sp>
        <p:sp>
          <p:nvSpPr>
            <p:cNvPr id="21" name="文本框 1448"/>
            <p:cNvSpPr txBox="1"/>
            <p:nvPr/>
          </p:nvSpPr>
          <p:spPr>
            <a:xfrm>
              <a:off x="245644" y="2290956"/>
              <a:ext cx="3328035" cy="371475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2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2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6-16 </a:t>
              </a:r>
              <a:r>
                <a:rPr lang="zh-CN" sz="12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插入</a:t>
              </a:r>
              <a:r>
                <a:rPr lang="en-US" sz="12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SmartArt</a:t>
              </a:r>
              <a:r>
                <a:rPr lang="zh-CN" sz="12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对象操作示意图（二）</a:t>
              </a:r>
              <a:endParaRPr lang="zh-CN" sz="1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22" name="组合 21"/>
            <p:cNvGrpSpPr/>
            <p:nvPr/>
          </p:nvGrpSpPr>
          <p:grpSpPr>
            <a:xfrm>
              <a:off x="61575" y="35999"/>
              <a:ext cx="3600000" cy="2100050"/>
              <a:chOff x="61546" y="123120"/>
              <a:chExt cx="3600000" cy="2100050"/>
            </a:xfrm>
          </p:grpSpPr>
          <p:pic>
            <p:nvPicPr>
              <p:cNvPr id="23" name="图片 2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61546" y="123120"/>
                <a:ext cx="3600000" cy="210005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4" name="椭圆 23"/>
              <p:cNvSpPr/>
              <p:nvPr/>
            </p:nvSpPr>
            <p:spPr>
              <a:xfrm>
                <a:off x="61552" y="452618"/>
                <a:ext cx="734361" cy="210957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25" name="椭圆 24"/>
              <p:cNvSpPr/>
              <p:nvPr/>
            </p:nvSpPr>
            <p:spPr>
              <a:xfrm>
                <a:off x="1520848" y="566862"/>
                <a:ext cx="448519" cy="488215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</p:grpSp>
      </p:grpSp>
      <p:sp>
        <p:nvSpPr>
          <p:cNvPr id="4" name="直角上箭头 3"/>
          <p:cNvSpPr/>
          <p:nvPr/>
        </p:nvSpPr>
        <p:spPr>
          <a:xfrm>
            <a:off x="5365571" y="4474700"/>
            <a:ext cx="1180912" cy="746237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35862" y="2030008"/>
            <a:ext cx="9877777" cy="2689910"/>
          </a:xfrm>
        </p:spPr>
        <p:txBody>
          <a:bodyPr/>
          <a:lstStyle/>
          <a:p>
            <a:r>
              <a:rPr lang="zh-CN" altLang="zh-CN" b="1" dirty="0"/>
              <a:t>知识目标</a:t>
            </a:r>
            <a:endParaRPr lang="zh-CN" altLang="zh-CN" b="1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1</a:t>
            </a:r>
            <a:r>
              <a:rPr lang="zh-CN" altLang="zh-CN" dirty="0"/>
              <a:t>）掌握插入各种图形对象的方法；</a:t>
            </a:r>
            <a:endParaRPr lang="zh-CN" altLang="zh-CN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2</a:t>
            </a:r>
            <a:r>
              <a:rPr lang="zh-CN" altLang="zh-CN" dirty="0"/>
              <a:t>）掌握各种图形对象的格式设置。</a:t>
            </a:r>
            <a:endParaRPr lang="zh-CN" altLang="zh-CN" dirty="0"/>
          </a:p>
          <a:p>
            <a:r>
              <a:rPr lang="zh-CN" altLang="zh-CN" b="1" dirty="0"/>
              <a:t>能力目标：</a:t>
            </a:r>
            <a:endParaRPr lang="zh-CN" altLang="zh-CN" b="1" dirty="0"/>
          </a:p>
          <a:p>
            <a:pPr marL="457200" lvl="1" indent="0">
              <a:buNone/>
            </a:pPr>
            <a:r>
              <a:rPr lang="zh-CN" altLang="zh-CN" dirty="0" smtClean="0"/>
              <a:t>能够</a:t>
            </a:r>
            <a:r>
              <a:rPr lang="zh-CN" altLang="zh-CN" dirty="0"/>
              <a:t>利用</a:t>
            </a:r>
            <a:r>
              <a:rPr lang="en-US" altLang="zh-CN" dirty="0"/>
              <a:t>Word</a:t>
            </a:r>
            <a:r>
              <a:rPr lang="zh-CN" altLang="zh-CN" dirty="0"/>
              <a:t>提供的图形编辑功能制作精美的文档。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/>
              <a:t>6.1 </a:t>
            </a:r>
            <a:r>
              <a:rPr lang="zh-CN" altLang="en-US" b="1" dirty="0" smtClean="0"/>
              <a:t>教学目标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1636" y="1768179"/>
            <a:ext cx="5500002" cy="41182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 smtClean="0"/>
              <a:t>2 </a:t>
            </a:r>
            <a:r>
              <a:rPr lang="zh-CN" altLang="zh-CN" b="1" dirty="0" smtClean="0"/>
              <a:t>编辑</a:t>
            </a:r>
            <a:r>
              <a:rPr lang="en-US" altLang="zh-CN" b="1" dirty="0"/>
              <a:t>SmartArt</a:t>
            </a:r>
            <a:r>
              <a:rPr lang="zh-CN" altLang="zh-CN" b="1" dirty="0"/>
              <a:t>对象</a:t>
            </a:r>
            <a:endParaRPr lang="zh-CN" altLang="zh-CN" b="1" dirty="0"/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 smtClean="0"/>
              <a:t>（</a:t>
            </a:r>
            <a:r>
              <a:rPr lang="en-US" altLang="zh-CN" sz="2400" dirty="0" smtClean="0"/>
              <a:t>1</a:t>
            </a:r>
            <a:r>
              <a:rPr lang="zh-CN" altLang="en-US" sz="2400" dirty="0" smtClean="0"/>
              <a:t>）</a:t>
            </a:r>
            <a:r>
              <a:rPr lang="zh-CN" altLang="zh-CN" sz="2400" dirty="0" smtClean="0"/>
              <a:t>页面</a:t>
            </a:r>
            <a:r>
              <a:rPr lang="zh-CN" altLang="zh-CN" sz="2400" dirty="0"/>
              <a:t>中出现了所插入的</a:t>
            </a:r>
            <a:r>
              <a:rPr lang="en-US" altLang="zh-CN" sz="2400" dirty="0"/>
              <a:t>SmartArt</a:t>
            </a:r>
            <a:r>
              <a:rPr lang="zh-CN" altLang="zh-CN" sz="2400" dirty="0"/>
              <a:t>图形，</a:t>
            </a:r>
            <a:r>
              <a:rPr lang="en-US" altLang="zh-CN" sz="2400" dirty="0"/>
              <a:t>SmartArt</a:t>
            </a:r>
            <a:r>
              <a:rPr lang="zh-CN" altLang="zh-CN" sz="2400" dirty="0"/>
              <a:t>图形分为左右两边分，左侧是文本窗格，右侧是形状图形，默认有三个形状；</a:t>
            </a:r>
            <a:endParaRPr lang="zh-CN" altLang="zh-CN" sz="2400" dirty="0"/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 smtClean="0"/>
              <a:t>（</a:t>
            </a:r>
            <a:r>
              <a:rPr lang="en-US" altLang="zh-CN" sz="2400" dirty="0" smtClean="0"/>
              <a:t>2</a:t>
            </a:r>
            <a:r>
              <a:rPr lang="zh-CN" altLang="en-US" sz="2400" dirty="0" smtClean="0"/>
              <a:t>）</a:t>
            </a:r>
            <a:r>
              <a:rPr lang="zh-CN" altLang="zh-CN" sz="2400" dirty="0" smtClean="0"/>
              <a:t>分别</a:t>
            </a:r>
            <a:r>
              <a:rPr lang="zh-CN" altLang="zh-CN" sz="2400" dirty="0"/>
              <a:t>在</a:t>
            </a:r>
            <a:r>
              <a:rPr lang="en-US" altLang="zh-CN" sz="2400" dirty="0"/>
              <a:t>SmartArt</a:t>
            </a:r>
            <a:r>
              <a:rPr lang="zh-CN" altLang="zh-CN" sz="2400" dirty="0"/>
              <a:t>对象的三个形状中输入文字，如图</a:t>
            </a:r>
            <a:r>
              <a:rPr lang="en-US" altLang="zh-CN" sz="2400" dirty="0"/>
              <a:t>6-17</a:t>
            </a:r>
            <a:r>
              <a:rPr lang="zh-CN" altLang="zh-CN" sz="2400" dirty="0"/>
              <a:t>所示。</a:t>
            </a:r>
            <a:endParaRPr lang="zh-CN" altLang="zh-CN" sz="2400" dirty="0"/>
          </a:p>
          <a:p>
            <a:pPr lvl="1"/>
            <a:endParaRPr lang="zh-CN" altLang="zh-CN" dirty="0"/>
          </a:p>
          <a:p>
            <a:endParaRPr lang="zh-CN" altLang="zh-CN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6.4.4 </a:t>
            </a:r>
            <a:r>
              <a:rPr lang="zh-CN" altLang="zh-CN" b="1" dirty="0"/>
              <a:t>实习经历区的制作</a:t>
            </a:r>
            <a:endParaRPr lang="zh-CN" altLang="zh-CN" b="1" dirty="0"/>
          </a:p>
        </p:txBody>
      </p:sp>
      <p:grpSp>
        <p:nvGrpSpPr>
          <p:cNvPr id="26" name="画布 131"/>
          <p:cNvGrpSpPr/>
          <p:nvPr/>
        </p:nvGrpSpPr>
        <p:grpSpPr>
          <a:xfrm>
            <a:off x="6904853" y="2067430"/>
            <a:ext cx="3831821" cy="3848664"/>
            <a:chOff x="0" y="0"/>
            <a:chExt cx="3375660" cy="2978347"/>
          </a:xfrm>
        </p:grpSpPr>
        <p:sp>
          <p:nvSpPr>
            <p:cNvPr id="27" name="矩形 26"/>
            <p:cNvSpPr/>
            <p:nvPr/>
          </p:nvSpPr>
          <p:spPr>
            <a:xfrm>
              <a:off x="0" y="0"/>
              <a:ext cx="3375660" cy="2978150"/>
            </a:xfrm>
            <a:prstGeom prst="rect">
              <a:avLst/>
            </a:prstGeom>
            <a:ln>
              <a:noFill/>
            </a:ln>
          </p:spPr>
        </p:sp>
        <p:sp>
          <p:nvSpPr>
            <p:cNvPr id="28" name="文本框 1448"/>
            <p:cNvSpPr txBox="1"/>
            <p:nvPr/>
          </p:nvSpPr>
          <p:spPr>
            <a:xfrm>
              <a:off x="426131" y="2607507"/>
              <a:ext cx="2747690" cy="370840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6-17 </a:t>
              </a: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编辑</a:t>
              </a:r>
              <a:r>
                <a:rPr lang="en-US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SmartArt</a:t>
              </a: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对象操作示意图</a:t>
              </a:r>
              <a:endParaRPr lang="zh-CN" sz="14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29" name="组合 28"/>
            <p:cNvGrpSpPr/>
            <p:nvPr/>
          </p:nvGrpSpPr>
          <p:grpSpPr>
            <a:xfrm>
              <a:off x="77821" y="35999"/>
              <a:ext cx="3139962" cy="2408380"/>
              <a:chOff x="77821" y="35999"/>
              <a:chExt cx="3139962" cy="2408380"/>
            </a:xfrm>
          </p:grpSpPr>
          <p:pic>
            <p:nvPicPr>
              <p:cNvPr id="30" name="图片 29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77821" y="35999"/>
                <a:ext cx="3096000" cy="1036455"/>
              </a:xfrm>
              <a:prstGeom prst="rect">
                <a:avLst/>
              </a:prstGeom>
            </p:spPr>
          </p:pic>
          <p:pic>
            <p:nvPicPr>
              <p:cNvPr id="31" name="图片 3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21783" y="1398807"/>
                <a:ext cx="3096000" cy="1045572"/>
              </a:xfrm>
              <a:prstGeom prst="rect">
                <a:avLst/>
              </a:prstGeom>
            </p:spPr>
          </p:pic>
          <p:sp>
            <p:nvSpPr>
              <p:cNvPr id="32" name="下箭头 31"/>
              <p:cNvSpPr/>
              <p:nvPr/>
            </p:nvSpPr>
            <p:spPr>
              <a:xfrm>
                <a:off x="1899138" y="1011945"/>
                <a:ext cx="228600" cy="386862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33" name="椭圆 32"/>
              <p:cNvSpPr/>
              <p:nvPr/>
            </p:nvSpPr>
            <p:spPr>
              <a:xfrm>
                <a:off x="1090245" y="479711"/>
                <a:ext cx="342561" cy="162958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7507" y="1731254"/>
            <a:ext cx="5500002" cy="43993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 smtClean="0"/>
              <a:t>3 </a:t>
            </a:r>
            <a:r>
              <a:rPr lang="zh-CN" altLang="zh-CN" b="1" dirty="0" smtClean="0"/>
              <a:t>设置</a:t>
            </a:r>
            <a:r>
              <a:rPr lang="en-US" altLang="zh-CN" b="1" dirty="0"/>
              <a:t>SmartArt</a:t>
            </a:r>
            <a:r>
              <a:rPr lang="zh-CN" altLang="zh-CN" b="1" dirty="0"/>
              <a:t>对象的样式</a:t>
            </a:r>
            <a:endParaRPr lang="zh-CN" altLang="zh-CN" b="1" dirty="0"/>
          </a:p>
          <a:p>
            <a:pPr marL="400050" lvl="1" indent="0">
              <a:buNone/>
            </a:pPr>
            <a:r>
              <a:rPr lang="zh-CN" altLang="zh-CN" sz="2400" dirty="0"/>
              <a:t>输入文字之后，我们还可以设置</a:t>
            </a:r>
            <a:r>
              <a:rPr lang="en-US" altLang="zh-CN" sz="2400" dirty="0"/>
              <a:t>SmartArt</a:t>
            </a:r>
            <a:r>
              <a:rPr lang="zh-CN" altLang="zh-CN" sz="2400" dirty="0"/>
              <a:t>对象的样式，使得对象更加美观，如图</a:t>
            </a:r>
            <a:r>
              <a:rPr lang="en-US" altLang="zh-CN" sz="2400" dirty="0"/>
              <a:t>6-18</a:t>
            </a:r>
            <a:r>
              <a:rPr lang="zh-CN" altLang="zh-CN" sz="2400" dirty="0"/>
              <a:t>所示。</a:t>
            </a:r>
            <a:endParaRPr lang="zh-CN" altLang="zh-CN" sz="2400" dirty="0"/>
          </a:p>
          <a:p>
            <a:pPr marL="400050" lvl="1" indent="0">
              <a:buNone/>
            </a:pPr>
            <a:r>
              <a:rPr lang="en-US" altLang="zh-CN" sz="2400" dirty="0"/>
              <a:t>1</a:t>
            </a:r>
            <a:r>
              <a:rPr lang="zh-CN" altLang="zh-CN" sz="2400" dirty="0"/>
              <a:t>）选定</a:t>
            </a:r>
            <a:r>
              <a:rPr lang="en-US" altLang="zh-CN" sz="2400" dirty="0"/>
              <a:t>SmartArt</a:t>
            </a:r>
            <a:r>
              <a:rPr lang="zh-CN" altLang="zh-CN" sz="2400" dirty="0"/>
              <a:t>对象；</a:t>
            </a:r>
            <a:endParaRPr lang="zh-CN" altLang="zh-CN" sz="2400" dirty="0"/>
          </a:p>
          <a:p>
            <a:pPr marL="400050" lvl="1" indent="0">
              <a:buNone/>
            </a:pPr>
            <a:r>
              <a:rPr lang="en-US" altLang="zh-CN" sz="2400" dirty="0"/>
              <a:t>2</a:t>
            </a:r>
            <a:r>
              <a:rPr lang="zh-CN" altLang="zh-CN" sz="2400" dirty="0"/>
              <a:t>）切换到【</a:t>
            </a:r>
            <a:r>
              <a:rPr lang="en-US" altLang="zh-CN" sz="2400" dirty="0"/>
              <a:t>SmartArt</a:t>
            </a:r>
            <a:r>
              <a:rPr lang="zh-CN" altLang="zh-CN" sz="2400" dirty="0"/>
              <a:t>工具】</a:t>
            </a:r>
            <a:r>
              <a:rPr lang="en-US" altLang="zh-CN" sz="2400" dirty="0"/>
              <a:t>/</a:t>
            </a:r>
            <a:r>
              <a:rPr lang="zh-CN" altLang="zh-CN" sz="2400" dirty="0"/>
              <a:t>【设计】子选项卡，在【</a:t>
            </a:r>
            <a:r>
              <a:rPr lang="en-US" altLang="zh-CN" sz="2400" dirty="0"/>
              <a:t>SmartArt</a:t>
            </a:r>
            <a:r>
              <a:rPr lang="zh-CN" altLang="zh-CN" sz="2400" dirty="0"/>
              <a:t>样式】分组中单击【更改颜色】命令，选择一种合适的颜色样式，并在右侧样式库中选择一个合适的样式。</a:t>
            </a:r>
            <a:endParaRPr lang="zh-CN" altLang="zh-CN" sz="2400" dirty="0"/>
          </a:p>
          <a:p>
            <a:pPr lvl="1"/>
            <a:endParaRPr lang="zh-CN" altLang="zh-CN" dirty="0"/>
          </a:p>
          <a:p>
            <a:endParaRPr lang="zh-CN" altLang="zh-CN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6.4.4 </a:t>
            </a:r>
            <a:r>
              <a:rPr lang="zh-CN" altLang="zh-CN" b="1" dirty="0"/>
              <a:t>实习经历区的制作</a:t>
            </a:r>
            <a:endParaRPr lang="zh-CN" altLang="zh-CN" b="1" dirty="0"/>
          </a:p>
        </p:txBody>
      </p:sp>
      <p:grpSp>
        <p:nvGrpSpPr>
          <p:cNvPr id="12" name="画布 363"/>
          <p:cNvGrpSpPr/>
          <p:nvPr/>
        </p:nvGrpSpPr>
        <p:grpSpPr>
          <a:xfrm>
            <a:off x="6580244" y="1896687"/>
            <a:ext cx="4641938" cy="3724795"/>
            <a:chOff x="0" y="0"/>
            <a:chExt cx="3894455" cy="2545657"/>
          </a:xfrm>
        </p:grpSpPr>
        <p:sp>
          <p:nvSpPr>
            <p:cNvPr id="13" name="矩形 12"/>
            <p:cNvSpPr/>
            <p:nvPr/>
          </p:nvSpPr>
          <p:spPr>
            <a:xfrm>
              <a:off x="0" y="0"/>
              <a:ext cx="3894455" cy="2545080"/>
            </a:xfrm>
            <a:prstGeom prst="rect">
              <a:avLst/>
            </a:prstGeom>
            <a:ln>
              <a:noFill/>
            </a:ln>
          </p:spPr>
        </p:sp>
        <p:sp>
          <p:nvSpPr>
            <p:cNvPr id="14" name="文本框 1448"/>
            <p:cNvSpPr txBox="1"/>
            <p:nvPr/>
          </p:nvSpPr>
          <p:spPr>
            <a:xfrm>
              <a:off x="432762" y="2175452"/>
              <a:ext cx="2999656" cy="370205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6-18 </a:t>
              </a: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设置</a:t>
              </a:r>
              <a:r>
                <a:rPr lang="en-US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SmartArt</a:t>
              </a: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对象样式操作示意图</a:t>
              </a:r>
              <a:endParaRPr lang="zh-CN" sz="14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15" name="组合 14"/>
            <p:cNvGrpSpPr/>
            <p:nvPr/>
          </p:nvGrpSpPr>
          <p:grpSpPr>
            <a:xfrm>
              <a:off x="180000" y="35999"/>
              <a:ext cx="3319339" cy="1973975"/>
              <a:chOff x="180000" y="35999"/>
              <a:chExt cx="3319339" cy="1973975"/>
            </a:xfrm>
          </p:grpSpPr>
          <p:pic>
            <p:nvPicPr>
              <p:cNvPr id="16" name="图片 15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272562" y="35999"/>
                <a:ext cx="2952000" cy="1024606"/>
              </a:xfrm>
              <a:prstGeom prst="rect">
                <a:avLst/>
              </a:prstGeom>
            </p:spPr>
          </p:pic>
          <p:pic>
            <p:nvPicPr>
              <p:cNvPr id="17" name="图片 16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0000" y="1121700"/>
                <a:ext cx="3319339" cy="888274"/>
              </a:xfrm>
              <a:prstGeom prst="rect">
                <a:avLst/>
              </a:prstGeom>
            </p:spPr>
          </p:pic>
          <p:sp>
            <p:nvSpPr>
              <p:cNvPr id="18" name="文本框 1448"/>
              <p:cNvSpPr txBox="1"/>
              <p:nvPr/>
            </p:nvSpPr>
            <p:spPr>
              <a:xfrm>
                <a:off x="1184423" y="40118"/>
                <a:ext cx="697131" cy="30359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选择颜色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文本框 1448"/>
              <p:cNvSpPr txBox="1"/>
              <p:nvPr/>
            </p:nvSpPr>
            <p:spPr>
              <a:xfrm>
                <a:off x="2415347" y="40105"/>
                <a:ext cx="697131" cy="30359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选择样式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椭圆 19"/>
              <p:cNvSpPr/>
              <p:nvPr/>
            </p:nvSpPr>
            <p:spPr>
              <a:xfrm>
                <a:off x="1184423" y="405127"/>
                <a:ext cx="541623" cy="474104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21" name="椭圆 20"/>
              <p:cNvSpPr/>
              <p:nvPr/>
            </p:nvSpPr>
            <p:spPr>
              <a:xfrm>
                <a:off x="2682939" y="405127"/>
                <a:ext cx="541623" cy="474104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4742" y="2080878"/>
            <a:ext cx="5240230" cy="3379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/>
              <a:t>1 </a:t>
            </a:r>
            <a:r>
              <a:rPr lang="zh-CN" altLang="zh-CN" b="1" dirty="0"/>
              <a:t>插入</a:t>
            </a:r>
            <a:r>
              <a:rPr lang="en-US" altLang="zh-CN" b="1" dirty="0"/>
              <a:t>SmartArt</a:t>
            </a:r>
            <a:r>
              <a:rPr lang="zh-CN" altLang="zh-CN" b="1" dirty="0" smtClean="0"/>
              <a:t>对象</a:t>
            </a:r>
            <a:endParaRPr lang="en-US" altLang="zh-CN" b="1" dirty="0" smtClean="0"/>
          </a:p>
          <a:p>
            <a:pPr lvl="1"/>
            <a:r>
              <a:rPr lang="zh-CN" altLang="zh-CN" dirty="0"/>
              <a:t>“履历与荣誉证书”区域中插入的是</a:t>
            </a:r>
            <a:r>
              <a:rPr lang="en-US" altLang="zh-CN" dirty="0"/>
              <a:t>SmartArt</a:t>
            </a:r>
            <a:r>
              <a:rPr lang="zh-CN" altLang="zh-CN" dirty="0"/>
              <a:t>对象，选用的是“流程”类型的“箭头向上”样式。</a:t>
            </a:r>
            <a:endParaRPr lang="zh-CN" altLang="zh-CN" dirty="0"/>
          </a:p>
          <a:p>
            <a:pPr lvl="1"/>
            <a:r>
              <a:rPr lang="en-US" altLang="zh-CN" dirty="0"/>
              <a:t>SmartArt</a:t>
            </a:r>
            <a:r>
              <a:rPr lang="zh-CN" altLang="zh-CN" dirty="0"/>
              <a:t>对象的操作前面已经讲解过了。一般插入</a:t>
            </a:r>
            <a:r>
              <a:rPr lang="en-US" altLang="zh-CN" dirty="0"/>
              <a:t>SmartArt</a:t>
            </a:r>
            <a:r>
              <a:rPr lang="zh-CN" altLang="zh-CN" dirty="0"/>
              <a:t>对象，默认是给出</a:t>
            </a:r>
            <a:r>
              <a:rPr lang="en-US" altLang="zh-CN" dirty="0"/>
              <a:t>3</a:t>
            </a:r>
            <a:r>
              <a:rPr lang="zh-CN" altLang="zh-CN" dirty="0"/>
              <a:t>个形状，本例有</a:t>
            </a:r>
            <a:r>
              <a:rPr lang="en-US" altLang="zh-CN" dirty="0"/>
              <a:t>4</a:t>
            </a:r>
            <a:r>
              <a:rPr lang="zh-CN" altLang="zh-CN" dirty="0"/>
              <a:t>个形状，如何添加呢？</a:t>
            </a:r>
            <a:endParaRPr lang="zh-CN" altLang="zh-CN" dirty="0"/>
          </a:p>
          <a:p>
            <a:pPr marL="0" indent="0">
              <a:buNone/>
            </a:pPr>
            <a:endParaRPr lang="zh-CN" altLang="zh-CN" b="1" dirty="0"/>
          </a:p>
          <a:p>
            <a:pPr marL="0" indent="0">
              <a:buNone/>
            </a:pPr>
            <a:endParaRPr lang="zh-CN" altLang="zh-CN" dirty="0"/>
          </a:p>
          <a:p>
            <a:endParaRPr lang="zh-CN" altLang="zh-CN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6.4.5 </a:t>
            </a:r>
            <a:r>
              <a:rPr lang="zh-CN" altLang="zh-CN" b="1" dirty="0"/>
              <a:t>履历与荣誉证书区的制作</a:t>
            </a:r>
            <a:endParaRPr lang="zh-CN" altLang="zh-CN" b="1" dirty="0"/>
          </a:p>
        </p:txBody>
      </p:sp>
      <p:grpSp>
        <p:nvGrpSpPr>
          <p:cNvPr id="22" name="画布 108"/>
          <p:cNvGrpSpPr/>
          <p:nvPr/>
        </p:nvGrpSpPr>
        <p:grpSpPr>
          <a:xfrm>
            <a:off x="6475268" y="2250318"/>
            <a:ext cx="4133850" cy="3474461"/>
            <a:chOff x="0" y="0"/>
            <a:chExt cx="3543300" cy="2543898"/>
          </a:xfrm>
        </p:grpSpPr>
        <p:sp>
          <p:nvSpPr>
            <p:cNvPr id="23" name="矩形 22"/>
            <p:cNvSpPr/>
            <p:nvPr/>
          </p:nvSpPr>
          <p:spPr>
            <a:xfrm>
              <a:off x="0" y="0"/>
              <a:ext cx="3543300" cy="2543175"/>
            </a:xfrm>
            <a:prstGeom prst="rect">
              <a:avLst/>
            </a:prstGeom>
            <a:ln>
              <a:noFill/>
            </a:ln>
          </p:spPr>
        </p:sp>
        <p:pic>
          <p:nvPicPr>
            <p:cNvPr id="24" name="图片 2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54977" y="36020"/>
              <a:ext cx="2700000" cy="1970750"/>
            </a:xfrm>
            <a:prstGeom prst="rect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</p:pic>
        <p:sp>
          <p:nvSpPr>
            <p:cNvPr id="25" name="文本框 1448"/>
            <p:cNvSpPr txBox="1"/>
            <p:nvPr/>
          </p:nvSpPr>
          <p:spPr>
            <a:xfrm>
              <a:off x="540484" y="2176233"/>
              <a:ext cx="2530772" cy="367665"/>
            </a:xfrm>
            <a:prstGeom prst="rect">
              <a:avLst/>
            </a:prstGeom>
            <a:solidFill>
              <a:sysClr val="window" lastClr="FFFFFF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6-22 </a:t>
              </a: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插入箭头向上图形示意图</a:t>
              </a:r>
              <a:endParaRPr lang="zh-CN" sz="14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4401" y="1986749"/>
            <a:ext cx="5240230" cy="3835828"/>
          </a:xfrm>
        </p:spPr>
        <p:txBody>
          <a:bodyPr>
            <a:normAutofit/>
          </a:bodyPr>
          <a:lstStyle/>
          <a:p>
            <a:r>
              <a:rPr lang="en-US" altLang="zh-CN" b="1" dirty="0"/>
              <a:t>2 </a:t>
            </a:r>
            <a:r>
              <a:rPr lang="zh-CN" altLang="zh-CN" b="1" dirty="0"/>
              <a:t>添加形状</a:t>
            </a:r>
            <a:endParaRPr lang="zh-CN" altLang="zh-CN" b="1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sz="2400" dirty="0"/>
              <a:t>1</a:t>
            </a:r>
            <a:r>
              <a:rPr lang="zh-CN" altLang="zh-CN" sz="2400" dirty="0"/>
              <a:t>）选定</a:t>
            </a:r>
            <a:r>
              <a:rPr lang="en-US" altLang="zh-CN" sz="2400" dirty="0"/>
              <a:t>SmartArt</a:t>
            </a:r>
            <a:r>
              <a:rPr lang="zh-CN" altLang="zh-CN" sz="2400" dirty="0"/>
              <a:t>对象的一个形状图形；</a:t>
            </a:r>
            <a:endParaRPr lang="zh-CN" altLang="zh-CN" sz="2400" dirty="0"/>
          </a:p>
          <a:p>
            <a:pPr marL="457200" lvl="1" indent="0">
              <a:buNone/>
            </a:pPr>
            <a:r>
              <a:rPr lang="zh-CN" altLang="zh-CN" sz="2400" dirty="0"/>
              <a:t>（</a:t>
            </a:r>
            <a:r>
              <a:rPr lang="en-US" altLang="zh-CN" sz="2400" dirty="0"/>
              <a:t>2</a:t>
            </a:r>
            <a:r>
              <a:rPr lang="zh-CN" altLang="zh-CN" sz="2400" dirty="0"/>
              <a:t>）切换到【</a:t>
            </a:r>
            <a:r>
              <a:rPr lang="en-US" altLang="zh-CN" sz="2400" dirty="0"/>
              <a:t>SmartArt</a:t>
            </a:r>
            <a:r>
              <a:rPr lang="zh-CN" altLang="zh-CN" sz="2400" dirty="0"/>
              <a:t>工具】</a:t>
            </a:r>
            <a:r>
              <a:rPr lang="en-US" altLang="zh-CN" sz="2400" dirty="0"/>
              <a:t>/</a:t>
            </a:r>
            <a:r>
              <a:rPr lang="zh-CN" altLang="zh-CN" sz="2400" dirty="0"/>
              <a:t>【设计】选项卡，在【创建图形】分组中单击【添加形状】命令右侧的三角按钮，在弹出的菜单中选择【在前面添加形状】或【在【后面添加形状】。</a:t>
            </a:r>
            <a:endParaRPr lang="zh-CN" altLang="zh-CN" sz="2400" dirty="0"/>
          </a:p>
          <a:p>
            <a:pPr marL="0" indent="0">
              <a:buNone/>
            </a:pPr>
            <a:endParaRPr lang="zh-CN" altLang="zh-CN" b="1" dirty="0"/>
          </a:p>
          <a:p>
            <a:pPr marL="0" indent="0">
              <a:buNone/>
            </a:pPr>
            <a:endParaRPr lang="zh-CN" altLang="zh-CN" dirty="0"/>
          </a:p>
          <a:p>
            <a:endParaRPr lang="zh-CN" altLang="zh-CN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6.4.5 </a:t>
            </a:r>
            <a:r>
              <a:rPr lang="zh-CN" altLang="zh-CN" b="1" dirty="0"/>
              <a:t>履历与荣誉证书区的制作</a:t>
            </a:r>
            <a:endParaRPr lang="zh-CN" altLang="zh-CN" b="1" dirty="0"/>
          </a:p>
        </p:txBody>
      </p:sp>
      <p:grpSp>
        <p:nvGrpSpPr>
          <p:cNvPr id="8" name="画布 382"/>
          <p:cNvGrpSpPr/>
          <p:nvPr/>
        </p:nvGrpSpPr>
        <p:grpSpPr>
          <a:xfrm>
            <a:off x="6546128" y="2449926"/>
            <a:ext cx="4925436" cy="2856114"/>
            <a:chOff x="0" y="0"/>
            <a:chExt cx="3921125" cy="1722509"/>
          </a:xfrm>
        </p:grpSpPr>
        <p:sp>
          <p:nvSpPr>
            <p:cNvPr id="9" name="矩形 8"/>
            <p:cNvSpPr/>
            <p:nvPr/>
          </p:nvSpPr>
          <p:spPr>
            <a:xfrm>
              <a:off x="0" y="0"/>
              <a:ext cx="3921125" cy="1722120"/>
            </a:xfrm>
            <a:prstGeom prst="rect">
              <a:avLst/>
            </a:prstGeom>
            <a:ln>
              <a:noFill/>
            </a:ln>
          </p:spPr>
        </p:sp>
        <p:sp>
          <p:nvSpPr>
            <p:cNvPr id="10" name="文本框 1448"/>
            <p:cNvSpPr txBox="1"/>
            <p:nvPr/>
          </p:nvSpPr>
          <p:spPr>
            <a:xfrm>
              <a:off x="731108" y="1354844"/>
              <a:ext cx="2091224" cy="367665"/>
            </a:xfrm>
            <a:prstGeom prst="rect">
              <a:avLst/>
            </a:prstGeom>
            <a:solidFill>
              <a:sysClr val="window" lastClr="FFFFFF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6-23 </a:t>
              </a: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添加形状操作示意图</a:t>
              </a:r>
              <a:endParaRPr lang="zh-CN" sz="14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11" name="组合 10"/>
            <p:cNvGrpSpPr/>
            <p:nvPr/>
          </p:nvGrpSpPr>
          <p:grpSpPr>
            <a:xfrm>
              <a:off x="100869" y="35999"/>
              <a:ext cx="3636000" cy="1209183"/>
              <a:chOff x="100869" y="127247"/>
              <a:chExt cx="3636000" cy="1209183"/>
            </a:xfrm>
          </p:grpSpPr>
          <p:pic>
            <p:nvPicPr>
              <p:cNvPr id="12" name="图片 11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100869" y="127247"/>
                <a:ext cx="3636000" cy="1209183"/>
              </a:xfrm>
              <a:prstGeom prst="rect">
                <a:avLst/>
              </a:prstGeom>
            </p:spPr>
          </p:pic>
          <p:sp>
            <p:nvSpPr>
              <p:cNvPr id="13" name="椭圆 12"/>
              <p:cNvSpPr/>
              <p:nvPr/>
            </p:nvSpPr>
            <p:spPr>
              <a:xfrm>
                <a:off x="100869" y="531691"/>
                <a:ext cx="857493" cy="233045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7507" y="1731254"/>
            <a:ext cx="4305048" cy="4077264"/>
          </a:xfrm>
        </p:spPr>
        <p:txBody>
          <a:bodyPr>
            <a:normAutofit/>
          </a:bodyPr>
          <a:lstStyle/>
          <a:p>
            <a:r>
              <a:rPr lang="zh-CN" altLang="zh-CN" sz="2800" dirty="0"/>
              <a:t>右下角是励志区，插入一个艺术字“不断积累经验，挑战自我，勇攀高峰”。</a:t>
            </a:r>
            <a:endParaRPr lang="zh-CN" altLang="zh-CN" sz="2800" dirty="0"/>
          </a:p>
          <a:p>
            <a:r>
              <a:rPr lang="zh-CN" altLang="zh-CN" sz="2800" dirty="0"/>
              <a:t>插入艺术字的方法前面已经讲过，插入艺术字之后，可以给艺术字设置一些效果，增加艺术字的感染力。</a:t>
            </a:r>
            <a:endParaRPr lang="zh-CN" altLang="zh-CN" sz="2800" dirty="0"/>
          </a:p>
          <a:p>
            <a:pPr marL="0" indent="0">
              <a:buNone/>
            </a:pPr>
            <a:endParaRPr lang="zh-CN" altLang="zh-CN" b="1" dirty="0"/>
          </a:p>
          <a:p>
            <a:pPr marL="0" indent="0">
              <a:buNone/>
            </a:pPr>
            <a:endParaRPr lang="zh-CN" altLang="zh-CN" dirty="0"/>
          </a:p>
          <a:p>
            <a:endParaRPr lang="zh-CN" altLang="zh-CN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6.4.6 </a:t>
            </a:r>
            <a:r>
              <a:rPr lang="zh-CN" altLang="zh-CN" b="1" dirty="0"/>
              <a:t>励志区的操作</a:t>
            </a:r>
            <a:endParaRPr lang="zh-CN" altLang="zh-CN" b="1" dirty="0"/>
          </a:p>
        </p:txBody>
      </p:sp>
      <p:grpSp>
        <p:nvGrpSpPr>
          <p:cNvPr id="14" name="画布 388"/>
          <p:cNvGrpSpPr/>
          <p:nvPr/>
        </p:nvGrpSpPr>
        <p:grpSpPr>
          <a:xfrm>
            <a:off x="5624529" y="2318423"/>
            <a:ext cx="5353714" cy="3252327"/>
            <a:chOff x="0" y="0"/>
            <a:chExt cx="4465955" cy="2660015"/>
          </a:xfrm>
        </p:grpSpPr>
        <p:sp>
          <p:nvSpPr>
            <p:cNvPr id="15" name="矩形 14"/>
            <p:cNvSpPr/>
            <p:nvPr/>
          </p:nvSpPr>
          <p:spPr>
            <a:xfrm>
              <a:off x="0" y="0"/>
              <a:ext cx="4465955" cy="2660015"/>
            </a:xfrm>
            <a:prstGeom prst="rect">
              <a:avLst/>
            </a:prstGeom>
            <a:ln>
              <a:noFill/>
            </a:ln>
          </p:spPr>
        </p:sp>
        <p:sp>
          <p:nvSpPr>
            <p:cNvPr id="16" name="文本框 1448"/>
            <p:cNvSpPr txBox="1"/>
            <p:nvPr/>
          </p:nvSpPr>
          <p:spPr>
            <a:xfrm>
              <a:off x="903216" y="2257622"/>
              <a:ext cx="2088551" cy="367030"/>
            </a:xfrm>
            <a:prstGeom prst="rect">
              <a:avLst/>
            </a:prstGeom>
            <a:solidFill>
              <a:sysClr val="window" lastClr="FFFFFF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2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2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6-24 </a:t>
              </a:r>
              <a:r>
                <a:rPr lang="zh-CN" sz="12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艺术字文本效果选项</a:t>
              </a:r>
              <a:endParaRPr lang="zh-CN" sz="1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17" name="组合 16"/>
            <p:cNvGrpSpPr/>
            <p:nvPr/>
          </p:nvGrpSpPr>
          <p:grpSpPr>
            <a:xfrm>
              <a:off x="39212" y="8"/>
              <a:ext cx="3960000" cy="2200706"/>
              <a:chOff x="39212" y="8"/>
              <a:chExt cx="3960000" cy="2200706"/>
            </a:xfrm>
          </p:grpSpPr>
          <p:pic>
            <p:nvPicPr>
              <p:cNvPr id="18" name="图片 17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39212" y="8"/>
                <a:ext cx="3960000" cy="1070901"/>
              </a:xfrm>
              <a:prstGeom prst="rect">
                <a:avLst/>
              </a:prstGeom>
            </p:spPr>
          </p:pic>
          <p:sp>
            <p:nvSpPr>
              <p:cNvPr id="19" name="椭圆 18"/>
              <p:cNvSpPr/>
              <p:nvPr/>
            </p:nvSpPr>
            <p:spPr>
              <a:xfrm>
                <a:off x="3220854" y="696993"/>
                <a:ext cx="777861" cy="278954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  <p:pic>
            <p:nvPicPr>
              <p:cNvPr id="20" name="图片 19"/>
              <p:cNvPicPr>
                <a:picLocks noChangeAspect="1"/>
              </p:cNvPicPr>
              <p:nvPr/>
            </p:nvPicPr>
            <p:blipFill rotWithShape="1">
              <a:blip r:embed="rId2"/>
              <a:srcRect t="-6" b="34126"/>
              <a:stretch>
                <a:fillRect/>
              </a:stretch>
            </p:blipFill>
            <p:spPr>
              <a:xfrm>
                <a:off x="3134715" y="1070752"/>
                <a:ext cx="864000" cy="1129962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7507" y="1731254"/>
            <a:ext cx="649875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zh-CN" b="1" dirty="0"/>
              <a:t>实训</a:t>
            </a:r>
            <a:r>
              <a:rPr lang="en-US" altLang="zh-CN" b="1" dirty="0"/>
              <a:t>1 </a:t>
            </a:r>
            <a:r>
              <a:rPr lang="zh-CN" altLang="zh-CN" dirty="0"/>
              <a:t>制作缴费过程流程图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pPr marL="0" indent="0">
              <a:lnSpc>
                <a:spcPct val="125000"/>
              </a:lnSpc>
              <a:buNone/>
            </a:pPr>
            <a:r>
              <a:rPr lang="zh-CN" altLang="zh-CN" sz="2000" dirty="0"/>
              <a:t>操作要求：</a:t>
            </a:r>
            <a:endParaRPr lang="zh-CN" altLang="zh-CN" sz="2000" dirty="0"/>
          </a:p>
          <a:p>
            <a:pPr marL="0" indent="0">
              <a:lnSpc>
                <a:spcPct val="125000"/>
              </a:lnSpc>
              <a:buNone/>
            </a:pPr>
            <a:r>
              <a:rPr lang="zh-CN" altLang="zh-CN" sz="2000" dirty="0"/>
              <a:t>（</a:t>
            </a:r>
            <a:r>
              <a:rPr lang="en-US" altLang="zh-CN" sz="2000" dirty="0"/>
              <a:t>1</a:t>
            </a:r>
            <a:r>
              <a:rPr lang="zh-CN" altLang="zh-CN" sz="2000" dirty="0"/>
              <a:t>）新建一个</a:t>
            </a:r>
            <a:r>
              <a:rPr lang="en-US" altLang="zh-CN" sz="2000" dirty="0"/>
              <a:t>Word</a:t>
            </a:r>
            <a:r>
              <a:rPr lang="zh-CN" altLang="zh-CN" sz="2000" dirty="0"/>
              <a:t>文档，并将文档保存到“我的作品</a:t>
            </a:r>
            <a:r>
              <a:rPr lang="en-US" altLang="zh-CN" sz="2000" dirty="0"/>
              <a:t>/</a:t>
            </a:r>
            <a:r>
              <a:rPr lang="zh-CN" altLang="zh-CN" sz="2000" dirty="0"/>
              <a:t>案例六</a:t>
            </a:r>
            <a:r>
              <a:rPr lang="en-US" altLang="zh-CN" sz="2000" dirty="0"/>
              <a:t>/</a:t>
            </a:r>
            <a:r>
              <a:rPr lang="zh-CN" altLang="zh-CN" sz="2000" dirty="0"/>
              <a:t>缴费流程图</a:t>
            </a:r>
            <a:r>
              <a:rPr lang="en-US" altLang="zh-CN" sz="2000" dirty="0"/>
              <a:t>.</a:t>
            </a:r>
            <a:r>
              <a:rPr lang="en-US" altLang="zh-CN" sz="2000" dirty="0" err="1"/>
              <a:t>docx</a:t>
            </a:r>
            <a:r>
              <a:rPr lang="zh-CN" altLang="zh-CN" sz="2000" dirty="0"/>
              <a:t>”中；</a:t>
            </a:r>
            <a:endParaRPr lang="zh-CN" altLang="zh-CN" sz="2000" dirty="0"/>
          </a:p>
          <a:p>
            <a:pPr marL="0" indent="0">
              <a:lnSpc>
                <a:spcPct val="125000"/>
              </a:lnSpc>
              <a:buNone/>
            </a:pPr>
            <a:r>
              <a:rPr lang="zh-CN" altLang="zh-CN" sz="2000" dirty="0"/>
              <a:t>（</a:t>
            </a:r>
            <a:r>
              <a:rPr lang="en-US" altLang="zh-CN" sz="2000" dirty="0"/>
              <a:t>2</a:t>
            </a:r>
            <a:r>
              <a:rPr lang="zh-CN" altLang="zh-CN" sz="2000" dirty="0"/>
              <a:t>）流程图要制作在画布内；</a:t>
            </a:r>
            <a:endParaRPr lang="zh-CN" altLang="zh-CN" sz="2000" dirty="0"/>
          </a:p>
          <a:p>
            <a:pPr marL="0" indent="0">
              <a:lnSpc>
                <a:spcPct val="125000"/>
              </a:lnSpc>
              <a:buNone/>
            </a:pPr>
            <a:r>
              <a:rPr lang="zh-CN" altLang="zh-CN" sz="2000" dirty="0"/>
              <a:t>（</a:t>
            </a:r>
            <a:r>
              <a:rPr lang="en-US" altLang="zh-CN" sz="2000" dirty="0"/>
              <a:t>3</a:t>
            </a:r>
            <a:r>
              <a:rPr lang="zh-CN" altLang="zh-CN" sz="2000" dirty="0"/>
              <a:t>）流程图中连接两个形状的箭头连线的两端要吸附到所连接的形状；</a:t>
            </a:r>
            <a:endParaRPr lang="zh-CN" altLang="zh-CN" sz="2000" dirty="0"/>
          </a:p>
          <a:p>
            <a:pPr marL="0" indent="0">
              <a:lnSpc>
                <a:spcPct val="125000"/>
              </a:lnSpc>
              <a:buNone/>
            </a:pPr>
            <a:r>
              <a:rPr lang="zh-CN" altLang="zh-CN" sz="2000" dirty="0"/>
              <a:t>（</a:t>
            </a:r>
            <a:r>
              <a:rPr lang="en-US" altLang="zh-CN" sz="2000" dirty="0"/>
              <a:t>4</a:t>
            </a:r>
            <a:r>
              <a:rPr lang="zh-CN" altLang="zh-CN" sz="2000" dirty="0"/>
              <a:t>）参照图</a:t>
            </a:r>
            <a:r>
              <a:rPr lang="en-US" altLang="zh-CN" sz="2000" dirty="0"/>
              <a:t>6-27</a:t>
            </a:r>
            <a:r>
              <a:rPr lang="zh-CN" altLang="zh-CN" sz="2000" dirty="0"/>
              <a:t>制作。</a:t>
            </a:r>
            <a:endParaRPr lang="zh-CN" altLang="zh-CN" sz="2000" dirty="0"/>
          </a:p>
          <a:p>
            <a:pPr marL="0" indent="0">
              <a:lnSpc>
                <a:spcPct val="125000"/>
              </a:lnSpc>
              <a:buNone/>
            </a:pPr>
            <a:r>
              <a:rPr lang="zh-CN" altLang="zh-CN" sz="2000" dirty="0"/>
              <a:t>注：文字素材保存在“素材</a:t>
            </a:r>
            <a:r>
              <a:rPr lang="en-US" altLang="zh-CN" sz="2000" dirty="0"/>
              <a:t>/</a:t>
            </a:r>
            <a:r>
              <a:rPr lang="zh-CN" altLang="zh-CN" sz="2000" dirty="0"/>
              <a:t>案例六</a:t>
            </a:r>
            <a:r>
              <a:rPr lang="en-US" altLang="zh-CN" sz="2000" dirty="0"/>
              <a:t>/</a:t>
            </a:r>
            <a:r>
              <a:rPr lang="zh-CN" altLang="zh-CN" sz="2000" dirty="0"/>
              <a:t>实训</a:t>
            </a:r>
            <a:r>
              <a:rPr lang="en-US" altLang="zh-CN" sz="2000" dirty="0"/>
              <a:t>1/</a:t>
            </a:r>
            <a:r>
              <a:rPr lang="zh-CN" altLang="zh-CN" sz="2000" dirty="0"/>
              <a:t>缴费流程图文本素材</a:t>
            </a:r>
            <a:r>
              <a:rPr lang="en-US" altLang="zh-CN" sz="2000" dirty="0"/>
              <a:t>.</a:t>
            </a:r>
            <a:r>
              <a:rPr lang="en-US" altLang="zh-CN" sz="2000" dirty="0" err="1"/>
              <a:t>docx</a:t>
            </a:r>
            <a:r>
              <a:rPr lang="zh-CN" altLang="zh-CN" sz="2000" dirty="0"/>
              <a:t>”中。</a:t>
            </a:r>
            <a:endParaRPr lang="zh-CN" altLang="zh-CN" sz="2000" dirty="0"/>
          </a:p>
          <a:p>
            <a:endParaRPr lang="zh-CN" altLang="zh-CN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6.5 </a:t>
            </a:r>
            <a:r>
              <a:rPr lang="zh-CN" altLang="zh-CN" b="1" dirty="0"/>
              <a:t>实训操作</a:t>
            </a:r>
            <a:endParaRPr lang="zh-CN" altLang="zh-CN" b="1" dirty="0"/>
          </a:p>
        </p:txBody>
      </p:sp>
      <p:grpSp>
        <p:nvGrpSpPr>
          <p:cNvPr id="8" name="画布 29"/>
          <p:cNvGrpSpPr/>
          <p:nvPr/>
        </p:nvGrpSpPr>
        <p:grpSpPr>
          <a:xfrm>
            <a:off x="7931319" y="1908345"/>
            <a:ext cx="3645909" cy="3942439"/>
            <a:chOff x="0" y="0"/>
            <a:chExt cx="4867275" cy="5868135"/>
          </a:xfrm>
        </p:grpSpPr>
        <p:sp>
          <p:nvSpPr>
            <p:cNvPr id="13" name="矩形 12"/>
            <p:cNvSpPr/>
            <p:nvPr/>
          </p:nvSpPr>
          <p:spPr>
            <a:xfrm>
              <a:off x="0" y="0"/>
              <a:ext cx="4867275" cy="5868035"/>
            </a:xfrm>
            <a:prstGeom prst="rect">
              <a:avLst/>
            </a:prstGeom>
          </p:spPr>
        </p:sp>
        <p:pic>
          <p:nvPicPr>
            <p:cNvPr id="14" name="图片 13"/>
            <p:cNvPicPr/>
            <p:nvPr/>
          </p:nvPicPr>
          <p:blipFill>
            <a:blip r:embed="rId1"/>
            <a:stretch>
              <a:fillRect/>
            </a:stretch>
          </p:blipFill>
          <p:spPr>
            <a:xfrm>
              <a:off x="180000" y="36000"/>
              <a:ext cx="3887470" cy="5283835"/>
            </a:xfrm>
            <a:prstGeom prst="rect">
              <a:avLst/>
            </a:prstGeom>
          </p:spPr>
        </p:pic>
        <p:sp>
          <p:nvSpPr>
            <p:cNvPr id="15" name="文本框 1448"/>
            <p:cNvSpPr txBox="1"/>
            <p:nvPr/>
          </p:nvSpPr>
          <p:spPr>
            <a:xfrm>
              <a:off x="1075350" y="5502375"/>
              <a:ext cx="2456815" cy="365760"/>
            </a:xfrm>
            <a:prstGeom prst="rect">
              <a:avLst/>
            </a:prstGeom>
            <a:solidFill>
              <a:sysClr val="window" lastClr="FFFFFF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6-27 </a:t>
              </a:r>
              <a:r>
                <a: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实训</a:t>
              </a:r>
              <a:r>
                <a:rPr lang="en-US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1</a:t>
              </a:r>
              <a:r>
                <a: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效果缩列图</a:t>
              </a:r>
              <a:endParaRPr lang="zh-CN" sz="1050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1087" y="2003114"/>
            <a:ext cx="9877777" cy="345069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1</a:t>
            </a:r>
            <a:r>
              <a:rPr lang="zh-CN" altLang="en-US" dirty="0"/>
              <a:t>）新建一个</a:t>
            </a:r>
            <a:r>
              <a:rPr lang="en-US" altLang="zh-CN" dirty="0"/>
              <a:t>Word</a:t>
            </a:r>
            <a:r>
              <a:rPr lang="zh-CN" altLang="en-US" dirty="0"/>
              <a:t>文档，并将文档保存到“我的作品</a:t>
            </a:r>
            <a:r>
              <a:rPr lang="en-US" altLang="zh-CN" dirty="0"/>
              <a:t>/</a:t>
            </a:r>
            <a:r>
              <a:rPr lang="zh-CN" altLang="en-US" dirty="0"/>
              <a:t>案例六</a:t>
            </a:r>
            <a:r>
              <a:rPr lang="en-US" altLang="zh-CN" dirty="0"/>
              <a:t>/</a:t>
            </a:r>
            <a:r>
              <a:rPr lang="zh-CN" altLang="en-US" dirty="0"/>
              <a:t>独特的个人简历</a:t>
            </a:r>
            <a:r>
              <a:rPr lang="en-US" altLang="zh-CN" dirty="0"/>
              <a:t>.</a:t>
            </a:r>
            <a:r>
              <a:rPr lang="en-US" altLang="zh-CN" dirty="0" err="1"/>
              <a:t>docx</a:t>
            </a:r>
            <a:r>
              <a:rPr lang="en-US" altLang="zh-CN" dirty="0"/>
              <a:t>”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2</a:t>
            </a:r>
            <a:r>
              <a:rPr lang="zh-CN" altLang="en-US" dirty="0"/>
              <a:t>）页面设置：纸张大小</a:t>
            </a:r>
            <a:r>
              <a:rPr lang="en-US" altLang="zh-CN" dirty="0"/>
              <a:t>A4</a:t>
            </a:r>
            <a:r>
              <a:rPr lang="zh-CN" altLang="en-US" dirty="0"/>
              <a:t>，纸张方向“横向”；上下左右边距均为</a:t>
            </a:r>
            <a:r>
              <a:rPr lang="en-US" altLang="zh-CN" dirty="0"/>
              <a:t>1.5</a:t>
            </a:r>
            <a:r>
              <a:rPr lang="zh-CN" altLang="en-US" dirty="0"/>
              <a:t>厘米；</a:t>
            </a:r>
            <a:endParaRPr lang="zh-CN" altLang="en-US" dirty="0"/>
          </a:p>
          <a:p>
            <a:pPr marL="0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3</a:t>
            </a:r>
            <a:r>
              <a:rPr lang="zh-CN" altLang="en-US" dirty="0"/>
              <a:t>）版面布局。插入一个</a:t>
            </a:r>
            <a:r>
              <a:rPr lang="en-US" altLang="zh-CN" dirty="0"/>
              <a:t>2×2</a:t>
            </a:r>
            <a:r>
              <a:rPr lang="zh-CN" altLang="en-US" dirty="0"/>
              <a:t>表格，并适当调整表格，将版面设置为四个区域，将表格线设置为虚框线，设置表格底纹颜色为主题颜色，</a:t>
            </a:r>
            <a:r>
              <a:rPr lang="zh-CN" altLang="en-US" dirty="0" smtClean="0"/>
              <a:t>“</a:t>
            </a:r>
            <a:r>
              <a:rPr lang="zh-CN" altLang="en-US" dirty="0"/>
              <a:t>蓝色</a:t>
            </a:r>
            <a:r>
              <a:rPr lang="zh-CN" altLang="en-US" dirty="0" smtClean="0"/>
              <a:t>，个性色</a:t>
            </a:r>
            <a:r>
              <a:rPr lang="en-US" altLang="zh-CN" dirty="0" smtClean="0"/>
              <a:t>5</a:t>
            </a:r>
            <a:r>
              <a:rPr lang="zh-CN" altLang="en-US" dirty="0"/>
              <a:t>，淡色</a:t>
            </a:r>
            <a:r>
              <a:rPr lang="en-US" altLang="zh-CN" dirty="0"/>
              <a:t>80%”</a:t>
            </a:r>
            <a:r>
              <a:rPr lang="zh-CN" altLang="en-US" dirty="0"/>
              <a:t>；</a:t>
            </a:r>
            <a:endParaRPr lang="zh-CN" altLang="en-US" dirty="0"/>
          </a:p>
          <a:p>
            <a:pPr marL="0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4</a:t>
            </a:r>
            <a:r>
              <a:rPr lang="zh-CN" altLang="en-US" dirty="0"/>
              <a:t>）文档划分为四个区域，我的名片区中，“我的名片”字样置于一个形状图形“圆角矩形”之中，姓名“李爱花”为艺术字，艺术字样式可自选，左侧是一个文本框，将文本框设置为“无填充颜色”、形状轮廓设置为“无轮廓”，用于填写个人信息比如“就读学校”，“通信方式”等，右侧是一图片（半身照），将图片设置设“浮于文字上方”图片大小为高</a:t>
            </a:r>
            <a:r>
              <a:rPr lang="en-US" altLang="zh-CN" dirty="0"/>
              <a:t>3.6</a:t>
            </a:r>
            <a:r>
              <a:rPr lang="zh-CN" altLang="en-US" dirty="0"/>
              <a:t>厘米，宽</a:t>
            </a:r>
            <a:r>
              <a:rPr lang="en-US" altLang="zh-CN" dirty="0"/>
              <a:t>3</a:t>
            </a:r>
            <a:r>
              <a:rPr lang="zh-CN" altLang="en-US" dirty="0"/>
              <a:t>厘米；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/>
              <a:t>6.3 </a:t>
            </a:r>
            <a:r>
              <a:rPr lang="zh-CN" altLang="zh-CN" b="1" dirty="0"/>
              <a:t>操作</a:t>
            </a:r>
            <a:r>
              <a:rPr lang="zh-CN" altLang="zh-CN" b="1" dirty="0" smtClean="0"/>
              <a:t>要求</a:t>
            </a: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01392" y="2003114"/>
            <a:ext cx="9877777" cy="345069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CN" altLang="en-US" dirty="0" smtClean="0"/>
              <a:t>（</a:t>
            </a:r>
            <a:r>
              <a:rPr lang="en-US" altLang="zh-CN" dirty="0"/>
              <a:t>5</a:t>
            </a:r>
            <a:r>
              <a:rPr lang="zh-CN" altLang="en-US" dirty="0"/>
              <a:t>）实习经历区中，“实习经历”字样置于一个形状图形“圆角矩形”之中，从上到下，上方是一个</a:t>
            </a:r>
            <a:r>
              <a:rPr lang="en-US" altLang="zh-CN" dirty="0"/>
              <a:t>SmartArt</a:t>
            </a:r>
            <a:r>
              <a:rPr lang="zh-CN" altLang="en-US" dirty="0"/>
              <a:t>对象，选用“水平项目符号列表”，下方的“箭头”图形可以通过插入形状图形完成，“箭头”下方是表示时间的三个文本框，将文本框设置为轮廓线是</a:t>
            </a:r>
            <a:r>
              <a:rPr lang="en-US" altLang="zh-CN" dirty="0"/>
              <a:t>2.25</a:t>
            </a:r>
            <a:r>
              <a:rPr lang="zh-CN" altLang="en-US" dirty="0"/>
              <a:t>磅，形状轮廓线颜色为主题颜色“橙色，强调文字颜色</a:t>
            </a:r>
            <a:r>
              <a:rPr lang="en-US" altLang="zh-CN" dirty="0"/>
              <a:t>6”</a:t>
            </a:r>
            <a:r>
              <a:rPr lang="zh-CN" altLang="en-US" dirty="0"/>
              <a:t>，最下方的三个图形均设置为“浮于文字上方”；</a:t>
            </a:r>
            <a:endParaRPr lang="zh-CN" altLang="en-US" dirty="0"/>
          </a:p>
          <a:p>
            <a:pPr marL="0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6</a:t>
            </a:r>
            <a:r>
              <a:rPr lang="zh-CN" altLang="en-US" dirty="0"/>
              <a:t>）履历与荣誉证书区。“履历与荣誉证书”字样置于一个形状图形“圆角矩形”中，本区域插入的是</a:t>
            </a:r>
            <a:r>
              <a:rPr lang="en-US" altLang="zh-CN" dirty="0"/>
              <a:t>SmartArt</a:t>
            </a:r>
            <a:r>
              <a:rPr lang="zh-CN" altLang="en-US" dirty="0"/>
              <a:t>对象，选用“箭头向上”；</a:t>
            </a:r>
            <a:endParaRPr lang="zh-CN" altLang="en-US" dirty="0"/>
          </a:p>
          <a:p>
            <a:pPr marL="0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7</a:t>
            </a:r>
            <a:r>
              <a:rPr lang="zh-CN" altLang="en-US" dirty="0"/>
              <a:t>）右下角是励志区，插入一个艺术字“不断积累经验，挑战自我，勇攀高峰”，适当选用一种合适的艺术字样式，并设置合适的艺术字效果。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/>
              <a:t>6.3 </a:t>
            </a:r>
            <a:r>
              <a:rPr lang="zh-CN" altLang="zh-CN" b="1" dirty="0"/>
              <a:t>操作</a:t>
            </a:r>
            <a:r>
              <a:rPr lang="zh-CN" altLang="zh-CN" b="1" dirty="0" smtClean="0"/>
              <a:t>要求</a:t>
            </a:r>
            <a:r>
              <a:rPr lang="zh-CN" altLang="en-US" b="1" dirty="0" smtClean="0"/>
              <a:t>（续）</a:t>
            </a: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 smtClean="0"/>
              <a:t>案例</a:t>
            </a:r>
            <a:r>
              <a:rPr lang="zh-CN" altLang="en-US" dirty="0" smtClean="0"/>
              <a:t>六</a:t>
            </a:r>
            <a:r>
              <a:rPr lang="en-US" altLang="zh-CN" dirty="0" smtClean="0"/>
              <a:t>  </a:t>
            </a:r>
            <a:r>
              <a:rPr lang="zh-CN" altLang="zh-CN" dirty="0" smtClean="0"/>
              <a:t>效果</a:t>
            </a:r>
            <a:r>
              <a:rPr lang="zh-CN" altLang="en-US" dirty="0" smtClean="0"/>
              <a:t>图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0" y="6438126"/>
            <a:ext cx="12192000" cy="419874"/>
          </a:xfrm>
          <a:prstGeom prst="rect">
            <a:avLst/>
          </a:prstGeom>
          <a:solidFill>
            <a:srgbClr val="942F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0311" y="6561376"/>
            <a:ext cx="2639996" cy="252000"/>
          </a:xfrm>
          <a:prstGeom prst="rect">
            <a:avLst/>
          </a:prstGeom>
        </p:spPr>
      </p:pic>
      <p:pic>
        <p:nvPicPr>
          <p:cNvPr id="7" name="图片 6"/>
          <p:cNvPicPr/>
          <p:nvPr/>
        </p:nvPicPr>
        <p:blipFill>
          <a:blip r:embed="rId2"/>
          <a:stretch>
            <a:fillRect/>
          </a:stretch>
        </p:blipFill>
        <p:spPr>
          <a:xfrm>
            <a:off x="1760306" y="1766310"/>
            <a:ext cx="7466821" cy="42915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705557" y="2379631"/>
            <a:ext cx="9877777" cy="1681380"/>
          </a:xfrm>
        </p:spPr>
        <p:txBody>
          <a:bodyPr/>
          <a:lstStyle/>
          <a:p>
            <a:r>
              <a:rPr lang="en-US" altLang="zh-CN" b="1" dirty="0"/>
              <a:t>6.4.1 </a:t>
            </a:r>
            <a:r>
              <a:rPr lang="zh-CN" altLang="zh-CN" b="1" dirty="0"/>
              <a:t>页面设置</a:t>
            </a:r>
            <a:endParaRPr lang="zh-CN" altLang="zh-CN" b="1" dirty="0"/>
          </a:p>
          <a:p>
            <a:pPr lvl="1"/>
            <a:r>
              <a:rPr lang="zh-CN" altLang="zh-CN" dirty="0"/>
              <a:t>页面设置：纸张大小</a:t>
            </a:r>
            <a:r>
              <a:rPr lang="en-US" altLang="zh-CN" dirty="0"/>
              <a:t>A4</a:t>
            </a:r>
            <a:r>
              <a:rPr lang="zh-CN" altLang="zh-CN" dirty="0"/>
              <a:t>，纸张方向“横向”；上下左右边距均为</a:t>
            </a:r>
            <a:r>
              <a:rPr lang="en-US" altLang="zh-CN" dirty="0"/>
              <a:t>1.5</a:t>
            </a:r>
            <a:r>
              <a:rPr lang="zh-CN" altLang="zh-CN" dirty="0"/>
              <a:t>厘米。</a:t>
            </a:r>
            <a:endParaRPr lang="zh-CN" altLang="zh-CN" dirty="0"/>
          </a:p>
          <a:p>
            <a:endParaRPr lang="zh-CN" altLang="zh-CN" b="1" dirty="0"/>
          </a:p>
          <a:p>
            <a:endParaRPr lang="zh-CN" altLang="en-US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/>
              <a:t>5.5 </a:t>
            </a:r>
            <a:r>
              <a:rPr lang="zh-CN" altLang="zh-CN" b="1" dirty="0"/>
              <a:t>操作</a:t>
            </a:r>
            <a:r>
              <a:rPr lang="zh-CN" altLang="zh-CN" b="1" dirty="0" smtClean="0"/>
              <a:t>过程</a:t>
            </a:r>
            <a:r>
              <a:rPr lang="zh-CN" altLang="en-US" b="1" dirty="0" smtClean="0"/>
              <a:t>要点讲解</a:t>
            </a:r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6.4.2 </a:t>
            </a:r>
            <a:r>
              <a:rPr lang="zh-CN" altLang="zh-CN" b="1" dirty="0"/>
              <a:t>页面布局规划</a:t>
            </a:r>
            <a:endParaRPr lang="zh-CN" altLang="zh-CN" b="1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13"/>
          </p:nvPr>
        </p:nvSpPr>
        <p:spPr>
          <a:xfrm>
            <a:off x="609600" y="1600202"/>
            <a:ext cx="5384800" cy="3709014"/>
          </a:xfrm>
        </p:spPr>
        <p:txBody>
          <a:bodyPr>
            <a:normAutofit/>
          </a:bodyPr>
          <a:lstStyle/>
          <a:p>
            <a:endParaRPr lang="zh-CN" altLang="zh-CN" b="1" dirty="0"/>
          </a:p>
          <a:p>
            <a:endParaRPr lang="zh-CN" altLang="en-US" dirty="0"/>
          </a:p>
        </p:txBody>
      </p:sp>
      <p:sp>
        <p:nvSpPr>
          <p:cNvPr id="2" name="内容占位符 1"/>
          <p:cNvSpPr>
            <a:spLocks noGrp="1"/>
          </p:cNvSpPr>
          <p:nvPr>
            <p:ph sz="quarter" idx="14"/>
          </p:nvPr>
        </p:nvSpPr>
        <p:spPr>
          <a:xfrm>
            <a:off x="636494" y="1896359"/>
            <a:ext cx="4502727" cy="3096490"/>
          </a:xfrm>
        </p:spPr>
        <p:txBody>
          <a:bodyPr>
            <a:normAutofit lnSpcReduction="10000"/>
          </a:bodyPr>
          <a:lstStyle/>
          <a:p>
            <a:r>
              <a:rPr lang="en-US" altLang="zh-CN" b="1" dirty="0"/>
              <a:t>1 </a:t>
            </a:r>
            <a:r>
              <a:rPr lang="zh-CN" altLang="zh-CN" b="1" dirty="0"/>
              <a:t>插入表格</a:t>
            </a:r>
            <a:endParaRPr lang="zh-CN" altLang="zh-CN" b="1" dirty="0"/>
          </a:p>
          <a:p>
            <a:pPr lvl="1"/>
            <a:r>
              <a:rPr lang="zh-CN" altLang="zh-CN" dirty="0"/>
              <a:t>绘制一个如图</a:t>
            </a:r>
            <a:r>
              <a:rPr lang="en-US" altLang="zh-CN" dirty="0"/>
              <a:t>6-2</a:t>
            </a:r>
            <a:r>
              <a:rPr lang="zh-CN" altLang="zh-CN" dirty="0"/>
              <a:t>所示的表格，表格覆盖整个页面。将表格的框线设置为虚框线，并显示虚框线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r>
              <a:rPr lang="en-US" altLang="zh-CN" b="1" dirty="0"/>
              <a:t>2 </a:t>
            </a:r>
            <a:r>
              <a:rPr lang="zh-CN" altLang="zh-CN" b="1" dirty="0"/>
              <a:t>设置表格</a:t>
            </a:r>
            <a:r>
              <a:rPr lang="zh-CN" altLang="zh-CN" b="1" dirty="0" smtClean="0"/>
              <a:t>格式</a:t>
            </a:r>
            <a:endParaRPr lang="en-US" altLang="zh-CN" b="1" dirty="0" smtClean="0"/>
          </a:p>
          <a:p>
            <a:pPr lvl="1"/>
            <a:r>
              <a:rPr lang="zh-CN" altLang="zh-CN" dirty="0"/>
              <a:t>设置表格底纹颜色为“主题颜色，水绿色，着色</a:t>
            </a:r>
            <a:r>
              <a:rPr lang="en-US" altLang="zh-CN" dirty="0"/>
              <a:t>5</a:t>
            </a:r>
            <a:r>
              <a:rPr lang="zh-CN" altLang="zh-CN" dirty="0"/>
              <a:t>，淡色</a:t>
            </a:r>
            <a:r>
              <a:rPr lang="en-US" altLang="zh-CN" dirty="0"/>
              <a:t>80%</a:t>
            </a:r>
            <a:r>
              <a:rPr lang="zh-CN" altLang="zh-CN" dirty="0"/>
              <a:t>”，</a:t>
            </a:r>
            <a:endParaRPr lang="zh-CN" altLang="zh-CN" b="1" dirty="0"/>
          </a:p>
          <a:p>
            <a:endParaRPr lang="zh-CN" altLang="zh-CN" dirty="0"/>
          </a:p>
          <a:p>
            <a:endParaRPr lang="zh-CN" altLang="en-US" dirty="0"/>
          </a:p>
        </p:txBody>
      </p:sp>
      <p:grpSp>
        <p:nvGrpSpPr>
          <p:cNvPr id="28" name="画布 74"/>
          <p:cNvGrpSpPr/>
          <p:nvPr/>
        </p:nvGrpSpPr>
        <p:grpSpPr>
          <a:xfrm>
            <a:off x="5827059" y="2135809"/>
            <a:ext cx="4429991" cy="3222019"/>
            <a:chOff x="0" y="0"/>
            <a:chExt cx="3541395" cy="2412769"/>
          </a:xfrm>
        </p:grpSpPr>
        <p:sp>
          <p:nvSpPr>
            <p:cNvPr id="29" name="矩形 28"/>
            <p:cNvSpPr/>
            <p:nvPr/>
          </p:nvSpPr>
          <p:spPr>
            <a:xfrm>
              <a:off x="0" y="0"/>
              <a:ext cx="3541395" cy="2412365"/>
            </a:xfrm>
            <a:prstGeom prst="rect">
              <a:avLst/>
            </a:prstGeom>
            <a:ln>
              <a:noFill/>
            </a:ln>
          </p:spPr>
        </p:sp>
        <p:pic>
          <p:nvPicPr>
            <p:cNvPr id="30" name="图片 29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84099" y="35999"/>
              <a:ext cx="2735093" cy="1960150"/>
            </a:xfrm>
            <a:prstGeom prst="rect">
              <a:avLst/>
            </a:prstGeom>
          </p:spPr>
        </p:pic>
        <p:sp>
          <p:nvSpPr>
            <p:cNvPr id="31" name="文本框 1448"/>
            <p:cNvSpPr txBox="1"/>
            <p:nvPr/>
          </p:nvSpPr>
          <p:spPr>
            <a:xfrm>
              <a:off x="794150" y="2040659"/>
              <a:ext cx="2014954" cy="372110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6-2 </a:t>
              </a: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版面规划示意图</a:t>
              </a:r>
              <a:endParaRPr lang="zh-CN" sz="16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574401" y="1922569"/>
            <a:ext cx="5229838" cy="3782040"/>
          </a:xfrm>
        </p:spPr>
        <p:txBody>
          <a:bodyPr>
            <a:normAutofit/>
          </a:bodyPr>
          <a:lstStyle/>
          <a:p>
            <a:r>
              <a:rPr lang="en-US" altLang="zh-CN" dirty="0"/>
              <a:t>1 </a:t>
            </a:r>
            <a:r>
              <a:rPr lang="zh-CN" altLang="en-US" dirty="0"/>
              <a:t>绘制名片区标签</a:t>
            </a:r>
            <a:endParaRPr lang="zh-CN" altLang="en-US" dirty="0"/>
          </a:p>
          <a:p>
            <a:pPr marL="457200" lvl="1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1</a:t>
            </a:r>
            <a:r>
              <a:rPr lang="zh-CN" altLang="en-US" dirty="0"/>
              <a:t>）绘制圆角</a:t>
            </a:r>
            <a:r>
              <a:rPr lang="zh-CN" altLang="en-US" dirty="0" smtClean="0"/>
              <a:t>矩形，如</a:t>
            </a:r>
            <a:r>
              <a:rPr lang="zh-CN" altLang="en-US" dirty="0"/>
              <a:t>图</a:t>
            </a:r>
            <a:r>
              <a:rPr lang="en-US" altLang="zh-CN" dirty="0"/>
              <a:t>6-4</a:t>
            </a:r>
            <a:r>
              <a:rPr lang="zh-CN" altLang="en-US" dirty="0"/>
              <a:t>所示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857250" lvl="2" indent="0">
              <a:buNone/>
            </a:pPr>
            <a:r>
              <a:rPr lang="zh-CN" altLang="en-US" dirty="0" smtClean="0"/>
              <a:t>操作方法：</a:t>
            </a:r>
            <a:endParaRPr lang="zh-CN" altLang="en-US" dirty="0"/>
          </a:p>
          <a:p>
            <a:pPr marL="914400" lvl="2" indent="0">
              <a:buNone/>
            </a:pPr>
            <a:r>
              <a:rPr lang="en-US" altLang="zh-CN" dirty="0"/>
              <a:t>1</a:t>
            </a:r>
            <a:r>
              <a:rPr lang="zh-CN" altLang="en-US" dirty="0"/>
              <a:t>）切换到</a:t>
            </a:r>
            <a:r>
              <a:rPr lang="en-US" altLang="zh-CN" dirty="0"/>
              <a:t>【</a:t>
            </a:r>
            <a:r>
              <a:rPr lang="zh-CN" altLang="en-US" dirty="0"/>
              <a:t>插入</a:t>
            </a:r>
            <a:r>
              <a:rPr lang="en-US" altLang="zh-CN" dirty="0"/>
              <a:t>】</a:t>
            </a:r>
            <a:r>
              <a:rPr lang="zh-CN" altLang="en-US" dirty="0"/>
              <a:t>选项卡，在</a:t>
            </a:r>
            <a:r>
              <a:rPr lang="en-US" altLang="zh-CN" dirty="0"/>
              <a:t>【</a:t>
            </a:r>
            <a:r>
              <a:rPr lang="zh-CN" altLang="en-US" dirty="0"/>
              <a:t>插图</a:t>
            </a:r>
            <a:r>
              <a:rPr lang="en-US" altLang="zh-CN" dirty="0"/>
              <a:t>】</a:t>
            </a:r>
            <a:r>
              <a:rPr lang="zh-CN" altLang="en-US" dirty="0"/>
              <a:t>分组中，单击</a:t>
            </a:r>
            <a:r>
              <a:rPr lang="en-US" altLang="zh-CN" dirty="0"/>
              <a:t>【</a:t>
            </a:r>
            <a:r>
              <a:rPr lang="zh-CN" altLang="en-US" dirty="0"/>
              <a:t>形状</a:t>
            </a:r>
            <a:r>
              <a:rPr lang="en-US" altLang="zh-CN" dirty="0"/>
              <a:t>】</a:t>
            </a:r>
            <a:r>
              <a:rPr lang="zh-CN" altLang="en-US" dirty="0"/>
              <a:t>命令，弹出形状图形面板；</a:t>
            </a:r>
            <a:endParaRPr lang="zh-CN" altLang="en-US" dirty="0"/>
          </a:p>
          <a:p>
            <a:pPr marL="914400" lvl="2" indent="0">
              <a:buNone/>
            </a:pPr>
            <a:r>
              <a:rPr lang="en-US" altLang="zh-CN" dirty="0"/>
              <a:t>2</a:t>
            </a:r>
            <a:r>
              <a:rPr lang="zh-CN" altLang="en-US" dirty="0"/>
              <a:t>）在</a:t>
            </a:r>
            <a:r>
              <a:rPr lang="en-US" altLang="zh-CN" dirty="0"/>
              <a:t>【</a:t>
            </a:r>
            <a:r>
              <a:rPr lang="zh-CN" altLang="en-US" dirty="0"/>
              <a:t>图形面板</a:t>
            </a:r>
            <a:r>
              <a:rPr lang="en-US" altLang="zh-CN" dirty="0"/>
              <a:t>】</a:t>
            </a:r>
            <a:r>
              <a:rPr lang="zh-CN" altLang="en-US" dirty="0"/>
              <a:t>中选择</a:t>
            </a:r>
            <a:r>
              <a:rPr lang="en-US" altLang="zh-CN" dirty="0"/>
              <a:t>【</a:t>
            </a:r>
            <a:r>
              <a:rPr lang="zh-CN" altLang="en-US" dirty="0"/>
              <a:t>圆角矩形</a:t>
            </a:r>
            <a:r>
              <a:rPr lang="en-US" altLang="zh-CN" dirty="0"/>
              <a:t>】</a:t>
            </a:r>
            <a:r>
              <a:rPr lang="zh-CN" altLang="en-US" dirty="0"/>
              <a:t>命令这时光标形状</a:t>
            </a:r>
            <a:r>
              <a:rPr lang="zh-CN" altLang="en-US" dirty="0" smtClean="0"/>
              <a:t>为    </a:t>
            </a:r>
            <a:r>
              <a:rPr lang="zh-CN" altLang="en-US" dirty="0"/>
              <a:t>；</a:t>
            </a:r>
            <a:endParaRPr lang="zh-CN" altLang="en-US" dirty="0"/>
          </a:p>
          <a:p>
            <a:pPr marL="914400" lvl="2" indent="0">
              <a:buNone/>
            </a:pPr>
            <a:r>
              <a:rPr lang="en-US" altLang="zh-CN" dirty="0"/>
              <a:t>3</a:t>
            </a:r>
            <a:r>
              <a:rPr lang="zh-CN" altLang="en-US" dirty="0"/>
              <a:t>）在名片区中画出一个圆角矩形。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6.4.3 </a:t>
            </a:r>
            <a:r>
              <a:rPr lang="zh-CN" altLang="zh-CN" b="1" dirty="0"/>
              <a:t>名片区的制作</a:t>
            </a:r>
            <a:endParaRPr lang="zh-CN" altLang="zh-CN" b="1" dirty="0"/>
          </a:p>
        </p:txBody>
      </p:sp>
      <p:pic>
        <p:nvPicPr>
          <p:cNvPr id="40" name="图片 39"/>
          <p:cNvPicPr/>
          <p:nvPr/>
        </p:nvPicPr>
        <p:blipFill>
          <a:blip r:embed="rId1"/>
          <a:stretch>
            <a:fillRect/>
          </a:stretch>
        </p:blipFill>
        <p:spPr>
          <a:xfrm>
            <a:off x="4932651" y="5081588"/>
            <a:ext cx="231631" cy="165822"/>
          </a:xfrm>
          <a:prstGeom prst="rect">
            <a:avLst/>
          </a:prstGeom>
        </p:spPr>
      </p:pic>
      <p:grpSp>
        <p:nvGrpSpPr>
          <p:cNvPr id="41" name="画布 92"/>
          <p:cNvGrpSpPr/>
          <p:nvPr/>
        </p:nvGrpSpPr>
        <p:grpSpPr>
          <a:xfrm>
            <a:off x="6203459" y="2248579"/>
            <a:ext cx="4873250" cy="3456030"/>
            <a:chOff x="0" y="0"/>
            <a:chExt cx="4398645" cy="2915920"/>
          </a:xfrm>
        </p:grpSpPr>
        <p:sp>
          <p:nvSpPr>
            <p:cNvPr id="42" name="矩形 41"/>
            <p:cNvSpPr/>
            <p:nvPr/>
          </p:nvSpPr>
          <p:spPr>
            <a:xfrm>
              <a:off x="0" y="0"/>
              <a:ext cx="4398645" cy="2915920"/>
            </a:xfrm>
            <a:prstGeom prst="rect">
              <a:avLst/>
            </a:prstGeom>
            <a:ln>
              <a:noFill/>
            </a:ln>
          </p:spPr>
        </p:sp>
        <p:grpSp>
          <p:nvGrpSpPr>
            <p:cNvPr id="43" name="组合 42"/>
            <p:cNvGrpSpPr/>
            <p:nvPr/>
          </p:nvGrpSpPr>
          <p:grpSpPr>
            <a:xfrm>
              <a:off x="122335" y="88111"/>
              <a:ext cx="3877825" cy="2219048"/>
              <a:chOff x="122335" y="88111"/>
              <a:chExt cx="3877825" cy="2219048"/>
            </a:xfrm>
          </p:grpSpPr>
          <p:pic>
            <p:nvPicPr>
              <p:cNvPr id="45" name="图片 44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22335" y="130573"/>
                <a:ext cx="3552381" cy="1171429"/>
              </a:xfrm>
              <a:prstGeom prst="rect">
                <a:avLst/>
              </a:prstGeom>
            </p:spPr>
          </p:pic>
          <p:pic>
            <p:nvPicPr>
              <p:cNvPr id="46" name="图片 45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38255" y="88111"/>
                <a:ext cx="1361905" cy="2219048"/>
              </a:xfrm>
              <a:prstGeom prst="rect">
                <a:avLst/>
              </a:prstGeom>
            </p:spPr>
          </p:pic>
          <p:sp>
            <p:nvSpPr>
              <p:cNvPr id="47" name="文本框 1448"/>
              <p:cNvSpPr txBox="1"/>
              <p:nvPr/>
            </p:nvSpPr>
            <p:spPr>
              <a:xfrm>
                <a:off x="1163768" y="952555"/>
                <a:ext cx="703133" cy="349447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400" kern="100" dirty="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①单击</a:t>
                </a:r>
                <a:endPara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48" name="文本框 1448"/>
              <p:cNvSpPr txBox="1"/>
              <p:nvPr/>
            </p:nvSpPr>
            <p:spPr>
              <a:xfrm>
                <a:off x="3162385" y="1302002"/>
                <a:ext cx="668210" cy="327803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200" kern="100" dirty="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②选择</a:t>
                </a:r>
                <a:endParaRPr lang="zh-CN" sz="12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49" name="椭圆 48"/>
              <p:cNvSpPr/>
              <p:nvPr/>
            </p:nvSpPr>
            <p:spPr>
              <a:xfrm>
                <a:off x="1708100" y="351727"/>
                <a:ext cx="494325" cy="712810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50" name="椭圆 49"/>
              <p:cNvSpPr/>
              <p:nvPr/>
            </p:nvSpPr>
            <p:spPr>
              <a:xfrm>
                <a:off x="2820946" y="1250370"/>
                <a:ext cx="294076" cy="379435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44" name="文本框 1448"/>
            <p:cNvSpPr txBox="1"/>
            <p:nvPr/>
          </p:nvSpPr>
          <p:spPr>
            <a:xfrm>
              <a:off x="1104900" y="2488396"/>
              <a:ext cx="2658110" cy="372110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6-4 </a:t>
              </a:r>
              <a:r>
                <a:rPr lang="zh-CN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绘制圆角矩形示意图</a:t>
              </a:r>
              <a:endParaRPr lang="zh-CN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519434" y="2006920"/>
            <a:ext cx="5229838" cy="29754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zh-CN" b="1" dirty="0"/>
              <a:t>（</a:t>
            </a:r>
            <a:r>
              <a:rPr lang="en-US" altLang="zh-CN" b="1" dirty="0"/>
              <a:t>2</a:t>
            </a:r>
            <a:r>
              <a:rPr lang="zh-CN" altLang="zh-CN" b="1" dirty="0"/>
              <a:t>）设置圆角矩形的格式</a:t>
            </a:r>
            <a:endParaRPr lang="zh-CN" altLang="zh-CN" b="1" dirty="0"/>
          </a:p>
          <a:p>
            <a:pPr marL="914400" lvl="2" indent="0">
              <a:buNone/>
            </a:pPr>
            <a:r>
              <a:rPr lang="zh-CN" altLang="zh-CN" dirty="0"/>
              <a:t>如图</a:t>
            </a:r>
            <a:r>
              <a:rPr lang="en-US" altLang="zh-CN" dirty="0"/>
              <a:t>6-5</a:t>
            </a:r>
            <a:r>
              <a:rPr lang="zh-CN" altLang="zh-CN" dirty="0"/>
              <a:t>所示。</a:t>
            </a:r>
            <a:endParaRPr lang="zh-CN" altLang="zh-CN" dirty="0"/>
          </a:p>
          <a:p>
            <a:pPr marL="914400" lvl="2" indent="0">
              <a:buNone/>
            </a:pPr>
            <a:r>
              <a:rPr lang="en-US" altLang="zh-CN" dirty="0"/>
              <a:t>1</a:t>
            </a:r>
            <a:r>
              <a:rPr lang="zh-CN" altLang="zh-CN" dirty="0"/>
              <a:t>）选定此圆角矩形；</a:t>
            </a:r>
            <a:endParaRPr lang="zh-CN" altLang="zh-CN" dirty="0"/>
          </a:p>
          <a:p>
            <a:pPr marL="914400" lvl="2" indent="0">
              <a:buNone/>
            </a:pPr>
            <a:r>
              <a:rPr lang="en-US" altLang="zh-CN" dirty="0"/>
              <a:t>2</a:t>
            </a:r>
            <a:r>
              <a:rPr lang="zh-CN" altLang="zh-CN" dirty="0"/>
              <a:t>）切换到【绘图工具</a:t>
            </a:r>
            <a:r>
              <a:rPr lang="en-US" altLang="zh-CN" dirty="0"/>
              <a:t>/</a:t>
            </a:r>
            <a:r>
              <a:rPr lang="zh-CN" altLang="zh-CN" dirty="0"/>
              <a:t>格式】选项卡，在【形状样式】分组中单击一种形状样式，这里我们选择“彩色填充</a:t>
            </a:r>
            <a:r>
              <a:rPr lang="en-US" altLang="zh-CN" dirty="0"/>
              <a:t>-</a:t>
            </a:r>
            <a:r>
              <a:rPr lang="zh-CN" altLang="zh-CN" dirty="0"/>
              <a:t>红色，强调颜色</a:t>
            </a:r>
            <a:r>
              <a:rPr lang="en-US" altLang="zh-CN" dirty="0"/>
              <a:t>2</a:t>
            </a:r>
            <a:r>
              <a:rPr lang="zh-CN" altLang="zh-CN" dirty="0"/>
              <a:t>”。</a:t>
            </a:r>
            <a:endParaRPr lang="zh-CN" altLang="zh-CN" dirty="0"/>
          </a:p>
          <a:p>
            <a:endParaRPr lang="zh-CN" altLang="en-US" dirty="0"/>
          </a:p>
        </p:txBody>
      </p:sp>
      <p:grpSp>
        <p:nvGrpSpPr>
          <p:cNvPr id="15" name="画布 109"/>
          <p:cNvGrpSpPr/>
          <p:nvPr/>
        </p:nvGrpSpPr>
        <p:grpSpPr>
          <a:xfrm>
            <a:off x="6074498" y="2057984"/>
            <a:ext cx="5079106" cy="3697259"/>
            <a:chOff x="0" y="0"/>
            <a:chExt cx="3999865" cy="2511332"/>
          </a:xfrm>
        </p:grpSpPr>
        <p:sp>
          <p:nvSpPr>
            <p:cNvPr id="16" name="矩形 15"/>
            <p:cNvSpPr/>
            <p:nvPr/>
          </p:nvSpPr>
          <p:spPr>
            <a:xfrm>
              <a:off x="0" y="0"/>
              <a:ext cx="3999865" cy="2510790"/>
            </a:xfrm>
            <a:prstGeom prst="rect">
              <a:avLst/>
            </a:prstGeom>
            <a:ln>
              <a:noFill/>
            </a:ln>
          </p:spPr>
        </p:sp>
        <p:grpSp>
          <p:nvGrpSpPr>
            <p:cNvPr id="17" name="组合 16"/>
            <p:cNvGrpSpPr/>
            <p:nvPr/>
          </p:nvGrpSpPr>
          <p:grpSpPr>
            <a:xfrm>
              <a:off x="180000" y="35999"/>
              <a:ext cx="3615371" cy="1985057"/>
              <a:chOff x="180000" y="180000"/>
              <a:chExt cx="3615371" cy="1985057"/>
            </a:xfrm>
          </p:grpSpPr>
          <p:pic>
            <p:nvPicPr>
              <p:cNvPr id="19" name="图片 18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180000" y="180000"/>
                <a:ext cx="1790476" cy="857143"/>
              </a:xfrm>
              <a:prstGeom prst="rect">
                <a:avLst/>
              </a:prstGeom>
            </p:spPr>
          </p:pic>
          <p:pic>
            <p:nvPicPr>
              <p:cNvPr id="20" name="图片 19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31371" y="1145772"/>
                <a:ext cx="3564000" cy="1019285"/>
              </a:xfrm>
              <a:prstGeom prst="rect">
                <a:avLst/>
              </a:prstGeom>
            </p:spPr>
          </p:pic>
          <p:sp>
            <p:nvSpPr>
              <p:cNvPr id="21" name="文本框 1448"/>
              <p:cNvSpPr txBox="1"/>
              <p:nvPr/>
            </p:nvSpPr>
            <p:spPr>
              <a:xfrm>
                <a:off x="1657351" y="427650"/>
                <a:ext cx="682195" cy="36318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400" kern="100" dirty="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①选定</a:t>
                </a:r>
                <a:endPara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" name="文本框 1448"/>
              <p:cNvSpPr txBox="1"/>
              <p:nvPr/>
            </p:nvSpPr>
            <p:spPr>
              <a:xfrm>
                <a:off x="953631" y="1145772"/>
                <a:ext cx="703650" cy="297815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400" kern="100" dirty="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②选定</a:t>
                </a:r>
                <a:endPara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23" name="直接箭头连接符 22"/>
              <p:cNvCxnSpPr/>
              <p:nvPr/>
            </p:nvCxnSpPr>
            <p:spPr>
              <a:xfrm>
                <a:off x="1244998" y="1443587"/>
                <a:ext cx="0" cy="21751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文本框 1448"/>
            <p:cNvSpPr txBox="1"/>
            <p:nvPr/>
          </p:nvSpPr>
          <p:spPr>
            <a:xfrm>
              <a:off x="765402" y="2139222"/>
              <a:ext cx="2658110" cy="372110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6-5 </a:t>
              </a: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设置圆角矩形样式</a:t>
              </a:r>
              <a:endParaRPr lang="zh-CN" sz="16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3705</Words>
  <Application>WPS 演示</Application>
  <PresentationFormat>自定义</PresentationFormat>
  <Paragraphs>270</Paragraphs>
  <Slides>25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37" baseType="lpstr">
      <vt:lpstr>Arial</vt:lpstr>
      <vt:lpstr>宋体</vt:lpstr>
      <vt:lpstr>Wingdings</vt:lpstr>
      <vt:lpstr>Symbol</vt:lpstr>
      <vt:lpstr>Times New Roman</vt:lpstr>
      <vt:lpstr>Candara</vt:lpstr>
      <vt:lpstr>华文新魏</vt:lpstr>
      <vt:lpstr>微软雅黑</vt:lpstr>
      <vt:lpstr>Arial Unicode MS</vt:lpstr>
      <vt:lpstr>华文楷体</vt:lpstr>
      <vt:lpstr>Calibri</vt:lpstr>
      <vt:lpstr>波形</vt:lpstr>
      <vt:lpstr>案例六 制作一份独特的个人简历</vt:lpstr>
      <vt:lpstr>6.1 教学目标</vt:lpstr>
      <vt:lpstr>6.3 操作要求</vt:lpstr>
      <vt:lpstr>6.3 操作要求（续）</vt:lpstr>
      <vt:lpstr>案例六  效果图</vt:lpstr>
      <vt:lpstr>5.5 操作过程要点讲解</vt:lpstr>
      <vt:lpstr>6.4.2 页面布局规划</vt:lpstr>
      <vt:lpstr>6.4.3 名片区的制作</vt:lpstr>
      <vt:lpstr>PowerPoint 演示文稿</vt:lpstr>
      <vt:lpstr>PowerPoint 演示文稿</vt:lpstr>
      <vt:lpstr>2 绘制艺术字</vt:lpstr>
      <vt:lpstr>PowerPoint 演示文稿</vt:lpstr>
      <vt:lpstr>3 绘制文本框并填写个人信息</vt:lpstr>
      <vt:lpstr>3 绘制文本框并填写个人信息</vt:lpstr>
      <vt:lpstr>3 绘制文本框并填写个人信息</vt:lpstr>
      <vt:lpstr>4 插入相片图片</vt:lpstr>
      <vt:lpstr>4 插入相片图片</vt:lpstr>
      <vt:lpstr>4 插入相片图片</vt:lpstr>
      <vt:lpstr>6.4.4 实习经历区的制作</vt:lpstr>
      <vt:lpstr>6.4.4 实习经历区的制作</vt:lpstr>
      <vt:lpstr>6.4.4 实习经历区的制作</vt:lpstr>
      <vt:lpstr>6.4.5 履历与荣誉证书区的制作</vt:lpstr>
      <vt:lpstr>6.4.5 履历与荣誉证书区的制作</vt:lpstr>
      <vt:lpstr>6.4.6 励志区的操作</vt:lpstr>
      <vt:lpstr>6.5 实训操作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办公自动化案例教材</dc:title>
  <dc:creator>Windows</dc:creator>
  <cp:lastModifiedBy>lenovo</cp:lastModifiedBy>
  <cp:revision>46</cp:revision>
  <dcterms:created xsi:type="dcterms:W3CDTF">2019-02-09T02:31:00Z</dcterms:created>
  <dcterms:modified xsi:type="dcterms:W3CDTF">2022-04-21T03:16:36Z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mmondata">
    <vt:lpwstr>eyJoZGlkIjoiMmZmMGQ2ZDUwY2MxMjJjNTExYTdjNjg4NDQ0OWVkNGEifQ==</vt:lpwstr>
  </property>
  <property fmtid="{D5CDD505-2E9C-101B-9397-08002B2CF9AE}" pid="3" name="ICV">
    <vt:lpwstr>CDA173248AEF423E8E482A49EC3B953D</vt:lpwstr>
  </property>
  <property fmtid="{D5CDD505-2E9C-101B-9397-08002B2CF9AE}" pid="4" name="KSOProductBuildVer">
    <vt:lpwstr>2052-11.1.0.11636</vt:lpwstr>
  </property>
</Properties>
</file>