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60" r:id="rId6"/>
    <p:sldId id="261" r:id="rId7"/>
    <p:sldId id="285" r:id="rId8"/>
    <p:sldId id="264" r:id="rId9"/>
    <p:sldId id="286" r:id="rId10"/>
    <p:sldId id="287" r:id="rId11"/>
    <p:sldId id="288" r:id="rId12"/>
    <p:sldId id="289" r:id="rId13"/>
    <p:sldId id="290" r:id="rId14"/>
    <p:sldId id="291" r:id="rId15"/>
    <p:sldId id="292" r:id="rId16"/>
    <p:sldId id="293" r:id="rId17"/>
    <p:sldId id="277" r:id="rId18"/>
    <p:sldId id="295" r:id="rId19"/>
    <p:sldId id="294" r:id="rId20"/>
    <p:sldId id="278" r:id="rId21"/>
    <p:sldId id="296" r:id="rId2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9" autoAdjust="0"/>
    <p:restoredTop sz="94622" autoAdjust="0"/>
  </p:normalViewPr>
  <p:slideViewPr>
    <p:cSldViewPr snapToGrid="0">
      <p:cViewPr varScale="1">
        <p:scale>
          <a:sx n="71" d="100"/>
          <a:sy n="71" d="100"/>
        </p:scale>
        <p:origin x="-540" y="-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5" Type="http://schemas.openxmlformats.org/officeDocument/2006/relationships/tableStyles" Target="tableStyles.xml"/><Relationship Id="rId24" Type="http://schemas.openxmlformats.org/officeDocument/2006/relationships/viewProps" Target="viewProps.xml"/><Relationship Id="rId23" Type="http://schemas.openxmlformats.org/officeDocument/2006/relationships/presProps" Target="presProps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1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2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3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4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15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00200"/>
            <a:ext cx="103632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556001"/>
            <a:ext cx="85344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16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7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8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9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20" name="Freeform 19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447801"/>
            <a:ext cx="27432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47800"/>
            <a:ext cx="80264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/>
          <p:nvPr/>
        </p:nvSpPr>
        <p:spPr bwMode="hidden">
          <a:xfrm>
            <a:off x="8063251" y="4203592"/>
            <a:ext cx="383523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0" name="Freeform 18"/>
          <p:cNvSpPr/>
          <p:nvPr/>
        </p:nvSpPr>
        <p:spPr bwMode="hidden">
          <a:xfrm>
            <a:off x="3492427" y="4075290"/>
            <a:ext cx="7392687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1" name="Freeform 22"/>
          <p:cNvSpPr/>
          <p:nvPr/>
        </p:nvSpPr>
        <p:spPr bwMode="hidden">
          <a:xfrm>
            <a:off x="3771637" y="4087562"/>
            <a:ext cx="729064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2" name="Freeform 26"/>
          <p:cNvSpPr/>
          <p:nvPr/>
        </p:nvSpPr>
        <p:spPr bwMode="hidden">
          <a:xfrm>
            <a:off x="7479319" y="4074175"/>
            <a:ext cx="4410667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 useBgFill="1">
        <p:nvSpPr>
          <p:cNvPr id="13" name="Freeform 10"/>
          <p:cNvSpPr/>
          <p:nvPr/>
        </p:nvSpPr>
        <p:spPr bwMode="hidden">
          <a:xfrm>
            <a:off x="282220" y="4058555"/>
            <a:ext cx="11631168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043" y="2463560"/>
            <a:ext cx="103632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3153" y="1437449"/>
            <a:ext cx="8556979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902207" y="2679192"/>
            <a:ext cx="5096256" cy="34472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679192"/>
            <a:ext cx="5096256" cy="34472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2208" y="2678114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3110" y="3429001"/>
            <a:ext cx="5093407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0" y="2678113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3429001"/>
            <a:ext cx="5096256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29874"/>
            <a:chOff x="-3905251" y="4294188"/>
            <a:chExt cx="13027839" cy="1892300"/>
          </a:xfrm>
        </p:grpSpPr>
        <p:sp>
          <p:nvSpPr>
            <p:cNvPr id="7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8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9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0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11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3581401"/>
            <a:ext cx="44704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25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6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7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8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29" name="Freeform 28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1219200" y="2286000"/>
            <a:ext cx="44704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2616" y="1828800"/>
            <a:ext cx="5205435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0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1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2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3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14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874" y="338667"/>
            <a:ext cx="5083527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1112" y="2785533"/>
            <a:ext cx="5091289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17600" y="1371600"/>
            <a:ext cx="475488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82220" y="1679429"/>
            <a:ext cx="11631168" cy="1329874"/>
            <a:chOff x="-3905251" y="4294188"/>
            <a:chExt cx="13027839" cy="1892300"/>
          </a:xfrm>
        </p:grpSpPr>
        <p:sp>
          <p:nvSpPr>
            <p:cNvPr id="17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8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9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0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21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338328"/>
            <a:ext cx="109728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84896" y="6250165"/>
            <a:ext cx="50489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185" y="6250165"/>
            <a:ext cx="50489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21451" y="6250164"/>
            <a:ext cx="15491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2757" y="2675467"/>
            <a:ext cx="9877777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22" name="矩形 21"/>
          <p:cNvSpPr/>
          <p:nvPr userDrawn="1"/>
        </p:nvSpPr>
        <p:spPr>
          <a:xfrm>
            <a:off x="0" y="6438126"/>
            <a:ext cx="12192000" cy="419874"/>
          </a:xfrm>
          <a:prstGeom prst="rect">
            <a:avLst/>
          </a:prstGeom>
          <a:solidFill>
            <a:srgbClr val="942F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pic>
        <p:nvPicPr>
          <p:cNvPr id="23" name="图片 22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0311" y="6561376"/>
            <a:ext cx="2639996" cy="252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58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98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12.png"/><Relationship Id="rId1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image" Target="../media/image14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7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image" Target="../media/image3.png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55495" y="1670944"/>
            <a:ext cx="11645152" cy="1470025"/>
          </a:xfrm>
        </p:spPr>
        <p:txBody>
          <a:bodyPr>
            <a:noAutofit/>
          </a:bodyPr>
          <a:lstStyle/>
          <a:p>
            <a:r>
              <a:rPr lang="zh-CN" altLang="zh-CN" sz="5400" dirty="0">
                <a:effectLst/>
              </a:rPr>
              <a:t>案例十 用</a:t>
            </a:r>
            <a:r>
              <a:rPr lang="en-US" altLang="zh-CN" sz="5400" dirty="0">
                <a:effectLst/>
              </a:rPr>
              <a:t>PowerPoint</a:t>
            </a:r>
            <a:r>
              <a:rPr lang="zh-CN" altLang="zh-CN" sz="5400" dirty="0">
                <a:effectLst/>
              </a:rPr>
              <a:t>制作物理课件</a:t>
            </a:r>
            <a:endParaRPr lang="zh-CN" altLang="zh-CN" sz="5400" dirty="0">
              <a:effectLst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201486" y="151421"/>
            <a:ext cx="10972800" cy="924478"/>
          </a:xfrm>
        </p:spPr>
        <p:txBody>
          <a:bodyPr>
            <a:normAutofit/>
          </a:bodyPr>
          <a:lstStyle/>
          <a:p>
            <a:r>
              <a:rPr lang="en-US" altLang="zh-CN" b="1" dirty="0"/>
              <a:t>10.5.2 </a:t>
            </a:r>
            <a:r>
              <a:rPr lang="zh-CN" altLang="zh-CN" b="1" dirty="0"/>
              <a:t>编辑幻灯片</a:t>
            </a:r>
            <a:endParaRPr lang="zh-CN" altLang="zh-CN" b="1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endParaRPr lang="zh-CN" altLang="zh-CN" b="1" dirty="0"/>
          </a:p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4"/>
          </p:nvPr>
        </p:nvSpPr>
        <p:spPr>
          <a:xfrm>
            <a:off x="482600" y="1496293"/>
            <a:ext cx="4725548" cy="4525963"/>
          </a:xfrm>
        </p:spPr>
        <p:txBody>
          <a:bodyPr>
            <a:normAutofit/>
          </a:bodyPr>
          <a:lstStyle/>
          <a:p>
            <a:r>
              <a:rPr lang="en-US" altLang="zh-CN" b="1" dirty="0"/>
              <a:t>4 </a:t>
            </a:r>
            <a:r>
              <a:rPr lang="zh-CN" altLang="zh-CN" b="1" dirty="0"/>
              <a:t>制作第</a:t>
            </a:r>
            <a:r>
              <a:rPr lang="en-US" altLang="zh-CN" b="1" dirty="0"/>
              <a:t>3</a:t>
            </a:r>
            <a:r>
              <a:rPr lang="zh-CN" altLang="zh-CN" b="1" dirty="0"/>
              <a:t>张幻灯片</a:t>
            </a:r>
            <a:endParaRPr lang="zh-CN" altLang="zh-CN" b="1" dirty="0"/>
          </a:p>
          <a:p>
            <a:pPr lvl="1"/>
            <a:r>
              <a:rPr lang="zh-CN" altLang="zh-CN" dirty="0"/>
              <a:t>与制作第</a:t>
            </a:r>
            <a:r>
              <a:rPr lang="en-US" altLang="zh-CN" dirty="0"/>
              <a:t>2</a:t>
            </a:r>
            <a:r>
              <a:rPr lang="zh-CN" altLang="zh-CN" dirty="0"/>
              <a:t>张幻灯片相似，第</a:t>
            </a:r>
            <a:r>
              <a:rPr lang="en-US" altLang="zh-CN" dirty="0"/>
              <a:t>3</a:t>
            </a:r>
            <a:r>
              <a:rPr lang="zh-CN" altLang="zh-CN" dirty="0"/>
              <a:t>张幻灯片选用的版式采用“标题和内容”。</a:t>
            </a:r>
            <a:endParaRPr lang="zh-CN" altLang="zh-CN" dirty="0"/>
          </a:p>
          <a:p>
            <a:endParaRPr lang="en-US" altLang="zh-CN" b="1" dirty="0"/>
          </a:p>
          <a:p>
            <a:endParaRPr lang="zh-CN" altLang="zh-CN" b="1" dirty="0"/>
          </a:p>
          <a:p>
            <a:pPr lvl="1"/>
            <a:endParaRPr lang="zh-CN" altLang="zh-CN" dirty="0"/>
          </a:p>
          <a:p>
            <a:endParaRPr lang="zh-CN" altLang="en-US" dirty="0"/>
          </a:p>
        </p:txBody>
      </p:sp>
      <p:grpSp>
        <p:nvGrpSpPr>
          <p:cNvPr id="9" name="画布 2140"/>
          <p:cNvGrpSpPr/>
          <p:nvPr/>
        </p:nvGrpSpPr>
        <p:grpSpPr>
          <a:xfrm>
            <a:off x="5114492" y="1496293"/>
            <a:ext cx="5795963" cy="4218451"/>
            <a:chOff x="0" y="0"/>
            <a:chExt cx="4352925" cy="3178810"/>
          </a:xfrm>
        </p:grpSpPr>
        <p:sp>
          <p:nvSpPr>
            <p:cNvPr id="10" name="矩形 9"/>
            <p:cNvSpPr/>
            <p:nvPr/>
          </p:nvSpPr>
          <p:spPr>
            <a:xfrm>
              <a:off x="0" y="0"/>
              <a:ext cx="4352925" cy="3178810"/>
            </a:xfrm>
            <a:prstGeom prst="rect">
              <a:avLst/>
            </a:prstGeom>
            <a:ln>
              <a:noFill/>
            </a:ln>
          </p:spPr>
        </p:sp>
        <p:sp>
          <p:nvSpPr>
            <p:cNvPr id="12" name="文本框 1448"/>
            <p:cNvSpPr txBox="1"/>
            <p:nvPr/>
          </p:nvSpPr>
          <p:spPr>
            <a:xfrm>
              <a:off x="1110243" y="2527806"/>
              <a:ext cx="2343391" cy="358775"/>
            </a:xfrm>
            <a:prstGeom prst="rect">
              <a:avLst/>
            </a:prstGeom>
            <a:solidFill>
              <a:sysClr val="window" lastClr="FFFFFF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sz="16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图</a:t>
              </a:r>
              <a:r>
                <a:rPr lang="en-US" sz="16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10-10 </a:t>
              </a:r>
              <a:r>
                <a:rPr lang="zh-CN" sz="16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第三张幻灯片效果图</a:t>
              </a:r>
              <a:endParaRPr lang="zh-CN" sz="16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  <p:pic>
        <p:nvPicPr>
          <p:cNvPr id="13" name="图片 12"/>
          <p:cNvPicPr/>
          <p:nvPr/>
        </p:nvPicPr>
        <p:blipFill>
          <a:blip r:embed="rId1"/>
          <a:stretch>
            <a:fillRect/>
          </a:stretch>
        </p:blipFill>
        <p:spPr>
          <a:xfrm>
            <a:off x="6344481" y="1826090"/>
            <a:ext cx="3590290" cy="269494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201486" y="151421"/>
            <a:ext cx="10972800" cy="924478"/>
          </a:xfrm>
        </p:spPr>
        <p:txBody>
          <a:bodyPr>
            <a:normAutofit/>
          </a:bodyPr>
          <a:lstStyle/>
          <a:p>
            <a:r>
              <a:rPr lang="en-US" altLang="zh-CN" b="1" dirty="0"/>
              <a:t>10.5.2 </a:t>
            </a:r>
            <a:r>
              <a:rPr lang="zh-CN" altLang="zh-CN" b="1" dirty="0"/>
              <a:t>编辑幻灯片</a:t>
            </a:r>
            <a:endParaRPr lang="zh-CN" altLang="zh-CN" b="1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endParaRPr lang="zh-CN" altLang="zh-CN" b="1" dirty="0"/>
          </a:p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4"/>
          </p:nvPr>
        </p:nvSpPr>
        <p:spPr>
          <a:xfrm>
            <a:off x="509494" y="1644211"/>
            <a:ext cx="5245847" cy="4525963"/>
          </a:xfrm>
        </p:spPr>
        <p:txBody>
          <a:bodyPr>
            <a:normAutofit fontScale="92500"/>
          </a:bodyPr>
          <a:lstStyle/>
          <a:p>
            <a:r>
              <a:rPr lang="en-US" altLang="zh-CN" b="1" dirty="0"/>
              <a:t>5 </a:t>
            </a:r>
            <a:r>
              <a:rPr lang="zh-CN" altLang="zh-CN" b="1" dirty="0"/>
              <a:t>制作第</a:t>
            </a:r>
            <a:r>
              <a:rPr lang="en-US" altLang="zh-CN" b="1" dirty="0"/>
              <a:t>4</a:t>
            </a:r>
            <a:r>
              <a:rPr lang="zh-CN" altLang="zh-CN" b="1" dirty="0"/>
              <a:t>张幻灯片</a:t>
            </a:r>
            <a:endParaRPr lang="zh-CN" altLang="zh-CN" b="1" dirty="0"/>
          </a:p>
          <a:p>
            <a:pPr lvl="1"/>
            <a:r>
              <a:rPr lang="zh-CN" altLang="zh-CN" b="1" dirty="0"/>
              <a:t>（</a:t>
            </a:r>
            <a:r>
              <a:rPr lang="en-US" altLang="zh-CN" b="1" dirty="0"/>
              <a:t>1</a:t>
            </a:r>
            <a:r>
              <a:rPr lang="zh-CN" altLang="zh-CN" b="1" dirty="0"/>
              <a:t>）新建幻灯片</a:t>
            </a:r>
            <a:endParaRPr lang="zh-CN" altLang="zh-CN" b="1" dirty="0"/>
          </a:p>
          <a:p>
            <a:pPr lvl="1"/>
            <a:r>
              <a:rPr lang="zh-CN" altLang="zh-CN" dirty="0"/>
              <a:t>第</a:t>
            </a:r>
            <a:r>
              <a:rPr lang="en-US" altLang="zh-CN" dirty="0"/>
              <a:t>4</a:t>
            </a:r>
            <a:r>
              <a:rPr lang="zh-CN" altLang="zh-CN" dirty="0"/>
              <a:t>张幻灯片选用的版式是“仅标题”，插入幻灯片，并在标题文本框中输入“物质的状态”。</a:t>
            </a:r>
            <a:endParaRPr lang="en-US" altLang="zh-CN" dirty="0"/>
          </a:p>
          <a:p>
            <a:pPr lvl="1"/>
            <a:r>
              <a:rPr lang="zh-CN" altLang="zh-CN" b="1" dirty="0"/>
              <a:t>（</a:t>
            </a:r>
            <a:r>
              <a:rPr lang="en-US" altLang="zh-CN" b="1" dirty="0"/>
              <a:t>2</a:t>
            </a:r>
            <a:r>
              <a:rPr lang="zh-CN" altLang="zh-CN" b="1" dirty="0"/>
              <a:t>）插入和编辑</a:t>
            </a:r>
            <a:r>
              <a:rPr lang="en-US" altLang="zh-CN" b="1" dirty="0"/>
              <a:t>SmartArt</a:t>
            </a:r>
            <a:r>
              <a:rPr lang="zh-CN" altLang="zh-CN" b="1" dirty="0"/>
              <a:t>对象。</a:t>
            </a:r>
            <a:endParaRPr lang="zh-CN" altLang="zh-CN" b="1" dirty="0"/>
          </a:p>
          <a:p>
            <a:pPr lvl="1"/>
            <a:r>
              <a:rPr lang="en-US" altLang="zh-CN" dirty="0"/>
              <a:t>1</a:t>
            </a:r>
            <a:r>
              <a:rPr lang="zh-CN" altLang="zh-CN" dirty="0"/>
              <a:t>）插入</a:t>
            </a:r>
            <a:r>
              <a:rPr lang="en-US" altLang="zh-CN" dirty="0"/>
              <a:t>SmartArt</a:t>
            </a:r>
            <a:r>
              <a:rPr lang="zh-CN" altLang="zh-CN" dirty="0"/>
              <a:t>对象</a:t>
            </a:r>
            <a:endParaRPr lang="zh-CN" altLang="zh-CN" dirty="0"/>
          </a:p>
          <a:p>
            <a:pPr lvl="1"/>
            <a:r>
              <a:rPr lang="zh-CN" altLang="zh-CN" dirty="0"/>
              <a:t>切换到【插入】选项卡，在【插图】分组中单击【</a:t>
            </a:r>
            <a:r>
              <a:rPr lang="en-US" altLang="zh-CN" dirty="0"/>
              <a:t>SmartArt</a:t>
            </a:r>
            <a:r>
              <a:rPr lang="zh-CN" altLang="zh-CN" dirty="0"/>
              <a:t>】命令，弹出【选择</a:t>
            </a:r>
            <a:r>
              <a:rPr lang="en-US" altLang="zh-CN" dirty="0"/>
              <a:t>SmartArt</a:t>
            </a:r>
            <a:r>
              <a:rPr lang="zh-CN" altLang="zh-CN" dirty="0"/>
              <a:t>图形】对话框，如图</a:t>
            </a:r>
            <a:r>
              <a:rPr lang="en-US" altLang="zh-CN" dirty="0"/>
              <a:t>10-11</a:t>
            </a:r>
            <a:r>
              <a:rPr lang="zh-CN" altLang="zh-CN" dirty="0"/>
              <a:t>所示；</a:t>
            </a:r>
            <a:endParaRPr lang="zh-CN" altLang="zh-CN" dirty="0"/>
          </a:p>
          <a:p>
            <a:pPr lvl="1"/>
            <a:r>
              <a:rPr lang="en-US" altLang="zh-CN" dirty="0"/>
              <a:t>2</a:t>
            </a:r>
            <a:r>
              <a:rPr lang="zh-CN" altLang="zh-CN" dirty="0"/>
              <a:t>）在【选择</a:t>
            </a:r>
            <a:r>
              <a:rPr lang="en-US" altLang="zh-CN" dirty="0"/>
              <a:t>SmartArt</a:t>
            </a:r>
            <a:r>
              <a:rPr lang="zh-CN" altLang="zh-CN" dirty="0"/>
              <a:t>图形】对话框中选择【关系】类别的【射线列表】对象。</a:t>
            </a:r>
            <a:endParaRPr lang="zh-CN" altLang="zh-CN" dirty="0"/>
          </a:p>
          <a:p>
            <a:pPr lvl="1"/>
            <a:endParaRPr lang="zh-CN" altLang="zh-CN" dirty="0"/>
          </a:p>
          <a:p>
            <a:pPr lvl="1"/>
            <a:endParaRPr lang="zh-CN" altLang="zh-CN" dirty="0"/>
          </a:p>
          <a:p>
            <a:endParaRPr lang="en-US" altLang="zh-CN" b="1" dirty="0"/>
          </a:p>
          <a:p>
            <a:endParaRPr lang="zh-CN" altLang="zh-CN" b="1" dirty="0"/>
          </a:p>
          <a:p>
            <a:pPr lvl="1"/>
            <a:endParaRPr lang="zh-CN" altLang="zh-CN" dirty="0"/>
          </a:p>
          <a:p>
            <a:endParaRPr lang="zh-CN" altLang="en-US" dirty="0"/>
          </a:p>
        </p:txBody>
      </p:sp>
      <p:grpSp>
        <p:nvGrpSpPr>
          <p:cNvPr id="13" name="画布 399"/>
          <p:cNvGrpSpPr/>
          <p:nvPr/>
        </p:nvGrpSpPr>
        <p:grpSpPr>
          <a:xfrm>
            <a:off x="5862205" y="1640541"/>
            <a:ext cx="5443104" cy="4188056"/>
            <a:chOff x="0" y="0"/>
            <a:chExt cx="4457700" cy="3583940"/>
          </a:xfrm>
        </p:grpSpPr>
        <p:sp>
          <p:nvSpPr>
            <p:cNvPr id="14" name="矩形 13"/>
            <p:cNvSpPr/>
            <p:nvPr/>
          </p:nvSpPr>
          <p:spPr>
            <a:xfrm>
              <a:off x="0" y="0"/>
              <a:ext cx="4457700" cy="3583940"/>
            </a:xfrm>
            <a:prstGeom prst="rect">
              <a:avLst/>
            </a:prstGeom>
            <a:ln>
              <a:noFill/>
            </a:ln>
          </p:spPr>
        </p:sp>
        <p:sp>
          <p:nvSpPr>
            <p:cNvPr id="16" name="文本框 1448"/>
            <p:cNvSpPr txBox="1"/>
            <p:nvPr/>
          </p:nvSpPr>
          <p:spPr>
            <a:xfrm>
              <a:off x="882686" y="2980840"/>
              <a:ext cx="2800592" cy="358775"/>
            </a:xfrm>
            <a:prstGeom prst="rect">
              <a:avLst/>
            </a:prstGeom>
            <a:solidFill>
              <a:sysClr val="window" lastClr="FFFFFF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sz="14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图</a:t>
              </a:r>
              <a:r>
                <a:rPr lang="en-US" sz="14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10-11 </a:t>
              </a:r>
              <a:r>
                <a:rPr lang="zh-CN" sz="14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插入</a:t>
              </a:r>
              <a:r>
                <a:rPr lang="en-US" sz="14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SmartArt</a:t>
              </a:r>
              <a:r>
                <a:rPr lang="zh-CN" sz="14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对象操作示意图</a:t>
              </a:r>
              <a:endParaRPr lang="zh-CN" sz="14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  <p:pic>
        <p:nvPicPr>
          <p:cNvPr id="27" name="图片 26"/>
          <p:cNvPicPr/>
          <p:nvPr/>
        </p:nvPicPr>
        <p:blipFill>
          <a:blip r:embed="rId1"/>
          <a:stretch>
            <a:fillRect/>
          </a:stretch>
        </p:blipFill>
        <p:spPr>
          <a:xfrm>
            <a:off x="6354907" y="2562570"/>
            <a:ext cx="4457700" cy="245618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201486" y="151421"/>
            <a:ext cx="10972800" cy="924478"/>
          </a:xfrm>
        </p:spPr>
        <p:txBody>
          <a:bodyPr>
            <a:normAutofit/>
          </a:bodyPr>
          <a:lstStyle/>
          <a:p>
            <a:r>
              <a:rPr lang="en-US" altLang="zh-CN" b="1" dirty="0"/>
              <a:t>10.5.2 </a:t>
            </a:r>
            <a:r>
              <a:rPr lang="zh-CN" altLang="zh-CN" b="1" dirty="0"/>
              <a:t>编辑幻灯片</a:t>
            </a:r>
            <a:endParaRPr lang="zh-CN" altLang="zh-CN" b="1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endParaRPr lang="zh-CN" altLang="zh-CN" b="1" dirty="0"/>
          </a:p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4"/>
          </p:nvPr>
        </p:nvSpPr>
        <p:spPr>
          <a:xfrm>
            <a:off x="469152" y="1859365"/>
            <a:ext cx="5192059" cy="3949766"/>
          </a:xfrm>
        </p:spPr>
        <p:txBody>
          <a:bodyPr>
            <a:normAutofit/>
          </a:bodyPr>
          <a:lstStyle/>
          <a:p>
            <a:r>
              <a:rPr lang="en-US" altLang="zh-CN" b="1" dirty="0"/>
              <a:t>5 </a:t>
            </a:r>
            <a:r>
              <a:rPr lang="zh-CN" altLang="zh-CN" b="1" dirty="0"/>
              <a:t>制作第</a:t>
            </a:r>
            <a:r>
              <a:rPr lang="en-US" altLang="zh-CN" b="1" dirty="0"/>
              <a:t>4</a:t>
            </a:r>
            <a:r>
              <a:rPr lang="zh-CN" altLang="zh-CN" b="1" dirty="0"/>
              <a:t>张幻灯片</a:t>
            </a:r>
            <a:endParaRPr lang="zh-CN" altLang="zh-CN" b="1" dirty="0"/>
          </a:p>
          <a:p>
            <a:pPr lvl="1"/>
            <a:r>
              <a:rPr lang="en-US" altLang="zh-CN" dirty="0"/>
              <a:t>3</a:t>
            </a:r>
            <a:r>
              <a:rPr lang="zh-CN" altLang="zh-CN" dirty="0"/>
              <a:t>）编辑“射线列表”对象；</a:t>
            </a:r>
            <a:endParaRPr lang="zh-CN" altLang="zh-CN" dirty="0"/>
          </a:p>
          <a:p>
            <a:pPr lvl="1"/>
            <a:r>
              <a:rPr lang="zh-CN" altLang="zh-CN" dirty="0"/>
              <a:t>效果如图</a:t>
            </a:r>
            <a:r>
              <a:rPr lang="en-US" altLang="zh-CN" dirty="0"/>
              <a:t>10-12</a:t>
            </a:r>
            <a:r>
              <a:rPr lang="zh-CN" altLang="zh-CN" dirty="0"/>
              <a:t>所示。</a:t>
            </a:r>
            <a:endParaRPr lang="zh-CN" altLang="zh-CN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zh-CN" altLang="zh-CN" dirty="0"/>
              <a:t>单击中心形状（最大的圆）对象中插入图形命令，插入“物态形状</a:t>
            </a:r>
            <a:r>
              <a:rPr lang="en-US" altLang="zh-CN" dirty="0"/>
              <a:t>.jpg</a:t>
            </a:r>
            <a:r>
              <a:rPr lang="zh-CN" altLang="zh-CN" dirty="0"/>
              <a:t>”图片。</a:t>
            </a:r>
            <a:endParaRPr lang="zh-CN" altLang="zh-CN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zh-CN" altLang="zh-CN" dirty="0"/>
              <a:t>在三个小圆形状中输入相应的一级文本内容分别是固态、液态和气态。</a:t>
            </a:r>
            <a:endParaRPr lang="zh-CN" altLang="zh-CN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zh-CN" altLang="zh-CN" dirty="0"/>
              <a:t>在三个小圆旁边输入相应的二级文本内容。</a:t>
            </a:r>
            <a:endParaRPr lang="zh-CN" altLang="zh-CN" dirty="0"/>
          </a:p>
          <a:p>
            <a:pPr lvl="1"/>
            <a:endParaRPr lang="zh-CN" altLang="zh-CN" dirty="0"/>
          </a:p>
          <a:p>
            <a:pPr lvl="1"/>
            <a:endParaRPr lang="zh-CN" altLang="zh-CN" dirty="0"/>
          </a:p>
          <a:p>
            <a:endParaRPr lang="en-US" altLang="zh-CN" b="1" dirty="0"/>
          </a:p>
          <a:p>
            <a:endParaRPr lang="zh-CN" altLang="zh-CN" b="1" dirty="0"/>
          </a:p>
          <a:p>
            <a:pPr lvl="1"/>
            <a:endParaRPr lang="zh-CN" altLang="zh-CN" dirty="0"/>
          </a:p>
          <a:p>
            <a:endParaRPr lang="zh-CN" altLang="en-US" dirty="0"/>
          </a:p>
        </p:txBody>
      </p:sp>
      <p:grpSp>
        <p:nvGrpSpPr>
          <p:cNvPr id="9" name="画布 33808"/>
          <p:cNvGrpSpPr/>
          <p:nvPr/>
        </p:nvGrpSpPr>
        <p:grpSpPr>
          <a:xfrm>
            <a:off x="6272311" y="2394272"/>
            <a:ext cx="4265295" cy="2634232"/>
            <a:chOff x="0" y="0"/>
            <a:chExt cx="4265295" cy="2634232"/>
          </a:xfrm>
        </p:grpSpPr>
        <p:sp>
          <p:nvSpPr>
            <p:cNvPr id="10" name="矩形 9"/>
            <p:cNvSpPr/>
            <p:nvPr/>
          </p:nvSpPr>
          <p:spPr>
            <a:xfrm>
              <a:off x="0" y="0"/>
              <a:ext cx="4265295" cy="2633980"/>
            </a:xfrm>
            <a:prstGeom prst="rect">
              <a:avLst/>
            </a:prstGeom>
            <a:ln>
              <a:noFill/>
            </a:ln>
          </p:spPr>
        </p:sp>
        <p:sp>
          <p:nvSpPr>
            <p:cNvPr id="11" name="文本框 1448"/>
            <p:cNvSpPr txBox="1"/>
            <p:nvPr/>
          </p:nvSpPr>
          <p:spPr>
            <a:xfrm>
              <a:off x="883384" y="2276092"/>
              <a:ext cx="2800350" cy="358140"/>
            </a:xfrm>
            <a:prstGeom prst="rect">
              <a:avLst/>
            </a:prstGeom>
            <a:solidFill>
              <a:sysClr val="window" lastClr="FFFFFF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图</a:t>
              </a:r>
              <a:r>
                <a:rPr lang="en-US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10-12 SmartArt</a:t>
              </a:r>
              <a:r>
                <a:rPr lang="zh-CN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对象效果图</a:t>
              </a:r>
              <a:endParaRPr lang="zh-CN" sz="1050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pic>
          <p:nvPicPr>
            <p:cNvPr id="12" name="图片 11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416285" y="0"/>
              <a:ext cx="3515099" cy="2219325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201486" y="151421"/>
            <a:ext cx="10972800" cy="924478"/>
          </a:xfrm>
        </p:spPr>
        <p:txBody>
          <a:bodyPr>
            <a:normAutofit/>
          </a:bodyPr>
          <a:lstStyle/>
          <a:p>
            <a:r>
              <a:rPr lang="en-US" altLang="zh-CN" b="1" dirty="0"/>
              <a:t>10.5.2 </a:t>
            </a:r>
            <a:r>
              <a:rPr lang="zh-CN" altLang="zh-CN" b="1" dirty="0"/>
              <a:t>编辑幻灯片</a:t>
            </a:r>
            <a:endParaRPr lang="zh-CN" altLang="zh-CN" b="1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endParaRPr lang="zh-CN" altLang="zh-CN" b="1" dirty="0"/>
          </a:p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4"/>
          </p:nvPr>
        </p:nvSpPr>
        <p:spPr>
          <a:xfrm>
            <a:off x="536387" y="1993835"/>
            <a:ext cx="10084955" cy="2545771"/>
          </a:xfrm>
        </p:spPr>
        <p:txBody>
          <a:bodyPr>
            <a:normAutofit/>
          </a:bodyPr>
          <a:lstStyle/>
          <a:p>
            <a:r>
              <a:rPr lang="zh-CN" altLang="zh-CN" sz="2800" b="1" dirty="0"/>
              <a:t> 插入和编辑第</a:t>
            </a:r>
            <a:r>
              <a:rPr lang="en-US" altLang="zh-CN" sz="2800" b="1" dirty="0"/>
              <a:t>7</a:t>
            </a:r>
            <a:r>
              <a:rPr lang="zh-CN" altLang="zh-CN" sz="2800" b="1" dirty="0"/>
              <a:t>张幻灯片</a:t>
            </a:r>
            <a:endParaRPr lang="zh-CN" altLang="zh-CN" sz="2800" b="1" dirty="0"/>
          </a:p>
          <a:p>
            <a:pPr marL="457200" lvl="1" indent="0">
              <a:buNone/>
            </a:pPr>
            <a:r>
              <a:rPr lang="zh-CN" altLang="en-US" sz="2400" dirty="0"/>
              <a:t>（</a:t>
            </a:r>
            <a:r>
              <a:rPr lang="zh-CN" altLang="zh-CN" sz="2400" dirty="0"/>
              <a:t>第</a:t>
            </a:r>
            <a:r>
              <a:rPr lang="en-US" altLang="zh-CN" sz="2400" dirty="0"/>
              <a:t>5</a:t>
            </a:r>
            <a:r>
              <a:rPr lang="zh-CN" altLang="zh-CN" sz="2400" dirty="0"/>
              <a:t>，第</a:t>
            </a:r>
            <a:r>
              <a:rPr lang="en-US" altLang="zh-CN" sz="2400" dirty="0"/>
              <a:t>6</a:t>
            </a:r>
            <a:r>
              <a:rPr lang="zh-CN" altLang="zh-CN" sz="2400" dirty="0"/>
              <a:t>张幻灯片制作方法与第</a:t>
            </a:r>
            <a:r>
              <a:rPr lang="en-US" altLang="zh-CN" sz="2400" dirty="0"/>
              <a:t>3</a:t>
            </a:r>
            <a:r>
              <a:rPr lang="zh-CN" altLang="zh-CN" sz="2400" dirty="0"/>
              <a:t>张幻灯片的制作方法相似，这里不再赘述。</a:t>
            </a:r>
            <a:r>
              <a:rPr lang="zh-CN" altLang="en-US" sz="2400" dirty="0"/>
              <a:t>）</a:t>
            </a:r>
            <a:endParaRPr lang="zh-CN" altLang="zh-CN" sz="2400" dirty="0"/>
          </a:p>
          <a:p>
            <a:pPr marL="457200" lvl="1" indent="0">
              <a:buNone/>
            </a:pPr>
            <a:r>
              <a:rPr lang="zh-CN" altLang="zh-CN" sz="2400" dirty="0"/>
              <a:t>第</a:t>
            </a:r>
            <a:r>
              <a:rPr lang="en-US" altLang="zh-CN" sz="2400" dirty="0"/>
              <a:t>7</a:t>
            </a:r>
            <a:r>
              <a:rPr lang="zh-CN" altLang="zh-CN" sz="2400" dirty="0"/>
              <a:t>张幻灯片主要是插入和编辑一个表格。</a:t>
            </a:r>
            <a:endParaRPr lang="en-US" altLang="zh-CN" sz="2400" dirty="0"/>
          </a:p>
          <a:p>
            <a:pPr marL="457200" lvl="1" indent="0">
              <a:buNone/>
            </a:pPr>
            <a:endParaRPr lang="zh-CN" altLang="zh-CN" dirty="0"/>
          </a:p>
          <a:p>
            <a:pPr lvl="1"/>
            <a:endParaRPr lang="zh-CN" altLang="zh-CN" dirty="0"/>
          </a:p>
          <a:p>
            <a:pPr lvl="1"/>
            <a:endParaRPr lang="zh-CN" altLang="zh-CN" dirty="0"/>
          </a:p>
          <a:p>
            <a:endParaRPr lang="en-US" altLang="zh-CN" b="1" dirty="0"/>
          </a:p>
          <a:p>
            <a:endParaRPr lang="zh-CN" altLang="zh-CN" b="1" dirty="0"/>
          </a:p>
          <a:p>
            <a:pPr lvl="1"/>
            <a:endParaRPr lang="zh-CN" altLang="zh-CN" dirty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201486" y="151421"/>
            <a:ext cx="10972800" cy="924478"/>
          </a:xfrm>
        </p:spPr>
        <p:txBody>
          <a:bodyPr>
            <a:normAutofit/>
          </a:bodyPr>
          <a:lstStyle/>
          <a:p>
            <a:r>
              <a:rPr lang="en-US" altLang="zh-CN" b="1" dirty="0"/>
              <a:t>10.5.2 </a:t>
            </a:r>
            <a:r>
              <a:rPr lang="zh-CN" altLang="zh-CN" b="1" dirty="0"/>
              <a:t>编辑幻灯片</a:t>
            </a:r>
            <a:endParaRPr lang="zh-CN" altLang="zh-CN" b="1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endParaRPr lang="zh-CN" altLang="zh-CN" b="1" dirty="0"/>
          </a:p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4"/>
          </p:nvPr>
        </p:nvSpPr>
        <p:spPr>
          <a:xfrm>
            <a:off x="482598" y="1894535"/>
            <a:ext cx="5380319" cy="3363266"/>
          </a:xfrm>
        </p:spPr>
        <p:txBody>
          <a:bodyPr>
            <a:normAutofit/>
          </a:bodyPr>
          <a:lstStyle/>
          <a:p>
            <a:r>
              <a:rPr lang="zh-CN" altLang="zh-CN" b="1" dirty="0"/>
              <a:t> 插入和编辑第</a:t>
            </a:r>
            <a:r>
              <a:rPr lang="en-US" altLang="zh-CN" b="1" dirty="0"/>
              <a:t>7</a:t>
            </a:r>
            <a:r>
              <a:rPr lang="zh-CN" altLang="zh-CN" b="1" dirty="0"/>
              <a:t>张幻灯片</a:t>
            </a:r>
            <a:endParaRPr lang="zh-CN" altLang="zh-CN" b="1" dirty="0"/>
          </a:p>
          <a:p>
            <a:pPr lvl="1"/>
            <a:r>
              <a:rPr lang="zh-CN" altLang="en-US" b="1" dirty="0"/>
              <a:t>（</a:t>
            </a:r>
            <a:r>
              <a:rPr lang="en-US" altLang="zh-CN" b="1" dirty="0"/>
              <a:t>1</a:t>
            </a:r>
            <a:r>
              <a:rPr lang="zh-CN" altLang="zh-CN" b="1" dirty="0"/>
              <a:t>）插入幻灯片</a:t>
            </a:r>
            <a:endParaRPr lang="zh-CN" altLang="zh-CN" b="1" dirty="0"/>
          </a:p>
          <a:p>
            <a:pPr marL="914400" lvl="2" indent="0" algn="just">
              <a:buNone/>
            </a:pPr>
            <a:r>
              <a:rPr lang="en-US" altLang="zh-CN" dirty="0"/>
              <a:t>1</a:t>
            </a:r>
            <a:r>
              <a:rPr lang="zh-CN" altLang="zh-CN" dirty="0"/>
              <a:t>）第</a:t>
            </a:r>
            <a:r>
              <a:rPr lang="en-US" altLang="zh-CN" dirty="0"/>
              <a:t>7</a:t>
            </a:r>
            <a:r>
              <a:rPr lang="zh-CN" altLang="zh-CN" dirty="0"/>
              <a:t>张幻灯片使用的版式是【标题和内容】，在标题文本框中输入“蒸发和沸腾的异同点”；</a:t>
            </a:r>
            <a:endParaRPr lang="zh-CN" altLang="zh-CN" dirty="0"/>
          </a:p>
          <a:p>
            <a:pPr marL="914400" lvl="2" indent="0" algn="just">
              <a:buNone/>
            </a:pPr>
            <a:r>
              <a:rPr lang="en-US" altLang="zh-CN" dirty="0"/>
              <a:t>2</a:t>
            </a:r>
            <a:r>
              <a:rPr lang="zh-CN" altLang="zh-CN" dirty="0"/>
              <a:t>）在内容文本框中单击【插入表格】命令。单击内容文本框中的插入表格命令，弹出【插入表格】对话框，在对话框中输入列数为</a:t>
            </a:r>
            <a:r>
              <a:rPr lang="en-US" altLang="zh-CN" dirty="0"/>
              <a:t>4</a:t>
            </a:r>
            <a:r>
              <a:rPr lang="zh-CN" altLang="zh-CN" dirty="0"/>
              <a:t>，行数为</a:t>
            </a:r>
            <a:r>
              <a:rPr lang="en-US" altLang="zh-CN" dirty="0"/>
              <a:t>6</a:t>
            </a:r>
            <a:r>
              <a:rPr lang="zh-CN" altLang="zh-CN" dirty="0"/>
              <a:t>。</a:t>
            </a:r>
            <a:endParaRPr lang="en-US" altLang="zh-CN" dirty="0"/>
          </a:p>
          <a:p>
            <a:pPr marL="914400" lvl="2" indent="0" algn="just">
              <a:buNone/>
            </a:pPr>
            <a:endParaRPr lang="zh-CN" altLang="zh-CN" dirty="0"/>
          </a:p>
          <a:p>
            <a:pPr lvl="1"/>
            <a:endParaRPr lang="zh-CN" altLang="zh-CN" dirty="0"/>
          </a:p>
          <a:p>
            <a:pPr lvl="1"/>
            <a:endParaRPr lang="zh-CN" altLang="zh-CN" dirty="0"/>
          </a:p>
          <a:p>
            <a:endParaRPr lang="en-US" altLang="zh-CN" b="1" dirty="0"/>
          </a:p>
          <a:p>
            <a:endParaRPr lang="zh-CN" altLang="zh-CN" b="1" dirty="0"/>
          </a:p>
          <a:p>
            <a:pPr lvl="1"/>
            <a:endParaRPr lang="zh-CN" altLang="zh-CN" dirty="0"/>
          </a:p>
          <a:p>
            <a:endParaRPr lang="zh-CN" altLang="en-US" dirty="0"/>
          </a:p>
        </p:txBody>
      </p:sp>
      <p:grpSp>
        <p:nvGrpSpPr>
          <p:cNvPr id="15" name="画布 33814"/>
          <p:cNvGrpSpPr/>
          <p:nvPr/>
        </p:nvGrpSpPr>
        <p:grpSpPr>
          <a:xfrm>
            <a:off x="6386678" y="2126823"/>
            <a:ext cx="4599569" cy="2921635"/>
            <a:chOff x="0" y="0"/>
            <a:chExt cx="4238625" cy="2921635"/>
          </a:xfrm>
        </p:grpSpPr>
        <p:sp>
          <p:nvSpPr>
            <p:cNvPr id="16" name="矩形 15"/>
            <p:cNvSpPr/>
            <p:nvPr/>
          </p:nvSpPr>
          <p:spPr>
            <a:xfrm>
              <a:off x="0" y="0"/>
              <a:ext cx="4238625" cy="2921635"/>
            </a:xfrm>
            <a:prstGeom prst="rect">
              <a:avLst/>
            </a:prstGeom>
            <a:ln>
              <a:noFill/>
            </a:ln>
          </p:spPr>
        </p:sp>
        <p:sp>
          <p:nvSpPr>
            <p:cNvPr id="17" name="文本框 1448"/>
            <p:cNvSpPr txBox="1"/>
            <p:nvPr/>
          </p:nvSpPr>
          <p:spPr>
            <a:xfrm>
              <a:off x="919333" y="2538876"/>
              <a:ext cx="2547767" cy="356870"/>
            </a:xfrm>
            <a:prstGeom prst="rect">
              <a:avLst/>
            </a:prstGeom>
            <a:solidFill>
              <a:sysClr val="window" lastClr="FFFFFF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图</a:t>
              </a:r>
              <a:r>
                <a:rPr lang="en-US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10-14 </a:t>
              </a:r>
              <a:r>
                <a:rPr lang="zh-CN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插入表格操作示意图</a:t>
              </a:r>
              <a:endParaRPr lang="zh-CN" sz="1050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grpSp>
          <p:nvGrpSpPr>
            <p:cNvPr id="18" name="组合 17"/>
            <p:cNvGrpSpPr/>
            <p:nvPr/>
          </p:nvGrpSpPr>
          <p:grpSpPr>
            <a:xfrm>
              <a:off x="447674" y="208517"/>
              <a:ext cx="3265656" cy="2233400"/>
              <a:chOff x="447674" y="46593"/>
              <a:chExt cx="3265656" cy="2233400"/>
            </a:xfrm>
          </p:grpSpPr>
          <p:pic>
            <p:nvPicPr>
              <p:cNvPr id="19" name="图片 18"/>
              <p:cNvPicPr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447674" y="46593"/>
                <a:ext cx="3265656" cy="2233400"/>
              </a:xfrm>
              <a:prstGeom prst="rect">
                <a:avLst/>
              </a:prstGeom>
            </p:spPr>
          </p:pic>
          <p:sp>
            <p:nvSpPr>
              <p:cNvPr id="20" name="文本框 1448"/>
              <p:cNvSpPr txBox="1"/>
              <p:nvPr/>
            </p:nvSpPr>
            <p:spPr>
              <a:xfrm>
                <a:off x="741265" y="1147501"/>
                <a:ext cx="423135" cy="167807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75000"/>
                  </a:schemeClr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0" tIns="0" rIns="0" bIns="0" numCol="1" spcCol="0" rtlCol="0" fromWordArt="0" anchor="t" anchorCtr="0" forceAA="0" compatLnSpc="1">
                <a:noAutofit/>
              </a:bodyPr>
              <a:lstStyle/>
              <a:p>
                <a:pPr marL="33655" algn="just">
                  <a:lnSpc>
                    <a:spcPct val="150000"/>
                  </a:lnSpc>
                  <a:spcBef>
                    <a:spcPts val="100"/>
                  </a:spcBef>
                  <a:spcAft>
                    <a:spcPts val="300"/>
                  </a:spcAft>
                </a:pPr>
                <a:r>
                  <a:rPr lang="zh-CN" sz="1050" kern="10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单击</a:t>
                </a:r>
                <a:endParaRPr lang="zh-CN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21" name="椭圆 20"/>
              <p:cNvSpPr/>
              <p:nvPr/>
            </p:nvSpPr>
            <p:spPr>
              <a:xfrm>
                <a:off x="1197567" y="1071103"/>
                <a:ext cx="297857" cy="328839"/>
              </a:xfrm>
              <a:prstGeom prst="ellipse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endParaRPr lang="zh-CN" altLang="en-US"/>
              </a:p>
            </p:txBody>
          </p:sp>
          <p:pic>
            <p:nvPicPr>
              <p:cNvPr id="22" name="图片 21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2047875" y="678557"/>
                <a:ext cx="1478573" cy="1023527"/>
              </a:xfrm>
              <a:prstGeom prst="rect">
                <a:avLst/>
              </a:prstGeom>
            </p:spPr>
          </p:pic>
        </p:grp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201486" y="151421"/>
            <a:ext cx="10972800" cy="924478"/>
          </a:xfrm>
        </p:spPr>
        <p:txBody>
          <a:bodyPr>
            <a:normAutofit/>
          </a:bodyPr>
          <a:lstStyle/>
          <a:p>
            <a:r>
              <a:rPr lang="en-US" altLang="zh-CN" b="1" dirty="0"/>
              <a:t>10.5.2 </a:t>
            </a:r>
            <a:r>
              <a:rPr lang="zh-CN" altLang="zh-CN" b="1" dirty="0"/>
              <a:t>编辑幻灯片</a:t>
            </a:r>
            <a:endParaRPr lang="zh-CN" altLang="zh-CN" b="1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endParaRPr lang="zh-CN" altLang="zh-CN" b="1" dirty="0"/>
          </a:p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4"/>
          </p:nvPr>
        </p:nvSpPr>
        <p:spPr>
          <a:xfrm>
            <a:off x="361576" y="1887480"/>
            <a:ext cx="4788648" cy="3301579"/>
          </a:xfrm>
        </p:spPr>
        <p:txBody>
          <a:bodyPr>
            <a:normAutofit/>
          </a:bodyPr>
          <a:lstStyle/>
          <a:p>
            <a:r>
              <a:rPr lang="zh-CN" altLang="zh-CN" b="1" dirty="0"/>
              <a:t> 插入和编辑第</a:t>
            </a:r>
            <a:r>
              <a:rPr lang="en-US" altLang="zh-CN" b="1" dirty="0"/>
              <a:t>7</a:t>
            </a:r>
            <a:r>
              <a:rPr lang="zh-CN" altLang="zh-CN" b="1" dirty="0"/>
              <a:t>张幻灯片</a:t>
            </a:r>
            <a:endParaRPr lang="zh-CN" altLang="zh-CN" b="1" dirty="0"/>
          </a:p>
          <a:p>
            <a:pPr marL="457200" lvl="1" indent="0">
              <a:buNone/>
            </a:pPr>
            <a:r>
              <a:rPr lang="zh-CN" altLang="zh-CN" b="1" dirty="0"/>
              <a:t>（</a:t>
            </a:r>
            <a:r>
              <a:rPr lang="en-US" altLang="zh-CN" b="1" dirty="0"/>
              <a:t>2</a:t>
            </a:r>
            <a:r>
              <a:rPr lang="zh-CN" altLang="zh-CN" b="1" dirty="0"/>
              <a:t>）编辑表格</a:t>
            </a:r>
            <a:endParaRPr lang="zh-CN" altLang="zh-CN" b="1" dirty="0"/>
          </a:p>
          <a:p>
            <a:pPr marL="457200" lvl="1" indent="0">
              <a:buNone/>
            </a:pPr>
            <a:r>
              <a:rPr lang="zh-CN" altLang="zh-CN" dirty="0"/>
              <a:t>选定表格，在选项卡区中会出现【表格工具】选项卡，利用【表格工具】选项卡中的命令按钮编辑表格，如同</a:t>
            </a:r>
            <a:r>
              <a:rPr lang="en-US" altLang="zh-CN" dirty="0"/>
              <a:t>Word2013</a:t>
            </a:r>
            <a:r>
              <a:rPr lang="zh-CN" altLang="zh-CN" dirty="0"/>
              <a:t>不规则表格的编辑方法。</a:t>
            </a:r>
            <a:endParaRPr lang="zh-CN" altLang="zh-CN" dirty="0"/>
          </a:p>
          <a:p>
            <a:pPr marL="302260" lvl="1" indent="0">
              <a:buNone/>
            </a:pPr>
            <a:endParaRPr lang="zh-CN" altLang="zh-CN" dirty="0"/>
          </a:p>
          <a:p>
            <a:pPr lvl="1"/>
            <a:endParaRPr lang="zh-CN" altLang="zh-CN" dirty="0"/>
          </a:p>
          <a:p>
            <a:endParaRPr lang="en-US" altLang="zh-CN" b="1" dirty="0"/>
          </a:p>
          <a:p>
            <a:endParaRPr lang="zh-CN" altLang="zh-CN" b="1" dirty="0"/>
          </a:p>
          <a:p>
            <a:pPr lvl="1"/>
            <a:endParaRPr lang="zh-CN" altLang="zh-CN" dirty="0"/>
          </a:p>
          <a:p>
            <a:endParaRPr lang="zh-CN" altLang="en-US" dirty="0"/>
          </a:p>
        </p:txBody>
      </p:sp>
      <p:grpSp>
        <p:nvGrpSpPr>
          <p:cNvPr id="15" name="画布 33817"/>
          <p:cNvGrpSpPr/>
          <p:nvPr/>
        </p:nvGrpSpPr>
        <p:grpSpPr>
          <a:xfrm>
            <a:off x="5546580" y="1829777"/>
            <a:ext cx="5467784" cy="3948543"/>
            <a:chOff x="0" y="0"/>
            <a:chExt cx="3800475" cy="2611120"/>
          </a:xfrm>
        </p:grpSpPr>
        <p:sp>
          <p:nvSpPr>
            <p:cNvPr id="16" name="矩形 15"/>
            <p:cNvSpPr/>
            <p:nvPr/>
          </p:nvSpPr>
          <p:spPr>
            <a:xfrm>
              <a:off x="0" y="0"/>
              <a:ext cx="3800475" cy="2611120"/>
            </a:xfrm>
            <a:prstGeom prst="rect">
              <a:avLst/>
            </a:prstGeom>
            <a:ln>
              <a:noFill/>
            </a:ln>
          </p:spPr>
        </p:sp>
        <p:pic>
          <p:nvPicPr>
            <p:cNvPr id="17" name="图片 16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406475" y="96522"/>
              <a:ext cx="3215224" cy="1988587"/>
            </a:xfrm>
            <a:prstGeom prst="rect">
              <a:avLst/>
            </a:prstGeom>
          </p:spPr>
        </p:pic>
        <p:sp>
          <p:nvSpPr>
            <p:cNvPr id="18" name="文本框 1448"/>
            <p:cNvSpPr txBox="1"/>
            <p:nvPr/>
          </p:nvSpPr>
          <p:spPr>
            <a:xfrm>
              <a:off x="821339" y="2085109"/>
              <a:ext cx="2800350" cy="356870"/>
            </a:xfrm>
            <a:prstGeom prst="rect">
              <a:avLst/>
            </a:prstGeom>
            <a:solidFill>
              <a:sysClr val="window" lastClr="FFFFFF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sz="20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图</a:t>
              </a:r>
              <a:r>
                <a:rPr lang="en-US" sz="20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10-15 </a:t>
              </a:r>
              <a:r>
                <a:rPr lang="zh-CN" sz="20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表格格式和内容</a:t>
              </a:r>
              <a:endParaRPr lang="zh-CN" sz="20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4059" y="2080877"/>
            <a:ext cx="11034893" cy="2396993"/>
          </a:xfrm>
        </p:spPr>
        <p:txBody>
          <a:bodyPr/>
          <a:lstStyle/>
          <a:p>
            <a:r>
              <a:rPr lang="zh-CN" altLang="zh-CN" b="1" dirty="0"/>
              <a:t>实训</a:t>
            </a:r>
            <a:r>
              <a:rPr lang="en-US" altLang="zh-CN" b="1" dirty="0"/>
              <a:t>1 </a:t>
            </a:r>
            <a:r>
              <a:rPr lang="zh-CN" altLang="zh-CN" b="1" dirty="0"/>
              <a:t>为演示文稿设置外置文件主题</a:t>
            </a:r>
            <a:endParaRPr lang="zh-CN" altLang="zh-CN" b="1" dirty="0"/>
          </a:p>
          <a:p>
            <a:r>
              <a:rPr lang="zh-CN" altLang="zh-CN" b="1" dirty="0"/>
              <a:t>操作要求</a:t>
            </a:r>
            <a:endParaRPr lang="zh-CN" altLang="zh-CN" b="1" dirty="0"/>
          </a:p>
          <a:p>
            <a:r>
              <a:rPr lang="zh-CN" altLang="zh-CN" dirty="0"/>
              <a:t>启动</a:t>
            </a:r>
            <a:r>
              <a:rPr lang="en-US" altLang="zh-CN" dirty="0"/>
              <a:t>PowerPoint</a:t>
            </a:r>
            <a:r>
              <a:rPr lang="zh-CN" altLang="zh-CN" dirty="0"/>
              <a:t>软件，新建一个空白演示文稿，将外部文件“素材</a:t>
            </a:r>
            <a:r>
              <a:rPr lang="en-US" altLang="zh-CN" dirty="0"/>
              <a:t>/</a:t>
            </a:r>
            <a:r>
              <a:rPr lang="zh-CN" altLang="zh-CN" dirty="0"/>
              <a:t>案例十</a:t>
            </a:r>
            <a:r>
              <a:rPr lang="en-US" altLang="zh-CN" dirty="0"/>
              <a:t>/</a:t>
            </a:r>
            <a:r>
              <a:rPr lang="zh-CN" altLang="zh-CN" dirty="0"/>
              <a:t>实训</a:t>
            </a:r>
            <a:r>
              <a:rPr lang="en-US" altLang="zh-CN" dirty="0"/>
              <a:t>1/</a:t>
            </a:r>
            <a:r>
              <a:rPr lang="zh-CN" altLang="zh-CN" dirty="0"/>
              <a:t>第</a:t>
            </a:r>
            <a:r>
              <a:rPr lang="en-US" altLang="zh-CN" dirty="0"/>
              <a:t>6</a:t>
            </a:r>
            <a:r>
              <a:rPr lang="zh-CN" altLang="zh-CN" dirty="0"/>
              <a:t>章 网络基础及</a:t>
            </a:r>
            <a:r>
              <a:rPr lang="en-US" altLang="zh-CN" dirty="0"/>
              <a:t>Internet</a:t>
            </a:r>
            <a:r>
              <a:rPr lang="zh-CN" altLang="zh-CN" dirty="0"/>
              <a:t>应用</a:t>
            </a:r>
            <a:r>
              <a:rPr lang="en-US" altLang="zh-CN" dirty="0"/>
              <a:t>.</a:t>
            </a:r>
            <a:r>
              <a:rPr lang="en-US" altLang="zh-CN" dirty="0" err="1"/>
              <a:t>pptx</a:t>
            </a:r>
            <a:r>
              <a:rPr lang="zh-CN" altLang="zh-CN" dirty="0"/>
              <a:t>”的主题应用到本空白演示文稿。</a:t>
            </a:r>
            <a:endParaRPr lang="zh-CN" altLang="zh-CN" dirty="0"/>
          </a:p>
          <a:p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10.6 </a:t>
            </a:r>
            <a:r>
              <a:rPr lang="zh-CN" altLang="zh-CN" b="1" dirty="0"/>
              <a:t>实训操作</a:t>
            </a:r>
            <a:endParaRPr lang="zh-CN" altLang="zh-CN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47506" y="2040355"/>
            <a:ext cx="5328859" cy="3185140"/>
          </a:xfrm>
        </p:spPr>
        <p:txBody>
          <a:bodyPr>
            <a:normAutofit/>
          </a:bodyPr>
          <a:lstStyle/>
          <a:p>
            <a:r>
              <a:rPr lang="zh-CN" altLang="zh-CN" b="1" dirty="0"/>
              <a:t>实训</a:t>
            </a:r>
            <a:r>
              <a:rPr lang="en-US" altLang="zh-CN" b="1" dirty="0"/>
              <a:t>1 </a:t>
            </a:r>
            <a:r>
              <a:rPr lang="zh-CN" altLang="zh-CN" b="1" dirty="0"/>
              <a:t>为演示文稿设置外置文件主题</a:t>
            </a:r>
            <a:endParaRPr lang="zh-CN" altLang="zh-CN" b="1" dirty="0"/>
          </a:p>
          <a:p>
            <a:r>
              <a:rPr lang="zh-CN" altLang="en-US" dirty="0"/>
              <a:t>操作提示</a:t>
            </a:r>
            <a:endParaRPr lang="zh-CN" altLang="en-US" dirty="0"/>
          </a:p>
          <a:p>
            <a:pPr lvl="1"/>
            <a:r>
              <a:rPr lang="en-US" altLang="zh-CN" dirty="0"/>
              <a:t>1 </a:t>
            </a:r>
            <a:r>
              <a:rPr lang="zh-CN" altLang="en-US" dirty="0"/>
              <a:t>切换到</a:t>
            </a:r>
            <a:r>
              <a:rPr lang="en-US" altLang="zh-CN" dirty="0"/>
              <a:t>【</a:t>
            </a:r>
            <a:r>
              <a:rPr lang="zh-CN" altLang="en-US" dirty="0"/>
              <a:t>设计</a:t>
            </a:r>
            <a:r>
              <a:rPr lang="en-US" altLang="zh-CN" dirty="0"/>
              <a:t>】</a:t>
            </a:r>
            <a:r>
              <a:rPr lang="zh-CN" altLang="en-US" dirty="0"/>
              <a:t>选项卡，在</a:t>
            </a:r>
            <a:r>
              <a:rPr lang="en-US" altLang="zh-CN" dirty="0"/>
              <a:t>【</a:t>
            </a:r>
            <a:r>
              <a:rPr lang="zh-CN" altLang="en-US" dirty="0"/>
              <a:t>主题</a:t>
            </a:r>
            <a:r>
              <a:rPr lang="en-US" altLang="zh-CN" dirty="0"/>
              <a:t>】</a:t>
            </a:r>
            <a:r>
              <a:rPr lang="zh-CN" altLang="en-US" dirty="0"/>
              <a:t>分组中单击主题库的</a:t>
            </a:r>
            <a:r>
              <a:rPr lang="en-US" altLang="zh-CN" dirty="0"/>
              <a:t>【</a:t>
            </a:r>
            <a:r>
              <a:rPr lang="zh-CN" altLang="en-US" dirty="0"/>
              <a:t>更多</a:t>
            </a:r>
            <a:r>
              <a:rPr lang="en-US" altLang="zh-CN" dirty="0"/>
              <a:t>】  </a:t>
            </a:r>
            <a:r>
              <a:rPr lang="zh-CN" altLang="en-US" dirty="0"/>
              <a:t>按钮 ，弹出</a:t>
            </a:r>
            <a:r>
              <a:rPr lang="en-US" altLang="zh-CN" dirty="0"/>
              <a:t>【</a:t>
            </a:r>
            <a:r>
              <a:rPr lang="zh-CN" altLang="en-US" dirty="0"/>
              <a:t>主题</a:t>
            </a:r>
            <a:r>
              <a:rPr lang="en-US" altLang="zh-CN" dirty="0"/>
              <a:t>】</a:t>
            </a:r>
            <a:r>
              <a:rPr lang="zh-CN" altLang="en-US" dirty="0"/>
              <a:t>菜单，单击</a:t>
            </a:r>
            <a:r>
              <a:rPr lang="en-US" altLang="zh-CN" dirty="0"/>
              <a:t>【</a:t>
            </a:r>
            <a:r>
              <a:rPr lang="zh-CN" altLang="en-US" dirty="0"/>
              <a:t>浏览主题</a:t>
            </a:r>
            <a:r>
              <a:rPr lang="en-US" altLang="zh-CN" dirty="0"/>
              <a:t>】</a:t>
            </a:r>
            <a:r>
              <a:rPr lang="zh-CN" altLang="en-US" dirty="0"/>
              <a:t>命令，如图</a:t>
            </a:r>
            <a:r>
              <a:rPr lang="en-US" altLang="zh-CN" dirty="0"/>
              <a:t>10-16</a:t>
            </a:r>
            <a:r>
              <a:rPr lang="zh-CN" altLang="en-US" dirty="0"/>
              <a:t>所示；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10.6 </a:t>
            </a:r>
            <a:r>
              <a:rPr lang="zh-CN" altLang="zh-CN" b="1" dirty="0"/>
              <a:t>实训操作</a:t>
            </a:r>
            <a:endParaRPr lang="zh-CN" altLang="zh-CN" b="1" dirty="0"/>
          </a:p>
        </p:txBody>
      </p:sp>
      <p:pic>
        <p:nvPicPr>
          <p:cNvPr id="7" name="图片 6"/>
          <p:cNvPicPr/>
          <p:nvPr/>
        </p:nvPicPr>
        <p:blipFill>
          <a:blip r:embed="rId1"/>
          <a:stretch>
            <a:fillRect/>
          </a:stretch>
        </p:blipFill>
        <p:spPr>
          <a:xfrm>
            <a:off x="2464607" y="3738128"/>
            <a:ext cx="288983" cy="256107"/>
          </a:xfrm>
          <a:prstGeom prst="rect">
            <a:avLst/>
          </a:prstGeom>
        </p:spPr>
      </p:pic>
      <p:grpSp>
        <p:nvGrpSpPr>
          <p:cNvPr id="18" name="画布 24577"/>
          <p:cNvGrpSpPr/>
          <p:nvPr/>
        </p:nvGrpSpPr>
        <p:grpSpPr>
          <a:xfrm>
            <a:off x="6529209" y="2065422"/>
            <a:ext cx="5000625" cy="3857625"/>
            <a:chOff x="0" y="0"/>
            <a:chExt cx="5000625" cy="3857625"/>
          </a:xfrm>
        </p:grpSpPr>
        <p:sp>
          <p:nvSpPr>
            <p:cNvPr id="19" name="矩形 18"/>
            <p:cNvSpPr/>
            <p:nvPr/>
          </p:nvSpPr>
          <p:spPr>
            <a:xfrm>
              <a:off x="0" y="0"/>
              <a:ext cx="5000625" cy="3857625"/>
            </a:xfrm>
            <a:prstGeom prst="rect">
              <a:avLst/>
            </a:prstGeom>
            <a:ln>
              <a:noFill/>
            </a:ln>
          </p:spPr>
        </p:sp>
        <p:sp>
          <p:nvSpPr>
            <p:cNvPr id="20" name="文本框 1448"/>
            <p:cNvSpPr txBox="1"/>
            <p:nvPr/>
          </p:nvSpPr>
          <p:spPr>
            <a:xfrm>
              <a:off x="454778" y="3315806"/>
              <a:ext cx="2854811" cy="356870"/>
            </a:xfrm>
            <a:prstGeom prst="rect">
              <a:avLst/>
            </a:prstGeom>
            <a:solidFill>
              <a:sysClr val="window" lastClr="FFFFFF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图</a:t>
              </a:r>
              <a:r>
                <a:rPr lang="en-US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10-16 </a:t>
              </a:r>
              <a:r>
                <a:rPr lang="zh-CN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设置外置主题操作示意图（一）</a:t>
              </a:r>
              <a:endParaRPr lang="zh-CN" sz="1050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grpSp>
          <p:nvGrpSpPr>
            <p:cNvPr id="21" name="组合 20"/>
            <p:cNvGrpSpPr/>
            <p:nvPr/>
          </p:nvGrpSpPr>
          <p:grpSpPr>
            <a:xfrm>
              <a:off x="102717" y="18054"/>
              <a:ext cx="4059708" cy="3167087"/>
              <a:chOff x="606364" y="94254"/>
              <a:chExt cx="4059708" cy="3167087"/>
            </a:xfrm>
          </p:grpSpPr>
          <p:pic>
            <p:nvPicPr>
              <p:cNvPr id="22" name="图片 21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606364" y="94254"/>
                <a:ext cx="4059708" cy="3167087"/>
              </a:xfrm>
              <a:prstGeom prst="rect">
                <a:avLst/>
              </a:prstGeom>
            </p:spPr>
          </p:pic>
          <p:sp>
            <p:nvSpPr>
              <p:cNvPr id="23" name="文本框 1448"/>
              <p:cNvSpPr txBox="1"/>
              <p:nvPr/>
            </p:nvSpPr>
            <p:spPr>
              <a:xfrm>
                <a:off x="3895725" y="774849"/>
                <a:ext cx="532953" cy="240160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75000"/>
                  </a:schemeClr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0" tIns="0" rIns="0" bIns="0" numCol="1" spcCol="0" rtlCol="0" fromWordArt="0" anchor="t" anchorCtr="0" forceAA="0" compatLnSpc="1">
                <a:noAutofit/>
              </a:bodyPr>
              <a:lstStyle/>
              <a:p>
                <a:pPr marL="33655" algn="just">
                  <a:lnSpc>
                    <a:spcPct val="150000"/>
                  </a:lnSpc>
                  <a:spcBef>
                    <a:spcPts val="100"/>
                  </a:spcBef>
                  <a:spcAft>
                    <a:spcPts val="300"/>
                  </a:spcAft>
                </a:pPr>
                <a:r>
                  <a:rPr lang="zh-CN" sz="1050" kern="10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①单击</a:t>
                </a:r>
                <a:endParaRPr lang="zh-CN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24" name="图片 23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292002" y="1170579"/>
                <a:ext cx="1708336" cy="1789492"/>
              </a:xfrm>
              <a:prstGeom prst="rect">
                <a:avLst/>
              </a:prstGeom>
            </p:spPr>
          </p:pic>
          <p:sp>
            <p:nvSpPr>
              <p:cNvPr id="25" name="文本框 1448"/>
              <p:cNvSpPr txBox="1"/>
              <p:nvPr/>
            </p:nvSpPr>
            <p:spPr>
              <a:xfrm>
                <a:off x="3406911" y="2397192"/>
                <a:ext cx="542689" cy="218243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75000"/>
                  </a:schemeClr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0" tIns="0" rIns="0" bIns="0" numCol="1" spcCol="0" rtlCol="0" fromWordArt="0" anchor="t" anchorCtr="0" forceAA="0" compatLnSpc="1">
                <a:noAutofit/>
              </a:bodyPr>
              <a:lstStyle/>
              <a:p>
                <a:pPr marL="15875" algn="just">
                  <a:lnSpc>
                    <a:spcPct val="150000"/>
                  </a:lnSpc>
                  <a:spcBef>
                    <a:spcPts val="100"/>
                  </a:spcBef>
                  <a:spcAft>
                    <a:spcPts val="0"/>
                  </a:spcAft>
                </a:pPr>
                <a:r>
                  <a:rPr lang="zh-CN" sz="1050" kern="10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②单击</a:t>
                </a:r>
                <a:endParaRPr lang="zh-CN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26" name="椭圆 25"/>
              <p:cNvSpPr/>
              <p:nvPr/>
            </p:nvSpPr>
            <p:spPr>
              <a:xfrm>
                <a:off x="2371691" y="2397192"/>
                <a:ext cx="1035219" cy="218243"/>
              </a:xfrm>
              <a:prstGeom prst="ellipse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27" name="椭圆 26"/>
              <p:cNvSpPr/>
              <p:nvPr/>
            </p:nvSpPr>
            <p:spPr>
              <a:xfrm>
                <a:off x="3473645" y="771386"/>
                <a:ext cx="337072" cy="218243"/>
              </a:xfrm>
              <a:prstGeom prst="ellipse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endParaRPr lang="zh-CN" altLang="en-US"/>
              </a:p>
            </p:txBody>
          </p:sp>
        </p:grp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20612" y="2046476"/>
            <a:ext cx="5271403" cy="2786958"/>
          </a:xfrm>
        </p:spPr>
        <p:txBody>
          <a:bodyPr>
            <a:normAutofit/>
          </a:bodyPr>
          <a:lstStyle/>
          <a:p>
            <a:r>
              <a:rPr lang="zh-CN" altLang="zh-CN" b="1" dirty="0"/>
              <a:t>实训</a:t>
            </a:r>
            <a:r>
              <a:rPr lang="en-US" altLang="zh-CN" b="1" dirty="0"/>
              <a:t>1 </a:t>
            </a:r>
            <a:r>
              <a:rPr lang="zh-CN" altLang="zh-CN" b="1" dirty="0"/>
              <a:t>为演示文稿设置外置文件主题</a:t>
            </a:r>
            <a:endParaRPr lang="zh-CN" altLang="zh-CN" b="1" dirty="0"/>
          </a:p>
          <a:p>
            <a:r>
              <a:rPr lang="zh-CN" altLang="en-US" dirty="0"/>
              <a:t>操作提示</a:t>
            </a:r>
            <a:endParaRPr lang="zh-CN" altLang="en-US" dirty="0"/>
          </a:p>
          <a:p>
            <a:pPr marL="457200" lvl="1" indent="0">
              <a:buNone/>
            </a:pPr>
            <a:r>
              <a:rPr lang="en-US" altLang="zh-CN" dirty="0"/>
              <a:t>         </a:t>
            </a:r>
            <a:r>
              <a:rPr lang="zh-CN" altLang="en-US" dirty="0"/>
              <a:t>在</a:t>
            </a:r>
            <a:r>
              <a:rPr lang="en-US" altLang="zh-CN" dirty="0"/>
              <a:t>【</a:t>
            </a:r>
            <a:r>
              <a:rPr lang="zh-CN" altLang="en-US" dirty="0"/>
              <a:t>选择主题或主题文档</a:t>
            </a:r>
            <a:r>
              <a:rPr lang="en-US" altLang="zh-CN" dirty="0"/>
              <a:t>】</a:t>
            </a:r>
            <a:r>
              <a:rPr lang="zh-CN" altLang="en-US" dirty="0"/>
              <a:t>对话框中，选择“第</a:t>
            </a:r>
            <a:r>
              <a:rPr lang="en-US" altLang="zh-CN" dirty="0"/>
              <a:t>6</a:t>
            </a:r>
            <a:r>
              <a:rPr lang="zh-CN" altLang="en-US" dirty="0"/>
              <a:t>章 网络基础及</a:t>
            </a:r>
            <a:r>
              <a:rPr lang="en-US" altLang="zh-CN" dirty="0"/>
              <a:t>Internet</a:t>
            </a:r>
            <a:r>
              <a:rPr lang="zh-CN" altLang="en-US" dirty="0"/>
              <a:t>应用</a:t>
            </a:r>
            <a:r>
              <a:rPr lang="en-US" altLang="zh-CN" dirty="0"/>
              <a:t>.</a:t>
            </a:r>
            <a:r>
              <a:rPr lang="en-US" altLang="zh-CN" dirty="0" err="1"/>
              <a:t>pptx</a:t>
            </a:r>
            <a:r>
              <a:rPr lang="en-US" altLang="zh-CN" dirty="0"/>
              <a:t>”</a:t>
            </a:r>
            <a:r>
              <a:rPr lang="zh-CN" altLang="en-US" dirty="0"/>
              <a:t>，单击</a:t>
            </a:r>
            <a:r>
              <a:rPr lang="en-US" altLang="zh-CN" dirty="0"/>
              <a:t>【</a:t>
            </a:r>
            <a:r>
              <a:rPr lang="zh-CN" altLang="en-US" dirty="0"/>
              <a:t>应用</a:t>
            </a:r>
            <a:r>
              <a:rPr lang="en-US" altLang="zh-CN" dirty="0"/>
              <a:t>】</a:t>
            </a:r>
            <a:r>
              <a:rPr lang="zh-CN" altLang="en-US" dirty="0"/>
              <a:t>命令，如图</a:t>
            </a:r>
            <a:r>
              <a:rPr lang="en-US" altLang="zh-CN" dirty="0"/>
              <a:t>10-17</a:t>
            </a:r>
            <a:r>
              <a:rPr lang="zh-CN" altLang="en-US" dirty="0"/>
              <a:t>所示。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10.6 </a:t>
            </a:r>
            <a:r>
              <a:rPr lang="zh-CN" altLang="zh-CN" b="1" dirty="0"/>
              <a:t>实训操作</a:t>
            </a:r>
            <a:endParaRPr lang="zh-CN" altLang="zh-CN" b="1" dirty="0"/>
          </a:p>
        </p:txBody>
      </p:sp>
      <p:grpSp>
        <p:nvGrpSpPr>
          <p:cNvPr id="18" name="画布 24592"/>
          <p:cNvGrpSpPr/>
          <p:nvPr/>
        </p:nvGrpSpPr>
        <p:grpSpPr>
          <a:xfrm>
            <a:off x="6264418" y="1835967"/>
            <a:ext cx="5155191" cy="3869446"/>
            <a:chOff x="0" y="0"/>
            <a:chExt cx="4048125" cy="2722880"/>
          </a:xfrm>
        </p:grpSpPr>
        <p:sp>
          <p:nvSpPr>
            <p:cNvPr id="19" name="矩形 18"/>
            <p:cNvSpPr/>
            <p:nvPr/>
          </p:nvSpPr>
          <p:spPr>
            <a:xfrm>
              <a:off x="0" y="0"/>
              <a:ext cx="4048125" cy="2722880"/>
            </a:xfrm>
            <a:prstGeom prst="rect">
              <a:avLst/>
            </a:prstGeom>
            <a:ln>
              <a:noFill/>
            </a:ln>
          </p:spPr>
        </p:sp>
        <p:sp>
          <p:nvSpPr>
            <p:cNvPr id="20" name="文本框 1448"/>
            <p:cNvSpPr txBox="1"/>
            <p:nvPr/>
          </p:nvSpPr>
          <p:spPr>
            <a:xfrm>
              <a:off x="606364" y="2331098"/>
              <a:ext cx="2964716" cy="356235"/>
            </a:xfrm>
            <a:prstGeom prst="rect">
              <a:avLst/>
            </a:prstGeom>
            <a:solidFill>
              <a:sysClr val="window" lastClr="FFFFFF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sz="14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图</a:t>
              </a:r>
              <a:r>
                <a:rPr lang="en-US" sz="14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10-17 </a:t>
              </a:r>
              <a:r>
                <a:rPr lang="zh-CN" sz="14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设置外置主题操作示意图（二）</a:t>
              </a:r>
              <a:endParaRPr lang="zh-CN" sz="14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pic>
          <p:nvPicPr>
            <p:cNvPr id="21" name="图片 20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02717" y="73685"/>
              <a:ext cx="3708000" cy="2257413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24024" y="2012365"/>
            <a:ext cx="9469329" cy="2788235"/>
          </a:xfrm>
        </p:spPr>
        <p:txBody>
          <a:bodyPr>
            <a:normAutofit/>
          </a:bodyPr>
          <a:lstStyle/>
          <a:p>
            <a:r>
              <a:rPr lang="zh-CN" altLang="zh-CN" b="1" dirty="0"/>
              <a:t>操作要求：</a:t>
            </a:r>
            <a:endParaRPr lang="zh-CN" altLang="zh-CN" b="1" dirty="0"/>
          </a:p>
          <a:p>
            <a:r>
              <a:rPr lang="en-US" altLang="zh-CN" dirty="0"/>
              <a:t>1 </a:t>
            </a:r>
            <a:r>
              <a:rPr lang="zh-CN" altLang="zh-CN" dirty="0"/>
              <a:t>参考文字素材和图片素材制作演示文稿。文字素材和图片素材保存在“素材</a:t>
            </a:r>
            <a:r>
              <a:rPr lang="en-US" altLang="zh-CN" dirty="0"/>
              <a:t>/</a:t>
            </a:r>
            <a:r>
              <a:rPr lang="zh-CN" altLang="zh-CN" dirty="0"/>
              <a:t>案例十</a:t>
            </a:r>
            <a:r>
              <a:rPr lang="en-US" altLang="zh-CN" dirty="0"/>
              <a:t>/</a:t>
            </a:r>
            <a:r>
              <a:rPr lang="zh-CN" altLang="zh-CN" dirty="0"/>
              <a:t>实训</a:t>
            </a:r>
            <a:r>
              <a:rPr lang="en-US" altLang="zh-CN" dirty="0"/>
              <a:t>2</a:t>
            </a:r>
            <a:r>
              <a:rPr lang="zh-CN" altLang="zh-CN" dirty="0"/>
              <a:t>”文件夹中。</a:t>
            </a:r>
            <a:endParaRPr lang="zh-CN" altLang="zh-CN" dirty="0"/>
          </a:p>
          <a:p>
            <a:r>
              <a:rPr lang="en-US" altLang="zh-CN" dirty="0"/>
              <a:t>2.</a:t>
            </a:r>
            <a:r>
              <a:rPr lang="zh-CN" altLang="zh-CN" dirty="0"/>
              <a:t>“最终效果</a:t>
            </a:r>
            <a:r>
              <a:rPr lang="en-US" altLang="zh-CN" dirty="0"/>
              <a:t>/</a:t>
            </a:r>
            <a:r>
              <a:rPr lang="zh-CN" altLang="zh-CN" dirty="0"/>
              <a:t>案例十</a:t>
            </a:r>
            <a:r>
              <a:rPr lang="en-US" altLang="zh-CN" dirty="0"/>
              <a:t>/</a:t>
            </a:r>
            <a:r>
              <a:rPr lang="zh-CN" altLang="zh-CN" dirty="0"/>
              <a:t>北京主要旅游景点介绍</a:t>
            </a:r>
            <a:r>
              <a:rPr lang="en-US" altLang="zh-CN" dirty="0"/>
              <a:t>.</a:t>
            </a:r>
            <a:r>
              <a:rPr lang="en-US" altLang="zh-CN" dirty="0" err="1"/>
              <a:t>pptx</a:t>
            </a:r>
            <a:r>
              <a:rPr lang="zh-CN" altLang="zh-CN" dirty="0"/>
              <a:t>”，只是本实训的一个参考文件，鼓励读者发挥想象制作出更加精美的作品来。</a:t>
            </a:r>
            <a:endParaRPr lang="zh-CN" altLang="zh-CN" dirty="0"/>
          </a:p>
          <a:p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7507" y="308350"/>
            <a:ext cx="10972800" cy="870297"/>
          </a:xfrm>
        </p:spPr>
        <p:txBody>
          <a:bodyPr>
            <a:normAutofit/>
          </a:bodyPr>
          <a:lstStyle/>
          <a:p>
            <a:r>
              <a:rPr lang="zh-CN" altLang="zh-CN" b="1" dirty="0"/>
              <a:t>实训</a:t>
            </a:r>
            <a:r>
              <a:rPr lang="en-US" altLang="zh-CN" b="1" dirty="0"/>
              <a:t>2 </a:t>
            </a:r>
            <a:r>
              <a:rPr lang="zh-CN" altLang="zh-CN" b="1" dirty="0"/>
              <a:t>制作旅游景点介绍演示文稿</a:t>
            </a:r>
            <a:endParaRPr lang="zh-CN" altLang="zh-CN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13133" y="1949326"/>
            <a:ext cx="9877777" cy="3450696"/>
          </a:xfrm>
        </p:spPr>
        <p:txBody>
          <a:bodyPr>
            <a:normAutofit/>
          </a:bodyPr>
          <a:lstStyle/>
          <a:p>
            <a:r>
              <a:rPr lang="zh-CN" altLang="zh-CN" b="1" dirty="0"/>
              <a:t>知识目标：</a:t>
            </a:r>
            <a:endParaRPr lang="zh-CN" altLang="zh-CN" b="1" dirty="0"/>
          </a:p>
          <a:p>
            <a:pPr marL="457200" lvl="1" indent="0">
              <a:buNone/>
            </a:pPr>
            <a:r>
              <a:rPr lang="zh-CN" altLang="zh-CN" dirty="0"/>
              <a:t>（</a:t>
            </a:r>
            <a:r>
              <a:rPr lang="en-US" altLang="zh-CN" dirty="0"/>
              <a:t>1</a:t>
            </a:r>
            <a:r>
              <a:rPr lang="zh-CN" altLang="zh-CN" dirty="0"/>
              <a:t>）了解</a:t>
            </a:r>
            <a:r>
              <a:rPr lang="en-US" altLang="zh-CN" dirty="0"/>
              <a:t>PowerPoint</a:t>
            </a:r>
            <a:r>
              <a:rPr lang="zh-CN" altLang="zh-CN" dirty="0"/>
              <a:t>的操作界面；</a:t>
            </a:r>
            <a:endParaRPr lang="zh-CN" altLang="zh-CN" dirty="0"/>
          </a:p>
          <a:p>
            <a:pPr marL="457200" lvl="1" indent="0">
              <a:buNone/>
            </a:pPr>
            <a:r>
              <a:rPr lang="zh-CN" altLang="zh-CN" dirty="0"/>
              <a:t>（</a:t>
            </a:r>
            <a:r>
              <a:rPr lang="en-US" altLang="zh-CN" dirty="0"/>
              <a:t>2</a:t>
            </a:r>
            <a:r>
              <a:rPr lang="zh-CN" altLang="zh-CN" dirty="0"/>
              <a:t>）掌握创建演示文稿的操作方法；</a:t>
            </a:r>
            <a:endParaRPr lang="zh-CN" altLang="zh-CN" dirty="0"/>
          </a:p>
          <a:p>
            <a:pPr marL="457200" lvl="1" indent="0">
              <a:buNone/>
            </a:pPr>
            <a:r>
              <a:rPr lang="zh-CN" altLang="zh-CN" dirty="0"/>
              <a:t>（</a:t>
            </a:r>
            <a:r>
              <a:rPr lang="en-US" altLang="zh-CN" dirty="0"/>
              <a:t>3</a:t>
            </a:r>
            <a:r>
              <a:rPr lang="zh-CN" altLang="zh-CN" dirty="0"/>
              <a:t>）掌握在幻灯片中插入图片，表格等对象的方法；</a:t>
            </a:r>
            <a:endParaRPr lang="zh-CN" altLang="zh-CN" dirty="0"/>
          </a:p>
          <a:p>
            <a:pPr marL="457200" lvl="1" indent="0">
              <a:buNone/>
            </a:pPr>
            <a:r>
              <a:rPr lang="zh-CN" altLang="zh-CN" dirty="0"/>
              <a:t>（</a:t>
            </a:r>
            <a:r>
              <a:rPr lang="en-US" altLang="zh-CN" dirty="0"/>
              <a:t>4</a:t>
            </a:r>
            <a:r>
              <a:rPr lang="zh-CN" altLang="zh-CN" dirty="0"/>
              <a:t>）掌握幻灯片套用内置主题的方法。</a:t>
            </a:r>
            <a:endParaRPr lang="zh-CN" altLang="zh-CN" dirty="0"/>
          </a:p>
          <a:p>
            <a:r>
              <a:rPr lang="zh-CN" altLang="zh-CN" b="1" dirty="0"/>
              <a:t>能力目标：</a:t>
            </a:r>
            <a:endParaRPr lang="zh-CN" altLang="zh-CN" b="1" dirty="0"/>
          </a:p>
          <a:p>
            <a:pPr lvl="1"/>
            <a:r>
              <a:rPr lang="zh-CN" altLang="zh-CN" dirty="0"/>
              <a:t>能够根据具体的素材，设计出美观实用的演示文稿</a:t>
            </a:r>
            <a:endParaRPr lang="zh-CN" altLang="zh-CN" dirty="0"/>
          </a:p>
          <a:p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10.1 </a:t>
            </a:r>
            <a:r>
              <a:rPr lang="zh-CN" altLang="en-US" b="1" dirty="0"/>
              <a:t>教学目标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7507" y="308350"/>
            <a:ext cx="10972800" cy="870297"/>
          </a:xfrm>
        </p:spPr>
        <p:txBody>
          <a:bodyPr>
            <a:normAutofit/>
          </a:bodyPr>
          <a:lstStyle/>
          <a:p>
            <a:r>
              <a:rPr lang="zh-CN" altLang="zh-CN" b="1" dirty="0"/>
              <a:t>实训</a:t>
            </a:r>
            <a:r>
              <a:rPr lang="en-US" altLang="zh-CN" b="1" dirty="0"/>
              <a:t>2 </a:t>
            </a:r>
            <a:r>
              <a:rPr lang="zh-CN" altLang="zh-CN" b="1" dirty="0"/>
              <a:t>制作旅游景点介绍演示文稿</a:t>
            </a:r>
            <a:endParaRPr lang="zh-CN" altLang="zh-CN" b="1" dirty="0"/>
          </a:p>
        </p:txBody>
      </p:sp>
      <p:grpSp>
        <p:nvGrpSpPr>
          <p:cNvPr id="4" name="画布 2975"/>
          <p:cNvGrpSpPr/>
          <p:nvPr/>
        </p:nvGrpSpPr>
        <p:grpSpPr>
          <a:xfrm>
            <a:off x="3676650" y="1512271"/>
            <a:ext cx="6080414" cy="4346575"/>
            <a:chOff x="0" y="0"/>
            <a:chExt cx="4838700" cy="4121150"/>
          </a:xfrm>
        </p:grpSpPr>
        <p:sp>
          <p:nvSpPr>
            <p:cNvPr id="5" name="矩形 4"/>
            <p:cNvSpPr/>
            <p:nvPr/>
          </p:nvSpPr>
          <p:spPr>
            <a:xfrm>
              <a:off x="0" y="0"/>
              <a:ext cx="4838700" cy="4121150"/>
            </a:xfrm>
            <a:prstGeom prst="rect">
              <a:avLst/>
            </a:prstGeom>
            <a:ln>
              <a:noFill/>
            </a:ln>
          </p:spPr>
        </p:sp>
        <p:sp>
          <p:nvSpPr>
            <p:cNvPr id="7" name="文本框 1448"/>
            <p:cNvSpPr txBox="1"/>
            <p:nvPr/>
          </p:nvSpPr>
          <p:spPr>
            <a:xfrm>
              <a:off x="1094400" y="3730127"/>
              <a:ext cx="3094868" cy="355600"/>
            </a:xfrm>
            <a:prstGeom prst="rect">
              <a:avLst/>
            </a:prstGeom>
            <a:solidFill>
              <a:sysClr val="window" lastClr="FFFFFF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sz="16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图</a:t>
              </a:r>
              <a:r>
                <a:rPr lang="en-US" sz="16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10-18 </a:t>
              </a:r>
              <a:r>
                <a:rPr lang="zh-CN" sz="16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实训</a:t>
              </a:r>
              <a:r>
                <a:rPr lang="en-US" sz="16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2</a:t>
              </a:r>
              <a:r>
                <a:rPr lang="zh-CN" sz="16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效果缩</a:t>
              </a:r>
              <a:r>
                <a:rPr lang="zh-CN" altLang="en-US" sz="16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略</a:t>
              </a:r>
              <a:r>
                <a:rPr lang="zh-CN" sz="16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图</a:t>
              </a:r>
              <a:endParaRPr lang="zh-CN" sz="16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  <p:pic>
        <p:nvPicPr>
          <p:cNvPr id="8" name="图片 7"/>
          <p:cNvPicPr/>
          <p:nvPr/>
        </p:nvPicPr>
        <p:blipFill>
          <a:blip r:embed="rId1"/>
          <a:stretch>
            <a:fillRect/>
          </a:stretch>
        </p:blipFill>
        <p:spPr>
          <a:xfrm>
            <a:off x="3790950" y="2068532"/>
            <a:ext cx="4610100" cy="323405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45898" y="1949325"/>
            <a:ext cx="10832020" cy="420942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zh-CN" dirty="0"/>
              <a:t>1 </a:t>
            </a:r>
            <a:r>
              <a:rPr lang="zh-CN" altLang="zh-CN" dirty="0"/>
              <a:t>新建演示文稿，将演示文稿保存到“我的作品</a:t>
            </a:r>
            <a:r>
              <a:rPr lang="en-US" altLang="zh-CN" dirty="0"/>
              <a:t>/</a:t>
            </a:r>
            <a:r>
              <a:rPr lang="zh-CN" altLang="zh-CN" dirty="0"/>
              <a:t>案例十”文件夹中，文件名为“物理课件</a:t>
            </a:r>
            <a:r>
              <a:rPr lang="en-US" altLang="zh-CN" dirty="0"/>
              <a:t>.</a:t>
            </a:r>
            <a:r>
              <a:rPr lang="en-US" altLang="zh-CN" dirty="0" err="1"/>
              <a:t>pptx</a:t>
            </a:r>
            <a:r>
              <a:rPr lang="zh-CN" altLang="zh-CN" dirty="0"/>
              <a:t>”；</a:t>
            </a:r>
            <a:endParaRPr lang="zh-CN" altLang="zh-CN" dirty="0"/>
          </a:p>
          <a:p>
            <a:pPr marL="0" indent="0">
              <a:buNone/>
            </a:pPr>
            <a:r>
              <a:rPr lang="en-US" altLang="zh-CN" dirty="0"/>
              <a:t>2 </a:t>
            </a:r>
            <a:r>
              <a:rPr lang="zh-CN" altLang="zh-CN" dirty="0"/>
              <a:t>第一张幻灯片使用“标题幻灯片”版式，标题为“第一章</a:t>
            </a:r>
            <a:r>
              <a:rPr lang="en-US" altLang="zh-CN" dirty="0"/>
              <a:t>  </a:t>
            </a:r>
            <a:r>
              <a:rPr lang="zh-CN" altLang="zh-CN" dirty="0"/>
              <a:t>物态及其变化”，副标题为“第三小组 小曾 小张</a:t>
            </a:r>
            <a:r>
              <a:rPr lang="en-US" altLang="zh-CN" dirty="0"/>
              <a:t>  2013</a:t>
            </a:r>
            <a:r>
              <a:rPr lang="zh-CN" altLang="zh-CN" dirty="0"/>
              <a:t>年</a:t>
            </a:r>
            <a:r>
              <a:rPr lang="en-US" altLang="zh-CN" dirty="0"/>
              <a:t>9</a:t>
            </a:r>
            <a:r>
              <a:rPr lang="zh-CN" altLang="zh-CN" dirty="0"/>
              <a:t>月”字样（参考范例文件）；</a:t>
            </a:r>
            <a:endParaRPr lang="zh-CN" altLang="zh-CN" dirty="0"/>
          </a:p>
          <a:p>
            <a:pPr marL="0" indent="0">
              <a:buNone/>
            </a:pPr>
            <a:r>
              <a:rPr lang="en-US" altLang="zh-CN" dirty="0"/>
              <a:t>3 </a:t>
            </a:r>
            <a:r>
              <a:rPr lang="zh-CN" altLang="zh-CN" dirty="0"/>
              <a:t>第二张幻灯片使用“垂直排列标题和文本”版式，标题写上“本章主要内容”，内容文本框书写相应的内容（参考范例文件）；</a:t>
            </a:r>
            <a:endParaRPr lang="zh-CN" altLang="zh-CN" dirty="0"/>
          </a:p>
          <a:p>
            <a:pPr marL="0" indent="0">
              <a:buNone/>
            </a:pPr>
            <a:r>
              <a:rPr lang="en-US" altLang="zh-CN" dirty="0"/>
              <a:t>4</a:t>
            </a:r>
            <a:r>
              <a:rPr lang="zh-CN" altLang="zh-CN" dirty="0"/>
              <a:t>第三张幻灯片使用“标题和内容”版式，写上相应的文字内容，插入相应的图片（参考范例文件）；</a:t>
            </a:r>
            <a:endParaRPr lang="zh-CN" altLang="zh-CN" dirty="0"/>
          </a:p>
          <a:p>
            <a:pPr marL="0" indent="0">
              <a:buNone/>
            </a:pPr>
            <a:r>
              <a:rPr lang="en-US" altLang="zh-CN" dirty="0"/>
              <a:t>5 </a:t>
            </a:r>
            <a:r>
              <a:rPr lang="zh-CN" altLang="zh-CN" dirty="0"/>
              <a:t>第四张幻灯片使用“仅标题”版式，在标题的下方插入</a:t>
            </a:r>
            <a:r>
              <a:rPr lang="en-US" altLang="zh-CN" dirty="0"/>
              <a:t>SmartArt</a:t>
            </a:r>
            <a:r>
              <a:rPr lang="zh-CN" altLang="zh-CN" dirty="0"/>
              <a:t>对象“射线列表式关系图”（参考范例文件）；</a:t>
            </a:r>
            <a:endParaRPr lang="zh-CN" altLang="zh-CN" dirty="0"/>
          </a:p>
          <a:p>
            <a:pPr marL="0" indent="0">
              <a:buNone/>
            </a:pPr>
            <a:r>
              <a:rPr lang="en-US" altLang="zh-CN" dirty="0"/>
              <a:t>6 </a:t>
            </a:r>
            <a:r>
              <a:rPr lang="zh-CN" altLang="zh-CN" dirty="0"/>
              <a:t>从第五张幻灯片开始到最后一张幻灯片，使用“标题和内容”版式，输入相应的内容和对象（参考范例文件）。</a:t>
            </a:r>
            <a:endParaRPr lang="zh-CN" altLang="zh-CN" dirty="0"/>
          </a:p>
          <a:p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10.3 </a:t>
            </a:r>
            <a:r>
              <a:rPr lang="zh-CN" altLang="zh-CN" b="1" dirty="0"/>
              <a:t>操作要求</a:t>
            </a:r>
            <a:endParaRPr lang="zh-CN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案例十 部分</a:t>
            </a:r>
            <a:r>
              <a:rPr lang="zh-CN" altLang="zh-CN" dirty="0"/>
              <a:t>效果</a:t>
            </a:r>
            <a:r>
              <a:rPr lang="zh-CN" altLang="en-US" dirty="0"/>
              <a:t>图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0" y="6438126"/>
            <a:ext cx="12192000" cy="419874"/>
          </a:xfrm>
          <a:prstGeom prst="rect">
            <a:avLst/>
          </a:prstGeom>
          <a:solidFill>
            <a:srgbClr val="942F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0311" y="6561376"/>
            <a:ext cx="2639996" cy="25200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880" y="1540888"/>
            <a:ext cx="10012824" cy="41519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内容占位符 5"/>
          <p:cNvSpPr>
            <a:spLocks noGrp="1"/>
          </p:cNvSpPr>
          <p:nvPr>
            <p:ph idx="1"/>
          </p:nvPr>
        </p:nvSpPr>
        <p:spPr>
          <a:xfrm>
            <a:off x="1082075" y="2446867"/>
            <a:ext cx="9877777" cy="2528545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2800" b="1" dirty="0"/>
              <a:t>10.5.1 </a:t>
            </a:r>
            <a:r>
              <a:rPr lang="zh-CN" altLang="zh-CN" sz="2800" b="1" dirty="0"/>
              <a:t>启动</a:t>
            </a:r>
            <a:r>
              <a:rPr lang="en-US" altLang="zh-CN" sz="2800" b="1" dirty="0"/>
              <a:t>PowerPoint</a:t>
            </a:r>
            <a:r>
              <a:rPr lang="zh-CN" altLang="zh-CN" sz="2800" b="1" dirty="0"/>
              <a:t>，新建空白演示文稿</a:t>
            </a:r>
            <a:endParaRPr lang="zh-CN" altLang="zh-CN" sz="2800" b="1" dirty="0"/>
          </a:p>
          <a:p>
            <a:pPr marL="457200" lvl="1" indent="0">
              <a:buNone/>
            </a:pPr>
            <a:r>
              <a:rPr lang="zh-CN" altLang="en-US" sz="2400" dirty="0"/>
              <a:t>（</a:t>
            </a:r>
            <a:r>
              <a:rPr lang="en-US" altLang="zh-CN" sz="2400" dirty="0"/>
              <a:t>1</a:t>
            </a:r>
            <a:r>
              <a:rPr lang="zh-CN" altLang="en-US" sz="2400" dirty="0"/>
              <a:t>）</a:t>
            </a:r>
            <a:r>
              <a:rPr lang="zh-CN" altLang="zh-CN" sz="2400" dirty="0"/>
              <a:t>单击桌面的</a:t>
            </a:r>
            <a:r>
              <a:rPr lang="en-US" altLang="zh-CN" sz="2400" dirty="0"/>
              <a:t>PowerPoint</a:t>
            </a:r>
            <a:r>
              <a:rPr lang="zh-CN" altLang="zh-CN" sz="2400" dirty="0"/>
              <a:t>快捷图标，或单击开始菜单中</a:t>
            </a:r>
            <a:r>
              <a:rPr lang="en-US" altLang="zh-CN" sz="2400" dirty="0"/>
              <a:t>PowerPoint</a:t>
            </a:r>
            <a:r>
              <a:rPr lang="zh-CN" altLang="zh-CN" sz="2400" dirty="0"/>
              <a:t>项目，启动</a:t>
            </a:r>
            <a:r>
              <a:rPr lang="en-US" altLang="zh-CN" sz="2400" dirty="0"/>
              <a:t>PowerPoint</a:t>
            </a:r>
            <a:r>
              <a:rPr lang="zh-CN" altLang="zh-CN" sz="2400" dirty="0"/>
              <a:t>，并创建一个空白的演示文稿；</a:t>
            </a:r>
            <a:endParaRPr lang="zh-CN" altLang="zh-CN" sz="2400" dirty="0"/>
          </a:p>
          <a:p>
            <a:pPr marL="457200" lvl="1" indent="0">
              <a:buNone/>
            </a:pPr>
            <a:r>
              <a:rPr lang="zh-CN" altLang="zh-CN" sz="2400" dirty="0"/>
              <a:t>（</a:t>
            </a:r>
            <a:r>
              <a:rPr lang="en-US" altLang="zh-CN" sz="2400" dirty="0"/>
              <a:t>2</a:t>
            </a:r>
            <a:r>
              <a:rPr lang="zh-CN" altLang="zh-CN" sz="2400" dirty="0"/>
              <a:t>）将演示文稿保存到“我的作品</a:t>
            </a:r>
            <a:r>
              <a:rPr lang="en-US" altLang="zh-CN" sz="2400" dirty="0"/>
              <a:t>/</a:t>
            </a:r>
            <a:r>
              <a:rPr lang="zh-CN" altLang="zh-CN" sz="2400" dirty="0"/>
              <a:t>案例十”文件夹中，文件名为“物理课件</a:t>
            </a:r>
            <a:r>
              <a:rPr lang="en-US" altLang="zh-CN" sz="2400" dirty="0"/>
              <a:t>.</a:t>
            </a:r>
            <a:r>
              <a:rPr lang="en-US" altLang="zh-CN" sz="2400" dirty="0" err="1"/>
              <a:t>pptx</a:t>
            </a:r>
            <a:r>
              <a:rPr lang="zh-CN" altLang="zh-CN" sz="2400" dirty="0" smtClean="0"/>
              <a:t>”</a:t>
            </a:r>
            <a:endParaRPr lang="zh-CN" altLang="zh-CN" sz="2400" dirty="0"/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10.5 </a:t>
            </a:r>
            <a:r>
              <a:rPr lang="zh-CN" altLang="zh-CN" b="1" dirty="0"/>
              <a:t>操作过程</a:t>
            </a:r>
            <a:r>
              <a:rPr lang="zh-CN" altLang="en-US" b="1" dirty="0"/>
              <a:t>要点讲解</a:t>
            </a:r>
            <a:endParaRPr lang="zh-CN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内容占位符 5"/>
          <p:cNvSpPr>
            <a:spLocks noGrp="1"/>
          </p:cNvSpPr>
          <p:nvPr>
            <p:ph idx="1"/>
          </p:nvPr>
        </p:nvSpPr>
        <p:spPr>
          <a:xfrm>
            <a:off x="1189651" y="2756149"/>
            <a:ext cx="9877777" cy="1909980"/>
          </a:xfrm>
        </p:spPr>
        <p:txBody>
          <a:bodyPr/>
          <a:lstStyle/>
          <a:p>
            <a:r>
              <a:rPr lang="en-US" altLang="zh-CN" sz="2800" b="1" dirty="0"/>
              <a:t>10.5.2 </a:t>
            </a:r>
            <a:r>
              <a:rPr lang="zh-CN" altLang="zh-CN" sz="2800" b="1" dirty="0"/>
              <a:t>编辑幻灯片</a:t>
            </a:r>
            <a:endParaRPr lang="zh-CN" altLang="zh-CN" sz="2800" b="1" dirty="0"/>
          </a:p>
          <a:p>
            <a:pPr lvl="1"/>
            <a:r>
              <a:rPr lang="zh-CN" altLang="zh-CN" sz="2400" dirty="0"/>
              <a:t>我们主要讲解第</a:t>
            </a:r>
            <a:r>
              <a:rPr lang="en-US" altLang="zh-CN" sz="2400" dirty="0"/>
              <a:t>1</a:t>
            </a:r>
            <a:r>
              <a:rPr lang="zh-CN" altLang="zh-CN" sz="2400" dirty="0"/>
              <a:t>张、第</a:t>
            </a:r>
            <a:r>
              <a:rPr lang="en-US" altLang="zh-CN" sz="2400" dirty="0"/>
              <a:t>2</a:t>
            </a:r>
            <a:r>
              <a:rPr lang="zh-CN" altLang="zh-CN" sz="2400" dirty="0"/>
              <a:t>张、第</a:t>
            </a:r>
            <a:r>
              <a:rPr lang="en-US" altLang="zh-CN" sz="2400" dirty="0"/>
              <a:t>3</a:t>
            </a:r>
            <a:r>
              <a:rPr lang="zh-CN" altLang="zh-CN" sz="2400" dirty="0"/>
              <a:t>张、第</a:t>
            </a:r>
            <a:r>
              <a:rPr lang="en-US" altLang="zh-CN" sz="2400" dirty="0"/>
              <a:t>4</a:t>
            </a:r>
            <a:r>
              <a:rPr lang="zh-CN" altLang="zh-CN" sz="2400" dirty="0"/>
              <a:t>张和第</a:t>
            </a:r>
            <a:r>
              <a:rPr lang="en-US" altLang="zh-CN" sz="2400" dirty="0"/>
              <a:t>7</a:t>
            </a:r>
            <a:r>
              <a:rPr lang="zh-CN" altLang="zh-CN" sz="2400" dirty="0"/>
              <a:t>张幻灯片的制作，其余幻灯片可类似操作。</a:t>
            </a:r>
            <a:endParaRPr lang="zh-CN" altLang="zh-CN" sz="2400" dirty="0"/>
          </a:p>
          <a:p>
            <a:pPr marL="0" indent="0">
              <a:buNone/>
            </a:pPr>
            <a:endParaRPr lang="zh-CN" altLang="en-US" dirty="0"/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10.5 </a:t>
            </a:r>
            <a:r>
              <a:rPr lang="zh-CN" altLang="zh-CN" b="1" dirty="0"/>
              <a:t>操作过程</a:t>
            </a:r>
            <a:r>
              <a:rPr lang="zh-CN" altLang="en-US" b="1" dirty="0"/>
              <a:t>要点讲解</a:t>
            </a:r>
            <a:endParaRPr lang="zh-CN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10.5.2 </a:t>
            </a:r>
            <a:r>
              <a:rPr lang="zh-CN" altLang="zh-CN" b="1" dirty="0"/>
              <a:t>编辑幻灯片</a:t>
            </a:r>
            <a:endParaRPr lang="zh-CN" altLang="zh-CN" b="1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endParaRPr lang="zh-CN" altLang="zh-CN" b="1" dirty="0"/>
          </a:p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4"/>
          </p:nvPr>
        </p:nvSpPr>
        <p:spPr>
          <a:xfrm>
            <a:off x="442257" y="1711446"/>
            <a:ext cx="5541683" cy="4525963"/>
          </a:xfrm>
        </p:spPr>
        <p:txBody>
          <a:bodyPr>
            <a:normAutofit/>
          </a:bodyPr>
          <a:lstStyle/>
          <a:p>
            <a:r>
              <a:rPr lang="en-US" altLang="zh-CN" b="1" dirty="0"/>
              <a:t>1</a:t>
            </a:r>
            <a:r>
              <a:rPr lang="zh-CN" altLang="zh-CN" b="1" dirty="0"/>
              <a:t>编辑第</a:t>
            </a:r>
            <a:r>
              <a:rPr lang="en-US" altLang="zh-CN" b="1" dirty="0"/>
              <a:t>1</a:t>
            </a:r>
            <a:r>
              <a:rPr lang="zh-CN" altLang="zh-CN" b="1" dirty="0"/>
              <a:t>张幻灯片</a:t>
            </a:r>
            <a:endParaRPr lang="zh-CN" altLang="zh-CN" b="1" dirty="0"/>
          </a:p>
          <a:p>
            <a:pPr lvl="1"/>
            <a:r>
              <a:rPr lang="zh-CN" altLang="zh-CN" dirty="0"/>
              <a:t>新建幻灯片时，</a:t>
            </a:r>
            <a:r>
              <a:rPr lang="en-US" altLang="zh-CN" dirty="0"/>
              <a:t>PowerPoint</a:t>
            </a:r>
            <a:r>
              <a:rPr lang="zh-CN" altLang="zh-CN" dirty="0"/>
              <a:t>软件已经为我们新建了一张幻灯片，幻灯片的版式为标题幻灯片。</a:t>
            </a:r>
            <a:endParaRPr lang="zh-CN" altLang="zh-CN" dirty="0"/>
          </a:p>
          <a:p>
            <a:pPr lvl="1"/>
            <a:r>
              <a:rPr lang="zh-CN" altLang="zh-CN" dirty="0"/>
              <a:t>在主标题文本框中输入“第一章</a:t>
            </a:r>
            <a:r>
              <a:rPr lang="en-US" altLang="zh-CN" dirty="0"/>
              <a:t>  </a:t>
            </a:r>
            <a:r>
              <a:rPr lang="zh-CN" altLang="zh-CN" dirty="0"/>
              <a:t>物态及其变化”，在副标题文本框中输入“第三小组 小曾 小张 </a:t>
            </a:r>
            <a:r>
              <a:rPr lang="en-US" altLang="zh-CN" dirty="0"/>
              <a:t>2020</a:t>
            </a:r>
            <a:r>
              <a:rPr lang="zh-CN" altLang="zh-CN" dirty="0"/>
              <a:t>年</a:t>
            </a:r>
            <a:r>
              <a:rPr lang="en-US" altLang="zh-CN" dirty="0"/>
              <a:t>9</a:t>
            </a:r>
            <a:r>
              <a:rPr lang="zh-CN" altLang="zh-CN" dirty="0"/>
              <a:t>月”，副标题分两行显示。</a:t>
            </a:r>
            <a:endParaRPr lang="en-US" altLang="zh-CN" dirty="0"/>
          </a:p>
          <a:p>
            <a:r>
              <a:rPr lang="en-US" altLang="zh-CN" b="1" dirty="0"/>
              <a:t>2</a:t>
            </a:r>
            <a:r>
              <a:rPr lang="zh-CN" altLang="zh-CN" b="1" dirty="0"/>
              <a:t>设置内置主题</a:t>
            </a:r>
            <a:endParaRPr lang="en-US" altLang="zh-CN" b="1" dirty="0"/>
          </a:p>
          <a:p>
            <a:pPr lvl="1"/>
            <a:r>
              <a:rPr lang="zh-CN" altLang="zh-CN" dirty="0"/>
              <a:t>目前幻灯片的背景不好看，我们为幻灯片设置一种合适的内置主题，使得幻灯片的背景，字体颜色等更加美观大方。</a:t>
            </a:r>
            <a:endParaRPr lang="zh-CN" altLang="zh-CN" dirty="0"/>
          </a:p>
          <a:p>
            <a:endParaRPr lang="en-US" altLang="zh-CN" b="1" dirty="0"/>
          </a:p>
          <a:p>
            <a:endParaRPr lang="zh-CN" altLang="zh-CN" b="1" dirty="0"/>
          </a:p>
          <a:p>
            <a:pPr lvl="1"/>
            <a:endParaRPr lang="zh-CN" altLang="zh-CN" dirty="0"/>
          </a:p>
          <a:p>
            <a:endParaRPr lang="zh-CN" altLang="en-US" dirty="0"/>
          </a:p>
        </p:txBody>
      </p:sp>
      <p:grpSp>
        <p:nvGrpSpPr>
          <p:cNvPr id="29" name="画布 2124"/>
          <p:cNvGrpSpPr/>
          <p:nvPr/>
        </p:nvGrpSpPr>
        <p:grpSpPr>
          <a:xfrm>
            <a:off x="6121399" y="1861819"/>
            <a:ext cx="5131955" cy="3977871"/>
            <a:chOff x="0" y="0"/>
            <a:chExt cx="3817620" cy="2906314"/>
          </a:xfrm>
        </p:grpSpPr>
        <p:sp>
          <p:nvSpPr>
            <p:cNvPr id="30" name="矩形 29"/>
            <p:cNvSpPr/>
            <p:nvPr/>
          </p:nvSpPr>
          <p:spPr>
            <a:xfrm>
              <a:off x="0" y="0"/>
              <a:ext cx="3817620" cy="2905760"/>
            </a:xfrm>
            <a:prstGeom prst="rect">
              <a:avLst/>
            </a:prstGeom>
            <a:ln>
              <a:noFill/>
            </a:ln>
          </p:spPr>
        </p:sp>
        <p:sp>
          <p:nvSpPr>
            <p:cNvPr id="32" name="文本框 1448"/>
            <p:cNvSpPr txBox="1"/>
            <p:nvPr/>
          </p:nvSpPr>
          <p:spPr>
            <a:xfrm>
              <a:off x="577782" y="2546269"/>
              <a:ext cx="2840727" cy="360045"/>
            </a:xfrm>
            <a:prstGeom prst="rect">
              <a:avLst/>
            </a:prstGeom>
            <a:solidFill>
              <a:sysClr val="window" lastClr="FFFFFF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sz="16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图</a:t>
              </a:r>
              <a:r>
                <a:rPr lang="en-US" sz="16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10-7 </a:t>
              </a:r>
              <a:r>
                <a:rPr lang="zh-CN" sz="16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设置主题后第一张幻灯片效果图</a:t>
              </a:r>
              <a:endParaRPr lang="zh-CN" sz="16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  <p:pic>
        <p:nvPicPr>
          <p:cNvPr id="9" name="图片 8"/>
          <p:cNvPicPr/>
          <p:nvPr/>
        </p:nvPicPr>
        <p:blipFill>
          <a:blip r:embed="rId1"/>
          <a:stretch>
            <a:fillRect/>
          </a:stretch>
        </p:blipFill>
        <p:spPr>
          <a:xfrm>
            <a:off x="6898101" y="2076988"/>
            <a:ext cx="3977444" cy="3069169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201486" y="151421"/>
            <a:ext cx="10972800" cy="924478"/>
          </a:xfrm>
        </p:spPr>
        <p:txBody>
          <a:bodyPr>
            <a:normAutofit/>
          </a:bodyPr>
          <a:lstStyle/>
          <a:p>
            <a:r>
              <a:rPr lang="en-US" altLang="zh-CN" b="1" dirty="0"/>
              <a:t>10.5.2 </a:t>
            </a:r>
            <a:r>
              <a:rPr lang="zh-CN" altLang="zh-CN" b="1" dirty="0"/>
              <a:t>编辑幻灯片</a:t>
            </a:r>
            <a:endParaRPr lang="zh-CN" altLang="zh-CN" b="1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endParaRPr lang="zh-CN" altLang="zh-CN" b="1" dirty="0"/>
          </a:p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4"/>
          </p:nvPr>
        </p:nvSpPr>
        <p:spPr>
          <a:xfrm>
            <a:off x="482600" y="1920122"/>
            <a:ext cx="4725548" cy="2742565"/>
          </a:xfrm>
        </p:spPr>
        <p:txBody>
          <a:bodyPr>
            <a:normAutofit/>
          </a:bodyPr>
          <a:lstStyle/>
          <a:p>
            <a:r>
              <a:rPr lang="en-US" altLang="zh-CN" b="1" dirty="0"/>
              <a:t>3 </a:t>
            </a:r>
            <a:r>
              <a:rPr lang="zh-CN" altLang="zh-CN" b="1" dirty="0"/>
              <a:t>制作第</a:t>
            </a:r>
            <a:r>
              <a:rPr lang="en-US" altLang="zh-CN" b="1" dirty="0"/>
              <a:t>2</a:t>
            </a:r>
            <a:r>
              <a:rPr lang="zh-CN" altLang="zh-CN" b="1" dirty="0"/>
              <a:t>张幻灯片</a:t>
            </a:r>
            <a:endParaRPr lang="zh-CN" altLang="zh-CN" b="1" dirty="0"/>
          </a:p>
          <a:p>
            <a:r>
              <a:rPr lang="zh-CN" altLang="zh-CN" b="1" dirty="0"/>
              <a:t>（</a:t>
            </a:r>
            <a:r>
              <a:rPr lang="en-US" altLang="zh-CN" b="1" dirty="0"/>
              <a:t>1</a:t>
            </a:r>
            <a:r>
              <a:rPr lang="zh-CN" altLang="zh-CN" b="1" dirty="0"/>
              <a:t>）插入幻灯片</a:t>
            </a:r>
            <a:endParaRPr lang="zh-CN" altLang="zh-CN" b="1" dirty="0"/>
          </a:p>
          <a:p>
            <a:pPr lvl="1"/>
            <a:r>
              <a:rPr lang="zh-CN" altLang="zh-CN" dirty="0"/>
              <a:t>切换到【开始】选项卡，在【幻灯片】分组中单击【新建幻灯片】命令，在弹出的菜单中选择“垂直排列标题与文本”版式。</a:t>
            </a:r>
            <a:endParaRPr lang="zh-CN" altLang="zh-CN" dirty="0"/>
          </a:p>
          <a:p>
            <a:endParaRPr lang="en-US" altLang="zh-CN" b="1" dirty="0"/>
          </a:p>
          <a:p>
            <a:endParaRPr lang="zh-CN" altLang="zh-CN" b="1" dirty="0"/>
          </a:p>
          <a:p>
            <a:pPr lvl="1"/>
            <a:endParaRPr lang="zh-CN" altLang="zh-CN" dirty="0"/>
          </a:p>
          <a:p>
            <a:endParaRPr lang="zh-CN" altLang="en-US" dirty="0"/>
          </a:p>
        </p:txBody>
      </p:sp>
      <p:grpSp>
        <p:nvGrpSpPr>
          <p:cNvPr id="22" name="组合 21"/>
          <p:cNvGrpSpPr/>
          <p:nvPr/>
        </p:nvGrpSpPr>
        <p:grpSpPr>
          <a:xfrm>
            <a:off x="5822976" y="2140560"/>
            <a:ext cx="4476750" cy="2742565"/>
            <a:chOff x="114300" y="104775"/>
            <a:chExt cx="4600575" cy="2865983"/>
          </a:xfrm>
        </p:grpSpPr>
        <p:pic>
          <p:nvPicPr>
            <p:cNvPr id="23" name="图片 22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14300" y="104775"/>
              <a:ext cx="4600575" cy="2814846"/>
            </a:xfrm>
            <a:prstGeom prst="rect">
              <a:avLst/>
            </a:prstGeom>
          </p:spPr>
        </p:pic>
        <p:pic>
          <p:nvPicPr>
            <p:cNvPr id="24" name="图片 2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03009" y="1041718"/>
              <a:ext cx="1514211" cy="1877902"/>
            </a:xfrm>
            <a:prstGeom prst="rect">
              <a:avLst/>
            </a:prstGeom>
          </p:spPr>
        </p:pic>
        <p:sp>
          <p:nvSpPr>
            <p:cNvPr id="25" name="文本框 1448"/>
            <p:cNvSpPr txBox="1"/>
            <p:nvPr/>
          </p:nvSpPr>
          <p:spPr>
            <a:xfrm>
              <a:off x="1117108" y="708417"/>
              <a:ext cx="568263" cy="268458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①单击</a:t>
              </a:r>
              <a:endParaRPr lang="zh-CN" sz="1050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26" name="椭圆 25"/>
            <p:cNvSpPr/>
            <p:nvPr/>
          </p:nvSpPr>
          <p:spPr>
            <a:xfrm>
              <a:off x="926236" y="2333623"/>
              <a:ext cx="885590" cy="63713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endParaRPr lang="zh-CN" altLang="en-US"/>
            </a:p>
          </p:txBody>
        </p:sp>
        <p:sp>
          <p:nvSpPr>
            <p:cNvPr id="27" name="文本框 1448"/>
            <p:cNvSpPr txBox="1"/>
            <p:nvPr/>
          </p:nvSpPr>
          <p:spPr>
            <a:xfrm>
              <a:off x="1811826" y="2466973"/>
              <a:ext cx="568263" cy="268458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②选择</a:t>
              </a:r>
              <a:endParaRPr lang="zh-CN" sz="1050" kern="1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28" name="椭圆 27"/>
            <p:cNvSpPr/>
            <p:nvPr/>
          </p:nvSpPr>
          <p:spPr>
            <a:xfrm>
              <a:off x="667894" y="514351"/>
              <a:ext cx="400349" cy="527368"/>
            </a:xfrm>
            <a:prstGeom prst="ellips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endParaRPr lang="zh-CN" altLang="en-US"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201486" y="151421"/>
            <a:ext cx="10972800" cy="924478"/>
          </a:xfrm>
        </p:spPr>
        <p:txBody>
          <a:bodyPr>
            <a:normAutofit/>
          </a:bodyPr>
          <a:lstStyle/>
          <a:p>
            <a:r>
              <a:rPr lang="en-US" altLang="zh-CN" b="1" dirty="0"/>
              <a:t>10.5.2 </a:t>
            </a:r>
            <a:r>
              <a:rPr lang="zh-CN" altLang="zh-CN" b="1" dirty="0"/>
              <a:t>编辑幻灯片</a:t>
            </a:r>
            <a:endParaRPr lang="zh-CN" altLang="zh-CN" b="1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4"/>
          </p:nvPr>
        </p:nvSpPr>
        <p:spPr>
          <a:xfrm>
            <a:off x="536387" y="2124392"/>
            <a:ext cx="5501341" cy="3480845"/>
          </a:xfrm>
        </p:spPr>
        <p:txBody>
          <a:bodyPr>
            <a:normAutofit/>
          </a:bodyPr>
          <a:lstStyle/>
          <a:p>
            <a:r>
              <a:rPr lang="en-US" altLang="zh-CN" b="1" dirty="0"/>
              <a:t>3 </a:t>
            </a:r>
            <a:r>
              <a:rPr lang="zh-CN" altLang="zh-CN" b="1" dirty="0"/>
              <a:t>制作第</a:t>
            </a:r>
            <a:r>
              <a:rPr lang="en-US" altLang="zh-CN" b="1" dirty="0"/>
              <a:t>2</a:t>
            </a:r>
            <a:r>
              <a:rPr lang="zh-CN" altLang="zh-CN" b="1" dirty="0"/>
              <a:t>张幻灯片</a:t>
            </a:r>
            <a:endParaRPr lang="zh-CN" altLang="zh-CN" b="1" dirty="0"/>
          </a:p>
          <a:p>
            <a:pPr lvl="1"/>
            <a:r>
              <a:rPr lang="en-US" altLang="zh-CN" dirty="0"/>
              <a:t>1</a:t>
            </a:r>
            <a:r>
              <a:rPr lang="zh-CN" altLang="zh-CN" dirty="0"/>
              <a:t>）输入标题和内容；</a:t>
            </a:r>
            <a:endParaRPr lang="zh-CN" altLang="zh-CN" dirty="0"/>
          </a:p>
          <a:p>
            <a:pPr lvl="1"/>
            <a:r>
              <a:rPr lang="en-US" altLang="zh-CN" dirty="0"/>
              <a:t>2</a:t>
            </a:r>
            <a:r>
              <a:rPr lang="zh-CN" altLang="zh-CN" dirty="0"/>
              <a:t>）插入图片。切换到【插入】选项卡，在【图像】分组中单击【图片】命令，找到我们所需要的图片（考拉</a:t>
            </a:r>
            <a:r>
              <a:rPr lang="en-US" altLang="zh-CN" dirty="0"/>
              <a:t>.jpg</a:t>
            </a:r>
            <a:r>
              <a:rPr lang="zh-CN" altLang="zh-CN" dirty="0"/>
              <a:t>），将其插入到本幻灯片中，将其拖动到左下角，并设置合适大小。第二张幻灯片如图</a:t>
            </a:r>
            <a:r>
              <a:rPr lang="en-US" altLang="zh-CN" dirty="0"/>
              <a:t>10-9</a:t>
            </a:r>
            <a:r>
              <a:rPr lang="zh-CN" altLang="zh-CN" dirty="0"/>
              <a:t>所示。</a:t>
            </a:r>
            <a:endParaRPr lang="zh-CN" altLang="zh-CN" dirty="0"/>
          </a:p>
          <a:p>
            <a:endParaRPr lang="en-US" altLang="zh-CN" b="1" dirty="0"/>
          </a:p>
          <a:p>
            <a:endParaRPr lang="zh-CN" altLang="zh-CN" b="1" dirty="0"/>
          </a:p>
          <a:p>
            <a:pPr lvl="1"/>
            <a:endParaRPr lang="zh-CN" altLang="zh-CN" dirty="0"/>
          </a:p>
          <a:p>
            <a:endParaRPr lang="zh-CN" altLang="en-US" dirty="0"/>
          </a:p>
        </p:txBody>
      </p:sp>
      <p:grpSp>
        <p:nvGrpSpPr>
          <p:cNvPr id="22" name="画布 2138"/>
          <p:cNvGrpSpPr/>
          <p:nvPr/>
        </p:nvGrpSpPr>
        <p:grpSpPr>
          <a:xfrm>
            <a:off x="5889480" y="1496293"/>
            <a:ext cx="5498956" cy="4207861"/>
            <a:chOff x="0" y="0"/>
            <a:chExt cx="4257675" cy="3128010"/>
          </a:xfrm>
        </p:grpSpPr>
        <p:sp>
          <p:nvSpPr>
            <p:cNvPr id="23" name="矩形 22"/>
            <p:cNvSpPr/>
            <p:nvPr/>
          </p:nvSpPr>
          <p:spPr>
            <a:xfrm>
              <a:off x="0" y="0"/>
              <a:ext cx="4257675" cy="3128010"/>
            </a:xfrm>
            <a:prstGeom prst="rect">
              <a:avLst/>
            </a:prstGeom>
            <a:ln>
              <a:noFill/>
            </a:ln>
          </p:spPr>
        </p:sp>
        <p:sp>
          <p:nvSpPr>
            <p:cNvPr id="25" name="文本框 1448"/>
            <p:cNvSpPr txBox="1"/>
            <p:nvPr/>
          </p:nvSpPr>
          <p:spPr>
            <a:xfrm>
              <a:off x="1137439" y="2587566"/>
              <a:ext cx="2325807" cy="359410"/>
            </a:xfrm>
            <a:prstGeom prst="rect">
              <a:avLst/>
            </a:prstGeom>
            <a:solidFill>
              <a:sysClr val="window" lastClr="FFFFFF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图</a:t>
              </a:r>
              <a:r>
                <a:rPr lang="en-US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10-9 </a:t>
              </a:r>
              <a:r>
                <a:rPr lang="zh-CN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第二张幻灯片效果图</a:t>
              </a:r>
              <a:endParaRPr lang="zh-CN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  <p:pic>
        <p:nvPicPr>
          <p:cNvPr id="9" name="图片 8"/>
          <p:cNvPicPr/>
          <p:nvPr/>
        </p:nvPicPr>
        <p:blipFill>
          <a:blip r:embed="rId1"/>
          <a:stretch>
            <a:fillRect/>
          </a:stretch>
        </p:blipFill>
        <p:spPr>
          <a:xfrm>
            <a:off x="7126597" y="2124392"/>
            <a:ext cx="3467735" cy="2609215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波形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波形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>
            <a:fillRect/>
          </a:stretch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0</TotalTime>
  <Words>2493</Words>
  <Application>WPS 演示</Application>
  <PresentationFormat>自定义</PresentationFormat>
  <Paragraphs>224</Paragraphs>
  <Slides>20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32" baseType="lpstr">
      <vt:lpstr>Arial</vt:lpstr>
      <vt:lpstr>宋体</vt:lpstr>
      <vt:lpstr>Wingdings</vt:lpstr>
      <vt:lpstr>Symbol</vt:lpstr>
      <vt:lpstr>Times New Roman</vt:lpstr>
      <vt:lpstr>Candara</vt:lpstr>
      <vt:lpstr>华文新魏</vt:lpstr>
      <vt:lpstr>微软雅黑</vt:lpstr>
      <vt:lpstr>Arial Unicode MS</vt:lpstr>
      <vt:lpstr>华文楷体</vt:lpstr>
      <vt:lpstr>Calibri</vt:lpstr>
      <vt:lpstr>波形</vt:lpstr>
      <vt:lpstr>案例十 用PowerPoint制作物理课件</vt:lpstr>
      <vt:lpstr>10.1 教学目标</vt:lpstr>
      <vt:lpstr>10.3 操作要求</vt:lpstr>
      <vt:lpstr>案例十 部分效果图</vt:lpstr>
      <vt:lpstr>10.5 操作过程要点讲解</vt:lpstr>
      <vt:lpstr>10.5 操作过程要点讲解</vt:lpstr>
      <vt:lpstr>10.5.2 编辑幻灯片</vt:lpstr>
      <vt:lpstr>10.5.2 编辑幻灯片</vt:lpstr>
      <vt:lpstr>10.5.2 编辑幻灯片</vt:lpstr>
      <vt:lpstr>10.5.2 编辑幻灯片</vt:lpstr>
      <vt:lpstr>10.5.2 编辑幻灯片</vt:lpstr>
      <vt:lpstr>10.5.2 编辑幻灯片</vt:lpstr>
      <vt:lpstr>10.5.2 编辑幻灯片</vt:lpstr>
      <vt:lpstr>10.5.2 编辑幻灯片</vt:lpstr>
      <vt:lpstr>10.5.2 编辑幻灯片</vt:lpstr>
      <vt:lpstr>10.6 实训操作</vt:lpstr>
      <vt:lpstr>10.6 实训操作</vt:lpstr>
      <vt:lpstr>10.6 实训操作</vt:lpstr>
      <vt:lpstr>实训2 制作旅游景点介绍演示文稿</vt:lpstr>
      <vt:lpstr>实训2 制作旅游景点介绍演示文稿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办公自动化案例教材</dc:title>
  <dc:creator>Windows</dc:creator>
  <cp:lastModifiedBy>lenovo</cp:lastModifiedBy>
  <cp:revision>43</cp:revision>
  <dcterms:created xsi:type="dcterms:W3CDTF">2019-02-09T02:31:00Z</dcterms:created>
  <dcterms:modified xsi:type="dcterms:W3CDTF">2022-04-21T03:23:49Z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mmondata">
    <vt:lpwstr>eyJoZGlkIjoiMmZmMGQ2ZDUwY2MxMjJjNTExYTdjNjg4NDQ0OWVkNGEifQ==</vt:lpwstr>
  </property>
  <property fmtid="{D5CDD505-2E9C-101B-9397-08002B2CF9AE}" pid="3" name="ICV">
    <vt:lpwstr>A8106B58C9D84AFB9BED50FE16E1569A</vt:lpwstr>
  </property>
  <property fmtid="{D5CDD505-2E9C-101B-9397-08002B2CF9AE}" pid="4" name="KSOProductBuildVer">
    <vt:lpwstr>2052-11.1.0.11636</vt:lpwstr>
  </property>
</Properties>
</file>