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8.jpe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20.jpeg" Type="http://schemas.openxmlformats.org/officeDocument/2006/relationships/image"/><Relationship Id="rId4" Target="../media/image21.jpeg" Type="http://schemas.openxmlformats.org/officeDocument/2006/relationships/image"/><Relationship Id="rId5" Target="../media/image22.jpeg" Type="http://schemas.openxmlformats.org/officeDocument/2006/relationships/image"/><Relationship Id="rId6" Target="../media/image23.jpe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24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jpe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2.jpe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49616" y="1681622"/>
            <a:ext cx="6249900" cy="197739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495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课时七：生成式AI的边界与未来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172676" y="4354068"/>
            <a:ext cx="2056587" cy="419156"/>
          </a:xfrm>
          <a:prstGeom prst="rect">
            <a:avLst/>
          </a:prstGeom>
          <a:noFill/>
        </p:spPr>
        <p:txBody>
          <a:bodyPr anchor="ctr" rtlCol="false" tIns="33052" lIns="66008" bIns="33052" rIns="66008" anchorCtr="false" vert="horz" wrap="square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汇报人：文小库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>
            <a:off x="3773128" y="4354068"/>
            <a:ext cx="2077143" cy="419156"/>
          </a:xfrm>
          <a:prstGeom prst="rect">
            <a:avLst/>
          </a:prstGeom>
          <a:noFill/>
        </p:spPr>
        <p:txBody>
          <a:bodyPr anchor="ctr" rtlCol="false" tIns="33052" lIns="66008" bIns="33052" rIns="66008" anchorCtr="false" vert="horz" wrap="square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2024-01-16</a:t>
            </a:r>
            <a:endParaRPr lang="en-US" sz="1100"/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849616" y="6177526"/>
            <a:ext cx="5497697" cy="419156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l"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https://wenku.baidu.com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0800" y="1576863"/>
            <a:ext cx="1849755" cy="92964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69515" y="1576863"/>
            <a:ext cx="2922600" cy="9296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3953" y="2362980"/>
            <a:ext cx="6574155" cy="18059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45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未来生成式AI的发展趋势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579498" y="4122330"/>
            <a:ext cx="600953" cy="60095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name="AutoShape 3" id="3"/>
          <p:cNvSpPr/>
          <p:nvPr/>
        </p:nvSpPr>
        <p:spPr>
          <a:xfrm rot="0">
            <a:off x="6072323" y="1774071"/>
            <a:ext cx="600953" cy="60095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name="TextBox 4" id="4"/>
          <p:cNvSpPr txBox="true"/>
          <p:nvPr/>
        </p:nvSpPr>
        <p:spPr>
          <a:xfrm rot="0">
            <a:off x="5004127" y="2472562"/>
            <a:ext cx="2762250" cy="1257300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在未来，生成式AI技术在算法、数据和计算资源等方面的突破将有望实现。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046100" y="4806368"/>
            <a:ext cx="2657475" cy="1257300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算法进步将使得生成式AI模型在创意生成方面具备更高的水平。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499110" y="4817651"/>
            <a:ext cx="2762250" cy="1257300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随着数据量的不断增加和计算能力的提升，生成式AI模型的性能和泛化能力将得到进一步提高。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6072323" y="4122330"/>
            <a:ext cx="600953" cy="60095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name="Freeform 8" id="8"/>
          <p:cNvSpPr/>
          <p:nvPr/>
        </p:nvSpPr>
        <p:spPr>
          <a:xfrm rot="0">
            <a:off x="6244501" y="4282317"/>
            <a:ext cx="280981" cy="280981"/>
          </a:xfrm>
          <a:custGeom>
            <a:avLst/>
            <a:gdLst/>
            <a:ahLst/>
            <a:cxnLst/>
            <a:rect r="r" b="b" t="t" l="l"/>
            <a:pathLst>
              <a:path h="304800" w="304800">
                <a:moveTo>
                  <a:pt x="288693" y="85468"/>
                </a:moveTo>
                <a:lnTo>
                  <a:pt x="193700" y="180461"/>
                </a:lnTo>
                <a:lnTo>
                  <a:pt x="301971" y="180461"/>
                </a:lnTo>
                <a:cubicBezTo>
                  <a:pt x="303686" y="171298"/>
                  <a:pt x="304800" y="162001"/>
                  <a:pt x="304800" y="152400"/>
                </a:cubicBezTo>
                <a:cubicBezTo>
                  <a:pt x="304800" y="128273"/>
                  <a:pt x="298694" y="105747"/>
                  <a:pt x="288693" y="85468"/>
                </a:cubicBezTo>
                <a:close/>
                <a:moveTo>
                  <a:pt x="200549" y="145161"/>
                </a:moveTo>
                <a:lnTo>
                  <a:pt x="278682" y="67066"/>
                </a:lnTo>
                <a:cubicBezTo>
                  <a:pt x="260080" y="39643"/>
                  <a:pt x="232543" y="19241"/>
                  <a:pt x="200549" y="8525"/>
                </a:cubicBezTo>
                <a:lnTo>
                  <a:pt x="200549" y="145161"/>
                </a:lnTo>
                <a:close/>
                <a:moveTo>
                  <a:pt x="159525" y="200549"/>
                </a:moveTo>
                <a:lnTo>
                  <a:pt x="237677" y="278721"/>
                </a:lnTo>
                <a:cubicBezTo>
                  <a:pt x="265138" y="260156"/>
                  <a:pt x="285560" y="232581"/>
                  <a:pt x="296275" y="200549"/>
                </a:cubicBezTo>
                <a:lnTo>
                  <a:pt x="159525" y="200549"/>
                </a:lnTo>
                <a:close/>
                <a:moveTo>
                  <a:pt x="180432" y="111862"/>
                </a:moveTo>
                <a:lnTo>
                  <a:pt x="180432" y="2829"/>
                </a:lnTo>
                <a:cubicBezTo>
                  <a:pt x="171317" y="1133"/>
                  <a:pt x="162001" y="0"/>
                  <a:pt x="152400" y="0"/>
                </a:cubicBezTo>
                <a:cubicBezTo>
                  <a:pt x="128064" y="0"/>
                  <a:pt x="105366" y="6229"/>
                  <a:pt x="84963" y="16393"/>
                </a:cubicBezTo>
                <a:lnTo>
                  <a:pt x="180432" y="111862"/>
                </a:lnTo>
                <a:close/>
                <a:moveTo>
                  <a:pt x="124368" y="193853"/>
                </a:moveTo>
                <a:lnTo>
                  <a:pt x="124368" y="301981"/>
                </a:lnTo>
                <a:cubicBezTo>
                  <a:pt x="133483" y="303686"/>
                  <a:pt x="142799" y="304800"/>
                  <a:pt x="152400" y="304800"/>
                </a:cubicBezTo>
                <a:cubicBezTo>
                  <a:pt x="176508" y="304800"/>
                  <a:pt x="198987" y="298694"/>
                  <a:pt x="219266" y="288722"/>
                </a:cubicBezTo>
                <a:lnTo>
                  <a:pt x="124368" y="193853"/>
                </a:lnTo>
                <a:close/>
                <a:moveTo>
                  <a:pt x="104232" y="159763"/>
                </a:moveTo>
                <a:lnTo>
                  <a:pt x="26194" y="237792"/>
                </a:lnTo>
                <a:cubicBezTo>
                  <a:pt x="44758" y="265176"/>
                  <a:pt x="72276" y="285569"/>
                  <a:pt x="104232" y="296285"/>
                </a:cubicBezTo>
                <a:lnTo>
                  <a:pt x="104232" y="159763"/>
                </a:lnTo>
                <a:close/>
                <a:moveTo>
                  <a:pt x="2829" y="124368"/>
                </a:moveTo>
                <a:cubicBezTo>
                  <a:pt x="1133" y="133483"/>
                  <a:pt x="0" y="142799"/>
                  <a:pt x="0" y="152400"/>
                </a:cubicBezTo>
                <a:cubicBezTo>
                  <a:pt x="0" y="176584"/>
                  <a:pt x="6144" y="199130"/>
                  <a:pt x="16145" y="219408"/>
                </a:cubicBezTo>
                <a:lnTo>
                  <a:pt x="111195" y="124358"/>
                </a:lnTo>
                <a:lnTo>
                  <a:pt x="2829" y="124358"/>
                </a:lnTo>
                <a:close/>
                <a:moveTo>
                  <a:pt x="66637" y="26489"/>
                </a:moveTo>
                <a:cubicBezTo>
                  <a:pt x="39443" y="45053"/>
                  <a:pt x="19183" y="72428"/>
                  <a:pt x="8525" y="104232"/>
                </a:cubicBezTo>
                <a:lnTo>
                  <a:pt x="144389" y="104232"/>
                </a:lnTo>
                <a:lnTo>
                  <a:pt x="66637" y="264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name="Freeform 9" id="9"/>
          <p:cNvSpPr/>
          <p:nvPr/>
        </p:nvSpPr>
        <p:spPr>
          <a:xfrm rot="0">
            <a:off x="6249635" y="1942726"/>
            <a:ext cx="246922" cy="246922"/>
          </a:xfrm>
          <a:custGeom>
            <a:avLst/>
            <a:gdLst/>
            <a:ahLst/>
            <a:cxnLst/>
            <a:rect r="r" b="b" t="t" l="l"/>
            <a:pathLst>
              <a:path h="304800" w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name="Freeform 10" id="10"/>
          <p:cNvSpPr/>
          <p:nvPr/>
        </p:nvSpPr>
        <p:spPr>
          <a:xfrm rot="0">
            <a:off x="9758054" y="4300887"/>
            <a:ext cx="243840" cy="243840"/>
          </a:xfrm>
          <a:custGeom>
            <a:avLst/>
            <a:gdLst/>
            <a:ahLst/>
            <a:cxnLst/>
            <a:rect r="r" b="b" t="t" l="l"/>
            <a:pathLst>
              <a:path h="304800" w="304800">
                <a:moveTo>
                  <a:pt x="209550" y="0"/>
                </a:moveTo>
                <a:cubicBezTo>
                  <a:pt x="156943" y="0"/>
                  <a:pt x="114300" y="42643"/>
                  <a:pt x="114300" y="95250"/>
                </a:cubicBezTo>
                <a:cubicBezTo>
                  <a:pt x="114300" y="101213"/>
                  <a:pt x="114852" y="107042"/>
                  <a:pt x="115900" y="112700"/>
                </a:cubicBezTo>
                <a:lnTo>
                  <a:pt x="0" y="228600"/>
                </a:lnTo>
                <a:lnTo>
                  <a:pt x="0" y="285750"/>
                </a:lnTo>
                <a:cubicBezTo>
                  <a:pt x="0" y="296275"/>
                  <a:pt x="8525" y="304800"/>
                  <a:pt x="19050" y="304800"/>
                </a:cubicBezTo>
                <a:lnTo>
                  <a:pt x="38100" y="30480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247650"/>
                </a:lnTo>
                <a:lnTo>
                  <a:pt x="114300" y="247650"/>
                </a:lnTo>
                <a:lnTo>
                  <a:pt x="114300" y="209550"/>
                </a:lnTo>
                <a:lnTo>
                  <a:pt x="152400" y="209550"/>
                </a:lnTo>
                <a:lnTo>
                  <a:pt x="177117" y="184833"/>
                </a:lnTo>
                <a:cubicBezTo>
                  <a:pt x="187242" y="188500"/>
                  <a:pt x="198158" y="190500"/>
                  <a:pt x="209550" y="190500"/>
                </a:cubicBezTo>
                <a:cubicBezTo>
                  <a:pt x="262157" y="190500"/>
                  <a:pt x="304800" y="147857"/>
                  <a:pt x="304800" y="95250"/>
                </a:cubicBezTo>
                <a:cubicBezTo>
                  <a:pt x="304800" y="42643"/>
                  <a:pt x="262157" y="0"/>
                  <a:pt x="209550" y="0"/>
                </a:cubicBezTo>
                <a:close/>
                <a:moveTo>
                  <a:pt x="238087" y="95288"/>
                </a:moveTo>
                <a:cubicBezTo>
                  <a:pt x="222304" y="95288"/>
                  <a:pt x="209512" y="82496"/>
                  <a:pt x="209512" y="66713"/>
                </a:cubicBezTo>
                <a:cubicBezTo>
                  <a:pt x="209512" y="50930"/>
                  <a:pt x="222304" y="38138"/>
                  <a:pt x="238087" y="38138"/>
                </a:cubicBezTo>
                <a:cubicBezTo>
                  <a:pt x="253870" y="38138"/>
                  <a:pt x="266662" y="50930"/>
                  <a:pt x="266662" y="66713"/>
                </a:cubicBezTo>
                <a:cubicBezTo>
                  <a:pt x="266662" y="82496"/>
                  <a:pt x="253870" y="95288"/>
                  <a:pt x="238087" y="9528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14292" r="14292"/>
          <a:stretch>
            <a:fillRect/>
          </a:stretch>
        </p:blipFill>
        <p:spPr>
          <a:xfrm rot="0">
            <a:off x="8770541" y="1481576"/>
            <a:ext cx="2313273" cy="2313273"/>
          </a:xfrm>
          <a:prstGeom prst="round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t="8486" b="8486"/>
          <a:stretch>
            <a:fillRect/>
          </a:stretch>
        </p:blipFill>
        <p:spPr>
          <a:xfrm rot="0">
            <a:off x="454963" y="1481576"/>
            <a:ext cx="4240298" cy="4612191"/>
          </a:xfrm>
          <a:prstGeom prst="roundRect">
            <a:avLst/>
          </a:prstGeom>
        </p:spPr>
      </p:pic>
      <p:grpSp>
        <p:nvGrpSpPr>
          <p:cNvPr name="Group 13" id="13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4" id="14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30" id="30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31" id="31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2" id="32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3" id="33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34" id="34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技术进步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18678" r="18678"/>
          <a:stretch>
            <a:fillRect/>
          </a:stretch>
        </p:blipFill>
        <p:spPr>
          <a:xfrm rot="0">
            <a:off x="882858" y="1563009"/>
            <a:ext cx="2465519" cy="245982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20660" r="20660"/>
          <a:stretch>
            <a:fillRect/>
          </a:stretch>
        </p:blipFill>
        <p:spPr>
          <a:xfrm rot="0">
            <a:off x="3561054" y="1563009"/>
            <a:ext cx="2465519" cy="245982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16589" r="16589"/>
          <a:stretch>
            <a:fillRect/>
          </a:stretch>
        </p:blipFill>
        <p:spPr>
          <a:xfrm rot="0">
            <a:off x="6239251" y="1563009"/>
            <a:ext cx="2465519" cy="245982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16589" r="16589"/>
          <a:stretch>
            <a:fillRect/>
          </a:stretch>
        </p:blipFill>
        <p:spPr>
          <a:xfrm rot="0">
            <a:off x="8917448" y="1563009"/>
            <a:ext cx="2465519" cy="2459823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>
            <a:off x="1401243" y="3336168"/>
            <a:ext cx="1428750" cy="1428750"/>
          </a:xfrm>
          <a:prstGeom prst="rect">
            <a:avLst/>
          </a:prstGeom>
          <a:solidFill>
            <a:schemeClr val="accent1">
              <a:alpha val="72250"/>
            </a:schemeClr>
          </a:solidFill>
        </p:spPr>
      </p:sp>
      <p:sp>
        <p:nvSpPr>
          <p:cNvPr name="AutoShape 7" id="7"/>
          <p:cNvSpPr/>
          <p:nvPr/>
        </p:nvSpPr>
        <p:spPr>
          <a:xfrm rot="0">
            <a:off x="4079439" y="3336168"/>
            <a:ext cx="1428750" cy="142875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</p:spPr>
      </p:sp>
      <p:sp>
        <p:nvSpPr>
          <p:cNvPr name="AutoShape 8" id="8"/>
          <p:cNvSpPr/>
          <p:nvPr/>
        </p:nvSpPr>
        <p:spPr>
          <a:xfrm rot="0">
            <a:off x="9466032" y="3336168"/>
            <a:ext cx="1368351" cy="146042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</p:spPr>
      </p:sp>
      <p:sp>
        <p:nvSpPr>
          <p:cNvPr name="AutoShape 9" id="9"/>
          <p:cNvSpPr/>
          <p:nvPr/>
        </p:nvSpPr>
        <p:spPr>
          <a:xfrm rot="0">
            <a:off x="6757636" y="3336168"/>
            <a:ext cx="1428750" cy="1428750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</p:sp>
      <p:sp>
        <p:nvSpPr>
          <p:cNvPr name="AutoShape 10" id="10"/>
          <p:cNvSpPr/>
          <p:nvPr/>
        </p:nvSpPr>
        <p:spPr>
          <a:xfrm rot="0">
            <a:off x="907981" y="5054414"/>
            <a:ext cx="2415273" cy="999925"/>
          </a:xfrm>
          <a:prstGeom prst="rect">
            <a:avLst/>
          </a:prstGeom>
          <a:noFill/>
        </p:spPr>
        <p:txBody>
          <a:bodyPr anchor="t" rtlCol="false" tIns="45720" lIns="91440" bIns="45720" rIns="91440" anchorCtr="true" vert="horz" wrap="square">
            <a:noAutofit/>
          </a:bodyPr>
          <a:lstStyle/>
          <a:p>
            <a:pPr algn="ctr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展望未来，生成式AI技术将在医疗、教育、娱乐等领域发挥更大的作用。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>
            <a:off x="3586178" y="5054414"/>
            <a:ext cx="2415273" cy="999925"/>
          </a:xfrm>
          <a:prstGeom prst="rect">
            <a:avLst/>
          </a:prstGeom>
          <a:noFill/>
        </p:spPr>
        <p:txBody>
          <a:bodyPr anchor="t" rtlCol="false" tIns="45720" lIns="91440" bIns="45720" rIns="91440" anchorCtr="true" vert="horz" wrap="square">
            <a:noAutofit/>
          </a:bodyPr>
          <a:lstStyle/>
          <a:p>
            <a:pPr algn="ctr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在医疗领域，生成式AI可以帮助医生诊断疾病、制定治疗方案等。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>
            <a:off x="6264374" y="5054414"/>
            <a:ext cx="2415273" cy="999925"/>
          </a:xfrm>
          <a:prstGeom prst="rect">
            <a:avLst/>
          </a:prstGeom>
          <a:noFill/>
        </p:spPr>
        <p:txBody>
          <a:bodyPr anchor="ctr" rtlCol="false" tIns="45720" lIns="91440" bIns="45720" rIns="91440" anchorCtr="true" vert="horz" wrap="square">
            <a:noAutofit/>
          </a:bodyPr>
          <a:lstStyle/>
          <a:p>
            <a:pPr algn="ctr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在教育领域，生成式AI可以为学生提供个性化的教学方案，协助教师评估学生的学习进度。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>
            <a:off x="8942570" y="5054414"/>
            <a:ext cx="2415273" cy="999925"/>
          </a:xfrm>
          <a:prstGeom prst="rect">
            <a:avLst/>
          </a:prstGeom>
          <a:noFill/>
        </p:spPr>
        <p:txBody>
          <a:bodyPr anchor="t" rtlCol="false" tIns="45720" lIns="91440" bIns="45720" rIns="91440" anchorCtr="true" vert="horz" wrap="square">
            <a:noAutofit/>
          </a:bodyPr>
          <a:lstStyle/>
          <a:p>
            <a:pPr algn="ctr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在娱乐领域，生成式AI可以创作出更多独具创意的作品，为用户提供丰富的娱乐体验。</a:t>
            </a:r>
            <a:endParaRPr lang="en-US" sz="1100"/>
          </a:p>
        </p:txBody>
      </p:sp>
      <p:sp>
        <p:nvSpPr>
          <p:cNvPr name="TextBox 14" id="14"/>
          <p:cNvSpPr txBox="true"/>
          <p:nvPr/>
        </p:nvSpPr>
        <p:spPr>
          <a:xfrm rot="0">
            <a:off x="1431442" y="3725383"/>
            <a:ext cx="1368351" cy="68199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111824" y="3725383"/>
            <a:ext cx="1363980" cy="68199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790020" y="3725383"/>
            <a:ext cx="1363980" cy="68199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468217" y="3725383"/>
            <a:ext cx="1363980" cy="68199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9" id="19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30" id="30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31" id="31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2" id="32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3" id="33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34" id="34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35" id="35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36" id="36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7" id="37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8" id="38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39" id="39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应用拓展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0800" y="1576863"/>
            <a:ext cx="1849755" cy="92964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69515" y="1576863"/>
            <a:ext cx="2922600" cy="9296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3953" y="2362980"/>
            <a:ext cx="6574155" cy="18059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45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实例分析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4992337" y="2672075"/>
            <a:ext cx="2207272" cy="220727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name="TextBox 3" id="3"/>
          <p:cNvSpPr txBox="true"/>
          <p:nvPr/>
        </p:nvSpPr>
        <p:spPr>
          <a:xfrm rot="0">
            <a:off x="376903" y="1099688"/>
            <a:ext cx="4352925" cy="60960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25000"/>
              </a:lnSpc>
              <a:spcBef>
                <a:spcPts val="450"/>
              </a:spcBef>
            </a:pPr>
            <a:r>
              <a:rPr lang="en-US" b="true" sz="18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334724" y="1099688"/>
            <a:ext cx="4495800" cy="60960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25000"/>
              </a:lnSpc>
              <a:spcBef>
                <a:spcPts val="450"/>
              </a:spcBef>
            </a:pPr>
            <a:r>
              <a:rPr lang="en-US" b="true" sz="18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334724" y="2964493"/>
            <a:ext cx="4495800" cy="60960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25000"/>
              </a:lnSpc>
              <a:spcBef>
                <a:spcPts val="450"/>
              </a:spcBef>
            </a:pPr>
            <a:r>
              <a:rPr lang="en-US" b="true" sz="18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334724" y="4921535"/>
            <a:ext cx="4495800" cy="60960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25000"/>
              </a:lnSpc>
              <a:spcBef>
                <a:spcPts val="450"/>
              </a:spcBef>
            </a:pPr>
            <a:r>
              <a:rPr lang="en-US" b="true" sz="18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06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76903" y="4921535"/>
            <a:ext cx="4410075" cy="638175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25000"/>
              </a:lnSpc>
              <a:spcBef>
                <a:spcPts val="450"/>
              </a:spcBef>
            </a:pPr>
            <a:r>
              <a:rPr lang="en-US" b="true" sz="195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6903" y="2964493"/>
            <a:ext cx="4352925" cy="60960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25000"/>
              </a:lnSpc>
              <a:spcBef>
                <a:spcPts val="450"/>
              </a:spcBef>
            </a:pPr>
            <a:r>
              <a:rPr lang="en-US" b="true" sz="18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76903" y="1462400"/>
            <a:ext cx="4486275" cy="1209675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DALL-E是一款由OpenAI开发的生成式AI模型，可以根据用户的文本描述生成相应的图像。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76903" y="3348767"/>
            <a:ext cx="4486275" cy="1209675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DALL-E的技术特点在于其强大的图像生成能力，能够在很大程度上满足用户的需求。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76903" y="5308631"/>
            <a:ext cx="4486275" cy="1209675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在未来，DALL-E有望在设计、影视制作等领域发挥重要作用。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334724" y="1462400"/>
            <a:ext cx="4486275" cy="1209675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GPT系列是近年来最受欢迎的生成式AI模型之一，包括GPT、GPT-2、GPT-3等。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334724" y="3348767"/>
            <a:ext cx="4486275" cy="1209675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GPT系列在自然语言处理领域取得了显著的成果，可以用于生成文本、对话、文章摘要等。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334724" y="5308631"/>
            <a:ext cx="4486275" cy="1209675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随着技术的不断发展，GPT系列的性能将进一步提升，其在内容创作、客服、智能助手等领域的应用前景广阔。</a:t>
            </a:r>
          </a:p>
        </p:txBody>
      </p:sp>
      <p:sp>
        <p:nvSpPr>
          <p:cNvPr name="Freeform 15" id="15"/>
          <p:cNvSpPr/>
          <p:nvPr/>
        </p:nvSpPr>
        <p:spPr>
          <a:xfrm rot="0">
            <a:off x="5496912" y="3176650"/>
            <a:ext cx="1198122" cy="1198122"/>
          </a:xfrm>
          <a:custGeom>
            <a:avLst/>
            <a:gdLst/>
            <a:ahLst/>
            <a:cxnLst/>
            <a:rect r="r" b="b" t="t" l="l"/>
            <a:pathLst>
              <a:path h="304800" w="304800">
                <a:moveTo>
                  <a:pt x="288693" y="85468"/>
                </a:moveTo>
                <a:lnTo>
                  <a:pt x="193700" y="180461"/>
                </a:lnTo>
                <a:lnTo>
                  <a:pt x="301971" y="180461"/>
                </a:lnTo>
                <a:cubicBezTo>
                  <a:pt x="303686" y="171298"/>
                  <a:pt x="304800" y="162001"/>
                  <a:pt x="304800" y="152400"/>
                </a:cubicBezTo>
                <a:cubicBezTo>
                  <a:pt x="304800" y="128273"/>
                  <a:pt x="298694" y="105747"/>
                  <a:pt x="288693" y="85468"/>
                </a:cubicBezTo>
                <a:close/>
                <a:moveTo>
                  <a:pt x="200549" y="145161"/>
                </a:moveTo>
                <a:lnTo>
                  <a:pt x="278682" y="67066"/>
                </a:lnTo>
                <a:cubicBezTo>
                  <a:pt x="260080" y="39643"/>
                  <a:pt x="232543" y="19241"/>
                  <a:pt x="200549" y="8525"/>
                </a:cubicBezTo>
                <a:lnTo>
                  <a:pt x="200549" y="145161"/>
                </a:lnTo>
                <a:close/>
                <a:moveTo>
                  <a:pt x="159525" y="200549"/>
                </a:moveTo>
                <a:lnTo>
                  <a:pt x="237677" y="278721"/>
                </a:lnTo>
                <a:cubicBezTo>
                  <a:pt x="265138" y="260156"/>
                  <a:pt x="285560" y="232581"/>
                  <a:pt x="296275" y="200549"/>
                </a:cubicBezTo>
                <a:lnTo>
                  <a:pt x="159525" y="200549"/>
                </a:lnTo>
                <a:close/>
                <a:moveTo>
                  <a:pt x="180432" y="111862"/>
                </a:moveTo>
                <a:lnTo>
                  <a:pt x="180432" y="2829"/>
                </a:lnTo>
                <a:cubicBezTo>
                  <a:pt x="171317" y="1133"/>
                  <a:pt x="162001" y="0"/>
                  <a:pt x="152400" y="0"/>
                </a:cubicBezTo>
                <a:cubicBezTo>
                  <a:pt x="128064" y="0"/>
                  <a:pt x="105366" y="6229"/>
                  <a:pt x="84963" y="16393"/>
                </a:cubicBezTo>
                <a:lnTo>
                  <a:pt x="180432" y="111862"/>
                </a:lnTo>
                <a:close/>
                <a:moveTo>
                  <a:pt x="124368" y="193853"/>
                </a:moveTo>
                <a:lnTo>
                  <a:pt x="124368" y="301981"/>
                </a:lnTo>
                <a:cubicBezTo>
                  <a:pt x="133483" y="303686"/>
                  <a:pt x="142799" y="304800"/>
                  <a:pt x="152400" y="304800"/>
                </a:cubicBezTo>
                <a:cubicBezTo>
                  <a:pt x="176508" y="304800"/>
                  <a:pt x="198987" y="298694"/>
                  <a:pt x="219266" y="288722"/>
                </a:cubicBezTo>
                <a:lnTo>
                  <a:pt x="124368" y="193853"/>
                </a:lnTo>
                <a:close/>
                <a:moveTo>
                  <a:pt x="104232" y="159763"/>
                </a:moveTo>
                <a:lnTo>
                  <a:pt x="26194" y="237792"/>
                </a:lnTo>
                <a:cubicBezTo>
                  <a:pt x="44758" y="265176"/>
                  <a:pt x="72276" y="285569"/>
                  <a:pt x="104232" y="296285"/>
                </a:cubicBezTo>
                <a:lnTo>
                  <a:pt x="104232" y="159763"/>
                </a:lnTo>
                <a:close/>
                <a:moveTo>
                  <a:pt x="2829" y="124368"/>
                </a:moveTo>
                <a:cubicBezTo>
                  <a:pt x="1133" y="133483"/>
                  <a:pt x="0" y="142799"/>
                  <a:pt x="0" y="152400"/>
                </a:cubicBezTo>
                <a:cubicBezTo>
                  <a:pt x="0" y="176584"/>
                  <a:pt x="6144" y="199130"/>
                  <a:pt x="16145" y="219408"/>
                </a:cubicBezTo>
                <a:lnTo>
                  <a:pt x="111195" y="124358"/>
                </a:lnTo>
                <a:lnTo>
                  <a:pt x="2829" y="124358"/>
                </a:lnTo>
                <a:close/>
                <a:moveTo>
                  <a:pt x="66637" y="26489"/>
                </a:moveTo>
                <a:cubicBezTo>
                  <a:pt x="39443" y="45053"/>
                  <a:pt x="19183" y="72428"/>
                  <a:pt x="8525" y="104232"/>
                </a:cubicBezTo>
                <a:lnTo>
                  <a:pt x="144389" y="104232"/>
                </a:lnTo>
                <a:lnTo>
                  <a:pt x="66637" y="264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grpSp>
        <p:nvGrpSpPr>
          <p:cNvPr name="Group 16" id="16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7" id="17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0" id="30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1" id="31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32" id="32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33" id="33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34" id="34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5" id="35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6" id="36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37" id="37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实例分析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0800" y="1576863"/>
            <a:ext cx="1849755" cy="92964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69515" y="1576863"/>
            <a:ext cx="2922600" cy="9296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3953" y="2362980"/>
            <a:ext cx="6574155" cy="18059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45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总结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3829" y="1610750"/>
            <a:ext cx="2553871" cy="1315135"/>
            <a:chOff x="763829" y="1610750"/>
            <a:chExt cx="2553871" cy="1315135"/>
          </a:xfrm>
        </p:grpSpPr>
        <p:sp>
          <p:nvSpPr>
            <p:cNvPr name="AutoShape 3" id="3"/>
            <p:cNvSpPr/>
            <p:nvPr/>
          </p:nvSpPr>
          <p:spPr>
            <a:xfrm rot="0">
              <a:off x="763829" y="1610750"/>
              <a:ext cx="2553871" cy="1315135"/>
            </a:xfrm>
            <a:prstGeom prst="rect">
              <a:avLst/>
            </a:prstGeom>
            <a:noFill/>
          </p:spPr>
          <p:txBody>
            <a:bodyPr anchor="t" rtlCol="false" tIns="45720" lIns="91440" bIns="45720" rIns="91440" anchorCtr="false" vert="horz" wrap="square">
              <a:noAutofit/>
            </a:bodyPr>
            <a:lstStyle/>
            <a:p>
              <a:pPr algn="r">
                <a:lnSpc>
                  <a:spcPct val="150000"/>
                </a:lnSpc>
                <a:spcBef>
                  <a:spcPts val="270"/>
                </a:spcBef>
                <a:defRPr/>
              </a:pPr>
              <a:r>
                <a:rPr lang="en-US" sz="135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生成式AI技术在近年来取得了令人瞩目的进展，但仍然面临诸多局限性和挑战。</a:t>
              </a:r>
              <a:endParaRPr lang="en-US" sz="1100"/>
            </a:p>
          </p:txBody>
        </p:sp>
      </p:grpSp>
      <p:grpSp>
        <p:nvGrpSpPr>
          <p:cNvPr name="Group 4" id="4"/>
          <p:cNvGrpSpPr/>
          <p:nvPr/>
        </p:nvGrpSpPr>
        <p:grpSpPr>
          <a:xfrm rot="0">
            <a:off x="8888726" y="1610750"/>
            <a:ext cx="2569478" cy="1377562"/>
            <a:chOff x="8888726" y="1610750"/>
            <a:chExt cx="2569478" cy="1377562"/>
          </a:xfrm>
        </p:grpSpPr>
        <p:sp>
          <p:nvSpPr>
            <p:cNvPr name="AutoShape 5" id="5"/>
            <p:cNvSpPr/>
            <p:nvPr/>
          </p:nvSpPr>
          <p:spPr>
            <a:xfrm rot="0">
              <a:off x="8888726" y="1610750"/>
              <a:ext cx="2569478" cy="1377562"/>
            </a:xfrm>
            <a:prstGeom prst="rect">
              <a:avLst/>
            </a:prstGeom>
            <a:noFill/>
          </p:spPr>
          <p:txBody>
            <a:bodyPr anchor="t" rtlCol="false" tIns="45720" lIns="91440" bIns="45720" rIns="91440" anchorCtr="false" vert="horz" wrap="square">
              <a:noAutofit/>
            </a:bodyPr>
            <a:lstStyle/>
            <a:p>
              <a:pPr algn="l">
                <a:lnSpc>
                  <a:spcPct val="150000"/>
                </a:lnSpc>
                <a:spcBef>
                  <a:spcPts val="270"/>
                </a:spcBef>
                <a:defRPr/>
              </a:pPr>
              <a:r>
                <a:rPr lang="en-US" sz="135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我们还需要关注伦理和社会问题，确保生成式AI技术的健康发展。</a:t>
              </a:r>
              <a:endParaRPr lang="en-US" sz="1100"/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7" id="7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8" id="8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9" id="9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0" id="10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1" id="11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2" id="12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27" id="27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总结</a:t>
              </a:r>
            </a:p>
          </p:txBody>
        </p:sp>
      </p:grpSp>
      <p:sp>
        <p:nvSpPr>
          <p:cNvPr name="AutoShape 28" id="28"/>
          <p:cNvSpPr/>
          <p:nvPr/>
        </p:nvSpPr>
        <p:spPr>
          <a:xfrm rot="0">
            <a:off x="1556971" y="4386298"/>
            <a:ext cx="2552700" cy="1440296"/>
          </a:xfrm>
          <a:prstGeom prst="rect">
            <a:avLst/>
          </a:prstGeom>
          <a:noFill/>
        </p:spPr>
        <p:txBody>
          <a:bodyPr anchor="t" rtlCol="false" tIns="45720" lIns="91440" bIns="45720" rIns="91440" anchorCtr="false" vert="horz" wrap="square">
            <a:no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我们需要正视这些问题，并不断探索和创新，以突破技术的边界，将生成式AI的应用拓展到更多领域。</a:t>
            </a:r>
            <a:endParaRPr lang="en-US" sz="1100"/>
          </a:p>
        </p:txBody>
      </p:sp>
      <p:sp>
        <p:nvSpPr>
          <p:cNvPr name="AutoShape 29" id="29"/>
          <p:cNvSpPr/>
          <p:nvPr/>
        </p:nvSpPr>
        <p:spPr>
          <a:xfrm rot="0">
            <a:off x="8049592" y="4406623"/>
            <a:ext cx="2552700" cy="1419970"/>
          </a:xfrm>
          <a:prstGeom prst="rect">
            <a:avLst/>
          </a:prstGeom>
          <a:noFill/>
        </p:spPr>
        <p:txBody>
          <a:bodyPr anchor="t" rtlCol="false" tIns="45720" lIns="91440" bIns="45720" rIns="91440" anchorCtr="false" vert="horz" wrap="square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通过共同努力，我们有信心在未来见证生成式AI技术的繁荣发展。</a:t>
            </a:r>
            <a:endParaRPr lang="en-US" sz="1100"/>
          </a:p>
        </p:txBody>
      </p:sp>
      <p:pic>
        <p:nvPicPr>
          <p:cNvPr name="Picture 30" id="30"/>
          <p:cNvPicPr>
            <a:picLocks noChangeAspect="true"/>
          </p:cNvPicPr>
          <p:nvPr/>
        </p:nvPicPr>
        <p:blipFill>
          <a:blip r:embed="rId3"/>
          <a:srcRect l="24756" r="24756"/>
          <a:stretch>
            <a:fillRect/>
          </a:stretch>
        </p:blipFill>
        <p:spPr>
          <a:xfrm rot="0">
            <a:off x="3352886" y="2055085"/>
            <a:ext cx="2476500" cy="2476500"/>
          </a:xfrm>
          <a:prstGeom prst="ellipse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4"/>
          <a:srcRect l="16667" r="16667"/>
          <a:stretch>
            <a:fillRect/>
          </a:stretch>
        </p:blipFill>
        <p:spPr>
          <a:xfrm rot="0">
            <a:off x="6374798" y="2055085"/>
            <a:ext cx="2476500" cy="2476500"/>
          </a:xfrm>
          <a:prstGeom prst="ellipse">
            <a:avLst/>
          </a:prstGeom>
        </p:spPr>
      </p:pic>
      <p:grpSp>
        <p:nvGrpSpPr>
          <p:cNvPr name="Group 32" id="32"/>
          <p:cNvGrpSpPr/>
          <p:nvPr/>
        </p:nvGrpSpPr>
        <p:grpSpPr>
          <a:xfrm rot="0">
            <a:off x="3352886" y="2107432"/>
            <a:ext cx="665795" cy="665791"/>
            <a:chOff x="3352886" y="2107432"/>
            <a:chExt cx="665795" cy="665791"/>
          </a:xfrm>
        </p:grpSpPr>
        <p:sp>
          <p:nvSpPr>
            <p:cNvPr name="AutoShape 33" id="33"/>
            <p:cNvSpPr/>
            <p:nvPr/>
          </p:nvSpPr>
          <p:spPr>
            <a:xfrm rot="0">
              <a:off x="3352886" y="2107432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lumMod val="60000"/>
                  <a:lumMod val="40000"/>
                  <a:alpha val="100000"/>
                </a:schemeClr>
              </a:solidFill>
              <a:prstDash val="solid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Freeform 34" id="34"/>
            <p:cNvSpPr/>
            <p:nvPr/>
          </p:nvSpPr>
          <p:spPr>
            <a:xfrm rot="0">
              <a:off x="3532726" y="2292906"/>
              <a:ext cx="306115" cy="294843"/>
            </a:xfrm>
            <a:custGeom>
              <a:avLst/>
              <a:gdLst/>
              <a:ahLst/>
              <a:cxnLst/>
              <a:rect r="r" b="b" t="t" l="l"/>
              <a:pathLst>
                <a:path h="6827" w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8174522" y="2107432"/>
            <a:ext cx="665795" cy="665791"/>
            <a:chOff x="8174522" y="2107432"/>
            <a:chExt cx="665795" cy="665791"/>
          </a:xfrm>
        </p:grpSpPr>
        <p:sp>
          <p:nvSpPr>
            <p:cNvPr name="AutoShape 36" id="36"/>
            <p:cNvSpPr/>
            <p:nvPr/>
          </p:nvSpPr>
          <p:spPr>
            <a:xfrm rot="0">
              <a:off x="8174522" y="2107432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lumMod val="60000"/>
                  <a:lumMod val="40000"/>
                  <a:alpha val="100000"/>
                </a:schemeClr>
              </a:solidFill>
              <a:prstDash val="solid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Freeform 37" id="37"/>
            <p:cNvSpPr/>
            <p:nvPr/>
          </p:nvSpPr>
          <p:spPr>
            <a:xfrm rot="0">
              <a:off x="8354362" y="2273856"/>
              <a:ext cx="306115" cy="294843"/>
            </a:xfrm>
            <a:custGeom>
              <a:avLst/>
              <a:gdLst/>
              <a:ahLst/>
              <a:cxnLst/>
              <a:rect r="r" b="b" t="t" l="l"/>
              <a:pathLst>
                <a:path h="5912" w="6827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4252748" y="4178300"/>
            <a:ext cx="665795" cy="665791"/>
            <a:chOff x="4252748" y="4178300"/>
            <a:chExt cx="665795" cy="665791"/>
          </a:xfrm>
        </p:grpSpPr>
        <p:sp>
          <p:nvSpPr>
            <p:cNvPr name="AutoShape 39" id="39"/>
            <p:cNvSpPr/>
            <p:nvPr/>
          </p:nvSpPr>
          <p:spPr>
            <a:xfrm rot="0">
              <a:off x="4252748" y="4178300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lumMod val="60000"/>
                  <a:lumMod val="40000"/>
                  <a:alpha val="100000"/>
                </a:schemeClr>
              </a:solidFill>
              <a:prstDash val="solid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Freeform 40" id="40"/>
            <p:cNvSpPr/>
            <p:nvPr/>
          </p:nvSpPr>
          <p:spPr>
            <a:xfrm rot="0">
              <a:off x="4432588" y="4363773"/>
              <a:ext cx="306115" cy="294843"/>
            </a:xfrm>
            <a:custGeom>
              <a:avLst/>
              <a:gdLst/>
              <a:ahLst/>
              <a:cxnLst/>
              <a:rect r="r" b="b" t="t" l="l"/>
              <a:pathLst>
                <a:path h="598324" w="597921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7274660" y="4178300"/>
            <a:ext cx="665795" cy="665791"/>
            <a:chOff x="7274660" y="4178300"/>
            <a:chExt cx="665795" cy="665791"/>
          </a:xfrm>
        </p:grpSpPr>
        <p:sp>
          <p:nvSpPr>
            <p:cNvPr name="AutoShape 42" id="42"/>
            <p:cNvSpPr/>
            <p:nvPr/>
          </p:nvSpPr>
          <p:spPr>
            <a:xfrm rot="0">
              <a:off x="7274660" y="4178300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lumMod val="60000"/>
                  <a:lumMod val="40000"/>
                  <a:alpha val="100000"/>
                </a:schemeClr>
              </a:solidFill>
              <a:prstDash val="solid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Freeform 43" id="43"/>
            <p:cNvSpPr/>
            <p:nvPr/>
          </p:nvSpPr>
          <p:spPr>
            <a:xfrm rot="0">
              <a:off x="7469003" y="4363774"/>
              <a:ext cx="306115" cy="294843"/>
            </a:xfrm>
            <a:custGeom>
              <a:avLst/>
              <a:gdLst/>
              <a:ahLst/>
              <a:cxnLst/>
              <a:rect r="r" b="b" t="t" l="l"/>
              <a:pathLst>
                <a:path h="606722" w="582235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4162" y="1985010"/>
            <a:ext cx="6997192" cy="1434465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6000"/>
              </a:lnSpc>
            </a:pPr>
            <a:r>
              <a:rPr lang="en-US" b="true" sz="96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THANKS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49821" y="3783253"/>
            <a:ext cx="1983105" cy="41529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1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感谢观看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>
            <a:off x="849616" y="6177526"/>
            <a:ext cx="5497697" cy="419156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l"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https://wenku.baidu.com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0" y="0"/>
            <a:ext cx="12192000" cy="6858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516619" y="1216342"/>
            <a:ext cx="6621780" cy="4425315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 lvl="0" indent="-203200" marL="203200">
              <a:lnSpc>
                <a:spcPct val="140000"/>
              </a:lnSpc>
              <a:buFont typeface="Arial"/>
              <a:buChar char="•"/>
            </a:pPr>
            <a:r>
              <a:rPr lang="en-US" b="true" sz="24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开场与引言</a:t>
            </a:r>
          </a:p>
          <a:p>
            <a:pPr lvl="0" indent="-203200" marL="203200">
              <a:lnSpc>
                <a:spcPct val="140000"/>
              </a:lnSpc>
              <a:buFont typeface="Arial"/>
              <a:buChar char="•"/>
            </a:pPr>
            <a:r>
              <a:rPr lang="en-US" b="true" sz="24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生成式AI的局限性</a:t>
            </a:r>
          </a:p>
          <a:p>
            <a:pPr lvl="0" indent="-203200" marL="203200">
              <a:lnSpc>
                <a:spcPct val="140000"/>
              </a:lnSpc>
              <a:buFont typeface="Arial"/>
              <a:buChar char="•"/>
            </a:pPr>
            <a:r>
              <a:rPr lang="en-US" b="true" sz="24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未来生成式AI的发展趋势</a:t>
            </a:r>
          </a:p>
          <a:p>
            <a:pPr lvl="0" indent="-203200" marL="203200">
              <a:lnSpc>
                <a:spcPct val="140000"/>
              </a:lnSpc>
              <a:buFont typeface="Arial"/>
              <a:buChar char="•"/>
            </a:pPr>
            <a:r>
              <a:rPr lang="en-US" b="true" sz="24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实例分析</a:t>
            </a:r>
          </a:p>
          <a:p>
            <a:pPr lvl="0" indent="-203200" marL="203200">
              <a:lnSpc>
                <a:spcPct val="140000"/>
              </a:lnSpc>
              <a:buFont typeface="Arial"/>
              <a:buChar char="•"/>
            </a:pPr>
            <a:r>
              <a:rPr lang="en-US" b="true" sz="24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总结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81411" y="2037684"/>
            <a:ext cx="2792730" cy="117729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b="true" sz="57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目 录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63069" y="3262599"/>
            <a:ext cx="2127531" cy="356454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 algn="ctr">
              <a:lnSpc>
                <a:spcPct val="77000"/>
              </a:lnSpc>
              <a:spcBef>
                <a:spcPts val="375"/>
              </a:spcBef>
            </a:pPr>
            <a:r>
              <a:rPr lang="en-US" b="true" sz="1350">
                <a:solidFill>
                  <a:srgbClr val="131516">
                    <a:alpha val="60000"/>
                  </a:srgbClr>
                </a:solidFill>
                <a:latin typeface="Microsoft Yahei"/>
                <a:ea typeface="Microsoft Yahei"/>
                <a:cs typeface="Microsoft Yahei"/>
              </a:rPr>
              <a:t>CATALOGUE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53851" y="182270"/>
            <a:ext cx="2807348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0800" y="1576863"/>
            <a:ext cx="1849755" cy="92964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69515" y="1576863"/>
            <a:ext cx="2922600" cy="9296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3953" y="2362980"/>
            <a:ext cx="6574155" cy="18059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45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开场与引言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81837" y="1604867"/>
            <a:ext cx="3394996" cy="2116741"/>
            <a:chOff x="981837" y="1604867"/>
            <a:chExt cx="3394996" cy="2116741"/>
          </a:xfrm>
        </p:grpSpPr>
        <p:sp>
          <p:nvSpPr>
            <p:cNvPr name="AutoShape 3" id="3"/>
            <p:cNvSpPr/>
            <p:nvPr/>
          </p:nvSpPr>
          <p:spPr>
            <a:xfrm rot="0">
              <a:off x="981837" y="1604867"/>
              <a:ext cx="3394996" cy="2116741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 anchor="ctr" rtlCol="false" tIns="45720" lIns="91440" bIns="45720" rIns="91440" anchorCtr="false" vert="horz" wrap="square">
              <a:noAutofit/>
            </a:bodyPr>
            <a:lstStyle/>
            <a:p>
              <a:pPr algn="ctr">
                <a:defRPr/>
              </a:pPr>
              <a:r>
                <a:rPr lang="en-US" sz="2940">
                  <a:solidFill>
                    <a:srgbClr val="FFFFFF">
                      <a:alpha val="100000"/>
                    </a:srgbClr>
                  </a:solidFill>
                  <a:latin typeface="Calibri"/>
                  <a:ea typeface="Calibri"/>
                  <a:cs typeface="Calibri"/>
                </a:rPr>
                <a:t>    </a:t>
              </a:r>
              <a:endParaRPr lang="en-US" sz="1100"/>
            </a:p>
          </p:txBody>
        </p:sp>
      </p:grpSp>
      <p:grpSp>
        <p:nvGrpSpPr>
          <p:cNvPr name="Group 4" id="4"/>
          <p:cNvGrpSpPr/>
          <p:nvPr/>
        </p:nvGrpSpPr>
        <p:grpSpPr>
          <a:xfrm rot="0">
            <a:off x="4376738" y="3721608"/>
            <a:ext cx="3394996" cy="2116741"/>
            <a:chOff x="4376738" y="3721608"/>
            <a:chExt cx="3394996" cy="2116741"/>
          </a:xfrm>
        </p:grpSpPr>
        <p:sp>
          <p:nvSpPr>
            <p:cNvPr name="AutoShape 5" id="5"/>
            <p:cNvSpPr/>
            <p:nvPr/>
          </p:nvSpPr>
          <p:spPr>
            <a:xfrm rot="0">
              <a:off x="4376738" y="3721608"/>
              <a:ext cx="3394996" cy="2116741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771733" y="1604867"/>
            <a:ext cx="3394996" cy="2116741"/>
            <a:chOff x="7771733" y="1604867"/>
            <a:chExt cx="3394996" cy="2116741"/>
          </a:xfrm>
        </p:grpSpPr>
        <p:sp>
          <p:nvSpPr>
            <p:cNvPr name="AutoShape 7" id="7"/>
            <p:cNvSpPr/>
            <p:nvPr/>
          </p:nvSpPr>
          <p:spPr>
            <a:xfrm rot="0">
              <a:off x="7771733" y="1604867"/>
              <a:ext cx="3394996" cy="2116741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0" r="0" t="18426" b="18426"/>
          <a:stretch>
            <a:fillRect/>
          </a:stretch>
        </p:blipFill>
        <p:spPr>
          <a:xfrm rot="0">
            <a:off x="981837" y="3694465"/>
            <a:ext cx="3394942" cy="214386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0" r="0" t="18426" b="18426"/>
          <a:stretch>
            <a:fillRect/>
          </a:stretch>
        </p:blipFill>
        <p:spPr>
          <a:xfrm rot="0">
            <a:off x="4376812" y="1577730"/>
            <a:ext cx="3394942" cy="2143864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rcRect l="5462" r="5462"/>
          <a:stretch>
            <a:fillRect/>
          </a:stretch>
        </p:blipFill>
        <p:spPr>
          <a:xfrm rot="0">
            <a:off x="7771734" y="3721608"/>
            <a:ext cx="3394942" cy="2143864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2" id="12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0" id="30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1" id="31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32" id="32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开场与引言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057922" y="1822244"/>
            <a:ext cx="3286271" cy="1654845"/>
            <a:chOff x="1057922" y="1822244"/>
            <a:chExt cx="3286271" cy="1654845"/>
          </a:xfrm>
        </p:grpSpPr>
        <p:sp>
          <p:nvSpPr>
            <p:cNvPr name="TextBox 34" id="34"/>
            <p:cNvSpPr txBox="true"/>
            <p:nvPr/>
          </p:nvSpPr>
          <p:spPr>
            <a:xfrm rot="0">
              <a:off x="1057922" y="1822244"/>
              <a:ext cx="3286271" cy="1654845"/>
            </a:xfrm>
            <a:prstGeom prst="rect">
              <a:avLst/>
            </a:prstGeom>
          </p:spPr>
          <p:txBody>
            <a:bodyPr anchor="ctr" rtlCol="false" lIns="66008" rIns="66008" tIns="33052" bIns="33052" anchorCtr="true" vert="horz" wrap="square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>
                  <a:solidFill>
                    <a:srgbClr val="FFFDF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在本课时中，我们将回顾前面课时关于AI在内容创作等领域的应用，并深入探讨生成式AI的局限性、挑战及未来发展方向。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4452917" y="3966127"/>
            <a:ext cx="3286271" cy="1654845"/>
            <a:chOff x="4452917" y="3966127"/>
            <a:chExt cx="3286271" cy="1654845"/>
          </a:xfrm>
        </p:grpSpPr>
        <p:sp>
          <p:nvSpPr>
            <p:cNvPr name="TextBox 36" id="36"/>
            <p:cNvSpPr txBox="true"/>
            <p:nvPr/>
          </p:nvSpPr>
          <p:spPr>
            <a:xfrm rot="0">
              <a:off x="4452917" y="3966127"/>
              <a:ext cx="3286271" cy="1654845"/>
            </a:xfrm>
            <a:prstGeom prst="rect">
              <a:avLst/>
            </a:prstGeom>
          </p:spPr>
          <p:txBody>
            <a:bodyPr anchor="ctr" rtlCol="false" lIns="66008" rIns="66008" tIns="33052" bIns="33052" anchorCtr="true" vert="horz" wrap="square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>
                  <a:solidFill>
                    <a:srgbClr val="FFFDF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生成式AI已经取得了令人瞩目的进展，但仍然存在许多局限性和问题，我们需要正视这些问题，并寻找解决方案。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7847818" y="1822244"/>
            <a:ext cx="3286271" cy="1654845"/>
            <a:chOff x="7847818" y="1822244"/>
            <a:chExt cx="3286271" cy="1654845"/>
          </a:xfrm>
        </p:grpSpPr>
        <p:sp>
          <p:nvSpPr>
            <p:cNvPr name="TextBox 38" id="38"/>
            <p:cNvSpPr txBox="true"/>
            <p:nvPr/>
          </p:nvSpPr>
          <p:spPr>
            <a:xfrm rot="0">
              <a:off x="7847818" y="1822244"/>
              <a:ext cx="3286271" cy="1654845"/>
            </a:xfrm>
            <a:prstGeom prst="rect">
              <a:avLst/>
            </a:prstGeom>
          </p:spPr>
          <p:txBody>
            <a:bodyPr anchor="ctr" rtlCol="false" lIns="66008" rIns="66008" tIns="33052" bIns="33052" anchorCtr="true" vert="horz" wrap="square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>
                  <a:solidFill>
                    <a:srgbClr val="FFFDF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推动AI技术的发展需要我们正视并解决现有问题，以更好地促进其进步。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0800" y="1576863"/>
            <a:ext cx="1849755" cy="92964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69515" y="1576863"/>
            <a:ext cx="2922600" cy="9296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3953" y="2362980"/>
            <a:ext cx="6574155" cy="18059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45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生成式AI的局限性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2700000">
            <a:off x="4679004" y="2401236"/>
            <a:ext cx="2799547" cy="2789959"/>
          </a:xfrm>
          <a:prstGeom prst="rect">
            <a:avLst/>
          </a:prstGeom>
          <a:solidFill>
            <a:schemeClr val="lt1">
              <a:alpha val="51000"/>
            </a:schemeClr>
          </a:solidFill>
          <a:ln w="28575">
            <a:solidFill>
              <a:schemeClr val="accent2">
                <a:alpha val="51000"/>
              </a:schemeClr>
            </a:solidFill>
            <a:prstDash val="solid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name="TextBox 3" id="3"/>
          <p:cNvSpPr txBox="true"/>
          <p:nvPr/>
        </p:nvSpPr>
        <p:spPr>
          <a:xfrm rot="0">
            <a:off x="575049" y="2110528"/>
            <a:ext cx="3324353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生成式AI技术在近年来取得了显著的进步，但在数据、算法和计算资源等方面仍然存在一定的局限性。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t="14648" b="14648"/>
          <a:stretch>
            <a:fillRect/>
          </a:stretch>
        </p:blipFill>
        <p:spPr>
          <a:xfrm rot="0">
            <a:off x="4284507" y="2196060"/>
            <a:ext cx="1219200" cy="1219200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6641641" y="2196060"/>
            <a:ext cx="1219200" cy="1219200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42" r="42"/>
          <a:stretch>
            <a:fillRect/>
          </a:stretch>
        </p:blipFill>
        <p:spPr>
          <a:xfrm rot="0">
            <a:off x="4284507" y="4288263"/>
            <a:ext cx="1219200" cy="1219200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 t="4492" b="4492"/>
          <a:stretch>
            <a:fillRect/>
          </a:stretch>
        </p:blipFill>
        <p:spPr>
          <a:xfrm rot="0">
            <a:off x="6641641" y="4288263"/>
            <a:ext cx="1219200" cy="1219200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name="TextBox 8" id="8"/>
          <p:cNvSpPr txBox="true"/>
          <p:nvPr/>
        </p:nvSpPr>
        <p:spPr>
          <a:xfrm rot="0">
            <a:off x="653186" y="4288263"/>
            <a:ext cx="3324353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当前的生成式AI模型主要依赖于神经网络技术，而在创意生成方面，神经网络容易陷入模式匹配的陷阱，难以实现真正的创新。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123483" y="2110528"/>
            <a:ext cx="3337912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高质量的数据是训练生成式AI模型的基础，但获取充足、准确和多样化的数据往往需要投入大量的时间和精力。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191168" y="4288263"/>
            <a:ext cx="3337912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训练大规模的生成式AI模型需要强大的计算能力，这对于许多企业和研究机构来说是一个巨大的挑战。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2" id="12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0" id="30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1" id="31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32" id="32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技术局限性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604606" y="1508032"/>
            <a:ext cx="3311882" cy="4326814"/>
          </a:xfrm>
          <a:prstGeom prst="roundRect">
            <a:avLst>
              <a:gd fmla="val 9570" name="adj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name="AutoShape 3" id="3"/>
          <p:cNvSpPr/>
          <p:nvPr/>
        </p:nvSpPr>
        <p:spPr>
          <a:xfrm rot="0">
            <a:off x="4391478" y="1508032"/>
            <a:ext cx="3311882" cy="4326814"/>
          </a:xfrm>
          <a:prstGeom prst="roundRect">
            <a:avLst>
              <a:gd fmla="val 10537" name="adj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name="AutoShape 4" id="4"/>
          <p:cNvSpPr/>
          <p:nvPr/>
        </p:nvSpPr>
        <p:spPr>
          <a:xfrm rot="0">
            <a:off x="8167153" y="1508032"/>
            <a:ext cx="3311882" cy="4326814"/>
          </a:xfrm>
          <a:prstGeom prst="roundRect">
            <a:avLst>
              <a:gd fmla="val 9247" name="adj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name="TextBox 5" id="5"/>
          <p:cNvSpPr txBox="true"/>
          <p:nvPr/>
        </p:nvSpPr>
        <p:spPr>
          <a:xfrm rot="0">
            <a:off x="4588266" y="4240389"/>
            <a:ext cx="2918307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当前的生成式AI模型在模仿已有作品方面表现出色，但在实现真正的创新和主观性方面仍有待提高。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363940" y="4240389"/>
            <a:ext cx="2918307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生成式AI缺乏情感理解和主观性，这使得它在某些领域（如艺术、文学等）的表现受到限制。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1490" r="1490"/>
          <a:stretch>
            <a:fillRect/>
          </a:stretch>
        </p:blipFill>
        <p:spPr>
          <a:xfrm rot="0">
            <a:off x="921958" y="1771933"/>
            <a:ext cx="2672865" cy="2203993"/>
          </a:xfrm>
          <a:prstGeom prst="round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t="11811" b="11811"/>
          <a:stretch>
            <a:fillRect/>
          </a:stretch>
        </p:blipFill>
        <p:spPr>
          <a:xfrm rot="0">
            <a:off x="4710987" y="1771933"/>
            <a:ext cx="2672865" cy="2203993"/>
          </a:xfrm>
          <a:prstGeom prst="round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t="8771" b="8771"/>
          <a:stretch>
            <a:fillRect/>
          </a:stretch>
        </p:blipFill>
        <p:spPr>
          <a:xfrm rot="0">
            <a:off x="8486661" y="1771933"/>
            <a:ext cx="2672865" cy="2203993"/>
          </a:xfrm>
          <a:prstGeom prst="round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763829" y="4240389"/>
            <a:ext cx="2916151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生成式AI在模仿和创新之间的平衡问题也是需要关注的一个方面。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2" id="12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0" id="30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1" id="31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32" id="32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创意局限性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8429970" y="1598804"/>
            <a:ext cx="3048265" cy="4557583"/>
          </a:xfrm>
          <a:prstGeom prst="roundRect">
            <a:avLst>
              <a:gd fmla="val 12098" name="adj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name="AutoShape 3" id="3"/>
          <p:cNvSpPr/>
          <p:nvPr/>
        </p:nvSpPr>
        <p:spPr>
          <a:xfrm rot="0">
            <a:off x="4533906" y="1447444"/>
            <a:ext cx="3048265" cy="4708942"/>
          </a:xfrm>
          <a:prstGeom prst="roundRect">
            <a:avLst>
              <a:gd fmla="val 11601" name="adj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name="AutoShape 4" id="4"/>
          <p:cNvSpPr/>
          <p:nvPr/>
        </p:nvSpPr>
        <p:spPr>
          <a:xfrm rot="0">
            <a:off x="653186" y="1689619"/>
            <a:ext cx="3048265" cy="4466767"/>
          </a:xfrm>
          <a:prstGeom prst="roundRect">
            <a:avLst>
              <a:gd fmla="val 12098" name="adj"/>
            </a:avLst>
          </a:prstGeom>
          <a:solidFill>
            <a:schemeClr val="accent2">
              <a:alpha val="100000"/>
            </a:schemeClr>
          </a:solid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21875" r="21875"/>
          <a:stretch>
            <a:fillRect/>
          </a:stretch>
        </p:blipFill>
        <p:spPr>
          <a:xfrm rot="0">
            <a:off x="652455" y="1326357"/>
            <a:ext cx="3050441" cy="3050440"/>
          </a:xfrm>
          <a:prstGeom prst="round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13989" r="13989"/>
          <a:stretch>
            <a:fillRect/>
          </a:stretch>
        </p:blipFill>
        <p:spPr>
          <a:xfrm rot="0">
            <a:off x="4533906" y="1327357"/>
            <a:ext cx="3079664" cy="3079664"/>
          </a:xfrm>
          <a:prstGeom prst="round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rcRect l="16667" r="16667"/>
          <a:stretch>
            <a:fillRect/>
          </a:stretch>
        </p:blipFill>
        <p:spPr>
          <a:xfrm rot="0">
            <a:off x="8429970" y="1327357"/>
            <a:ext cx="3079664" cy="3079664"/>
          </a:xfrm>
          <a:prstGeom prst="round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769054" y="4543292"/>
            <a:ext cx="2822670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在生成式AI的应用过程中，个人隐私和安全问题尤为重要。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695472" y="4543292"/>
            <a:ext cx="2822670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使用生成式AI技术的公司和服务提供商需要确保用户数据的安全和隐私，防止数据被滥用。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618990" y="4543292"/>
            <a:ext cx="2822670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生成式AI在某些场景下可能加剧歧视和不公平现象，如在招聘、信用评估等方面的应用。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2" id="12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0" id="30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1" id="31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32" id="32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伦理与社会问题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508333" y="1708880"/>
            <a:ext cx="11358867" cy="32821"/>
          </a:xfrm>
          <a:prstGeom prst="rect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0"/>
          </a:gradFill>
        </p:spPr>
      </p:sp>
      <p:sp>
        <p:nvSpPr>
          <p:cNvPr name="AutoShape 3" id="3"/>
          <p:cNvSpPr/>
          <p:nvPr/>
        </p:nvSpPr>
        <p:spPr>
          <a:xfrm rot="0">
            <a:off x="2092904" y="1388874"/>
            <a:ext cx="721600" cy="721600"/>
          </a:xfrm>
          <a:prstGeom prst="ellipse">
            <a:avLst/>
          </a:prstGeom>
          <a:solidFill>
            <a:schemeClr val="accent2">
              <a:alpha val="31000"/>
            </a:schemeClr>
          </a:solidFill>
        </p:spPr>
      </p:sp>
      <p:sp>
        <p:nvSpPr>
          <p:cNvPr name="AutoShape 4" id="4"/>
          <p:cNvSpPr/>
          <p:nvPr/>
        </p:nvSpPr>
        <p:spPr>
          <a:xfrm rot="0">
            <a:off x="2196514" y="1498972"/>
            <a:ext cx="501404" cy="5014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name="AutoShape 5" id="5"/>
          <p:cNvSpPr/>
          <p:nvPr/>
        </p:nvSpPr>
        <p:spPr>
          <a:xfrm rot="0">
            <a:off x="5689839" y="1388874"/>
            <a:ext cx="721600" cy="72160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</p:sp>
      <p:sp>
        <p:nvSpPr>
          <p:cNvPr name="AutoShape 6" id="6"/>
          <p:cNvSpPr/>
          <p:nvPr/>
        </p:nvSpPr>
        <p:spPr>
          <a:xfrm rot="0">
            <a:off x="5793448" y="1498972"/>
            <a:ext cx="501404" cy="5014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name="AutoShape 7" id="7"/>
          <p:cNvSpPr/>
          <p:nvPr/>
        </p:nvSpPr>
        <p:spPr>
          <a:xfrm rot="0">
            <a:off x="9354312" y="1388874"/>
            <a:ext cx="721600" cy="721600"/>
          </a:xfrm>
          <a:prstGeom prst="ellipse">
            <a:avLst/>
          </a:prstGeom>
          <a:solidFill>
            <a:schemeClr val="accent2">
              <a:alpha val="30000"/>
            </a:schemeClr>
          </a:solidFill>
        </p:spPr>
      </p:sp>
      <p:sp>
        <p:nvSpPr>
          <p:cNvPr name="AutoShape 8" id="8"/>
          <p:cNvSpPr/>
          <p:nvPr/>
        </p:nvSpPr>
        <p:spPr>
          <a:xfrm rot="0">
            <a:off x="9457921" y="1498972"/>
            <a:ext cx="501404" cy="5014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name="TextBox 9" id="9"/>
          <p:cNvSpPr txBox="true"/>
          <p:nvPr/>
        </p:nvSpPr>
        <p:spPr>
          <a:xfrm rot="0">
            <a:off x="975443" y="2672763"/>
            <a:ext cx="2995145" cy="216408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我们需要关注和探讨如何在生成式AI的应用过程中确保公平、公正和合规。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629234" y="2672763"/>
            <a:ext cx="2995145" cy="216408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讨论版权和知识产权问题，随着生成式AI技术的不断发展，AI生成的内容如何归属和授权成为一个亟待解决的问题。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295001" y="2672763"/>
            <a:ext cx="2995145" cy="216408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当前，我国法律法规对于AI生成的内容的版权问题尚无明确的规定。在未来，我们需要建立相关的法律法规和政策，明确AI生成的内容的版权归属和授权机制，以保护创作者和AI技术提供者的权益。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3" id="13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30" id="30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1" id="31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2" id="32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33" id="33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伦理与社会问题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DDEDFF"/>
      </a:lt1>
      <a:dk2>
        <a:srgbClr val="000000"/>
      </a:dk2>
      <a:lt2>
        <a:srgbClr val="FFFFFF"/>
      </a:lt2>
      <a:accent1>
        <a:srgbClr val="4283F2"/>
      </a:accent1>
      <a:accent2>
        <a:srgbClr val="34C158"/>
      </a:accent2>
      <a:accent3>
        <a:srgbClr val="FDBE00"/>
      </a:accent3>
      <a:accent4>
        <a:srgbClr val="42B0F2"/>
      </a:accent4>
      <a:accent5>
        <a:srgbClr val="EA4336"/>
      </a:accent5>
      <a:accent6>
        <a:srgbClr val="27C9C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