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16.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7.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9.pn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22.jpeg" Type="http://schemas.openxmlformats.org/officeDocument/2006/relationships/image"/><Relationship Id="rId4" Target="../media/image23.jpeg" Type="http://schemas.openxmlformats.org/officeDocument/2006/relationships/image"/><Relationship Id="rId5" Target="../media/image24.png" Type="http://schemas.openxmlformats.org/officeDocument/2006/relationships/image"/><Relationship Id="rId6" Target="../media/image25.jpe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6.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8.jpeg" Type="http://schemas.openxmlformats.org/officeDocument/2006/relationships/image"/><Relationship Id="rId4" Target="../media/image9.png" Type="http://schemas.openxmlformats.org/officeDocument/2006/relationships/image"/><Relationship Id="rId5" Target="../media/image10.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849616" y="1681622"/>
            <a:ext cx="6249900" cy="1977390"/>
          </a:xfrm>
          <a:prstGeom prst="rect">
            <a:avLst/>
          </a:prstGeom>
        </p:spPr>
        <p:txBody>
          <a:bodyPr anchor="t" rtlCol="false" lIns="91440" rIns="91440" tIns="45720" bIns="45720" anchorCtr="false" vert="horz" wrap="square">
            <a:noAutofit/>
          </a:bodyPr>
          <a:lstStyle/>
          <a:p>
            <a:pPr>
              <a:lnSpc>
                <a:spcPct val="120000"/>
              </a:lnSpc>
            </a:pPr>
            <a:r>
              <a:rPr lang="en-US" b="true" sz="4950">
                <a:solidFill>
                  <a:srgbClr val="131516">
                    <a:alpha val="100000"/>
                  </a:srgbClr>
                </a:solidFill>
                <a:latin typeface="Microsoft Yahei"/>
                <a:ea typeface="Microsoft Yahei"/>
                <a:cs typeface="Microsoft Yahei"/>
              </a:rPr>
              <a:t>AI的声音魔法</a:t>
            </a:r>
          </a:p>
        </p:txBody>
      </p:sp>
      <p:sp>
        <p:nvSpPr>
          <p:cNvPr name="AutoShape 3" id="3"/>
          <p:cNvSpPr/>
          <p:nvPr/>
        </p:nvSpPr>
        <p:spPr>
          <a:xfrm rot="0">
            <a:off x="1172676" y="4354068"/>
            <a:ext cx="2056587" cy="419156"/>
          </a:xfrm>
          <a:prstGeom prst="rect">
            <a:avLst/>
          </a:prstGeom>
          <a:noFill/>
        </p:spPr>
        <p:txBody>
          <a:bodyPr anchor="ctr" rtlCol="false" tIns="33052" lIns="66008" bIns="33052" rIns="66008" anchorCtr="false" vert="horz" wrap="square">
            <a:noAutofit/>
          </a:bodyPr>
          <a:lstStyle/>
          <a:p>
            <a:pPr algn="l">
              <a:lnSpc>
                <a:spcPct val="120000"/>
              </a:lnSpc>
              <a:defRPr/>
            </a:pPr>
            <a:r>
              <a:rPr lang="en-US" sz="1800">
                <a:solidFill>
                  <a:srgbClr val="131516">
                    <a:alpha val="100000"/>
                  </a:srgbClr>
                </a:solidFill>
                <a:latin typeface="Microsoft Yahei"/>
                <a:ea typeface="Microsoft Yahei"/>
                <a:cs typeface="Microsoft Yahei"/>
              </a:rPr>
              <a:t>汇报人：文小库</a:t>
            </a:r>
            <a:endParaRPr lang="en-US" sz="1100"/>
          </a:p>
        </p:txBody>
      </p:sp>
      <p:sp>
        <p:nvSpPr>
          <p:cNvPr name="AutoShape 4" id="4"/>
          <p:cNvSpPr/>
          <p:nvPr/>
        </p:nvSpPr>
        <p:spPr>
          <a:xfrm rot="0">
            <a:off x="3773128" y="4354068"/>
            <a:ext cx="2077143" cy="419156"/>
          </a:xfrm>
          <a:prstGeom prst="rect">
            <a:avLst/>
          </a:prstGeom>
          <a:noFill/>
        </p:spPr>
        <p:txBody>
          <a:bodyPr anchor="ctr" rtlCol="false" tIns="33052" lIns="66008" bIns="33052" rIns="66008" anchorCtr="false" vert="horz" wrap="square">
            <a:noAutofit/>
          </a:bodyPr>
          <a:lstStyle/>
          <a:p>
            <a:pPr algn="l">
              <a:lnSpc>
                <a:spcPct val="120000"/>
              </a:lnSpc>
              <a:defRPr/>
            </a:pPr>
            <a:r>
              <a:rPr lang="en-US" sz="1800">
                <a:solidFill>
                  <a:srgbClr val="131516">
                    <a:alpha val="100000"/>
                  </a:srgbClr>
                </a:solidFill>
                <a:latin typeface="Microsoft Yahei"/>
                <a:ea typeface="Microsoft Yahei"/>
                <a:cs typeface="Microsoft Yahei"/>
              </a:rPr>
              <a:t>2024-01-16</a:t>
            </a:r>
            <a:endParaRPr lang="en-US" sz="1100"/>
          </a:p>
        </p:txBody>
      </p:sp>
      <p:sp>
        <p:nvSpPr>
          <p:cNvPr name="TextBox 5" id="5"/>
          <p:cNvSpPr txBox="true"/>
          <p:nvPr/>
        </p:nvSpPr>
        <p:spPr>
          <a:xfrm rot="0">
            <a:off x="1353851" y="182270"/>
            <a:ext cx="3537586" cy="710650"/>
          </a:xfrm>
          <a:prstGeom prst="rect">
            <a:avLst/>
          </a:prstGeom>
        </p:spPr>
        <p:txBody>
          <a:bodyPr anchor="t" rtlCol="false" lIns="91440" rIns="91440" tIns="45720" bIns="45720" anchorCtr="false" vert="horz" wrap="square">
            <a:noAutofit/>
          </a:bodyPr>
          <a:lstStyle/>
          <a:p>
            <a:pPr>
              <a:lnSpc>
                <a:spcPct val="120000"/>
              </a:lnSpc>
            </a:pPr>
            <a:r>
              <a:rPr lang="en-US" b="true" sz="3300">
                <a:solidFill>
                  <a:srgbClr val="131516">
                    <a:alpha val="100000"/>
                  </a:srgbClr>
                </a:solidFill>
                <a:latin typeface="Microsoft Yahei"/>
                <a:ea typeface="Microsoft Yahei"/>
                <a:cs typeface="Microsoft Yahei"/>
              </a:rPr>
              <a:t>2023</a:t>
            </a:r>
          </a:p>
        </p:txBody>
      </p:sp>
      <p:sp>
        <p:nvSpPr>
          <p:cNvPr name="AutoShape 6" id="6"/>
          <p:cNvSpPr/>
          <p:nvPr/>
        </p:nvSpPr>
        <p:spPr>
          <a:xfrm rot="0">
            <a:off x="849616" y="6177526"/>
            <a:ext cx="5497697" cy="419156"/>
          </a:xfrm>
          <a:prstGeom prst="rect">
            <a:avLst/>
          </a:prstGeom>
          <a:noFill/>
        </p:spPr>
        <p:txBody>
          <a:bodyPr anchor="t" rtlCol="false" tIns="33052" lIns="66008" bIns="33052" rIns="66008" anchorCtr="false" vert="horz" wrap="square">
            <a:noAutofit/>
          </a:bodyPr>
          <a:lstStyle/>
          <a:p>
            <a:pPr algn="l">
              <a:defRPr/>
            </a:pPr>
            <a:r>
              <a:rPr lang="en-US" sz="1200">
                <a:solidFill>
                  <a:srgbClr val="131516">
                    <a:alpha val="100000"/>
                  </a:srgbClr>
                </a:solidFill>
                <a:latin typeface="Microsoft Yahei"/>
                <a:ea typeface="Microsoft Yahei"/>
                <a:cs typeface="Microsoft Yahei"/>
              </a:rPr>
              <a:t>https://wenku.baidu.com</a:t>
            </a:r>
            <a:endParaRPr lang="en-US" sz="1100"/>
          </a:p>
        </p:txBody>
      </p:sp>
      <p:sp>
        <p:nvSpPr>
          <p:cNvPr name="AutoShape 7" id="7"/>
          <p:cNvSpPr/>
          <p:nvPr/>
        </p:nvSpPr>
        <p:spPr>
          <a:xfrm rot="0">
            <a:off x="9364826" y="334670"/>
            <a:ext cx="2473866" cy="508573"/>
          </a:xfrm>
          <a:prstGeom prst="rect">
            <a:avLst/>
          </a:prstGeom>
          <a:noFill/>
        </p:spPr>
        <p:txBody>
          <a:bodyPr anchor="t" rtlCol="false" tIns="33052" lIns="66008" bIns="33052" rIns="66008" anchorCtr="false" vert="horz" wrap="square">
            <a:noAutofit/>
          </a:bodyPr>
          <a:lstStyle/>
          <a:p>
            <a:pPr algn="r">
              <a:lnSpc>
                <a:spcPct val="100000"/>
              </a:lnSpc>
              <a:spcBef>
                <a:spcPts val="375"/>
              </a:spcBef>
              <a:defRPr/>
            </a:pPr>
            <a:r>
              <a:rPr lang="en-US" sz="1200">
                <a:solidFill>
                  <a:srgbClr val="131516">
                    <a:alpha val="100000"/>
                  </a:srgbClr>
                </a:solidFill>
                <a:latin typeface="Microsoft Yahei"/>
                <a:ea typeface="Microsoft Yahei"/>
                <a:cs typeface="Microsoft Yahei"/>
              </a:rPr>
              <a:t>REPORTING</a:t>
            </a:r>
            <a:endParaRPr lang="en-US" sz="1100"/>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2789747" y="1388509"/>
            <a:ext cx="8008040" cy="1267968"/>
          </a:xfrm>
          <a:prstGeom prst="rect">
            <a:avLst/>
          </a:prstGeom>
          <a:solidFill>
            <a:schemeClr val="accent1">
              <a:alpha val="100000"/>
            </a:schemeClr>
          </a:solidFill>
        </p:spPr>
      </p:sp>
      <p:sp>
        <p:nvSpPr>
          <p:cNvPr name="TextBox 3" id="3"/>
          <p:cNvSpPr txBox="true"/>
          <p:nvPr/>
        </p:nvSpPr>
        <p:spPr>
          <a:xfrm rot="0">
            <a:off x="3467252" y="1671934"/>
            <a:ext cx="7220692"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rgbClr val="FFFFFF">
                    <a:alpha val="100000"/>
                  </a:srgbClr>
                </a:solidFill>
                <a:latin typeface="Microsoft Yahei"/>
                <a:ea typeface="Microsoft Yahei"/>
                <a:cs typeface="Microsoft Yahei"/>
              </a:rPr>
              <a:t>声音模仿技术是AI领域中一种重要的语音处理技术，它通过几种常见的模仿声音的方法，如语音克隆、音色转换等，实现对声音的模仿。</a:t>
            </a:r>
          </a:p>
        </p:txBody>
      </p:sp>
      <p:sp>
        <p:nvSpPr>
          <p:cNvPr name="AutoShape 4" id="4"/>
          <p:cNvSpPr/>
          <p:nvPr/>
        </p:nvSpPr>
        <p:spPr>
          <a:xfrm rot="0">
            <a:off x="1491031" y="3030193"/>
            <a:ext cx="8008040" cy="1267968"/>
          </a:xfrm>
          <a:prstGeom prst="rect">
            <a:avLst/>
          </a:prstGeom>
          <a:solidFill>
            <a:schemeClr val="accent2">
              <a:alpha val="100000"/>
            </a:schemeClr>
          </a:solidFill>
        </p:spPr>
      </p:sp>
      <p:sp>
        <p:nvSpPr>
          <p:cNvPr name="TextBox 5" id="5"/>
          <p:cNvSpPr txBox="true"/>
          <p:nvPr/>
        </p:nvSpPr>
        <p:spPr>
          <a:xfrm rot="0">
            <a:off x="1643863" y="3325809"/>
            <a:ext cx="7220692"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rgbClr val="FFFFFF">
                    <a:alpha val="100000"/>
                  </a:srgbClr>
                </a:solidFill>
                <a:latin typeface="Microsoft Yahei"/>
                <a:ea typeface="Microsoft Yahei"/>
                <a:cs typeface="Microsoft Yahei"/>
              </a:rPr>
              <a:t>这些技术可以帮助我们实现不同声音的转换，如将一个人的声音转换为另一个人的声音。</a:t>
            </a:r>
          </a:p>
        </p:txBody>
      </p:sp>
      <p:pic>
        <p:nvPicPr>
          <p:cNvPr name="Picture 6" id="6"/>
          <p:cNvPicPr>
            <a:picLocks noChangeAspect="true"/>
          </p:cNvPicPr>
          <p:nvPr/>
        </p:nvPicPr>
        <p:blipFill>
          <a:blip r:embed="rId3"/>
          <a:srcRect t="4324" b="4324"/>
          <a:stretch>
            <a:fillRect/>
          </a:stretch>
        </p:blipFill>
        <p:spPr>
          <a:xfrm rot="0">
            <a:off x="539110" y="1388510"/>
            <a:ext cx="2256056" cy="1267968"/>
          </a:xfrm>
          <a:prstGeom prst="rect">
            <a:avLst/>
          </a:prstGeom>
        </p:spPr>
      </p:pic>
      <p:pic>
        <p:nvPicPr>
          <p:cNvPr name="Picture 7" id="7"/>
          <p:cNvPicPr>
            <a:picLocks noChangeAspect="true"/>
          </p:cNvPicPr>
          <p:nvPr/>
        </p:nvPicPr>
        <p:blipFill>
          <a:blip r:embed="rId4"/>
          <a:srcRect t="10282" b="10282"/>
          <a:stretch>
            <a:fillRect/>
          </a:stretch>
        </p:blipFill>
        <p:spPr>
          <a:xfrm rot="0">
            <a:off x="9486879" y="3030193"/>
            <a:ext cx="2256056" cy="1267968"/>
          </a:xfrm>
          <a:prstGeom prst="rect">
            <a:avLst/>
          </a:prstGeom>
        </p:spPr>
      </p:pic>
      <p:sp>
        <p:nvSpPr>
          <p:cNvPr name="AutoShape 8" id="8"/>
          <p:cNvSpPr/>
          <p:nvPr/>
        </p:nvSpPr>
        <p:spPr>
          <a:xfrm rot="0">
            <a:off x="2795409" y="4664094"/>
            <a:ext cx="8008040" cy="1267968"/>
          </a:xfrm>
          <a:prstGeom prst="rect">
            <a:avLst/>
          </a:prstGeom>
          <a:solidFill>
            <a:schemeClr val="accent1">
              <a:alpha val="100000"/>
            </a:schemeClr>
          </a:solidFill>
        </p:spPr>
      </p:sp>
      <p:sp>
        <p:nvSpPr>
          <p:cNvPr name="TextBox 9" id="9"/>
          <p:cNvSpPr txBox="true"/>
          <p:nvPr/>
        </p:nvSpPr>
        <p:spPr>
          <a:xfrm rot="0">
            <a:off x="3472914" y="4947518"/>
            <a:ext cx="7220692"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rgbClr val="FFFFFF">
                    <a:alpha val="100000"/>
                  </a:srgbClr>
                </a:solidFill>
                <a:latin typeface="Microsoft Yahei"/>
                <a:ea typeface="Microsoft Yahei"/>
                <a:cs typeface="Microsoft Yahei"/>
              </a:rPr>
              <a:t>声音模仿技术不仅在语音识别、语音合成和虚拟角色等领域有着广泛应用，而且在音频处理和音乐制作等方面也发挥着重要作用。</a:t>
            </a:r>
          </a:p>
        </p:txBody>
      </p:sp>
      <p:pic>
        <p:nvPicPr>
          <p:cNvPr name="Picture 10" id="10"/>
          <p:cNvPicPr>
            <a:picLocks noChangeAspect="true"/>
          </p:cNvPicPr>
          <p:nvPr/>
        </p:nvPicPr>
        <p:blipFill>
          <a:blip r:embed="rId5"/>
          <a:srcRect t="12531" b="12531"/>
          <a:stretch>
            <a:fillRect/>
          </a:stretch>
        </p:blipFill>
        <p:spPr>
          <a:xfrm rot="0">
            <a:off x="544772" y="4664094"/>
            <a:ext cx="2256056" cy="1267968"/>
          </a:xfrm>
          <a:prstGeom prst="rect">
            <a:avLst/>
          </a:prstGeom>
        </p:spPr>
      </p:pic>
      <p:grpSp>
        <p:nvGrpSpPr>
          <p:cNvPr name="Group 11" id="11"/>
          <p:cNvGrpSpPr/>
          <p:nvPr/>
        </p:nvGrpSpPr>
        <p:grpSpPr>
          <a:xfrm rot="0">
            <a:off x="454963" y="93878"/>
            <a:ext cx="10641129" cy="914400"/>
            <a:chOff x="454963" y="93878"/>
            <a:chExt cx="10641129" cy="914400"/>
          </a:xfrm>
        </p:grpSpPr>
        <p:sp>
          <p:nvSpPr>
            <p:cNvPr name="AutoShape 12" id="12"/>
            <p:cNvSpPr/>
            <p:nvPr/>
          </p:nvSpPr>
          <p:spPr>
            <a:xfrm rot="0">
              <a:off x="454963" y="331168"/>
              <a:ext cx="84147" cy="84147"/>
            </a:xfrm>
            <a:prstGeom prst="ellipse">
              <a:avLst/>
            </a:prstGeom>
            <a:solidFill>
              <a:schemeClr val="accent1">
                <a:alpha val="100000"/>
              </a:schemeClr>
            </a:solidFill>
          </p:spPr>
        </p:sp>
        <p:sp>
          <p:nvSpPr>
            <p:cNvPr name="AutoShape 13" id="13"/>
            <p:cNvSpPr/>
            <p:nvPr/>
          </p:nvSpPr>
          <p:spPr>
            <a:xfrm rot="0">
              <a:off x="575049" y="337743"/>
              <a:ext cx="78137" cy="78137"/>
            </a:xfrm>
            <a:prstGeom prst="ellipse">
              <a:avLst/>
            </a:prstGeom>
            <a:solidFill>
              <a:schemeClr val="accent1">
                <a:alpha val="80000"/>
              </a:schemeClr>
            </a:solidFill>
          </p:spPr>
        </p:sp>
        <p:sp>
          <p:nvSpPr>
            <p:cNvPr name="AutoShape 14" id="14"/>
            <p:cNvSpPr/>
            <p:nvPr/>
          </p:nvSpPr>
          <p:spPr>
            <a:xfrm rot="0">
              <a:off x="689125" y="339460"/>
              <a:ext cx="74704" cy="74704"/>
            </a:xfrm>
            <a:prstGeom prst="ellipse">
              <a:avLst/>
            </a:prstGeom>
            <a:solidFill>
              <a:schemeClr val="accent1">
                <a:alpha val="60000"/>
              </a:schemeClr>
            </a:solidFill>
          </p:spPr>
        </p:sp>
        <p:sp>
          <p:nvSpPr>
            <p:cNvPr name="AutoShape 15" id="15"/>
            <p:cNvSpPr/>
            <p:nvPr/>
          </p:nvSpPr>
          <p:spPr>
            <a:xfrm rot="0">
              <a:off x="799768" y="348430"/>
              <a:ext cx="69238" cy="69238"/>
            </a:xfrm>
            <a:prstGeom prst="ellipse">
              <a:avLst/>
            </a:prstGeom>
            <a:solidFill>
              <a:schemeClr val="accent1">
                <a:alpha val="40000"/>
              </a:schemeClr>
            </a:solidFill>
          </p:spPr>
        </p:sp>
        <p:sp>
          <p:nvSpPr>
            <p:cNvPr name="AutoShape 16" id="16"/>
            <p:cNvSpPr/>
            <p:nvPr/>
          </p:nvSpPr>
          <p:spPr>
            <a:xfrm rot="0">
              <a:off x="904945" y="344297"/>
              <a:ext cx="65594" cy="65594"/>
            </a:xfrm>
            <a:prstGeom prst="ellipse">
              <a:avLst/>
            </a:prstGeom>
            <a:solidFill>
              <a:schemeClr val="accent1">
                <a:alpha val="20000"/>
              </a:schemeClr>
            </a:solidFill>
          </p:spPr>
        </p:sp>
        <p:sp>
          <p:nvSpPr>
            <p:cNvPr name="AutoShape 17" id="17"/>
            <p:cNvSpPr/>
            <p:nvPr/>
          </p:nvSpPr>
          <p:spPr>
            <a:xfrm rot="0">
              <a:off x="454963" y="448942"/>
              <a:ext cx="84147" cy="84147"/>
            </a:xfrm>
            <a:prstGeom prst="ellipse">
              <a:avLst/>
            </a:prstGeom>
            <a:solidFill>
              <a:schemeClr val="accent1">
                <a:alpha val="100000"/>
              </a:schemeClr>
            </a:solidFill>
          </p:spPr>
        </p:sp>
        <p:sp>
          <p:nvSpPr>
            <p:cNvPr name="AutoShape 18" id="18"/>
            <p:cNvSpPr/>
            <p:nvPr/>
          </p:nvSpPr>
          <p:spPr>
            <a:xfrm rot="0">
              <a:off x="575049" y="455517"/>
              <a:ext cx="78137" cy="78137"/>
            </a:xfrm>
            <a:prstGeom prst="ellipse">
              <a:avLst/>
            </a:prstGeom>
            <a:solidFill>
              <a:schemeClr val="accent1">
                <a:alpha val="80000"/>
              </a:schemeClr>
            </a:solidFill>
          </p:spPr>
        </p:sp>
        <p:sp>
          <p:nvSpPr>
            <p:cNvPr name="AutoShape 19" id="19"/>
            <p:cNvSpPr/>
            <p:nvPr/>
          </p:nvSpPr>
          <p:spPr>
            <a:xfrm rot="0">
              <a:off x="689125" y="457233"/>
              <a:ext cx="74704" cy="74704"/>
            </a:xfrm>
            <a:prstGeom prst="ellipse">
              <a:avLst/>
            </a:prstGeom>
            <a:solidFill>
              <a:schemeClr val="accent1">
                <a:alpha val="60000"/>
              </a:schemeClr>
            </a:solidFill>
          </p:spPr>
        </p:sp>
        <p:sp>
          <p:nvSpPr>
            <p:cNvPr name="AutoShape 20" id="20"/>
            <p:cNvSpPr/>
            <p:nvPr/>
          </p:nvSpPr>
          <p:spPr>
            <a:xfrm rot="0">
              <a:off x="799768" y="466203"/>
              <a:ext cx="69238" cy="69238"/>
            </a:xfrm>
            <a:prstGeom prst="ellipse">
              <a:avLst/>
            </a:prstGeom>
            <a:solidFill>
              <a:schemeClr val="accent1">
                <a:alpha val="40000"/>
              </a:schemeClr>
            </a:solidFill>
          </p:spPr>
        </p:sp>
        <p:sp>
          <p:nvSpPr>
            <p:cNvPr name="AutoShape 21" id="21"/>
            <p:cNvSpPr/>
            <p:nvPr/>
          </p:nvSpPr>
          <p:spPr>
            <a:xfrm rot="0">
              <a:off x="904945" y="462070"/>
              <a:ext cx="65594" cy="65594"/>
            </a:xfrm>
            <a:prstGeom prst="ellipse">
              <a:avLst/>
            </a:prstGeom>
            <a:solidFill>
              <a:schemeClr val="accent1">
                <a:alpha val="20000"/>
              </a:schemeClr>
            </a:solidFill>
          </p:spPr>
        </p:sp>
        <p:sp>
          <p:nvSpPr>
            <p:cNvPr name="AutoShape 22" id="22"/>
            <p:cNvSpPr/>
            <p:nvPr/>
          </p:nvSpPr>
          <p:spPr>
            <a:xfrm rot="0">
              <a:off x="454963" y="566715"/>
              <a:ext cx="84147" cy="84147"/>
            </a:xfrm>
            <a:prstGeom prst="ellipse">
              <a:avLst/>
            </a:prstGeom>
            <a:solidFill>
              <a:schemeClr val="accent1">
                <a:alpha val="100000"/>
              </a:schemeClr>
            </a:solidFill>
          </p:spPr>
        </p:sp>
        <p:sp>
          <p:nvSpPr>
            <p:cNvPr name="AutoShape 23" id="23"/>
            <p:cNvSpPr/>
            <p:nvPr/>
          </p:nvSpPr>
          <p:spPr>
            <a:xfrm rot="0">
              <a:off x="575049" y="573291"/>
              <a:ext cx="78137" cy="78137"/>
            </a:xfrm>
            <a:prstGeom prst="ellipse">
              <a:avLst/>
            </a:prstGeom>
            <a:solidFill>
              <a:schemeClr val="accent1">
                <a:alpha val="80000"/>
              </a:schemeClr>
            </a:solidFill>
          </p:spPr>
        </p:sp>
        <p:sp>
          <p:nvSpPr>
            <p:cNvPr name="AutoShape 24" id="24"/>
            <p:cNvSpPr/>
            <p:nvPr/>
          </p:nvSpPr>
          <p:spPr>
            <a:xfrm rot="0">
              <a:off x="689125" y="575007"/>
              <a:ext cx="74704" cy="74704"/>
            </a:xfrm>
            <a:prstGeom prst="ellipse">
              <a:avLst/>
            </a:prstGeom>
            <a:solidFill>
              <a:schemeClr val="accent1">
                <a:alpha val="60000"/>
              </a:schemeClr>
            </a:solidFill>
          </p:spPr>
        </p:sp>
        <p:sp>
          <p:nvSpPr>
            <p:cNvPr name="AutoShape 25" id="25"/>
            <p:cNvSpPr/>
            <p:nvPr/>
          </p:nvSpPr>
          <p:spPr>
            <a:xfrm rot="0">
              <a:off x="799768" y="583977"/>
              <a:ext cx="69238" cy="69238"/>
            </a:xfrm>
            <a:prstGeom prst="ellipse">
              <a:avLst/>
            </a:prstGeom>
            <a:solidFill>
              <a:schemeClr val="accent1">
                <a:alpha val="40000"/>
              </a:schemeClr>
            </a:solidFill>
          </p:spPr>
        </p:sp>
        <p:sp>
          <p:nvSpPr>
            <p:cNvPr name="AutoShape 26" id="26"/>
            <p:cNvSpPr/>
            <p:nvPr/>
          </p:nvSpPr>
          <p:spPr>
            <a:xfrm rot="0">
              <a:off x="904945" y="579844"/>
              <a:ext cx="65594" cy="65594"/>
            </a:xfrm>
            <a:prstGeom prst="ellipse">
              <a:avLst/>
            </a:prstGeom>
            <a:solidFill>
              <a:schemeClr val="accent1">
                <a:alpha val="20000"/>
              </a:schemeClr>
            </a:solidFill>
          </p:spPr>
        </p:sp>
        <p:sp>
          <p:nvSpPr>
            <p:cNvPr name="AutoShape 27" id="27"/>
            <p:cNvSpPr/>
            <p:nvPr/>
          </p:nvSpPr>
          <p:spPr>
            <a:xfrm rot="0">
              <a:off x="454963" y="684489"/>
              <a:ext cx="84147" cy="84147"/>
            </a:xfrm>
            <a:prstGeom prst="ellipse">
              <a:avLst/>
            </a:prstGeom>
            <a:solidFill>
              <a:schemeClr val="accent1">
                <a:alpha val="100000"/>
              </a:schemeClr>
            </a:solidFill>
          </p:spPr>
        </p:sp>
        <p:sp>
          <p:nvSpPr>
            <p:cNvPr name="AutoShape 28" id="28"/>
            <p:cNvSpPr/>
            <p:nvPr/>
          </p:nvSpPr>
          <p:spPr>
            <a:xfrm rot="0">
              <a:off x="575049" y="691064"/>
              <a:ext cx="78137" cy="78137"/>
            </a:xfrm>
            <a:prstGeom prst="ellipse">
              <a:avLst/>
            </a:prstGeom>
            <a:solidFill>
              <a:schemeClr val="accent1">
                <a:alpha val="80000"/>
              </a:schemeClr>
            </a:solidFill>
          </p:spPr>
        </p:sp>
        <p:sp>
          <p:nvSpPr>
            <p:cNvPr name="AutoShape 29" id="29"/>
            <p:cNvSpPr/>
            <p:nvPr/>
          </p:nvSpPr>
          <p:spPr>
            <a:xfrm rot="0">
              <a:off x="689125" y="692781"/>
              <a:ext cx="74704" cy="74704"/>
            </a:xfrm>
            <a:prstGeom prst="ellipse">
              <a:avLst/>
            </a:prstGeom>
            <a:solidFill>
              <a:schemeClr val="accent1">
                <a:alpha val="60000"/>
              </a:schemeClr>
            </a:solidFill>
          </p:spPr>
        </p:sp>
        <p:sp>
          <p:nvSpPr>
            <p:cNvPr name="AutoShape 30" id="30"/>
            <p:cNvSpPr/>
            <p:nvPr/>
          </p:nvSpPr>
          <p:spPr>
            <a:xfrm rot="0">
              <a:off x="799768" y="701751"/>
              <a:ext cx="69238" cy="69238"/>
            </a:xfrm>
            <a:prstGeom prst="ellipse">
              <a:avLst/>
            </a:prstGeom>
            <a:solidFill>
              <a:schemeClr val="accent1">
                <a:alpha val="40000"/>
              </a:schemeClr>
            </a:solidFill>
          </p:spPr>
        </p:sp>
        <p:sp>
          <p:nvSpPr>
            <p:cNvPr name="AutoShape 31" id="31"/>
            <p:cNvSpPr/>
            <p:nvPr/>
          </p:nvSpPr>
          <p:spPr>
            <a:xfrm rot="0">
              <a:off x="904945" y="697618"/>
              <a:ext cx="65594" cy="65594"/>
            </a:xfrm>
            <a:prstGeom prst="ellipse">
              <a:avLst/>
            </a:prstGeom>
            <a:solidFill>
              <a:schemeClr val="accent1">
                <a:alpha val="20000"/>
              </a:schemeClr>
            </a:solidFill>
          </p:spPr>
        </p:sp>
        <p:sp>
          <p:nvSpPr>
            <p:cNvPr name="TextBox 32" id="32"/>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声音模仿技术概览</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r="0" t="24320" b="24320"/>
          <a:stretch>
            <a:fillRect/>
          </a:stretch>
        </p:blipFill>
        <p:spPr>
          <a:xfrm rot="0">
            <a:off x="3909691" y="1250241"/>
            <a:ext cx="7848600" cy="5248274"/>
          </a:xfrm>
          <a:prstGeom prst="rect">
            <a:avLst/>
          </a:prstGeom>
        </p:spPr>
      </p:pic>
      <p:grpSp>
        <p:nvGrpSpPr>
          <p:cNvPr name="Group 3" id="3"/>
          <p:cNvGrpSpPr/>
          <p:nvPr/>
        </p:nvGrpSpPr>
        <p:grpSpPr>
          <a:xfrm rot="0">
            <a:off x="454963" y="93878"/>
            <a:ext cx="10641129" cy="914400"/>
            <a:chOff x="454963" y="93878"/>
            <a:chExt cx="10641129" cy="914400"/>
          </a:xfrm>
        </p:grpSpPr>
        <p:sp>
          <p:nvSpPr>
            <p:cNvPr name="AutoShape 4" id="4"/>
            <p:cNvSpPr/>
            <p:nvPr/>
          </p:nvSpPr>
          <p:spPr>
            <a:xfrm rot="0">
              <a:off x="454963" y="331168"/>
              <a:ext cx="84147" cy="84147"/>
            </a:xfrm>
            <a:prstGeom prst="ellipse">
              <a:avLst/>
            </a:prstGeom>
            <a:solidFill>
              <a:schemeClr val="accent1">
                <a:alpha val="100000"/>
              </a:schemeClr>
            </a:solidFill>
          </p:spPr>
        </p:sp>
        <p:sp>
          <p:nvSpPr>
            <p:cNvPr name="AutoShape 5" id="5"/>
            <p:cNvSpPr/>
            <p:nvPr/>
          </p:nvSpPr>
          <p:spPr>
            <a:xfrm rot="0">
              <a:off x="575049" y="337743"/>
              <a:ext cx="78137" cy="78137"/>
            </a:xfrm>
            <a:prstGeom prst="ellipse">
              <a:avLst/>
            </a:prstGeom>
            <a:solidFill>
              <a:schemeClr val="accent1">
                <a:alpha val="80000"/>
              </a:schemeClr>
            </a:solidFill>
          </p:spPr>
        </p:sp>
        <p:sp>
          <p:nvSpPr>
            <p:cNvPr name="AutoShape 6" id="6"/>
            <p:cNvSpPr/>
            <p:nvPr/>
          </p:nvSpPr>
          <p:spPr>
            <a:xfrm rot="0">
              <a:off x="689125" y="339460"/>
              <a:ext cx="74704" cy="74704"/>
            </a:xfrm>
            <a:prstGeom prst="ellipse">
              <a:avLst/>
            </a:prstGeom>
            <a:solidFill>
              <a:schemeClr val="accent1">
                <a:alpha val="60000"/>
              </a:schemeClr>
            </a:solidFill>
          </p:spPr>
        </p:sp>
        <p:sp>
          <p:nvSpPr>
            <p:cNvPr name="AutoShape 7" id="7"/>
            <p:cNvSpPr/>
            <p:nvPr/>
          </p:nvSpPr>
          <p:spPr>
            <a:xfrm rot="0">
              <a:off x="799768" y="348430"/>
              <a:ext cx="69238" cy="69238"/>
            </a:xfrm>
            <a:prstGeom prst="ellipse">
              <a:avLst/>
            </a:prstGeom>
            <a:solidFill>
              <a:schemeClr val="accent1">
                <a:alpha val="40000"/>
              </a:schemeClr>
            </a:solidFill>
          </p:spPr>
        </p:sp>
        <p:sp>
          <p:nvSpPr>
            <p:cNvPr name="AutoShape 8" id="8"/>
            <p:cNvSpPr/>
            <p:nvPr/>
          </p:nvSpPr>
          <p:spPr>
            <a:xfrm rot="0">
              <a:off x="904945" y="344297"/>
              <a:ext cx="65594" cy="65594"/>
            </a:xfrm>
            <a:prstGeom prst="ellipse">
              <a:avLst/>
            </a:prstGeom>
            <a:solidFill>
              <a:schemeClr val="accent1">
                <a:alpha val="20000"/>
              </a:schemeClr>
            </a:solidFill>
          </p:spPr>
        </p:sp>
        <p:sp>
          <p:nvSpPr>
            <p:cNvPr name="AutoShape 9" id="9"/>
            <p:cNvSpPr/>
            <p:nvPr/>
          </p:nvSpPr>
          <p:spPr>
            <a:xfrm rot="0">
              <a:off x="454963" y="448942"/>
              <a:ext cx="84147" cy="84147"/>
            </a:xfrm>
            <a:prstGeom prst="ellipse">
              <a:avLst/>
            </a:prstGeom>
            <a:solidFill>
              <a:schemeClr val="accent1">
                <a:alpha val="100000"/>
              </a:schemeClr>
            </a:solidFill>
          </p:spPr>
        </p:sp>
        <p:sp>
          <p:nvSpPr>
            <p:cNvPr name="AutoShape 10" id="10"/>
            <p:cNvSpPr/>
            <p:nvPr/>
          </p:nvSpPr>
          <p:spPr>
            <a:xfrm rot="0">
              <a:off x="575049" y="455517"/>
              <a:ext cx="78137" cy="78137"/>
            </a:xfrm>
            <a:prstGeom prst="ellipse">
              <a:avLst/>
            </a:prstGeom>
            <a:solidFill>
              <a:schemeClr val="accent1">
                <a:alpha val="80000"/>
              </a:schemeClr>
            </a:solidFill>
          </p:spPr>
        </p:sp>
        <p:sp>
          <p:nvSpPr>
            <p:cNvPr name="AutoShape 11" id="11"/>
            <p:cNvSpPr/>
            <p:nvPr/>
          </p:nvSpPr>
          <p:spPr>
            <a:xfrm rot="0">
              <a:off x="689125" y="457233"/>
              <a:ext cx="74704" cy="74704"/>
            </a:xfrm>
            <a:prstGeom prst="ellipse">
              <a:avLst/>
            </a:prstGeom>
            <a:solidFill>
              <a:schemeClr val="accent1">
                <a:alpha val="60000"/>
              </a:schemeClr>
            </a:solidFill>
          </p:spPr>
        </p:sp>
        <p:sp>
          <p:nvSpPr>
            <p:cNvPr name="AutoShape 12" id="12"/>
            <p:cNvSpPr/>
            <p:nvPr/>
          </p:nvSpPr>
          <p:spPr>
            <a:xfrm rot="0">
              <a:off x="799768" y="466203"/>
              <a:ext cx="69238" cy="69238"/>
            </a:xfrm>
            <a:prstGeom prst="ellipse">
              <a:avLst/>
            </a:prstGeom>
            <a:solidFill>
              <a:schemeClr val="accent1">
                <a:alpha val="40000"/>
              </a:schemeClr>
            </a:solidFill>
          </p:spPr>
        </p:sp>
        <p:sp>
          <p:nvSpPr>
            <p:cNvPr name="AutoShape 13" id="13"/>
            <p:cNvSpPr/>
            <p:nvPr/>
          </p:nvSpPr>
          <p:spPr>
            <a:xfrm rot="0">
              <a:off x="904945" y="462070"/>
              <a:ext cx="65594" cy="65594"/>
            </a:xfrm>
            <a:prstGeom prst="ellipse">
              <a:avLst/>
            </a:prstGeom>
            <a:solidFill>
              <a:schemeClr val="accent1">
                <a:alpha val="20000"/>
              </a:schemeClr>
            </a:solidFill>
          </p:spPr>
        </p:sp>
        <p:sp>
          <p:nvSpPr>
            <p:cNvPr name="AutoShape 14" id="14"/>
            <p:cNvSpPr/>
            <p:nvPr/>
          </p:nvSpPr>
          <p:spPr>
            <a:xfrm rot="0">
              <a:off x="454963" y="566715"/>
              <a:ext cx="84147" cy="84147"/>
            </a:xfrm>
            <a:prstGeom prst="ellipse">
              <a:avLst/>
            </a:prstGeom>
            <a:solidFill>
              <a:schemeClr val="accent1">
                <a:alpha val="100000"/>
              </a:schemeClr>
            </a:solidFill>
          </p:spPr>
        </p:sp>
        <p:sp>
          <p:nvSpPr>
            <p:cNvPr name="AutoShape 15" id="15"/>
            <p:cNvSpPr/>
            <p:nvPr/>
          </p:nvSpPr>
          <p:spPr>
            <a:xfrm rot="0">
              <a:off x="575049" y="573291"/>
              <a:ext cx="78137" cy="78137"/>
            </a:xfrm>
            <a:prstGeom prst="ellipse">
              <a:avLst/>
            </a:prstGeom>
            <a:solidFill>
              <a:schemeClr val="accent1">
                <a:alpha val="80000"/>
              </a:schemeClr>
            </a:solidFill>
          </p:spPr>
        </p:sp>
        <p:sp>
          <p:nvSpPr>
            <p:cNvPr name="AutoShape 16" id="16"/>
            <p:cNvSpPr/>
            <p:nvPr/>
          </p:nvSpPr>
          <p:spPr>
            <a:xfrm rot="0">
              <a:off x="689125" y="575007"/>
              <a:ext cx="74704" cy="74704"/>
            </a:xfrm>
            <a:prstGeom prst="ellipse">
              <a:avLst/>
            </a:prstGeom>
            <a:solidFill>
              <a:schemeClr val="accent1">
                <a:alpha val="60000"/>
              </a:schemeClr>
            </a:solidFill>
          </p:spPr>
        </p:sp>
        <p:sp>
          <p:nvSpPr>
            <p:cNvPr name="AutoShape 17" id="17"/>
            <p:cNvSpPr/>
            <p:nvPr/>
          </p:nvSpPr>
          <p:spPr>
            <a:xfrm rot="0">
              <a:off x="799768" y="583977"/>
              <a:ext cx="69238" cy="69238"/>
            </a:xfrm>
            <a:prstGeom prst="ellipse">
              <a:avLst/>
            </a:prstGeom>
            <a:solidFill>
              <a:schemeClr val="accent1">
                <a:alpha val="40000"/>
              </a:schemeClr>
            </a:solidFill>
          </p:spPr>
        </p:sp>
        <p:sp>
          <p:nvSpPr>
            <p:cNvPr name="AutoShape 18" id="18"/>
            <p:cNvSpPr/>
            <p:nvPr/>
          </p:nvSpPr>
          <p:spPr>
            <a:xfrm rot="0">
              <a:off x="904945" y="579844"/>
              <a:ext cx="65594" cy="65594"/>
            </a:xfrm>
            <a:prstGeom prst="ellipse">
              <a:avLst/>
            </a:prstGeom>
            <a:solidFill>
              <a:schemeClr val="accent1">
                <a:alpha val="20000"/>
              </a:schemeClr>
            </a:solidFill>
          </p:spPr>
        </p:sp>
        <p:sp>
          <p:nvSpPr>
            <p:cNvPr name="AutoShape 19" id="19"/>
            <p:cNvSpPr/>
            <p:nvPr/>
          </p:nvSpPr>
          <p:spPr>
            <a:xfrm rot="0">
              <a:off x="454963" y="684489"/>
              <a:ext cx="84147" cy="84147"/>
            </a:xfrm>
            <a:prstGeom prst="ellipse">
              <a:avLst/>
            </a:prstGeom>
            <a:solidFill>
              <a:schemeClr val="accent1">
                <a:alpha val="100000"/>
              </a:schemeClr>
            </a:solidFill>
          </p:spPr>
        </p:sp>
        <p:sp>
          <p:nvSpPr>
            <p:cNvPr name="AutoShape 20" id="20"/>
            <p:cNvSpPr/>
            <p:nvPr/>
          </p:nvSpPr>
          <p:spPr>
            <a:xfrm rot="0">
              <a:off x="575049" y="691064"/>
              <a:ext cx="78137" cy="78137"/>
            </a:xfrm>
            <a:prstGeom prst="ellipse">
              <a:avLst/>
            </a:prstGeom>
            <a:solidFill>
              <a:schemeClr val="accent1">
                <a:alpha val="80000"/>
              </a:schemeClr>
            </a:solidFill>
          </p:spPr>
        </p:sp>
        <p:sp>
          <p:nvSpPr>
            <p:cNvPr name="AutoShape 21" id="21"/>
            <p:cNvSpPr/>
            <p:nvPr/>
          </p:nvSpPr>
          <p:spPr>
            <a:xfrm rot="0">
              <a:off x="689125" y="692781"/>
              <a:ext cx="74704" cy="74704"/>
            </a:xfrm>
            <a:prstGeom prst="ellipse">
              <a:avLst/>
            </a:prstGeom>
            <a:solidFill>
              <a:schemeClr val="accent1">
                <a:alpha val="60000"/>
              </a:schemeClr>
            </a:solidFill>
          </p:spPr>
        </p:sp>
        <p:sp>
          <p:nvSpPr>
            <p:cNvPr name="AutoShape 22" id="22"/>
            <p:cNvSpPr/>
            <p:nvPr/>
          </p:nvSpPr>
          <p:spPr>
            <a:xfrm rot="0">
              <a:off x="799768" y="701751"/>
              <a:ext cx="69238" cy="69238"/>
            </a:xfrm>
            <a:prstGeom prst="ellipse">
              <a:avLst/>
            </a:prstGeom>
            <a:solidFill>
              <a:schemeClr val="accent1">
                <a:alpha val="40000"/>
              </a:schemeClr>
            </a:solidFill>
          </p:spPr>
        </p:sp>
        <p:sp>
          <p:nvSpPr>
            <p:cNvPr name="AutoShape 23" id="23"/>
            <p:cNvSpPr/>
            <p:nvPr/>
          </p:nvSpPr>
          <p:spPr>
            <a:xfrm rot="0">
              <a:off x="904945" y="697618"/>
              <a:ext cx="65594" cy="65594"/>
            </a:xfrm>
            <a:prstGeom prst="ellipse">
              <a:avLst/>
            </a:prstGeom>
            <a:solidFill>
              <a:schemeClr val="accent1">
                <a:alpha val="20000"/>
              </a:schemeClr>
            </a:solidFill>
          </p:spPr>
        </p:sp>
        <p:sp>
          <p:nvSpPr>
            <p:cNvPr name="TextBox 24" id="24"/>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AI模仿名人声音的实例</a:t>
              </a:r>
            </a:p>
          </p:txBody>
        </p:sp>
      </p:grpSp>
      <p:sp>
        <p:nvSpPr>
          <p:cNvPr name="AutoShape 25" id="25"/>
          <p:cNvSpPr/>
          <p:nvPr/>
        </p:nvSpPr>
        <p:spPr>
          <a:xfrm rot="0">
            <a:off x="454963" y="3878730"/>
            <a:ext cx="3974251" cy="2162291"/>
          </a:xfrm>
          <a:prstGeom prst="rect">
            <a:avLst/>
          </a:prstGeom>
          <a:solidFill>
            <a:schemeClr val="accent1">
              <a:lumMod val="75000"/>
              <a:alpha val="76862"/>
            </a:schemeClr>
          </a:solidFill>
        </p:spPr>
      </p:sp>
      <p:sp>
        <p:nvSpPr>
          <p:cNvPr name="AutoShape 26" id="26"/>
          <p:cNvSpPr/>
          <p:nvPr/>
        </p:nvSpPr>
        <p:spPr>
          <a:xfrm rot="0">
            <a:off x="563624" y="1510084"/>
            <a:ext cx="2936423" cy="1604591"/>
          </a:xfrm>
          <a:prstGeom prst="rect">
            <a:avLst/>
          </a:prstGeom>
          <a:noFill/>
        </p:spPr>
        <p:txBody>
          <a:bodyPr anchor="t" rtlCol="false" tIns="45720" lIns="91440" bIns="45720" rIns="91440" anchorCtr="false" vert="horz" wrap="square">
            <a:noAutofit/>
          </a:bodyPr>
          <a:lstStyle/>
          <a:p>
            <a:pPr algn="l">
              <a:lnSpc>
                <a:spcPct val="150000"/>
              </a:lnSpc>
              <a:spcBef>
                <a:spcPts val="270"/>
              </a:spcBef>
              <a:defRPr/>
            </a:pPr>
            <a:r>
              <a:rPr lang="en-US" sz="1350">
                <a:solidFill>
                  <a:schemeClr val="dk1">
                    <a:alpha val="100000"/>
                  </a:schemeClr>
                </a:solidFill>
                <a:latin typeface="Microsoft Yahei"/>
                <a:ea typeface="Microsoft Yahei"/>
                <a:cs typeface="Microsoft Yahei"/>
              </a:rPr>
              <a:t>AI模仿名人声音的实例，如模仿明星唱歌、配音等，让学员感受其逼真程度。</a:t>
            </a:r>
            <a:endParaRPr lang="en-US" sz="1100"/>
          </a:p>
        </p:txBody>
      </p:sp>
      <p:sp>
        <p:nvSpPr>
          <p:cNvPr name="AutoShape 27" id="27"/>
          <p:cNvSpPr/>
          <p:nvPr/>
        </p:nvSpPr>
        <p:spPr>
          <a:xfrm rot="0">
            <a:off x="590191" y="4157580"/>
            <a:ext cx="3052052" cy="1604591"/>
          </a:xfrm>
          <a:prstGeom prst="rect">
            <a:avLst/>
          </a:prstGeom>
          <a:noFill/>
        </p:spPr>
        <p:txBody>
          <a:bodyPr anchor="t" rtlCol="false" tIns="45720" lIns="91440" bIns="45720" rIns="91440" anchorCtr="false" vert="horz" wrap="square">
            <a:noAutofit/>
          </a:bodyPr>
          <a:lstStyle/>
          <a:p>
            <a:pPr algn="l">
              <a:lnSpc>
                <a:spcPct val="150000"/>
              </a:lnSpc>
              <a:spcBef>
                <a:spcPts val="270"/>
              </a:spcBef>
              <a:defRPr/>
            </a:pPr>
            <a:r>
              <a:rPr lang="en-US" sz="1350">
                <a:solidFill>
                  <a:srgbClr val="FFFFFF">
                    <a:alpha val="100000"/>
                  </a:srgbClr>
                </a:solidFill>
                <a:latin typeface="Microsoft Yahei"/>
                <a:ea typeface="Microsoft Yahei"/>
                <a:cs typeface="Microsoft Yahei"/>
              </a:rPr>
              <a:t>这些实例展示了AI在声音模仿方面的强大能力，让人不禁惊叹于AI的神奇魅力。</a:t>
            </a:r>
            <a:endParaRPr lang="en-US" sz="1100"/>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570800" y="1576863"/>
            <a:ext cx="1849755" cy="929640"/>
          </a:xfrm>
          <a:prstGeom prst="rect">
            <a:avLst/>
          </a:prstGeom>
        </p:spPr>
        <p:txBody>
          <a:bodyPr anchor="t" rtlCol="false" lIns="91440" rIns="91440" tIns="45720" bIns="45720" anchorCtr="tru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PART</a:t>
            </a:r>
          </a:p>
        </p:txBody>
      </p:sp>
      <p:sp>
        <p:nvSpPr>
          <p:cNvPr name="TextBox 3" id="3"/>
          <p:cNvSpPr txBox="true"/>
          <p:nvPr/>
        </p:nvSpPr>
        <p:spPr>
          <a:xfrm rot="0">
            <a:off x="2069515" y="1576863"/>
            <a:ext cx="2922600" cy="929640"/>
          </a:xfrm>
          <a:prstGeom prst="rect">
            <a:avLst/>
          </a:prstGeom>
        </p:spPr>
        <p:txBody>
          <a:bodyPr anchor="t" rtlCol="false" lIns="91440" rIns="91440" tIns="45720" bIns="45720" anchorCtr="fals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04</a:t>
            </a:r>
          </a:p>
        </p:txBody>
      </p:sp>
      <p:sp>
        <p:nvSpPr>
          <p:cNvPr name="TextBox 4" id="4"/>
          <p:cNvSpPr txBox="true"/>
          <p:nvPr/>
        </p:nvSpPr>
        <p:spPr>
          <a:xfrm rot="0">
            <a:off x="853953" y="2362980"/>
            <a:ext cx="6574155" cy="1805940"/>
          </a:xfrm>
          <a:prstGeom prst="rect">
            <a:avLst/>
          </a:prstGeom>
        </p:spPr>
        <p:txBody>
          <a:bodyPr anchor="t" rtlCol="false" lIns="91440" rIns="91440" tIns="45720" bIns="45720" anchorCtr="false" vert="horz" wrap="square">
            <a:spAutoFit/>
          </a:bodyPr>
          <a:lstStyle/>
          <a:p>
            <a:pPr>
              <a:lnSpc>
                <a:spcPct val="120000"/>
              </a:lnSpc>
            </a:pPr>
            <a:r>
              <a:rPr lang="en-US" b="true" sz="4500">
                <a:solidFill>
                  <a:srgbClr val="131516">
                    <a:alpha val="100000"/>
                  </a:srgbClr>
                </a:solidFill>
                <a:latin typeface="Microsoft Yahei"/>
                <a:ea typeface="Microsoft Yahei"/>
                <a:cs typeface="Microsoft Yahei"/>
              </a:rPr>
              <a:t>AI在音乐领域的应用</a:t>
            </a:r>
          </a:p>
        </p:txBody>
      </p:sp>
      <p:sp>
        <p:nvSpPr>
          <p:cNvPr name="TextBox 5" id="5"/>
          <p:cNvSpPr txBox="true"/>
          <p:nvPr/>
        </p:nvSpPr>
        <p:spPr>
          <a:xfrm rot="0">
            <a:off x="1353851" y="182270"/>
            <a:ext cx="3537586" cy="710650"/>
          </a:xfrm>
          <a:prstGeom prst="rect">
            <a:avLst/>
          </a:prstGeom>
        </p:spPr>
        <p:txBody>
          <a:bodyPr anchor="t" rtlCol="false" lIns="91440" rIns="91440" tIns="45720" bIns="45720" anchorCtr="false" vert="horz" wrap="square">
            <a:noAutofit/>
          </a:bodyPr>
          <a:lstStyle/>
          <a:p>
            <a:pPr>
              <a:lnSpc>
                <a:spcPct val="120000"/>
              </a:lnSpc>
            </a:pPr>
            <a:r>
              <a:rPr lang="en-US" b="true" sz="3300">
                <a:solidFill>
                  <a:srgbClr val="131516">
                    <a:alpha val="100000"/>
                  </a:srgbClr>
                </a:solidFill>
                <a:latin typeface="Microsoft Yahei"/>
                <a:ea typeface="Microsoft Yahei"/>
                <a:cs typeface="Microsoft Yahei"/>
              </a:rPr>
              <a:t>2023</a:t>
            </a:r>
          </a:p>
        </p:txBody>
      </p:sp>
      <p:sp>
        <p:nvSpPr>
          <p:cNvPr name="AutoShape 6" id="6"/>
          <p:cNvSpPr/>
          <p:nvPr/>
        </p:nvSpPr>
        <p:spPr>
          <a:xfrm rot="0">
            <a:off x="9364826" y="334670"/>
            <a:ext cx="2473866" cy="508573"/>
          </a:xfrm>
          <a:prstGeom prst="rect">
            <a:avLst/>
          </a:prstGeom>
          <a:noFill/>
        </p:spPr>
        <p:txBody>
          <a:bodyPr anchor="t" rtlCol="false" tIns="33052" lIns="66008" bIns="33052" rIns="66008" anchorCtr="false" vert="horz" wrap="square">
            <a:noAutofit/>
          </a:bodyPr>
          <a:lstStyle/>
          <a:p>
            <a:pPr algn="r">
              <a:lnSpc>
                <a:spcPct val="100000"/>
              </a:lnSpc>
              <a:spcBef>
                <a:spcPts val="375"/>
              </a:spcBef>
              <a:defRPr/>
            </a:pPr>
            <a:r>
              <a:rPr lang="en-US" sz="1200">
                <a:solidFill>
                  <a:srgbClr val="131516">
                    <a:alpha val="100000"/>
                  </a:srgbClr>
                </a:solidFill>
                <a:latin typeface="Microsoft Yahei"/>
                <a:ea typeface="Microsoft Yahei"/>
                <a:cs typeface="Microsoft Yahei"/>
              </a:rPr>
              <a:t>REPORTING</a:t>
            </a:r>
            <a:endParaRPr lang="en-US" sz="1100"/>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grpSp>
        <p:nvGrpSpPr>
          <p:cNvPr name="Group 2" id="2"/>
          <p:cNvGrpSpPr/>
          <p:nvPr/>
        </p:nvGrpSpPr>
        <p:grpSpPr>
          <a:xfrm rot="0">
            <a:off x="5708618" y="1676039"/>
            <a:ext cx="776002" cy="766477"/>
            <a:chOff x="5708618" y="1676039"/>
            <a:chExt cx="776002" cy="766477"/>
          </a:xfrm>
        </p:grpSpPr>
        <p:sp>
          <p:nvSpPr>
            <p:cNvPr name="TextBox 3" id="3"/>
            <p:cNvSpPr txBox="true"/>
            <p:nvPr/>
          </p:nvSpPr>
          <p:spPr>
            <a:xfrm rot="0">
              <a:off x="5708618" y="1676039"/>
              <a:ext cx="776002" cy="766477"/>
            </a:xfrm>
            <a:prstGeom prst="rect">
              <a:avLst/>
            </a:prstGeom>
          </p:spPr>
          <p:txBody>
            <a:bodyPr anchor="t" rtlCol="false" lIns="121920" rIns="121920" tIns="60960" bIns="60960" anchorCtr="false" vert="horz" wrap="none">
              <a:spAutoFit/>
            </a:bodyPr>
            <a:lstStyle/>
            <a:p>
              <a:pPr algn="ctr">
                <a:lnSpc>
                  <a:spcPct val="80000"/>
                </a:lnSpc>
              </a:pPr>
              <a:r>
                <a:rPr lang="en-US" sz="2100">
                  <a:solidFill>
                    <a:schemeClr val="lt1">
                      <a:alpha val="100000"/>
                    </a:schemeClr>
                  </a:solidFill>
                  <a:latin typeface="微软雅黑"/>
                  <a:ea typeface="微软雅黑"/>
                  <a:cs typeface="微软雅黑"/>
                </a:rPr>
                <a:t>输入</a:t>
              </a:r>
            </a:p>
            <a:p>
              <a:pPr algn="ctr">
                <a:lnSpc>
                  <a:spcPct val="80000"/>
                </a:lnSpc>
              </a:pPr>
              <a:r>
                <a:rPr lang="en-US" sz="2100">
                  <a:solidFill>
                    <a:schemeClr val="lt1">
                      <a:alpha val="100000"/>
                    </a:schemeClr>
                  </a:solidFill>
                  <a:latin typeface="微软雅黑"/>
                  <a:ea typeface="微软雅黑"/>
                  <a:cs typeface="微软雅黑"/>
                </a:rPr>
                <a:t>标题</a:t>
              </a:r>
            </a:p>
          </p:txBody>
        </p:sp>
      </p:grpSp>
      <p:grpSp>
        <p:nvGrpSpPr>
          <p:cNvPr name="Group 4" id="4"/>
          <p:cNvGrpSpPr/>
          <p:nvPr/>
        </p:nvGrpSpPr>
        <p:grpSpPr>
          <a:xfrm rot="0">
            <a:off x="5290916" y="2839646"/>
            <a:ext cx="1569720" cy="1569720"/>
            <a:chOff x="5290916" y="2839646"/>
            <a:chExt cx="1569720" cy="1569720"/>
          </a:xfrm>
        </p:grpSpPr>
        <p:sp>
          <p:nvSpPr>
            <p:cNvPr name="AutoShape 5" id="5"/>
            <p:cNvSpPr/>
            <p:nvPr/>
          </p:nvSpPr>
          <p:spPr>
            <a:xfrm rot="0">
              <a:off x="5290916" y="2839646"/>
              <a:ext cx="1569720" cy="1569720"/>
            </a:xfrm>
            <a:prstGeom prst="ellipse">
              <a:avLst/>
            </a:prstGeom>
            <a:solidFill>
              <a:schemeClr val="accent1">
                <a:lumMod val="75000"/>
                <a:alpha val="100000"/>
              </a:schemeClr>
            </a:solidFill>
          </p:spPr>
        </p:sp>
        <p:sp>
          <p:nvSpPr>
            <p:cNvPr name="Freeform 6" id="6"/>
            <p:cNvSpPr/>
            <p:nvPr/>
          </p:nvSpPr>
          <p:spPr>
            <a:xfrm rot="0">
              <a:off x="5687823" y="3272081"/>
              <a:ext cx="767048" cy="704183"/>
            </a:xfrm>
            <a:custGeom>
              <a:avLst/>
              <a:gdLst/>
              <a:ahLst/>
              <a:cxnLst/>
              <a:rect r="r" b="b" t="t" l="l"/>
              <a:pathLst>
                <a:path h="905" w="988">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FFFFFF">
                <a:alpha val="100000"/>
              </a:srgbClr>
            </a:solidFill>
          </p:spPr>
        </p:sp>
      </p:grpSp>
      <p:sp>
        <p:nvSpPr>
          <p:cNvPr name="AutoShape 7" id="7"/>
          <p:cNvSpPr/>
          <p:nvPr/>
        </p:nvSpPr>
        <p:spPr>
          <a:xfrm rot="0">
            <a:off x="6996028" y="2992432"/>
            <a:ext cx="2221230" cy="1264147"/>
          </a:xfrm>
          <a:prstGeom prst="round2DiagRect">
            <a:avLst/>
          </a:prstGeom>
          <a:solidFill>
            <a:schemeClr val="accent1">
              <a:alpha val="100000"/>
            </a:schemeClr>
          </a:solidFill>
        </p:spPr>
      </p:sp>
      <p:sp>
        <p:nvSpPr>
          <p:cNvPr name="AutoShape 8" id="8"/>
          <p:cNvSpPr/>
          <p:nvPr/>
        </p:nvSpPr>
        <p:spPr>
          <a:xfrm rot="5400000">
            <a:off x="5424910" y="1427204"/>
            <a:ext cx="1342181" cy="1264147"/>
          </a:xfrm>
          <a:prstGeom prst="round2DiagRect">
            <a:avLst/>
          </a:prstGeom>
          <a:solidFill>
            <a:schemeClr val="accent1">
              <a:alpha val="100000"/>
            </a:schemeClr>
          </a:solidFill>
        </p:spPr>
      </p:sp>
      <p:sp>
        <p:nvSpPr>
          <p:cNvPr name="TextBox 9" id="9"/>
          <p:cNvSpPr txBox="true"/>
          <p:nvPr/>
        </p:nvSpPr>
        <p:spPr>
          <a:xfrm rot="0">
            <a:off x="5471779" y="1765908"/>
            <a:ext cx="1249680" cy="586740"/>
          </a:xfrm>
          <a:prstGeom prst="rect">
            <a:avLst/>
          </a:prstGeom>
        </p:spPr>
        <p:txBody>
          <a:bodyPr anchor="ctr" rtlCol="false" lIns="91440" rIns="91440" tIns="45720" bIns="45720" anchorCtr="true" vert="horz" wrap="square">
            <a:normAutofit/>
          </a:bodyPr>
          <a:lstStyle/>
          <a:p>
            <a:pPr algn="ctr">
              <a:lnSpc>
                <a:spcPct val="100000"/>
              </a:lnSpc>
              <a:spcBef>
                <a:spcPts val="375"/>
              </a:spcBef>
            </a:pPr>
            <a:r>
              <a:rPr lang="en-US" b="true" sz="2925">
                <a:solidFill>
                  <a:srgbClr val="FFFFFF">
                    <a:alpha val="100000"/>
                  </a:srgbClr>
                </a:solidFill>
                <a:latin typeface="Microsoft Yahei"/>
                <a:ea typeface="Microsoft Yahei"/>
                <a:cs typeface="Microsoft Yahei"/>
              </a:rPr>
              <a:t>02</a:t>
            </a:r>
          </a:p>
        </p:txBody>
      </p:sp>
      <p:sp>
        <p:nvSpPr>
          <p:cNvPr name="AutoShape 10" id="10"/>
          <p:cNvSpPr/>
          <p:nvPr/>
        </p:nvSpPr>
        <p:spPr>
          <a:xfrm rot="0">
            <a:off x="2955487" y="2992432"/>
            <a:ext cx="2221230" cy="1264147"/>
          </a:xfrm>
          <a:prstGeom prst="round2DiagRect">
            <a:avLst/>
          </a:prstGeom>
          <a:solidFill>
            <a:schemeClr val="accent1">
              <a:alpha val="100000"/>
            </a:schemeClr>
          </a:solidFill>
        </p:spPr>
      </p:sp>
      <p:sp>
        <p:nvSpPr>
          <p:cNvPr name="TextBox 11" id="11"/>
          <p:cNvSpPr txBox="true"/>
          <p:nvPr/>
        </p:nvSpPr>
        <p:spPr>
          <a:xfrm rot="0">
            <a:off x="2955487" y="3331136"/>
            <a:ext cx="2221230" cy="586740"/>
          </a:xfrm>
          <a:prstGeom prst="rect">
            <a:avLst/>
          </a:prstGeom>
        </p:spPr>
        <p:txBody>
          <a:bodyPr anchor="ctr" rtlCol="false" lIns="91440" rIns="91440" tIns="45720" bIns="45720" anchorCtr="true" vert="horz" wrap="square">
            <a:normAutofit/>
          </a:bodyPr>
          <a:lstStyle/>
          <a:p>
            <a:pPr algn="ctr">
              <a:lnSpc>
                <a:spcPct val="100000"/>
              </a:lnSpc>
              <a:spcBef>
                <a:spcPts val="375"/>
              </a:spcBef>
            </a:pPr>
            <a:r>
              <a:rPr lang="en-US" b="true" sz="2925">
                <a:solidFill>
                  <a:srgbClr val="FFFFFF">
                    <a:alpha val="100000"/>
                  </a:srgbClr>
                </a:solidFill>
                <a:latin typeface="Microsoft Yahei"/>
                <a:ea typeface="Microsoft Yahei"/>
                <a:cs typeface="Microsoft Yahei"/>
              </a:rPr>
              <a:t>01</a:t>
            </a:r>
          </a:p>
        </p:txBody>
      </p:sp>
      <p:sp>
        <p:nvSpPr>
          <p:cNvPr name="AutoShape 12" id="12"/>
          <p:cNvSpPr/>
          <p:nvPr/>
        </p:nvSpPr>
        <p:spPr>
          <a:xfrm rot="5400000">
            <a:off x="5426875" y="4565772"/>
            <a:ext cx="1342181" cy="1264147"/>
          </a:xfrm>
          <a:prstGeom prst="round2DiagRect">
            <a:avLst/>
          </a:prstGeom>
          <a:solidFill>
            <a:schemeClr val="accent1">
              <a:alpha val="100000"/>
            </a:schemeClr>
          </a:solidFill>
        </p:spPr>
      </p:sp>
      <p:sp>
        <p:nvSpPr>
          <p:cNvPr name="TextBox 13" id="13"/>
          <p:cNvSpPr txBox="true"/>
          <p:nvPr/>
        </p:nvSpPr>
        <p:spPr>
          <a:xfrm rot="0">
            <a:off x="5471779" y="4904476"/>
            <a:ext cx="1249680" cy="586740"/>
          </a:xfrm>
          <a:prstGeom prst="rect">
            <a:avLst/>
          </a:prstGeom>
        </p:spPr>
        <p:txBody>
          <a:bodyPr anchor="ctr" rtlCol="false" lIns="91440" rIns="91440" tIns="45720" bIns="45720" anchorCtr="true" vert="horz" wrap="square">
            <a:normAutofit/>
          </a:bodyPr>
          <a:lstStyle/>
          <a:p>
            <a:pPr algn="ctr">
              <a:lnSpc>
                <a:spcPct val="100000"/>
              </a:lnSpc>
              <a:spcBef>
                <a:spcPts val="375"/>
              </a:spcBef>
            </a:pPr>
            <a:r>
              <a:rPr lang="en-US" b="true" sz="2925">
                <a:solidFill>
                  <a:srgbClr val="FFFFFF">
                    <a:alpha val="100000"/>
                  </a:srgbClr>
                </a:solidFill>
                <a:latin typeface="Microsoft Yahei"/>
                <a:ea typeface="Microsoft Yahei"/>
                <a:cs typeface="Microsoft Yahei"/>
              </a:rPr>
              <a:t>04</a:t>
            </a:r>
          </a:p>
        </p:txBody>
      </p:sp>
      <p:sp>
        <p:nvSpPr>
          <p:cNvPr name="TextBox 14" id="14"/>
          <p:cNvSpPr txBox="true"/>
          <p:nvPr/>
        </p:nvSpPr>
        <p:spPr>
          <a:xfrm rot="0">
            <a:off x="6996028" y="3331136"/>
            <a:ext cx="2221230" cy="586740"/>
          </a:xfrm>
          <a:prstGeom prst="rect">
            <a:avLst/>
          </a:prstGeom>
        </p:spPr>
        <p:txBody>
          <a:bodyPr anchor="ctr" rtlCol="false" lIns="91440" rIns="91440" tIns="45720" bIns="45720" anchorCtr="true" vert="horz" wrap="square">
            <a:normAutofit/>
          </a:bodyPr>
          <a:lstStyle/>
          <a:p>
            <a:pPr algn="ctr">
              <a:lnSpc>
                <a:spcPct val="100000"/>
              </a:lnSpc>
              <a:spcBef>
                <a:spcPts val="375"/>
              </a:spcBef>
            </a:pPr>
            <a:r>
              <a:rPr lang="en-US" b="true" sz="2925">
                <a:solidFill>
                  <a:srgbClr val="FFFFFF">
                    <a:alpha val="100000"/>
                  </a:srgbClr>
                </a:solidFill>
                <a:latin typeface="Microsoft Yahei"/>
                <a:ea typeface="Microsoft Yahei"/>
                <a:cs typeface="Microsoft Yahei"/>
              </a:rPr>
              <a:t>03</a:t>
            </a:r>
          </a:p>
        </p:txBody>
      </p:sp>
      <p:grpSp>
        <p:nvGrpSpPr>
          <p:cNvPr name="Group 15" id="15"/>
          <p:cNvGrpSpPr/>
          <p:nvPr/>
        </p:nvGrpSpPr>
        <p:grpSpPr>
          <a:xfrm rot="0">
            <a:off x="454963" y="93878"/>
            <a:ext cx="10641129" cy="914400"/>
            <a:chOff x="454963" y="93878"/>
            <a:chExt cx="10641129" cy="914400"/>
          </a:xfrm>
        </p:grpSpPr>
        <p:sp>
          <p:nvSpPr>
            <p:cNvPr name="AutoShape 16" id="16"/>
            <p:cNvSpPr/>
            <p:nvPr/>
          </p:nvSpPr>
          <p:spPr>
            <a:xfrm rot="0">
              <a:off x="454963" y="331168"/>
              <a:ext cx="84147" cy="84147"/>
            </a:xfrm>
            <a:prstGeom prst="ellipse">
              <a:avLst/>
            </a:prstGeom>
            <a:solidFill>
              <a:schemeClr val="accent1">
                <a:alpha val="100000"/>
              </a:schemeClr>
            </a:solidFill>
          </p:spPr>
        </p:sp>
        <p:sp>
          <p:nvSpPr>
            <p:cNvPr name="AutoShape 17" id="17"/>
            <p:cNvSpPr/>
            <p:nvPr/>
          </p:nvSpPr>
          <p:spPr>
            <a:xfrm rot="0">
              <a:off x="575049" y="337743"/>
              <a:ext cx="78137" cy="78137"/>
            </a:xfrm>
            <a:prstGeom prst="ellipse">
              <a:avLst/>
            </a:prstGeom>
            <a:solidFill>
              <a:schemeClr val="accent1">
                <a:alpha val="80000"/>
              </a:schemeClr>
            </a:solidFill>
          </p:spPr>
        </p:sp>
        <p:sp>
          <p:nvSpPr>
            <p:cNvPr name="AutoShape 18" id="18"/>
            <p:cNvSpPr/>
            <p:nvPr/>
          </p:nvSpPr>
          <p:spPr>
            <a:xfrm rot="0">
              <a:off x="689125" y="339460"/>
              <a:ext cx="74704" cy="74704"/>
            </a:xfrm>
            <a:prstGeom prst="ellipse">
              <a:avLst/>
            </a:prstGeom>
            <a:solidFill>
              <a:schemeClr val="accent1">
                <a:alpha val="60000"/>
              </a:schemeClr>
            </a:solidFill>
          </p:spPr>
        </p:sp>
        <p:sp>
          <p:nvSpPr>
            <p:cNvPr name="AutoShape 19" id="19"/>
            <p:cNvSpPr/>
            <p:nvPr/>
          </p:nvSpPr>
          <p:spPr>
            <a:xfrm rot="0">
              <a:off x="799768" y="348430"/>
              <a:ext cx="69238" cy="69238"/>
            </a:xfrm>
            <a:prstGeom prst="ellipse">
              <a:avLst/>
            </a:prstGeom>
            <a:solidFill>
              <a:schemeClr val="accent1">
                <a:alpha val="40000"/>
              </a:schemeClr>
            </a:solidFill>
          </p:spPr>
        </p:sp>
        <p:sp>
          <p:nvSpPr>
            <p:cNvPr name="AutoShape 20" id="20"/>
            <p:cNvSpPr/>
            <p:nvPr/>
          </p:nvSpPr>
          <p:spPr>
            <a:xfrm rot="0">
              <a:off x="904945" y="344297"/>
              <a:ext cx="65594" cy="65594"/>
            </a:xfrm>
            <a:prstGeom prst="ellipse">
              <a:avLst/>
            </a:prstGeom>
            <a:solidFill>
              <a:schemeClr val="accent1">
                <a:alpha val="20000"/>
              </a:schemeClr>
            </a:solidFill>
          </p:spPr>
        </p:sp>
        <p:sp>
          <p:nvSpPr>
            <p:cNvPr name="AutoShape 21" id="21"/>
            <p:cNvSpPr/>
            <p:nvPr/>
          </p:nvSpPr>
          <p:spPr>
            <a:xfrm rot="0">
              <a:off x="454963" y="448942"/>
              <a:ext cx="84147" cy="84147"/>
            </a:xfrm>
            <a:prstGeom prst="ellipse">
              <a:avLst/>
            </a:prstGeom>
            <a:solidFill>
              <a:schemeClr val="accent1">
                <a:alpha val="100000"/>
              </a:schemeClr>
            </a:solidFill>
          </p:spPr>
        </p:sp>
        <p:sp>
          <p:nvSpPr>
            <p:cNvPr name="AutoShape 22" id="22"/>
            <p:cNvSpPr/>
            <p:nvPr/>
          </p:nvSpPr>
          <p:spPr>
            <a:xfrm rot="0">
              <a:off x="575049" y="455517"/>
              <a:ext cx="78137" cy="78137"/>
            </a:xfrm>
            <a:prstGeom prst="ellipse">
              <a:avLst/>
            </a:prstGeom>
            <a:solidFill>
              <a:schemeClr val="accent1">
                <a:alpha val="80000"/>
              </a:schemeClr>
            </a:solidFill>
          </p:spPr>
        </p:sp>
        <p:sp>
          <p:nvSpPr>
            <p:cNvPr name="AutoShape 23" id="23"/>
            <p:cNvSpPr/>
            <p:nvPr/>
          </p:nvSpPr>
          <p:spPr>
            <a:xfrm rot="0">
              <a:off x="689125" y="457233"/>
              <a:ext cx="74704" cy="74704"/>
            </a:xfrm>
            <a:prstGeom prst="ellipse">
              <a:avLst/>
            </a:prstGeom>
            <a:solidFill>
              <a:schemeClr val="accent1">
                <a:alpha val="60000"/>
              </a:schemeClr>
            </a:solidFill>
          </p:spPr>
        </p:sp>
        <p:sp>
          <p:nvSpPr>
            <p:cNvPr name="AutoShape 24" id="24"/>
            <p:cNvSpPr/>
            <p:nvPr/>
          </p:nvSpPr>
          <p:spPr>
            <a:xfrm rot="0">
              <a:off x="799768" y="466203"/>
              <a:ext cx="69238" cy="69238"/>
            </a:xfrm>
            <a:prstGeom prst="ellipse">
              <a:avLst/>
            </a:prstGeom>
            <a:solidFill>
              <a:schemeClr val="accent1">
                <a:alpha val="40000"/>
              </a:schemeClr>
            </a:solidFill>
          </p:spPr>
        </p:sp>
        <p:sp>
          <p:nvSpPr>
            <p:cNvPr name="AutoShape 25" id="25"/>
            <p:cNvSpPr/>
            <p:nvPr/>
          </p:nvSpPr>
          <p:spPr>
            <a:xfrm rot="0">
              <a:off x="904945" y="462070"/>
              <a:ext cx="65594" cy="65594"/>
            </a:xfrm>
            <a:prstGeom prst="ellipse">
              <a:avLst/>
            </a:prstGeom>
            <a:solidFill>
              <a:schemeClr val="accent1">
                <a:alpha val="20000"/>
              </a:schemeClr>
            </a:solidFill>
          </p:spPr>
        </p:sp>
        <p:sp>
          <p:nvSpPr>
            <p:cNvPr name="AutoShape 26" id="26"/>
            <p:cNvSpPr/>
            <p:nvPr/>
          </p:nvSpPr>
          <p:spPr>
            <a:xfrm rot="0">
              <a:off x="454963" y="566715"/>
              <a:ext cx="84147" cy="84147"/>
            </a:xfrm>
            <a:prstGeom prst="ellipse">
              <a:avLst/>
            </a:prstGeom>
            <a:solidFill>
              <a:schemeClr val="accent1">
                <a:alpha val="100000"/>
              </a:schemeClr>
            </a:solidFill>
          </p:spPr>
        </p:sp>
        <p:sp>
          <p:nvSpPr>
            <p:cNvPr name="AutoShape 27" id="27"/>
            <p:cNvSpPr/>
            <p:nvPr/>
          </p:nvSpPr>
          <p:spPr>
            <a:xfrm rot="0">
              <a:off x="575049" y="573291"/>
              <a:ext cx="78137" cy="78137"/>
            </a:xfrm>
            <a:prstGeom prst="ellipse">
              <a:avLst/>
            </a:prstGeom>
            <a:solidFill>
              <a:schemeClr val="accent1">
                <a:alpha val="80000"/>
              </a:schemeClr>
            </a:solidFill>
          </p:spPr>
        </p:sp>
        <p:sp>
          <p:nvSpPr>
            <p:cNvPr name="AutoShape 28" id="28"/>
            <p:cNvSpPr/>
            <p:nvPr/>
          </p:nvSpPr>
          <p:spPr>
            <a:xfrm rot="0">
              <a:off x="689125" y="575007"/>
              <a:ext cx="74704" cy="74704"/>
            </a:xfrm>
            <a:prstGeom prst="ellipse">
              <a:avLst/>
            </a:prstGeom>
            <a:solidFill>
              <a:schemeClr val="accent1">
                <a:alpha val="60000"/>
              </a:schemeClr>
            </a:solidFill>
          </p:spPr>
        </p:sp>
        <p:sp>
          <p:nvSpPr>
            <p:cNvPr name="AutoShape 29" id="29"/>
            <p:cNvSpPr/>
            <p:nvPr/>
          </p:nvSpPr>
          <p:spPr>
            <a:xfrm rot="0">
              <a:off x="799768" y="583977"/>
              <a:ext cx="69238" cy="69238"/>
            </a:xfrm>
            <a:prstGeom prst="ellipse">
              <a:avLst/>
            </a:prstGeom>
            <a:solidFill>
              <a:schemeClr val="accent1">
                <a:alpha val="40000"/>
              </a:schemeClr>
            </a:solidFill>
          </p:spPr>
        </p:sp>
        <p:sp>
          <p:nvSpPr>
            <p:cNvPr name="AutoShape 30" id="30"/>
            <p:cNvSpPr/>
            <p:nvPr/>
          </p:nvSpPr>
          <p:spPr>
            <a:xfrm rot="0">
              <a:off x="904945" y="579844"/>
              <a:ext cx="65594" cy="65594"/>
            </a:xfrm>
            <a:prstGeom prst="ellipse">
              <a:avLst/>
            </a:prstGeom>
            <a:solidFill>
              <a:schemeClr val="accent1">
                <a:alpha val="20000"/>
              </a:schemeClr>
            </a:solidFill>
          </p:spPr>
        </p:sp>
        <p:sp>
          <p:nvSpPr>
            <p:cNvPr name="AutoShape 31" id="31"/>
            <p:cNvSpPr/>
            <p:nvPr/>
          </p:nvSpPr>
          <p:spPr>
            <a:xfrm rot="0">
              <a:off x="454963" y="684489"/>
              <a:ext cx="84147" cy="84147"/>
            </a:xfrm>
            <a:prstGeom prst="ellipse">
              <a:avLst/>
            </a:prstGeom>
            <a:solidFill>
              <a:schemeClr val="accent1">
                <a:alpha val="100000"/>
              </a:schemeClr>
            </a:solidFill>
          </p:spPr>
        </p:sp>
        <p:sp>
          <p:nvSpPr>
            <p:cNvPr name="AutoShape 32" id="32"/>
            <p:cNvSpPr/>
            <p:nvPr/>
          </p:nvSpPr>
          <p:spPr>
            <a:xfrm rot="0">
              <a:off x="575049" y="691064"/>
              <a:ext cx="78137" cy="78137"/>
            </a:xfrm>
            <a:prstGeom prst="ellipse">
              <a:avLst/>
            </a:prstGeom>
            <a:solidFill>
              <a:schemeClr val="accent1">
                <a:alpha val="80000"/>
              </a:schemeClr>
            </a:solidFill>
          </p:spPr>
        </p:sp>
        <p:sp>
          <p:nvSpPr>
            <p:cNvPr name="AutoShape 33" id="33"/>
            <p:cNvSpPr/>
            <p:nvPr/>
          </p:nvSpPr>
          <p:spPr>
            <a:xfrm rot="0">
              <a:off x="689125" y="692781"/>
              <a:ext cx="74704" cy="74704"/>
            </a:xfrm>
            <a:prstGeom prst="ellipse">
              <a:avLst/>
            </a:prstGeom>
            <a:solidFill>
              <a:schemeClr val="accent1">
                <a:alpha val="60000"/>
              </a:schemeClr>
            </a:solidFill>
          </p:spPr>
        </p:sp>
        <p:sp>
          <p:nvSpPr>
            <p:cNvPr name="AutoShape 34" id="34"/>
            <p:cNvSpPr/>
            <p:nvPr/>
          </p:nvSpPr>
          <p:spPr>
            <a:xfrm rot="0">
              <a:off x="799768" y="701751"/>
              <a:ext cx="69238" cy="69238"/>
            </a:xfrm>
            <a:prstGeom prst="ellipse">
              <a:avLst/>
            </a:prstGeom>
            <a:solidFill>
              <a:schemeClr val="accent1">
                <a:alpha val="40000"/>
              </a:schemeClr>
            </a:solidFill>
          </p:spPr>
        </p:sp>
        <p:sp>
          <p:nvSpPr>
            <p:cNvPr name="AutoShape 35" id="35"/>
            <p:cNvSpPr/>
            <p:nvPr/>
          </p:nvSpPr>
          <p:spPr>
            <a:xfrm rot="0">
              <a:off x="904945" y="697618"/>
              <a:ext cx="65594" cy="65594"/>
            </a:xfrm>
            <a:prstGeom prst="ellipse">
              <a:avLst/>
            </a:prstGeom>
            <a:solidFill>
              <a:schemeClr val="accent1">
                <a:alpha val="20000"/>
              </a:schemeClr>
            </a:solidFill>
          </p:spPr>
        </p:sp>
        <p:sp>
          <p:nvSpPr>
            <p:cNvPr name="TextBox 36" id="36"/>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AI辅助音乐创作</a:t>
              </a:r>
            </a:p>
          </p:txBody>
        </p:sp>
      </p:grpSp>
      <p:sp>
        <p:nvSpPr>
          <p:cNvPr name="TextBox 37" id="37"/>
          <p:cNvSpPr txBox="true"/>
          <p:nvPr/>
        </p:nvSpPr>
        <p:spPr>
          <a:xfrm rot="0">
            <a:off x="522745" y="1445633"/>
            <a:ext cx="4653971" cy="1227289"/>
          </a:xfrm>
          <a:prstGeom prst="rect">
            <a:avLst/>
          </a:prstGeom>
        </p:spPr>
        <p:txBody>
          <a:bodyPr anchor="ctr" rtlCol="false" lIns="91440" rIns="91440" tIns="45720" bIns="45720" anchorCtr="true" vert="horz" wrap="square">
            <a:normAutofit/>
          </a:bodyPr>
          <a:lstStyle/>
          <a:p>
            <a:pPr algn="r">
              <a:lnSpc>
                <a:spcPct val="150000"/>
              </a:lnSpc>
              <a:spcBef>
                <a:spcPts val="375"/>
              </a:spcBef>
            </a:pPr>
            <a:r>
              <a:rPr lang="en-US" sz="1500">
                <a:solidFill>
                  <a:schemeClr val="dk1">
                    <a:alpha val="100000"/>
                  </a:schemeClr>
                </a:solidFill>
                <a:latin typeface="Microsoft Yahei"/>
                <a:ea typeface="Microsoft Yahei"/>
                <a:cs typeface="Microsoft Yahei"/>
              </a:rPr>
              <a:t>AI辅助音乐创作技术为音乐创作提供了新的可能性，使得音乐人可以更加便捷地创作出丰富多彩的音乐作品。</a:t>
            </a:r>
          </a:p>
        </p:txBody>
      </p:sp>
      <p:sp>
        <p:nvSpPr>
          <p:cNvPr name="TextBox 38" id="38"/>
          <p:cNvSpPr txBox="true"/>
          <p:nvPr/>
        </p:nvSpPr>
        <p:spPr>
          <a:xfrm rot="0">
            <a:off x="522745" y="4584201"/>
            <a:ext cx="4653971" cy="1227289"/>
          </a:xfrm>
          <a:prstGeom prst="rect">
            <a:avLst/>
          </a:prstGeom>
        </p:spPr>
        <p:txBody>
          <a:bodyPr anchor="ctr" rtlCol="false" lIns="91440" rIns="91440" tIns="45720" bIns="45720" anchorCtr="true" vert="horz" wrap="square">
            <a:normAutofit/>
          </a:bodyPr>
          <a:lstStyle/>
          <a:p>
            <a:pPr algn="r">
              <a:lnSpc>
                <a:spcPct val="150000"/>
              </a:lnSpc>
              <a:spcBef>
                <a:spcPts val="375"/>
              </a:spcBef>
            </a:pPr>
            <a:r>
              <a:rPr lang="en-US" sz="1500">
                <a:solidFill>
                  <a:schemeClr val="dk1">
                    <a:alpha val="100000"/>
                  </a:schemeClr>
                </a:solidFill>
                <a:latin typeface="Microsoft Yahei"/>
                <a:ea typeface="Microsoft Yahei"/>
                <a:cs typeface="Microsoft Yahei"/>
              </a:rPr>
              <a:t>人工智能在音乐创作中扮演着越来越重要的角色，它不仅为音乐家提供了便捷的工具和资源，还为音乐创作提供了新的思维方式和创新方向。</a:t>
            </a:r>
          </a:p>
        </p:txBody>
      </p:sp>
      <p:sp>
        <p:nvSpPr>
          <p:cNvPr name="TextBox 39" id="39"/>
          <p:cNvSpPr txBox="true"/>
          <p:nvPr/>
        </p:nvSpPr>
        <p:spPr>
          <a:xfrm rot="0">
            <a:off x="6996028" y="4584201"/>
            <a:ext cx="4653971" cy="1227289"/>
          </a:xfrm>
          <a:prstGeom prst="rect">
            <a:avLst/>
          </a:prstGeom>
        </p:spPr>
        <p:txBody>
          <a:bodyPr anchor="ctr" rtlCol="false" lIns="91440" rIns="91440" tIns="45720" bIns="45720" anchorCtr="true" vert="horz" wrap="square">
            <a:normAutofit/>
          </a:bodyPr>
          <a:lstStyle/>
          <a:p>
            <a:pPr algn="l">
              <a:lnSpc>
                <a:spcPct val="150000"/>
              </a:lnSpc>
              <a:spcBef>
                <a:spcPts val="375"/>
              </a:spcBef>
            </a:pPr>
            <a:r>
              <a:rPr lang="en-US" sz="1500">
                <a:solidFill>
                  <a:schemeClr val="dk1">
                    <a:alpha val="100000"/>
                  </a:schemeClr>
                </a:solidFill>
                <a:latin typeface="Microsoft Yahei"/>
                <a:ea typeface="Microsoft Yahei"/>
                <a:cs typeface="Microsoft Yahei"/>
              </a:rPr>
              <a:t>和声编排是AI辅助音乐创作中的重要环节，它为音乐作品增添了更多的色彩和情感，使得音乐更加具有表现力和感染力。</a:t>
            </a:r>
          </a:p>
        </p:txBody>
      </p:sp>
      <p:sp>
        <p:nvSpPr>
          <p:cNvPr name="TextBox 40" id="40"/>
          <p:cNvSpPr txBox="true"/>
          <p:nvPr/>
        </p:nvSpPr>
        <p:spPr>
          <a:xfrm rot="0">
            <a:off x="6996028" y="1445633"/>
            <a:ext cx="4653971" cy="1227289"/>
          </a:xfrm>
          <a:prstGeom prst="rect">
            <a:avLst/>
          </a:prstGeom>
        </p:spPr>
        <p:txBody>
          <a:bodyPr anchor="ctr" rtlCol="false" lIns="91440" rIns="91440" tIns="45720" bIns="45720" anchorCtr="true" vert="horz" wrap="square">
            <a:normAutofit/>
          </a:bodyPr>
          <a:lstStyle/>
          <a:p>
            <a:pPr algn="l">
              <a:lnSpc>
                <a:spcPct val="150000"/>
              </a:lnSpc>
              <a:spcBef>
                <a:spcPts val="375"/>
              </a:spcBef>
            </a:pPr>
            <a:r>
              <a:rPr lang="en-US" sz="1500">
                <a:solidFill>
                  <a:schemeClr val="dk1">
                    <a:alpha val="100000"/>
                  </a:schemeClr>
                </a:solidFill>
                <a:latin typeface="Microsoft Yahei"/>
                <a:ea typeface="Microsoft Yahei"/>
                <a:cs typeface="Microsoft Yahei"/>
              </a:rPr>
              <a:t>旋律生成是AI辅助音乐创作中最基础也最重要的部分，它为音乐创作提供了广阔的创作空间，让音乐家能够更专注于其他重要元素。</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Freeform 2" id="2"/>
          <p:cNvSpPr/>
          <p:nvPr/>
        </p:nvSpPr>
        <p:spPr>
          <a:xfrm rot="0">
            <a:off x="4073227" y="1168478"/>
            <a:ext cx="455409" cy="206922"/>
          </a:xfrm>
          <a:custGeom>
            <a:avLst/>
            <a:gdLst/>
            <a:ahLst/>
            <a:cxnLst/>
            <a:rect r="r" b="b" t="t" l="l"/>
            <a:pathLst>
              <a:path h="1905000" w="1905000">
                <a:moveTo>
                  <a:pt x="0" y="0"/>
                </a:moveTo>
                <a:lnTo>
                  <a:pt x="1428750" y="0"/>
                </a:lnTo>
                <a:lnTo>
                  <a:pt x="1905000" y="1905000"/>
                </a:lnTo>
                <a:lnTo>
                  <a:pt x="476250" y="1905000"/>
                </a:lnTo>
                <a:lnTo>
                  <a:pt x="0" y="0"/>
                </a:lnTo>
                <a:close/>
              </a:path>
            </a:pathLst>
          </a:custGeom>
          <a:solidFill>
            <a:schemeClr val="accent3">
              <a:lumMod val="75000"/>
              <a:alpha val="83000"/>
            </a:schemeClr>
          </a:solidFill>
        </p:spPr>
      </p:sp>
      <p:sp>
        <p:nvSpPr>
          <p:cNvPr name="AutoShape 3" id="3"/>
          <p:cNvSpPr/>
          <p:nvPr/>
        </p:nvSpPr>
        <p:spPr>
          <a:xfrm rot="0">
            <a:off x="472404" y="1375400"/>
            <a:ext cx="11247191" cy="4699510"/>
          </a:xfrm>
          <a:prstGeom prst="rect">
            <a:avLst/>
          </a:prstGeom>
          <a:solidFill>
            <a:schemeClr val="accent1">
              <a:alpha val="80000"/>
            </a:schemeClr>
          </a:solidFill>
        </p:spPr>
      </p:sp>
      <p:pic>
        <p:nvPicPr>
          <p:cNvPr name="Picture 4" id="4"/>
          <p:cNvPicPr>
            <a:picLocks noChangeAspect="true"/>
          </p:cNvPicPr>
          <p:nvPr/>
        </p:nvPicPr>
        <p:blipFill>
          <a:blip r:embed="rId3">
            <a:alphaModFix amt="70000"/>
          </a:blip>
          <a:srcRect l="30005" r="30005"/>
          <a:stretch>
            <a:fillRect/>
          </a:stretch>
        </p:blipFill>
        <p:spPr>
          <a:xfrm rot="0">
            <a:off x="740688" y="1168478"/>
            <a:ext cx="3679824" cy="4906431"/>
          </a:xfrm>
          <a:prstGeom prst="parallelogram">
            <a:avLst/>
          </a:prstGeom>
        </p:spPr>
      </p:pic>
      <p:sp>
        <p:nvSpPr>
          <p:cNvPr name="AutoShape 5" id="5"/>
          <p:cNvSpPr/>
          <p:nvPr/>
        </p:nvSpPr>
        <p:spPr>
          <a:xfrm rot="0">
            <a:off x="2499430" y="6236295"/>
            <a:ext cx="9220165" cy="67345"/>
          </a:xfrm>
          <a:prstGeom prst="rect">
            <a:avLst/>
          </a:prstGeom>
          <a:solidFill>
            <a:schemeClr val="accent2">
              <a:alpha val="100000"/>
            </a:schemeClr>
          </a:solidFill>
        </p:spPr>
      </p:sp>
      <p:sp>
        <p:nvSpPr>
          <p:cNvPr name="AutoShape 6" id="6"/>
          <p:cNvSpPr/>
          <p:nvPr/>
        </p:nvSpPr>
        <p:spPr>
          <a:xfrm rot="0">
            <a:off x="483810" y="6236295"/>
            <a:ext cx="740059" cy="67345"/>
          </a:xfrm>
          <a:prstGeom prst="rect">
            <a:avLst/>
          </a:prstGeom>
          <a:solidFill>
            <a:schemeClr val="accent2">
              <a:alpha val="100000"/>
            </a:schemeClr>
          </a:solidFill>
        </p:spPr>
      </p:sp>
      <p:sp>
        <p:nvSpPr>
          <p:cNvPr name="AutoShape 7" id="7"/>
          <p:cNvSpPr/>
          <p:nvPr/>
        </p:nvSpPr>
        <p:spPr>
          <a:xfrm rot="0">
            <a:off x="1375876" y="6200641"/>
            <a:ext cx="158719" cy="158719"/>
          </a:xfrm>
          <a:prstGeom prst="ellipse">
            <a:avLst/>
          </a:prstGeom>
          <a:solidFill>
            <a:schemeClr val="accent2">
              <a:alpha val="100000"/>
            </a:schemeClr>
          </a:solidFill>
        </p:spPr>
      </p:sp>
      <p:sp>
        <p:nvSpPr>
          <p:cNvPr name="AutoShape 8" id="8"/>
          <p:cNvSpPr/>
          <p:nvPr/>
        </p:nvSpPr>
        <p:spPr>
          <a:xfrm rot="0">
            <a:off x="1607200" y="6207253"/>
            <a:ext cx="147382" cy="147382"/>
          </a:xfrm>
          <a:prstGeom prst="ellipse">
            <a:avLst/>
          </a:prstGeom>
          <a:solidFill>
            <a:schemeClr val="accent2">
              <a:alpha val="80000"/>
            </a:schemeClr>
          </a:solidFill>
        </p:spPr>
      </p:sp>
      <p:sp>
        <p:nvSpPr>
          <p:cNvPr name="AutoShape 9" id="9"/>
          <p:cNvSpPr/>
          <p:nvPr/>
        </p:nvSpPr>
        <p:spPr>
          <a:xfrm rot="0">
            <a:off x="1827186" y="6213864"/>
            <a:ext cx="136045" cy="136045"/>
          </a:xfrm>
          <a:prstGeom prst="ellipse">
            <a:avLst/>
          </a:prstGeom>
          <a:solidFill>
            <a:schemeClr val="accent2">
              <a:alpha val="60000"/>
            </a:schemeClr>
          </a:solidFill>
        </p:spPr>
      </p:sp>
      <p:sp>
        <p:nvSpPr>
          <p:cNvPr name="AutoShape 10" id="10"/>
          <p:cNvSpPr/>
          <p:nvPr/>
        </p:nvSpPr>
        <p:spPr>
          <a:xfrm rot="0">
            <a:off x="2027323" y="6220476"/>
            <a:ext cx="124708" cy="124708"/>
          </a:xfrm>
          <a:prstGeom prst="ellipse">
            <a:avLst/>
          </a:prstGeom>
          <a:solidFill>
            <a:schemeClr val="accent2">
              <a:alpha val="40000"/>
            </a:schemeClr>
          </a:solidFill>
        </p:spPr>
      </p:sp>
      <p:sp>
        <p:nvSpPr>
          <p:cNvPr name="AutoShape 11" id="11"/>
          <p:cNvSpPr/>
          <p:nvPr/>
        </p:nvSpPr>
        <p:spPr>
          <a:xfrm rot="0">
            <a:off x="2224635" y="6214895"/>
            <a:ext cx="113371" cy="113371"/>
          </a:xfrm>
          <a:prstGeom prst="ellipse">
            <a:avLst/>
          </a:prstGeom>
          <a:solidFill>
            <a:schemeClr val="accent2">
              <a:alpha val="20000"/>
            </a:schemeClr>
          </a:solidFill>
        </p:spPr>
      </p:sp>
      <p:sp>
        <p:nvSpPr>
          <p:cNvPr name="TextBox 12" id="12"/>
          <p:cNvSpPr txBox="true"/>
          <p:nvPr/>
        </p:nvSpPr>
        <p:spPr>
          <a:xfrm rot="0">
            <a:off x="4754880" y="2140956"/>
            <a:ext cx="6240618"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rgbClr val="FFFFFF">
                    <a:alpha val="100000"/>
                  </a:srgbClr>
                </a:solidFill>
                <a:latin typeface="Microsoft Yahei"/>
                <a:ea typeface="Microsoft Yahei"/>
                <a:cs typeface="Microsoft Yahei"/>
              </a:rPr>
              <a:t>分享一些由AI参与创作的音乐作品，如AlphaGo创作的钢琴曲等，并分析其中的创意与风格。</a:t>
            </a:r>
          </a:p>
        </p:txBody>
      </p:sp>
      <p:sp>
        <p:nvSpPr>
          <p:cNvPr name="TextBox 13" id="13"/>
          <p:cNvSpPr txBox="true"/>
          <p:nvPr/>
        </p:nvSpPr>
        <p:spPr>
          <a:xfrm rot="0">
            <a:off x="4754880" y="4124309"/>
            <a:ext cx="6240618"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rgbClr val="FFFFFF">
                    <a:alpha val="100000"/>
                  </a:srgbClr>
                </a:solidFill>
                <a:latin typeface="Microsoft Yahei"/>
                <a:ea typeface="Microsoft Yahei"/>
                <a:cs typeface="Microsoft Yahei"/>
              </a:rPr>
              <a:t>这些作品展示了AI在音乐创作方面的才华，同时也为人们提供了欣赏AI音乐的机会。</a:t>
            </a:r>
          </a:p>
        </p:txBody>
      </p:sp>
      <p:grpSp>
        <p:nvGrpSpPr>
          <p:cNvPr name="Group 14" id="14"/>
          <p:cNvGrpSpPr/>
          <p:nvPr/>
        </p:nvGrpSpPr>
        <p:grpSpPr>
          <a:xfrm rot="0">
            <a:off x="454963" y="93878"/>
            <a:ext cx="10641129" cy="914400"/>
            <a:chOff x="454963" y="93878"/>
            <a:chExt cx="10641129" cy="914400"/>
          </a:xfrm>
        </p:grpSpPr>
        <p:sp>
          <p:nvSpPr>
            <p:cNvPr name="AutoShape 15" id="15"/>
            <p:cNvSpPr/>
            <p:nvPr/>
          </p:nvSpPr>
          <p:spPr>
            <a:xfrm rot="0">
              <a:off x="454963" y="331168"/>
              <a:ext cx="84147" cy="84147"/>
            </a:xfrm>
            <a:prstGeom prst="ellipse">
              <a:avLst/>
            </a:prstGeom>
            <a:solidFill>
              <a:schemeClr val="accent1">
                <a:alpha val="100000"/>
              </a:schemeClr>
            </a:solidFill>
          </p:spPr>
        </p:sp>
        <p:sp>
          <p:nvSpPr>
            <p:cNvPr name="AutoShape 16" id="16"/>
            <p:cNvSpPr/>
            <p:nvPr/>
          </p:nvSpPr>
          <p:spPr>
            <a:xfrm rot="0">
              <a:off x="575049" y="337743"/>
              <a:ext cx="78137" cy="78137"/>
            </a:xfrm>
            <a:prstGeom prst="ellipse">
              <a:avLst/>
            </a:prstGeom>
            <a:solidFill>
              <a:schemeClr val="accent1">
                <a:alpha val="80000"/>
              </a:schemeClr>
            </a:solidFill>
          </p:spPr>
        </p:sp>
        <p:sp>
          <p:nvSpPr>
            <p:cNvPr name="AutoShape 17" id="17"/>
            <p:cNvSpPr/>
            <p:nvPr/>
          </p:nvSpPr>
          <p:spPr>
            <a:xfrm rot="0">
              <a:off x="689125" y="339460"/>
              <a:ext cx="74704" cy="74704"/>
            </a:xfrm>
            <a:prstGeom prst="ellipse">
              <a:avLst/>
            </a:prstGeom>
            <a:solidFill>
              <a:schemeClr val="accent1">
                <a:alpha val="60000"/>
              </a:schemeClr>
            </a:solidFill>
          </p:spPr>
        </p:sp>
        <p:sp>
          <p:nvSpPr>
            <p:cNvPr name="AutoShape 18" id="18"/>
            <p:cNvSpPr/>
            <p:nvPr/>
          </p:nvSpPr>
          <p:spPr>
            <a:xfrm rot="0">
              <a:off x="799768" y="348430"/>
              <a:ext cx="69238" cy="69238"/>
            </a:xfrm>
            <a:prstGeom prst="ellipse">
              <a:avLst/>
            </a:prstGeom>
            <a:solidFill>
              <a:schemeClr val="accent1">
                <a:alpha val="40000"/>
              </a:schemeClr>
            </a:solidFill>
          </p:spPr>
        </p:sp>
        <p:sp>
          <p:nvSpPr>
            <p:cNvPr name="AutoShape 19" id="19"/>
            <p:cNvSpPr/>
            <p:nvPr/>
          </p:nvSpPr>
          <p:spPr>
            <a:xfrm rot="0">
              <a:off x="904945" y="344297"/>
              <a:ext cx="65594" cy="65594"/>
            </a:xfrm>
            <a:prstGeom prst="ellipse">
              <a:avLst/>
            </a:prstGeom>
            <a:solidFill>
              <a:schemeClr val="accent1">
                <a:alpha val="20000"/>
              </a:schemeClr>
            </a:solidFill>
          </p:spPr>
        </p:sp>
        <p:sp>
          <p:nvSpPr>
            <p:cNvPr name="AutoShape 20" id="20"/>
            <p:cNvSpPr/>
            <p:nvPr/>
          </p:nvSpPr>
          <p:spPr>
            <a:xfrm rot="0">
              <a:off x="454963" y="448942"/>
              <a:ext cx="84147" cy="84147"/>
            </a:xfrm>
            <a:prstGeom prst="ellipse">
              <a:avLst/>
            </a:prstGeom>
            <a:solidFill>
              <a:schemeClr val="accent1">
                <a:alpha val="100000"/>
              </a:schemeClr>
            </a:solidFill>
          </p:spPr>
        </p:sp>
        <p:sp>
          <p:nvSpPr>
            <p:cNvPr name="AutoShape 21" id="21"/>
            <p:cNvSpPr/>
            <p:nvPr/>
          </p:nvSpPr>
          <p:spPr>
            <a:xfrm rot="0">
              <a:off x="575049" y="455517"/>
              <a:ext cx="78137" cy="78137"/>
            </a:xfrm>
            <a:prstGeom prst="ellipse">
              <a:avLst/>
            </a:prstGeom>
            <a:solidFill>
              <a:schemeClr val="accent1">
                <a:alpha val="80000"/>
              </a:schemeClr>
            </a:solidFill>
          </p:spPr>
        </p:sp>
        <p:sp>
          <p:nvSpPr>
            <p:cNvPr name="AutoShape 22" id="22"/>
            <p:cNvSpPr/>
            <p:nvPr/>
          </p:nvSpPr>
          <p:spPr>
            <a:xfrm rot="0">
              <a:off x="689125" y="457233"/>
              <a:ext cx="74704" cy="74704"/>
            </a:xfrm>
            <a:prstGeom prst="ellipse">
              <a:avLst/>
            </a:prstGeom>
            <a:solidFill>
              <a:schemeClr val="accent1">
                <a:alpha val="60000"/>
              </a:schemeClr>
            </a:solidFill>
          </p:spPr>
        </p:sp>
        <p:sp>
          <p:nvSpPr>
            <p:cNvPr name="AutoShape 23" id="23"/>
            <p:cNvSpPr/>
            <p:nvPr/>
          </p:nvSpPr>
          <p:spPr>
            <a:xfrm rot="0">
              <a:off x="799768" y="466203"/>
              <a:ext cx="69238" cy="69238"/>
            </a:xfrm>
            <a:prstGeom prst="ellipse">
              <a:avLst/>
            </a:prstGeom>
            <a:solidFill>
              <a:schemeClr val="accent1">
                <a:alpha val="40000"/>
              </a:schemeClr>
            </a:solidFill>
          </p:spPr>
        </p:sp>
        <p:sp>
          <p:nvSpPr>
            <p:cNvPr name="AutoShape 24" id="24"/>
            <p:cNvSpPr/>
            <p:nvPr/>
          </p:nvSpPr>
          <p:spPr>
            <a:xfrm rot="0">
              <a:off x="904945" y="462070"/>
              <a:ext cx="65594" cy="65594"/>
            </a:xfrm>
            <a:prstGeom prst="ellipse">
              <a:avLst/>
            </a:prstGeom>
            <a:solidFill>
              <a:schemeClr val="accent1">
                <a:alpha val="20000"/>
              </a:schemeClr>
            </a:solidFill>
          </p:spPr>
        </p:sp>
        <p:sp>
          <p:nvSpPr>
            <p:cNvPr name="AutoShape 25" id="25"/>
            <p:cNvSpPr/>
            <p:nvPr/>
          </p:nvSpPr>
          <p:spPr>
            <a:xfrm rot="0">
              <a:off x="454963" y="566715"/>
              <a:ext cx="84147" cy="84147"/>
            </a:xfrm>
            <a:prstGeom prst="ellipse">
              <a:avLst/>
            </a:prstGeom>
            <a:solidFill>
              <a:schemeClr val="accent1">
                <a:alpha val="100000"/>
              </a:schemeClr>
            </a:solidFill>
          </p:spPr>
        </p:sp>
        <p:sp>
          <p:nvSpPr>
            <p:cNvPr name="AutoShape 26" id="26"/>
            <p:cNvSpPr/>
            <p:nvPr/>
          </p:nvSpPr>
          <p:spPr>
            <a:xfrm rot="0">
              <a:off x="575049" y="573291"/>
              <a:ext cx="78137" cy="78137"/>
            </a:xfrm>
            <a:prstGeom prst="ellipse">
              <a:avLst/>
            </a:prstGeom>
            <a:solidFill>
              <a:schemeClr val="accent1">
                <a:alpha val="80000"/>
              </a:schemeClr>
            </a:solidFill>
          </p:spPr>
        </p:sp>
        <p:sp>
          <p:nvSpPr>
            <p:cNvPr name="AutoShape 27" id="27"/>
            <p:cNvSpPr/>
            <p:nvPr/>
          </p:nvSpPr>
          <p:spPr>
            <a:xfrm rot="0">
              <a:off x="689125" y="575007"/>
              <a:ext cx="74704" cy="74704"/>
            </a:xfrm>
            <a:prstGeom prst="ellipse">
              <a:avLst/>
            </a:prstGeom>
            <a:solidFill>
              <a:schemeClr val="accent1">
                <a:alpha val="60000"/>
              </a:schemeClr>
            </a:solidFill>
          </p:spPr>
        </p:sp>
        <p:sp>
          <p:nvSpPr>
            <p:cNvPr name="AutoShape 28" id="28"/>
            <p:cNvSpPr/>
            <p:nvPr/>
          </p:nvSpPr>
          <p:spPr>
            <a:xfrm rot="0">
              <a:off x="799768" y="583977"/>
              <a:ext cx="69238" cy="69238"/>
            </a:xfrm>
            <a:prstGeom prst="ellipse">
              <a:avLst/>
            </a:prstGeom>
            <a:solidFill>
              <a:schemeClr val="accent1">
                <a:alpha val="40000"/>
              </a:schemeClr>
            </a:solidFill>
          </p:spPr>
        </p:sp>
        <p:sp>
          <p:nvSpPr>
            <p:cNvPr name="AutoShape 29" id="29"/>
            <p:cNvSpPr/>
            <p:nvPr/>
          </p:nvSpPr>
          <p:spPr>
            <a:xfrm rot="0">
              <a:off x="904945" y="579844"/>
              <a:ext cx="65594" cy="65594"/>
            </a:xfrm>
            <a:prstGeom prst="ellipse">
              <a:avLst/>
            </a:prstGeom>
            <a:solidFill>
              <a:schemeClr val="accent1">
                <a:alpha val="20000"/>
              </a:schemeClr>
            </a:solidFill>
          </p:spPr>
        </p:sp>
        <p:sp>
          <p:nvSpPr>
            <p:cNvPr name="AutoShape 30" id="30"/>
            <p:cNvSpPr/>
            <p:nvPr/>
          </p:nvSpPr>
          <p:spPr>
            <a:xfrm rot="0">
              <a:off x="454963" y="684489"/>
              <a:ext cx="84147" cy="84147"/>
            </a:xfrm>
            <a:prstGeom prst="ellipse">
              <a:avLst/>
            </a:prstGeom>
            <a:solidFill>
              <a:schemeClr val="accent1">
                <a:alpha val="100000"/>
              </a:schemeClr>
            </a:solidFill>
          </p:spPr>
        </p:sp>
        <p:sp>
          <p:nvSpPr>
            <p:cNvPr name="AutoShape 31" id="31"/>
            <p:cNvSpPr/>
            <p:nvPr/>
          </p:nvSpPr>
          <p:spPr>
            <a:xfrm rot="0">
              <a:off x="575049" y="691064"/>
              <a:ext cx="78137" cy="78137"/>
            </a:xfrm>
            <a:prstGeom prst="ellipse">
              <a:avLst/>
            </a:prstGeom>
            <a:solidFill>
              <a:schemeClr val="accent1">
                <a:alpha val="80000"/>
              </a:schemeClr>
            </a:solidFill>
          </p:spPr>
        </p:sp>
        <p:sp>
          <p:nvSpPr>
            <p:cNvPr name="AutoShape 32" id="32"/>
            <p:cNvSpPr/>
            <p:nvPr/>
          </p:nvSpPr>
          <p:spPr>
            <a:xfrm rot="0">
              <a:off x="689125" y="692781"/>
              <a:ext cx="74704" cy="74704"/>
            </a:xfrm>
            <a:prstGeom prst="ellipse">
              <a:avLst/>
            </a:prstGeom>
            <a:solidFill>
              <a:schemeClr val="accent1">
                <a:alpha val="60000"/>
              </a:schemeClr>
            </a:solidFill>
          </p:spPr>
        </p:sp>
        <p:sp>
          <p:nvSpPr>
            <p:cNvPr name="AutoShape 33" id="33"/>
            <p:cNvSpPr/>
            <p:nvPr/>
          </p:nvSpPr>
          <p:spPr>
            <a:xfrm rot="0">
              <a:off x="799768" y="701751"/>
              <a:ext cx="69238" cy="69238"/>
            </a:xfrm>
            <a:prstGeom prst="ellipse">
              <a:avLst/>
            </a:prstGeom>
            <a:solidFill>
              <a:schemeClr val="accent1">
                <a:alpha val="40000"/>
              </a:schemeClr>
            </a:solidFill>
          </p:spPr>
        </p:sp>
        <p:sp>
          <p:nvSpPr>
            <p:cNvPr name="AutoShape 34" id="34"/>
            <p:cNvSpPr/>
            <p:nvPr/>
          </p:nvSpPr>
          <p:spPr>
            <a:xfrm rot="0">
              <a:off x="904945" y="697618"/>
              <a:ext cx="65594" cy="65594"/>
            </a:xfrm>
            <a:prstGeom prst="ellipse">
              <a:avLst/>
            </a:prstGeom>
            <a:solidFill>
              <a:schemeClr val="accent1">
                <a:alpha val="20000"/>
              </a:schemeClr>
            </a:solidFill>
          </p:spPr>
        </p:sp>
        <p:sp>
          <p:nvSpPr>
            <p:cNvPr name="TextBox 35" id="35"/>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AI创作的音乐作品分享</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5545936" y="2601975"/>
            <a:ext cx="1097280" cy="1097280"/>
          </a:xfrm>
          <a:prstGeom prst="ellipse">
            <a:avLst/>
          </a:prstGeom>
          <a:solidFill>
            <a:schemeClr val="accent4">
              <a:alpha val="100000"/>
            </a:schemeClr>
          </a:solidFill>
        </p:spPr>
      </p:sp>
      <p:sp>
        <p:nvSpPr>
          <p:cNvPr name="AutoShape 3" id="3"/>
          <p:cNvSpPr/>
          <p:nvPr/>
        </p:nvSpPr>
        <p:spPr>
          <a:xfrm rot="0">
            <a:off x="4723788" y="4992370"/>
            <a:ext cx="1097280" cy="1097280"/>
          </a:xfrm>
          <a:prstGeom prst="ellipse">
            <a:avLst/>
          </a:prstGeom>
          <a:solidFill>
            <a:schemeClr val="accent1">
              <a:alpha val="100000"/>
            </a:schemeClr>
          </a:solidFill>
        </p:spPr>
      </p:sp>
      <p:sp>
        <p:nvSpPr>
          <p:cNvPr name="AutoShape 4" id="4"/>
          <p:cNvSpPr/>
          <p:nvPr/>
        </p:nvSpPr>
        <p:spPr>
          <a:xfrm rot="0">
            <a:off x="6414621" y="4992370"/>
            <a:ext cx="1097280" cy="1097280"/>
          </a:xfrm>
          <a:prstGeom prst="ellipse">
            <a:avLst/>
          </a:prstGeom>
          <a:solidFill>
            <a:schemeClr val="accent2">
              <a:alpha val="100000"/>
            </a:schemeClr>
          </a:solidFill>
        </p:spPr>
      </p:sp>
      <p:sp>
        <p:nvSpPr>
          <p:cNvPr name="Freeform 5" id="5"/>
          <p:cNvSpPr/>
          <p:nvPr/>
        </p:nvSpPr>
        <p:spPr>
          <a:xfrm rot="2135991">
            <a:off x="6752079" y="3005407"/>
            <a:ext cx="422364" cy="509626"/>
          </a:xfrm>
          <a:custGeom>
            <a:avLst/>
            <a:gdLst/>
            <a:ahLst/>
            <a:cxnLst/>
            <a:rect r="r" b="b" t="t" l="l"/>
            <a:pathLst>
              <a:path h="1905000" w="1905000">
                <a:moveTo>
                  <a:pt x="1905000" y="952500"/>
                </a:moveTo>
                <a:lnTo>
                  <a:pt x="952500" y="0"/>
                </a:lnTo>
                <a:lnTo>
                  <a:pt x="952500" y="476250"/>
                </a:lnTo>
                <a:lnTo>
                  <a:pt x="0" y="476250"/>
                </a:lnTo>
                <a:lnTo>
                  <a:pt x="0" y="1428750"/>
                </a:lnTo>
                <a:lnTo>
                  <a:pt x="952500" y="1428750"/>
                </a:lnTo>
                <a:lnTo>
                  <a:pt x="952500" y="1905000"/>
                </a:lnTo>
                <a:lnTo>
                  <a:pt x="1905000" y="952500"/>
                </a:lnTo>
                <a:close/>
              </a:path>
            </a:pathLst>
          </a:custGeom>
          <a:solidFill>
            <a:schemeClr val="accent1">
              <a:lumMod val="75000"/>
              <a:alpha val="100000"/>
            </a:schemeClr>
          </a:solidFill>
        </p:spPr>
      </p:sp>
      <p:sp>
        <p:nvSpPr>
          <p:cNvPr name="Freeform 6" id="6"/>
          <p:cNvSpPr/>
          <p:nvPr/>
        </p:nvSpPr>
        <p:spPr>
          <a:xfrm rot="-2296662">
            <a:off x="5082069" y="2980409"/>
            <a:ext cx="422364" cy="509626"/>
          </a:xfrm>
          <a:custGeom>
            <a:avLst/>
            <a:gdLst/>
            <a:ahLst/>
            <a:cxnLst/>
            <a:rect r="r" b="b" t="t" l="l"/>
            <a:pathLst>
              <a:path h="1905000" w="1905000">
                <a:moveTo>
                  <a:pt x="1905000" y="952500"/>
                </a:moveTo>
                <a:lnTo>
                  <a:pt x="952500" y="0"/>
                </a:lnTo>
                <a:lnTo>
                  <a:pt x="952500" y="476250"/>
                </a:lnTo>
                <a:lnTo>
                  <a:pt x="0" y="476250"/>
                </a:lnTo>
                <a:lnTo>
                  <a:pt x="0" y="1428750"/>
                </a:lnTo>
                <a:lnTo>
                  <a:pt x="952500" y="1428750"/>
                </a:lnTo>
                <a:lnTo>
                  <a:pt x="952500" y="1905000"/>
                </a:lnTo>
                <a:lnTo>
                  <a:pt x="1905000" y="952500"/>
                </a:lnTo>
                <a:close/>
              </a:path>
            </a:pathLst>
          </a:custGeom>
          <a:solidFill>
            <a:schemeClr val="accent1">
              <a:lumMod val="75000"/>
              <a:alpha val="100000"/>
            </a:schemeClr>
          </a:solidFill>
        </p:spPr>
      </p:sp>
      <p:sp>
        <p:nvSpPr>
          <p:cNvPr name="Freeform 7" id="7"/>
          <p:cNvSpPr/>
          <p:nvPr/>
        </p:nvSpPr>
        <p:spPr>
          <a:xfrm rot="-6933846">
            <a:off x="4590610" y="4510035"/>
            <a:ext cx="422364" cy="509626"/>
          </a:xfrm>
          <a:custGeom>
            <a:avLst/>
            <a:gdLst/>
            <a:ahLst/>
            <a:cxnLst/>
            <a:rect r="r" b="b" t="t" l="l"/>
            <a:pathLst>
              <a:path h="1905000" w="1905000">
                <a:moveTo>
                  <a:pt x="1905000" y="952500"/>
                </a:moveTo>
                <a:lnTo>
                  <a:pt x="952500" y="0"/>
                </a:lnTo>
                <a:lnTo>
                  <a:pt x="952500" y="476250"/>
                </a:lnTo>
                <a:lnTo>
                  <a:pt x="0" y="476250"/>
                </a:lnTo>
                <a:lnTo>
                  <a:pt x="0" y="1428750"/>
                </a:lnTo>
                <a:lnTo>
                  <a:pt x="952500" y="1428750"/>
                </a:lnTo>
                <a:lnTo>
                  <a:pt x="952500" y="1905000"/>
                </a:lnTo>
                <a:lnTo>
                  <a:pt x="1905000" y="952500"/>
                </a:lnTo>
                <a:close/>
              </a:path>
            </a:pathLst>
          </a:custGeom>
          <a:solidFill>
            <a:schemeClr val="accent1">
              <a:lumMod val="75000"/>
              <a:alpha val="100000"/>
            </a:schemeClr>
          </a:solidFill>
        </p:spPr>
      </p:sp>
      <p:sp>
        <p:nvSpPr>
          <p:cNvPr name="Freeform 8" id="8"/>
          <p:cNvSpPr/>
          <p:nvPr/>
        </p:nvSpPr>
        <p:spPr>
          <a:xfrm rot="10800000">
            <a:off x="5884214" y="5286197"/>
            <a:ext cx="422364" cy="509626"/>
          </a:xfrm>
          <a:custGeom>
            <a:avLst/>
            <a:gdLst/>
            <a:ahLst/>
            <a:cxnLst/>
            <a:rect r="r" b="b" t="t" l="l"/>
            <a:pathLst>
              <a:path h="1905000" w="1905000">
                <a:moveTo>
                  <a:pt x="1905000" y="952500"/>
                </a:moveTo>
                <a:lnTo>
                  <a:pt x="952500" y="0"/>
                </a:lnTo>
                <a:lnTo>
                  <a:pt x="952500" y="476250"/>
                </a:lnTo>
                <a:lnTo>
                  <a:pt x="0" y="476250"/>
                </a:lnTo>
                <a:lnTo>
                  <a:pt x="0" y="1428750"/>
                </a:lnTo>
                <a:lnTo>
                  <a:pt x="952500" y="1428750"/>
                </a:lnTo>
                <a:lnTo>
                  <a:pt x="952500" y="1905000"/>
                </a:lnTo>
                <a:lnTo>
                  <a:pt x="1905000" y="952500"/>
                </a:lnTo>
                <a:close/>
              </a:path>
            </a:pathLst>
          </a:custGeom>
          <a:solidFill>
            <a:schemeClr val="accent1">
              <a:lumMod val="75000"/>
              <a:alpha val="100000"/>
            </a:schemeClr>
          </a:solidFill>
        </p:spPr>
      </p:sp>
      <p:sp>
        <p:nvSpPr>
          <p:cNvPr name="Freeform 9" id="9"/>
          <p:cNvSpPr/>
          <p:nvPr/>
        </p:nvSpPr>
        <p:spPr>
          <a:xfrm rot="6699367">
            <a:off x="7238684" y="4544360"/>
            <a:ext cx="422364" cy="509626"/>
          </a:xfrm>
          <a:custGeom>
            <a:avLst/>
            <a:gdLst/>
            <a:ahLst/>
            <a:cxnLst/>
            <a:rect r="r" b="b" t="t" l="l"/>
            <a:pathLst>
              <a:path h="1905000" w="1905000">
                <a:moveTo>
                  <a:pt x="1905000" y="952500"/>
                </a:moveTo>
                <a:lnTo>
                  <a:pt x="952500" y="0"/>
                </a:lnTo>
                <a:lnTo>
                  <a:pt x="952500" y="476250"/>
                </a:lnTo>
                <a:lnTo>
                  <a:pt x="0" y="476250"/>
                </a:lnTo>
                <a:lnTo>
                  <a:pt x="0" y="1428750"/>
                </a:lnTo>
                <a:lnTo>
                  <a:pt x="952500" y="1428750"/>
                </a:lnTo>
                <a:lnTo>
                  <a:pt x="952500" y="1905000"/>
                </a:lnTo>
                <a:lnTo>
                  <a:pt x="1905000" y="952500"/>
                </a:lnTo>
                <a:close/>
              </a:path>
            </a:pathLst>
          </a:custGeom>
          <a:solidFill>
            <a:schemeClr val="accent1">
              <a:lumMod val="75000"/>
              <a:alpha val="100000"/>
            </a:schemeClr>
          </a:solidFill>
        </p:spPr>
      </p:sp>
      <p:sp>
        <p:nvSpPr>
          <p:cNvPr name="TextBox 10" id="10"/>
          <p:cNvSpPr txBox="true"/>
          <p:nvPr/>
        </p:nvSpPr>
        <p:spPr>
          <a:xfrm rot="0">
            <a:off x="8171891" y="3318396"/>
            <a:ext cx="3209925" cy="1209675"/>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AI的应用为音乐产业带来了新的发展机遇，并为音乐人提供了更多的创作工具和手段。</a:t>
            </a:r>
          </a:p>
        </p:txBody>
      </p:sp>
      <p:sp>
        <p:nvSpPr>
          <p:cNvPr name="Freeform 11" id="11"/>
          <p:cNvSpPr/>
          <p:nvPr/>
        </p:nvSpPr>
        <p:spPr>
          <a:xfrm rot="0">
            <a:off x="5821069" y="2864915"/>
            <a:ext cx="571400" cy="571400"/>
          </a:xfrm>
          <a:custGeom>
            <a:avLst/>
            <a:gdLst/>
            <a:ahLst/>
            <a:cxnLst/>
            <a:rect r="r" b="b" t="t" l="l"/>
            <a:pathLst>
              <a:path h="304800" w="304800">
                <a:moveTo>
                  <a:pt x="147180" y="28632"/>
                </a:moveTo>
                <a:lnTo>
                  <a:pt x="19907" y="83468"/>
                </a:lnTo>
                <a:lnTo>
                  <a:pt x="147304" y="137874"/>
                </a:lnTo>
                <a:lnTo>
                  <a:pt x="276015" y="83344"/>
                </a:lnTo>
                <a:lnTo>
                  <a:pt x="147180" y="28632"/>
                </a:lnTo>
                <a:close/>
                <a:moveTo>
                  <a:pt x="152400" y="144723"/>
                </a:moveTo>
                <a:lnTo>
                  <a:pt x="152400" y="276168"/>
                </a:lnTo>
                <a:lnTo>
                  <a:pt x="276177" y="217408"/>
                </a:lnTo>
                <a:lnTo>
                  <a:pt x="276177" y="92145"/>
                </a:lnTo>
                <a:lnTo>
                  <a:pt x="152400" y="144723"/>
                </a:lnTo>
                <a:close/>
                <a:moveTo>
                  <a:pt x="19098" y="217408"/>
                </a:moveTo>
                <a:lnTo>
                  <a:pt x="143294" y="276168"/>
                </a:lnTo>
                <a:lnTo>
                  <a:pt x="143294" y="144723"/>
                </a:lnTo>
                <a:lnTo>
                  <a:pt x="19098" y="92145"/>
                </a:lnTo>
                <a:lnTo>
                  <a:pt x="19098" y="217408"/>
                </a:lnTo>
                <a:close/>
              </a:path>
            </a:pathLst>
          </a:custGeom>
          <a:solidFill>
            <a:srgbClr val="FFFFFF">
              <a:alpha val="100000"/>
            </a:srgbClr>
          </a:solidFill>
        </p:spPr>
      </p:sp>
      <p:sp>
        <p:nvSpPr>
          <p:cNvPr name="AutoShape 12" id="12"/>
          <p:cNvSpPr/>
          <p:nvPr/>
        </p:nvSpPr>
        <p:spPr>
          <a:xfrm rot="0">
            <a:off x="6973593" y="3379295"/>
            <a:ext cx="1097280" cy="1097280"/>
          </a:xfrm>
          <a:prstGeom prst="ellipse">
            <a:avLst/>
          </a:prstGeom>
          <a:solidFill>
            <a:schemeClr val="accent3">
              <a:alpha val="100000"/>
            </a:schemeClr>
          </a:solidFill>
        </p:spPr>
      </p:sp>
      <p:sp>
        <p:nvSpPr>
          <p:cNvPr name="Freeform 13" id="13"/>
          <p:cNvSpPr/>
          <p:nvPr/>
        </p:nvSpPr>
        <p:spPr>
          <a:xfrm rot="0">
            <a:off x="7266066" y="3659577"/>
            <a:ext cx="512333" cy="512333"/>
          </a:xfrm>
          <a:custGeom>
            <a:avLst/>
            <a:gdLst/>
            <a:ahLst/>
            <a:cxnLst/>
            <a:rect r="r" b="b" t="t" l="l"/>
            <a:pathLst>
              <a:path h="304800" w="304800">
                <a:moveTo>
                  <a:pt x="0" y="209550"/>
                </a:moveTo>
                <a:lnTo>
                  <a:pt x="152410" y="247650"/>
                </a:lnTo>
                <a:lnTo>
                  <a:pt x="304800" y="209550"/>
                </a:lnTo>
                <a:lnTo>
                  <a:pt x="304800" y="247650"/>
                </a:lnTo>
                <a:lnTo>
                  <a:pt x="152410" y="285750"/>
                </a:lnTo>
                <a:lnTo>
                  <a:pt x="0" y="247650"/>
                </a:lnTo>
                <a:close/>
                <a:moveTo>
                  <a:pt x="0" y="133350"/>
                </a:moveTo>
                <a:lnTo>
                  <a:pt x="152410" y="171450"/>
                </a:lnTo>
                <a:lnTo>
                  <a:pt x="304800" y="133350"/>
                </a:lnTo>
                <a:lnTo>
                  <a:pt x="304800" y="171450"/>
                </a:lnTo>
                <a:lnTo>
                  <a:pt x="152410" y="209550"/>
                </a:lnTo>
                <a:lnTo>
                  <a:pt x="0" y="171450"/>
                </a:lnTo>
                <a:close/>
                <a:moveTo>
                  <a:pt x="0" y="57150"/>
                </a:moveTo>
                <a:lnTo>
                  <a:pt x="152410" y="19050"/>
                </a:lnTo>
                <a:lnTo>
                  <a:pt x="304800" y="57150"/>
                </a:lnTo>
                <a:lnTo>
                  <a:pt x="304800" y="95250"/>
                </a:lnTo>
                <a:lnTo>
                  <a:pt x="152410" y="133350"/>
                </a:lnTo>
                <a:lnTo>
                  <a:pt x="0" y="95250"/>
                </a:lnTo>
                <a:close/>
              </a:path>
            </a:pathLst>
          </a:custGeom>
          <a:solidFill>
            <a:srgbClr val="FFFFFF">
              <a:alpha val="100000"/>
            </a:srgbClr>
          </a:solidFill>
        </p:spPr>
      </p:sp>
      <p:sp>
        <p:nvSpPr>
          <p:cNvPr name="AutoShape 14" id="14"/>
          <p:cNvSpPr/>
          <p:nvPr/>
        </p:nvSpPr>
        <p:spPr>
          <a:xfrm rot="0">
            <a:off x="4116258" y="3379295"/>
            <a:ext cx="1097280" cy="1097280"/>
          </a:xfrm>
          <a:prstGeom prst="ellipse">
            <a:avLst/>
          </a:prstGeom>
          <a:solidFill>
            <a:schemeClr val="accent2">
              <a:alpha val="100000"/>
            </a:schemeClr>
          </a:solidFill>
        </p:spPr>
      </p:sp>
      <p:sp>
        <p:nvSpPr>
          <p:cNvPr name="Freeform 15" id="15"/>
          <p:cNvSpPr/>
          <p:nvPr/>
        </p:nvSpPr>
        <p:spPr>
          <a:xfrm rot="0">
            <a:off x="4418097" y="3668943"/>
            <a:ext cx="493600" cy="493600"/>
          </a:xfrm>
          <a:custGeom>
            <a:avLst/>
            <a:gdLst/>
            <a:ahLst/>
            <a:cxnLst/>
            <a:rect r="r" b="b" t="t" l="l"/>
            <a:pathLst>
              <a:path h="304800" w="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sp>
        <p:nvSpPr>
          <p:cNvPr name="Freeform 16" id="16"/>
          <p:cNvSpPr/>
          <p:nvPr/>
        </p:nvSpPr>
        <p:spPr>
          <a:xfrm rot="0">
            <a:off x="5034007" y="5314781"/>
            <a:ext cx="476843" cy="476843"/>
          </a:xfrm>
          <a:custGeom>
            <a:avLst/>
            <a:gdLst/>
            <a:ahLst/>
            <a:cxnLst/>
            <a:rect r="r" b="b" t="t" l="l"/>
            <a:pathLst>
              <a:path h="304800" w="304800">
                <a:moveTo>
                  <a:pt x="116843" y="182880"/>
                </a:moveTo>
                <a:lnTo>
                  <a:pt x="30480" y="182880"/>
                </a:lnTo>
                <a:lnTo>
                  <a:pt x="30480" y="304800"/>
                </a:lnTo>
                <a:lnTo>
                  <a:pt x="0" y="304800"/>
                </a:lnTo>
                <a:lnTo>
                  <a:pt x="0" y="0"/>
                </a:lnTo>
                <a:lnTo>
                  <a:pt x="182880" y="0"/>
                </a:lnTo>
                <a:lnTo>
                  <a:pt x="187957" y="30480"/>
                </a:lnTo>
                <a:lnTo>
                  <a:pt x="304800" y="30480"/>
                </a:lnTo>
                <a:lnTo>
                  <a:pt x="259080" y="121920"/>
                </a:lnTo>
                <a:lnTo>
                  <a:pt x="304800" y="213360"/>
                </a:lnTo>
                <a:lnTo>
                  <a:pt x="121920" y="213360"/>
                </a:lnTo>
                <a:lnTo>
                  <a:pt x="116843" y="182880"/>
                </a:lnTo>
                <a:close/>
              </a:path>
            </a:pathLst>
          </a:custGeom>
          <a:solidFill>
            <a:srgbClr val="FFFFFF">
              <a:alpha val="100000"/>
            </a:srgbClr>
          </a:solidFill>
        </p:spPr>
      </p:sp>
      <p:sp>
        <p:nvSpPr>
          <p:cNvPr name="Freeform 17" id="17"/>
          <p:cNvSpPr/>
          <p:nvPr/>
        </p:nvSpPr>
        <p:spPr>
          <a:xfrm rot="0">
            <a:off x="6589033" y="5255782"/>
            <a:ext cx="570456" cy="570456"/>
          </a:xfrm>
          <a:custGeom>
            <a:avLst/>
            <a:gdLst/>
            <a:ahLst/>
            <a:cxnLst/>
            <a:rect r="r" b="b" t="t" l="l"/>
            <a:pathLst>
              <a:path h="304800" w="304800">
                <a:moveTo>
                  <a:pt x="310886" y="167269"/>
                </a:moveTo>
                <a:cubicBezTo>
                  <a:pt x="310886" y="167269"/>
                  <a:pt x="267148" y="122672"/>
                  <a:pt x="206873" y="122672"/>
                </a:cubicBezTo>
                <a:cubicBezTo>
                  <a:pt x="147980" y="122672"/>
                  <a:pt x="89764" y="167269"/>
                  <a:pt x="89764" y="167269"/>
                </a:cubicBezTo>
                <a:lnTo>
                  <a:pt x="57064" y="153619"/>
                </a:lnTo>
                <a:lnTo>
                  <a:pt x="57064" y="193662"/>
                </a:lnTo>
                <a:cubicBezTo>
                  <a:pt x="62217" y="195415"/>
                  <a:pt x="65989" y="200158"/>
                  <a:pt x="65989" y="205902"/>
                </a:cubicBezTo>
                <a:cubicBezTo>
                  <a:pt x="65989" y="211703"/>
                  <a:pt x="62141" y="216456"/>
                  <a:pt x="56912" y="218170"/>
                </a:cubicBezTo>
                <a:lnTo>
                  <a:pt x="66580" y="245135"/>
                </a:lnTo>
                <a:lnTo>
                  <a:pt x="38043" y="245135"/>
                </a:lnTo>
                <a:lnTo>
                  <a:pt x="47796" y="217942"/>
                </a:lnTo>
                <a:cubicBezTo>
                  <a:pt x="43110" y="215951"/>
                  <a:pt x="39834" y="211322"/>
                  <a:pt x="39834" y="205902"/>
                </a:cubicBezTo>
                <a:cubicBezTo>
                  <a:pt x="39834" y="200597"/>
                  <a:pt x="43015" y="196082"/>
                  <a:pt x="47558" y="194024"/>
                </a:cubicBezTo>
                <a:lnTo>
                  <a:pt x="47558" y="149647"/>
                </a:lnTo>
                <a:lnTo>
                  <a:pt x="0" y="129816"/>
                </a:lnTo>
                <a:lnTo>
                  <a:pt x="209255" y="35890"/>
                </a:lnTo>
                <a:lnTo>
                  <a:pt x="401241" y="130997"/>
                </a:lnTo>
                <a:lnTo>
                  <a:pt x="310886" y="167269"/>
                </a:lnTo>
                <a:close/>
                <a:moveTo>
                  <a:pt x="204492" y="145266"/>
                </a:moveTo>
                <a:cubicBezTo>
                  <a:pt x="265128" y="145266"/>
                  <a:pt x="294846" y="177365"/>
                  <a:pt x="294846" y="177365"/>
                </a:cubicBezTo>
                <a:lnTo>
                  <a:pt x="294846" y="243945"/>
                </a:lnTo>
                <a:cubicBezTo>
                  <a:pt x="294846" y="243945"/>
                  <a:pt x="263938" y="268910"/>
                  <a:pt x="199739" y="268910"/>
                </a:cubicBezTo>
                <a:cubicBezTo>
                  <a:pt x="135541" y="268910"/>
                  <a:pt x="114138" y="243945"/>
                  <a:pt x="114138" y="243945"/>
                </a:cubicBezTo>
                <a:lnTo>
                  <a:pt x="114138" y="177365"/>
                </a:lnTo>
                <a:cubicBezTo>
                  <a:pt x="114138" y="177365"/>
                  <a:pt x="143856" y="145266"/>
                  <a:pt x="204492" y="145266"/>
                </a:cubicBezTo>
                <a:close/>
                <a:moveTo>
                  <a:pt x="203302" y="254641"/>
                </a:moveTo>
                <a:cubicBezTo>
                  <a:pt x="245326" y="254641"/>
                  <a:pt x="279397" y="246116"/>
                  <a:pt x="279397" y="235620"/>
                </a:cubicBezTo>
                <a:cubicBezTo>
                  <a:pt x="279397" y="225123"/>
                  <a:pt x="245326" y="216599"/>
                  <a:pt x="203302" y="216599"/>
                </a:cubicBezTo>
                <a:cubicBezTo>
                  <a:pt x="161277" y="216599"/>
                  <a:pt x="127216" y="225123"/>
                  <a:pt x="127216" y="235620"/>
                </a:cubicBezTo>
                <a:cubicBezTo>
                  <a:pt x="127216" y="246116"/>
                  <a:pt x="161277" y="254641"/>
                  <a:pt x="203302" y="254641"/>
                </a:cubicBezTo>
                <a:close/>
              </a:path>
            </a:pathLst>
          </a:custGeom>
          <a:solidFill>
            <a:srgbClr val="FFFFFF">
              <a:alpha val="100000"/>
            </a:srgbClr>
          </a:solidFill>
        </p:spPr>
      </p:sp>
      <p:sp>
        <p:nvSpPr>
          <p:cNvPr name="TextBox 18" id="18"/>
          <p:cNvSpPr txBox="true"/>
          <p:nvPr/>
        </p:nvSpPr>
        <p:spPr>
          <a:xfrm rot="0">
            <a:off x="7879518" y="4987861"/>
            <a:ext cx="3209925" cy="1209675"/>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人工智能技术正在不断进步，音乐产业也因此而发生着深刻的变革。</a:t>
            </a:r>
          </a:p>
        </p:txBody>
      </p:sp>
      <p:sp>
        <p:nvSpPr>
          <p:cNvPr name="TextBox 19" id="19"/>
          <p:cNvSpPr txBox="true"/>
          <p:nvPr/>
        </p:nvSpPr>
        <p:spPr>
          <a:xfrm rot="0">
            <a:off x="653186" y="3304902"/>
            <a:ext cx="3209925" cy="1209675"/>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AI技术却能突破传统音乐产业的限制，为音乐人提供更多的创作空间和可能性。</a:t>
            </a:r>
          </a:p>
        </p:txBody>
      </p:sp>
      <p:sp>
        <p:nvSpPr>
          <p:cNvPr name="TextBox 20" id="20"/>
          <p:cNvSpPr txBox="true"/>
          <p:nvPr/>
        </p:nvSpPr>
        <p:spPr>
          <a:xfrm rot="0">
            <a:off x="1082466" y="4987747"/>
            <a:ext cx="3209925" cy="1209675"/>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传统音乐产业中，歌手、乐队等创作人依赖自身经验和技能，在创作过程中具有相当大的局限性。</a:t>
            </a:r>
          </a:p>
        </p:txBody>
      </p:sp>
      <p:sp>
        <p:nvSpPr>
          <p:cNvPr name="TextBox 21" id="21"/>
          <p:cNvSpPr txBox="true"/>
          <p:nvPr/>
        </p:nvSpPr>
        <p:spPr>
          <a:xfrm rot="0">
            <a:off x="4488661" y="1252888"/>
            <a:ext cx="3209925" cy="1209675"/>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AI对音乐产业的影响在于它能够在创作、制作和推广等方面改变传统音乐产业。</a:t>
            </a:r>
          </a:p>
        </p:txBody>
      </p:sp>
      <p:grpSp>
        <p:nvGrpSpPr>
          <p:cNvPr name="Group 22" id="22"/>
          <p:cNvGrpSpPr/>
          <p:nvPr/>
        </p:nvGrpSpPr>
        <p:grpSpPr>
          <a:xfrm rot="0">
            <a:off x="454963" y="93878"/>
            <a:ext cx="10641129" cy="914400"/>
            <a:chOff x="454963" y="93878"/>
            <a:chExt cx="10641129" cy="914400"/>
          </a:xfrm>
        </p:grpSpPr>
        <p:sp>
          <p:nvSpPr>
            <p:cNvPr name="AutoShape 23" id="23"/>
            <p:cNvSpPr/>
            <p:nvPr/>
          </p:nvSpPr>
          <p:spPr>
            <a:xfrm rot="0">
              <a:off x="454963" y="331168"/>
              <a:ext cx="84147" cy="84147"/>
            </a:xfrm>
            <a:prstGeom prst="ellipse">
              <a:avLst/>
            </a:prstGeom>
            <a:solidFill>
              <a:schemeClr val="accent1">
                <a:alpha val="100000"/>
              </a:schemeClr>
            </a:solidFill>
          </p:spPr>
        </p:sp>
        <p:sp>
          <p:nvSpPr>
            <p:cNvPr name="AutoShape 24" id="24"/>
            <p:cNvSpPr/>
            <p:nvPr/>
          </p:nvSpPr>
          <p:spPr>
            <a:xfrm rot="0">
              <a:off x="575049" y="337743"/>
              <a:ext cx="78137" cy="78137"/>
            </a:xfrm>
            <a:prstGeom prst="ellipse">
              <a:avLst/>
            </a:prstGeom>
            <a:solidFill>
              <a:schemeClr val="accent1">
                <a:alpha val="80000"/>
              </a:schemeClr>
            </a:solidFill>
          </p:spPr>
        </p:sp>
        <p:sp>
          <p:nvSpPr>
            <p:cNvPr name="AutoShape 25" id="25"/>
            <p:cNvSpPr/>
            <p:nvPr/>
          </p:nvSpPr>
          <p:spPr>
            <a:xfrm rot="0">
              <a:off x="689125" y="339460"/>
              <a:ext cx="74704" cy="74704"/>
            </a:xfrm>
            <a:prstGeom prst="ellipse">
              <a:avLst/>
            </a:prstGeom>
            <a:solidFill>
              <a:schemeClr val="accent1">
                <a:alpha val="60000"/>
              </a:schemeClr>
            </a:solidFill>
          </p:spPr>
        </p:sp>
        <p:sp>
          <p:nvSpPr>
            <p:cNvPr name="AutoShape 26" id="26"/>
            <p:cNvSpPr/>
            <p:nvPr/>
          </p:nvSpPr>
          <p:spPr>
            <a:xfrm rot="0">
              <a:off x="799768" y="348430"/>
              <a:ext cx="69238" cy="69238"/>
            </a:xfrm>
            <a:prstGeom prst="ellipse">
              <a:avLst/>
            </a:prstGeom>
            <a:solidFill>
              <a:schemeClr val="accent1">
                <a:alpha val="40000"/>
              </a:schemeClr>
            </a:solidFill>
          </p:spPr>
        </p:sp>
        <p:sp>
          <p:nvSpPr>
            <p:cNvPr name="AutoShape 27" id="27"/>
            <p:cNvSpPr/>
            <p:nvPr/>
          </p:nvSpPr>
          <p:spPr>
            <a:xfrm rot="0">
              <a:off x="904945" y="344297"/>
              <a:ext cx="65594" cy="65594"/>
            </a:xfrm>
            <a:prstGeom prst="ellipse">
              <a:avLst/>
            </a:prstGeom>
            <a:solidFill>
              <a:schemeClr val="accent1">
                <a:alpha val="20000"/>
              </a:schemeClr>
            </a:solidFill>
          </p:spPr>
        </p:sp>
        <p:sp>
          <p:nvSpPr>
            <p:cNvPr name="AutoShape 28" id="28"/>
            <p:cNvSpPr/>
            <p:nvPr/>
          </p:nvSpPr>
          <p:spPr>
            <a:xfrm rot="0">
              <a:off x="454963" y="448942"/>
              <a:ext cx="84147" cy="84147"/>
            </a:xfrm>
            <a:prstGeom prst="ellipse">
              <a:avLst/>
            </a:prstGeom>
            <a:solidFill>
              <a:schemeClr val="accent1">
                <a:alpha val="100000"/>
              </a:schemeClr>
            </a:solidFill>
          </p:spPr>
        </p:sp>
        <p:sp>
          <p:nvSpPr>
            <p:cNvPr name="AutoShape 29" id="29"/>
            <p:cNvSpPr/>
            <p:nvPr/>
          </p:nvSpPr>
          <p:spPr>
            <a:xfrm rot="0">
              <a:off x="575049" y="455517"/>
              <a:ext cx="78137" cy="78137"/>
            </a:xfrm>
            <a:prstGeom prst="ellipse">
              <a:avLst/>
            </a:prstGeom>
            <a:solidFill>
              <a:schemeClr val="accent1">
                <a:alpha val="80000"/>
              </a:schemeClr>
            </a:solidFill>
          </p:spPr>
        </p:sp>
        <p:sp>
          <p:nvSpPr>
            <p:cNvPr name="AutoShape 30" id="30"/>
            <p:cNvSpPr/>
            <p:nvPr/>
          </p:nvSpPr>
          <p:spPr>
            <a:xfrm rot="0">
              <a:off x="689125" y="457233"/>
              <a:ext cx="74704" cy="74704"/>
            </a:xfrm>
            <a:prstGeom prst="ellipse">
              <a:avLst/>
            </a:prstGeom>
            <a:solidFill>
              <a:schemeClr val="accent1">
                <a:alpha val="60000"/>
              </a:schemeClr>
            </a:solidFill>
          </p:spPr>
        </p:sp>
        <p:sp>
          <p:nvSpPr>
            <p:cNvPr name="AutoShape 31" id="31"/>
            <p:cNvSpPr/>
            <p:nvPr/>
          </p:nvSpPr>
          <p:spPr>
            <a:xfrm rot="0">
              <a:off x="799768" y="466203"/>
              <a:ext cx="69238" cy="69238"/>
            </a:xfrm>
            <a:prstGeom prst="ellipse">
              <a:avLst/>
            </a:prstGeom>
            <a:solidFill>
              <a:schemeClr val="accent1">
                <a:alpha val="40000"/>
              </a:schemeClr>
            </a:solidFill>
          </p:spPr>
        </p:sp>
        <p:sp>
          <p:nvSpPr>
            <p:cNvPr name="AutoShape 32" id="32"/>
            <p:cNvSpPr/>
            <p:nvPr/>
          </p:nvSpPr>
          <p:spPr>
            <a:xfrm rot="0">
              <a:off x="904945" y="462070"/>
              <a:ext cx="65594" cy="65594"/>
            </a:xfrm>
            <a:prstGeom prst="ellipse">
              <a:avLst/>
            </a:prstGeom>
            <a:solidFill>
              <a:schemeClr val="accent1">
                <a:alpha val="20000"/>
              </a:schemeClr>
            </a:solidFill>
          </p:spPr>
        </p:sp>
        <p:sp>
          <p:nvSpPr>
            <p:cNvPr name="AutoShape 33" id="33"/>
            <p:cNvSpPr/>
            <p:nvPr/>
          </p:nvSpPr>
          <p:spPr>
            <a:xfrm rot="0">
              <a:off x="454963" y="566715"/>
              <a:ext cx="84147" cy="84147"/>
            </a:xfrm>
            <a:prstGeom prst="ellipse">
              <a:avLst/>
            </a:prstGeom>
            <a:solidFill>
              <a:schemeClr val="accent1">
                <a:alpha val="100000"/>
              </a:schemeClr>
            </a:solidFill>
          </p:spPr>
        </p:sp>
        <p:sp>
          <p:nvSpPr>
            <p:cNvPr name="AutoShape 34" id="34"/>
            <p:cNvSpPr/>
            <p:nvPr/>
          </p:nvSpPr>
          <p:spPr>
            <a:xfrm rot="0">
              <a:off x="575049" y="573291"/>
              <a:ext cx="78137" cy="78137"/>
            </a:xfrm>
            <a:prstGeom prst="ellipse">
              <a:avLst/>
            </a:prstGeom>
            <a:solidFill>
              <a:schemeClr val="accent1">
                <a:alpha val="80000"/>
              </a:schemeClr>
            </a:solidFill>
          </p:spPr>
        </p:sp>
        <p:sp>
          <p:nvSpPr>
            <p:cNvPr name="AutoShape 35" id="35"/>
            <p:cNvSpPr/>
            <p:nvPr/>
          </p:nvSpPr>
          <p:spPr>
            <a:xfrm rot="0">
              <a:off x="689125" y="575007"/>
              <a:ext cx="74704" cy="74704"/>
            </a:xfrm>
            <a:prstGeom prst="ellipse">
              <a:avLst/>
            </a:prstGeom>
            <a:solidFill>
              <a:schemeClr val="accent1">
                <a:alpha val="60000"/>
              </a:schemeClr>
            </a:solidFill>
          </p:spPr>
        </p:sp>
        <p:sp>
          <p:nvSpPr>
            <p:cNvPr name="AutoShape 36" id="36"/>
            <p:cNvSpPr/>
            <p:nvPr/>
          </p:nvSpPr>
          <p:spPr>
            <a:xfrm rot="0">
              <a:off x="799768" y="583977"/>
              <a:ext cx="69238" cy="69238"/>
            </a:xfrm>
            <a:prstGeom prst="ellipse">
              <a:avLst/>
            </a:prstGeom>
            <a:solidFill>
              <a:schemeClr val="accent1">
                <a:alpha val="40000"/>
              </a:schemeClr>
            </a:solidFill>
          </p:spPr>
        </p:sp>
        <p:sp>
          <p:nvSpPr>
            <p:cNvPr name="AutoShape 37" id="37"/>
            <p:cNvSpPr/>
            <p:nvPr/>
          </p:nvSpPr>
          <p:spPr>
            <a:xfrm rot="0">
              <a:off x="904945" y="579844"/>
              <a:ext cx="65594" cy="65594"/>
            </a:xfrm>
            <a:prstGeom prst="ellipse">
              <a:avLst/>
            </a:prstGeom>
            <a:solidFill>
              <a:schemeClr val="accent1">
                <a:alpha val="20000"/>
              </a:schemeClr>
            </a:solidFill>
          </p:spPr>
        </p:sp>
        <p:sp>
          <p:nvSpPr>
            <p:cNvPr name="AutoShape 38" id="38"/>
            <p:cNvSpPr/>
            <p:nvPr/>
          </p:nvSpPr>
          <p:spPr>
            <a:xfrm rot="0">
              <a:off x="454963" y="684489"/>
              <a:ext cx="84147" cy="84147"/>
            </a:xfrm>
            <a:prstGeom prst="ellipse">
              <a:avLst/>
            </a:prstGeom>
            <a:solidFill>
              <a:schemeClr val="accent1">
                <a:alpha val="100000"/>
              </a:schemeClr>
            </a:solidFill>
          </p:spPr>
        </p:sp>
        <p:sp>
          <p:nvSpPr>
            <p:cNvPr name="AutoShape 39" id="39"/>
            <p:cNvSpPr/>
            <p:nvPr/>
          </p:nvSpPr>
          <p:spPr>
            <a:xfrm rot="0">
              <a:off x="575049" y="691064"/>
              <a:ext cx="78137" cy="78137"/>
            </a:xfrm>
            <a:prstGeom prst="ellipse">
              <a:avLst/>
            </a:prstGeom>
            <a:solidFill>
              <a:schemeClr val="accent1">
                <a:alpha val="80000"/>
              </a:schemeClr>
            </a:solidFill>
          </p:spPr>
        </p:sp>
        <p:sp>
          <p:nvSpPr>
            <p:cNvPr name="AutoShape 40" id="40"/>
            <p:cNvSpPr/>
            <p:nvPr/>
          </p:nvSpPr>
          <p:spPr>
            <a:xfrm rot="0">
              <a:off x="689125" y="692781"/>
              <a:ext cx="74704" cy="74704"/>
            </a:xfrm>
            <a:prstGeom prst="ellipse">
              <a:avLst/>
            </a:prstGeom>
            <a:solidFill>
              <a:schemeClr val="accent1">
                <a:alpha val="60000"/>
              </a:schemeClr>
            </a:solidFill>
          </p:spPr>
        </p:sp>
        <p:sp>
          <p:nvSpPr>
            <p:cNvPr name="AutoShape 41" id="41"/>
            <p:cNvSpPr/>
            <p:nvPr/>
          </p:nvSpPr>
          <p:spPr>
            <a:xfrm rot="0">
              <a:off x="799768" y="701751"/>
              <a:ext cx="69238" cy="69238"/>
            </a:xfrm>
            <a:prstGeom prst="ellipse">
              <a:avLst/>
            </a:prstGeom>
            <a:solidFill>
              <a:schemeClr val="accent1">
                <a:alpha val="40000"/>
              </a:schemeClr>
            </a:solidFill>
          </p:spPr>
        </p:sp>
        <p:sp>
          <p:nvSpPr>
            <p:cNvPr name="AutoShape 42" id="42"/>
            <p:cNvSpPr/>
            <p:nvPr/>
          </p:nvSpPr>
          <p:spPr>
            <a:xfrm rot="0">
              <a:off x="904945" y="697618"/>
              <a:ext cx="65594" cy="65594"/>
            </a:xfrm>
            <a:prstGeom prst="ellipse">
              <a:avLst/>
            </a:prstGeom>
            <a:solidFill>
              <a:schemeClr val="accent1">
                <a:alpha val="20000"/>
              </a:schemeClr>
            </a:solidFill>
          </p:spPr>
        </p:sp>
        <p:sp>
          <p:nvSpPr>
            <p:cNvPr name="TextBox 43" id="43"/>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AI对音乐产业的影响</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570800" y="1576863"/>
            <a:ext cx="1849755" cy="929640"/>
          </a:xfrm>
          <a:prstGeom prst="rect">
            <a:avLst/>
          </a:prstGeom>
        </p:spPr>
        <p:txBody>
          <a:bodyPr anchor="t" rtlCol="false" lIns="91440" rIns="91440" tIns="45720" bIns="45720" anchorCtr="tru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PART</a:t>
            </a:r>
          </a:p>
        </p:txBody>
      </p:sp>
      <p:sp>
        <p:nvSpPr>
          <p:cNvPr name="TextBox 3" id="3"/>
          <p:cNvSpPr txBox="true"/>
          <p:nvPr/>
        </p:nvSpPr>
        <p:spPr>
          <a:xfrm rot="0">
            <a:off x="2069515" y="1576863"/>
            <a:ext cx="2922600" cy="929640"/>
          </a:xfrm>
          <a:prstGeom prst="rect">
            <a:avLst/>
          </a:prstGeom>
        </p:spPr>
        <p:txBody>
          <a:bodyPr anchor="t" rtlCol="false" lIns="91440" rIns="91440" tIns="45720" bIns="45720" anchorCtr="fals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05</a:t>
            </a:r>
          </a:p>
        </p:txBody>
      </p:sp>
      <p:sp>
        <p:nvSpPr>
          <p:cNvPr name="TextBox 4" id="4"/>
          <p:cNvSpPr txBox="true"/>
          <p:nvPr/>
        </p:nvSpPr>
        <p:spPr>
          <a:xfrm rot="0">
            <a:off x="853953" y="2362980"/>
            <a:ext cx="6574155" cy="1805940"/>
          </a:xfrm>
          <a:prstGeom prst="rect">
            <a:avLst/>
          </a:prstGeom>
        </p:spPr>
        <p:txBody>
          <a:bodyPr anchor="t" rtlCol="false" lIns="91440" rIns="91440" tIns="45720" bIns="45720" anchorCtr="false" vert="horz" wrap="square">
            <a:spAutoFit/>
          </a:bodyPr>
          <a:lstStyle/>
          <a:p>
            <a:pPr>
              <a:lnSpc>
                <a:spcPct val="120000"/>
              </a:lnSpc>
            </a:pPr>
            <a:r>
              <a:rPr lang="en-US" b="true" sz="4500">
                <a:solidFill>
                  <a:srgbClr val="131516">
                    <a:alpha val="100000"/>
                  </a:srgbClr>
                </a:solidFill>
                <a:latin typeface="Microsoft Yahei"/>
                <a:ea typeface="Microsoft Yahei"/>
                <a:cs typeface="Microsoft Yahei"/>
              </a:rPr>
              <a:t>AI在声音处理领域的未来展望</a:t>
            </a:r>
          </a:p>
        </p:txBody>
      </p:sp>
      <p:sp>
        <p:nvSpPr>
          <p:cNvPr name="TextBox 5" id="5"/>
          <p:cNvSpPr txBox="true"/>
          <p:nvPr/>
        </p:nvSpPr>
        <p:spPr>
          <a:xfrm rot="0">
            <a:off x="1353851" y="182270"/>
            <a:ext cx="3537586" cy="710650"/>
          </a:xfrm>
          <a:prstGeom prst="rect">
            <a:avLst/>
          </a:prstGeom>
        </p:spPr>
        <p:txBody>
          <a:bodyPr anchor="t" rtlCol="false" lIns="91440" rIns="91440" tIns="45720" bIns="45720" anchorCtr="false" vert="horz" wrap="square">
            <a:noAutofit/>
          </a:bodyPr>
          <a:lstStyle/>
          <a:p>
            <a:pPr>
              <a:lnSpc>
                <a:spcPct val="120000"/>
              </a:lnSpc>
            </a:pPr>
            <a:r>
              <a:rPr lang="en-US" b="true" sz="3300">
                <a:solidFill>
                  <a:srgbClr val="131516">
                    <a:alpha val="100000"/>
                  </a:srgbClr>
                </a:solidFill>
                <a:latin typeface="Microsoft Yahei"/>
                <a:ea typeface="Microsoft Yahei"/>
                <a:cs typeface="Microsoft Yahei"/>
              </a:rPr>
              <a:t>2023</a:t>
            </a:r>
          </a:p>
        </p:txBody>
      </p:sp>
      <p:sp>
        <p:nvSpPr>
          <p:cNvPr name="AutoShape 6" id="6"/>
          <p:cNvSpPr/>
          <p:nvPr/>
        </p:nvSpPr>
        <p:spPr>
          <a:xfrm rot="0">
            <a:off x="9364826" y="334670"/>
            <a:ext cx="2473866" cy="508573"/>
          </a:xfrm>
          <a:prstGeom prst="rect">
            <a:avLst/>
          </a:prstGeom>
          <a:noFill/>
        </p:spPr>
        <p:txBody>
          <a:bodyPr anchor="t" rtlCol="false" tIns="33052" lIns="66008" bIns="33052" rIns="66008" anchorCtr="false" vert="horz" wrap="square">
            <a:noAutofit/>
          </a:bodyPr>
          <a:lstStyle/>
          <a:p>
            <a:pPr algn="r">
              <a:lnSpc>
                <a:spcPct val="100000"/>
              </a:lnSpc>
              <a:spcBef>
                <a:spcPts val="375"/>
              </a:spcBef>
              <a:defRPr/>
            </a:pPr>
            <a:r>
              <a:rPr lang="en-US" sz="1200">
                <a:solidFill>
                  <a:srgbClr val="131516">
                    <a:alpha val="100000"/>
                  </a:srgbClr>
                </a:solidFill>
                <a:latin typeface="Microsoft Yahei"/>
                <a:ea typeface="Microsoft Yahei"/>
                <a:cs typeface="Microsoft Yahei"/>
              </a:rPr>
              <a:t>REPORTING</a:t>
            </a:r>
            <a:endParaRPr lang="en-US" sz="1100"/>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8429970" y="1598804"/>
            <a:ext cx="3048265" cy="4557583"/>
          </a:xfrm>
          <a:prstGeom prst="roundRect">
            <a:avLst>
              <a:gd fmla="val 12098" name="adj"/>
            </a:avLst>
          </a:prstGeom>
          <a:solidFill>
            <a:schemeClr val="accent2">
              <a:alpha val="100000"/>
            </a:schemeClr>
          </a:solidFill>
        </p:spPr>
      </p:sp>
      <p:sp>
        <p:nvSpPr>
          <p:cNvPr name="AutoShape 3" id="3"/>
          <p:cNvSpPr/>
          <p:nvPr/>
        </p:nvSpPr>
        <p:spPr>
          <a:xfrm rot="0">
            <a:off x="4533906" y="1447444"/>
            <a:ext cx="3048265" cy="4708942"/>
          </a:xfrm>
          <a:prstGeom prst="roundRect">
            <a:avLst>
              <a:gd fmla="val 11601" name="adj"/>
            </a:avLst>
          </a:prstGeom>
          <a:solidFill>
            <a:schemeClr val="accent1">
              <a:alpha val="100000"/>
            </a:schemeClr>
          </a:solidFill>
        </p:spPr>
      </p:sp>
      <p:sp>
        <p:nvSpPr>
          <p:cNvPr name="AutoShape 4" id="4"/>
          <p:cNvSpPr/>
          <p:nvPr/>
        </p:nvSpPr>
        <p:spPr>
          <a:xfrm rot="0">
            <a:off x="653186" y="1689619"/>
            <a:ext cx="3048265" cy="4466767"/>
          </a:xfrm>
          <a:prstGeom prst="roundRect">
            <a:avLst>
              <a:gd fmla="val 12098" name="adj"/>
            </a:avLst>
          </a:prstGeom>
          <a:solidFill>
            <a:schemeClr val="accent2">
              <a:alpha val="100000"/>
            </a:schemeClr>
          </a:solidFill>
        </p:spPr>
      </p:sp>
      <p:pic>
        <p:nvPicPr>
          <p:cNvPr name="Picture 5" id="5"/>
          <p:cNvPicPr>
            <a:picLocks noChangeAspect="true"/>
          </p:cNvPicPr>
          <p:nvPr/>
        </p:nvPicPr>
        <p:blipFill>
          <a:blip r:embed="rId3"/>
          <a:srcRect t="14648" b="14648"/>
          <a:stretch>
            <a:fillRect/>
          </a:stretch>
        </p:blipFill>
        <p:spPr>
          <a:xfrm rot="0">
            <a:off x="652455" y="1326357"/>
            <a:ext cx="3050440" cy="3050441"/>
          </a:xfrm>
          <a:prstGeom prst="roundRect">
            <a:avLst/>
          </a:prstGeom>
        </p:spPr>
      </p:pic>
      <p:pic>
        <p:nvPicPr>
          <p:cNvPr name="Picture 6" id="6"/>
          <p:cNvPicPr>
            <a:picLocks noChangeAspect="true"/>
          </p:cNvPicPr>
          <p:nvPr/>
        </p:nvPicPr>
        <p:blipFill>
          <a:blip r:embed="rId4"/>
          <a:srcRect l="13989" r="13989"/>
          <a:stretch>
            <a:fillRect/>
          </a:stretch>
        </p:blipFill>
        <p:spPr>
          <a:xfrm rot="0">
            <a:off x="4533906" y="1327357"/>
            <a:ext cx="3079664" cy="3079664"/>
          </a:xfrm>
          <a:prstGeom prst="roundRect">
            <a:avLst/>
          </a:prstGeom>
        </p:spPr>
      </p:pic>
      <p:pic>
        <p:nvPicPr>
          <p:cNvPr name="Picture 7" id="7"/>
          <p:cNvPicPr>
            <a:picLocks noChangeAspect="true"/>
          </p:cNvPicPr>
          <p:nvPr/>
        </p:nvPicPr>
        <p:blipFill>
          <a:blip r:embed="rId5"/>
          <a:srcRect l="21875" r="21875"/>
          <a:stretch>
            <a:fillRect/>
          </a:stretch>
        </p:blipFill>
        <p:spPr>
          <a:xfrm rot="0">
            <a:off x="8429970" y="1327357"/>
            <a:ext cx="3079664" cy="3079664"/>
          </a:xfrm>
          <a:prstGeom prst="roundRect">
            <a:avLst/>
          </a:prstGeom>
        </p:spPr>
      </p:pic>
      <p:sp>
        <p:nvSpPr>
          <p:cNvPr name="TextBox 8" id="8"/>
          <p:cNvSpPr txBox="true"/>
          <p:nvPr/>
        </p:nvSpPr>
        <p:spPr>
          <a:xfrm rot="0">
            <a:off x="769054" y="4543292"/>
            <a:ext cx="2822670" cy="1287399"/>
          </a:xfrm>
          <a:prstGeom prst="rect">
            <a:avLst/>
          </a:prstGeom>
        </p:spPr>
        <p:txBody>
          <a:bodyPr anchor="t" rtlCol="false" lIns="114300" rIns="114300" tIns="57150" bIns="57150" anchorCtr="false" vert="horz" wrap="square">
            <a:spAutoFit/>
          </a:bodyPr>
          <a:lstStyle/>
          <a:p>
            <a:pPr>
              <a:lnSpc>
                <a:spcPct val="120000"/>
              </a:lnSpc>
            </a:pPr>
            <a:r>
              <a:rPr lang="en-US" sz="1500">
                <a:solidFill>
                  <a:srgbClr val="FFFFFF">
                    <a:alpha val="100000"/>
                  </a:srgbClr>
                </a:solidFill>
                <a:latin typeface="Microsoft Yahei"/>
                <a:ea typeface="Microsoft Yahei"/>
                <a:cs typeface="Microsoft Yahei"/>
              </a:rPr>
              <a:t>随着技术的不断发展，AI在声音处理领域的应用将更加广泛，如智能音响、声音识别与合成等。</a:t>
            </a:r>
          </a:p>
        </p:txBody>
      </p:sp>
      <p:sp>
        <p:nvSpPr>
          <p:cNvPr name="TextBox 9" id="9"/>
          <p:cNvSpPr txBox="true"/>
          <p:nvPr/>
        </p:nvSpPr>
        <p:spPr>
          <a:xfrm rot="0">
            <a:off x="4695472" y="4543292"/>
            <a:ext cx="2822670" cy="1287399"/>
          </a:xfrm>
          <a:prstGeom prst="rect">
            <a:avLst/>
          </a:prstGeom>
        </p:spPr>
        <p:txBody>
          <a:bodyPr anchor="t" rtlCol="false" lIns="114300" rIns="114300" tIns="57150" bIns="57150" anchorCtr="false" vert="horz" wrap="square">
            <a:spAutoFit/>
          </a:bodyPr>
          <a:lstStyle/>
          <a:p>
            <a:pPr>
              <a:lnSpc>
                <a:spcPct val="120000"/>
              </a:lnSpc>
            </a:pPr>
            <a:r>
              <a:rPr lang="en-US" sz="1500">
                <a:solidFill>
                  <a:srgbClr val="FFFFFF">
                    <a:alpha val="100000"/>
                  </a:srgbClr>
                </a:solidFill>
                <a:latin typeface="Microsoft Yahei"/>
                <a:ea typeface="Microsoft Yahei"/>
                <a:cs typeface="Microsoft Yahei"/>
              </a:rPr>
              <a:t>AI将为声音处理带来更多创新，如实时语音翻译、声音情感识别等，为人们的生活带来更多便利。</a:t>
            </a:r>
          </a:p>
        </p:txBody>
      </p:sp>
      <p:sp>
        <p:nvSpPr>
          <p:cNvPr name="TextBox 10" id="10"/>
          <p:cNvSpPr txBox="true"/>
          <p:nvPr/>
        </p:nvSpPr>
        <p:spPr>
          <a:xfrm rot="0">
            <a:off x="8618990" y="4543292"/>
            <a:ext cx="2822670" cy="1287399"/>
          </a:xfrm>
          <a:prstGeom prst="rect">
            <a:avLst/>
          </a:prstGeom>
        </p:spPr>
        <p:txBody>
          <a:bodyPr anchor="t" rtlCol="false" lIns="114300" rIns="114300" tIns="57150" bIns="57150" anchorCtr="false" vert="horz" wrap="square">
            <a:spAutoFit/>
          </a:bodyPr>
          <a:lstStyle/>
          <a:p>
            <a:pPr>
              <a:lnSpc>
                <a:spcPct val="120000"/>
              </a:lnSpc>
            </a:pPr>
            <a:r>
              <a:rPr lang="en-US" sz="1500">
                <a:solidFill>
                  <a:srgbClr val="FFFFFF">
                    <a:alpha val="100000"/>
                  </a:srgbClr>
                </a:solidFill>
                <a:latin typeface="Microsoft Yahei"/>
                <a:ea typeface="Microsoft Yahei"/>
                <a:cs typeface="Microsoft Yahei"/>
              </a:rPr>
              <a:t>在音乐领域，AI将继续深化与音乐人的合作，共同创作出更多优秀的音乐作品，推动音乐产业的发展。</a:t>
            </a:r>
          </a:p>
        </p:txBody>
      </p:sp>
      <p:grpSp>
        <p:nvGrpSpPr>
          <p:cNvPr name="Group 11" id="11"/>
          <p:cNvGrpSpPr/>
          <p:nvPr/>
        </p:nvGrpSpPr>
        <p:grpSpPr>
          <a:xfrm rot="0">
            <a:off x="454963" y="93878"/>
            <a:ext cx="10641129" cy="914400"/>
            <a:chOff x="454963" y="93878"/>
            <a:chExt cx="10641129" cy="914400"/>
          </a:xfrm>
        </p:grpSpPr>
        <p:sp>
          <p:nvSpPr>
            <p:cNvPr name="AutoShape 12" id="12"/>
            <p:cNvSpPr/>
            <p:nvPr/>
          </p:nvSpPr>
          <p:spPr>
            <a:xfrm rot="0">
              <a:off x="454963" y="331168"/>
              <a:ext cx="84147" cy="84147"/>
            </a:xfrm>
            <a:prstGeom prst="ellipse">
              <a:avLst/>
            </a:prstGeom>
            <a:solidFill>
              <a:schemeClr val="accent1">
                <a:alpha val="100000"/>
              </a:schemeClr>
            </a:solidFill>
          </p:spPr>
        </p:sp>
        <p:sp>
          <p:nvSpPr>
            <p:cNvPr name="AutoShape 13" id="13"/>
            <p:cNvSpPr/>
            <p:nvPr/>
          </p:nvSpPr>
          <p:spPr>
            <a:xfrm rot="0">
              <a:off x="575049" y="337743"/>
              <a:ext cx="78137" cy="78137"/>
            </a:xfrm>
            <a:prstGeom prst="ellipse">
              <a:avLst/>
            </a:prstGeom>
            <a:solidFill>
              <a:schemeClr val="accent1">
                <a:alpha val="80000"/>
              </a:schemeClr>
            </a:solidFill>
          </p:spPr>
        </p:sp>
        <p:sp>
          <p:nvSpPr>
            <p:cNvPr name="AutoShape 14" id="14"/>
            <p:cNvSpPr/>
            <p:nvPr/>
          </p:nvSpPr>
          <p:spPr>
            <a:xfrm rot="0">
              <a:off x="689125" y="339460"/>
              <a:ext cx="74704" cy="74704"/>
            </a:xfrm>
            <a:prstGeom prst="ellipse">
              <a:avLst/>
            </a:prstGeom>
            <a:solidFill>
              <a:schemeClr val="accent1">
                <a:alpha val="60000"/>
              </a:schemeClr>
            </a:solidFill>
          </p:spPr>
        </p:sp>
        <p:sp>
          <p:nvSpPr>
            <p:cNvPr name="AutoShape 15" id="15"/>
            <p:cNvSpPr/>
            <p:nvPr/>
          </p:nvSpPr>
          <p:spPr>
            <a:xfrm rot="0">
              <a:off x="799768" y="348430"/>
              <a:ext cx="69238" cy="69238"/>
            </a:xfrm>
            <a:prstGeom prst="ellipse">
              <a:avLst/>
            </a:prstGeom>
            <a:solidFill>
              <a:schemeClr val="accent1">
                <a:alpha val="40000"/>
              </a:schemeClr>
            </a:solidFill>
          </p:spPr>
        </p:sp>
        <p:sp>
          <p:nvSpPr>
            <p:cNvPr name="AutoShape 16" id="16"/>
            <p:cNvSpPr/>
            <p:nvPr/>
          </p:nvSpPr>
          <p:spPr>
            <a:xfrm rot="0">
              <a:off x="904945" y="344297"/>
              <a:ext cx="65594" cy="65594"/>
            </a:xfrm>
            <a:prstGeom prst="ellipse">
              <a:avLst/>
            </a:prstGeom>
            <a:solidFill>
              <a:schemeClr val="accent1">
                <a:alpha val="20000"/>
              </a:schemeClr>
            </a:solidFill>
          </p:spPr>
        </p:sp>
        <p:sp>
          <p:nvSpPr>
            <p:cNvPr name="AutoShape 17" id="17"/>
            <p:cNvSpPr/>
            <p:nvPr/>
          </p:nvSpPr>
          <p:spPr>
            <a:xfrm rot="0">
              <a:off x="454963" y="448942"/>
              <a:ext cx="84147" cy="84147"/>
            </a:xfrm>
            <a:prstGeom prst="ellipse">
              <a:avLst/>
            </a:prstGeom>
            <a:solidFill>
              <a:schemeClr val="accent1">
                <a:alpha val="100000"/>
              </a:schemeClr>
            </a:solidFill>
          </p:spPr>
        </p:sp>
        <p:sp>
          <p:nvSpPr>
            <p:cNvPr name="AutoShape 18" id="18"/>
            <p:cNvSpPr/>
            <p:nvPr/>
          </p:nvSpPr>
          <p:spPr>
            <a:xfrm rot="0">
              <a:off x="575049" y="455517"/>
              <a:ext cx="78137" cy="78137"/>
            </a:xfrm>
            <a:prstGeom prst="ellipse">
              <a:avLst/>
            </a:prstGeom>
            <a:solidFill>
              <a:schemeClr val="accent1">
                <a:alpha val="80000"/>
              </a:schemeClr>
            </a:solidFill>
          </p:spPr>
        </p:sp>
        <p:sp>
          <p:nvSpPr>
            <p:cNvPr name="AutoShape 19" id="19"/>
            <p:cNvSpPr/>
            <p:nvPr/>
          </p:nvSpPr>
          <p:spPr>
            <a:xfrm rot="0">
              <a:off x="689125" y="457233"/>
              <a:ext cx="74704" cy="74704"/>
            </a:xfrm>
            <a:prstGeom prst="ellipse">
              <a:avLst/>
            </a:prstGeom>
            <a:solidFill>
              <a:schemeClr val="accent1">
                <a:alpha val="60000"/>
              </a:schemeClr>
            </a:solidFill>
          </p:spPr>
        </p:sp>
        <p:sp>
          <p:nvSpPr>
            <p:cNvPr name="AutoShape 20" id="20"/>
            <p:cNvSpPr/>
            <p:nvPr/>
          </p:nvSpPr>
          <p:spPr>
            <a:xfrm rot="0">
              <a:off x="799768" y="466203"/>
              <a:ext cx="69238" cy="69238"/>
            </a:xfrm>
            <a:prstGeom prst="ellipse">
              <a:avLst/>
            </a:prstGeom>
            <a:solidFill>
              <a:schemeClr val="accent1">
                <a:alpha val="40000"/>
              </a:schemeClr>
            </a:solidFill>
          </p:spPr>
        </p:sp>
        <p:sp>
          <p:nvSpPr>
            <p:cNvPr name="AutoShape 21" id="21"/>
            <p:cNvSpPr/>
            <p:nvPr/>
          </p:nvSpPr>
          <p:spPr>
            <a:xfrm rot="0">
              <a:off x="904945" y="462070"/>
              <a:ext cx="65594" cy="65594"/>
            </a:xfrm>
            <a:prstGeom prst="ellipse">
              <a:avLst/>
            </a:prstGeom>
            <a:solidFill>
              <a:schemeClr val="accent1">
                <a:alpha val="20000"/>
              </a:schemeClr>
            </a:solidFill>
          </p:spPr>
        </p:sp>
        <p:sp>
          <p:nvSpPr>
            <p:cNvPr name="AutoShape 22" id="22"/>
            <p:cNvSpPr/>
            <p:nvPr/>
          </p:nvSpPr>
          <p:spPr>
            <a:xfrm rot="0">
              <a:off x="454963" y="566715"/>
              <a:ext cx="84147" cy="84147"/>
            </a:xfrm>
            <a:prstGeom prst="ellipse">
              <a:avLst/>
            </a:prstGeom>
            <a:solidFill>
              <a:schemeClr val="accent1">
                <a:alpha val="100000"/>
              </a:schemeClr>
            </a:solidFill>
          </p:spPr>
        </p:sp>
        <p:sp>
          <p:nvSpPr>
            <p:cNvPr name="AutoShape 23" id="23"/>
            <p:cNvSpPr/>
            <p:nvPr/>
          </p:nvSpPr>
          <p:spPr>
            <a:xfrm rot="0">
              <a:off x="575049" y="573291"/>
              <a:ext cx="78137" cy="78137"/>
            </a:xfrm>
            <a:prstGeom prst="ellipse">
              <a:avLst/>
            </a:prstGeom>
            <a:solidFill>
              <a:schemeClr val="accent1">
                <a:alpha val="80000"/>
              </a:schemeClr>
            </a:solidFill>
          </p:spPr>
        </p:sp>
        <p:sp>
          <p:nvSpPr>
            <p:cNvPr name="AutoShape 24" id="24"/>
            <p:cNvSpPr/>
            <p:nvPr/>
          </p:nvSpPr>
          <p:spPr>
            <a:xfrm rot="0">
              <a:off x="689125" y="575007"/>
              <a:ext cx="74704" cy="74704"/>
            </a:xfrm>
            <a:prstGeom prst="ellipse">
              <a:avLst/>
            </a:prstGeom>
            <a:solidFill>
              <a:schemeClr val="accent1">
                <a:alpha val="60000"/>
              </a:schemeClr>
            </a:solidFill>
          </p:spPr>
        </p:sp>
        <p:sp>
          <p:nvSpPr>
            <p:cNvPr name="AutoShape 25" id="25"/>
            <p:cNvSpPr/>
            <p:nvPr/>
          </p:nvSpPr>
          <p:spPr>
            <a:xfrm rot="0">
              <a:off x="799768" y="583977"/>
              <a:ext cx="69238" cy="69238"/>
            </a:xfrm>
            <a:prstGeom prst="ellipse">
              <a:avLst/>
            </a:prstGeom>
            <a:solidFill>
              <a:schemeClr val="accent1">
                <a:alpha val="40000"/>
              </a:schemeClr>
            </a:solidFill>
          </p:spPr>
        </p:sp>
        <p:sp>
          <p:nvSpPr>
            <p:cNvPr name="AutoShape 26" id="26"/>
            <p:cNvSpPr/>
            <p:nvPr/>
          </p:nvSpPr>
          <p:spPr>
            <a:xfrm rot="0">
              <a:off x="904945" y="579844"/>
              <a:ext cx="65594" cy="65594"/>
            </a:xfrm>
            <a:prstGeom prst="ellipse">
              <a:avLst/>
            </a:prstGeom>
            <a:solidFill>
              <a:schemeClr val="accent1">
                <a:alpha val="20000"/>
              </a:schemeClr>
            </a:solidFill>
          </p:spPr>
        </p:sp>
        <p:sp>
          <p:nvSpPr>
            <p:cNvPr name="AutoShape 27" id="27"/>
            <p:cNvSpPr/>
            <p:nvPr/>
          </p:nvSpPr>
          <p:spPr>
            <a:xfrm rot="0">
              <a:off x="454963" y="684489"/>
              <a:ext cx="84147" cy="84147"/>
            </a:xfrm>
            <a:prstGeom prst="ellipse">
              <a:avLst/>
            </a:prstGeom>
            <a:solidFill>
              <a:schemeClr val="accent1">
                <a:alpha val="100000"/>
              </a:schemeClr>
            </a:solidFill>
          </p:spPr>
        </p:sp>
        <p:sp>
          <p:nvSpPr>
            <p:cNvPr name="AutoShape 28" id="28"/>
            <p:cNvSpPr/>
            <p:nvPr/>
          </p:nvSpPr>
          <p:spPr>
            <a:xfrm rot="0">
              <a:off x="575049" y="691064"/>
              <a:ext cx="78137" cy="78137"/>
            </a:xfrm>
            <a:prstGeom prst="ellipse">
              <a:avLst/>
            </a:prstGeom>
            <a:solidFill>
              <a:schemeClr val="accent1">
                <a:alpha val="80000"/>
              </a:schemeClr>
            </a:solidFill>
          </p:spPr>
        </p:sp>
        <p:sp>
          <p:nvSpPr>
            <p:cNvPr name="AutoShape 29" id="29"/>
            <p:cNvSpPr/>
            <p:nvPr/>
          </p:nvSpPr>
          <p:spPr>
            <a:xfrm rot="0">
              <a:off x="689125" y="692781"/>
              <a:ext cx="74704" cy="74704"/>
            </a:xfrm>
            <a:prstGeom prst="ellipse">
              <a:avLst/>
            </a:prstGeom>
            <a:solidFill>
              <a:schemeClr val="accent1">
                <a:alpha val="60000"/>
              </a:schemeClr>
            </a:solidFill>
          </p:spPr>
        </p:sp>
        <p:sp>
          <p:nvSpPr>
            <p:cNvPr name="AutoShape 30" id="30"/>
            <p:cNvSpPr/>
            <p:nvPr/>
          </p:nvSpPr>
          <p:spPr>
            <a:xfrm rot="0">
              <a:off x="799768" y="701751"/>
              <a:ext cx="69238" cy="69238"/>
            </a:xfrm>
            <a:prstGeom prst="ellipse">
              <a:avLst/>
            </a:prstGeom>
            <a:solidFill>
              <a:schemeClr val="accent1">
                <a:alpha val="40000"/>
              </a:schemeClr>
            </a:solidFill>
          </p:spPr>
        </p:sp>
        <p:sp>
          <p:nvSpPr>
            <p:cNvPr name="AutoShape 31" id="31"/>
            <p:cNvSpPr/>
            <p:nvPr/>
          </p:nvSpPr>
          <p:spPr>
            <a:xfrm rot="0">
              <a:off x="904945" y="697618"/>
              <a:ext cx="65594" cy="65594"/>
            </a:xfrm>
            <a:prstGeom prst="ellipse">
              <a:avLst/>
            </a:prstGeom>
            <a:solidFill>
              <a:schemeClr val="accent1">
                <a:alpha val="20000"/>
              </a:schemeClr>
            </a:solidFill>
          </p:spPr>
        </p:sp>
        <p:sp>
          <p:nvSpPr>
            <p:cNvPr name="TextBox 32" id="32"/>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AI在声音处理领域的未来展望</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2700000">
            <a:off x="4679004" y="2401236"/>
            <a:ext cx="2799547" cy="2789959"/>
          </a:xfrm>
          <a:prstGeom prst="rect">
            <a:avLst/>
          </a:prstGeom>
          <a:solidFill>
            <a:schemeClr val="lt1">
              <a:alpha val="51000"/>
            </a:schemeClr>
          </a:solidFill>
          <a:ln w="28575">
            <a:solidFill>
              <a:schemeClr val="accent2">
                <a:alpha val="51000"/>
              </a:schemeClr>
            </a:solidFill>
            <a:prstDash val="solid"/>
          </a:ln>
        </p:spPr>
        <p:style>
          <a:lnRef idx="0">
            <a:schemeClr val="accent2"/>
          </a:lnRef>
          <a:fillRef idx="1">
            <a:schemeClr val="accent2"/>
          </a:fillRef>
          <a:effectRef idx="0">
            <a:schemeClr val="accent2"/>
          </a:effectRef>
          <a:fontRef idx="minor">
            <a:schemeClr val="lt1"/>
          </a:fontRef>
        </p:style>
      </p:sp>
      <p:sp>
        <p:nvSpPr>
          <p:cNvPr name="TextBox 3" id="3"/>
          <p:cNvSpPr txBox="true"/>
          <p:nvPr/>
        </p:nvSpPr>
        <p:spPr>
          <a:xfrm rot="0">
            <a:off x="575049" y="2110528"/>
            <a:ext cx="3324353" cy="1287399"/>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伦理与隐私问题：在AI声音处理技术的发展过程中，我们需要关注伦理与隐私问题，确保技术的安全、可靠、合规。</a:t>
            </a:r>
          </a:p>
        </p:txBody>
      </p:sp>
      <p:pic>
        <p:nvPicPr>
          <p:cNvPr name="Picture 4" id="4"/>
          <p:cNvPicPr>
            <a:picLocks noChangeAspect="true"/>
          </p:cNvPicPr>
          <p:nvPr/>
        </p:nvPicPr>
        <p:blipFill>
          <a:blip r:embed="rId3"/>
          <a:srcRect l="14307" r="14307"/>
          <a:stretch>
            <a:fillRect/>
          </a:stretch>
        </p:blipFill>
        <p:spPr>
          <a:xfrm rot="0">
            <a:off x="4284507" y="2196060"/>
            <a:ext cx="1219200" cy="1219200"/>
          </a:xfrm>
          <a:prstGeom prst="roundRect">
            <a:avLst/>
          </a:prstGeom>
          <a:ln w="19050">
            <a:solidFill>
              <a:schemeClr val="accent1"/>
            </a:solidFill>
            <a:prstDash val="solid"/>
          </a:ln>
        </p:spPr>
      </p:pic>
      <p:pic>
        <p:nvPicPr>
          <p:cNvPr name="Picture 5" id="5"/>
          <p:cNvPicPr>
            <a:picLocks noChangeAspect="true"/>
          </p:cNvPicPr>
          <p:nvPr/>
        </p:nvPicPr>
        <p:blipFill>
          <a:blip r:embed="rId4"/>
          <a:srcRect l="18750" r="18750"/>
          <a:stretch>
            <a:fillRect/>
          </a:stretch>
        </p:blipFill>
        <p:spPr>
          <a:xfrm rot="0">
            <a:off x="6641641" y="2196060"/>
            <a:ext cx="1219200" cy="1219200"/>
          </a:xfrm>
          <a:prstGeom prst="roundRect">
            <a:avLst/>
          </a:prstGeom>
          <a:ln w="19050">
            <a:solidFill>
              <a:schemeClr val="accent1"/>
            </a:solidFill>
            <a:prstDash val="solid"/>
          </a:ln>
        </p:spPr>
      </p:pic>
      <p:pic>
        <p:nvPicPr>
          <p:cNvPr name="Picture 6" id="6"/>
          <p:cNvPicPr>
            <a:picLocks noChangeAspect="true"/>
          </p:cNvPicPr>
          <p:nvPr/>
        </p:nvPicPr>
        <p:blipFill>
          <a:blip r:embed="rId5"/>
          <a:srcRect l="21875" r="21875"/>
          <a:stretch>
            <a:fillRect/>
          </a:stretch>
        </p:blipFill>
        <p:spPr>
          <a:xfrm rot="0">
            <a:off x="4284507" y="4288263"/>
            <a:ext cx="1219200" cy="1219200"/>
          </a:xfrm>
          <a:prstGeom prst="roundRect">
            <a:avLst/>
          </a:prstGeom>
          <a:ln w="19050">
            <a:solidFill>
              <a:schemeClr val="accent1"/>
            </a:solidFill>
            <a:prstDash val="solid"/>
          </a:ln>
        </p:spPr>
      </p:pic>
      <p:pic>
        <p:nvPicPr>
          <p:cNvPr name="Picture 7" id="7"/>
          <p:cNvPicPr>
            <a:picLocks noChangeAspect="true"/>
          </p:cNvPicPr>
          <p:nvPr/>
        </p:nvPicPr>
        <p:blipFill>
          <a:blip r:embed="rId6"/>
          <a:srcRect l="21875" r="21875"/>
          <a:stretch>
            <a:fillRect/>
          </a:stretch>
        </p:blipFill>
        <p:spPr>
          <a:xfrm rot="0">
            <a:off x="6641641" y="4288263"/>
            <a:ext cx="1219200" cy="1219200"/>
          </a:xfrm>
          <a:prstGeom prst="roundRect">
            <a:avLst/>
          </a:prstGeom>
          <a:ln w="19050">
            <a:solidFill>
              <a:schemeClr val="accent1"/>
            </a:solidFill>
            <a:prstDash val="solid"/>
          </a:ln>
        </p:spPr>
      </p:pic>
      <p:sp>
        <p:nvSpPr>
          <p:cNvPr name="TextBox 8" id="8"/>
          <p:cNvSpPr txBox="true"/>
          <p:nvPr/>
        </p:nvSpPr>
        <p:spPr>
          <a:xfrm rot="0">
            <a:off x="653186" y="4288263"/>
            <a:ext cx="3324353" cy="1287399"/>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同时，了解AI如何在音乐领域发挥作用，为音乐产业带来变革。</a:t>
            </a:r>
          </a:p>
        </p:txBody>
      </p:sp>
      <p:sp>
        <p:nvSpPr>
          <p:cNvPr name="TextBox 9" id="9"/>
          <p:cNvSpPr txBox="true"/>
          <p:nvPr/>
        </p:nvSpPr>
        <p:spPr>
          <a:xfrm rot="0">
            <a:off x="8123483" y="2110528"/>
            <a:ext cx="3337912" cy="1287399"/>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学员将深入了解AI在声音处理领域的技术及其应用，感受AI带来的声音魔力。</a:t>
            </a:r>
          </a:p>
        </p:txBody>
      </p:sp>
      <p:sp>
        <p:nvSpPr>
          <p:cNvPr name="TextBox 10" id="10"/>
          <p:cNvSpPr txBox="true"/>
          <p:nvPr/>
        </p:nvSpPr>
        <p:spPr>
          <a:xfrm rot="0">
            <a:off x="8191168" y="4288263"/>
            <a:ext cx="3337912" cy="1287399"/>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在探索AI的声音魔力的过程中，我们将更加认识到AI技术的广泛应用及其对人类生活产生的深刻影响。</a:t>
            </a:r>
          </a:p>
        </p:txBody>
      </p:sp>
      <p:grpSp>
        <p:nvGrpSpPr>
          <p:cNvPr name="Group 11" id="11"/>
          <p:cNvGrpSpPr/>
          <p:nvPr/>
        </p:nvGrpSpPr>
        <p:grpSpPr>
          <a:xfrm rot="0">
            <a:off x="454963" y="93878"/>
            <a:ext cx="10641129" cy="914400"/>
            <a:chOff x="454963" y="93878"/>
            <a:chExt cx="10641129" cy="914400"/>
          </a:xfrm>
        </p:grpSpPr>
        <p:sp>
          <p:nvSpPr>
            <p:cNvPr name="AutoShape 12" id="12"/>
            <p:cNvSpPr/>
            <p:nvPr/>
          </p:nvSpPr>
          <p:spPr>
            <a:xfrm rot="0">
              <a:off x="454963" y="331168"/>
              <a:ext cx="84147" cy="84147"/>
            </a:xfrm>
            <a:prstGeom prst="ellipse">
              <a:avLst/>
            </a:prstGeom>
            <a:solidFill>
              <a:schemeClr val="accent1">
                <a:alpha val="100000"/>
              </a:schemeClr>
            </a:solidFill>
          </p:spPr>
        </p:sp>
        <p:sp>
          <p:nvSpPr>
            <p:cNvPr name="AutoShape 13" id="13"/>
            <p:cNvSpPr/>
            <p:nvPr/>
          </p:nvSpPr>
          <p:spPr>
            <a:xfrm rot="0">
              <a:off x="575049" y="337743"/>
              <a:ext cx="78137" cy="78137"/>
            </a:xfrm>
            <a:prstGeom prst="ellipse">
              <a:avLst/>
            </a:prstGeom>
            <a:solidFill>
              <a:schemeClr val="accent1">
                <a:alpha val="80000"/>
              </a:schemeClr>
            </a:solidFill>
          </p:spPr>
        </p:sp>
        <p:sp>
          <p:nvSpPr>
            <p:cNvPr name="AutoShape 14" id="14"/>
            <p:cNvSpPr/>
            <p:nvPr/>
          </p:nvSpPr>
          <p:spPr>
            <a:xfrm rot="0">
              <a:off x="689125" y="339460"/>
              <a:ext cx="74704" cy="74704"/>
            </a:xfrm>
            <a:prstGeom prst="ellipse">
              <a:avLst/>
            </a:prstGeom>
            <a:solidFill>
              <a:schemeClr val="accent1">
                <a:alpha val="60000"/>
              </a:schemeClr>
            </a:solidFill>
          </p:spPr>
        </p:sp>
        <p:sp>
          <p:nvSpPr>
            <p:cNvPr name="AutoShape 15" id="15"/>
            <p:cNvSpPr/>
            <p:nvPr/>
          </p:nvSpPr>
          <p:spPr>
            <a:xfrm rot="0">
              <a:off x="799768" y="348430"/>
              <a:ext cx="69238" cy="69238"/>
            </a:xfrm>
            <a:prstGeom prst="ellipse">
              <a:avLst/>
            </a:prstGeom>
            <a:solidFill>
              <a:schemeClr val="accent1">
                <a:alpha val="40000"/>
              </a:schemeClr>
            </a:solidFill>
          </p:spPr>
        </p:sp>
        <p:sp>
          <p:nvSpPr>
            <p:cNvPr name="AutoShape 16" id="16"/>
            <p:cNvSpPr/>
            <p:nvPr/>
          </p:nvSpPr>
          <p:spPr>
            <a:xfrm rot="0">
              <a:off x="904945" y="344297"/>
              <a:ext cx="65594" cy="65594"/>
            </a:xfrm>
            <a:prstGeom prst="ellipse">
              <a:avLst/>
            </a:prstGeom>
            <a:solidFill>
              <a:schemeClr val="accent1">
                <a:alpha val="20000"/>
              </a:schemeClr>
            </a:solidFill>
          </p:spPr>
        </p:sp>
        <p:sp>
          <p:nvSpPr>
            <p:cNvPr name="AutoShape 17" id="17"/>
            <p:cNvSpPr/>
            <p:nvPr/>
          </p:nvSpPr>
          <p:spPr>
            <a:xfrm rot="0">
              <a:off x="454963" y="448942"/>
              <a:ext cx="84147" cy="84147"/>
            </a:xfrm>
            <a:prstGeom prst="ellipse">
              <a:avLst/>
            </a:prstGeom>
            <a:solidFill>
              <a:schemeClr val="accent1">
                <a:alpha val="100000"/>
              </a:schemeClr>
            </a:solidFill>
          </p:spPr>
        </p:sp>
        <p:sp>
          <p:nvSpPr>
            <p:cNvPr name="AutoShape 18" id="18"/>
            <p:cNvSpPr/>
            <p:nvPr/>
          </p:nvSpPr>
          <p:spPr>
            <a:xfrm rot="0">
              <a:off x="575049" y="455517"/>
              <a:ext cx="78137" cy="78137"/>
            </a:xfrm>
            <a:prstGeom prst="ellipse">
              <a:avLst/>
            </a:prstGeom>
            <a:solidFill>
              <a:schemeClr val="accent1">
                <a:alpha val="80000"/>
              </a:schemeClr>
            </a:solidFill>
          </p:spPr>
        </p:sp>
        <p:sp>
          <p:nvSpPr>
            <p:cNvPr name="AutoShape 19" id="19"/>
            <p:cNvSpPr/>
            <p:nvPr/>
          </p:nvSpPr>
          <p:spPr>
            <a:xfrm rot="0">
              <a:off x="689125" y="457233"/>
              <a:ext cx="74704" cy="74704"/>
            </a:xfrm>
            <a:prstGeom prst="ellipse">
              <a:avLst/>
            </a:prstGeom>
            <a:solidFill>
              <a:schemeClr val="accent1">
                <a:alpha val="60000"/>
              </a:schemeClr>
            </a:solidFill>
          </p:spPr>
        </p:sp>
        <p:sp>
          <p:nvSpPr>
            <p:cNvPr name="AutoShape 20" id="20"/>
            <p:cNvSpPr/>
            <p:nvPr/>
          </p:nvSpPr>
          <p:spPr>
            <a:xfrm rot="0">
              <a:off x="799768" y="466203"/>
              <a:ext cx="69238" cy="69238"/>
            </a:xfrm>
            <a:prstGeom prst="ellipse">
              <a:avLst/>
            </a:prstGeom>
            <a:solidFill>
              <a:schemeClr val="accent1">
                <a:alpha val="40000"/>
              </a:schemeClr>
            </a:solidFill>
          </p:spPr>
        </p:sp>
        <p:sp>
          <p:nvSpPr>
            <p:cNvPr name="AutoShape 21" id="21"/>
            <p:cNvSpPr/>
            <p:nvPr/>
          </p:nvSpPr>
          <p:spPr>
            <a:xfrm rot="0">
              <a:off x="904945" y="462070"/>
              <a:ext cx="65594" cy="65594"/>
            </a:xfrm>
            <a:prstGeom prst="ellipse">
              <a:avLst/>
            </a:prstGeom>
            <a:solidFill>
              <a:schemeClr val="accent1">
                <a:alpha val="20000"/>
              </a:schemeClr>
            </a:solidFill>
          </p:spPr>
        </p:sp>
        <p:sp>
          <p:nvSpPr>
            <p:cNvPr name="AutoShape 22" id="22"/>
            <p:cNvSpPr/>
            <p:nvPr/>
          </p:nvSpPr>
          <p:spPr>
            <a:xfrm rot="0">
              <a:off x="454963" y="566715"/>
              <a:ext cx="84147" cy="84147"/>
            </a:xfrm>
            <a:prstGeom prst="ellipse">
              <a:avLst/>
            </a:prstGeom>
            <a:solidFill>
              <a:schemeClr val="accent1">
                <a:alpha val="100000"/>
              </a:schemeClr>
            </a:solidFill>
          </p:spPr>
        </p:sp>
        <p:sp>
          <p:nvSpPr>
            <p:cNvPr name="AutoShape 23" id="23"/>
            <p:cNvSpPr/>
            <p:nvPr/>
          </p:nvSpPr>
          <p:spPr>
            <a:xfrm rot="0">
              <a:off x="575049" y="573291"/>
              <a:ext cx="78137" cy="78137"/>
            </a:xfrm>
            <a:prstGeom prst="ellipse">
              <a:avLst/>
            </a:prstGeom>
            <a:solidFill>
              <a:schemeClr val="accent1">
                <a:alpha val="80000"/>
              </a:schemeClr>
            </a:solidFill>
          </p:spPr>
        </p:sp>
        <p:sp>
          <p:nvSpPr>
            <p:cNvPr name="AutoShape 24" id="24"/>
            <p:cNvSpPr/>
            <p:nvPr/>
          </p:nvSpPr>
          <p:spPr>
            <a:xfrm rot="0">
              <a:off x="689125" y="575007"/>
              <a:ext cx="74704" cy="74704"/>
            </a:xfrm>
            <a:prstGeom prst="ellipse">
              <a:avLst/>
            </a:prstGeom>
            <a:solidFill>
              <a:schemeClr val="accent1">
                <a:alpha val="60000"/>
              </a:schemeClr>
            </a:solidFill>
          </p:spPr>
        </p:sp>
        <p:sp>
          <p:nvSpPr>
            <p:cNvPr name="AutoShape 25" id="25"/>
            <p:cNvSpPr/>
            <p:nvPr/>
          </p:nvSpPr>
          <p:spPr>
            <a:xfrm rot="0">
              <a:off x="799768" y="583977"/>
              <a:ext cx="69238" cy="69238"/>
            </a:xfrm>
            <a:prstGeom prst="ellipse">
              <a:avLst/>
            </a:prstGeom>
            <a:solidFill>
              <a:schemeClr val="accent1">
                <a:alpha val="40000"/>
              </a:schemeClr>
            </a:solidFill>
          </p:spPr>
        </p:sp>
        <p:sp>
          <p:nvSpPr>
            <p:cNvPr name="AutoShape 26" id="26"/>
            <p:cNvSpPr/>
            <p:nvPr/>
          </p:nvSpPr>
          <p:spPr>
            <a:xfrm rot="0">
              <a:off x="904945" y="579844"/>
              <a:ext cx="65594" cy="65594"/>
            </a:xfrm>
            <a:prstGeom prst="ellipse">
              <a:avLst/>
            </a:prstGeom>
            <a:solidFill>
              <a:schemeClr val="accent1">
                <a:alpha val="20000"/>
              </a:schemeClr>
            </a:solidFill>
          </p:spPr>
        </p:sp>
        <p:sp>
          <p:nvSpPr>
            <p:cNvPr name="AutoShape 27" id="27"/>
            <p:cNvSpPr/>
            <p:nvPr/>
          </p:nvSpPr>
          <p:spPr>
            <a:xfrm rot="0">
              <a:off x="454963" y="684489"/>
              <a:ext cx="84147" cy="84147"/>
            </a:xfrm>
            <a:prstGeom prst="ellipse">
              <a:avLst/>
            </a:prstGeom>
            <a:solidFill>
              <a:schemeClr val="accent1">
                <a:alpha val="100000"/>
              </a:schemeClr>
            </a:solidFill>
          </p:spPr>
        </p:sp>
        <p:sp>
          <p:nvSpPr>
            <p:cNvPr name="AutoShape 28" id="28"/>
            <p:cNvSpPr/>
            <p:nvPr/>
          </p:nvSpPr>
          <p:spPr>
            <a:xfrm rot="0">
              <a:off x="575049" y="691064"/>
              <a:ext cx="78137" cy="78137"/>
            </a:xfrm>
            <a:prstGeom prst="ellipse">
              <a:avLst/>
            </a:prstGeom>
            <a:solidFill>
              <a:schemeClr val="accent1">
                <a:alpha val="80000"/>
              </a:schemeClr>
            </a:solidFill>
          </p:spPr>
        </p:sp>
        <p:sp>
          <p:nvSpPr>
            <p:cNvPr name="AutoShape 29" id="29"/>
            <p:cNvSpPr/>
            <p:nvPr/>
          </p:nvSpPr>
          <p:spPr>
            <a:xfrm rot="0">
              <a:off x="689125" y="692781"/>
              <a:ext cx="74704" cy="74704"/>
            </a:xfrm>
            <a:prstGeom prst="ellipse">
              <a:avLst/>
            </a:prstGeom>
            <a:solidFill>
              <a:schemeClr val="accent1">
                <a:alpha val="60000"/>
              </a:schemeClr>
            </a:solidFill>
          </p:spPr>
        </p:sp>
        <p:sp>
          <p:nvSpPr>
            <p:cNvPr name="AutoShape 30" id="30"/>
            <p:cNvSpPr/>
            <p:nvPr/>
          </p:nvSpPr>
          <p:spPr>
            <a:xfrm rot="0">
              <a:off x="799768" y="701751"/>
              <a:ext cx="69238" cy="69238"/>
            </a:xfrm>
            <a:prstGeom prst="ellipse">
              <a:avLst/>
            </a:prstGeom>
            <a:solidFill>
              <a:schemeClr val="accent1">
                <a:alpha val="40000"/>
              </a:schemeClr>
            </a:solidFill>
          </p:spPr>
        </p:sp>
        <p:sp>
          <p:nvSpPr>
            <p:cNvPr name="AutoShape 31" id="31"/>
            <p:cNvSpPr/>
            <p:nvPr/>
          </p:nvSpPr>
          <p:spPr>
            <a:xfrm rot="0">
              <a:off x="904945" y="697618"/>
              <a:ext cx="65594" cy="65594"/>
            </a:xfrm>
            <a:prstGeom prst="ellipse">
              <a:avLst/>
            </a:prstGeom>
            <a:solidFill>
              <a:schemeClr val="accent1">
                <a:alpha val="20000"/>
              </a:schemeClr>
            </a:solidFill>
          </p:spPr>
        </p:sp>
        <p:sp>
          <p:nvSpPr>
            <p:cNvPr name="TextBox 32" id="32"/>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AI在声音处理领域的未来展望</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794162" y="1985010"/>
            <a:ext cx="6997192" cy="1434465"/>
          </a:xfrm>
          <a:prstGeom prst="rect">
            <a:avLst/>
          </a:prstGeom>
        </p:spPr>
        <p:txBody>
          <a:bodyPr anchor="t" rtlCol="false" lIns="91440" rIns="91440" tIns="45720" bIns="45720" anchorCtr="false" vert="horz" wrap="square">
            <a:noAutofit/>
          </a:bodyPr>
          <a:lstStyle/>
          <a:p>
            <a:pPr>
              <a:lnSpc>
                <a:spcPct val="96000"/>
              </a:lnSpc>
            </a:pPr>
            <a:r>
              <a:rPr lang="en-US" b="true" sz="9600">
                <a:solidFill>
                  <a:srgbClr val="131516">
                    <a:alpha val="100000"/>
                  </a:srgbClr>
                </a:solidFill>
                <a:latin typeface="Microsoft Yahei"/>
                <a:ea typeface="Microsoft Yahei"/>
                <a:cs typeface="Microsoft Yahei"/>
              </a:rPr>
              <a:t>THANKS</a:t>
            </a:r>
          </a:p>
        </p:txBody>
      </p:sp>
      <p:sp>
        <p:nvSpPr>
          <p:cNvPr name="TextBox 3" id="3"/>
          <p:cNvSpPr txBox="true"/>
          <p:nvPr/>
        </p:nvSpPr>
        <p:spPr>
          <a:xfrm rot="0">
            <a:off x="1149821" y="3783253"/>
            <a:ext cx="1983105" cy="415290"/>
          </a:xfrm>
          <a:prstGeom prst="rect">
            <a:avLst/>
          </a:prstGeom>
        </p:spPr>
        <p:txBody>
          <a:bodyPr anchor="t" rtlCol="false" lIns="91440" rIns="91440" tIns="45720" bIns="45720" anchorCtr="true" vert="horz" wrap="square">
            <a:noAutofit/>
          </a:bodyPr>
          <a:lstStyle/>
          <a:p>
            <a:pPr algn="ctr">
              <a:lnSpc>
                <a:spcPct val="90000"/>
              </a:lnSpc>
            </a:pPr>
            <a:r>
              <a:rPr lang="en-US" sz="2100">
                <a:solidFill>
                  <a:srgbClr val="131516">
                    <a:alpha val="100000"/>
                  </a:srgbClr>
                </a:solidFill>
                <a:latin typeface="Microsoft Yahei"/>
                <a:ea typeface="Microsoft Yahei"/>
                <a:cs typeface="Microsoft Yahei"/>
              </a:rPr>
              <a:t>感谢观看</a:t>
            </a:r>
          </a:p>
        </p:txBody>
      </p:sp>
      <p:sp>
        <p:nvSpPr>
          <p:cNvPr name="TextBox 4" id="4"/>
          <p:cNvSpPr txBox="true"/>
          <p:nvPr/>
        </p:nvSpPr>
        <p:spPr>
          <a:xfrm rot="0">
            <a:off x="1353851" y="182270"/>
            <a:ext cx="3537586" cy="710650"/>
          </a:xfrm>
          <a:prstGeom prst="rect">
            <a:avLst/>
          </a:prstGeom>
        </p:spPr>
        <p:txBody>
          <a:bodyPr anchor="t" rtlCol="false" lIns="91440" rIns="91440" tIns="45720" bIns="45720" anchorCtr="false" vert="horz" wrap="square">
            <a:noAutofit/>
          </a:bodyPr>
          <a:lstStyle/>
          <a:p>
            <a:pPr>
              <a:lnSpc>
                <a:spcPct val="120000"/>
              </a:lnSpc>
            </a:pPr>
            <a:r>
              <a:rPr lang="en-US" b="true" sz="3300">
                <a:solidFill>
                  <a:srgbClr val="131516">
                    <a:alpha val="100000"/>
                  </a:srgbClr>
                </a:solidFill>
                <a:latin typeface="Microsoft Yahei"/>
                <a:ea typeface="Microsoft Yahei"/>
                <a:cs typeface="Microsoft Yahei"/>
              </a:rPr>
              <a:t>2023</a:t>
            </a:r>
          </a:p>
        </p:txBody>
      </p:sp>
      <p:sp>
        <p:nvSpPr>
          <p:cNvPr name="AutoShape 5" id="5"/>
          <p:cNvSpPr/>
          <p:nvPr/>
        </p:nvSpPr>
        <p:spPr>
          <a:xfrm rot="0">
            <a:off x="9364826" y="334670"/>
            <a:ext cx="2473866" cy="508573"/>
          </a:xfrm>
          <a:prstGeom prst="rect">
            <a:avLst/>
          </a:prstGeom>
          <a:noFill/>
        </p:spPr>
        <p:txBody>
          <a:bodyPr anchor="t" rtlCol="false" tIns="33052" lIns="66008" bIns="33052" rIns="66008" anchorCtr="false" vert="horz" wrap="square">
            <a:noAutofit/>
          </a:bodyPr>
          <a:lstStyle/>
          <a:p>
            <a:pPr algn="r">
              <a:lnSpc>
                <a:spcPct val="100000"/>
              </a:lnSpc>
              <a:spcBef>
                <a:spcPts val="375"/>
              </a:spcBef>
              <a:defRPr/>
            </a:pPr>
            <a:r>
              <a:rPr lang="en-US" sz="1200">
                <a:solidFill>
                  <a:srgbClr val="131516">
                    <a:alpha val="100000"/>
                  </a:srgbClr>
                </a:solidFill>
                <a:latin typeface="Microsoft Yahei"/>
                <a:ea typeface="Microsoft Yahei"/>
                <a:cs typeface="Microsoft Yahei"/>
              </a:rPr>
              <a:t>REPORTING</a:t>
            </a:r>
            <a:endParaRPr lang="en-US" sz="1100"/>
          </a:p>
        </p:txBody>
      </p:sp>
      <p:sp>
        <p:nvSpPr>
          <p:cNvPr name="AutoShape 6" id="6"/>
          <p:cNvSpPr/>
          <p:nvPr/>
        </p:nvSpPr>
        <p:spPr>
          <a:xfrm rot="0">
            <a:off x="849616" y="6177526"/>
            <a:ext cx="5497697" cy="419156"/>
          </a:xfrm>
          <a:prstGeom prst="rect">
            <a:avLst/>
          </a:prstGeom>
          <a:noFill/>
        </p:spPr>
        <p:txBody>
          <a:bodyPr anchor="t" rtlCol="false" tIns="33052" lIns="66008" bIns="33052" rIns="66008" anchorCtr="false" vert="horz" wrap="square">
            <a:noAutofit/>
          </a:bodyPr>
          <a:lstStyle/>
          <a:p>
            <a:pPr algn="l">
              <a:defRPr/>
            </a:pPr>
            <a:r>
              <a:rPr lang="en-US" sz="1200">
                <a:solidFill>
                  <a:srgbClr val="131516">
                    <a:alpha val="100000"/>
                  </a:srgbClr>
                </a:solidFill>
                <a:latin typeface="Microsoft Yahei"/>
                <a:ea typeface="Microsoft Yahei"/>
                <a:cs typeface="Microsoft Yahei"/>
              </a:rPr>
              <a:t>https://wenku.baidu.com</a:t>
            </a:r>
            <a:endParaRPr lang="en-US" sz="1100"/>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a:stretch>
            <a:fillRect/>
          </a:stretch>
        </p:blipFill>
        <p:spPr>
          <a:xfrm rot="0">
            <a:off x="0" y="0"/>
            <a:ext cx="12192000" cy="6858000"/>
          </a:xfrm>
          <a:prstGeom prst="rect">
            <a:avLst/>
          </a:prstGeom>
        </p:spPr>
      </p:pic>
      <p:sp>
        <p:nvSpPr>
          <p:cNvPr name="TextBox 3" id="3"/>
          <p:cNvSpPr txBox="true"/>
          <p:nvPr/>
        </p:nvSpPr>
        <p:spPr>
          <a:xfrm rot="0">
            <a:off x="4516619" y="1216342"/>
            <a:ext cx="6621780" cy="4425315"/>
          </a:xfrm>
          <a:prstGeom prst="rect">
            <a:avLst/>
          </a:prstGeom>
        </p:spPr>
        <p:txBody>
          <a:bodyPr anchor="t" rtlCol="false" lIns="91440" rIns="91440" tIns="45720" bIns="45720" anchorCtr="false" vert="horz" wrap="square">
            <a:spAutoFit/>
          </a:bodyPr>
          <a:lstStyle/>
          <a:p>
            <a:pPr lvl="0" indent="-203200" marL="203200">
              <a:lnSpc>
                <a:spcPct val="140000"/>
              </a:lnSpc>
              <a:buFont typeface="Arial"/>
              <a:buChar char="•"/>
            </a:pPr>
            <a:r>
              <a:rPr lang="en-US" b="true" sz="2400">
                <a:solidFill>
                  <a:srgbClr val="131516">
                    <a:alpha val="100000"/>
                  </a:srgbClr>
                </a:solidFill>
                <a:latin typeface="Microsoft Yahei"/>
                <a:ea typeface="Microsoft Yahei"/>
                <a:cs typeface="Microsoft Yahei"/>
              </a:rPr>
              <a:t>开场与引言</a:t>
            </a:r>
          </a:p>
          <a:p>
            <a:pPr lvl="0" indent="-203200" marL="203200">
              <a:lnSpc>
                <a:spcPct val="140000"/>
              </a:lnSpc>
              <a:buFont typeface="Arial"/>
              <a:buChar char="•"/>
            </a:pPr>
            <a:r>
              <a:rPr lang="en-US" b="true" sz="2400">
                <a:solidFill>
                  <a:srgbClr val="131516">
                    <a:alpha val="100000"/>
                  </a:srgbClr>
                </a:solidFill>
                <a:latin typeface="Microsoft Yahei"/>
                <a:ea typeface="Microsoft Yahei"/>
                <a:cs typeface="Microsoft Yahei"/>
              </a:rPr>
              <a:t>语音合成技术简介</a:t>
            </a:r>
          </a:p>
          <a:p>
            <a:pPr lvl="0" indent="-203200" marL="203200">
              <a:lnSpc>
                <a:spcPct val="140000"/>
              </a:lnSpc>
              <a:buFont typeface="Arial"/>
              <a:buChar char="•"/>
            </a:pPr>
            <a:r>
              <a:rPr lang="en-US" b="true" sz="2400">
                <a:solidFill>
                  <a:srgbClr val="131516">
                    <a:alpha val="100000"/>
                  </a:srgbClr>
                </a:solidFill>
                <a:latin typeface="Microsoft Yahei"/>
                <a:ea typeface="Microsoft Yahei"/>
                <a:cs typeface="Microsoft Yahei"/>
              </a:rPr>
              <a:t>AI如何模仿声音</a:t>
            </a:r>
          </a:p>
          <a:p>
            <a:pPr lvl="0" indent="-203200" marL="203200">
              <a:lnSpc>
                <a:spcPct val="140000"/>
              </a:lnSpc>
              <a:buFont typeface="Arial"/>
              <a:buChar char="•"/>
            </a:pPr>
            <a:r>
              <a:rPr lang="en-US" b="true" sz="2400">
                <a:solidFill>
                  <a:srgbClr val="131516">
                    <a:alpha val="100000"/>
                  </a:srgbClr>
                </a:solidFill>
                <a:latin typeface="Microsoft Yahei"/>
                <a:ea typeface="Microsoft Yahei"/>
                <a:cs typeface="Microsoft Yahei"/>
              </a:rPr>
              <a:t>AI在音乐领域的应用</a:t>
            </a:r>
          </a:p>
          <a:p>
            <a:pPr lvl="0" indent="-203200" marL="203200">
              <a:lnSpc>
                <a:spcPct val="140000"/>
              </a:lnSpc>
              <a:buFont typeface="Arial"/>
              <a:buChar char="•"/>
            </a:pPr>
            <a:r>
              <a:rPr lang="en-US" b="true" sz="2400">
                <a:solidFill>
                  <a:srgbClr val="131516">
                    <a:alpha val="100000"/>
                  </a:srgbClr>
                </a:solidFill>
                <a:latin typeface="Microsoft Yahei"/>
                <a:ea typeface="Microsoft Yahei"/>
                <a:cs typeface="Microsoft Yahei"/>
              </a:rPr>
              <a:t>AI在声音处理领域的未来展望</a:t>
            </a:r>
          </a:p>
        </p:txBody>
      </p:sp>
      <p:sp>
        <p:nvSpPr>
          <p:cNvPr name="TextBox 4" id="4"/>
          <p:cNvSpPr txBox="true"/>
          <p:nvPr/>
        </p:nvSpPr>
        <p:spPr>
          <a:xfrm rot="0">
            <a:off x="1281411" y="2037684"/>
            <a:ext cx="2792730" cy="1177290"/>
          </a:xfrm>
          <a:prstGeom prst="rect">
            <a:avLst/>
          </a:prstGeom>
        </p:spPr>
        <p:txBody>
          <a:bodyPr anchor="t" rtlCol="false" lIns="91440" rIns="91440" tIns="45720" bIns="45720" anchorCtr="false" vert="horz" wrap="square">
            <a:spAutoFit/>
          </a:bodyPr>
          <a:lstStyle/>
          <a:p>
            <a:pPr algn="l">
              <a:lnSpc>
                <a:spcPct val="120000"/>
              </a:lnSpc>
            </a:pPr>
            <a:r>
              <a:rPr lang="en-US" b="true" sz="5700">
                <a:solidFill>
                  <a:srgbClr val="131516">
                    <a:alpha val="100000"/>
                  </a:srgbClr>
                </a:solidFill>
                <a:latin typeface="Microsoft Yahei"/>
                <a:ea typeface="Microsoft Yahei"/>
                <a:cs typeface="Microsoft Yahei"/>
              </a:rPr>
              <a:t>目 录</a:t>
            </a:r>
          </a:p>
        </p:txBody>
      </p:sp>
      <p:sp>
        <p:nvSpPr>
          <p:cNvPr name="TextBox 5" id="5"/>
          <p:cNvSpPr txBox="true"/>
          <p:nvPr/>
        </p:nvSpPr>
        <p:spPr>
          <a:xfrm rot="0">
            <a:off x="1263069" y="3262599"/>
            <a:ext cx="2127531" cy="356454"/>
          </a:xfrm>
          <a:prstGeom prst="rect">
            <a:avLst/>
          </a:prstGeom>
        </p:spPr>
        <p:txBody>
          <a:bodyPr anchor="t" rtlCol="false" lIns="91440" rIns="91440" tIns="45720" bIns="45720" anchorCtr="false" vert="horz" wrap="square">
            <a:noAutofit/>
          </a:bodyPr>
          <a:lstStyle/>
          <a:p>
            <a:pPr algn="ctr">
              <a:lnSpc>
                <a:spcPct val="77000"/>
              </a:lnSpc>
              <a:spcBef>
                <a:spcPts val="375"/>
              </a:spcBef>
            </a:pPr>
            <a:r>
              <a:rPr lang="en-US" b="true" sz="1350">
                <a:solidFill>
                  <a:srgbClr val="131516">
                    <a:alpha val="60000"/>
                  </a:srgbClr>
                </a:solidFill>
                <a:latin typeface="Microsoft Yahei"/>
                <a:ea typeface="Microsoft Yahei"/>
                <a:cs typeface="Microsoft Yahei"/>
              </a:rPr>
              <a:t>CATALOGUE</a:t>
            </a:r>
          </a:p>
        </p:txBody>
      </p:sp>
      <p:sp>
        <p:nvSpPr>
          <p:cNvPr name="TextBox 6" id="6"/>
          <p:cNvSpPr txBox="true"/>
          <p:nvPr/>
        </p:nvSpPr>
        <p:spPr>
          <a:xfrm rot="0">
            <a:off x="1353851" y="182270"/>
            <a:ext cx="2807348" cy="710650"/>
          </a:xfrm>
          <a:prstGeom prst="rect">
            <a:avLst/>
          </a:prstGeom>
        </p:spPr>
        <p:txBody>
          <a:bodyPr anchor="t" rtlCol="false" lIns="91440" rIns="91440" tIns="45720" bIns="45720" anchorCtr="false" vert="horz" wrap="square">
            <a:noAutofit/>
          </a:bodyPr>
          <a:lstStyle/>
          <a:p>
            <a:pPr>
              <a:lnSpc>
                <a:spcPct val="120000"/>
              </a:lnSpc>
            </a:pPr>
            <a:r>
              <a:rPr lang="en-US" b="true" sz="3300">
                <a:solidFill>
                  <a:srgbClr val="131516">
                    <a:alpha val="100000"/>
                  </a:srgbClr>
                </a:solidFill>
                <a:latin typeface="Microsoft Yahei"/>
                <a:ea typeface="Microsoft Yahei"/>
                <a:cs typeface="Microsoft Yahei"/>
              </a:rPr>
              <a:t>2023</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570800" y="1576863"/>
            <a:ext cx="1849755" cy="929640"/>
          </a:xfrm>
          <a:prstGeom prst="rect">
            <a:avLst/>
          </a:prstGeom>
        </p:spPr>
        <p:txBody>
          <a:bodyPr anchor="t" rtlCol="false" lIns="91440" rIns="91440" tIns="45720" bIns="45720" anchorCtr="tru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PART</a:t>
            </a:r>
          </a:p>
        </p:txBody>
      </p:sp>
      <p:sp>
        <p:nvSpPr>
          <p:cNvPr name="TextBox 3" id="3"/>
          <p:cNvSpPr txBox="true"/>
          <p:nvPr/>
        </p:nvSpPr>
        <p:spPr>
          <a:xfrm rot="0">
            <a:off x="2069515" y="1576863"/>
            <a:ext cx="2922600" cy="929640"/>
          </a:xfrm>
          <a:prstGeom prst="rect">
            <a:avLst/>
          </a:prstGeom>
        </p:spPr>
        <p:txBody>
          <a:bodyPr anchor="t" rtlCol="false" lIns="91440" rIns="91440" tIns="45720" bIns="45720" anchorCtr="fals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01</a:t>
            </a:r>
          </a:p>
        </p:txBody>
      </p:sp>
      <p:sp>
        <p:nvSpPr>
          <p:cNvPr name="TextBox 4" id="4"/>
          <p:cNvSpPr txBox="true"/>
          <p:nvPr/>
        </p:nvSpPr>
        <p:spPr>
          <a:xfrm rot="0">
            <a:off x="853953" y="2362980"/>
            <a:ext cx="6574155" cy="1805940"/>
          </a:xfrm>
          <a:prstGeom prst="rect">
            <a:avLst/>
          </a:prstGeom>
        </p:spPr>
        <p:txBody>
          <a:bodyPr anchor="t" rtlCol="false" lIns="91440" rIns="91440" tIns="45720" bIns="45720" anchorCtr="false" vert="horz" wrap="square">
            <a:spAutoFit/>
          </a:bodyPr>
          <a:lstStyle/>
          <a:p>
            <a:pPr>
              <a:lnSpc>
                <a:spcPct val="120000"/>
              </a:lnSpc>
            </a:pPr>
            <a:r>
              <a:rPr lang="en-US" b="true" sz="4500">
                <a:solidFill>
                  <a:srgbClr val="131516">
                    <a:alpha val="100000"/>
                  </a:srgbClr>
                </a:solidFill>
                <a:latin typeface="Microsoft Yahei"/>
                <a:ea typeface="Microsoft Yahei"/>
                <a:cs typeface="Microsoft Yahei"/>
              </a:rPr>
              <a:t>开场与引言</a:t>
            </a:r>
          </a:p>
        </p:txBody>
      </p:sp>
      <p:sp>
        <p:nvSpPr>
          <p:cNvPr name="TextBox 5" id="5"/>
          <p:cNvSpPr txBox="true"/>
          <p:nvPr/>
        </p:nvSpPr>
        <p:spPr>
          <a:xfrm rot="0">
            <a:off x="1353851" y="182270"/>
            <a:ext cx="3537586" cy="710650"/>
          </a:xfrm>
          <a:prstGeom prst="rect">
            <a:avLst/>
          </a:prstGeom>
        </p:spPr>
        <p:txBody>
          <a:bodyPr anchor="t" rtlCol="false" lIns="91440" rIns="91440" tIns="45720" bIns="45720" anchorCtr="false" vert="horz" wrap="square">
            <a:noAutofit/>
          </a:bodyPr>
          <a:lstStyle/>
          <a:p>
            <a:pPr>
              <a:lnSpc>
                <a:spcPct val="120000"/>
              </a:lnSpc>
            </a:pPr>
            <a:r>
              <a:rPr lang="en-US" b="true" sz="3300">
                <a:solidFill>
                  <a:srgbClr val="131516">
                    <a:alpha val="100000"/>
                  </a:srgbClr>
                </a:solidFill>
                <a:latin typeface="Microsoft Yahei"/>
                <a:ea typeface="Microsoft Yahei"/>
                <a:cs typeface="Microsoft Yahei"/>
              </a:rPr>
              <a:t>2023</a:t>
            </a:r>
          </a:p>
        </p:txBody>
      </p:sp>
      <p:sp>
        <p:nvSpPr>
          <p:cNvPr name="AutoShape 6" id="6"/>
          <p:cNvSpPr/>
          <p:nvPr/>
        </p:nvSpPr>
        <p:spPr>
          <a:xfrm rot="0">
            <a:off x="9364826" y="334670"/>
            <a:ext cx="2473866" cy="508573"/>
          </a:xfrm>
          <a:prstGeom prst="rect">
            <a:avLst/>
          </a:prstGeom>
          <a:noFill/>
        </p:spPr>
        <p:txBody>
          <a:bodyPr anchor="t" rtlCol="false" tIns="33052" lIns="66008" bIns="33052" rIns="66008" anchorCtr="false" vert="horz" wrap="square">
            <a:noAutofit/>
          </a:bodyPr>
          <a:lstStyle/>
          <a:p>
            <a:pPr algn="r">
              <a:lnSpc>
                <a:spcPct val="100000"/>
              </a:lnSpc>
              <a:spcBef>
                <a:spcPts val="375"/>
              </a:spcBef>
              <a:defRPr/>
            </a:pPr>
            <a:r>
              <a:rPr lang="en-US" sz="1200">
                <a:solidFill>
                  <a:srgbClr val="131516">
                    <a:alpha val="100000"/>
                  </a:srgbClr>
                </a:solidFill>
                <a:latin typeface="Microsoft Yahei"/>
                <a:ea typeface="Microsoft Yahei"/>
                <a:cs typeface="Microsoft Yahei"/>
              </a:rPr>
              <a:t>REPORTING</a:t>
            </a:r>
            <a:endParaRPr lang="en-US" sz="1100"/>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604606" y="1508032"/>
            <a:ext cx="3311882" cy="4326814"/>
          </a:xfrm>
          <a:prstGeom prst="roundRect">
            <a:avLst>
              <a:gd fmla="val 9570" name="adj"/>
            </a:avLst>
          </a:prstGeom>
          <a:solidFill>
            <a:schemeClr val="accent1">
              <a:alpha val="100000"/>
            </a:schemeClr>
          </a:solidFill>
        </p:spPr>
      </p:sp>
      <p:sp>
        <p:nvSpPr>
          <p:cNvPr name="AutoShape 3" id="3"/>
          <p:cNvSpPr/>
          <p:nvPr/>
        </p:nvSpPr>
        <p:spPr>
          <a:xfrm rot="0">
            <a:off x="4391478" y="1508032"/>
            <a:ext cx="3311882" cy="4326814"/>
          </a:xfrm>
          <a:prstGeom prst="roundRect">
            <a:avLst>
              <a:gd fmla="val 10537" name="adj"/>
            </a:avLst>
          </a:prstGeom>
          <a:solidFill>
            <a:schemeClr val="accent2">
              <a:alpha val="100000"/>
            </a:schemeClr>
          </a:solidFill>
        </p:spPr>
      </p:sp>
      <p:sp>
        <p:nvSpPr>
          <p:cNvPr name="AutoShape 4" id="4"/>
          <p:cNvSpPr/>
          <p:nvPr/>
        </p:nvSpPr>
        <p:spPr>
          <a:xfrm rot="0">
            <a:off x="8167153" y="1508032"/>
            <a:ext cx="3311882" cy="4326814"/>
          </a:xfrm>
          <a:prstGeom prst="roundRect">
            <a:avLst>
              <a:gd fmla="val 9247" name="adj"/>
            </a:avLst>
          </a:prstGeom>
          <a:solidFill>
            <a:schemeClr val="accent1">
              <a:alpha val="100000"/>
            </a:schemeClr>
          </a:solidFill>
        </p:spPr>
      </p:sp>
      <p:sp>
        <p:nvSpPr>
          <p:cNvPr name="TextBox 5" id="5"/>
          <p:cNvSpPr txBox="true"/>
          <p:nvPr/>
        </p:nvSpPr>
        <p:spPr>
          <a:xfrm rot="0">
            <a:off x="4588266" y="4240389"/>
            <a:ext cx="2918307" cy="1287399"/>
          </a:xfrm>
          <a:prstGeom prst="rect">
            <a:avLst/>
          </a:prstGeom>
        </p:spPr>
        <p:txBody>
          <a:bodyPr anchor="t" rtlCol="false" lIns="114300" rIns="114300" tIns="57150" bIns="57150" anchorCtr="false" vert="horz" wrap="square">
            <a:spAutoFit/>
          </a:bodyPr>
          <a:lstStyle/>
          <a:p>
            <a:pPr algn="ctr">
              <a:lnSpc>
                <a:spcPct val="120000"/>
              </a:lnSpc>
            </a:pPr>
            <a:r>
              <a:rPr lang="en-US" sz="1500">
                <a:solidFill>
                  <a:srgbClr val="FFFFFF">
                    <a:alpha val="100000"/>
                  </a:srgbClr>
                </a:solidFill>
                <a:latin typeface="Microsoft Yahei"/>
                <a:ea typeface="Microsoft Yahei"/>
                <a:cs typeface="Microsoft Yahei"/>
              </a:rPr>
              <a:t>这将帮助我们更好地理解AI在声音处理领域的技术及其应用。</a:t>
            </a:r>
          </a:p>
        </p:txBody>
      </p:sp>
      <p:sp>
        <p:nvSpPr>
          <p:cNvPr name="TextBox 6" id="6"/>
          <p:cNvSpPr txBox="true"/>
          <p:nvPr/>
        </p:nvSpPr>
        <p:spPr>
          <a:xfrm rot="0">
            <a:off x="8363940" y="4240389"/>
            <a:ext cx="2918307" cy="1287399"/>
          </a:xfrm>
          <a:prstGeom prst="rect">
            <a:avLst/>
          </a:prstGeom>
        </p:spPr>
        <p:txBody>
          <a:bodyPr anchor="t" rtlCol="false" lIns="114300" rIns="114300" tIns="57150" bIns="57150" anchorCtr="false" vert="horz" wrap="square">
            <a:spAutoFit/>
          </a:bodyPr>
          <a:lstStyle/>
          <a:p>
            <a:pPr algn="ctr">
              <a:lnSpc>
                <a:spcPct val="120000"/>
              </a:lnSpc>
            </a:pPr>
            <a:r>
              <a:rPr lang="en-US" sz="1500">
                <a:solidFill>
                  <a:srgbClr val="FFFFFF">
                    <a:alpha val="100000"/>
                  </a:srgbClr>
                </a:solidFill>
                <a:latin typeface="Microsoft Yahei"/>
                <a:ea typeface="Microsoft Yahei"/>
                <a:cs typeface="Microsoft Yahei"/>
              </a:rPr>
              <a:t>我们将通过实例了解AI如何改变我们的生活，特别是在语音合成、声音模仿以及音乐创作等方面。</a:t>
            </a:r>
          </a:p>
        </p:txBody>
      </p:sp>
      <p:pic>
        <p:nvPicPr>
          <p:cNvPr name="Picture 7" id="7"/>
          <p:cNvPicPr>
            <a:picLocks noChangeAspect="true"/>
          </p:cNvPicPr>
          <p:nvPr/>
        </p:nvPicPr>
        <p:blipFill>
          <a:blip r:embed="rId3"/>
          <a:srcRect l="15892" r="15892" t="0" b="0"/>
          <a:stretch>
            <a:fillRect/>
          </a:stretch>
        </p:blipFill>
        <p:spPr>
          <a:xfrm rot="0">
            <a:off x="921958" y="1771933"/>
            <a:ext cx="2672865" cy="2203993"/>
          </a:xfrm>
          <a:prstGeom prst="roundRect">
            <a:avLst/>
          </a:prstGeom>
        </p:spPr>
      </p:pic>
      <p:pic>
        <p:nvPicPr>
          <p:cNvPr name="Picture 8" id="8"/>
          <p:cNvPicPr>
            <a:picLocks noChangeAspect="true"/>
          </p:cNvPicPr>
          <p:nvPr/>
        </p:nvPicPr>
        <p:blipFill>
          <a:blip r:embed="rId4"/>
          <a:srcRect l="4522" r="4522" t="0" b="0"/>
          <a:stretch>
            <a:fillRect/>
          </a:stretch>
        </p:blipFill>
        <p:spPr>
          <a:xfrm rot="0">
            <a:off x="4710987" y="1771933"/>
            <a:ext cx="2672865" cy="2203993"/>
          </a:xfrm>
          <a:prstGeom prst="roundRect">
            <a:avLst/>
          </a:prstGeom>
        </p:spPr>
      </p:pic>
      <p:pic>
        <p:nvPicPr>
          <p:cNvPr name="Picture 9" id="9"/>
          <p:cNvPicPr>
            <a:picLocks noChangeAspect="true"/>
          </p:cNvPicPr>
          <p:nvPr/>
        </p:nvPicPr>
        <p:blipFill>
          <a:blip r:embed="rId5"/>
          <a:srcRect l="9575" r="9575"/>
          <a:stretch>
            <a:fillRect/>
          </a:stretch>
        </p:blipFill>
        <p:spPr>
          <a:xfrm rot="0">
            <a:off x="8486661" y="1771933"/>
            <a:ext cx="2672865" cy="2203993"/>
          </a:xfrm>
          <a:prstGeom prst="roundRect">
            <a:avLst/>
          </a:prstGeom>
        </p:spPr>
      </p:pic>
      <p:sp>
        <p:nvSpPr>
          <p:cNvPr name="TextBox 10" id="10"/>
          <p:cNvSpPr txBox="true"/>
          <p:nvPr/>
        </p:nvSpPr>
        <p:spPr>
          <a:xfrm rot="0">
            <a:off x="763829" y="4240389"/>
            <a:ext cx="2916151" cy="1287399"/>
          </a:xfrm>
          <a:prstGeom prst="rect">
            <a:avLst/>
          </a:prstGeom>
        </p:spPr>
        <p:txBody>
          <a:bodyPr anchor="t" rtlCol="false" lIns="114300" rIns="114300" tIns="57150" bIns="57150" anchorCtr="false" vert="horz" wrap="square">
            <a:spAutoFit/>
          </a:bodyPr>
          <a:lstStyle/>
          <a:p>
            <a:pPr algn="ctr">
              <a:lnSpc>
                <a:spcPct val="120000"/>
              </a:lnSpc>
            </a:pPr>
            <a:r>
              <a:rPr lang="en-US" sz="1500">
                <a:solidFill>
                  <a:srgbClr val="FFFFFF">
                    <a:alpha val="100000"/>
                  </a:srgbClr>
                </a:solidFill>
                <a:latin typeface="Microsoft Yahei"/>
                <a:ea typeface="Microsoft Yahei"/>
                <a:cs typeface="Microsoft Yahei"/>
              </a:rPr>
              <a:t>在本课时，我们将回顾上一课时关于AI在艺术与设计领域的应用，进一步探讨AI如何模仿、合成和创造声音。</a:t>
            </a:r>
          </a:p>
        </p:txBody>
      </p:sp>
      <p:grpSp>
        <p:nvGrpSpPr>
          <p:cNvPr name="Group 11" id="11"/>
          <p:cNvGrpSpPr/>
          <p:nvPr/>
        </p:nvGrpSpPr>
        <p:grpSpPr>
          <a:xfrm rot="0">
            <a:off x="454963" y="93878"/>
            <a:ext cx="10641129" cy="914400"/>
            <a:chOff x="454963" y="93878"/>
            <a:chExt cx="10641129" cy="914400"/>
          </a:xfrm>
        </p:grpSpPr>
        <p:sp>
          <p:nvSpPr>
            <p:cNvPr name="AutoShape 12" id="12"/>
            <p:cNvSpPr/>
            <p:nvPr/>
          </p:nvSpPr>
          <p:spPr>
            <a:xfrm rot="0">
              <a:off x="454963" y="331168"/>
              <a:ext cx="84147" cy="84147"/>
            </a:xfrm>
            <a:prstGeom prst="ellipse">
              <a:avLst/>
            </a:prstGeom>
            <a:solidFill>
              <a:schemeClr val="accent1">
                <a:alpha val="100000"/>
              </a:schemeClr>
            </a:solidFill>
          </p:spPr>
        </p:sp>
        <p:sp>
          <p:nvSpPr>
            <p:cNvPr name="AutoShape 13" id="13"/>
            <p:cNvSpPr/>
            <p:nvPr/>
          </p:nvSpPr>
          <p:spPr>
            <a:xfrm rot="0">
              <a:off x="575049" y="337743"/>
              <a:ext cx="78137" cy="78137"/>
            </a:xfrm>
            <a:prstGeom prst="ellipse">
              <a:avLst/>
            </a:prstGeom>
            <a:solidFill>
              <a:schemeClr val="accent1">
                <a:alpha val="80000"/>
              </a:schemeClr>
            </a:solidFill>
          </p:spPr>
        </p:sp>
        <p:sp>
          <p:nvSpPr>
            <p:cNvPr name="AutoShape 14" id="14"/>
            <p:cNvSpPr/>
            <p:nvPr/>
          </p:nvSpPr>
          <p:spPr>
            <a:xfrm rot="0">
              <a:off x="689125" y="339460"/>
              <a:ext cx="74704" cy="74704"/>
            </a:xfrm>
            <a:prstGeom prst="ellipse">
              <a:avLst/>
            </a:prstGeom>
            <a:solidFill>
              <a:schemeClr val="accent1">
                <a:alpha val="60000"/>
              </a:schemeClr>
            </a:solidFill>
          </p:spPr>
        </p:sp>
        <p:sp>
          <p:nvSpPr>
            <p:cNvPr name="AutoShape 15" id="15"/>
            <p:cNvSpPr/>
            <p:nvPr/>
          </p:nvSpPr>
          <p:spPr>
            <a:xfrm rot="0">
              <a:off x="799768" y="348430"/>
              <a:ext cx="69238" cy="69238"/>
            </a:xfrm>
            <a:prstGeom prst="ellipse">
              <a:avLst/>
            </a:prstGeom>
            <a:solidFill>
              <a:schemeClr val="accent1">
                <a:alpha val="40000"/>
              </a:schemeClr>
            </a:solidFill>
          </p:spPr>
        </p:sp>
        <p:sp>
          <p:nvSpPr>
            <p:cNvPr name="AutoShape 16" id="16"/>
            <p:cNvSpPr/>
            <p:nvPr/>
          </p:nvSpPr>
          <p:spPr>
            <a:xfrm rot="0">
              <a:off x="904945" y="344297"/>
              <a:ext cx="65594" cy="65594"/>
            </a:xfrm>
            <a:prstGeom prst="ellipse">
              <a:avLst/>
            </a:prstGeom>
            <a:solidFill>
              <a:schemeClr val="accent1">
                <a:alpha val="20000"/>
              </a:schemeClr>
            </a:solidFill>
          </p:spPr>
        </p:sp>
        <p:sp>
          <p:nvSpPr>
            <p:cNvPr name="AutoShape 17" id="17"/>
            <p:cNvSpPr/>
            <p:nvPr/>
          </p:nvSpPr>
          <p:spPr>
            <a:xfrm rot="0">
              <a:off x="454963" y="448942"/>
              <a:ext cx="84147" cy="84147"/>
            </a:xfrm>
            <a:prstGeom prst="ellipse">
              <a:avLst/>
            </a:prstGeom>
            <a:solidFill>
              <a:schemeClr val="accent1">
                <a:alpha val="100000"/>
              </a:schemeClr>
            </a:solidFill>
          </p:spPr>
        </p:sp>
        <p:sp>
          <p:nvSpPr>
            <p:cNvPr name="AutoShape 18" id="18"/>
            <p:cNvSpPr/>
            <p:nvPr/>
          </p:nvSpPr>
          <p:spPr>
            <a:xfrm rot="0">
              <a:off x="575049" y="455517"/>
              <a:ext cx="78137" cy="78137"/>
            </a:xfrm>
            <a:prstGeom prst="ellipse">
              <a:avLst/>
            </a:prstGeom>
            <a:solidFill>
              <a:schemeClr val="accent1">
                <a:alpha val="80000"/>
              </a:schemeClr>
            </a:solidFill>
          </p:spPr>
        </p:sp>
        <p:sp>
          <p:nvSpPr>
            <p:cNvPr name="AutoShape 19" id="19"/>
            <p:cNvSpPr/>
            <p:nvPr/>
          </p:nvSpPr>
          <p:spPr>
            <a:xfrm rot="0">
              <a:off x="689125" y="457233"/>
              <a:ext cx="74704" cy="74704"/>
            </a:xfrm>
            <a:prstGeom prst="ellipse">
              <a:avLst/>
            </a:prstGeom>
            <a:solidFill>
              <a:schemeClr val="accent1">
                <a:alpha val="60000"/>
              </a:schemeClr>
            </a:solidFill>
          </p:spPr>
        </p:sp>
        <p:sp>
          <p:nvSpPr>
            <p:cNvPr name="AutoShape 20" id="20"/>
            <p:cNvSpPr/>
            <p:nvPr/>
          </p:nvSpPr>
          <p:spPr>
            <a:xfrm rot="0">
              <a:off x="799768" y="466203"/>
              <a:ext cx="69238" cy="69238"/>
            </a:xfrm>
            <a:prstGeom prst="ellipse">
              <a:avLst/>
            </a:prstGeom>
            <a:solidFill>
              <a:schemeClr val="accent1">
                <a:alpha val="40000"/>
              </a:schemeClr>
            </a:solidFill>
          </p:spPr>
        </p:sp>
        <p:sp>
          <p:nvSpPr>
            <p:cNvPr name="AutoShape 21" id="21"/>
            <p:cNvSpPr/>
            <p:nvPr/>
          </p:nvSpPr>
          <p:spPr>
            <a:xfrm rot="0">
              <a:off x="904945" y="462070"/>
              <a:ext cx="65594" cy="65594"/>
            </a:xfrm>
            <a:prstGeom prst="ellipse">
              <a:avLst/>
            </a:prstGeom>
            <a:solidFill>
              <a:schemeClr val="accent1">
                <a:alpha val="20000"/>
              </a:schemeClr>
            </a:solidFill>
          </p:spPr>
        </p:sp>
        <p:sp>
          <p:nvSpPr>
            <p:cNvPr name="AutoShape 22" id="22"/>
            <p:cNvSpPr/>
            <p:nvPr/>
          </p:nvSpPr>
          <p:spPr>
            <a:xfrm rot="0">
              <a:off x="454963" y="566715"/>
              <a:ext cx="84147" cy="84147"/>
            </a:xfrm>
            <a:prstGeom prst="ellipse">
              <a:avLst/>
            </a:prstGeom>
            <a:solidFill>
              <a:schemeClr val="accent1">
                <a:alpha val="100000"/>
              </a:schemeClr>
            </a:solidFill>
          </p:spPr>
        </p:sp>
        <p:sp>
          <p:nvSpPr>
            <p:cNvPr name="AutoShape 23" id="23"/>
            <p:cNvSpPr/>
            <p:nvPr/>
          </p:nvSpPr>
          <p:spPr>
            <a:xfrm rot="0">
              <a:off x="575049" y="573291"/>
              <a:ext cx="78137" cy="78137"/>
            </a:xfrm>
            <a:prstGeom prst="ellipse">
              <a:avLst/>
            </a:prstGeom>
            <a:solidFill>
              <a:schemeClr val="accent1">
                <a:alpha val="80000"/>
              </a:schemeClr>
            </a:solidFill>
          </p:spPr>
        </p:sp>
        <p:sp>
          <p:nvSpPr>
            <p:cNvPr name="AutoShape 24" id="24"/>
            <p:cNvSpPr/>
            <p:nvPr/>
          </p:nvSpPr>
          <p:spPr>
            <a:xfrm rot="0">
              <a:off x="689125" y="575007"/>
              <a:ext cx="74704" cy="74704"/>
            </a:xfrm>
            <a:prstGeom prst="ellipse">
              <a:avLst/>
            </a:prstGeom>
            <a:solidFill>
              <a:schemeClr val="accent1">
                <a:alpha val="60000"/>
              </a:schemeClr>
            </a:solidFill>
          </p:spPr>
        </p:sp>
        <p:sp>
          <p:nvSpPr>
            <p:cNvPr name="AutoShape 25" id="25"/>
            <p:cNvSpPr/>
            <p:nvPr/>
          </p:nvSpPr>
          <p:spPr>
            <a:xfrm rot="0">
              <a:off x="799768" y="583977"/>
              <a:ext cx="69238" cy="69238"/>
            </a:xfrm>
            <a:prstGeom prst="ellipse">
              <a:avLst/>
            </a:prstGeom>
            <a:solidFill>
              <a:schemeClr val="accent1">
                <a:alpha val="40000"/>
              </a:schemeClr>
            </a:solidFill>
          </p:spPr>
        </p:sp>
        <p:sp>
          <p:nvSpPr>
            <p:cNvPr name="AutoShape 26" id="26"/>
            <p:cNvSpPr/>
            <p:nvPr/>
          </p:nvSpPr>
          <p:spPr>
            <a:xfrm rot="0">
              <a:off x="904945" y="579844"/>
              <a:ext cx="65594" cy="65594"/>
            </a:xfrm>
            <a:prstGeom prst="ellipse">
              <a:avLst/>
            </a:prstGeom>
            <a:solidFill>
              <a:schemeClr val="accent1">
                <a:alpha val="20000"/>
              </a:schemeClr>
            </a:solidFill>
          </p:spPr>
        </p:sp>
        <p:sp>
          <p:nvSpPr>
            <p:cNvPr name="AutoShape 27" id="27"/>
            <p:cNvSpPr/>
            <p:nvPr/>
          </p:nvSpPr>
          <p:spPr>
            <a:xfrm rot="0">
              <a:off x="454963" y="684489"/>
              <a:ext cx="84147" cy="84147"/>
            </a:xfrm>
            <a:prstGeom prst="ellipse">
              <a:avLst/>
            </a:prstGeom>
            <a:solidFill>
              <a:schemeClr val="accent1">
                <a:alpha val="100000"/>
              </a:schemeClr>
            </a:solidFill>
          </p:spPr>
        </p:sp>
        <p:sp>
          <p:nvSpPr>
            <p:cNvPr name="AutoShape 28" id="28"/>
            <p:cNvSpPr/>
            <p:nvPr/>
          </p:nvSpPr>
          <p:spPr>
            <a:xfrm rot="0">
              <a:off x="575049" y="691064"/>
              <a:ext cx="78137" cy="78137"/>
            </a:xfrm>
            <a:prstGeom prst="ellipse">
              <a:avLst/>
            </a:prstGeom>
            <a:solidFill>
              <a:schemeClr val="accent1">
                <a:alpha val="80000"/>
              </a:schemeClr>
            </a:solidFill>
          </p:spPr>
        </p:sp>
        <p:sp>
          <p:nvSpPr>
            <p:cNvPr name="AutoShape 29" id="29"/>
            <p:cNvSpPr/>
            <p:nvPr/>
          </p:nvSpPr>
          <p:spPr>
            <a:xfrm rot="0">
              <a:off x="689125" y="692781"/>
              <a:ext cx="74704" cy="74704"/>
            </a:xfrm>
            <a:prstGeom prst="ellipse">
              <a:avLst/>
            </a:prstGeom>
            <a:solidFill>
              <a:schemeClr val="accent1">
                <a:alpha val="60000"/>
              </a:schemeClr>
            </a:solidFill>
          </p:spPr>
        </p:sp>
        <p:sp>
          <p:nvSpPr>
            <p:cNvPr name="AutoShape 30" id="30"/>
            <p:cNvSpPr/>
            <p:nvPr/>
          </p:nvSpPr>
          <p:spPr>
            <a:xfrm rot="0">
              <a:off x="799768" y="701751"/>
              <a:ext cx="69238" cy="69238"/>
            </a:xfrm>
            <a:prstGeom prst="ellipse">
              <a:avLst/>
            </a:prstGeom>
            <a:solidFill>
              <a:schemeClr val="accent1">
                <a:alpha val="40000"/>
              </a:schemeClr>
            </a:solidFill>
          </p:spPr>
        </p:sp>
        <p:sp>
          <p:nvSpPr>
            <p:cNvPr name="AutoShape 31" id="31"/>
            <p:cNvSpPr/>
            <p:nvPr/>
          </p:nvSpPr>
          <p:spPr>
            <a:xfrm rot="0">
              <a:off x="904945" y="697618"/>
              <a:ext cx="65594" cy="65594"/>
            </a:xfrm>
            <a:prstGeom prst="ellipse">
              <a:avLst/>
            </a:prstGeom>
            <a:solidFill>
              <a:schemeClr val="accent1">
                <a:alpha val="20000"/>
              </a:schemeClr>
            </a:solidFill>
          </p:spPr>
        </p:sp>
        <p:sp>
          <p:nvSpPr>
            <p:cNvPr name="TextBox 32" id="32"/>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开场与引言</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570800" y="1576863"/>
            <a:ext cx="1849755" cy="929640"/>
          </a:xfrm>
          <a:prstGeom prst="rect">
            <a:avLst/>
          </a:prstGeom>
        </p:spPr>
        <p:txBody>
          <a:bodyPr anchor="t" rtlCol="false" lIns="91440" rIns="91440" tIns="45720" bIns="45720" anchorCtr="tru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PART</a:t>
            </a:r>
          </a:p>
        </p:txBody>
      </p:sp>
      <p:sp>
        <p:nvSpPr>
          <p:cNvPr name="TextBox 3" id="3"/>
          <p:cNvSpPr txBox="true"/>
          <p:nvPr/>
        </p:nvSpPr>
        <p:spPr>
          <a:xfrm rot="0">
            <a:off x="2069515" y="1576863"/>
            <a:ext cx="2922600" cy="929640"/>
          </a:xfrm>
          <a:prstGeom prst="rect">
            <a:avLst/>
          </a:prstGeom>
        </p:spPr>
        <p:txBody>
          <a:bodyPr anchor="t" rtlCol="false" lIns="91440" rIns="91440" tIns="45720" bIns="45720" anchorCtr="fals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02</a:t>
            </a:r>
          </a:p>
        </p:txBody>
      </p:sp>
      <p:sp>
        <p:nvSpPr>
          <p:cNvPr name="TextBox 4" id="4"/>
          <p:cNvSpPr txBox="true"/>
          <p:nvPr/>
        </p:nvSpPr>
        <p:spPr>
          <a:xfrm rot="0">
            <a:off x="853953" y="2362980"/>
            <a:ext cx="6574155" cy="1805940"/>
          </a:xfrm>
          <a:prstGeom prst="rect">
            <a:avLst/>
          </a:prstGeom>
        </p:spPr>
        <p:txBody>
          <a:bodyPr anchor="t" rtlCol="false" lIns="91440" rIns="91440" tIns="45720" bIns="45720" anchorCtr="false" vert="horz" wrap="square">
            <a:spAutoFit/>
          </a:bodyPr>
          <a:lstStyle/>
          <a:p>
            <a:pPr>
              <a:lnSpc>
                <a:spcPct val="120000"/>
              </a:lnSpc>
            </a:pPr>
            <a:r>
              <a:rPr lang="en-US" b="true" sz="4500">
                <a:solidFill>
                  <a:srgbClr val="131516">
                    <a:alpha val="100000"/>
                  </a:srgbClr>
                </a:solidFill>
                <a:latin typeface="Microsoft Yahei"/>
                <a:ea typeface="Microsoft Yahei"/>
                <a:cs typeface="Microsoft Yahei"/>
              </a:rPr>
              <a:t>语音合成技术简介</a:t>
            </a:r>
          </a:p>
        </p:txBody>
      </p:sp>
      <p:sp>
        <p:nvSpPr>
          <p:cNvPr name="TextBox 5" id="5"/>
          <p:cNvSpPr txBox="true"/>
          <p:nvPr/>
        </p:nvSpPr>
        <p:spPr>
          <a:xfrm rot="0">
            <a:off x="1353851" y="182270"/>
            <a:ext cx="3537586" cy="710650"/>
          </a:xfrm>
          <a:prstGeom prst="rect">
            <a:avLst/>
          </a:prstGeom>
        </p:spPr>
        <p:txBody>
          <a:bodyPr anchor="t" rtlCol="false" lIns="91440" rIns="91440" tIns="45720" bIns="45720" anchorCtr="false" vert="horz" wrap="square">
            <a:noAutofit/>
          </a:bodyPr>
          <a:lstStyle/>
          <a:p>
            <a:pPr>
              <a:lnSpc>
                <a:spcPct val="120000"/>
              </a:lnSpc>
            </a:pPr>
            <a:r>
              <a:rPr lang="en-US" b="true" sz="3300">
                <a:solidFill>
                  <a:srgbClr val="131516">
                    <a:alpha val="100000"/>
                  </a:srgbClr>
                </a:solidFill>
                <a:latin typeface="Microsoft Yahei"/>
                <a:ea typeface="Microsoft Yahei"/>
                <a:cs typeface="Microsoft Yahei"/>
              </a:rPr>
              <a:t>2023</a:t>
            </a:r>
          </a:p>
        </p:txBody>
      </p:sp>
      <p:sp>
        <p:nvSpPr>
          <p:cNvPr name="AutoShape 6" id="6"/>
          <p:cNvSpPr/>
          <p:nvPr/>
        </p:nvSpPr>
        <p:spPr>
          <a:xfrm rot="0">
            <a:off x="9364826" y="334670"/>
            <a:ext cx="2473866" cy="508573"/>
          </a:xfrm>
          <a:prstGeom prst="rect">
            <a:avLst/>
          </a:prstGeom>
          <a:noFill/>
        </p:spPr>
        <p:txBody>
          <a:bodyPr anchor="t" rtlCol="false" tIns="33052" lIns="66008" bIns="33052" rIns="66008" anchorCtr="false" vert="horz" wrap="square">
            <a:noAutofit/>
          </a:bodyPr>
          <a:lstStyle/>
          <a:p>
            <a:pPr algn="r">
              <a:lnSpc>
                <a:spcPct val="100000"/>
              </a:lnSpc>
              <a:spcBef>
                <a:spcPts val="375"/>
              </a:spcBef>
              <a:defRPr/>
            </a:pPr>
            <a:r>
              <a:rPr lang="en-US" sz="1200">
                <a:solidFill>
                  <a:srgbClr val="131516">
                    <a:alpha val="100000"/>
                  </a:srgbClr>
                </a:solidFill>
                <a:latin typeface="Microsoft Yahei"/>
                <a:ea typeface="Microsoft Yahei"/>
                <a:cs typeface="Microsoft Yahei"/>
              </a:rPr>
              <a:t>REPORTING</a:t>
            </a:r>
            <a:endParaRPr lang="en-US" sz="1100"/>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grpSp>
        <p:nvGrpSpPr>
          <p:cNvPr name="Group 2" id="2"/>
          <p:cNvGrpSpPr/>
          <p:nvPr/>
        </p:nvGrpSpPr>
        <p:grpSpPr>
          <a:xfrm rot="0">
            <a:off x="981837" y="1604867"/>
            <a:ext cx="3394996" cy="2116741"/>
            <a:chOff x="981837" y="1604867"/>
            <a:chExt cx="3394996" cy="2116741"/>
          </a:xfrm>
        </p:grpSpPr>
        <p:sp>
          <p:nvSpPr>
            <p:cNvPr name="AutoShape 3" id="3"/>
            <p:cNvSpPr/>
            <p:nvPr/>
          </p:nvSpPr>
          <p:spPr>
            <a:xfrm rot="0">
              <a:off x="981837" y="1604867"/>
              <a:ext cx="3394996" cy="2116741"/>
            </a:xfrm>
            <a:prstGeom prst="rect">
              <a:avLst/>
            </a:prstGeom>
            <a:solidFill>
              <a:schemeClr val="accent1">
                <a:alpha val="100000"/>
              </a:schemeClr>
            </a:solidFill>
          </p:spPr>
          <p:txBody>
            <a:bodyPr anchor="ctr" rtlCol="false" tIns="45720" lIns="91440" bIns="45720" rIns="91440" anchorCtr="false" vert="horz" wrap="square">
              <a:noAutofit/>
            </a:bodyPr>
            <a:lstStyle/>
            <a:p>
              <a:pPr algn="ctr">
                <a:defRPr/>
              </a:pPr>
              <a:r>
                <a:rPr lang="en-US" sz="2940">
                  <a:solidFill>
                    <a:srgbClr val="FFFFFF">
                      <a:alpha val="100000"/>
                    </a:srgbClr>
                  </a:solidFill>
                  <a:latin typeface="Calibri"/>
                  <a:ea typeface="Calibri"/>
                  <a:cs typeface="Calibri"/>
                </a:rPr>
                <a:t>    </a:t>
              </a:r>
              <a:endParaRPr lang="en-US" sz="1100"/>
            </a:p>
          </p:txBody>
        </p:sp>
      </p:grpSp>
      <p:grpSp>
        <p:nvGrpSpPr>
          <p:cNvPr name="Group 4" id="4"/>
          <p:cNvGrpSpPr/>
          <p:nvPr/>
        </p:nvGrpSpPr>
        <p:grpSpPr>
          <a:xfrm rot="0">
            <a:off x="4376738" y="3721608"/>
            <a:ext cx="3394996" cy="2116741"/>
            <a:chOff x="4376738" y="3721608"/>
            <a:chExt cx="3394996" cy="2116741"/>
          </a:xfrm>
        </p:grpSpPr>
        <p:sp>
          <p:nvSpPr>
            <p:cNvPr name="AutoShape 5" id="5"/>
            <p:cNvSpPr/>
            <p:nvPr/>
          </p:nvSpPr>
          <p:spPr>
            <a:xfrm rot="0">
              <a:off x="4376738" y="3721608"/>
              <a:ext cx="3394996" cy="2116741"/>
            </a:xfrm>
            <a:prstGeom prst="rect">
              <a:avLst/>
            </a:prstGeom>
            <a:solidFill>
              <a:schemeClr val="accent1">
                <a:alpha val="100000"/>
              </a:schemeClr>
            </a:solidFill>
          </p:spPr>
        </p:sp>
      </p:grpSp>
      <p:grpSp>
        <p:nvGrpSpPr>
          <p:cNvPr name="Group 6" id="6"/>
          <p:cNvGrpSpPr/>
          <p:nvPr/>
        </p:nvGrpSpPr>
        <p:grpSpPr>
          <a:xfrm rot="0">
            <a:off x="7771733" y="1604867"/>
            <a:ext cx="3394996" cy="2116741"/>
            <a:chOff x="7771733" y="1604867"/>
            <a:chExt cx="3394996" cy="2116741"/>
          </a:xfrm>
        </p:grpSpPr>
        <p:sp>
          <p:nvSpPr>
            <p:cNvPr name="AutoShape 7" id="7"/>
            <p:cNvSpPr/>
            <p:nvPr/>
          </p:nvSpPr>
          <p:spPr>
            <a:xfrm rot="0">
              <a:off x="7771733" y="1604867"/>
              <a:ext cx="3394996" cy="2116741"/>
            </a:xfrm>
            <a:prstGeom prst="rect">
              <a:avLst/>
            </a:prstGeom>
            <a:solidFill>
              <a:schemeClr val="accent1">
                <a:alpha val="100000"/>
              </a:schemeClr>
            </a:solidFill>
          </p:spPr>
        </p:sp>
      </p:grpSp>
      <p:pic>
        <p:nvPicPr>
          <p:cNvPr name="Picture 8" id="8"/>
          <p:cNvPicPr>
            <a:picLocks noChangeAspect="true"/>
          </p:cNvPicPr>
          <p:nvPr/>
        </p:nvPicPr>
        <p:blipFill>
          <a:blip r:embed="rId3"/>
          <a:srcRect t="7901" b="7901"/>
          <a:stretch>
            <a:fillRect/>
          </a:stretch>
        </p:blipFill>
        <p:spPr>
          <a:xfrm rot="0">
            <a:off x="981837" y="3694465"/>
            <a:ext cx="3394942" cy="2143864"/>
          </a:xfrm>
          <a:prstGeom prst="rect">
            <a:avLst/>
          </a:prstGeom>
        </p:spPr>
      </p:pic>
      <p:pic>
        <p:nvPicPr>
          <p:cNvPr name="Picture 9" id="9"/>
          <p:cNvPicPr>
            <a:picLocks noChangeAspect="true"/>
          </p:cNvPicPr>
          <p:nvPr/>
        </p:nvPicPr>
        <p:blipFill>
          <a:blip r:embed="rId4"/>
          <a:srcRect t="18426" b="18426"/>
          <a:stretch>
            <a:fillRect/>
          </a:stretch>
        </p:blipFill>
        <p:spPr>
          <a:xfrm rot="0">
            <a:off x="4376812" y="1577730"/>
            <a:ext cx="3394942" cy="2143864"/>
          </a:xfrm>
          <a:prstGeom prst="rect">
            <a:avLst/>
          </a:prstGeom>
        </p:spPr>
      </p:pic>
      <p:pic>
        <p:nvPicPr>
          <p:cNvPr name="Picture 10" id="10"/>
          <p:cNvPicPr>
            <a:picLocks noChangeAspect="true"/>
          </p:cNvPicPr>
          <p:nvPr/>
        </p:nvPicPr>
        <p:blipFill>
          <a:blip r:embed="rId5"/>
          <a:srcRect l="552" r="552"/>
          <a:stretch>
            <a:fillRect/>
          </a:stretch>
        </p:blipFill>
        <p:spPr>
          <a:xfrm rot="0">
            <a:off x="7771733" y="3721608"/>
            <a:ext cx="3394942" cy="2143864"/>
          </a:xfrm>
          <a:prstGeom prst="rect">
            <a:avLst/>
          </a:prstGeom>
        </p:spPr>
      </p:pic>
      <p:grpSp>
        <p:nvGrpSpPr>
          <p:cNvPr name="Group 11" id="11"/>
          <p:cNvGrpSpPr/>
          <p:nvPr/>
        </p:nvGrpSpPr>
        <p:grpSpPr>
          <a:xfrm rot="0">
            <a:off x="454963" y="93878"/>
            <a:ext cx="10641129" cy="914400"/>
            <a:chOff x="454963" y="93878"/>
            <a:chExt cx="10641129" cy="914400"/>
          </a:xfrm>
        </p:grpSpPr>
        <p:sp>
          <p:nvSpPr>
            <p:cNvPr name="AutoShape 12" id="12"/>
            <p:cNvSpPr/>
            <p:nvPr/>
          </p:nvSpPr>
          <p:spPr>
            <a:xfrm rot="0">
              <a:off x="454963" y="331168"/>
              <a:ext cx="84147" cy="84147"/>
            </a:xfrm>
            <a:prstGeom prst="ellipse">
              <a:avLst/>
            </a:prstGeom>
            <a:solidFill>
              <a:schemeClr val="accent1">
                <a:alpha val="100000"/>
              </a:schemeClr>
            </a:solidFill>
          </p:spPr>
        </p:sp>
        <p:sp>
          <p:nvSpPr>
            <p:cNvPr name="AutoShape 13" id="13"/>
            <p:cNvSpPr/>
            <p:nvPr/>
          </p:nvSpPr>
          <p:spPr>
            <a:xfrm rot="0">
              <a:off x="575049" y="337743"/>
              <a:ext cx="78137" cy="78137"/>
            </a:xfrm>
            <a:prstGeom prst="ellipse">
              <a:avLst/>
            </a:prstGeom>
            <a:solidFill>
              <a:schemeClr val="accent1">
                <a:alpha val="80000"/>
              </a:schemeClr>
            </a:solidFill>
          </p:spPr>
        </p:sp>
        <p:sp>
          <p:nvSpPr>
            <p:cNvPr name="AutoShape 14" id="14"/>
            <p:cNvSpPr/>
            <p:nvPr/>
          </p:nvSpPr>
          <p:spPr>
            <a:xfrm rot="0">
              <a:off x="689125" y="339460"/>
              <a:ext cx="74704" cy="74704"/>
            </a:xfrm>
            <a:prstGeom prst="ellipse">
              <a:avLst/>
            </a:prstGeom>
            <a:solidFill>
              <a:schemeClr val="accent1">
                <a:alpha val="60000"/>
              </a:schemeClr>
            </a:solidFill>
          </p:spPr>
        </p:sp>
        <p:sp>
          <p:nvSpPr>
            <p:cNvPr name="AutoShape 15" id="15"/>
            <p:cNvSpPr/>
            <p:nvPr/>
          </p:nvSpPr>
          <p:spPr>
            <a:xfrm rot="0">
              <a:off x="799768" y="348430"/>
              <a:ext cx="69238" cy="69238"/>
            </a:xfrm>
            <a:prstGeom prst="ellipse">
              <a:avLst/>
            </a:prstGeom>
            <a:solidFill>
              <a:schemeClr val="accent1">
                <a:alpha val="40000"/>
              </a:schemeClr>
            </a:solidFill>
          </p:spPr>
        </p:sp>
        <p:sp>
          <p:nvSpPr>
            <p:cNvPr name="AutoShape 16" id="16"/>
            <p:cNvSpPr/>
            <p:nvPr/>
          </p:nvSpPr>
          <p:spPr>
            <a:xfrm rot="0">
              <a:off x="904945" y="344297"/>
              <a:ext cx="65594" cy="65594"/>
            </a:xfrm>
            <a:prstGeom prst="ellipse">
              <a:avLst/>
            </a:prstGeom>
            <a:solidFill>
              <a:schemeClr val="accent1">
                <a:alpha val="20000"/>
              </a:schemeClr>
            </a:solidFill>
          </p:spPr>
        </p:sp>
        <p:sp>
          <p:nvSpPr>
            <p:cNvPr name="AutoShape 17" id="17"/>
            <p:cNvSpPr/>
            <p:nvPr/>
          </p:nvSpPr>
          <p:spPr>
            <a:xfrm rot="0">
              <a:off x="454963" y="448942"/>
              <a:ext cx="84147" cy="84147"/>
            </a:xfrm>
            <a:prstGeom prst="ellipse">
              <a:avLst/>
            </a:prstGeom>
            <a:solidFill>
              <a:schemeClr val="accent1">
                <a:alpha val="100000"/>
              </a:schemeClr>
            </a:solidFill>
          </p:spPr>
        </p:sp>
        <p:sp>
          <p:nvSpPr>
            <p:cNvPr name="AutoShape 18" id="18"/>
            <p:cNvSpPr/>
            <p:nvPr/>
          </p:nvSpPr>
          <p:spPr>
            <a:xfrm rot="0">
              <a:off x="575049" y="455517"/>
              <a:ext cx="78137" cy="78137"/>
            </a:xfrm>
            <a:prstGeom prst="ellipse">
              <a:avLst/>
            </a:prstGeom>
            <a:solidFill>
              <a:schemeClr val="accent1">
                <a:alpha val="80000"/>
              </a:schemeClr>
            </a:solidFill>
          </p:spPr>
        </p:sp>
        <p:sp>
          <p:nvSpPr>
            <p:cNvPr name="AutoShape 19" id="19"/>
            <p:cNvSpPr/>
            <p:nvPr/>
          </p:nvSpPr>
          <p:spPr>
            <a:xfrm rot="0">
              <a:off x="689125" y="457233"/>
              <a:ext cx="74704" cy="74704"/>
            </a:xfrm>
            <a:prstGeom prst="ellipse">
              <a:avLst/>
            </a:prstGeom>
            <a:solidFill>
              <a:schemeClr val="accent1">
                <a:alpha val="60000"/>
              </a:schemeClr>
            </a:solidFill>
          </p:spPr>
        </p:sp>
        <p:sp>
          <p:nvSpPr>
            <p:cNvPr name="AutoShape 20" id="20"/>
            <p:cNvSpPr/>
            <p:nvPr/>
          </p:nvSpPr>
          <p:spPr>
            <a:xfrm rot="0">
              <a:off x="799768" y="466203"/>
              <a:ext cx="69238" cy="69238"/>
            </a:xfrm>
            <a:prstGeom prst="ellipse">
              <a:avLst/>
            </a:prstGeom>
            <a:solidFill>
              <a:schemeClr val="accent1">
                <a:alpha val="40000"/>
              </a:schemeClr>
            </a:solidFill>
          </p:spPr>
        </p:sp>
        <p:sp>
          <p:nvSpPr>
            <p:cNvPr name="AutoShape 21" id="21"/>
            <p:cNvSpPr/>
            <p:nvPr/>
          </p:nvSpPr>
          <p:spPr>
            <a:xfrm rot="0">
              <a:off x="904945" y="462070"/>
              <a:ext cx="65594" cy="65594"/>
            </a:xfrm>
            <a:prstGeom prst="ellipse">
              <a:avLst/>
            </a:prstGeom>
            <a:solidFill>
              <a:schemeClr val="accent1">
                <a:alpha val="20000"/>
              </a:schemeClr>
            </a:solidFill>
          </p:spPr>
        </p:sp>
        <p:sp>
          <p:nvSpPr>
            <p:cNvPr name="AutoShape 22" id="22"/>
            <p:cNvSpPr/>
            <p:nvPr/>
          </p:nvSpPr>
          <p:spPr>
            <a:xfrm rot="0">
              <a:off x="454963" y="566715"/>
              <a:ext cx="84147" cy="84147"/>
            </a:xfrm>
            <a:prstGeom prst="ellipse">
              <a:avLst/>
            </a:prstGeom>
            <a:solidFill>
              <a:schemeClr val="accent1">
                <a:alpha val="100000"/>
              </a:schemeClr>
            </a:solidFill>
          </p:spPr>
        </p:sp>
        <p:sp>
          <p:nvSpPr>
            <p:cNvPr name="AutoShape 23" id="23"/>
            <p:cNvSpPr/>
            <p:nvPr/>
          </p:nvSpPr>
          <p:spPr>
            <a:xfrm rot="0">
              <a:off x="575049" y="573291"/>
              <a:ext cx="78137" cy="78137"/>
            </a:xfrm>
            <a:prstGeom prst="ellipse">
              <a:avLst/>
            </a:prstGeom>
            <a:solidFill>
              <a:schemeClr val="accent1">
                <a:alpha val="80000"/>
              </a:schemeClr>
            </a:solidFill>
          </p:spPr>
        </p:sp>
        <p:sp>
          <p:nvSpPr>
            <p:cNvPr name="AutoShape 24" id="24"/>
            <p:cNvSpPr/>
            <p:nvPr/>
          </p:nvSpPr>
          <p:spPr>
            <a:xfrm rot="0">
              <a:off x="689125" y="575007"/>
              <a:ext cx="74704" cy="74704"/>
            </a:xfrm>
            <a:prstGeom prst="ellipse">
              <a:avLst/>
            </a:prstGeom>
            <a:solidFill>
              <a:schemeClr val="accent1">
                <a:alpha val="60000"/>
              </a:schemeClr>
            </a:solidFill>
          </p:spPr>
        </p:sp>
        <p:sp>
          <p:nvSpPr>
            <p:cNvPr name="AutoShape 25" id="25"/>
            <p:cNvSpPr/>
            <p:nvPr/>
          </p:nvSpPr>
          <p:spPr>
            <a:xfrm rot="0">
              <a:off x="799768" y="583977"/>
              <a:ext cx="69238" cy="69238"/>
            </a:xfrm>
            <a:prstGeom prst="ellipse">
              <a:avLst/>
            </a:prstGeom>
            <a:solidFill>
              <a:schemeClr val="accent1">
                <a:alpha val="40000"/>
              </a:schemeClr>
            </a:solidFill>
          </p:spPr>
        </p:sp>
        <p:sp>
          <p:nvSpPr>
            <p:cNvPr name="AutoShape 26" id="26"/>
            <p:cNvSpPr/>
            <p:nvPr/>
          </p:nvSpPr>
          <p:spPr>
            <a:xfrm rot="0">
              <a:off x="904945" y="579844"/>
              <a:ext cx="65594" cy="65594"/>
            </a:xfrm>
            <a:prstGeom prst="ellipse">
              <a:avLst/>
            </a:prstGeom>
            <a:solidFill>
              <a:schemeClr val="accent1">
                <a:alpha val="20000"/>
              </a:schemeClr>
            </a:solidFill>
          </p:spPr>
        </p:sp>
        <p:sp>
          <p:nvSpPr>
            <p:cNvPr name="AutoShape 27" id="27"/>
            <p:cNvSpPr/>
            <p:nvPr/>
          </p:nvSpPr>
          <p:spPr>
            <a:xfrm rot="0">
              <a:off x="454963" y="684489"/>
              <a:ext cx="84147" cy="84147"/>
            </a:xfrm>
            <a:prstGeom prst="ellipse">
              <a:avLst/>
            </a:prstGeom>
            <a:solidFill>
              <a:schemeClr val="accent1">
                <a:alpha val="100000"/>
              </a:schemeClr>
            </a:solidFill>
          </p:spPr>
        </p:sp>
        <p:sp>
          <p:nvSpPr>
            <p:cNvPr name="AutoShape 28" id="28"/>
            <p:cNvSpPr/>
            <p:nvPr/>
          </p:nvSpPr>
          <p:spPr>
            <a:xfrm rot="0">
              <a:off x="575049" y="691064"/>
              <a:ext cx="78137" cy="78137"/>
            </a:xfrm>
            <a:prstGeom prst="ellipse">
              <a:avLst/>
            </a:prstGeom>
            <a:solidFill>
              <a:schemeClr val="accent1">
                <a:alpha val="80000"/>
              </a:schemeClr>
            </a:solidFill>
          </p:spPr>
        </p:sp>
        <p:sp>
          <p:nvSpPr>
            <p:cNvPr name="AutoShape 29" id="29"/>
            <p:cNvSpPr/>
            <p:nvPr/>
          </p:nvSpPr>
          <p:spPr>
            <a:xfrm rot="0">
              <a:off x="689125" y="692781"/>
              <a:ext cx="74704" cy="74704"/>
            </a:xfrm>
            <a:prstGeom prst="ellipse">
              <a:avLst/>
            </a:prstGeom>
            <a:solidFill>
              <a:schemeClr val="accent1">
                <a:alpha val="60000"/>
              </a:schemeClr>
            </a:solidFill>
          </p:spPr>
        </p:sp>
        <p:sp>
          <p:nvSpPr>
            <p:cNvPr name="AutoShape 30" id="30"/>
            <p:cNvSpPr/>
            <p:nvPr/>
          </p:nvSpPr>
          <p:spPr>
            <a:xfrm rot="0">
              <a:off x="799768" y="701751"/>
              <a:ext cx="69238" cy="69238"/>
            </a:xfrm>
            <a:prstGeom prst="ellipse">
              <a:avLst/>
            </a:prstGeom>
            <a:solidFill>
              <a:schemeClr val="accent1">
                <a:alpha val="40000"/>
              </a:schemeClr>
            </a:solidFill>
          </p:spPr>
        </p:sp>
        <p:sp>
          <p:nvSpPr>
            <p:cNvPr name="AutoShape 31" id="31"/>
            <p:cNvSpPr/>
            <p:nvPr/>
          </p:nvSpPr>
          <p:spPr>
            <a:xfrm rot="0">
              <a:off x="904945" y="697618"/>
              <a:ext cx="65594" cy="65594"/>
            </a:xfrm>
            <a:prstGeom prst="ellipse">
              <a:avLst/>
            </a:prstGeom>
            <a:solidFill>
              <a:schemeClr val="accent1">
                <a:alpha val="20000"/>
              </a:schemeClr>
            </a:solidFill>
          </p:spPr>
        </p:sp>
        <p:sp>
          <p:nvSpPr>
            <p:cNvPr name="TextBox 32" id="32"/>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定义语音合成</a:t>
              </a:r>
            </a:p>
          </p:txBody>
        </p:sp>
      </p:grpSp>
      <p:grpSp>
        <p:nvGrpSpPr>
          <p:cNvPr name="Group 33" id="33"/>
          <p:cNvGrpSpPr/>
          <p:nvPr/>
        </p:nvGrpSpPr>
        <p:grpSpPr>
          <a:xfrm rot="0">
            <a:off x="1057922" y="1822244"/>
            <a:ext cx="3286271" cy="1654845"/>
            <a:chOff x="1057922" y="1822244"/>
            <a:chExt cx="3286271" cy="1654845"/>
          </a:xfrm>
        </p:grpSpPr>
        <p:sp>
          <p:nvSpPr>
            <p:cNvPr name="TextBox 34" id="34"/>
            <p:cNvSpPr txBox="true"/>
            <p:nvPr/>
          </p:nvSpPr>
          <p:spPr>
            <a:xfrm rot="0">
              <a:off x="1057922" y="1822244"/>
              <a:ext cx="3286271" cy="1654845"/>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rgbClr val="FFFDFD">
                      <a:alpha val="100000"/>
                    </a:srgbClr>
                  </a:solidFill>
                  <a:latin typeface="Microsoft Yahei"/>
                  <a:ea typeface="Microsoft Yahei"/>
                  <a:cs typeface="Microsoft Yahei"/>
                </a:rPr>
                <a:t>语音合成是一种技术，它可以将文本转化为自然语音。</a:t>
              </a:r>
            </a:p>
          </p:txBody>
        </p:sp>
      </p:grpSp>
      <p:grpSp>
        <p:nvGrpSpPr>
          <p:cNvPr name="Group 35" id="35"/>
          <p:cNvGrpSpPr/>
          <p:nvPr/>
        </p:nvGrpSpPr>
        <p:grpSpPr>
          <a:xfrm rot="0">
            <a:off x="4452917" y="3966127"/>
            <a:ext cx="3286271" cy="1654845"/>
            <a:chOff x="4452917" y="3966127"/>
            <a:chExt cx="3286271" cy="1654845"/>
          </a:xfrm>
        </p:grpSpPr>
        <p:sp>
          <p:nvSpPr>
            <p:cNvPr name="TextBox 36" id="36"/>
            <p:cNvSpPr txBox="true"/>
            <p:nvPr/>
          </p:nvSpPr>
          <p:spPr>
            <a:xfrm rot="0">
              <a:off x="4452917" y="3966127"/>
              <a:ext cx="3286271" cy="1654845"/>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rgbClr val="FFFDFD">
                      <a:alpha val="100000"/>
                    </a:srgbClr>
                  </a:solidFill>
                  <a:latin typeface="Microsoft Yahei"/>
                  <a:ea typeface="Microsoft Yahei"/>
                  <a:cs typeface="Microsoft Yahei"/>
                </a:rPr>
                <a:t>这一技术为视觉障碍者提供了方便，让他们能够更好地感知和理解世界。</a:t>
              </a:r>
            </a:p>
          </p:txBody>
        </p:sp>
      </p:grpSp>
      <p:grpSp>
        <p:nvGrpSpPr>
          <p:cNvPr name="Group 37" id="37"/>
          <p:cNvGrpSpPr/>
          <p:nvPr/>
        </p:nvGrpSpPr>
        <p:grpSpPr>
          <a:xfrm rot="0">
            <a:off x="7847818" y="1822244"/>
            <a:ext cx="3286271" cy="1654845"/>
            <a:chOff x="7847818" y="1822244"/>
            <a:chExt cx="3286271" cy="1654845"/>
          </a:xfrm>
        </p:grpSpPr>
        <p:sp>
          <p:nvSpPr>
            <p:cNvPr name="TextBox 38" id="38"/>
            <p:cNvSpPr txBox="true"/>
            <p:nvPr/>
          </p:nvSpPr>
          <p:spPr>
            <a:xfrm rot="0">
              <a:off x="7847818" y="1822244"/>
              <a:ext cx="3286271" cy="1654845"/>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rgbClr val="FFFDFD">
                      <a:alpha val="100000"/>
                    </a:srgbClr>
                  </a:solidFill>
                  <a:latin typeface="Microsoft Yahei"/>
                  <a:ea typeface="Microsoft Yahei"/>
                  <a:cs typeface="Microsoft Yahei"/>
                </a:rPr>
                <a:t>语音合成还被广泛应用于各类应用场景中，如智能家居、车载系统、教育娱乐等。</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grpSp>
        <p:nvGrpSpPr>
          <p:cNvPr name="Group 2" id="2"/>
          <p:cNvGrpSpPr/>
          <p:nvPr/>
        </p:nvGrpSpPr>
        <p:grpSpPr>
          <a:xfrm rot="0">
            <a:off x="6087237" y="4692872"/>
            <a:ext cx="2429542" cy="1127284"/>
            <a:chOff x="6087237" y="4692872"/>
            <a:chExt cx="2429542" cy="1127284"/>
          </a:xfrm>
        </p:grpSpPr>
        <p:sp>
          <p:nvSpPr>
            <p:cNvPr name="Freeform 3" id="3"/>
            <p:cNvSpPr/>
            <p:nvPr/>
          </p:nvSpPr>
          <p:spPr>
            <a:xfrm rot="0">
              <a:off x="6087237" y="4692872"/>
              <a:ext cx="2429542" cy="1127284"/>
            </a:xfrm>
            <a:custGeom>
              <a:avLst/>
              <a:gdLst/>
              <a:ahLst/>
              <a:cxnLst/>
              <a:rect r="r" b="b" t="t" l="l"/>
              <a:pathLst>
                <a:path h="135" w="292">
                  <a:moveTo>
                    <a:pt x="130" y="19"/>
                  </a:moveTo>
                  <a:cubicBezTo>
                    <a:pt x="75" y="38"/>
                    <a:pt x="31" y="73"/>
                    <a:pt x="0" y="118"/>
                  </a:cubicBezTo>
                  <a:cubicBezTo>
                    <a:pt x="52" y="134"/>
                    <a:pt x="108" y="135"/>
                    <a:pt x="163" y="116"/>
                  </a:cubicBezTo>
                  <a:cubicBezTo>
                    <a:pt x="218" y="97"/>
                    <a:pt x="262" y="61"/>
                    <a:pt x="292" y="17"/>
                  </a:cubicBezTo>
                  <a:cubicBezTo>
                    <a:pt x="241" y="0"/>
                    <a:pt x="184" y="0"/>
                    <a:pt x="130" y="19"/>
                  </a:cubicBezTo>
                  <a:close/>
                </a:path>
              </a:pathLst>
            </a:custGeom>
            <a:solidFill>
              <a:schemeClr val="accent4">
                <a:alpha val="100000"/>
              </a:schemeClr>
            </a:solidFill>
          </p:spPr>
        </p:sp>
        <p:sp>
          <p:nvSpPr>
            <p:cNvPr name="Freeform 4" id="4"/>
            <p:cNvSpPr/>
            <p:nvPr/>
          </p:nvSpPr>
          <p:spPr>
            <a:xfrm rot="0">
              <a:off x="7421499" y="5019484"/>
              <a:ext cx="311944" cy="273653"/>
            </a:xfrm>
            <a:custGeom>
              <a:avLst/>
              <a:gdLst/>
              <a:ahLst/>
              <a:cxnLst/>
              <a:rect r="r" b="b" t="t" l="l"/>
              <a:pathLst>
                <a:path h="511176" w="582612">
                  <a:moveTo>
                    <a:pt x="563781" y="169863"/>
                  </a:moveTo>
                  <a:cubicBezTo>
                    <a:pt x="567547" y="181115"/>
                    <a:pt x="571313" y="192367"/>
                    <a:pt x="575080" y="199869"/>
                  </a:cubicBezTo>
                  <a:cubicBezTo>
                    <a:pt x="578846" y="214872"/>
                    <a:pt x="578846" y="226124"/>
                    <a:pt x="582612" y="237376"/>
                  </a:cubicBezTo>
                  <a:cubicBezTo>
                    <a:pt x="582612" y="237376"/>
                    <a:pt x="582612" y="241126"/>
                    <a:pt x="582612" y="241126"/>
                  </a:cubicBezTo>
                  <a:cubicBezTo>
                    <a:pt x="582612" y="241126"/>
                    <a:pt x="582612" y="241126"/>
                    <a:pt x="582612" y="267381"/>
                  </a:cubicBezTo>
                  <a:cubicBezTo>
                    <a:pt x="582612" y="271132"/>
                    <a:pt x="582612" y="278633"/>
                    <a:pt x="582612" y="282384"/>
                  </a:cubicBezTo>
                  <a:cubicBezTo>
                    <a:pt x="575080" y="327392"/>
                    <a:pt x="552482" y="368650"/>
                    <a:pt x="514820" y="394905"/>
                  </a:cubicBezTo>
                  <a:cubicBezTo>
                    <a:pt x="480924" y="424910"/>
                    <a:pt x="439496" y="436162"/>
                    <a:pt x="398068" y="436162"/>
                  </a:cubicBezTo>
                  <a:cubicBezTo>
                    <a:pt x="326510" y="436162"/>
                    <a:pt x="258718" y="436162"/>
                    <a:pt x="187161" y="436162"/>
                  </a:cubicBezTo>
                  <a:cubicBezTo>
                    <a:pt x="187161" y="436162"/>
                    <a:pt x="187161" y="436162"/>
                    <a:pt x="179628" y="436162"/>
                  </a:cubicBezTo>
                  <a:cubicBezTo>
                    <a:pt x="179628" y="436162"/>
                    <a:pt x="179628" y="436162"/>
                    <a:pt x="179628" y="511176"/>
                  </a:cubicBezTo>
                  <a:cubicBezTo>
                    <a:pt x="179628" y="507426"/>
                    <a:pt x="175862" y="507426"/>
                    <a:pt x="175862" y="507426"/>
                  </a:cubicBezTo>
                  <a:cubicBezTo>
                    <a:pt x="130667" y="473669"/>
                    <a:pt x="85473" y="439913"/>
                    <a:pt x="40278" y="406157"/>
                  </a:cubicBezTo>
                  <a:cubicBezTo>
                    <a:pt x="40278" y="402406"/>
                    <a:pt x="36512" y="402406"/>
                    <a:pt x="36512" y="402406"/>
                  </a:cubicBezTo>
                  <a:cubicBezTo>
                    <a:pt x="81707" y="364899"/>
                    <a:pt x="130667" y="327392"/>
                    <a:pt x="179628" y="293636"/>
                  </a:cubicBezTo>
                  <a:cubicBezTo>
                    <a:pt x="179628" y="293636"/>
                    <a:pt x="179628" y="293636"/>
                    <a:pt x="179628" y="364899"/>
                  </a:cubicBezTo>
                  <a:cubicBezTo>
                    <a:pt x="183394" y="364899"/>
                    <a:pt x="183394" y="364899"/>
                    <a:pt x="187161" y="364899"/>
                  </a:cubicBezTo>
                  <a:cubicBezTo>
                    <a:pt x="258718" y="364899"/>
                    <a:pt x="330276" y="364899"/>
                    <a:pt x="401834" y="364899"/>
                  </a:cubicBezTo>
                  <a:cubicBezTo>
                    <a:pt x="465860" y="364899"/>
                    <a:pt x="514820" y="312390"/>
                    <a:pt x="511054" y="248628"/>
                  </a:cubicBezTo>
                  <a:cubicBezTo>
                    <a:pt x="511054" y="237376"/>
                    <a:pt x="507288" y="229874"/>
                    <a:pt x="503522" y="218622"/>
                  </a:cubicBezTo>
                  <a:cubicBezTo>
                    <a:pt x="503522" y="218622"/>
                    <a:pt x="503522" y="214872"/>
                    <a:pt x="507288" y="214872"/>
                  </a:cubicBezTo>
                  <a:cubicBezTo>
                    <a:pt x="526119" y="199869"/>
                    <a:pt x="544950" y="184866"/>
                    <a:pt x="563781" y="169863"/>
                  </a:cubicBezTo>
                  <a:close/>
                  <a:moveTo>
                    <a:pt x="401388" y="0"/>
                  </a:moveTo>
                  <a:cubicBezTo>
                    <a:pt x="401388" y="0"/>
                    <a:pt x="405139" y="0"/>
                    <a:pt x="405139" y="3757"/>
                  </a:cubicBezTo>
                  <a:cubicBezTo>
                    <a:pt x="450155" y="37571"/>
                    <a:pt x="495170" y="71384"/>
                    <a:pt x="540185" y="105198"/>
                  </a:cubicBezTo>
                  <a:cubicBezTo>
                    <a:pt x="543937" y="105198"/>
                    <a:pt x="543937" y="105198"/>
                    <a:pt x="547688" y="108955"/>
                  </a:cubicBezTo>
                  <a:cubicBezTo>
                    <a:pt x="498921" y="146526"/>
                    <a:pt x="450155" y="180341"/>
                    <a:pt x="401388" y="217911"/>
                  </a:cubicBezTo>
                  <a:cubicBezTo>
                    <a:pt x="401388" y="217911"/>
                    <a:pt x="401388" y="217911"/>
                    <a:pt x="401388" y="146526"/>
                  </a:cubicBezTo>
                  <a:cubicBezTo>
                    <a:pt x="397636" y="146526"/>
                    <a:pt x="397636" y="146526"/>
                    <a:pt x="393885" y="146526"/>
                  </a:cubicBezTo>
                  <a:cubicBezTo>
                    <a:pt x="322611" y="146526"/>
                    <a:pt x="255088" y="146526"/>
                    <a:pt x="183813" y="146526"/>
                  </a:cubicBezTo>
                  <a:cubicBezTo>
                    <a:pt x="120041" y="146526"/>
                    <a:pt x="67523" y="199126"/>
                    <a:pt x="71275" y="259239"/>
                  </a:cubicBezTo>
                  <a:cubicBezTo>
                    <a:pt x="75026" y="270511"/>
                    <a:pt x="75026" y="281782"/>
                    <a:pt x="78777" y="289296"/>
                  </a:cubicBezTo>
                  <a:cubicBezTo>
                    <a:pt x="78777" y="293053"/>
                    <a:pt x="78777" y="296810"/>
                    <a:pt x="75026" y="296810"/>
                  </a:cubicBezTo>
                  <a:cubicBezTo>
                    <a:pt x="60021" y="311839"/>
                    <a:pt x="41264" y="323110"/>
                    <a:pt x="18756" y="338138"/>
                  </a:cubicBezTo>
                  <a:cubicBezTo>
                    <a:pt x="15005" y="330624"/>
                    <a:pt x="11254" y="319353"/>
                    <a:pt x="7502" y="308082"/>
                  </a:cubicBezTo>
                  <a:cubicBezTo>
                    <a:pt x="3751" y="296810"/>
                    <a:pt x="3751" y="285539"/>
                    <a:pt x="0" y="270511"/>
                  </a:cubicBezTo>
                  <a:cubicBezTo>
                    <a:pt x="0" y="270511"/>
                    <a:pt x="0" y="270511"/>
                    <a:pt x="0" y="266754"/>
                  </a:cubicBezTo>
                  <a:cubicBezTo>
                    <a:pt x="0" y="266754"/>
                    <a:pt x="0" y="266754"/>
                    <a:pt x="0" y="244211"/>
                  </a:cubicBezTo>
                  <a:cubicBezTo>
                    <a:pt x="0" y="236697"/>
                    <a:pt x="0" y="232940"/>
                    <a:pt x="0" y="225426"/>
                  </a:cubicBezTo>
                  <a:cubicBezTo>
                    <a:pt x="7502" y="180341"/>
                    <a:pt x="30010" y="142769"/>
                    <a:pt x="67523" y="112712"/>
                  </a:cubicBezTo>
                  <a:cubicBezTo>
                    <a:pt x="101285" y="86413"/>
                    <a:pt x="142549" y="71384"/>
                    <a:pt x="187565" y="71384"/>
                  </a:cubicBezTo>
                  <a:cubicBezTo>
                    <a:pt x="255088" y="71384"/>
                    <a:pt x="322611" y="71384"/>
                    <a:pt x="393885" y="71384"/>
                  </a:cubicBezTo>
                  <a:cubicBezTo>
                    <a:pt x="393885" y="71384"/>
                    <a:pt x="393885" y="71384"/>
                    <a:pt x="401388" y="71384"/>
                  </a:cubicBezTo>
                  <a:cubicBezTo>
                    <a:pt x="401388" y="71384"/>
                    <a:pt x="401388" y="71384"/>
                    <a:pt x="401388" y="0"/>
                  </a:cubicBezTo>
                  <a:close/>
                </a:path>
              </a:pathLst>
            </a:custGeom>
            <a:solidFill>
              <a:srgbClr val="FFFFFF">
                <a:alpha val="100000"/>
              </a:srgbClr>
            </a:solidFill>
          </p:spPr>
        </p:sp>
      </p:grpSp>
      <p:sp>
        <p:nvSpPr>
          <p:cNvPr name="Freeform 5" id="5"/>
          <p:cNvSpPr/>
          <p:nvPr/>
        </p:nvSpPr>
        <p:spPr>
          <a:xfrm rot="0">
            <a:off x="6087237" y="3581590"/>
            <a:ext cx="1515142" cy="2095595"/>
          </a:xfrm>
          <a:custGeom>
            <a:avLst/>
            <a:gdLst/>
            <a:ahLst/>
            <a:cxnLst/>
            <a:rect r="r" b="b" t="t" l="l"/>
            <a:pathLst>
              <a:path h="251" w="182">
                <a:moveTo>
                  <a:pt x="49" y="96"/>
                </a:moveTo>
                <a:cubicBezTo>
                  <a:pt x="15" y="143"/>
                  <a:pt x="0" y="197"/>
                  <a:pt x="1" y="251"/>
                </a:cubicBezTo>
                <a:cubicBezTo>
                  <a:pt x="52" y="235"/>
                  <a:pt x="99" y="203"/>
                  <a:pt x="132" y="156"/>
                </a:cubicBezTo>
                <a:cubicBezTo>
                  <a:pt x="166" y="109"/>
                  <a:pt x="182" y="54"/>
                  <a:pt x="181" y="0"/>
                </a:cubicBezTo>
                <a:cubicBezTo>
                  <a:pt x="130" y="16"/>
                  <a:pt x="83" y="49"/>
                  <a:pt x="49" y="96"/>
                </a:cubicBezTo>
                <a:close/>
              </a:path>
            </a:pathLst>
          </a:custGeom>
          <a:solidFill>
            <a:schemeClr val="accent1">
              <a:alpha val="100000"/>
            </a:schemeClr>
          </a:solidFill>
        </p:spPr>
      </p:sp>
      <p:grpSp>
        <p:nvGrpSpPr>
          <p:cNvPr name="Group 6" id="6"/>
          <p:cNvGrpSpPr/>
          <p:nvPr/>
        </p:nvGrpSpPr>
        <p:grpSpPr>
          <a:xfrm rot="0">
            <a:off x="6859714" y="4236053"/>
            <a:ext cx="352711" cy="269463"/>
            <a:chOff x="6859714" y="4236053"/>
            <a:chExt cx="352711" cy="269463"/>
          </a:xfrm>
        </p:grpSpPr>
        <p:sp>
          <p:nvSpPr>
            <p:cNvPr name="Freeform 7" id="7"/>
            <p:cNvSpPr/>
            <p:nvPr/>
          </p:nvSpPr>
          <p:spPr>
            <a:xfrm rot="0">
              <a:off x="6859714" y="4236053"/>
              <a:ext cx="283845" cy="220980"/>
            </a:xfrm>
            <a:custGeom>
              <a:avLst/>
              <a:gdLst/>
              <a:ahLst/>
              <a:cxnLst/>
              <a:rect r="r" b="b" t="t" l="l"/>
              <a:pathLst>
                <a:path h="110" w="141">
                  <a:moveTo>
                    <a:pt x="92" y="95"/>
                  </a:moveTo>
                  <a:cubicBezTo>
                    <a:pt x="105" y="92"/>
                    <a:pt x="117" y="87"/>
                    <a:pt x="126" y="77"/>
                  </a:cubicBezTo>
                  <a:cubicBezTo>
                    <a:pt x="137" y="66"/>
                    <a:pt x="141" y="53"/>
                    <a:pt x="136" y="38"/>
                  </a:cubicBezTo>
                  <a:cubicBezTo>
                    <a:pt x="132" y="25"/>
                    <a:pt x="123" y="17"/>
                    <a:pt x="111" y="10"/>
                  </a:cubicBezTo>
                  <a:cubicBezTo>
                    <a:pt x="100" y="4"/>
                    <a:pt x="87" y="1"/>
                    <a:pt x="75" y="1"/>
                  </a:cubicBezTo>
                  <a:cubicBezTo>
                    <a:pt x="54" y="0"/>
                    <a:pt x="35" y="5"/>
                    <a:pt x="20" y="19"/>
                  </a:cubicBezTo>
                  <a:cubicBezTo>
                    <a:pt x="1" y="35"/>
                    <a:pt x="0" y="59"/>
                    <a:pt x="17" y="77"/>
                  </a:cubicBezTo>
                  <a:cubicBezTo>
                    <a:pt x="20" y="81"/>
                    <a:pt x="25" y="84"/>
                    <a:pt x="30" y="88"/>
                  </a:cubicBezTo>
                  <a:cubicBezTo>
                    <a:pt x="30" y="88"/>
                    <a:pt x="30" y="88"/>
                    <a:pt x="29" y="88"/>
                  </a:cubicBezTo>
                  <a:cubicBezTo>
                    <a:pt x="27" y="94"/>
                    <a:pt x="23" y="99"/>
                    <a:pt x="19" y="103"/>
                  </a:cubicBezTo>
                  <a:cubicBezTo>
                    <a:pt x="17" y="105"/>
                    <a:pt x="16" y="106"/>
                    <a:pt x="17" y="108"/>
                  </a:cubicBezTo>
                  <a:cubicBezTo>
                    <a:pt x="18" y="110"/>
                    <a:pt x="20" y="110"/>
                    <a:pt x="22" y="110"/>
                  </a:cubicBezTo>
                  <a:cubicBezTo>
                    <a:pt x="33" y="108"/>
                    <a:pt x="43" y="104"/>
                    <a:pt x="53" y="98"/>
                  </a:cubicBezTo>
                  <a:cubicBezTo>
                    <a:pt x="54" y="97"/>
                    <a:pt x="56" y="96"/>
                    <a:pt x="58" y="97"/>
                  </a:cubicBezTo>
                  <a:cubicBezTo>
                    <a:pt x="69" y="98"/>
                    <a:pt x="81" y="98"/>
                    <a:pt x="92" y="95"/>
                  </a:cubicBezTo>
                  <a:close/>
                  <a:moveTo>
                    <a:pt x="55" y="84"/>
                  </a:moveTo>
                  <a:cubicBezTo>
                    <a:pt x="53" y="84"/>
                    <a:pt x="51" y="84"/>
                    <a:pt x="50" y="85"/>
                  </a:cubicBezTo>
                  <a:cubicBezTo>
                    <a:pt x="47" y="87"/>
                    <a:pt x="45" y="88"/>
                    <a:pt x="43" y="90"/>
                  </a:cubicBezTo>
                  <a:cubicBezTo>
                    <a:pt x="43" y="89"/>
                    <a:pt x="42" y="89"/>
                    <a:pt x="42" y="89"/>
                  </a:cubicBezTo>
                  <a:cubicBezTo>
                    <a:pt x="43" y="87"/>
                    <a:pt x="44" y="85"/>
                    <a:pt x="45" y="82"/>
                  </a:cubicBezTo>
                  <a:cubicBezTo>
                    <a:pt x="42" y="80"/>
                    <a:pt x="40" y="79"/>
                    <a:pt x="37" y="77"/>
                  </a:cubicBezTo>
                  <a:cubicBezTo>
                    <a:pt x="31" y="74"/>
                    <a:pt x="26" y="70"/>
                    <a:pt x="22" y="64"/>
                  </a:cubicBezTo>
                  <a:cubicBezTo>
                    <a:pt x="14" y="53"/>
                    <a:pt x="16" y="40"/>
                    <a:pt x="25" y="30"/>
                  </a:cubicBezTo>
                  <a:cubicBezTo>
                    <a:pt x="35" y="20"/>
                    <a:pt x="48" y="15"/>
                    <a:pt x="62" y="14"/>
                  </a:cubicBezTo>
                  <a:cubicBezTo>
                    <a:pt x="76" y="12"/>
                    <a:pt x="90" y="14"/>
                    <a:pt x="103" y="20"/>
                  </a:cubicBezTo>
                  <a:cubicBezTo>
                    <a:pt x="112" y="24"/>
                    <a:pt x="119" y="30"/>
                    <a:pt x="123" y="38"/>
                  </a:cubicBezTo>
                  <a:cubicBezTo>
                    <a:pt x="128" y="47"/>
                    <a:pt x="127" y="56"/>
                    <a:pt x="121" y="64"/>
                  </a:cubicBezTo>
                  <a:cubicBezTo>
                    <a:pt x="113" y="75"/>
                    <a:pt x="102" y="81"/>
                    <a:pt x="89" y="84"/>
                  </a:cubicBezTo>
                  <a:cubicBezTo>
                    <a:pt x="78" y="86"/>
                    <a:pt x="66" y="86"/>
                    <a:pt x="55" y="84"/>
                  </a:cubicBezTo>
                  <a:close/>
                </a:path>
              </a:pathLst>
            </a:custGeom>
            <a:solidFill>
              <a:srgbClr val="FFFFFF">
                <a:alpha val="100000"/>
              </a:srgbClr>
            </a:solidFill>
          </p:spPr>
        </p:sp>
        <p:sp>
          <p:nvSpPr>
            <p:cNvPr name="Freeform 8" id="8"/>
            <p:cNvSpPr/>
            <p:nvPr/>
          </p:nvSpPr>
          <p:spPr>
            <a:xfrm rot="0">
              <a:off x="6988873" y="4306634"/>
              <a:ext cx="223552" cy="198882"/>
            </a:xfrm>
            <a:custGeom>
              <a:avLst/>
              <a:gdLst/>
              <a:ahLst/>
              <a:cxnLst/>
              <a:rect r="r" b="b" t="t" l="l"/>
              <a:pathLst>
                <a:path h="99" w="111">
                  <a:moveTo>
                    <a:pt x="94" y="90"/>
                  </a:moveTo>
                  <a:cubicBezTo>
                    <a:pt x="91" y="86"/>
                    <a:pt x="87" y="82"/>
                    <a:pt x="85" y="77"/>
                  </a:cubicBezTo>
                  <a:cubicBezTo>
                    <a:pt x="100" y="68"/>
                    <a:pt x="111" y="56"/>
                    <a:pt x="110" y="38"/>
                  </a:cubicBezTo>
                  <a:cubicBezTo>
                    <a:pt x="110" y="20"/>
                    <a:pt x="99" y="9"/>
                    <a:pt x="84" y="0"/>
                  </a:cubicBezTo>
                  <a:cubicBezTo>
                    <a:pt x="85" y="1"/>
                    <a:pt x="85" y="2"/>
                    <a:pt x="85" y="3"/>
                  </a:cubicBezTo>
                  <a:cubicBezTo>
                    <a:pt x="86" y="9"/>
                    <a:pt x="87" y="15"/>
                    <a:pt x="86" y="21"/>
                  </a:cubicBezTo>
                  <a:cubicBezTo>
                    <a:pt x="84" y="35"/>
                    <a:pt x="77" y="46"/>
                    <a:pt x="66" y="55"/>
                  </a:cubicBezTo>
                  <a:cubicBezTo>
                    <a:pt x="54" y="66"/>
                    <a:pt x="39" y="71"/>
                    <a:pt x="23" y="74"/>
                  </a:cubicBezTo>
                  <a:cubicBezTo>
                    <a:pt x="16" y="75"/>
                    <a:pt x="8" y="75"/>
                    <a:pt x="0" y="75"/>
                  </a:cubicBezTo>
                  <a:cubicBezTo>
                    <a:pt x="3" y="77"/>
                    <a:pt x="7" y="79"/>
                    <a:pt x="10" y="81"/>
                  </a:cubicBezTo>
                  <a:cubicBezTo>
                    <a:pt x="26" y="87"/>
                    <a:pt x="42" y="88"/>
                    <a:pt x="58" y="86"/>
                  </a:cubicBezTo>
                  <a:cubicBezTo>
                    <a:pt x="60" y="86"/>
                    <a:pt x="61" y="86"/>
                    <a:pt x="62" y="87"/>
                  </a:cubicBezTo>
                  <a:cubicBezTo>
                    <a:pt x="72" y="93"/>
                    <a:pt x="82" y="97"/>
                    <a:pt x="94" y="99"/>
                  </a:cubicBezTo>
                  <a:cubicBezTo>
                    <a:pt x="95" y="99"/>
                    <a:pt x="97" y="98"/>
                    <a:pt x="98" y="97"/>
                  </a:cubicBezTo>
                  <a:cubicBezTo>
                    <a:pt x="98" y="97"/>
                    <a:pt x="98" y="95"/>
                    <a:pt x="97" y="93"/>
                  </a:cubicBezTo>
                  <a:cubicBezTo>
                    <a:pt x="97" y="92"/>
                    <a:pt x="95" y="91"/>
                    <a:pt x="94" y="90"/>
                  </a:cubicBezTo>
                  <a:close/>
                </a:path>
              </a:pathLst>
            </a:custGeom>
            <a:solidFill>
              <a:srgbClr val="FFFFFF">
                <a:alpha val="100000"/>
              </a:srgbClr>
            </a:solidFill>
          </p:spPr>
        </p:sp>
      </p:grpSp>
      <p:grpSp>
        <p:nvGrpSpPr>
          <p:cNvPr name="Group 9" id="9"/>
          <p:cNvGrpSpPr/>
          <p:nvPr/>
        </p:nvGrpSpPr>
        <p:grpSpPr>
          <a:xfrm rot="0">
            <a:off x="3667887" y="4692872"/>
            <a:ext cx="2419350" cy="1127284"/>
            <a:chOff x="3667887" y="4692872"/>
            <a:chExt cx="2419350" cy="1127284"/>
          </a:xfrm>
        </p:grpSpPr>
        <p:sp>
          <p:nvSpPr>
            <p:cNvPr name="Freeform 10" id="10"/>
            <p:cNvSpPr/>
            <p:nvPr/>
          </p:nvSpPr>
          <p:spPr>
            <a:xfrm rot="0">
              <a:off x="3667887" y="4692872"/>
              <a:ext cx="2419350" cy="1127284"/>
            </a:xfrm>
            <a:custGeom>
              <a:avLst/>
              <a:gdLst/>
              <a:ahLst/>
              <a:cxnLst/>
              <a:rect r="r" b="b" t="t" l="l"/>
              <a:pathLst>
                <a:path h="135" w="291">
                  <a:moveTo>
                    <a:pt x="162" y="19"/>
                  </a:moveTo>
                  <a:cubicBezTo>
                    <a:pt x="217" y="38"/>
                    <a:pt x="261" y="73"/>
                    <a:pt x="291" y="118"/>
                  </a:cubicBezTo>
                  <a:cubicBezTo>
                    <a:pt x="240" y="134"/>
                    <a:pt x="184" y="135"/>
                    <a:pt x="129" y="116"/>
                  </a:cubicBezTo>
                  <a:cubicBezTo>
                    <a:pt x="74" y="97"/>
                    <a:pt x="30" y="61"/>
                    <a:pt x="0" y="17"/>
                  </a:cubicBezTo>
                  <a:cubicBezTo>
                    <a:pt x="51" y="0"/>
                    <a:pt x="108" y="0"/>
                    <a:pt x="162" y="19"/>
                  </a:cubicBezTo>
                  <a:close/>
                </a:path>
              </a:pathLst>
            </a:custGeom>
            <a:solidFill>
              <a:schemeClr val="accent4">
                <a:alpha val="100000"/>
              </a:schemeClr>
            </a:solidFill>
          </p:spPr>
        </p:sp>
        <p:sp>
          <p:nvSpPr>
            <p:cNvPr name="Freeform 11" id="11"/>
            <p:cNvSpPr/>
            <p:nvPr/>
          </p:nvSpPr>
          <p:spPr>
            <a:xfrm rot="0">
              <a:off x="4465034" y="5004149"/>
              <a:ext cx="234601" cy="304229"/>
            </a:xfrm>
            <a:custGeom>
              <a:avLst/>
              <a:gdLst/>
              <a:ahLst/>
              <a:cxnLst/>
              <a:rect r="r" b="b" t="t" l="l"/>
              <a:pathLst>
                <a:path h="568325" w="438150">
                  <a:moveTo>
                    <a:pt x="344255" y="320246"/>
                  </a:moveTo>
                  <a:cubicBezTo>
                    <a:pt x="393080" y="312737"/>
                    <a:pt x="434394" y="346528"/>
                    <a:pt x="438150" y="399092"/>
                  </a:cubicBezTo>
                  <a:cubicBezTo>
                    <a:pt x="438150" y="399092"/>
                    <a:pt x="438150" y="402847"/>
                    <a:pt x="438150" y="406601"/>
                  </a:cubicBezTo>
                  <a:cubicBezTo>
                    <a:pt x="438150" y="451656"/>
                    <a:pt x="438150" y="496711"/>
                    <a:pt x="438150" y="545520"/>
                  </a:cubicBezTo>
                  <a:cubicBezTo>
                    <a:pt x="438150" y="545520"/>
                    <a:pt x="438150" y="545520"/>
                    <a:pt x="438150" y="549275"/>
                  </a:cubicBezTo>
                  <a:cubicBezTo>
                    <a:pt x="438150" y="549275"/>
                    <a:pt x="438150" y="549275"/>
                    <a:pt x="284162" y="549275"/>
                  </a:cubicBezTo>
                  <a:cubicBezTo>
                    <a:pt x="284162" y="549275"/>
                    <a:pt x="284162" y="545520"/>
                    <a:pt x="284162" y="545520"/>
                  </a:cubicBezTo>
                  <a:cubicBezTo>
                    <a:pt x="284162" y="496711"/>
                    <a:pt x="284162" y="451656"/>
                    <a:pt x="284162" y="402847"/>
                  </a:cubicBezTo>
                  <a:cubicBezTo>
                    <a:pt x="284162" y="361546"/>
                    <a:pt x="310453" y="327755"/>
                    <a:pt x="344255" y="320246"/>
                  </a:cubicBezTo>
                  <a:close/>
                  <a:moveTo>
                    <a:pt x="352879" y="200025"/>
                  </a:moveTo>
                  <a:cubicBezTo>
                    <a:pt x="352879" y="200025"/>
                    <a:pt x="352879" y="200025"/>
                    <a:pt x="356621" y="200025"/>
                  </a:cubicBezTo>
                  <a:cubicBezTo>
                    <a:pt x="356621" y="200025"/>
                    <a:pt x="356621" y="200025"/>
                    <a:pt x="367847" y="200025"/>
                  </a:cubicBezTo>
                  <a:cubicBezTo>
                    <a:pt x="371589" y="200025"/>
                    <a:pt x="375330" y="203767"/>
                    <a:pt x="379072" y="203767"/>
                  </a:cubicBezTo>
                  <a:cubicBezTo>
                    <a:pt x="401524" y="211251"/>
                    <a:pt x="412750" y="237445"/>
                    <a:pt x="409008" y="263638"/>
                  </a:cubicBezTo>
                  <a:cubicBezTo>
                    <a:pt x="405266" y="286090"/>
                    <a:pt x="386556" y="304800"/>
                    <a:pt x="360363" y="304800"/>
                  </a:cubicBezTo>
                  <a:cubicBezTo>
                    <a:pt x="337911" y="304800"/>
                    <a:pt x="319201" y="286090"/>
                    <a:pt x="311717" y="263638"/>
                  </a:cubicBezTo>
                  <a:cubicBezTo>
                    <a:pt x="307975" y="233703"/>
                    <a:pt x="326685" y="207509"/>
                    <a:pt x="352879" y="200025"/>
                  </a:cubicBezTo>
                  <a:close/>
                  <a:moveTo>
                    <a:pt x="100853" y="196018"/>
                  </a:moveTo>
                  <a:cubicBezTo>
                    <a:pt x="175559" y="180975"/>
                    <a:pt x="246529" y="241146"/>
                    <a:pt x="254000" y="320120"/>
                  </a:cubicBezTo>
                  <a:cubicBezTo>
                    <a:pt x="254000" y="323881"/>
                    <a:pt x="254000" y="327642"/>
                    <a:pt x="254000" y="331402"/>
                  </a:cubicBezTo>
                  <a:cubicBezTo>
                    <a:pt x="254000" y="406616"/>
                    <a:pt x="254000" y="481829"/>
                    <a:pt x="254000" y="557043"/>
                  </a:cubicBezTo>
                  <a:cubicBezTo>
                    <a:pt x="254000" y="557043"/>
                    <a:pt x="254000" y="557043"/>
                    <a:pt x="254000" y="568325"/>
                  </a:cubicBezTo>
                  <a:cubicBezTo>
                    <a:pt x="254000" y="568325"/>
                    <a:pt x="254000" y="568325"/>
                    <a:pt x="0" y="568325"/>
                  </a:cubicBezTo>
                  <a:cubicBezTo>
                    <a:pt x="0" y="564564"/>
                    <a:pt x="0" y="564564"/>
                    <a:pt x="0" y="560804"/>
                  </a:cubicBezTo>
                  <a:cubicBezTo>
                    <a:pt x="0" y="485590"/>
                    <a:pt x="0" y="406616"/>
                    <a:pt x="0" y="327642"/>
                  </a:cubicBezTo>
                  <a:cubicBezTo>
                    <a:pt x="0" y="263710"/>
                    <a:pt x="44823" y="211060"/>
                    <a:pt x="100853" y="196018"/>
                  </a:cubicBezTo>
                  <a:close/>
                  <a:moveTo>
                    <a:pt x="112091" y="0"/>
                  </a:moveTo>
                  <a:cubicBezTo>
                    <a:pt x="115818" y="0"/>
                    <a:pt x="115818" y="0"/>
                    <a:pt x="115818" y="0"/>
                  </a:cubicBezTo>
                  <a:cubicBezTo>
                    <a:pt x="115818" y="0"/>
                    <a:pt x="115818" y="0"/>
                    <a:pt x="138181" y="0"/>
                  </a:cubicBezTo>
                  <a:cubicBezTo>
                    <a:pt x="141909" y="0"/>
                    <a:pt x="149363" y="3762"/>
                    <a:pt x="153090" y="3762"/>
                  </a:cubicBezTo>
                  <a:cubicBezTo>
                    <a:pt x="190362" y="18808"/>
                    <a:pt x="212725" y="60187"/>
                    <a:pt x="205271" y="101566"/>
                  </a:cubicBezTo>
                  <a:cubicBezTo>
                    <a:pt x="197816" y="139183"/>
                    <a:pt x="164272" y="169276"/>
                    <a:pt x="127000" y="169276"/>
                  </a:cubicBezTo>
                  <a:cubicBezTo>
                    <a:pt x="89728" y="173038"/>
                    <a:pt x="56184" y="142944"/>
                    <a:pt x="48729" y="101566"/>
                  </a:cubicBezTo>
                  <a:cubicBezTo>
                    <a:pt x="41275" y="52664"/>
                    <a:pt x="71092" y="7523"/>
                    <a:pt x="112091" y="0"/>
                  </a:cubicBezTo>
                  <a:close/>
                </a:path>
              </a:pathLst>
            </a:custGeom>
            <a:solidFill>
              <a:srgbClr val="FFFFFF">
                <a:alpha val="100000"/>
              </a:srgbClr>
            </a:solidFill>
          </p:spPr>
        </p:sp>
      </p:grpSp>
      <p:sp>
        <p:nvSpPr>
          <p:cNvPr name="Freeform 12" id="12"/>
          <p:cNvSpPr/>
          <p:nvPr/>
        </p:nvSpPr>
        <p:spPr>
          <a:xfrm rot="0">
            <a:off x="4582287" y="3581590"/>
            <a:ext cx="1513713" cy="2095595"/>
          </a:xfrm>
          <a:custGeom>
            <a:avLst/>
            <a:gdLst/>
            <a:ahLst/>
            <a:cxnLst/>
            <a:rect r="r" b="b" t="t" l="l"/>
            <a:pathLst>
              <a:path h="251" w="182">
                <a:moveTo>
                  <a:pt x="133" y="96"/>
                </a:moveTo>
                <a:cubicBezTo>
                  <a:pt x="167" y="143"/>
                  <a:pt x="182" y="197"/>
                  <a:pt x="181" y="251"/>
                </a:cubicBezTo>
                <a:cubicBezTo>
                  <a:pt x="130" y="235"/>
                  <a:pt x="83" y="203"/>
                  <a:pt x="50" y="156"/>
                </a:cubicBezTo>
                <a:cubicBezTo>
                  <a:pt x="16" y="109"/>
                  <a:pt x="0" y="54"/>
                  <a:pt x="1" y="0"/>
                </a:cubicBezTo>
                <a:cubicBezTo>
                  <a:pt x="52" y="16"/>
                  <a:pt x="99" y="49"/>
                  <a:pt x="133" y="96"/>
                </a:cubicBezTo>
                <a:close/>
              </a:path>
            </a:pathLst>
          </a:custGeom>
          <a:solidFill>
            <a:schemeClr val="accent1">
              <a:alpha val="100000"/>
            </a:schemeClr>
          </a:solidFill>
        </p:spPr>
      </p:sp>
      <p:grpSp>
        <p:nvGrpSpPr>
          <p:cNvPr name="Group 13" id="13"/>
          <p:cNvGrpSpPr/>
          <p:nvPr/>
        </p:nvGrpSpPr>
        <p:grpSpPr>
          <a:xfrm rot="0">
            <a:off x="4996434" y="4236053"/>
            <a:ext cx="313754" cy="313849"/>
            <a:chOff x="4996434" y="4236053"/>
            <a:chExt cx="313754" cy="313849"/>
          </a:xfrm>
        </p:grpSpPr>
        <p:sp>
          <p:nvSpPr>
            <p:cNvPr name="Freeform 14" id="14"/>
            <p:cNvSpPr/>
            <p:nvPr/>
          </p:nvSpPr>
          <p:spPr>
            <a:xfrm rot="0">
              <a:off x="4996434" y="4265200"/>
              <a:ext cx="284702" cy="284702"/>
            </a:xfrm>
            <a:custGeom>
              <a:avLst/>
              <a:gdLst/>
              <a:ahLst/>
              <a:cxnLst/>
              <a:rect r="r" b="b" t="t" l="l"/>
              <a:pathLst>
                <a:path h="184" w="184">
                  <a:moveTo>
                    <a:pt x="92" y="184"/>
                  </a:moveTo>
                  <a:cubicBezTo>
                    <a:pt x="143" y="184"/>
                    <a:pt x="184" y="143"/>
                    <a:pt x="184" y="92"/>
                  </a:cubicBezTo>
                  <a:cubicBezTo>
                    <a:pt x="184" y="76"/>
                    <a:pt x="180" y="62"/>
                    <a:pt x="173" y="49"/>
                  </a:cubicBezTo>
                  <a:cubicBezTo>
                    <a:pt x="172" y="49"/>
                    <a:pt x="172" y="49"/>
                    <a:pt x="171" y="49"/>
                  </a:cubicBezTo>
                  <a:cubicBezTo>
                    <a:pt x="170" y="49"/>
                    <a:pt x="170" y="49"/>
                    <a:pt x="170" y="49"/>
                  </a:cubicBezTo>
                  <a:cubicBezTo>
                    <a:pt x="158" y="48"/>
                    <a:pt x="158" y="48"/>
                    <a:pt x="158" y="48"/>
                  </a:cubicBezTo>
                  <a:cubicBezTo>
                    <a:pt x="149" y="56"/>
                    <a:pt x="149" y="56"/>
                    <a:pt x="149" y="56"/>
                  </a:cubicBezTo>
                  <a:cubicBezTo>
                    <a:pt x="156" y="67"/>
                    <a:pt x="160" y="79"/>
                    <a:pt x="160" y="92"/>
                  </a:cubicBezTo>
                  <a:cubicBezTo>
                    <a:pt x="160" y="129"/>
                    <a:pt x="129" y="160"/>
                    <a:pt x="92" y="160"/>
                  </a:cubicBezTo>
                  <a:cubicBezTo>
                    <a:pt x="55" y="160"/>
                    <a:pt x="24" y="129"/>
                    <a:pt x="24" y="92"/>
                  </a:cubicBezTo>
                  <a:cubicBezTo>
                    <a:pt x="24" y="55"/>
                    <a:pt x="55" y="24"/>
                    <a:pt x="92" y="24"/>
                  </a:cubicBezTo>
                  <a:cubicBezTo>
                    <a:pt x="105" y="24"/>
                    <a:pt x="117" y="28"/>
                    <a:pt x="128" y="35"/>
                  </a:cubicBezTo>
                  <a:cubicBezTo>
                    <a:pt x="135" y="27"/>
                    <a:pt x="135" y="27"/>
                    <a:pt x="135" y="27"/>
                  </a:cubicBezTo>
                  <a:cubicBezTo>
                    <a:pt x="134" y="14"/>
                    <a:pt x="134" y="14"/>
                    <a:pt x="134" y="14"/>
                  </a:cubicBezTo>
                  <a:cubicBezTo>
                    <a:pt x="134" y="12"/>
                    <a:pt x="134" y="11"/>
                    <a:pt x="134" y="10"/>
                  </a:cubicBezTo>
                  <a:cubicBezTo>
                    <a:pt x="122" y="4"/>
                    <a:pt x="107" y="0"/>
                    <a:pt x="92" y="0"/>
                  </a:cubicBezTo>
                  <a:cubicBezTo>
                    <a:pt x="41" y="0"/>
                    <a:pt x="0" y="41"/>
                    <a:pt x="0" y="92"/>
                  </a:cubicBezTo>
                  <a:cubicBezTo>
                    <a:pt x="0" y="143"/>
                    <a:pt x="41" y="184"/>
                    <a:pt x="92" y="184"/>
                  </a:cubicBezTo>
                  <a:close/>
                  <a:moveTo>
                    <a:pt x="92" y="184"/>
                  </a:moveTo>
                  <a:cubicBezTo>
                    <a:pt x="92" y="184"/>
                    <a:pt x="92" y="184"/>
                    <a:pt x="92" y="184"/>
                  </a:cubicBezTo>
                </a:path>
              </a:pathLst>
            </a:custGeom>
            <a:solidFill>
              <a:srgbClr val="FFFFFF">
                <a:alpha val="100000"/>
              </a:srgbClr>
            </a:solidFill>
          </p:spPr>
        </p:sp>
        <p:sp>
          <p:nvSpPr>
            <p:cNvPr name="Freeform 15" id="15"/>
            <p:cNvSpPr/>
            <p:nvPr/>
          </p:nvSpPr>
          <p:spPr>
            <a:xfrm rot="0">
              <a:off x="5069300" y="4338066"/>
              <a:ext cx="139065" cy="139065"/>
            </a:xfrm>
            <a:custGeom>
              <a:avLst/>
              <a:gdLst/>
              <a:ahLst/>
              <a:cxnLst/>
              <a:rect r="r" b="b" t="t" l="l"/>
              <a:pathLst>
                <a:path h="90" w="90">
                  <a:moveTo>
                    <a:pt x="45" y="21"/>
                  </a:moveTo>
                  <a:cubicBezTo>
                    <a:pt x="46" y="21"/>
                    <a:pt x="46" y="21"/>
                    <a:pt x="47" y="21"/>
                  </a:cubicBezTo>
                  <a:cubicBezTo>
                    <a:pt x="64" y="4"/>
                    <a:pt x="64" y="4"/>
                    <a:pt x="64" y="4"/>
                  </a:cubicBezTo>
                  <a:cubicBezTo>
                    <a:pt x="64" y="4"/>
                    <a:pt x="64" y="4"/>
                    <a:pt x="64" y="4"/>
                  </a:cubicBezTo>
                  <a:cubicBezTo>
                    <a:pt x="58" y="1"/>
                    <a:pt x="52" y="0"/>
                    <a:pt x="45" y="0"/>
                  </a:cubicBezTo>
                  <a:cubicBezTo>
                    <a:pt x="20" y="0"/>
                    <a:pt x="0" y="20"/>
                    <a:pt x="0" y="45"/>
                  </a:cubicBezTo>
                  <a:cubicBezTo>
                    <a:pt x="0" y="70"/>
                    <a:pt x="20" y="90"/>
                    <a:pt x="45" y="90"/>
                  </a:cubicBezTo>
                  <a:cubicBezTo>
                    <a:pt x="70" y="90"/>
                    <a:pt x="90" y="70"/>
                    <a:pt x="90" y="45"/>
                  </a:cubicBezTo>
                  <a:cubicBezTo>
                    <a:pt x="90" y="38"/>
                    <a:pt x="89" y="32"/>
                    <a:pt x="86" y="26"/>
                  </a:cubicBezTo>
                  <a:cubicBezTo>
                    <a:pt x="86" y="26"/>
                    <a:pt x="86" y="26"/>
                    <a:pt x="86" y="26"/>
                  </a:cubicBezTo>
                  <a:cubicBezTo>
                    <a:pt x="69" y="43"/>
                    <a:pt x="69" y="43"/>
                    <a:pt x="69" y="43"/>
                  </a:cubicBezTo>
                  <a:cubicBezTo>
                    <a:pt x="69" y="44"/>
                    <a:pt x="69" y="44"/>
                    <a:pt x="69" y="45"/>
                  </a:cubicBezTo>
                  <a:cubicBezTo>
                    <a:pt x="69" y="58"/>
                    <a:pt x="58" y="69"/>
                    <a:pt x="45" y="69"/>
                  </a:cubicBezTo>
                  <a:cubicBezTo>
                    <a:pt x="32" y="69"/>
                    <a:pt x="21" y="58"/>
                    <a:pt x="21" y="45"/>
                  </a:cubicBezTo>
                  <a:cubicBezTo>
                    <a:pt x="21" y="32"/>
                    <a:pt x="32" y="21"/>
                    <a:pt x="45" y="21"/>
                  </a:cubicBezTo>
                  <a:close/>
                  <a:moveTo>
                    <a:pt x="45" y="21"/>
                  </a:moveTo>
                  <a:cubicBezTo>
                    <a:pt x="45" y="21"/>
                    <a:pt x="45" y="21"/>
                    <a:pt x="45" y="21"/>
                  </a:cubicBezTo>
                </a:path>
              </a:pathLst>
            </a:custGeom>
            <a:solidFill>
              <a:srgbClr val="FFFFFF">
                <a:alpha val="100000"/>
              </a:srgbClr>
            </a:solidFill>
          </p:spPr>
        </p:sp>
        <p:sp>
          <p:nvSpPr>
            <p:cNvPr name="Freeform 16" id="16"/>
            <p:cNvSpPr/>
            <p:nvPr/>
          </p:nvSpPr>
          <p:spPr>
            <a:xfrm rot="0">
              <a:off x="5152644" y="4236053"/>
              <a:ext cx="157544" cy="157544"/>
            </a:xfrm>
            <a:custGeom>
              <a:avLst/>
              <a:gdLst/>
              <a:ahLst/>
              <a:cxnLst/>
              <a:rect r="r" b="b" t="t" l="l"/>
              <a:pathLst>
                <a:path h="102" w="102">
                  <a:moveTo>
                    <a:pt x="86" y="28"/>
                  </a:moveTo>
                  <a:cubicBezTo>
                    <a:pt x="91" y="23"/>
                    <a:pt x="91" y="23"/>
                    <a:pt x="91" y="23"/>
                  </a:cubicBezTo>
                  <a:cubicBezTo>
                    <a:pt x="93" y="20"/>
                    <a:pt x="93" y="17"/>
                    <a:pt x="91" y="14"/>
                  </a:cubicBezTo>
                  <a:cubicBezTo>
                    <a:pt x="87" y="11"/>
                    <a:pt x="87" y="11"/>
                    <a:pt x="87" y="11"/>
                  </a:cubicBezTo>
                  <a:cubicBezTo>
                    <a:pt x="86" y="10"/>
                    <a:pt x="85" y="9"/>
                    <a:pt x="83" y="9"/>
                  </a:cubicBezTo>
                  <a:cubicBezTo>
                    <a:pt x="82" y="9"/>
                    <a:pt x="80" y="10"/>
                    <a:pt x="79" y="11"/>
                  </a:cubicBezTo>
                  <a:cubicBezTo>
                    <a:pt x="74" y="17"/>
                    <a:pt x="74" y="17"/>
                    <a:pt x="74" y="17"/>
                  </a:cubicBezTo>
                  <a:cubicBezTo>
                    <a:pt x="72" y="2"/>
                    <a:pt x="72" y="2"/>
                    <a:pt x="72" y="2"/>
                  </a:cubicBezTo>
                  <a:cubicBezTo>
                    <a:pt x="72" y="0"/>
                    <a:pt x="71" y="0"/>
                    <a:pt x="70" y="0"/>
                  </a:cubicBezTo>
                  <a:cubicBezTo>
                    <a:pt x="70" y="0"/>
                    <a:pt x="69" y="0"/>
                    <a:pt x="69" y="0"/>
                  </a:cubicBezTo>
                  <a:cubicBezTo>
                    <a:pt x="47" y="23"/>
                    <a:pt x="47" y="23"/>
                    <a:pt x="47" y="23"/>
                  </a:cubicBezTo>
                  <a:cubicBezTo>
                    <a:pt x="45" y="25"/>
                    <a:pt x="44" y="28"/>
                    <a:pt x="44" y="30"/>
                  </a:cubicBezTo>
                  <a:cubicBezTo>
                    <a:pt x="44" y="31"/>
                    <a:pt x="44" y="31"/>
                    <a:pt x="44" y="31"/>
                  </a:cubicBezTo>
                  <a:cubicBezTo>
                    <a:pt x="45" y="45"/>
                    <a:pt x="45" y="45"/>
                    <a:pt x="45" y="45"/>
                  </a:cubicBezTo>
                  <a:cubicBezTo>
                    <a:pt x="37" y="53"/>
                    <a:pt x="37" y="53"/>
                    <a:pt x="37" y="53"/>
                  </a:cubicBezTo>
                  <a:cubicBezTo>
                    <a:pt x="22" y="68"/>
                    <a:pt x="22" y="68"/>
                    <a:pt x="22" y="68"/>
                  </a:cubicBezTo>
                  <a:cubicBezTo>
                    <a:pt x="22" y="68"/>
                    <a:pt x="22" y="68"/>
                    <a:pt x="22" y="68"/>
                  </a:cubicBezTo>
                  <a:cubicBezTo>
                    <a:pt x="8" y="82"/>
                    <a:pt x="8" y="82"/>
                    <a:pt x="8" y="82"/>
                  </a:cubicBezTo>
                  <a:cubicBezTo>
                    <a:pt x="2" y="89"/>
                    <a:pt x="2" y="89"/>
                    <a:pt x="2" y="89"/>
                  </a:cubicBezTo>
                  <a:cubicBezTo>
                    <a:pt x="1" y="90"/>
                    <a:pt x="0" y="91"/>
                    <a:pt x="0" y="92"/>
                  </a:cubicBezTo>
                  <a:cubicBezTo>
                    <a:pt x="0" y="97"/>
                    <a:pt x="0" y="97"/>
                    <a:pt x="0" y="97"/>
                  </a:cubicBezTo>
                  <a:cubicBezTo>
                    <a:pt x="0" y="100"/>
                    <a:pt x="2" y="102"/>
                    <a:pt x="5" y="102"/>
                  </a:cubicBezTo>
                  <a:cubicBezTo>
                    <a:pt x="5" y="102"/>
                    <a:pt x="5" y="102"/>
                    <a:pt x="5" y="102"/>
                  </a:cubicBezTo>
                  <a:cubicBezTo>
                    <a:pt x="10" y="102"/>
                    <a:pt x="10" y="102"/>
                    <a:pt x="10" y="102"/>
                  </a:cubicBezTo>
                  <a:cubicBezTo>
                    <a:pt x="11" y="102"/>
                    <a:pt x="12" y="101"/>
                    <a:pt x="13" y="100"/>
                  </a:cubicBezTo>
                  <a:cubicBezTo>
                    <a:pt x="57" y="56"/>
                    <a:pt x="57" y="56"/>
                    <a:pt x="57" y="56"/>
                  </a:cubicBezTo>
                  <a:cubicBezTo>
                    <a:pt x="70" y="57"/>
                    <a:pt x="70" y="57"/>
                    <a:pt x="70" y="57"/>
                  </a:cubicBezTo>
                  <a:cubicBezTo>
                    <a:pt x="71" y="57"/>
                    <a:pt x="71" y="57"/>
                    <a:pt x="71" y="57"/>
                  </a:cubicBezTo>
                  <a:cubicBezTo>
                    <a:pt x="71" y="57"/>
                    <a:pt x="71" y="57"/>
                    <a:pt x="71" y="57"/>
                  </a:cubicBezTo>
                  <a:cubicBezTo>
                    <a:pt x="74" y="57"/>
                    <a:pt x="77" y="56"/>
                    <a:pt x="78" y="54"/>
                  </a:cubicBezTo>
                  <a:cubicBezTo>
                    <a:pt x="101" y="32"/>
                    <a:pt x="101" y="32"/>
                    <a:pt x="101" y="32"/>
                  </a:cubicBezTo>
                  <a:cubicBezTo>
                    <a:pt x="102" y="31"/>
                    <a:pt x="101" y="29"/>
                    <a:pt x="100" y="29"/>
                  </a:cubicBezTo>
                  <a:lnTo>
                    <a:pt x="86" y="28"/>
                  </a:lnTo>
                  <a:close/>
                  <a:moveTo>
                    <a:pt x="86" y="28"/>
                  </a:moveTo>
                  <a:cubicBezTo>
                    <a:pt x="86" y="28"/>
                    <a:pt x="86" y="28"/>
                    <a:pt x="86" y="28"/>
                  </a:cubicBezTo>
                </a:path>
              </a:pathLst>
            </a:custGeom>
            <a:solidFill>
              <a:srgbClr val="FFFFFF">
                <a:alpha val="100000"/>
              </a:srgbClr>
            </a:solidFill>
          </p:spPr>
        </p:sp>
      </p:grpSp>
      <p:sp>
        <p:nvSpPr>
          <p:cNvPr name="Freeform 17" id="17"/>
          <p:cNvSpPr/>
          <p:nvPr/>
        </p:nvSpPr>
        <p:spPr>
          <a:xfrm rot="0">
            <a:off x="5664327" y="3097435"/>
            <a:ext cx="856012" cy="2579751"/>
          </a:xfrm>
          <a:custGeom>
            <a:avLst/>
            <a:gdLst/>
            <a:ahLst/>
            <a:cxnLst/>
            <a:rect r="r" b="b" t="t" l="l"/>
            <a:pathLst>
              <a:path h="309" w="103">
                <a:moveTo>
                  <a:pt x="0" y="154"/>
                </a:moveTo>
                <a:cubicBezTo>
                  <a:pt x="0" y="212"/>
                  <a:pt x="19" y="266"/>
                  <a:pt x="51" y="309"/>
                </a:cubicBezTo>
                <a:cubicBezTo>
                  <a:pt x="84" y="266"/>
                  <a:pt x="103" y="212"/>
                  <a:pt x="103" y="154"/>
                </a:cubicBezTo>
                <a:cubicBezTo>
                  <a:pt x="103" y="97"/>
                  <a:pt x="84" y="43"/>
                  <a:pt x="51" y="0"/>
                </a:cubicBezTo>
                <a:cubicBezTo>
                  <a:pt x="19" y="43"/>
                  <a:pt x="0" y="97"/>
                  <a:pt x="0" y="154"/>
                </a:cubicBezTo>
                <a:close/>
              </a:path>
            </a:pathLst>
          </a:custGeom>
          <a:solidFill>
            <a:schemeClr val="accent4">
              <a:alpha val="100000"/>
            </a:schemeClr>
          </a:solidFill>
        </p:spPr>
      </p:sp>
      <p:sp>
        <p:nvSpPr>
          <p:cNvPr name="Freeform 18" id="18"/>
          <p:cNvSpPr/>
          <p:nvPr/>
        </p:nvSpPr>
        <p:spPr>
          <a:xfrm rot="0">
            <a:off x="5984843" y="3986974"/>
            <a:ext cx="215074" cy="313658"/>
          </a:xfrm>
          <a:custGeom>
            <a:avLst/>
            <a:gdLst/>
            <a:ahLst/>
            <a:cxnLst/>
            <a:rect r="r" b="b" t="t" l="l"/>
            <a:pathLst>
              <a:path h="156" w="107">
                <a:moveTo>
                  <a:pt x="43" y="156"/>
                </a:moveTo>
                <a:cubicBezTo>
                  <a:pt x="40" y="155"/>
                  <a:pt x="37" y="154"/>
                  <a:pt x="34" y="152"/>
                </a:cubicBezTo>
                <a:cubicBezTo>
                  <a:pt x="31" y="150"/>
                  <a:pt x="29" y="147"/>
                  <a:pt x="27" y="143"/>
                </a:cubicBezTo>
                <a:cubicBezTo>
                  <a:pt x="27" y="142"/>
                  <a:pt x="27" y="142"/>
                  <a:pt x="25" y="141"/>
                </a:cubicBezTo>
                <a:cubicBezTo>
                  <a:pt x="19" y="138"/>
                  <a:pt x="16" y="130"/>
                  <a:pt x="19" y="123"/>
                </a:cubicBezTo>
                <a:cubicBezTo>
                  <a:pt x="19" y="123"/>
                  <a:pt x="19" y="122"/>
                  <a:pt x="19" y="121"/>
                </a:cubicBezTo>
                <a:cubicBezTo>
                  <a:pt x="18" y="118"/>
                  <a:pt x="17" y="115"/>
                  <a:pt x="19" y="111"/>
                </a:cubicBezTo>
                <a:cubicBezTo>
                  <a:pt x="19" y="110"/>
                  <a:pt x="19" y="110"/>
                  <a:pt x="18" y="109"/>
                </a:cubicBezTo>
                <a:cubicBezTo>
                  <a:pt x="18" y="106"/>
                  <a:pt x="17" y="104"/>
                  <a:pt x="17" y="101"/>
                </a:cubicBezTo>
                <a:cubicBezTo>
                  <a:pt x="16" y="96"/>
                  <a:pt x="14" y="91"/>
                  <a:pt x="12" y="86"/>
                </a:cubicBezTo>
                <a:cubicBezTo>
                  <a:pt x="9" y="81"/>
                  <a:pt x="6" y="76"/>
                  <a:pt x="4" y="71"/>
                </a:cubicBezTo>
                <a:cubicBezTo>
                  <a:pt x="1" y="62"/>
                  <a:pt x="0" y="53"/>
                  <a:pt x="1" y="44"/>
                </a:cubicBezTo>
                <a:cubicBezTo>
                  <a:pt x="5" y="25"/>
                  <a:pt x="15" y="12"/>
                  <a:pt x="33" y="4"/>
                </a:cubicBezTo>
                <a:cubicBezTo>
                  <a:pt x="38" y="2"/>
                  <a:pt x="43" y="0"/>
                  <a:pt x="49" y="0"/>
                </a:cubicBezTo>
                <a:cubicBezTo>
                  <a:pt x="49" y="0"/>
                  <a:pt x="50" y="0"/>
                  <a:pt x="50" y="0"/>
                </a:cubicBezTo>
                <a:cubicBezTo>
                  <a:pt x="56" y="0"/>
                  <a:pt x="56" y="0"/>
                  <a:pt x="56" y="0"/>
                </a:cubicBezTo>
                <a:cubicBezTo>
                  <a:pt x="60" y="0"/>
                  <a:pt x="63" y="1"/>
                  <a:pt x="67" y="1"/>
                </a:cubicBezTo>
                <a:cubicBezTo>
                  <a:pt x="76" y="4"/>
                  <a:pt x="84" y="8"/>
                  <a:pt x="90" y="15"/>
                </a:cubicBezTo>
                <a:cubicBezTo>
                  <a:pt x="97" y="22"/>
                  <a:pt x="102" y="30"/>
                  <a:pt x="104" y="40"/>
                </a:cubicBezTo>
                <a:cubicBezTo>
                  <a:pt x="107" y="53"/>
                  <a:pt x="105" y="65"/>
                  <a:pt x="99" y="77"/>
                </a:cubicBezTo>
                <a:cubicBezTo>
                  <a:pt x="97" y="81"/>
                  <a:pt x="95" y="85"/>
                  <a:pt x="93" y="89"/>
                </a:cubicBezTo>
                <a:cubicBezTo>
                  <a:pt x="90" y="94"/>
                  <a:pt x="89" y="99"/>
                  <a:pt x="89" y="105"/>
                </a:cubicBezTo>
                <a:cubicBezTo>
                  <a:pt x="89" y="105"/>
                  <a:pt x="88" y="106"/>
                  <a:pt x="88" y="107"/>
                </a:cubicBezTo>
                <a:cubicBezTo>
                  <a:pt x="88" y="108"/>
                  <a:pt x="88" y="112"/>
                  <a:pt x="88" y="113"/>
                </a:cubicBezTo>
                <a:cubicBezTo>
                  <a:pt x="89" y="116"/>
                  <a:pt x="88" y="119"/>
                  <a:pt x="87" y="121"/>
                </a:cubicBezTo>
                <a:cubicBezTo>
                  <a:pt x="87" y="122"/>
                  <a:pt x="87" y="123"/>
                  <a:pt x="87" y="123"/>
                </a:cubicBezTo>
                <a:cubicBezTo>
                  <a:pt x="90" y="130"/>
                  <a:pt x="87" y="138"/>
                  <a:pt x="80" y="141"/>
                </a:cubicBezTo>
                <a:cubicBezTo>
                  <a:pt x="80" y="142"/>
                  <a:pt x="79" y="142"/>
                  <a:pt x="79" y="143"/>
                </a:cubicBezTo>
                <a:cubicBezTo>
                  <a:pt x="76" y="150"/>
                  <a:pt x="71" y="154"/>
                  <a:pt x="64" y="155"/>
                </a:cubicBezTo>
                <a:cubicBezTo>
                  <a:pt x="64" y="155"/>
                  <a:pt x="63" y="155"/>
                  <a:pt x="63" y="156"/>
                </a:cubicBezTo>
                <a:lnTo>
                  <a:pt x="43" y="156"/>
                </a:lnTo>
                <a:close/>
                <a:moveTo>
                  <a:pt x="53" y="107"/>
                </a:moveTo>
                <a:cubicBezTo>
                  <a:pt x="60" y="107"/>
                  <a:pt x="67" y="107"/>
                  <a:pt x="74" y="107"/>
                </a:cubicBezTo>
                <a:cubicBezTo>
                  <a:pt x="77" y="107"/>
                  <a:pt x="79" y="106"/>
                  <a:pt x="79" y="103"/>
                </a:cubicBezTo>
                <a:cubicBezTo>
                  <a:pt x="79" y="103"/>
                  <a:pt x="79" y="103"/>
                  <a:pt x="79" y="102"/>
                </a:cubicBezTo>
                <a:cubicBezTo>
                  <a:pt x="80" y="98"/>
                  <a:pt x="81" y="93"/>
                  <a:pt x="82" y="89"/>
                </a:cubicBezTo>
                <a:cubicBezTo>
                  <a:pt x="85" y="84"/>
                  <a:pt x="87" y="79"/>
                  <a:pt x="90" y="74"/>
                </a:cubicBezTo>
                <a:cubicBezTo>
                  <a:pt x="95" y="65"/>
                  <a:pt x="97" y="55"/>
                  <a:pt x="95" y="45"/>
                </a:cubicBezTo>
                <a:cubicBezTo>
                  <a:pt x="93" y="33"/>
                  <a:pt x="87" y="23"/>
                  <a:pt x="77" y="17"/>
                </a:cubicBezTo>
                <a:cubicBezTo>
                  <a:pt x="62" y="7"/>
                  <a:pt x="46" y="7"/>
                  <a:pt x="31" y="16"/>
                </a:cubicBezTo>
                <a:cubicBezTo>
                  <a:pt x="15" y="25"/>
                  <a:pt x="8" y="43"/>
                  <a:pt x="11" y="61"/>
                </a:cubicBezTo>
                <a:cubicBezTo>
                  <a:pt x="12" y="67"/>
                  <a:pt x="15" y="72"/>
                  <a:pt x="18" y="77"/>
                </a:cubicBezTo>
                <a:cubicBezTo>
                  <a:pt x="23" y="85"/>
                  <a:pt x="26" y="94"/>
                  <a:pt x="27" y="103"/>
                </a:cubicBezTo>
                <a:cubicBezTo>
                  <a:pt x="27" y="106"/>
                  <a:pt x="29" y="107"/>
                  <a:pt x="32" y="107"/>
                </a:cubicBezTo>
                <a:cubicBezTo>
                  <a:pt x="39" y="107"/>
                  <a:pt x="46" y="107"/>
                  <a:pt x="53" y="107"/>
                </a:cubicBezTo>
                <a:moveTo>
                  <a:pt x="53" y="120"/>
                </a:moveTo>
                <a:cubicBezTo>
                  <a:pt x="60" y="120"/>
                  <a:pt x="67" y="120"/>
                  <a:pt x="74" y="120"/>
                </a:cubicBezTo>
                <a:cubicBezTo>
                  <a:pt x="76" y="120"/>
                  <a:pt x="77" y="119"/>
                  <a:pt x="78" y="118"/>
                </a:cubicBezTo>
                <a:cubicBezTo>
                  <a:pt x="80" y="115"/>
                  <a:pt x="77" y="112"/>
                  <a:pt x="74" y="112"/>
                </a:cubicBezTo>
                <a:cubicBezTo>
                  <a:pt x="64" y="112"/>
                  <a:pt x="54" y="112"/>
                  <a:pt x="44" y="112"/>
                </a:cubicBezTo>
                <a:cubicBezTo>
                  <a:pt x="40" y="112"/>
                  <a:pt x="36" y="112"/>
                  <a:pt x="32" y="112"/>
                </a:cubicBezTo>
                <a:cubicBezTo>
                  <a:pt x="30" y="112"/>
                  <a:pt x="29" y="112"/>
                  <a:pt x="28" y="114"/>
                </a:cubicBezTo>
                <a:cubicBezTo>
                  <a:pt x="27" y="117"/>
                  <a:pt x="29" y="120"/>
                  <a:pt x="32" y="120"/>
                </a:cubicBezTo>
                <a:cubicBezTo>
                  <a:pt x="39" y="120"/>
                  <a:pt x="46" y="120"/>
                  <a:pt x="53" y="120"/>
                </a:cubicBezTo>
                <a:moveTo>
                  <a:pt x="53" y="124"/>
                </a:moveTo>
                <a:cubicBezTo>
                  <a:pt x="46" y="124"/>
                  <a:pt x="39" y="124"/>
                  <a:pt x="32" y="124"/>
                </a:cubicBezTo>
                <a:cubicBezTo>
                  <a:pt x="30" y="124"/>
                  <a:pt x="29" y="125"/>
                  <a:pt x="28" y="127"/>
                </a:cubicBezTo>
                <a:cubicBezTo>
                  <a:pt x="27" y="130"/>
                  <a:pt x="29" y="133"/>
                  <a:pt x="32" y="133"/>
                </a:cubicBezTo>
                <a:cubicBezTo>
                  <a:pt x="42" y="133"/>
                  <a:pt x="52" y="133"/>
                  <a:pt x="62" y="133"/>
                </a:cubicBezTo>
                <a:cubicBezTo>
                  <a:pt x="66" y="133"/>
                  <a:pt x="70" y="133"/>
                  <a:pt x="74" y="133"/>
                </a:cubicBezTo>
                <a:cubicBezTo>
                  <a:pt x="76" y="133"/>
                  <a:pt x="77" y="132"/>
                  <a:pt x="78" y="130"/>
                </a:cubicBezTo>
                <a:cubicBezTo>
                  <a:pt x="80" y="127"/>
                  <a:pt x="77" y="124"/>
                  <a:pt x="74" y="124"/>
                </a:cubicBezTo>
                <a:cubicBezTo>
                  <a:pt x="67" y="124"/>
                  <a:pt x="60" y="124"/>
                  <a:pt x="53" y="124"/>
                </a:cubicBezTo>
                <a:moveTo>
                  <a:pt x="70" y="137"/>
                </a:moveTo>
                <a:cubicBezTo>
                  <a:pt x="36" y="137"/>
                  <a:pt x="36" y="137"/>
                  <a:pt x="36" y="137"/>
                </a:cubicBezTo>
                <a:cubicBezTo>
                  <a:pt x="36" y="142"/>
                  <a:pt x="39" y="146"/>
                  <a:pt x="44" y="146"/>
                </a:cubicBezTo>
                <a:cubicBezTo>
                  <a:pt x="50" y="146"/>
                  <a:pt x="56" y="146"/>
                  <a:pt x="62" y="146"/>
                </a:cubicBezTo>
                <a:cubicBezTo>
                  <a:pt x="67" y="146"/>
                  <a:pt x="70" y="142"/>
                  <a:pt x="70" y="137"/>
                </a:cubicBezTo>
              </a:path>
            </a:pathLst>
          </a:custGeom>
          <a:solidFill>
            <a:srgbClr val="FFFFFF">
              <a:alpha val="100000"/>
            </a:srgbClr>
          </a:solidFill>
        </p:spPr>
      </p:sp>
      <p:grpSp>
        <p:nvGrpSpPr>
          <p:cNvPr name="Group 19" id="19"/>
          <p:cNvGrpSpPr/>
          <p:nvPr/>
        </p:nvGrpSpPr>
        <p:grpSpPr>
          <a:xfrm rot="0">
            <a:off x="454963" y="93878"/>
            <a:ext cx="10641129" cy="914400"/>
            <a:chOff x="454963" y="93878"/>
            <a:chExt cx="10641129" cy="914400"/>
          </a:xfrm>
        </p:grpSpPr>
        <p:sp>
          <p:nvSpPr>
            <p:cNvPr name="AutoShape 20" id="20"/>
            <p:cNvSpPr/>
            <p:nvPr/>
          </p:nvSpPr>
          <p:spPr>
            <a:xfrm rot="0">
              <a:off x="454963" y="331168"/>
              <a:ext cx="84147" cy="84147"/>
            </a:xfrm>
            <a:prstGeom prst="ellipse">
              <a:avLst/>
            </a:prstGeom>
            <a:solidFill>
              <a:schemeClr val="accent1">
                <a:alpha val="100000"/>
              </a:schemeClr>
            </a:solidFill>
          </p:spPr>
        </p:sp>
        <p:sp>
          <p:nvSpPr>
            <p:cNvPr name="AutoShape 21" id="21"/>
            <p:cNvSpPr/>
            <p:nvPr/>
          </p:nvSpPr>
          <p:spPr>
            <a:xfrm rot="0">
              <a:off x="575049" y="337743"/>
              <a:ext cx="78137" cy="78137"/>
            </a:xfrm>
            <a:prstGeom prst="ellipse">
              <a:avLst/>
            </a:prstGeom>
            <a:solidFill>
              <a:schemeClr val="accent1">
                <a:alpha val="80000"/>
              </a:schemeClr>
            </a:solidFill>
          </p:spPr>
        </p:sp>
        <p:sp>
          <p:nvSpPr>
            <p:cNvPr name="AutoShape 22" id="22"/>
            <p:cNvSpPr/>
            <p:nvPr/>
          </p:nvSpPr>
          <p:spPr>
            <a:xfrm rot="0">
              <a:off x="689125" y="339460"/>
              <a:ext cx="74704" cy="74704"/>
            </a:xfrm>
            <a:prstGeom prst="ellipse">
              <a:avLst/>
            </a:prstGeom>
            <a:solidFill>
              <a:schemeClr val="accent1">
                <a:alpha val="60000"/>
              </a:schemeClr>
            </a:solidFill>
          </p:spPr>
        </p:sp>
        <p:sp>
          <p:nvSpPr>
            <p:cNvPr name="AutoShape 23" id="23"/>
            <p:cNvSpPr/>
            <p:nvPr/>
          </p:nvSpPr>
          <p:spPr>
            <a:xfrm rot="0">
              <a:off x="799768" y="348430"/>
              <a:ext cx="69238" cy="69238"/>
            </a:xfrm>
            <a:prstGeom prst="ellipse">
              <a:avLst/>
            </a:prstGeom>
            <a:solidFill>
              <a:schemeClr val="accent1">
                <a:alpha val="40000"/>
              </a:schemeClr>
            </a:solidFill>
          </p:spPr>
        </p:sp>
        <p:sp>
          <p:nvSpPr>
            <p:cNvPr name="AutoShape 24" id="24"/>
            <p:cNvSpPr/>
            <p:nvPr/>
          </p:nvSpPr>
          <p:spPr>
            <a:xfrm rot="0">
              <a:off x="904945" y="344297"/>
              <a:ext cx="65594" cy="65594"/>
            </a:xfrm>
            <a:prstGeom prst="ellipse">
              <a:avLst/>
            </a:prstGeom>
            <a:solidFill>
              <a:schemeClr val="accent1">
                <a:alpha val="20000"/>
              </a:schemeClr>
            </a:solidFill>
          </p:spPr>
        </p:sp>
        <p:sp>
          <p:nvSpPr>
            <p:cNvPr name="AutoShape 25" id="25"/>
            <p:cNvSpPr/>
            <p:nvPr/>
          </p:nvSpPr>
          <p:spPr>
            <a:xfrm rot="0">
              <a:off x="454963" y="448942"/>
              <a:ext cx="84147" cy="84147"/>
            </a:xfrm>
            <a:prstGeom prst="ellipse">
              <a:avLst/>
            </a:prstGeom>
            <a:solidFill>
              <a:schemeClr val="accent1">
                <a:alpha val="100000"/>
              </a:schemeClr>
            </a:solidFill>
          </p:spPr>
        </p:sp>
        <p:sp>
          <p:nvSpPr>
            <p:cNvPr name="AutoShape 26" id="26"/>
            <p:cNvSpPr/>
            <p:nvPr/>
          </p:nvSpPr>
          <p:spPr>
            <a:xfrm rot="0">
              <a:off x="575049" y="455517"/>
              <a:ext cx="78137" cy="78137"/>
            </a:xfrm>
            <a:prstGeom prst="ellipse">
              <a:avLst/>
            </a:prstGeom>
            <a:solidFill>
              <a:schemeClr val="accent1">
                <a:alpha val="80000"/>
              </a:schemeClr>
            </a:solidFill>
          </p:spPr>
        </p:sp>
        <p:sp>
          <p:nvSpPr>
            <p:cNvPr name="AutoShape 27" id="27"/>
            <p:cNvSpPr/>
            <p:nvPr/>
          </p:nvSpPr>
          <p:spPr>
            <a:xfrm rot="0">
              <a:off x="689125" y="457233"/>
              <a:ext cx="74704" cy="74704"/>
            </a:xfrm>
            <a:prstGeom prst="ellipse">
              <a:avLst/>
            </a:prstGeom>
            <a:solidFill>
              <a:schemeClr val="accent1">
                <a:alpha val="60000"/>
              </a:schemeClr>
            </a:solidFill>
          </p:spPr>
        </p:sp>
        <p:sp>
          <p:nvSpPr>
            <p:cNvPr name="AutoShape 28" id="28"/>
            <p:cNvSpPr/>
            <p:nvPr/>
          </p:nvSpPr>
          <p:spPr>
            <a:xfrm rot="0">
              <a:off x="799768" y="466203"/>
              <a:ext cx="69238" cy="69238"/>
            </a:xfrm>
            <a:prstGeom prst="ellipse">
              <a:avLst/>
            </a:prstGeom>
            <a:solidFill>
              <a:schemeClr val="accent1">
                <a:alpha val="40000"/>
              </a:schemeClr>
            </a:solidFill>
          </p:spPr>
        </p:sp>
        <p:sp>
          <p:nvSpPr>
            <p:cNvPr name="AutoShape 29" id="29"/>
            <p:cNvSpPr/>
            <p:nvPr/>
          </p:nvSpPr>
          <p:spPr>
            <a:xfrm rot="0">
              <a:off x="904945" y="462070"/>
              <a:ext cx="65594" cy="65594"/>
            </a:xfrm>
            <a:prstGeom prst="ellipse">
              <a:avLst/>
            </a:prstGeom>
            <a:solidFill>
              <a:schemeClr val="accent1">
                <a:alpha val="20000"/>
              </a:schemeClr>
            </a:solidFill>
          </p:spPr>
        </p:sp>
        <p:sp>
          <p:nvSpPr>
            <p:cNvPr name="AutoShape 30" id="30"/>
            <p:cNvSpPr/>
            <p:nvPr/>
          </p:nvSpPr>
          <p:spPr>
            <a:xfrm rot="0">
              <a:off x="454963" y="566715"/>
              <a:ext cx="84147" cy="84147"/>
            </a:xfrm>
            <a:prstGeom prst="ellipse">
              <a:avLst/>
            </a:prstGeom>
            <a:solidFill>
              <a:schemeClr val="accent1">
                <a:alpha val="100000"/>
              </a:schemeClr>
            </a:solidFill>
          </p:spPr>
        </p:sp>
        <p:sp>
          <p:nvSpPr>
            <p:cNvPr name="AutoShape 31" id="31"/>
            <p:cNvSpPr/>
            <p:nvPr/>
          </p:nvSpPr>
          <p:spPr>
            <a:xfrm rot="0">
              <a:off x="575049" y="573291"/>
              <a:ext cx="78137" cy="78137"/>
            </a:xfrm>
            <a:prstGeom prst="ellipse">
              <a:avLst/>
            </a:prstGeom>
            <a:solidFill>
              <a:schemeClr val="accent1">
                <a:alpha val="80000"/>
              </a:schemeClr>
            </a:solidFill>
          </p:spPr>
        </p:sp>
        <p:sp>
          <p:nvSpPr>
            <p:cNvPr name="AutoShape 32" id="32"/>
            <p:cNvSpPr/>
            <p:nvPr/>
          </p:nvSpPr>
          <p:spPr>
            <a:xfrm rot="0">
              <a:off x="689125" y="575007"/>
              <a:ext cx="74704" cy="74704"/>
            </a:xfrm>
            <a:prstGeom prst="ellipse">
              <a:avLst/>
            </a:prstGeom>
            <a:solidFill>
              <a:schemeClr val="accent1">
                <a:alpha val="60000"/>
              </a:schemeClr>
            </a:solidFill>
          </p:spPr>
        </p:sp>
        <p:sp>
          <p:nvSpPr>
            <p:cNvPr name="AutoShape 33" id="33"/>
            <p:cNvSpPr/>
            <p:nvPr/>
          </p:nvSpPr>
          <p:spPr>
            <a:xfrm rot="0">
              <a:off x="799768" y="583977"/>
              <a:ext cx="69238" cy="69238"/>
            </a:xfrm>
            <a:prstGeom prst="ellipse">
              <a:avLst/>
            </a:prstGeom>
            <a:solidFill>
              <a:schemeClr val="accent1">
                <a:alpha val="40000"/>
              </a:schemeClr>
            </a:solidFill>
          </p:spPr>
        </p:sp>
        <p:sp>
          <p:nvSpPr>
            <p:cNvPr name="AutoShape 34" id="34"/>
            <p:cNvSpPr/>
            <p:nvPr/>
          </p:nvSpPr>
          <p:spPr>
            <a:xfrm rot="0">
              <a:off x="904945" y="579844"/>
              <a:ext cx="65594" cy="65594"/>
            </a:xfrm>
            <a:prstGeom prst="ellipse">
              <a:avLst/>
            </a:prstGeom>
            <a:solidFill>
              <a:schemeClr val="accent1">
                <a:alpha val="20000"/>
              </a:schemeClr>
            </a:solidFill>
          </p:spPr>
        </p:sp>
        <p:sp>
          <p:nvSpPr>
            <p:cNvPr name="AutoShape 35" id="35"/>
            <p:cNvSpPr/>
            <p:nvPr/>
          </p:nvSpPr>
          <p:spPr>
            <a:xfrm rot="0">
              <a:off x="454963" y="684489"/>
              <a:ext cx="84147" cy="84147"/>
            </a:xfrm>
            <a:prstGeom prst="ellipse">
              <a:avLst/>
            </a:prstGeom>
            <a:solidFill>
              <a:schemeClr val="accent1">
                <a:alpha val="100000"/>
              </a:schemeClr>
            </a:solidFill>
          </p:spPr>
        </p:sp>
        <p:sp>
          <p:nvSpPr>
            <p:cNvPr name="AutoShape 36" id="36"/>
            <p:cNvSpPr/>
            <p:nvPr/>
          </p:nvSpPr>
          <p:spPr>
            <a:xfrm rot="0">
              <a:off x="575049" y="691064"/>
              <a:ext cx="78137" cy="78137"/>
            </a:xfrm>
            <a:prstGeom prst="ellipse">
              <a:avLst/>
            </a:prstGeom>
            <a:solidFill>
              <a:schemeClr val="accent1">
                <a:alpha val="80000"/>
              </a:schemeClr>
            </a:solidFill>
          </p:spPr>
        </p:sp>
        <p:sp>
          <p:nvSpPr>
            <p:cNvPr name="AutoShape 37" id="37"/>
            <p:cNvSpPr/>
            <p:nvPr/>
          </p:nvSpPr>
          <p:spPr>
            <a:xfrm rot="0">
              <a:off x="689125" y="692781"/>
              <a:ext cx="74704" cy="74704"/>
            </a:xfrm>
            <a:prstGeom prst="ellipse">
              <a:avLst/>
            </a:prstGeom>
            <a:solidFill>
              <a:schemeClr val="accent1">
                <a:alpha val="60000"/>
              </a:schemeClr>
            </a:solidFill>
          </p:spPr>
        </p:sp>
        <p:sp>
          <p:nvSpPr>
            <p:cNvPr name="AutoShape 38" id="38"/>
            <p:cNvSpPr/>
            <p:nvPr/>
          </p:nvSpPr>
          <p:spPr>
            <a:xfrm rot="0">
              <a:off x="799768" y="701751"/>
              <a:ext cx="69238" cy="69238"/>
            </a:xfrm>
            <a:prstGeom prst="ellipse">
              <a:avLst/>
            </a:prstGeom>
            <a:solidFill>
              <a:schemeClr val="accent1">
                <a:alpha val="40000"/>
              </a:schemeClr>
            </a:solidFill>
          </p:spPr>
        </p:sp>
        <p:sp>
          <p:nvSpPr>
            <p:cNvPr name="AutoShape 39" id="39"/>
            <p:cNvSpPr/>
            <p:nvPr/>
          </p:nvSpPr>
          <p:spPr>
            <a:xfrm rot="0">
              <a:off x="904945" y="697618"/>
              <a:ext cx="65594" cy="65594"/>
            </a:xfrm>
            <a:prstGeom prst="ellipse">
              <a:avLst/>
            </a:prstGeom>
            <a:solidFill>
              <a:schemeClr val="accent1">
                <a:alpha val="20000"/>
              </a:schemeClr>
            </a:solidFill>
          </p:spPr>
        </p:sp>
        <p:sp>
          <p:nvSpPr>
            <p:cNvPr name="TextBox 40" id="40"/>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语音合成的发展历程</a:t>
              </a:r>
            </a:p>
          </p:txBody>
        </p:sp>
      </p:grpSp>
      <p:grpSp>
        <p:nvGrpSpPr>
          <p:cNvPr name="Group 41" id="41"/>
          <p:cNvGrpSpPr/>
          <p:nvPr/>
        </p:nvGrpSpPr>
        <p:grpSpPr>
          <a:xfrm rot="0">
            <a:off x="4630337" y="1360840"/>
            <a:ext cx="2931336" cy="1654845"/>
            <a:chOff x="4630337" y="1360840"/>
            <a:chExt cx="2931336" cy="1654845"/>
          </a:xfrm>
        </p:grpSpPr>
        <p:sp>
          <p:nvSpPr>
            <p:cNvPr name="TextBox 42" id="42"/>
            <p:cNvSpPr txBox="true"/>
            <p:nvPr/>
          </p:nvSpPr>
          <p:spPr>
            <a:xfrm rot="0">
              <a:off x="4630337" y="1360840"/>
              <a:ext cx="2931336" cy="1654845"/>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chemeClr val="dk1">
                      <a:alpha val="100000"/>
                    </a:schemeClr>
                  </a:solidFill>
                  <a:latin typeface="Microsoft Yahei"/>
                  <a:ea typeface="Microsoft Yahei"/>
                  <a:cs typeface="Microsoft Yahei"/>
                </a:rPr>
                <a:t>参数化模型和统计模型被引入后，语音合成技术得到了进一步的发展。</a:t>
              </a:r>
            </a:p>
          </p:txBody>
        </p:sp>
      </p:grpSp>
      <p:grpSp>
        <p:nvGrpSpPr>
          <p:cNvPr name="Group 43" id="43"/>
          <p:cNvGrpSpPr/>
          <p:nvPr/>
        </p:nvGrpSpPr>
        <p:grpSpPr>
          <a:xfrm rot="0">
            <a:off x="1301868" y="2328140"/>
            <a:ext cx="2931336" cy="1654845"/>
            <a:chOff x="1301868" y="2328140"/>
            <a:chExt cx="2931336" cy="1654845"/>
          </a:xfrm>
        </p:grpSpPr>
        <p:sp>
          <p:nvSpPr>
            <p:cNvPr name="TextBox 44" id="44"/>
            <p:cNvSpPr txBox="true"/>
            <p:nvPr/>
          </p:nvSpPr>
          <p:spPr>
            <a:xfrm rot="0">
              <a:off x="1301868" y="2328140"/>
              <a:ext cx="2931336" cy="1654845"/>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chemeClr val="dk1">
                      <a:alpha val="100000"/>
                    </a:schemeClr>
                  </a:solidFill>
                  <a:latin typeface="Microsoft Yahei"/>
                  <a:ea typeface="Microsoft Yahei"/>
                  <a:cs typeface="Microsoft Yahei"/>
                </a:rPr>
                <a:t>早期语音合成技术主要基于模板匹配，但这种方法存在一些问题，如无法表达个性化、情感等。</a:t>
              </a:r>
            </a:p>
          </p:txBody>
        </p:sp>
      </p:grpSp>
      <p:grpSp>
        <p:nvGrpSpPr>
          <p:cNvPr name="Group 45" id="45"/>
          <p:cNvGrpSpPr/>
          <p:nvPr/>
        </p:nvGrpSpPr>
        <p:grpSpPr>
          <a:xfrm rot="0">
            <a:off x="535601" y="4514336"/>
            <a:ext cx="2931336" cy="1654845"/>
            <a:chOff x="535601" y="4514336"/>
            <a:chExt cx="2931336" cy="1654845"/>
          </a:xfrm>
        </p:grpSpPr>
        <p:sp>
          <p:nvSpPr>
            <p:cNvPr name="TextBox 46" id="46"/>
            <p:cNvSpPr txBox="true"/>
            <p:nvPr/>
          </p:nvSpPr>
          <p:spPr>
            <a:xfrm rot="0">
              <a:off x="535601" y="4514336"/>
              <a:ext cx="2931336" cy="1654845"/>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chemeClr val="dk1">
                      <a:alpha val="100000"/>
                    </a:schemeClr>
                  </a:solidFill>
                  <a:latin typeface="Microsoft Yahei"/>
                  <a:ea typeface="Microsoft Yahei"/>
                  <a:cs typeface="Microsoft Yahei"/>
                </a:rPr>
                <a:t>语音合成技术的发展历程可以划分为三个阶段：基于模板的合成方法、参数化模型和统计模型以及深度学习技术。</a:t>
              </a:r>
            </a:p>
          </p:txBody>
        </p:sp>
      </p:grpSp>
      <p:grpSp>
        <p:nvGrpSpPr>
          <p:cNvPr name="Group 47" id="47"/>
          <p:cNvGrpSpPr/>
          <p:nvPr/>
        </p:nvGrpSpPr>
        <p:grpSpPr>
          <a:xfrm rot="0">
            <a:off x="7965273" y="2328140"/>
            <a:ext cx="2931336" cy="1654845"/>
            <a:chOff x="7965273" y="2328140"/>
            <a:chExt cx="2931336" cy="1654845"/>
          </a:xfrm>
        </p:grpSpPr>
        <p:sp>
          <p:nvSpPr>
            <p:cNvPr name="TextBox 48" id="48"/>
            <p:cNvSpPr txBox="true"/>
            <p:nvPr/>
          </p:nvSpPr>
          <p:spPr>
            <a:xfrm rot="0">
              <a:off x="7965273" y="2328140"/>
              <a:ext cx="2931336" cy="1654845"/>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chemeClr val="dk1">
                      <a:alpha val="100000"/>
                    </a:schemeClr>
                  </a:solidFill>
                  <a:latin typeface="Microsoft Yahei"/>
                  <a:ea typeface="Microsoft Yahei"/>
                  <a:cs typeface="Microsoft Yahei"/>
                </a:rPr>
                <a:t>深度学习技术更是带来了质的飞跃。</a:t>
              </a:r>
            </a:p>
          </p:txBody>
        </p:sp>
      </p:grpSp>
      <p:grpSp>
        <p:nvGrpSpPr>
          <p:cNvPr name="Group 49" id="49"/>
          <p:cNvGrpSpPr/>
          <p:nvPr/>
        </p:nvGrpSpPr>
        <p:grpSpPr>
          <a:xfrm rot="0">
            <a:off x="8683648" y="4514336"/>
            <a:ext cx="2931336" cy="1654845"/>
            <a:chOff x="8683648" y="4514336"/>
            <a:chExt cx="2931336" cy="1654845"/>
          </a:xfrm>
        </p:grpSpPr>
        <p:sp>
          <p:nvSpPr>
            <p:cNvPr name="TextBox 50" id="50"/>
            <p:cNvSpPr txBox="true"/>
            <p:nvPr/>
          </p:nvSpPr>
          <p:spPr>
            <a:xfrm rot="0">
              <a:off x="8683648" y="4514336"/>
              <a:ext cx="2931336" cy="1654845"/>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chemeClr val="dk1">
                      <a:alpha val="100000"/>
                    </a:schemeClr>
                  </a:solidFill>
                  <a:latin typeface="Microsoft Yahei"/>
                  <a:ea typeface="Microsoft Yahei"/>
                  <a:cs typeface="Microsoft Yahei"/>
                </a:rPr>
                <a:t>如今，基于深度学习的语音合成技术已经可以生成非常接近真实人声的语音。</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23819" r="23819" t="0"/>
          <a:stretch>
            <a:fillRect/>
          </a:stretch>
        </p:blipFill>
        <p:spPr>
          <a:xfrm rot="0">
            <a:off x="875314" y="1869245"/>
            <a:ext cx="2050689" cy="3916435"/>
          </a:xfrm>
          <a:prstGeom prst="rect">
            <a:avLst/>
          </a:prstGeom>
        </p:spPr>
      </p:pic>
      <p:pic>
        <p:nvPicPr>
          <p:cNvPr name="Picture 3" id="3"/>
          <p:cNvPicPr>
            <a:picLocks noChangeAspect="true"/>
          </p:cNvPicPr>
          <p:nvPr/>
        </p:nvPicPr>
        <p:blipFill>
          <a:blip r:embed="rId4"/>
          <a:srcRect l="32546" r="32546"/>
          <a:stretch>
            <a:fillRect/>
          </a:stretch>
        </p:blipFill>
        <p:spPr>
          <a:xfrm rot="0">
            <a:off x="5906740" y="1869245"/>
            <a:ext cx="2050689" cy="3916435"/>
          </a:xfrm>
          <a:prstGeom prst="rect">
            <a:avLst/>
          </a:prstGeom>
        </p:spPr>
      </p:pic>
      <p:pic>
        <p:nvPicPr>
          <p:cNvPr name="Picture 4" id="4"/>
          <p:cNvPicPr>
            <a:picLocks noChangeAspect="true"/>
          </p:cNvPicPr>
          <p:nvPr/>
        </p:nvPicPr>
        <p:blipFill>
          <a:blip r:embed="rId5"/>
          <a:srcRect l="32546" r="32546"/>
          <a:stretch>
            <a:fillRect/>
          </a:stretch>
        </p:blipFill>
        <p:spPr>
          <a:xfrm rot="0">
            <a:off x="3391027" y="1869245"/>
            <a:ext cx="2050689" cy="3916435"/>
          </a:xfrm>
          <a:prstGeom prst="rect">
            <a:avLst/>
          </a:prstGeom>
        </p:spPr>
      </p:pic>
      <p:sp>
        <p:nvSpPr>
          <p:cNvPr name="Freeform 5" id="5"/>
          <p:cNvSpPr/>
          <p:nvPr/>
        </p:nvSpPr>
        <p:spPr>
          <a:xfrm rot="0">
            <a:off x="8503615" y="2041071"/>
            <a:ext cx="300899" cy="495300"/>
          </a:xfrm>
          <a:custGeom>
            <a:avLst/>
            <a:gdLst/>
            <a:ahLst/>
            <a:cxnLst/>
            <a:rect r="r" b="b" t="t" l="l"/>
            <a:pathLst>
              <a:path h="607851" w="369275">
                <a:moveTo>
                  <a:pt x="139276" y="570066"/>
                </a:moveTo>
                <a:cubicBezTo>
                  <a:pt x="144275" y="565371"/>
                  <a:pt x="152183" y="565744"/>
                  <a:pt x="156809" y="570811"/>
                </a:cubicBezTo>
                <a:cubicBezTo>
                  <a:pt x="171730" y="587133"/>
                  <a:pt x="197544" y="587133"/>
                  <a:pt x="212465" y="570811"/>
                </a:cubicBezTo>
                <a:cubicBezTo>
                  <a:pt x="217091" y="565744"/>
                  <a:pt x="224999" y="565371"/>
                  <a:pt x="229998" y="570066"/>
                </a:cubicBezTo>
                <a:cubicBezTo>
                  <a:pt x="235071" y="574687"/>
                  <a:pt x="235444" y="582512"/>
                  <a:pt x="230818" y="587580"/>
                </a:cubicBezTo>
                <a:cubicBezTo>
                  <a:pt x="218956" y="600473"/>
                  <a:pt x="202170" y="607851"/>
                  <a:pt x="184637" y="607851"/>
                </a:cubicBezTo>
                <a:cubicBezTo>
                  <a:pt x="167105" y="607851"/>
                  <a:pt x="150318" y="600473"/>
                  <a:pt x="138456" y="587580"/>
                </a:cubicBezTo>
                <a:cubicBezTo>
                  <a:pt x="133830" y="582512"/>
                  <a:pt x="134203" y="574687"/>
                  <a:pt x="139276" y="570066"/>
                </a:cubicBezTo>
                <a:close/>
                <a:moveTo>
                  <a:pt x="273919" y="497785"/>
                </a:moveTo>
                <a:cubicBezTo>
                  <a:pt x="280558" y="496146"/>
                  <a:pt x="287345" y="500169"/>
                  <a:pt x="288986" y="506874"/>
                </a:cubicBezTo>
                <a:cubicBezTo>
                  <a:pt x="290627" y="513505"/>
                  <a:pt x="286599" y="520210"/>
                  <a:pt x="279961" y="521849"/>
                </a:cubicBezTo>
                <a:cubicBezTo>
                  <a:pt x="218426" y="537271"/>
                  <a:pt x="156891" y="552619"/>
                  <a:pt x="95356" y="567966"/>
                </a:cubicBezTo>
                <a:cubicBezTo>
                  <a:pt x="88717" y="569605"/>
                  <a:pt x="81930" y="565582"/>
                  <a:pt x="80289" y="558951"/>
                </a:cubicBezTo>
                <a:cubicBezTo>
                  <a:pt x="78648" y="552321"/>
                  <a:pt x="82676" y="545541"/>
                  <a:pt x="89314" y="543902"/>
                </a:cubicBezTo>
                <a:cubicBezTo>
                  <a:pt x="150849" y="528554"/>
                  <a:pt x="212384" y="513207"/>
                  <a:pt x="273919" y="497785"/>
                </a:cubicBezTo>
                <a:close/>
                <a:moveTo>
                  <a:pt x="273919" y="452696"/>
                </a:moveTo>
                <a:cubicBezTo>
                  <a:pt x="280558" y="450984"/>
                  <a:pt x="287345" y="455003"/>
                  <a:pt x="288986" y="461701"/>
                </a:cubicBezTo>
                <a:cubicBezTo>
                  <a:pt x="290627" y="468325"/>
                  <a:pt x="286599" y="475024"/>
                  <a:pt x="279961" y="476736"/>
                </a:cubicBezTo>
                <a:cubicBezTo>
                  <a:pt x="218426" y="492067"/>
                  <a:pt x="156891" y="507399"/>
                  <a:pt x="95356" y="522731"/>
                </a:cubicBezTo>
                <a:cubicBezTo>
                  <a:pt x="88717" y="524443"/>
                  <a:pt x="81930" y="520350"/>
                  <a:pt x="80289" y="513726"/>
                </a:cubicBezTo>
                <a:cubicBezTo>
                  <a:pt x="78648" y="507102"/>
                  <a:pt x="82676" y="500403"/>
                  <a:pt x="89314" y="498691"/>
                </a:cubicBezTo>
                <a:cubicBezTo>
                  <a:pt x="150849" y="483360"/>
                  <a:pt x="212384" y="468028"/>
                  <a:pt x="273919" y="452696"/>
                </a:cubicBezTo>
                <a:close/>
                <a:moveTo>
                  <a:pt x="184673" y="227009"/>
                </a:moveTo>
                <a:cubicBezTo>
                  <a:pt x="189222" y="227009"/>
                  <a:pt x="193698" y="227158"/>
                  <a:pt x="198173" y="227456"/>
                </a:cubicBezTo>
                <a:cubicBezTo>
                  <a:pt x="202723" y="227829"/>
                  <a:pt x="207273" y="228276"/>
                  <a:pt x="211748" y="228947"/>
                </a:cubicBezTo>
                <a:cubicBezTo>
                  <a:pt x="216223" y="229617"/>
                  <a:pt x="220773" y="230437"/>
                  <a:pt x="225248" y="231406"/>
                </a:cubicBezTo>
                <a:cubicBezTo>
                  <a:pt x="229723" y="232449"/>
                  <a:pt x="234199" y="233567"/>
                  <a:pt x="238674" y="234908"/>
                </a:cubicBezTo>
                <a:cubicBezTo>
                  <a:pt x="248370" y="237740"/>
                  <a:pt x="250757" y="250408"/>
                  <a:pt x="242776" y="256593"/>
                </a:cubicBezTo>
                <a:cubicBezTo>
                  <a:pt x="242403" y="256891"/>
                  <a:pt x="242030" y="257190"/>
                  <a:pt x="241657" y="257562"/>
                </a:cubicBezTo>
                <a:cubicBezTo>
                  <a:pt x="241284" y="257935"/>
                  <a:pt x="240837" y="258307"/>
                  <a:pt x="240464" y="258680"/>
                </a:cubicBezTo>
                <a:cubicBezTo>
                  <a:pt x="240091" y="259127"/>
                  <a:pt x="239644" y="259574"/>
                  <a:pt x="239271" y="260021"/>
                </a:cubicBezTo>
                <a:cubicBezTo>
                  <a:pt x="238823" y="260543"/>
                  <a:pt x="238450" y="261065"/>
                  <a:pt x="238003" y="261586"/>
                </a:cubicBezTo>
                <a:cubicBezTo>
                  <a:pt x="237555" y="262182"/>
                  <a:pt x="237182" y="262779"/>
                  <a:pt x="236735" y="263449"/>
                </a:cubicBezTo>
                <a:cubicBezTo>
                  <a:pt x="236287" y="264120"/>
                  <a:pt x="235914" y="264791"/>
                  <a:pt x="235467" y="265461"/>
                </a:cubicBezTo>
                <a:cubicBezTo>
                  <a:pt x="235019" y="266206"/>
                  <a:pt x="234646" y="266952"/>
                  <a:pt x="234199" y="267697"/>
                </a:cubicBezTo>
                <a:cubicBezTo>
                  <a:pt x="233826" y="268442"/>
                  <a:pt x="233453" y="269187"/>
                  <a:pt x="233080" y="269932"/>
                </a:cubicBezTo>
                <a:cubicBezTo>
                  <a:pt x="232632" y="270827"/>
                  <a:pt x="232259" y="271721"/>
                  <a:pt x="231812" y="272615"/>
                </a:cubicBezTo>
                <a:cubicBezTo>
                  <a:pt x="231439" y="273584"/>
                  <a:pt x="230991" y="274553"/>
                  <a:pt x="230618" y="275521"/>
                </a:cubicBezTo>
                <a:cubicBezTo>
                  <a:pt x="230171" y="276565"/>
                  <a:pt x="229798" y="277608"/>
                  <a:pt x="229425" y="278726"/>
                </a:cubicBezTo>
                <a:cubicBezTo>
                  <a:pt x="228978" y="279844"/>
                  <a:pt x="228605" y="280961"/>
                  <a:pt x="228232" y="282079"/>
                </a:cubicBezTo>
                <a:cubicBezTo>
                  <a:pt x="227859" y="283271"/>
                  <a:pt x="227486" y="284464"/>
                  <a:pt x="227113" y="285656"/>
                </a:cubicBezTo>
                <a:cubicBezTo>
                  <a:pt x="226740" y="286923"/>
                  <a:pt x="226367" y="288190"/>
                  <a:pt x="225994" y="289457"/>
                </a:cubicBezTo>
                <a:cubicBezTo>
                  <a:pt x="225621" y="290798"/>
                  <a:pt x="225248" y="292214"/>
                  <a:pt x="224950" y="293555"/>
                </a:cubicBezTo>
                <a:cubicBezTo>
                  <a:pt x="224577" y="294971"/>
                  <a:pt x="224204" y="296387"/>
                  <a:pt x="223906" y="297803"/>
                </a:cubicBezTo>
                <a:cubicBezTo>
                  <a:pt x="223533" y="299293"/>
                  <a:pt x="223234" y="300784"/>
                  <a:pt x="222936" y="302274"/>
                </a:cubicBezTo>
                <a:cubicBezTo>
                  <a:pt x="222265" y="305478"/>
                  <a:pt x="221593" y="308608"/>
                  <a:pt x="221071" y="311813"/>
                </a:cubicBezTo>
                <a:cubicBezTo>
                  <a:pt x="220475" y="315315"/>
                  <a:pt x="219878" y="318817"/>
                  <a:pt x="219430" y="322245"/>
                </a:cubicBezTo>
                <a:cubicBezTo>
                  <a:pt x="218983" y="325152"/>
                  <a:pt x="218610" y="328058"/>
                  <a:pt x="218237" y="330964"/>
                </a:cubicBezTo>
                <a:cubicBezTo>
                  <a:pt x="217789" y="334914"/>
                  <a:pt x="217342" y="338938"/>
                  <a:pt x="216969" y="342887"/>
                </a:cubicBezTo>
                <a:cubicBezTo>
                  <a:pt x="216521" y="347135"/>
                  <a:pt x="216148" y="351383"/>
                  <a:pt x="215776" y="355630"/>
                </a:cubicBezTo>
                <a:cubicBezTo>
                  <a:pt x="215477" y="360101"/>
                  <a:pt x="215179" y="364647"/>
                  <a:pt x="214880" y="369193"/>
                </a:cubicBezTo>
                <a:cubicBezTo>
                  <a:pt x="214508" y="376049"/>
                  <a:pt x="208615" y="381265"/>
                  <a:pt x="201753" y="380818"/>
                </a:cubicBezTo>
                <a:cubicBezTo>
                  <a:pt x="194891" y="380445"/>
                  <a:pt x="189670" y="374558"/>
                  <a:pt x="190117" y="367702"/>
                </a:cubicBezTo>
                <a:cubicBezTo>
                  <a:pt x="190490" y="361517"/>
                  <a:pt x="190863" y="355332"/>
                  <a:pt x="191385" y="349221"/>
                </a:cubicBezTo>
                <a:cubicBezTo>
                  <a:pt x="191684" y="346241"/>
                  <a:pt x="191908" y="343334"/>
                  <a:pt x="192206" y="340428"/>
                </a:cubicBezTo>
                <a:cubicBezTo>
                  <a:pt x="192504" y="337596"/>
                  <a:pt x="192803" y="334839"/>
                  <a:pt x="193101" y="332007"/>
                </a:cubicBezTo>
                <a:cubicBezTo>
                  <a:pt x="193399" y="329325"/>
                  <a:pt x="193772" y="326642"/>
                  <a:pt x="194071" y="323959"/>
                </a:cubicBezTo>
                <a:cubicBezTo>
                  <a:pt x="194294" y="322171"/>
                  <a:pt x="194593" y="320457"/>
                  <a:pt x="194816" y="318743"/>
                </a:cubicBezTo>
                <a:cubicBezTo>
                  <a:pt x="195189" y="316209"/>
                  <a:pt x="195562" y="313750"/>
                  <a:pt x="196010" y="311216"/>
                </a:cubicBezTo>
                <a:cubicBezTo>
                  <a:pt x="196383" y="308832"/>
                  <a:pt x="196756" y="306447"/>
                  <a:pt x="197203" y="303988"/>
                </a:cubicBezTo>
                <a:cubicBezTo>
                  <a:pt x="197651" y="301752"/>
                  <a:pt x="198098" y="299442"/>
                  <a:pt x="198620" y="297132"/>
                </a:cubicBezTo>
                <a:cubicBezTo>
                  <a:pt x="199068" y="294971"/>
                  <a:pt x="199515" y="292810"/>
                  <a:pt x="200038" y="290574"/>
                </a:cubicBezTo>
                <a:cubicBezTo>
                  <a:pt x="200560" y="288488"/>
                  <a:pt x="201082" y="286476"/>
                  <a:pt x="201604" y="284389"/>
                </a:cubicBezTo>
                <a:cubicBezTo>
                  <a:pt x="202126" y="282377"/>
                  <a:pt x="202723" y="280440"/>
                  <a:pt x="203319" y="278502"/>
                </a:cubicBezTo>
                <a:cubicBezTo>
                  <a:pt x="203916" y="276565"/>
                  <a:pt x="204513" y="274702"/>
                  <a:pt x="205110" y="272839"/>
                </a:cubicBezTo>
                <a:cubicBezTo>
                  <a:pt x="205706" y="271125"/>
                  <a:pt x="206378" y="269336"/>
                  <a:pt x="207049" y="267548"/>
                </a:cubicBezTo>
                <a:cubicBezTo>
                  <a:pt x="207720" y="265908"/>
                  <a:pt x="208391" y="264269"/>
                  <a:pt x="209137" y="262629"/>
                </a:cubicBezTo>
                <a:cubicBezTo>
                  <a:pt x="209809" y="260990"/>
                  <a:pt x="210554" y="259425"/>
                  <a:pt x="211300" y="257935"/>
                </a:cubicBezTo>
                <a:cubicBezTo>
                  <a:pt x="211673" y="257190"/>
                  <a:pt x="212046" y="256519"/>
                  <a:pt x="212419" y="255848"/>
                </a:cubicBezTo>
                <a:cubicBezTo>
                  <a:pt x="212643" y="255401"/>
                  <a:pt x="212941" y="254879"/>
                  <a:pt x="213240" y="254358"/>
                </a:cubicBezTo>
                <a:cubicBezTo>
                  <a:pt x="211524" y="254060"/>
                  <a:pt x="209809" y="253762"/>
                  <a:pt x="208093" y="253538"/>
                </a:cubicBezTo>
                <a:cubicBezTo>
                  <a:pt x="204214" y="252942"/>
                  <a:pt x="200336" y="252495"/>
                  <a:pt x="196383" y="252197"/>
                </a:cubicBezTo>
                <a:cubicBezTo>
                  <a:pt x="192504" y="251973"/>
                  <a:pt x="188551" y="251824"/>
                  <a:pt x="184673" y="251824"/>
                </a:cubicBezTo>
                <a:cubicBezTo>
                  <a:pt x="180794" y="251824"/>
                  <a:pt x="176841" y="251899"/>
                  <a:pt x="172962" y="252197"/>
                </a:cubicBezTo>
                <a:cubicBezTo>
                  <a:pt x="169009" y="252495"/>
                  <a:pt x="165131" y="252942"/>
                  <a:pt x="161252" y="253538"/>
                </a:cubicBezTo>
                <a:cubicBezTo>
                  <a:pt x="159537" y="253762"/>
                  <a:pt x="157821" y="254060"/>
                  <a:pt x="156106" y="254358"/>
                </a:cubicBezTo>
                <a:cubicBezTo>
                  <a:pt x="156404" y="254879"/>
                  <a:pt x="156702" y="255401"/>
                  <a:pt x="157001" y="255848"/>
                </a:cubicBezTo>
                <a:cubicBezTo>
                  <a:pt x="157299" y="256519"/>
                  <a:pt x="157672" y="257190"/>
                  <a:pt x="158045" y="257935"/>
                </a:cubicBezTo>
                <a:cubicBezTo>
                  <a:pt x="158791" y="259425"/>
                  <a:pt x="159537" y="260990"/>
                  <a:pt x="160208" y="262629"/>
                </a:cubicBezTo>
                <a:cubicBezTo>
                  <a:pt x="160954" y="264269"/>
                  <a:pt x="161625" y="265908"/>
                  <a:pt x="162296" y="267548"/>
                </a:cubicBezTo>
                <a:cubicBezTo>
                  <a:pt x="162968" y="269336"/>
                  <a:pt x="163639" y="271125"/>
                  <a:pt x="164236" y="272839"/>
                </a:cubicBezTo>
                <a:cubicBezTo>
                  <a:pt x="164832" y="274702"/>
                  <a:pt x="165429" y="276565"/>
                  <a:pt x="166026" y="278502"/>
                </a:cubicBezTo>
                <a:cubicBezTo>
                  <a:pt x="166622" y="280440"/>
                  <a:pt x="167219" y="282377"/>
                  <a:pt x="167741" y="284389"/>
                </a:cubicBezTo>
                <a:cubicBezTo>
                  <a:pt x="168263" y="286476"/>
                  <a:pt x="168785" y="288488"/>
                  <a:pt x="169308" y="290574"/>
                </a:cubicBezTo>
                <a:cubicBezTo>
                  <a:pt x="169830" y="292810"/>
                  <a:pt x="170277" y="294971"/>
                  <a:pt x="170725" y="297132"/>
                </a:cubicBezTo>
                <a:cubicBezTo>
                  <a:pt x="171247" y="299442"/>
                  <a:pt x="171694" y="301752"/>
                  <a:pt x="172142" y="303988"/>
                </a:cubicBezTo>
                <a:cubicBezTo>
                  <a:pt x="172589" y="306447"/>
                  <a:pt x="172962" y="308832"/>
                  <a:pt x="173410" y="311216"/>
                </a:cubicBezTo>
                <a:cubicBezTo>
                  <a:pt x="173783" y="313750"/>
                  <a:pt x="174156" y="316209"/>
                  <a:pt x="174529" y="318743"/>
                </a:cubicBezTo>
                <a:cubicBezTo>
                  <a:pt x="175200" y="323140"/>
                  <a:pt x="175722" y="327611"/>
                  <a:pt x="176244" y="332007"/>
                </a:cubicBezTo>
                <a:cubicBezTo>
                  <a:pt x="176915" y="337745"/>
                  <a:pt x="177438" y="343483"/>
                  <a:pt x="177960" y="349221"/>
                </a:cubicBezTo>
                <a:cubicBezTo>
                  <a:pt x="178482" y="355332"/>
                  <a:pt x="178929" y="361517"/>
                  <a:pt x="179228" y="367702"/>
                </a:cubicBezTo>
                <a:cubicBezTo>
                  <a:pt x="179675" y="374558"/>
                  <a:pt x="174454" y="380445"/>
                  <a:pt x="167592" y="380818"/>
                </a:cubicBezTo>
                <a:cubicBezTo>
                  <a:pt x="160730" y="381265"/>
                  <a:pt x="154838" y="376049"/>
                  <a:pt x="154465" y="369193"/>
                </a:cubicBezTo>
                <a:cubicBezTo>
                  <a:pt x="154166" y="364647"/>
                  <a:pt x="153868" y="360101"/>
                  <a:pt x="153570" y="355630"/>
                </a:cubicBezTo>
                <a:cubicBezTo>
                  <a:pt x="153197" y="351383"/>
                  <a:pt x="152824" y="347135"/>
                  <a:pt x="152451" y="342887"/>
                </a:cubicBezTo>
                <a:cubicBezTo>
                  <a:pt x="152003" y="338938"/>
                  <a:pt x="151556" y="334914"/>
                  <a:pt x="151108" y="330964"/>
                </a:cubicBezTo>
                <a:cubicBezTo>
                  <a:pt x="150735" y="328058"/>
                  <a:pt x="150362" y="325152"/>
                  <a:pt x="149915" y="322245"/>
                </a:cubicBezTo>
                <a:cubicBezTo>
                  <a:pt x="149467" y="318817"/>
                  <a:pt x="148871" y="315315"/>
                  <a:pt x="148274" y="311813"/>
                </a:cubicBezTo>
                <a:cubicBezTo>
                  <a:pt x="147752" y="308608"/>
                  <a:pt x="147080" y="305404"/>
                  <a:pt x="146409" y="302274"/>
                </a:cubicBezTo>
                <a:cubicBezTo>
                  <a:pt x="145812" y="299368"/>
                  <a:pt x="145141" y="296387"/>
                  <a:pt x="144395" y="293555"/>
                </a:cubicBezTo>
                <a:cubicBezTo>
                  <a:pt x="143799" y="290872"/>
                  <a:pt x="143053" y="288264"/>
                  <a:pt x="142232" y="285656"/>
                </a:cubicBezTo>
                <a:cubicBezTo>
                  <a:pt x="141859" y="284464"/>
                  <a:pt x="141486" y="283271"/>
                  <a:pt x="141113" y="282079"/>
                </a:cubicBezTo>
                <a:cubicBezTo>
                  <a:pt x="140741" y="280961"/>
                  <a:pt x="140368" y="279844"/>
                  <a:pt x="139920" y="278726"/>
                </a:cubicBezTo>
                <a:cubicBezTo>
                  <a:pt x="139547" y="277608"/>
                  <a:pt x="139174" y="276565"/>
                  <a:pt x="138727" y="275521"/>
                </a:cubicBezTo>
                <a:cubicBezTo>
                  <a:pt x="138354" y="274553"/>
                  <a:pt x="137906" y="273584"/>
                  <a:pt x="137533" y="272615"/>
                </a:cubicBezTo>
                <a:cubicBezTo>
                  <a:pt x="137086" y="271721"/>
                  <a:pt x="136713" y="270827"/>
                  <a:pt x="136265" y="269932"/>
                </a:cubicBezTo>
                <a:cubicBezTo>
                  <a:pt x="135892" y="269187"/>
                  <a:pt x="135519" y="268442"/>
                  <a:pt x="135146" y="267697"/>
                </a:cubicBezTo>
                <a:cubicBezTo>
                  <a:pt x="134699" y="266952"/>
                  <a:pt x="134326" y="266206"/>
                  <a:pt x="133878" y="265461"/>
                </a:cubicBezTo>
                <a:cubicBezTo>
                  <a:pt x="133431" y="264791"/>
                  <a:pt x="133058" y="264120"/>
                  <a:pt x="132611" y="263449"/>
                </a:cubicBezTo>
                <a:cubicBezTo>
                  <a:pt x="132163" y="262779"/>
                  <a:pt x="131790" y="262182"/>
                  <a:pt x="131343" y="261586"/>
                </a:cubicBezTo>
                <a:cubicBezTo>
                  <a:pt x="130895" y="261065"/>
                  <a:pt x="130522" y="260543"/>
                  <a:pt x="130075" y="260021"/>
                </a:cubicBezTo>
                <a:cubicBezTo>
                  <a:pt x="129702" y="259574"/>
                  <a:pt x="129254" y="259127"/>
                  <a:pt x="128881" y="258680"/>
                </a:cubicBezTo>
                <a:cubicBezTo>
                  <a:pt x="128508" y="258307"/>
                  <a:pt x="128061" y="257935"/>
                  <a:pt x="127688" y="257562"/>
                </a:cubicBezTo>
                <a:cubicBezTo>
                  <a:pt x="127315" y="257190"/>
                  <a:pt x="126942" y="256891"/>
                  <a:pt x="126569" y="256593"/>
                </a:cubicBezTo>
                <a:cubicBezTo>
                  <a:pt x="118588" y="250408"/>
                  <a:pt x="120975" y="237740"/>
                  <a:pt x="130671" y="234908"/>
                </a:cubicBezTo>
                <a:cubicBezTo>
                  <a:pt x="135146" y="233567"/>
                  <a:pt x="139622" y="232449"/>
                  <a:pt x="144097" y="231406"/>
                </a:cubicBezTo>
                <a:cubicBezTo>
                  <a:pt x="148572" y="230437"/>
                  <a:pt x="153122" y="229617"/>
                  <a:pt x="157597" y="228947"/>
                </a:cubicBezTo>
                <a:cubicBezTo>
                  <a:pt x="162147" y="228276"/>
                  <a:pt x="166622" y="227829"/>
                  <a:pt x="171172" y="227456"/>
                </a:cubicBezTo>
                <a:cubicBezTo>
                  <a:pt x="175647" y="227158"/>
                  <a:pt x="180123" y="227009"/>
                  <a:pt x="184673" y="227009"/>
                </a:cubicBezTo>
                <a:close/>
                <a:moveTo>
                  <a:pt x="184638" y="0"/>
                </a:moveTo>
                <a:cubicBezTo>
                  <a:pt x="244994" y="0"/>
                  <a:pt x="301546" y="29424"/>
                  <a:pt x="336088" y="78887"/>
                </a:cubicBezTo>
                <a:cubicBezTo>
                  <a:pt x="370631" y="128350"/>
                  <a:pt x="378763" y="191444"/>
                  <a:pt x="357873" y="248058"/>
                </a:cubicBezTo>
                <a:cubicBezTo>
                  <a:pt x="336461" y="306087"/>
                  <a:pt x="272822" y="336703"/>
                  <a:pt x="262900" y="410227"/>
                </a:cubicBezTo>
                <a:cubicBezTo>
                  <a:pt x="266555" y="409259"/>
                  <a:pt x="270286" y="408365"/>
                  <a:pt x="273941" y="407471"/>
                </a:cubicBezTo>
                <a:cubicBezTo>
                  <a:pt x="280581" y="405757"/>
                  <a:pt x="287370" y="409855"/>
                  <a:pt x="289012" y="416484"/>
                </a:cubicBezTo>
                <a:cubicBezTo>
                  <a:pt x="290653" y="423114"/>
                  <a:pt x="286624" y="429893"/>
                  <a:pt x="279984" y="431532"/>
                </a:cubicBezTo>
                <a:cubicBezTo>
                  <a:pt x="218434" y="446877"/>
                  <a:pt x="156884" y="462222"/>
                  <a:pt x="95334" y="477642"/>
                </a:cubicBezTo>
                <a:cubicBezTo>
                  <a:pt x="88694" y="479281"/>
                  <a:pt x="81905" y="475258"/>
                  <a:pt x="80263" y="468554"/>
                </a:cubicBezTo>
                <a:cubicBezTo>
                  <a:pt x="78622" y="461924"/>
                  <a:pt x="82651" y="455220"/>
                  <a:pt x="89291" y="453507"/>
                </a:cubicBezTo>
                <a:cubicBezTo>
                  <a:pt x="139575" y="440992"/>
                  <a:pt x="189860" y="428403"/>
                  <a:pt x="240145" y="415888"/>
                </a:cubicBezTo>
                <a:cubicBezTo>
                  <a:pt x="238354" y="413132"/>
                  <a:pt x="237757" y="410599"/>
                  <a:pt x="238205" y="407396"/>
                </a:cubicBezTo>
                <a:cubicBezTo>
                  <a:pt x="238876" y="402182"/>
                  <a:pt x="239772" y="397116"/>
                  <a:pt x="240965" y="392051"/>
                </a:cubicBezTo>
                <a:cubicBezTo>
                  <a:pt x="242084" y="387134"/>
                  <a:pt x="243427" y="382367"/>
                  <a:pt x="245069" y="377674"/>
                </a:cubicBezTo>
                <a:cubicBezTo>
                  <a:pt x="246561" y="373130"/>
                  <a:pt x="248277" y="368660"/>
                  <a:pt x="250216" y="364265"/>
                </a:cubicBezTo>
                <a:cubicBezTo>
                  <a:pt x="252007" y="360019"/>
                  <a:pt x="254021" y="355848"/>
                  <a:pt x="256185" y="351751"/>
                </a:cubicBezTo>
                <a:cubicBezTo>
                  <a:pt x="258274" y="347877"/>
                  <a:pt x="260587" y="344004"/>
                  <a:pt x="262900" y="340205"/>
                </a:cubicBezTo>
                <a:cubicBezTo>
                  <a:pt x="265212" y="336554"/>
                  <a:pt x="267600" y="332979"/>
                  <a:pt x="270062" y="329403"/>
                </a:cubicBezTo>
                <a:cubicBezTo>
                  <a:pt x="272449" y="325977"/>
                  <a:pt x="274986" y="322624"/>
                  <a:pt x="277522" y="319347"/>
                </a:cubicBezTo>
                <a:cubicBezTo>
                  <a:pt x="279984" y="316069"/>
                  <a:pt x="282521" y="312941"/>
                  <a:pt x="285058" y="309812"/>
                </a:cubicBezTo>
                <a:cubicBezTo>
                  <a:pt x="287594" y="306758"/>
                  <a:pt x="290056" y="303704"/>
                  <a:pt x="292593" y="300724"/>
                </a:cubicBezTo>
                <a:cubicBezTo>
                  <a:pt x="294906" y="297968"/>
                  <a:pt x="297218" y="295211"/>
                  <a:pt x="299531" y="292530"/>
                </a:cubicBezTo>
                <a:cubicBezTo>
                  <a:pt x="300725" y="291114"/>
                  <a:pt x="301919" y="289699"/>
                  <a:pt x="303038" y="288284"/>
                </a:cubicBezTo>
                <a:cubicBezTo>
                  <a:pt x="305351" y="285528"/>
                  <a:pt x="307663" y="282771"/>
                  <a:pt x="309827" y="279941"/>
                </a:cubicBezTo>
                <a:cubicBezTo>
                  <a:pt x="311990" y="277259"/>
                  <a:pt x="314079" y="274577"/>
                  <a:pt x="316168" y="271821"/>
                </a:cubicBezTo>
                <a:cubicBezTo>
                  <a:pt x="318108" y="269214"/>
                  <a:pt x="320048" y="266532"/>
                  <a:pt x="321838" y="263776"/>
                </a:cubicBezTo>
                <a:cubicBezTo>
                  <a:pt x="323554" y="261169"/>
                  <a:pt x="325270" y="258487"/>
                  <a:pt x="326837" y="255731"/>
                </a:cubicBezTo>
                <a:cubicBezTo>
                  <a:pt x="328329" y="253124"/>
                  <a:pt x="329747" y="250442"/>
                  <a:pt x="331090" y="247686"/>
                </a:cubicBezTo>
                <a:cubicBezTo>
                  <a:pt x="332358" y="245004"/>
                  <a:pt x="333552" y="242248"/>
                  <a:pt x="334596" y="239492"/>
                </a:cubicBezTo>
                <a:cubicBezTo>
                  <a:pt x="352651" y="190550"/>
                  <a:pt x="345563" y="135873"/>
                  <a:pt x="315721" y="93115"/>
                </a:cubicBezTo>
                <a:cubicBezTo>
                  <a:pt x="285804" y="50282"/>
                  <a:pt x="236862" y="24806"/>
                  <a:pt x="184638" y="24806"/>
                </a:cubicBezTo>
                <a:cubicBezTo>
                  <a:pt x="132413" y="24806"/>
                  <a:pt x="83471" y="50282"/>
                  <a:pt x="53554" y="93115"/>
                </a:cubicBezTo>
                <a:cubicBezTo>
                  <a:pt x="23712" y="135873"/>
                  <a:pt x="16624" y="190550"/>
                  <a:pt x="34679" y="239492"/>
                </a:cubicBezTo>
                <a:cubicBezTo>
                  <a:pt x="35425" y="241428"/>
                  <a:pt x="36246" y="243365"/>
                  <a:pt x="37066" y="245302"/>
                </a:cubicBezTo>
                <a:cubicBezTo>
                  <a:pt x="37962" y="247239"/>
                  <a:pt x="38857" y="249175"/>
                  <a:pt x="39827" y="251038"/>
                </a:cubicBezTo>
                <a:cubicBezTo>
                  <a:pt x="40871" y="252975"/>
                  <a:pt x="41916" y="254837"/>
                  <a:pt x="43035" y="256699"/>
                </a:cubicBezTo>
                <a:cubicBezTo>
                  <a:pt x="44154" y="258636"/>
                  <a:pt x="45273" y="260498"/>
                  <a:pt x="46541" y="262361"/>
                </a:cubicBezTo>
                <a:cubicBezTo>
                  <a:pt x="47810" y="264297"/>
                  <a:pt x="49078" y="266234"/>
                  <a:pt x="50421" y="268096"/>
                </a:cubicBezTo>
                <a:cubicBezTo>
                  <a:pt x="51241" y="269288"/>
                  <a:pt x="52062" y="270406"/>
                  <a:pt x="52957" y="271598"/>
                </a:cubicBezTo>
                <a:cubicBezTo>
                  <a:pt x="54375" y="273534"/>
                  <a:pt x="55867" y="275471"/>
                  <a:pt x="57359" y="277333"/>
                </a:cubicBezTo>
                <a:cubicBezTo>
                  <a:pt x="58851" y="279345"/>
                  <a:pt x="60418" y="281281"/>
                  <a:pt x="61985" y="283144"/>
                </a:cubicBezTo>
                <a:cubicBezTo>
                  <a:pt x="63626" y="285155"/>
                  <a:pt x="65267" y="287092"/>
                  <a:pt x="66909" y="289103"/>
                </a:cubicBezTo>
                <a:cubicBezTo>
                  <a:pt x="68774" y="291338"/>
                  <a:pt x="70714" y="293573"/>
                  <a:pt x="72579" y="295882"/>
                </a:cubicBezTo>
                <a:cubicBezTo>
                  <a:pt x="74593" y="298191"/>
                  <a:pt x="76608" y="300575"/>
                  <a:pt x="78547" y="302959"/>
                </a:cubicBezTo>
                <a:cubicBezTo>
                  <a:pt x="80338" y="305119"/>
                  <a:pt x="82128" y="307205"/>
                  <a:pt x="83844" y="309365"/>
                </a:cubicBezTo>
                <a:cubicBezTo>
                  <a:pt x="85635" y="311600"/>
                  <a:pt x="87425" y="313760"/>
                  <a:pt x="89216" y="315995"/>
                </a:cubicBezTo>
                <a:cubicBezTo>
                  <a:pt x="91007" y="318304"/>
                  <a:pt x="92797" y="320613"/>
                  <a:pt x="94513" y="322922"/>
                </a:cubicBezTo>
                <a:cubicBezTo>
                  <a:pt x="96304" y="325306"/>
                  <a:pt x="98020" y="327764"/>
                  <a:pt x="99736" y="330223"/>
                </a:cubicBezTo>
                <a:cubicBezTo>
                  <a:pt x="101526" y="332681"/>
                  <a:pt x="103167" y="335214"/>
                  <a:pt x="104883" y="337821"/>
                </a:cubicBezTo>
                <a:cubicBezTo>
                  <a:pt x="105928" y="339460"/>
                  <a:pt x="106898" y="341024"/>
                  <a:pt x="107868" y="342737"/>
                </a:cubicBezTo>
                <a:cubicBezTo>
                  <a:pt x="109509" y="345419"/>
                  <a:pt x="111076" y="348175"/>
                  <a:pt x="112642" y="350931"/>
                </a:cubicBezTo>
                <a:cubicBezTo>
                  <a:pt x="114135" y="353762"/>
                  <a:pt x="115627" y="356667"/>
                  <a:pt x="116970" y="359572"/>
                </a:cubicBezTo>
                <a:cubicBezTo>
                  <a:pt x="118387" y="362627"/>
                  <a:pt x="119730" y="365681"/>
                  <a:pt x="120998" y="368735"/>
                </a:cubicBezTo>
                <a:cubicBezTo>
                  <a:pt x="122267" y="371938"/>
                  <a:pt x="123386" y="375141"/>
                  <a:pt x="124505" y="378344"/>
                </a:cubicBezTo>
                <a:cubicBezTo>
                  <a:pt x="125549" y="381697"/>
                  <a:pt x="126519" y="385049"/>
                  <a:pt x="127415" y="388401"/>
                </a:cubicBezTo>
                <a:cubicBezTo>
                  <a:pt x="129131" y="395031"/>
                  <a:pt x="125102" y="401809"/>
                  <a:pt x="118462" y="403523"/>
                </a:cubicBezTo>
                <a:cubicBezTo>
                  <a:pt x="111822" y="405236"/>
                  <a:pt x="105033" y="401213"/>
                  <a:pt x="103391" y="394584"/>
                </a:cubicBezTo>
                <a:cubicBezTo>
                  <a:pt x="87276" y="332085"/>
                  <a:pt x="31247" y="301767"/>
                  <a:pt x="11402" y="248058"/>
                </a:cubicBezTo>
                <a:cubicBezTo>
                  <a:pt x="-9488" y="191444"/>
                  <a:pt x="-1356" y="128350"/>
                  <a:pt x="33187" y="78887"/>
                </a:cubicBezTo>
                <a:cubicBezTo>
                  <a:pt x="67729" y="29424"/>
                  <a:pt x="124281" y="0"/>
                  <a:pt x="184638" y="0"/>
                </a:cubicBezTo>
                <a:close/>
              </a:path>
            </a:pathLst>
          </a:custGeom>
          <a:solidFill>
            <a:schemeClr val="accent1">
              <a:lumMod val="75000"/>
              <a:alpha val="100000"/>
            </a:schemeClr>
          </a:solidFill>
        </p:spPr>
      </p:sp>
      <p:sp>
        <p:nvSpPr>
          <p:cNvPr name="Freeform 6" id="6"/>
          <p:cNvSpPr/>
          <p:nvPr/>
        </p:nvSpPr>
        <p:spPr>
          <a:xfrm rot="0">
            <a:off x="8406414" y="4012208"/>
            <a:ext cx="495300" cy="456011"/>
          </a:xfrm>
          <a:custGeom>
            <a:avLst/>
            <a:gdLst/>
            <a:ahLst/>
            <a:cxnLst/>
            <a:rect r="r" b="b" t="t" l="l"/>
            <a:pathLst>
              <a:path h="535" w="580">
                <a:moveTo>
                  <a:pt x="164" y="525"/>
                </a:moveTo>
                <a:cubicBezTo>
                  <a:pt x="172" y="534"/>
                  <a:pt x="186" y="535"/>
                  <a:pt x="196" y="526"/>
                </a:cubicBezTo>
                <a:lnTo>
                  <a:pt x="570" y="187"/>
                </a:lnTo>
                <a:cubicBezTo>
                  <a:pt x="579" y="179"/>
                  <a:pt x="580" y="165"/>
                  <a:pt x="572" y="155"/>
                </a:cubicBezTo>
                <a:lnTo>
                  <a:pt x="475" y="49"/>
                </a:lnTo>
                <a:cubicBezTo>
                  <a:pt x="466" y="39"/>
                  <a:pt x="452" y="39"/>
                  <a:pt x="443" y="47"/>
                </a:cubicBezTo>
                <a:lnTo>
                  <a:pt x="124" y="335"/>
                </a:lnTo>
                <a:cubicBezTo>
                  <a:pt x="115" y="344"/>
                  <a:pt x="114" y="358"/>
                  <a:pt x="123" y="367"/>
                </a:cubicBezTo>
                <a:lnTo>
                  <a:pt x="175" y="425"/>
                </a:lnTo>
                <a:cubicBezTo>
                  <a:pt x="183" y="434"/>
                  <a:pt x="198" y="435"/>
                  <a:pt x="207" y="426"/>
                </a:cubicBezTo>
                <a:lnTo>
                  <a:pt x="341" y="305"/>
                </a:lnTo>
                <a:cubicBezTo>
                  <a:pt x="350" y="297"/>
                  <a:pt x="351" y="282"/>
                  <a:pt x="343" y="273"/>
                </a:cubicBezTo>
                <a:lnTo>
                  <a:pt x="327" y="256"/>
                </a:lnTo>
                <a:lnTo>
                  <a:pt x="193" y="378"/>
                </a:lnTo>
                <a:lnTo>
                  <a:pt x="172" y="354"/>
                </a:lnTo>
                <a:lnTo>
                  <a:pt x="457" y="96"/>
                </a:lnTo>
                <a:lnTo>
                  <a:pt x="523" y="169"/>
                </a:lnTo>
                <a:lnTo>
                  <a:pt x="182" y="478"/>
                </a:lnTo>
                <a:lnTo>
                  <a:pt x="58" y="340"/>
                </a:lnTo>
                <a:lnTo>
                  <a:pt x="404" y="26"/>
                </a:lnTo>
                <a:lnTo>
                  <a:pt x="389" y="10"/>
                </a:lnTo>
                <a:cubicBezTo>
                  <a:pt x="380" y="0"/>
                  <a:pt x="366" y="0"/>
                  <a:pt x="357" y="8"/>
                </a:cubicBezTo>
                <a:lnTo>
                  <a:pt x="10" y="322"/>
                </a:lnTo>
                <a:cubicBezTo>
                  <a:pt x="1" y="330"/>
                  <a:pt x="0" y="344"/>
                  <a:pt x="9" y="354"/>
                </a:cubicBezTo>
                <a:lnTo>
                  <a:pt x="164" y="525"/>
                </a:lnTo>
                <a:close/>
              </a:path>
            </a:pathLst>
          </a:custGeom>
          <a:solidFill>
            <a:schemeClr val="accent1">
              <a:lumMod val="75000"/>
              <a:alpha val="100000"/>
            </a:schemeClr>
          </a:solidFill>
        </p:spPr>
      </p:sp>
      <p:sp>
        <p:nvSpPr>
          <p:cNvPr name="AutoShape 7" id="7"/>
          <p:cNvSpPr/>
          <p:nvPr/>
        </p:nvSpPr>
        <p:spPr>
          <a:xfrm rot="0">
            <a:off x="8901714" y="1917723"/>
            <a:ext cx="2084387" cy="616443"/>
          </a:xfrm>
          <a:prstGeom prst="rect">
            <a:avLst/>
          </a:prstGeom>
          <a:noFill/>
        </p:spPr>
        <p:txBody>
          <a:bodyPr anchor="t" rtlCol="false" tIns="45720" lIns="91440" bIns="45720" rIns="91440" anchorCtr="false" vert="horz" wrap="square">
            <a:noAutofit/>
          </a:bodyPr>
          <a:lstStyle/>
          <a:p>
            <a:pPr algn="ctr">
              <a:lnSpc>
                <a:spcPct val="120000"/>
              </a:lnSpc>
              <a:defRPr/>
            </a:pPr>
            <a:r>
              <a:rPr lang="en-US" b="true" sz="3000">
                <a:solidFill>
                  <a:schemeClr val="accent1">
                    <a:alpha val="100000"/>
                  </a:schemeClr>
                </a:solidFill>
                <a:latin typeface="Microsoft Yahei"/>
                <a:ea typeface="Microsoft Yahei"/>
                <a:cs typeface="Microsoft Yahei"/>
              </a:rPr>
              <a:t>01</a:t>
            </a:r>
            <a:endParaRPr lang="en-US" sz="1100"/>
          </a:p>
        </p:txBody>
      </p:sp>
      <p:sp>
        <p:nvSpPr>
          <p:cNvPr name="AutoShape 8" id="8"/>
          <p:cNvSpPr/>
          <p:nvPr/>
        </p:nvSpPr>
        <p:spPr>
          <a:xfrm rot="0">
            <a:off x="8901714" y="3911623"/>
            <a:ext cx="2084387" cy="554016"/>
          </a:xfrm>
          <a:prstGeom prst="rect">
            <a:avLst/>
          </a:prstGeom>
          <a:noFill/>
        </p:spPr>
        <p:txBody>
          <a:bodyPr anchor="ctr" rtlCol="false" tIns="45720" lIns="91440" bIns="45720" rIns="91440" anchorCtr="false" vert="horz" wrap="square">
            <a:noAutofit/>
          </a:bodyPr>
          <a:lstStyle/>
          <a:p>
            <a:pPr algn="ctr">
              <a:lnSpc>
                <a:spcPct val="120000"/>
              </a:lnSpc>
              <a:defRPr/>
            </a:pPr>
            <a:r>
              <a:rPr lang="en-US" b="true" sz="3000">
                <a:solidFill>
                  <a:schemeClr val="accent1">
                    <a:alpha val="100000"/>
                  </a:schemeClr>
                </a:solidFill>
                <a:latin typeface="Microsoft Yahei"/>
                <a:ea typeface="Microsoft Yahei"/>
                <a:cs typeface="Microsoft Yahei"/>
              </a:rPr>
              <a:t>02</a:t>
            </a:r>
            <a:endParaRPr lang="en-US" sz="1100"/>
          </a:p>
        </p:txBody>
      </p:sp>
      <p:grpSp>
        <p:nvGrpSpPr>
          <p:cNvPr name="Group 9" id="9"/>
          <p:cNvGrpSpPr/>
          <p:nvPr/>
        </p:nvGrpSpPr>
        <p:grpSpPr>
          <a:xfrm rot="0">
            <a:off x="454963" y="93878"/>
            <a:ext cx="10641129" cy="914400"/>
            <a:chOff x="454963" y="93878"/>
            <a:chExt cx="10641129" cy="914400"/>
          </a:xfrm>
        </p:grpSpPr>
        <p:sp>
          <p:nvSpPr>
            <p:cNvPr name="AutoShape 10" id="10"/>
            <p:cNvSpPr/>
            <p:nvPr/>
          </p:nvSpPr>
          <p:spPr>
            <a:xfrm rot="0">
              <a:off x="454963" y="331168"/>
              <a:ext cx="84147" cy="84147"/>
            </a:xfrm>
            <a:prstGeom prst="ellipse">
              <a:avLst/>
            </a:prstGeom>
            <a:solidFill>
              <a:schemeClr val="accent1">
                <a:alpha val="100000"/>
              </a:schemeClr>
            </a:solidFill>
          </p:spPr>
        </p:sp>
        <p:sp>
          <p:nvSpPr>
            <p:cNvPr name="AutoShape 11" id="11"/>
            <p:cNvSpPr/>
            <p:nvPr/>
          </p:nvSpPr>
          <p:spPr>
            <a:xfrm rot="0">
              <a:off x="575049" y="337743"/>
              <a:ext cx="78137" cy="78137"/>
            </a:xfrm>
            <a:prstGeom prst="ellipse">
              <a:avLst/>
            </a:prstGeom>
            <a:solidFill>
              <a:schemeClr val="accent1">
                <a:alpha val="80000"/>
              </a:schemeClr>
            </a:solidFill>
          </p:spPr>
        </p:sp>
        <p:sp>
          <p:nvSpPr>
            <p:cNvPr name="AutoShape 12" id="12"/>
            <p:cNvSpPr/>
            <p:nvPr/>
          </p:nvSpPr>
          <p:spPr>
            <a:xfrm rot="0">
              <a:off x="689125" y="339460"/>
              <a:ext cx="74704" cy="74704"/>
            </a:xfrm>
            <a:prstGeom prst="ellipse">
              <a:avLst/>
            </a:prstGeom>
            <a:solidFill>
              <a:schemeClr val="accent1">
                <a:alpha val="60000"/>
              </a:schemeClr>
            </a:solidFill>
          </p:spPr>
        </p:sp>
        <p:sp>
          <p:nvSpPr>
            <p:cNvPr name="AutoShape 13" id="13"/>
            <p:cNvSpPr/>
            <p:nvPr/>
          </p:nvSpPr>
          <p:spPr>
            <a:xfrm rot="0">
              <a:off x="799768" y="348430"/>
              <a:ext cx="69238" cy="69238"/>
            </a:xfrm>
            <a:prstGeom prst="ellipse">
              <a:avLst/>
            </a:prstGeom>
            <a:solidFill>
              <a:schemeClr val="accent1">
                <a:alpha val="40000"/>
              </a:schemeClr>
            </a:solidFill>
          </p:spPr>
        </p:sp>
        <p:sp>
          <p:nvSpPr>
            <p:cNvPr name="AutoShape 14" id="14"/>
            <p:cNvSpPr/>
            <p:nvPr/>
          </p:nvSpPr>
          <p:spPr>
            <a:xfrm rot="0">
              <a:off x="904945" y="344297"/>
              <a:ext cx="65594" cy="65594"/>
            </a:xfrm>
            <a:prstGeom prst="ellipse">
              <a:avLst/>
            </a:prstGeom>
            <a:solidFill>
              <a:schemeClr val="accent1">
                <a:alpha val="20000"/>
              </a:schemeClr>
            </a:solidFill>
          </p:spPr>
        </p:sp>
        <p:sp>
          <p:nvSpPr>
            <p:cNvPr name="AutoShape 15" id="15"/>
            <p:cNvSpPr/>
            <p:nvPr/>
          </p:nvSpPr>
          <p:spPr>
            <a:xfrm rot="0">
              <a:off x="454963" y="448942"/>
              <a:ext cx="84147" cy="84147"/>
            </a:xfrm>
            <a:prstGeom prst="ellipse">
              <a:avLst/>
            </a:prstGeom>
            <a:solidFill>
              <a:schemeClr val="accent1">
                <a:alpha val="100000"/>
              </a:schemeClr>
            </a:solidFill>
          </p:spPr>
        </p:sp>
        <p:sp>
          <p:nvSpPr>
            <p:cNvPr name="AutoShape 16" id="16"/>
            <p:cNvSpPr/>
            <p:nvPr/>
          </p:nvSpPr>
          <p:spPr>
            <a:xfrm rot="0">
              <a:off x="575049" y="455517"/>
              <a:ext cx="78137" cy="78137"/>
            </a:xfrm>
            <a:prstGeom prst="ellipse">
              <a:avLst/>
            </a:prstGeom>
            <a:solidFill>
              <a:schemeClr val="accent1">
                <a:alpha val="80000"/>
              </a:schemeClr>
            </a:solidFill>
          </p:spPr>
        </p:sp>
        <p:sp>
          <p:nvSpPr>
            <p:cNvPr name="AutoShape 17" id="17"/>
            <p:cNvSpPr/>
            <p:nvPr/>
          </p:nvSpPr>
          <p:spPr>
            <a:xfrm rot="0">
              <a:off x="689125" y="457233"/>
              <a:ext cx="74704" cy="74704"/>
            </a:xfrm>
            <a:prstGeom prst="ellipse">
              <a:avLst/>
            </a:prstGeom>
            <a:solidFill>
              <a:schemeClr val="accent1">
                <a:alpha val="60000"/>
              </a:schemeClr>
            </a:solidFill>
          </p:spPr>
        </p:sp>
        <p:sp>
          <p:nvSpPr>
            <p:cNvPr name="AutoShape 18" id="18"/>
            <p:cNvSpPr/>
            <p:nvPr/>
          </p:nvSpPr>
          <p:spPr>
            <a:xfrm rot="0">
              <a:off x="799768" y="466203"/>
              <a:ext cx="69238" cy="69238"/>
            </a:xfrm>
            <a:prstGeom prst="ellipse">
              <a:avLst/>
            </a:prstGeom>
            <a:solidFill>
              <a:schemeClr val="accent1">
                <a:alpha val="40000"/>
              </a:schemeClr>
            </a:solidFill>
          </p:spPr>
        </p:sp>
        <p:sp>
          <p:nvSpPr>
            <p:cNvPr name="AutoShape 19" id="19"/>
            <p:cNvSpPr/>
            <p:nvPr/>
          </p:nvSpPr>
          <p:spPr>
            <a:xfrm rot="0">
              <a:off x="904945" y="462070"/>
              <a:ext cx="65594" cy="65594"/>
            </a:xfrm>
            <a:prstGeom prst="ellipse">
              <a:avLst/>
            </a:prstGeom>
            <a:solidFill>
              <a:schemeClr val="accent1">
                <a:alpha val="20000"/>
              </a:schemeClr>
            </a:solidFill>
          </p:spPr>
        </p:sp>
        <p:sp>
          <p:nvSpPr>
            <p:cNvPr name="AutoShape 20" id="20"/>
            <p:cNvSpPr/>
            <p:nvPr/>
          </p:nvSpPr>
          <p:spPr>
            <a:xfrm rot="0">
              <a:off x="454963" y="566715"/>
              <a:ext cx="84147" cy="84147"/>
            </a:xfrm>
            <a:prstGeom prst="ellipse">
              <a:avLst/>
            </a:prstGeom>
            <a:solidFill>
              <a:schemeClr val="accent1">
                <a:alpha val="100000"/>
              </a:schemeClr>
            </a:solidFill>
          </p:spPr>
        </p:sp>
        <p:sp>
          <p:nvSpPr>
            <p:cNvPr name="AutoShape 21" id="21"/>
            <p:cNvSpPr/>
            <p:nvPr/>
          </p:nvSpPr>
          <p:spPr>
            <a:xfrm rot="0">
              <a:off x="575049" y="573291"/>
              <a:ext cx="78137" cy="78137"/>
            </a:xfrm>
            <a:prstGeom prst="ellipse">
              <a:avLst/>
            </a:prstGeom>
            <a:solidFill>
              <a:schemeClr val="accent1">
                <a:alpha val="80000"/>
              </a:schemeClr>
            </a:solidFill>
          </p:spPr>
        </p:sp>
        <p:sp>
          <p:nvSpPr>
            <p:cNvPr name="AutoShape 22" id="22"/>
            <p:cNvSpPr/>
            <p:nvPr/>
          </p:nvSpPr>
          <p:spPr>
            <a:xfrm rot="0">
              <a:off x="689125" y="575007"/>
              <a:ext cx="74704" cy="74704"/>
            </a:xfrm>
            <a:prstGeom prst="ellipse">
              <a:avLst/>
            </a:prstGeom>
            <a:solidFill>
              <a:schemeClr val="accent1">
                <a:alpha val="60000"/>
              </a:schemeClr>
            </a:solidFill>
          </p:spPr>
        </p:sp>
        <p:sp>
          <p:nvSpPr>
            <p:cNvPr name="AutoShape 23" id="23"/>
            <p:cNvSpPr/>
            <p:nvPr/>
          </p:nvSpPr>
          <p:spPr>
            <a:xfrm rot="0">
              <a:off x="799768" y="583977"/>
              <a:ext cx="69238" cy="69238"/>
            </a:xfrm>
            <a:prstGeom prst="ellipse">
              <a:avLst/>
            </a:prstGeom>
            <a:solidFill>
              <a:schemeClr val="accent1">
                <a:alpha val="40000"/>
              </a:schemeClr>
            </a:solidFill>
          </p:spPr>
        </p:sp>
        <p:sp>
          <p:nvSpPr>
            <p:cNvPr name="AutoShape 24" id="24"/>
            <p:cNvSpPr/>
            <p:nvPr/>
          </p:nvSpPr>
          <p:spPr>
            <a:xfrm rot="0">
              <a:off x="904945" y="579844"/>
              <a:ext cx="65594" cy="65594"/>
            </a:xfrm>
            <a:prstGeom prst="ellipse">
              <a:avLst/>
            </a:prstGeom>
            <a:solidFill>
              <a:schemeClr val="accent1">
                <a:alpha val="20000"/>
              </a:schemeClr>
            </a:solidFill>
          </p:spPr>
        </p:sp>
        <p:sp>
          <p:nvSpPr>
            <p:cNvPr name="AutoShape 25" id="25"/>
            <p:cNvSpPr/>
            <p:nvPr/>
          </p:nvSpPr>
          <p:spPr>
            <a:xfrm rot="0">
              <a:off x="454963" y="684489"/>
              <a:ext cx="84147" cy="84147"/>
            </a:xfrm>
            <a:prstGeom prst="ellipse">
              <a:avLst/>
            </a:prstGeom>
            <a:solidFill>
              <a:schemeClr val="accent1">
                <a:alpha val="100000"/>
              </a:schemeClr>
            </a:solidFill>
          </p:spPr>
        </p:sp>
        <p:sp>
          <p:nvSpPr>
            <p:cNvPr name="AutoShape 26" id="26"/>
            <p:cNvSpPr/>
            <p:nvPr/>
          </p:nvSpPr>
          <p:spPr>
            <a:xfrm rot="0">
              <a:off x="575049" y="691064"/>
              <a:ext cx="78137" cy="78137"/>
            </a:xfrm>
            <a:prstGeom prst="ellipse">
              <a:avLst/>
            </a:prstGeom>
            <a:solidFill>
              <a:schemeClr val="accent1">
                <a:alpha val="80000"/>
              </a:schemeClr>
            </a:solidFill>
          </p:spPr>
        </p:sp>
        <p:sp>
          <p:nvSpPr>
            <p:cNvPr name="AutoShape 27" id="27"/>
            <p:cNvSpPr/>
            <p:nvPr/>
          </p:nvSpPr>
          <p:spPr>
            <a:xfrm rot="0">
              <a:off x="689125" y="692781"/>
              <a:ext cx="74704" cy="74704"/>
            </a:xfrm>
            <a:prstGeom prst="ellipse">
              <a:avLst/>
            </a:prstGeom>
            <a:solidFill>
              <a:schemeClr val="accent1">
                <a:alpha val="60000"/>
              </a:schemeClr>
            </a:solidFill>
          </p:spPr>
        </p:sp>
        <p:sp>
          <p:nvSpPr>
            <p:cNvPr name="AutoShape 28" id="28"/>
            <p:cNvSpPr/>
            <p:nvPr/>
          </p:nvSpPr>
          <p:spPr>
            <a:xfrm rot="0">
              <a:off x="799768" y="701751"/>
              <a:ext cx="69238" cy="69238"/>
            </a:xfrm>
            <a:prstGeom prst="ellipse">
              <a:avLst/>
            </a:prstGeom>
            <a:solidFill>
              <a:schemeClr val="accent1">
                <a:alpha val="40000"/>
              </a:schemeClr>
            </a:solidFill>
          </p:spPr>
        </p:sp>
        <p:sp>
          <p:nvSpPr>
            <p:cNvPr name="AutoShape 29" id="29"/>
            <p:cNvSpPr/>
            <p:nvPr/>
          </p:nvSpPr>
          <p:spPr>
            <a:xfrm rot="0">
              <a:off x="904945" y="697618"/>
              <a:ext cx="65594" cy="65594"/>
            </a:xfrm>
            <a:prstGeom prst="ellipse">
              <a:avLst/>
            </a:prstGeom>
            <a:solidFill>
              <a:schemeClr val="accent1">
                <a:alpha val="20000"/>
              </a:schemeClr>
            </a:solidFill>
          </p:spPr>
        </p:sp>
        <p:sp>
          <p:nvSpPr>
            <p:cNvPr name="TextBox 30" id="30"/>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应用场景</a:t>
              </a:r>
            </a:p>
          </p:txBody>
        </p:sp>
      </p:grpSp>
      <p:sp>
        <p:nvSpPr>
          <p:cNvPr name="AutoShape 31" id="31"/>
          <p:cNvSpPr/>
          <p:nvPr/>
        </p:nvSpPr>
        <p:spPr>
          <a:xfrm rot="0">
            <a:off x="8406414" y="4525963"/>
            <a:ext cx="2708275" cy="1383030"/>
          </a:xfrm>
          <a:prstGeom prst="rect">
            <a:avLst/>
          </a:prstGeom>
          <a:noFill/>
        </p:spPr>
        <p:txBody>
          <a:bodyPr anchor="t" rtlCol="false" tIns="45720" lIns="91440" bIns="45720" rIns="91440" anchorCtr="false" vert="horz" wrap="square">
            <a:noAutofit/>
          </a:bodyPr>
          <a:lstStyle/>
          <a:p>
            <a:pPr algn="just">
              <a:lnSpc>
                <a:spcPct val="150000"/>
              </a:lnSpc>
              <a:defRPr/>
            </a:pPr>
            <a:r>
              <a:rPr lang="en-US" sz="1350">
                <a:solidFill>
                  <a:schemeClr val="dk1">
                    <a:alpha val="100000"/>
                  </a:schemeClr>
                </a:solidFill>
                <a:latin typeface="Microsoft Yahei"/>
                <a:ea typeface="Microsoft Yahei"/>
                <a:cs typeface="Microsoft Yahei"/>
              </a:rPr>
              <a:t>语音合成还在不断拓展新的应用场景，如虚拟主播、智能客服等。</a:t>
            </a:r>
            <a:endParaRPr lang="en-US" sz="1100"/>
          </a:p>
        </p:txBody>
      </p:sp>
      <p:sp>
        <p:nvSpPr>
          <p:cNvPr name="AutoShape 32" id="32"/>
          <p:cNvSpPr/>
          <p:nvPr/>
        </p:nvSpPr>
        <p:spPr>
          <a:xfrm rot="0">
            <a:off x="8406414" y="2594489"/>
            <a:ext cx="2708275" cy="1383030"/>
          </a:xfrm>
          <a:prstGeom prst="rect">
            <a:avLst/>
          </a:prstGeom>
          <a:noFill/>
        </p:spPr>
        <p:txBody>
          <a:bodyPr anchor="t" rtlCol="false" tIns="45720" lIns="91440" bIns="45720" rIns="91440" anchorCtr="false" vert="horz" wrap="square">
            <a:noAutofit/>
          </a:bodyPr>
          <a:lstStyle/>
          <a:p>
            <a:pPr algn="just">
              <a:lnSpc>
                <a:spcPct val="150000"/>
              </a:lnSpc>
              <a:defRPr/>
            </a:pPr>
            <a:r>
              <a:rPr lang="en-US" sz="1350">
                <a:solidFill>
                  <a:schemeClr val="dk1">
                    <a:alpha val="100000"/>
                  </a:schemeClr>
                </a:solidFill>
                <a:latin typeface="Microsoft Yahei"/>
                <a:ea typeface="Microsoft Yahei"/>
                <a:cs typeface="Microsoft Yahei"/>
              </a:rPr>
              <a:t>语音合成技术广泛应用于智能语音助手、导航、电子书阅读等领域，为人们的生活带来便利。</a:t>
            </a:r>
            <a:endParaRPr lang="en-US" sz="1100"/>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570800" y="1576863"/>
            <a:ext cx="1849755" cy="929640"/>
          </a:xfrm>
          <a:prstGeom prst="rect">
            <a:avLst/>
          </a:prstGeom>
        </p:spPr>
        <p:txBody>
          <a:bodyPr anchor="t" rtlCol="false" lIns="91440" rIns="91440" tIns="45720" bIns="45720" anchorCtr="tru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PART</a:t>
            </a:r>
          </a:p>
        </p:txBody>
      </p:sp>
      <p:sp>
        <p:nvSpPr>
          <p:cNvPr name="TextBox 3" id="3"/>
          <p:cNvSpPr txBox="true"/>
          <p:nvPr/>
        </p:nvSpPr>
        <p:spPr>
          <a:xfrm rot="0">
            <a:off x="2069515" y="1576863"/>
            <a:ext cx="2922600" cy="929640"/>
          </a:xfrm>
          <a:prstGeom prst="rect">
            <a:avLst/>
          </a:prstGeom>
        </p:spPr>
        <p:txBody>
          <a:bodyPr anchor="t" rtlCol="false" lIns="91440" rIns="91440" tIns="45720" bIns="45720" anchorCtr="false" vert="horz" wrap="square">
            <a:noAutofit/>
          </a:bodyPr>
          <a:lstStyle/>
          <a:p>
            <a:pPr>
              <a:lnSpc>
                <a:spcPct val="90000"/>
              </a:lnSpc>
            </a:pPr>
            <a:r>
              <a:rPr lang="en-US" b="true" sz="3300">
                <a:solidFill>
                  <a:srgbClr val="131516">
                    <a:alpha val="100000"/>
                  </a:srgbClr>
                </a:solidFill>
                <a:latin typeface="Microsoft Yahei"/>
                <a:ea typeface="Microsoft Yahei"/>
                <a:cs typeface="Microsoft Yahei"/>
              </a:rPr>
              <a:t>03</a:t>
            </a:r>
          </a:p>
        </p:txBody>
      </p:sp>
      <p:sp>
        <p:nvSpPr>
          <p:cNvPr name="TextBox 4" id="4"/>
          <p:cNvSpPr txBox="true"/>
          <p:nvPr/>
        </p:nvSpPr>
        <p:spPr>
          <a:xfrm rot="0">
            <a:off x="853953" y="2362980"/>
            <a:ext cx="6574155" cy="1805940"/>
          </a:xfrm>
          <a:prstGeom prst="rect">
            <a:avLst/>
          </a:prstGeom>
        </p:spPr>
        <p:txBody>
          <a:bodyPr anchor="t" rtlCol="false" lIns="91440" rIns="91440" tIns="45720" bIns="45720" anchorCtr="false" vert="horz" wrap="square">
            <a:spAutoFit/>
          </a:bodyPr>
          <a:lstStyle/>
          <a:p>
            <a:pPr>
              <a:lnSpc>
                <a:spcPct val="120000"/>
              </a:lnSpc>
            </a:pPr>
            <a:r>
              <a:rPr lang="en-US" b="true" sz="4500">
                <a:solidFill>
                  <a:srgbClr val="131516">
                    <a:alpha val="100000"/>
                  </a:srgbClr>
                </a:solidFill>
                <a:latin typeface="Microsoft Yahei"/>
                <a:ea typeface="Microsoft Yahei"/>
                <a:cs typeface="Microsoft Yahei"/>
              </a:rPr>
              <a:t>AI如何模仿声音</a:t>
            </a:r>
          </a:p>
        </p:txBody>
      </p:sp>
      <p:sp>
        <p:nvSpPr>
          <p:cNvPr name="TextBox 5" id="5"/>
          <p:cNvSpPr txBox="true"/>
          <p:nvPr/>
        </p:nvSpPr>
        <p:spPr>
          <a:xfrm rot="0">
            <a:off x="1353851" y="182270"/>
            <a:ext cx="3537586" cy="710650"/>
          </a:xfrm>
          <a:prstGeom prst="rect">
            <a:avLst/>
          </a:prstGeom>
        </p:spPr>
        <p:txBody>
          <a:bodyPr anchor="t" rtlCol="false" lIns="91440" rIns="91440" tIns="45720" bIns="45720" anchorCtr="false" vert="horz" wrap="square">
            <a:noAutofit/>
          </a:bodyPr>
          <a:lstStyle/>
          <a:p>
            <a:pPr>
              <a:lnSpc>
                <a:spcPct val="120000"/>
              </a:lnSpc>
            </a:pPr>
            <a:r>
              <a:rPr lang="en-US" b="true" sz="3300">
                <a:solidFill>
                  <a:srgbClr val="131516">
                    <a:alpha val="100000"/>
                  </a:srgbClr>
                </a:solidFill>
                <a:latin typeface="Microsoft Yahei"/>
                <a:ea typeface="Microsoft Yahei"/>
                <a:cs typeface="Microsoft Yahei"/>
              </a:rPr>
              <a:t>2023</a:t>
            </a:r>
          </a:p>
        </p:txBody>
      </p:sp>
      <p:sp>
        <p:nvSpPr>
          <p:cNvPr name="AutoShape 6" id="6"/>
          <p:cNvSpPr/>
          <p:nvPr/>
        </p:nvSpPr>
        <p:spPr>
          <a:xfrm rot="0">
            <a:off x="9364826" y="334670"/>
            <a:ext cx="2473866" cy="508573"/>
          </a:xfrm>
          <a:prstGeom prst="rect">
            <a:avLst/>
          </a:prstGeom>
          <a:noFill/>
        </p:spPr>
        <p:txBody>
          <a:bodyPr anchor="t" rtlCol="false" tIns="33052" lIns="66008" bIns="33052" rIns="66008" anchorCtr="false" vert="horz" wrap="square">
            <a:noAutofit/>
          </a:bodyPr>
          <a:lstStyle/>
          <a:p>
            <a:pPr algn="r">
              <a:lnSpc>
                <a:spcPct val="100000"/>
              </a:lnSpc>
              <a:spcBef>
                <a:spcPts val="375"/>
              </a:spcBef>
              <a:defRPr/>
            </a:pPr>
            <a:r>
              <a:rPr lang="en-US" sz="1200">
                <a:solidFill>
                  <a:srgbClr val="131516">
                    <a:alpha val="100000"/>
                  </a:srgbClr>
                </a:solidFill>
                <a:latin typeface="Microsoft Yahei"/>
                <a:ea typeface="Microsoft Yahei"/>
                <a:cs typeface="Microsoft Yahei"/>
              </a:rPr>
              <a:t>REPORTING</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DDEDFF"/>
      </a:lt1>
      <a:dk2>
        <a:srgbClr val="000000"/>
      </a:dk2>
      <a:lt2>
        <a:srgbClr val="FFFFFF"/>
      </a:lt2>
      <a:accent1>
        <a:srgbClr val="4283F2"/>
      </a:accent1>
      <a:accent2>
        <a:srgbClr val="34C158"/>
      </a:accent2>
      <a:accent3>
        <a:srgbClr val="FDBE00"/>
      </a:accent3>
      <a:accent4>
        <a:srgbClr val="42B0F2"/>
      </a:accent4>
      <a:accent5>
        <a:srgbClr val="EA4336"/>
      </a:accent5>
      <a:accent6>
        <a:srgbClr val="27C9C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terms:modified xsi:type="dcterms:W3CDTF">2011-08-01T06:04:30Z</dcterms:modified>
  <cp:revision>1</cp:revision>
</cp:coreProperties>
</file>