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9616" y="1681622"/>
            <a:ext cx="6249900" cy="19773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495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AI画笔下的世界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172676" y="4354068"/>
            <a:ext cx="2056587" cy="419156"/>
          </a:xfrm>
          <a:prstGeom prst="rect">
            <a:avLst/>
          </a:prstGeom>
          <a:noFill/>
        </p:spPr>
        <p:txBody>
          <a:bodyPr anchor="ctr" rtlCol="false" tIns="33052" lIns="66008" bIns="33052" rIns="66008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汇报人：文小库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>
            <a:off x="3773128" y="4354068"/>
            <a:ext cx="2077143" cy="419156"/>
          </a:xfrm>
          <a:prstGeom prst="rect">
            <a:avLst/>
          </a:prstGeom>
          <a:noFill/>
        </p:spPr>
        <p:txBody>
          <a:bodyPr anchor="ctr" rtlCol="false" tIns="33052" lIns="66008" bIns="33052" rIns="66008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2024-01-16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49616" y="6177526"/>
            <a:ext cx="5497697" cy="419156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429970" y="1598804"/>
            <a:ext cx="3048265" cy="4557583"/>
          </a:xfrm>
          <a:prstGeom prst="roundRect">
            <a:avLst>
              <a:gd fmla="val 12098" name="adj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4533906" y="1447444"/>
            <a:ext cx="3048265" cy="4708942"/>
          </a:xfrm>
          <a:prstGeom prst="roundRect">
            <a:avLst>
              <a:gd fmla="val 11601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653186" y="1689619"/>
            <a:ext cx="3048265" cy="4466767"/>
          </a:xfrm>
          <a:prstGeom prst="roundRect">
            <a:avLst>
              <a:gd fmla="val 12098" name="adj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7292" r="7292"/>
          <a:stretch>
            <a:fillRect/>
          </a:stretch>
        </p:blipFill>
        <p:spPr>
          <a:xfrm rot="0">
            <a:off x="652455" y="1326357"/>
            <a:ext cx="3050440" cy="3050440"/>
          </a:xfrm>
          <a:prstGeom prst="round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t="15259" b="15259"/>
          <a:stretch>
            <a:fillRect/>
          </a:stretch>
        </p:blipFill>
        <p:spPr>
          <a:xfrm rot="0">
            <a:off x="4533906" y="1327357"/>
            <a:ext cx="3079664" cy="3079664"/>
          </a:xfrm>
          <a:prstGeom prst="round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36292" r="36292"/>
          <a:stretch>
            <a:fillRect/>
          </a:stretch>
        </p:blipFill>
        <p:spPr>
          <a:xfrm rot="0">
            <a:off x="8429970" y="1327357"/>
            <a:ext cx="3079664" cy="3079664"/>
          </a:xfrm>
          <a:prstGeom prst="round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69054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AI创作画作：AI可以根据训练的图像数据生成全新的画作。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95472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这些画作往往具有较高的艺术价值和创意，因为AI能够在作品中融合不同的艺术风格和元素。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18990" y="4543292"/>
            <a:ext cx="2822670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我们将研究AI在创作过程中的思维方式，以及如何评价AI创作的画作的价值和意义。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AI创作画作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AI在设计领域的应用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04606" y="1508032"/>
            <a:ext cx="3311882" cy="4326814"/>
          </a:xfrm>
          <a:prstGeom prst="roundRect">
            <a:avLst>
              <a:gd fmla="val 9570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4391478" y="1508032"/>
            <a:ext cx="3311882" cy="4326814"/>
          </a:xfrm>
          <a:prstGeom prst="roundRect">
            <a:avLst>
              <a:gd fmla="val 10537" name="adj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8167153" y="1508032"/>
            <a:ext cx="3311882" cy="4326814"/>
          </a:xfrm>
          <a:prstGeom prst="roundRect">
            <a:avLst>
              <a:gd fmla="val 9247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4588266" y="4240389"/>
            <a:ext cx="291830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AI可以帮助设计师实现快速原型设计和优化设计方案，提高设计效率和质量。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63940" y="4240389"/>
            <a:ext cx="291830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通过分析大量设计案例，AI可以为设计师提供更多有价值的参考和建议。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t="8771" b="8771"/>
          <a:stretch>
            <a:fillRect/>
          </a:stretch>
        </p:blipFill>
        <p:spPr>
          <a:xfrm rot="0">
            <a:off x="921958" y="1771933"/>
            <a:ext cx="2672865" cy="2203993"/>
          </a:xfrm>
          <a:prstGeom prst="round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1591" r="1591" t="0" b="0"/>
          <a:stretch>
            <a:fillRect/>
          </a:stretch>
        </p:blipFill>
        <p:spPr>
          <a:xfrm rot="0">
            <a:off x="4710987" y="1771933"/>
            <a:ext cx="2672865" cy="2203993"/>
          </a:xfrm>
          <a:prstGeom prst="round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t="5723" b="5723"/>
          <a:stretch>
            <a:fillRect/>
          </a:stretch>
        </p:blipFill>
        <p:spPr>
          <a:xfrm rot="0">
            <a:off x="8486661" y="1771933"/>
            <a:ext cx="2672865" cy="2203993"/>
          </a:xfrm>
          <a:prstGeom prst="round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763829" y="4240389"/>
            <a:ext cx="2916151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AI助力设计创新，成为设计师的得力助手，提高设计效率和质量。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AI助力设计创新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 rot="0"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261748" y="1415327"/>
            <a:ext cx="4760228" cy="15240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通过本课时的学习，我们将深入了解AI在艺术与设计领域的潜力，以及如何运用相关技术进行创新。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61748" y="3711304"/>
            <a:ext cx="4760228" cy="15240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让我们一起探索AI画笔下的世界，感受科技与艺术的完美结合。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6" id="6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AI设计的实际案例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4162" y="1985010"/>
            <a:ext cx="6997192" cy="1434465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6000"/>
              </a:lnSpc>
            </a:pPr>
            <a:r>
              <a:rPr lang="en-US" b="true" sz="96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9821" y="3783253"/>
            <a:ext cx="1983105" cy="41529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1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感谢观看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>
            <a:off x="849616" y="6177526"/>
            <a:ext cx="5497697" cy="419156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6619" y="1216342"/>
            <a:ext cx="6621780" cy="4425315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开场与引言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图像生成技术概览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AI与艺术创作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AI在设计领域的应用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1411" y="2037684"/>
            <a:ext cx="2792730" cy="11772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b="true" sz="57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 录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3069" y="3262599"/>
            <a:ext cx="2127531" cy="356454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b="true" sz="1350">
                <a:solidFill>
                  <a:srgbClr val="131516">
                    <a:alpha val="6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3851" y="182270"/>
            <a:ext cx="2807348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开场与引言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t="9071" b="9071"/>
          <a:stretch>
            <a:fillRect/>
          </a:stretch>
        </p:blipFill>
        <p:spPr>
          <a:xfrm rot="0">
            <a:off x="3909691" y="1250241"/>
            <a:ext cx="7848600" cy="524827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4" id="4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6" id="6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开场与引言</a:t>
              </a:r>
            </a:p>
          </p:txBody>
        </p:sp>
      </p:grpSp>
      <p:sp>
        <p:nvSpPr>
          <p:cNvPr name="AutoShape 25" id="25"/>
          <p:cNvSpPr/>
          <p:nvPr/>
        </p:nvSpPr>
        <p:spPr>
          <a:xfrm rot="0">
            <a:off x="454963" y="3878730"/>
            <a:ext cx="3974251" cy="2162291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</p:sp>
      <p:sp>
        <p:nvSpPr>
          <p:cNvPr name="AutoShape 26" id="26"/>
          <p:cNvSpPr/>
          <p:nvPr/>
        </p:nvSpPr>
        <p:spPr>
          <a:xfrm rot="0">
            <a:off x="563624" y="1510084"/>
            <a:ext cx="2936423" cy="1604591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在本课时，我们将回顾上一课时关于自然语言与AI的内容，进一步探讨AI在艺术与设计领域的应用，了解AI如何在艺术创作中挥洒创意。</a:t>
            </a:r>
            <a:endParaRPr lang="en-US" sz="1100"/>
          </a:p>
        </p:txBody>
      </p:sp>
      <p:sp>
        <p:nvSpPr>
          <p:cNvPr name="AutoShape 27" id="27"/>
          <p:cNvSpPr/>
          <p:nvPr/>
        </p:nvSpPr>
        <p:spPr>
          <a:xfrm rot="0">
            <a:off x="590191" y="4157580"/>
            <a:ext cx="3052052" cy="1604591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我们将深入探讨AI如何成为艺术家的有力助手，为学员展示AI在艺术领域的无限可能。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图像生成技术概览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789747" y="1388509"/>
            <a:ext cx="8008040" cy="126796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TextBox 3" id="3"/>
          <p:cNvSpPr txBox="true"/>
          <p:nvPr/>
        </p:nvSpPr>
        <p:spPr>
          <a:xfrm rot="0">
            <a:off x="3467252" y="1671934"/>
            <a:ext cx="7220692" cy="70218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GANs是一种无监督学习方法，通过两个神经网络进行对抗训练，生成具有逼真性的图像。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491031" y="3030193"/>
            <a:ext cx="8008040" cy="1267968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1643863" y="3325809"/>
            <a:ext cx="7220692" cy="70218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GANs在图像生成领域具有优势，如高效生成逼真图像等。但GANs也存在局限性，如难以处理复杂场景等。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t="7838" b="7838"/>
          <a:stretch>
            <a:fillRect/>
          </a:stretch>
        </p:blipFill>
        <p:spPr>
          <a:xfrm rot="0">
            <a:off x="539110" y="1388509"/>
            <a:ext cx="2256056" cy="126796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t="23842" b="23842"/>
          <a:stretch>
            <a:fillRect/>
          </a:stretch>
        </p:blipFill>
        <p:spPr>
          <a:xfrm rot="0">
            <a:off x="9486879" y="3030193"/>
            <a:ext cx="2256056" cy="1267968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>
            <a:off x="2795409" y="4664094"/>
            <a:ext cx="8008040" cy="126796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TextBox 9" id="9"/>
          <p:cNvSpPr txBox="true"/>
          <p:nvPr/>
        </p:nvSpPr>
        <p:spPr>
          <a:xfrm rot="0">
            <a:off x="3472914" y="4947518"/>
            <a:ext cx="7220692" cy="70218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我们将分析GANs在图像生成领域的优势和局限性，以及如何利用GANs创作出令人惊艳的艺术作品。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t="21899" b="21899"/>
          <a:stretch>
            <a:fillRect/>
          </a:stretch>
        </p:blipFill>
        <p:spPr>
          <a:xfrm rot="0">
            <a:off x="544772" y="4664094"/>
            <a:ext cx="2256056" cy="1267968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GANs（生成对抗网络）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name="Connector 2" id="2"/>
          <p:cNvCxnSpPr/>
          <p:nvPr/>
        </p:nvCxnSpPr>
        <p:spPr>
          <a:xfrm>
            <a:off x="916780" y="4201877"/>
            <a:ext cx="10213108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name="AutoShape 3" id="3"/>
          <p:cNvSpPr/>
          <p:nvPr/>
        </p:nvSpPr>
        <p:spPr>
          <a:xfrm rot="0">
            <a:off x="2187305" y="3956762"/>
            <a:ext cx="490229" cy="49022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Freeform 4" id="4"/>
          <p:cNvSpPr/>
          <p:nvPr/>
        </p:nvSpPr>
        <p:spPr>
          <a:xfrm rot="0">
            <a:off x="2285351" y="4054808"/>
            <a:ext cx="294138" cy="294138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AutoShape 5" id="5"/>
          <p:cNvSpPr/>
          <p:nvPr/>
        </p:nvSpPr>
        <p:spPr>
          <a:xfrm rot="0">
            <a:off x="5778219" y="3956762"/>
            <a:ext cx="490229" cy="49022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TextBox 6" id="6"/>
          <p:cNvSpPr txBox="true"/>
          <p:nvPr/>
        </p:nvSpPr>
        <p:spPr>
          <a:xfrm rot="0">
            <a:off x="7888549" y="4690831"/>
            <a:ext cx="3486590" cy="1580007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在艺术创作中，我们将探讨Style Transfer的应用价值，以及如何将该技术与其他图像生成技术相结合，以产生更多创新性的艺术效果。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9371589" y="3956762"/>
            <a:ext cx="490229" cy="49022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Freeform 8" id="8"/>
          <p:cNvSpPr/>
          <p:nvPr/>
        </p:nvSpPr>
        <p:spPr>
          <a:xfrm rot="0">
            <a:off x="5847668" y="4026211"/>
            <a:ext cx="351331" cy="351331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9" id="9"/>
          <p:cNvSpPr/>
          <p:nvPr/>
        </p:nvSpPr>
        <p:spPr>
          <a:xfrm rot="0">
            <a:off x="9469635" y="4054808"/>
            <a:ext cx="294138" cy="294138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689125" y="4690831"/>
            <a:ext cx="3486590" cy="1580007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Style Transfer是一种将图像风格应用到另一幅图像上的技术。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401959" y="4690831"/>
            <a:ext cx="3486590" cy="1580007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该方法通过提取源图像的风格特征，并将其应用到目标图像上，实现图像风格的变换。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t="16071" b="16071"/>
          <a:stretch>
            <a:fillRect/>
          </a:stretch>
        </p:blipFill>
        <p:spPr>
          <a:xfrm rot="0">
            <a:off x="734949" y="1334615"/>
            <a:ext cx="3413760" cy="231648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t="16071" b="16071"/>
          <a:stretch>
            <a:fillRect/>
          </a:stretch>
        </p:blipFill>
        <p:spPr>
          <a:xfrm rot="0">
            <a:off x="4316454" y="1334615"/>
            <a:ext cx="3413760" cy="231648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t="16071" b="16071"/>
          <a:stretch>
            <a:fillRect/>
          </a:stretch>
        </p:blipFill>
        <p:spPr>
          <a:xfrm rot="0">
            <a:off x="7897958" y="1334615"/>
            <a:ext cx="3413760" cy="231648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6" id="16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5" id="35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Style  Transfer（风格迁移）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AI与艺术创作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23819" r="23819"/>
          <a:stretch>
            <a:fillRect/>
          </a:stretch>
        </p:blipFill>
        <p:spPr>
          <a:xfrm rot="0"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23819" r="23819"/>
          <a:stretch>
            <a:fillRect/>
          </a:stretch>
        </p:blipFill>
        <p:spPr>
          <a:xfrm rot="0">
            <a:off x="5906739" y="1869245"/>
            <a:ext cx="2050689" cy="391643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29863" r="29863"/>
          <a:stretch>
            <a:fillRect/>
          </a:stretch>
        </p:blipFill>
        <p:spPr>
          <a:xfrm rot="0"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rot="0">
            <a:off x="8503615" y="2041071"/>
            <a:ext cx="300899" cy="495300"/>
          </a:xfrm>
          <a:custGeom>
            <a:avLst/>
            <a:gdLst/>
            <a:ahLst/>
            <a:cxnLst/>
            <a:rect r="r" b="b" t="t" l="l"/>
            <a:pathLst>
              <a:path h="607851" w="369275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Freeform 6" id="6"/>
          <p:cNvSpPr/>
          <p:nvPr/>
        </p:nvSpPr>
        <p:spPr>
          <a:xfrm rot="0">
            <a:off x="8406414" y="4012208"/>
            <a:ext cx="495300" cy="456011"/>
          </a:xfrm>
          <a:custGeom>
            <a:avLst/>
            <a:gdLst/>
            <a:ahLst/>
            <a:cxnLst/>
            <a:rect r="r" b="b" t="t" l="l"/>
            <a:pathLst>
              <a:path h="535" w="580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7" id="7"/>
          <p:cNvSpPr/>
          <p:nvPr/>
        </p:nvSpPr>
        <p:spPr>
          <a:xfrm rot="0">
            <a:off x="8901714" y="1917723"/>
            <a:ext cx="2084387" cy="616443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>
            <a:off x="8901714" y="3911623"/>
            <a:ext cx="2084387" cy="554016"/>
          </a:xfrm>
          <a:prstGeom prst="rect">
            <a:avLst/>
          </a:prstGeom>
          <a:noFill/>
        </p:spPr>
        <p:txBody>
          <a:bodyPr anchor="ctr" rtlCol="false" tIns="45720" lIns="91440" bIns="45720" rIns="91440" anchorCtr="false" vert="horz"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1100"/>
          </a:p>
        </p:txBody>
      </p:sp>
      <p:grpSp>
        <p:nvGrpSpPr>
          <p:cNvPr name="Group 9" id="9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0" id="10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AI模仿艺术风格</a:t>
              </a:r>
            </a:p>
          </p:txBody>
        </p:sp>
      </p:grpSp>
      <p:sp>
        <p:nvSpPr>
          <p:cNvPr name="AutoShape 31" id="31"/>
          <p:cNvSpPr/>
          <p:nvPr/>
        </p:nvSpPr>
        <p:spPr>
          <a:xfrm rot="0">
            <a:off x="8406414" y="4525963"/>
            <a:ext cx="2708275" cy="1383030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通过神经网络的训练，AI能够理解和再现特定艺术风格的特点和特征。</a:t>
            </a:r>
            <a:endParaRPr lang="en-US" sz="1100"/>
          </a:p>
        </p:txBody>
      </p:sp>
      <p:sp>
        <p:nvSpPr>
          <p:cNvPr name="AutoShape 32" id="32"/>
          <p:cNvSpPr/>
          <p:nvPr/>
        </p:nvSpPr>
        <p:spPr>
          <a:xfrm rot="0">
            <a:off x="8406414" y="2594489"/>
            <a:ext cx="2708275" cy="1383030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AI模仿艺术风格，能够学习并模仿各种艺术风格，如油画、水彩、素描等。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DDEDFF"/>
      </a:lt1>
      <a:dk2>
        <a:srgbClr val="000000"/>
      </a:dk2>
      <a:lt2>
        <a:srgbClr val="FFFFFF"/>
      </a:lt2>
      <a:accent1>
        <a:srgbClr val="4283F2"/>
      </a:accent1>
      <a:accent2>
        <a:srgbClr val="34C158"/>
      </a:accent2>
      <a:accent3>
        <a:srgbClr val="FDBE00"/>
      </a:accent3>
      <a:accent4>
        <a:srgbClr val="42B0F2"/>
      </a:accent4>
      <a:accent5>
        <a:srgbClr val="EA4336"/>
      </a:accent5>
      <a:accent6>
        <a:srgbClr val="27C9C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