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3.pn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9616" y="1681622"/>
            <a:ext cx="6249900" cy="197739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495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课时三：深入探索自然语言与AI的紧密联系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172676" y="4354068"/>
            <a:ext cx="2056587" cy="419156"/>
          </a:xfrm>
          <a:prstGeom prst="rect">
            <a:avLst/>
          </a:prstGeom>
          <a:noFill/>
        </p:spPr>
        <p:txBody>
          <a:bodyPr anchor="ctr" rtlCol="false" tIns="33052" lIns="66008" bIns="33052" rIns="66008" anchorCtr="false" vert="horz" wrap="square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汇报人：文小库</a:t>
            </a:r>
            <a:endParaRPr lang="en-US" sz="1100"/>
          </a:p>
        </p:txBody>
      </p:sp>
      <p:sp>
        <p:nvSpPr>
          <p:cNvPr name="AutoShape 4" id="4"/>
          <p:cNvSpPr/>
          <p:nvPr/>
        </p:nvSpPr>
        <p:spPr>
          <a:xfrm rot="0">
            <a:off x="3773128" y="4354068"/>
            <a:ext cx="2077143" cy="419156"/>
          </a:xfrm>
          <a:prstGeom prst="rect">
            <a:avLst/>
          </a:prstGeom>
          <a:noFill/>
        </p:spPr>
        <p:txBody>
          <a:bodyPr anchor="ctr" rtlCol="false" tIns="33052" lIns="66008" bIns="33052" rIns="66008" anchorCtr="false" vert="horz" wrap="square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2024-01-16</a:t>
            </a:r>
            <a:endParaRPr lang="en-US" sz="1100"/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849616" y="6177526"/>
            <a:ext cx="5497697" cy="419156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l"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https://wenku.baidu.com</a:t>
            </a:r>
            <a:endParaRPr lang="en-US" sz="1100"/>
          </a:p>
        </p:txBody>
      </p:sp>
      <p:sp>
        <p:nvSpPr>
          <p:cNvPr name="AutoShape 7" id="7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3829" y="1610750"/>
            <a:ext cx="2553871" cy="1315135"/>
            <a:chOff x="763829" y="1610750"/>
            <a:chExt cx="2553871" cy="1315135"/>
          </a:xfrm>
        </p:grpSpPr>
        <p:sp>
          <p:nvSpPr>
            <p:cNvPr name="AutoShape 3" id="3"/>
            <p:cNvSpPr/>
            <p:nvPr/>
          </p:nvSpPr>
          <p:spPr>
            <a:xfrm rot="0">
              <a:off x="763829" y="1610750"/>
              <a:ext cx="2553871" cy="1315135"/>
            </a:xfrm>
            <a:prstGeom prst="rect">
              <a:avLst/>
            </a:prstGeom>
            <a:noFill/>
          </p:spPr>
          <p:txBody>
            <a:bodyPr anchor="t" rtlCol="false" tIns="45720" lIns="91440" bIns="45720" rIns="91440" anchorCtr="false" vert="horz" wrap="square">
              <a:noAutofit/>
            </a:bodyPr>
            <a:lstStyle/>
            <a:p>
              <a:pPr algn="r">
                <a:lnSpc>
                  <a:spcPct val="150000"/>
                </a:lnSpc>
                <a:spcBef>
                  <a:spcPts val="270"/>
                </a:spcBef>
                <a:defRPr/>
              </a:pPr>
              <a:r>
                <a:rPr lang="en-US" sz="135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AI“听懂”人类语言主要依赖于语音识别技术。</a:t>
              </a:r>
              <a:endParaRPr lang="en-US" sz="1100"/>
            </a:p>
          </p:txBody>
        </p:sp>
      </p:grpSp>
      <p:grpSp>
        <p:nvGrpSpPr>
          <p:cNvPr name="Group 4" id="4"/>
          <p:cNvGrpSpPr/>
          <p:nvPr/>
        </p:nvGrpSpPr>
        <p:grpSpPr>
          <a:xfrm rot="0">
            <a:off x="8888726" y="1610750"/>
            <a:ext cx="2569478" cy="1377562"/>
            <a:chOff x="8888726" y="1610750"/>
            <a:chExt cx="2569478" cy="1377562"/>
          </a:xfrm>
        </p:grpSpPr>
        <p:sp>
          <p:nvSpPr>
            <p:cNvPr name="AutoShape 5" id="5"/>
            <p:cNvSpPr/>
            <p:nvPr/>
          </p:nvSpPr>
          <p:spPr>
            <a:xfrm rot="0">
              <a:off x="8888726" y="1610750"/>
              <a:ext cx="2569478" cy="1377562"/>
            </a:xfrm>
            <a:prstGeom prst="rect">
              <a:avLst/>
            </a:prstGeom>
            <a:noFill/>
          </p:spPr>
          <p:txBody>
            <a:bodyPr anchor="t" rtlCol="false" tIns="45720" lIns="91440" bIns="45720" rIns="91440" anchorCtr="false" vert="horz" wrap="square">
              <a:noAutofit/>
            </a:bodyPr>
            <a:lstStyle/>
            <a:p>
              <a:pPr algn="l">
                <a:lnSpc>
                  <a:spcPct val="150000"/>
                </a:lnSpc>
                <a:spcBef>
                  <a:spcPts val="270"/>
                </a:spcBef>
                <a:defRPr/>
              </a:pPr>
              <a:r>
                <a:rPr lang="en-US" sz="135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语音识别技术的工作原理和最新进展将简要介绍。</a:t>
              </a:r>
              <a:endParaRPr lang="en-US" sz="1100"/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7" id="7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8" id="8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9" id="9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0" id="10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1" id="11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2" id="12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AI如何“听懂”我们</a:t>
              </a:r>
            </a:p>
          </p:txBody>
        </p:sp>
      </p:grpSp>
      <p:sp>
        <p:nvSpPr>
          <p:cNvPr name="AutoShape 28" id="28"/>
          <p:cNvSpPr/>
          <p:nvPr/>
        </p:nvSpPr>
        <p:spPr>
          <a:xfrm rot="0">
            <a:off x="1556971" y="4386298"/>
            <a:ext cx="2552700" cy="1440296"/>
          </a:xfrm>
          <a:prstGeom prst="rect">
            <a:avLst/>
          </a:prstGeom>
          <a:noFill/>
        </p:spPr>
        <p:txBody>
          <a:bodyPr anchor="t" rtlCol="false" tIns="45720" lIns="91440" bIns="45720" rIns="91440" anchorCtr="false" vert="horz" wrap="square">
            <a:no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语音识别技术可以将人类的语音转化为计算机可处理的文本，从而让计算机理解我们的指令。</a:t>
            </a:r>
            <a:endParaRPr lang="en-US" sz="1100"/>
          </a:p>
        </p:txBody>
      </p:sp>
      <p:sp>
        <p:nvSpPr>
          <p:cNvPr name="AutoShape 29" id="29"/>
          <p:cNvSpPr/>
          <p:nvPr/>
        </p:nvSpPr>
        <p:spPr>
          <a:xfrm rot="0">
            <a:off x="8049592" y="4406623"/>
            <a:ext cx="2552700" cy="1419970"/>
          </a:xfrm>
          <a:prstGeom prst="rect">
            <a:avLst/>
          </a:prstGeom>
          <a:noFill/>
        </p:spPr>
        <p:txBody>
          <a:bodyPr anchor="t" rtlCol="false" tIns="45720" lIns="91440" bIns="45720" rIns="91440" anchorCtr="false" vert="horz" wrap="square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探讨语音识别技术在现实生活中的应用，如智能音箱、语音助手等。</a:t>
            </a:r>
            <a:endParaRPr lang="en-US" sz="1100"/>
          </a:p>
        </p:txBody>
      </p:sp>
      <p:pic>
        <p:nvPicPr>
          <p:cNvPr name="Picture 30" id="30"/>
          <p:cNvPicPr>
            <a:picLocks noChangeAspect="true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 rot="0">
            <a:off x="3352886" y="2055085"/>
            <a:ext cx="2476500" cy="2476500"/>
          </a:xfrm>
          <a:prstGeom prst="ellipse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4"/>
          <a:srcRect l="21875" r="21875"/>
          <a:stretch>
            <a:fillRect/>
          </a:stretch>
        </p:blipFill>
        <p:spPr>
          <a:xfrm rot="0">
            <a:off x="6374798" y="2055085"/>
            <a:ext cx="2476500" cy="2476500"/>
          </a:xfrm>
          <a:prstGeom prst="ellipse">
            <a:avLst/>
          </a:prstGeom>
        </p:spPr>
      </p:pic>
      <p:grpSp>
        <p:nvGrpSpPr>
          <p:cNvPr name="Group 32" id="32"/>
          <p:cNvGrpSpPr/>
          <p:nvPr/>
        </p:nvGrpSpPr>
        <p:grpSpPr>
          <a:xfrm rot="0">
            <a:off x="3352886" y="2107432"/>
            <a:ext cx="665795" cy="665791"/>
            <a:chOff x="3352886" y="2107432"/>
            <a:chExt cx="665795" cy="665791"/>
          </a:xfrm>
        </p:grpSpPr>
        <p:sp>
          <p:nvSpPr>
            <p:cNvPr name="AutoShape 33" id="33"/>
            <p:cNvSpPr/>
            <p:nvPr/>
          </p:nvSpPr>
          <p:spPr>
            <a:xfrm rot="0">
              <a:off x="3352886" y="2107432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lumMod val="60000"/>
                  <a:lumMod val="40000"/>
                  <a:alpha val="100000"/>
                </a:schemeClr>
              </a:solidFill>
              <a:prstDash val="solid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Freeform 34" id="34"/>
            <p:cNvSpPr/>
            <p:nvPr/>
          </p:nvSpPr>
          <p:spPr>
            <a:xfrm rot="0">
              <a:off x="3532726" y="2292906"/>
              <a:ext cx="306115" cy="294843"/>
            </a:xfrm>
            <a:custGeom>
              <a:avLst/>
              <a:gdLst/>
              <a:ahLst/>
              <a:cxnLst/>
              <a:rect r="r" b="b" t="t" l="l"/>
              <a:pathLst>
                <a:path h="6827" w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8174522" y="2107432"/>
            <a:ext cx="665795" cy="665791"/>
            <a:chOff x="8174522" y="2107432"/>
            <a:chExt cx="665795" cy="665791"/>
          </a:xfrm>
        </p:grpSpPr>
        <p:sp>
          <p:nvSpPr>
            <p:cNvPr name="AutoShape 36" id="36"/>
            <p:cNvSpPr/>
            <p:nvPr/>
          </p:nvSpPr>
          <p:spPr>
            <a:xfrm rot="0">
              <a:off x="8174522" y="2107432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lumMod val="60000"/>
                  <a:lumMod val="40000"/>
                  <a:alpha val="100000"/>
                </a:schemeClr>
              </a:solidFill>
              <a:prstDash val="solid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Freeform 37" id="37"/>
            <p:cNvSpPr/>
            <p:nvPr/>
          </p:nvSpPr>
          <p:spPr>
            <a:xfrm rot="0">
              <a:off x="8354362" y="2273856"/>
              <a:ext cx="306115" cy="294843"/>
            </a:xfrm>
            <a:custGeom>
              <a:avLst/>
              <a:gdLst/>
              <a:ahLst/>
              <a:cxnLst/>
              <a:rect r="r" b="b" t="t" l="l"/>
              <a:pathLst>
                <a:path h="5912" w="6827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4252748" y="4178300"/>
            <a:ext cx="665795" cy="665791"/>
            <a:chOff x="4252748" y="4178300"/>
            <a:chExt cx="665795" cy="665791"/>
          </a:xfrm>
        </p:grpSpPr>
        <p:sp>
          <p:nvSpPr>
            <p:cNvPr name="AutoShape 39" id="39"/>
            <p:cNvSpPr/>
            <p:nvPr/>
          </p:nvSpPr>
          <p:spPr>
            <a:xfrm rot="0">
              <a:off x="4252748" y="4178300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lumMod val="60000"/>
                  <a:lumMod val="40000"/>
                  <a:alpha val="100000"/>
                </a:schemeClr>
              </a:solidFill>
              <a:prstDash val="solid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Freeform 40" id="40"/>
            <p:cNvSpPr/>
            <p:nvPr/>
          </p:nvSpPr>
          <p:spPr>
            <a:xfrm rot="0">
              <a:off x="4432588" y="4363773"/>
              <a:ext cx="306115" cy="294843"/>
            </a:xfrm>
            <a:custGeom>
              <a:avLst/>
              <a:gdLst/>
              <a:ahLst/>
              <a:cxnLst/>
              <a:rect r="r" b="b" t="t" l="l"/>
              <a:pathLst>
                <a:path h="598324" w="597921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name="Group 41" id="41"/>
          <p:cNvGrpSpPr/>
          <p:nvPr/>
        </p:nvGrpSpPr>
        <p:grpSpPr>
          <a:xfrm rot="0">
            <a:off x="7274660" y="4178300"/>
            <a:ext cx="665795" cy="665791"/>
            <a:chOff x="7274660" y="4178300"/>
            <a:chExt cx="665795" cy="665791"/>
          </a:xfrm>
        </p:grpSpPr>
        <p:sp>
          <p:nvSpPr>
            <p:cNvPr name="AutoShape 42" id="42"/>
            <p:cNvSpPr/>
            <p:nvPr/>
          </p:nvSpPr>
          <p:spPr>
            <a:xfrm rot="0">
              <a:off x="7274660" y="4178300"/>
              <a:ext cx="665795" cy="665791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 w="28575">
              <a:solidFill>
                <a:schemeClr val="accent1">
                  <a:lumMod val="60000"/>
                  <a:lumMod val="40000"/>
                  <a:alpha val="100000"/>
                </a:schemeClr>
              </a:solidFill>
              <a:prstDash val="solid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name="Freeform 43" id="43"/>
            <p:cNvSpPr/>
            <p:nvPr/>
          </p:nvSpPr>
          <p:spPr>
            <a:xfrm rot="0">
              <a:off x="7469003" y="4363774"/>
              <a:ext cx="306115" cy="294843"/>
            </a:xfrm>
            <a:custGeom>
              <a:avLst/>
              <a:gdLst/>
              <a:ahLst/>
              <a:cxnLst/>
              <a:rect r="r" b="b" t="t" l="l"/>
              <a:pathLst>
                <a:path h="606722" w="582235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生活中的NLP应用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9579498" y="4122330"/>
            <a:ext cx="600953" cy="60095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AutoShape 3" id="3"/>
          <p:cNvSpPr/>
          <p:nvPr/>
        </p:nvSpPr>
        <p:spPr>
          <a:xfrm rot="0">
            <a:off x="6072323" y="1774071"/>
            <a:ext cx="600953" cy="60095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TextBox 4" id="4"/>
          <p:cNvSpPr txBox="true"/>
          <p:nvPr/>
        </p:nvSpPr>
        <p:spPr>
          <a:xfrm rot="0">
            <a:off x="5004127" y="2472562"/>
            <a:ext cx="2762250" cy="1257300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在本环节，我们将探讨AI在日常生活中的应用，包括AI聊天机器人、智能助手等。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46100" y="4806368"/>
            <a:ext cx="2657475" cy="1257300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这些应用如何与我们进行对话，以及如何理解并执行我们的指令。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499110" y="4817651"/>
            <a:ext cx="2762250" cy="1257300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我们还将讨论NLP技术在教育、医疗、金融等领域的应用，以及如何为这些行业带来便利和提高效率。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6072323" y="4122330"/>
            <a:ext cx="600953" cy="60095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Freeform 8" id="8"/>
          <p:cNvSpPr/>
          <p:nvPr/>
        </p:nvSpPr>
        <p:spPr>
          <a:xfrm rot="0">
            <a:off x="6244501" y="4282317"/>
            <a:ext cx="280981" cy="280981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288693" y="85468"/>
                </a:moveTo>
                <a:lnTo>
                  <a:pt x="193700" y="180461"/>
                </a:lnTo>
                <a:lnTo>
                  <a:pt x="301971" y="180461"/>
                </a:lnTo>
                <a:cubicBezTo>
                  <a:pt x="303686" y="171298"/>
                  <a:pt x="304800" y="162001"/>
                  <a:pt x="304800" y="152400"/>
                </a:cubicBezTo>
                <a:cubicBezTo>
                  <a:pt x="304800" y="128273"/>
                  <a:pt x="298694" y="105747"/>
                  <a:pt x="288693" y="85468"/>
                </a:cubicBezTo>
                <a:close/>
                <a:moveTo>
                  <a:pt x="200549" y="145161"/>
                </a:moveTo>
                <a:lnTo>
                  <a:pt x="278682" y="67066"/>
                </a:lnTo>
                <a:cubicBezTo>
                  <a:pt x="260080" y="39643"/>
                  <a:pt x="232543" y="19241"/>
                  <a:pt x="200549" y="8525"/>
                </a:cubicBezTo>
                <a:lnTo>
                  <a:pt x="200549" y="145161"/>
                </a:lnTo>
                <a:close/>
                <a:moveTo>
                  <a:pt x="159525" y="200549"/>
                </a:moveTo>
                <a:lnTo>
                  <a:pt x="237677" y="278721"/>
                </a:lnTo>
                <a:cubicBezTo>
                  <a:pt x="265138" y="260156"/>
                  <a:pt x="285560" y="232581"/>
                  <a:pt x="296275" y="200549"/>
                </a:cubicBezTo>
                <a:lnTo>
                  <a:pt x="159525" y="200549"/>
                </a:lnTo>
                <a:close/>
                <a:moveTo>
                  <a:pt x="180432" y="111862"/>
                </a:moveTo>
                <a:lnTo>
                  <a:pt x="180432" y="2829"/>
                </a:lnTo>
                <a:cubicBezTo>
                  <a:pt x="171317" y="1133"/>
                  <a:pt x="162001" y="0"/>
                  <a:pt x="152400" y="0"/>
                </a:cubicBezTo>
                <a:cubicBezTo>
                  <a:pt x="128064" y="0"/>
                  <a:pt x="105366" y="6229"/>
                  <a:pt x="84963" y="16393"/>
                </a:cubicBezTo>
                <a:lnTo>
                  <a:pt x="180432" y="111862"/>
                </a:lnTo>
                <a:close/>
                <a:moveTo>
                  <a:pt x="124368" y="193853"/>
                </a:moveTo>
                <a:lnTo>
                  <a:pt x="124368" y="301981"/>
                </a:lnTo>
                <a:cubicBezTo>
                  <a:pt x="133483" y="303686"/>
                  <a:pt x="142799" y="304800"/>
                  <a:pt x="152400" y="304800"/>
                </a:cubicBezTo>
                <a:cubicBezTo>
                  <a:pt x="176508" y="304800"/>
                  <a:pt x="198987" y="298694"/>
                  <a:pt x="219266" y="288722"/>
                </a:cubicBezTo>
                <a:lnTo>
                  <a:pt x="124368" y="193853"/>
                </a:lnTo>
                <a:close/>
                <a:moveTo>
                  <a:pt x="104232" y="159763"/>
                </a:moveTo>
                <a:lnTo>
                  <a:pt x="26194" y="237792"/>
                </a:lnTo>
                <a:cubicBezTo>
                  <a:pt x="44758" y="265176"/>
                  <a:pt x="72276" y="285569"/>
                  <a:pt x="104232" y="296285"/>
                </a:cubicBezTo>
                <a:lnTo>
                  <a:pt x="104232" y="159763"/>
                </a:lnTo>
                <a:close/>
                <a:moveTo>
                  <a:pt x="2829" y="124368"/>
                </a:moveTo>
                <a:cubicBezTo>
                  <a:pt x="1133" y="133483"/>
                  <a:pt x="0" y="142799"/>
                  <a:pt x="0" y="152400"/>
                </a:cubicBezTo>
                <a:cubicBezTo>
                  <a:pt x="0" y="176584"/>
                  <a:pt x="6144" y="199130"/>
                  <a:pt x="16145" y="219408"/>
                </a:cubicBezTo>
                <a:lnTo>
                  <a:pt x="111195" y="124358"/>
                </a:lnTo>
                <a:lnTo>
                  <a:pt x="2829" y="124358"/>
                </a:lnTo>
                <a:close/>
                <a:moveTo>
                  <a:pt x="66637" y="26489"/>
                </a:moveTo>
                <a:cubicBezTo>
                  <a:pt x="39443" y="45053"/>
                  <a:pt x="19183" y="72428"/>
                  <a:pt x="8525" y="104232"/>
                </a:cubicBezTo>
                <a:lnTo>
                  <a:pt x="144389" y="104232"/>
                </a:lnTo>
                <a:lnTo>
                  <a:pt x="66637" y="264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name="Freeform 9" id="9"/>
          <p:cNvSpPr/>
          <p:nvPr/>
        </p:nvSpPr>
        <p:spPr>
          <a:xfrm rot="0">
            <a:off x="6249635" y="1942726"/>
            <a:ext cx="246922" cy="246922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name="Freeform 10" id="10"/>
          <p:cNvSpPr/>
          <p:nvPr/>
        </p:nvSpPr>
        <p:spPr>
          <a:xfrm rot="0">
            <a:off x="9758054" y="4300887"/>
            <a:ext cx="243840" cy="243840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209550" y="0"/>
                </a:moveTo>
                <a:cubicBezTo>
                  <a:pt x="156943" y="0"/>
                  <a:pt x="114300" y="42643"/>
                  <a:pt x="114300" y="95250"/>
                </a:cubicBezTo>
                <a:cubicBezTo>
                  <a:pt x="114300" y="101213"/>
                  <a:pt x="114852" y="107042"/>
                  <a:pt x="115900" y="112700"/>
                </a:cubicBezTo>
                <a:lnTo>
                  <a:pt x="0" y="228600"/>
                </a:lnTo>
                <a:lnTo>
                  <a:pt x="0" y="285750"/>
                </a:lnTo>
                <a:cubicBezTo>
                  <a:pt x="0" y="296275"/>
                  <a:pt x="8525" y="304800"/>
                  <a:pt x="19050" y="304800"/>
                </a:cubicBezTo>
                <a:lnTo>
                  <a:pt x="38100" y="30480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247650"/>
                </a:lnTo>
                <a:lnTo>
                  <a:pt x="114300" y="247650"/>
                </a:lnTo>
                <a:lnTo>
                  <a:pt x="114300" y="209550"/>
                </a:lnTo>
                <a:lnTo>
                  <a:pt x="152400" y="209550"/>
                </a:lnTo>
                <a:lnTo>
                  <a:pt x="177117" y="184833"/>
                </a:lnTo>
                <a:cubicBezTo>
                  <a:pt x="187242" y="188500"/>
                  <a:pt x="198158" y="190500"/>
                  <a:pt x="209550" y="190500"/>
                </a:cubicBezTo>
                <a:cubicBezTo>
                  <a:pt x="262157" y="190500"/>
                  <a:pt x="304800" y="147857"/>
                  <a:pt x="304800" y="95250"/>
                </a:cubicBezTo>
                <a:cubicBezTo>
                  <a:pt x="304800" y="42643"/>
                  <a:pt x="262157" y="0"/>
                  <a:pt x="209550" y="0"/>
                </a:cubicBezTo>
                <a:close/>
                <a:moveTo>
                  <a:pt x="238087" y="95288"/>
                </a:moveTo>
                <a:cubicBezTo>
                  <a:pt x="222304" y="95288"/>
                  <a:pt x="209512" y="82496"/>
                  <a:pt x="209512" y="66713"/>
                </a:cubicBezTo>
                <a:cubicBezTo>
                  <a:pt x="209512" y="50930"/>
                  <a:pt x="222304" y="38138"/>
                  <a:pt x="238087" y="38138"/>
                </a:cubicBezTo>
                <a:cubicBezTo>
                  <a:pt x="253870" y="38138"/>
                  <a:pt x="266662" y="50930"/>
                  <a:pt x="266662" y="66713"/>
                </a:cubicBezTo>
                <a:cubicBezTo>
                  <a:pt x="266662" y="82496"/>
                  <a:pt x="253870" y="95288"/>
                  <a:pt x="238087" y="9528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 rot="0">
            <a:off x="8770541" y="1481576"/>
            <a:ext cx="2313273" cy="2313273"/>
          </a:xfrm>
          <a:prstGeom prst="round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15256" r="15256" t="0" b="0"/>
          <a:stretch>
            <a:fillRect/>
          </a:stretch>
        </p:blipFill>
        <p:spPr>
          <a:xfrm rot="0">
            <a:off x="454963" y="1481576"/>
            <a:ext cx="4240298" cy="4612191"/>
          </a:xfrm>
          <a:prstGeom prst="roundRect">
            <a:avLst/>
          </a:prstGeom>
        </p:spPr>
      </p:pic>
      <p:grpSp>
        <p:nvGrpSpPr>
          <p:cNvPr name="Group 13" id="13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4" id="14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2" id="32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3" id="33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4" id="34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生活中的NLP应用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06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情感分析：AI如何识别文本中的情感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name="Connector 2" id="2"/>
          <p:cNvCxnSpPr/>
          <p:nvPr/>
        </p:nvCxnSpPr>
        <p:spPr>
          <a:xfrm>
            <a:off x="1209188" y="1216578"/>
            <a:ext cx="0" cy="5645486"/>
          </a:xfrm>
          <a:prstGeom prst="line">
            <a:avLst/>
          </a:prstGeom>
          <a:ln w="19050">
            <a:solidFill>
              <a:schemeClr val="accent2"/>
            </a:solidFill>
            <a:prstDash val="solid"/>
            <a:headEnd type="oval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name="AutoShape 3" id="3"/>
          <p:cNvSpPr/>
          <p:nvPr/>
        </p:nvSpPr>
        <p:spPr>
          <a:xfrm rot="0">
            <a:off x="873196" y="1466458"/>
            <a:ext cx="669478" cy="669478"/>
          </a:xfrm>
          <a:prstGeom prst="ellipse">
            <a:avLst/>
          </a:prstGeom>
          <a:solidFill>
            <a:schemeClr val="accent2">
              <a:alpha val="30000"/>
            </a:schemeClr>
          </a:solidFill>
        </p:spPr>
      </p:sp>
      <p:sp>
        <p:nvSpPr>
          <p:cNvPr name="AutoShape 4" id="4"/>
          <p:cNvSpPr/>
          <p:nvPr/>
        </p:nvSpPr>
        <p:spPr>
          <a:xfrm rot="0">
            <a:off x="988282" y="1581544"/>
            <a:ext cx="439305" cy="439305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name="AutoShape 5" id="5"/>
          <p:cNvSpPr/>
          <p:nvPr/>
        </p:nvSpPr>
        <p:spPr>
          <a:xfrm rot="0">
            <a:off x="2152036" y="1443018"/>
            <a:ext cx="9189734" cy="1219200"/>
          </a:xfrm>
          <a:prstGeom prst="round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AutoShape 6" id="6"/>
          <p:cNvSpPr/>
          <p:nvPr/>
        </p:nvSpPr>
        <p:spPr>
          <a:xfrm rot="-5400000">
            <a:off x="1919801" y="1608012"/>
            <a:ext cx="276816" cy="314563"/>
          </a:xfrm>
          <a:prstGeom prst="triangl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AutoShape 7" id="7"/>
          <p:cNvSpPr/>
          <p:nvPr/>
        </p:nvSpPr>
        <p:spPr>
          <a:xfrm rot="0">
            <a:off x="2152036" y="3201439"/>
            <a:ext cx="9189734" cy="1219200"/>
          </a:xfrm>
          <a:prstGeom prst="round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AutoShape 8" id="8"/>
          <p:cNvSpPr/>
          <p:nvPr/>
        </p:nvSpPr>
        <p:spPr>
          <a:xfrm rot="-5400000">
            <a:off x="1919801" y="3366432"/>
            <a:ext cx="276816" cy="314563"/>
          </a:xfrm>
          <a:prstGeom prst="triangl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AutoShape 9" id="9"/>
          <p:cNvSpPr/>
          <p:nvPr/>
        </p:nvSpPr>
        <p:spPr>
          <a:xfrm rot="0">
            <a:off x="2152036" y="4959859"/>
            <a:ext cx="9189734" cy="1219200"/>
          </a:xfrm>
          <a:prstGeom prst="round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AutoShape 10" id="10"/>
          <p:cNvSpPr/>
          <p:nvPr/>
        </p:nvSpPr>
        <p:spPr>
          <a:xfrm rot="-5400000">
            <a:off x="1919801" y="5124852"/>
            <a:ext cx="276816" cy="314563"/>
          </a:xfrm>
          <a:prstGeom prst="triangl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TextBox 11" id="11"/>
          <p:cNvSpPr txBox="true"/>
          <p:nvPr/>
        </p:nvSpPr>
        <p:spPr>
          <a:xfrm rot="0">
            <a:off x="2392658" y="1638090"/>
            <a:ext cx="8708491" cy="829056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情感分析是NLP领域的一个重要研究方向，AI可以通过情感分析技术识别文本中的情感，如正面情绪、负面情绪等。</a:t>
            </a:r>
          </a:p>
        </p:txBody>
      </p:sp>
      <p:sp>
        <p:nvSpPr>
          <p:cNvPr name="AutoShape 12" id="12"/>
          <p:cNvSpPr/>
          <p:nvPr/>
        </p:nvSpPr>
        <p:spPr>
          <a:xfrm rot="0">
            <a:off x="873196" y="3201439"/>
            <a:ext cx="669478" cy="669478"/>
          </a:xfrm>
          <a:prstGeom prst="ellipse">
            <a:avLst/>
          </a:prstGeom>
          <a:solidFill>
            <a:schemeClr val="accent2">
              <a:alpha val="30000"/>
            </a:schemeClr>
          </a:solidFill>
        </p:spPr>
      </p:sp>
      <p:sp>
        <p:nvSpPr>
          <p:cNvPr name="AutoShape 13" id="13"/>
          <p:cNvSpPr/>
          <p:nvPr/>
        </p:nvSpPr>
        <p:spPr>
          <a:xfrm rot="0">
            <a:off x="988282" y="3316525"/>
            <a:ext cx="439305" cy="439305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name="AutoShape 14" id="14"/>
          <p:cNvSpPr/>
          <p:nvPr/>
        </p:nvSpPr>
        <p:spPr>
          <a:xfrm rot="0">
            <a:off x="873196" y="4959859"/>
            <a:ext cx="669478" cy="669478"/>
          </a:xfrm>
          <a:prstGeom prst="ellipse">
            <a:avLst/>
          </a:prstGeom>
          <a:solidFill>
            <a:schemeClr val="accent2">
              <a:alpha val="30000"/>
            </a:schemeClr>
          </a:solidFill>
        </p:spPr>
      </p:sp>
      <p:sp>
        <p:nvSpPr>
          <p:cNvPr name="AutoShape 15" id="15"/>
          <p:cNvSpPr/>
          <p:nvPr/>
        </p:nvSpPr>
        <p:spPr>
          <a:xfrm rot="0">
            <a:off x="988282" y="5074945"/>
            <a:ext cx="439305" cy="439305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name="TextBox 16" id="16"/>
          <p:cNvSpPr txBox="true"/>
          <p:nvPr/>
        </p:nvSpPr>
        <p:spPr>
          <a:xfrm rot="0">
            <a:off x="2322285" y="5154931"/>
            <a:ext cx="8849237" cy="829056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情感分析在社交媒体、客户服务等方面有广泛应用，能够更好地了解和掌握用户需求与反馈，提供更好的服务。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32022" y="3396511"/>
            <a:ext cx="8829763" cy="829056"/>
          </a:xfrm>
          <a:prstGeom prst="rect">
            <a:avLst/>
          </a:prstGeom>
        </p:spPr>
        <p:txBody>
          <a:bodyPr anchor="t" rtlCol="false" lIns="123825" rIns="57150" tIns="123825" bIns="123825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情感分析技术原理包括常用方法和算法，我们将探讨AI如何在实际应用中运用情感分析，为我们的生活带来便利。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9" id="19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2" id="32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3" id="33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34" id="34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35" id="35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36" id="36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7" id="37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8" id="38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9" id="39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情感分析：AI如何识别文本中的情感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07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未来展望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604606" y="1508032"/>
            <a:ext cx="3311882" cy="4326814"/>
          </a:xfrm>
          <a:prstGeom prst="roundRect">
            <a:avLst>
              <a:gd fmla="val 9570" name="adj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name="AutoShape 3" id="3"/>
          <p:cNvSpPr/>
          <p:nvPr/>
        </p:nvSpPr>
        <p:spPr>
          <a:xfrm rot="0">
            <a:off x="4391478" y="1508032"/>
            <a:ext cx="3311882" cy="4326814"/>
          </a:xfrm>
          <a:prstGeom prst="roundRect">
            <a:avLst>
              <a:gd fmla="val 10537" name="adj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name="AutoShape 4" id="4"/>
          <p:cNvSpPr/>
          <p:nvPr/>
        </p:nvSpPr>
        <p:spPr>
          <a:xfrm rot="0">
            <a:off x="8167153" y="1508032"/>
            <a:ext cx="3311882" cy="4326814"/>
          </a:xfrm>
          <a:prstGeom prst="roundRect">
            <a:avLst>
              <a:gd fmla="val 9247" name="adj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name="TextBox 5" id="5"/>
          <p:cNvSpPr txBox="true"/>
          <p:nvPr/>
        </p:nvSpPr>
        <p:spPr>
          <a:xfrm rot="0">
            <a:off x="4588266" y="4240389"/>
            <a:ext cx="2918307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人工智能助手更加智能化，能够更好地理解人类语言和需求。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363940" y="4240389"/>
            <a:ext cx="2918307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自然语言处理与语音识别技术的结合，实现更自然、更高效的人机交互。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19682" r="19682"/>
          <a:stretch>
            <a:fillRect/>
          </a:stretch>
        </p:blipFill>
        <p:spPr>
          <a:xfrm rot="0">
            <a:off x="921958" y="1771933"/>
            <a:ext cx="2672865" cy="2203993"/>
          </a:xfrm>
          <a:prstGeom prst="round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15892" r="15892"/>
          <a:stretch>
            <a:fillRect/>
          </a:stretch>
        </p:blipFill>
        <p:spPr>
          <a:xfrm rot="0">
            <a:off x="4710987" y="1771933"/>
            <a:ext cx="2672865" cy="2203993"/>
          </a:xfrm>
          <a:prstGeom prst="round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15892" r="15892"/>
          <a:stretch>
            <a:fillRect/>
          </a:stretch>
        </p:blipFill>
        <p:spPr>
          <a:xfrm rot="0">
            <a:off x="8486661" y="1771933"/>
            <a:ext cx="2672865" cy="2203993"/>
          </a:xfrm>
          <a:prstGeom prst="round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763829" y="4240389"/>
            <a:ext cx="2916151" cy="1287399"/>
          </a:xfrm>
          <a:prstGeom prst="rect">
            <a:avLst/>
          </a:prstGeom>
        </p:spPr>
        <p:txBody>
          <a:bodyPr anchor="t" rtlCol="false" lIns="114300" rIns="114300" tIns="57150" bIns="57150" anchorCtr="false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自然语言处理技术在AI领域的应用将越来越广泛，未来有望实现以下发展趋势。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12" id="12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9" id="29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0" id="30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1" id="31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32" id="32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未来展望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3" id="3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4" id="4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5" id="5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6" id="6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7" id="7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8" id="8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9" id="9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0" id="10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1" id="11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2" id="12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23" id="23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未来展望</a:t>
              </a:r>
            </a:p>
          </p:txBody>
        </p:sp>
      </p:grpSp>
      <p:sp>
        <p:nvSpPr>
          <p:cNvPr name="AutoShape 24" id="24"/>
          <p:cNvSpPr/>
          <p:nvPr/>
        </p:nvSpPr>
        <p:spPr>
          <a:xfrm rot="0">
            <a:off x="1080100" y="1846792"/>
            <a:ext cx="10176933" cy="67098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AutoShape 25" id="25"/>
          <p:cNvSpPr/>
          <p:nvPr/>
        </p:nvSpPr>
        <p:spPr>
          <a:xfrm rot="0" flipV="true">
            <a:off x="1824109" y="2746375"/>
            <a:ext cx="406400" cy="349251"/>
          </a:xfrm>
          <a:prstGeom prst="triangle">
            <a:avLst>
              <a:gd fmla="val 50000" name="adj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name="AutoShape 26" id="26"/>
          <p:cNvSpPr/>
          <p:nvPr/>
        </p:nvSpPr>
        <p:spPr>
          <a:xfrm rot="0" flipV="true">
            <a:off x="4491109" y="2746375"/>
            <a:ext cx="406400" cy="349251"/>
          </a:xfrm>
          <a:prstGeom prst="triangle">
            <a:avLst>
              <a:gd fmla="val 50000" name="adj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name="AutoShape 27" id="27"/>
          <p:cNvSpPr/>
          <p:nvPr/>
        </p:nvSpPr>
        <p:spPr>
          <a:xfrm rot="0" flipV="true">
            <a:off x="7291459" y="2746375"/>
            <a:ext cx="404283" cy="349251"/>
          </a:xfrm>
          <a:prstGeom prst="triangle">
            <a:avLst>
              <a:gd fmla="val 50000" name="adj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name="AutoShape 28" id="28"/>
          <p:cNvSpPr/>
          <p:nvPr/>
        </p:nvSpPr>
        <p:spPr>
          <a:xfrm rot="0" flipV="true">
            <a:off x="10076993" y="2746375"/>
            <a:ext cx="406400" cy="349251"/>
          </a:xfrm>
          <a:prstGeom prst="triangle">
            <a:avLst>
              <a:gd fmla="val 50000" name="adj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name="AutoShape 29" id="29"/>
          <p:cNvSpPr/>
          <p:nvPr/>
        </p:nvSpPr>
        <p:spPr>
          <a:xfrm rot="0">
            <a:off x="681109" y="3095626"/>
            <a:ext cx="2600876" cy="503314"/>
          </a:xfrm>
          <a:prstGeom prst="rect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name="AutoShape 30" id="30"/>
          <p:cNvSpPr/>
          <p:nvPr/>
        </p:nvSpPr>
        <p:spPr>
          <a:xfrm rot="0">
            <a:off x="3375626" y="3095626"/>
            <a:ext cx="2667000" cy="503314"/>
          </a:xfrm>
          <a:prstGeom prst="rect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name="AutoShape 31" id="31"/>
          <p:cNvSpPr/>
          <p:nvPr/>
        </p:nvSpPr>
        <p:spPr>
          <a:xfrm rot="0">
            <a:off x="6193162" y="3095626"/>
            <a:ext cx="2600876" cy="503314"/>
          </a:xfrm>
          <a:prstGeom prst="rect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name="AutoShape 32" id="32"/>
          <p:cNvSpPr/>
          <p:nvPr/>
        </p:nvSpPr>
        <p:spPr>
          <a:xfrm rot="0">
            <a:off x="8931875" y="3095626"/>
            <a:ext cx="2618599" cy="503314"/>
          </a:xfrm>
          <a:prstGeom prst="rect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name="Freeform 33" id="33"/>
          <p:cNvSpPr/>
          <p:nvPr/>
        </p:nvSpPr>
        <p:spPr>
          <a:xfrm rot="0">
            <a:off x="4358817" y="1865842"/>
            <a:ext cx="642408" cy="642408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  <a:moveTo>
                  <a:pt x="167640" y="228600"/>
                </a:moveTo>
                <a:lnTo>
                  <a:pt x="182880" y="228600"/>
                </a:lnTo>
                <a:cubicBezTo>
                  <a:pt x="208131" y="228600"/>
                  <a:pt x="228600" y="208131"/>
                  <a:pt x="228600" y="182880"/>
                </a:cubicBezTo>
                <a:cubicBezTo>
                  <a:pt x="228600" y="157629"/>
                  <a:pt x="208131" y="137160"/>
                  <a:pt x="182880" y="137160"/>
                </a:cubicBezTo>
                <a:lnTo>
                  <a:pt x="182880" y="137160"/>
                </a:lnTo>
                <a:lnTo>
                  <a:pt x="121768" y="137160"/>
                </a:lnTo>
                <a:cubicBezTo>
                  <a:pt x="113348" y="137160"/>
                  <a:pt x="106528" y="130340"/>
                  <a:pt x="106528" y="121920"/>
                </a:cubicBezTo>
                <a:cubicBezTo>
                  <a:pt x="106528" y="113500"/>
                  <a:pt x="113348" y="106680"/>
                  <a:pt x="121768" y="106680"/>
                </a:cubicBezTo>
                <a:lnTo>
                  <a:pt x="121768" y="106680"/>
                </a:lnTo>
                <a:lnTo>
                  <a:pt x="213360" y="106680"/>
                </a:lnTo>
                <a:lnTo>
                  <a:pt x="213360" y="76200"/>
                </a:lnTo>
                <a:lnTo>
                  <a:pt x="167640" y="76200"/>
                </a:lnTo>
                <a:lnTo>
                  <a:pt x="167640" y="45720"/>
                </a:lnTo>
                <a:lnTo>
                  <a:pt x="137160" y="45720"/>
                </a:lnTo>
                <a:lnTo>
                  <a:pt x="137160" y="76200"/>
                </a:lnTo>
                <a:lnTo>
                  <a:pt x="121920" y="76200"/>
                </a:lnTo>
                <a:cubicBezTo>
                  <a:pt x="96669" y="76200"/>
                  <a:pt x="76200" y="96669"/>
                  <a:pt x="76200" y="121920"/>
                </a:cubicBezTo>
                <a:cubicBezTo>
                  <a:pt x="76200" y="147171"/>
                  <a:pt x="96669" y="167640"/>
                  <a:pt x="121920" y="167640"/>
                </a:cubicBezTo>
                <a:lnTo>
                  <a:pt x="121920" y="167640"/>
                </a:lnTo>
                <a:lnTo>
                  <a:pt x="182880" y="167640"/>
                </a:lnTo>
                <a:cubicBezTo>
                  <a:pt x="191300" y="167640"/>
                  <a:pt x="198120" y="174460"/>
                  <a:pt x="198120" y="182880"/>
                </a:cubicBezTo>
                <a:cubicBezTo>
                  <a:pt x="198120" y="191300"/>
                  <a:pt x="191300" y="198120"/>
                  <a:pt x="182880" y="198120"/>
                </a:cubicBezTo>
                <a:lnTo>
                  <a:pt x="182880" y="198120"/>
                </a:lnTo>
                <a:lnTo>
                  <a:pt x="91440" y="198120"/>
                </a:lnTo>
                <a:lnTo>
                  <a:pt x="91440" y="228600"/>
                </a:lnTo>
                <a:lnTo>
                  <a:pt x="137160" y="228600"/>
                </a:lnTo>
                <a:lnTo>
                  <a:pt x="137160" y="259080"/>
                </a:lnTo>
                <a:lnTo>
                  <a:pt x="167640" y="259080"/>
                </a:lnTo>
                <a:lnTo>
                  <a:pt x="16764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name="Freeform 34" id="34"/>
          <p:cNvSpPr/>
          <p:nvPr/>
        </p:nvSpPr>
        <p:spPr>
          <a:xfrm rot="0">
            <a:off x="1702259" y="1856317"/>
            <a:ext cx="641985" cy="641985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121920" y="28651"/>
                </a:moveTo>
                <a:lnTo>
                  <a:pt x="121920" y="0"/>
                </a:lnTo>
                <a:lnTo>
                  <a:pt x="152400" y="0"/>
                </a:lnTo>
                <a:lnTo>
                  <a:pt x="152400" y="243840"/>
                </a:lnTo>
                <a:lnTo>
                  <a:pt x="304800" y="243840"/>
                </a:lnTo>
                <a:lnTo>
                  <a:pt x="243840" y="304800"/>
                </a:lnTo>
                <a:lnTo>
                  <a:pt x="30480" y="304800"/>
                </a:lnTo>
                <a:lnTo>
                  <a:pt x="0" y="243840"/>
                </a:lnTo>
                <a:lnTo>
                  <a:pt x="121920" y="243840"/>
                </a:lnTo>
                <a:lnTo>
                  <a:pt x="121920" y="213360"/>
                </a:lnTo>
                <a:lnTo>
                  <a:pt x="0" y="213360"/>
                </a:lnTo>
                <a:lnTo>
                  <a:pt x="0" y="209398"/>
                </a:lnTo>
                <a:cubicBezTo>
                  <a:pt x="56940" y="163544"/>
                  <a:pt x="99498" y="101956"/>
                  <a:pt x="121234" y="31242"/>
                </a:cubicBezTo>
                <a:lnTo>
                  <a:pt x="121920" y="28651"/>
                </a:lnTo>
                <a:close/>
                <a:moveTo>
                  <a:pt x="304343" y="213360"/>
                </a:moveTo>
                <a:lnTo>
                  <a:pt x="152400" y="213360"/>
                </a:lnTo>
                <a:lnTo>
                  <a:pt x="152400" y="207874"/>
                </a:lnTo>
                <a:cubicBezTo>
                  <a:pt x="171650" y="179451"/>
                  <a:pt x="183137" y="144409"/>
                  <a:pt x="183137" y="106680"/>
                </a:cubicBezTo>
                <a:cubicBezTo>
                  <a:pt x="183137" y="68951"/>
                  <a:pt x="171660" y="33909"/>
                  <a:pt x="151990" y="4848"/>
                </a:cubicBezTo>
                <a:lnTo>
                  <a:pt x="152400" y="5486"/>
                </a:lnTo>
                <a:lnTo>
                  <a:pt x="152400" y="2438"/>
                </a:lnTo>
                <a:cubicBezTo>
                  <a:pt x="237877" y="37719"/>
                  <a:pt x="298180" y="117796"/>
                  <a:pt x="304305" y="212646"/>
                </a:cubicBezTo>
                <a:lnTo>
                  <a:pt x="304343" y="2133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name="Freeform 35" id="35"/>
          <p:cNvSpPr/>
          <p:nvPr/>
        </p:nvSpPr>
        <p:spPr>
          <a:xfrm rot="0">
            <a:off x="7172608" y="1866265"/>
            <a:ext cx="641985" cy="641985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106680" y="259080"/>
                </a:moveTo>
                <a:lnTo>
                  <a:pt x="30480" y="259080"/>
                </a:lnTo>
                <a:cubicBezTo>
                  <a:pt x="13649" y="259080"/>
                  <a:pt x="0" y="245431"/>
                  <a:pt x="0" y="228600"/>
                </a:cubicBezTo>
                <a:lnTo>
                  <a:pt x="0" y="228600"/>
                </a:lnTo>
                <a:lnTo>
                  <a:pt x="0" y="30480"/>
                </a:lnTo>
                <a:cubicBezTo>
                  <a:pt x="0" y="13716"/>
                  <a:pt x="13716" y="0"/>
                  <a:pt x="30480" y="0"/>
                </a:cubicBezTo>
                <a:lnTo>
                  <a:pt x="274320" y="0"/>
                </a:lnTo>
                <a:cubicBezTo>
                  <a:pt x="291151" y="0"/>
                  <a:pt x="304800" y="13649"/>
                  <a:pt x="304800" y="30480"/>
                </a:cubicBezTo>
                <a:lnTo>
                  <a:pt x="304800" y="30480"/>
                </a:lnTo>
                <a:lnTo>
                  <a:pt x="304800" y="228600"/>
                </a:lnTo>
                <a:cubicBezTo>
                  <a:pt x="304800" y="245431"/>
                  <a:pt x="291151" y="259080"/>
                  <a:pt x="274320" y="259080"/>
                </a:cubicBezTo>
                <a:lnTo>
                  <a:pt x="274320" y="259080"/>
                </a:lnTo>
                <a:lnTo>
                  <a:pt x="198120" y="259080"/>
                </a:lnTo>
                <a:lnTo>
                  <a:pt x="259080" y="289560"/>
                </a:lnTo>
                <a:lnTo>
                  <a:pt x="259080" y="304800"/>
                </a:lnTo>
                <a:lnTo>
                  <a:pt x="45720" y="304800"/>
                </a:lnTo>
                <a:lnTo>
                  <a:pt x="45720" y="289560"/>
                </a:lnTo>
                <a:lnTo>
                  <a:pt x="106680" y="259080"/>
                </a:lnTo>
                <a:close/>
                <a:moveTo>
                  <a:pt x="30480" y="30480"/>
                </a:moveTo>
                <a:lnTo>
                  <a:pt x="30480" y="198120"/>
                </a:lnTo>
                <a:lnTo>
                  <a:pt x="274320" y="198120"/>
                </a:lnTo>
                <a:lnTo>
                  <a:pt x="274320" y="30480"/>
                </a:lnTo>
                <a:lnTo>
                  <a:pt x="30480" y="304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name="Freeform 36" id="36"/>
          <p:cNvSpPr/>
          <p:nvPr/>
        </p:nvSpPr>
        <p:spPr>
          <a:xfrm rot="0">
            <a:off x="9959200" y="1866265"/>
            <a:ext cx="641985" cy="641985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grpSp>
        <p:nvGrpSpPr>
          <p:cNvPr name="Group 37" id="37"/>
          <p:cNvGrpSpPr/>
          <p:nvPr/>
        </p:nvGrpSpPr>
        <p:grpSpPr>
          <a:xfrm rot="0">
            <a:off x="681109" y="3095626"/>
            <a:ext cx="2600876" cy="490334"/>
            <a:chOff x="681109" y="3095626"/>
            <a:chExt cx="2600876" cy="490334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681109" y="3095626"/>
              <a:ext cx="2600876" cy="490334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true" sz="2025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01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681109" y="3729400"/>
            <a:ext cx="2600876" cy="2374592"/>
            <a:chOff x="681109" y="3729400"/>
            <a:chExt cx="2600876" cy="2374592"/>
          </a:xfrm>
        </p:grpSpPr>
        <p:sp>
          <p:nvSpPr>
            <p:cNvPr name="TextBox 40" id="40"/>
            <p:cNvSpPr txBox="true"/>
            <p:nvPr/>
          </p:nvSpPr>
          <p:spPr>
            <a:xfrm rot="0">
              <a:off x="681109" y="3729400"/>
              <a:ext cx="2600876" cy="2374592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NLP在更多行业的应用，为人们的生活和工作带来便利。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3393871" y="3095626"/>
            <a:ext cx="2600876" cy="490334"/>
            <a:chOff x="3393871" y="3095626"/>
            <a:chExt cx="2600876" cy="490334"/>
          </a:xfrm>
        </p:grpSpPr>
        <p:sp>
          <p:nvSpPr>
            <p:cNvPr name="TextBox 42" id="42"/>
            <p:cNvSpPr txBox="true"/>
            <p:nvPr/>
          </p:nvSpPr>
          <p:spPr>
            <a:xfrm rot="0">
              <a:off x="3393871" y="3095626"/>
              <a:ext cx="2600876" cy="490334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true" sz="2025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02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3393871" y="3729400"/>
            <a:ext cx="2600876" cy="2374592"/>
            <a:chOff x="3393871" y="3729400"/>
            <a:chExt cx="2600876" cy="2374592"/>
          </a:xfrm>
        </p:grpSpPr>
        <p:sp>
          <p:nvSpPr>
            <p:cNvPr name="TextBox 44" id="44"/>
            <p:cNvSpPr txBox="true"/>
            <p:nvPr/>
          </p:nvSpPr>
          <p:spPr>
            <a:xfrm rot="0">
              <a:off x="3393871" y="3729400"/>
              <a:ext cx="2600876" cy="2374592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情感分析等技术的进一步发展，让AI更好地理解人类的情感需求。</a:t>
              </a: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6168567" y="3095626"/>
            <a:ext cx="2600876" cy="490334"/>
            <a:chOff x="6168567" y="3095626"/>
            <a:chExt cx="2600876" cy="490334"/>
          </a:xfrm>
        </p:grpSpPr>
        <p:sp>
          <p:nvSpPr>
            <p:cNvPr name="TextBox 46" id="46"/>
            <p:cNvSpPr txBox="true"/>
            <p:nvPr/>
          </p:nvSpPr>
          <p:spPr>
            <a:xfrm rot="0">
              <a:off x="6168567" y="3095626"/>
              <a:ext cx="2600876" cy="490334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true" sz="2025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03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6168567" y="3729400"/>
            <a:ext cx="2600876" cy="2374592"/>
            <a:chOff x="6168567" y="3729400"/>
            <a:chExt cx="2600876" cy="2374592"/>
          </a:xfrm>
        </p:grpSpPr>
        <p:sp>
          <p:nvSpPr>
            <p:cNvPr name="TextBox 48" id="48"/>
            <p:cNvSpPr txBox="true"/>
            <p:nvPr/>
          </p:nvSpPr>
          <p:spPr>
            <a:xfrm rot="0">
              <a:off x="6168567" y="3729400"/>
              <a:ext cx="2600876" cy="2374592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跨语言自然语言处理技术的发展，促进全球范围内的沟通与交流。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8931875" y="3095626"/>
            <a:ext cx="2600876" cy="490334"/>
            <a:chOff x="8931875" y="3095626"/>
            <a:chExt cx="2600876" cy="490334"/>
          </a:xfrm>
        </p:grpSpPr>
        <p:sp>
          <p:nvSpPr>
            <p:cNvPr name="TextBox 50" id="50"/>
            <p:cNvSpPr txBox="true"/>
            <p:nvPr/>
          </p:nvSpPr>
          <p:spPr>
            <a:xfrm rot="0">
              <a:off x="8931875" y="3095626"/>
              <a:ext cx="2600876" cy="490334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b="true" sz="2025">
                  <a:solidFill>
                    <a:srgbClr val="FFFDFD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04</a:t>
              </a: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8931875" y="3729400"/>
            <a:ext cx="2600876" cy="2374592"/>
            <a:chOff x="8931875" y="3729400"/>
            <a:chExt cx="2600876" cy="2374592"/>
          </a:xfrm>
        </p:grpSpPr>
        <p:sp>
          <p:nvSpPr>
            <p:cNvPr name="TextBox 52" id="52"/>
            <p:cNvSpPr txBox="true"/>
            <p:nvPr/>
          </p:nvSpPr>
          <p:spPr>
            <a:xfrm rot="0">
              <a:off x="8931875" y="3729400"/>
              <a:ext cx="2600876" cy="2374592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35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通过本课时的学习，希望大家对自然语言与AI的亲密关系有更深入的认识，并对AI在生活中的应用和潜力有更全面的了解。未来，AI将与自然语言更加紧密地结合，为我们的生活带来更多惊喜。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94162" y="1985010"/>
            <a:ext cx="6997192" cy="1434465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6000"/>
              </a:lnSpc>
            </a:pPr>
            <a:r>
              <a:rPr lang="en-US" b="true" sz="96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THANKS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149821" y="3783253"/>
            <a:ext cx="1983105" cy="41529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1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感谢观看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  <p:sp>
        <p:nvSpPr>
          <p:cNvPr name="AutoShape 6" id="6"/>
          <p:cNvSpPr/>
          <p:nvPr/>
        </p:nvSpPr>
        <p:spPr>
          <a:xfrm rot="0">
            <a:off x="849616" y="6177526"/>
            <a:ext cx="5497697" cy="419156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l"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https://wenku.baidu.com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0" y="0"/>
            <a:ext cx="12192000" cy="6858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4516619" y="1216342"/>
            <a:ext cx="6621780" cy="4425315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开场与回顾</a:t>
            </a:r>
          </a:p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自然语言处理NLP</a:t>
            </a:r>
          </a:p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AI如何“说话”</a:t>
            </a:r>
          </a:p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AI如何“听懂”我们</a:t>
            </a:r>
          </a:p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生活中的NLP应用</a:t>
            </a:r>
          </a:p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情感分析：AI如何识别文本中的情感</a:t>
            </a:r>
          </a:p>
          <a:p>
            <a:pPr lvl="0" indent="-203200" marL="203200">
              <a:lnSpc>
                <a:spcPct val="140000"/>
              </a:lnSpc>
              <a:buFont typeface="Arial"/>
              <a:buChar char="•"/>
            </a:pPr>
            <a:r>
              <a:rPr lang="en-US" b="true" sz="24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未来展望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81411" y="2037684"/>
            <a:ext cx="2792730" cy="117729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b="true" sz="57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目 录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63069" y="3262599"/>
            <a:ext cx="2127531" cy="356454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 algn="ctr">
              <a:lnSpc>
                <a:spcPct val="77000"/>
              </a:lnSpc>
              <a:spcBef>
                <a:spcPts val="375"/>
              </a:spcBef>
            </a:pPr>
            <a:r>
              <a:rPr lang="en-US" b="true" sz="1350">
                <a:solidFill>
                  <a:srgbClr val="131516">
                    <a:alpha val="60000"/>
                  </a:srgbClr>
                </a:solidFill>
                <a:latin typeface="Microsoft Yahei"/>
                <a:ea typeface="Microsoft Yahei"/>
                <a:cs typeface="Microsoft Yahei"/>
              </a:rPr>
              <a:t>CATALOGUE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53851" y="182270"/>
            <a:ext cx="2807348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开场与回顾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444001" y="1600152"/>
            <a:ext cx="6918594" cy="1211501"/>
          </a:xfrm>
          <a:prstGeom prst="rect">
            <a:avLst/>
          </a:prstGeom>
          <a:solidFill>
            <a:schemeClr val="accent1">
              <a:lumMod val="20000"/>
              <a:lumOff val="80000"/>
              <a:alpha val="100000"/>
            </a:schemeClr>
          </a:solidFill>
        </p:spPr>
      </p:sp>
      <p:sp>
        <p:nvSpPr>
          <p:cNvPr name="AutoShape 3" id="3"/>
          <p:cNvSpPr/>
          <p:nvPr/>
        </p:nvSpPr>
        <p:spPr>
          <a:xfrm rot="0">
            <a:off x="2079755" y="1600151"/>
            <a:ext cx="1922776" cy="161259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AutoShape 4" id="4"/>
          <p:cNvSpPr/>
          <p:nvPr/>
        </p:nvSpPr>
        <p:spPr>
          <a:xfrm rot="0">
            <a:off x="2079755" y="3212750"/>
            <a:ext cx="6918594" cy="1211501"/>
          </a:xfrm>
          <a:prstGeom prst="rect">
            <a:avLst/>
          </a:prstGeom>
          <a:solidFill>
            <a:schemeClr val="accent1">
              <a:lumMod val="20000"/>
              <a:lumOff val="80000"/>
              <a:alpha val="100000"/>
            </a:schemeClr>
          </a:solidFill>
        </p:spPr>
      </p:sp>
      <p:sp>
        <p:nvSpPr>
          <p:cNvPr name="AutoShape 5" id="5"/>
          <p:cNvSpPr/>
          <p:nvPr/>
        </p:nvSpPr>
        <p:spPr>
          <a:xfrm rot="0">
            <a:off x="8439820" y="3012201"/>
            <a:ext cx="1922776" cy="161259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name="AutoShape 6" id="6"/>
          <p:cNvSpPr/>
          <p:nvPr/>
        </p:nvSpPr>
        <p:spPr>
          <a:xfrm rot="0">
            <a:off x="3444001" y="4825344"/>
            <a:ext cx="6918594" cy="1211501"/>
          </a:xfrm>
          <a:prstGeom prst="rect">
            <a:avLst/>
          </a:prstGeom>
          <a:solidFill>
            <a:schemeClr val="accent1">
              <a:lumMod val="20000"/>
              <a:lumOff val="80000"/>
              <a:alpha val="100000"/>
            </a:schemeClr>
          </a:solidFill>
        </p:spPr>
      </p:sp>
      <p:sp>
        <p:nvSpPr>
          <p:cNvPr name="AutoShape 7" id="7"/>
          <p:cNvSpPr/>
          <p:nvPr/>
        </p:nvSpPr>
        <p:spPr>
          <a:xfrm rot="0">
            <a:off x="2079755" y="4424248"/>
            <a:ext cx="1922776" cy="161259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name="Group 8" id="8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9" id="9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0" id="10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1" id="11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2" id="12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24" id="24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5" id="25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6" id="26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7" id="27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8" id="28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29" id="29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开场与回顾</a:t>
              </a:r>
            </a:p>
          </p:txBody>
        </p:sp>
      </p:grpSp>
      <p:sp>
        <p:nvSpPr>
          <p:cNvPr name="Freeform 30" id="30"/>
          <p:cNvSpPr/>
          <p:nvPr/>
        </p:nvSpPr>
        <p:spPr>
          <a:xfrm rot="0">
            <a:off x="2600086" y="1951546"/>
            <a:ext cx="843915" cy="860108"/>
          </a:xfrm>
          <a:custGeom>
            <a:avLst/>
            <a:gdLst/>
            <a:ahLst/>
            <a:cxnLst/>
            <a:rect r="r" b="b" t="t" l="l"/>
            <a:pathLst>
              <a:path h="69" w="68">
                <a:moveTo>
                  <a:pt x="65" y="29"/>
                </a:moveTo>
                <a:cubicBezTo>
                  <a:pt x="67" y="30"/>
                  <a:pt x="68" y="32"/>
                  <a:pt x="68" y="34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5" y="69"/>
                  <a:pt x="61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66"/>
                  <a:pt x="0" y="6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29"/>
                  <a:pt x="2" y="29"/>
                  <a:pt x="2" y="29"/>
                </a:cubicBezTo>
                <a:cubicBezTo>
                  <a:pt x="30" y="2"/>
                  <a:pt x="30" y="2"/>
                  <a:pt x="30" y="2"/>
                </a:cubicBezTo>
                <a:cubicBezTo>
                  <a:pt x="33" y="0"/>
                  <a:pt x="35" y="0"/>
                  <a:pt x="38" y="2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12" y="22"/>
                </a:moveTo>
                <a:cubicBezTo>
                  <a:pt x="12" y="39"/>
                  <a:pt x="12" y="39"/>
                  <a:pt x="12" y="39"/>
                </a:cubicBezTo>
                <a:cubicBezTo>
                  <a:pt x="34" y="56"/>
                  <a:pt x="34" y="56"/>
                  <a:pt x="34" y="5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22"/>
                  <a:pt x="55" y="22"/>
                  <a:pt x="55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9" y="26"/>
                </a:moveTo>
                <a:cubicBezTo>
                  <a:pt x="19" y="29"/>
                  <a:pt x="19" y="29"/>
                  <a:pt x="1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19" y="38"/>
                </a:moveTo>
                <a:cubicBezTo>
                  <a:pt x="19" y="41"/>
                  <a:pt x="19" y="41"/>
                  <a:pt x="1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8"/>
                  <a:pt x="48" y="38"/>
                  <a:pt x="48" y="38"/>
                </a:cubicBezTo>
                <a:cubicBezTo>
                  <a:pt x="19" y="38"/>
                  <a:pt x="19" y="38"/>
                  <a:pt x="19" y="38"/>
                </a:cubicBezTo>
                <a:close/>
                <a:moveTo>
                  <a:pt x="19" y="32"/>
                </a:moveTo>
                <a:cubicBezTo>
                  <a:pt x="19" y="35"/>
                  <a:pt x="19" y="35"/>
                  <a:pt x="19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19" y="32"/>
                  <a:pt x="19" y="32"/>
                  <a:pt x="19" y="32"/>
                </a:cubicBezTo>
                <a:close/>
                <a:moveTo>
                  <a:pt x="8" y="65"/>
                </a:moveTo>
                <a:cubicBezTo>
                  <a:pt x="21" y="52"/>
                  <a:pt x="21" y="52"/>
                  <a:pt x="21" y="52"/>
                </a:cubicBezTo>
                <a:cubicBezTo>
                  <a:pt x="22" y="52"/>
                  <a:pt x="22" y="51"/>
                  <a:pt x="21" y="50"/>
                </a:cubicBezTo>
                <a:cubicBezTo>
                  <a:pt x="21" y="49"/>
                  <a:pt x="20" y="49"/>
                  <a:pt x="19" y="50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4"/>
                  <a:pt x="5" y="64"/>
                  <a:pt x="6" y="65"/>
                </a:cubicBezTo>
                <a:cubicBezTo>
                  <a:pt x="6" y="66"/>
                  <a:pt x="7" y="66"/>
                  <a:pt x="8" y="65"/>
                </a:cubicBezTo>
                <a:close/>
                <a:moveTo>
                  <a:pt x="63" y="63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49"/>
                  <a:pt x="48" y="49"/>
                  <a:pt x="48" y="50"/>
                </a:cubicBezTo>
                <a:cubicBezTo>
                  <a:pt x="47" y="51"/>
                  <a:pt x="47" y="52"/>
                  <a:pt x="48" y="52"/>
                </a:cubicBezTo>
                <a:cubicBezTo>
                  <a:pt x="61" y="65"/>
                  <a:pt x="61" y="65"/>
                  <a:pt x="61" y="65"/>
                </a:cubicBezTo>
                <a:cubicBezTo>
                  <a:pt x="62" y="66"/>
                  <a:pt x="63" y="66"/>
                  <a:pt x="64" y="65"/>
                </a:cubicBezTo>
                <a:cubicBezTo>
                  <a:pt x="64" y="64"/>
                  <a:pt x="64" y="64"/>
                  <a:pt x="63" y="63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name="Freeform 31" id="31"/>
          <p:cNvSpPr/>
          <p:nvPr/>
        </p:nvSpPr>
        <p:spPr>
          <a:xfrm rot="0">
            <a:off x="8998349" y="3304525"/>
            <a:ext cx="857250" cy="857250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152400" y="190500"/>
                </a:moveTo>
                <a:cubicBezTo>
                  <a:pt x="152400" y="169459"/>
                  <a:pt x="169459" y="152400"/>
                  <a:pt x="190500" y="152400"/>
                </a:cubicBezTo>
                <a:cubicBezTo>
                  <a:pt x="211541" y="152400"/>
                  <a:pt x="228600" y="169459"/>
                  <a:pt x="228600" y="190500"/>
                </a:cubicBezTo>
                <a:cubicBezTo>
                  <a:pt x="228600" y="211541"/>
                  <a:pt x="211541" y="228600"/>
                  <a:pt x="190500" y="228600"/>
                </a:cubicBezTo>
                <a:cubicBezTo>
                  <a:pt x="169459" y="228600"/>
                  <a:pt x="152400" y="211541"/>
                  <a:pt x="152400" y="190500"/>
                </a:cubicBezTo>
                <a:close/>
                <a:moveTo>
                  <a:pt x="266700" y="76200"/>
                </a:moveTo>
                <a:lnTo>
                  <a:pt x="235372" y="12925"/>
                </a:lnTo>
                <a:cubicBezTo>
                  <a:pt x="232801" y="5410"/>
                  <a:pt x="225695" y="0"/>
                  <a:pt x="217284" y="0"/>
                </a:cubicBezTo>
                <a:lnTo>
                  <a:pt x="164973" y="0"/>
                </a:lnTo>
                <a:cubicBezTo>
                  <a:pt x="156467" y="0"/>
                  <a:pt x="149295" y="5544"/>
                  <a:pt x="146837" y="13192"/>
                </a:cubicBezTo>
                <a:lnTo>
                  <a:pt x="114338" y="76200"/>
                </a:lnTo>
                <a:lnTo>
                  <a:pt x="38100" y="76200"/>
                </a:lnTo>
                <a:cubicBezTo>
                  <a:pt x="17059" y="76200"/>
                  <a:pt x="0" y="93259"/>
                  <a:pt x="0" y="114300"/>
                </a:cubicBezTo>
                <a:lnTo>
                  <a:pt x="0" y="304800"/>
                </a:lnTo>
                <a:lnTo>
                  <a:pt x="304800" y="304800"/>
                </a:lnTo>
                <a:lnTo>
                  <a:pt x="304800" y="114300"/>
                </a:lnTo>
                <a:cubicBezTo>
                  <a:pt x="304800" y="93259"/>
                  <a:pt x="287760" y="76200"/>
                  <a:pt x="266700" y="76200"/>
                </a:cubicBezTo>
                <a:close/>
                <a:moveTo>
                  <a:pt x="57150" y="152400"/>
                </a:moveTo>
                <a:cubicBezTo>
                  <a:pt x="46625" y="152400"/>
                  <a:pt x="38100" y="143875"/>
                  <a:pt x="38100" y="133350"/>
                </a:cubicBezTo>
                <a:cubicBezTo>
                  <a:pt x="38100" y="122825"/>
                  <a:pt x="46625" y="114300"/>
                  <a:pt x="57150" y="114300"/>
                </a:cubicBezTo>
                <a:cubicBezTo>
                  <a:pt x="67675" y="114300"/>
                  <a:pt x="76200" y="122825"/>
                  <a:pt x="76200" y="133350"/>
                </a:cubicBezTo>
                <a:cubicBezTo>
                  <a:pt x="76200" y="143875"/>
                  <a:pt x="67675" y="152400"/>
                  <a:pt x="57150" y="152400"/>
                </a:cubicBezTo>
                <a:close/>
                <a:moveTo>
                  <a:pt x="190500" y="266700"/>
                </a:moveTo>
                <a:cubicBezTo>
                  <a:pt x="148419" y="266700"/>
                  <a:pt x="114300" y="232581"/>
                  <a:pt x="114300" y="190500"/>
                </a:cubicBezTo>
                <a:cubicBezTo>
                  <a:pt x="114300" y="148419"/>
                  <a:pt x="148419" y="114300"/>
                  <a:pt x="190500" y="114300"/>
                </a:cubicBezTo>
                <a:cubicBezTo>
                  <a:pt x="232581" y="114300"/>
                  <a:pt x="266700" y="148419"/>
                  <a:pt x="266700" y="190500"/>
                </a:cubicBezTo>
                <a:cubicBezTo>
                  <a:pt x="266700" y="232581"/>
                  <a:pt x="232581" y="266700"/>
                  <a:pt x="190500" y="2667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name="Freeform 32" id="32"/>
          <p:cNvSpPr/>
          <p:nvPr/>
        </p:nvSpPr>
        <p:spPr>
          <a:xfrm rot="0">
            <a:off x="2648637" y="4816650"/>
            <a:ext cx="857250" cy="857250"/>
          </a:xfrm>
          <a:custGeom>
            <a:avLst/>
            <a:gdLst/>
            <a:ahLst/>
            <a:cxnLst/>
            <a:rect r="r" b="b" t="t" l="l"/>
            <a:pathLst>
              <a:path h="304800" w="304800">
                <a:moveTo>
                  <a:pt x="81229" y="194615"/>
                </a:moveTo>
                <a:cubicBezTo>
                  <a:pt x="74981" y="196987"/>
                  <a:pt x="67751" y="198358"/>
                  <a:pt x="60208" y="198358"/>
                </a:cubicBezTo>
                <a:cubicBezTo>
                  <a:pt x="26537" y="198358"/>
                  <a:pt x="-752" y="171069"/>
                  <a:pt x="-752" y="137398"/>
                </a:cubicBezTo>
                <a:cubicBezTo>
                  <a:pt x="-752" y="108871"/>
                  <a:pt x="18840" y="84925"/>
                  <a:pt x="45301" y="78276"/>
                </a:cubicBezTo>
                <a:lnTo>
                  <a:pt x="45720" y="78191"/>
                </a:lnTo>
                <a:lnTo>
                  <a:pt x="45720" y="76210"/>
                </a:lnTo>
                <a:cubicBezTo>
                  <a:pt x="45720" y="76190"/>
                  <a:pt x="45720" y="76171"/>
                  <a:pt x="45720" y="76152"/>
                </a:cubicBezTo>
                <a:cubicBezTo>
                  <a:pt x="45720" y="42481"/>
                  <a:pt x="73009" y="15192"/>
                  <a:pt x="106680" y="15192"/>
                </a:cubicBezTo>
                <a:cubicBezTo>
                  <a:pt x="116148" y="15192"/>
                  <a:pt x="125111" y="17355"/>
                  <a:pt x="133102" y="21203"/>
                </a:cubicBezTo>
                <a:lnTo>
                  <a:pt x="132740" y="21041"/>
                </a:lnTo>
                <a:cubicBezTo>
                  <a:pt x="142580" y="8153"/>
                  <a:pt x="157953" y="-86"/>
                  <a:pt x="175250" y="-86"/>
                </a:cubicBezTo>
                <a:cubicBezTo>
                  <a:pt x="202273" y="-86"/>
                  <a:pt x="224600" y="20002"/>
                  <a:pt x="228114" y="46063"/>
                </a:cubicBezTo>
                <a:lnTo>
                  <a:pt x="228143" y="46339"/>
                </a:lnTo>
                <a:cubicBezTo>
                  <a:pt x="243964" y="49454"/>
                  <a:pt x="256127" y="62036"/>
                  <a:pt x="258594" y="77819"/>
                </a:cubicBezTo>
                <a:lnTo>
                  <a:pt x="258623" y="78038"/>
                </a:lnTo>
                <a:cubicBezTo>
                  <a:pt x="285255" y="84953"/>
                  <a:pt x="304610" y="108785"/>
                  <a:pt x="304610" y="137131"/>
                </a:cubicBezTo>
                <a:cubicBezTo>
                  <a:pt x="304610" y="170802"/>
                  <a:pt x="277320" y="198091"/>
                  <a:pt x="243649" y="198091"/>
                </a:cubicBezTo>
                <a:cubicBezTo>
                  <a:pt x="234134" y="198091"/>
                  <a:pt x="225133" y="195910"/>
                  <a:pt x="217113" y="192024"/>
                </a:cubicBezTo>
                <a:lnTo>
                  <a:pt x="217475" y="192186"/>
                </a:lnTo>
                <a:cubicBezTo>
                  <a:pt x="209226" y="205435"/>
                  <a:pt x="197406" y="215779"/>
                  <a:pt x="183366" y="222018"/>
                </a:cubicBezTo>
                <a:lnTo>
                  <a:pt x="182880" y="222209"/>
                </a:lnTo>
                <a:lnTo>
                  <a:pt x="182880" y="274330"/>
                </a:lnTo>
                <a:lnTo>
                  <a:pt x="213360" y="289570"/>
                </a:lnTo>
                <a:lnTo>
                  <a:pt x="213360" y="304810"/>
                </a:lnTo>
                <a:lnTo>
                  <a:pt x="91440" y="304810"/>
                </a:lnTo>
                <a:lnTo>
                  <a:pt x="91440" y="289570"/>
                </a:lnTo>
                <a:lnTo>
                  <a:pt x="121920" y="274330"/>
                </a:lnTo>
                <a:lnTo>
                  <a:pt x="121920" y="228610"/>
                </a:lnTo>
                <a:lnTo>
                  <a:pt x="81229" y="194624"/>
                </a:lnTo>
                <a:close/>
                <a:moveTo>
                  <a:pt x="76200" y="152400"/>
                </a:moveTo>
                <a:lnTo>
                  <a:pt x="121920" y="198120"/>
                </a:lnTo>
                <a:lnTo>
                  <a:pt x="121920" y="152400"/>
                </a:lnTo>
                <a:lnTo>
                  <a:pt x="7620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grpSp>
        <p:nvGrpSpPr>
          <p:cNvPr name="Group 33" id="33"/>
          <p:cNvGrpSpPr/>
          <p:nvPr/>
        </p:nvGrpSpPr>
        <p:grpSpPr>
          <a:xfrm rot="0">
            <a:off x="4068198" y="1804533"/>
            <a:ext cx="6294397" cy="802744"/>
            <a:chOff x="4068198" y="1804533"/>
            <a:chExt cx="6294397" cy="802744"/>
          </a:xfrm>
        </p:grpSpPr>
        <p:sp>
          <p:nvSpPr>
            <p:cNvPr name="TextBox 34" id="34"/>
            <p:cNvSpPr txBox="true"/>
            <p:nvPr/>
          </p:nvSpPr>
          <p:spPr>
            <a:xfrm rot="0">
              <a:off x="4068198" y="1804533"/>
              <a:ext cx="6294397" cy="802744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1500">
                  <a:solidFill>
                    <a:srgbClr val="060001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在本课时的开头，我们将简要回顾上一课时关于AI如何“理解”并生成内容的关键知识点。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2102790" y="3417125"/>
            <a:ext cx="6294397" cy="802744"/>
            <a:chOff x="2102790" y="3417125"/>
            <a:chExt cx="6294397" cy="802744"/>
          </a:xfrm>
        </p:grpSpPr>
        <p:sp>
          <p:nvSpPr>
            <p:cNvPr name="TextBox 36" id="36"/>
            <p:cNvSpPr txBox="true"/>
            <p:nvPr/>
          </p:nvSpPr>
          <p:spPr>
            <a:xfrm rot="0">
              <a:off x="2102790" y="3417125"/>
              <a:ext cx="6294397" cy="802744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1500">
                  <a:solidFill>
                    <a:srgbClr val="060001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上一课时，我们探讨了AI如何通过深度学习、大数据分析等技术手段，对文本、语音等形式的自然语言进行处理和生成。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4025566" y="5029724"/>
            <a:ext cx="6294397" cy="802744"/>
            <a:chOff x="4025566" y="5029724"/>
            <a:chExt cx="6294397" cy="802744"/>
          </a:xfrm>
        </p:grpSpPr>
        <p:sp>
          <p:nvSpPr>
            <p:cNvPr name="TextBox 38" id="38"/>
            <p:cNvSpPr txBox="true"/>
            <p:nvPr/>
          </p:nvSpPr>
          <p:spPr>
            <a:xfrm rot="0">
              <a:off x="4025566" y="5029724"/>
              <a:ext cx="6294397" cy="802744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1500">
                  <a:solidFill>
                    <a:srgbClr val="060001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我们将进一步探讨自然语言与AI之间的密切关系。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自然语言处理NLP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6893359" y="4795838"/>
            <a:ext cx="2808699" cy="80712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2469880" y="4882041"/>
            <a:ext cx="3047547" cy="72092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0">
            <a:off x="2431768" y="1914123"/>
            <a:ext cx="2900943" cy="72220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0">
            <a:off x="6893359" y="1914123"/>
            <a:ext cx="2808699" cy="722206"/>
          </a:xfrm>
          <a:prstGeom prst="rect">
            <a:avLst/>
          </a:prstGeom>
        </p:spPr>
      </p:pic>
      <p:sp>
        <p:nvSpPr>
          <p:cNvPr name="Freeform 6" id="6"/>
          <p:cNvSpPr/>
          <p:nvPr/>
        </p:nvSpPr>
        <p:spPr>
          <a:xfrm rot="0">
            <a:off x="2431768" y="1914123"/>
            <a:ext cx="2938300" cy="670437"/>
          </a:xfrm>
          <a:custGeom>
            <a:avLst/>
            <a:gdLst/>
            <a:ahLst/>
            <a:cxnLst/>
            <a:rect r="r" b="b" t="t" l="l"/>
            <a:pathLst>
              <a:path h="1547" w="4673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7">
            <a:solidFill>
              <a:srgbClr val="7F7F7F">
                <a:alpha val="100000"/>
              </a:srgbClr>
            </a:solidFill>
            <a:prstDash val="dash"/>
          </a:ln>
        </p:spPr>
      </p:sp>
      <p:sp>
        <p:nvSpPr>
          <p:cNvPr name="Freeform 7" id="7"/>
          <p:cNvSpPr/>
          <p:nvPr/>
        </p:nvSpPr>
        <p:spPr>
          <a:xfrm rot="0" flipH="true">
            <a:off x="6763758" y="1914123"/>
            <a:ext cx="2938300" cy="670437"/>
          </a:xfrm>
          <a:custGeom>
            <a:avLst/>
            <a:gdLst/>
            <a:ahLst/>
            <a:cxnLst/>
            <a:rect r="r" b="b" t="t" l="l"/>
            <a:pathLst>
              <a:path h="1547" w="4673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7">
            <a:solidFill>
              <a:srgbClr val="7F7F7F">
                <a:alpha val="100000"/>
              </a:srgbClr>
            </a:solidFill>
            <a:prstDash val="dash"/>
          </a:ln>
        </p:spPr>
      </p:sp>
      <p:sp>
        <p:nvSpPr>
          <p:cNvPr name="Freeform 8" id="8"/>
          <p:cNvSpPr/>
          <p:nvPr/>
        </p:nvSpPr>
        <p:spPr>
          <a:xfrm rot="0" flipV="true">
            <a:off x="2431768" y="4933967"/>
            <a:ext cx="2938300" cy="668997"/>
          </a:xfrm>
          <a:custGeom>
            <a:avLst/>
            <a:gdLst/>
            <a:ahLst/>
            <a:cxnLst/>
            <a:rect r="r" b="b" t="t" l="l"/>
            <a:pathLst>
              <a:path h="1547" w="4673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7">
            <a:solidFill>
              <a:srgbClr val="7F7F7F">
                <a:alpha val="100000"/>
              </a:srgbClr>
            </a:solidFill>
            <a:prstDash val="dash"/>
          </a:ln>
        </p:spPr>
      </p:sp>
      <p:sp>
        <p:nvSpPr>
          <p:cNvPr name="Freeform 9" id="9"/>
          <p:cNvSpPr/>
          <p:nvPr/>
        </p:nvSpPr>
        <p:spPr>
          <a:xfrm rot="0" flipH="true" flipV="true">
            <a:off x="6763758" y="4933967"/>
            <a:ext cx="2938300" cy="668997"/>
          </a:xfrm>
          <a:custGeom>
            <a:avLst/>
            <a:gdLst/>
            <a:ahLst/>
            <a:cxnLst/>
            <a:rect r="r" b="b" t="t" l="l"/>
            <a:pathLst>
              <a:path h="1547" w="4673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7">
            <a:solidFill>
              <a:srgbClr val="7F7F7F">
                <a:alpha val="100000"/>
              </a:srgbClr>
            </a:solidFill>
            <a:prstDash val="dash"/>
          </a:ln>
        </p:spPr>
      </p:sp>
      <p:sp>
        <p:nvSpPr>
          <p:cNvPr name="AutoShape 10" id="10"/>
          <p:cNvSpPr/>
          <p:nvPr/>
        </p:nvSpPr>
        <p:spPr>
          <a:xfrm rot="0">
            <a:off x="600" y="3302475"/>
            <a:ext cx="12192000" cy="1043060"/>
          </a:xfrm>
          <a:prstGeom prst="rect">
            <a:avLst/>
          </a:prstGeom>
          <a:solidFill>
            <a:schemeClr val="accent1">
              <a:lumMod val="60000"/>
              <a:lumOff val="40000"/>
              <a:alpha val="100000"/>
            </a:schemeClr>
          </a:solidFill>
        </p:spPr>
      </p:sp>
      <p:grpSp>
        <p:nvGrpSpPr>
          <p:cNvPr name="Group 11" id="11"/>
          <p:cNvGrpSpPr/>
          <p:nvPr/>
        </p:nvGrpSpPr>
        <p:grpSpPr>
          <a:xfrm rot="0">
            <a:off x="1924526" y="2519839"/>
            <a:ext cx="1044607" cy="1047369"/>
            <a:chOff x="1924526" y="2519839"/>
            <a:chExt cx="1044607" cy="1047369"/>
          </a:xfrm>
        </p:grpSpPr>
        <p:sp>
          <p:nvSpPr>
            <p:cNvPr name="AutoShape 12" id="12"/>
            <p:cNvSpPr/>
            <p:nvPr/>
          </p:nvSpPr>
          <p:spPr>
            <a:xfrm rot="0">
              <a:off x="1924526" y="2519839"/>
              <a:ext cx="1044607" cy="1047369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Freeform 13" id="13"/>
            <p:cNvSpPr/>
            <p:nvPr/>
          </p:nvSpPr>
          <p:spPr>
            <a:xfrm rot="0">
              <a:off x="2165985" y="2636329"/>
              <a:ext cx="577596" cy="786956"/>
            </a:xfrm>
            <a:custGeom>
              <a:avLst/>
              <a:gdLst/>
              <a:ahLst/>
              <a:cxnLst/>
              <a:rect r="r" b="b" t="t" l="l"/>
              <a:pathLst>
                <a:path h="965" w="709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947577" y="3946970"/>
            <a:ext cx="1044607" cy="1047369"/>
            <a:chOff x="1947577" y="3946970"/>
            <a:chExt cx="1044607" cy="1047369"/>
          </a:xfrm>
        </p:grpSpPr>
        <p:sp>
          <p:nvSpPr>
            <p:cNvPr name="AutoShape 15" id="15"/>
            <p:cNvSpPr/>
            <p:nvPr/>
          </p:nvSpPr>
          <p:spPr>
            <a:xfrm rot="0">
              <a:off x="1947577" y="3946970"/>
              <a:ext cx="1044607" cy="1047369"/>
            </a:xfrm>
            <a:prstGeom prst="ellipse">
              <a:avLst/>
            </a:prstGeom>
            <a:solidFill>
              <a:schemeClr val="accent1">
                <a:lumMod val="75000"/>
                <a:alpha val="100000"/>
              </a:schemeClr>
            </a:solidFill>
          </p:spPr>
        </p:sp>
        <p:sp>
          <p:nvSpPr>
            <p:cNvPr name="Freeform 16" id="16"/>
            <p:cNvSpPr/>
            <p:nvPr/>
          </p:nvSpPr>
          <p:spPr>
            <a:xfrm rot="0">
              <a:off x="2191798" y="4100989"/>
              <a:ext cx="510064" cy="694849"/>
            </a:xfrm>
            <a:custGeom>
              <a:avLst/>
              <a:gdLst/>
              <a:ahLst/>
              <a:cxnLst/>
              <a:rect r="r" b="b" t="t" l="l"/>
              <a:pathLst>
                <a:path h="852" w="625">
                  <a:moveTo>
                    <a:pt x="48" y="224"/>
                  </a:moveTo>
                  <a:cubicBezTo>
                    <a:pt x="48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6" y="852"/>
                  </a:lnTo>
                  <a:cubicBezTo>
                    <a:pt x="591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3" y="138"/>
                  </a:cubicBezTo>
                  <a:lnTo>
                    <a:pt x="543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4" y="803"/>
                  </a:cubicBezTo>
                  <a:lnTo>
                    <a:pt x="71" y="803"/>
                  </a:lnTo>
                  <a:cubicBezTo>
                    <a:pt x="53" y="803"/>
                    <a:pt x="48" y="783"/>
                    <a:pt x="48" y="764"/>
                  </a:cubicBezTo>
                  <a:lnTo>
                    <a:pt x="48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6" y="52"/>
                  </a:lnTo>
                  <a:cubicBezTo>
                    <a:pt x="336" y="52"/>
                    <a:pt x="355" y="71"/>
                    <a:pt x="355" y="91"/>
                  </a:cubicBezTo>
                  <a:lnTo>
                    <a:pt x="355" y="95"/>
                  </a:lnTo>
                  <a:cubicBezTo>
                    <a:pt x="355" y="117"/>
                    <a:pt x="336" y="136"/>
                    <a:pt x="314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6" y="93"/>
                    <a:pt x="115" y="104"/>
                    <a:pt x="115" y="127"/>
                  </a:cubicBezTo>
                  <a:lnTo>
                    <a:pt x="115" y="216"/>
                  </a:lnTo>
                  <a:cubicBezTo>
                    <a:pt x="115" y="231"/>
                    <a:pt x="124" y="246"/>
                    <a:pt x="138" y="246"/>
                  </a:cubicBezTo>
                  <a:lnTo>
                    <a:pt x="487" y="246"/>
                  </a:lnTo>
                  <a:cubicBezTo>
                    <a:pt x="501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6" y="93"/>
                  </a:cubicBezTo>
                  <a:lnTo>
                    <a:pt x="407" y="93"/>
                  </a:lnTo>
                  <a:cubicBezTo>
                    <a:pt x="407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1" y="647"/>
                  </a:lnTo>
                  <a:lnTo>
                    <a:pt x="221" y="654"/>
                  </a:lnTo>
                  <a:cubicBezTo>
                    <a:pt x="221" y="661"/>
                    <a:pt x="186" y="680"/>
                    <a:pt x="180" y="684"/>
                  </a:cubicBezTo>
                  <a:cubicBezTo>
                    <a:pt x="174" y="679"/>
                    <a:pt x="161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5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4" y="693"/>
                    <a:pt x="221" y="688"/>
                  </a:cubicBezTo>
                  <a:cubicBezTo>
                    <a:pt x="221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7"/>
                    <a:pt x="132" y="732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40" y="715"/>
                    <a:pt x="242" y="678"/>
                  </a:cubicBezTo>
                  <a:cubicBezTo>
                    <a:pt x="243" y="658"/>
                    <a:pt x="292" y="642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2" y="626"/>
                    <a:pt x="110" y="637"/>
                    <a:pt x="110" y="650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5"/>
                    <a:pt x="138" y="335"/>
                  </a:cubicBezTo>
                  <a:lnTo>
                    <a:pt x="214" y="335"/>
                  </a:lnTo>
                  <a:cubicBezTo>
                    <a:pt x="219" y="335"/>
                    <a:pt x="221" y="336"/>
                    <a:pt x="221" y="341"/>
                  </a:cubicBezTo>
                  <a:cubicBezTo>
                    <a:pt x="221" y="346"/>
                    <a:pt x="184" y="371"/>
                    <a:pt x="180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1" y="376"/>
                  </a:lnTo>
                  <a:lnTo>
                    <a:pt x="221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2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1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1" y="492"/>
                  </a:lnTo>
                  <a:lnTo>
                    <a:pt x="221" y="503"/>
                  </a:lnTo>
                  <a:lnTo>
                    <a:pt x="180" y="529"/>
                  </a:lnTo>
                  <a:lnTo>
                    <a:pt x="152" y="508"/>
                  </a:lnTo>
                  <a:cubicBezTo>
                    <a:pt x="145" y="513"/>
                    <a:pt x="136" y="515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1" y="533"/>
                  </a:cubicBezTo>
                  <a:lnTo>
                    <a:pt x="221" y="581"/>
                  </a:lnTo>
                  <a:lnTo>
                    <a:pt x="132" y="581"/>
                  </a:lnTo>
                  <a:lnTo>
                    <a:pt x="132" y="492"/>
                  </a:lnTo>
                  <a:close/>
                  <a:moveTo>
                    <a:pt x="242" y="487"/>
                  </a:moveTo>
                  <a:cubicBezTo>
                    <a:pt x="238" y="480"/>
                    <a:pt x="233" y="470"/>
                    <a:pt x="221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1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1" y="602"/>
                  </a:lnTo>
                  <a:cubicBezTo>
                    <a:pt x="252" y="602"/>
                    <a:pt x="242" y="547"/>
                    <a:pt x="242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2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2" y="723"/>
                    <a:pt x="327" y="723"/>
                  </a:cubicBezTo>
                  <a:lnTo>
                    <a:pt x="495" y="723"/>
                  </a:lnTo>
                  <a:cubicBezTo>
                    <a:pt x="500" y="723"/>
                    <a:pt x="502" y="721"/>
                    <a:pt x="502" y="716"/>
                  </a:cubicBezTo>
                  <a:lnTo>
                    <a:pt x="502" y="669"/>
                  </a:lnTo>
                  <a:cubicBezTo>
                    <a:pt x="502" y="664"/>
                    <a:pt x="500" y="663"/>
                    <a:pt x="495" y="663"/>
                  </a:cubicBezTo>
                  <a:lnTo>
                    <a:pt x="320" y="663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2" y="565"/>
                  </a:lnTo>
                  <a:lnTo>
                    <a:pt x="502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9137428" y="2548604"/>
            <a:ext cx="1046035" cy="1047369"/>
            <a:chOff x="9137428" y="2548604"/>
            <a:chExt cx="1046035" cy="1047369"/>
          </a:xfrm>
        </p:grpSpPr>
        <p:sp>
          <p:nvSpPr>
            <p:cNvPr name="AutoShape 18" id="18"/>
            <p:cNvSpPr/>
            <p:nvPr/>
          </p:nvSpPr>
          <p:spPr>
            <a:xfrm rot="0">
              <a:off x="9137428" y="2548604"/>
              <a:ext cx="1046035" cy="1047369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Freeform 19" id="19"/>
            <p:cNvSpPr/>
            <p:nvPr/>
          </p:nvSpPr>
          <p:spPr>
            <a:xfrm rot="0">
              <a:off x="9374505" y="2745677"/>
              <a:ext cx="645128" cy="635889"/>
            </a:xfrm>
            <a:custGeom>
              <a:avLst/>
              <a:gdLst/>
              <a:ahLst/>
              <a:cxnLst/>
              <a:rect r="r" b="b" t="t" l="l"/>
              <a:pathLst>
                <a:path h="779" w="792">
                  <a:moveTo>
                    <a:pt x="297" y="240"/>
                  </a:moveTo>
                  <a:lnTo>
                    <a:pt x="209" y="341"/>
                  </a:lnTo>
                  <a:lnTo>
                    <a:pt x="188" y="323"/>
                  </a:lnTo>
                  <a:lnTo>
                    <a:pt x="277" y="223"/>
                  </a:lnTo>
                  <a:lnTo>
                    <a:pt x="297" y="240"/>
                  </a:lnTo>
                  <a:close/>
                  <a:moveTo>
                    <a:pt x="390" y="323"/>
                  </a:moveTo>
                  <a:lnTo>
                    <a:pt x="276" y="224"/>
                  </a:lnTo>
                  <a:lnTo>
                    <a:pt x="294" y="203"/>
                  </a:lnTo>
                  <a:lnTo>
                    <a:pt x="408" y="303"/>
                  </a:lnTo>
                  <a:lnTo>
                    <a:pt x="390" y="323"/>
                  </a:lnTo>
                  <a:close/>
                  <a:moveTo>
                    <a:pt x="487" y="212"/>
                  </a:moveTo>
                  <a:lnTo>
                    <a:pt x="390" y="323"/>
                  </a:lnTo>
                  <a:lnTo>
                    <a:pt x="369" y="305"/>
                  </a:lnTo>
                  <a:lnTo>
                    <a:pt x="467" y="194"/>
                  </a:lnTo>
                  <a:lnTo>
                    <a:pt x="487" y="212"/>
                  </a:lnTo>
                  <a:close/>
                  <a:moveTo>
                    <a:pt x="492" y="181"/>
                  </a:moveTo>
                  <a:cubicBezTo>
                    <a:pt x="497" y="179"/>
                    <a:pt x="500" y="182"/>
                    <a:pt x="499" y="187"/>
                  </a:cubicBezTo>
                  <a:lnTo>
                    <a:pt x="495" y="203"/>
                  </a:lnTo>
                  <a:cubicBezTo>
                    <a:pt x="494" y="209"/>
                    <a:pt x="492" y="217"/>
                    <a:pt x="491" y="222"/>
                  </a:cubicBezTo>
                  <a:lnTo>
                    <a:pt x="488" y="239"/>
                  </a:lnTo>
                  <a:cubicBezTo>
                    <a:pt x="487" y="244"/>
                    <a:pt x="483" y="245"/>
                    <a:pt x="479" y="242"/>
                  </a:cubicBezTo>
                  <a:lnTo>
                    <a:pt x="465" y="230"/>
                  </a:lnTo>
                  <a:cubicBezTo>
                    <a:pt x="461" y="227"/>
                    <a:pt x="455" y="221"/>
                    <a:pt x="451" y="217"/>
                  </a:cubicBezTo>
                  <a:lnTo>
                    <a:pt x="437" y="206"/>
                  </a:lnTo>
                  <a:cubicBezTo>
                    <a:pt x="433" y="202"/>
                    <a:pt x="434" y="198"/>
                    <a:pt x="439" y="197"/>
                  </a:cubicBezTo>
                  <a:lnTo>
                    <a:pt x="456" y="192"/>
                  </a:lnTo>
                  <a:cubicBezTo>
                    <a:pt x="461" y="190"/>
                    <a:pt x="470" y="187"/>
                    <a:pt x="475" y="186"/>
                  </a:cubicBezTo>
                  <a:lnTo>
                    <a:pt x="492" y="181"/>
                  </a:lnTo>
                  <a:close/>
                  <a:moveTo>
                    <a:pt x="400" y="343"/>
                  </a:moveTo>
                  <a:lnTo>
                    <a:pt x="375" y="343"/>
                  </a:lnTo>
                  <a:cubicBezTo>
                    <a:pt x="368" y="343"/>
                    <a:pt x="362" y="349"/>
                    <a:pt x="362" y="356"/>
                  </a:cubicBezTo>
                  <a:lnTo>
                    <a:pt x="362" y="489"/>
                  </a:lnTo>
                  <a:lnTo>
                    <a:pt x="413" y="489"/>
                  </a:lnTo>
                  <a:lnTo>
                    <a:pt x="413" y="356"/>
                  </a:lnTo>
                  <a:cubicBezTo>
                    <a:pt x="413" y="349"/>
                    <a:pt x="407" y="343"/>
                    <a:pt x="400" y="343"/>
                  </a:cubicBezTo>
                  <a:close/>
                  <a:moveTo>
                    <a:pt x="312" y="298"/>
                  </a:moveTo>
                  <a:lnTo>
                    <a:pt x="287" y="298"/>
                  </a:lnTo>
                  <a:cubicBezTo>
                    <a:pt x="280" y="298"/>
                    <a:pt x="274" y="304"/>
                    <a:pt x="274" y="311"/>
                  </a:cubicBezTo>
                  <a:lnTo>
                    <a:pt x="274" y="489"/>
                  </a:lnTo>
                  <a:lnTo>
                    <a:pt x="325" y="489"/>
                  </a:lnTo>
                  <a:lnTo>
                    <a:pt x="325" y="311"/>
                  </a:lnTo>
                  <a:cubicBezTo>
                    <a:pt x="325" y="304"/>
                    <a:pt x="319" y="298"/>
                    <a:pt x="312" y="298"/>
                  </a:cubicBezTo>
                  <a:close/>
                  <a:moveTo>
                    <a:pt x="488" y="267"/>
                  </a:moveTo>
                  <a:lnTo>
                    <a:pt x="463" y="267"/>
                  </a:lnTo>
                  <a:cubicBezTo>
                    <a:pt x="456" y="267"/>
                    <a:pt x="450" y="273"/>
                    <a:pt x="450" y="281"/>
                  </a:cubicBezTo>
                  <a:lnTo>
                    <a:pt x="450" y="489"/>
                  </a:lnTo>
                  <a:lnTo>
                    <a:pt x="501" y="489"/>
                  </a:lnTo>
                  <a:lnTo>
                    <a:pt x="501" y="281"/>
                  </a:lnTo>
                  <a:cubicBezTo>
                    <a:pt x="501" y="273"/>
                    <a:pt x="495" y="267"/>
                    <a:pt x="488" y="267"/>
                  </a:cubicBezTo>
                  <a:close/>
                  <a:moveTo>
                    <a:pt x="224" y="390"/>
                  </a:moveTo>
                  <a:lnTo>
                    <a:pt x="200" y="390"/>
                  </a:lnTo>
                  <a:cubicBezTo>
                    <a:pt x="192" y="390"/>
                    <a:pt x="186" y="396"/>
                    <a:pt x="186" y="403"/>
                  </a:cubicBezTo>
                  <a:lnTo>
                    <a:pt x="186" y="489"/>
                  </a:lnTo>
                  <a:lnTo>
                    <a:pt x="237" y="489"/>
                  </a:lnTo>
                  <a:lnTo>
                    <a:pt x="237" y="403"/>
                  </a:lnTo>
                  <a:cubicBezTo>
                    <a:pt x="237" y="396"/>
                    <a:pt x="231" y="390"/>
                    <a:pt x="224" y="390"/>
                  </a:cubicBezTo>
                  <a:close/>
                  <a:moveTo>
                    <a:pt x="149" y="476"/>
                  </a:moveTo>
                  <a:cubicBezTo>
                    <a:pt x="149" y="483"/>
                    <a:pt x="144" y="489"/>
                    <a:pt x="136" y="489"/>
                  </a:cubicBezTo>
                  <a:cubicBezTo>
                    <a:pt x="129" y="489"/>
                    <a:pt x="123" y="483"/>
                    <a:pt x="123" y="476"/>
                  </a:cubicBezTo>
                  <a:lnTo>
                    <a:pt x="123" y="189"/>
                  </a:lnTo>
                  <a:cubicBezTo>
                    <a:pt x="123" y="182"/>
                    <a:pt x="129" y="176"/>
                    <a:pt x="136" y="176"/>
                  </a:cubicBezTo>
                  <a:cubicBezTo>
                    <a:pt x="143" y="176"/>
                    <a:pt x="149" y="182"/>
                    <a:pt x="149" y="189"/>
                  </a:cubicBezTo>
                  <a:lnTo>
                    <a:pt x="149" y="476"/>
                  </a:lnTo>
                  <a:close/>
                  <a:moveTo>
                    <a:pt x="531" y="463"/>
                  </a:moveTo>
                  <a:cubicBezTo>
                    <a:pt x="538" y="463"/>
                    <a:pt x="544" y="469"/>
                    <a:pt x="544" y="476"/>
                  </a:cubicBezTo>
                  <a:cubicBezTo>
                    <a:pt x="544" y="483"/>
                    <a:pt x="538" y="489"/>
                    <a:pt x="531" y="489"/>
                  </a:cubicBezTo>
                  <a:lnTo>
                    <a:pt x="136" y="489"/>
                  </a:lnTo>
                  <a:cubicBezTo>
                    <a:pt x="129" y="489"/>
                    <a:pt x="123" y="483"/>
                    <a:pt x="123" y="476"/>
                  </a:cubicBezTo>
                  <a:cubicBezTo>
                    <a:pt x="123" y="469"/>
                    <a:pt x="129" y="463"/>
                    <a:pt x="136" y="463"/>
                  </a:cubicBezTo>
                  <a:lnTo>
                    <a:pt x="531" y="463"/>
                  </a:lnTo>
                  <a:close/>
                  <a:moveTo>
                    <a:pt x="753" y="750"/>
                  </a:moveTo>
                  <a:cubicBezTo>
                    <a:pt x="732" y="770"/>
                    <a:pt x="706" y="779"/>
                    <a:pt x="680" y="779"/>
                  </a:cubicBezTo>
                  <a:cubicBezTo>
                    <a:pt x="654" y="779"/>
                    <a:pt x="628" y="770"/>
                    <a:pt x="608" y="750"/>
                  </a:cubicBezTo>
                  <a:lnTo>
                    <a:pt x="485" y="629"/>
                  </a:lnTo>
                  <a:cubicBezTo>
                    <a:pt x="440" y="653"/>
                    <a:pt x="388" y="666"/>
                    <a:pt x="334" y="666"/>
                  </a:cubicBezTo>
                  <a:cubicBezTo>
                    <a:pt x="149" y="666"/>
                    <a:pt x="0" y="517"/>
                    <a:pt x="0" y="332"/>
                  </a:cubicBezTo>
                  <a:cubicBezTo>
                    <a:pt x="0" y="149"/>
                    <a:pt x="149" y="0"/>
                    <a:pt x="334" y="0"/>
                  </a:cubicBezTo>
                  <a:cubicBezTo>
                    <a:pt x="517" y="0"/>
                    <a:pt x="666" y="149"/>
                    <a:pt x="666" y="332"/>
                  </a:cubicBezTo>
                  <a:cubicBezTo>
                    <a:pt x="666" y="387"/>
                    <a:pt x="653" y="439"/>
                    <a:pt x="630" y="484"/>
                  </a:cubicBezTo>
                  <a:lnTo>
                    <a:pt x="753" y="605"/>
                  </a:lnTo>
                  <a:cubicBezTo>
                    <a:pt x="792" y="645"/>
                    <a:pt x="792" y="709"/>
                    <a:pt x="753" y="750"/>
                  </a:cubicBezTo>
                  <a:close/>
                  <a:moveTo>
                    <a:pt x="334" y="623"/>
                  </a:moveTo>
                  <a:lnTo>
                    <a:pt x="334" y="623"/>
                  </a:lnTo>
                  <a:cubicBezTo>
                    <a:pt x="494" y="623"/>
                    <a:pt x="624" y="493"/>
                    <a:pt x="624" y="332"/>
                  </a:cubicBezTo>
                  <a:cubicBezTo>
                    <a:pt x="624" y="172"/>
                    <a:pt x="494" y="42"/>
                    <a:pt x="334" y="42"/>
                  </a:cubicBezTo>
                  <a:cubicBezTo>
                    <a:pt x="173" y="42"/>
                    <a:pt x="43" y="172"/>
                    <a:pt x="43" y="332"/>
                  </a:cubicBezTo>
                  <a:cubicBezTo>
                    <a:pt x="43" y="493"/>
                    <a:pt x="173" y="623"/>
                    <a:pt x="334" y="62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9180481" y="3974306"/>
            <a:ext cx="1044607" cy="1047369"/>
            <a:chOff x="9180481" y="3974306"/>
            <a:chExt cx="1044607" cy="1047369"/>
          </a:xfrm>
        </p:grpSpPr>
        <p:sp>
          <p:nvSpPr>
            <p:cNvPr name="AutoShape 21" id="21"/>
            <p:cNvSpPr/>
            <p:nvPr/>
          </p:nvSpPr>
          <p:spPr>
            <a:xfrm rot="0">
              <a:off x="9180481" y="3974306"/>
              <a:ext cx="1044607" cy="1047369"/>
            </a:xfrm>
            <a:prstGeom prst="ellipse">
              <a:avLst/>
            </a:prstGeom>
            <a:solidFill>
              <a:schemeClr val="accent1">
                <a:lumMod val="75000"/>
                <a:alpha val="100000"/>
              </a:schemeClr>
            </a:solidFill>
          </p:spPr>
        </p:sp>
        <p:sp>
          <p:nvSpPr>
            <p:cNvPr name="Freeform 22" id="22"/>
            <p:cNvSpPr/>
            <p:nvPr/>
          </p:nvSpPr>
          <p:spPr>
            <a:xfrm rot="0">
              <a:off x="9423273" y="4204526"/>
              <a:ext cx="596265" cy="591312"/>
            </a:xfrm>
            <a:custGeom>
              <a:avLst/>
              <a:gdLst/>
              <a:ahLst/>
              <a:cxnLst/>
              <a:rect r="r" b="b" t="t" l="l"/>
              <a:pathLst>
                <a:path h="724" w="732">
                  <a:moveTo>
                    <a:pt x="623" y="586"/>
                  </a:moveTo>
                  <a:cubicBezTo>
                    <a:pt x="644" y="586"/>
                    <a:pt x="661" y="603"/>
                    <a:pt x="661" y="624"/>
                  </a:cubicBezTo>
                  <a:cubicBezTo>
                    <a:pt x="661" y="645"/>
                    <a:pt x="644" y="662"/>
                    <a:pt x="623" y="662"/>
                  </a:cubicBezTo>
                  <a:cubicBezTo>
                    <a:pt x="602" y="662"/>
                    <a:pt x="585" y="645"/>
                    <a:pt x="585" y="624"/>
                  </a:cubicBezTo>
                  <a:cubicBezTo>
                    <a:pt x="585" y="603"/>
                    <a:pt x="602" y="586"/>
                    <a:pt x="623" y="586"/>
                  </a:cubicBezTo>
                  <a:close/>
                  <a:moveTo>
                    <a:pt x="479" y="421"/>
                  </a:moveTo>
                  <a:lnTo>
                    <a:pt x="489" y="441"/>
                  </a:lnTo>
                  <a:lnTo>
                    <a:pt x="468" y="461"/>
                  </a:lnTo>
                  <a:lnTo>
                    <a:pt x="449" y="480"/>
                  </a:lnTo>
                  <a:cubicBezTo>
                    <a:pt x="438" y="491"/>
                    <a:pt x="425" y="500"/>
                    <a:pt x="410" y="505"/>
                  </a:cubicBezTo>
                  <a:lnTo>
                    <a:pt x="539" y="633"/>
                  </a:lnTo>
                  <a:lnTo>
                    <a:pt x="600" y="715"/>
                  </a:lnTo>
                  <a:lnTo>
                    <a:pt x="632" y="724"/>
                  </a:lnTo>
                  <a:lnTo>
                    <a:pt x="722" y="633"/>
                  </a:lnTo>
                  <a:lnTo>
                    <a:pt x="713" y="600"/>
                  </a:lnTo>
                  <a:lnTo>
                    <a:pt x="632" y="540"/>
                  </a:lnTo>
                  <a:lnTo>
                    <a:pt x="511" y="419"/>
                  </a:lnTo>
                  <a:lnTo>
                    <a:pt x="499" y="431"/>
                  </a:lnTo>
                  <a:lnTo>
                    <a:pt x="479" y="421"/>
                  </a:lnTo>
                  <a:close/>
                  <a:moveTo>
                    <a:pt x="264" y="257"/>
                  </a:moveTo>
                  <a:lnTo>
                    <a:pt x="285" y="237"/>
                  </a:lnTo>
                  <a:lnTo>
                    <a:pt x="304" y="246"/>
                  </a:lnTo>
                  <a:lnTo>
                    <a:pt x="294" y="227"/>
                  </a:lnTo>
                  <a:lnTo>
                    <a:pt x="315" y="207"/>
                  </a:lnTo>
                  <a:lnTo>
                    <a:pt x="317" y="205"/>
                  </a:lnTo>
                  <a:cubicBezTo>
                    <a:pt x="322" y="193"/>
                    <a:pt x="325" y="181"/>
                    <a:pt x="325" y="170"/>
                  </a:cubicBezTo>
                  <a:cubicBezTo>
                    <a:pt x="325" y="84"/>
                    <a:pt x="242" y="0"/>
                    <a:pt x="156" y="1"/>
                  </a:cubicBezTo>
                  <a:cubicBezTo>
                    <a:pt x="156" y="1"/>
                    <a:pt x="146" y="11"/>
                    <a:pt x="141" y="16"/>
                  </a:cubicBezTo>
                  <a:cubicBezTo>
                    <a:pt x="210" y="85"/>
                    <a:pt x="204" y="74"/>
                    <a:pt x="204" y="116"/>
                  </a:cubicBezTo>
                  <a:cubicBezTo>
                    <a:pt x="204" y="151"/>
                    <a:pt x="149" y="205"/>
                    <a:pt x="116" y="205"/>
                  </a:cubicBezTo>
                  <a:cubicBezTo>
                    <a:pt x="72" y="205"/>
                    <a:pt x="86" y="212"/>
                    <a:pt x="16" y="142"/>
                  </a:cubicBezTo>
                  <a:cubicBezTo>
                    <a:pt x="10" y="147"/>
                    <a:pt x="1" y="157"/>
                    <a:pt x="1" y="157"/>
                  </a:cubicBezTo>
                  <a:cubicBezTo>
                    <a:pt x="2" y="243"/>
                    <a:pt x="83" y="325"/>
                    <a:pt x="169" y="325"/>
                  </a:cubicBezTo>
                  <a:cubicBezTo>
                    <a:pt x="185" y="325"/>
                    <a:pt x="201" y="320"/>
                    <a:pt x="218" y="312"/>
                  </a:cubicBezTo>
                  <a:lnTo>
                    <a:pt x="221" y="315"/>
                  </a:lnTo>
                  <a:cubicBezTo>
                    <a:pt x="226" y="301"/>
                    <a:pt x="234" y="288"/>
                    <a:pt x="246" y="276"/>
                  </a:cubicBezTo>
                  <a:lnTo>
                    <a:pt x="264" y="257"/>
                  </a:lnTo>
                  <a:close/>
                  <a:moveTo>
                    <a:pt x="705" y="71"/>
                  </a:moveTo>
                  <a:lnTo>
                    <a:pt x="655" y="20"/>
                  </a:lnTo>
                  <a:cubicBezTo>
                    <a:pt x="642" y="7"/>
                    <a:pt x="624" y="0"/>
                    <a:pt x="607" y="0"/>
                  </a:cubicBezTo>
                  <a:cubicBezTo>
                    <a:pt x="589" y="0"/>
                    <a:pt x="572" y="7"/>
                    <a:pt x="558" y="20"/>
                  </a:cubicBezTo>
                  <a:lnTo>
                    <a:pt x="344" y="235"/>
                  </a:lnTo>
                  <a:cubicBezTo>
                    <a:pt x="350" y="248"/>
                    <a:pt x="345" y="267"/>
                    <a:pt x="335" y="277"/>
                  </a:cubicBezTo>
                  <a:cubicBezTo>
                    <a:pt x="328" y="284"/>
                    <a:pt x="317" y="289"/>
                    <a:pt x="306" y="289"/>
                  </a:cubicBezTo>
                  <a:cubicBezTo>
                    <a:pt x="302" y="289"/>
                    <a:pt x="297" y="288"/>
                    <a:pt x="293" y="286"/>
                  </a:cubicBezTo>
                  <a:lnTo>
                    <a:pt x="274" y="305"/>
                  </a:lnTo>
                  <a:cubicBezTo>
                    <a:pt x="247" y="331"/>
                    <a:pt x="247" y="375"/>
                    <a:pt x="274" y="401"/>
                  </a:cubicBezTo>
                  <a:lnTo>
                    <a:pt x="278" y="405"/>
                  </a:lnTo>
                  <a:lnTo>
                    <a:pt x="110" y="572"/>
                  </a:lnTo>
                  <a:lnTo>
                    <a:pt x="65" y="589"/>
                  </a:lnTo>
                  <a:lnTo>
                    <a:pt x="0" y="682"/>
                  </a:lnTo>
                  <a:lnTo>
                    <a:pt x="42" y="724"/>
                  </a:lnTo>
                  <a:lnTo>
                    <a:pt x="135" y="659"/>
                  </a:lnTo>
                  <a:lnTo>
                    <a:pt x="152" y="614"/>
                  </a:lnTo>
                  <a:lnTo>
                    <a:pt x="319" y="447"/>
                  </a:lnTo>
                  <a:lnTo>
                    <a:pt x="324" y="451"/>
                  </a:lnTo>
                  <a:cubicBezTo>
                    <a:pt x="338" y="465"/>
                    <a:pt x="355" y="471"/>
                    <a:pt x="373" y="471"/>
                  </a:cubicBezTo>
                  <a:cubicBezTo>
                    <a:pt x="390" y="471"/>
                    <a:pt x="408" y="465"/>
                    <a:pt x="421" y="451"/>
                  </a:cubicBezTo>
                  <a:lnTo>
                    <a:pt x="440" y="433"/>
                  </a:lnTo>
                  <a:cubicBezTo>
                    <a:pt x="434" y="420"/>
                    <a:pt x="438" y="401"/>
                    <a:pt x="449" y="391"/>
                  </a:cubicBezTo>
                  <a:cubicBezTo>
                    <a:pt x="456" y="384"/>
                    <a:pt x="467" y="379"/>
                    <a:pt x="477" y="379"/>
                  </a:cubicBezTo>
                  <a:cubicBezTo>
                    <a:pt x="482" y="379"/>
                    <a:pt x="487" y="380"/>
                    <a:pt x="490" y="382"/>
                  </a:cubicBezTo>
                  <a:lnTo>
                    <a:pt x="705" y="167"/>
                  </a:lnTo>
                  <a:cubicBezTo>
                    <a:pt x="732" y="140"/>
                    <a:pt x="732" y="97"/>
                    <a:pt x="705" y="7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name="AutoShape 23" id="23"/>
          <p:cNvSpPr/>
          <p:nvPr/>
        </p:nvSpPr>
        <p:spPr>
          <a:xfrm rot="0">
            <a:off x="3055347" y="1223169"/>
            <a:ext cx="2122629" cy="609770"/>
          </a:xfrm>
          <a:prstGeom prst="rect">
            <a:avLst/>
          </a:prstGeom>
          <a:noFill/>
        </p:spPr>
        <p:txBody>
          <a:bodyPr anchor="t" rtlCol="false" tIns="41434" lIns="82772" bIns="41434" rIns="82772" anchorCtr="false" vert="horz" wrap="square">
            <a:noAutofit/>
          </a:bodyPr>
          <a:lstStyle/>
          <a:p>
            <a:pPr algn="ctr">
              <a:spcBef>
                <a:spcPts val="270"/>
              </a:spcBef>
              <a:defRPr/>
            </a:pPr>
            <a:r>
              <a:rPr lang="en-US" b="true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  <a:endParaRPr lang="en-US" sz="1100"/>
          </a:p>
        </p:txBody>
      </p:sp>
      <p:sp>
        <p:nvSpPr>
          <p:cNvPr name="AutoShape 24" id="24"/>
          <p:cNvSpPr/>
          <p:nvPr/>
        </p:nvSpPr>
        <p:spPr>
          <a:xfrm rot="0">
            <a:off x="2986382" y="2121410"/>
            <a:ext cx="2677636" cy="984885"/>
          </a:xfrm>
          <a:prstGeom prst="rect">
            <a:avLst/>
          </a:prstGeom>
          <a:noFill/>
        </p:spPr>
        <p:txBody>
          <a:bodyPr anchor="t" rtlCol="false" tIns="41434" lIns="82772" bIns="41434" rIns="82772" anchorCtr="false" vert="horz" wrap="square">
            <a:no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自然语言处理（NLP）是一种使计算机能够理解和生成人类语言的技术。</a:t>
            </a:r>
            <a:endParaRPr lang="en-US" sz="1100"/>
          </a:p>
        </p:txBody>
      </p:sp>
      <p:sp>
        <p:nvSpPr>
          <p:cNvPr name="AutoShape 25" id="25"/>
          <p:cNvSpPr/>
          <p:nvPr/>
        </p:nvSpPr>
        <p:spPr>
          <a:xfrm rot="0">
            <a:off x="6893359" y="1223169"/>
            <a:ext cx="2136266" cy="609770"/>
          </a:xfrm>
          <a:prstGeom prst="rect">
            <a:avLst/>
          </a:prstGeom>
          <a:noFill/>
        </p:spPr>
        <p:txBody>
          <a:bodyPr anchor="t" rtlCol="false" tIns="41434" lIns="82772" bIns="41434" rIns="82772" anchorCtr="false" vert="horz" wrap="square">
            <a:noAutofit/>
          </a:bodyPr>
          <a:lstStyle/>
          <a:p>
            <a:pPr algn="ctr">
              <a:spcBef>
                <a:spcPts val="270"/>
              </a:spcBef>
              <a:defRPr/>
            </a:pPr>
            <a:r>
              <a:rPr lang="en-US" b="true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  <a:endParaRPr lang="en-US" sz="1100"/>
          </a:p>
        </p:txBody>
      </p:sp>
      <p:sp>
        <p:nvSpPr>
          <p:cNvPr name="AutoShape 26" id="26"/>
          <p:cNvSpPr/>
          <p:nvPr/>
        </p:nvSpPr>
        <p:spPr>
          <a:xfrm rot="0">
            <a:off x="6467701" y="2121410"/>
            <a:ext cx="2676525" cy="984885"/>
          </a:xfrm>
          <a:prstGeom prst="rect">
            <a:avLst/>
          </a:prstGeom>
          <a:noFill/>
        </p:spPr>
        <p:txBody>
          <a:bodyPr anchor="t" rtlCol="false" tIns="41434" lIns="82772" bIns="41434" rIns="82772" anchorCtr="false" vert="horz" wrap="square">
            <a:noAutofit/>
          </a:bodyPr>
          <a:lstStyle/>
          <a:p>
            <a:pPr algn="r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通过NLP，计算机可以识别、理解和生成人类语言，从而实现与人类的自然交流。</a:t>
            </a:r>
            <a:endParaRPr lang="en-US" sz="1100"/>
          </a:p>
        </p:txBody>
      </p:sp>
      <p:sp>
        <p:nvSpPr>
          <p:cNvPr name="AutoShape 27" id="27"/>
          <p:cNvSpPr/>
          <p:nvPr/>
        </p:nvSpPr>
        <p:spPr>
          <a:xfrm rot="0">
            <a:off x="3055347" y="5650443"/>
            <a:ext cx="2277364" cy="578556"/>
          </a:xfrm>
          <a:prstGeom prst="rect">
            <a:avLst/>
          </a:prstGeom>
          <a:noFill/>
        </p:spPr>
        <p:txBody>
          <a:bodyPr anchor="t" rtlCol="false" tIns="41434" lIns="82772" bIns="41434" rIns="82772" anchorCtr="false" vert="horz" wrap="square">
            <a:noAutofit/>
          </a:bodyPr>
          <a:lstStyle/>
          <a:p>
            <a:pPr algn="ctr">
              <a:spcBef>
                <a:spcPts val="270"/>
              </a:spcBef>
              <a:defRPr/>
            </a:pPr>
            <a:r>
              <a:rPr lang="en-US" b="true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  <a:endParaRPr lang="en-US" sz="1100"/>
          </a:p>
        </p:txBody>
      </p:sp>
      <p:sp>
        <p:nvSpPr>
          <p:cNvPr name="AutoShape 28" id="28"/>
          <p:cNvSpPr/>
          <p:nvPr/>
        </p:nvSpPr>
        <p:spPr>
          <a:xfrm rot="0">
            <a:off x="2986382" y="4438229"/>
            <a:ext cx="2676525" cy="984885"/>
          </a:xfrm>
          <a:prstGeom prst="rect">
            <a:avLst/>
          </a:prstGeom>
          <a:noFill/>
        </p:spPr>
        <p:txBody>
          <a:bodyPr anchor="t" rtlCol="false" tIns="41434" lIns="82772" bIns="41434" rIns="82772" anchorCtr="false" vert="horz" wrap="square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NLP涵盖了多个关键任务，包括词法分析、句法分析、语义理解等。</a:t>
            </a:r>
            <a:endParaRPr lang="en-US" sz="1100"/>
          </a:p>
        </p:txBody>
      </p:sp>
      <p:sp>
        <p:nvSpPr>
          <p:cNvPr name="AutoShape 29" id="29"/>
          <p:cNvSpPr/>
          <p:nvPr/>
        </p:nvSpPr>
        <p:spPr>
          <a:xfrm rot="0">
            <a:off x="6893359" y="5650443"/>
            <a:ext cx="2136266" cy="578556"/>
          </a:xfrm>
          <a:prstGeom prst="rect">
            <a:avLst/>
          </a:prstGeom>
          <a:noFill/>
        </p:spPr>
        <p:txBody>
          <a:bodyPr anchor="t" rtlCol="false" tIns="41434" lIns="82772" bIns="41434" rIns="82772" anchorCtr="false" vert="horz" wrap="square">
            <a:noAutofit/>
          </a:bodyPr>
          <a:lstStyle/>
          <a:p>
            <a:pPr algn="ctr">
              <a:spcBef>
                <a:spcPts val="270"/>
              </a:spcBef>
              <a:defRPr/>
            </a:pPr>
            <a:r>
              <a:rPr lang="en-US" b="true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04</a:t>
            </a:r>
            <a:endParaRPr lang="en-US" sz="1100"/>
          </a:p>
        </p:txBody>
      </p:sp>
      <p:sp>
        <p:nvSpPr>
          <p:cNvPr name="AutoShape 30" id="30"/>
          <p:cNvSpPr/>
          <p:nvPr/>
        </p:nvSpPr>
        <p:spPr>
          <a:xfrm rot="0">
            <a:off x="6467701" y="4438229"/>
            <a:ext cx="2676525" cy="984885"/>
          </a:xfrm>
          <a:prstGeom prst="rect">
            <a:avLst/>
          </a:prstGeom>
          <a:noFill/>
        </p:spPr>
        <p:txBody>
          <a:bodyPr anchor="t" rtlCol="false" tIns="41434" lIns="82772" bIns="41434" rIns="82772" anchorCtr="false" vert="horz" wrap="square">
            <a:noAutofit/>
          </a:bodyPr>
          <a:lstStyle/>
          <a:p>
            <a:pPr algn="r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深入了解这些任务及其在AI应用中的重要性。</a:t>
            </a:r>
            <a:endParaRPr lang="en-US" sz="1100"/>
          </a:p>
        </p:txBody>
      </p:sp>
      <p:grpSp>
        <p:nvGrpSpPr>
          <p:cNvPr name="Group 31" id="31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32" id="32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33" id="33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34" id="34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35" id="35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36" id="36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37" id="37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38" id="38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39" id="39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40" id="40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41" id="41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42" id="42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43" id="43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44" id="44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45" id="45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46" id="46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47" id="47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48" id="48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49" id="49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50" id="50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51" id="51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52" id="52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自然语言处理NLP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AI如何“说话”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rot="0">
            <a:off x="3600381" y="1179195"/>
            <a:ext cx="5566410" cy="5224145"/>
          </a:xfrm>
          <a:custGeom>
            <a:avLst/>
            <a:gdLst/>
            <a:ahLst/>
            <a:cxnLst/>
            <a:rect r="r" b="b" t="t" l="l"/>
            <a:pathLst>
              <a:path h="21600" w="21600">
                <a:moveTo>
                  <a:pt x="5778" y="21600"/>
                </a:moveTo>
                <a:lnTo>
                  <a:pt x="7938" y="21600"/>
                </a:lnTo>
                <a:lnTo>
                  <a:pt x="12785" y="12409"/>
                </a:lnTo>
                <a:lnTo>
                  <a:pt x="18360" y="12409"/>
                </a:lnTo>
                <a:cubicBezTo>
                  <a:pt x="18360" y="12409"/>
                  <a:pt x="21600" y="12409"/>
                  <a:pt x="21600" y="10800"/>
                </a:cubicBezTo>
                <a:cubicBezTo>
                  <a:pt x="21600" y="9191"/>
                  <a:pt x="18360" y="9191"/>
                  <a:pt x="18360" y="9191"/>
                </a:cubicBezTo>
                <a:lnTo>
                  <a:pt x="12785" y="9191"/>
                </a:lnTo>
                <a:lnTo>
                  <a:pt x="7938" y="0"/>
                </a:lnTo>
                <a:lnTo>
                  <a:pt x="5778" y="0"/>
                </a:lnTo>
                <a:lnTo>
                  <a:pt x="8465" y="9191"/>
                </a:lnTo>
                <a:lnTo>
                  <a:pt x="4591" y="9191"/>
                </a:lnTo>
                <a:lnTo>
                  <a:pt x="2160" y="6893"/>
                </a:lnTo>
                <a:lnTo>
                  <a:pt x="0" y="6893"/>
                </a:lnTo>
                <a:lnTo>
                  <a:pt x="1728" y="10800"/>
                </a:lnTo>
                <a:lnTo>
                  <a:pt x="0" y="14707"/>
                </a:lnTo>
                <a:lnTo>
                  <a:pt x="2160" y="14707"/>
                </a:lnTo>
                <a:lnTo>
                  <a:pt x="4591" y="12409"/>
                </a:lnTo>
                <a:lnTo>
                  <a:pt x="8465" y="12409"/>
                </a:lnTo>
                <a:cubicBezTo>
                  <a:pt x="8465" y="12409"/>
                  <a:pt x="5778" y="21600"/>
                  <a:pt x="5778" y="2160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grpSp>
        <p:nvGrpSpPr>
          <p:cNvPr name="Group 3" id="3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name="AutoShape 4" id="4"/>
            <p:cNvSpPr/>
            <p:nvPr/>
          </p:nvSpPr>
          <p:spPr>
            <a:xfrm rot="0"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5" id="5"/>
            <p:cNvSpPr/>
            <p:nvPr/>
          </p:nvSpPr>
          <p:spPr>
            <a:xfrm rot="0"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6" id="6"/>
            <p:cNvSpPr/>
            <p:nvPr/>
          </p:nvSpPr>
          <p:spPr>
            <a:xfrm rot="0"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7" id="7"/>
            <p:cNvSpPr/>
            <p:nvPr/>
          </p:nvSpPr>
          <p:spPr>
            <a:xfrm rot="0"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8" id="8"/>
            <p:cNvSpPr/>
            <p:nvPr/>
          </p:nvSpPr>
          <p:spPr>
            <a:xfrm rot="0"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9" id="9"/>
            <p:cNvSpPr/>
            <p:nvPr/>
          </p:nvSpPr>
          <p:spPr>
            <a:xfrm rot="0"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0" id="10"/>
            <p:cNvSpPr/>
            <p:nvPr/>
          </p:nvSpPr>
          <p:spPr>
            <a:xfrm rot="0"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1" id="11"/>
            <p:cNvSpPr/>
            <p:nvPr/>
          </p:nvSpPr>
          <p:spPr>
            <a:xfrm rot="0"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2" id="12"/>
            <p:cNvSpPr/>
            <p:nvPr/>
          </p:nvSpPr>
          <p:spPr>
            <a:xfrm rot="0"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3" id="13"/>
            <p:cNvSpPr/>
            <p:nvPr/>
          </p:nvSpPr>
          <p:spPr>
            <a:xfrm rot="0"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4" id="14"/>
            <p:cNvSpPr/>
            <p:nvPr/>
          </p:nvSpPr>
          <p:spPr>
            <a:xfrm rot="0"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16" id="16"/>
            <p:cNvSpPr/>
            <p:nvPr/>
          </p:nvSpPr>
          <p:spPr>
            <a:xfrm rot="0"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17" id="17"/>
            <p:cNvSpPr/>
            <p:nvPr/>
          </p:nvSpPr>
          <p:spPr>
            <a:xfrm rot="0"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18" id="18"/>
            <p:cNvSpPr/>
            <p:nvPr/>
          </p:nvSpPr>
          <p:spPr>
            <a:xfrm rot="0"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AutoShape 19" id="19"/>
            <p:cNvSpPr/>
            <p:nvPr/>
          </p:nvSpPr>
          <p:spPr>
            <a:xfrm rot="0"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name="AutoShape 20" id="20"/>
            <p:cNvSpPr/>
            <p:nvPr/>
          </p:nvSpPr>
          <p:spPr>
            <a:xfrm rot="0"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name="AutoShape 21" id="21"/>
            <p:cNvSpPr/>
            <p:nvPr/>
          </p:nvSpPr>
          <p:spPr>
            <a:xfrm rot="0"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name="AutoShape 22" id="22"/>
            <p:cNvSpPr/>
            <p:nvPr/>
          </p:nvSpPr>
          <p:spPr>
            <a:xfrm rot="0"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name="AutoShape 23" id="23"/>
            <p:cNvSpPr/>
            <p:nvPr/>
          </p:nvSpPr>
          <p:spPr>
            <a:xfrm rot="0"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name="TextBox 24" id="24"/>
            <p:cNvSpPr txBox="true"/>
            <p:nvPr/>
          </p:nvSpPr>
          <p:spPr>
            <a:xfrm rot="0">
              <a:off x="1094842" y="93878"/>
              <a:ext cx="10001250" cy="914400"/>
            </a:xfrm>
            <a:prstGeom prst="rect">
              <a:avLst/>
            </a:prstGeom>
          </p:spPr>
          <p:txBody>
            <a:bodyPr anchor="t" rtlCol="false" lIns="123825" rIns="57150" tIns="123825" bIns="123825" anchorCtr="false" vert="horz"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b="true" sz="3000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AI如何“说话”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161234" y="1569750"/>
            <a:ext cx="2267763" cy="1552257"/>
            <a:chOff x="1161234" y="1569750"/>
            <a:chExt cx="2267763" cy="1552257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1161234" y="1569750"/>
              <a:ext cx="2267763" cy="1552257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AI“说话”主要通过自然语言生成（NLG）技术实现。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94842" y="4158410"/>
            <a:ext cx="2267763" cy="1552257"/>
            <a:chOff x="1094842" y="4158410"/>
            <a:chExt cx="2267763" cy="1552257"/>
          </a:xfrm>
        </p:grpSpPr>
        <p:sp>
          <p:nvSpPr>
            <p:cNvPr name="TextBox 28" id="28"/>
            <p:cNvSpPr txBox="true"/>
            <p:nvPr/>
          </p:nvSpPr>
          <p:spPr>
            <a:xfrm rot="0">
              <a:off x="1094842" y="4158410"/>
              <a:ext cx="2267763" cy="1552257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NLG是一种将数据结构或信息转化为人类可读文本的技术。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6899028" y="1445268"/>
            <a:ext cx="2267763" cy="1552257"/>
            <a:chOff x="6899028" y="1445268"/>
            <a:chExt cx="2267763" cy="1552257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6899028" y="1445268"/>
              <a:ext cx="2267763" cy="1552257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在本环节，我们将演示一个简单的NLG例子，例如从结构化数据生成天气预报文本。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6899028" y="4698220"/>
            <a:ext cx="2267763" cy="1552257"/>
            <a:chOff x="6899028" y="4698220"/>
            <a:chExt cx="2267763" cy="1552257"/>
          </a:xfrm>
        </p:grpSpPr>
        <p:sp>
          <p:nvSpPr>
            <p:cNvPr name="TextBox 32" id="32"/>
            <p:cNvSpPr txBox="true"/>
            <p:nvPr/>
          </p:nvSpPr>
          <p:spPr>
            <a:xfrm rot="0">
              <a:off x="6899028" y="4698220"/>
              <a:ext cx="2267763" cy="1552257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让我们更直观地了解AI如何“说话”。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9482164" y="3015139"/>
            <a:ext cx="2267763" cy="1552257"/>
            <a:chOff x="9482164" y="3015139"/>
            <a:chExt cx="2267763" cy="1552257"/>
          </a:xfrm>
        </p:grpSpPr>
        <p:sp>
          <p:nvSpPr>
            <p:cNvPr name="TextBox 34" id="34"/>
            <p:cNvSpPr txBox="true"/>
            <p:nvPr/>
          </p:nvSpPr>
          <p:spPr>
            <a:xfrm rot="0">
              <a:off x="9482164" y="3015139"/>
              <a:ext cx="2267763" cy="1552257"/>
            </a:xfrm>
            <a:prstGeom prst="rect">
              <a:avLst/>
            </a:prstGeom>
          </p:spPr>
          <p:txBody>
            <a:bodyPr anchor="ctr" rtlCol="false" lIns="66008" rIns="66008" tIns="33052" bIns="33052" anchorCtr="true" vert="horz" wrap="square">
              <a:norm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我们还将探讨NLG在各种场景中的应用，如智能客服、聊天机器人等。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true">
          <a:blip r:embed="rId2">
            <a:alphaModFix amt="100000"/>
          </a:blip>
          <a:srcRect/>
          <a:stretch>
            <a:fillRect b="0" t="0" l="0" r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0800" y="1576863"/>
            <a:ext cx="1849755" cy="929640"/>
          </a:xfrm>
          <a:prstGeom prst="rect">
            <a:avLst/>
          </a:prstGeom>
        </p:spPr>
        <p:txBody>
          <a:bodyPr anchor="t" rtlCol="false" lIns="91440" rIns="91440" tIns="45720" bIns="45720" anchorCtr="tru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PART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69515" y="1576863"/>
            <a:ext cx="2922600" cy="9296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53953" y="2362980"/>
            <a:ext cx="6574155" cy="180594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true" sz="45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AI如何“听懂”我们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3851" y="182270"/>
            <a:ext cx="3537586" cy="710650"/>
          </a:xfrm>
          <a:prstGeom prst="rect">
            <a:avLst/>
          </a:prstGeom>
        </p:spPr>
        <p:txBody>
          <a:bodyPr anchor="t" rtlCol="false" lIns="91440" rIns="91440" tIns="45720" bIns="45720" anchorCtr="false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b="true" sz="33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2023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64826" y="334670"/>
            <a:ext cx="2473866" cy="508573"/>
          </a:xfrm>
          <a:prstGeom prst="rect">
            <a:avLst/>
          </a:prstGeom>
          <a:noFill/>
        </p:spPr>
        <p:txBody>
          <a:bodyPr anchor="t" rtlCol="false" tIns="33052" lIns="66008" bIns="33052" rIns="66008" anchorCtr="false" vert="horz" wrap="square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1200">
                <a:solidFill>
                  <a:srgbClr val="131516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REPORTING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DDEDFF"/>
      </a:lt1>
      <a:dk2>
        <a:srgbClr val="000000"/>
      </a:dk2>
      <a:lt2>
        <a:srgbClr val="FFFFFF"/>
      </a:lt2>
      <a:accent1>
        <a:srgbClr val="4283F2"/>
      </a:accent1>
      <a:accent2>
        <a:srgbClr val="34C158"/>
      </a:accent2>
      <a:accent3>
        <a:srgbClr val="FDBE00"/>
      </a:accent3>
      <a:accent4>
        <a:srgbClr val="42B0F2"/>
      </a:accent4>
      <a:accent5>
        <a:srgbClr val="EA4336"/>
      </a:accent5>
      <a:accent6>
        <a:srgbClr val="27C9C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