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6.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7.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5.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9.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0.pn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849616" y="1681622"/>
            <a:ext cx="6249900" cy="1977390"/>
          </a:xfrm>
          <a:prstGeom prst="rect">
            <a:avLst/>
          </a:prstGeom>
        </p:spPr>
        <p:txBody>
          <a:bodyPr anchor="t" rtlCol="false" lIns="91440" rIns="91440" tIns="45720" bIns="45720" anchorCtr="false" vert="horz" wrap="square">
            <a:noAutofit/>
          </a:bodyPr>
          <a:lstStyle/>
          <a:p>
            <a:pPr>
              <a:lnSpc>
                <a:spcPct val="120000"/>
              </a:lnSpc>
            </a:pPr>
            <a:r>
              <a:rPr lang="en-US" b="true" sz="4950">
                <a:solidFill>
                  <a:srgbClr val="131516">
                    <a:alpha val="100000"/>
                  </a:srgbClr>
                </a:solidFill>
                <a:latin typeface="Microsoft Yahei"/>
                <a:ea typeface="Microsoft Yahei"/>
                <a:cs typeface="Microsoft Yahei"/>
              </a:rPr>
              <a:t>AI如何“理解”并生成内容</a:t>
            </a:r>
          </a:p>
        </p:txBody>
      </p:sp>
      <p:sp>
        <p:nvSpPr>
          <p:cNvPr name="AutoShape 3" id="3"/>
          <p:cNvSpPr/>
          <p:nvPr/>
        </p:nvSpPr>
        <p:spPr>
          <a:xfrm rot="0">
            <a:off x="1172676" y="4354068"/>
            <a:ext cx="2056587" cy="419156"/>
          </a:xfrm>
          <a:prstGeom prst="rect">
            <a:avLst/>
          </a:prstGeom>
          <a:noFill/>
        </p:spPr>
        <p:txBody>
          <a:bodyPr anchor="ctr" rtlCol="false" tIns="33052" lIns="66008" bIns="33052" rIns="66008" anchorCtr="false" vert="horz" wrap="square">
            <a:noAutofit/>
          </a:bodyPr>
          <a:lstStyle/>
          <a:p>
            <a:pPr algn="l">
              <a:lnSpc>
                <a:spcPct val="120000"/>
              </a:lnSpc>
              <a:defRPr/>
            </a:pPr>
            <a:r>
              <a:rPr lang="en-US" sz="1800">
                <a:solidFill>
                  <a:srgbClr val="131516">
                    <a:alpha val="100000"/>
                  </a:srgbClr>
                </a:solidFill>
                <a:latin typeface="Microsoft Yahei"/>
                <a:ea typeface="Microsoft Yahei"/>
                <a:cs typeface="Microsoft Yahei"/>
              </a:rPr>
              <a:t>汇报人：文小库</a:t>
            </a:r>
            <a:endParaRPr lang="en-US" sz="1100"/>
          </a:p>
        </p:txBody>
      </p:sp>
      <p:sp>
        <p:nvSpPr>
          <p:cNvPr name="AutoShape 4" id="4"/>
          <p:cNvSpPr/>
          <p:nvPr/>
        </p:nvSpPr>
        <p:spPr>
          <a:xfrm rot="0">
            <a:off x="3773128" y="4354068"/>
            <a:ext cx="2077143" cy="419156"/>
          </a:xfrm>
          <a:prstGeom prst="rect">
            <a:avLst/>
          </a:prstGeom>
          <a:noFill/>
        </p:spPr>
        <p:txBody>
          <a:bodyPr anchor="ctr" rtlCol="false" tIns="33052" lIns="66008" bIns="33052" rIns="66008" anchorCtr="false" vert="horz" wrap="square">
            <a:noAutofit/>
          </a:bodyPr>
          <a:lstStyle/>
          <a:p>
            <a:pPr algn="l">
              <a:lnSpc>
                <a:spcPct val="120000"/>
              </a:lnSpc>
              <a:defRPr/>
            </a:pPr>
            <a:r>
              <a:rPr lang="en-US" sz="1800">
                <a:solidFill>
                  <a:srgbClr val="131516">
                    <a:alpha val="100000"/>
                  </a:srgbClr>
                </a:solidFill>
                <a:latin typeface="Microsoft Yahei"/>
                <a:ea typeface="Microsoft Yahei"/>
                <a:cs typeface="Microsoft Yahei"/>
              </a:rPr>
              <a:t>2024-01-16</a:t>
            </a:r>
            <a:endParaRPr lang="en-US" sz="1100"/>
          </a:p>
        </p:txBody>
      </p:sp>
      <p:sp>
        <p:nvSpPr>
          <p:cNvPr name="TextBox 5" id="5"/>
          <p:cNvSpPr txBox="true"/>
          <p:nvPr/>
        </p:nvSpPr>
        <p:spPr>
          <a:xfrm rot="0">
            <a:off x="1353851" y="182270"/>
            <a:ext cx="3537586" cy="710650"/>
          </a:xfrm>
          <a:prstGeom prst="rect">
            <a:avLst/>
          </a:prstGeom>
        </p:spPr>
        <p:txBody>
          <a:bodyPr anchor="t" rtlCol="false" lIns="91440" rIns="91440" tIns="45720" bIns="45720" anchorCtr="false" vert="horz" wrap="square">
            <a:noAutofit/>
          </a:bodyPr>
          <a:lstStyle/>
          <a:p>
            <a:pPr>
              <a:lnSpc>
                <a:spcPct val="120000"/>
              </a:lnSpc>
            </a:pPr>
            <a:r>
              <a:rPr lang="en-US" b="true" sz="3300">
                <a:solidFill>
                  <a:srgbClr val="131516">
                    <a:alpha val="100000"/>
                  </a:srgbClr>
                </a:solidFill>
                <a:latin typeface="Microsoft Yahei"/>
                <a:ea typeface="Microsoft Yahei"/>
                <a:cs typeface="Microsoft Yahei"/>
              </a:rPr>
              <a:t>2023</a:t>
            </a:r>
          </a:p>
        </p:txBody>
      </p:sp>
      <p:sp>
        <p:nvSpPr>
          <p:cNvPr name="AutoShape 6" id="6"/>
          <p:cNvSpPr/>
          <p:nvPr/>
        </p:nvSpPr>
        <p:spPr>
          <a:xfrm rot="0">
            <a:off x="849616" y="6177526"/>
            <a:ext cx="5497697" cy="419156"/>
          </a:xfrm>
          <a:prstGeom prst="rect">
            <a:avLst/>
          </a:prstGeom>
          <a:noFill/>
        </p:spPr>
        <p:txBody>
          <a:bodyPr anchor="t" rtlCol="false" tIns="33052" lIns="66008" bIns="33052" rIns="66008" anchorCtr="false" vert="horz" wrap="square">
            <a:noAutofit/>
          </a:bodyPr>
          <a:lstStyle/>
          <a:p>
            <a:pPr algn="l">
              <a:defRPr/>
            </a:pPr>
            <a:r>
              <a:rPr lang="en-US" sz="1200">
                <a:solidFill>
                  <a:srgbClr val="131516">
                    <a:alpha val="100000"/>
                  </a:srgbClr>
                </a:solidFill>
                <a:latin typeface="Microsoft Yahei"/>
                <a:ea typeface="Microsoft Yahei"/>
                <a:cs typeface="Microsoft Yahei"/>
              </a:rPr>
              <a:t>https://wenku.baidu.com</a:t>
            </a:r>
            <a:endParaRPr lang="en-US" sz="1100"/>
          </a:p>
        </p:txBody>
      </p:sp>
      <p:sp>
        <p:nvSpPr>
          <p:cNvPr name="AutoShape 7" id="7"/>
          <p:cNvSpPr/>
          <p:nvPr/>
        </p:nvSpPr>
        <p:spPr>
          <a:xfrm rot="0">
            <a:off x="9364826" y="334670"/>
            <a:ext cx="2473866" cy="508573"/>
          </a:xfrm>
          <a:prstGeom prst="rect">
            <a:avLst/>
          </a:prstGeom>
          <a:noFill/>
        </p:spPr>
        <p:txBody>
          <a:bodyPr anchor="t" rtlCol="false" tIns="33052" lIns="66008" bIns="33052" rIns="66008" anchorCtr="false" vert="horz" wrap="square">
            <a:noAutofit/>
          </a:bodyPr>
          <a:lstStyle/>
          <a:p>
            <a:pPr algn="r">
              <a:lnSpc>
                <a:spcPct val="100000"/>
              </a:lnSpc>
              <a:spcBef>
                <a:spcPts val="375"/>
              </a:spcBef>
              <a:defRPr/>
            </a:pPr>
            <a:r>
              <a:rPr lang="en-US" sz="1200">
                <a:solidFill>
                  <a:srgbClr val="131516">
                    <a:alpha val="100000"/>
                  </a:srgbClr>
                </a:solidFill>
                <a:latin typeface="Microsoft Yahei"/>
                <a:ea typeface="Microsoft Yahei"/>
                <a:cs typeface="Microsoft Yahei"/>
              </a:rPr>
              <a:t>REPORTING</a:t>
            </a:r>
            <a:endParaRPr lang="en-US" sz="1100"/>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grpSp>
        <p:nvGrpSpPr>
          <p:cNvPr name="Group 2" id="2"/>
          <p:cNvGrpSpPr/>
          <p:nvPr/>
        </p:nvGrpSpPr>
        <p:grpSpPr>
          <a:xfrm rot="0">
            <a:off x="981837" y="1604867"/>
            <a:ext cx="3394996" cy="2116741"/>
            <a:chOff x="981837" y="1604867"/>
            <a:chExt cx="3394996" cy="2116741"/>
          </a:xfrm>
        </p:grpSpPr>
        <p:sp>
          <p:nvSpPr>
            <p:cNvPr name="AutoShape 3" id="3"/>
            <p:cNvSpPr/>
            <p:nvPr/>
          </p:nvSpPr>
          <p:spPr>
            <a:xfrm rot="0">
              <a:off x="981837" y="1604867"/>
              <a:ext cx="3394996" cy="2116741"/>
            </a:xfrm>
            <a:prstGeom prst="rect">
              <a:avLst/>
            </a:prstGeom>
            <a:solidFill>
              <a:schemeClr val="accent1">
                <a:alpha val="100000"/>
              </a:schemeClr>
            </a:solidFill>
          </p:spPr>
          <p:txBody>
            <a:bodyPr anchor="ctr" rtlCol="false" tIns="45720" lIns="91440" bIns="45720" rIns="91440" anchorCtr="false" vert="horz" wrap="square">
              <a:noAutofit/>
            </a:bodyPr>
            <a:lstStyle/>
            <a:p>
              <a:pPr algn="ctr">
                <a:defRPr/>
              </a:pPr>
              <a:r>
                <a:rPr lang="en-US" sz="2940">
                  <a:solidFill>
                    <a:srgbClr val="FFFFFF">
                      <a:alpha val="100000"/>
                    </a:srgbClr>
                  </a:solidFill>
                  <a:latin typeface="Calibri"/>
                  <a:ea typeface="Calibri"/>
                  <a:cs typeface="Calibri"/>
                </a:rPr>
                <a:t>    </a:t>
              </a:r>
              <a:endParaRPr lang="en-US" sz="1100"/>
            </a:p>
          </p:txBody>
        </p:sp>
      </p:grpSp>
      <p:grpSp>
        <p:nvGrpSpPr>
          <p:cNvPr name="Group 4" id="4"/>
          <p:cNvGrpSpPr/>
          <p:nvPr/>
        </p:nvGrpSpPr>
        <p:grpSpPr>
          <a:xfrm rot="0">
            <a:off x="4376738" y="3721608"/>
            <a:ext cx="3394996" cy="2116741"/>
            <a:chOff x="4376738" y="3721608"/>
            <a:chExt cx="3394996" cy="2116741"/>
          </a:xfrm>
        </p:grpSpPr>
        <p:sp>
          <p:nvSpPr>
            <p:cNvPr name="AutoShape 5" id="5"/>
            <p:cNvSpPr/>
            <p:nvPr/>
          </p:nvSpPr>
          <p:spPr>
            <a:xfrm rot="0">
              <a:off x="4376738" y="3721608"/>
              <a:ext cx="3394996" cy="2116741"/>
            </a:xfrm>
            <a:prstGeom prst="rect">
              <a:avLst/>
            </a:prstGeom>
            <a:solidFill>
              <a:schemeClr val="accent1">
                <a:alpha val="100000"/>
              </a:schemeClr>
            </a:solidFill>
          </p:spPr>
        </p:sp>
      </p:grpSp>
      <p:grpSp>
        <p:nvGrpSpPr>
          <p:cNvPr name="Group 6" id="6"/>
          <p:cNvGrpSpPr/>
          <p:nvPr/>
        </p:nvGrpSpPr>
        <p:grpSpPr>
          <a:xfrm rot="0">
            <a:off x="7771733" y="1604867"/>
            <a:ext cx="3394996" cy="2116741"/>
            <a:chOff x="7771733" y="1604867"/>
            <a:chExt cx="3394996" cy="2116741"/>
          </a:xfrm>
        </p:grpSpPr>
        <p:sp>
          <p:nvSpPr>
            <p:cNvPr name="AutoShape 7" id="7"/>
            <p:cNvSpPr/>
            <p:nvPr/>
          </p:nvSpPr>
          <p:spPr>
            <a:xfrm rot="0">
              <a:off x="7771733" y="1604867"/>
              <a:ext cx="3394996" cy="2116741"/>
            </a:xfrm>
            <a:prstGeom prst="rect">
              <a:avLst/>
            </a:prstGeom>
            <a:solidFill>
              <a:schemeClr val="accent1">
                <a:alpha val="100000"/>
              </a:schemeClr>
            </a:solidFill>
          </p:spPr>
        </p:sp>
      </p:grpSp>
      <p:pic>
        <p:nvPicPr>
          <p:cNvPr name="Picture 8" id="8"/>
          <p:cNvPicPr>
            <a:picLocks noChangeAspect="true"/>
          </p:cNvPicPr>
          <p:nvPr/>
        </p:nvPicPr>
        <p:blipFill>
          <a:blip r:embed="rId3"/>
          <a:srcRect t="18426" b="18426"/>
          <a:stretch>
            <a:fillRect/>
          </a:stretch>
        </p:blipFill>
        <p:spPr>
          <a:xfrm rot="0">
            <a:off x="981837" y="3694465"/>
            <a:ext cx="3394942" cy="2143864"/>
          </a:xfrm>
          <a:prstGeom prst="rect">
            <a:avLst/>
          </a:prstGeom>
        </p:spPr>
      </p:pic>
      <p:pic>
        <p:nvPicPr>
          <p:cNvPr name="Picture 9" id="9"/>
          <p:cNvPicPr>
            <a:picLocks noChangeAspect="true"/>
          </p:cNvPicPr>
          <p:nvPr/>
        </p:nvPicPr>
        <p:blipFill>
          <a:blip r:embed="rId4"/>
          <a:srcRect t="2418" b="2418"/>
          <a:stretch>
            <a:fillRect/>
          </a:stretch>
        </p:blipFill>
        <p:spPr>
          <a:xfrm rot="0">
            <a:off x="4376812" y="1577730"/>
            <a:ext cx="3394942" cy="2143864"/>
          </a:xfrm>
          <a:prstGeom prst="rect">
            <a:avLst/>
          </a:prstGeom>
        </p:spPr>
      </p:pic>
      <p:pic>
        <p:nvPicPr>
          <p:cNvPr name="Picture 10" id="10"/>
          <p:cNvPicPr>
            <a:picLocks noChangeAspect="true"/>
          </p:cNvPicPr>
          <p:nvPr/>
        </p:nvPicPr>
        <p:blipFill>
          <a:blip r:embed="rId5"/>
          <a:srcRect l="0" r="0" t="2638" b="2638"/>
          <a:stretch>
            <a:fillRect/>
          </a:stretch>
        </p:blipFill>
        <p:spPr>
          <a:xfrm rot="0">
            <a:off x="7771733" y="3721608"/>
            <a:ext cx="3394942" cy="2143864"/>
          </a:xfrm>
          <a:prstGeom prst="rect">
            <a:avLst/>
          </a:prstGeom>
        </p:spPr>
      </p:pic>
      <p:grpSp>
        <p:nvGrpSpPr>
          <p:cNvPr name="Group 11" id="11"/>
          <p:cNvGrpSpPr/>
          <p:nvPr/>
        </p:nvGrpSpPr>
        <p:grpSpPr>
          <a:xfrm rot="0">
            <a:off x="454963" y="93878"/>
            <a:ext cx="10641129" cy="914400"/>
            <a:chOff x="454963" y="93878"/>
            <a:chExt cx="10641129" cy="914400"/>
          </a:xfrm>
        </p:grpSpPr>
        <p:sp>
          <p:nvSpPr>
            <p:cNvPr name="AutoShape 12" id="12"/>
            <p:cNvSpPr/>
            <p:nvPr/>
          </p:nvSpPr>
          <p:spPr>
            <a:xfrm rot="0">
              <a:off x="454963" y="331168"/>
              <a:ext cx="84147" cy="84147"/>
            </a:xfrm>
            <a:prstGeom prst="ellipse">
              <a:avLst/>
            </a:prstGeom>
            <a:solidFill>
              <a:schemeClr val="accent1">
                <a:alpha val="100000"/>
              </a:schemeClr>
            </a:solidFill>
          </p:spPr>
        </p:sp>
        <p:sp>
          <p:nvSpPr>
            <p:cNvPr name="AutoShape 13" id="13"/>
            <p:cNvSpPr/>
            <p:nvPr/>
          </p:nvSpPr>
          <p:spPr>
            <a:xfrm rot="0">
              <a:off x="575049" y="337743"/>
              <a:ext cx="78137" cy="78137"/>
            </a:xfrm>
            <a:prstGeom prst="ellipse">
              <a:avLst/>
            </a:prstGeom>
            <a:solidFill>
              <a:schemeClr val="accent1">
                <a:alpha val="80000"/>
              </a:schemeClr>
            </a:solidFill>
          </p:spPr>
        </p:sp>
        <p:sp>
          <p:nvSpPr>
            <p:cNvPr name="AutoShape 14" id="14"/>
            <p:cNvSpPr/>
            <p:nvPr/>
          </p:nvSpPr>
          <p:spPr>
            <a:xfrm rot="0">
              <a:off x="689125" y="339460"/>
              <a:ext cx="74704" cy="74704"/>
            </a:xfrm>
            <a:prstGeom prst="ellipse">
              <a:avLst/>
            </a:prstGeom>
            <a:solidFill>
              <a:schemeClr val="accent1">
                <a:alpha val="60000"/>
              </a:schemeClr>
            </a:solidFill>
          </p:spPr>
        </p:sp>
        <p:sp>
          <p:nvSpPr>
            <p:cNvPr name="AutoShape 15" id="15"/>
            <p:cNvSpPr/>
            <p:nvPr/>
          </p:nvSpPr>
          <p:spPr>
            <a:xfrm rot="0">
              <a:off x="799768" y="348430"/>
              <a:ext cx="69238" cy="69238"/>
            </a:xfrm>
            <a:prstGeom prst="ellipse">
              <a:avLst/>
            </a:prstGeom>
            <a:solidFill>
              <a:schemeClr val="accent1">
                <a:alpha val="40000"/>
              </a:schemeClr>
            </a:solidFill>
          </p:spPr>
        </p:sp>
        <p:sp>
          <p:nvSpPr>
            <p:cNvPr name="AutoShape 16" id="16"/>
            <p:cNvSpPr/>
            <p:nvPr/>
          </p:nvSpPr>
          <p:spPr>
            <a:xfrm rot="0">
              <a:off x="904945" y="344297"/>
              <a:ext cx="65594" cy="65594"/>
            </a:xfrm>
            <a:prstGeom prst="ellipse">
              <a:avLst/>
            </a:prstGeom>
            <a:solidFill>
              <a:schemeClr val="accent1">
                <a:alpha val="20000"/>
              </a:schemeClr>
            </a:solidFill>
          </p:spPr>
        </p:sp>
        <p:sp>
          <p:nvSpPr>
            <p:cNvPr name="AutoShape 17" id="17"/>
            <p:cNvSpPr/>
            <p:nvPr/>
          </p:nvSpPr>
          <p:spPr>
            <a:xfrm rot="0">
              <a:off x="454963" y="448942"/>
              <a:ext cx="84147" cy="84147"/>
            </a:xfrm>
            <a:prstGeom prst="ellipse">
              <a:avLst/>
            </a:prstGeom>
            <a:solidFill>
              <a:schemeClr val="accent1">
                <a:alpha val="100000"/>
              </a:schemeClr>
            </a:solidFill>
          </p:spPr>
        </p:sp>
        <p:sp>
          <p:nvSpPr>
            <p:cNvPr name="AutoShape 18" id="18"/>
            <p:cNvSpPr/>
            <p:nvPr/>
          </p:nvSpPr>
          <p:spPr>
            <a:xfrm rot="0">
              <a:off x="575049" y="455517"/>
              <a:ext cx="78137" cy="78137"/>
            </a:xfrm>
            <a:prstGeom prst="ellipse">
              <a:avLst/>
            </a:prstGeom>
            <a:solidFill>
              <a:schemeClr val="accent1">
                <a:alpha val="80000"/>
              </a:schemeClr>
            </a:solidFill>
          </p:spPr>
        </p:sp>
        <p:sp>
          <p:nvSpPr>
            <p:cNvPr name="AutoShape 19" id="19"/>
            <p:cNvSpPr/>
            <p:nvPr/>
          </p:nvSpPr>
          <p:spPr>
            <a:xfrm rot="0">
              <a:off x="689125" y="457233"/>
              <a:ext cx="74704" cy="74704"/>
            </a:xfrm>
            <a:prstGeom prst="ellipse">
              <a:avLst/>
            </a:prstGeom>
            <a:solidFill>
              <a:schemeClr val="accent1">
                <a:alpha val="60000"/>
              </a:schemeClr>
            </a:solidFill>
          </p:spPr>
        </p:sp>
        <p:sp>
          <p:nvSpPr>
            <p:cNvPr name="AutoShape 20" id="20"/>
            <p:cNvSpPr/>
            <p:nvPr/>
          </p:nvSpPr>
          <p:spPr>
            <a:xfrm rot="0">
              <a:off x="799768" y="466203"/>
              <a:ext cx="69238" cy="69238"/>
            </a:xfrm>
            <a:prstGeom prst="ellipse">
              <a:avLst/>
            </a:prstGeom>
            <a:solidFill>
              <a:schemeClr val="accent1">
                <a:alpha val="40000"/>
              </a:schemeClr>
            </a:solidFill>
          </p:spPr>
        </p:sp>
        <p:sp>
          <p:nvSpPr>
            <p:cNvPr name="AutoShape 21" id="21"/>
            <p:cNvSpPr/>
            <p:nvPr/>
          </p:nvSpPr>
          <p:spPr>
            <a:xfrm rot="0">
              <a:off x="904945" y="462070"/>
              <a:ext cx="65594" cy="65594"/>
            </a:xfrm>
            <a:prstGeom prst="ellipse">
              <a:avLst/>
            </a:prstGeom>
            <a:solidFill>
              <a:schemeClr val="accent1">
                <a:alpha val="20000"/>
              </a:schemeClr>
            </a:solidFill>
          </p:spPr>
        </p:sp>
        <p:sp>
          <p:nvSpPr>
            <p:cNvPr name="AutoShape 22" id="22"/>
            <p:cNvSpPr/>
            <p:nvPr/>
          </p:nvSpPr>
          <p:spPr>
            <a:xfrm rot="0">
              <a:off x="454963" y="566715"/>
              <a:ext cx="84147" cy="84147"/>
            </a:xfrm>
            <a:prstGeom prst="ellipse">
              <a:avLst/>
            </a:prstGeom>
            <a:solidFill>
              <a:schemeClr val="accent1">
                <a:alpha val="100000"/>
              </a:schemeClr>
            </a:solidFill>
          </p:spPr>
        </p:sp>
        <p:sp>
          <p:nvSpPr>
            <p:cNvPr name="AutoShape 23" id="23"/>
            <p:cNvSpPr/>
            <p:nvPr/>
          </p:nvSpPr>
          <p:spPr>
            <a:xfrm rot="0">
              <a:off x="575049" y="573291"/>
              <a:ext cx="78137" cy="78137"/>
            </a:xfrm>
            <a:prstGeom prst="ellipse">
              <a:avLst/>
            </a:prstGeom>
            <a:solidFill>
              <a:schemeClr val="accent1">
                <a:alpha val="80000"/>
              </a:schemeClr>
            </a:solidFill>
          </p:spPr>
        </p:sp>
        <p:sp>
          <p:nvSpPr>
            <p:cNvPr name="AutoShape 24" id="24"/>
            <p:cNvSpPr/>
            <p:nvPr/>
          </p:nvSpPr>
          <p:spPr>
            <a:xfrm rot="0">
              <a:off x="689125" y="575007"/>
              <a:ext cx="74704" cy="74704"/>
            </a:xfrm>
            <a:prstGeom prst="ellipse">
              <a:avLst/>
            </a:prstGeom>
            <a:solidFill>
              <a:schemeClr val="accent1">
                <a:alpha val="60000"/>
              </a:schemeClr>
            </a:solidFill>
          </p:spPr>
        </p:sp>
        <p:sp>
          <p:nvSpPr>
            <p:cNvPr name="AutoShape 25" id="25"/>
            <p:cNvSpPr/>
            <p:nvPr/>
          </p:nvSpPr>
          <p:spPr>
            <a:xfrm rot="0">
              <a:off x="799768" y="583977"/>
              <a:ext cx="69238" cy="69238"/>
            </a:xfrm>
            <a:prstGeom prst="ellipse">
              <a:avLst/>
            </a:prstGeom>
            <a:solidFill>
              <a:schemeClr val="accent1">
                <a:alpha val="40000"/>
              </a:schemeClr>
            </a:solidFill>
          </p:spPr>
        </p:sp>
        <p:sp>
          <p:nvSpPr>
            <p:cNvPr name="AutoShape 26" id="26"/>
            <p:cNvSpPr/>
            <p:nvPr/>
          </p:nvSpPr>
          <p:spPr>
            <a:xfrm rot="0">
              <a:off x="904945" y="579844"/>
              <a:ext cx="65594" cy="65594"/>
            </a:xfrm>
            <a:prstGeom prst="ellipse">
              <a:avLst/>
            </a:prstGeom>
            <a:solidFill>
              <a:schemeClr val="accent1">
                <a:alpha val="20000"/>
              </a:schemeClr>
            </a:solidFill>
          </p:spPr>
        </p:sp>
        <p:sp>
          <p:nvSpPr>
            <p:cNvPr name="AutoShape 27" id="27"/>
            <p:cNvSpPr/>
            <p:nvPr/>
          </p:nvSpPr>
          <p:spPr>
            <a:xfrm rot="0">
              <a:off x="454963" y="684489"/>
              <a:ext cx="84147" cy="84147"/>
            </a:xfrm>
            <a:prstGeom prst="ellipse">
              <a:avLst/>
            </a:prstGeom>
            <a:solidFill>
              <a:schemeClr val="accent1">
                <a:alpha val="100000"/>
              </a:schemeClr>
            </a:solidFill>
          </p:spPr>
        </p:sp>
        <p:sp>
          <p:nvSpPr>
            <p:cNvPr name="AutoShape 28" id="28"/>
            <p:cNvSpPr/>
            <p:nvPr/>
          </p:nvSpPr>
          <p:spPr>
            <a:xfrm rot="0">
              <a:off x="575049" y="691064"/>
              <a:ext cx="78137" cy="78137"/>
            </a:xfrm>
            <a:prstGeom prst="ellipse">
              <a:avLst/>
            </a:prstGeom>
            <a:solidFill>
              <a:schemeClr val="accent1">
                <a:alpha val="80000"/>
              </a:schemeClr>
            </a:solidFill>
          </p:spPr>
        </p:sp>
        <p:sp>
          <p:nvSpPr>
            <p:cNvPr name="AutoShape 29" id="29"/>
            <p:cNvSpPr/>
            <p:nvPr/>
          </p:nvSpPr>
          <p:spPr>
            <a:xfrm rot="0">
              <a:off x="689125" y="692781"/>
              <a:ext cx="74704" cy="74704"/>
            </a:xfrm>
            <a:prstGeom prst="ellipse">
              <a:avLst/>
            </a:prstGeom>
            <a:solidFill>
              <a:schemeClr val="accent1">
                <a:alpha val="60000"/>
              </a:schemeClr>
            </a:solidFill>
          </p:spPr>
        </p:sp>
        <p:sp>
          <p:nvSpPr>
            <p:cNvPr name="AutoShape 30" id="30"/>
            <p:cNvSpPr/>
            <p:nvPr/>
          </p:nvSpPr>
          <p:spPr>
            <a:xfrm rot="0">
              <a:off x="799768" y="701751"/>
              <a:ext cx="69238" cy="69238"/>
            </a:xfrm>
            <a:prstGeom prst="ellipse">
              <a:avLst/>
            </a:prstGeom>
            <a:solidFill>
              <a:schemeClr val="accent1">
                <a:alpha val="40000"/>
              </a:schemeClr>
            </a:solidFill>
          </p:spPr>
        </p:sp>
        <p:sp>
          <p:nvSpPr>
            <p:cNvPr name="AutoShape 31" id="31"/>
            <p:cNvSpPr/>
            <p:nvPr/>
          </p:nvSpPr>
          <p:spPr>
            <a:xfrm rot="0">
              <a:off x="904945" y="697618"/>
              <a:ext cx="65594" cy="65594"/>
            </a:xfrm>
            <a:prstGeom prst="ellipse">
              <a:avLst/>
            </a:prstGeom>
            <a:solidFill>
              <a:schemeClr val="accent1">
                <a:alpha val="20000"/>
              </a:schemeClr>
            </a:solidFill>
          </p:spPr>
        </p:sp>
        <p:sp>
          <p:nvSpPr>
            <p:cNvPr name="TextBox 32" id="32"/>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生成模型简介</a:t>
              </a:r>
            </a:p>
          </p:txBody>
        </p:sp>
      </p:grpSp>
      <p:grpSp>
        <p:nvGrpSpPr>
          <p:cNvPr name="Group 33" id="33"/>
          <p:cNvGrpSpPr/>
          <p:nvPr/>
        </p:nvGrpSpPr>
        <p:grpSpPr>
          <a:xfrm rot="0">
            <a:off x="1057922" y="1822244"/>
            <a:ext cx="3286271" cy="1654845"/>
            <a:chOff x="1057922" y="1822244"/>
            <a:chExt cx="3286271" cy="1654845"/>
          </a:xfrm>
        </p:grpSpPr>
        <p:sp>
          <p:nvSpPr>
            <p:cNvPr name="TextBox 34" id="34"/>
            <p:cNvSpPr txBox="true"/>
            <p:nvPr/>
          </p:nvSpPr>
          <p:spPr>
            <a:xfrm rot="0">
              <a:off x="1057922" y="1822244"/>
              <a:ext cx="3286271" cy="1654845"/>
            </a:xfrm>
            <a:prstGeom prst="rect">
              <a:avLst/>
            </a:prstGeom>
          </p:spPr>
          <p:txBody>
            <a:bodyPr anchor="ctr" rtlCol="false" lIns="66008" rIns="66008" tIns="33052" bIns="33052" anchorCtr="true" vert="horz" wrap="square">
              <a:normAutofit/>
            </a:bodyPr>
            <a:lstStyle/>
            <a:p>
              <a:pPr algn="l">
                <a:lnSpc>
                  <a:spcPct val="150000"/>
                </a:lnSpc>
              </a:pPr>
              <a:r>
                <a:rPr lang="en-US" sz="1500">
                  <a:solidFill>
                    <a:srgbClr val="FFFDFD">
                      <a:alpha val="100000"/>
                    </a:srgbClr>
                  </a:solidFill>
                  <a:latin typeface="Microsoft Yahei"/>
                  <a:ea typeface="Microsoft Yahei"/>
                  <a:cs typeface="Microsoft Yahei"/>
                </a:rPr>
                <a:t>在本部分，我们将介绍几种常见的生成式AI模型，如生成对抗网络（GANs）、变分自编码器（VAEs）等。</a:t>
              </a:r>
            </a:p>
          </p:txBody>
        </p:sp>
      </p:grpSp>
      <p:grpSp>
        <p:nvGrpSpPr>
          <p:cNvPr name="Group 35" id="35"/>
          <p:cNvGrpSpPr/>
          <p:nvPr/>
        </p:nvGrpSpPr>
        <p:grpSpPr>
          <a:xfrm rot="0">
            <a:off x="4452917" y="3966127"/>
            <a:ext cx="3286271" cy="1654845"/>
            <a:chOff x="4452917" y="3966127"/>
            <a:chExt cx="3286271" cy="1654845"/>
          </a:xfrm>
        </p:grpSpPr>
        <p:sp>
          <p:nvSpPr>
            <p:cNvPr name="TextBox 36" id="36"/>
            <p:cNvSpPr txBox="true"/>
            <p:nvPr/>
          </p:nvSpPr>
          <p:spPr>
            <a:xfrm rot="0">
              <a:off x="4452917" y="3966127"/>
              <a:ext cx="3286271" cy="1654845"/>
            </a:xfrm>
            <a:prstGeom prst="rect">
              <a:avLst/>
            </a:prstGeom>
          </p:spPr>
          <p:txBody>
            <a:bodyPr anchor="ctr" rtlCol="false" lIns="66008" rIns="66008" tIns="33052" bIns="33052" anchorCtr="true" vert="horz" wrap="square">
              <a:normAutofit/>
            </a:bodyPr>
            <a:lstStyle/>
            <a:p>
              <a:pPr algn="l">
                <a:lnSpc>
                  <a:spcPct val="150000"/>
                </a:lnSpc>
              </a:pPr>
              <a:r>
                <a:rPr lang="en-US" sz="1500">
                  <a:solidFill>
                    <a:srgbClr val="FFFDFD">
                      <a:alpha val="100000"/>
                    </a:srgbClr>
                  </a:solidFill>
                  <a:latin typeface="Microsoft Yahei"/>
                  <a:ea typeface="Microsoft Yahei"/>
                  <a:cs typeface="Microsoft Yahei"/>
                </a:rPr>
                <a:t>这些模型在很大程度上推动了AI生成内容的发展。</a:t>
              </a:r>
            </a:p>
          </p:txBody>
        </p:sp>
      </p:grpSp>
      <p:grpSp>
        <p:nvGrpSpPr>
          <p:cNvPr name="Group 37" id="37"/>
          <p:cNvGrpSpPr/>
          <p:nvPr/>
        </p:nvGrpSpPr>
        <p:grpSpPr>
          <a:xfrm rot="0">
            <a:off x="7847818" y="1822244"/>
            <a:ext cx="3286271" cy="1654845"/>
            <a:chOff x="7847818" y="1822244"/>
            <a:chExt cx="3286271" cy="1654845"/>
          </a:xfrm>
        </p:grpSpPr>
        <p:sp>
          <p:nvSpPr>
            <p:cNvPr name="TextBox 38" id="38"/>
            <p:cNvSpPr txBox="true"/>
            <p:nvPr/>
          </p:nvSpPr>
          <p:spPr>
            <a:xfrm rot="0">
              <a:off x="7847818" y="1822244"/>
              <a:ext cx="3286271" cy="1654845"/>
            </a:xfrm>
            <a:prstGeom prst="rect">
              <a:avLst/>
            </a:prstGeom>
          </p:spPr>
          <p:txBody>
            <a:bodyPr anchor="ctr" rtlCol="false" lIns="66008" rIns="66008" tIns="33052" bIns="33052" anchorCtr="true" vert="horz" wrap="square">
              <a:normAutofit/>
            </a:bodyPr>
            <a:lstStyle/>
            <a:p>
              <a:pPr algn="l">
                <a:lnSpc>
                  <a:spcPct val="150000"/>
                </a:lnSpc>
              </a:pPr>
              <a:r>
                <a:rPr lang="en-US" sz="1500">
                  <a:solidFill>
                    <a:srgbClr val="FFFDFD">
                      <a:alpha val="100000"/>
                    </a:srgbClr>
                  </a:solidFill>
                  <a:latin typeface="Microsoft Yahei"/>
                  <a:ea typeface="Microsoft Yahei"/>
                  <a:cs typeface="Microsoft Yahei"/>
                </a:rPr>
                <a:t>我们将通过案例分析，了解这些模型在生成内容方面的优势和局限，如在图像生成、文本生成等领域的应用。</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Freeform 2" id="2"/>
          <p:cNvSpPr/>
          <p:nvPr/>
        </p:nvSpPr>
        <p:spPr>
          <a:xfrm rot="0">
            <a:off x="1477192" y="3522743"/>
            <a:ext cx="1702240" cy="1665358"/>
          </a:xfrm>
          <a:custGeom>
            <a:avLst/>
            <a:gdLst/>
            <a:ahLst/>
            <a:cxnLst/>
            <a:rect r="r" b="b" t="t" l="l"/>
            <a:pathLst>
              <a:path h="1863725" w="1905000">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4">
              <a:alpha val="100000"/>
            </a:schemeClr>
          </a:solidFill>
        </p:spPr>
      </p:sp>
      <p:sp>
        <p:nvSpPr>
          <p:cNvPr name="Freeform 3" id="3"/>
          <p:cNvSpPr/>
          <p:nvPr/>
        </p:nvSpPr>
        <p:spPr>
          <a:xfrm rot="0">
            <a:off x="2568117" y="1927706"/>
            <a:ext cx="2204933" cy="2157159"/>
          </a:xfrm>
          <a:custGeom>
            <a:avLst/>
            <a:gdLst/>
            <a:ahLst/>
            <a:cxnLst/>
            <a:rect r="r" b="b" t="t" l="l"/>
            <a:pathLst>
              <a:path h="1863725" w="1905000">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1">
              <a:alpha val="100000"/>
            </a:schemeClr>
          </a:solidFill>
        </p:spPr>
      </p:sp>
      <p:sp>
        <p:nvSpPr>
          <p:cNvPr name="Freeform 4" id="4"/>
          <p:cNvSpPr/>
          <p:nvPr/>
        </p:nvSpPr>
        <p:spPr>
          <a:xfrm rot="0">
            <a:off x="4067465" y="3482773"/>
            <a:ext cx="2116735" cy="2070873"/>
          </a:xfrm>
          <a:custGeom>
            <a:avLst/>
            <a:gdLst/>
            <a:ahLst/>
            <a:cxnLst/>
            <a:rect r="r" b="b" t="t" l="l"/>
            <a:pathLst>
              <a:path h="1863725" w="1905000">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4">
              <a:alpha val="100000"/>
            </a:schemeClr>
          </a:solidFill>
        </p:spPr>
      </p:sp>
      <p:sp>
        <p:nvSpPr>
          <p:cNvPr name="Freeform 5" id="5"/>
          <p:cNvSpPr/>
          <p:nvPr/>
        </p:nvSpPr>
        <p:spPr>
          <a:xfrm rot="0">
            <a:off x="5566823" y="2336206"/>
            <a:ext cx="1702240" cy="1665358"/>
          </a:xfrm>
          <a:custGeom>
            <a:avLst/>
            <a:gdLst/>
            <a:ahLst/>
            <a:cxnLst/>
            <a:rect r="r" b="b" t="t" l="l"/>
            <a:pathLst>
              <a:path h="1863725" w="1905000">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1">
              <a:alpha val="100000"/>
            </a:schemeClr>
          </a:solidFill>
        </p:spPr>
      </p:sp>
      <p:grpSp>
        <p:nvGrpSpPr>
          <p:cNvPr name="Group 6" id="6"/>
          <p:cNvGrpSpPr/>
          <p:nvPr/>
        </p:nvGrpSpPr>
        <p:grpSpPr>
          <a:xfrm rot="0">
            <a:off x="6184200" y="2878170"/>
            <a:ext cx="461677" cy="550831"/>
            <a:chOff x="6184200" y="2878170"/>
            <a:chExt cx="461677" cy="550831"/>
          </a:xfrm>
        </p:grpSpPr>
        <p:sp>
          <p:nvSpPr>
            <p:cNvPr name="Freeform 7" id="7"/>
            <p:cNvSpPr/>
            <p:nvPr/>
          </p:nvSpPr>
          <p:spPr>
            <a:xfrm rot="0">
              <a:off x="6350411" y="2984088"/>
              <a:ext cx="147161" cy="176213"/>
            </a:xfrm>
            <a:custGeom>
              <a:avLst/>
              <a:gdLst/>
              <a:ahLst/>
              <a:cxnLst/>
              <a:rect r="r" b="b" t="t" l="l"/>
              <a:pathLst>
                <a:path h="67" w="56">
                  <a:moveTo>
                    <a:pt x="28" y="0"/>
                  </a:moveTo>
                  <a:cubicBezTo>
                    <a:pt x="13" y="0"/>
                    <a:pt x="0" y="13"/>
                    <a:pt x="0" y="28"/>
                  </a:cubicBezTo>
                  <a:cubicBezTo>
                    <a:pt x="0" y="34"/>
                    <a:pt x="2" y="40"/>
                    <a:pt x="7" y="46"/>
                  </a:cubicBezTo>
                  <a:cubicBezTo>
                    <a:pt x="11" y="52"/>
                    <a:pt x="15" y="58"/>
                    <a:pt x="16" y="65"/>
                  </a:cubicBezTo>
                  <a:cubicBezTo>
                    <a:pt x="16" y="67"/>
                    <a:pt x="16" y="67"/>
                    <a:pt x="16" y="67"/>
                  </a:cubicBezTo>
                  <a:cubicBezTo>
                    <a:pt x="25" y="67"/>
                    <a:pt x="25" y="67"/>
                    <a:pt x="25" y="67"/>
                  </a:cubicBezTo>
                  <a:cubicBezTo>
                    <a:pt x="26" y="65"/>
                    <a:pt x="26" y="65"/>
                    <a:pt x="26" y="65"/>
                  </a:cubicBezTo>
                  <a:cubicBezTo>
                    <a:pt x="26" y="61"/>
                    <a:pt x="26" y="50"/>
                    <a:pt x="22" y="42"/>
                  </a:cubicBezTo>
                  <a:cubicBezTo>
                    <a:pt x="24" y="42"/>
                    <a:pt x="26" y="41"/>
                    <a:pt x="28" y="41"/>
                  </a:cubicBezTo>
                  <a:cubicBezTo>
                    <a:pt x="29" y="41"/>
                    <a:pt x="29" y="41"/>
                    <a:pt x="29" y="41"/>
                  </a:cubicBezTo>
                  <a:cubicBezTo>
                    <a:pt x="31" y="41"/>
                    <a:pt x="33" y="42"/>
                    <a:pt x="34" y="42"/>
                  </a:cubicBezTo>
                  <a:cubicBezTo>
                    <a:pt x="32" y="48"/>
                    <a:pt x="31" y="55"/>
                    <a:pt x="31" y="65"/>
                  </a:cubicBezTo>
                  <a:cubicBezTo>
                    <a:pt x="31" y="67"/>
                    <a:pt x="31" y="67"/>
                    <a:pt x="31" y="67"/>
                  </a:cubicBezTo>
                  <a:cubicBezTo>
                    <a:pt x="40" y="67"/>
                    <a:pt x="40" y="67"/>
                    <a:pt x="40" y="67"/>
                  </a:cubicBezTo>
                  <a:cubicBezTo>
                    <a:pt x="41" y="65"/>
                    <a:pt x="41" y="65"/>
                    <a:pt x="41" y="65"/>
                  </a:cubicBezTo>
                  <a:cubicBezTo>
                    <a:pt x="42" y="58"/>
                    <a:pt x="46" y="52"/>
                    <a:pt x="50" y="46"/>
                  </a:cubicBezTo>
                  <a:cubicBezTo>
                    <a:pt x="54" y="41"/>
                    <a:pt x="56" y="34"/>
                    <a:pt x="56" y="28"/>
                  </a:cubicBezTo>
                  <a:cubicBezTo>
                    <a:pt x="56" y="13"/>
                    <a:pt x="44" y="0"/>
                    <a:pt x="28" y="0"/>
                  </a:cubicBezTo>
                  <a:close/>
                </a:path>
              </a:pathLst>
            </a:custGeom>
            <a:solidFill>
              <a:schemeClr val="accent1">
                <a:alpha val="100000"/>
              </a:schemeClr>
            </a:solidFill>
          </p:spPr>
        </p:sp>
        <p:sp>
          <p:nvSpPr>
            <p:cNvPr name="Freeform 8" id="8"/>
            <p:cNvSpPr/>
            <p:nvPr/>
          </p:nvSpPr>
          <p:spPr>
            <a:xfrm rot="0">
              <a:off x="6184200" y="2878170"/>
              <a:ext cx="461677" cy="550831"/>
            </a:xfrm>
            <a:custGeom>
              <a:avLst/>
              <a:gdLst/>
              <a:ahLst/>
              <a:cxnLst/>
              <a:rect r="r" b="b" t="t" l="l"/>
              <a:pathLst>
                <a:path h="209" w="175">
                  <a:moveTo>
                    <a:pt x="146" y="24"/>
                  </a:moveTo>
                  <a:cubicBezTo>
                    <a:pt x="126" y="8"/>
                    <a:pt x="100" y="0"/>
                    <a:pt x="66" y="8"/>
                  </a:cubicBezTo>
                  <a:cubicBezTo>
                    <a:pt x="42" y="15"/>
                    <a:pt x="21" y="33"/>
                    <a:pt x="16" y="67"/>
                  </a:cubicBezTo>
                  <a:cubicBezTo>
                    <a:pt x="14" y="78"/>
                    <a:pt x="16" y="84"/>
                    <a:pt x="16" y="85"/>
                  </a:cubicBezTo>
                  <a:cubicBezTo>
                    <a:pt x="18" y="87"/>
                    <a:pt x="20" y="91"/>
                    <a:pt x="20" y="94"/>
                  </a:cubicBezTo>
                  <a:cubicBezTo>
                    <a:pt x="20" y="95"/>
                    <a:pt x="19" y="96"/>
                    <a:pt x="19" y="97"/>
                  </a:cubicBezTo>
                  <a:cubicBezTo>
                    <a:pt x="2" y="121"/>
                    <a:pt x="2" y="121"/>
                    <a:pt x="2" y="121"/>
                  </a:cubicBezTo>
                  <a:cubicBezTo>
                    <a:pt x="1" y="123"/>
                    <a:pt x="0" y="125"/>
                    <a:pt x="1" y="127"/>
                  </a:cubicBezTo>
                  <a:cubicBezTo>
                    <a:pt x="4" y="132"/>
                    <a:pt x="12" y="131"/>
                    <a:pt x="14" y="132"/>
                  </a:cubicBezTo>
                  <a:cubicBezTo>
                    <a:pt x="16" y="133"/>
                    <a:pt x="17" y="136"/>
                    <a:pt x="16" y="139"/>
                  </a:cubicBezTo>
                  <a:cubicBezTo>
                    <a:pt x="15" y="141"/>
                    <a:pt x="13" y="145"/>
                    <a:pt x="15" y="146"/>
                  </a:cubicBezTo>
                  <a:cubicBezTo>
                    <a:pt x="17" y="147"/>
                    <a:pt x="19" y="148"/>
                    <a:pt x="19" y="148"/>
                  </a:cubicBezTo>
                  <a:cubicBezTo>
                    <a:pt x="19" y="148"/>
                    <a:pt x="16" y="149"/>
                    <a:pt x="16" y="151"/>
                  </a:cubicBezTo>
                  <a:cubicBezTo>
                    <a:pt x="15" y="153"/>
                    <a:pt x="16" y="156"/>
                    <a:pt x="19" y="157"/>
                  </a:cubicBezTo>
                  <a:cubicBezTo>
                    <a:pt x="19" y="157"/>
                    <a:pt x="22" y="164"/>
                    <a:pt x="21" y="171"/>
                  </a:cubicBezTo>
                  <a:cubicBezTo>
                    <a:pt x="20" y="177"/>
                    <a:pt x="18" y="183"/>
                    <a:pt x="23" y="187"/>
                  </a:cubicBezTo>
                  <a:cubicBezTo>
                    <a:pt x="28" y="191"/>
                    <a:pt x="48" y="188"/>
                    <a:pt x="60" y="184"/>
                  </a:cubicBezTo>
                  <a:cubicBezTo>
                    <a:pt x="60" y="184"/>
                    <a:pt x="64" y="191"/>
                    <a:pt x="68" y="209"/>
                  </a:cubicBezTo>
                  <a:cubicBezTo>
                    <a:pt x="152" y="183"/>
                    <a:pt x="152" y="183"/>
                    <a:pt x="152" y="183"/>
                  </a:cubicBezTo>
                  <a:cubicBezTo>
                    <a:pt x="147" y="170"/>
                    <a:pt x="145" y="163"/>
                    <a:pt x="145" y="159"/>
                  </a:cubicBezTo>
                  <a:cubicBezTo>
                    <a:pt x="143" y="148"/>
                    <a:pt x="160" y="128"/>
                    <a:pt x="166" y="106"/>
                  </a:cubicBezTo>
                  <a:cubicBezTo>
                    <a:pt x="173" y="81"/>
                    <a:pt x="175" y="48"/>
                    <a:pt x="146" y="24"/>
                  </a:cubicBezTo>
                  <a:close/>
                  <a:moveTo>
                    <a:pt x="118" y="90"/>
                  </a:moveTo>
                  <a:cubicBezTo>
                    <a:pt x="112" y="98"/>
                    <a:pt x="110" y="104"/>
                    <a:pt x="110" y="110"/>
                  </a:cubicBezTo>
                  <a:cubicBezTo>
                    <a:pt x="110" y="128"/>
                    <a:pt x="110" y="128"/>
                    <a:pt x="110" y="128"/>
                  </a:cubicBezTo>
                  <a:cubicBezTo>
                    <a:pt x="110" y="133"/>
                    <a:pt x="107" y="136"/>
                    <a:pt x="104" y="136"/>
                  </a:cubicBezTo>
                  <a:cubicBezTo>
                    <a:pt x="97" y="136"/>
                    <a:pt x="97" y="136"/>
                    <a:pt x="97" y="136"/>
                  </a:cubicBezTo>
                  <a:cubicBezTo>
                    <a:pt x="96" y="136"/>
                    <a:pt x="96" y="136"/>
                    <a:pt x="96" y="136"/>
                  </a:cubicBezTo>
                  <a:cubicBezTo>
                    <a:pt x="95" y="138"/>
                    <a:pt x="93" y="139"/>
                    <a:pt x="91" y="139"/>
                  </a:cubicBezTo>
                  <a:cubicBezTo>
                    <a:pt x="89" y="139"/>
                    <a:pt x="88" y="138"/>
                    <a:pt x="87" y="136"/>
                  </a:cubicBezTo>
                  <a:cubicBezTo>
                    <a:pt x="86" y="136"/>
                    <a:pt x="86" y="136"/>
                    <a:pt x="86" y="136"/>
                  </a:cubicBezTo>
                  <a:cubicBezTo>
                    <a:pt x="79" y="136"/>
                    <a:pt x="79" y="136"/>
                    <a:pt x="79" y="136"/>
                  </a:cubicBezTo>
                  <a:cubicBezTo>
                    <a:pt x="76" y="136"/>
                    <a:pt x="73" y="133"/>
                    <a:pt x="73" y="129"/>
                  </a:cubicBezTo>
                  <a:cubicBezTo>
                    <a:pt x="73" y="110"/>
                    <a:pt x="73" y="110"/>
                    <a:pt x="73" y="110"/>
                  </a:cubicBezTo>
                  <a:cubicBezTo>
                    <a:pt x="73" y="104"/>
                    <a:pt x="70" y="98"/>
                    <a:pt x="65" y="90"/>
                  </a:cubicBezTo>
                  <a:cubicBezTo>
                    <a:pt x="59" y="83"/>
                    <a:pt x="57" y="76"/>
                    <a:pt x="57" y="68"/>
                  </a:cubicBezTo>
                  <a:cubicBezTo>
                    <a:pt x="57" y="49"/>
                    <a:pt x="72" y="34"/>
                    <a:pt x="91" y="34"/>
                  </a:cubicBezTo>
                  <a:cubicBezTo>
                    <a:pt x="110" y="34"/>
                    <a:pt x="126" y="49"/>
                    <a:pt x="126" y="68"/>
                  </a:cubicBezTo>
                  <a:cubicBezTo>
                    <a:pt x="126" y="76"/>
                    <a:pt x="123" y="83"/>
                    <a:pt x="118" y="90"/>
                  </a:cubicBezTo>
                  <a:close/>
                </a:path>
              </a:pathLst>
            </a:custGeom>
            <a:solidFill>
              <a:schemeClr val="accent1">
                <a:alpha val="100000"/>
              </a:schemeClr>
            </a:solidFill>
          </p:spPr>
        </p:sp>
      </p:grpSp>
      <p:grpSp>
        <p:nvGrpSpPr>
          <p:cNvPr name="Group 9" id="9"/>
          <p:cNvGrpSpPr/>
          <p:nvPr/>
        </p:nvGrpSpPr>
        <p:grpSpPr>
          <a:xfrm rot="0">
            <a:off x="1996032" y="4065529"/>
            <a:ext cx="664560" cy="579786"/>
            <a:chOff x="1996032" y="4065529"/>
            <a:chExt cx="664560" cy="579786"/>
          </a:xfrm>
        </p:grpSpPr>
        <p:sp>
          <p:nvSpPr>
            <p:cNvPr name="Freeform 10" id="10"/>
            <p:cNvSpPr/>
            <p:nvPr/>
          </p:nvSpPr>
          <p:spPr>
            <a:xfrm rot="0">
              <a:off x="1996032" y="4204879"/>
              <a:ext cx="440436" cy="440436"/>
            </a:xfrm>
            <a:custGeom>
              <a:avLst/>
              <a:gdLst/>
              <a:ahLst/>
              <a:cxnLst/>
              <a:rect r="r" b="b" t="t" l="l"/>
              <a:pathLst>
                <a:path h="167" w="167">
                  <a:moveTo>
                    <a:pt x="161" y="71"/>
                  </a:moveTo>
                  <a:cubicBezTo>
                    <a:pt x="148" y="71"/>
                    <a:pt x="148" y="71"/>
                    <a:pt x="148" y="71"/>
                  </a:cubicBezTo>
                  <a:cubicBezTo>
                    <a:pt x="146" y="62"/>
                    <a:pt x="143" y="54"/>
                    <a:pt x="138" y="47"/>
                  </a:cubicBezTo>
                  <a:cubicBezTo>
                    <a:pt x="147" y="38"/>
                    <a:pt x="147" y="38"/>
                    <a:pt x="147" y="38"/>
                  </a:cubicBezTo>
                  <a:cubicBezTo>
                    <a:pt x="149" y="36"/>
                    <a:pt x="150" y="32"/>
                    <a:pt x="148" y="31"/>
                  </a:cubicBezTo>
                  <a:cubicBezTo>
                    <a:pt x="136" y="19"/>
                    <a:pt x="136" y="19"/>
                    <a:pt x="136" y="19"/>
                  </a:cubicBezTo>
                  <a:cubicBezTo>
                    <a:pt x="135" y="17"/>
                    <a:pt x="131" y="18"/>
                    <a:pt x="129" y="20"/>
                  </a:cubicBezTo>
                  <a:cubicBezTo>
                    <a:pt x="120" y="29"/>
                    <a:pt x="120" y="29"/>
                    <a:pt x="120" y="29"/>
                  </a:cubicBezTo>
                  <a:cubicBezTo>
                    <a:pt x="113" y="24"/>
                    <a:pt x="105" y="21"/>
                    <a:pt x="96" y="19"/>
                  </a:cubicBezTo>
                  <a:cubicBezTo>
                    <a:pt x="96" y="6"/>
                    <a:pt x="96" y="6"/>
                    <a:pt x="96" y="6"/>
                  </a:cubicBezTo>
                  <a:cubicBezTo>
                    <a:pt x="96" y="3"/>
                    <a:pt x="94" y="0"/>
                    <a:pt x="92" y="0"/>
                  </a:cubicBezTo>
                  <a:cubicBezTo>
                    <a:pt x="75" y="0"/>
                    <a:pt x="75" y="0"/>
                    <a:pt x="75" y="0"/>
                  </a:cubicBezTo>
                  <a:cubicBezTo>
                    <a:pt x="73" y="0"/>
                    <a:pt x="71" y="3"/>
                    <a:pt x="71" y="6"/>
                  </a:cubicBezTo>
                  <a:cubicBezTo>
                    <a:pt x="71" y="19"/>
                    <a:pt x="71" y="19"/>
                    <a:pt x="71" y="19"/>
                  </a:cubicBezTo>
                  <a:cubicBezTo>
                    <a:pt x="62" y="21"/>
                    <a:pt x="54" y="24"/>
                    <a:pt x="46" y="29"/>
                  </a:cubicBezTo>
                  <a:cubicBezTo>
                    <a:pt x="37" y="20"/>
                    <a:pt x="37" y="20"/>
                    <a:pt x="37" y="20"/>
                  </a:cubicBezTo>
                  <a:cubicBezTo>
                    <a:pt x="35" y="18"/>
                    <a:pt x="32" y="17"/>
                    <a:pt x="30" y="19"/>
                  </a:cubicBezTo>
                  <a:cubicBezTo>
                    <a:pt x="18" y="31"/>
                    <a:pt x="18" y="31"/>
                    <a:pt x="18" y="31"/>
                  </a:cubicBezTo>
                  <a:cubicBezTo>
                    <a:pt x="17" y="32"/>
                    <a:pt x="17" y="36"/>
                    <a:pt x="19" y="38"/>
                  </a:cubicBezTo>
                  <a:cubicBezTo>
                    <a:pt x="29" y="47"/>
                    <a:pt x="29" y="47"/>
                    <a:pt x="29" y="47"/>
                  </a:cubicBezTo>
                  <a:cubicBezTo>
                    <a:pt x="24" y="54"/>
                    <a:pt x="20" y="62"/>
                    <a:pt x="19" y="71"/>
                  </a:cubicBezTo>
                  <a:cubicBezTo>
                    <a:pt x="6" y="71"/>
                    <a:pt x="6" y="71"/>
                    <a:pt x="6" y="71"/>
                  </a:cubicBezTo>
                  <a:cubicBezTo>
                    <a:pt x="2" y="71"/>
                    <a:pt x="0" y="73"/>
                    <a:pt x="0" y="75"/>
                  </a:cubicBezTo>
                  <a:cubicBezTo>
                    <a:pt x="0" y="92"/>
                    <a:pt x="0" y="92"/>
                    <a:pt x="0" y="92"/>
                  </a:cubicBezTo>
                  <a:cubicBezTo>
                    <a:pt x="0" y="94"/>
                    <a:pt x="2" y="96"/>
                    <a:pt x="6" y="96"/>
                  </a:cubicBezTo>
                  <a:cubicBezTo>
                    <a:pt x="19" y="96"/>
                    <a:pt x="19" y="96"/>
                    <a:pt x="19" y="96"/>
                  </a:cubicBezTo>
                  <a:cubicBezTo>
                    <a:pt x="20" y="105"/>
                    <a:pt x="24" y="113"/>
                    <a:pt x="29" y="120"/>
                  </a:cubicBezTo>
                  <a:cubicBezTo>
                    <a:pt x="19" y="130"/>
                    <a:pt x="19" y="130"/>
                    <a:pt x="19" y="130"/>
                  </a:cubicBezTo>
                  <a:cubicBezTo>
                    <a:pt x="17" y="132"/>
                    <a:pt x="17" y="135"/>
                    <a:pt x="18" y="137"/>
                  </a:cubicBezTo>
                  <a:cubicBezTo>
                    <a:pt x="30" y="148"/>
                    <a:pt x="30" y="148"/>
                    <a:pt x="30" y="148"/>
                  </a:cubicBezTo>
                  <a:cubicBezTo>
                    <a:pt x="32" y="150"/>
                    <a:pt x="35" y="150"/>
                    <a:pt x="37" y="147"/>
                  </a:cubicBezTo>
                  <a:cubicBezTo>
                    <a:pt x="46" y="138"/>
                    <a:pt x="46" y="138"/>
                    <a:pt x="46" y="138"/>
                  </a:cubicBezTo>
                  <a:cubicBezTo>
                    <a:pt x="54" y="143"/>
                    <a:pt x="62" y="147"/>
                    <a:pt x="71" y="148"/>
                  </a:cubicBezTo>
                  <a:cubicBezTo>
                    <a:pt x="71" y="161"/>
                    <a:pt x="71" y="161"/>
                    <a:pt x="71" y="161"/>
                  </a:cubicBezTo>
                  <a:cubicBezTo>
                    <a:pt x="71" y="164"/>
                    <a:pt x="73" y="167"/>
                    <a:pt x="75" y="167"/>
                  </a:cubicBezTo>
                  <a:cubicBezTo>
                    <a:pt x="92" y="167"/>
                    <a:pt x="92" y="167"/>
                    <a:pt x="92" y="167"/>
                  </a:cubicBezTo>
                  <a:cubicBezTo>
                    <a:pt x="94" y="167"/>
                    <a:pt x="96" y="164"/>
                    <a:pt x="96" y="161"/>
                  </a:cubicBezTo>
                  <a:cubicBezTo>
                    <a:pt x="96" y="148"/>
                    <a:pt x="96" y="148"/>
                    <a:pt x="96" y="148"/>
                  </a:cubicBezTo>
                  <a:cubicBezTo>
                    <a:pt x="105" y="147"/>
                    <a:pt x="113" y="143"/>
                    <a:pt x="120" y="138"/>
                  </a:cubicBezTo>
                  <a:cubicBezTo>
                    <a:pt x="129" y="147"/>
                    <a:pt x="129" y="147"/>
                    <a:pt x="129" y="147"/>
                  </a:cubicBezTo>
                  <a:cubicBezTo>
                    <a:pt x="131" y="150"/>
                    <a:pt x="135" y="150"/>
                    <a:pt x="136" y="148"/>
                  </a:cubicBezTo>
                  <a:cubicBezTo>
                    <a:pt x="148" y="137"/>
                    <a:pt x="148" y="137"/>
                    <a:pt x="148" y="137"/>
                  </a:cubicBezTo>
                  <a:cubicBezTo>
                    <a:pt x="150" y="135"/>
                    <a:pt x="149" y="132"/>
                    <a:pt x="147" y="130"/>
                  </a:cubicBezTo>
                  <a:cubicBezTo>
                    <a:pt x="138" y="120"/>
                    <a:pt x="138" y="120"/>
                    <a:pt x="138" y="120"/>
                  </a:cubicBezTo>
                  <a:cubicBezTo>
                    <a:pt x="143" y="113"/>
                    <a:pt x="146" y="105"/>
                    <a:pt x="148" y="96"/>
                  </a:cubicBezTo>
                  <a:cubicBezTo>
                    <a:pt x="161" y="96"/>
                    <a:pt x="161" y="96"/>
                    <a:pt x="161" y="96"/>
                  </a:cubicBezTo>
                  <a:cubicBezTo>
                    <a:pt x="164" y="96"/>
                    <a:pt x="167" y="94"/>
                    <a:pt x="167" y="92"/>
                  </a:cubicBezTo>
                  <a:cubicBezTo>
                    <a:pt x="167" y="75"/>
                    <a:pt x="167" y="75"/>
                    <a:pt x="167" y="75"/>
                  </a:cubicBezTo>
                  <a:cubicBezTo>
                    <a:pt x="167" y="73"/>
                    <a:pt x="164" y="71"/>
                    <a:pt x="161" y="71"/>
                  </a:cubicBezTo>
                  <a:close/>
                  <a:moveTo>
                    <a:pt x="83" y="114"/>
                  </a:moveTo>
                  <a:cubicBezTo>
                    <a:pt x="66" y="114"/>
                    <a:pt x="52" y="101"/>
                    <a:pt x="52" y="84"/>
                  </a:cubicBezTo>
                  <a:cubicBezTo>
                    <a:pt x="52" y="67"/>
                    <a:pt x="66" y="53"/>
                    <a:pt x="83" y="53"/>
                  </a:cubicBezTo>
                  <a:cubicBezTo>
                    <a:pt x="100" y="53"/>
                    <a:pt x="114" y="67"/>
                    <a:pt x="114" y="84"/>
                  </a:cubicBezTo>
                  <a:cubicBezTo>
                    <a:pt x="114" y="101"/>
                    <a:pt x="100" y="114"/>
                    <a:pt x="83" y="114"/>
                  </a:cubicBezTo>
                  <a:close/>
                </a:path>
              </a:pathLst>
            </a:custGeom>
            <a:solidFill>
              <a:schemeClr val="accent4">
                <a:alpha val="100000"/>
              </a:schemeClr>
            </a:solidFill>
          </p:spPr>
        </p:sp>
        <p:sp>
          <p:nvSpPr>
            <p:cNvPr name="Freeform 11" id="11"/>
            <p:cNvSpPr/>
            <p:nvPr/>
          </p:nvSpPr>
          <p:spPr>
            <a:xfrm rot="0">
              <a:off x="2341695" y="4065529"/>
              <a:ext cx="318897" cy="316706"/>
            </a:xfrm>
            <a:custGeom>
              <a:avLst/>
              <a:gdLst/>
              <a:ahLst/>
              <a:cxnLst/>
              <a:rect r="r" b="b" t="t" l="l"/>
              <a:pathLst>
                <a:path h="120" w="121">
                  <a:moveTo>
                    <a:pt x="117" y="51"/>
                  </a:moveTo>
                  <a:cubicBezTo>
                    <a:pt x="108" y="51"/>
                    <a:pt x="108" y="51"/>
                    <a:pt x="108" y="51"/>
                  </a:cubicBezTo>
                  <a:cubicBezTo>
                    <a:pt x="106" y="44"/>
                    <a:pt x="104" y="38"/>
                    <a:pt x="100" y="33"/>
                  </a:cubicBezTo>
                  <a:cubicBezTo>
                    <a:pt x="107" y="27"/>
                    <a:pt x="107" y="27"/>
                    <a:pt x="107" y="27"/>
                  </a:cubicBezTo>
                  <a:cubicBezTo>
                    <a:pt x="109" y="25"/>
                    <a:pt x="109" y="23"/>
                    <a:pt x="108" y="22"/>
                  </a:cubicBezTo>
                  <a:cubicBezTo>
                    <a:pt x="99" y="13"/>
                    <a:pt x="99" y="13"/>
                    <a:pt x="99" y="13"/>
                  </a:cubicBezTo>
                  <a:cubicBezTo>
                    <a:pt x="98" y="12"/>
                    <a:pt x="96" y="12"/>
                    <a:pt x="94" y="14"/>
                  </a:cubicBezTo>
                  <a:cubicBezTo>
                    <a:pt x="87" y="20"/>
                    <a:pt x="87" y="20"/>
                    <a:pt x="87" y="20"/>
                  </a:cubicBezTo>
                  <a:cubicBezTo>
                    <a:pt x="82" y="17"/>
                    <a:pt x="76" y="14"/>
                    <a:pt x="70" y="13"/>
                  </a:cubicBezTo>
                  <a:cubicBezTo>
                    <a:pt x="70" y="4"/>
                    <a:pt x="70" y="4"/>
                    <a:pt x="70" y="4"/>
                  </a:cubicBezTo>
                  <a:cubicBezTo>
                    <a:pt x="70" y="1"/>
                    <a:pt x="69" y="0"/>
                    <a:pt x="67" y="0"/>
                  </a:cubicBezTo>
                  <a:cubicBezTo>
                    <a:pt x="55" y="0"/>
                    <a:pt x="55" y="0"/>
                    <a:pt x="55" y="0"/>
                  </a:cubicBezTo>
                  <a:cubicBezTo>
                    <a:pt x="53" y="0"/>
                    <a:pt x="52" y="1"/>
                    <a:pt x="52" y="4"/>
                  </a:cubicBezTo>
                  <a:cubicBezTo>
                    <a:pt x="52" y="13"/>
                    <a:pt x="52" y="13"/>
                    <a:pt x="52" y="13"/>
                  </a:cubicBezTo>
                  <a:cubicBezTo>
                    <a:pt x="45" y="14"/>
                    <a:pt x="39" y="17"/>
                    <a:pt x="34" y="20"/>
                  </a:cubicBezTo>
                  <a:cubicBezTo>
                    <a:pt x="28" y="14"/>
                    <a:pt x="28" y="14"/>
                    <a:pt x="28" y="14"/>
                  </a:cubicBezTo>
                  <a:cubicBezTo>
                    <a:pt x="26" y="12"/>
                    <a:pt x="24" y="12"/>
                    <a:pt x="22" y="13"/>
                  </a:cubicBezTo>
                  <a:cubicBezTo>
                    <a:pt x="14" y="22"/>
                    <a:pt x="14" y="22"/>
                    <a:pt x="14" y="22"/>
                  </a:cubicBezTo>
                  <a:cubicBezTo>
                    <a:pt x="13" y="23"/>
                    <a:pt x="13" y="25"/>
                    <a:pt x="15" y="27"/>
                  </a:cubicBezTo>
                  <a:cubicBezTo>
                    <a:pt x="21" y="33"/>
                    <a:pt x="21" y="33"/>
                    <a:pt x="21" y="33"/>
                  </a:cubicBezTo>
                  <a:cubicBezTo>
                    <a:pt x="18" y="38"/>
                    <a:pt x="15" y="44"/>
                    <a:pt x="14" y="51"/>
                  </a:cubicBezTo>
                  <a:cubicBezTo>
                    <a:pt x="5" y="51"/>
                    <a:pt x="5" y="51"/>
                    <a:pt x="5" y="51"/>
                  </a:cubicBezTo>
                  <a:cubicBezTo>
                    <a:pt x="2" y="51"/>
                    <a:pt x="0" y="52"/>
                    <a:pt x="0" y="54"/>
                  </a:cubicBezTo>
                  <a:cubicBezTo>
                    <a:pt x="0" y="66"/>
                    <a:pt x="0" y="66"/>
                    <a:pt x="0" y="66"/>
                  </a:cubicBezTo>
                  <a:cubicBezTo>
                    <a:pt x="0" y="68"/>
                    <a:pt x="2" y="69"/>
                    <a:pt x="5" y="69"/>
                  </a:cubicBezTo>
                  <a:cubicBezTo>
                    <a:pt x="14" y="69"/>
                    <a:pt x="14" y="69"/>
                    <a:pt x="14" y="69"/>
                  </a:cubicBezTo>
                  <a:cubicBezTo>
                    <a:pt x="15" y="76"/>
                    <a:pt x="18" y="81"/>
                    <a:pt x="21" y="87"/>
                  </a:cubicBezTo>
                  <a:cubicBezTo>
                    <a:pt x="15" y="93"/>
                    <a:pt x="15" y="93"/>
                    <a:pt x="15" y="93"/>
                  </a:cubicBezTo>
                  <a:cubicBezTo>
                    <a:pt x="13" y="95"/>
                    <a:pt x="13" y="97"/>
                    <a:pt x="14" y="98"/>
                  </a:cubicBezTo>
                  <a:cubicBezTo>
                    <a:pt x="22" y="107"/>
                    <a:pt x="22" y="107"/>
                    <a:pt x="22" y="107"/>
                  </a:cubicBezTo>
                  <a:cubicBezTo>
                    <a:pt x="24" y="108"/>
                    <a:pt x="26" y="108"/>
                    <a:pt x="28" y="106"/>
                  </a:cubicBezTo>
                  <a:cubicBezTo>
                    <a:pt x="34" y="100"/>
                    <a:pt x="34" y="100"/>
                    <a:pt x="34" y="100"/>
                  </a:cubicBezTo>
                  <a:cubicBezTo>
                    <a:pt x="39" y="103"/>
                    <a:pt x="45" y="106"/>
                    <a:pt x="52" y="107"/>
                  </a:cubicBezTo>
                  <a:cubicBezTo>
                    <a:pt x="52" y="116"/>
                    <a:pt x="52" y="116"/>
                    <a:pt x="52" y="116"/>
                  </a:cubicBezTo>
                  <a:cubicBezTo>
                    <a:pt x="52" y="118"/>
                    <a:pt x="53" y="120"/>
                    <a:pt x="55" y="120"/>
                  </a:cubicBezTo>
                  <a:cubicBezTo>
                    <a:pt x="67" y="120"/>
                    <a:pt x="67" y="120"/>
                    <a:pt x="67" y="120"/>
                  </a:cubicBezTo>
                  <a:cubicBezTo>
                    <a:pt x="69" y="120"/>
                    <a:pt x="70" y="118"/>
                    <a:pt x="70" y="116"/>
                  </a:cubicBezTo>
                  <a:cubicBezTo>
                    <a:pt x="70" y="107"/>
                    <a:pt x="70" y="107"/>
                    <a:pt x="70" y="107"/>
                  </a:cubicBezTo>
                  <a:cubicBezTo>
                    <a:pt x="76" y="106"/>
                    <a:pt x="82" y="103"/>
                    <a:pt x="87" y="100"/>
                  </a:cubicBezTo>
                  <a:cubicBezTo>
                    <a:pt x="94" y="106"/>
                    <a:pt x="94" y="106"/>
                    <a:pt x="94" y="106"/>
                  </a:cubicBezTo>
                  <a:cubicBezTo>
                    <a:pt x="96" y="108"/>
                    <a:pt x="98" y="108"/>
                    <a:pt x="99" y="107"/>
                  </a:cubicBezTo>
                  <a:cubicBezTo>
                    <a:pt x="108" y="98"/>
                    <a:pt x="108" y="98"/>
                    <a:pt x="108" y="98"/>
                  </a:cubicBezTo>
                  <a:cubicBezTo>
                    <a:pt x="109" y="97"/>
                    <a:pt x="109" y="95"/>
                    <a:pt x="107" y="93"/>
                  </a:cubicBezTo>
                  <a:cubicBezTo>
                    <a:pt x="100" y="87"/>
                    <a:pt x="100" y="87"/>
                    <a:pt x="100" y="87"/>
                  </a:cubicBezTo>
                  <a:cubicBezTo>
                    <a:pt x="104" y="81"/>
                    <a:pt x="106" y="76"/>
                    <a:pt x="108" y="69"/>
                  </a:cubicBezTo>
                  <a:cubicBezTo>
                    <a:pt x="117" y="69"/>
                    <a:pt x="117" y="69"/>
                    <a:pt x="117" y="69"/>
                  </a:cubicBezTo>
                  <a:cubicBezTo>
                    <a:pt x="119" y="69"/>
                    <a:pt x="121" y="68"/>
                    <a:pt x="121" y="66"/>
                  </a:cubicBezTo>
                  <a:cubicBezTo>
                    <a:pt x="121" y="54"/>
                    <a:pt x="121" y="54"/>
                    <a:pt x="121" y="54"/>
                  </a:cubicBezTo>
                  <a:cubicBezTo>
                    <a:pt x="121" y="52"/>
                    <a:pt x="119" y="51"/>
                    <a:pt x="117" y="51"/>
                  </a:cubicBezTo>
                  <a:close/>
                  <a:moveTo>
                    <a:pt x="61" y="82"/>
                  </a:moveTo>
                  <a:cubicBezTo>
                    <a:pt x="48" y="82"/>
                    <a:pt x="38" y="72"/>
                    <a:pt x="38" y="60"/>
                  </a:cubicBezTo>
                  <a:cubicBezTo>
                    <a:pt x="38" y="48"/>
                    <a:pt x="48" y="38"/>
                    <a:pt x="61" y="38"/>
                  </a:cubicBezTo>
                  <a:cubicBezTo>
                    <a:pt x="73" y="38"/>
                    <a:pt x="83" y="48"/>
                    <a:pt x="83" y="60"/>
                  </a:cubicBezTo>
                  <a:cubicBezTo>
                    <a:pt x="83" y="72"/>
                    <a:pt x="73" y="82"/>
                    <a:pt x="61" y="82"/>
                  </a:cubicBezTo>
                  <a:close/>
                </a:path>
              </a:pathLst>
            </a:custGeom>
            <a:solidFill>
              <a:schemeClr val="accent4">
                <a:alpha val="100000"/>
              </a:schemeClr>
            </a:solidFill>
          </p:spPr>
        </p:sp>
      </p:grpSp>
      <p:grpSp>
        <p:nvGrpSpPr>
          <p:cNvPr name="Group 12" id="12"/>
          <p:cNvGrpSpPr/>
          <p:nvPr/>
        </p:nvGrpSpPr>
        <p:grpSpPr>
          <a:xfrm rot="0">
            <a:off x="4836987" y="4210981"/>
            <a:ext cx="577691" cy="614457"/>
            <a:chOff x="4836987" y="4210981"/>
            <a:chExt cx="577691" cy="614457"/>
          </a:xfrm>
        </p:grpSpPr>
        <p:sp>
          <p:nvSpPr>
            <p:cNvPr name="Freeform 13" id="13"/>
            <p:cNvSpPr/>
            <p:nvPr/>
          </p:nvSpPr>
          <p:spPr>
            <a:xfrm rot="0">
              <a:off x="5174934" y="4210981"/>
              <a:ext cx="239744" cy="269843"/>
            </a:xfrm>
            <a:custGeom>
              <a:avLst/>
              <a:gdLst/>
              <a:ahLst/>
              <a:cxnLst/>
              <a:rect r="r" b="b" t="t" l="l"/>
              <a:pathLst>
                <a:path h="102" w="91">
                  <a:moveTo>
                    <a:pt x="76" y="45"/>
                  </a:moveTo>
                  <a:cubicBezTo>
                    <a:pt x="65" y="52"/>
                    <a:pt x="54" y="52"/>
                    <a:pt x="50" y="52"/>
                  </a:cubicBezTo>
                  <a:cubicBezTo>
                    <a:pt x="11" y="102"/>
                    <a:pt x="11" y="102"/>
                    <a:pt x="11" y="102"/>
                  </a:cubicBezTo>
                  <a:cubicBezTo>
                    <a:pt x="0" y="93"/>
                    <a:pt x="0" y="93"/>
                    <a:pt x="0" y="93"/>
                  </a:cubicBezTo>
                  <a:cubicBezTo>
                    <a:pt x="43" y="47"/>
                    <a:pt x="43" y="47"/>
                    <a:pt x="43" y="47"/>
                  </a:cubicBezTo>
                  <a:cubicBezTo>
                    <a:pt x="42" y="43"/>
                    <a:pt x="40" y="32"/>
                    <a:pt x="45" y="19"/>
                  </a:cubicBezTo>
                  <a:cubicBezTo>
                    <a:pt x="52" y="4"/>
                    <a:pt x="70" y="0"/>
                    <a:pt x="70" y="0"/>
                  </a:cubicBezTo>
                  <a:cubicBezTo>
                    <a:pt x="67" y="22"/>
                    <a:pt x="67" y="22"/>
                    <a:pt x="67" y="22"/>
                  </a:cubicBezTo>
                  <a:cubicBezTo>
                    <a:pt x="68" y="21"/>
                    <a:pt x="69" y="21"/>
                    <a:pt x="70" y="22"/>
                  </a:cubicBezTo>
                  <a:cubicBezTo>
                    <a:pt x="70" y="22"/>
                    <a:pt x="70" y="23"/>
                    <a:pt x="70" y="24"/>
                  </a:cubicBezTo>
                  <a:cubicBezTo>
                    <a:pt x="91" y="17"/>
                    <a:pt x="91" y="17"/>
                    <a:pt x="91" y="17"/>
                  </a:cubicBezTo>
                  <a:cubicBezTo>
                    <a:pt x="91" y="17"/>
                    <a:pt x="90" y="36"/>
                    <a:pt x="76" y="45"/>
                  </a:cubicBezTo>
                  <a:close/>
                </a:path>
              </a:pathLst>
            </a:custGeom>
            <a:solidFill>
              <a:schemeClr val="accent4">
                <a:alpha val="100000"/>
              </a:schemeClr>
            </a:solidFill>
          </p:spPr>
        </p:sp>
        <p:sp>
          <p:nvSpPr>
            <p:cNvPr name="Freeform 14" id="14"/>
            <p:cNvSpPr/>
            <p:nvPr/>
          </p:nvSpPr>
          <p:spPr>
            <a:xfrm rot="0">
              <a:off x="4836987" y="4396146"/>
              <a:ext cx="461677" cy="429292"/>
            </a:xfrm>
            <a:custGeom>
              <a:avLst/>
              <a:gdLst/>
              <a:ahLst/>
              <a:cxnLst/>
              <a:rect r="r" b="b" t="t" l="l"/>
              <a:pathLst>
                <a:path h="163" w="175">
                  <a:moveTo>
                    <a:pt x="77" y="0"/>
                  </a:moveTo>
                  <a:cubicBezTo>
                    <a:pt x="95" y="0"/>
                    <a:pt x="112" y="6"/>
                    <a:pt x="127" y="16"/>
                  </a:cubicBezTo>
                  <a:cubicBezTo>
                    <a:pt x="107" y="40"/>
                    <a:pt x="107" y="40"/>
                    <a:pt x="107" y="40"/>
                  </a:cubicBezTo>
                  <a:cubicBezTo>
                    <a:pt x="100" y="36"/>
                    <a:pt x="92" y="34"/>
                    <a:pt x="84" y="34"/>
                  </a:cubicBezTo>
                  <a:cubicBezTo>
                    <a:pt x="59" y="34"/>
                    <a:pt x="41" y="54"/>
                    <a:pt x="44" y="80"/>
                  </a:cubicBezTo>
                  <a:cubicBezTo>
                    <a:pt x="47" y="105"/>
                    <a:pt x="70" y="125"/>
                    <a:pt x="96" y="125"/>
                  </a:cubicBezTo>
                  <a:cubicBezTo>
                    <a:pt x="121" y="125"/>
                    <a:pt x="138" y="105"/>
                    <a:pt x="135" y="80"/>
                  </a:cubicBezTo>
                  <a:cubicBezTo>
                    <a:pt x="134" y="71"/>
                    <a:pt x="130" y="63"/>
                    <a:pt x="125" y="56"/>
                  </a:cubicBezTo>
                  <a:cubicBezTo>
                    <a:pt x="145" y="32"/>
                    <a:pt x="145" y="32"/>
                    <a:pt x="145" y="32"/>
                  </a:cubicBezTo>
                  <a:cubicBezTo>
                    <a:pt x="158" y="46"/>
                    <a:pt x="166" y="63"/>
                    <a:pt x="169" y="82"/>
                  </a:cubicBezTo>
                  <a:cubicBezTo>
                    <a:pt x="175" y="127"/>
                    <a:pt x="143" y="163"/>
                    <a:pt x="98" y="163"/>
                  </a:cubicBezTo>
                  <a:cubicBezTo>
                    <a:pt x="53" y="163"/>
                    <a:pt x="12" y="127"/>
                    <a:pt x="6" y="82"/>
                  </a:cubicBezTo>
                  <a:cubicBezTo>
                    <a:pt x="0" y="37"/>
                    <a:pt x="31" y="0"/>
                    <a:pt x="77" y="0"/>
                  </a:cubicBezTo>
                  <a:close/>
                </a:path>
              </a:pathLst>
            </a:custGeom>
            <a:solidFill>
              <a:schemeClr val="accent4">
                <a:alpha val="100000"/>
              </a:schemeClr>
            </a:solidFill>
          </p:spPr>
        </p:sp>
        <p:sp>
          <p:nvSpPr>
            <p:cNvPr name="Freeform 15" id="15"/>
            <p:cNvSpPr/>
            <p:nvPr/>
          </p:nvSpPr>
          <p:spPr>
            <a:xfrm rot="0">
              <a:off x="4976433" y="4512066"/>
              <a:ext cx="195167" cy="181737"/>
            </a:xfrm>
            <a:custGeom>
              <a:avLst/>
              <a:gdLst/>
              <a:ahLst/>
              <a:cxnLst/>
              <a:rect r="r" b="b" t="t" l="l"/>
              <a:pathLst>
                <a:path h="69" w="74">
                  <a:moveTo>
                    <a:pt x="42" y="69"/>
                  </a:moveTo>
                  <a:cubicBezTo>
                    <a:pt x="23" y="69"/>
                    <a:pt x="5" y="54"/>
                    <a:pt x="3" y="35"/>
                  </a:cubicBezTo>
                  <a:cubicBezTo>
                    <a:pt x="0" y="16"/>
                    <a:pt x="14" y="0"/>
                    <a:pt x="33" y="0"/>
                  </a:cubicBezTo>
                  <a:cubicBezTo>
                    <a:pt x="38" y="0"/>
                    <a:pt x="44" y="2"/>
                    <a:pt x="49" y="4"/>
                  </a:cubicBezTo>
                  <a:cubicBezTo>
                    <a:pt x="48" y="6"/>
                    <a:pt x="48" y="9"/>
                    <a:pt x="49" y="11"/>
                  </a:cubicBezTo>
                  <a:cubicBezTo>
                    <a:pt x="36" y="30"/>
                    <a:pt x="36" y="30"/>
                    <a:pt x="36" y="30"/>
                  </a:cubicBezTo>
                  <a:cubicBezTo>
                    <a:pt x="42" y="35"/>
                    <a:pt x="42" y="35"/>
                    <a:pt x="42" y="35"/>
                  </a:cubicBezTo>
                  <a:cubicBezTo>
                    <a:pt x="59" y="20"/>
                    <a:pt x="59" y="20"/>
                    <a:pt x="59" y="20"/>
                  </a:cubicBezTo>
                  <a:cubicBezTo>
                    <a:pt x="59" y="20"/>
                    <a:pt x="60" y="20"/>
                    <a:pt x="60" y="20"/>
                  </a:cubicBezTo>
                  <a:cubicBezTo>
                    <a:pt x="62" y="20"/>
                    <a:pt x="64" y="19"/>
                    <a:pt x="66" y="18"/>
                  </a:cubicBezTo>
                  <a:cubicBezTo>
                    <a:pt x="69" y="23"/>
                    <a:pt x="71" y="29"/>
                    <a:pt x="72" y="35"/>
                  </a:cubicBezTo>
                  <a:cubicBezTo>
                    <a:pt x="74" y="54"/>
                    <a:pt x="61" y="69"/>
                    <a:pt x="42" y="69"/>
                  </a:cubicBezTo>
                  <a:close/>
                </a:path>
              </a:pathLst>
            </a:custGeom>
            <a:solidFill>
              <a:schemeClr val="accent4">
                <a:alpha val="100000"/>
              </a:schemeClr>
            </a:solidFill>
          </p:spPr>
        </p:sp>
        <p:sp>
          <p:nvSpPr>
            <p:cNvPr name="Freeform 16" id="16"/>
            <p:cNvSpPr/>
            <p:nvPr/>
          </p:nvSpPr>
          <p:spPr>
            <a:xfrm rot="0">
              <a:off x="5084541" y="4461869"/>
              <a:ext cx="113728" cy="129349"/>
            </a:xfrm>
            <a:custGeom>
              <a:avLst/>
              <a:gdLst/>
              <a:ahLst/>
              <a:cxnLst/>
              <a:rect r="r" b="b" t="t" l="l"/>
              <a:pathLst>
                <a:path h="49" w="43">
                  <a:moveTo>
                    <a:pt x="13" y="31"/>
                  </a:moveTo>
                  <a:cubicBezTo>
                    <a:pt x="11" y="28"/>
                    <a:pt x="12" y="25"/>
                    <a:pt x="14" y="22"/>
                  </a:cubicBezTo>
                  <a:cubicBezTo>
                    <a:pt x="32" y="0"/>
                    <a:pt x="32" y="0"/>
                    <a:pt x="32" y="0"/>
                  </a:cubicBezTo>
                  <a:cubicBezTo>
                    <a:pt x="43" y="9"/>
                    <a:pt x="43" y="9"/>
                    <a:pt x="43" y="9"/>
                  </a:cubicBezTo>
                  <a:cubicBezTo>
                    <a:pt x="24" y="32"/>
                    <a:pt x="24" y="32"/>
                    <a:pt x="24" y="32"/>
                  </a:cubicBezTo>
                  <a:cubicBezTo>
                    <a:pt x="22" y="34"/>
                    <a:pt x="19" y="35"/>
                    <a:pt x="17" y="34"/>
                  </a:cubicBezTo>
                  <a:cubicBezTo>
                    <a:pt x="1" y="49"/>
                    <a:pt x="1" y="49"/>
                    <a:pt x="1" y="49"/>
                  </a:cubicBezTo>
                  <a:cubicBezTo>
                    <a:pt x="0" y="48"/>
                    <a:pt x="0" y="48"/>
                    <a:pt x="0" y="48"/>
                  </a:cubicBezTo>
                  <a:lnTo>
                    <a:pt x="13" y="31"/>
                  </a:lnTo>
                  <a:close/>
                </a:path>
              </a:pathLst>
            </a:custGeom>
            <a:solidFill>
              <a:schemeClr val="accent4">
                <a:alpha val="100000"/>
              </a:schemeClr>
            </a:solidFill>
          </p:spPr>
        </p:sp>
      </p:grpSp>
      <p:grpSp>
        <p:nvGrpSpPr>
          <p:cNvPr name="Group 17" id="17"/>
          <p:cNvGrpSpPr/>
          <p:nvPr/>
        </p:nvGrpSpPr>
        <p:grpSpPr>
          <a:xfrm rot="0">
            <a:off x="3390861" y="2655299"/>
            <a:ext cx="559445" cy="701973"/>
            <a:chOff x="3390861" y="2655299"/>
            <a:chExt cx="559445" cy="701973"/>
          </a:xfrm>
        </p:grpSpPr>
        <p:sp>
          <p:nvSpPr>
            <p:cNvPr name="Freeform 18" id="18"/>
            <p:cNvSpPr/>
            <p:nvPr/>
          </p:nvSpPr>
          <p:spPr>
            <a:xfrm rot="0">
              <a:off x="3782073" y="2655299"/>
              <a:ext cx="168233" cy="183703"/>
            </a:xfrm>
            <a:custGeom>
              <a:avLst/>
              <a:gdLst/>
              <a:ahLst/>
              <a:cxnLst/>
              <a:rect r="r" b="b" t="t" l="l"/>
              <a:pathLst>
                <a:path h="140" w="126">
                  <a:moveTo>
                    <a:pt x="0" y="57"/>
                  </a:moveTo>
                  <a:lnTo>
                    <a:pt x="48" y="0"/>
                  </a:lnTo>
                  <a:lnTo>
                    <a:pt x="126" y="85"/>
                  </a:lnTo>
                  <a:lnTo>
                    <a:pt x="78" y="140"/>
                  </a:lnTo>
                  <a:lnTo>
                    <a:pt x="0" y="57"/>
                  </a:lnTo>
                  <a:close/>
                </a:path>
              </a:pathLst>
            </a:custGeom>
            <a:solidFill>
              <a:schemeClr val="accent1">
                <a:alpha val="100000"/>
              </a:schemeClr>
            </a:solidFill>
          </p:spPr>
        </p:sp>
        <p:sp>
          <p:nvSpPr>
            <p:cNvPr name="Freeform 19" id="19"/>
            <p:cNvSpPr/>
            <p:nvPr/>
          </p:nvSpPr>
          <p:spPr>
            <a:xfrm rot="0">
              <a:off x="3564454" y="2751018"/>
              <a:ext cx="296432" cy="326720"/>
            </a:xfrm>
            <a:custGeom>
              <a:avLst/>
              <a:gdLst/>
              <a:ahLst/>
              <a:cxnLst/>
              <a:rect r="r" b="b" t="t" l="l"/>
              <a:pathLst>
                <a:path h="105" w="94">
                  <a:moveTo>
                    <a:pt x="70" y="0"/>
                  </a:moveTo>
                  <a:cubicBezTo>
                    <a:pt x="63" y="9"/>
                    <a:pt x="63" y="9"/>
                    <a:pt x="63" y="9"/>
                  </a:cubicBezTo>
                  <a:cubicBezTo>
                    <a:pt x="21" y="30"/>
                    <a:pt x="21" y="30"/>
                    <a:pt x="21" y="30"/>
                  </a:cubicBezTo>
                  <a:cubicBezTo>
                    <a:pt x="20" y="30"/>
                    <a:pt x="14" y="33"/>
                    <a:pt x="12" y="37"/>
                  </a:cubicBezTo>
                  <a:cubicBezTo>
                    <a:pt x="10" y="40"/>
                    <a:pt x="2" y="67"/>
                    <a:pt x="1" y="70"/>
                  </a:cubicBezTo>
                  <a:cubicBezTo>
                    <a:pt x="0" y="71"/>
                    <a:pt x="0" y="75"/>
                    <a:pt x="0" y="77"/>
                  </a:cubicBezTo>
                  <a:cubicBezTo>
                    <a:pt x="0" y="78"/>
                    <a:pt x="2" y="93"/>
                    <a:pt x="3" y="102"/>
                  </a:cubicBezTo>
                  <a:cubicBezTo>
                    <a:pt x="3" y="103"/>
                    <a:pt x="3" y="103"/>
                    <a:pt x="3" y="103"/>
                  </a:cubicBezTo>
                  <a:cubicBezTo>
                    <a:pt x="3" y="103"/>
                    <a:pt x="3" y="103"/>
                    <a:pt x="3" y="103"/>
                  </a:cubicBezTo>
                  <a:cubicBezTo>
                    <a:pt x="3" y="103"/>
                    <a:pt x="3" y="104"/>
                    <a:pt x="4" y="105"/>
                  </a:cubicBezTo>
                  <a:cubicBezTo>
                    <a:pt x="4" y="81"/>
                    <a:pt x="4" y="81"/>
                    <a:pt x="4" y="81"/>
                  </a:cubicBezTo>
                  <a:cubicBezTo>
                    <a:pt x="20" y="81"/>
                    <a:pt x="20" y="81"/>
                    <a:pt x="20" y="81"/>
                  </a:cubicBezTo>
                  <a:cubicBezTo>
                    <a:pt x="20" y="75"/>
                    <a:pt x="20" y="75"/>
                    <a:pt x="20" y="75"/>
                  </a:cubicBezTo>
                  <a:cubicBezTo>
                    <a:pt x="30" y="58"/>
                    <a:pt x="30" y="58"/>
                    <a:pt x="30" y="58"/>
                  </a:cubicBezTo>
                  <a:cubicBezTo>
                    <a:pt x="32" y="59"/>
                    <a:pt x="37" y="61"/>
                    <a:pt x="40" y="62"/>
                  </a:cubicBezTo>
                  <a:cubicBezTo>
                    <a:pt x="39" y="64"/>
                    <a:pt x="37" y="68"/>
                    <a:pt x="37" y="69"/>
                  </a:cubicBezTo>
                  <a:cubicBezTo>
                    <a:pt x="36" y="71"/>
                    <a:pt x="30" y="78"/>
                    <a:pt x="27" y="83"/>
                  </a:cubicBezTo>
                  <a:cubicBezTo>
                    <a:pt x="25" y="85"/>
                    <a:pt x="24" y="90"/>
                    <a:pt x="28" y="93"/>
                  </a:cubicBezTo>
                  <a:cubicBezTo>
                    <a:pt x="29" y="94"/>
                    <a:pt x="31" y="95"/>
                    <a:pt x="33" y="95"/>
                  </a:cubicBezTo>
                  <a:cubicBezTo>
                    <a:pt x="37" y="95"/>
                    <a:pt x="41" y="92"/>
                    <a:pt x="41" y="92"/>
                  </a:cubicBezTo>
                  <a:cubicBezTo>
                    <a:pt x="41" y="92"/>
                    <a:pt x="41" y="92"/>
                    <a:pt x="41" y="92"/>
                  </a:cubicBezTo>
                  <a:cubicBezTo>
                    <a:pt x="41" y="92"/>
                    <a:pt x="41" y="92"/>
                    <a:pt x="41" y="92"/>
                  </a:cubicBezTo>
                  <a:cubicBezTo>
                    <a:pt x="41" y="91"/>
                    <a:pt x="56" y="74"/>
                    <a:pt x="63" y="71"/>
                  </a:cubicBezTo>
                  <a:cubicBezTo>
                    <a:pt x="69" y="68"/>
                    <a:pt x="87" y="54"/>
                    <a:pt x="87" y="36"/>
                  </a:cubicBezTo>
                  <a:cubicBezTo>
                    <a:pt x="94" y="26"/>
                    <a:pt x="94" y="26"/>
                    <a:pt x="94" y="26"/>
                  </a:cubicBezTo>
                  <a:lnTo>
                    <a:pt x="70" y="0"/>
                  </a:lnTo>
                  <a:close/>
                </a:path>
              </a:pathLst>
            </a:custGeom>
            <a:solidFill>
              <a:schemeClr val="accent1">
                <a:alpha val="100000"/>
              </a:schemeClr>
            </a:solidFill>
          </p:spPr>
        </p:sp>
        <p:sp>
          <p:nvSpPr>
            <p:cNvPr name="Freeform 20" id="20"/>
            <p:cNvSpPr/>
            <p:nvPr/>
          </p:nvSpPr>
          <p:spPr>
            <a:xfrm rot="0">
              <a:off x="3390861" y="3012170"/>
              <a:ext cx="467288" cy="345102"/>
            </a:xfrm>
            <a:custGeom>
              <a:avLst/>
              <a:gdLst/>
              <a:ahLst/>
              <a:cxnLst/>
              <a:rect r="r" b="b" t="t" l="l"/>
              <a:pathLst>
                <a:path h="111" w="148">
                  <a:moveTo>
                    <a:pt x="124" y="49"/>
                  </a:moveTo>
                  <a:cubicBezTo>
                    <a:pt x="124" y="104"/>
                    <a:pt x="124" y="104"/>
                    <a:pt x="124" y="104"/>
                  </a:cubicBezTo>
                  <a:cubicBezTo>
                    <a:pt x="117" y="104"/>
                    <a:pt x="117" y="104"/>
                    <a:pt x="117" y="104"/>
                  </a:cubicBezTo>
                  <a:cubicBezTo>
                    <a:pt x="117" y="29"/>
                    <a:pt x="117" y="29"/>
                    <a:pt x="117" y="29"/>
                  </a:cubicBezTo>
                  <a:cubicBezTo>
                    <a:pt x="93" y="29"/>
                    <a:pt x="93" y="29"/>
                    <a:pt x="93" y="29"/>
                  </a:cubicBezTo>
                  <a:cubicBezTo>
                    <a:pt x="93" y="104"/>
                    <a:pt x="93" y="104"/>
                    <a:pt x="93" y="104"/>
                  </a:cubicBezTo>
                  <a:cubicBezTo>
                    <a:pt x="86" y="104"/>
                    <a:pt x="86" y="104"/>
                    <a:pt x="86" y="104"/>
                  </a:cubicBezTo>
                  <a:cubicBezTo>
                    <a:pt x="86" y="14"/>
                    <a:pt x="86" y="14"/>
                    <a:pt x="86" y="14"/>
                  </a:cubicBezTo>
                  <a:cubicBezTo>
                    <a:pt x="83" y="13"/>
                    <a:pt x="81" y="12"/>
                    <a:pt x="80" y="10"/>
                  </a:cubicBezTo>
                  <a:cubicBezTo>
                    <a:pt x="77" y="7"/>
                    <a:pt x="77" y="3"/>
                    <a:pt x="78" y="0"/>
                  </a:cubicBezTo>
                  <a:cubicBezTo>
                    <a:pt x="62" y="0"/>
                    <a:pt x="62" y="0"/>
                    <a:pt x="62" y="0"/>
                  </a:cubicBezTo>
                  <a:cubicBezTo>
                    <a:pt x="62" y="104"/>
                    <a:pt x="62" y="104"/>
                    <a:pt x="62" y="104"/>
                  </a:cubicBezTo>
                  <a:cubicBezTo>
                    <a:pt x="55" y="104"/>
                    <a:pt x="55" y="104"/>
                    <a:pt x="55" y="104"/>
                  </a:cubicBezTo>
                  <a:cubicBezTo>
                    <a:pt x="55" y="36"/>
                    <a:pt x="55" y="36"/>
                    <a:pt x="55" y="36"/>
                  </a:cubicBezTo>
                  <a:cubicBezTo>
                    <a:pt x="31" y="36"/>
                    <a:pt x="31" y="36"/>
                    <a:pt x="31" y="36"/>
                  </a:cubicBezTo>
                  <a:cubicBezTo>
                    <a:pt x="31" y="104"/>
                    <a:pt x="31" y="104"/>
                    <a:pt x="31" y="104"/>
                  </a:cubicBezTo>
                  <a:cubicBezTo>
                    <a:pt x="24" y="104"/>
                    <a:pt x="24" y="104"/>
                    <a:pt x="24" y="104"/>
                  </a:cubicBezTo>
                  <a:cubicBezTo>
                    <a:pt x="24" y="66"/>
                    <a:pt x="24" y="66"/>
                    <a:pt x="24" y="66"/>
                  </a:cubicBezTo>
                  <a:cubicBezTo>
                    <a:pt x="0" y="66"/>
                    <a:pt x="0" y="66"/>
                    <a:pt x="0" y="66"/>
                  </a:cubicBezTo>
                  <a:cubicBezTo>
                    <a:pt x="0" y="104"/>
                    <a:pt x="0" y="104"/>
                    <a:pt x="0" y="104"/>
                  </a:cubicBezTo>
                  <a:cubicBezTo>
                    <a:pt x="0" y="111"/>
                    <a:pt x="0" y="111"/>
                    <a:pt x="0" y="111"/>
                  </a:cubicBezTo>
                  <a:cubicBezTo>
                    <a:pt x="148" y="111"/>
                    <a:pt x="148" y="111"/>
                    <a:pt x="148" y="111"/>
                  </a:cubicBezTo>
                  <a:cubicBezTo>
                    <a:pt x="148" y="104"/>
                    <a:pt x="148" y="104"/>
                    <a:pt x="148" y="104"/>
                  </a:cubicBezTo>
                  <a:cubicBezTo>
                    <a:pt x="148" y="49"/>
                    <a:pt x="148" y="49"/>
                    <a:pt x="148" y="49"/>
                  </a:cubicBezTo>
                  <a:lnTo>
                    <a:pt x="124" y="49"/>
                  </a:lnTo>
                  <a:close/>
                </a:path>
              </a:pathLst>
            </a:custGeom>
            <a:solidFill>
              <a:schemeClr val="accent1">
                <a:alpha val="100000"/>
              </a:schemeClr>
            </a:solidFill>
          </p:spPr>
        </p:sp>
      </p:grpSp>
      <p:grpSp>
        <p:nvGrpSpPr>
          <p:cNvPr name="Group 21" id="21"/>
          <p:cNvGrpSpPr/>
          <p:nvPr/>
        </p:nvGrpSpPr>
        <p:grpSpPr>
          <a:xfrm rot="0">
            <a:off x="454963" y="93878"/>
            <a:ext cx="10641129" cy="914400"/>
            <a:chOff x="454963" y="93878"/>
            <a:chExt cx="10641129" cy="914400"/>
          </a:xfrm>
        </p:grpSpPr>
        <p:sp>
          <p:nvSpPr>
            <p:cNvPr name="AutoShape 22" id="22"/>
            <p:cNvSpPr/>
            <p:nvPr/>
          </p:nvSpPr>
          <p:spPr>
            <a:xfrm rot="0">
              <a:off x="454963" y="331168"/>
              <a:ext cx="84147" cy="84147"/>
            </a:xfrm>
            <a:prstGeom prst="ellipse">
              <a:avLst/>
            </a:prstGeom>
            <a:solidFill>
              <a:schemeClr val="accent1">
                <a:alpha val="100000"/>
              </a:schemeClr>
            </a:solidFill>
          </p:spPr>
        </p:sp>
        <p:sp>
          <p:nvSpPr>
            <p:cNvPr name="AutoShape 23" id="23"/>
            <p:cNvSpPr/>
            <p:nvPr/>
          </p:nvSpPr>
          <p:spPr>
            <a:xfrm rot="0">
              <a:off x="575049" y="337743"/>
              <a:ext cx="78137" cy="78137"/>
            </a:xfrm>
            <a:prstGeom prst="ellipse">
              <a:avLst/>
            </a:prstGeom>
            <a:solidFill>
              <a:schemeClr val="accent1">
                <a:alpha val="80000"/>
              </a:schemeClr>
            </a:solidFill>
          </p:spPr>
        </p:sp>
        <p:sp>
          <p:nvSpPr>
            <p:cNvPr name="AutoShape 24" id="24"/>
            <p:cNvSpPr/>
            <p:nvPr/>
          </p:nvSpPr>
          <p:spPr>
            <a:xfrm rot="0">
              <a:off x="689125" y="339460"/>
              <a:ext cx="74704" cy="74704"/>
            </a:xfrm>
            <a:prstGeom prst="ellipse">
              <a:avLst/>
            </a:prstGeom>
            <a:solidFill>
              <a:schemeClr val="accent1">
                <a:alpha val="60000"/>
              </a:schemeClr>
            </a:solidFill>
          </p:spPr>
        </p:sp>
        <p:sp>
          <p:nvSpPr>
            <p:cNvPr name="AutoShape 25" id="25"/>
            <p:cNvSpPr/>
            <p:nvPr/>
          </p:nvSpPr>
          <p:spPr>
            <a:xfrm rot="0">
              <a:off x="799768" y="348430"/>
              <a:ext cx="69238" cy="69238"/>
            </a:xfrm>
            <a:prstGeom prst="ellipse">
              <a:avLst/>
            </a:prstGeom>
            <a:solidFill>
              <a:schemeClr val="accent1">
                <a:alpha val="40000"/>
              </a:schemeClr>
            </a:solidFill>
          </p:spPr>
        </p:sp>
        <p:sp>
          <p:nvSpPr>
            <p:cNvPr name="AutoShape 26" id="26"/>
            <p:cNvSpPr/>
            <p:nvPr/>
          </p:nvSpPr>
          <p:spPr>
            <a:xfrm rot="0">
              <a:off x="904945" y="344297"/>
              <a:ext cx="65594" cy="65594"/>
            </a:xfrm>
            <a:prstGeom prst="ellipse">
              <a:avLst/>
            </a:prstGeom>
            <a:solidFill>
              <a:schemeClr val="accent1">
                <a:alpha val="20000"/>
              </a:schemeClr>
            </a:solidFill>
          </p:spPr>
        </p:sp>
        <p:sp>
          <p:nvSpPr>
            <p:cNvPr name="AutoShape 27" id="27"/>
            <p:cNvSpPr/>
            <p:nvPr/>
          </p:nvSpPr>
          <p:spPr>
            <a:xfrm rot="0">
              <a:off x="454963" y="448942"/>
              <a:ext cx="84147" cy="84147"/>
            </a:xfrm>
            <a:prstGeom prst="ellipse">
              <a:avLst/>
            </a:prstGeom>
            <a:solidFill>
              <a:schemeClr val="accent1">
                <a:alpha val="100000"/>
              </a:schemeClr>
            </a:solidFill>
          </p:spPr>
        </p:sp>
        <p:sp>
          <p:nvSpPr>
            <p:cNvPr name="AutoShape 28" id="28"/>
            <p:cNvSpPr/>
            <p:nvPr/>
          </p:nvSpPr>
          <p:spPr>
            <a:xfrm rot="0">
              <a:off x="575049" y="455517"/>
              <a:ext cx="78137" cy="78137"/>
            </a:xfrm>
            <a:prstGeom prst="ellipse">
              <a:avLst/>
            </a:prstGeom>
            <a:solidFill>
              <a:schemeClr val="accent1">
                <a:alpha val="80000"/>
              </a:schemeClr>
            </a:solidFill>
          </p:spPr>
        </p:sp>
        <p:sp>
          <p:nvSpPr>
            <p:cNvPr name="AutoShape 29" id="29"/>
            <p:cNvSpPr/>
            <p:nvPr/>
          </p:nvSpPr>
          <p:spPr>
            <a:xfrm rot="0">
              <a:off x="689125" y="457233"/>
              <a:ext cx="74704" cy="74704"/>
            </a:xfrm>
            <a:prstGeom prst="ellipse">
              <a:avLst/>
            </a:prstGeom>
            <a:solidFill>
              <a:schemeClr val="accent1">
                <a:alpha val="60000"/>
              </a:schemeClr>
            </a:solidFill>
          </p:spPr>
        </p:sp>
        <p:sp>
          <p:nvSpPr>
            <p:cNvPr name="AutoShape 30" id="30"/>
            <p:cNvSpPr/>
            <p:nvPr/>
          </p:nvSpPr>
          <p:spPr>
            <a:xfrm rot="0">
              <a:off x="799768" y="466203"/>
              <a:ext cx="69238" cy="69238"/>
            </a:xfrm>
            <a:prstGeom prst="ellipse">
              <a:avLst/>
            </a:prstGeom>
            <a:solidFill>
              <a:schemeClr val="accent1">
                <a:alpha val="40000"/>
              </a:schemeClr>
            </a:solidFill>
          </p:spPr>
        </p:sp>
        <p:sp>
          <p:nvSpPr>
            <p:cNvPr name="AutoShape 31" id="31"/>
            <p:cNvSpPr/>
            <p:nvPr/>
          </p:nvSpPr>
          <p:spPr>
            <a:xfrm rot="0">
              <a:off x="904945" y="462070"/>
              <a:ext cx="65594" cy="65594"/>
            </a:xfrm>
            <a:prstGeom prst="ellipse">
              <a:avLst/>
            </a:prstGeom>
            <a:solidFill>
              <a:schemeClr val="accent1">
                <a:alpha val="20000"/>
              </a:schemeClr>
            </a:solidFill>
          </p:spPr>
        </p:sp>
        <p:sp>
          <p:nvSpPr>
            <p:cNvPr name="AutoShape 32" id="32"/>
            <p:cNvSpPr/>
            <p:nvPr/>
          </p:nvSpPr>
          <p:spPr>
            <a:xfrm rot="0">
              <a:off x="454963" y="566715"/>
              <a:ext cx="84147" cy="84147"/>
            </a:xfrm>
            <a:prstGeom prst="ellipse">
              <a:avLst/>
            </a:prstGeom>
            <a:solidFill>
              <a:schemeClr val="accent1">
                <a:alpha val="100000"/>
              </a:schemeClr>
            </a:solidFill>
          </p:spPr>
        </p:sp>
        <p:sp>
          <p:nvSpPr>
            <p:cNvPr name="AutoShape 33" id="33"/>
            <p:cNvSpPr/>
            <p:nvPr/>
          </p:nvSpPr>
          <p:spPr>
            <a:xfrm rot="0">
              <a:off x="575049" y="573291"/>
              <a:ext cx="78137" cy="78137"/>
            </a:xfrm>
            <a:prstGeom prst="ellipse">
              <a:avLst/>
            </a:prstGeom>
            <a:solidFill>
              <a:schemeClr val="accent1">
                <a:alpha val="80000"/>
              </a:schemeClr>
            </a:solidFill>
          </p:spPr>
        </p:sp>
        <p:sp>
          <p:nvSpPr>
            <p:cNvPr name="AutoShape 34" id="34"/>
            <p:cNvSpPr/>
            <p:nvPr/>
          </p:nvSpPr>
          <p:spPr>
            <a:xfrm rot="0">
              <a:off x="689125" y="575007"/>
              <a:ext cx="74704" cy="74704"/>
            </a:xfrm>
            <a:prstGeom prst="ellipse">
              <a:avLst/>
            </a:prstGeom>
            <a:solidFill>
              <a:schemeClr val="accent1">
                <a:alpha val="60000"/>
              </a:schemeClr>
            </a:solidFill>
          </p:spPr>
        </p:sp>
        <p:sp>
          <p:nvSpPr>
            <p:cNvPr name="AutoShape 35" id="35"/>
            <p:cNvSpPr/>
            <p:nvPr/>
          </p:nvSpPr>
          <p:spPr>
            <a:xfrm rot="0">
              <a:off x="799768" y="583977"/>
              <a:ext cx="69238" cy="69238"/>
            </a:xfrm>
            <a:prstGeom prst="ellipse">
              <a:avLst/>
            </a:prstGeom>
            <a:solidFill>
              <a:schemeClr val="accent1">
                <a:alpha val="40000"/>
              </a:schemeClr>
            </a:solidFill>
          </p:spPr>
        </p:sp>
        <p:sp>
          <p:nvSpPr>
            <p:cNvPr name="AutoShape 36" id="36"/>
            <p:cNvSpPr/>
            <p:nvPr/>
          </p:nvSpPr>
          <p:spPr>
            <a:xfrm rot="0">
              <a:off x="904945" y="579844"/>
              <a:ext cx="65594" cy="65594"/>
            </a:xfrm>
            <a:prstGeom prst="ellipse">
              <a:avLst/>
            </a:prstGeom>
            <a:solidFill>
              <a:schemeClr val="accent1">
                <a:alpha val="20000"/>
              </a:schemeClr>
            </a:solidFill>
          </p:spPr>
        </p:sp>
        <p:sp>
          <p:nvSpPr>
            <p:cNvPr name="AutoShape 37" id="37"/>
            <p:cNvSpPr/>
            <p:nvPr/>
          </p:nvSpPr>
          <p:spPr>
            <a:xfrm rot="0">
              <a:off x="454963" y="684489"/>
              <a:ext cx="84147" cy="84147"/>
            </a:xfrm>
            <a:prstGeom prst="ellipse">
              <a:avLst/>
            </a:prstGeom>
            <a:solidFill>
              <a:schemeClr val="accent1">
                <a:alpha val="100000"/>
              </a:schemeClr>
            </a:solidFill>
          </p:spPr>
        </p:sp>
        <p:sp>
          <p:nvSpPr>
            <p:cNvPr name="AutoShape 38" id="38"/>
            <p:cNvSpPr/>
            <p:nvPr/>
          </p:nvSpPr>
          <p:spPr>
            <a:xfrm rot="0">
              <a:off x="575049" y="691064"/>
              <a:ext cx="78137" cy="78137"/>
            </a:xfrm>
            <a:prstGeom prst="ellipse">
              <a:avLst/>
            </a:prstGeom>
            <a:solidFill>
              <a:schemeClr val="accent1">
                <a:alpha val="80000"/>
              </a:schemeClr>
            </a:solidFill>
          </p:spPr>
        </p:sp>
        <p:sp>
          <p:nvSpPr>
            <p:cNvPr name="AutoShape 39" id="39"/>
            <p:cNvSpPr/>
            <p:nvPr/>
          </p:nvSpPr>
          <p:spPr>
            <a:xfrm rot="0">
              <a:off x="689125" y="692781"/>
              <a:ext cx="74704" cy="74704"/>
            </a:xfrm>
            <a:prstGeom prst="ellipse">
              <a:avLst/>
            </a:prstGeom>
            <a:solidFill>
              <a:schemeClr val="accent1">
                <a:alpha val="60000"/>
              </a:schemeClr>
            </a:solidFill>
          </p:spPr>
        </p:sp>
        <p:sp>
          <p:nvSpPr>
            <p:cNvPr name="AutoShape 40" id="40"/>
            <p:cNvSpPr/>
            <p:nvPr/>
          </p:nvSpPr>
          <p:spPr>
            <a:xfrm rot="0">
              <a:off x="799768" y="701751"/>
              <a:ext cx="69238" cy="69238"/>
            </a:xfrm>
            <a:prstGeom prst="ellipse">
              <a:avLst/>
            </a:prstGeom>
            <a:solidFill>
              <a:schemeClr val="accent1">
                <a:alpha val="40000"/>
              </a:schemeClr>
            </a:solidFill>
          </p:spPr>
        </p:sp>
        <p:sp>
          <p:nvSpPr>
            <p:cNvPr name="AutoShape 41" id="41"/>
            <p:cNvSpPr/>
            <p:nvPr/>
          </p:nvSpPr>
          <p:spPr>
            <a:xfrm rot="0">
              <a:off x="904945" y="697618"/>
              <a:ext cx="65594" cy="65594"/>
            </a:xfrm>
            <a:prstGeom prst="ellipse">
              <a:avLst/>
            </a:prstGeom>
            <a:solidFill>
              <a:schemeClr val="accent1">
                <a:alpha val="20000"/>
              </a:schemeClr>
            </a:solidFill>
          </p:spPr>
        </p:sp>
        <p:sp>
          <p:nvSpPr>
            <p:cNvPr name="TextBox 42" id="42"/>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演示过程</a:t>
              </a:r>
            </a:p>
          </p:txBody>
        </p:sp>
      </p:grpSp>
      <p:grpSp>
        <p:nvGrpSpPr>
          <p:cNvPr name="Group 43" id="43"/>
          <p:cNvGrpSpPr/>
          <p:nvPr/>
        </p:nvGrpSpPr>
        <p:grpSpPr>
          <a:xfrm rot="0">
            <a:off x="7809821" y="1823726"/>
            <a:ext cx="3286271" cy="1875094"/>
            <a:chOff x="7809821" y="1823726"/>
            <a:chExt cx="3286271" cy="1875094"/>
          </a:xfrm>
        </p:grpSpPr>
        <p:sp>
          <p:nvSpPr>
            <p:cNvPr name="TextBox 44" id="44"/>
            <p:cNvSpPr txBox="true"/>
            <p:nvPr/>
          </p:nvSpPr>
          <p:spPr>
            <a:xfrm rot="0">
              <a:off x="7809821" y="1823726"/>
              <a:ext cx="3286271" cy="1875094"/>
            </a:xfrm>
            <a:prstGeom prst="rect">
              <a:avLst/>
            </a:prstGeom>
          </p:spPr>
          <p:txBody>
            <a:bodyPr anchor="ctr" rtlCol="false" lIns="66008" rIns="66008" tIns="33052" bIns="33052" anchorCtr="true" vert="horz" wrap="square">
              <a:normAutofit/>
            </a:bodyPr>
            <a:lstStyle/>
            <a:p>
              <a:pPr algn="l">
                <a:lnSpc>
                  <a:spcPct val="150000"/>
                </a:lnSpc>
              </a:pPr>
              <a:r>
                <a:rPr lang="en-US" sz="1500">
                  <a:solidFill>
                    <a:schemeClr val="dk1">
                      <a:alpha val="100000"/>
                    </a:schemeClr>
                  </a:solidFill>
                  <a:latin typeface="Microsoft Yahei"/>
                  <a:ea typeface="Microsoft Yahei"/>
                  <a:cs typeface="Microsoft Yahei"/>
                </a:rPr>
                <a:t>我们将通过一个简单的生成式AI演示，展示如何从一个简短的文字描述生成对应的图像或文本。</a:t>
              </a:r>
            </a:p>
          </p:txBody>
        </p:sp>
      </p:grpSp>
      <p:grpSp>
        <p:nvGrpSpPr>
          <p:cNvPr name="Group 45" id="45"/>
          <p:cNvGrpSpPr/>
          <p:nvPr/>
        </p:nvGrpSpPr>
        <p:grpSpPr>
          <a:xfrm rot="0">
            <a:off x="7809821" y="4249198"/>
            <a:ext cx="3286271" cy="1875094"/>
            <a:chOff x="7809821" y="4249198"/>
            <a:chExt cx="3286271" cy="1875094"/>
          </a:xfrm>
        </p:grpSpPr>
        <p:sp>
          <p:nvSpPr>
            <p:cNvPr name="TextBox 46" id="46"/>
            <p:cNvSpPr txBox="true"/>
            <p:nvPr/>
          </p:nvSpPr>
          <p:spPr>
            <a:xfrm rot="0">
              <a:off x="7809821" y="4249198"/>
              <a:ext cx="3286271" cy="1875094"/>
            </a:xfrm>
            <a:prstGeom prst="rect">
              <a:avLst/>
            </a:prstGeom>
          </p:spPr>
          <p:txBody>
            <a:bodyPr anchor="ctr" rtlCol="false" lIns="66008" rIns="66008" tIns="33052" bIns="33052" anchorCtr="true" vert="horz" wrap="square">
              <a:normAutofit/>
            </a:bodyPr>
            <a:lstStyle/>
            <a:p>
              <a:pPr algn="l">
                <a:lnSpc>
                  <a:spcPct val="150000"/>
                </a:lnSpc>
              </a:pPr>
              <a:r>
                <a:rPr lang="en-US" sz="1500">
                  <a:solidFill>
                    <a:schemeClr val="dk1">
                      <a:alpha val="100000"/>
                    </a:schemeClr>
                  </a:solidFill>
                  <a:latin typeface="Microsoft Yahei"/>
                  <a:ea typeface="Microsoft Yahei"/>
                  <a:cs typeface="Microsoft Yahei"/>
                </a:rPr>
                <a:t>生成式AI演示将为我们提供一种直观感受AI生成内容原理和过程的方式，让我们了解AI如何将输入的信息转化为具有意义的内容。</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570800" y="1576863"/>
            <a:ext cx="1849755" cy="929640"/>
          </a:xfrm>
          <a:prstGeom prst="rect">
            <a:avLst/>
          </a:prstGeom>
        </p:spPr>
        <p:txBody>
          <a:bodyPr anchor="t" rtlCol="false" lIns="91440" rIns="91440" tIns="45720" bIns="45720" anchorCtr="true" vert="horz" wrap="square">
            <a:noAutofit/>
          </a:bodyPr>
          <a:lstStyle/>
          <a:p>
            <a:pPr>
              <a:lnSpc>
                <a:spcPct val="90000"/>
              </a:lnSpc>
            </a:pPr>
            <a:r>
              <a:rPr lang="en-US" b="true" sz="3300">
                <a:solidFill>
                  <a:srgbClr val="131516">
                    <a:alpha val="100000"/>
                  </a:srgbClr>
                </a:solidFill>
                <a:latin typeface="Microsoft Yahei"/>
                <a:ea typeface="Microsoft Yahei"/>
                <a:cs typeface="Microsoft Yahei"/>
              </a:rPr>
              <a:t>PART</a:t>
            </a:r>
          </a:p>
        </p:txBody>
      </p:sp>
      <p:sp>
        <p:nvSpPr>
          <p:cNvPr name="TextBox 3" id="3"/>
          <p:cNvSpPr txBox="true"/>
          <p:nvPr/>
        </p:nvSpPr>
        <p:spPr>
          <a:xfrm rot="0">
            <a:off x="2069515" y="1576863"/>
            <a:ext cx="2922600" cy="929640"/>
          </a:xfrm>
          <a:prstGeom prst="rect">
            <a:avLst/>
          </a:prstGeom>
        </p:spPr>
        <p:txBody>
          <a:bodyPr anchor="t" rtlCol="false" lIns="91440" rIns="91440" tIns="45720" bIns="45720" anchorCtr="false" vert="horz" wrap="square">
            <a:noAutofit/>
          </a:bodyPr>
          <a:lstStyle/>
          <a:p>
            <a:pPr>
              <a:lnSpc>
                <a:spcPct val="90000"/>
              </a:lnSpc>
            </a:pPr>
            <a:r>
              <a:rPr lang="en-US" b="true" sz="3300">
                <a:solidFill>
                  <a:srgbClr val="131516">
                    <a:alpha val="100000"/>
                  </a:srgbClr>
                </a:solidFill>
                <a:latin typeface="Microsoft Yahei"/>
                <a:ea typeface="Microsoft Yahei"/>
                <a:cs typeface="Microsoft Yahei"/>
              </a:rPr>
              <a:t>04</a:t>
            </a:r>
          </a:p>
        </p:txBody>
      </p:sp>
      <p:sp>
        <p:nvSpPr>
          <p:cNvPr name="TextBox 4" id="4"/>
          <p:cNvSpPr txBox="true"/>
          <p:nvPr/>
        </p:nvSpPr>
        <p:spPr>
          <a:xfrm rot="0">
            <a:off x="853953" y="2362980"/>
            <a:ext cx="6574155" cy="1805940"/>
          </a:xfrm>
          <a:prstGeom prst="rect">
            <a:avLst/>
          </a:prstGeom>
        </p:spPr>
        <p:txBody>
          <a:bodyPr anchor="t" rtlCol="false" lIns="91440" rIns="91440" tIns="45720" bIns="45720" anchorCtr="false" vert="horz" wrap="square">
            <a:spAutoFit/>
          </a:bodyPr>
          <a:lstStyle/>
          <a:p>
            <a:pPr>
              <a:lnSpc>
                <a:spcPct val="120000"/>
              </a:lnSpc>
            </a:pPr>
            <a:r>
              <a:rPr lang="en-US" b="true" sz="4500">
                <a:solidFill>
                  <a:srgbClr val="131516">
                    <a:alpha val="100000"/>
                  </a:srgbClr>
                </a:solidFill>
                <a:latin typeface="Microsoft Yahei"/>
                <a:ea typeface="Microsoft Yahei"/>
                <a:cs typeface="Microsoft Yahei"/>
              </a:rPr>
              <a:t>AI生成内容的实际应用</a:t>
            </a:r>
          </a:p>
        </p:txBody>
      </p:sp>
      <p:sp>
        <p:nvSpPr>
          <p:cNvPr name="TextBox 5" id="5"/>
          <p:cNvSpPr txBox="true"/>
          <p:nvPr/>
        </p:nvSpPr>
        <p:spPr>
          <a:xfrm rot="0">
            <a:off x="1353851" y="182270"/>
            <a:ext cx="3537586" cy="710650"/>
          </a:xfrm>
          <a:prstGeom prst="rect">
            <a:avLst/>
          </a:prstGeom>
        </p:spPr>
        <p:txBody>
          <a:bodyPr anchor="t" rtlCol="false" lIns="91440" rIns="91440" tIns="45720" bIns="45720" anchorCtr="false" vert="horz" wrap="square">
            <a:noAutofit/>
          </a:bodyPr>
          <a:lstStyle/>
          <a:p>
            <a:pPr>
              <a:lnSpc>
                <a:spcPct val="120000"/>
              </a:lnSpc>
            </a:pPr>
            <a:r>
              <a:rPr lang="en-US" b="true" sz="3300">
                <a:solidFill>
                  <a:srgbClr val="131516">
                    <a:alpha val="100000"/>
                  </a:srgbClr>
                </a:solidFill>
                <a:latin typeface="Microsoft Yahei"/>
                <a:ea typeface="Microsoft Yahei"/>
                <a:cs typeface="Microsoft Yahei"/>
              </a:rPr>
              <a:t>2023</a:t>
            </a:r>
          </a:p>
        </p:txBody>
      </p:sp>
      <p:sp>
        <p:nvSpPr>
          <p:cNvPr name="AutoShape 6" id="6"/>
          <p:cNvSpPr/>
          <p:nvPr/>
        </p:nvSpPr>
        <p:spPr>
          <a:xfrm rot="0">
            <a:off x="9364826" y="334670"/>
            <a:ext cx="2473866" cy="508573"/>
          </a:xfrm>
          <a:prstGeom prst="rect">
            <a:avLst/>
          </a:prstGeom>
          <a:noFill/>
        </p:spPr>
        <p:txBody>
          <a:bodyPr anchor="t" rtlCol="false" tIns="33052" lIns="66008" bIns="33052" rIns="66008" anchorCtr="false" vert="horz" wrap="square">
            <a:noAutofit/>
          </a:bodyPr>
          <a:lstStyle/>
          <a:p>
            <a:pPr algn="r">
              <a:lnSpc>
                <a:spcPct val="100000"/>
              </a:lnSpc>
              <a:spcBef>
                <a:spcPts val="375"/>
              </a:spcBef>
              <a:defRPr/>
            </a:pPr>
            <a:r>
              <a:rPr lang="en-US" sz="1200">
                <a:solidFill>
                  <a:srgbClr val="131516">
                    <a:alpha val="100000"/>
                  </a:srgbClr>
                </a:solidFill>
                <a:latin typeface="Microsoft Yahei"/>
                <a:ea typeface="Microsoft Yahei"/>
                <a:cs typeface="Microsoft Yahei"/>
              </a:rPr>
              <a:t>REPORTING</a:t>
            </a:r>
            <a:endParaRPr lang="en-US" sz="1100"/>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t="16566" b="16566"/>
          <a:stretch>
            <a:fillRect/>
          </a:stretch>
        </p:blipFill>
        <p:spPr>
          <a:xfrm rot="0">
            <a:off x="3909691" y="1250241"/>
            <a:ext cx="7848600" cy="5248275"/>
          </a:xfrm>
          <a:prstGeom prst="rect">
            <a:avLst/>
          </a:prstGeom>
        </p:spPr>
      </p:pic>
      <p:grpSp>
        <p:nvGrpSpPr>
          <p:cNvPr name="Group 3" id="3"/>
          <p:cNvGrpSpPr/>
          <p:nvPr/>
        </p:nvGrpSpPr>
        <p:grpSpPr>
          <a:xfrm rot="0">
            <a:off x="454963" y="93878"/>
            <a:ext cx="10641129" cy="914400"/>
            <a:chOff x="454963" y="93878"/>
            <a:chExt cx="10641129" cy="914400"/>
          </a:xfrm>
        </p:grpSpPr>
        <p:sp>
          <p:nvSpPr>
            <p:cNvPr name="AutoShape 4" id="4"/>
            <p:cNvSpPr/>
            <p:nvPr/>
          </p:nvSpPr>
          <p:spPr>
            <a:xfrm rot="0">
              <a:off x="454963" y="331168"/>
              <a:ext cx="84147" cy="84147"/>
            </a:xfrm>
            <a:prstGeom prst="ellipse">
              <a:avLst/>
            </a:prstGeom>
            <a:solidFill>
              <a:schemeClr val="accent1">
                <a:alpha val="100000"/>
              </a:schemeClr>
            </a:solidFill>
          </p:spPr>
        </p:sp>
        <p:sp>
          <p:nvSpPr>
            <p:cNvPr name="AutoShape 5" id="5"/>
            <p:cNvSpPr/>
            <p:nvPr/>
          </p:nvSpPr>
          <p:spPr>
            <a:xfrm rot="0">
              <a:off x="575049" y="337743"/>
              <a:ext cx="78137" cy="78137"/>
            </a:xfrm>
            <a:prstGeom prst="ellipse">
              <a:avLst/>
            </a:prstGeom>
            <a:solidFill>
              <a:schemeClr val="accent1">
                <a:alpha val="80000"/>
              </a:schemeClr>
            </a:solidFill>
          </p:spPr>
        </p:sp>
        <p:sp>
          <p:nvSpPr>
            <p:cNvPr name="AutoShape 6" id="6"/>
            <p:cNvSpPr/>
            <p:nvPr/>
          </p:nvSpPr>
          <p:spPr>
            <a:xfrm rot="0">
              <a:off x="689125" y="339460"/>
              <a:ext cx="74704" cy="74704"/>
            </a:xfrm>
            <a:prstGeom prst="ellipse">
              <a:avLst/>
            </a:prstGeom>
            <a:solidFill>
              <a:schemeClr val="accent1">
                <a:alpha val="60000"/>
              </a:schemeClr>
            </a:solidFill>
          </p:spPr>
        </p:sp>
        <p:sp>
          <p:nvSpPr>
            <p:cNvPr name="AutoShape 7" id="7"/>
            <p:cNvSpPr/>
            <p:nvPr/>
          </p:nvSpPr>
          <p:spPr>
            <a:xfrm rot="0">
              <a:off x="799768" y="348430"/>
              <a:ext cx="69238" cy="69238"/>
            </a:xfrm>
            <a:prstGeom prst="ellipse">
              <a:avLst/>
            </a:prstGeom>
            <a:solidFill>
              <a:schemeClr val="accent1">
                <a:alpha val="40000"/>
              </a:schemeClr>
            </a:solidFill>
          </p:spPr>
        </p:sp>
        <p:sp>
          <p:nvSpPr>
            <p:cNvPr name="AutoShape 8" id="8"/>
            <p:cNvSpPr/>
            <p:nvPr/>
          </p:nvSpPr>
          <p:spPr>
            <a:xfrm rot="0">
              <a:off x="904945" y="344297"/>
              <a:ext cx="65594" cy="65594"/>
            </a:xfrm>
            <a:prstGeom prst="ellipse">
              <a:avLst/>
            </a:prstGeom>
            <a:solidFill>
              <a:schemeClr val="accent1">
                <a:alpha val="20000"/>
              </a:schemeClr>
            </a:solidFill>
          </p:spPr>
        </p:sp>
        <p:sp>
          <p:nvSpPr>
            <p:cNvPr name="AutoShape 9" id="9"/>
            <p:cNvSpPr/>
            <p:nvPr/>
          </p:nvSpPr>
          <p:spPr>
            <a:xfrm rot="0">
              <a:off x="454963" y="448942"/>
              <a:ext cx="84147" cy="84147"/>
            </a:xfrm>
            <a:prstGeom prst="ellipse">
              <a:avLst/>
            </a:prstGeom>
            <a:solidFill>
              <a:schemeClr val="accent1">
                <a:alpha val="100000"/>
              </a:schemeClr>
            </a:solidFill>
          </p:spPr>
        </p:sp>
        <p:sp>
          <p:nvSpPr>
            <p:cNvPr name="AutoShape 10" id="10"/>
            <p:cNvSpPr/>
            <p:nvPr/>
          </p:nvSpPr>
          <p:spPr>
            <a:xfrm rot="0">
              <a:off x="575049" y="455517"/>
              <a:ext cx="78137" cy="78137"/>
            </a:xfrm>
            <a:prstGeom prst="ellipse">
              <a:avLst/>
            </a:prstGeom>
            <a:solidFill>
              <a:schemeClr val="accent1">
                <a:alpha val="80000"/>
              </a:schemeClr>
            </a:solidFill>
          </p:spPr>
        </p:sp>
        <p:sp>
          <p:nvSpPr>
            <p:cNvPr name="AutoShape 11" id="11"/>
            <p:cNvSpPr/>
            <p:nvPr/>
          </p:nvSpPr>
          <p:spPr>
            <a:xfrm rot="0">
              <a:off x="689125" y="457233"/>
              <a:ext cx="74704" cy="74704"/>
            </a:xfrm>
            <a:prstGeom prst="ellipse">
              <a:avLst/>
            </a:prstGeom>
            <a:solidFill>
              <a:schemeClr val="accent1">
                <a:alpha val="60000"/>
              </a:schemeClr>
            </a:solidFill>
          </p:spPr>
        </p:sp>
        <p:sp>
          <p:nvSpPr>
            <p:cNvPr name="AutoShape 12" id="12"/>
            <p:cNvSpPr/>
            <p:nvPr/>
          </p:nvSpPr>
          <p:spPr>
            <a:xfrm rot="0">
              <a:off x="799768" y="466203"/>
              <a:ext cx="69238" cy="69238"/>
            </a:xfrm>
            <a:prstGeom prst="ellipse">
              <a:avLst/>
            </a:prstGeom>
            <a:solidFill>
              <a:schemeClr val="accent1">
                <a:alpha val="40000"/>
              </a:schemeClr>
            </a:solidFill>
          </p:spPr>
        </p:sp>
        <p:sp>
          <p:nvSpPr>
            <p:cNvPr name="AutoShape 13" id="13"/>
            <p:cNvSpPr/>
            <p:nvPr/>
          </p:nvSpPr>
          <p:spPr>
            <a:xfrm rot="0">
              <a:off x="904945" y="462070"/>
              <a:ext cx="65594" cy="65594"/>
            </a:xfrm>
            <a:prstGeom prst="ellipse">
              <a:avLst/>
            </a:prstGeom>
            <a:solidFill>
              <a:schemeClr val="accent1">
                <a:alpha val="20000"/>
              </a:schemeClr>
            </a:solidFill>
          </p:spPr>
        </p:sp>
        <p:sp>
          <p:nvSpPr>
            <p:cNvPr name="AutoShape 14" id="14"/>
            <p:cNvSpPr/>
            <p:nvPr/>
          </p:nvSpPr>
          <p:spPr>
            <a:xfrm rot="0">
              <a:off x="454963" y="566715"/>
              <a:ext cx="84147" cy="84147"/>
            </a:xfrm>
            <a:prstGeom prst="ellipse">
              <a:avLst/>
            </a:prstGeom>
            <a:solidFill>
              <a:schemeClr val="accent1">
                <a:alpha val="100000"/>
              </a:schemeClr>
            </a:solidFill>
          </p:spPr>
        </p:sp>
        <p:sp>
          <p:nvSpPr>
            <p:cNvPr name="AutoShape 15" id="15"/>
            <p:cNvSpPr/>
            <p:nvPr/>
          </p:nvSpPr>
          <p:spPr>
            <a:xfrm rot="0">
              <a:off x="575049" y="573291"/>
              <a:ext cx="78137" cy="78137"/>
            </a:xfrm>
            <a:prstGeom prst="ellipse">
              <a:avLst/>
            </a:prstGeom>
            <a:solidFill>
              <a:schemeClr val="accent1">
                <a:alpha val="80000"/>
              </a:schemeClr>
            </a:solidFill>
          </p:spPr>
        </p:sp>
        <p:sp>
          <p:nvSpPr>
            <p:cNvPr name="AutoShape 16" id="16"/>
            <p:cNvSpPr/>
            <p:nvPr/>
          </p:nvSpPr>
          <p:spPr>
            <a:xfrm rot="0">
              <a:off x="689125" y="575007"/>
              <a:ext cx="74704" cy="74704"/>
            </a:xfrm>
            <a:prstGeom prst="ellipse">
              <a:avLst/>
            </a:prstGeom>
            <a:solidFill>
              <a:schemeClr val="accent1">
                <a:alpha val="60000"/>
              </a:schemeClr>
            </a:solidFill>
          </p:spPr>
        </p:sp>
        <p:sp>
          <p:nvSpPr>
            <p:cNvPr name="AutoShape 17" id="17"/>
            <p:cNvSpPr/>
            <p:nvPr/>
          </p:nvSpPr>
          <p:spPr>
            <a:xfrm rot="0">
              <a:off x="799768" y="583977"/>
              <a:ext cx="69238" cy="69238"/>
            </a:xfrm>
            <a:prstGeom prst="ellipse">
              <a:avLst/>
            </a:prstGeom>
            <a:solidFill>
              <a:schemeClr val="accent1">
                <a:alpha val="40000"/>
              </a:schemeClr>
            </a:solidFill>
          </p:spPr>
        </p:sp>
        <p:sp>
          <p:nvSpPr>
            <p:cNvPr name="AutoShape 18" id="18"/>
            <p:cNvSpPr/>
            <p:nvPr/>
          </p:nvSpPr>
          <p:spPr>
            <a:xfrm rot="0">
              <a:off x="904945" y="579844"/>
              <a:ext cx="65594" cy="65594"/>
            </a:xfrm>
            <a:prstGeom prst="ellipse">
              <a:avLst/>
            </a:prstGeom>
            <a:solidFill>
              <a:schemeClr val="accent1">
                <a:alpha val="20000"/>
              </a:schemeClr>
            </a:solidFill>
          </p:spPr>
        </p:sp>
        <p:sp>
          <p:nvSpPr>
            <p:cNvPr name="AutoShape 19" id="19"/>
            <p:cNvSpPr/>
            <p:nvPr/>
          </p:nvSpPr>
          <p:spPr>
            <a:xfrm rot="0">
              <a:off x="454963" y="684489"/>
              <a:ext cx="84147" cy="84147"/>
            </a:xfrm>
            <a:prstGeom prst="ellipse">
              <a:avLst/>
            </a:prstGeom>
            <a:solidFill>
              <a:schemeClr val="accent1">
                <a:alpha val="100000"/>
              </a:schemeClr>
            </a:solidFill>
          </p:spPr>
        </p:sp>
        <p:sp>
          <p:nvSpPr>
            <p:cNvPr name="AutoShape 20" id="20"/>
            <p:cNvSpPr/>
            <p:nvPr/>
          </p:nvSpPr>
          <p:spPr>
            <a:xfrm rot="0">
              <a:off x="575049" y="691064"/>
              <a:ext cx="78137" cy="78137"/>
            </a:xfrm>
            <a:prstGeom prst="ellipse">
              <a:avLst/>
            </a:prstGeom>
            <a:solidFill>
              <a:schemeClr val="accent1">
                <a:alpha val="80000"/>
              </a:schemeClr>
            </a:solidFill>
          </p:spPr>
        </p:sp>
        <p:sp>
          <p:nvSpPr>
            <p:cNvPr name="AutoShape 21" id="21"/>
            <p:cNvSpPr/>
            <p:nvPr/>
          </p:nvSpPr>
          <p:spPr>
            <a:xfrm rot="0">
              <a:off x="689125" y="692781"/>
              <a:ext cx="74704" cy="74704"/>
            </a:xfrm>
            <a:prstGeom prst="ellipse">
              <a:avLst/>
            </a:prstGeom>
            <a:solidFill>
              <a:schemeClr val="accent1">
                <a:alpha val="60000"/>
              </a:schemeClr>
            </a:solidFill>
          </p:spPr>
        </p:sp>
        <p:sp>
          <p:nvSpPr>
            <p:cNvPr name="AutoShape 22" id="22"/>
            <p:cNvSpPr/>
            <p:nvPr/>
          </p:nvSpPr>
          <p:spPr>
            <a:xfrm rot="0">
              <a:off x="799768" y="701751"/>
              <a:ext cx="69238" cy="69238"/>
            </a:xfrm>
            <a:prstGeom prst="ellipse">
              <a:avLst/>
            </a:prstGeom>
            <a:solidFill>
              <a:schemeClr val="accent1">
                <a:alpha val="40000"/>
              </a:schemeClr>
            </a:solidFill>
          </p:spPr>
        </p:sp>
        <p:sp>
          <p:nvSpPr>
            <p:cNvPr name="AutoShape 23" id="23"/>
            <p:cNvSpPr/>
            <p:nvPr/>
          </p:nvSpPr>
          <p:spPr>
            <a:xfrm rot="0">
              <a:off x="904945" y="697618"/>
              <a:ext cx="65594" cy="65594"/>
            </a:xfrm>
            <a:prstGeom prst="ellipse">
              <a:avLst/>
            </a:prstGeom>
            <a:solidFill>
              <a:schemeClr val="accent1">
                <a:alpha val="20000"/>
              </a:schemeClr>
            </a:solidFill>
          </p:spPr>
        </p:sp>
        <p:sp>
          <p:nvSpPr>
            <p:cNvPr name="TextBox 24" id="24"/>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写作助手</a:t>
              </a:r>
            </a:p>
          </p:txBody>
        </p:sp>
      </p:grpSp>
      <p:sp>
        <p:nvSpPr>
          <p:cNvPr name="AutoShape 25" id="25"/>
          <p:cNvSpPr/>
          <p:nvPr/>
        </p:nvSpPr>
        <p:spPr>
          <a:xfrm rot="0">
            <a:off x="454963" y="3878730"/>
            <a:ext cx="3974251" cy="2162291"/>
          </a:xfrm>
          <a:prstGeom prst="rect">
            <a:avLst/>
          </a:prstGeom>
          <a:solidFill>
            <a:schemeClr val="accent1">
              <a:lumMod val="75000"/>
              <a:alpha val="76862"/>
            </a:schemeClr>
          </a:solidFill>
        </p:spPr>
      </p:sp>
      <p:sp>
        <p:nvSpPr>
          <p:cNvPr name="AutoShape 26" id="26"/>
          <p:cNvSpPr/>
          <p:nvPr/>
        </p:nvSpPr>
        <p:spPr>
          <a:xfrm rot="0">
            <a:off x="563624" y="1510084"/>
            <a:ext cx="2936423" cy="1604591"/>
          </a:xfrm>
          <a:prstGeom prst="rect">
            <a:avLst/>
          </a:prstGeom>
          <a:noFill/>
        </p:spPr>
        <p:txBody>
          <a:bodyPr anchor="t" rtlCol="false" tIns="45720" lIns="91440" bIns="45720" rIns="91440" anchorCtr="false" vert="horz" wrap="square">
            <a:noAutofit/>
          </a:bodyPr>
          <a:lstStyle/>
          <a:p>
            <a:pPr algn="l">
              <a:lnSpc>
                <a:spcPct val="150000"/>
              </a:lnSpc>
              <a:spcBef>
                <a:spcPts val="270"/>
              </a:spcBef>
              <a:defRPr/>
            </a:pPr>
            <a:r>
              <a:rPr lang="en-US" sz="1350">
                <a:solidFill>
                  <a:schemeClr val="dk1">
                    <a:alpha val="100000"/>
                  </a:schemeClr>
                </a:solidFill>
                <a:latin typeface="Microsoft Yahei"/>
                <a:ea typeface="Microsoft Yahei"/>
                <a:cs typeface="Microsoft Yahei"/>
              </a:rPr>
              <a:t>AI如何根据用户输入的主题和需求生成文章大纲或段落，以提高写作效率和质量。</a:t>
            </a:r>
            <a:endParaRPr lang="en-US" sz="1100"/>
          </a:p>
        </p:txBody>
      </p:sp>
      <p:sp>
        <p:nvSpPr>
          <p:cNvPr name="AutoShape 27" id="27"/>
          <p:cNvSpPr/>
          <p:nvPr/>
        </p:nvSpPr>
        <p:spPr>
          <a:xfrm rot="0">
            <a:off x="590191" y="4157580"/>
            <a:ext cx="3052052" cy="1604591"/>
          </a:xfrm>
          <a:prstGeom prst="rect">
            <a:avLst/>
          </a:prstGeom>
          <a:noFill/>
        </p:spPr>
        <p:txBody>
          <a:bodyPr anchor="t" rtlCol="false" tIns="45720" lIns="91440" bIns="45720" rIns="91440" anchorCtr="false" vert="horz" wrap="square">
            <a:noAutofit/>
          </a:bodyPr>
          <a:lstStyle/>
          <a:p>
            <a:pPr algn="l">
              <a:lnSpc>
                <a:spcPct val="150000"/>
              </a:lnSpc>
              <a:spcBef>
                <a:spcPts val="270"/>
              </a:spcBef>
              <a:defRPr/>
            </a:pPr>
            <a:r>
              <a:rPr lang="en-US" sz="1350">
                <a:solidFill>
                  <a:srgbClr val="FFFFFF">
                    <a:alpha val="100000"/>
                  </a:srgbClr>
                </a:solidFill>
                <a:latin typeface="Microsoft Yahei"/>
                <a:ea typeface="Microsoft Yahei"/>
                <a:cs typeface="Microsoft Yahei"/>
              </a:rPr>
              <a:t>我们将分析实际应用中的写作助手，探讨其优点和不足，如在自动化写作、新闻摘要生成等方面的应用。</a:t>
            </a:r>
            <a:endParaRPr lang="en-US" sz="1100"/>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alphaModFix amt="70000"/>
          </a:blip>
          <a:srcRect/>
          <a:stretch>
            <a:fillRect/>
          </a:stretch>
        </p:blipFill>
        <p:spPr>
          <a:xfrm rot="0">
            <a:off x="939482" y="1415327"/>
            <a:ext cx="4843295" cy="4843295"/>
          </a:xfrm>
          <a:prstGeom prst="roundRect">
            <a:avLst/>
          </a:prstGeom>
        </p:spPr>
      </p:pic>
      <p:sp>
        <p:nvSpPr>
          <p:cNvPr name="TextBox 3" id="3"/>
          <p:cNvSpPr txBox="true"/>
          <p:nvPr/>
        </p:nvSpPr>
        <p:spPr>
          <a:xfrm rot="0">
            <a:off x="6261748" y="1415327"/>
            <a:ext cx="4760228" cy="1524000"/>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AI如何根据用户提供的关键词或草图生成艺术作品，为创意产业带来新的可能。</a:t>
            </a:r>
          </a:p>
        </p:txBody>
      </p:sp>
      <p:sp>
        <p:nvSpPr>
          <p:cNvPr name="TextBox 4" id="4"/>
          <p:cNvSpPr txBox="true"/>
          <p:nvPr/>
        </p:nvSpPr>
        <p:spPr>
          <a:xfrm rot="0">
            <a:off x="6261748" y="3711304"/>
            <a:ext cx="4760228" cy="1524000"/>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我们将研究图像创作领域的AI应用，了解其影响和潜力，如在风格迁移、插画生成等方面的应用。</a:t>
            </a:r>
          </a:p>
        </p:txBody>
      </p:sp>
      <p:grpSp>
        <p:nvGrpSpPr>
          <p:cNvPr name="Group 5" id="5"/>
          <p:cNvGrpSpPr/>
          <p:nvPr/>
        </p:nvGrpSpPr>
        <p:grpSpPr>
          <a:xfrm rot="0">
            <a:off x="454963" y="93878"/>
            <a:ext cx="10641129" cy="914400"/>
            <a:chOff x="454963" y="93878"/>
            <a:chExt cx="10641129" cy="914400"/>
          </a:xfrm>
        </p:grpSpPr>
        <p:sp>
          <p:nvSpPr>
            <p:cNvPr name="AutoShape 6" id="6"/>
            <p:cNvSpPr/>
            <p:nvPr/>
          </p:nvSpPr>
          <p:spPr>
            <a:xfrm rot="0">
              <a:off x="454963" y="331168"/>
              <a:ext cx="84147" cy="84147"/>
            </a:xfrm>
            <a:prstGeom prst="ellipse">
              <a:avLst/>
            </a:prstGeom>
            <a:solidFill>
              <a:schemeClr val="accent1">
                <a:alpha val="100000"/>
              </a:schemeClr>
            </a:solidFill>
          </p:spPr>
        </p:sp>
        <p:sp>
          <p:nvSpPr>
            <p:cNvPr name="AutoShape 7" id="7"/>
            <p:cNvSpPr/>
            <p:nvPr/>
          </p:nvSpPr>
          <p:spPr>
            <a:xfrm rot="0">
              <a:off x="575049" y="337743"/>
              <a:ext cx="78137" cy="78137"/>
            </a:xfrm>
            <a:prstGeom prst="ellipse">
              <a:avLst/>
            </a:prstGeom>
            <a:solidFill>
              <a:schemeClr val="accent1">
                <a:alpha val="80000"/>
              </a:schemeClr>
            </a:solidFill>
          </p:spPr>
        </p:sp>
        <p:sp>
          <p:nvSpPr>
            <p:cNvPr name="AutoShape 8" id="8"/>
            <p:cNvSpPr/>
            <p:nvPr/>
          </p:nvSpPr>
          <p:spPr>
            <a:xfrm rot="0">
              <a:off x="689125" y="339460"/>
              <a:ext cx="74704" cy="74704"/>
            </a:xfrm>
            <a:prstGeom prst="ellipse">
              <a:avLst/>
            </a:prstGeom>
            <a:solidFill>
              <a:schemeClr val="accent1">
                <a:alpha val="60000"/>
              </a:schemeClr>
            </a:solidFill>
          </p:spPr>
        </p:sp>
        <p:sp>
          <p:nvSpPr>
            <p:cNvPr name="AutoShape 9" id="9"/>
            <p:cNvSpPr/>
            <p:nvPr/>
          </p:nvSpPr>
          <p:spPr>
            <a:xfrm rot="0">
              <a:off x="799768" y="348430"/>
              <a:ext cx="69238" cy="69238"/>
            </a:xfrm>
            <a:prstGeom prst="ellipse">
              <a:avLst/>
            </a:prstGeom>
            <a:solidFill>
              <a:schemeClr val="accent1">
                <a:alpha val="40000"/>
              </a:schemeClr>
            </a:solidFill>
          </p:spPr>
        </p:sp>
        <p:sp>
          <p:nvSpPr>
            <p:cNvPr name="AutoShape 10" id="10"/>
            <p:cNvSpPr/>
            <p:nvPr/>
          </p:nvSpPr>
          <p:spPr>
            <a:xfrm rot="0">
              <a:off x="904945" y="344297"/>
              <a:ext cx="65594" cy="65594"/>
            </a:xfrm>
            <a:prstGeom prst="ellipse">
              <a:avLst/>
            </a:prstGeom>
            <a:solidFill>
              <a:schemeClr val="accent1">
                <a:alpha val="20000"/>
              </a:schemeClr>
            </a:solidFill>
          </p:spPr>
        </p:sp>
        <p:sp>
          <p:nvSpPr>
            <p:cNvPr name="AutoShape 11" id="11"/>
            <p:cNvSpPr/>
            <p:nvPr/>
          </p:nvSpPr>
          <p:spPr>
            <a:xfrm rot="0">
              <a:off x="454963" y="448942"/>
              <a:ext cx="84147" cy="84147"/>
            </a:xfrm>
            <a:prstGeom prst="ellipse">
              <a:avLst/>
            </a:prstGeom>
            <a:solidFill>
              <a:schemeClr val="accent1">
                <a:alpha val="100000"/>
              </a:schemeClr>
            </a:solidFill>
          </p:spPr>
        </p:sp>
        <p:sp>
          <p:nvSpPr>
            <p:cNvPr name="AutoShape 12" id="12"/>
            <p:cNvSpPr/>
            <p:nvPr/>
          </p:nvSpPr>
          <p:spPr>
            <a:xfrm rot="0">
              <a:off x="575049" y="455517"/>
              <a:ext cx="78137" cy="78137"/>
            </a:xfrm>
            <a:prstGeom prst="ellipse">
              <a:avLst/>
            </a:prstGeom>
            <a:solidFill>
              <a:schemeClr val="accent1">
                <a:alpha val="80000"/>
              </a:schemeClr>
            </a:solidFill>
          </p:spPr>
        </p:sp>
        <p:sp>
          <p:nvSpPr>
            <p:cNvPr name="AutoShape 13" id="13"/>
            <p:cNvSpPr/>
            <p:nvPr/>
          </p:nvSpPr>
          <p:spPr>
            <a:xfrm rot="0">
              <a:off x="689125" y="457233"/>
              <a:ext cx="74704" cy="74704"/>
            </a:xfrm>
            <a:prstGeom prst="ellipse">
              <a:avLst/>
            </a:prstGeom>
            <a:solidFill>
              <a:schemeClr val="accent1">
                <a:alpha val="60000"/>
              </a:schemeClr>
            </a:solidFill>
          </p:spPr>
        </p:sp>
        <p:sp>
          <p:nvSpPr>
            <p:cNvPr name="AutoShape 14" id="14"/>
            <p:cNvSpPr/>
            <p:nvPr/>
          </p:nvSpPr>
          <p:spPr>
            <a:xfrm rot="0">
              <a:off x="799768" y="466203"/>
              <a:ext cx="69238" cy="69238"/>
            </a:xfrm>
            <a:prstGeom prst="ellipse">
              <a:avLst/>
            </a:prstGeom>
            <a:solidFill>
              <a:schemeClr val="accent1">
                <a:alpha val="40000"/>
              </a:schemeClr>
            </a:solidFill>
          </p:spPr>
        </p:sp>
        <p:sp>
          <p:nvSpPr>
            <p:cNvPr name="AutoShape 15" id="15"/>
            <p:cNvSpPr/>
            <p:nvPr/>
          </p:nvSpPr>
          <p:spPr>
            <a:xfrm rot="0">
              <a:off x="904945" y="462070"/>
              <a:ext cx="65594" cy="65594"/>
            </a:xfrm>
            <a:prstGeom prst="ellipse">
              <a:avLst/>
            </a:prstGeom>
            <a:solidFill>
              <a:schemeClr val="accent1">
                <a:alpha val="20000"/>
              </a:schemeClr>
            </a:solidFill>
          </p:spPr>
        </p:sp>
        <p:sp>
          <p:nvSpPr>
            <p:cNvPr name="AutoShape 16" id="16"/>
            <p:cNvSpPr/>
            <p:nvPr/>
          </p:nvSpPr>
          <p:spPr>
            <a:xfrm rot="0">
              <a:off x="454963" y="566715"/>
              <a:ext cx="84147" cy="84147"/>
            </a:xfrm>
            <a:prstGeom prst="ellipse">
              <a:avLst/>
            </a:prstGeom>
            <a:solidFill>
              <a:schemeClr val="accent1">
                <a:alpha val="100000"/>
              </a:schemeClr>
            </a:solidFill>
          </p:spPr>
        </p:sp>
        <p:sp>
          <p:nvSpPr>
            <p:cNvPr name="AutoShape 17" id="17"/>
            <p:cNvSpPr/>
            <p:nvPr/>
          </p:nvSpPr>
          <p:spPr>
            <a:xfrm rot="0">
              <a:off x="575049" y="573291"/>
              <a:ext cx="78137" cy="78137"/>
            </a:xfrm>
            <a:prstGeom prst="ellipse">
              <a:avLst/>
            </a:prstGeom>
            <a:solidFill>
              <a:schemeClr val="accent1">
                <a:alpha val="80000"/>
              </a:schemeClr>
            </a:solidFill>
          </p:spPr>
        </p:sp>
        <p:sp>
          <p:nvSpPr>
            <p:cNvPr name="AutoShape 18" id="18"/>
            <p:cNvSpPr/>
            <p:nvPr/>
          </p:nvSpPr>
          <p:spPr>
            <a:xfrm rot="0">
              <a:off x="689125" y="575007"/>
              <a:ext cx="74704" cy="74704"/>
            </a:xfrm>
            <a:prstGeom prst="ellipse">
              <a:avLst/>
            </a:prstGeom>
            <a:solidFill>
              <a:schemeClr val="accent1">
                <a:alpha val="60000"/>
              </a:schemeClr>
            </a:solidFill>
          </p:spPr>
        </p:sp>
        <p:sp>
          <p:nvSpPr>
            <p:cNvPr name="AutoShape 19" id="19"/>
            <p:cNvSpPr/>
            <p:nvPr/>
          </p:nvSpPr>
          <p:spPr>
            <a:xfrm rot="0">
              <a:off x="799768" y="583977"/>
              <a:ext cx="69238" cy="69238"/>
            </a:xfrm>
            <a:prstGeom prst="ellipse">
              <a:avLst/>
            </a:prstGeom>
            <a:solidFill>
              <a:schemeClr val="accent1">
                <a:alpha val="40000"/>
              </a:schemeClr>
            </a:solidFill>
          </p:spPr>
        </p:sp>
        <p:sp>
          <p:nvSpPr>
            <p:cNvPr name="AutoShape 20" id="20"/>
            <p:cNvSpPr/>
            <p:nvPr/>
          </p:nvSpPr>
          <p:spPr>
            <a:xfrm rot="0">
              <a:off x="904945" y="579844"/>
              <a:ext cx="65594" cy="65594"/>
            </a:xfrm>
            <a:prstGeom prst="ellipse">
              <a:avLst/>
            </a:prstGeom>
            <a:solidFill>
              <a:schemeClr val="accent1">
                <a:alpha val="20000"/>
              </a:schemeClr>
            </a:solidFill>
          </p:spPr>
        </p:sp>
        <p:sp>
          <p:nvSpPr>
            <p:cNvPr name="AutoShape 21" id="21"/>
            <p:cNvSpPr/>
            <p:nvPr/>
          </p:nvSpPr>
          <p:spPr>
            <a:xfrm rot="0">
              <a:off x="454963" y="684489"/>
              <a:ext cx="84147" cy="84147"/>
            </a:xfrm>
            <a:prstGeom prst="ellipse">
              <a:avLst/>
            </a:prstGeom>
            <a:solidFill>
              <a:schemeClr val="accent1">
                <a:alpha val="100000"/>
              </a:schemeClr>
            </a:solidFill>
          </p:spPr>
        </p:sp>
        <p:sp>
          <p:nvSpPr>
            <p:cNvPr name="AutoShape 22" id="22"/>
            <p:cNvSpPr/>
            <p:nvPr/>
          </p:nvSpPr>
          <p:spPr>
            <a:xfrm rot="0">
              <a:off x="575049" y="691064"/>
              <a:ext cx="78137" cy="78137"/>
            </a:xfrm>
            <a:prstGeom prst="ellipse">
              <a:avLst/>
            </a:prstGeom>
            <a:solidFill>
              <a:schemeClr val="accent1">
                <a:alpha val="80000"/>
              </a:schemeClr>
            </a:solidFill>
          </p:spPr>
        </p:sp>
        <p:sp>
          <p:nvSpPr>
            <p:cNvPr name="AutoShape 23" id="23"/>
            <p:cNvSpPr/>
            <p:nvPr/>
          </p:nvSpPr>
          <p:spPr>
            <a:xfrm rot="0">
              <a:off x="689125" y="692781"/>
              <a:ext cx="74704" cy="74704"/>
            </a:xfrm>
            <a:prstGeom prst="ellipse">
              <a:avLst/>
            </a:prstGeom>
            <a:solidFill>
              <a:schemeClr val="accent1">
                <a:alpha val="60000"/>
              </a:schemeClr>
            </a:solidFill>
          </p:spPr>
        </p:sp>
        <p:sp>
          <p:nvSpPr>
            <p:cNvPr name="AutoShape 24" id="24"/>
            <p:cNvSpPr/>
            <p:nvPr/>
          </p:nvSpPr>
          <p:spPr>
            <a:xfrm rot="0">
              <a:off x="799768" y="701751"/>
              <a:ext cx="69238" cy="69238"/>
            </a:xfrm>
            <a:prstGeom prst="ellipse">
              <a:avLst/>
            </a:prstGeom>
            <a:solidFill>
              <a:schemeClr val="accent1">
                <a:alpha val="40000"/>
              </a:schemeClr>
            </a:solidFill>
          </p:spPr>
        </p:sp>
        <p:sp>
          <p:nvSpPr>
            <p:cNvPr name="AutoShape 25" id="25"/>
            <p:cNvSpPr/>
            <p:nvPr/>
          </p:nvSpPr>
          <p:spPr>
            <a:xfrm rot="0">
              <a:off x="904945" y="697618"/>
              <a:ext cx="65594" cy="65594"/>
            </a:xfrm>
            <a:prstGeom prst="ellipse">
              <a:avLst/>
            </a:prstGeom>
            <a:solidFill>
              <a:schemeClr val="accent1">
                <a:alpha val="20000"/>
              </a:schemeClr>
            </a:solidFill>
          </p:spPr>
        </p:sp>
        <p:sp>
          <p:nvSpPr>
            <p:cNvPr name="TextBox 26" id="26"/>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图像创作</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5545936" y="2601975"/>
            <a:ext cx="1097280" cy="1097280"/>
          </a:xfrm>
          <a:prstGeom prst="ellipse">
            <a:avLst/>
          </a:prstGeom>
          <a:solidFill>
            <a:schemeClr val="accent4">
              <a:alpha val="100000"/>
            </a:schemeClr>
          </a:solidFill>
        </p:spPr>
      </p:sp>
      <p:sp>
        <p:nvSpPr>
          <p:cNvPr name="AutoShape 3" id="3"/>
          <p:cNvSpPr/>
          <p:nvPr/>
        </p:nvSpPr>
        <p:spPr>
          <a:xfrm rot="0">
            <a:off x="4723788" y="4992370"/>
            <a:ext cx="1097280" cy="1097280"/>
          </a:xfrm>
          <a:prstGeom prst="ellipse">
            <a:avLst/>
          </a:prstGeom>
          <a:solidFill>
            <a:schemeClr val="accent1">
              <a:alpha val="100000"/>
            </a:schemeClr>
          </a:solidFill>
        </p:spPr>
      </p:sp>
      <p:sp>
        <p:nvSpPr>
          <p:cNvPr name="AutoShape 4" id="4"/>
          <p:cNvSpPr/>
          <p:nvPr/>
        </p:nvSpPr>
        <p:spPr>
          <a:xfrm rot="0">
            <a:off x="6414621" y="4992370"/>
            <a:ext cx="1097280" cy="1097280"/>
          </a:xfrm>
          <a:prstGeom prst="ellipse">
            <a:avLst/>
          </a:prstGeom>
          <a:solidFill>
            <a:schemeClr val="accent2">
              <a:alpha val="100000"/>
            </a:schemeClr>
          </a:solidFill>
        </p:spPr>
      </p:sp>
      <p:sp>
        <p:nvSpPr>
          <p:cNvPr name="Freeform 5" id="5"/>
          <p:cNvSpPr/>
          <p:nvPr/>
        </p:nvSpPr>
        <p:spPr>
          <a:xfrm rot="2135991">
            <a:off x="6752079" y="3005407"/>
            <a:ext cx="422364" cy="509626"/>
          </a:xfrm>
          <a:custGeom>
            <a:avLst/>
            <a:gdLst/>
            <a:ahLst/>
            <a:cxnLst/>
            <a:rect r="r" b="b" t="t" l="l"/>
            <a:pathLst>
              <a:path h="1905000" w="1905000">
                <a:moveTo>
                  <a:pt x="1905000" y="952500"/>
                </a:moveTo>
                <a:lnTo>
                  <a:pt x="952500" y="0"/>
                </a:lnTo>
                <a:lnTo>
                  <a:pt x="952500" y="476250"/>
                </a:lnTo>
                <a:lnTo>
                  <a:pt x="0" y="476250"/>
                </a:lnTo>
                <a:lnTo>
                  <a:pt x="0" y="1428750"/>
                </a:lnTo>
                <a:lnTo>
                  <a:pt x="952500" y="1428750"/>
                </a:lnTo>
                <a:lnTo>
                  <a:pt x="952500" y="1905000"/>
                </a:lnTo>
                <a:lnTo>
                  <a:pt x="1905000" y="952500"/>
                </a:lnTo>
                <a:close/>
              </a:path>
            </a:pathLst>
          </a:custGeom>
          <a:solidFill>
            <a:schemeClr val="accent1">
              <a:lumMod val="75000"/>
              <a:alpha val="100000"/>
            </a:schemeClr>
          </a:solidFill>
        </p:spPr>
      </p:sp>
      <p:sp>
        <p:nvSpPr>
          <p:cNvPr name="Freeform 6" id="6"/>
          <p:cNvSpPr/>
          <p:nvPr/>
        </p:nvSpPr>
        <p:spPr>
          <a:xfrm rot="-2296662">
            <a:off x="5082069" y="2980409"/>
            <a:ext cx="422364" cy="509626"/>
          </a:xfrm>
          <a:custGeom>
            <a:avLst/>
            <a:gdLst/>
            <a:ahLst/>
            <a:cxnLst/>
            <a:rect r="r" b="b" t="t" l="l"/>
            <a:pathLst>
              <a:path h="1905000" w="1905000">
                <a:moveTo>
                  <a:pt x="1905000" y="952500"/>
                </a:moveTo>
                <a:lnTo>
                  <a:pt x="952500" y="0"/>
                </a:lnTo>
                <a:lnTo>
                  <a:pt x="952500" y="476250"/>
                </a:lnTo>
                <a:lnTo>
                  <a:pt x="0" y="476250"/>
                </a:lnTo>
                <a:lnTo>
                  <a:pt x="0" y="1428750"/>
                </a:lnTo>
                <a:lnTo>
                  <a:pt x="952500" y="1428750"/>
                </a:lnTo>
                <a:lnTo>
                  <a:pt x="952500" y="1905000"/>
                </a:lnTo>
                <a:lnTo>
                  <a:pt x="1905000" y="952500"/>
                </a:lnTo>
                <a:close/>
              </a:path>
            </a:pathLst>
          </a:custGeom>
          <a:solidFill>
            <a:schemeClr val="accent1">
              <a:lumMod val="75000"/>
              <a:alpha val="100000"/>
            </a:schemeClr>
          </a:solidFill>
        </p:spPr>
      </p:sp>
      <p:sp>
        <p:nvSpPr>
          <p:cNvPr name="Freeform 7" id="7"/>
          <p:cNvSpPr/>
          <p:nvPr/>
        </p:nvSpPr>
        <p:spPr>
          <a:xfrm rot="-6933846">
            <a:off x="4590610" y="4510035"/>
            <a:ext cx="422364" cy="509626"/>
          </a:xfrm>
          <a:custGeom>
            <a:avLst/>
            <a:gdLst/>
            <a:ahLst/>
            <a:cxnLst/>
            <a:rect r="r" b="b" t="t" l="l"/>
            <a:pathLst>
              <a:path h="1905000" w="1905000">
                <a:moveTo>
                  <a:pt x="1905000" y="952500"/>
                </a:moveTo>
                <a:lnTo>
                  <a:pt x="952500" y="0"/>
                </a:lnTo>
                <a:lnTo>
                  <a:pt x="952500" y="476250"/>
                </a:lnTo>
                <a:lnTo>
                  <a:pt x="0" y="476250"/>
                </a:lnTo>
                <a:lnTo>
                  <a:pt x="0" y="1428750"/>
                </a:lnTo>
                <a:lnTo>
                  <a:pt x="952500" y="1428750"/>
                </a:lnTo>
                <a:lnTo>
                  <a:pt x="952500" y="1905000"/>
                </a:lnTo>
                <a:lnTo>
                  <a:pt x="1905000" y="952500"/>
                </a:lnTo>
                <a:close/>
              </a:path>
            </a:pathLst>
          </a:custGeom>
          <a:solidFill>
            <a:schemeClr val="accent1">
              <a:lumMod val="75000"/>
              <a:alpha val="100000"/>
            </a:schemeClr>
          </a:solidFill>
        </p:spPr>
      </p:sp>
      <p:sp>
        <p:nvSpPr>
          <p:cNvPr name="Freeform 8" id="8"/>
          <p:cNvSpPr/>
          <p:nvPr/>
        </p:nvSpPr>
        <p:spPr>
          <a:xfrm rot="10800000">
            <a:off x="5884214" y="5286197"/>
            <a:ext cx="422364" cy="509626"/>
          </a:xfrm>
          <a:custGeom>
            <a:avLst/>
            <a:gdLst/>
            <a:ahLst/>
            <a:cxnLst/>
            <a:rect r="r" b="b" t="t" l="l"/>
            <a:pathLst>
              <a:path h="1905000" w="1905000">
                <a:moveTo>
                  <a:pt x="1905000" y="952500"/>
                </a:moveTo>
                <a:lnTo>
                  <a:pt x="952500" y="0"/>
                </a:lnTo>
                <a:lnTo>
                  <a:pt x="952500" y="476250"/>
                </a:lnTo>
                <a:lnTo>
                  <a:pt x="0" y="476250"/>
                </a:lnTo>
                <a:lnTo>
                  <a:pt x="0" y="1428750"/>
                </a:lnTo>
                <a:lnTo>
                  <a:pt x="952500" y="1428750"/>
                </a:lnTo>
                <a:lnTo>
                  <a:pt x="952500" y="1905000"/>
                </a:lnTo>
                <a:lnTo>
                  <a:pt x="1905000" y="952500"/>
                </a:lnTo>
                <a:close/>
              </a:path>
            </a:pathLst>
          </a:custGeom>
          <a:solidFill>
            <a:schemeClr val="accent1">
              <a:lumMod val="75000"/>
              <a:alpha val="100000"/>
            </a:schemeClr>
          </a:solidFill>
        </p:spPr>
      </p:sp>
      <p:sp>
        <p:nvSpPr>
          <p:cNvPr name="Freeform 9" id="9"/>
          <p:cNvSpPr/>
          <p:nvPr/>
        </p:nvSpPr>
        <p:spPr>
          <a:xfrm rot="6699367">
            <a:off x="7238684" y="4544360"/>
            <a:ext cx="422364" cy="509626"/>
          </a:xfrm>
          <a:custGeom>
            <a:avLst/>
            <a:gdLst/>
            <a:ahLst/>
            <a:cxnLst/>
            <a:rect r="r" b="b" t="t" l="l"/>
            <a:pathLst>
              <a:path h="1905000" w="1905000">
                <a:moveTo>
                  <a:pt x="1905000" y="952500"/>
                </a:moveTo>
                <a:lnTo>
                  <a:pt x="952500" y="0"/>
                </a:lnTo>
                <a:lnTo>
                  <a:pt x="952500" y="476250"/>
                </a:lnTo>
                <a:lnTo>
                  <a:pt x="0" y="476250"/>
                </a:lnTo>
                <a:lnTo>
                  <a:pt x="0" y="1428750"/>
                </a:lnTo>
                <a:lnTo>
                  <a:pt x="952500" y="1428750"/>
                </a:lnTo>
                <a:lnTo>
                  <a:pt x="952500" y="1905000"/>
                </a:lnTo>
                <a:lnTo>
                  <a:pt x="1905000" y="952500"/>
                </a:lnTo>
                <a:close/>
              </a:path>
            </a:pathLst>
          </a:custGeom>
          <a:solidFill>
            <a:schemeClr val="accent1">
              <a:lumMod val="75000"/>
              <a:alpha val="100000"/>
            </a:schemeClr>
          </a:solidFill>
        </p:spPr>
      </p:sp>
      <p:sp>
        <p:nvSpPr>
          <p:cNvPr name="TextBox 10" id="10"/>
          <p:cNvSpPr txBox="true"/>
          <p:nvPr/>
        </p:nvSpPr>
        <p:spPr>
          <a:xfrm rot="0">
            <a:off x="8171891" y="3318396"/>
            <a:ext cx="3209925" cy="1209675"/>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我们将探讨AI如何在音乐产业中发挥作用，以及其对音乐创作的影响。</a:t>
            </a:r>
          </a:p>
        </p:txBody>
      </p:sp>
      <p:sp>
        <p:nvSpPr>
          <p:cNvPr name="Freeform 11" id="11"/>
          <p:cNvSpPr/>
          <p:nvPr/>
        </p:nvSpPr>
        <p:spPr>
          <a:xfrm rot="0">
            <a:off x="5821069" y="2864915"/>
            <a:ext cx="571400" cy="571400"/>
          </a:xfrm>
          <a:custGeom>
            <a:avLst/>
            <a:gdLst/>
            <a:ahLst/>
            <a:cxnLst/>
            <a:rect r="r" b="b" t="t" l="l"/>
            <a:pathLst>
              <a:path h="304800" w="304800">
                <a:moveTo>
                  <a:pt x="147180" y="28632"/>
                </a:moveTo>
                <a:lnTo>
                  <a:pt x="19907" y="83468"/>
                </a:lnTo>
                <a:lnTo>
                  <a:pt x="147304" y="137874"/>
                </a:lnTo>
                <a:lnTo>
                  <a:pt x="276015" y="83344"/>
                </a:lnTo>
                <a:lnTo>
                  <a:pt x="147180" y="28632"/>
                </a:lnTo>
                <a:close/>
                <a:moveTo>
                  <a:pt x="152400" y="144723"/>
                </a:moveTo>
                <a:lnTo>
                  <a:pt x="152400" y="276168"/>
                </a:lnTo>
                <a:lnTo>
                  <a:pt x="276177" y="217408"/>
                </a:lnTo>
                <a:lnTo>
                  <a:pt x="276177" y="92145"/>
                </a:lnTo>
                <a:lnTo>
                  <a:pt x="152400" y="144723"/>
                </a:lnTo>
                <a:close/>
                <a:moveTo>
                  <a:pt x="19098" y="217408"/>
                </a:moveTo>
                <a:lnTo>
                  <a:pt x="143294" y="276168"/>
                </a:lnTo>
                <a:lnTo>
                  <a:pt x="143294" y="144723"/>
                </a:lnTo>
                <a:lnTo>
                  <a:pt x="19098" y="92145"/>
                </a:lnTo>
                <a:lnTo>
                  <a:pt x="19098" y="217408"/>
                </a:lnTo>
                <a:close/>
              </a:path>
            </a:pathLst>
          </a:custGeom>
          <a:solidFill>
            <a:srgbClr val="FFFFFF">
              <a:alpha val="100000"/>
            </a:srgbClr>
          </a:solidFill>
        </p:spPr>
      </p:sp>
      <p:sp>
        <p:nvSpPr>
          <p:cNvPr name="AutoShape 12" id="12"/>
          <p:cNvSpPr/>
          <p:nvPr/>
        </p:nvSpPr>
        <p:spPr>
          <a:xfrm rot="0">
            <a:off x="6973593" y="3379295"/>
            <a:ext cx="1097280" cy="1097280"/>
          </a:xfrm>
          <a:prstGeom prst="ellipse">
            <a:avLst/>
          </a:prstGeom>
          <a:solidFill>
            <a:schemeClr val="accent3">
              <a:alpha val="100000"/>
            </a:schemeClr>
          </a:solidFill>
        </p:spPr>
      </p:sp>
      <p:sp>
        <p:nvSpPr>
          <p:cNvPr name="Freeform 13" id="13"/>
          <p:cNvSpPr/>
          <p:nvPr/>
        </p:nvSpPr>
        <p:spPr>
          <a:xfrm rot="0">
            <a:off x="7266066" y="3659577"/>
            <a:ext cx="512333" cy="512333"/>
          </a:xfrm>
          <a:custGeom>
            <a:avLst/>
            <a:gdLst/>
            <a:ahLst/>
            <a:cxnLst/>
            <a:rect r="r" b="b" t="t" l="l"/>
            <a:pathLst>
              <a:path h="304800" w="304800">
                <a:moveTo>
                  <a:pt x="0" y="209550"/>
                </a:moveTo>
                <a:lnTo>
                  <a:pt x="152410" y="247650"/>
                </a:lnTo>
                <a:lnTo>
                  <a:pt x="304800" y="209550"/>
                </a:lnTo>
                <a:lnTo>
                  <a:pt x="304800" y="247650"/>
                </a:lnTo>
                <a:lnTo>
                  <a:pt x="152410" y="285750"/>
                </a:lnTo>
                <a:lnTo>
                  <a:pt x="0" y="247650"/>
                </a:lnTo>
                <a:close/>
                <a:moveTo>
                  <a:pt x="0" y="133350"/>
                </a:moveTo>
                <a:lnTo>
                  <a:pt x="152410" y="171450"/>
                </a:lnTo>
                <a:lnTo>
                  <a:pt x="304800" y="133350"/>
                </a:lnTo>
                <a:lnTo>
                  <a:pt x="304800" y="171450"/>
                </a:lnTo>
                <a:lnTo>
                  <a:pt x="152410" y="209550"/>
                </a:lnTo>
                <a:lnTo>
                  <a:pt x="0" y="171450"/>
                </a:lnTo>
                <a:close/>
                <a:moveTo>
                  <a:pt x="0" y="57150"/>
                </a:moveTo>
                <a:lnTo>
                  <a:pt x="152410" y="19050"/>
                </a:lnTo>
                <a:lnTo>
                  <a:pt x="304800" y="57150"/>
                </a:lnTo>
                <a:lnTo>
                  <a:pt x="304800" y="95250"/>
                </a:lnTo>
                <a:lnTo>
                  <a:pt x="152410" y="133350"/>
                </a:lnTo>
                <a:lnTo>
                  <a:pt x="0" y="95250"/>
                </a:lnTo>
                <a:close/>
              </a:path>
            </a:pathLst>
          </a:custGeom>
          <a:solidFill>
            <a:srgbClr val="FFFFFF">
              <a:alpha val="100000"/>
            </a:srgbClr>
          </a:solidFill>
        </p:spPr>
      </p:sp>
      <p:sp>
        <p:nvSpPr>
          <p:cNvPr name="AutoShape 14" id="14"/>
          <p:cNvSpPr/>
          <p:nvPr/>
        </p:nvSpPr>
        <p:spPr>
          <a:xfrm rot="0">
            <a:off x="4116258" y="3379295"/>
            <a:ext cx="1097280" cy="1097280"/>
          </a:xfrm>
          <a:prstGeom prst="ellipse">
            <a:avLst/>
          </a:prstGeom>
          <a:solidFill>
            <a:schemeClr val="accent2">
              <a:alpha val="100000"/>
            </a:schemeClr>
          </a:solidFill>
        </p:spPr>
      </p:sp>
      <p:sp>
        <p:nvSpPr>
          <p:cNvPr name="Freeform 15" id="15"/>
          <p:cNvSpPr/>
          <p:nvPr/>
        </p:nvSpPr>
        <p:spPr>
          <a:xfrm rot="0">
            <a:off x="4418097" y="3668943"/>
            <a:ext cx="493600" cy="493600"/>
          </a:xfrm>
          <a:custGeom>
            <a:avLst/>
            <a:gdLst/>
            <a:ahLst/>
            <a:cxnLst/>
            <a:rect r="r" b="b" t="t" l="l"/>
            <a:pathLst>
              <a:path h="304800" w="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sp>
      <p:sp>
        <p:nvSpPr>
          <p:cNvPr name="Freeform 16" id="16"/>
          <p:cNvSpPr/>
          <p:nvPr/>
        </p:nvSpPr>
        <p:spPr>
          <a:xfrm rot="0">
            <a:off x="5034007" y="5314781"/>
            <a:ext cx="476843" cy="476843"/>
          </a:xfrm>
          <a:custGeom>
            <a:avLst/>
            <a:gdLst/>
            <a:ahLst/>
            <a:cxnLst/>
            <a:rect r="r" b="b" t="t" l="l"/>
            <a:pathLst>
              <a:path h="304800" w="304800">
                <a:moveTo>
                  <a:pt x="116843" y="182880"/>
                </a:moveTo>
                <a:lnTo>
                  <a:pt x="30480" y="182880"/>
                </a:lnTo>
                <a:lnTo>
                  <a:pt x="30480" y="304800"/>
                </a:lnTo>
                <a:lnTo>
                  <a:pt x="0" y="304800"/>
                </a:lnTo>
                <a:lnTo>
                  <a:pt x="0" y="0"/>
                </a:lnTo>
                <a:lnTo>
                  <a:pt x="182880" y="0"/>
                </a:lnTo>
                <a:lnTo>
                  <a:pt x="187957" y="30480"/>
                </a:lnTo>
                <a:lnTo>
                  <a:pt x="304800" y="30480"/>
                </a:lnTo>
                <a:lnTo>
                  <a:pt x="259080" y="121920"/>
                </a:lnTo>
                <a:lnTo>
                  <a:pt x="304800" y="213360"/>
                </a:lnTo>
                <a:lnTo>
                  <a:pt x="121920" y="213360"/>
                </a:lnTo>
                <a:lnTo>
                  <a:pt x="116843" y="182880"/>
                </a:lnTo>
                <a:close/>
              </a:path>
            </a:pathLst>
          </a:custGeom>
          <a:solidFill>
            <a:srgbClr val="FFFFFF">
              <a:alpha val="100000"/>
            </a:srgbClr>
          </a:solidFill>
        </p:spPr>
      </p:sp>
      <p:sp>
        <p:nvSpPr>
          <p:cNvPr name="Freeform 17" id="17"/>
          <p:cNvSpPr/>
          <p:nvPr/>
        </p:nvSpPr>
        <p:spPr>
          <a:xfrm rot="0">
            <a:off x="6589033" y="5255782"/>
            <a:ext cx="570456" cy="570456"/>
          </a:xfrm>
          <a:custGeom>
            <a:avLst/>
            <a:gdLst/>
            <a:ahLst/>
            <a:cxnLst/>
            <a:rect r="r" b="b" t="t" l="l"/>
            <a:pathLst>
              <a:path h="304800" w="304800">
                <a:moveTo>
                  <a:pt x="310886" y="167269"/>
                </a:moveTo>
                <a:cubicBezTo>
                  <a:pt x="310886" y="167269"/>
                  <a:pt x="267148" y="122672"/>
                  <a:pt x="206873" y="122672"/>
                </a:cubicBezTo>
                <a:cubicBezTo>
                  <a:pt x="147980" y="122672"/>
                  <a:pt x="89764" y="167269"/>
                  <a:pt x="89764" y="167269"/>
                </a:cubicBezTo>
                <a:lnTo>
                  <a:pt x="57064" y="153619"/>
                </a:lnTo>
                <a:lnTo>
                  <a:pt x="57064" y="193662"/>
                </a:lnTo>
                <a:cubicBezTo>
                  <a:pt x="62217" y="195415"/>
                  <a:pt x="65989" y="200158"/>
                  <a:pt x="65989" y="205902"/>
                </a:cubicBezTo>
                <a:cubicBezTo>
                  <a:pt x="65989" y="211703"/>
                  <a:pt x="62141" y="216456"/>
                  <a:pt x="56912" y="218170"/>
                </a:cubicBezTo>
                <a:lnTo>
                  <a:pt x="66580" y="245135"/>
                </a:lnTo>
                <a:lnTo>
                  <a:pt x="38043" y="245135"/>
                </a:lnTo>
                <a:lnTo>
                  <a:pt x="47796" y="217942"/>
                </a:lnTo>
                <a:cubicBezTo>
                  <a:pt x="43110" y="215951"/>
                  <a:pt x="39834" y="211322"/>
                  <a:pt x="39834" y="205902"/>
                </a:cubicBezTo>
                <a:cubicBezTo>
                  <a:pt x="39834" y="200597"/>
                  <a:pt x="43015" y="196082"/>
                  <a:pt x="47558" y="194024"/>
                </a:cubicBezTo>
                <a:lnTo>
                  <a:pt x="47558" y="149647"/>
                </a:lnTo>
                <a:lnTo>
                  <a:pt x="0" y="129816"/>
                </a:lnTo>
                <a:lnTo>
                  <a:pt x="209255" y="35890"/>
                </a:lnTo>
                <a:lnTo>
                  <a:pt x="401241" y="130997"/>
                </a:lnTo>
                <a:lnTo>
                  <a:pt x="310886" y="167269"/>
                </a:lnTo>
                <a:close/>
                <a:moveTo>
                  <a:pt x="204492" y="145266"/>
                </a:moveTo>
                <a:cubicBezTo>
                  <a:pt x="265128" y="145266"/>
                  <a:pt x="294846" y="177365"/>
                  <a:pt x="294846" y="177365"/>
                </a:cubicBezTo>
                <a:lnTo>
                  <a:pt x="294846" y="243945"/>
                </a:lnTo>
                <a:cubicBezTo>
                  <a:pt x="294846" y="243945"/>
                  <a:pt x="263938" y="268910"/>
                  <a:pt x="199739" y="268910"/>
                </a:cubicBezTo>
                <a:cubicBezTo>
                  <a:pt x="135541" y="268910"/>
                  <a:pt x="114138" y="243945"/>
                  <a:pt x="114138" y="243945"/>
                </a:cubicBezTo>
                <a:lnTo>
                  <a:pt x="114138" y="177365"/>
                </a:lnTo>
                <a:cubicBezTo>
                  <a:pt x="114138" y="177365"/>
                  <a:pt x="143856" y="145266"/>
                  <a:pt x="204492" y="145266"/>
                </a:cubicBezTo>
                <a:close/>
                <a:moveTo>
                  <a:pt x="203302" y="254641"/>
                </a:moveTo>
                <a:cubicBezTo>
                  <a:pt x="245326" y="254641"/>
                  <a:pt x="279397" y="246116"/>
                  <a:pt x="279397" y="235620"/>
                </a:cubicBezTo>
                <a:cubicBezTo>
                  <a:pt x="279397" y="225123"/>
                  <a:pt x="245326" y="216599"/>
                  <a:pt x="203302" y="216599"/>
                </a:cubicBezTo>
                <a:cubicBezTo>
                  <a:pt x="161277" y="216599"/>
                  <a:pt x="127216" y="225123"/>
                  <a:pt x="127216" y="235620"/>
                </a:cubicBezTo>
                <a:cubicBezTo>
                  <a:pt x="127216" y="246116"/>
                  <a:pt x="161277" y="254641"/>
                  <a:pt x="203302" y="254641"/>
                </a:cubicBezTo>
                <a:close/>
              </a:path>
            </a:pathLst>
          </a:custGeom>
          <a:solidFill>
            <a:srgbClr val="FFFFFF">
              <a:alpha val="100000"/>
            </a:srgbClr>
          </a:solidFill>
        </p:spPr>
      </p:sp>
      <p:sp>
        <p:nvSpPr>
          <p:cNvPr name="TextBox 18" id="18"/>
          <p:cNvSpPr txBox="true"/>
          <p:nvPr/>
        </p:nvSpPr>
        <p:spPr>
          <a:xfrm rot="0">
            <a:off x="7879518" y="4987861"/>
            <a:ext cx="3209925" cy="1209675"/>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通过本课时的学习，我们将对AI如何“理解”并生成内容有更深入的认识。</a:t>
            </a:r>
          </a:p>
        </p:txBody>
      </p:sp>
      <p:sp>
        <p:nvSpPr>
          <p:cNvPr name="TextBox 19" id="19"/>
          <p:cNvSpPr txBox="true"/>
          <p:nvPr/>
        </p:nvSpPr>
        <p:spPr>
          <a:xfrm rot="0">
            <a:off x="653186" y="3304902"/>
            <a:ext cx="3209925" cy="1209675"/>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我们将更好地把握AI的发展趋势，探索更多创新可能性，并为实现人类与AI的共同发展做好准备。</a:t>
            </a:r>
          </a:p>
        </p:txBody>
      </p:sp>
      <p:sp>
        <p:nvSpPr>
          <p:cNvPr name="TextBox 20" id="20"/>
          <p:cNvSpPr txBox="true"/>
          <p:nvPr/>
        </p:nvSpPr>
        <p:spPr>
          <a:xfrm rot="0">
            <a:off x="1082466" y="4987747"/>
            <a:ext cx="3209925" cy="1209675"/>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为未来的探索和实践打下坚实基础，了解AI的运作机制和实际应用。</a:t>
            </a:r>
          </a:p>
        </p:txBody>
      </p:sp>
      <p:sp>
        <p:nvSpPr>
          <p:cNvPr name="TextBox 21" id="21"/>
          <p:cNvSpPr txBox="true"/>
          <p:nvPr/>
        </p:nvSpPr>
        <p:spPr>
          <a:xfrm rot="0">
            <a:off x="4488661" y="1252888"/>
            <a:ext cx="3209925" cy="1209675"/>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AI在音乐领域中的应用包括旋律生成、和声编排等，为音乐创作提供更多灵感。</a:t>
            </a:r>
          </a:p>
        </p:txBody>
      </p:sp>
      <p:grpSp>
        <p:nvGrpSpPr>
          <p:cNvPr name="Group 22" id="22"/>
          <p:cNvGrpSpPr/>
          <p:nvPr/>
        </p:nvGrpSpPr>
        <p:grpSpPr>
          <a:xfrm rot="0">
            <a:off x="454963" y="93878"/>
            <a:ext cx="10641129" cy="914400"/>
            <a:chOff x="454963" y="93878"/>
            <a:chExt cx="10641129" cy="914400"/>
          </a:xfrm>
        </p:grpSpPr>
        <p:sp>
          <p:nvSpPr>
            <p:cNvPr name="AutoShape 23" id="23"/>
            <p:cNvSpPr/>
            <p:nvPr/>
          </p:nvSpPr>
          <p:spPr>
            <a:xfrm rot="0">
              <a:off x="454963" y="331168"/>
              <a:ext cx="84147" cy="84147"/>
            </a:xfrm>
            <a:prstGeom prst="ellipse">
              <a:avLst/>
            </a:prstGeom>
            <a:solidFill>
              <a:schemeClr val="accent1">
                <a:alpha val="100000"/>
              </a:schemeClr>
            </a:solidFill>
          </p:spPr>
        </p:sp>
        <p:sp>
          <p:nvSpPr>
            <p:cNvPr name="AutoShape 24" id="24"/>
            <p:cNvSpPr/>
            <p:nvPr/>
          </p:nvSpPr>
          <p:spPr>
            <a:xfrm rot="0">
              <a:off x="575049" y="337743"/>
              <a:ext cx="78137" cy="78137"/>
            </a:xfrm>
            <a:prstGeom prst="ellipse">
              <a:avLst/>
            </a:prstGeom>
            <a:solidFill>
              <a:schemeClr val="accent1">
                <a:alpha val="80000"/>
              </a:schemeClr>
            </a:solidFill>
          </p:spPr>
        </p:sp>
        <p:sp>
          <p:nvSpPr>
            <p:cNvPr name="AutoShape 25" id="25"/>
            <p:cNvSpPr/>
            <p:nvPr/>
          </p:nvSpPr>
          <p:spPr>
            <a:xfrm rot="0">
              <a:off x="689125" y="339460"/>
              <a:ext cx="74704" cy="74704"/>
            </a:xfrm>
            <a:prstGeom prst="ellipse">
              <a:avLst/>
            </a:prstGeom>
            <a:solidFill>
              <a:schemeClr val="accent1">
                <a:alpha val="60000"/>
              </a:schemeClr>
            </a:solidFill>
          </p:spPr>
        </p:sp>
        <p:sp>
          <p:nvSpPr>
            <p:cNvPr name="AutoShape 26" id="26"/>
            <p:cNvSpPr/>
            <p:nvPr/>
          </p:nvSpPr>
          <p:spPr>
            <a:xfrm rot="0">
              <a:off x="799768" y="348430"/>
              <a:ext cx="69238" cy="69238"/>
            </a:xfrm>
            <a:prstGeom prst="ellipse">
              <a:avLst/>
            </a:prstGeom>
            <a:solidFill>
              <a:schemeClr val="accent1">
                <a:alpha val="40000"/>
              </a:schemeClr>
            </a:solidFill>
          </p:spPr>
        </p:sp>
        <p:sp>
          <p:nvSpPr>
            <p:cNvPr name="AutoShape 27" id="27"/>
            <p:cNvSpPr/>
            <p:nvPr/>
          </p:nvSpPr>
          <p:spPr>
            <a:xfrm rot="0">
              <a:off x="904945" y="344297"/>
              <a:ext cx="65594" cy="65594"/>
            </a:xfrm>
            <a:prstGeom prst="ellipse">
              <a:avLst/>
            </a:prstGeom>
            <a:solidFill>
              <a:schemeClr val="accent1">
                <a:alpha val="20000"/>
              </a:schemeClr>
            </a:solidFill>
          </p:spPr>
        </p:sp>
        <p:sp>
          <p:nvSpPr>
            <p:cNvPr name="AutoShape 28" id="28"/>
            <p:cNvSpPr/>
            <p:nvPr/>
          </p:nvSpPr>
          <p:spPr>
            <a:xfrm rot="0">
              <a:off x="454963" y="448942"/>
              <a:ext cx="84147" cy="84147"/>
            </a:xfrm>
            <a:prstGeom prst="ellipse">
              <a:avLst/>
            </a:prstGeom>
            <a:solidFill>
              <a:schemeClr val="accent1">
                <a:alpha val="100000"/>
              </a:schemeClr>
            </a:solidFill>
          </p:spPr>
        </p:sp>
        <p:sp>
          <p:nvSpPr>
            <p:cNvPr name="AutoShape 29" id="29"/>
            <p:cNvSpPr/>
            <p:nvPr/>
          </p:nvSpPr>
          <p:spPr>
            <a:xfrm rot="0">
              <a:off x="575049" y="455517"/>
              <a:ext cx="78137" cy="78137"/>
            </a:xfrm>
            <a:prstGeom prst="ellipse">
              <a:avLst/>
            </a:prstGeom>
            <a:solidFill>
              <a:schemeClr val="accent1">
                <a:alpha val="80000"/>
              </a:schemeClr>
            </a:solidFill>
          </p:spPr>
        </p:sp>
        <p:sp>
          <p:nvSpPr>
            <p:cNvPr name="AutoShape 30" id="30"/>
            <p:cNvSpPr/>
            <p:nvPr/>
          </p:nvSpPr>
          <p:spPr>
            <a:xfrm rot="0">
              <a:off x="689125" y="457233"/>
              <a:ext cx="74704" cy="74704"/>
            </a:xfrm>
            <a:prstGeom prst="ellipse">
              <a:avLst/>
            </a:prstGeom>
            <a:solidFill>
              <a:schemeClr val="accent1">
                <a:alpha val="60000"/>
              </a:schemeClr>
            </a:solidFill>
          </p:spPr>
        </p:sp>
        <p:sp>
          <p:nvSpPr>
            <p:cNvPr name="AutoShape 31" id="31"/>
            <p:cNvSpPr/>
            <p:nvPr/>
          </p:nvSpPr>
          <p:spPr>
            <a:xfrm rot="0">
              <a:off x="799768" y="466203"/>
              <a:ext cx="69238" cy="69238"/>
            </a:xfrm>
            <a:prstGeom prst="ellipse">
              <a:avLst/>
            </a:prstGeom>
            <a:solidFill>
              <a:schemeClr val="accent1">
                <a:alpha val="40000"/>
              </a:schemeClr>
            </a:solidFill>
          </p:spPr>
        </p:sp>
        <p:sp>
          <p:nvSpPr>
            <p:cNvPr name="AutoShape 32" id="32"/>
            <p:cNvSpPr/>
            <p:nvPr/>
          </p:nvSpPr>
          <p:spPr>
            <a:xfrm rot="0">
              <a:off x="904945" y="462070"/>
              <a:ext cx="65594" cy="65594"/>
            </a:xfrm>
            <a:prstGeom prst="ellipse">
              <a:avLst/>
            </a:prstGeom>
            <a:solidFill>
              <a:schemeClr val="accent1">
                <a:alpha val="20000"/>
              </a:schemeClr>
            </a:solidFill>
          </p:spPr>
        </p:sp>
        <p:sp>
          <p:nvSpPr>
            <p:cNvPr name="AutoShape 33" id="33"/>
            <p:cNvSpPr/>
            <p:nvPr/>
          </p:nvSpPr>
          <p:spPr>
            <a:xfrm rot="0">
              <a:off x="454963" y="566715"/>
              <a:ext cx="84147" cy="84147"/>
            </a:xfrm>
            <a:prstGeom prst="ellipse">
              <a:avLst/>
            </a:prstGeom>
            <a:solidFill>
              <a:schemeClr val="accent1">
                <a:alpha val="100000"/>
              </a:schemeClr>
            </a:solidFill>
          </p:spPr>
        </p:sp>
        <p:sp>
          <p:nvSpPr>
            <p:cNvPr name="AutoShape 34" id="34"/>
            <p:cNvSpPr/>
            <p:nvPr/>
          </p:nvSpPr>
          <p:spPr>
            <a:xfrm rot="0">
              <a:off x="575049" y="573291"/>
              <a:ext cx="78137" cy="78137"/>
            </a:xfrm>
            <a:prstGeom prst="ellipse">
              <a:avLst/>
            </a:prstGeom>
            <a:solidFill>
              <a:schemeClr val="accent1">
                <a:alpha val="80000"/>
              </a:schemeClr>
            </a:solidFill>
          </p:spPr>
        </p:sp>
        <p:sp>
          <p:nvSpPr>
            <p:cNvPr name="AutoShape 35" id="35"/>
            <p:cNvSpPr/>
            <p:nvPr/>
          </p:nvSpPr>
          <p:spPr>
            <a:xfrm rot="0">
              <a:off x="689125" y="575007"/>
              <a:ext cx="74704" cy="74704"/>
            </a:xfrm>
            <a:prstGeom prst="ellipse">
              <a:avLst/>
            </a:prstGeom>
            <a:solidFill>
              <a:schemeClr val="accent1">
                <a:alpha val="60000"/>
              </a:schemeClr>
            </a:solidFill>
          </p:spPr>
        </p:sp>
        <p:sp>
          <p:nvSpPr>
            <p:cNvPr name="AutoShape 36" id="36"/>
            <p:cNvSpPr/>
            <p:nvPr/>
          </p:nvSpPr>
          <p:spPr>
            <a:xfrm rot="0">
              <a:off x="799768" y="583977"/>
              <a:ext cx="69238" cy="69238"/>
            </a:xfrm>
            <a:prstGeom prst="ellipse">
              <a:avLst/>
            </a:prstGeom>
            <a:solidFill>
              <a:schemeClr val="accent1">
                <a:alpha val="40000"/>
              </a:schemeClr>
            </a:solidFill>
          </p:spPr>
        </p:sp>
        <p:sp>
          <p:nvSpPr>
            <p:cNvPr name="AutoShape 37" id="37"/>
            <p:cNvSpPr/>
            <p:nvPr/>
          </p:nvSpPr>
          <p:spPr>
            <a:xfrm rot="0">
              <a:off x="904945" y="579844"/>
              <a:ext cx="65594" cy="65594"/>
            </a:xfrm>
            <a:prstGeom prst="ellipse">
              <a:avLst/>
            </a:prstGeom>
            <a:solidFill>
              <a:schemeClr val="accent1">
                <a:alpha val="20000"/>
              </a:schemeClr>
            </a:solidFill>
          </p:spPr>
        </p:sp>
        <p:sp>
          <p:nvSpPr>
            <p:cNvPr name="AutoShape 38" id="38"/>
            <p:cNvSpPr/>
            <p:nvPr/>
          </p:nvSpPr>
          <p:spPr>
            <a:xfrm rot="0">
              <a:off x="454963" y="684489"/>
              <a:ext cx="84147" cy="84147"/>
            </a:xfrm>
            <a:prstGeom prst="ellipse">
              <a:avLst/>
            </a:prstGeom>
            <a:solidFill>
              <a:schemeClr val="accent1">
                <a:alpha val="100000"/>
              </a:schemeClr>
            </a:solidFill>
          </p:spPr>
        </p:sp>
        <p:sp>
          <p:nvSpPr>
            <p:cNvPr name="AutoShape 39" id="39"/>
            <p:cNvSpPr/>
            <p:nvPr/>
          </p:nvSpPr>
          <p:spPr>
            <a:xfrm rot="0">
              <a:off x="575049" y="691064"/>
              <a:ext cx="78137" cy="78137"/>
            </a:xfrm>
            <a:prstGeom prst="ellipse">
              <a:avLst/>
            </a:prstGeom>
            <a:solidFill>
              <a:schemeClr val="accent1">
                <a:alpha val="80000"/>
              </a:schemeClr>
            </a:solidFill>
          </p:spPr>
        </p:sp>
        <p:sp>
          <p:nvSpPr>
            <p:cNvPr name="AutoShape 40" id="40"/>
            <p:cNvSpPr/>
            <p:nvPr/>
          </p:nvSpPr>
          <p:spPr>
            <a:xfrm rot="0">
              <a:off x="689125" y="692781"/>
              <a:ext cx="74704" cy="74704"/>
            </a:xfrm>
            <a:prstGeom prst="ellipse">
              <a:avLst/>
            </a:prstGeom>
            <a:solidFill>
              <a:schemeClr val="accent1">
                <a:alpha val="60000"/>
              </a:schemeClr>
            </a:solidFill>
          </p:spPr>
        </p:sp>
        <p:sp>
          <p:nvSpPr>
            <p:cNvPr name="AutoShape 41" id="41"/>
            <p:cNvSpPr/>
            <p:nvPr/>
          </p:nvSpPr>
          <p:spPr>
            <a:xfrm rot="0">
              <a:off x="799768" y="701751"/>
              <a:ext cx="69238" cy="69238"/>
            </a:xfrm>
            <a:prstGeom prst="ellipse">
              <a:avLst/>
            </a:prstGeom>
            <a:solidFill>
              <a:schemeClr val="accent1">
                <a:alpha val="40000"/>
              </a:schemeClr>
            </a:solidFill>
          </p:spPr>
        </p:sp>
        <p:sp>
          <p:nvSpPr>
            <p:cNvPr name="AutoShape 42" id="42"/>
            <p:cNvSpPr/>
            <p:nvPr/>
          </p:nvSpPr>
          <p:spPr>
            <a:xfrm rot="0">
              <a:off x="904945" y="697618"/>
              <a:ext cx="65594" cy="65594"/>
            </a:xfrm>
            <a:prstGeom prst="ellipse">
              <a:avLst/>
            </a:prstGeom>
            <a:solidFill>
              <a:schemeClr val="accent1">
                <a:alpha val="20000"/>
              </a:schemeClr>
            </a:solidFill>
          </p:spPr>
        </p:sp>
        <p:sp>
          <p:nvSpPr>
            <p:cNvPr name="TextBox 43" id="43"/>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音乐创作</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794162" y="1985010"/>
            <a:ext cx="6997192" cy="1434465"/>
          </a:xfrm>
          <a:prstGeom prst="rect">
            <a:avLst/>
          </a:prstGeom>
        </p:spPr>
        <p:txBody>
          <a:bodyPr anchor="t" rtlCol="false" lIns="91440" rIns="91440" tIns="45720" bIns="45720" anchorCtr="false" vert="horz" wrap="square">
            <a:noAutofit/>
          </a:bodyPr>
          <a:lstStyle/>
          <a:p>
            <a:pPr>
              <a:lnSpc>
                <a:spcPct val="96000"/>
              </a:lnSpc>
            </a:pPr>
            <a:r>
              <a:rPr lang="en-US" b="true" sz="9600">
                <a:solidFill>
                  <a:srgbClr val="131516">
                    <a:alpha val="100000"/>
                  </a:srgbClr>
                </a:solidFill>
                <a:latin typeface="Microsoft Yahei"/>
                <a:ea typeface="Microsoft Yahei"/>
                <a:cs typeface="Microsoft Yahei"/>
              </a:rPr>
              <a:t>THANKS</a:t>
            </a:r>
          </a:p>
        </p:txBody>
      </p:sp>
      <p:sp>
        <p:nvSpPr>
          <p:cNvPr name="TextBox 3" id="3"/>
          <p:cNvSpPr txBox="true"/>
          <p:nvPr/>
        </p:nvSpPr>
        <p:spPr>
          <a:xfrm rot="0">
            <a:off x="1149821" y="3783253"/>
            <a:ext cx="1983105" cy="415290"/>
          </a:xfrm>
          <a:prstGeom prst="rect">
            <a:avLst/>
          </a:prstGeom>
        </p:spPr>
        <p:txBody>
          <a:bodyPr anchor="t" rtlCol="false" lIns="91440" rIns="91440" tIns="45720" bIns="45720" anchorCtr="true" vert="horz" wrap="square">
            <a:noAutofit/>
          </a:bodyPr>
          <a:lstStyle/>
          <a:p>
            <a:pPr algn="ctr">
              <a:lnSpc>
                <a:spcPct val="90000"/>
              </a:lnSpc>
            </a:pPr>
            <a:r>
              <a:rPr lang="en-US" sz="2100">
                <a:solidFill>
                  <a:srgbClr val="131516">
                    <a:alpha val="100000"/>
                  </a:srgbClr>
                </a:solidFill>
                <a:latin typeface="Microsoft Yahei"/>
                <a:ea typeface="Microsoft Yahei"/>
                <a:cs typeface="Microsoft Yahei"/>
              </a:rPr>
              <a:t>感谢观看</a:t>
            </a:r>
          </a:p>
        </p:txBody>
      </p:sp>
      <p:sp>
        <p:nvSpPr>
          <p:cNvPr name="TextBox 4" id="4"/>
          <p:cNvSpPr txBox="true"/>
          <p:nvPr/>
        </p:nvSpPr>
        <p:spPr>
          <a:xfrm rot="0">
            <a:off x="1353851" y="182270"/>
            <a:ext cx="3537586" cy="710650"/>
          </a:xfrm>
          <a:prstGeom prst="rect">
            <a:avLst/>
          </a:prstGeom>
        </p:spPr>
        <p:txBody>
          <a:bodyPr anchor="t" rtlCol="false" lIns="91440" rIns="91440" tIns="45720" bIns="45720" anchorCtr="false" vert="horz" wrap="square">
            <a:noAutofit/>
          </a:bodyPr>
          <a:lstStyle/>
          <a:p>
            <a:pPr>
              <a:lnSpc>
                <a:spcPct val="120000"/>
              </a:lnSpc>
            </a:pPr>
            <a:r>
              <a:rPr lang="en-US" b="true" sz="3300">
                <a:solidFill>
                  <a:srgbClr val="131516">
                    <a:alpha val="100000"/>
                  </a:srgbClr>
                </a:solidFill>
                <a:latin typeface="Microsoft Yahei"/>
                <a:ea typeface="Microsoft Yahei"/>
                <a:cs typeface="Microsoft Yahei"/>
              </a:rPr>
              <a:t>2023</a:t>
            </a:r>
          </a:p>
        </p:txBody>
      </p:sp>
      <p:sp>
        <p:nvSpPr>
          <p:cNvPr name="AutoShape 5" id="5"/>
          <p:cNvSpPr/>
          <p:nvPr/>
        </p:nvSpPr>
        <p:spPr>
          <a:xfrm rot="0">
            <a:off x="9364826" y="334670"/>
            <a:ext cx="2473866" cy="508573"/>
          </a:xfrm>
          <a:prstGeom prst="rect">
            <a:avLst/>
          </a:prstGeom>
          <a:noFill/>
        </p:spPr>
        <p:txBody>
          <a:bodyPr anchor="t" rtlCol="false" tIns="33052" lIns="66008" bIns="33052" rIns="66008" anchorCtr="false" vert="horz" wrap="square">
            <a:noAutofit/>
          </a:bodyPr>
          <a:lstStyle/>
          <a:p>
            <a:pPr algn="r">
              <a:lnSpc>
                <a:spcPct val="100000"/>
              </a:lnSpc>
              <a:spcBef>
                <a:spcPts val="375"/>
              </a:spcBef>
              <a:defRPr/>
            </a:pPr>
            <a:r>
              <a:rPr lang="en-US" sz="1200">
                <a:solidFill>
                  <a:srgbClr val="131516">
                    <a:alpha val="100000"/>
                  </a:srgbClr>
                </a:solidFill>
                <a:latin typeface="Microsoft Yahei"/>
                <a:ea typeface="Microsoft Yahei"/>
                <a:cs typeface="Microsoft Yahei"/>
              </a:rPr>
              <a:t>REPORTING</a:t>
            </a:r>
            <a:endParaRPr lang="en-US" sz="1100"/>
          </a:p>
        </p:txBody>
      </p:sp>
      <p:sp>
        <p:nvSpPr>
          <p:cNvPr name="AutoShape 6" id="6"/>
          <p:cNvSpPr/>
          <p:nvPr/>
        </p:nvSpPr>
        <p:spPr>
          <a:xfrm rot="0">
            <a:off x="849616" y="6177526"/>
            <a:ext cx="5497697" cy="419156"/>
          </a:xfrm>
          <a:prstGeom prst="rect">
            <a:avLst/>
          </a:prstGeom>
          <a:noFill/>
        </p:spPr>
        <p:txBody>
          <a:bodyPr anchor="t" rtlCol="false" tIns="33052" lIns="66008" bIns="33052" rIns="66008" anchorCtr="false" vert="horz" wrap="square">
            <a:noAutofit/>
          </a:bodyPr>
          <a:lstStyle/>
          <a:p>
            <a:pPr algn="l">
              <a:defRPr/>
            </a:pPr>
            <a:r>
              <a:rPr lang="en-US" sz="1200">
                <a:solidFill>
                  <a:srgbClr val="131516">
                    <a:alpha val="100000"/>
                  </a:srgbClr>
                </a:solidFill>
                <a:latin typeface="Microsoft Yahei"/>
                <a:ea typeface="Microsoft Yahei"/>
                <a:cs typeface="Microsoft Yahei"/>
              </a:rPr>
              <a:t>https://wenku.baidu.com</a:t>
            </a:r>
            <a:endParaRPr lang="en-US" sz="1100"/>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a:stretch>
            <a:fillRect/>
          </a:stretch>
        </p:blipFill>
        <p:spPr>
          <a:xfrm rot="0">
            <a:off x="0" y="0"/>
            <a:ext cx="12192000" cy="6858000"/>
          </a:xfrm>
          <a:prstGeom prst="rect">
            <a:avLst/>
          </a:prstGeom>
        </p:spPr>
      </p:pic>
      <p:sp>
        <p:nvSpPr>
          <p:cNvPr name="TextBox 3" id="3"/>
          <p:cNvSpPr txBox="true"/>
          <p:nvPr/>
        </p:nvSpPr>
        <p:spPr>
          <a:xfrm rot="0">
            <a:off x="4516619" y="1216342"/>
            <a:ext cx="6621780" cy="4425315"/>
          </a:xfrm>
          <a:prstGeom prst="rect">
            <a:avLst/>
          </a:prstGeom>
        </p:spPr>
        <p:txBody>
          <a:bodyPr anchor="t" rtlCol="false" lIns="91440" rIns="91440" tIns="45720" bIns="45720" anchorCtr="false" vert="horz" wrap="square">
            <a:spAutoFit/>
          </a:bodyPr>
          <a:lstStyle/>
          <a:p>
            <a:pPr lvl="0" indent="-203200" marL="203200">
              <a:lnSpc>
                <a:spcPct val="140000"/>
              </a:lnSpc>
              <a:buFont typeface="Arial"/>
              <a:buChar char="•"/>
            </a:pPr>
            <a:r>
              <a:rPr lang="en-US" b="true" sz="2400">
                <a:solidFill>
                  <a:srgbClr val="131516">
                    <a:alpha val="100000"/>
                  </a:srgbClr>
                </a:solidFill>
                <a:latin typeface="Microsoft Yahei"/>
                <a:ea typeface="Microsoft Yahei"/>
                <a:cs typeface="Microsoft Yahei"/>
              </a:rPr>
              <a:t>开场与引言</a:t>
            </a:r>
          </a:p>
          <a:p>
            <a:pPr lvl="0" indent="-203200" marL="203200">
              <a:lnSpc>
                <a:spcPct val="140000"/>
              </a:lnSpc>
              <a:buFont typeface="Arial"/>
              <a:buChar char="•"/>
            </a:pPr>
            <a:r>
              <a:rPr lang="en-US" b="true" sz="2400">
                <a:solidFill>
                  <a:srgbClr val="131516">
                    <a:alpha val="100000"/>
                  </a:srgbClr>
                </a:solidFill>
                <a:latin typeface="Microsoft Yahei"/>
                <a:ea typeface="Microsoft Yahei"/>
                <a:cs typeface="Microsoft Yahei"/>
              </a:rPr>
              <a:t>AI如何“理解”内容</a:t>
            </a:r>
          </a:p>
          <a:p>
            <a:pPr lvl="0" indent="-203200" marL="203200">
              <a:lnSpc>
                <a:spcPct val="140000"/>
              </a:lnSpc>
              <a:buFont typeface="Arial"/>
              <a:buChar char="•"/>
            </a:pPr>
            <a:r>
              <a:rPr lang="en-US" b="true" sz="2400">
                <a:solidFill>
                  <a:srgbClr val="131516">
                    <a:alpha val="100000"/>
                  </a:srgbClr>
                </a:solidFill>
                <a:latin typeface="Microsoft Yahei"/>
                <a:ea typeface="Microsoft Yahei"/>
                <a:cs typeface="Microsoft Yahei"/>
              </a:rPr>
              <a:t>AI生成内容的原理</a:t>
            </a:r>
          </a:p>
          <a:p>
            <a:pPr lvl="0" indent="-203200" marL="203200">
              <a:lnSpc>
                <a:spcPct val="140000"/>
              </a:lnSpc>
              <a:buFont typeface="Arial"/>
              <a:buChar char="•"/>
            </a:pPr>
            <a:r>
              <a:rPr lang="en-US" b="true" sz="2400">
                <a:solidFill>
                  <a:srgbClr val="131516">
                    <a:alpha val="100000"/>
                  </a:srgbClr>
                </a:solidFill>
                <a:latin typeface="Microsoft Yahei"/>
                <a:ea typeface="Microsoft Yahei"/>
                <a:cs typeface="Microsoft Yahei"/>
              </a:rPr>
              <a:t>AI生成内容的实际应用</a:t>
            </a:r>
          </a:p>
        </p:txBody>
      </p:sp>
      <p:sp>
        <p:nvSpPr>
          <p:cNvPr name="TextBox 4" id="4"/>
          <p:cNvSpPr txBox="true"/>
          <p:nvPr/>
        </p:nvSpPr>
        <p:spPr>
          <a:xfrm rot="0">
            <a:off x="1281411" y="2037684"/>
            <a:ext cx="2792730" cy="1177290"/>
          </a:xfrm>
          <a:prstGeom prst="rect">
            <a:avLst/>
          </a:prstGeom>
        </p:spPr>
        <p:txBody>
          <a:bodyPr anchor="t" rtlCol="false" lIns="91440" rIns="91440" tIns="45720" bIns="45720" anchorCtr="false" vert="horz" wrap="square">
            <a:spAutoFit/>
          </a:bodyPr>
          <a:lstStyle/>
          <a:p>
            <a:pPr algn="l">
              <a:lnSpc>
                <a:spcPct val="120000"/>
              </a:lnSpc>
            </a:pPr>
            <a:r>
              <a:rPr lang="en-US" b="true" sz="5700">
                <a:solidFill>
                  <a:srgbClr val="131516">
                    <a:alpha val="100000"/>
                  </a:srgbClr>
                </a:solidFill>
                <a:latin typeface="Microsoft Yahei"/>
                <a:ea typeface="Microsoft Yahei"/>
                <a:cs typeface="Microsoft Yahei"/>
              </a:rPr>
              <a:t>目 录</a:t>
            </a:r>
          </a:p>
        </p:txBody>
      </p:sp>
      <p:sp>
        <p:nvSpPr>
          <p:cNvPr name="TextBox 5" id="5"/>
          <p:cNvSpPr txBox="true"/>
          <p:nvPr/>
        </p:nvSpPr>
        <p:spPr>
          <a:xfrm rot="0">
            <a:off x="1263069" y="3262599"/>
            <a:ext cx="2127531" cy="356454"/>
          </a:xfrm>
          <a:prstGeom prst="rect">
            <a:avLst/>
          </a:prstGeom>
        </p:spPr>
        <p:txBody>
          <a:bodyPr anchor="t" rtlCol="false" lIns="91440" rIns="91440" tIns="45720" bIns="45720" anchorCtr="false" vert="horz" wrap="square">
            <a:noAutofit/>
          </a:bodyPr>
          <a:lstStyle/>
          <a:p>
            <a:pPr algn="ctr">
              <a:lnSpc>
                <a:spcPct val="77000"/>
              </a:lnSpc>
              <a:spcBef>
                <a:spcPts val="375"/>
              </a:spcBef>
            </a:pPr>
            <a:r>
              <a:rPr lang="en-US" b="true" sz="1350">
                <a:solidFill>
                  <a:srgbClr val="131516">
                    <a:alpha val="60000"/>
                  </a:srgbClr>
                </a:solidFill>
                <a:latin typeface="Microsoft Yahei"/>
                <a:ea typeface="Microsoft Yahei"/>
                <a:cs typeface="Microsoft Yahei"/>
              </a:rPr>
              <a:t>CATALOGUE</a:t>
            </a:r>
          </a:p>
        </p:txBody>
      </p:sp>
      <p:sp>
        <p:nvSpPr>
          <p:cNvPr name="TextBox 6" id="6"/>
          <p:cNvSpPr txBox="true"/>
          <p:nvPr/>
        </p:nvSpPr>
        <p:spPr>
          <a:xfrm rot="0">
            <a:off x="1353851" y="182270"/>
            <a:ext cx="2807348" cy="710650"/>
          </a:xfrm>
          <a:prstGeom prst="rect">
            <a:avLst/>
          </a:prstGeom>
        </p:spPr>
        <p:txBody>
          <a:bodyPr anchor="t" rtlCol="false" lIns="91440" rIns="91440" tIns="45720" bIns="45720" anchorCtr="false" vert="horz" wrap="square">
            <a:noAutofit/>
          </a:bodyPr>
          <a:lstStyle/>
          <a:p>
            <a:pPr>
              <a:lnSpc>
                <a:spcPct val="120000"/>
              </a:lnSpc>
            </a:pPr>
            <a:r>
              <a:rPr lang="en-US" b="true" sz="3300">
                <a:solidFill>
                  <a:srgbClr val="131516">
                    <a:alpha val="100000"/>
                  </a:srgbClr>
                </a:solidFill>
                <a:latin typeface="Microsoft Yahei"/>
                <a:ea typeface="Microsoft Yahei"/>
                <a:cs typeface="Microsoft Yahei"/>
              </a:rPr>
              <a:t>2023</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570800" y="1576863"/>
            <a:ext cx="1849755" cy="929640"/>
          </a:xfrm>
          <a:prstGeom prst="rect">
            <a:avLst/>
          </a:prstGeom>
        </p:spPr>
        <p:txBody>
          <a:bodyPr anchor="t" rtlCol="false" lIns="91440" rIns="91440" tIns="45720" bIns="45720" anchorCtr="true" vert="horz" wrap="square">
            <a:noAutofit/>
          </a:bodyPr>
          <a:lstStyle/>
          <a:p>
            <a:pPr>
              <a:lnSpc>
                <a:spcPct val="90000"/>
              </a:lnSpc>
            </a:pPr>
            <a:r>
              <a:rPr lang="en-US" b="true" sz="3300">
                <a:solidFill>
                  <a:srgbClr val="131516">
                    <a:alpha val="100000"/>
                  </a:srgbClr>
                </a:solidFill>
                <a:latin typeface="Microsoft Yahei"/>
                <a:ea typeface="Microsoft Yahei"/>
                <a:cs typeface="Microsoft Yahei"/>
              </a:rPr>
              <a:t>PART</a:t>
            </a:r>
          </a:p>
        </p:txBody>
      </p:sp>
      <p:sp>
        <p:nvSpPr>
          <p:cNvPr name="TextBox 3" id="3"/>
          <p:cNvSpPr txBox="true"/>
          <p:nvPr/>
        </p:nvSpPr>
        <p:spPr>
          <a:xfrm rot="0">
            <a:off x="2069515" y="1576863"/>
            <a:ext cx="2922600" cy="929640"/>
          </a:xfrm>
          <a:prstGeom prst="rect">
            <a:avLst/>
          </a:prstGeom>
        </p:spPr>
        <p:txBody>
          <a:bodyPr anchor="t" rtlCol="false" lIns="91440" rIns="91440" tIns="45720" bIns="45720" anchorCtr="false" vert="horz" wrap="square">
            <a:noAutofit/>
          </a:bodyPr>
          <a:lstStyle/>
          <a:p>
            <a:pPr>
              <a:lnSpc>
                <a:spcPct val="90000"/>
              </a:lnSpc>
            </a:pPr>
            <a:r>
              <a:rPr lang="en-US" b="true" sz="3300">
                <a:solidFill>
                  <a:srgbClr val="131516">
                    <a:alpha val="100000"/>
                  </a:srgbClr>
                </a:solidFill>
                <a:latin typeface="Microsoft Yahei"/>
                <a:ea typeface="Microsoft Yahei"/>
                <a:cs typeface="Microsoft Yahei"/>
              </a:rPr>
              <a:t>01</a:t>
            </a:r>
          </a:p>
        </p:txBody>
      </p:sp>
      <p:sp>
        <p:nvSpPr>
          <p:cNvPr name="TextBox 4" id="4"/>
          <p:cNvSpPr txBox="true"/>
          <p:nvPr/>
        </p:nvSpPr>
        <p:spPr>
          <a:xfrm rot="0">
            <a:off x="853953" y="2362980"/>
            <a:ext cx="6574155" cy="1805940"/>
          </a:xfrm>
          <a:prstGeom prst="rect">
            <a:avLst/>
          </a:prstGeom>
        </p:spPr>
        <p:txBody>
          <a:bodyPr anchor="t" rtlCol="false" lIns="91440" rIns="91440" tIns="45720" bIns="45720" anchorCtr="false" vert="horz" wrap="square">
            <a:spAutoFit/>
          </a:bodyPr>
          <a:lstStyle/>
          <a:p>
            <a:pPr>
              <a:lnSpc>
                <a:spcPct val="120000"/>
              </a:lnSpc>
            </a:pPr>
            <a:r>
              <a:rPr lang="en-US" b="true" sz="4500">
                <a:solidFill>
                  <a:srgbClr val="131516">
                    <a:alpha val="100000"/>
                  </a:srgbClr>
                </a:solidFill>
                <a:latin typeface="Microsoft Yahei"/>
                <a:ea typeface="Microsoft Yahei"/>
                <a:cs typeface="Microsoft Yahei"/>
              </a:rPr>
              <a:t>开场与引言</a:t>
            </a:r>
          </a:p>
        </p:txBody>
      </p:sp>
      <p:sp>
        <p:nvSpPr>
          <p:cNvPr name="TextBox 5" id="5"/>
          <p:cNvSpPr txBox="true"/>
          <p:nvPr/>
        </p:nvSpPr>
        <p:spPr>
          <a:xfrm rot="0">
            <a:off x="1353851" y="182270"/>
            <a:ext cx="3537586" cy="710650"/>
          </a:xfrm>
          <a:prstGeom prst="rect">
            <a:avLst/>
          </a:prstGeom>
        </p:spPr>
        <p:txBody>
          <a:bodyPr anchor="t" rtlCol="false" lIns="91440" rIns="91440" tIns="45720" bIns="45720" anchorCtr="false" vert="horz" wrap="square">
            <a:noAutofit/>
          </a:bodyPr>
          <a:lstStyle/>
          <a:p>
            <a:pPr>
              <a:lnSpc>
                <a:spcPct val="120000"/>
              </a:lnSpc>
            </a:pPr>
            <a:r>
              <a:rPr lang="en-US" b="true" sz="3300">
                <a:solidFill>
                  <a:srgbClr val="131516">
                    <a:alpha val="100000"/>
                  </a:srgbClr>
                </a:solidFill>
                <a:latin typeface="Microsoft Yahei"/>
                <a:ea typeface="Microsoft Yahei"/>
                <a:cs typeface="Microsoft Yahei"/>
              </a:rPr>
              <a:t>2023</a:t>
            </a:r>
          </a:p>
        </p:txBody>
      </p:sp>
      <p:sp>
        <p:nvSpPr>
          <p:cNvPr name="AutoShape 6" id="6"/>
          <p:cNvSpPr/>
          <p:nvPr/>
        </p:nvSpPr>
        <p:spPr>
          <a:xfrm rot="0">
            <a:off x="9364826" y="334670"/>
            <a:ext cx="2473866" cy="508573"/>
          </a:xfrm>
          <a:prstGeom prst="rect">
            <a:avLst/>
          </a:prstGeom>
          <a:noFill/>
        </p:spPr>
        <p:txBody>
          <a:bodyPr anchor="t" rtlCol="false" tIns="33052" lIns="66008" bIns="33052" rIns="66008" anchorCtr="false" vert="horz" wrap="square">
            <a:noAutofit/>
          </a:bodyPr>
          <a:lstStyle/>
          <a:p>
            <a:pPr algn="r">
              <a:lnSpc>
                <a:spcPct val="100000"/>
              </a:lnSpc>
              <a:spcBef>
                <a:spcPts val="375"/>
              </a:spcBef>
              <a:defRPr/>
            </a:pPr>
            <a:r>
              <a:rPr lang="en-US" sz="1200">
                <a:solidFill>
                  <a:srgbClr val="131516">
                    <a:alpha val="100000"/>
                  </a:srgbClr>
                </a:solidFill>
                <a:latin typeface="Microsoft Yahei"/>
                <a:ea typeface="Microsoft Yahei"/>
                <a:cs typeface="Microsoft Yahei"/>
              </a:rPr>
              <a:t>REPORTING</a:t>
            </a:r>
            <a:endParaRPr lang="en-US" sz="1100"/>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21875" r="21875" t="0"/>
          <a:stretch>
            <a:fillRect/>
          </a:stretch>
        </p:blipFill>
        <p:spPr>
          <a:xfrm rot="0">
            <a:off x="539110" y="1500306"/>
            <a:ext cx="4453160" cy="4453160"/>
          </a:xfrm>
          <a:prstGeom prst="rect">
            <a:avLst/>
          </a:prstGeom>
        </p:spPr>
      </p:pic>
      <p:sp>
        <p:nvSpPr>
          <p:cNvPr name="TextBox 3" id="3"/>
          <p:cNvSpPr txBox="true"/>
          <p:nvPr/>
        </p:nvSpPr>
        <p:spPr>
          <a:xfrm rot="0">
            <a:off x="6827317" y="1652939"/>
            <a:ext cx="4178137" cy="994791"/>
          </a:xfrm>
          <a:prstGeom prst="rect">
            <a:avLst/>
          </a:prstGeom>
        </p:spPr>
        <p:txBody>
          <a:bodyPr anchor="t" rtlCol="false" lIns="114300" rIns="114300" tIns="57150" bIns="57150" anchorCtr="false" vert="horz" wrap="square">
            <a:spAutoFit/>
          </a:bodyPr>
          <a:lstStyle/>
          <a:p>
            <a:pPr algn="just">
              <a:lnSpc>
                <a:spcPct val="120000"/>
              </a:lnSpc>
            </a:pPr>
            <a:r>
              <a:rPr lang="en-US" sz="1500">
                <a:solidFill>
                  <a:schemeClr val="dk1">
                    <a:alpha val="100000"/>
                  </a:schemeClr>
                </a:solidFill>
                <a:latin typeface="Microsoft Yahei"/>
                <a:ea typeface="Microsoft Yahei"/>
                <a:cs typeface="Microsoft Yahei"/>
              </a:rPr>
              <a:t>在本课时，我们将深入探讨AI的运作机制，了解它是如何“理解”我们输入的信息，并在此基础上生成新的内容。</a:t>
            </a:r>
          </a:p>
        </p:txBody>
      </p:sp>
      <p:sp>
        <p:nvSpPr>
          <p:cNvPr name="AutoShape 4" id="4"/>
          <p:cNvSpPr/>
          <p:nvPr/>
        </p:nvSpPr>
        <p:spPr>
          <a:xfrm rot="0">
            <a:off x="5303897" y="1500306"/>
            <a:ext cx="1289643" cy="4453160"/>
          </a:xfrm>
          <a:prstGeom prst="roundRect">
            <a:avLst>
              <a:gd fmla="val 0" name="adj"/>
            </a:avLst>
          </a:prstGeom>
          <a:solidFill>
            <a:schemeClr val="accent2">
              <a:alpha val="100000"/>
            </a:schemeClr>
          </a:solidFill>
        </p:spPr>
      </p:sp>
      <p:sp>
        <p:nvSpPr>
          <p:cNvPr name="TextBox 5" id="5"/>
          <p:cNvSpPr txBox="true"/>
          <p:nvPr/>
        </p:nvSpPr>
        <p:spPr>
          <a:xfrm rot="0">
            <a:off x="6827317" y="3205107"/>
            <a:ext cx="4178137" cy="994791"/>
          </a:xfrm>
          <a:prstGeom prst="rect">
            <a:avLst/>
          </a:prstGeom>
        </p:spPr>
        <p:txBody>
          <a:bodyPr anchor="t" rtlCol="false" lIns="114300" rIns="114300" tIns="57150" bIns="57150" anchorCtr="false" vert="horz" wrap="square">
            <a:spAutoFit/>
          </a:bodyPr>
          <a:lstStyle/>
          <a:p>
            <a:pPr algn="just">
              <a:lnSpc>
                <a:spcPct val="120000"/>
              </a:lnSpc>
            </a:pPr>
            <a:r>
              <a:rPr lang="en-US" sz="1500">
                <a:solidFill>
                  <a:schemeClr val="dk1">
                    <a:alpha val="100000"/>
                  </a:schemeClr>
                </a:solidFill>
                <a:latin typeface="Microsoft Yahei"/>
                <a:ea typeface="Microsoft Yahei"/>
                <a:cs typeface="Microsoft Yahei"/>
              </a:rPr>
              <a:t>我们将从AI的理解和生成两个方面进行全面解析，以便我们更好地理解AI的潜能和局限，为日后的学习和实践打下坚实的基础。</a:t>
            </a:r>
          </a:p>
        </p:txBody>
      </p:sp>
      <p:sp>
        <p:nvSpPr>
          <p:cNvPr name="TextBox 6" id="6"/>
          <p:cNvSpPr txBox="true"/>
          <p:nvPr/>
        </p:nvSpPr>
        <p:spPr>
          <a:xfrm rot="0">
            <a:off x="6827317" y="4795486"/>
            <a:ext cx="4178137" cy="994791"/>
          </a:xfrm>
          <a:prstGeom prst="rect">
            <a:avLst/>
          </a:prstGeom>
        </p:spPr>
        <p:txBody>
          <a:bodyPr anchor="t" rtlCol="false" lIns="114300" rIns="114300" tIns="57150" bIns="57150" anchorCtr="false" vert="horz" wrap="square">
            <a:spAutoFit/>
          </a:bodyPr>
          <a:lstStyle/>
          <a:p>
            <a:pPr algn="just">
              <a:lnSpc>
                <a:spcPct val="120000"/>
              </a:lnSpc>
            </a:pPr>
            <a:r>
              <a:rPr lang="en-US" sz="1500">
                <a:solidFill>
                  <a:schemeClr val="dk1">
                    <a:alpha val="100000"/>
                  </a:schemeClr>
                </a:solidFill>
                <a:latin typeface="Microsoft Yahei"/>
                <a:ea typeface="Microsoft Yahei"/>
                <a:cs typeface="Microsoft Yahei"/>
              </a:rPr>
              <a:t>通过实例和案例分析，我们将让大家直观地感受AI在理解内容和生成内容方面的强大能力。</a:t>
            </a:r>
          </a:p>
        </p:txBody>
      </p:sp>
      <p:sp>
        <p:nvSpPr>
          <p:cNvPr name="Freeform 7" id="7"/>
          <p:cNvSpPr/>
          <p:nvPr/>
        </p:nvSpPr>
        <p:spPr>
          <a:xfrm rot="0">
            <a:off x="5682324" y="1976969"/>
            <a:ext cx="532790" cy="435254"/>
          </a:xfrm>
          <a:custGeom>
            <a:avLst/>
            <a:gdLst/>
            <a:ahLst/>
            <a:cxnLst/>
            <a:rect r="r" b="b" t="t" l="l"/>
            <a:pathLst>
              <a:path h="304800" w="304800">
                <a:moveTo>
                  <a:pt x="257299" y="240773"/>
                </a:moveTo>
                <a:lnTo>
                  <a:pt x="257299" y="258156"/>
                </a:lnTo>
                <a:lnTo>
                  <a:pt x="47501" y="258156"/>
                </a:lnTo>
                <a:lnTo>
                  <a:pt x="47501" y="240773"/>
                </a:lnTo>
                <a:cubicBezTo>
                  <a:pt x="47501" y="240773"/>
                  <a:pt x="43015" y="231162"/>
                  <a:pt x="67361" y="208112"/>
                </a:cubicBezTo>
                <a:cubicBezTo>
                  <a:pt x="91688" y="185071"/>
                  <a:pt x="88487" y="125511"/>
                  <a:pt x="88487" y="85173"/>
                </a:cubicBezTo>
                <a:cubicBezTo>
                  <a:pt x="88487" y="44834"/>
                  <a:pt x="145142" y="43977"/>
                  <a:pt x="145142" y="43977"/>
                </a:cubicBezTo>
                <a:lnTo>
                  <a:pt x="147085" y="43977"/>
                </a:lnTo>
                <a:cubicBezTo>
                  <a:pt x="147085" y="43996"/>
                  <a:pt x="147085" y="43701"/>
                  <a:pt x="147085" y="37424"/>
                </a:cubicBezTo>
                <a:cubicBezTo>
                  <a:pt x="147085" y="33395"/>
                  <a:pt x="133560" y="18802"/>
                  <a:pt x="133560" y="18802"/>
                </a:cubicBezTo>
                <a:lnTo>
                  <a:pt x="133360" y="9973"/>
                </a:lnTo>
                <a:lnTo>
                  <a:pt x="171555" y="9973"/>
                </a:lnTo>
                <a:lnTo>
                  <a:pt x="171298" y="19136"/>
                </a:lnTo>
                <a:cubicBezTo>
                  <a:pt x="171298" y="19136"/>
                  <a:pt x="156639" y="33719"/>
                  <a:pt x="156639" y="38014"/>
                </a:cubicBezTo>
                <a:cubicBezTo>
                  <a:pt x="156639" y="42167"/>
                  <a:pt x="156639" y="43558"/>
                  <a:pt x="156639" y="43967"/>
                </a:cubicBezTo>
                <a:lnTo>
                  <a:pt x="159658" y="43967"/>
                </a:lnTo>
                <a:cubicBezTo>
                  <a:pt x="159658" y="43967"/>
                  <a:pt x="216313" y="44825"/>
                  <a:pt x="216313" y="85163"/>
                </a:cubicBezTo>
                <a:cubicBezTo>
                  <a:pt x="216313" y="125501"/>
                  <a:pt x="213112" y="185071"/>
                  <a:pt x="237449" y="208121"/>
                </a:cubicBezTo>
                <a:cubicBezTo>
                  <a:pt x="261785" y="231172"/>
                  <a:pt x="257299" y="240773"/>
                  <a:pt x="257299" y="240773"/>
                </a:cubicBezTo>
                <a:close/>
                <a:moveTo>
                  <a:pt x="176327" y="267367"/>
                </a:moveTo>
                <a:cubicBezTo>
                  <a:pt x="176327" y="280559"/>
                  <a:pt x="165640" y="294827"/>
                  <a:pt x="152457" y="294827"/>
                </a:cubicBezTo>
                <a:cubicBezTo>
                  <a:pt x="139275" y="294827"/>
                  <a:pt x="128588" y="280559"/>
                  <a:pt x="128588" y="267367"/>
                </a:cubicBezTo>
                <a:cubicBezTo>
                  <a:pt x="128588" y="267662"/>
                  <a:pt x="176327" y="267062"/>
                  <a:pt x="176327" y="267367"/>
                </a:cubicBezTo>
                <a:close/>
              </a:path>
            </a:pathLst>
          </a:custGeom>
          <a:solidFill>
            <a:srgbClr val="FFFFFF">
              <a:alpha val="100000"/>
            </a:srgbClr>
          </a:solidFill>
        </p:spPr>
      </p:sp>
      <p:sp>
        <p:nvSpPr>
          <p:cNvPr name="Freeform 8" id="8"/>
          <p:cNvSpPr/>
          <p:nvPr/>
        </p:nvSpPr>
        <p:spPr>
          <a:xfrm rot="0">
            <a:off x="5751818" y="3549091"/>
            <a:ext cx="381610" cy="381610"/>
          </a:xfrm>
          <a:custGeom>
            <a:avLst/>
            <a:gdLst/>
            <a:ahLst/>
            <a:cxnLst/>
            <a:rect r="r" b="b" t="t" l="l"/>
            <a:pathLst>
              <a:path h="304800" w="304800">
                <a:moveTo>
                  <a:pt x="106680" y="259080"/>
                </a:moveTo>
                <a:lnTo>
                  <a:pt x="30480" y="259080"/>
                </a:lnTo>
                <a:cubicBezTo>
                  <a:pt x="13649" y="259080"/>
                  <a:pt x="0" y="245431"/>
                  <a:pt x="0" y="228600"/>
                </a:cubicBezTo>
                <a:lnTo>
                  <a:pt x="0" y="228600"/>
                </a:lnTo>
                <a:lnTo>
                  <a:pt x="0" y="30480"/>
                </a:lnTo>
                <a:cubicBezTo>
                  <a:pt x="0" y="13716"/>
                  <a:pt x="13716" y="0"/>
                  <a:pt x="30480" y="0"/>
                </a:cubicBezTo>
                <a:lnTo>
                  <a:pt x="274320" y="0"/>
                </a:lnTo>
                <a:cubicBezTo>
                  <a:pt x="291151" y="0"/>
                  <a:pt x="304800" y="13649"/>
                  <a:pt x="304800" y="30480"/>
                </a:cubicBezTo>
                <a:lnTo>
                  <a:pt x="304800" y="30480"/>
                </a:lnTo>
                <a:lnTo>
                  <a:pt x="304800" y="228600"/>
                </a:lnTo>
                <a:cubicBezTo>
                  <a:pt x="304800" y="245431"/>
                  <a:pt x="291151" y="259080"/>
                  <a:pt x="274320" y="259080"/>
                </a:cubicBezTo>
                <a:lnTo>
                  <a:pt x="274320" y="259080"/>
                </a:lnTo>
                <a:lnTo>
                  <a:pt x="198120" y="259080"/>
                </a:lnTo>
                <a:lnTo>
                  <a:pt x="259080" y="289560"/>
                </a:lnTo>
                <a:lnTo>
                  <a:pt x="259080" y="304800"/>
                </a:lnTo>
                <a:lnTo>
                  <a:pt x="45720" y="304800"/>
                </a:lnTo>
                <a:lnTo>
                  <a:pt x="45720" y="289560"/>
                </a:lnTo>
                <a:lnTo>
                  <a:pt x="106680" y="259080"/>
                </a:lnTo>
                <a:close/>
                <a:moveTo>
                  <a:pt x="30480" y="30480"/>
                </a:moveTo>
                <a:lnTo>
                  <a:pt x="30480" y="198120"/>
                </a:lnTo>
                <a:lnTo>
                  <a:pt x="274320" y="198120"/>
                </a:lnTo>
                <a:lnTo>
                  <a:pt x="274320" y="30480"/>
                </a:lnTo>
                <a:lnTo>
                  <a:pt x="30480" y="30480"/>
                </a:lnTo>
                <a:close/>
              </a:path>
            </a:pathLst>
          </a:custGeom>
          <a:solidFill>
            <a:srgbClr val="FFFFFF">
              <a:alpha val="100000"/>
            </a:srgbClr>
          </a:solidFill>
        </p:spPr>
      </p:sp>
      <p:sp>
        <p:nvSpPr>
          <p:cNvPr name="Freeform 9" id="9"/>
          <p:cNvSpPr/>
          <p:nvPr/>
        </p:nvSpPr>
        <p:spPr>
          <a:xfrm rot="0">
            <a:off x="5738407" y="5059127"/>
            <a:ext cx="396240" cy="384048"/>
          </a:xfrm>
          <a:custGeom>
            <a:avLst/>
            <a:gdLst/>
            <a:ahLst/>
            <a:cxnLst/>
            <a:rect r="r" b="b" t="t" l="l"/>
            <a:pathLst>
              <a:path h="304800" w="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sp>
      <p:grpSp>
        <p:nvGrpSpPr>
          <p:cNvPr name="Group 10" id="10"/>
          <p:cNvGrpSpPr/>
          <p:nvPr/>
        </p:nvGrpSpPr>
        <p:grpSpPr>
          <a:xfrm rot="0">
            <a:off x="454963" y="93878"/>
            <a:ext cx="10641129" cy="914400"/>
            <a:chOff x="454963" y="93878"/>
            <a:chExt cx="10641129" cy="914400"/>
          </a:xfrm>
        </p:grpSpPr>
        <p:sp>
          <p:nvSpPr>
            <p:cNvPr name="AutoShape 11" id="11"/>
            <p:cNvSpPr/>
            <p:nvPr/>
          </p:nvSpPr>
          <p:spPr>
            <a:xfrm rot="0">
              <a:off x="454963" y="331168"/>
              <a:ext cx="84147" cy="84147"/>
            </a:xfrm>
            <a:prstGeom prst="ellipse">
              <a:avLst/>
            </a:prstGeom>
            <a:solidFill>
              <a:schemeClr val="accent1">
                <a:alpha val="100000"/>
              </a:schemeClr>
            </a:solidFill>
          </p:spPr>
        </p:sp>
        <p:sp>
          <p:nvSpPr>
            <p:cNvPr name="AutoShape 12" id="12"/>
            <p:cNvSpPr/>
            <p:nvPr/>
          </p:nvSpPr>
          <p:spPr>
            <a:xfrm rot="0">
              <a:off x="575049" y="337743"/>
              <a:ext cx="78137" cy="78137"/>
            </a:xfrm>
            <a:prstGeom prst="ellipse">
              <a:avLst/>
            </a:prstGeom>
            <a:solidFill>
              <a:schemeClr val="accent1">
                <a:alpha val="80000"/>
              </a:schemeClr>
            </a:solidFill>
          </p:spPr>
        </p:sp>
        <p:sp>
          <p:nvSpPr>
            <p:cNvPr name="AutoShape 13" id="13"/>
            <p:cNvSpPr/>
            <p:nvPr/>
          </p:nvSpPr>
          <p:spPr>
            <a:xfrm rot="0">
              <a:off x="689125" y="339460"/>
              <a:ext cx="74704" cy="74704"/>
            </a:xfrm>
            <a:prstGeom prst="ellipse">
              <a:avLst/>
            </a:prstGeom>
            <a:solidFill>
              <a:schemeClr val="accent1">
                <a:alpha val="60000"/>
              </a:schemeClr>
            </a:solidFill>
          </p:spPr>
        </p:sp>
        <p:sp>
          <p:nvSpPr>
            <p:cNvPr name="AutoShape 14" id="14"/>
            <p:cNvSpPr/>
            <p:nvPr/>
          </p:nvSpPr>
          <p:spPr>
            <a:xfrm rot="0">
              <a:off x="799768" y="348430"/>
              <a:ext cx="69238" cy="69238"/>
            </a:xfrm>
            <a:prstGeom prst="ellipse">
              <a:avLst/>
            </a:prstGeom>
            <a:solidFill>
              <a:schemeClr val="accent1">
                <a:alpha val="40000"/>
              </a:schemeClr>
            </a:solidFill>
          </p:spPr>
        </p:sp>
        <p:sp>
          <p:nvSpPr>
            <p:cNvPr name="AutoShape 15" id="15"/>
            <p:cNvSpPr/>
            <p:nvPr/>
          </p:nvSpPr>
          <p:spPr>
            <a:xfrm rot="0">
              <a:off x="904945" y="344297"/>
              <a:ext cx="65594" cy="65594"/>
            </a:xfrm>
            <a:prstGeom prst="ellipse">
              <a:avLst/>
            </a:prstGeom>
            <a:solidFill>
              <a:schemeClr val="accent1">
                <a:alpha val="20000"/>
              </a:schemeClr>
            </a:solidFill>
          </p:spPr>
        </p:sp>
        <p:sp>
          <p:nvSpPr>
            <p:cNvPr name="AutoShape 16" id="16"/>
            <p:cNvSpPr/>
            <p:nvPr/>
          </p:nvSpPr>
          <p:spPr>
            <a:xfrm rot="0">
              <a:off x="454963" y="448942"/>
              <a:ext cx="84147" cy="84147"/>
            </a:xfrm>
            <a:prstGeom prst="ellipse">
              <a:avLst/>
            </a:prstGeom>
            <a:solidFill>
              <a:schemeClr val="accent1">
                <a:alpha val="100000"/>
              </a:schemeClr>
            </a:solidFill>
          </p:spPr>
        </p:sp>
        <p:sp>
          <p:nvSpPr>
            <p:cNvPr name="AutoShape 17" id="17"/>
            <p:cNvSpPr/>
            <p:nvPr/>
          </p:nvSpPr>
          <p:spPr>
            <a:xfrm rot="0">
              <a:off x="575049" y="455517"/>
              <a:ext cx="78137" cy="78137"/>
            </a:xfrm>
            <a:prstGeom prst="ellipse">
              <a:avLst/>
            </a:prstGeom>
            <a:solidFill>
              <a:schemeClr val="accent1">
                <a:alpha val="80000"/>
              </a:schemeClr>
            </a:solidFill>
          </p:spPr>
        </p:sp>
        <p:sp>
          <p:nvSpPr>
            <p:cNvPr name="AutoShape 18" id="18"/>
            <p:cNvSpPr/>
            <p:nvPr/>
          </p:nvSpPr>
          <p:spPr>
            <a:xfrm rot="0">
              <a:off x="689125" y="457233"/>
              <a:ext cx="74704" cy="74704"/>
            </a:xfrm>
            <a:prstGeom prst="ellipse">
              <a:avLst/>
            </a:prstGeom>
            <a:solidFill>
              <a:schemeClr val="accent1">
                <a:alpha val="60000"/>
              </a:schemeClr>
            </a:solidFill>
          </p:spPr>
        </p:sp>
        <p:sp>
          <p:nvSpPr>
            <p:cNvPr name="AutoShape 19" id="19"/>
            <p:cNvSpPr/>
            <p:nvPr/>
          </p:nvSpPr>
          <p:spPr>
            <a:xfrm rot="0">
              <a:off x="799768" y="466203"/>
              <a:ext cx="69238" cy="69238"/>
            </a:xfrm>
            <a:prstGeom prst="ellipse">
              <a:avLst/>
            </a:prstGeom>
            <a:solidFill>
              <a:schemeClr val="accent1">
                <a:alpha val="40000"/>
              </a:schemeClr>
            </a:solidFill>
          </p:spPr>
        </p:sp>
        <p:sp>
          <p:nvSpPr>
            <p:cNvPr name="AutoShape 20" id="20"/>
            <p:cNvSpPr/>
            <p:nvPr/>
          </p:nvSpPr>
          <p:spPr>
            <a:xfrm rot="0">
              <a:off x="904945" y="462070"/>
              <a:ext cx="65594" cy="65594"/>
            </a:xfrm>
            <a:prstGeom prst="ellipse">
              <a:avLst/>
            </a:prstGeom>
            <a:solidFill>
              <a:schemeClr val="accent1">
                <a:alpha val="20000"/>
              </a:schemeClr>
            </a:solidFill>
          </p:spPr>
        </p:sp>
        <p:sp>
          <p:nvSpPr>
            <p:cNvPr name="AutoShape 21" id="21"/>
            <p:cNvSpPr/>
            <p:nvPr/>
          </p:nvSpPr>
          <p:spPr>
            <a:xfrm rot="0">
              <a:off x="454963" y="566715"/>
              <a:ext cx="84147" cy="84147"/>
            </a:xfrm>
            <a:prstGeom prst="ellipse">
              <a:avLst/>
            </a:prstGeom>
            <a:solidFill>
              <a:schemeClr val="accent1">
                <a:alpha val="100000"/>
              </a:schemeClr>
            </a:solidFill>
          </p:spPr>
        </p:sp>
        <p:sp>
          <p:nvSpPr>
            <p:cNvPr name="AutoShape 22" id="22"/>
            <p:cNvSpPr/>
            <p:nvPr/>
          </p:nvSpPr>
          <p:spPr>
            <a:xfrm rot="0">
              <a:off x="575049" y="573291"/>
              <a:ext cx="78137" cy="78137"/>
            </a:xfrm>
            <a:prstGeom prst="ellipse">
              <a:avLst/>
            </a:prstGeom>
            <a:solidFill>
              <a:schemeClr val="accent1">
                <a:alpha val="80000"/>
              </a:schemeClr>
            </a:solidFill>
          </p:spPr>
        </p:sp>
        <p:sp>
          <p:nvSpPr>
            <p:cNvPr name="AutoShape 23" id="23"/>
            <p:cNvSpPr/>
            <p:nvPr/>
          </p:nvSpPr>
          <p:spPr>
            <a:xfrm rot="0">
              <a:off x="689125" y="575007"/>
              <a:ext cx="74704" cy="74704"/>
            </a:xfrm>
            <a:prstGeom prst="ellipse">
              <a:avLst/>
            </a:prstGeom>
            <a:solidFill>
              <a:schemeClr val="accent1">
                <a:alpha val="60000"/>
              </a:schemeClr>
            </a:solidFill>
          </p:spPr>
        </p:sp>
        <p:sp>
          <p:nvSpPr>
            <p:cNvPr name="AutoShape 24" id="24"/>
            <p:cNvSpPr/>
            <p:nvPr/>
          </p:nvSpPr>
          <p:spPr>
            <a:xfrm rot="0">
              <a:off x="799768" y="583977"/>
              <a:ext cx="69238" cy="69238"/>
            </a:xfrm>
            <a:prstGeom prst="ellipse">
              <a:avLst/>
            </a:prstGeom>
            <a:solidFill>
              <a:schemeClr val="accent1">
                <a:alpha val="40000"/>
              </a:schemeClr>
            </a:solidFill>
          </p:spPr>
        </p:sp>
        <p:sp>
          <p:nvSpPr>
            <p:cNvPr name="AutoShape 25" id="25"/>
            <p:cNvSpPr/>
            <p:nvPr/>
          </p:nvSpPr>
          <p:spPr>
            <a:xfrm rot="0">
              <a:off x="904945" y="579844"/>
              <a:ext cx="65594" cy="65594"/>
            </a:xfrm>
            <a:prstGeom prst="ellipse">
              <a:avLst/>
            </a:prstGeom>
            <a:solidFill>
              <a:schemeClr val="accent1">
                <a:alpha val="20000"/>
              </a:schemeClr>
            </a:solidFill>
          </p:spPr>
        </p:sp>
        <p:sp>
          <p:nvSpPr>
            <p:cNvPr name="AutoShape 26" id="26"/>
            <p:cNvSpPr/>
            <p:nvPr/>
          </p:nvSpPr>
          <p:spPr>
            <a:xfrm rot="0">
              <a:off x="454963" y="684489"/>
              <a:ext cx="84147" cy="84147"/>
            </a:xfrm>
            <a:prstGeom prst="ellipse">
              <a:avLst/>
            </a:prstGeom>
            <a:solidFill>
              <a:schemeClr val="accent1">
                <a:alpha val="100000"/>
              </a:schemeClr>
            </a:solidFill>
          </p:spPr>
        </p:sp>
        <p:sp>
          <p:nvSpPr>
            <p:cNvPr name="AutoShape 27" id="27"/>
            <p:cNvSpPr/>
            <p:nvPr/>
          </p:nvSpPr>
          <p:spPr>
            <a:xfrm rot="0">
              <a:off x="575049" y="691064"/>
              <a:ext cx="78137" cy="78137"/>
            </a:xfrm>
            <a:prstGeom prst="ellipse">
              <a:avLst/>
            </a:prstGeom>
            <a:solidFill>
              <a:schemeClr val="accent1">
                <a:alpha val="80000"/>
              </a:schemeClr>
            </a:solidFill>
          </p:spPr>
        </p:sp>
        <p:sp>
          <p:nvSpPr>
            <p:cNvPr name="AutoShape 28" id="28"/>
            <p:cNvSpPr/>
            <p:nvPr/>
          </p:nvSpPr>
          <p:spPr>
            <a:xfrm rot="0">
              <a:off x="689125" y="692781"/>
              <a:ext cx="74704" cy="74704"/>
            </a:xfrm>
            <a:prstGeom prst="ellipse">
              <a:avLst/>
            </a:prstGeom>
            <a:solidFill>
              <a:schemeClr val="accent1">
                <a:alpha val="60000"/>
              </a:schemeClr>
            </a:solidFill>
          </p:spPr>
        </p:sp>
        <p:sp>
          <p:nvSpPr>
            <p:cNvPr name="AutoShape 29" id="29"/>
            <p:cNvSpPr/>
            <p:nvPr/>
          </p:nvSpPr>
          <p:spPr>
            <a:xfrm rot="0">
              <a:off x="799768" y="701751"/>
              <a:ext cx="69238" cy="69238"/>
            </a:xfrm>
            <a:prstGeom prst="ellipse">
              <a:avLst/>
            </a:prstGeom>
            <a:solidFill>
              <a:schemeClr val="accent1">
                <a:alpha val="40000"/>
              </a:schemeClr>
            </a:solidFill>
          </p:spPr>
        </p:sp>
        <p:sp>
          <p:nvSpPr>
            <p:cNvPr name="AutoShape 30" id="30"/>
            <p:cNvSpPr/>
            <p:nvPr/>
          </p:nvSpPr>
          <p:spPr>
            <a:xfrm rot="0">
              <a:off x="904945" y="697618"/>
              <a:ext cx="65594" cy="65594"/>
            </a:xfrm>
            <a:prstGeom prst="ellipse">
              <a:avLst/>
            </a:prstGeom>
            <a:solidFill>
              <a:schemeClr val="accent1">
                <a:alpha val="20000"/>
              </a:schemeClr>
            </a:solidFill>
          </p:spPr>
        </p:sp>
        <p:sp>
          <p:nvSpPr>
            <p:cNvPr name="TextBox 31" id="31"/>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开场与引言</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570800" y="1576863"/>
            <a:ext cx="1849755" cy="929640"/>
          </a:xfrm>
          <a:prstGeom prst="rect">
            <a:avLst/>
          </a:prstGeom>
        </p:spPr>
        <p:txBody>
          <a:bodyPr anchor="t" rtlCol="false" lIns="91440" rIns="91440" tIns="45720" bIns="45720" anchorCtr="true" vert="horz" wrap="square">
            <a:noAutofit/>
          </a:bodyPr>
          <a:lstStyle/>
          <a:p>
            <a:pPr>
              <a:lnSpc>
                <a:spcPct val="90000"/>
              </a:lnSpc>
            </a:pPr>
            <a:r>
              <a:rPr lang="en-US" b="true" sz="3300">
                <a:solidFill>
                  <a:srgbClr val="131516">
                    <a:alpha val="100000"/>
                  </a:srgbClr>
                </a:solidFill>
                <a:latin typeface="Microsoft Yahei"/>
                <a:ea typeface="Microsoft Yahei"/>
                <a:cs typeface="Microsoft Yahei"/>
              </a:rPr>
              <a:t>PART</a:t>
            </a:r>
          </a:p>
        </p:txBody>
      </p:sp>
      <p:sp>
        <p:nvSpPr>
          <p:cNvPr name="TextBox 3" id="3"/>
          <p:cNvSpPr txBox="true"/>
          <p:nvPr/>
        </p:nvSpPr>
        <p:spPr>
          <a:xfrm rot="0">
            <a:off x="2069515" y="1576863"/>
            <a:ext cx="2922600" cy="929640"/>
          </a:xfrm>
          <a:prstGeom prst="rect">
            <a:avLst/>
          </a:prstGeom>
        </p:spPr>
        <p:txBody>
          <a:bodyPr anchor="t" rtlCol="false" lIns="91440" rIns="91440" tIns="45720" bIns="45720" anchorCtr="false" vert="horz" wrap="square">
            <a:noAutofit/>
          </a:bodyPr>
          <a:lstStyle/>
          <a:p>
            <a:pPr>
              <a:lnSpc>
                <a:spcPct val="90000"/>
              </a:lnSpc>
            </a:pPr>
            <a:r>
              <a:rPr lang="en-US" b="true" sz="3300">
                <a:solidFill>
                  <a:srgbClr val="131516">
                    <a:alpha val="100000"/>
                  </a:srgbClr>
                </a:solidFill>
                <a:latin typeface="Microsoft Yahei"/>
                <a:ea typeface="Microsoft Yahei"/>
                <a:cs typeface="Microsoft Yahei"/>
              </a:rPr>
              <a:t>02</a:t>
            </a:r>
          </a:p>
        </p:txBody>
      </p:sp>
      <p:sp>
        <p:nvSpPr>
          <p:cNvPr name="TextBox 4" id="4"/>
          <p:cNvSpPr txBox="true"/>
          <p:nvPr/>
        </p:nvSpPr>
        <p:spPr>
          <a:xfrm rot="0">
            <a:off x="853953" y="2362980"/>
            <a:ext cx="6574155" cy="1805940"/>
          </a:xfrm>
          <a:prstGeom prst="rect">
            <a:avLst/>
          </a:prstGeom>
        </p:spPr>
        <p:txBody>
          <a:bodyPr anchor="t" rtlCol="false" lIns="91440" rIns="91440" tIns="45720" bIns="45720" anchorCtr="false" vert="horz" wrap="square">
            <a:spAutoFit/>
          </a:bodyPr>
          <a:lstStyle/>
          <a:p>
            <a:pPr>
              <a:lnSpc>
                <a:spcPct val="120000"/>
              </a:lnSpc>
            </a:pPr>
            <a:r>
              <a:rPr lang="en-US" b="true" sz="4500">
                <a:solidFill>
                  <a:srgbClr val="131516">
                    <a:alpha val="100000"/>
                  </a:srgbClr>
                </a:solidFill>
                <a:latin typeface="Microsoft Yahei"/>
                <a:ea typeface="Microsoft Yahei"/>
                <a:cs typeface="Microsoft Yahei"/>
              </a:rPr>
              <a:t>AI如何“理解”内容</a:t>
            </a:r>
          </a:p>
        </p:txBody>
      </p:sp>
      <p:sp>
        <p:nvSpPr>
          <p:cNvPr name="TextBox 5" id="5"/>
          <p:cNvSpPr txBox="true"/>
          <p:nvPr/>
        </p:nvSpPr>
        <p:spPr>
          <a:xfrm rot="0">
            <a:off x="1353851" y="182270"/>
            <a:ext cx="3537586" cy="710650"/>
          </a:xfrm>
          <a:prstGeom prst="rect">
            <a:avLst/>
          </a:prstGeom>
        </p:spPr>
        <p:txBody>
          <a:bodyPr anchor="t" rtlCol="false" lIns="91440" rIns="91440" tIns="45720" bIns="45720" anchorCtr="false" vert="horz" wrap="square">
            <a:noAutofit/>
          </a:bodyPr>
          <a:lstStyle/>
          <a:p>
            <a:pPr>
              <a:lnSpc>
                <a:spcPct val="120000"/>
              </a:lnSpc>
            </a:pPr>
            <a:r>
              <a:rPr lang="en-US" b="true" sz="3300">
                <a:solidFill>
                  <a:srgbClr val="131516">
                    <a:alpha val="100000"/>
                  </a:srgbClr>
                </a:solidFill>
                <a:latin typeface="Microsoft Yahei"/>
                <a:ea typeface="Microsoft Yahei"/>
                <a:cs typeface="Microsoft Yahei"/>
              </a:rPr>
              <a:t>2023</a:t>
            </a:r>
          </a:p>
        </p:txBody>
      </p:sp>
      <p:sp>
        <p:nvSpPr>
          <p:cNvPr name="AutoShape 6" id="6"/>
          <p:cNvSpPr/>
          <p:nvPr/>
        </p:nvSpPr>
        <p:spPr>
          <a:xfrm rot="0">
            <a:off x="9364826" y="334670"/>
            <a:ext cx="2473866" cy="508573"/>
          </a:xfrm>
          <a:prstGeom prst="rect">
            <a:avLst/>
          </a:prstGeom>
          <a:noFill/>
        </p:spPr>
        <p:txBody>
          <a:bodyPr anchor="t" rtlCol="false" tIns="33052" lIns="66008" bIns="33052" rIns="66008" anchorCtr="false" vert="horz" wrap="square">
            <a:noAutofit/>
          </a:bodyPr>
          <a:lstStyle/>
          <a:p>
            <a:pPr algn="r">
              <a:lnSpc>
                <a:spcPct val="100000"/>
              </a:lnSpc>
              <a:spcBef>
                <a:spcPts val="375"/>
              </a:spcBef>
              <a:defRPr/>
            </a:pPr>
            <a:r>
              <a:rPr lang="en-US" sz="1200">
                <a:solidFill>
                  <a:srgbClr val="131516">
                    <a:alpha val="100000"/>
                  </a:srgbClr>
                </a:solidFill>
                <a:latin typeface="Microsoft Yahei"/>
                <a:ea typeface="Microsoft Yahei"/>
                <a:cs typeface="Microsoft Yahei"/>
              </a:rPr>
              <a:t>REPORTING</a:t>
            </a:r>
            <a:endParaRPr lang="en-US" sz="1100"/>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23819" r="23819"/>
          <a:stretch>
            <a:fillRect/>
          </a:stretch>
        </p:blipFill>
        <p:spPr>
          <a:xfrm rot="0">
            <a:off x="875314" y="1869245"/>
            <a:ext cx="2050689" cy="3916435"/>
          </a:xfrm>
          <a:prstGeom prst="rect">
            <a:avLst/>
          </a:prstGeom>
        </p:spPr>
      </p:pic>
      <p:pic>
        <p:nvPicPr>
          <p:cNvPr name="Picture 3" id="3"/>
          <p:cNvPicPr>
            <a:picLocks noChangeAspect="true"/>
          </p:cNvPicPr>
          <p:nvPr/>
        </p:nvPicPr>
        <p:blipFill>
          <a:blip r:embed="rId4"/>
          <a:srcRect l="23819" r="23819"/>
          <a:stretch>
            <a:fillRect/>
          </a:stretch>
        </p:blipFill>
        <p:spPr>
          <a:xfrm rot="0">
            <a:off x="5906739" y="1869245"/>
            <a:ext cx="2050689" cy="3916435"/>
          </a:xfrm>
          <a:prstGeom prst="rect">
            <a:avLst/>
          </a:prstGeom>
        </p:spPr>
      </p:pic>
      <p:pic>
        <p:nvPicPr>
          <p:cNvPr name="Picture 4" id="4"/>
          <p:cNvPicPr>
            <a:picLocks noChangeAspect="true"/>
          </p:cNvPicPr>
          <p:nvPr/>
        </p:nvPicPr>
        <p:blipFill>
          <a:blip r:embed="rId5"/>
          <a:srcRect l="35210" r="35210" t="0"/>
          <a:stretch>
            <a:fillRect/>
          </a:stretch>
        </p:blipFill>
        <p:spPr>
          <a:xfrm rot="0">
            <a:off x="3391027" y="1869245"/>
            <a:ext cx="2050689" cy="3916435"/>
          </a:xfrm>
          <a:prstGeom prst="rect">
            <a:avLst/>
          </a:prstGeom>
        </p:spPr>
      </p:pic>
      <p:sp>
        <p:nvSpPr>
          <p:cNvPr name="Freeform 5" id="5"/>
          <p:cNvSpPr/>
          <p:nvPr/>
        </p:nvSpPr>
        <p:spPr>
          <a:xfrm rot="0">
            <a:off x="8503615" y="2041071"/>
            <a:ext cx="300899" cy="495300"/>
          </a:xfrm>
          <a:custGeom>
            <a:avLst/>
            <a:gdLst/>
            <a:ahLst/>
            <a:cxnLst/>
            <a:rect r="r" b="b" t="t" l="l"/>
            <a:pathLst>
              <a:path h="607851" w="369275">
                <a:moveTo>
                  <a:pt x="139276" y="570066"/>
                </a:moveTo>
                <a:cubicBezTo>
                  <a:pt x="144275" y="565371"/>
                  <a:pt x="152183" y="565744"/>
                  <a:pt x="156809" y="570811"/>
                </a:cubicBezTo>
                <a:cubicBezTo>
                  <a:pt x="171730" y="587133"/>
                  <a:pt x="197544" y="587133"/>
                  <a:pt x="212465" y="570811"/>
                </a:cubicBezTo>
                <a:cubicBezTo>
                  <a:pt x="217091" y="565744"/>
                  <a:pt x="224999" y="565371"/>
                  <a:pt x="229998" y="570066"/>
                </a:cubicBezTo>
                <a:cubicBezTo>
                  <a:pt x="235071" y="574687"/>
                  <a:pt x="235444" y="582512"/>
                  <a:pt x="230818" y="587580"/>
                </a:cubicBezTo>
                <a:cubicBezTo>
                  <a:pt x="218956" y="600473"/>
                  <a:pt x="202170" y="607851"/>
                  <a:pt x="184637" y="607851"/>
                </a:cubicBezTo>
                <a:cubicBezTo>
                  <a:pt x="167105" y="607851"/>
                  <a:pt x="150318" y="600473"/>
                  <a:pt x="138456" y="587580"/>
                </a:cubicBezTo>
                <a:cubicBezTo>
                  <a:pt x="133830" y="582512"/>
                  <a:pt x="134203" y="574687"/>
                  <a:pt x="139276" y="570066"/>
                </a:cubicBezTo>
                <a:close/>
                <a:moveTo>
                  <a:pt x="273919" y="497785"/>
                </a:moveTo>
                <a:cubicBezTo>
                  <a:pt x="280558" y="496146"/>
                  <a:pt x="287345" y="500169"/>
                  <a:pt x="288986" y="506874"/>
                </a:cubicBezTo>
                <a:cubicBezTo>
                  <a:pt x="290627" y="513505"/>
                  <a:pt x="286599" y="520210"/>
                  <a:pt x="279961" y="521849"/>
                </a:cubicBezTo>
                <a:cubicBezTo>
                  <a:pt x="218426" y="537271"/>
                  <a:pt x="156891" y="552619"/>
                  <a:pt x="95356" y="567966"/>
                </a:cubicBezTo>
                <a:cubicBezTo>
                  <a:pt x="88717" y="569605"/>
                  <a:pt x="81930" y="565582"/>
                  <a:pt x="80289" y="558951"/>
                </a:cubicBezTo>
                <a:cubicBezTo>
                  <a:pt x="78648" y="552321"/>
                  <a:pt x="82676" y="545541"/>
                  <a:pt x="89314" y="543902"/>
                </a:cubicBezTo>
                <a:cubicBezTo>
                  <a:pt x="150849" y="528554"/>
                  <a:pt x="212384" y="513207"/>
                  <a:pt x="273919" y="497785"/>
                </a:cubicBezTo>
                <a:close/>
                <a:moveTo>
                  <a:pt x="273919" y="452696"/>
                </a:moveTo>
                <a:cubicBezTo>
                  <a:pt x="280558" y="450984"/>
                  <a:pt x="287345" y="455003"/>
                  <a:pt x="288986" y="461701"/>
                </a:cubicBezTo>
                <a:cubicBezTo>
                  <a:pt x="290627" y="468325"/>
                  <a:pt x="286599" y="475024"/>
                  <a:pt x="279961" y="476736"/>
                </a:cubicBezTo>
                <a:cubicBezTo>
                  <a:pt x="218426" y="492067"/>
                  <a:pt x="156891" y="507399"/>
                  <a:pt x="95356" y="522731"/>
                </a:cubicBezTo>
                <a:cubicBezTo>
                  <a:pt x="88717" y="524443"/>
                  <a:pt x="81930" y="520350"/>
                  <a:pt x="80289" y="513726"/>
                </a:cubicBezTo>
                <a:cubicBezTo>
                  <a:pt x="78648" y="507102"/>
                  <a:pt x="82676" y="500403"/>
                  <a:pt x="89314" y="498691"/>
                </a:cubicBezTo>
                <a:cubicBezTo>
                  <a:pt x="150849" y="483360"/>
                  <a:pt x="212384" y="468028"/>
                  <a:pt x="273919" y="452696"/>
                </a:cubicBezTo>
                <a:close/>
                <a:moveTo>
                  <a:pt x="184673" y="227009"/>
                </a:moveTo>
                <a:cubicBezTo>
                  <a:pt x="189222" y="227009"/>
                  <a:pt x="193698" y="227158"/>
                  <a:pt x="198173" y="227456"/>
                </a:cubicBezTo>
                <a:cubicBezTo>
                  <a:pt x="202723" y="227829"/>
                  <a:pt x="207273" y="228276"/>
                  <a:pt x="211748" y="228947"/>
                </a:cubicBezTo>
                <a:cubicBezTo>
                  <a:pt x="216223" y="229617"/>
                  <a:pt x="220773" y="230437"/>
                  <a:pt x="225248" y="231406"/>
                </a:cubicBezTo>
                <a:cubicBezTo>
                  <a:pt x="229723" y="232449"/>
                  <a:pt x="234199" y="233567"/>
                  <a:pt x="238674" y="234908"/>
                </a:cubicBezTo>
                <a:cubicBezTo>
                  <a:pt x="248370" y="237740"/>
                  <a:pt x="250757" y="250408"/>
                  <a:pt x="242776" y="256593"/>
                </a:cubicBezTo>
                <a:cubicBezTo>
                  <a:pt x="242403" y="256891"/>
                  <a:pt x="242030" y="257190"/>
                  <a:pt x="241657" y="257562"/>
                </a:cubicBezTo>
                <a:cubicBezTo>
                  <a:pt x="241284" y="257935"/>
                  <a:pt x="240837" y="258307"/>
                  <a:pt x="240464" y="258680"/>
                </a:cubicBezTo>
                <a:cubicBezTo>
                  <a:pt x="240091" y="259127"/>
                  <a:pt x="239644" y="259574"/>
                  <a:pt x="239271" y="260021"/>
                </a:cubicBezTo>
                <a:cubicBezTo>
                  <a:pt x="238823" y="260543"/>
                  <a:pt x="238450" y="261065"/>
                  <a:pt x="238003" y="261586"/>
                </a:cubicBezTo>
                <a:cubicBezTo>
                  <a:pt x="237555" y="262182"/>
                  <a:pt x="237182" y="262779"/>
                  <a:pt x="236735" y="263449"/>
                </a:cubicBezTo>
                <a:cubicBezTo>
                  <a:pt x="236287" y="264120"/>
                  <a:pt x="235914" y="264791"/>
                  <a:pt x="235467" y="265461"/>
                </a:cubicBezTo>
                <a:cubicBezTo>
                  <a:pt x="235019" y="266206"/>
                  <a:pt x="234646" y="266952"/>
                  <a:pt x="234199" y="267697"/>
                </a:cubicBezTo>
                <a:cubicBezTo>
                  <a:pt x="233826" y="268442"/>
                  <a:pt x="233453" y="269187"/>
                  <a:pt x="233080" y="269932"/>
                </a:cubicBezTo>
                <a:cubicBezTo>
                  <a:pt x="232632" y="270827"/>
                  <a:pt x="232259" y="271721"/>
                  <a:pt x="231812" y="272615"/>
                </a:cubicBezTo>
                <a:cubicBezTo>
                  <a:pt x="231439" y="273584"/>
                  <a:pt x="230991" y="274553"/>
                  <a:pt x="230618" y="275521"/>
                </a:cubicBezTo>
                <a:cubicBezTo>
                  <a:pt x="230171" y="276565"/>
                  <a:pt x="229798" y="277608"/>
                  <a:pt x="229425" y="278726"/>
                </a:cubicBezTo>
                <a:cubicBezTo>
                  <a:pt x="228978" y="279844"/>
                  <a:pt x="228605" y="280961"/>
                  <a:pt x="228232" y="282079"/>
                </a:cubicBezTo>
                <a:cubicBezTo>
                  <a:pt x="227859" y="283271"/>
                  <a:pt x="227486" y="284464"/>
                  <a:pt x="227113" y="285656"/>
                </a:cubicBezTo>
                <a:cubicBezTo>
                  <a:pt x="226740" y="286923"/>
                  <a:pt x="226367" y="288190"/>
                  <a:pt x="225994" y="289457"/>
                </a:cubicBezTo>
                <a:cubicBezTo>
                  <a:pt x="225621" y="290798"/>
                  <a:pt x="225248" y="292214"/>
                  <a:pt x="224950" y="293555"/>
                </a:cubicBezTo>
                <a:cubicBezTo>
                  <a:pt x="224577" y="294971"/>
                  <a:pt x="224204" y="296387"/>
                  <a:pt x="223906" y="297803"/>
                </a:cubicBezTo>
                <a:cubicBezTo>
                  <a:pt x="223533" y="299293"/>
                  <a:pt x="223234" y="300784"/>
                  <a:pt x="222936" y="302274"/>
                </a:cubicBezTo>
                <a:cubicBezTo>
                  <a:pt x="222265" y="305478"/>
                  <a:pt x="221593" y="308608"/>
                  <a:pt x="221071" y="311813"/>
                </a:cubicBezTo>
                <a:cubicBezTo>
                  <a:pt x="220475" y="315315"/>
                  <a:pt x="219878" y="318817"/>
                  <a:pt x="219430" y="322245"/>
                </a:cubicBezTo>
                <a:cubicBezTo>
                  <a:pt x="218983" y="325152"/>
                  <a:pt x="218610" y="328058"/>
                  <a:pt x="218237" y="330964"/>
                </a:cubicBezTo>
                <a:cubicBezTo>
                  <a:pt x="217789" y="334914"/>
                  <a:pt x="217342" y="338938"/>
                  <a:pt x="216969" y="342887"/>
                </a:cubicBezTo>
                <a:cubicBezTo>
                  <a:pt x="216521" y="347135"/>
                  <a:pt x="216148" y="351383"/>
                  <a:pt x="215776" y="355630"/>
                </a:cubicBezTo>
                <a:cubicBezTo>
                  <a:pt x="215477" y="360101"/>
                  <a:pt x="215179" y="364647"/>
                  <a:pt x="214880" y="369193"/>
                </a:cubicBezTo>
                <a:cubicBezTo>
                  <a:pt x="214508" y="376049"/>
                  <a:pt x="208615" y="381265"/>
                  <a:pt x="201753" y="380818"/>
                </a:cubicBezTo>
                <a:cubicBezTo>
                  <a:pt x="194891" y="380445"/>
                  <a:pt x="189670" y="374558"/>
                  <a:pt x="190117" y="367702"/>
                </a:cubicBezTo>
                <a:cubicBezTo>
                  <a:pt x="190490" y="361517"/>
                  <a:pt x="190863" y="355332"/>
                  <a:pt x="191385" y="349221"/>
                </a:cubicBezTo>
                <a:cubicBezTo>
                  <a:pt x="191684" y="346241"/>
                  <a:pt x="191908" y="343334"/>
                  <a:pt x="192206" y="340428"/>
                </a:cubicBezTo>
                <a:cubicBezTo>
                  <a:pt x="192504" y="337596"/>
                  <a:pt x="192803" y="334839"/>
                  <a:pt x="193101" y="332007"/>
                </a:cubicBezTo>
                <a:cubicBezTo>
                  <a:pt x="193399" y="329325"/>
                  <a:pt x="193772" y="326642"/>
                  <a:pt x="194071" y="323959"/>
                </a:cubicBezTo>
                <a:cubicBezTo>
                  <a:pt x="194294" y="322171"/>
                  <a:pt x="194593" y="320457"/>
                  <a:pt x="194816" y="318743"/>
                </a:cubicBezTo>
                <a:cubicBezTo>
                  <a:pt x="195189" y="316209"/>
                  <a:pt x="195562" y="313750"/>
                  <a:pt x="196010" y="311216"/>
                </a:cubicBezTo>
                <a:cubicBezTo>
                  <a:pt x="196383" y="308832"/>
                  <a:pt x="196756" y="306447"/>
                  <a:pt x="197203" y="303988"/>
                </a:cubicBezTo>
                <a:cubicBezTo>
                  <a:pt x="197651" y="301752"/>
                  <a:pt x="198098" y="299442"/>
                  <a:pt x="198620" y="297132"/>
                </a:cubicBezTo>
                <a:cubicBezTo>
                  <a:pt x="199068" y="294971"/>
                  <a:pt x="199515" y="292810"/>
                  <a:pt x="200038" y="290574"/>
                </a:cubicBezTo>
                <a:cubicBezTo>
                  <a:pt x="200560" y="288488"/>
                  <a:pt x="201082" y="286476"/>
                  <a:pt x="201604" y="284389"/>
                </a:cubicBezTo>
                <a:cubicBezTo>
                  <a:pt x="202126" y="282377"/>
                  <a:pt x="202723" y="280440"/>
                  <a:pt x="203319" y="278502"/>
                </a:cubicBezTo>
                <a:cubicBezTo>
                  <a:pt x="203916" y="276565"/>
                  <a:pt x="204513" y="274702"/>
                  <a:pt x="205110" y="272839"/>
                </a:cubicBezTo>
                <a:cubicBezTo>
                  <a:pt x="205706" y="271125"/>
                  <a:pt x="206378" y="269336"/>
                  <a:pt x="207049" y="267548"/>
                </a:cubicBezTo>
                <a:cubicBezTo>
                  <a:pt x="207720" y="265908"/>
                  <a:pt x="208391" y="264269"/>
                  <a:pt x="209137" y="262629"/>
                </a:cubicBezTo>
                <a:cubicBezTo>
                  <a:pt x="209809" y="260990"/>
                  <a:pt x="210554" y="259425"/>
                  <a:pt x="211300" y="257935"/>
                </a:cubicBezTo>
                <a:cubicBezTo>
                  <a:pt x="211673" y="257190"/>
                  <a:pt x="212046" y="256519"/>
                  <a:pt x="212419" y="255848"/>
                </a:cubicBezTo>
                <a:cubicBezTo>
                  <a:pt x="212643" y="255401"/>
                  <a:pt x="212941" y="254879"/>
                  <a:pt x="213240" y="254358"/>
                </a:cubicBezTo>
                <a:cubicBezTo>
                  <a:pt x="211524" y="254060"/>
                  <a:pt x="209809" y="253762"/>
                  <a:pt x="208093" y="253538"/>
                </a:cubicBezTo>
                <a:cubicBezTo>
                  <a:pt x="204214" y="252942"/>
                  <a:pt x="200336" y="252495"/>
                  <a:pt x="196383" y="252197"/>
                </a:cubicBezTo>
                <a:cubicBezTo>
                  <a:pt x="192504" y="251973"/>
                  <a:pt x="188551" y="251824"/>
                  <a:pt x="184673" y="251824"/>
                </a:cubicBezTo>
                <a:cubicBezTo>
                  <a:pt x="180794" y="251824"/>
                  <a:pt x="176841" y="251899"/>
                  <a:pt x="172962" y="252197"/>
                </a:cubicBezTo>
                <a:cubicBezTo>
                  <a:pt x="169009" y="252495"/>
                  <a:pt x="165131" y="252942"/>
                  <a:pt x="161252" y="253538"/>
                </a:cubicBezTo>
                <a:cubicBezTo>
                  <a:pt x="159537" y="253762"/>
                  <a:pt x="157821" y="254060"/>
                  <a:pt x="156106" y="254358"/>
                </a:cubicBezTo>
                <a:cubicBezTo>
                  <a:pt x="156404" y="254879"/>
                  <a:pt x="156702" y="255401"/>
                  <a:pt x="157001" y="255848"/>
                </a:cubicBezTo>
                <a:cubicBezTo>
                  <a:pt x="157299" y="256519"/>
                  <a:pt x="157672" y="257190"/>
                  <a:pt x="158045" y="257935"/>
                </a:cubicBezTo>
                <a:cubicBezTo>
                  <a:pt x="158791" y="259425"/>
                  <a:pt x="159537" y="260990"/>
                  <a:pt x="160208" y="262629"/>
                </a:cubicBezTo>
                <a:cubicBezTo>
                  <a:pt x="160954" y="264269"/>
                  <a:pt x="161625" y="265908"/>
                  <a:pt x="162296" y="267548"/>
                </a:cubicBezTo>
                <a:cubicBezTo>
                  <a:pt x="162968" y="269336"/>
                  <a:pt x="163639" y="271125"/>
                  <a:pt x="164236" y="272839"/>
                </a:cubicBezTo>
                <a:cubicBezTo>
                  <a:pt x="164832" y="274702"/>
                  <a:pt x="165429" y="276565"/>
                  <a:pt x="166026" y="278502"/>
                </a:cubicBezTo>
                <a:cubicBezTo>
                  <a:pt x="166622" y="280440"/>
                  <a:pt x="167219" y="282377"/>
                  <a:pt x="167741" y="284389"/>
                </a:cubicBezTo>
                <a:cubicBezTo>
                  <a:pt x="168263" y="286476"/>
                  <a:pt x="168785" y="288488"/>
                  <a:pt x="169308" y="290574"/>
                </a:cubicBezTo>
                <a:cubicBezTo>
                  <a:pt x="169830" y="292810"/>
                  <a:pt x="170277" y="294971"/>
                  <a:pt x="170725" y="297132"/>
                </a:cubicBezTo>
                <a:cubicBezTo>
                  <a:pt x="171247" y="299442"/>
                  <a:pt x="171694" y="301752"/>
                  <a:pt x="172142" y="303988"/>
                </a:cubicBezTo>
                <a:cubicBezTo>
                  <a:pt x="172589" y="306447"/>
                  <a:pt x="172962" y="308832"/>
                  <a:pt x="173410" y="311216"/>
                </a:cubicBezTo>
                <a:cubicBezTo>
                  <a:pt x="173783" y="313750"/>
                  <a:pt x="174156" y="316209"/>
                  <a:pt x="174529" y="318743"/>
                </a:cubicBezTo>
                <a:cubicBezTo>
                  <a:pt x="175200" y="323140"/>
                  <a:pt x="175722" y="327611"/>
                  <a:pt x="176244" y="332007"/>
                </a:cubicBezTo>
                <a:cubicBezTo>
                  <a:pt x="176915" y="337745"/>
                  <a:pt x="177438" y="343483"/>
                  <a:pt x="177960" y="349221"/>
                </a:cubicBezTo>
                <a:cubicBezTo>
                  <a:pt x="178482" y="355332"/>
                  <a:pt x="178929" y="361517"/>
                  <a:pt x="179228" y="367702"/>
                </a:cubicBezTo>
                <a:cubicBezTo>
                  <a:pt x="179675" y="374558"/>
                  <a:pt x="174454" y="380445"/>
                  <a:pt x="167592" y="380818"/>
                </a:cubicBezTo>
                <a:cubicBezTo>
                  <a:pt x="160730" y="381265"/>
                  <a:pt x="154838" y="376049"/>
                  <a:pt x="154465" y="369193"/>
                </a:cubicBezTo>
                <a:cubicBezTo>
                  <a:pt x="154166" y="364647"/>
                  <a:pt x="153868" y="360101"/>
                  <a:pt x="153570" y="355630"/>
                </a:cubicBezTo>
                <a:cubicBezTo>
                  <a:pt x="153197" y="351383"/>
                  <a:pt x="152824" y="347135"/>
                  <a:pt x="152451" y="342887"/>
                </a:cubicBezTo>
                <a:cubicBezTo>
                  <a:pt x="152003" y="338938"/>
                  <a:pt x="151556" y="334914"/>
                  <a:pt x="151108" y="330964"/>
                </a:cubicBezTo>
                <a:cubicBezTo>
                  <a:pt x="150735" y="328058"/>
                  <a:pt x="150362" y="325152"/>
                  <a:pt x="149915" y="322245"/>
                </a:cubicBezTo>
                <a:cubicBezTo>
                  <a:pt x="149467" y="318817"/>
                  <a:pt x="148871" y="315315"/>
                  <a:pt x="148274" y="311813"/>
                </a:cubicBezTo>
                <a:cubicBezTo>
                  <a:pt x="147752" y="308608"/>
                  <a:pt x="147080" y="305404"/>
                  <a:pt x="146409" y="302274"/>
                </a:cubicBezTo>
                <a:cubicBezTo>
                  <a:pt x="145812" y="299368"/>
                  <a:pt x="145141" y="296387"/>
                  <a:pt x="144395" y="293555"/>
                </a:cubicBezTo>
                <a:cubicBezTo>
                  <a:pt x="143799" y="290872"/>
                  <a:pt x="143053" y="288264"/>
                  <a:pt x="142232" y="285656"/>
                </a:cubicBezTo>
                <a:cubicBezTo>
                  <a:pt x="141859" y="284464"/>
                  <a:pt x="141486" y="283271"/>
                  <a:pt x="141113" y="282079"/>
                </a:cubicBezTo>
                <a:cubicBezTo>
                  <a:pt x="140741" y="280961"/>
                  <a:pt x="140368" y="279844"/>
                  <a:pt x="139920" y="278726"/>
                </a:cubicBezTo>
                <a:cubicBezTo>
                  <a:pt x="139547" y="277608"/>
                  <a:pt x="139174" y="276565"/>
                  <a:pt x="138727" y="275521"/>
                </a:cubicBezTo>
                <a:cubicBezTo>
                  <a:pt x="138354" y="274553"/>
                  <a:pt x="137906" y="273584"/>
                  <a:pt x="137533" y="272615"/>
                </a:cubicBezTo>
                <a:cubicBezTo>
                  <a:pt x="137086" y="271721"/>
                  <a:pt x="136713" y="270827"/>
                  <a:pt x="136265" y="269932"/>
                </a:cubicBezTo>
                <a:cubicBezTo>
                  <a:pt x="135892" y="269187"/>
                  <a:pt x="135519" y="268442"/>
                  <a:pt x="135146" y="267697"/>
                </a:cubicBezTo>
                <a:cubicBezTo>
                  <a:pt x="134699" y="266952"/>
                  <a:pt x="134326" y="266206"/>
                  <a:pt x="133878" y="265461"/>
                </a:cubicBezTo>
                <a:cubicBezTo>
                  <a:pt x="133431" y="264791"/>
                  <a:pt x="133058" y="264120"/>
                  <a:pt x="132611" y="263449"/>
                </a:cubicBezTo>
                <a:cubicBezTo>
                  <a:pt x="132163" y="262779"/>
                  <a:pt x="131790" y="262182"/>
                  <a:pt x="131343" y="261586"/>
                </a:cubicBezTo>
                <a:cubicBezTo>
                  <a:pt x="130895" y="261065"/>
                  <a:pt x="130522" y="260543"/>
                  <a:pt x="130075" y="260021"/>
                </a:cubicBezTo>
                <a:cubicBezTo>
                  <a:pt x="129702" y="259574"/>
                  <a:pt x="129254" y="259127"/>
                  <a:pt x="128881" y="258680"/>
                </a:cubicBezTo>
                <a:cubicBezTo>
                  <a:pt x="128508" y="258307"/>
                  <a:pt x="128061" y="257935"/>
                  <a:pt x="127688" y="257562"/>
                </a:cubicBezTo>
                <a:cubicBezTo>
                  <a:pt x="127315" y="257190"/>
                  <a:pt x="126942" y="256891"/>
                  <a:pt x="126569" y="256593"/>
                </a:cubicBezTo>
                <a:cubicBezTo>
                  <a:pt x="118588" y="250408"/>
                  <a:pt x="120975" y="237740"/>
                  <a:pt x="130671" y="234908"/>
                </a:cubicBezTo>
                <a:cubicBezTo>
                  <a:pt x="135146" y="233567"/>
                  <a:pt x="139622" y="232449"/>
                  <a:pt x="144097" y="231406"/>
                </a:cubicBezTo>
                <a:cubicBezTo>
                  <a:pt x="148572" y="230437"/>
                  <a:pt x="153122" y="229617"/>
                  <a:pt x="157597" y="228947"/>
                </a:cubicBezTo>
                <a:cubicBezTo>
                  <a:pt x="162147" y="228276"/>
                  <a:pt x="166622" y="227829"/>
                  <a:pt x="171172" y="227456"/>
                </a:cubicBezTo>
                <a:cubicBezTo>
                  <a:pt x="175647" y="227158"/>
                  <a:pt x="180123" y="227009"/>
                  <a:pt x="184673" y="227009"/>
                </a:cubicBezTo>
                <a:close/>
                <a:moveTo>
                  <a:pt x="184638" y="0"/>
                </a:moveTo>
                <a:cubicBezTo>
                  <a:pt x="244994" y="0"/>
                  <a:pt x="301546" y="29424"/>
                  <a:pt x="336088" y="78887"/>
                </a:cubicBezTo>
                <a:cubicBezTo>
                  <a:pt x="370631" y="128350"/>
                  <a:pt x="378763" y="191444"/>
                  <a:pt x="357873" y="248058"/>
                </a:cubicBezTo>
                <a:cubicBezTo>
                  <a:pt x="336461" y="306087"/>
                  <a:pt x="272822" y="336703"/>
                  <a:pt x="262900" y="410227"/>
                </a:cubicBezTo>
                <a:cubicBezTo>
                  <a:pt x="266555" y="409259"/>
                  <a:pt x="270286" y="408365"/>
                  <a:pt x="273941" y="407471"/>
                </a:cubicBezTo>
                <a:cubicBezTo>
                  <a:pt x="280581" y="405757"/>
                  <a:pt x="287370" y="409855"/>
                  <a:pt x="289012" y="416484"/>
                </a:cubicBezTo>
                <a:cubicBezTo>
                  <a:pt x="290653" y="423114"/>
                  <a:pt x="286624" y="429893"/>
                  <a:pt x="279984" y="431532"/>
                </a:cubicBezTo>
                <a:cubicBezTo>
                  <a:pt x="218434" y="446877"/>
                  <a:pt x="156884" y="462222"/>
                  <a:pt x="95334" y="477642"/>
                </a:cubicBezTo>
                <a:cubicBezTo>
                  <a:pt x="88694" y="479281"/>
                  <a:pt x="81905" y="475258"/>
                  <a:pt x="80263" y="468554"/>
                </a:cubicBezTo>
                <a:cubicBezTo>
                  <a:pt x="78622" y="461924"/>
                  <a:pt x="82651" y="455220"/>
                  <a:pt x="89291" y="453507"/>
                </a:cubicBezTo>
                <a:cubicBezTo>
                  <a:pt x="139575" y="440992"/>
                  <a:pt x="189860" y="428403"/>
                  <a:pt x="240145" y="415888"/>
                </a:cubicBezTo>
                <a:cubicBezTo>
                  <a:pt x="238354" y="413132"/>
                  <a:pt x="237757" y="410599"/>
                  <a:pt x="238205" y="407396"/>
                </a:cubicBezTo>
                <a:cubicBezTo>
                  <a:pt x="238876" y="402182"/>
                  <a:pt x="239772" y="397116"/>
                  <a:pt x="240965" y="392051"/>
                </a:cubicBezTo>
                <a:cubicBezTo>
                  <a:pt x="242084" y="387134"/>
                  <a:pt x="243427" y="382367"/>
                  <a:pt x="245069" y="377674"/>
                </a:cubicBezTo>
                <a:cubicBezTo>
                  <a:pt x="246561" y="373130"/>
                  <a:pt x="248277" y="368660"/>
                  <a:pt x="250216" y="364265"/>
                </a:cubicBezTo>
                <a:cubicBezTo>
                  <a:pt x="252007" y="360019"/>
                  <a:pt x="254021" y="355848"/>
                  <a:pt x="256185" y="351751"/>
                </a:cubicBezTo>
                <a:cubicBezTo>
                  <a:pt x="258274" y="347877"/>
                  <a:pt x="260587" y="344004"/>
                  <a:pt x="262900" y="340205"/>
                </a:cubicBezTo>
                <a:cubicBezTo>
                  <a:pt x="265212" y="336554"/>
                  <a:pt x="267600" y="332979"/>
                  <a:pt x="270062" y="329403"/>
                </a:cubicBezTo>
                <a:cubicBezTo>
                  <a:pt x="272449" y="325977"/>
                  <a:pt x="274986" y="322624"/>
                  <a:pt x="277522" y="319347"/>
                </a:cubicBezTo>
                <a:cubicBezTo>
                  <a:pt x="279984" y="316069"/>
                  <a:pt x="282521" y="312941"/>
                  <a:pt x="285058" y="309812"/>
                </a:cubicBezTo>
                <a:cubicBezTo>
                  <a:pt x="287594" y="306758"/>
                  <a:pt x="290056" y="303704"/>
                  <a:pt x="292593" y="300724"/>
                </a:cubicBezTo>
                <a:cubicBezTo>
                  <a:pt x="294906" y="297968"/>
                  <a:pt x="297218" y="295211"/>
                  <a:pt x="299531" y="292530"/>
                </a:cubicBezTo>
                <a:cubicBezTo>
                  <a:pt x="300725" y="291114"/>
                  <a:pt x="301919" y="289699"/>
                  <a:pt x="303038" y="288284"/>
                </a:cubicBezTo>
                <a:cubicBezTo>
                  <a:pt x="305351" y="285528"/>
                  <a:pt x="307663" y="282771"/>
                  <a:pt x="309827" y="279941"/>
                </a:cubicBezTo>
                <a:cubicBezTo>
                  <a:pt x="311990" y="277259"/>
                  <a:pt x="314079" y="274577"/>
                  <a:pt x="316168" y="271821"/>
                </a:cubicBezTo>
                <a:cubicBezTo>
                  <a:pt x="318108" y="269214"/>
                  <a:pt x="320048" y="266532"/>
                  <a:pt x="321838" y="263776"/>
                </a:cubicBezTo>
                <a:cubicBezTo>
                  <a:pt x="323554" y="261169"/>
                  <a:pt x="325270" y="258487"/>
                  <a:pt x="326837" y="255731"/>
                </a:cubicBezTo>
                <a:cubicBezTo>
                  <a:pt x="328329" y="253124"/>
                  <a:pt x="329747" y="250442"/>
                  <a:pt x="331090" y="247686"/>
                </a:cubicBezTo>
                <a:cubicBezTo>
                  <a:pt x="332358" y="245004"/>
                  <a:pt x="333552" y="242248"/>
                  <a:pt x="334596" y="239492"/>
                </a:cubicBezTo>
                <a:cubicBezTo>
                  <a:pt x="352651" y="190550"/>
                  <a:pt x="345563" y="135873"/>
                  <a:pt x="315721" y="93115"/>
                </a:cubicBezTo>
                <a:cubicBezTo>
                  <a:pt x="285804" y="50282"/>
                  <a:pt x="236862" y="24806"/>
                  <a:pt x="184638" y="24806"/>
                </a:cubicBezTo>
                <a:cubicBezTo>
                  <a:pt x="132413" y="24806"/>
                  <a:pt x="83471" y="50282"/>
                  <a:pt x="53554" y="93115"/>
                </a:cubicBezTo>
                <a:cubicBezTo>
                  <a:pt x="23712" y="135873"/>
                  <a:pt x="16624" y="190550"/>
                  <a:pt x="34679" y="239492"/>
                </a:cubicBezTo>
                <a:cubicBezTo>
                  <a:pt x="35425" y="241428"/>
                  <a:pt x="36246" y="243365"/>
                  <a:pt x="37066" y="245302"/>
                </a:cubicBezTo>
                <a:cubicBezTo>
                  <a:pt x="37962" y="247239"/>
                  <a:pt x="38857" y="249175"/>
                  <a:pt x="39827" y="251038"/>
                </a:cubicBezTo>
                <a:cubicBezTo>
                  <a:pt x="40871" y="252975"/>
                  <a:pt x="41916" y="254837"/>
                  <a:pt x="43035" y="256699"/>
                </a:cubicBezTo>
                <a:cubicBezTo>
                  <a:pt x="44154" y="258636"/>
                  <a:pt x="45273" y="260498"/>
                  <a:pt x="46541" y="262361"/>
                </a:cubicBezTo>
                <a:cubicBezTo>
                  <a:pt x="47810" y="264297"/>
                  <a:pt x="49078" y="266234"/>
                  <a:pt x="50421" y="268096"/>
                </a:cubicBezTo>
                <a:cubicBezTo>
                  <a:pt x="51241" y="269288"/>
                  <a:pt x="52062" y="270406"/>
                  <a:pt x="52957" y="271598"/>
                </a:cubicBezTo>
                <a:cubicBezTo>
                  <a:pt x="54375" y="273534"/>
                  <a:pt x="55867" y="275471"/>
                  <a:pt x="57359" y="277333"/>
                </a:cubicBezTo>
                <a:cubicBezTo>
                  <a:pt x="58851" y="279345"/>
                  <a:pt x="60418" y="281281"/>
                  <a:pt x="61985" y="283144"/>
                </a:cubicBezTo>
                <a:cubicBezTo>
                  <a:pt x="63626" y="285155"/>
                  <a:pt x="65267" y="287092"/>
                  <a:pt x="66909" y="289103"/>
                </a:cubicBezTo>
                <a:cubicBezTo>
                  <a:pt x="68774" y="291338"/>
                  <a:pt x="70714" y="293573"/>
                  <a:pt x="72579" y="295882"/>
                </a:cubicBezTo>
                <a:cubicBezTo>
                  <a:pt x="74593" y="298191"/>
                  <a:pt x="76608" y="300575"/>
                  <a:pt x="78547" y="302959"/>
                </a:cubicBezTo>
                <a:cubicBezTo>
                  <a:pt x="80338" y="305119"/>
                  <a:pt x="82128" y="307205"/>
                  <a:pt x="83844" y="309365"/>
                </a:cubicBezTo>
                <a:cubicBezTo>
                  <a:pt x="85635" y="311600"/>
                  <a:pt x="87425" y="313760"/>
                  <a:pt x="89216" y="315995"/>
                </a:cubicBezTo>
                <a:cubicBezTo>
                  <a:pt x="91007" y="318304"/>
                  <a:pt x="92797" y="320613"/>
                  <a:pt x="94513" y="322922"/>
                </a:cubicBezTo>
                <a:cubicBezTo>
                  <a:pt x="96304" y="325306"/>
                  <a:pt x="98020" y="327764"/>
                  <a:pt x="99736" y="330223"/>
                </a:cubicBezTo>
                <a:cubicBezTo>
                  <a:pt x="101526" y="332681"/>
                  <a:pt x="103167" y="335214"/>
                  <a:pt x="104883" y="337821"/>
                </a:cubicBezTo>
                <a:cubicBezTo>
                  <a:pt x="105928" y="339460"/>
                  <a:pt x="106898" y="341024"/>
                  <a:pt x="107868" y="342737"/>
                </a:cubicBezTo>
                <a:cubicBezTo>
                  <a:pt x="109509" y="345419"/>
                  <a:pt x="111076" y="348175"/>
                  <a:pt x="112642" y="350931"/>
                </a:cubicBezTo>
                <a:cubicBezTo>
                  <a:pt x="114135" y="353762"/>
                  <a:pt x="115627" y="356667"/>
                  <a:pt x="116970" y="359572"/>
                </a:cubicBezTo>
                <a:cubicBezTo>
                  <a:pt x="118387" y="362627"/>
                  <a:pt x="119730" y="365681"/>
                  <a:pt x="120998" y="368735"/>
                </a:cubicBezTo>
                <a:cubicBezTo>
                  <a:pt x="122267" y="371938"/>
                  <a:pt x="123386" y="375141"/>
                  <a:pt x="124505" y="378344"/>
                </a:cubicBezTo>
                <a:cubicBezTo>
                  <a:pt x="125549" y="381697"/>
                  <a:pt x="126519" y="385049"/>
                  <a:pt x="127415" y="388401"/>
                </a:cubicBezTo>
                <a:cubicBezTo>
                  <a:pt x="129131" y="395031"/>
                  <a:pt x="125102" y="401809"/>
                  <a:pt x="118462" y="403523"/>
                </a:cubicBezTo>
                <a:cubicBezTo>
                  <a:pt x="111822" y="405236"/>
                  <a:pt x="105033" y="401213"/>
                  <a:pt x="103391" y="394584"/>
                </a:cubicBezTo>
                <a:cubicBezTo>
                  <a:pt x="87276" y="332085"/>
                  <a:pt x="31247" y="301767"/>
                  <a:pt x="11402" y="248058"/>
                </a:cubicBezTo>
                <a:cubicBezTo>
                  <a:pt x="-9488" y="191444"/>
                  <a:pt x="-1356" y="128350"/>
                  <a:pt x="33187" y="78887"/>
                </a:cubicBezTo>
                <a:cubicBezTo>
                  <a:pt x="67729" y="29424"/>
                  <a:pt x="124281" y="0"/>
                  <a:pt x="184638" y="0"/>
                </a:cubicBezTo>
                <a:close/>
              </a:path>
            </a:pathLst>
          </a:custGeom>
          <a:solidFill>
            <a:schemeClr val="accent1">
              <a:lumMod val="75000"/>
              <a:alpha val="100000"/>
            </a:schemeClr>
          </a:solidFill>
        </p:spPr>
      </p:sp>
      <p:sp>
        <p:nvSpPr>
          <p:cNvPr name="Freeform 6" id="6"/>
          <p:cNvSpPr/>
          <p:nvPr/>
        </p:nvSpPr>
        <p:spPr>
          <a:xfrm rot="0">
            <a:off x="8406414" y="4012208"/>
            <a:ext cx="495300" cy="456011"/>
          </a:xfrm>
          <a:custGeom>
            <a:avLst/>
            <a:gdLst/>
            <a:ahLst/>
            <a:cxnLst/>
            <a:rect r="r" b="b" t="t" l="l"/>
            <a:pathLst>
              <a:path h="535" w="580">
                <a:moveTo>
                  <a:pt x="164" y="525"/>
                </a:moveTo>
                <a:cubicBezTo>
                  <a:pt x="172" y="534"/>
                  <a:pt x="186" y="535"/>
                  <a:pt x="196" y="526"/>
                </a:cubicBezTo>
                <a:lnTo>
                  <a:pt x="570" y="187"/>
                </a:lnTo>
                <a:cubicBezTo>
                  <a:pt x="579" y="179"/>
                  <a:pt x="580" y="165"/>
                  <a:pt x="572" y="155"/>
                </a:cubicBezTo>
                <a:lnTo>
                  <a:pt x="475" y="49"/>
                </a:lnTo>
                <a:cubicBezTo>
                  <a:pt x="466" y="39"/>
                  <a:pt x="452" y="39"/>
                  <a:pt x="443" y="47"/>
                </a:cubicBezTo>
                <a:lnTo>
                  <a:pt x="124" y="335"/>
                </a:lnTo>
                <a:cubicBezTo>
                  <a:pt x="115" y="344"/>
                  <a:pt x="114" y="358"/>
                  <a:pt x="123" y="367"/>
                </a:cubicBezTo>
                <a:lnTo>
                  <a:pt x="175" y="425"/>
                </a:lnTo>
                <a:cubicBezTo>
                  <a:pt x="183" y="434"/>
                  <a:pt x="198" y="435"/>
                  <a:pt x="207" y="426"/>
                </a:cubicBezTo>
                <a:lnTo>
                  <a:pt x="341" y="305"/>
                </a:lnTo>
                <a:cubicBezTo>
                  <a:pt x="350" y="297"/>
                  <a:pt x="351" y="282"/>
                  <a:pt x="343" y="273"/>
                </a:cubicBezTo>
                <a:lnTo>
                  <a:pt x="327" y="256"/>
                </a:lnTo>
                <a:lnTo>
                  <a:pt x="193" y="378"/>
                </a:lnTo>
                <a:lnTo>
                  <a:pt x="172" y="354"/>
                </a:lnTo>
                <a:lnTo>
                  <a:pt x="457" y="96"/>
                </a:lnTo>
                <a:lnTo>
                  <a:pt x="523" y="169"/>
                </a:lnTo>
                <a:lnTo>
                  <a:pt x="182" y="478"/>
                </a:lnTo>
                <a:lnTo>
                  <a:pt x="58" y="340"/>
                </a:lnTo>
                <a:lnTo>
                  <a:pt x="404" y="26"/>
                </a:lnTo>
                <a:lnTo>
                  <a:pt x="389" y="10"/>
                </a:lnTo>
                <a:cubicBezTo>
                  <a:pt x="380" y="0"/>
                  <a:pt x="366" y="0"/>
                  <a:pt x="357" y="8"/>
                </a:cubicBezTo>
                <a:lnTo>
                  <a:pt x="10" y="322"/>
                </a:lnTo>
                <a:cubicBezTo>
                  <a:pt x="1" y="330"/>
                  <a:pt x="0" y="344"/>
                  <a:pt x="9" y="354"/>
                </a:cubicBezTo>
                <a:lnTo>
                  <a:pt x="164" y="525"/>
                </a:lnTo>
                <a:close/>
              </a:path>
            </a:pathLst>
          </a:custGeom>
          <a:solidFill>
            <a:schemeClr val="accent1">
              <a:lumMod val="75000"/>
              <a:alpha val="100000"/>
            </a:schemeClr>
          </a:solidFill>
        </p:spPr>
      </p:sp>
      <p:sp>
        <p:nvSpPr>
          <p:cNvPr name="AutoShape 7" id="7"/>
          <p:cNvSpPr/>
          <p:nvPr/>
        </p:nvSpPr>
        <p:spPr>
          <a:xfrm rot="0">
            <a:off x="8901714" y="1917723"/>
            <a:ext cx="2084387" cy="616443"/>
          </a:xfrm>
          <a:prstGeom prst="rect">
            <a:avLst/>
          </a:prstGeom>
          <a:noFill/>
        </p:spPr>
        <p:txBody>
          <a:bodyPr anchor="t" rtlCol="false" tIns="45720" lIns="91440" bIns="45720" rIns="91440" anchorCtr="false" vert="horz" wrap="square">
            <a:noAutofit/>
          </a:bodyPr>
          <a:lstStyle/>
          <a:p>
            <a:pPr algn="ctr">
              <a:lnSpc>
                <a:spcPct val="120000"/>
              </a:lnSpc>
              <a:defRPr/>
            </a:pPr>
            <a:r>
              <a:rPr lang="en-US" b="true" sz="3000">
                <a:solidFill>
                  <a:schemeClr val="accent1">
                    <a:alpha val="100000"/>
                  </a:schemeClr>
                </a:solidFill>
                <a:latin typeface="Microsoft Yahei"/>
                <a:ea typeface="Microsoft Yahei"/>
                <a:cs typeface="Microsoft Yahei"/>
              </a:rPr>
              <a:t>01</a:t>
            </a:r>
            <a:endParaRPr lang="en-US" sz="1100"/>
          </a:p>
        </p:txBody>
      </p:sp>
      <p:sp>
        <p:nvSpPr>
          <p:cNvPr name="AutoShape 8" id="8"/>
          <p:cNvSpPr/>
          <p:nvPr/>
        </p:nvSpPr>
        <p:spPr>
          <a:xfrm rot="0">
            <a:off x="8901714" y="3911623"/>
            <a:ext cx="2084387" cy="554016"/>
          </a:xfrm>
          <a:prstGeom prst="rect">
            <a:avLst/>
          </a:prstGeom>
          <a:noFill/>
        </p:spPr>
        <p:txBody>
          <a:bodyPr anchor="ctr" rtlCol="false" tIns="45720" lIns="91440" bIns="45720" rIns="91440" anchorCtr="false" vert="horz" wrap="square">
            <a:noAutofit/>
          </a:bodyPr>
          <a:lstStyle/>
          <a:p>
            <a:pPr algn="ctr">
              <a:lnSpc>
                <a:spcPct val="120000"/>
              </a:lnSpc>
              <a:defRPr/>
            </a:pPr>
            <a:r>
              <a:rPr lang="en-US" b="true" sz="3000">
                <a:solidFill>
                  <a:schemeClr val="accent1">
                    <a:alpha val="100000"/>
                  </a:schemeClr>
                </a:solidFill>
                <a:latin typeface="Microsoft Yahei"/>
                <a:ea typeface="Microsoft Yahei"/>
                <a:cs typeface="Microsoft Yahei"/>
              </a:rPr>
              <a:t>02</a:t>
            </a:r>
            <a:endParaRPr lang="en-US" sz="1100"/>
          </a:p>
        </p:txBody>
      </p:sp>
      <p:grpSp>
        <p:nvGrpSpPr>
          <p:cNvPr name="Group 9" id="9"/>
          <p:cNvGrpSpPr/>
          <p:nvPr/>
        </p:nvGrpSpPr>
        <p:grpSpPr>
          <a:xfrm rot="0">
            <a:off x="454963" y="93878"/>
            <a:ext cx="10641129" cy="914400"/>
            <a:chOff x="454963" y="93878"/>
            <a:chExt cx="10641129" cy="914400"/>
          </a:xfrm>
        </p:grpSpPr>
        <p:sp>
          <p:nvSpPr>
            <p:cNvPr name="AutoShape 10" id="10"/>
            <p:cNvSpPr/>
            <p:nvPr/>
          </p:nvSpPr>
          <p:spPr>
            <a:xfrm rot="0">
              <a:off x="454963" y="331168"/>
              <a:ext cx="84147" cy="84147"/>
            </a:xfrm>
            <a:prstGeom prst="ellipse">
              <a:avLst/>
            </a:prstGeom>
            <a:solidFill>
              <a:schemeClr val="accent1">
                <a:alpha val="100000"/>
              </a:schemeClr>
            </a:solidFill>
          </p:spPr>
        </p:sp>
        <p:sp>
          <p:nvSpPr>
            <p:cNvPr name="AutoShape 11" id="11"/>
            <p:cNvSpPr/>
            <p:nvPr/>
          </p:nvSpPr>
          <p:spPr>
            <a:xfrm rot="0">
              <a:off x="575049" y="337743"/>
              <a:ext cx="78137" cy="78137"/>
            </a:xfrm>
            <a:prstGeom prst="ellipse">
              <a:avLst/>
            </a:prstGeom>
            <a:solidFill>
              <a:schemeClr val="accent1">
                <a:alpha val="80000"/>
              </a:schemeClr>
            </a:solidFill>
          </p:spPr>
        </p:sp>
        <p:sp>
          <p:nvSpPr>
            <p:cNvPr name="AutoShape 12" id="12"/>
            <p:cNvSpPr/>
            <p:nvPr/>
          </p:nvSpPr>
          <p:spPr>
            <a:xfrm rot="0">
              <a:off x="689125" y="339460"/>
              <a:ext cx="74704" cy="74704"/>
            </a:xfrm>
            <a:prstGeom prst="ellipse">
              <a:avLst/>
            </a:prstGeom>
            <a:solidFill>
              <a:schemeClr val="accent1">
                <a:alpha val="60000"/>
              </a:schemeClr>
            </a:solidFill>
          </p:spPr>
        </p:sp>
        <p:sp>
          <p:nvSpPr>
            <p:cNvPr name="AutoShape 13" id="13"/>
            <p:cNvSpPr/>
            <p:nvPr/>
          </p:nvSpPr>
          <p:spPr>
            <a:xfrm rot="0">
              <a:off x="799768" y="348430"/>
              <a:ext cx="69238" cy="69238"/>
            </a:xfrm>
            <a:prstGeom prst="ellipse">
              <a:avLst/>
            </a:prstGeom>
            <a:solidFill>
              <a:schemeClr val="accent1">
                <a:alpha val="40000"/>
              </a:schemeClr>
            </a:solidFill>
          </p:spPr>
        </p:sp>
        <p:sp>
          <p:nvSpPr>
            <p:cNvPr name="AutoShape 14" id="14"/>
            <p:cNvSpPr/>
            <p:nvPr/>
          </p:nvSpPr>
          <p:spPr>
            <a:xfrm rot="0">
              <a:off x="904945" y="344297"/>
              <a:ext cx="65594" cy="65594"/>
            </a:xfrm>
            <a:prstGeom prst="ellipse">
              <a:avLst/>
            </a:prstGeom>
            <a:solidFill>
              <a:schemeClr val="accent1">
                <a:alpha val="20000"/>
              </a:schemeClr>
            </a:solidFill>
          </p:spPr>
        </p:sp>
        <p:sp>
          <p:nvSpPr>
            <p:cNvPr name="AutoShape 15" id="15"/>
            <p:cNvSpPr/>
            <p:nvPr/>
          </p:nvSpPr>
          <p:spPr>
            <a:xfrm rot="0">
              <a:off x="454963" y="448942"/>
              <a:ext cx="84147" cy="84147"/>
            </a:xfrm>
            <a:prstGeom prst="ellipse">
              <a:avLst/>
            </a:prstGeom>
            <a:solidFill>
              <a:schemeClr val="accent1">
                <a:alpha val="100000"/>
              </a:schemeClr>
            </a:solidFill>
          </p:spPr>
        </p:sp>
        <p:sp>
          <p:nvSpPr>
            <p:cNvPr name="AutoShape 16" id="16"/>
            <p:cNvSpPr/>
            <p:nvPr/>
          </p:nvSpPr>
          <p:spPr>
            <a:xfrm rot="0">
              <a:off x="575049" y="455517"/>
              <a:ext cx="78137" cy="78137"/>
            </a:xfrm>
            <a:prstGeom prst="ellipse">
              <a:avLst/>
            </a:prstGeom>
            <a:solidFill>
              <a:schemeClr val="accent1">
                <a:alpha val="80000"/>
              </a:schemeClr>
            </a:solidFill>
          </p:spPr>
        </p:sp>
        <p:sp>
          <p:nvSpPr>
            <p:cNvPr name="AutoShape 17" id="17"/>
            <p:cNvSpPr/>
            <p:nvPr/>
          </p:nvSpPr>
          <p:spPr>
            <a:xfrm rot="0">
              <a:off x="689125" y="457233"/>
              <a:ext cx="74704" cy="74704"/>
            </a:xfrm>
            <a:prstGeom prst="ellipse">
              <a:avLst/>
            </a:prstGeom>
            <a:solidFill>
              <a:schemeClr val="accent1">
                <a:alpha val="60000"/>
              </a:schemeClr>
            </a:solidFill>
          </p:spPr>
        </p:sp>
        <p:sp>
          <p:nvSpPr>
            <p:cNvPr name="AutoShape 18" id="18"/>
            <p:cNvSpPr/>
            <p:nvPr/>
          </p:nvSpPr>
          <p:spPr>
            <a:xfrm rot="0">
              <a:off x="799768" y="466203"/>
              <a:ext cx="69238" cy="69238"/>
            </a:xfrm>
            <a:prstGeom prst="ellipse">
              <a:avLst/>
            </a:prstGeom>
            <a:solidFill>
              <a:schemeClr val="accent1">
                <a:alpha val="40000"/>
              </a:schemeClr>
            </a:solidFill>
          </p:spPr>
        </p:sp>
        <p:sp>
          <p:nvSpPr>
            <p:cNvPr name="AutoShape 19" id="19"/>
            <p:cNvSpPr/>
            <p:nvPr/>
          </p:nvSpPr>
          <p:spPr>
            <a:xfrm rot="0">
              <a:off x="904945" y="462070"/>
              <a:ext cx="65594" cy="65594"/>
            </a:xfrm>
            <a:prstGeom prst="ellipse">
              <a:avLst/>
            </a:prstGeom>
            <a:solidFill>
              <a:schemeClr val="accent1">
                <a:alpha val="20000"/>
              </a:schemeClr>
            </a:solidFill>
          </p:spPr>
        </p:sp>
        <p:sp>
          <p:nvSpPr>
            <p:cNvPr name="AutoShape 20" id="20"/>
            <p:cNvSpPr/>
            <p:nvPr/>
          </p:nvSpPr>
          <p:spPr>
            <a:xfrm rot="0">
              <a:off x="454963" y="566715"/>
              <a:ext cx="84147" cy="84147"/>
            </a:xfrm>
            <a:prstGeom prst="ellipse">
              <a:avLst/>
            </a:prstGeom>
            <a:solidFill>
              <a:schemeClr val="accent1">
                <a:alpha val="100000"/>
              </a:schemeClr>
            </a:solidFill>
          </p:spPr>
        </p:sp>
        <p:sp>
          <p:nvSpPr>
            <p:cNvPr name="AutoShape 21" id="21"/>
            <p:cNvSpPr/>
            <p:nvPr/>
          </p:nvSpPr>
          <p:spPr>
            <a:xfrm rot="0">
              <a:off x="575049" y="573291"/>
              <a:ext cx="78137" cy="78137"/>
            </a:xfrm>
            <a:prstGeom prst="ellipse">
              <a:avLst/>
            </a:prstGeom>
            <a:solidFill>
              <a:schemeClr val="accent1">
                <a:alpha val="80000"/>
              </a:schemeClr>
            </a:solidFill>
          </p:spPr>
        </p:sp>
        <p:sp>
          <p:nvSpPr>
            <p:cNvPr name="AutoShape 22" id="22"/>
            <p:cNvSpPr/>
            <p:nvPr/>
          </p:nvSpPr>
          <p:spPr>
            <a:xfrm rot="0">
              <a:off x="689125" y="575007"/>
              <a:ext cx="74704" cy="74704"/>
            </a:xfrm>
            <a:prstGeom prst="ellipse">
              <a:avLst/>
            </a:prstGeom>
            <a:solidFill>
              <a:schemeClr val="accent1">
                <a:alpha val="60000"/>
              </a:schemeClr>
            </a:solidFill>
          </p:spPr>
        </p:sp>
        <p:sp>
          <p:nvSpPr>
            <p:cNvPr name="AutoShape 23" id="23"/>
            <p:cNvSpPr/>
            <p:nvPr/>
          </p:nvSpPr>
          <p:spPr>
            <a:xfrm rot="0">
              <a:off x="799768" y="583977"/>
              <a:ext cx="69238" cy="69238"/>
            </a:xfrm>
            <a:prstGeom prst="ellipse">
              <a:avLst/>
            </a:prstGeom>
            <a:solidFill>
              <a:schemeClr val="accent1">
                <a:alpha val="40000"/>
              </a:schemeClr>
            </a:solidFill>
          </p:spPr>
        </p:sp>
        <p:sp>
          <p:nvSpPr>
            <p:cNvPr name="AutoShape 24" id="24"/>
            <p:cNvSpPr/>
            <p:nvPr/>
          </p:nvSpPr>
          <p:spPr>
            <a:xfrm rot="0">
              <a:off x="904945" y="579844"/>
              <a:ext cx="65594" cy="65594"/>
            </a:xfrm>
            <a:prstGeom prst="ellipse">
              <a:avLst/>
            </a:prstGeom>
            <a:solidFill>
              <a:schemeClr val="accent1">
                <a:alpha val="20000"/>
              </a:schemeClr>
            </a:solidFill>
          </p:spPr>
        </p:sp>
        <p:sp>
          <p:nvSpPr>
            <p:cNvPr name="AutoShape 25" id="25"/>
            <p:cNvSpPr/>
            <p:nvPr/>
          </p:nvSpPr>
          <p:spPr>
            <a:xfrm rot="0">
              <a:off x="454963" y="684489"/>
              <a:ext cx="84147" cy="84147"/>
            </a:xfrm>
            <a:prstGeom prst="ellipse">
              <a:avLst/>
            </a:prstGeom>
            <a:solidFill>
              <a:schemeClr val="accent1">
                <a:alpha val="100000"/>
              </a:schemeClr>
            </a:solidFill>
          </p:spPr>
        </p:sp>
        <p:sp>
          <p:nvSpPr>
            <p:cNvPr name="AutoShape 26" id="26"/>
            <p:cNvSpPr/>
            <p:nvPr/>
          </p:nvSpPr>
          <p:spPr>
            <a:xfrm rot="0">
              <a:off x="575049" y="691064"/>
              <a:ext cx="78137" cy="78137"/>
            </a:xfrm>
            <a:prstGeom prst="ellipse">
              <a:avLst/>
            </a:prstGeom>
            <a:solidFill>
              <a:schemeClr val="accent1">
                <a:alpha val="80000"/>
              </a:schemeClr>
            </a:solidFill>
          </p:spPr>
        </p:sp>
        <p:sp>
          <p:nvSpPr>
            <p:cNvPr name="AutoShape 27" id="27"/>
            <p:cNvSpPr/>
            <p:nvPr/>
          </p:nvSpPr>
          <p:spPr>
            <a:xfrm rot="0">
              <a:off x="689125" y="692781"/>
              <a:ext cx="74704" cy="74704"/>
            </a:xfrm>
            <a:prstGeom prst="ellipse">
              <a:avLst/>
            </a:prstGeom>
            <a:solidFill>
              <a:schemeClr val="accent1">
                <a:alpha val="60000"/>
              </a:schemeClr>
            </a:solidFill>
          </p:spPr>
        </p:sp>
        <p:sp>
          <p:nvSpPr>
            <p:cNvPr name="AutoShape 28" id="28"/>
            <p:cNvSpPr/>
            <p:nvPr/>
          </p:nvSpPr>
          <p:spPr>
            <a:xfrm rot="0">
              <a:off x="799768" y="701751"/>
              <a:ext cx="69238" cy="69238"/>
            </a:xfrm>
            <a:prstGeom prst="ellipse">
              <a:avLst/>
            </a:prstGeom>
            <a:solidFill>
              <a:schemeClr val="accent1">
                <a:alpha val="40000"/>
              </a:schemeClr>
            </a:solidFill>
          </p:spPr>
        </p:sp>
        <p:sp>
          <p:nvSpPr>
            <p:cNvPr name="AutoShape 29" id="29"/>
            <p:cNvSpPr/>
            <p:nvPr/>
          </p:nvSpPr>
          <p:spPr>
            <a:xfrm rot="0">
              <a:off x="904945" y="697618"/>
              <a:ext cx="65594" cy="65594"/>
            </a:xfrm>
            <a:prstGeom prst="ellipse">
              <a:avLst/>
            </a:prstGeom>
            <a:solidFill>
              <a:schemeClr val="accent1">
                <a:alpha val="20000"/>
              </a:schemeClr>
            </a:solidFill>
          </p:spPr>
        </p:sp>
        <p:sp>
          <p:nvSpPr>
            <p:cNvPr name="TextBox 30" id="30"/>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简述机器学习基础</a:t>
              </a:r>
            </a:p>
          </p:txBody>
        </p:sp>
      </p:grpSp>
      <p:sp>
        <p:nvSpPr>
          <p:cNvPr name="AutoShape 31" id="31"/>
          <p:cNvSpPr/>
          <p:nvPr/>
        </p:nvSpPr>
        <p:spPr>
          <a:xfrm rot="0">
            <a:off x="8406414" y="4525963"/>
            <a:ext cx="2708275" cy="1383030"/>
          </a:xfrm>
          <a:prstGeom prst="rect">
            <a:avLst/>
          </a:prstGeom>
          <a:noFill/>
        </p:spPr>
        <p:txBody>
          <a:bodyPr anchor="t" rtlCol="false" tIns="45720" lIns="91440" bIns="45720" rIns="91440" anchorCtr="false" vert="horz" wrap="square">
            <a:noAutofit/>
          </a:bodyPr>
          <a:lstStyle/>
          <a:p>
            <a:pPr algn="just">
              <a:lnSpc>
                <a:spcPct val="150000"/>
              </a:lnSpc>
              <a:defRPr/>
            </a:pPr>
            <a:r>
              <a:rPr lang="en-US" sz="1350">
                <a:solidFill>
                  <a:schemeClr val="dk1">
                    <a:alpha val="100000"/>
                  </a:schemeClr>
                </a:solidFill>
                <a:latin typeface="Microsoft Yahei"/>
                <a:ea typeface="Microsoft Yahei"/>
                <a:cs typeface="Microsoft Yahei"/>
              </a:rPr>
              <a:t>机器学习在AI领域的应用和优势在自然语言处理和计算机视觉等领域得到进一步体现，如中文分词、情感分析、人脸识别等。</a:t>
            </a:r>
            <a:endParaRPr lang="en-US" sz="1100"/>
          </a:p>
        </p:txBody>
      </p:sp>
      <p:sp>
        <p:nvSpPr>
          <p:cNvPr name="AutoShape 32" id="32"/>
          <p:cNvSpPr/>
          <p:nvPr/>
        </p:nvSpPr>
        <p:spPr>
          <a:xfrm rot="0">
            <a:off x="8406414" y="2594489"/>
            <a:ext cx="2708275" cy="1383030"/>
          </a:xfrm>
          <a:prstGeom prst="rect">
            <a:avLst/>
          </a:prstGeom>
          <a:noFill/>
        </p:spPr>
        <p:txBody>
          <a:bodyPr anchor="t" rtlCol="false" tIns="45720" lIns="91440" bIns="45720" rIns="91440" anchorCtr="false" vert="horz" wrap="square">
            <a:noAutofit/>
          </a:bodyPr>
          <a:lstStyle/>
          <a:p>
            <a:pPr algn="just">
              <a:lnSpc>
                <a:spcPct val="150000"/>
              </a:lnSpc>
              <a:defRPr/>
            </a:pPr>
            <a:r>
              <a:rPr lang="en-US" sz="1350">
                <a:solidFill>
                  <a:schemeClr val="dk1">
                    <a:alpha val="100000"/>
                  </a:schemeClr>
                </a:solidFill>
                <a:latin typeface="Microsoft Yahei"/>
                <a:ea typeface="Microsoft Yahei"/>
                <a:cs typeface="Microsoft Yahei"/>
              </a:rPr>
              <a:t>机器学习是AI理解内容的基础，通过大量数据训练，AI能够识别模式、建立联系，从而在一定程度上理解输入的信息。</a:t>
            </a:r>
            <a:endParaRPr lang="en-US" sz="1100"/>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749579" y="1319127"/>
            <a:ext cx="5106411" cy="5106411"/>
          </a:xfrm>
          <a:prstGeom prst="ellipse">
            <a:avLst/>
          </a:prstGeom>
          <a:solidFill>
            <a:schemeClr val="accent1">
              <a:alpha val="100000"/>
            </a:schemeClr>
          </a:solidFill>
        </p:spPr>
      </p:sp>
      <p:pic>
        <p:nvPicPr>
          <p:cNvPr name="Picture 3" id="3"/>
          <p:cNvPicPr>
            <a:picLocks noChangeAspect="true"/>
          </p:cNvPicPr>
          <p:nvPr/>
        </p:nvPicPr>
        <p:blipFill>
          <a:blip r:embed="rId3">
            <a:alphaModFix amt="70000"/>
          </a:blip>
          <a:srcRect l="18750" r="18750"/>
          <a:stretch>
            <a:fillRect/>
          </a:stretch>
        </p:blipFill>
        <p:spPr>
          <a:xfrm rot="0">
            <a:off x="-484350" y="1584357"/>
            <a:ext cx="4575952" cy="4575952"/>
          </a:xfrm>
          <a:prstGeom prst="ellipse">
            <a:avLst/>
          </a:prstGeom>
        </p:spPr>
      </p:pic>
      <p:sp>
        <p:nvSpPr>
          <p:cNvPr name="AutoShape 4" id="4"/>
          <p:cNvSpPr/>
          <p:nvPr/>
        </p:nvSpPr>
        <p:spPr>
          <a:xfrm rot="0">
            <a:off x="4935912" y="5095961"/>
            <a:ext cx="993758" cy="993758"/>
          </a:xfrm>
          <a:prstGeom prst="ellipse">
            <a:avLst/>
          </a:prstGeom>
          <a:solidFill>
            <a:schemeClr val="accent2">
              <a:alpha val="100000"/>
            </a:schemeClr>
          </a:solidFill>
        </p:spPr>
      </p:sp>
      <p:sp>
        <p:nvSpPr>
          <p:cNvPr name="TextBox 5" id="5"/>
          <p:cNvSpPr txBox="true"/>
          <p:nvPr/>
        </p:nvSpPr>
        <p:spPr>
          <a:xfrm rot="0">
            <a:off x="4899336" y="5251464"/>
            <a:ext cx="979144" cy="682752"/>
          </a:xfrm>
          <a:prstGeom prst="rect">
            <a:avLst/>
          </a:prstGeom>
        </p:spPr>
        <p:txBody>
          <a:bodyPr anchor="t" rtlCol="false" lIns="123825" rIns="57150" tIns="123825" bIns="123825" anchorCtr="false" vert="horz" wrap="square">
            <a:spAutoFit/>
          </a:bodyPr>
          <a:lstStyle/>
          <a:p>
            <a:pPr algn="ctr">
              <a:lnSpc>
                <a:spcPct val="120000"/>
              </a:lnSpc>
            </a:pPr>
            <a:r>
              <a:rPr lang="en-US" b="true" sz="2325">
                <a:solidFill>
                  <a:srgbClr val="FFFFFF">
                    <a:alpha val="100000"/>
                  </a:srgbClr>
                </a:solidFill>
                <a:latin typeface="Microsoft Yahei"/>
                <a:ea typeface="Microsoft Yahei"/>
                <a:cs typeface="Microsoft Yahei"/>
              </a:rPr>
              <a:t>03</a:t>
            </a:r>
          </a:p>
        </p:txBody>
      </p:sp>
      <p:sp>
        <p:nvSpPr>
          <p:cNvPr name="TextBox 6" id="6"/>
          <p:cNvSpPr txBox="true"/>
          <p:nvPr/>
        </p:nvSpPr>
        <p:spPr>
          <a:xfrm rot="0">
            <a:off x="6074571" y="5019816"/>
            <a:ext cx="5486256" cy="975360"/>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通过实例了解NLP在AI理解内容中的作用，如情感分析、文本分类等任务。</a:t>
            </a:r>
          </a:p>
        </p:txBody>
      </p:sp>
      <p:sp>
        <p:nvSpPr>
          <p:cNvPr name="AutoShape 7" id="7"/>
          <p:cNvSpPr/>
          <p:nvPr/>
        </p:nvSpPr>
        <p:spPr>
          <a:xfrm rot="0">
            <a:off x="4935912" y="1819581"/>
            <a:ext cx="993758" cy="993758"/>
          </a:xfrm>
          <a:prstGeom prst="ellipse">
            <a:avLst/>
          </a:prstGeom>
          <a:solidFill>
            <a:schemeClr val="accent2">
              <a:alpha val="100000"/>
            </a:schemeClr>
          </a:solidFill>
        </p:spPr>
      </p:sp>
      <p:sp>
        <p:nvSpPr>
          <p:cNvPr name="TextBox 8" id="8"/>
          <p:cNvSpPr txBox="true"/>
          <p:nvPr/>
        </p:nvSpPr>
        <p:spPr>
          <a:xfrm rot="0">
            <a:off x="4926142" y="1987276"/>
            <a:ext cx="964530" cy="682752"/>
          </a:xfrm>
          <a:prstGeom prst="rect">
            <a:avLst/>
          </a:prstGeom>
        </p:spPr>
        <p:txBody>
          <a:bodyPr anchor="t" rtlCol="false" lIns="123825" rIns="57150" tIns="123825" bIns="123825" anchorCtr="false" vert="horz" wrap="square">
            <a:spAutoFit/>
          </a:bodyPr>
          <a:lstStyle/>
          <a:p>
            <a:pPr algn="ctr">
              <a:lnSpc>
                <a:spcPct val="120000"/>
              </a:lnSpc>
            </a:pPr>
            <a:r>
              <a:rPr lang="en-US" b="true" sz="2325">
                <a:solidFill>
                  <a:srgbClr val="FFFFFF">
                    <a:alpha val="100000"/>
                  </a:srgbClr>
                </a:solidFill>
                <a:latin typeface="Microsoft Yahei"/>
                <a:ea typeface="Microsoft Yahei"/>
                <a:cs typeface="Microsoft Yahei"/>
              </a:rPr>
              <a:t>01</a:t>
            </a:r>
          </a:p>
        </p:txBody>
      </p:sp>
      <p:sp>
        <p:nvSpPr>
          <p:cNvPr name="TextBox 9" id="9"/>
          <p:cNvSpPr txBox="true"/>
          <p:nvPr/>
        </p:nvSpPr>
        <p:spPr>
          <a:xfrm rot="0">
            <a:off x="6074571" y="1819581"/>
            <a:ext cx="5486256" cy="975360"/>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自然语言处理（NLP）是让AI能够“读懂”文本的关键技术。</a:t>
            </a:r>
          </a:p>
        </p:txBody>
      </p:sp>
      <p:sp>
        <p:nvSpPr>
          <p:cNvPr name="AutoShape 10" id="10"/>
          <p:cNvSpPr/>
          <p:nvPr/>
        </p:nvSpPr>
        <p:spPr>
          <a:xfrm rot="0">
            <a:off x="4935912" y="3457771"/>
            <a:ext cx="993758" cy="993758"/>
          </a:xfrm>
          <a:prstGeom prst="ellipse">
            <a:avLst/>
          </a:prstGeom>
          <a:solidFill>
            <a:schemeClr val="accent1">
              <a:alpha val="100000"/>
            </a:schemeClr>
          </a:solidFill>
        </p:spPr>
      </p:sp>
      <p:sp>
        <p:nvSpPr>
          <p:cNvPr name="TextBox 11" id="11"/>
          <p:cNvSpPr txBox="true"/>
          <p:nvPr/>
        </p:nvSpPr>
        <p:spPr>
          <a:xfrm rot="0">
            <a:off x="4926142" y="3625466"/>
            <a:ext cx="964530" cy="682752"/>
          </a:xfrm>
          <a:prstGeom prst="rect">
            <a:avLst/>
          </a:prstGeom>
        </p:spPr>
        <p:txBody>
          <a:bodyPr anchor="t" rtlCol="false" lIns="123825" rIns="57150" tIns="123825" bIns="123825" anchorCtr="false" vert="horz" wrap="square">
            <a:spAutoFit/>
          </a:bodyPr>
          <a:lstStyle/>
          <a:p>
            <a:pPr algn="ctr">
              <a:lnSpc>
                <a:spcPct val="120000"/>
              </a:lnSpc>
            </a:pPr>
            <a:r>
              <a:rPr lang="en-US" b="true" sz="2325">
                <a:solidFill>
                  <a:srgbClr val="FFFFFF">
                    <a:alpha val="100000"/>
                  </a:srgbClr>
                </a:solidFill>
                <a:latin typeface="Microsoft Yahei"/>
                <a:ea typeface="Microsoft Yahei"/>
                <a:cs typeface="Microsoft Yahei"/>
              </a:rPr>
              <a:t>02</a:t>
            </a:r>
          </a:p>
        </p:txBody>
      </p:sp>
      <p:sp>
        <p:nvSpPr>
          <p:cNvPr name="TextBox 12" id="12"/>
          <p:cNvSpPr txBox="true"/>
          <p:nvPr/>
        </p:nvSpPr>
        <p:spPr>
          <a:xfrm rot="0">
            <a:off x="6096000" y="3521834"/>
            <a:ext cx="5486256" cy="975360"/>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NLP涵盖了词性标注、句法分析、语义理解等多个方面。</a:t>
            </a:r>
          </a:p>
        </p:txBody>
      </p:sp>
      <p:grpSp>
        <p:nvGrpSpPr>
          <p:cNvPr name="Group 13" id="13"/>
          <p:cNvGrpSpPr/>
          <p:nvPr/>
        </p:nvGrpSpPr>
        <p:grpSpPr>
          <a:xfrm rot="0">
            <a:off x="454963" y="93878"/>
            <a:ext cx="10641129" cy="914400"/>
            <a:chOff x="454963" y="93878"/>
            <a:chExt cx="10641129" cy="914400"/>
          </a:xfrm>
        </p:grpSpPr>
        <p:sp>
          <p:nvSpPr>
            <p:cNvPr name="AutoShape 14" id="14"/>
            <p:cNvSpPr/>
            <p:nvPr/>
          </p:nvSpPr>
          <p:spPr>
            <a:xfrm rot="0">
              <a:off x="454963" y="331168"/>
              <a:ext cx="84147" cy="84147"/>
            </a:xfrm>
            <a:prstGeom prst="ellipse">
              <a:avLst/>
            </a:prstGeom>
            <a:solidFill>
              <a:schemeClr val="accent1">
                <a:alpha val="100000"/>
              </a:schemeClr>
            </a:solidFill>
          </p:spPr>
        </p:sp>
        <p:sp>
          <p:nvSpPr>
            <p:cNvPr name="AutoShape 15" id="15"/>
            <p:cNvSpPr/>
            <p:nvPr/>
          </p:nvSpPr>
          <p:spPr>
            <a:xfrm rot="0">
              <a:off x="575049" y="337743"/>
              <a:ext cx="78137" cy="78137"/>
            </a:xfrm>
            <a:prstGeom prst="ellipse">
              <a:avLst/>
            </a:prstGeom>
            <a:solidFill>
              <a:schemeClr val="accent1">
                <a:alpha val="80000"/>
              </a:schemeClr>
            </a:solidFill>
          </p:spPr>
        </p:sp>
        <p:sp>
          <p:nvSpPr>
            <p:cNvPr name="AutoShape 16" id="16"/>
            <p:cNvSpPr/>
            <p:nvPr/>
          </p:nvSpPr>
          <p:spPr>
            <a:xfrm rot="0">
              <a:off x="689125" y="339460"/>
              <a:ext cx="74704" cy="74704"/>
            </a:xfrm>
            <a:prstGeom prst="ellipse">
              <a:avLst/>
            </a:prstGeom>
            <a:solidFill>
              <a:schemeClr val="accent1">
                <a:alpha val="60000"/>
              </a:schemeClr>
            </a:solidFill>
          </p:spPr>
        </p:sp>
        <p:sp>
          <p:nvSpPr>
            <p:cNvPr name="AutoShape 17" id="17"/>
            <p:cNvSpPr/>
            <p:nvPr/>
          </p:nvSpPr>
          <p:spPr>
            <a:xfrm rot="0">
              <a:off x="799768" y="348430"/>
              <a:ext cx="69238" cy="69238"/>
            </a:xfrm>
            <a:prstGeom prst="ellipse">
              <a:avLst/>
            </a:prstGeom>
            <a:solidFill>
              <a:schemeClr val="accent1">
                <a:alpha val="40000"/>
              </a:schemeClr>
            </a:solidFill>
          </p:spPr>
        </p:sp>
        <p:sp>
          <p:nvSpPr>
            <p:cNvPr name="AutoShape 18" id="18"/>
            <p:cNvSpPr/>
            <p:nvPr/>
          </p:nvSpPr>
          <p:spPr>
            <a:xfrm rot="0">
              <a:off x="904945" y="344297"/>
              <a:ext cx="65594" cy="65594"/>
            </a:xfrm>
            <a:prstGeom prst="ellipse">
              <a:avLst/>
            </a:prstGeom>
            <a:solidFill>
              <a:schemeClr val="accent1">
                <a:alpha val="20000"/>
              </a:schemeClr>
            </a:solidFill>
          </p:spPr>
        </p:sp>
        <p:sp>
          <p:nvSpPr>
            <p:cNvPr name="AutoShape 19" id="19"/>
            <p:cNvSpPr/>
            <p:nvPr/>
          </p:nvSpPr>
          <p:spPr>
            <a:xfrm rot="0">
              <a:off x="454963" y="448942"/>
              <a:ext cx="84147" cy="84147"/>
            </a:xfrm>
            <a:prstGeom prst="ellipse">
              <a:avLst/>
            </a:prstGeom>
            <a:solidFill>
              <a:schemeClr val="accent1">
                <a:alpha val="100000"/>
              </a:schemeClr>
            </a:solidFill>
          </p:spPr>
        </p:sp>
        <p:sp>
          <p:nvSpPr>
            <p:cNvPr name="AutoShape 20" id="20"/>
            <p:cNvSpPr/>
            <p:nvPr/>
          </p:nvSpPr>
          <p:spPr>
            <a:xfrm rot="0">
              <a:off x="575049" y="455517"/>
              <a:ext cx="78137" cy="78137"/>
            </a:xfrm>
            <a:prstGeom prst="ellipse">
              <a:avLst/>
            </a:prstGeom>
            <a:solidFill>
              <a:schemeClr val="accent1">
                <a:alpha val="80000"/>
              </a:schemeClr>
            </a:solidFill>
          </p:spPr>
        </p:sp>
        <p:sp>
          <p:nvSpPr>
            <p:cNvPr name="AutoShape 21" id="21"/>
            <p:cNvSpPr/>
            <p:nvPr/>
          </p:nvSpPr>
          <p:spPr>
            <a:xfrm rot="0">
              <a:off x="689125" y="457233"/>
              <a:ext cx="74704" cy="74704"/>
            </a:xfrm>
            <a:prstGeom prst="ellipse">
              <a:avLst/>
            </a:prstGeom>
            <a:solidFill>
              <a:schemeClr val="accent1">
                <a:alpha val="60000"/>
              </a:schemeClr>
            </a:solidFill>
          </p:spPr>
        </p:sp>
        <p:sp>
          <p:nvSpPr>
            <p:cNvPr name="AutoShape 22" id="22"/>
            <p:cNvSpPr/>
            <p:nvPr/>
          </p:nvSpPr>
          <p:spPr>
            <a:xfrm rot="0">
              <a:off x="799768" y="466203"/>
              <a:ext cx="69238" cy="69238"/>
            </a:xfrm>
            <a:prstGeom prst="ellipse">
              <a:avLst/>
            </a:prstGeom>
            <a:solidFill>
              <a:schemeClr val="accent1">
                <a:alpha val="40000"/>
              </a:schemeClr>
            </a:solidFill>
          </p:spPr>
        </p:sp>
        <p:sp>
          <p:nvSpPr>
            <p:cNvPr name="AutoShape 23" id="23"/>
            <p:cNvSpPr/>
            <p:nvPr/>
          </p:nvSpPr>
          <p:spPr>
            <a:xfrm rot="0">
              <a:off x="904945" y="462070"/>
              <a:ext cx="65594" cy="65594"/>
            </a:xfrm>
            <a:prstGeom prst="ellipse">
              <a:avLst/>
            </a:prstGeom>
            <a:solidFill>
              <a:schemeClr val="accent1">
                <a:alpha val="20000"/>
              </a:schemeClr>
            </a:solidFill>
          </p:spPr>
        </p:sp>
        <p:sp>
          <p:nvSpPr>
            <p:cNvPr name="AutoShape 24" id="24"/>
            <p:cNvSpPr/>
            <p:nvPr/>
          </p:nvSpPr>
          <p:spPr>
            <a:xfrm rot="0">
              <a:off x="454963" y="566715"/>
              <a:ext cx="84147" cy="84147"/>
            </a:xfrm>
            <a:prstGeom prst="ellipse">
              <a:avLst/>
            </a:prstGeom>
            <a:solidFill>
              <a:schemeClr val="accent1">
                <a:alpha val="100000"/>
              </a:schemeClr>
            </a:solidFill>
          </p:spPr>
        </p:sp>
        <p:sp>
          <p:nvSpPr>
            <p:cNvPr name="AutoShape 25" id="25"/>
            <p:cNvSpPr/>
            <p:nvPr/>
          </p:nvSpPr>
          <p:spPr>
            <a:xfrm rot="0">
              <a:off x="575049" y="573291"/>
              <a:ext cx="78137" cy="78137"/>
            </a:xfrm>
            <a:prstGeom prst="ellipse">
              <a:avLst/>
            </a:prstGeom>
            <a:solidFill>
              <a:schemeClr val="accent1">
                <a:alpha val="80000"/>
              </a:schemeClr>
            </a:solidFill>
          </p:spPr>
        </p:sp>
        <p:sp>
          <p:nvSpPr>
            <p:cNvPr name="AutoShape 26" id="26"/>
            <p:cNvSpPr/>
            <p:nvPr/>
          </p:nvSpPr>
          <p:spPr>
            <a:xfrm rot="0">
              <a:off x="689125" y="575007"/>
              <a:ext cx="74704" cy="74704"/>
            </a:xfrm>
            <a:prstGeom prst="ellipse">
              <a:avLst/>
            </a:prstGeom>
            <a:solidFill>
              <a:schemeClr val="accent1">
                <a:alpha val="60000"/>
              </a:schemeClr>
            </a:solidFill>
          </p:spPr>
        </p:sp>
        <p:sp>
          <p:nvSpPr>
            <p:cNvPr name="AutoShape 27" id="27"/>
            <p:cNvSpPr/>
            <p:nvPr/>
          </p:nvSpPr>
          <p:spPr>
            <a:xfrm rot="0">
              <a:off x="799768" y="583977"/>
              <a:ext cx="69238" cy="69238"/>
            </a:xfrm>
            <a:prstGeom prst="ellipse">
              <a:avLst/>
            </a:prstGeom>
            <a:solidFill>
              <a:schemeClr val="accent1">
                <a:alpha val="40000"/>
              </a:schemeClr>
            </a:solidFill>
          </p:spPr>
        </p:sp>
        <p:sp>
          <p:nvSpPr>
            <p:cNvPr name="AutoShape 28" id="28"/>
            <p:cNvSpPr/>
            <p:nvPr/>
          </p:nvSpPr>
          <p:spPr>
            <a:xfrm rot="0">
              <a:off x="904945" y="579844"/>
              <a:ext cx="65594" cy="65594"/>
            </a:xfrm>
            <a:prstGeom prst="ellipse">
              <a:avLst/>
            </a:prstGeom>
            <a:solidFill>
              <a:schemeClr val="accent1">
                <a:alpha val="20000"/>
              </a:schemeClr>
            </a:solidFill>
          </p:spPr>
        </p:sp>
        <p:sp>
          <p:nvSpPr>
            <p:cNvPr name="AutoShape 29" id="29"/>
            <p:cNvSpPr/>
            <p:nvPr/>
          </p:nvSpPr>
          <p:spPr>
            <a:xfrm rot="0">
              <a:off x="454963" y="684489"/>
              <a:ext cx="84147" cy="84147"/>
            </a:xfrm>
            <a:prstGeom prst="ellipse">
              <a:avLst/>
            </a:prstGeom>
            <a:solidFill>
              <a:schemeClr val="accent1">
                <a:alpha val="100000"/>
              </a:schemeClr>
            </a:solidFill>
          </p:spPr>
        </p:sp>
        <p:sp>
          <p:nvSpPr>
            <p:cNvPr name="AutoShape 30" id="30"/>
            <p:cNvSpPr/>
            <p:nvPr/>
          </p:nvSpPr>
          <p:spPr>
            <a:xfrm rot="0">
              <a:off x="575049" y="691064"/>
              <a:ext cx="78137" cy="78137"/>
            </a:xfrm>
            <a:prstGeom prst="ellipse">
              <a:avLst/>
            </a:prstGeom>
            <a:solidFill>
              <a:schemeClr val="accent1">
                <a:alpha val="80000"/>
              </a:schemeClr>
            </a:solidFill>
          </p:spPr>
        </p:sp>
        <p:sp>
          <p:nvSpPr>
            <p:cNvPr name="AutoShape 31" id="31"/>
            <p:cNvSpPr/>
            <p:nvPr/>
          </p:nvSpPr>
          <p:spPr>
            <a:xfrm rot="0">
              <a:off x="689125" y="692781"/>
              <a:ext cx="74704" cy="74704"/>
            </a:xfrm>
            <a:prstGeom prst="ellipse">
              <a:avLst/>
            </a:prstGeom>
            <a:solidFill>
              <a:schemeClr val="accent1">
                <a:alpha val="60000"/>
              </a:schemeClr>
            </a:solidFill>
          </p:spPr>
        </p:sp>
        <p:sp>
          <p:nvSpPr>
            <p:cNvPr name="AutoShape 32" id="32"/>
            <p:cNvSpPr/>
            <p:nvPr/>
          </p:nvSpPr>
          <p:spPr>
            <a:xfrm rot="0">
              <a:off x="799768" y="701751"/>
              <a:ext cx="69238" cy="69238"/>
            </a:xfrm>
            <a:prstGeom prst="ellipse">
              <a:avLst/>
            </a:prstGeom>
            <a:solidFill>
              <a:schemeClr val="accent1">
                <a:alpha val="40000"/>
              </a:schemeClr>
            </a:solidFill>
          </p:spPr>
        </p:sp>
        <p:sp>
          <p:nvSpPr>
            <p:cNvPr name="AutoShape 33" id="33"/>
            <p:cNvSpPr/>
            <p:nvPr/>
          </p:nvSpPr>
          <p:spPr>
            <a:xfrm rot="0">
              <a:off x="904945" y="697618"/>
              <a:ext cx="65594" cy="65594"/>
            </a:xfrm>
            <a:prstGeom prst="ellipse">
              <a:avLst/>
            </a:prstGeom>
            <a:solidFill>
              <a:schemeClr val="accent1">
                <a:alpha val="20000"/>
              </a:schemeClr>
            </a:solidFill>
          </p:spPr>
        </p:sp>
        <p:sp>
          <p:nvSpPr>
            <p:cNvPr name="TextBox 34" id="34"/>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自然语言处理（NLP）简介</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2789747" y="1388509"/>
            <a:ext cx="8008040" cy="1267968"/>
          </a:xfrm>
          <a:prstGeom prst="rect">
            <a:avLst/>
          </a:prstGeom>
          <a:solidFill>
            <a:schemeClr val="accent1">
              <a:alpha val="100000"/>
            </a:schemeClr>
          </a:solidFill>
        </p:spPr>
      </p:sp>
      <p:sp>
        <p:nvSpPr>
          <p:cNvPr name="TextBox 3" id="3"/>
          <p:cNvSpPr txBox="true"/>
          <p:nvPr/>
        </p:nvSpPr>
        <p:spPr>
          <a:xfrm rot="0">
            <a:off x="3467252" y="1671934"/>
            <a:ext cx="7220692"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rgbClr val="FFFFFF">
                    <a:alpha val="100000"/>
                  </a:srgbClr>
                </a:solidFill>
                <a:latin typeface="Microsoft Yahei"/>
                <a:ea typeface="Microsoft Yahei"/>
                <a:cs typeface="Microsoft Yahei"/>
              </a:rPr>
              <a:t>计算机视觉技术是AI领域中不可或缺的组成部分，它使得AI能够“看懂”图片。</a:t>
            </a:r>
          </a:p>
        </p:txBody>
      </p:sp>
      <p:sp>
        <p:nvSpPr>
          <p:cNvPr name="AutoShape 4" id="4"/>
          <p:cNvSpPr/>
          <p:nvPr/>
        </p:nvSpPr>
        <p:spPr>
          <a:xfrm rot="0">
            <a:off x="1491031" y="3030193"/>
            <a:ext cx="8008040" cy="1267968"/>
          </a:xfrm>
          <a:prstGeom prst="rect">
            <a:avLst/>
          </a:prstGeom>
          <a:solidFill>
            <a:schemeClr val="accent2">
              <a:alpha val="100000"/>
            </a:schemeClr>
          </a:solidFill>
        </p:spPr>
      </p:sp>
      <p:sp>
        <p:nvSpPr>
          <p:cNvPr name="TextBox 5" id="5"/>
          <p:cNvSpPr txBox="true"/>
          <p:nvPr/>
        </p:nvSpPr>
        <p:spPr>
          <a:xfrm rot="0">
            <a:off x="1643863" y="3325809"/>
            <a:ext cx="7220692"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rgbClr val="FFFFFF">
                    <a:alpha val="100000"/>
                  </a:srgbClr>
                </a:solidFill>
                <a:latin typeface="Microsoft Yahei"/>
                <a:ea typeface="Microsoft Yahei"/>
                <a:cs typeface="Microsoft Yahei"/>
              </a:rPr>
              <a:t>通过对图像中的对象、场景、颜色等进行识别和分析，AI能够理解图片所传达的信息。</a:t>
            </a:r>
          </a:p>
        </p:txBody>
      </p:sp>
      <p:pic>
        <p:nvPicPr>
          <p:cNvPr name="Picture 6" id="6"/>
          <p:cNvPicPr>
            <a:picLocks noChangeAspect="true"/>
          </p:cNvPicPr>
          <p:nvPr/>
        </p:nvPicPr>
        <p:blipFill>
          <a:blip r:embed="rId3"/>
          <a:srcRect t="12556" b="12556"/>
          <a:stretch>
            <a:fillRect/>
          </a:stretch>
        </p:blipFill>
        <p:spPr>
          <a:xfrm rot="0">
            <a:off x="539110" y="1388509"/>
            <a:ext cx="2256056" cy="1267968"/>
          </a:xfrm>
          <a:prstGeom prst="rect">
            <a:avLst/>
          </a:prstGeom>
        </p:spPr>
      </p:pic>
      <p:pic>
        <p:nvPicPr>
          <p:cNvPr name="Picture 7" id="7"/>
          <p:cNvPicPr>
            <a:picLocks noChangeAspect="true"/>
          </p:cNvPicPr>
          <p:nvPr/>
        </p:nvPicPr>
        <p:blipFill>
          <a:blip r:embed="rId4"/>
          <a:srcRect t="10635" b="10635"/>
          <a:stretch>
            <a:fillRect/>
          </a:stretch>
        </p:blipFill>
        <p:spPr>
          <a:xfrm rot="0">
            <a:off x="9486879" y="3030193"/>
            <a:ext cx="2256056" cy="1267968"/>
          </a:xfrm>
          <a:prstGeom prst="rect">
            <a:avLst/>
          </a:prstGeom>
        </p:spPr>
      </p:pic>
      <p:sp>
        <p:nvSpPr>
          <p:cNvPr name="AutoShape 8" id="8"/>
          <p:cNvSpPr/>
          <p:nvPr/>
        </p:nvSpPr>
        <p:spPr>
          <a:xfrm rot="0">
            <a:off x="2795409" y="4664094"/>
            <a:ext cx="8008040" cy="1267968"/>
          </a:xfrm>
          <a:prstGeom prst="rect">
            <a:avLst/>
          </a:prstGeom>
          <a:solidFill>
            <a:schemeClr val="accent1">
              <a:alpha val="100000"/>
            </a:schemeClr>
          </a:solidFill>
        </p:spPr>
      </p:sp>
      <p:sp>
        <p:nvSpPr>
          <p:cNvPr name="TextBox 9" id="9"/>
          <p:cNvSpPr txBox="true"/>
          <p:nvPr/>
        </p:nvSpPr>
        <p:spPr>
          <a:xfrm rot="0">
            <a:off x="3472914" y="4947518"/>
            <a:ext cx="7220692"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rgbClr val="FFFFFF">
                    <a:alpha val="100000"/>
                  </a:srgbClr>
                </a:solidFill>
                <a:latin typeface="Microsoft Yahei"/>
                <a:ea typeface="Microsoft Yahei"/>
                <a:cs typeface="Microsoft Yahei"/>
              </a:rPr>
              <a:t>我们将探讨计算机视觉技术在AI理解内容中的应用，如对象检测、图像描述生成等任务。</a:t>
            </a:r>
          </a:p>
        </p:txBody>
      </p:sp>
      <p:pic>
        <p:nvPicPr>
          <p:cNvPr name="Picture 10" id="10"/>
          <p:cNvPicPr>
            <a:picLocks noChangeAspect="true"/>
          </p:cNvPicPr>
          <p:nvPr/>
        </p:nvPicPr>
        <p:blipFill>
          <a:blip r:embed="rId5"/>
          <a:srcRect t="7838" b="7838"/>
          <a:stretch>
            <a:fillRect/>
          </a:stretch>
        </p:blipFill>
        <p:spPr>
          <a:xfrm rot="0">
            <a:off x="544772" y="4664094"/>
            <a:ext cx="2256056" cy="1267968"/>
          </a:xfrm>
          <a:prstGeom prst="rect">
            <a:avLst/>
          </a:prstGeom>
        </p:spPr>
      </p:pic>
      <p:grpSp>
        <p:nvGrpSpPr>
          <p:cNvPr name="Group 11" id="11"/>
          <p:cNvGrpSpPr/>
          <p:nvPr/>
        </p:nvGrpSpPr>
        <p:grpSpPr>
          <a:xfrm rot="0">
            <a:off x="454963" y="93878"/>
            <a:ext cx="10641129" cy="914400"/>
            <a:chOff x="454963" y="93878"/>
            <a:chExt cx="10641129" cy="914400"/>
          </a:xfrm>
        </p:grpSpPr>
        <p:sp>
          <p:nvSpPr>
            <p:cNvPr name="AutoShape 12" id="12"/>
            <p:cNvSpPr/>
            <p:nvPr/>
          </p:nvSpPr>
          <p:spPr>
            <a:xfrm rot="0">
              <a:off x="454963" y="331168"/>
              <a:ext cx="84147" cy="84147"/>
            </a:xfrm>
            <a:prstGeom prst="ellipse">
              <a:avLst/>
            </a:prstGeom>
            <a:solidFill>
              <a:schemeClr val="accent1">
                <a:alpha val="100000"/>
              </a:schemeClr>
            </a:solidFill>
          </p:spPr>
        </p:sp>
        <p:sp>
          <p:nvSpPr>
            <p:cNvPr name="AutoShape 13" id="13"/>
            <p:cNvSpPr/>
            <p:nvPr/>
          </p:nvSpPr>
          <p:spPr>
            <a:xfrm rot="0">
              <a:off x="575049" y="337743"/>
              <a:ext cx="78137" cy="78137"/>
            </a:xfrm>
            <a:prstGeom prst="ellipse">
              <a:avLst/>
            </a:prstGeom>
            <a:solidFill>
              <a:schemeClr val="accent1">
                <a:alpha val="80000"/>
              </a:schemeClr>
            </a:solidFill>
          </p:spPr>
        </p:sp>
        <p:sp>
          <p:nvSpPr>
            <p:cNvPr name="AutoShape 14" id="14"/>
            <p:cNvSpPr/>
            <p:nvPr/>
          </p:nvSpPr>
          <p:spPr>
            <a:xfrm rot="0">
              <a:off x="689125" y="339460"/>
              <a:ext cx="74704" cy="74704"/>
            </a:xfrm>
            <a:prstGeom prst="ellipse">
              <a:avLst/>
            </a:prstGeom>
            <a:solidFill>
              <a:schemeClr val="accent1">
                <a:alpha val="60000"/>
              </a:schemeClr>
            </a:solidFill>
          </p:spPr>
        </p:sp>
        <p:sp>
          <p:nvSpPr>
            <p:cNvPr name="AutoShape 15" id="15"/>
            <p:cNvSpPr/>
            <p:nvPr/>
          </p:nvSpPr>
          <p:spPr>
            <a:xfrm rot="0">
              <a:off x="799768" y="348430"/>
              <a:ext cx="69238" cy="69238"/>
            </a:xfrm>
            <a:prstGeom prst="ellipse">
              <a:avLst/>
            </a:prstGeom>
            <a:solidFill>
              <a:schemeClr val="accent1">
                <a:alpha val="40000"/>
              </a:schemeClr>
            </a:solidFill>
          </p:spPr>
        </p:sp>
        <p:sp>
          <p:nvSpPr>
            <p:cNvPr name="AutoShape 16" id="16"/>
            <p:cNvSpPr/>
            <p:nvPr/>
          </p:nvSpPr>
          <p:spPr>
            <a:xfrm rot="0">
              <a:off x="904945" y="344297"/>
              <a:ext cx="65594" cy="65594"/>
            </a:xfrm>
            <a:prstGeom prst="ellipse">
              <a:avLst/>
            </a:prstGeom>
            <a:solidFill>
              <a:schemeClr val="accent1">
                <a:alpha val="20000"/>
              </a:schemeClr>
            </a:solidFill>
          </p:spPr>
        </p:sp>
        <p:sp>
          <p:nvSpPr>
            <p:cNvPr name="AutoShape 17" id="17"/>
            <p:cNvSpPr/>
            <p:nvPr/>
          </p:nvSpPr>
          <p:spPr>
            <a:xfrm rot="0">
              <a:off x="454963" y="448942"/>
              <a:ext cx="84147" cy="84147"/>
            </a:xfrm>
            <a:prstGeom prst="ellipse">
              <a:avLst/>
            </a:prstGeom>
            <a:solidFill>
              <a:schemeClr val="accent1">
                <a:alpha val="100000"/>
              </a:schemeClr>
            </a:solidFill>
          </p:spPr>
        </p:sp>
        <p:sp>
          <p:nvSpPr>
            <p:cNvPr name="AutoShape 18" id="18"/>
            <p:cNvSpPr/>
            <p:nvPr/>
          </p:nvSpPr>
          <p:spPr>
            <a:xfrm rot="0">
              <a:off x="575049" y="455517"/>
              <a:ext cx="78137" cy="78137"/>
            </a:xfrm>
            <a:prstGeom prst="ellipse">
              <a:avLst/>
            </a:prstGeom>
            <a:solidFill>
              <a:schemeClr val="accent1">
                <a:alpha val="80000"/>
              </a:schemeClr>
            </a:solidFill>
          </p:spPr>
        </p:sp>
        <p:sp>
          <p:nvSpPr>
            <p:cNvPr name="AutoShape 19" id="19"/>
            <p:cNvSpPr/>
            <p:nvPr/>
          </p:nvSpPr>
          <p:spPr>
            <a:xfrm rot="0">
              <a:off x="689125" y="457233"/>
              <a:ext cx="74704" cy="74704"/>
            </a:xfrm>
            <a:prstGeom prst="ellipse">
              <a:avLst/>
            </a:prstGeom>
            <a:solidFill>
              <a:schemeClr val="accent1">
                <a:alpha val="60000"/>
              </a:schemeClr>
            </a:solidFill>
          </p:spPr>
        </p:sp>
        <p:sp>
          <p:nvSpPr>
            <p:cNvPr name="AutoShape 20" id="20"/>
            <p:cNvSpPr/>
            <p:nvPr/>
          </p:nvSpPr>
          <p:spPr>
            <a:xfrm rot="0">
              <a:off x="799768" y="466203"/>
              <a:ext cx="69238" cy="69238"/>
            </a:xfrm>
            <a:prstGeom prst="ellipse">
              <a:avLst/>
            </a:prstGeom>
            <a:solidFill>
              <a:schemeClr val="accent1">
                <a:alpha val="40000"/>
              </a:schemeClr>
            </a:solidFill>
          </p:spPr>
        </p:sp>
        <p:sp>
          <p:nvSpPr>
            <p:cNvPr name="AutoShape 21" id="21"/>
            <p:cNvSpPr/>
            <p:nvPr/>
          </p:nvSpPr>
          <p:spPr>
            <a:xfrm rot="0">
              <a:off x="904945" y="462070"/>
              <a:ext cx="65594" cy="65594"/>
            </a:xfrm>
            <a:prstGeom prst="ellipse">
              <a:avLst/>
            </a:prstGeom>
            <a:solidFill>
              <a:schemeClr val="accent1">
                <a:alpha val="20000"/>
              </a:schemeClr>
            </a:solidFill>
          </p:spPr>
        </p:sp>
        <p:sp>
          <p:nvSpPr>
            <p:cNvPr name="AutoShape 22" id="22"/>
            <p:cNvSpPr/>
            <p:nvPr/>
          </p:nvSpPr>
          <p:spPr>
            <a:xfrm rot="0">
              <a:off x="454963" y="566715"/>
              <a:ext cx="84147" cy="84147"/>
            </a:xfrm>
            <a:prstGeom prst="ellipse">
              <a:avLst/>
            </a:prstGeom>
            <a:solidFill>
              <a:schemeClr val="accent1">
                <a:alpha val="100000"/>
              </a:schemeClr>
            </a:solidFill>
          </p:spPr>
        </p:sp>
        <p:sp>
          <p:nvSpPr>
            <p:cNvPr name="AutoShape 23" id="23"/>
            <p:cNvSpPr/>
            <p:nvPr/>
          </p:nvSpPr>
          <p:spPr>
            <a:xfrm rot="0">
              <a:off x="575049" y="573291"/>
              <a:ext cx="78137" cy="78137"/>
            </a:xfrm>
            <a:prstGeom prst="ellipse">
              <a:avLst/>
            </a:prstGeom>
            <a:solidFill>
              <a:schemeClr val="accent1">
                <a:alpha val="80000"/>
              </a:schemeClr>
            </a:solidFill>
          </p:spPr>
        </p:sp>
        <p:sp>
          <p:nvSpPr>
            <p:cNvPr name="AutoShape 24" id="24"/>
            <p:cNvSpPr/>
            <p:nvPr/>
          </p:nvSpPr>
          <p:spPr>
            <a:xfrm rot="0">
              <a:off x="689125" y="575007"/>
              <a:ext cx="74704" cy="74704"/>
            </a:xfrm>
            <a:prstGeom prst="ellipse">
              <a:avLst/>
            </a:prstGeom>
            <a:solidFill>
              <a:schemeClr val="accent1">
                <a:alpha val="60000"/>
              </a:schemeClr>
            </a:solidFill>
          </p:spPr>
        </p:sp>
        <p:sp>
          <p:nvSpPr>
            <p:cNvPr name="AutoShape 25" id="25"/>
            <p:cNvSpPr/>
            <p:nvPr/>
          </p:nvSpPr>
          <p:spPr>
            <a:xfrm rot="0">
              <a:off x="799768" y="583977"/>
              <a:ext cx="69238" cy="69238"/>
            </a:xfrm>
            <a:prstGeom prst="ellipse">
              <a:avLst/>
            </a:prstGeom>
            <a:solidFill>
              <a:schemeClr val="accent1">
                <a:alpha val="40000"/>
              </a:schemeClr>
            </a:solidFill>
          </p:spPr>
        </p:sp>
        <p:sp>
          <p:nvSpPr>
            <p:cNvPr name="AutoShape 26" id="26"/>
            <p:cNvSpPr/>
            <p:nvPr/>
          </p:nvSpPr>
          <p:spPr>
            <a:xfrm rot="0">
              <a:off x="904945" y="579844"/>
              <a:ext cx="65594" cy="65594"/>
            </a:xfrm>
            <a:prstGeom prst="ellipse">
              <a:avLst/>
            </a:prstGeom>
            <a:solidFill>
              <a:schemeClr val="accent1">
                <a:alpha val="20000"/>
              </a:schemeClr>
            </a:solidFill>
          </p:spPr>
        </p:sp>
        <p:sp>
          <p:nvSpPr>
            <p:cNvPr name="AutoShape 27" id="27"/>
            <p:cNvSpPr/>
            <p:nvPr/>
          </p:nvSpPr>
          <p:spPr>
            <a:xfrm rot="0">
              <a:off x="454963" y="684489"/>
              <a:ext cx="84147" cy="84147"/>
            </a:xfrm>
            <a:prstGeom prst="ellipse">
              <a:avLst/>
            </a:prstGeom>
            <a:solidFill>
              <a:schemeClr val="accent1">
                <a:alpha val="100000"/>
              </a:schemeClr>
            </a:solidFill>
          </p:spPr>
        </p:sp>
        <p:sp>
          <p:nvSpPr>
            <p:cNvPr name="AutoShape 28" id="28"/>
            <p:cNvSpPr/>
            <p:nvPr/>
          </p:nvSpPr>
          <p:spPr>
            <a:xfrm rot="0">
              <a:off x="575049" y="691064"/>
              <a:ext cx="78137" cy="78137"/>
            </a:xfrm>
            <a:prstGeom prst="ellipse">
              <a:avLst/>
            </a:prstGeom>
            <a:solidFill>
              <a:schemeClr val="accent1">
                <a:alpha val="80000"/>
              </a:schemeClr>
            </a:solidFill>
          </p:spPr>
        </p:sp>
        <p:sp>
          <p:nvSpPr>
            <p:cNvPr name="AutoShape 29" id="29"/>
            <p:cNvSpPr/>
            <p:nvPr/>
          </p:nvSpPr>
          <p:spPr>
            <a:xfrm rot="0">
              <a:off x="689125" y="692781"/>
              <a:ext cx="74704" cy="74704"/>
            </a:xfrm>
            <a:prstGeom prst="ellipse">
              <a:avLst/>
            </a:prstGeom>
            <a:solidFill>
              <a:schemeClr val="accent1">
                <a:alpha val="60000"/>
              </a:schemeClr>
            </a:solidFill>
          </p:spPr>
        </p:sp>
        <p:sp>
          <p:nvSpPr>
            <p:cNvPr name="AutoShape 30" id="30"/>
            <p:cNvSpPr/>
            <p:nvPr/>
          </p:nvSpPr>
          <p:spPr>
            <a:xfrm rot="0">
              <a:off x="799768" y="701751"/>
              <a:ext cx="69238" cy="69238"/>
            </a:xfrm>
            <a:prstGeom prst="ellipse">
              <a:avLst/>
            </a:prstGeom>
            <a:solidFill>
              <a:schemeClr val="accent1">
                <a:alpha val="40000"/>
              </a:schemeClr>
            </a:solidFill>
          </p:spPr>
        </p:sp>
        <p:sp>
          <p:nvSpPr>
            <p:cNvPr name="AutoShape 31" id="31"/>
            <p:cNvSpPr/>
            <p:nvPr/>
          </p:nvSpPr>
          <p:spPr>
            <a:xfrm rot="0">
              <a:off x="904945" y="697618"/>
              <a:ext cx="65594" cy="65594"/>
            </a:xfrm>
            <a:prstGeom prst="ellipse">
              <a:avLst/>
            </a:prstGeom>
            <a:solidFill>
              <a:schemeClr val="accent1">
                <a:alpha val="20000"/>
              </a:schemeClr>
            </a:solidFill>
          </p:spPr>
        </p:sp>
        <p:sp>
          <p:nvSpPr>
            <p:cNvPr name="TextBox 32" id="32"/>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图像识别技术概览</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570800" y="1576863"/>
            <a:ext cx="1849755" cy="929640"/>
          </a:xfrm>
          <a:prstGeom prst="rect">
            <a:avLst/>
          </a:prstGeom>
        </p:spPr>
        <p:txBody>
          <a:bodyPr anchor="t" rtlCol="false" lIns="91440" rIns="91440" tIns="45720" bIns="45720" anchorCtr="true" vert="horz" wrap="square">
            <a:noAutofit/>
          </a:bodyPr>
          <a:lstStyle/>
          <a:p>
            <a:pPr>
              <a:lnSpc>
                <a:spcPct val="90000"/>
              </a:lnSpc>
            </a:pPr>
            <a:r>
              <a:rPr lang="en-US" b="true" sz="3300">
                <a:solidFill>
                  <a:srgbClr val="131516">
                    <a:alpha val="100000"/>
                  </a:srgbClr>
                </a:solidFill>
                <a:latin typeface="Microsoft Yahei"/>
                <a:ea typeface="Microsoft Yahei"/>
                <a:cs typeface="Microsoft Yahei"/>
              </a:rPr>
              <a:t>PART</a:t>
            </a:r>
          </a:p>
        </p:txBody>
      </p:sp>
      <p:sp>
        <p:nvSpPr>
          <p:cNvPr name="TextBox 3" id="3"/>
          <p:cNvSpPr txBox="true"/>
          <p:nvPr/>
        </p:nvSpPr>
        <p:spPr>
          <a:xfrm rot="0">
            <a:off x="2069515" y="1576863"/>
            <a:ext cx="2922600" cy="929640"/>
          </a:xfrm>
          <a:prstGeom prst="rect">
            <a:avLst/>
          </a:prstGeom>
        </p:spPr>
        <p:txBody>
          <a:bodyPr anchor="t" rtlCol="false" lIns="91440" rIns="91440" tIns="45720" bIns="45720" anchorCtr="false" vert="horz" wrap="square">
            <a:noAutofit/>
          </a:bodyPr>
          <a:lstStyle/>
          <a:p>
            <a:pPr>
              <a:lnSpc>
                <a:spcPct val="90000"/>
              </a:lnSpc>
            </a:pPr>
            <a:r>
              <a:rPr lang="en-US" b="true" sz="3300">
                <a:solidFill>
                  <a:srgbClr val="131516">
                    <a:alpha val="100000"/>
                  </a:srgbClr>
                </a:solidFill>
                <a:latin typeface="Microsoft Yahei"/>
                <a:ea typeface="Microsoft Yahei"/>
                <a:cs typeface="Microsoft Yahei"/>
              </a:rPr>
              <a:t>03</a:t>
            </a:r>
          </a:p>
        </p:txBody>
      </p:sp>
      <p:sp>
        <p:nvSpPr>
          <p:cNvPr name="TextBox 4" id="4"/>
          <p:cNvSpPr txBox="true"/>
          <p:nvPr/>
        </p:nvSpPr>
        <p:spPr>
          <a:xfrm rot="0">
            <a:off x="853953" y="2362980"/>
            <a:ext cx="6574155" cy="1805940"/>
          </a:xfrm>
          <a:prstGeom prst="rect">
            <a:avLst/>
          </a:prstGeom>
        </p:spPr>
        <p:txBody>
          <a:bodyPr anchor="t" rtlCol="false" lIns="91440" rIns="91440" tIns="45720" bIns="45720" anchorCtr="false" vert="horz" wrap="square">
            <a:spAutoFit/>
          </a:bodyPr>
          <a:lstStyle/>
          <a:p>
            <a:pPr>
              <a:lnSpc>
                <a:spcPct val="120000"/>
              </a:lnSpc>
            </a:pPr>
            <a:r>
              <a:rPr lang="en-US" b="true" sz="4500">
                <a:solidFill>
                  <a:srgbClr val="131516">
                    <a:alpha val="100000"/>
                  </a:srgbClr>
                </a:solidFill>
                <a:latin typeface="Microsoft Yahei"/>
                <a:ea typeface="Microsoft Yahei"/>
                <a:cs typeface="Microsoft Yahei"/>
              </a:rPr>
              <a:t>AI生成内容的原理</a:t>
            </a:r>
          </a:p>
        </p:txBody>
      </p:sp>
      <p:sp>
        <p:nvSpPr>
          <p:cNvPr name="TextBox 5" id="5"/>
          <p:cNvSpPr txBox="true"/>
          <p:nvPr/>
        </p:nvSpPr>
        <p:spPr>
          <a:xfrm rot="0">
            <a:off x="1353851" y="182270"/>
            <a:ext cx="3537586" cy="710650"/>
          </a:xfrm>
          <a:prstGeom prst="rect">
            <a:avLst/>
          </a:prstGeom>
        </p:spPr>
        <p:txBody>
          <a:bodyPr anchor="t" rtlCol="false" lIns="91440" rIns="91440" tIns="45720" bIns="45720" anchorCtr="false" vert="horz" wrap="square">
            <a:noAutofit/>
          </a:bodyPr>
          <a:lstStyle/>
          <a:p>
            <a:pPr>
              <a:lnSpc>
                <a:spcPct val="120000"/>
              </a:lnSpc>
            </a:pPr>
            <a:r>
              <a:rPr lang="en-US" b="true" sz="3300">
                <a:solidFill>
                  <a:srgbClr val="131516">
                    <a:alpha val="100000"/>
                  </a:srgbClr>
                </a:solidFill>
                <a:latin typeface="Microsoft Yahei"/>
                <a:ea typeface="Microsoft Yahei"/>
                <a:cs typeface="Microsoft Yahei"/>
              </a:rPr>
              <a:t>2023</a:t>
            </a:r>
          </a:p>
        </p:txBody>
      </p:sp>
      <p:sp>
        <p:nvSpPr>
          <p:cNvPr name="AutoShape 6" id="6"/>
          <p:cNvSpPr/>
          <p:nvPr/>
        </p:nvSpPr>
        <p:spPr>
          <a:xfrm rot="0">
            <a:off x="9364826" y="334670"/>
            <a:ext cx="2473866" cy="508573"/>
          </a:xfrm>
          <a:prstGeom prst="rect">
            <a:avLst/>
          </a:prstGeom>
          <a:noFill/>
        </p:spPr>
        <p:txBody>
          <a:bodyPr anchor="t" rtlCol="false" tIns="33052" lIns="66008" bIns="33052" rIns="66008" anchorCtr="false" vert="horz" wrap="square">
            <a:noAutofit/>
          </a:bodyPr>
          <a:lstStyle/>
          <a:p>
            <a:pPr algn="r">
              <a:lnSpc>
                <a:spcPct val="100000"/>
              </a:lnSpc>
              <a:spcBef>
                <a:spcPts val="375"/>
              </a:spcBef>
              <a:defRPr/>
            </a:pPr>
            <a:r>
              <a:rPr lang="en-US" sz="1200">
                <a:solidFill>
                  <a:srgbClr val="131516">
                    <a:alpha val="100000"/>
                  </a:srgbClr>
                </a:solidFill>
                <a:latin typeface="Microsoft Yahei"/>
                <a:ea typeface="Microsoft Yahei"/>
                <a:cs typeface="Microsoft Yahei"/>
              </a:rPr>
              <a:t>REPORTING</a:t>
            </a:r>
            <a:endParaRPr lang="en-US" sz="11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DDEDFF"/>
      </a:lt1>
      <a:dk2>
        <a:srgbClr val="000000"/>
      </a:dk2>
      <a:lt2>
        <a:srgbClr val="FFFFFF"/>
      </a:lt2>
      <a:accent1>
        <a:srgbClr val="4283F2"/>
      </a:accent1>
      <a:accent2>
        <a:srgbClr val="34C158"/>
      </a:accent2>
      <a:accent3>
        <a:srgbClr val="FDBE00"/>
      </a:accent3>
      <a:accent4>
        <a:srgbClr val="42B0F2"/>
      </a:accent4>
      <a:accent5>
        <a:srgbClr val="EA4336"/>
      </a:accent5>
      <a:accent6>
        <a:srgbClr val="27C9C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terms:modified xsi:type="dcterms:W3CDTF">2011-08-01T06:04:30Z</dcterms:modified>
  <cp:revision>1</cp:revision>
</cp:coreProperties>
</file>