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郭庆志" initials="郭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24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80.xml"/><Relationship Id="rId17" Type="http://schemas.openxmlformats.org/officeDocument/2006/relationships/image" Target="../media/image15.png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97.xml"/><Relationship Id="rId17" Type="http://schemas.openxmlformats.org/officeDocument/2006/relationships/image" Target="../media/image15.png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14.xml"/><Relationship Id="rId17" Type="http://schemas.openxmlformats.org/officeDocument/2006/relationships/image" Target="../media/image15.png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9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23.xml"/><Relationship Id="rId1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file:///C:\Users\changxiao\AppData\Local\Temp\wps\INetCache\0665f070d89fbe832484f6af6fd1229c" TargetMode="Externa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file:///C:\Users\changxiao\AppData\Local\Temp\wps\INetCache\e73196159ef914fcd6865534a840f626" TargetMode="External"/><Relationship Id="rId2" Type="http://schemas.openxmlformats.org/officeDocument/2006/relationships/image" Target="../media/image14.jpeg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7093" y="1143482"/>
            <a:ext cx="10360592" cy="29610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t" forceAA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zh-CN" altLang="en-US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一、中国的名茶</a:t>
            </a:r>
            <a:endParaRPr lang="zh-CN" altLang="en-US" sz="228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zh-CN" altLang="en-US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中国是茶树的原产地，也是最早发现茶叶功效并栽培茶树、制成茶叶的国家。</a:t>
            </a:r>
            <a:endParaRPr lang="zh-CN" altLang="en-US" sz="228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zh-CN" altLang="en-US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茶叶与咖啡、可可并列为世界三大饮料。</a:t>
            </a:r>
            <a:endParaRPr lang="zh-CN" altLang="en-US" sz="228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zh-CN" altLang="en-US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唐代茶圣陆羽的</a:t>
            </a:r>
            <a:r>
              <a:rPr lang="en-US" altLang="zh-CN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茶经</a:t>
            </a:r>
            <a:r>
              <a:rPr lang="en-US" altLang="zh-CN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28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是中国也是世界第一部茶叶科学专著。</a:t>
            </a:r>
            <a:endParaRPr lang="zh-CN" altLang="en-US" sz="228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endParaRPr kumimoji="0" lang="zh-CN" altLang="en-US" sz="2285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023" y="309209"/>
            <a:ext cx="6133881" cy="586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t" forceAA="0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14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第三节 </a:t>
            </a:r>
            <a:r>
              <a:rPr lang="zh-CN" altLang="en-US" sz="3145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中国传统名茶、名酒</a:t>
            </a:r>
            <a:endParaRPr kumimoji="0" lang="zh-CN" altLang="en-US" sz="3145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968" y="3334186"/>
            <a:ext cx="5560006" cy="3319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18974" y="461637"/>
            <a:ext cx="9753601" cy="21380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以下茶叶中可以用来做药的是（</a:t>
            </a:r>
            <a:r>
              <a:rPr kumimoji="0" lang="en-US" altLang="zh-CN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   </a:t>
            </a: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）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438401" y="2787531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乌龙茶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438401" y="3642672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黄茶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438401" y="4497813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白茶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438401" y="5352954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黑茶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918" y="2851496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A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918" y="3706637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B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918" y="4561779"/>
            <a:ext cx="513085" cy="513538"/>
          </a:xfrm>
          <a:prstGeom prst="ellipse">
            <a:avLst/>
          </a:pr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C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918" y="5417374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D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8919782" y="6208549"/>
            <a:ext cx="1539708" cy="410105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提交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1" y="7981"/>
            <a:ext cx="12192001" cy="453656"/>
            <a:chOff x="0" y="0"/>
            <a:chExt cx="26875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1"/>
              <a:ext cx="26875" cy="999"/>
            </a:xfrm>
            <a:prstGeom prst="rect">
              <a:avLst/>
            </a:prstGeom>
            <a:solidFill>
              <a:srgbClr val="F6F7F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1"/>
              <a:ext cx="300" cy="999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55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Helvetica Light"/>
                </a:rPr>
                <a:t>单选题</a:t>
              </a:r>
              <a:endPara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340" y="172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3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Light"/>
                </a:rPr>
                <a:t>1分</a:t>
              </a:r>
              <a:endParaRPr kumimoji="0" lang="zh-CN" altLang="en-US" sz="143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endParaRPr>
            </a:p>
          </p:txBody>
        </p:sp>
      </p:grpSp>
      <p:pic>
        <p:nvPicPr>
          <p:cNvPr id="2" name="图片 1" descr="tmp7B8E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1085081" y="53347"/>
            <a:ext cx="1016189" cy="36292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18974" y="461637"/>
            <a:ext cx="9753601" cy="21380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龙井茶属于（</a:t>
            </a:r>
            <a:r>
              <a:rPr kumimoji="0" lang="en-US" altLang="zh-CN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   </a:t>
            </a: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）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438401" y="2787531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不发酵茶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438401" y="3642672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半发酵茶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438401" y="4497813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轻发酵茶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438401" y="5352954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后发酵茶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918" y="2851496"/>
            <a:ext cx="513085" cy="513085"/>
          </a:xfrm>
          <a:prstGeom prst="ellipse">
            <a:avLst/>
          </a:pr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A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918" y="3706637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B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918" y="4561779"/>
            <a:ext cx="513085" cy="513538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C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918" y="5417374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D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8919782" y="6208549"/>
            <a:ext cx="1539708" cy="410105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提交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1" y="7981"/>
            <a:ext cx="12192001" cy="453656"/>
            <a:chOff x="0" y="0"/>
            <a:chExt cx="26875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1"/>
              <a:ext cx="26875" cy="999"/>
            </a:xfrm>
            <a:prstGeom prst="rect">
              <a:avLst/>
            </a:prstGeom>
            <a:solidFill>
              <a:srgbClr val="F6F7F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1"/>
              <a:ext cx="300" cy="999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55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Helvetica Light"/>
                </a:rPr>
                <a:t>单选题</a:t>
              </a:r>
              <a:endPara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340" y="172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3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Light"/>
                </a:rPr>
                <a:t>1分</a:t>
              </a:r>
              <a:endParaRPr kumimoji="0" lang="zh-CN" altLang="en-US" sz="143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endParaRPr>
            </a:p>
          </p:txBody>
        </p:sp>
      </p:grpSp>
      <p:pic>
        <p:nvPicPr>
          <p:cNvPr id="2" name="图片 1" descr="tmp7B8E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1085081" y="53347"/>
            <a:ext cx="1016189" cy="36292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18974" y="461637"/>
            <a:ext cx="9753601" cy="21380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黄茶经过杀青后，比绿茶多一道工序是（</a:t>
            </a:r>
            <a:r>
              <a:rPr kumimoji="0" lang="en-US" altLang="zh-CN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   </a:t>
            </a: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）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438401" y="2787531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渥堆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438401" y="3642672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揉捻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438401" y="4497813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闷黄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438401" y="5352954"/>
            <a:ext cx="8534174" cy="6410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烘焙</a:t>
            </a:r>
            <a:endParaRPr kumimoji="0" lang="zh-CN" altLang="en-US" sz="185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918" y="2851496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A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918" y="3706637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B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918" y="4561779"/>
            <a:ext cx="513085" cy="513538"/>
          </a:xfrm>
          <a:prstGeom prst="ellipse">
            <a:avLst/>
          </a:pr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C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918" y="5417374"/>
            <a:ext cx="513085" cy="513085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D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8919782" y="6208549"/>
            <a:ext cx="1539708" cy="410105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提交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1" y="7981"/>
            <a:ext cx="12192001" cy="453656"/>
            <a:chOff x="0" y="0"/>
            <a:chExt cx="26875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1"/>
              <a:ext cx="26875" cy="999"/>
            </a:xfrm>
            <a:prstGeom prst="rect">
              <a:avLst/>
            </a:prstGeom>
            <a:solidFill>
              <a:srgbClr val="F6F7F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1"/>
              <a:ext cx="300" cy="999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55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Helvetica Light"/>
                </a:rPr>
                <a:t>单选题</a:t>
              </a:r>
              <a:endPara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340" y="172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3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Light"/>
                </a:rPr>
                <a:t>1分</a:t>
              </a:r>
              <a:endParaRPr kumimoji="0" lang="zh-CN" altLang="en-US" sz="143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endParaRPr>
            </a:p>
          </p:txBody>
        </p:sp>
      </p:grpSp>
      <p:pic>
        <p:nvPicPr>
          <p:cNvPr id="2" name="图片 1" descr="tmp7B8E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1085081" y="53347"/>
            <a:ext cx="1016189" cy="36292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18974" y="1274135"/>
            <a:ext cx="9753601" cy="21380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0" forceAA="0">
            <a:noAutofit/>
          </a:bodyPr>
          <a:lstStyle/>
          <a:p>
            <a:pPr marL="0" marR="0" lvl="0" indent="0" algn="l" defTabSz="5842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1</a:t>
            </a:r>
            <a:r>
              <a: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、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红茶的鼻祖是 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639EF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[填空1]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 消费量最多的茶是 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639EF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[填空2]</a:t>
            </a:r>
            <a:endParaRPr kumimoji="0" lang="en-US" altLang="zh-CN" sz="2285" b="0" i="0" u="none" strike="noStrike" cap="none" spc="0" normalizeH="0" baseline="0">
              <a:ln>
                <a:noFill/>
              </a:ln>
              <a:solidFill>
                <a:srgbClr val="639EF4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  <a:p>
            <a:pPr marL="0" marR="0" lvl="0" indent="0" algn="l" defTabSz="5842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2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、属于后发酵茶，被称为刀子茶的是 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639EF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[填空3]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  </a:t>
            </a:r>
            <a:endParaRPr kumimoji="0" lang="zh-CN" altLang="en-US" sz="228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  <a:p>
            <a:pPr marL="0" marR="0" lvl="0" indent="0" algn="l" defTabSz="5842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3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、最顶级的武夷岩茶是 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639EF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[填空4]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 </a:t>
            </a:r>
            <a:endParaRPr kumimoji="0" lang="zh-CN" altLang="en-US" sz="228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  <a:p>
            <a:pPr marL="0" marR="0" lvl="0" indent="0" algn="l" defTabSz="5842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4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、走的最远的半发酵茶是 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639EF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[填空5]</a:t>
            </a:r>
            <a:r>
              <a: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 </a:t>
            </a:r>
            <a:endParaRPr kumimoji="0" lang="zh-CN" altLang="en-US" sz="228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8919782" y="6208549"/>
            <a:ext cx="1539708" cy="410105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anchorCtr="1" forceAA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4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作答</a:t>
            </a:r>
            <a:endParaRPr kumimoji="0" lang="zh-CN" altLang="en-US" sz="114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1" y="7981"/>
            <a:ext cx="12192001" cy="453656"/>
            <a:chOff x="0" y="0"/>
            <a:chExt cx="26875" cy="1000"/>
          </a:xfrm>
        </p:grpSpPr>
        <p:sp>
          <p:nvSpPr>
            <p:cNvPr id="5" name="TitleBackground"/>
            <p:cNvSpPr/>
            <p:nvPr>
              <p:custDataLst>
                <p:tags r:id="rId4"/>
              </p:custDataLst>
            </p:nvPr>
          </p:nvSpPr>
          <p:spPr>
            <a:xfrm>
              <a:off x="0" y="1"/>
              <a:ext cx="26875" cy="999"/>
            </a:xfrm>
            <a:prstGeom prst="rect">
              <a:avLst/>
            </a:prstGeom>
            <a:solidFill>
              <a:srgbClr val="F6F7F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ColorBlock"/>
            <p:cNvSpPr/>
            <p:nvPr>
              <p:custDataLst>
                <p:tags r:id="rId5"/>
              </p:custDataLst>
            </p:nvPr>
          </p:nvSpPr>
          <p:spPr>
            <a:xfrm>
              <a:off x="0" y="1"/>
              <a:ext cx="300" cy="999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1035" tIns="51035" rIns="51035" bIns="51035" numCol="1" spcCol="38100" rtlCol="0" anchor="ctr" forceAA="0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2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TypeText"/>
            <p:cNvSpPr txBox="1"/>
            <p:nvPr>
              <p:custDataLst>
                <p:tags r:id="rId6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55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Helvetica Light"/>
                </a:rPr>
                <a:t>填空题</a:t>
              </a:r>
              <a:endParaRPr kumimoji="0" lang="zh-CN" altLang="en-US" sz="185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endParaRPr>
            </a:p>
          </p:txBody>
        </p:sp>
        <p:sp>
          <p:nvSpPr>
            <p:cNvPr id="8" name="TipText"/>
            <p:cNvSpPr txBox="1"/>
            <p:nvPr>
              <p:custDataLst>
                <p:tags r:id="rId7"/>
              </p:custDataLst>
            </p:nvPr>
          </p:nvSpPr>
          <p:spPr>
            <a:xfrm>
              <a:off x="2340" y="172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1035" tIns="51035" rIns="51035" bIns="51035" numCol="1" spcCol="38100" rtlCol="0" anchor="ctr" anchorCtr="0" forceAA="0">
              <a:noAutofit/>
            </a:bodyPr>
            <a:lstStyle/>
            <a:p>
              <a:pPr marL="0" marR="0" lvl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3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Light"/>
                </a:rPr>
                <a:t>5分</a:t>
              </a:r>
              <a:endParaRPr kumimoji="0" lang="zh-CN" altLang="en-US" sz="143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endParaRPr>
            </a:p>
          </p:txBody>
        </p:sp>
      </p:grpSp>
      <p:pic>
        <p:nvPicPr>
          <p:cNvPr id="2" name="图片 1" descr="tmp7B8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085081" y="53347"/>
            <a:ext cx="1016189" cy="3629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/>
        </p:nvSpPr>
        <p:spPr>
          <a:xfrm>
            <a:off x="291247" y="1206086"/>
            <a:ext cx="7183187" cy="41745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357505" indent="-357505" algn="l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505" marR="0" lvl="0" indent="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●"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我国是酒文化的发源地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●"/>
              <a:defRPr/>
            </a:pP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商周时期出现了制曲方法、酿酒职官和酿酒工艺。</a:t>
            </a:r>
            <a:endParaRPr kumimoji="0" lang="zh-CN" altLang="en-US" sz="2285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●"/>
              <a:defRPr/>
            </a:pP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南北朝贾思勰的</a:t>
            </a:r>
            <a:r>
              <a:rPr kumimoji="0" lang="en-US" altLang="zh-CN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齐民要术</a:t>
            </a:r>
            <a:r>
              <a:rPr kumimoji="0" lang="en-US" altLang="zh-CN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记录了</a:t>
            </a:r>
            <a:r>
              <a:rPr kumimoji="0" lang="en-US" altLang="zh-CN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种酒曲的制作方法、</a:t>
            </a:r>
            <a:r>
              <a:rPr kumimoji="0" lang="en-US" altLang="zh-CN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39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种酒的酿造法和</a:t>
            </a:r>
            <a:r>
              <a:rPr kumimoji="0" lang="en-US" altLang="zh-CN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种药酒的配制法。</a:t>
            </a:r>
            <a:endParaRPr kumimoji="0" lang="zh-CN" altLang="en-US" sz="2285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●"/>
              <a:defRPr/>
            </a:pP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宋代朱翼中的</a:t>
            </a:r>
            <a:r>
              <a:rPr kumimoji="0" lang="en-US" altLang="zh-CN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北山酒经</a:t>
            </a:r>
            <a:r>
              <a:rPr kumimoji="0" lang="en-US" altLang="zh-CN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详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细记述了制曲酿酒的方法。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962" name="文本框 7"/>
          <p:cNvSpPr txBox="1"/>
          <p:nvPr/>
        </p:nvSpPr>
        <p:spPr>
          <a:xfrm>
            <a:off x="436417" y="399940"/>
            <a:ext cx="19253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二、中国名酒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63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8684" y="1665186"/>
            <a:ext cx="2990046" cy="2848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组合 1"/>
          <p:cNvGrpSpPr/>
          <p:nvPr/>
        </p:nvGrpSpPr>
        <p:grpSpPr>
          <a:xfrm>
            <a:off x="557118" y="540457"/>
            <a:ext cx="2800167" cy="443466"/>
            <a:chOff x="-1543" y="2084"/>
            <a:chExt cx="4420" cy="700"/>
          </a:xfrm>
        </p:grpSpPr>
        <p:sp>
          <p:nvSpPr>
            <p:cNvPr id="41986" name="文本框 1"/>
            <p:cNvSpPr txBox="1"/>
            <p:nvPr/>
          </p:nvSpPr>
          <p:spPr>
            <a:xfrm>
              <a:off x="-1543" y="2084"/>
              <a:ext cx="4420" cy="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285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（一）中国酒的分类</a:t>
              </a:r>
              <a:endParaRPr lang="zh-CN" altLang="en-US" sz="2285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199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699" y="3713442"/>
            <a:ext cx="3840650" cy="28376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018" y="3765159"/>
            <a:ext cx="3304429" cy="28634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Rectangle 3"/>
          <p:cNvSpPr>
            <a:spLocks noGrp="1"/>
          </p:cNvSpPr>
          <p:nvPr/>
        </p:nvSpPr>
        <p:spPr>
          <a:xfrm>
            <a:off x="557089" y="1145296"/>
            <a:ext cx="11246582" cy="226782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l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505" marR="0" lvl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BatangChe" panose="02030609000101010101" pitchFamily="49" charset="-127"/>
              <a:buNone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根据酿酒方法分蒸馏酒、发酵酒和配制酒三类。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BatangChe" panose="02030609000101010101" pitchFamily="49" charset="-127"/>
              <a:buNone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根据酒中酒精含量分高度酒（一般在</a:t>
            </a:r>
            <a:r>
              <a:rPr kumimoji="0" lang="en-US" altLang="zh-CN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以上）、中度酒（</a:t>
            </a:r>
            <a:r>
              <a:rPr kumimoji="0" lang="en-US" altLang="zh-CN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en-US" altLang="zh-CN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～40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）和低度酒（在</a:t>
            </a:r>
            <a:r>
              <a:rPr kumimoji="0" lang="en-US" altLang="zh-CN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以下）三类。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BatangChe" panose="02030609000101010101" pitchFamily="49" charset="-127"/>
              <a:buNone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根据商业习惯分白酒、黄酒、果酒、葡萄酒、啤酒、露酒、药酒等种类。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3679" y="252048"/>
            <a:ext cx="10557479" cy="29229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（二）白酒及代表酒</a:t>
            </a:r>
            <a:endParaRPr kumimoji="0" lang="zh-CN" altLang="en-US" sz="200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又名烧酒、老白干、烧刀子等。它是以粮谷为主要原料，以大曲、小曲或麸曲及酒母等为糖化发酵剂，经蒸煮、糖化、发酵、蒸馏而制成的蒸馏酒。</a:t>
            </a:r>
            <a:endParaRPr kumimoji="0" lang="zh-CN" altLang="en-US" sz="200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分类：酱香型、窖香型、清香型、米香型、兼香型五种。</a:t>
            </a:r>
            <a:endParaRPr kumimoji="0" lang="zh-CN" altLang="en-US" sz="200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4301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8041" y="3652199"/>
            <a:ext cx="2271455" cy="24043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图片 3"/>
          <p:cNvPicPr>
            <a:picLocks noChangeAspect="1"/>
          </p:cNvPicPr>
          <p:nvPr/>
        </p:nvPicPr>
        <p:blipFill>
          <a:blip r:embed="rId2"/>
          <a:srcRect t="4723" r="1601"/>
          <a:stretch>
            <a:fillRect/>
          </a:stretch>
        </p:blipFill>
        <p:spPr>
          <a:xfrm>
            <a:off x="5905692" y="3652199"/>
            <a:ext cx="2140802" cy="24043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24" y="3652199"/>
            <a:ext cx="2578126" cy="24043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9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886" y="3654013"/>
            <a:ext cx="1673990" cy="24025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u=4285397277,770533906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870" y="4342663"/>
            <a:ext cx="3560745" cy="20904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7" descr="u=3639049712,3754172851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216" y="4342663"/>
            <a:ext cx="2697438" cy="20904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9" descr="u=3994084695,3585323326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962" y="4342663"/>
            <a:ext cx="2672940" cy="20904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3401" y="502012"/>
            <a:ext cx="10278934" cy="36664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t" forceAA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285" b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酱香型，又称茅香型</a:t>
            </a:r>
            <a:endParaRPr kumimoji="0" lang="zh-CN" altLang="en-US" sz="2285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▶"/>
              <a:defRPr/>
            </a:pPr>
            <a:r>
              <a:rPr lang="zh-CN" altLang="en-US" sz="2285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特点：酱香突出，酒体丰富醇厚，回味悠长，幽雅细致，香而不艳。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▶"/>
              <a:defRPr/>
            </a:pPr>
            <a:r>
              <a:rPr lang="zh-CN" altLang="en-US" sz="2285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代表酒：贵州茅台酒、四川郎酒、湖南常德武陵酒。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▶"/>
              <a:defRPr/>
            </a:pPr>
            <a:r>
              <a:rPr lang="zh-CN" altLang="en-US" sz="2285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贵州茅台酒</a:t>
            </a:r>
            <a:r>
              <a:rPr lang="en-US" altLang="zh-CN" sz="2285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1915</a:t>
            </a:r>
            <a:r>
              <a:rPr lang="zh-CN" altLang="en-US" sz="2285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年获得巴拿马万国博览会金奖，被评为世界第二名酒。</a:t>
            </a:r>
            <a:endParaRPr kumimoji="0" lang="zh-CN" altLang="en-US" sz="2285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▶"/>
              <a:defRPr/>
            </a:pPr>
            <a:r>
              <a:rPr lang="en-US" altLang="zh-CN" sz="2285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1952</a:t>
            </a:r>
            <a:r>
              <a:rPr lang="zh-CN" altLang="en-US" sz="2285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年以来连续获得国家名酒称号，是“酒中明珠”，有“国酒”之称。</a:t>
            </a:r>
            <a:endParaRPr kumimoji="0" lang="zh-CN" altLang="en-US" sz="228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9" descr="u=1595379566,6610846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2988" y="3715669"/>
            <a:ext cx="2801751" cy="2801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5" descr="u=1802339963,3442136984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10" y="4003922"/>
            <a:ext cx="3161275" cy="2431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7" descr="u=192325587,2899538738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635" y="4219319"/>
            <a:ext cx="2090623" cy="20906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0144" y="430905"/>
            <a:ext cx="11927973" cy="31984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forceAA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570" b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浓香型，又名窖香型</a:t>
            </a:r>
            <a:endParaRPr kumimoji="0" lang="zh-CN" altLang="en-US" sz="257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◆"/>
              <a:defRPr/>
            </a:pPr>
            <a:r>
              <a:rPr lang="zh-CN" altLang="en-US" sz="257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在白酒中所占比例最大。</a:t>
            </a:r>
            <a:endParaRPr kumimoji="0" lang="zh-CN" altLang="en-US" sz="257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◆"/>
              <a:defRPr/>
            </a:pPr>
            <a:r>
              <a:rPr lang="zh-CN" altLang="en-US" sz="257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特点：窖香浓郁，绵柔甘洌，香味协调，尾净余长。</a:t>
            </a:r>
            <a:endParaRPr kumimoji="0" lang="zh-CN" altLang="en-US" sz="257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◆"/>
              <a:defRPr/>
            </a:pPr>
            <a:r>
              <a:rPr lang="zh-CN" altLang="en-US" sz="257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代表酒：泸州老窖特曲、五粮液、剑南春、全兴大曲、洋河大曲、古井贡酒等。</a:t>
            </a:r>
            <a:endParaRPr kumimoji="0" lang="zh-CN" altLang="en-US" sz="257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◆"/>
              <a:defRPr/>
            </a:pPr>
            <a:r>
              <a:rPr lang="zh-CN" altLang="en-US" sz="257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泸州老窖特曲是全国重点文物保护单位。</a:t>
            </a:r>
            <a:r>
              <a:rPr lang="en-US" altLang="zh-CN" sz="257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1915</a:t>
            </a:r>
            <a:r>
              <a:rPr lang="zh-CN" altLang="en-US" sz="257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年获得巴拿马万国博览会金奖。</a:t>
            </a:r>
            <a:endParaRPr kumimoji="0" lang="zh-CN" altLang="en-US" sz="257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u=3856986605,1121722078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3726" y="3862963"/>
            <a:ext cx="2654457" cy="2652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2" name="Picture 9" descr="u=614627956,880109721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926" y="3788524"/>
            <a:ext cx="3083669" cy="250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7" descr="u=733679458,2565786962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399" y="3790107"/>
            <a:ext cx="2657625" cy="22125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29283" y="216779"/>
            <a:ext cx="9301759" cy="31984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1035" tIns="51035" rIns="51035" bIns="51035" numCol="1" spcCol="38100" rtlCol="0" anchor="ctr" forceAA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570" b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清香型，又称汾香型</a:t>
            </a:r>
            <a:endParaRPr kumimoji="0" lang="zh-CN" altLang="en-US" sz="257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57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比较适合北方消费者的需要。</a:t>
            </a:r>
            <a:endParaRPr kumimoji="0" lang="zh-CN" altLang="en-US" sz="257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57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特点：清香醇正，口味协调，微甜绵长，余味爽净。</a:t>
            </a:r>
            <a:endParaRPr kumimoji="0" lang="zh-CN" altLang="en-US" sz="257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57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代表酒：汾酒、特制黄鹤楼酒、河南宝丰酒。</a:t>
            </a:r>
            <a:endParaRPr kumimoji="0" lang="zh-CN" altLang="en-US" sz="257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57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汾酒</a:t>
            </a:r>
            <a:r>
              <a:rPr lang="en-US" altLang="zh-CN" sz="257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1915</a:t>
            </a:r>
            <a:r>
              <a:rPr lang="zh-CN" altLang="en-US" sz="257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年获得巴拿马万国博览会金奖。</a:t>
            </a:r>
            <a:endParaRPr kumimoji="0" lang="zh-CN" altLang="en-US" sz="257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119" y="640532"/>
            <a:ext cx="11309350" cy="21482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1035" tIns="51035" rIns="51035" bIns="51035" numCol="1" spcCol="38100" rtlCol="0" anchor="ctr" forceAA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根据加工方法，茶叶可分为绿茶、红茶、乌龙茶、白茶、紧压茶和花茶六大类。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en-US" altLang="zh-CN" sz="2000" b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b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绿茶及代表茶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●"/>
              <a:defRPr/>
            </a:pPr>
            <a:r>
              <a:rPr lang="zh-CN" altLang="en-US" sz="20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绿茶是最古老的茶叶品种。绿茶是</a:t>
            </a:r>
            <a:r>
              <a:rPr lang="zh-CN" altLang="en-US" sz="200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不发酵</a:t>
            </a:r>
            <a:r>
              <a:rPr lang="zh-CN" altLang="en-US" sz="20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的茶叶。初制时采用高温杀青，以保持鲜叶原有的嫩绿。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●"/>
              <a:defRPr/>
            </a:pPr>
            <a:r>
              <a:rPr lang="zh-CN" altLang="en-US" sz="20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代表茶：西湖龙井茶、太湖碧螺春茶、黄山毛峰茶最为著名。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u=2400361268,1189701639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994" y="2846506"/>
            <a:ext cx="3631515" cy="3631515"/>
          </a:xfrm>
          <a:prstGeom prst="rect">
            <a:avLst/>
          </a:prstGeom>
        </p:spPr>
      </p:pic>
      <p:pic>
        <p:nvPicPr>
          <p:cNvPr id="4" name="图片 3" descr="timg"/>
          <p:cNvPicPr>
            <a:picLocks noChangeAspect="1"/>
          </p:cNvPicPr>
          <p:nvPr/>
        </p:nvPicPr>
        <p:blipFill>
          <a:blip r:embed="rId2"/>
          <a:srcRect t="20565"/>
          <a:stretch>
            <a:fillRect/>
          </a:stretch>
        </p:blipFill>
        <p:spPr>
          <a:xfrm>
            <a:off x="5191184" y="2905481"/>
            <a:ext cx="5996877" cy="35725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1"/>
          <p:cNvSpPr txBox="1"/>
          <p:nvPr/>
        </p:nvSpPr>
        <p:spPr>
          <a:xfrm>
            <a:off x="497208" y="291063"/>
            <a:ext cx="11197587" cy="396938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（三）啤酒（又称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麦酒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atangChe" panose="02030609000101010101" pitchFamily="49" charset="-127"/>
              <a:buChar char="◈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含有丰富的营养，如氨基酸、维生素等，有“液体面包”的美誉。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atangChe" panose="02030609000101010101" pitchFamily="49" charset="-127"/>
              <a:buChar char="◈"/>
              <a:defRPr/>
            </a:pP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根据酒液中原麦芽汁的浓度，分为高浓度啤酒（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〜20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）、中浓度啤酒</a:t>
            </a:r>
            <a:endParaRPr kumimoji="0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atangChe" panose="02030609000101010101" pitchFamily="49" charset="-127"/>
              <a:buNone/>
              <a:defRPr/>
            </a:pP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〜12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）、低浓度啤酒（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〜8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kumimoji="0" lang="zh-CN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atangChe" panose="02030609000101010101" pitchFamily="49" charset="-127"/>
              <a:buChar char="◈"/>
              <a:defRPr/>
            </a:pP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根据是否杀菌，分为生啤酒和熟啤酒</a:t>
            </a:r>
            <a:r>
              <a:rPr kumimoji="0" lang="zh-CN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atangChe" panose="02030609000101010101" pitchFamily="49" charset="-127"/>
              <a:buChar char="◈"/>
              <a:defRPr/>
            </a:pP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根据颜色深浅，分为黄啤酒、黑啤酒。</a:t>
            </a:r>
            <a:endParaRPr kumimoji="0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atangChe" panose="02030609000101010101" pitchFamily="49" charset="-127"/>
              <a:buChar char="◈"/>
              <a:defRPr/>
            </a:pP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代表酒：</a:t>
            </a:r>
            <a:endParaRPr kumimoji="0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-28575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0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山东青岛啤酒。</a:t>
            </a:r>
            <a:r>
              <a:rPr kumimoji="0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用崂山泉水为酿造水，采用德国工艺酿制而成。1962年以来连续获得国家名酒称号和质量金奖。</a:t>
            </a:r>
            <a:endParaRPr kumimoji="0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9154" name="Picture 5" descr="u=2838501487,3779600742&amp;fm=21&amp;gp=0"/>
          <p:cNvPicPr>
            <a:picLocks noChangeAspect="1"/>
          </p:cNvPicPr>
          <p:nvPr/>
        </p:nvPicPr>
        <p:blipFill>
          <a:blip r:embed="rId1"/>
          <a:srcRect l="2747" t="16455" r="2299" b="6818"/>
          <a:stretch>
            <a:fillRect/>
          </a:stretch>
        </p:blipFill>
        <p:spPr>
          <a:xfrm>
            <a:off x="4596895" y="4202937"/>
            <a:ext cx="6001867" cy="249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8" y="4231517"/>
            <a:ext cx="3970850" cy="2468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1"/>
          <p:cNvSpPr txBox="1"/>
          <p:nvPr/>
        </p:nvSpPr>
        <p:spPr>
          <a:xfrm>
            <a:off x="539851" y="388145"/>
            <a:ext cx="2048256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（四）葡萄酒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78" name="文本框 2"/>
          <p:cNvSpPr txBox="1"/>
          <p:nvPr/>
        </p:nvSpPr>
        <p:spPr>
          <a:xfrm>
            <a:off x="435964" y="859040"/>
            <a:ext cx="11549624" cy="5754370"/>
          </a:xfrm>
          <a:prstGeom prst="rect">
            <a:avLst/>
          </a:prstGeom>
          <a:noFill/>
          <a:ln w="28575" cap="flat" cmpd="dbl">
            <a:solidFill>
              <a:srgbClr val="385D8A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80000"/>
              </a:lnSpc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汉代我国已经开始始种植葡萄、酿制葡萄酒。 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80000"/>
              </a:lnSpc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按加工方法，分为酿造葡萄酒、加香葡萄酒、起泡葡萄酒和蒸馏葡萄酒。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80000"/>
              </a:lnSpc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按糖分含量，分为干葡萄酒、半干葡萄酒、半甜葡萄酒和甜葡萄酒。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8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根据颜色，分为红葡萄酒、白葡萄酒、玫瑰红葡萄酒。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6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6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6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6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6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代表酒：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6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烟台红葡萄酒、味美思、金奖白兰地、雷司令于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1915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年在美国旧金山的巴拿马国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16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际博览会上获得四枚金牌。此外还有北京特制白兰地、长城干白葡萄酒等。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0179" name="Picture 5" descr="u=4244458447,4083885476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51" y="3114616"/>
            <a:ext cx="2195241" cy="1773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7" descr="u=3006391597,1945436460&amp;fm=21&amp;gp=0"/>
          <p:cNvPicPr>
            <a:picLocks noChangeAspect="1"/>
          </p:cNvPicPr>
          <p:nvPr/>
        </p:nvPicPr>
        <p:blipFill>
          <a:blip r:embed="rId2"/>
          <a:srcRect l="6706" r="6511" b="-970"/>
          <a:stretch>
            <a:fillRect/>
          </a:stretch>
        </p:blipFill>
        <p:spPr>
          <a:xfrm>
            <a:off x="2953754" y="3097831"/>
            <a:ext cx="3500862" cy="1807365"/>
          </a:xfrm>
          <a:prstGeom prst="rect">
            <a:avLst/>
          </a:prstGeom>
          <a:gradFill rotWithShape="1">
            <a:gsLst>
              <a:gs pos="0">
                <a:srgbClr val="8EB4E3">
                  <a:alpha val="100000"/>
                </a:srgbClr>
              </a:gs>
              <a:gs pos="35001">
                <a:srgbClr val="0D0D0D">
                  <a:alpha val="100000"/>
                </a:srgbClr>
              </a:gs>
              <a:gs pos="100000">
                <a:srgbClr val="D28E8C">
                  <a:alpha val="100000"/>
                </a:srgbClr>
              </a:gs>
            </a:gsLst>
            <a:lin ang="16200000"/>
            <a:tileRect/>
          </a:gradFill>
          <a:ln w="9525">
            <a:noFill/>
          </a:ln>
        </p:spPr>
      </p:pic>
      <p:pic>
        <p:nvPicPr>
          <p:cNvPr id="50181" name="Picture 9" descr="u=1782871481,1968872938&amp;fm=15&amp;gp=0"/>
          <p:cNvPicPr>
            <a:picLocks noChangeAspect="1"/>
          </p:cNvPicPr>
          <p:nvPr/>
        </p:nvPicPr>
        <p:blipFill>
          <a:blip r:embed="rId3"/>
          <a:srcRect r="870" b="7233"/>
          <a:stretch>
            <a:fillRect/>
          </a:stretch>
        </p:blipFill>
        <p:spPr>
          <a:xfrm>
            <a:off x="6948194" y="3097831"/>
            <a:ext cx="1852277" cy="18069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/>
          </p:cNvSpPr>
          <p:nvPr/>
        </p:nvSpPr>
        <p:spPr>
          <a:xfrm>
            <a:off x="592022" y="966102"/>
            <a:ext cx="5364480" cy="26148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黄酒是中国最古老的饮料酒，多以糯米为原料。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酒度一般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～18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，营养价值很高。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以绍兴加饭酒和龙岩沉缸酒最为有名。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202" name="Picture 6" descr="u=444798993,166693201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7242" y="3919979"/>
            <a:ext cx="2046276" cy="23440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8" descr="u=1589584702,3095426349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06" y="3791692"/>
            <a:ext cx="2052611" cy="2736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5" name="Rectangle 3"/>
          <p:cNvSpPr>
            <a:spLocks noGrp="1"/>
          </p:cNvSpPr>
          <p:nvPr/>
        </p:nvSpPr>
        <p:spPr>
          <a:xfrm>
            <a:off x="5869400" y="966102"/>
            <a:ext cx="5496494" cy="26148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1205" name="Picture 5" descr="u=3264246789,1005313772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7" y="4281087"/>
            <a:ext cx="1758024" cy="17596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7" descr="u=2240859370,695912616&amp;fm=1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600" y="4195562"/>
            <a:ext cx="1439678" cy="19306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7" name="文本框 2"/>
          <p:cNvSpPr txBox="1"/>
          <p:nvPr/>
        </p:nvSpPr>
        <p:spPr>
          <a:xfrm>
            <a:off x="5869478" y="966261"/>
            <a:ext cx="170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（六）配制酒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08" name="文本框 3"/>
          <p:cNvSpPr txBox="1"/>
          <p:nvPr/>
        </p:nvSpPr>
        <p:spPr>
          <a:xfrm>
            <a:off x="704975" y="1046104"/>
            <a:ext cx="145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（五）黄酒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1209" name="文本框 4"/>
          <p:cNvSpPr txBox="1"/>
          <p:nvPr/>
        </p:nvSpPr>
        <p:spPr>
          <a:xfrm>
            <a:off x="5956502" y="1339008"/>
            <a:ext cx="569202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85750" indent="-285750" eaLnBrk="0" hangingPunct="0">
              <a:lnSpc>
                <a:spcPct val="170000"/>
              </a:lnSpc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用白酒、葡萄酒或黄酒为酒基，，加入药材、香料等原料精制而成的酒精饮料。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70000"/>
              </a:lnSpc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1963—1984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年三届全国评酒会评出配制酒的国家名酒有山西竹叶青、湖北园林青。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1210" name="直接连接符 5"/>
          <p:cNvCxnSpPr/>
          <p:nvPr/>
        </p:nvCxnSpPr>
        <p:spPr>
          <a:xfrm>
            <a:off x="5869517" y="3563624"/>
            <a:ext cx="0" cy="2700387"/>
          </a:xfrm>
          <a:prstGeom prst="line">
            <a:avLst/>
          </a:prstGeom>
          <a:ln w="63500" cap="flat" cmpd="dbl">
            <a:solidFill>
              <a:srgbClr val="385D8A"/>
            </a:solidFill>
            <a:prstDash val="sysDot"/>
            <a:round/>
            <a:headEnd type="none" w="med" len="med"/>
            <a:tailEnd type="none" w="med" len="med"/>
          </a:ln>
          <a:effectLst>
            <a:outerShdw dist="53882" dir="13499999" algn="ctr" rotWithShape="0">
              <a:schemeClr val="bg2">
                <a:alpha val="50000"/>
              </a:schemeClr>
            </a:outerShdw>
          </a:effectLst>
        </p:spPr>
      </p:cxn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/>
        </p:nvSpPr>
        <p:spPr>
          <a:xfrm>
            <a:off x="40829" y="112776"/>
            <a:ext cx="11187153" cy="2739174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357505" indent="-357505" algn="l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35842" name="Picture 5" descr="u=1697948998,2619273257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9" y="3462117"/>
            <a:ext cx="4832796" cy="33121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7" descr="u=3233816862,1720464922&amp;fm=21&amp;gp=0"/>
          <p:cNvPicPr>
            <a:picLocks noChangeAspect="1"/>
          </p:cNvPicPr>
          <p:nvPr/>
        </p:nvPicPr>
        <p:blipFill>
          <a:blip r:embed="rId2"/>
          <a:srcRect l="14509" t="9413"/>
          <a:stretch>
            <a:fillRect/>
          </a:stretch>
        </p:blipFill>
        <p:spPr>
          <a:xfrm>
            <a:off x="7850061" y="3535155"/>
            <a:ext cx="4023020" cy="32876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文本框 1"/>
          <p:cNvSpPr txBox="1"/>
          <p:nvPr/>
        </p:nvSpPr>
        <p:spPr>
          <a:xfrm>
            <a:off x="1062462" y="-26043"/>
            <a:ext cx="10474914" cy="2909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285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2.</a:t>
            </a:r>
            <a:r>
              <a:rPr lang="zh-CN" altLang="en-US" sz="2285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红茶及代表茶</a:t>
            </a:r>
            <a:endParaRPr lang="zh-CN" altLang="en-US" sz="2285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28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◆红茶出现于清朝，属</a:t>
            </a:r>
            <a:r>
              <a:rPr lang="zh-CN" altLang="en-US" sz="22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全发酵</a:t>
            </a:r>
            <a:r>
              <a:rPr lang="zh-CN" altLang="en-US" sz="228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法制成。</a:t>
            </a:r>
            <a:endParaRPr lang="zh-CN" altLang="en-US" sz="228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28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◆代表茶：祁门红茶、云南滇红茶。</a:t>
            </a:r>
            <a:endParaRPr lang="zh-CN" altLang="en-US" sz="228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28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22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◆祁门红茶</a:t>
            </a:r>
            <a:r>
              <a:rPr lang="zh-CN" altLang="en-US" sz="22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与印度大吉岭茶、斯里兰卡乌伐茶并称为世界三大高香名茶。</a:t>
            </a:r>
            <a:endParaRPr lang="zh-CN" altLang="en-US" sz="228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2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◆祁门红茶于</a:t>
            </a:r>
            <a:r>
              <a:rPr lang="zh-CN" altLang="en-US" sz="228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1915</a:t>
            </a:r>
            <a:r>
              <a:rPr lang="zh-CN" altLang="en-US" sz="22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年获巴拿马国际博览会金奖。</a:t>
            </a:r>
            <a:endParaRPr lang="zh-CN" altLang="en-US" sz="228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/>
        </p:nvSpPr>
        <p:spPr>
          <a:xfrm>
            <a:off x="343871" y="598188"/>
            <a:ext cx="11126817" cy="309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dbl">
            <a:solidFill>
              <a:srgbClr val="FF0066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57505" indent="-357505" algn="l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altLang="zh-CN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en-US" altLang="zh-CN" sz="2285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kumimoji="0" lang="zh-CN" altLang="en-US" sz="2285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乌龙茶及代表茶</a:t>
            </a:r>
            <a:endParaRPr kumimoji="0" lang="zh-CN" altLang="en-US" sz="2285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乌龙茶也称青茶，始出现于清朝，属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半发酵茶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制作方式介于红茶与绿茶之间，时适当发酵，鲜叶不充分氧化，叶片中间为绿色，叶缘呈红色，故有“绿叶红镶边”之称。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代表：福建的武夷岩茶、广东的凤凰单枞，台湾的乌龙。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86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985" y="4252578"/>
            <a:ext cx="2766908" cy="1986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37" y="4252578"/>
            <a:ext cx="2733647" cy="1962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/>
        </p:nvSpPr>
        <p:spPr>
          <a:xfrm>
            <a:off x="221838" y="2162847"/>
            <a:ext cx="7174114" cy="2470156"/>
          </a:xfrm>
          <a:prstGeom prst="rect">
            <a:avLst/>
          </a:prstGeom>
          <a:solidFill>
            <a:srgbClr val="33C2CB">
              <a:alpha val="39000"/>
            </a:srgbClr>
          </a:solidFill>
          <a:ln w="28575" cmpd="dbl">
            <a:solidFill>
              <a:srgbClr val="99CCFF"/>
            </a:solidFill>
            <a:prstDash val="sysDot"/>
          </a:ln>
        </p:spPr>
        <p:txBody>
          <a:bodyPr/>
          <a:lstStyle>
            <a:lvl1pPr marL="357505" indent="-357505" algn="l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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 "/>
              <a:defRPr sz="1400">
                <a:solidFill>
                  <a:srgbClr val="7F7F7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altLang="zh-CN" sz="2285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kumimoji="0" lang="zh-CN" altLang="en-US" sz="2285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白茶及代表茶</a:t>
            </a:r>
            <a:endParaRPr kumimoji="0" lang="zh-CN" altLang="en-US" sz="2285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▶"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白茶是</a:t>
            </a:r>
            <a:r>
              <a:rPr kumimoji="0" lang="zh-CN" altLang="en-US" sz="2285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不发酵</a:t>
            </a: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的茶叶。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▶"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经过杀青，不揉捻，再经过晒或文火干燥后加工的茶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BatangChe" panose="02030609000101010101" pitchFamily="49" charset="-127"/>
              <a:buChar char="▶"/>
              <a:defRPr/>
            </a:pPr>
            <a:r>
              <a:rPr kumimoji="0" lang="zh-CN" altLang="en-US" sz="228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名品有福建政和、福鼎等地的白毫银针、白牡丹。　</a:t>
            </a:r>
            <a:endParaRPr kumimoji="0" lang="zh-CN" altLang="en-US" sz="228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9897" y="1224233"/>
            <a:ext cx="4607329" cy="416093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579" y="897600"/>
            <a:ext cx="5804980" cy="2430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黄茶及代表茶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黄茶属轻发酵茶类。加工工艺增加一道“闷黄”的工艺，是中国特产。品质特点是“黄叶黄汤”。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代表茶：君山银针茶。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湖南岳阳为中国黄茶之乡。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2559" y="804601"/>
            <a:ext cx="6167905" cy="48346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596" y="170390"/>
            <a:ext cx="11843593" cy="2430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 黑茶及其特点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黑茶属于后发酵茶。黑茶加工一般为一芽三，四叶或芽五，六叶。</a:t>
            </a:r>
            <a:r>
              <a:rPr lang="zh-CN" altLang="en-US" sz="20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黑茶耐贮藏，品质是越陈越好。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普洱内活性分子会不断与空气接触，产生氧化反应，以自然方式发酵，改变茶叶味道。普洱被众多茶客称为“能喝的古董”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75308" y="2850135"/>
            <a:ext cx="5488782" cy="3548042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 r:link="rId3"/>
          <a:srcRect l="5584" r="4673"/>
          <a:stretch>
            <a:fillRect/>
          </a:stretch>
        </p:blipFill>
        <p:spPr>
          <a:xfrm>
            <a:off x="5872576" y="2942681"/>
            <a:ext cx="6131612" cy="3446423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/>
        </p:nvSpPr>
        <p:spPr>
          <a:xfrm>
            <a:off x="280359" y="402662"/>
            <a:ext cx="5696556" cy="2193426"/>
          </a:xfrm>
          <a:prstGeom prst="rect">
            <a:avLst/>
          </a:prstGeom>
          <a:solidFill>
            <a:schemeClr val="bg2"/>
          </a:solidFill>
          <a:ln w="28575" cap="flat" cmpd="dbl">
            <a:solidFill>
              <a:srgbClr val="39D9F1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>
              <a:lnSpc>
                <a:spcPct val="16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紧压茶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6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茶以黑茶、绿茶、红茶的毛茶为原料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紧压茶有防潮性能好，便于运输和储藏，茶味醇厚，适合减肥等特点。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938" name="Rectangle 5"/>
          <p:cNvSpPr>
            <a:spLocks noGrp="1"/>
          </p:cNvSpPr>
          <p:nvPr/>
        </p:nvSpPr>
        <p:spPr>
          <a:xfrm>
            <a:off x="5976916" y="402662"/>
            <a:ext cx="6046325" cy="2193880"/>
          </a:xfrm>
          <a:prstGeom prst="rect">
            <a:avLst/>
          </a:prstGeom>
          <a:solidFill>
            <a:srgbClr val="EEECE1"/>
          </a:solidFill>
          <a:ln w="28575" cap="flat" cmpd="dbl">
            <a:solidFill>
              <a:srgbClr val="385D8A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>
              <a:lnSpc>
                <a:spcPct val="16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花茶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60000"/>
              </a:lnSpc>
              <a:spcBef>
                <a:spcPts val="1800"/>
              </a:spcBef>
              <a:buClr>
                <a:schemeClr val="accent2"/>
              </a:buClr>
              <a:buSzPct val="80000"/>
              <a:buFont typeface="Wingdings 2" panose="05020102010507070707" pitchFamily="18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以绿茶、红茶或者乌龙茶作为茶坯、配以能够吐香的鲜花作为原料，采用窨制工艺制作而成。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9939" name="Picture 11" descr="u=1012599041,1345362164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313" y="2793428"/>
            <a:ext cx="5364480" cy="4028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99" y="2793428"/>
            <a:ext cx="4932600" cy="402846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 r:link="rId3"/>
          <a:srcRect t="862" r="546"/>
          <a:stretch>
            <a:fillRect/>
          </a:stretch>
        </p:blipFill>
        <p:spPr>
          <a:xfrm>
            <a:off x="286257" y="325087"/>
            <a:ext cx="11655780" cy="631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RAINPROBLEM" val="ProblemItem"/>
</p:tagLst>
</file>

<file path=ppt/tags/tag101.xml><?xml version="1.0" encoding="utf-8"?>
<p:tagLst xmlns:p="http://schemas.openxmlformats.org/presentationml/2006/main">
  <p:tag name="RAINPROBLEM" val="ProblemItem"/>
</p:tagLst>
</file>

<file path=ppt/tags/tag102.xml><?xml version="1.0" encoding="utf-8"?>
<p:tagLst xmlns:p="http://schemas.openxmlformats.org/presentationml/2006/main">
  <p:tag name="RAINPROBLEM" val="ProblemItem"/>
</p:tagLst>
</file>

<file path=ppt/tags/tag10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0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0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0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07.xml><?xml version="1.0" encoding="utf-8"?>
<p:tagLst xmlns:p="http://schemas.openxmlformats.org/presentationml/2006/main">
  <p:tag name="RAINPROBLEM" val="ProblemSubmit"/>
  <p:tag name="RAINPROBLEMTYPE" val="MultipleChoice"/>
</p:tagLst>
</file>

<file path=ppt/tags/tag108.xml><?xml version="1.0" encoding="utf-8"?>
<p:tagLst xmlns:p="http://schemas.openxmlformats.org/presentationml/2006/main">
  <p:tag name="RAINPROBLEMTYPE" val="ProblemTypeMarker"/>
</p:tagLst>
</file>

<file path=ppt/tags/tag109.xml><?xml version="1.0" encoding="utf-8"?>
<p:tagLst xmlns:p="http://schemas.openxmlformats.org/presentationml/2006/main">
  <p:tag name="RAINPROBLEMTYPE" val="ProblemTypeMarker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RAINPROBLEMTYPE" val="ProblemTypeMarker"/>
</p:tagLst>
</file>

<file path=ppt/tags/tag111.xml><?xml version="1.0" encoding="utf-8"?>
<p:tagLst xmlns:p="http://schemas.openxmlformats.org/presentationml/2006/main">
  <p:tag name="RAINPROBLEMTYPE" val="ProblemTypeMarker"/>
</p:tagLst>
</file>

<file path=ppt/tags/tag112.xml><?xml version="1.0" encoding="utf-8"?>
<p:tagLst xmlns:p="http://schemas.openxmlformats.org/presentationml/2006/main">
  <p:tag name="RAINPROBLEMTYPE" val="ProblemTypeMarker"/>
</p:tagLst>
</file>

<file path=ppt/tags/tag113.xml><?xml version="1.0" encoding="utf-8"?>
<p:tagLst xmlns:p="http://schemas.openxmlformats.org/presentationml/2006/main">
  <p:tag name="RAINPROBLEM" val="ProblemSetting"/>
  <p:tag name="RAINPROBLEMTYPE" val="MultipleChoice"/>
</p:tagLst>
</file>

<file path=ppt/tags/tag114.xml><?xml version="1.0" encoding="utf-8"?>
<p:tagLst xmlns:p="http://schemas.openxmlformats.org/presentationml/2006/main">
  <p:tag name="RAINPROBLEM" val="MultipleChoice"/>
  <p:tag name="PROBLEMSCORE" val="1.0"/>
</p:tagLst>
</file>

<file path=ppt/tags/tag115.xml><?xml version="1.0" encoding="utf-8"?>
<p:tagLst xmlns:p="http://schemas.openxmlformats.org/presentationml/2006/main">
  <p:tag name="RAINPROBLEM" val="ProblemBody"/>
</p:tagLst>
</file>

<file path=ppt/tags/tag116.xml><?xml version="1.0" encoding="utf-8"?>
<p:tagLst xmlns:p="http://schemas.openxmlformats.org/presentationml/2006/main">
  <p:tag name="RAINPROBLEM" val="ProblemSubmit"/>
  <p:tag name="RAINPROBLEMTYPE" val="FillBlank"/>
</p:tagLst>
</file>

<file path=ppt/tags/tag117.xml><?xml version="1.0" encoding="utf-8"?>
<p:tagLst xmlns:p="http://schemas.openxmlformats.org/presentationml/2006/main">
  <p:tag name="RAINPROBLEMTYPE" val="ProblemTypeMarker"/>
</p:tagLst>
</file>

<file path=ppt/tags/tag118.xml><?xml version="1.0" encoding="utf-8"?>
<p:tagLst xmlns:p="http://schemas.openxmlformats.org/presentationml/2006/main">
  <p:tag name="RAINPROBLEMTYPE" val="ProblemTypeMarker"/>
</p:tagLst>
</file>

<file path=ppt/tags/tag119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RAINPROBLEMTYPE" val="ProblemTypeMarker"/>
</p:tagLst>
</file>

<file path=ppt/tags/tag121.xml><?xml version="1.0" encoding="utf-8"?>
<p:tagLst xmlns:p="http://schemas.openxmlformats.org/presentationml/2006/main">
  <p:tag name="RAINPROBLEMTYPE" val="ProblemTypeMarker"/>
</p:tagLst>
</file>

<file path=ppt/tags/tag122.xml><?xml version="1.0" encoding="utf-8"?>
<p:tagLst xmlns:p="http://schemas.openxmlformats.org/presentationml/2006/main">
  <p:tag name="RAINPROBLEM" val="ProblemSetting"/>
  <p:tag name="RAINPROBLEMTYPE" val="FillBlank"/>
</p:tagLst>
</file>

<file path=ppt/tags/tag123.xml><?xml version="1.0" encoding="utf-8"?>
<p:tagLst xmlns:p="http://schemas.openxmlformats.org/presentationml/2006/main">
  <p:tag name="RAINPROBLEM" val="FillBlank"/>
  <p:tag name="PROBLEMBLANK" val="[{&quot;num&quot;:1,&quot;caseSensitive&quot;:false,&quot;fuzzyMatch&quot;:false,&quot;Score&quot;:1.0,&quot;answers&quot;:[&quot;正山小种&quot;]},{&quot;num&quot;:2,&quot;caseSensitive&quot;:false,&quot;fuzzyMatch&quot;:false,&quot;Score&quot;:1.0,&quot;answers&quot;:[&quot;红茶&quot;]},{&quot;num&quot;:3,&quot;caseSensitive&quot;:false,&quot;fuzzyMatch&quot;:false,&quot;Score&quot;:1.0,&quot;answers&quot;:[&quot;黑茶&quot;]},{&quot;num&quot;:4,&quot;caseSensitive&quot;:false,&quot;fuzzyMatch&quot;:false,&quot;Score&quot;:1.0,&quot;answers&quot;:[&quot;大红袍&quot;]},{&quot;num&quot;:5,&quot;caseSensitive&quot;:false,&quot;fuzzyMatch&quot;:false,&quot;Score&quot;:1.0,&quot;answers&quot;:[&quot;乌龙茶&quot;]}]"/>
  <p:tag name="PROBLEMBLANKKEYWORD" val="填空"/>
  <p:tag name="PROBLEMSCORE" val="5.0"/>
</p:tagLst>
</file>

<file path=ppt/tags/tag124.xml><?xml version="1.0" encoding="utf-8"?>
<p:tagLst xmlns:p="http://schemas.openxmlformats.org/presentationml/2006/main">
  <p:tag name="commondata" val="eyJoZGlkIjoiOTJhM2IzNDY0NjhiZDEzZGQ2Mzk5Yjc5YzdhZWZmNmM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RAINPROBLEM" val="ProblemBody"/>
</p:tagLst>
</file>

<file path=ppt/tags/tag65.xml><?xml version="1.0" encoding="utf-8"?>
<p:tagLst xmlns:p="http://schemas.openxmlformats.org/presentationml/2006/main">
  <p:tag name="RAINPROBLEM" val="ProblemItem"/>
</p:tagLst>
</file>

<file path=ppt/tags/tag66.xml><?xml version="1.0" encoding="utf-8"?>
<p:tagLst xmlns:p="http://schemas.openxmlformats.org/presentationml/2006/main">
  <p:tag name="RAINPROBLEM" val="ProblemItem"/>
</p:tagLst>
</file>

<file path=ppt/tags/tag67.xml><?xml version="1.0" encoding="utf-8"?>
<p:tagLst xmlns:p="http://schemas.openxmlformats.org/presentationml/2006/main">
  <p:tag name="RAINPROBLEM" val="ProblemItem"/>
</p:tagLst>
</file>

<file path=ppt/tags/tag68.xml><?xml version="1.0" encoding="utf-8"?>
<p:tagLst xmlns:p="http://schemas.openxmlformats.org/presentationml/2006/main">
  <p:tag name="RAINPROBLEM" val="ProblemItem"/>
</p:tagLst>
</file>

<file path=ppt/tags/tag6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1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3.xml><?xml version="1.0" encoding="utf-8"?>
<p:tagLst xmlns:p="http://schemas.openxmlformats.org/presentationml/2006/main">
  <p:tag name="RAINPROBLEM" val="ProblemSubmit"/>
  <p:tag name="RAINPROBLEMTYPE" val="MultipleChoice"/>
</p:tagLst>
</file>

<file path=ppt/tags/tag74.xml><?xml version="1.0" encoding="utf-8"?>
<p:tagLst xmlns:p="http://schemas.openxmlformats.org/presentationml/2006/main">
  <p:tag name="RAINPROBLEMTYPE" val="ProblemTypeMarker"/>
</p:tagLst>
</file>

<file path=ppt/tags/tag75.xml><?xml version="1.0" encoding="utf-8"?>
<p:tagLst xmlns:p="http://schemas.openxmlformats.org/presentationml/2006/main">
  <p:tag name="RAINPROBLEMTYPE" val="ProblemTypeMarker"/>
</p:tagLst>
</file>

<file path=ppt/tags/tag76.xml><?xml version="1.0" encoding="utf-8"?>
<p:tagLst xmlns:p="http://schemas.openxmlformats.org/presentationml/2006/main">
  <p:tag name="RAINPROBLEMTYPE" val="ProblemTypeMarker"/>
</p:tagLst>
</file>

<file path=ppt/tags/tag77.xml><?xml version="1.0" encoding="utf-8"?>
<p:tagLst xmlns:p="http://schemas.openxmlformats.org/presentationml/2006/main">
  <p:tag name="RAINPROBLEMTYPE" val="ProblemTypeMarker"/>
</p:tagLst>
</file>

<file path=ppt/tags/tag78.xml><?xml version="1.0" encoding="utf-8"?>
<p:tagLst xmlns:p="http://schemas.openxmlformats.org/presentationml/2006/main">
  <p:tag name="RAINPROBLEMTYPE" val="ProblemTypeMarker"/>
</p:tagLst>
</file>

<file path=ppt/tags/tag79.xml><?xml version="1.0" encoding="utf-8"?>
<p:tagLst xmlns:p="http://schemas.openxmlformats.org/presentationml/2006/main">
  <p:tag name="RAINPROBLEM" val="ProblemSetting"/>
  <p:tag name="RAINPROBLEMTYPE" val="MultipleChoice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RAINPROBLEM" val="MultipleChoice"/>
  <p:tag name="PROBLEMSCORE" val="1.0"/>
</p:tagLst>
</file>

<file path=ppt/tags/tag81.xml><?xml version="1.0" encoding="utf-8"?>
<p:tagLst xmlns:p="http://schemas.openxmlformats.org/presentationml/2006/main">
  <p:tag name="RAINPROBLEM" val="ProblemBody"/>
</p:tagLst>
</file>

<file path=ppt/tags/tag82.xml><?xml version="1.0" encoding="utf-8"?>
<p:tagLst xmlns:p="http://schemas.openxmlformats.org/presentationml/2006/main">
  <p:tag name="RAINPROBLEM" val="ProblemItem"/>
</p:tagLst>
</file>

<file path=ppt/tags/tag83.xml><?xml version="1.0" encoding="utf-8"?>
<p:tagLst xmlns:p="http://schemas.openxmlformats.org/presentationml/2006/main">
  <p:tag name="RAINPROBLEM" val="ProblemItem"/>
</p:tagLst>
</file>

<file path=ppt/tags/tag84.xml><?xml version="1.0" encoding="utf-8"?>
<p:tagLst xmlns:p="http://schemas.openxmlformats.org/presentationml/2006/main">
  <p:tag name="RAINPROBLEM" val="ProblemItem"/>
</p:tagLst>
</file>

<file path=ppt/tags/tag85.xml><?xml version="1.0" encoding="utf-8"?>
<p:tagLst xmlns:p="http://schemas.openxmlformats.org/presentationml/2006/main">
  <p:tag name="RAINPROBLEM" val="ProblemItem"/>
</p:tagLst>
</file>

<file path=ppt/tags/tag8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8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RAINPROBLEM" val="ProblemSubmit"/>
  <p:tag name="RAINPROBLEMTYPE" val="MultipleChoice"/>
</p:tagLst>
</file>

<file path=ppt/tags/tag91.xml><?xml version="1.0" encoding="utf-8"?>
<p:tagLst xmlns:p="http://schemas.openxmlformats.org/presentationml/2006/main">
  <p:tag name="RAINPROBLEMTYPE" val="ProblemTypeMarker"/>
</p:tagLst>
</file>

<file path=ppt/tags/tag92.xml><?xml version="1.0" encoding="utf-8"?>
<p:tagLst xmlns:p="http://schemas.openxmlformats.org/presentationml/2006/main">
  <p:tag name="RAINPROBLEMTYPE" val="ProblemTypeMarker"/>
</p:tagLst>
</file>

<file path=ppt/tags/tag93.xml><?xml version="1.0" encoding="utf-8"?>
<p:tagLst xmlns:p="http://schemas.openxmlformats.org/presentationml/2006/main">
  <p:tag name="RAINPROBLEMTYPE" val="ProblemTypeMarker"/>
</p:tagLst>
</file>

<file path=ppt/tags/tag94.xml><?xml version="1.0" encoding="utf-8"?>
<p:tagLst xmlns:p="http://schemas.openxmlformats.org/presentationml/2006/main">
  <p:tag name="RAINPROBLEMTYPE" val="ProblemTypeMarker"/>
</p:tagLst>
</file>

<file path=ppt/tags/tag95.xml><?xml version="1.0" encoding="utf-8"?>
<p:tagLst xmlns:p="http://schemas.openxmlformats.org/presentationml/2006/main">
  <p:tag name="RAINPROBLEMTYPE" val="ProblemTypeMarker"/>
</p:tagLst>
</file>

<file path=ppt/tags/tag96.xml><?xml version="1.0" encoding="utf-8"?>
<p:tagLst xmlns:p="http://schemas.openxmlformats.org/presentationml/2006/main">
  <p:tag name="RAINPROBLEM" val="ProblemSetting"/>
  <p:tag name="RAINPROBLEMTYPE" val="MultipleChoice"/>
</p:tagLst>
</file>

<file path=ppt/tags/tag97.xml><?xml version="1.0" encoding="utf-8"?>
<p:tagLst xmlns:p="http://schemas.openxmlformats.org/presentationml/2006/main">
  <p:tag name="RAINPROBLEM" val="MultipleChoice"/>
  <p:tag name="PROBLEMSCORE" val="1.0"/>
</p:tagLst>
</file>

<file path=ppt/tags/tag98.xml><?xml version="1.0" encoding="utf-8"?>
<p:tagLst xmlns:p="http://schemas.openxmlformats.org/presentationml/2006/main">
  <p:tag name="RAINPROBLEM" val="ProblemBody"/>
</p:tagLst>
</file>

<file path=ppt/tags/tag99.xml><?xml version="1.0" encoding="utf-8"?>
<p:tagLst xmlns:p="http://schemas.openxmlformats.org/presentationml/2006/main">
  <p:tag name="RAINPROBLEM" val="ProblemItem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2169</Words>
  <Application>WPS 演示</Application>
  <PresentationFormat>宽屏</PresentationFormat>
  <Paragraphs>195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Wingdings 2</vt:lpstr>
      <vt:lpstr>BatangChe</vt:lpstr>
      <vt:lpstr>Malgun Gothic</vt:lpstr>
      <vt:lpstr>Helvetica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冰语</cp:lastModifiedBy>
  <cp:revision>155</cp:revision>
  <dcterms:created xsi:type="dcterms:W3CDTF">2019-06-19T02:08:00Z</dcterms:created>
  <dcterms:modified xsi:type="dcterms:W3CDTF">2024-01-02T05:20:41Z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ED59A5431E81482B9E0A87D270A700DA_11</vt:lpwstr>
  </property>
</Properties>
</file>