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60" r:id="rId3"/>
    <p:sldId id="257" r:id="rId4"/>
    <p:sldId id="258" r:id="rId5"/>
    <p:sldId id="259" r:id="rId6"/>
    <p:sldId id="261" r:id="rId7"/>
    <p:sldId id="262" r:id="rId8"/>
    <p:sldId id="272" r:id="rId9"/>
    <p:sldId id="263" r:id="rId10"/>
    <p:sldId id="275" r:id="rId11"/>
    <p:sldId id="276" r:id="rId12"/>
    <p:sldId id="277" r:id="rId13"/>
    <p:sldId id="278" r:id="rId14"/>
    <p:sldId id="280" r:id="rId15"/>
    <p:sldId id="315" r:id="rId16"/>
    <p:sldId id="316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97" r:id="rId30"/>
    <p:sldId id="264" r:id="rId31"/>
    <p:sldId id="266" r:id="rId32"/>
    <p:sldId id="300" r:id="rId33"/>
    <p:sldId id="267" r:id="rId34"/>
    <p:sldId id="301" r:id="rId35"/>
    <p:sldId id="265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14" r:id="rId44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69A"/>
    <a:srgbClr val="5B858D"/>
    <a:srgbClr val="4576A3"/>
    <a:srgbClr val="FF582B"/>
    <a:srgbClr val="445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>
        <p:scale>
          <a:sx n="75" d="100"/>
          <a:sy n="75" d="100"/>
        </p:scale>
        <p:origin x="-1123" y="-653"/>
      </p:cViewPr>
      <p:guideLst>
        <p:guide orient="horz" pos="2117"/>
        <p:guide pos="39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5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notesMaster" Target="notesMasters/notesMaster1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A5994-CCFA-49DA-8E05-69E42898BB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D1CA-DF66-40D2-8E09-FBBD8F285A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图片 3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t="1565" b="3577"/>
          <a:stretch>
            <a:fillRect/>
          </a:stretch>
        </p:blipFill>
        <p:spPr>
          <a:xfrm>
            <a:off x="-132715" y="20320"/>
            <a:ext cx="12457430" cy="683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09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5221" y="1345318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405450" y="6404952"/>
            <a:ext cx="3689839" cy="400110"/>
            <a:chOff x="8405450" y="47977"/>
            <a:chExt cx="3689839" cy="400110"/>
          </a:xfrm>
        </p:grpSpPr>
        <p:sp>
          <p:nvSpPr>
            <p:cNvPr id="8" name="六边形 7"/>
            <p:cNvSpPr/>
            <p:nvPr userDrawn="1"/>
          </p:nvSpPr>
          <p:spPr>
            <a:xfrm>
              <a:off x="8405450" y="76513"/>
              <a:ext cx="3689838" cy="343412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8783519" y="47977"/>
              <a:ext cx="33117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新媒体文案写作（活页版）</a:t>
              </a:r>
              <a:endParaRPr lang="zh-CN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6" name="矩形 255"/>
          <p:cNvSpPr/>
          <p:nvPr userDrawn="1"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1782" y="126166"/>
            <a:ext cx="1603387" cy="16704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E4D9-3944-463F-973C-CFB1FA70A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CEB0-9A7E-46CA-9357-CF206F0E7C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文本框 765"/>
          <p:cNvSpPr txBox="1"/>
          <p:nvPr/>
        </p:nvSpPr>
        <p:spPr>
          <a:xfrm>
            <a:off x="6078614" y="1575160"/>
            <a:ext cx="50294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媒体</a:t>
            </a:r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  <a:endParaRPr lang="zh-CN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73106" y="2725259"/>
            <a:ext cx="5029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胡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晓 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大伦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zh-CN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万童</a:t>
            </a:r>
            <a:r>
              <a: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蛟</a:t>
            </a:r>
            <a:r>
              <a:rPr lang="en-US" altLang="zh-CN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蒲思静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曹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艳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</a:t>
            </a:r>
            <a:r>
              <a:rPr lang="zh-CN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主编</a:t>
            </a:r>
            <a:endParaRPr lang="zh-CN" altLang="zh-CN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115" y="1319530"/>
            <a:ext cx="10451465" cy="450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1.微博名称  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（1）大脑记忆友好度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名称符合发音和语法规律，容易记住。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（2）键盘输入友好度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微博命名在输入的时候，输入法按照一次就能打出来，不用一直往后翻才能找到，不会出现生僻字。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（3）搜索引擎友好度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通过微博搜索没有重复或类似的名称，这样的名称具有唯一识别度。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915" y="1642110"/>
            <a:ext cx="10451465" cy="197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2.人设定位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微博人设定位，其实就像是在进行初次见面时的自我介绍，为自己贴上标签。定位常常用于写作账号简介，它能够让用户在初次关注的时候，就对账号有一个清晰的定位。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0585" y="3951605"/>
            <a:ext cx="104514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41705" y="2012950"/>
            <a:ext cx="10308590" cy="2920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lnSpc>
                <a:spcPct val="1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3.内容定位</a:t>
            </a:r>
            <a:endParaRPr lang="zh-CN" sz="2400" b="0">
              <a:solidFill>
                <a:srgbClr val="000000"/>
              </a:solidFill>
              <a:latin typeface="Calibri" panose="020F0502020204030204" charset="0"/>
              <a:cs typeface="宋体" panose="02010600030101010101" pitchFamily="2" charset="-122"/>
            </a:endParaRPr>
          </a:p>
          <a:p>
            <a:pPr marL="0" algn="l">
              <a:lnSpc>
                <a:spcPct val="1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内容定位是让用户明确在你这能获得什么价值。     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1334770"/>
            <a:ext cx="3907155" cy="1344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（1）个人微博风格</a:t>
            </a:r>
            <a:endParaRPr lang="zh-CN" sz="2400" b="0">
              <a:solidFill>
                <a:srgbClr val="000000"/>
              </a:solidFill>
              <a:latin typeface="Calibri" panose="020F0502020204030204" charset="0"/>
              <a:cs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1525" y="3302635"/>
            <a:ext cx="96018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0">
                <a:solidFill>
                  <a:srgbClr val="36669A"/>
                </a:solidFill>
                <a:ea typeface="宋体" panose="02010600030101010101" pitchFamily="2" charset="-122"/>
              </a:rPr>
              <a:t>在个人微博中，</a:t>
            </a:r>
            <a:r>
              <a:rPr lang="zh-CN" sz="2800" b="0">
                <a:solidFill>
                  <a:srgbClr val="36669A"/>
                </a:solidFill>
                <a:ea typeface="宋体" panose="02010600030101010101" pitchFamily="2" charset="-122"/>
              </a:rPr>
              <a:t>不同领域的微博风格定位是不同的</a:t>
            </a:r>
            <a:endParaRPr lang="zh-CN" altLang="en-US" sz="2800" b="0">
              <a:solidFill>
                <a:srgbClr val="36669A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1334770"/>
            <a:ext cx="3907155" cy="1344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    </a:t>
            </a:r>
            <a:r>
              <a:rPr lang="zh-CN"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（1）个人微博风格</a:t>
            </a:r>
            <a:endParaRPr lang="zh-CN" sz="2400" b="0">
              <a:solidFill>
                <a:srgbClr val="000000"/>
              </a:solidFill>
              <a:latin typeface="Calibri" panose="020F0502020204030204" charset="0"/>
              <a:cs typeface="宋体" panose="02010600030101010101" pitchFamily="2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9" descr="QQ截图20210223152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" y="2315845"/>
            <a:ext cx="4488815" cy="3718560"/>
          </a:xfrm>
          <a:prstGeom prst="rect">
            <a:avLst/>
          </a:prstGeom>
        </p:spPr>
      </p:pic>
      <p:pic>
        <p:nvPicPr>
          <p:cNvPr id="3" name="图片 3" descr="pt2022_05_12_15_42_25"/>
          <p:cNvPicPr>
            <a:picLocks noChangeAspect="1"/>
          </p:cNvPicPr>
          <p:nvPr/>
        </p:nvPicPr>
        <p:blipFill>
          <a:blip r:embed="rId2"/>
          <a:srcRect t="67203" r="5163"/>
          <a:stretch>
            <a:fillRect/>
          </a:stretch>
        </p:blipFill>
        <p:spPr>
          <a:xfrm>
            <a:off x="6256655" y="1249045"/>
            <a:ext cx="3838575" cy="47974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2160" y="6162040"/>
            <a:ext cx="355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案例：美妆类博主风格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9530" y="6162040"/>
            <a:ext cx="355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案例：教育类博主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1419225"/>
            <a:ext cx="3907155" cy="1344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（2）企业微博风格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4520" y="3049270"/>
            <a:ext cx="982091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solidFill>
                  <a:srgbClr val="36669A"/>
                </a:solidFill>
                <a:ea typeface="宋体" panose="02010600030101010101" pitchFamily="2" charset="-122"/>
              </a:rPr>
              <a:t>企业微博除了日常运营，通过一些方式吸引粉丝关注之外，还有一个重要的内容就是进行品牌发布。微博</a:t>
            </a:r>
            <a:r>
              <a:rPr lang="en-US" sz="2400" b="0">
                <a:solidFill>
                  <a:srgbClr val="36669A"/>
                </a:solidFill>
                <a:latin typeface="方正宋一简体" charset="0"/>
                <a:ea typeface="宋体" panose="02010600030101010101" pitchFamily="2" charset="-122"/>
              </a:rPr>
              <a:t> </a:t>
            </a:r>
            <a:r>
              <a:rPr lang="zh-CN" sz="2400" b="0">
                <a:solidFill>
                  <a:srgbClr val="36669A"/>
                </a:solidFill>
                <a:ea typeface="宋体" panose="02010600030101010101" pitchFamily="2" charset="-122"/>
              </a:rPr>
              <a:t>作为企业的一个官方窗口，是品牌传播的平台之一，它具有非常强的互动性和社交属性，因此成功的企业微博，同样独具品牌个性。而企业微博的风格，往往会从微博文案中体现出来。</a:t>
            </a:r>
            <a:endParaRPr lang="zh-CN" altLang="en-US" sz="2400" b="0">
              <a:solidFill>
                <a:srgbClr val="36669A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1419225"/>
            <a:ext cx="3907155" cy="1344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（2）企业微博风格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①高冷正式型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2102241558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6025" y="1282700"/>
            <a:ext cx="5885180" cy="506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1419225"/>
            <a:ext cx="3907155" cy="1344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sz="24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（2）企业微博风格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②幽默调侃型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3" descr="Screenshot_2021-10-06-14-27-01-659_com.sina.weibo"/>
          <p:cNvPicPr>
            <a:picLocks noChangeAspect="1"/>
          </p:cNvPicPr>
          <p:nvPr/>
        </p:nvPicPr>
        <p:blipFill>
          <a:blip r:embed="rId1"/>
          <a:srcRect t="26968" r="-623" b="17040"/>
          <a:stretch>
            <a:fillRect/>
          </a:stretch>
        </p:blipFill>
        <p:spPr>
          <a:xfrm>
            <a:off x="4157345" y="1145540"/>
            <a:ext cx="4372610" cy="540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1419225"/>
            <a:ext cx="3907155" cy="1398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sz="2800" b="0">
                <a:solidFill>
                  <a:srgbClr val="000000"/>
                </a:solidFill>
                <a:latin typeface="Calibri" panose="020F0502020204030204" charset="0"/>
                <a:cs typeface="宋体" panose="02010600030101010101" pitchFamily="2" charset="-122"/>
              </a:rPr>
              <a:t>（2）企业微博风格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③文艺情感型 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" descr="Screenshot_2022-05-02-22-07-53-940_com.sina.weibo"/>
          <p:cNvPicPr>
            <a:picLocks noChangeAspect="1"/>
          </p:cNvPicPr>
          <p:nvPr/>
        </p:nvPicPr>
        <p:blipFill>
          <a:blip r:embed="rId1"/>
          <a:srcRect t="14212" r="-3812" b="34123"/>
          <a:stretch>
            <a:fillRect/>
          </a:stretch>
        </p:blipFill>
        <p:spPr>
          <a:xfrm>
            <a:off x="5411470" y="1272540"/>
            <a:ext cx="4550410" cy="503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6270" y="1350645"/>
            <a:ext cx="10240645" cy="470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的风格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（3）政务学校类微博风格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政务学校类微博是政府部门和学校重要的宣传阵地之一，便捷、迅速、参与度广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的特征使之迅速成为政府部门和学校的重要信息发布渠道。在“互联网 + 政务服务”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的发展趋势下，微博作为“两微一端”之一，是中央和地方媒体向新媒体转型的重要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渠道。</a:t>
            </a:r>
            <a:r>
              <a:rPr lang="en-US" altLang="zh-CN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文案风格相对更加专业严谨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此外，一些学校的微博也围绕学校的特色，发布学校信息，同时利用微博传播校园文化，走情怀路线。</a:t>
            </a:r>
            <a:endParaRPr lang="zh-CN" altLang="en-US" sz="2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文本框 762"/>
          <p:cNvSpPr txBox="1"/>
          <p:nvPr/>
        </p:nvSpPr>
        <p:spPr>
          <a:xfrm>
            <a:off x="6095999" y="1699716"/>
            <a:ext cx="1859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项目</a:t>
            </a:r>
            <a:r>
              <a:rPr lang="zh-CN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</a:t>
            </a:r>
            <a:endParaRPr lang="zh-CN" alt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66" name="文本框 765"/>
          <p:cNvSpPr txBox="1"/>
          <p:nvPr/>
        </p:nvSpPr>
        <p:spPr>
          <a:xfrm>
            <a:off x="6095999" y="2671490"/>
            <a:ext cx="502944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微博文案写作</a:t>
            </a:r>
            <a:endParaRPr lang="zh-CN" alt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7870" y="1520190"/>
            <a:ext cx="10240645" cy="3173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5.微博内容规划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要运营好一个微博，在微博定位确定的前提下，还需要对微博发布内容做一个规划。即围绕某一个主题，在一段时间里，如何安排每一条微博发布的时间、形式以及内容方向。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3959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 微博定位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70940" y="1364615"/>
          <a:ext cx="9850120" cy="4904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030"/>
                <a:gridCol w="2756535"/>
                <a:gridCol w="2405380"/>
                <a:gridCol w="2298700"/>
                <a:gridCol w="1641475"/>
              </a:tblGrid>
              <a:tr h="28257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上午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下午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晚上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10.1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常规发布：国庆出行交通情况图文：美丽中国摄影集——城市篇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图文发布：景区人潮胜景</a:t>
                      </a: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微评：国庆不赌攻略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头条文章：国庆第一天出游统计数据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10.2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图文：美丽中国摄影集——乡村篇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常规发布：小编打卡宏村系列内容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头条文章：国庆去这里，好玩又不挤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小编打卡系列内容按采集情况，可延长至晚上发布多条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10.3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图文：美丽中国摄影集——古镇篇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常规发布：小编打卡平遥古镇系列内容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小编打卡系列内容按采集情况，可延长至晚上发布多条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10.4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图文：美丽中国摄影集——山河篇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常规发布：小编打卡黄山系列内容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小编打卡系列内容按采集情况，可延长至晚上发布多条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10.5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图文：美丽中国摄影集——博物馆篇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常规发布：小编打卡故宫系列内容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小编打卡系列内容按采集情况，可延长至晚上发布多条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10.6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图文：美丽中国摄影集——海洋篇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常规发布：小编打卡东极岛系列内容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小编打卡系列内容按采集情况，可延长至晚上发布多条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8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10.7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图文：美丽中国摄影集——历史遗址篇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常规发布：小编打卡兵马俑系列内容图文发布：网友的国庆小长假（9张海报，分别讲9个故事）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头条文章：国庆小长假大数据统计报告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小编打卡系列内容按采集情况，可延长至晚上发布多条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ŝlîḑé"/>
          <p:cNvSpPr/>
          <p:nvPr/>
        </p:nvSpPr>
        <p:spPr bwMode="auto">
          <a:xfrm>
            <a:off x="1101799" y="3567365"/>
            <a:ext cx="4393801" cy="57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	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" name="îŝlîḑé"/>
          <p:cNvSpPr/>
          <p:nvPr/>
        </p:nvSpPr>
        <p:spPr bwMode="auto">
          <a:xfrm>
            <a:off x="1101799" y="1818575"/>
            <a:ext cx="4393801" cy="57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一、 认识微博文案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	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7" name="îŝlîḑé"/>
          <p:cNvSpPr/>
          <p:nvPr/>
        </p:nvSpPr>
        <p:spPr bwMode="auto">
          <a:xfrm>
            <a:off x="1101799" y="2710629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二、微博定位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" name="îŝlîḑé"/>
          <p:cNvSpPr/>
          <p:nvPr/>
        </p:nvSpPr>
        <p:spPr bwMode="auto">
          <a:xfrm>
            <a:off x="1101799" y="3574743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三、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微博内容文案撰写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îŝlîḑé"/>
          <p:cNvSpPr/>
          <p:nvPr/>
        </p:nvSpPr>
        <p:spPr bwMode="auto">
          <a:xfrm>
            <a:off x="1101799" y="4438856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四、 微博运营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知识准备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526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三、微博内容文案撰写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7870" y="1520190"/>
            <a:ext cx="10240645" cy="304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1.短微博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短微博是微博平台最常见的文案类型，具有可阅读性。但是在信息碎片化的时代，需要尽量让受众在3秒钟之内能理解微博的内容。短微博字数控制在150左右位宜，配图建议是1张、4张、6张或者9张高清的，具有一定欣赏价值的图片，保持图片的对称性，会更加美观整齐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526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三、微博内容文案撰写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7870" y="1338580"/>
            <a:ext cx="102406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2.头条文章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365289" y="3549650"/>
            <a:ext cx="1247775" cy="1247775"/>
          </a:xfrm>
          <a:prstGeom prst="ellipse">
            <a:avLst/>
          </a:prstGeom>
          <a:solidFill>
            <a:srgbClr val="1F74A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kern="0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b="1" kern="0" spc="3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1647904" y="2397133"/>
            <a:ext cx="682544" cy="823904"/>
          </a:xfrm>
          <a:custGeom>
            <a:avLst/>
            <a:gdLst>
              <a:gd name="connsiteX0" fmla="*/ 341272 w 682544"/>
              <a:gd name="connsiteY0" fmla="*/ 0 h 823904"/>
              <a:gd name="connsiteX1" fmla="*/ 582588 w 682544"/>
              <a:gd name="connsiteY1" fmla="*/ 99956 h 823904"/>
              <a:gd name="connsiteX2" fmla="*/ 582588 w 682544"/>
              <a:gd name="connsiteY2" fmla="*/ 582588 h 823904"/>
              <a:gd name="connsiteX3" fmla="*/ 341272 w 682544"/>
              <a:gd name="connsiteY3" fmla="*/ 823904 h 823904"/>
              <a:gd name="connsiteX4" fmla="*/ 99956 w 682544"/>
              <a:gd name="connsiteY4" fmla="*/ 582588 h 823904"/>
              <a:gd name="connsiteX5" fmla="*/ 99956 w 682544"/>
              <a:gd name="connsiteY5" fmla="*/ 99956 h 823904"/>
              <a:gd name="connsiteX6" fmla="*/ 341272 w 682544"/>
              <a:gd name="connsiteY6" fmla="*/ 0 h 82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4" h="823904">
                <a:moveTo>
                  <a:pt x="341272" y="0"/>
                </a:moveTo>
                <a:cubicBezTo>
                  <a:pt x="428611" y="0"/>
                  <a:pt x="515950" y="33319"/>
                  <a:pt x="582588" y="99956"/>
                </a:cubicBezTo>
                <a:cubicBezTo>
                  <a:pt x="715863" y="233231"/>
                  <a:pt x="715863" y="449313"/>
                  <a:pt x="582588" y="582588"/>
                </a:cubicBezTo>
                <a:lnTo>
                  <a:pt x="341272" y="823904"/>
                </a:lnTo>
                <a:lnTo>
                  <a:pt x="99956" y="582588"/>
                </a:lnTo>
                <a:cubicBezTo>
                  <a:pt x="-33318" y="449313"/>
                  <a:pt x="-33318" y="233231"/>
                  <a:pt x="99956" y="99956"/>
                </a:cubicBezTo>
                <a:cubicBezTo>
                  <a:pt x="166594" y="33319"/>
                  <a:pt x="253933" y="0"/>
                  <a:pt x="341272" y="0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 lnSpcReduction="10000"/>
          </a:bodyPr>
          <a:p>
            <a:pPr algn="ctr"/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>
            <a:off x="1315942" y="3221845"/>
            <a:ext cx="1346469" cy="1625331"/>
          </a:xfrm>
          <a:custGeom>
            <a:avLst/>
            <a:gdLst>
              <a:gd name="connsiteX0" fmla="*/ 673235 w 1346469"/>
              <a:gd name="connsiteY0" fmla="*/ 0 h 1625331"/>
              <a:gd name="connsiteX1" fmla="*/ 1149283 w 1346469"/>
              <a:gd name="connsiteY1" fmla="*/ 476049 h 1625331"/>
              <a:gd name="connsiteX2" fmla="*/ 1149283 w 1346469"/>
              <a:gd name="connsiteY2" fmla="*/ 1428146 h 1625331"/>
              <a:gd name="connsiteX3" fmla="*/ 197187 w 1346469"/>
              <a:gd name="connsiteY3" fmla="*/ 1428146 h 1625331"/>
              <a:gd name="connsiteX4" fmla="*/ 197187 w 1346469"/>
              <a:gd name="connsiteY4" fmla="*/ 476049 h 162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469" h="1625331">
                <a:moveTo>
                  <a:pt x="673235" y="0"/>
                </a:moveTo>
                <a:lnTo>
                  <a:pt x="1149283" y="476049"/>
                </a:lnTo>
                <a:cubicBezTo>
                  <a:pt x="1412198" y="738963"/>
                  <a:pt x="1412198" y="1165231"/>
                  <a:pt x="1149283" y="1428146"/>
                </a:cubicBezTo>
                <a:cubicBezTo>
                  <a:pt x="886369" y="1691060"/>
                  <a:pt x="460101" y="1691060"/>
                  <a:pt x="197187" y="1428146"/>
                </a:cubicBezTo>
                <a:cubicBezTo>
                  <a:pt x="-65728" y="1165231"/>
                  <a:pt x="-65728" y="738963"/>
                  <a:pt x="197187" y="476049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/>
          </a:bodyPr>
          <a:p>
            <a:pPr algn="ctr"/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4"/>
            </p:custDataLst>
          </p:nvPr>
        </p:nvSpPr>
        <p:spPr>
          <a:xfrm>
            <a:off x="3418701" y="3549650"/>
            <a:ext cx="1247775" cy="1247775"/>
          </a:xfrm>
          <a:prstGeom prst="ellipse">
            <a:avLst/>
          </a:prstGeom>
          <a:solidFill>
            <a:srgbClr val="3498D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kern="0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导语</a:t>
            </a:r>
            <a:endParaRPr lang="zh-CN" altLang="en-US" sz="2000" b="1" kern="0" spc="3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5"/>
            </p:custDataLst>
          </p:nvPr>
        </p:nvSpPr>
        <p:spPr>
          <a:xfrm>
            <a:off x="3701316" y="2397133"/>
            <a:ext cx="682544" cy="823904"/>
          </a:xfrm>
          <a:custGeom>
            <a:avLst/>
            <a:gdLst>
              <a:gd name="connsiteX0" fmla="*/ 341272 w 682544"/>
              <a:gd name="connsiteY0" fmla="*/ 0 h 823904"/>
              <a:gd name="connsiteX1" fmla="*/ 582588 w 682544"/>
              <a:gd name="connsiteY1" fmla="*/ 99956 h 823904"/>
              <a:gd name="connsiteX2" fmla="*/ 582588 w 682544"/>
              <a:gd name="connsiteY2" fmla="*/ 582588 h 823904"/>
              <a:gd name="connsiteX3" fmla="*/ 341272 w 682544"/>
              <a:gd name="connsiteY3" fmla="*/ 823904 h 823904"/>
              <a:gd name="connsiteX4" fmla="*/ 99956 w 682544"/>
              <a:gd name="connsiteY4" fmla="*/ 582588 h 823904"/>
              <a:gd name="connsiteX5" fmla="*/ 99956 w 682544"/>
              <a:gd name="connsiteY5" fmla="*/ 99956 h 823904"/>
              <a:gd name="connsiteX6" fmla="*/ 341272 w 682544"/>
              <a:gd name="connsiteY6" fmla="*/ 0 h 82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4" h="823904">
                <a:moveTo>
                  <a:pt x="341272" y="0"/>
                </a:moveTo>
                <a:cubicBezTo>
                  <a:pt x="428611" y="0"/>
                  <a:pt x="515950" y="33319"/>
                  <a:pt x="582588" y="99956"/>
                </a:cubicBezTo>
                <a:cubicBezTo>
                  <a:pt x="715863" y="233231"/>
                  <a:pt x="715863" y="449313"/>
                  <a:pt x="582588" y="582588"/>
                </a:cubicBezTo>
                <a:lnTo>
                  <a:pt x="341272" y="823904"/>
                </a:lnTo>
                <a:lnTo>
                  <a:pt x="99956" y="582588"/>
                </a:lnTo>
                <a:cubicBezTo>
                  <a:pt x="-33318" y="449313"/>
                  <a:pt x="-33318" y="233231"/>
                  <a:pt x="99956" y="99956"/>
                </a:cubicBezTo>
                <a:cubicBezTo>
                  <a:pt x="166594" y="33319"/>
                  <a:pt x="253933" y="0"/>
                  <a:pt x="341272" y="0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 lnSpcReduction="10000"/>
          </a:bodyPr>
          <a:p>
            <a:pPr algn="ctr"/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6"/>
            </p:custDataLst>
          </p:nvPr>
        </p:nvSpPr>
        <p:spPr>
          <a:xfrm>
            <a:off x="3369354" y="3221845"/>
            <a:ext cx="1346469" cy="1625331"/>
          </a:xfrm>
          <a:custGeom>
            <a:avLst/>
            <a:gdLst>
              <a:gd name="connsiteX0" fmla="*/ 673235 w 1346469"/>
              <a:gd name="connsiteY0" fmla="*/ 0 h 1625331"/>
              <a:gd name="connsiteX1" fmla="*/ 1149283 w 1346469"/>
              <a:gd name="connsiteY1" fmla="*/ 476049 h 1625331"/>
              <a:gd name="connsiteX2" fmla="*/ 1149283 w 1346469"/>
              <a:gd name="connsiteY2" fmla="*/ 1428146 h 1625331"/>
              <a:gd name="connsiteX3" fmla="*/ 197187 w 1346469"/>
              <a:gd name="connsiteY3" fmla="*/ 1428146 h 1625331"/>
              <a:gd name="connsiteX4" fmla="*/ 197187 w 1346469"/>
              <a:gd name="connsiteY4" fmla="*/ 476049 h 162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469" h="1625331">
                <a:moveTo>
                  <a:pt x="673235" y="0"/>
                </a:moveTo>
                <a:lnTo>
                  <a:pt x="1149283" y="476049"/>
                </a:lnTo>
                <a:cubicBezTo>
                  <a:pt x="1412198" y="738963"/>
                  <a:pt x="1412198" y="1165231"/>
                  <a:pt x="1149283" y="1428146"/>
                </a:cubicBezTo>
                <a:cubicBezTo>
                  <a:pt x="886369" y="1691060"/>
                  <a:pt x="460101" y="1691060"/>
                  <a:pt x="197187" y="1428146"/>
                </a:cubicBezTo>
                <a:cubicBezTo>
                  <a:pt x="-65728" y="1165231"/>
                  <a:pt x="-65728" y="738963"/>
                  <a:pt x="197187" y="476049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/>
          </a:bodyPr>
          <a:p>
            <a:pPr algn="ctr"/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5472113" y="3549650"/>
            <a:ext cx="1247775" cy="1247775"/>
          </a:xfrm>
          <a:prstGeom prst="ellipse">
            <a:avLst/>
          </a:prstGeom>
          <a:solidFill>
            <a:srgbClr val="1AA3A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kern="0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封面图</a:t>
            </a:r>
            <a:endParaRPr lang="zh-CN" altLang="en-US" sz="2000" b="1" kern="0" spc="3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8"/>
            </p:custDataLst>
          </p:nvPr>
        </p:nvSpPr>
        <p:spPr>
          <a:xfrm>
            <a:off x="5754728" y="2397133"/>
            <a:ext cx="682544" cy="823904"/>
          </a:xfrm>
          <a:custGeom>
            <a:avLst/>
            <a:gdLst>
              <a:gd name="connsiteX0" fmla="*/ 341272 w 682544"/>
              <a:gd name="connsiteY0" fmla="*/ 0 h 823904"/>
              <a:gd name="connsiteX1" fmla="*/ 582588 w 682544"/>
              <a:gd name="connsiteY1" fmla="*/ 99956 h 823904"/>
              <a:gd name="connsiteX2" fmla="*/ 582588 w 682544"/>
              <a:gd name="connsiteY2" fmla="*/ 582588 h 823904"/>
              <a:gd name="connsiteX3" fmla="*/ 341272 w 682544"/>
              <a:gd name="connsiteY3" fmla="*/ 823904 h 823904"/>
              <a:gd name="connsiteX4" fmla="*/ 99956 w 682544"/>
              <a:gd name="connsiteY4" fmla="*/ 582588 h 823904"/>
              <a:gd name="connsiteX5" fmla="*/ 99956 w 682544"/>
              <a:gd name="connsiteY5" fmla="*/ 99956 h 823904"/>
              <a:gd name="connsiteX6" fmla="*/ 341272 w 682544"/>
              <a:gd name="connsiteY6" fmla="*/ 0 h 82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4" h="823904">
                <a:moveTo>
                  <a:pt x="341272" y="0"/>
                </a:moveTo>
                <a:cubicBezTo>
                  <a:pt x="428611" y="0"/>
                  <a:pt x="515950" y="33319"/>
                  <a:pt x="582588" y="99956"/>
                </a:cubicBezTo>
                <a:cubicBezTo>
                  <a:pt x="715863" y="233231"/>
                  <a:pt x="715863" y="449313"/>
                  <a:pt x="582588" y="582588"/>
                </a:cubicBezTo>
                <a:lnTo>
                  <a:pt x="341272" y="823904"/>
                </a:lnTo>
                <a:lnTo>
                  <a:pt x="99956" y="582588"/>
                </a:lnTo>
                <a:cubicBezTo>
                  <a:pt x="-33318" y="449313"/>
                  <a:pt x="-33318" y="233231"/>
                  <a:pt x="99956" y="99956"/>
                </a:cubicBezTo>
                <a:cubicBezTo>
                  <a:pt x="166594" y="33319"/>
                  <a:pt x="253933" y="0"/>
                  <a:pt x="341272" y="0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 lnSpcReduction="10000"/>
          </a:bodyPr>
          <a:p>
            <a:pPr algn="ctr"/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9"/>
            </p:custDataLst>
          </p:nvPr>
        </p:nvSpPr>
        <p:spPr>
          <a:xfrm>
            <a:off x="5422766" y="3221845"/>
            <a:ext cx="1346469" cy="1625331"/>
          </a:xfrm>
          <a:custGeom>
            <a:avLst/>
            <a:gdLst>
              <a:gd name="connsiteX0" fmla="*/ 673235 w 1346469"/>
              <a:gd name="connsiteY0" fmla="*/ 0 h 1625331"/>
              <a:gd name="connsiteX1" fmla="*/ 1149283 w 1346469"/>
              <a:gd name="connsiteY1" fmla="*/ 476049 h 1625331"/>
              <a:gd name="connsiteX2" fmla="*/ 1149283 w 1346469"/>
              <a:gd name="connsiteY2" fmla="*/ 1428146 h 1625331"/>
              <a:gd name="connsiteX3" fmla="*/ 197187 w 1346469"/>
              <a:gd name="connsiteY3" fmla="*/ 1428146 h 1625331"/>
              <a:gd name="connsiteX4" fmla="*/ 197187 w 1346469"/>
              <a:gd name="connsiteY4" fmla="*/ 476049 h 162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469" h="1625331">
                <a:moveTo>
                  <a:pt x="673235" y="0"/>
                </a:moveTo>
                <a:lnTo>
                  <a:pt x="1149283" y="476049"/>
                </a:lnTo>
                <a:cubicBezTo>
                  <a:pt x="1412198" y="738963"/>
                  <a:pt x="1412198" y="1165231"/>
                  <a:pt x="1149283" y="1428146"/>
                </a:cubicBezTo>
                <a:cubicBezTo>
                  <a:pt x="886369" y="1691060"/>
                  <a:pt x="460101" y="1691060"/>
                  <a:pt x="197187" y="1428146"/>
                </a:cubicBezTo>
                <a:cubicBezTo>
                  <a:pt x="-65728" y="1165231"/>
                  <a:pt x="-65728" y="738963"/>
                  <a:pt x="197187" y="476049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/>
          </a:bodyPr>
          <a:p>
            <a:pPr algn="ctr"/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>
            <p:custDataLst>
              <p:tags r:id="rId10"/>
            </p:custDataLst>
          </p:nvPr>
        </p:nvSpPr>
        <p:spPr>
          <a:xfrm>
            <a:off x="7525525" y="3549650"/>
            <a:ext cx="1247775" cy="1247775"/>
          </a:xfrm>
          <a:prstGeom prst="ellipse">
            <a:avLst/>
          </a:prstGeom>
          <a:solidFill>
            <a:srgbClr val="69A35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kern="0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endParaRPr lang="zh-CN" altLang="en-US" sz="2000" b="1" kern="0" spc="3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>
            <p:custDataLst>
              <p:tags r:id="rId11"/>
            </p:custDataLst>
          </p:nvPr>
        </p:nvSpPr>
        <p:spPr>
          <a:xfrm>
            <a:off x="7808140" y="2397133"/>
            <a:ext cx="682544" cy="823904"/>
          </a:xfrm>
          <a:custGeom>
            <a:avLst/>
            <a:gdLst>
              <a:gd name="connsiteX0" fmla="*/ 341272 w 682544"/>
              <a:gd name="connsiteY0" fmla="*/ 0 h 823904"/>
              <a:gd name="connsiteX1" fmla="*/ 582588 w 682544"/>
              <a:gd name="connsiteY1" fmla="*/ 99956 h 823904"/>
              <a:gd name="connsiteX2" fmla="*/ 582588 w 682544"/>
              <a:gd name="connsiteY2" fmla="*/ 582588 h 823904"/>
              <a:gd name="connsiteX3" fmla="*/ 341272 w 682544"/>
              <a:gd name="connsiteY3" fmla="*/ 823904 h 823904"/>
              <a:gd name="connsiteX4" fmla="*/ 99956 w 682544"/>
              <a:gd name="connsiteY4" fmla="*/ 582588 h 823904"/>
              <a:gd name="connsiteX5" fmla="*/ 99956 w 682544"/>
              <a:gd name="connsiteY5" fmla="*/ 99956 h 823904"/>
              <a:gd name="connsiteX6" fmla="*/ 341272 w 682544"/>
              <a:gd name="connsiteY6" fmla="*/ 0 h 82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4" h="823904">
                <a:moveTo>
                  <a:pt x="341272" y="0"/>
                </a:moveTo>
                <a:cubicBezTo>
                  <a:pt x="428611" y="0"/>
                  <a:pt x="515950" y="33319"/>
                  <a:pt x="582588" y="99956"/>
                </a:cubicBezTo>
                <a:cubicBezTo>
                  <a:pt x="715863" y="233231"/>
                  <a:pt x="715863" y="449313"/>
                  <a:pt x="582588" y="582588"/>
                </a:cubicBezTo>
                <a:lnTo>
                  <a:pt x="341272" y="823904"/>
                </a:lnTo>
                <a:lnTo>
                  <a:pt x="99956" y="582588"/>
                </a:lnTo>
                <a:cubicBezTo>
                  <a:pt x="-33318" y="449313"/>
                  <a:pt x="-33318" y="233231"/>
                  <a:pt x="99956" y="99956"/>
                </a:cubicBezTo>
                <a:cubicBezTo>
                  <a:pt x="166594" y="33319"/>
                  <a:pt x="253933" y="0"/>
                  <a:pt x="341272" y="0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 lnSpcReduction="10000"/>
          </a:bodyPr>
          <a:p>
            <a:pPr algn="ctr"/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12"/>
            </p:custDataLst>
          </p:nvPr>
        </p:nvSpPr>
        <p:spPr>
          <a:xfrm>
            <a:off x="7476178" y="3221845"/>
            <a:ext cx="1346469" cy="1625331"/>
          </a:xfrm>
          <a:custGeom>
            <a:avLst/>
            <a:gdLst>
              <a:gd name="connsiteX0" fmla="*/ 673235 w 1346469"/>
              <a:gd name="connsiteY0" fmla="*/ 0 h 1625331"/>
              <a:gd name="connsiteX1" fmla="*/ 1149283 w 1346469"/>
              <a:gd name="connsiteY1" fmla="*/ 476049 h 1625331"/>
              <a:gd name="connsiteX2" fmla="*/ 1149283 w 1346469"/>
              <a:gd name="connsiteY2" fmla="*/ 1428146 h 1625331"/>
              <a:gd name="connsiteX3" fmla="*/ 197187 w 1346469"/>
              <a:gd name="connsiteY3" fmla="*/ 1428146 h 1625331"/>
              <a:gd name="connsiteX4" fmla="*/ 197187 w 1346469"/>
              <a:gd name="connsiteY4" fmla="*/ 476049 h 162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469" h="1625331">
                <a:moveTo>
                  <a:pt x="673235" y="0"/>
                </a:moveTo>
                <a:lnTo>
                  <a:pt x="1149283" y="476049"/>
                </a:lnTo>
                <a:cubicBezTo>
                  <a:pt x="1412198" y="738963"/>
                  <a:pt x="1412198" y="1165231"/>
                  <a:pt x="1149283" y="1428146"/>
                </a:cubicBezTo>
                <a:cubicBezTo>
                  <a:pt x="886369" y="1691060"/>
                  <a:pt x="460101" y="1691060"/>
                  <a:pt x="197187" y="1428146"/>
                </a:cubicBezTo>
                <a:cubicBezTo>
                  <a:pt x="-65728" y="1165231"/>
                  <a:pt x="-65728" y="738963"/>
                  <a:pt x="197187" y="476049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/>
          </a:bodyPr>
          <a:p>
            <a:pPr algn="ctr"/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13"/>
            </p:custDataLst>
          </p:nvPr>
        </p:nvSpPr>
        <p:spPr>
          <a:xfrm>
            <a:off x="9578936" y="3549650"/>
            <a:ext cx="1247775" cy="1247775"/>
          </a:xfrm>
          <a:prstGeom prst="ellipse">
            <a:avLst/>
          </a:prstGeom>
          <a:solidFill>
            <a:srgbClr val="9BBB5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b="1" kern="0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结尾</a:t>
            </a:r>
            <a:endParaRPr lang="zh-CN" altLang="en-US" sz="2000" b="1" kern="0" spc="3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14"/>
            </p:custDataLst>
          </p:nvPr>
        </p:nvSpPr>
        <p:spPr>
          <a:xfrm>
            <a:off x="9861551" y="2397133"/>
            <a:ext cx="682544" cy="823904"/>
          </a:xfrm>
          <a:custGeom>
            <a:avLst/>
            <a:gdLst>
              <a:gd name="connsiteX0" fmla="*/ 341272 w 682544"/>
              <a:gd name="connsiteY0" fmla="*/ 0 h 823904"/>
              <a:gd name="connsiteX1" fmla="*/ 582588 w 682544"/>
              <a:gd name="connsiteY1" fmla="*/ 99956 h 823904"/>
              <a:gd name="connsiteX2" fmla="*/ 582588 w 682544"/>
              <a:gd name="connsiteY2" fmla="*/ 582588 h 823904"/>
              <a:gd name="connsiteX3" fmla="*/ 341272 w 682544"/>
              <a:gd name="connsiteY3" fmla="*/ 823904 h 823904"/>
              <a:gd name="connsiteX4" fmla="*/ 99956 w 682544"/>
              <a:gd name="connsiteY4" fmla="*/ 582588 h 823904"/>
              <a:gd name="connsiteX5" fmla="*/ 99956 w 682544"/>
              <a:gd name="connsiteY5" fmla="*/ 99956 h 823904"/>
              <a:gd name="connsiteX6" fmla="*/ 341272 w 682544"/>
              <a:gd name="connsiteY6" fmla="*/ 0 h 82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44" h="823904">
                <a:moveTo>
                  <a:pt x="341272" y="0"/>
                </a:moveTo>
                <a:cubicBezTo>
                  <a:pt x="428611" y="0"/>
                  <a:pt x="515950" y="33319"/>
                  <a:pt x="582588" y="99956"/>
                </a:cubicBezTo>
                <a:cubicBezTo>
                  <a:pt x="715863" y="233231"/>
                  <a:pt x="715863" y="449313"/>
                  <a:pt x="582588" y="582588"/>
                </a:cubicBezTo>
                <a:lnTo>
                  <a:pt x="341272" y="823904"/>
                </a:lnTo>
                <a:lnTo>
                  <a:pt x="99956" y="582588"/>
                </a:lnTo>
                <a:cubicBezTo>
                  <a:pt x="-33318" y="449313"/>
                  <a:pt x="-33318" y="233231"/>
                  <a:pt x="99956" y="99956"/>
                </a:cubicBezTo>
                <a:cubicBezTo>
                  <a:pt x="166594" y="33319"/>
                  <a:pt x="253933" y="0"/>
                  <a:pt x="341272" y="0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 lnSpcReduction="10000"/>
          </a:bodyPr>
          <a:p>
            <a:pPr algn="ctr"/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15"/>
            </p:custDataLst>
          </p:nvPr>
        </p:nvSpPr>
        <p:spPr>
          <a:xfrm>
            <a:off x="9529589" y="3221845"/>
            <a:ext cx="1346469" cy="1625331"/>
          </a:xfrm>
          <a:custGeom>
            <a:avLst/>
            <a:gdLst>
              <a:gd name="connsiteX0" fmla="*/ 673235 w 1346469"/>
              <a:gd name="connsiteY0" fmla="*/ 0 h 1625331"/>
              <a:gd name="connsiteX1" fmla="*/ 1149283 w 1346469"/>
              <a:gd name="connsiteY1" fmla="*/ 476049 h 1625331"/>
              <a:gd name="connsiteX2" fmla="*/ 1149283 w 1346469"/>
              <a:gd name="connsiteY2" fmla="*/ 1428146 h 1625331"/>
              <a:gd name="connsiteX3" fmla="*/ 197187 w 1346469"/>
              <a:gd name="connsiteY3" fmla="*/ 1428146 h 1625331"/>
              <a:gd name="connsiteX4" fmla="*/ 197187 w 1346469"/>
              <a:gd name="connsiteY4" fmla="*/ 476049 h 162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469" h="1625331">
                <a:moveTo>
                  <a:pt x="673235" y="0"/>
                </a:moveTo>
                <a:lnTo>
                  <a:pt x="1149283" y="476049"/>
                </a:lnTo>
                <a:cubicBezTo>
                  <a:pt x="1412198" y="738963"/>
                  <a:pt x="1412198" y="1165231"/>
                  <a:pt x="1149283" y="1428146"/>
                </a:cubicBezTo>
                <a:cubicBezTo>
                  <a:pt x="886369" y="1691060"/>
                  <a:pt x="460101" y="1691060"/>
                  <a:pt x="197187" y="1428146"/>
                </a:cubicBezTo>
                <a:cubicBezTo>
                  <a:pt x="-65728" y="1165231"/>
                  <a:pt x="-65728" y="738963"/>
                  <a:pt x="197187" y="476049"/>
                </a:cubicBezTo>
                <a:close/>
              </a:path>
            </a:pathLst>
          </a:custGeom>
          <a:noFill/>
          <a:ln w="12700">
            <a:solidFill>
              <a:sysClr val="window" lastClr="FFFFFF">
                <a:lumMod val="85000"/>
              </a:sysClr>
            </a:solidFill>
          </a:ln>
        </p:spPr>
        <p:txBody>
          <a:bodyPr rot="0" spcFirstLastPara="0" vertOverflow="overflow" horzOverflow="overflow" vert="horz" wrap="square" lIns="91440" tIns="45720" rIns="91440" bIns="180000" numCol="1" spcCol="0" rtlCol="0" fromWordArt="0" anchor="ctr" anchorCtr="0" forceAA="0" compatLnSpc="1">
            <a:normAutofit/>
          </a:bodyPr>
          <a:p>
            <a:pPr algn="ctr"/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îŝlîḑé"/>
          <p:cNvSpPr/>
          <p:nvPr/>
        </p:nvSpPr>
        <p:spPr bwMode="auto">
          <a:xfrm>
            <a:off x="1101799" y="4422075"/>
            <a:ext cx="4393801" cy="57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	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" name="îŝlîḑé"/>
          <p:cNvSpPr/>
          <p:nvPr/>
        </p:nvSpPr>
        <p:spPr bwMode="auto">
          <a:xfrm>
            <a:off x="1101799" y="1818575"/>
            <a:ext cx="4393801" cy="57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一、 认识微博文案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	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7" name="îŝlîḑé"/>
          <p:cNvSpPr/>
          <p:nvPr/>
        </p:nvSpPr>
        <p:spPr bwMode="auto">
          <a:xfrm>
            <a:off x="1101799" y="2710629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二、微博定位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" name="îŝlîḑé"/>
          <p:cNvSpPr/>
          <p:nvPr/>
        </p:nvSpPr>
        <p:spPr bwMode="auto">
          <a:xfrm>
            <a:off x="1101799" y="3574743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三、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微博内容文案撰写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îŝlîḑé"/>
          <p:cNvSpPr/>
          <p:nvPr/>
        </p:nvSpPr>
        <p:spPr bwMode="auto">
          <a:xfrm>
            <a:off x="1101799" y="4438856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四、 微博运营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知识准备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四、微博运营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7870" y="1338580"/>
            <a:ext cx="102406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1.文案互动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"/>
            </p:custDataLst>
          </p:nvPr>
        </p:nvCxnSpPr>
        <p:spPr>
          <a:xfrm>
            <a:off x="1449855" y="2818790"/>
            <a:ext cx="8953201" cy="0"/>
          </a:xfrm>
          <a:prstGeom prst="line">
            <a:avLst/>
          </a:prstGeom>
          <a:ln>
            <a:solidFill>
              <a:srgbClr val="1F74AD">
                <a:lumMod val="40000"/>
                <a:lumOff val="60000"/>
              </a:srgbClr>
            </a:solidFill>
            <a:prstDash val="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6" name="任意多边形 35"/>
          <p:cNvSpPr/>
          <p:nvPr>
            <p:custDataLst>
              <p:tags r:id="rId2"/>
            </p:custDataLst>
          </p:nvPr>
        </p:nvSpPr>
        <p:spPr>
          <a:xfrm>
            <a:off x="7909973" y="2961975"/>
            <a:ext cx="2080377" cy="353748"/>
          </a:xfrm>
          <a:custGeom>
            <a:avLst/>
            <a:gdLst>
              <a:gd name="connsiteX0" fmla="*/ 1738223 w 2130725"/>
              <a:gd name="connsiteY0" fmla="*/ 60387 h 362309"/>
              <a:gd name="connsiteX1" fmla="*/ 1621767 w 2130725"/>
              <a:gd name="connsiteY1" fmla="*/ 176843 h 362309"/>
              <a:gd name="connsiteX2" fmla="*/ 1738223 w 2130725"/>
              <a:gd name="connsiteY2" fmla="*/ 293299 h 362309"/>
              <a:gd name="connsiteX3" fmla="*/ 1854679 w 2130725"/>
              <a:gd name="connsiteY3" fmla="*/ 176843 h 362309"/>
              <a:gd name="connsiteX4" fmla="*/ 1738223 w 2130725"/>
              <a:gd name="connsiteY4" fmla="*/ 60387 h 362309"/>
              <a:gd name="connsiteX5" fmla="*/ 392502 w 2130725"/>
              <a:gd name="connsiteY5" fmla="*/ 60387 h 362309"/>
              <a:gd name="connsiteX6" fmla="*/ 276046 w 2130725"/>
              <a:gd name="connsiteY6" fmla="*/ 176843 h 362309"/>
              <a:gd name="connsiteX7" fmla="*/ 392502 w 2130725"/>
              <a:gd name="connsiteY7" fmla="*/ 293299 h 362309"/>
              <a:gd name="connsiteX8" fmla="*/ 508958 w 2130725"/>
              <a:gd name="connsiteY8" fmla="*/ 176843 h 362309"/>
              <a:gd name="connsiteX9" fmla="*/ 392502 w 2130725"/>
              <a:gd name="connsiteY9" fmla="*/ 60387 h 362309"/>
              <a:gd name="connsiteX10" fmla="*/ 0 w 2130725"/>
              <a:gd name="connsiteY10" fmla="*/ 0 h 362309"/>
              <a:gd name="connsiteX11" fmla="*/ 2130725 w 2130725"/>
              <a:gd name="connsiteY11" fmla="*/ 0 h 362309"/>
              <a:gd name="connsiteX12" fmla="*/ 2130725 w 2130725"/>
              <a:gd name="connsiteY12" fmla="*/ 362309 h 362309"/>
              <a:gd name="connsiteX13" fmla="*/ 0 w 2130725"/>
              <a:gd name="connsiteY13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725" h="362309">
                <a:moveTo>
                  <a:pt x="1738223" y="60387"/>
                </a:moveTo>
                <a:cubicBezTo>
                  <a:pt x="1673906" y="60387"/>
                  <a:pt x="1621767" y="112526"/>
                  <a:pt x="1621767" y="176843"/>
                </a:cubicBezTo>
                <a:cubicBezTo>
                  <a:pt x="1621767" y="241160"/>
                  <a:pt x="1673906" y="293299"/>
                  <a:pt x="1738223" y="293299"/>
                </a:cubicBezTo>
                <a:cubicBezTo>
                  <a:pt x="1802540" y="293299"/>
                  <a:pt x="1854679" y="241160"/>
                  <a:pt x="1854679" y="176843"/>
                </a:cubicBezTo>
                <a:cubicBezTo>
                  <a:pt x="1854679" y="112526"/>
                  <a:pt x="1802540" y="60387"/>
                  <a:pt x="1738223" y="60387"/>
                </a:cubicBezTo>
                <a:close/>
                <a:moveTo>
                  <a:pt x="392502" y="60387"/>
                </a:moveTo>
                <a:cubicBezTo>
                  <a:pt x="328185" y="60387"/>
                  <a:pt x="276046" y="112526"/>
                  <a:pt x="276046" y="176843"/>
                </a:cubicBezTo>
                <a:cubicBezTo>
                  <a:pt x="276046" y="241160"/>
                  <a:pt x="328185" y="293299"/>
                  <a:pt x="392502" y="293299"/>
                </a:cubicBezTo>
                <a:cubicBezTo>
                  <a:pt x="456819" y="293299"/>
                  <a:pt x="508958" y="241160"/>
                  <a:pt x="508958" y="176843"/>
                </a:cubicBezTo>
                <a:cubicBezTo>
                  <a:pt x="508958" y="112526"/>
                  <a:pt x="456819" y="60387"/>
                  <a:pt x="392502" y="60387"/>
                </a:cubicBezTo>
                <a:close/>
                <a:moveTo>
                  <a:pt x="0" y="0"/>
                </a:moveTo>
                <a:lnTo>
                  <a:pt x="2130725" y="0"/>
                </a:lnTo>
                <a:lnTo>
                  <a:pt x="2130725" y="362309"/>
                </a:lnTo>
                <a:lnTo>
                  <a:pt x="0" y="362309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10000"/>
          </a:bodyPr>
          <a:p>
            <a:pPr algn="ctr">
              <a:lnSpc>
                <a:spcPct val="130000"/>
              </a:lnSpc>
            </a:pPr>
            <a:r>
              <a:rPr lang="en-US" altLang="zh-CN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endParaRPr lang="en-US" altLang="zh-CN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909973" y="3315722"/>
            <a:ext cx="2080377" cy="1056858"/>
          </a:xfrm>
          <a:prstGeom prst="rect">
            <a:avLst/>
          </a:prstGeom>
          <a:solidFill>
            <a:srgbClr val="1AA3AA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bIns="46800" rtlCol="0" anchor="ctr">
            <a:no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1AA3A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圆角矩形 37"/>
          <p:cNvSpPr/>
          <p:nvPr>
            <p:custDataLst>
              <p:tags r:id="rId4"/>
            </p:custDataLst>
          </p:nvPr>
        </p:nvSpPr>
        <p:spPr>
          <a:xfrm>
            <a:off x="8217398" y="2776676"/>
            <a:ext cx="151606" cy="437973"/>
          </a:xfrm>
          <a:prstGeom prst="roundRect">
            <a:avLst>
              <a:gd name="adj" fmla="val 50000"/>
            </a:avLst>
          </a:prstGeom>
          <a:solidFill>
            <a:srgbClr val="1AA3AA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>
            <p:custDataLst>
              <p:tags r:id="rId5"/>
            </p:custDataLst>
          </p:nvPr>
        </p:nvSpPr>
        <p:spPr>
          <a:xfrm>
            <a:off x="9531320" y="2776676"/>
            <a:ext cx="151606" cy="437973"/>
          </a:xfrm>
          <a:prstGeom prst="roundRect">
            <a:avLst>
              <a:gd name="adj" fmla="val 50000"/>
            </a:avLst>
          </a:prstGeom>
          <a:solidFill>
            <a:srgbClr val="1AA3AA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6"/>
            </p:custDataLst>
          </p:nvPr>
        </p:nvSpPr>
        <p:spPr>
          <a:xfrm>
            <a:off x="4886267" y="2961975"/>
            <a:ext cx="2080377" cy="353748"/>
          </a:xfrm>
          <a:custGeom>
            <a:avLst/>
            <a:gdLst>
              <a:gd name="connsiteX0" fmla="*/ 1738223 w 2130725"/>
              <a:gd name="connsiteY0" fmla="*/ 60387 h 362309"/>
              <a:gd name="connsiteX1" fmla="*/ 1621767 w 2130725"/>
              <a:gd name="connsiteY1" fmla="*/ 176843 h 362309"/>
              <a:gd name="connsiteX2" fmla="*/ 1738223 w 2130725"/>
              <a:gd name="connsiteY2" fmla="*/ 293299 h 362309"/>
              <a:gd name="connsiteX3" fmla="*/ 1854679 w 2130725"/>
              <a:gd name="connsiteY3" fmla="*/ 176843 h 362309"/>
              <a:gd name="connsiteX4" fmla="*/ 1738223 w 2130725"/>
              <a:gd name="connsiteY4" fmla="*/ 60387 h 362309"/>
              <a:gd name="connsiteX5" fmla="*/ 392502 w 2130725"/>
              <a:gd name="connsiteY5" fmla="*/ 60387 h 362309"/>
              <a:gd name="connsiteX6" fmla="*/ 276046 w 2130725"/>
              <a:gd name="connsiteY6" fmla="*/ 176843 h 362309"/>
              <a:gd name="connsiteX7" fmla="*/ 392502 w 2130725"/>
              <a:gd name="connsiteY7" fmla="*/ 293299 h 362309"/>
              <a:gd name="connsiteX8" fmla="*/ 508958 w 2130725"/>
              <a:gd name="connsiteY8" fmla="*/ 176843 h 362309"/>
              <a:gd name="connsiteX9" fmla="*/ 392502 w 2130725"/>
              <a:gd name="connsiteY9" fmla="*/ 60387 h 362309"/>
              <a:gd name="connsiteX10" fmla="*/ 0 w 2130725"/>
              <a:gd name="connsiteY10" fmla="*/ 0 h 362309"/>
              <a:gd name="connsiteX11" fmla="*/ 2130725 w 2130725"/>
              <a:gd name="connsiteY11" fmla="*/ 0 h 362309"/>
              <a:gd name="connsiteX12" fmla="*/ 2130725 w 2130725"/>
              <a:gd name="connsiteY12" fmla="*/ 362309 h 362309"/>
              <a:gd name="connsiteX13" fmla="*/ 0 w 2130725"/>
              <a:gd name="connsiteY13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725" h="362309">
                <a:moveTo>
                  <a:pt x="1738223" y="60387"/>
                </a:moveTo>
                <a:cubicBezTo>
                  <a:pt x="1673906" y="60387"/>
                  <a:pt x="1621767" y="112526"/>
                  <a:pt x="1621767" y="176843"/>
                </a:cubicBezTo>
                <a:cubicBezTo>
                  <a:pt x="1621767" y="241160"/>
                  <a:pt x="1673906" y="293299"/>
                  <a:pt x="1738223" y="293299"/>
                </a:cubicBezTo>
                <a:cubicBezTo>
                  <a:pt x="1802540" y="293299"/>
                  <a:pt x="1854679" y="241160"/>
                  <a:pt x="1854679" y="176843"/>
                </a:cubicBezTo>
                <a:cubicBezTo>
                  <a:pt x="1854679" y="112526"/>
                  <a:pt x="1802540" y="60387"/>
                  <a:pt x="1738223" y="60387"/>
                </a:cubicBezTo>
                <a:close/>
                <a:moveTo>
                  <a:pt x="392502" y="60387"/>
                </a:moveTo>
                <a:cubicBezTo>
                  <a:pt x="328185" y="60387"/>
                  <a:pt x="276046" y="112526"/>
                  <a:pt x="276046" y="176843"/>
                </a:cubicBezTo>
                <a:cubicBezTo>
                  <a:pt x="276046" y="241160"/>
                  <a:pt x="328185" y="293299"/>
                  <a:pt x="392502" y="293299"/>
                </a:cubicBezTo>
                <a:cubicBezTo>
                  <a:pt x="456819" y="293299"/>
                  <a:pt x="508958" y="241160"/>
                  <a:pt x="508958" y="176843"/>
                </a:cubicBezTo>
                <a:cubicBezTo>
                  <a:pt x="508958" y="112526"/>
                  <a:pt x="456819" y="60387"/>
                  <a:pt x="392502" y="60387"/>
                </a:cubicBezTo>
                <a:close/>
                <a:moveTo>
                  <a:pt x="0" y="0"/>
                </a:moveTo>
                <a:lnTo>
                  <a:pt x="2130725" y="0"/>
                </a:lnTo>
                <a:lnTo>
                  <a:pt x="2130725" y="362309"/>
                </a:lnTo>
                <a:lnTo>
                  <a:pt x="0" y="362309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10000"/>
          </a:bodyPr>
          <a:p>
            <a:pPr algn="ctr">
              <a:lnSpc>
                <a:spcPct val="130000"/>
              </a:lnSpc>
            </a:pPr>
            <a:r>
              <a:rPr lang="en-US" altLang="zh-CN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endParaRPr lang="en-US" altLang="zh-CN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>
            <p:custDataLst>
              <p:tags r:id="rId7"/>
            </p:custDataLst>
          </p:nvPr>
        </p:nvSpPr>
        <p:spPr>
          <a:xfrm>
            <a:off x="4886267" y="3315722"/>
            <a:ext cx="2080377" cy="1056858"/>
          </a:xfrm>
          <a:prstGeom prst="rect">
            <a:avLst/>
          </a:prstGeom>
          <a:solidFill>
            <a:srgbClr val="3498DB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bIns="46800" rtlCol="0" anchor="ctr">
            <a:no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3498DB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圆角矩形 59"/>
          <p:cNvSpPr/>
          <p:nvPr>
            <p:custDataLst>
              <p:tags r:id="rId8"/>
            </p:custDataLst>
          </p:nvPr>
        </p:nvSpPr>
        <p:spPr>
          <a:xfrm>
            <a:off x="5193692" y="2776676"/>
            <a:ext cx="151606" cy="437973"/>
          </a:xfrm>
          <a:prstGeom prst="roundRect">
            <a:avLst>
              <a:gd name="adj" fmla="val 50000"/>
            </a:avLst>
          </a:prstGeom>
          <a:solidFill>
            <a:srgbClr val="3498DB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圆角矩形 64"/>
          <p:cNvSpPr/>
          <p:nvPr>
            <p:custDataLst>
              <p:tags r:id="rId9"/>
            </p:custDataLst>
          </p:nvPr>
        </p:nvSpPr>
        <p:spPr>
          <a:xfrm>
            <a:off x="6507614" y="2776676"/>
            <a:ext cx="151606" cy="437973"/>
          </a:xfrm>
          <a:prstGeom prst="roundRect">
            <a:avLst>
              <a:gd name="adj" fmla="val 50000"/>
            </a:avLst>
          </a:prstGeom>
          <a:solidFill>
            <a:srgbClr val="3498DB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任意多边形 76"/>
          <p:cNvSpPr/>
          <p:nvPr>
            <p:custDataLst>
              <p:tags r:id="rId10"/>
            </p:custDataLst>
          </p:nvPr>
        </p:nvSpPr>
        <p:spPr>
          <a:xfrm>
            <a:off x="1862561" y="2961975"/>
            <a:ext cx="2080377" cy="353748"/>
          </a:xfrm>
          <a:custGeom>
            <a:avLst/>
            <a:gdLst>
              <a:gd name="connsiteX0" fmla="*/ 1738223 w 2130725"/>
              <a:gd name="connsiteY0" fmla="*/ 60387 h 362309"/>
              <a:gd name="connsiteX1" fmla="*/ 1621767 w 2130725"/>
              <a:gd name="connsiteY1" fmla="*/ 176843 h 362309"/>
              <a:gd name="connsiteX2" fmla="*/ 1738223 w 2130725"/>
              <a:gd name="connsiteY2" fmla="*/ 293299 h 362309"/>
              <a:gd name="connsiteX3" fmla="*/ 1854679 w 2130725"/>
              <a:gd name="connsiteY3" fmla="*/ 176843 h 362309"/>
              <a:gd name="connsiteX4" fmla="*/ 1738223 w 2130725"/>
              <a:gd name="connsiteY4" fmla="*/ 60387 h 362309"/>
              <a:gd name="connsiteX5" fmla="*/ 392502 w 2130725"/>
              <a:gd name="connsiteY5" fmla="*/ 60387 h 362309"/>
              <a:gd name="connsiteX6" fmla="*/ 276046 w 2130725"/>
              <a:gd name="connsiteY6" fmla="*/ 176843 h 362309"/>
              <a:gd name="connsiteX7" fmla="*/ 392502 w 2130725"/>
              <a:gd name="connsiteY7" fmla="*/ 293299 h 362309"/>
              <a:gd name="connsiteX8" fmla="*/ 508958 w 2130725"/>
              <a:gd name="connsiteY8" fmla="*/ 176843 h 362309"/>
              <a:gd name="connsiteX9" fmla="*/ 392502 w 2130725"/>
              <a:gd name="connsiteY9" fmla="*/ 60387 h 362309"/>
              <a:gd name="connsiteX10" fmla="*/ 0 w 2130725"/>
              <a:gd name="connsiteY10" fmla="*/ 0 h 362309"/>
              <a:gd name="connsiteX11" fmla="*/ 2130725 w 2130725"/>
              <a:gd name="connsiteY11" fmla="*/ 0 h 362309"/>
              <a:gd name="connsiteX12" fmla="*/ 2130725 w 2130725"/>
              <a:gd name="connsiteY12" fmla="*/ 362309 h 362309"/>
              <a:gd name="connsiteX13" fmla="*/ 0 w 2130725"/>
              <a:gd name="connsiteY13" fmla="*/ 362309 h 3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0725" h="362309">
                <a:moveTo>
                  <a:pt x="1738223" y="60387"/>
                </a:moveTo>
                <a:cubicBezTo>
                  <a:pt x="1673906" y="60387"/>
                  <a:pt x="1621767" y="112526"/>
                  <a:pt x="1621767" y="176843"/>
                </a:cubicBezTo>
                <a:cubicBezTo>
                  <a:pt x="1621767" y="241160"/>
                  <a:pt x="1673906" y="293299"/>
                  <a:pt x="1738223" y="293299"/>
                </a:cubicBezTo>
                <a:cubicBezTo>
                  <a:pt x="1802540" y="293299"/>
                  <a:pt x="1854679" y="241160"/>
                  <a:pt x="1854679" y="176843"/>
                </a:cubicBezTo>
                <a:cubicBezTo>
                  <a:pt x="1854679" y="112526"/>
                  <a:pt x="1802540" y="60387"/>
                  <a:pt x="1738223" y="60387"/>
                </a:cubicBezTo>
                <a:close/>
                <a:moveTo>
                  <a:pt x="392502" y="60387"/>
                </a:moveTo>
                <a:cubicBezTo>
                  <a:pt x="328185" y="60387"/>
                  <a:pt x="276046" y="112526"/>
                  <a:pt x="276046" y="176843"/>
                </a:cubicBezTo>
                <a:cubicBezTo>
                  <a:pt x="276046" y="241160"/>
                  <a:pt x="328185" y="293299"/>
                  <a:pt x="392502" y="293299"/>
                </a:cubicBezTo>
                <a:cubicBezTo>
                  <a:pt x="456819" y="293299"/>
                  <a:pt x="508958" y="241160"/>
                  <a:pt x="508958" y="176843"/>
                </a:cubicBezTo>
                <a:cubicBezTo>
                  <a:pt x="508958" y="112526"/>
                  <a:pt x="456819" y="60387"/>
                  <a:pt x="392502" y="60387"/>
                </a:cubicBezTo>
                <a:close/>
                <a:moveTo>
                  <a:pt x="0" y="0"/>
                </a:moveTo>
                <a:lnTo>
                  <a:pt x="2130725" y="0"/>
                </a:lnTo>
                <a:lnTo>
                  <a:pt x="2130725" y="362309"/>
                </a:lnTo>
                <a:lnTo>
                  <a:pt x="0" y="362309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10000"/>
          </a:bodyPr>
          <a:p>
            <a:pPr algn="ctr">
              <a:lnSpc>
                <a:spcPct val="130000"/>
              </a:lnSpc>
            </a:pPr>
            <a:r>
              <a:rPr lang="en-US" altLang="zh-CN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endParaRPr lang="en-US" altLang="zh-CN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>
            <p:custDataLst>
              <p:tags r:id="rId11"/>
            </p:custDataLst>
          </p:nvPr>
        </p:nvSpPr>
        <p:spPr>
          <a:xfrm>
            <a:off x="1862561" y="3315722"/>
            <a:ext cx="2080377" cy="1056858"/>
          </a:xfrm>
          <a:prstGeom prst="rect">
            <a:avLst/>
          </a:pr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bIns="46800" rtlCol="0" anchor="ctr">
            <a:no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rgbClr val="1F74A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圆角矩形 78"/>
          <p:cNvSpPr/>
          <p:nvPr>
            <p:custDataLst>
              <p:tags r:id="rId12"/>
            </p:custDataLst>
          </p:nvPr>
        </p:nvSpPr>
        <p:spPr>
          <a:xfrm>
            <a:off x="2169986" y="2776676"/>
            <a:ext cx="151606" cy="437973"/>
          </a:xfrm>
          <a:prstGeom prst="roundRect">
            <a:avLst>
              <a:gd name="adj" fmla="val 50000"/>
            </a:avLst>
          </a:prstGeom>
          <a:solidFill>
            <a:srgbClr val="1F74AD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圆角矩形 79"/>
          <p:cNvSpPr/>
          <p:nvPr>
            <p:custDataLst>
              <p:tags r:id="rId13"/>
            </p:custDataLst>
          </p:nvPr>
        </p:nvSpPr>
        <p:spPr>
          <a:xfrm>
            <a:off x="3483908" y="2776676"/>
            <a:ext cx="151606" cy="437973"/>
          </a:xfrm>
          <a:prstGeom prst="roundRect">
            <a:avLst>
              <a:gd name="adj" fmla="val 50000"/>
            </a:avLst>
          </a:prstGeom>
          <a:solidFill>
            <a:srgbClr val="1F74AD">
              <a:lumMod val="60000"/>
              <a:lumOff val="40000"/>
            </a:srgbClr>
          </a:solidFill>
          <a:ln>
            <a:solidFill>
              <a:sysClr val="window" lastClr="FFFFFF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1862561" y="3357832"/>
            <a:ext cx="2080377" cy="101474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跟风吐槽</a:t>
            </a:r>
            <a:endParaRPr lang="zh-CN" altLang="en-US" sz="2000" spc="15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4886267" y="3347445"/>
            <a:ext cx="2080377" cy="101474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特殊时期曝光</a:t>
            </a:r>
            <a:endParaRPr lang="zh-CN" altLang="en-US" sz="2000" spc="15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6"/>
            </p:custDataLst>
          </p:nvPr>
        </p:nvSpPr>
        <p:spPr>
          <a:xfrm>
            <a:off x="7909973" y="3347445"/>
            <a:ext cx="2080377" cy="101474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0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文案危机公关</a:t>
            </a:r>
            <a:endParaRPr lang="zh-CN" altLang="en-US" sz="2000" spc="15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四、微博运营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5815" y="1338580"/>
            <a:ext cx="10240645" cy="1509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2.微博话题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（1）追热点注意道德引导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945" y="2484755"/>
            <a:ext cx="5178425" cy="2989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当年，“冥王星被看清”这一热点与一负面社会热点事件同时出现，百度、360等追热 点发布文案，文案既“内涵”了负面社会事件中的不道德行为，又强调了品牌特性，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并进行了正向的道德引导，这样的做法是值得学习的。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4230" y="1456690"/>
            <a:ext cx="4799330" cy="470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四、微博运营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5815" y="1338580"/>
            <a:ext cx="10240645" cy="1509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2.微博话题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（2）追热点要找到品牌的契合点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5945" y="2847975"/>
            <a:ext cx="51784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支付宝：历经3467天，耗费7亿，飞越50亿千米。我们的相遇如此艰难，见面的时间如此短暂。所以，我们不聊别的，我们聊真心。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5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0135" y="1338580"/>
            <a:ext cx="5746750" cy="5001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课中实训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841129" y="1251584"/>
            <a:ext cx="10624039" cy="338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实训一 微博文案发布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任务一：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任务描述：以小组为单位，策划一个微博的名称和内容定位。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然后填写下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fontAlgn="base">
              <a:lnSpc>
                <a:spcPct val="2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名称：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____________________________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fontAlgn="base">
              <a:lnSpc>
                <a:spcPct val="2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内容定位：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______________________________________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教学目标</a:t>
            </a:r>
            <a:endParaRPr lang="zh-CN" altLang="en-US" sz="4000" dirty="0"/>
          </a:p>
        </p:txBody>
      </p:sp>
      <p:sp>
        <p:nvSpPr>
          <p:cNvPr id="6" name="矩形: 圆角 5"/>
          <p:cNvSpPr/>
          <p:nvPr/>
        </p:nvSpPr>
        <p:spPr>
          <a:xfrm>
            <a:off x="4837559" y="1667496"/>
            <a:ext cx="2496190" cy="3078959"/>
          </a:xfrm>
          <a:prstGeom prst="roundRect">
            <a:avLst>
              <a:gd name="adj" fmla="val 2616"/>
            </a:avLst>
          </a:prstGeom>
          <a:gradFill>
            <a:gsLst>
              <a:gs pos="40000">
                <a:srgbClr val="FFFFFF"/>
              </a:gs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5199"/>
                </a:gs>
                <a:gs pos="100000">
                  <a:srgbClr val="005199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8481439" y="1667496"/>
            <a:ext cx="2496190" cy="3078959"/>
          </a:xfrm>
          <a:prstGeom prst="roundRect">
            <a:avLst>
              <a:gd name="adj" fmla="val 2616"/>
            </a:avLst>
          </a:prstGeom>
          <a:gradFill>
            <a:gsLst>
              <a:gs pos="40000">
                <a:srgbClr val="FFFFFF"/>
              </a:gs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5199"/>
                </a:gs>
                <a:gs pos="100000">
                  <a:srgbClr val="005199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202150" y="1667496"/>
            <a:ext cx="2496190" cy="3078959"/>
          </a:xfrm>
          <a:prstGeom prst="roundRect">
            <a:avLst>
              <a:gd name="adj" fmla="val 2616"/>
            </a:avLst>
          </a:prstGeom>
          <a:gradFill>
            <a:gsLst>
              <a:gs pos="40000">
                <a:srgbClr val="FFFFFF"/>
              </a:gs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005199"/>
                </a:gs>
                <a:gs pos="100000">
                  <a:srgbClr val="005199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L" panose="00020600040101010101" pitchFamily="18" charset="-122"/>
              <a:ea typeface="阿里巴巴普惠体 L" panose="00020600040101010101" pitchFamily="18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13717" y="1833006"/>
            <a:ext cx="2897502" cy="3078959"/>
            <a:chOff x="1013716" y="1701631"/>
            <a:chExt cx="2897502" cy="3078959"/>
          </a:xfrm>
        </p:grpSpPr>
        <p:grpSp>
          <p:nvGrpSpPr>
            <p:cNvPr id="10" name="组合 9"/>
            <p:cNvGrpSpPr/>
            <p:nvPr/>
          </p:nvGrpSpPr>
          <p:grpSpPr>
            <a:xfrm>
              <a:off x="1013716" y="1701631"/>
              <a:ext cx="2897502" cy="3078959"/>
              <a:chOff x="8632094" y="1701631"/>
              <a:chExt cx="2897502" cy="3078959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8632094" y="1701631"/>
                <a:ext cx="2897502" cy="3078959"/>
              </a:xfrm>
              <a:prstGeom prst="roundRect">
                <a:avLst>
                  <a:gd name="adj" fmla="val 2616"/>
                </a:avLst>
              </a:prstGeom>
              <a:gradFill>
                <a:gsLst>
                  <a:gs pos="40000">
                    <a:srgbClr val="FFFFFF"/>
                  </a:gs>
                  <a:gs pos="0">
                    <a:schemeClr val="bg1"/>
                  </a:gs>
                  <a:gs pos="87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5199"/>
                    </a:gs>
                    <a:gs pos="100000">
                      <a:srgbClr val="005199">
                        <a:alpha val="0"/>
                      </a:srgbClr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290391" y="2380305"/>
                <a:ext cx="1580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5199"/>
                    </a:solidFill>
                    <a:effectLst/>
                    <a:uLnTx/>
                    <a:uFillTx/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Times New Roman" panose="02020603050405020304" pitchFamily="18" charset="0"/>
                  </a:rPr>
                  <a:t>知识目标</a:t>
                </a:r>
                <a:endParaRPr kumimoji="0" lang="zh-CN" altLang="en-US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5199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8944379" y="2858674"/>
                <a:ext cx="227293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9065064" y="2936943"/>
                <a:ext cx="2152247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1.了解微博的特点价值</a:t>
                </a:r>
                <a:endParaRPr kumimoji="0" sz="12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1200" b="0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2.了解常见微博文案的思维方式</a:t>
                </a:r>
                <a:endParaRPr kumimoji="0" sz="12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173336" y="1917434"/>
              <a:ext cx="578263" cy="578266"/>
              <a:chOff x="2203036" y="1917434"/>
              <a:chExt cx="578263" cy="578266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2501494" y="2234548"/>
                <a:ext cx="279805" cy="261151"/>
              </a:xfrm>
              <a:custGeom>
                <a:avLst/>
                <a:gdLst>
                  <a:gd name="connsiteX0" fmla="*/ 453188 w 493886"/>
                  <a:gd name="connsiteY0" fmla="*/ 49389 h 460960"/>
                  <a:gd name="connsiteX1" fmla="*/ 428035 w 493886"/>
                  <a:gd name="connsiteY1" fmla="*/ 58231 h 460960"/>
                  <a:gd name="connsiteX2" fmla="*/ 428035 w 493886"/>
                  <a:gd name="connsiteY2" fmla="*/ 41157 h 460960"/>
                  <a:gd name="connsiteX3" fmla="*/ 386877 w 493886"/>
                  <a:gd name="connsiteY3" fmla="*/ 0 h 460960"/>
                  <a:gd name="connsiteX4" fmla="*/ 345720 w 493886"/>
                  <a:gd name="connsiteY4" fmla="*/ 41157 h 460960"/>
                  <a:gd name="connsiteX5" fmla="*/ 331614 w 493886"/>
                  <a:gd name="connsiteY5" fmla="*/ 114421 h 460960"/>
                  <a:gd name="connsiteX6" fmla="*/ 314346 w 493886"/>
                  <a:gd name="connsiteY6" fmla="*/ 157603 h 460960"/>
                  <a:gd name="connsiteX7" fmla="*/ 294194 w 493886"/>
                  <a:gd name="connsiteY7" fmla="*/ 164629 h 460960"/>
                  <a:gd name="connsiteX8" fmla="*/ 248359 w 493886"/>
                  <a:gd name="connsiteY8" fmla="*/ 164629 h 460960"/>
                  <a:gd name="connsiteX9" fmla="*/ 227288 w 493886"/>
                  <a:gd name="connsiteY9" fmla="*/ 156992 h 460960"/>
                  <a:gd name="connsiteX10" fmla="*/ 212145 w 493886"/>
                  <a:gd name="connsiteY10" fmla="*/ 144363 h 460960"/>
                  <a:gd name="connsiteX11" fmla="*/ 268672 w 493886"/>
                  <a:gd name="connsiteY11" fmla="*/ 121165 h 460960"/>
                  <a:gd name="connsiteX12" fmla="*/ 296332 w 493886"/>
                  <a:gd name="connsiteY12" fmla="*/ 79911 h 460960"/>
                  <a:gd name="connsiteX13" fmla="*/ 296332 w 493886"/>
                  <a:gd name="connsiteY13" fmla="*/ 77540 h 460960"/>
                  <a:gd name="connsiteX14" fmla="*/ 251734 w 493886"/>
                  <a:gd name="connsiteY14" fmla="*/ 32926 h 460960"/>
                  <a:gd name="connsiteX15" fmla="*/ 236983 w 493886"/>
                  <a:gd name="connsiteY15" fmla="*/ 35410 h 460960"/>
                  <a:gd name="connsiteX16" fmla="*/ 92476 w 493886"/>
                  <a:gd name="connsiteY16" fmla="*/ 86004 h 460960"/>
                  <a:gd name="connsiteX17" fmla="*/ 59445 w 493886"/>
                  <a:gd name="connsiteY17" fmla="*/ 111631 h 460960"/>
                  <a:gd name="connsiteX18" fmla="*/ 11061 w 493886"/>
                  <a:gd name="connsiteY18" fmla="*/ 184203 h 460960"/>
                  <a:gd name="connsiteX19" fmla="*/ 0 w 493886"/>
                  <a:gd name="connsiteY19" fmla="*/ 220738 h 460960"/>
                  <a:gd name="connsiteX20" fmla="*/ 0 w 493886"/>
                  <a:gd name="connsiteY20" fmla="*/ 460960 h 460960"/>
                  <a:gd name="connsiteX21" fmla="*/ 32926 w 493886"/>
                  <a:gd name="connsiteY21" fmla="*/ 460960 h 460960"/>
                  <a:gd name="connsiteX22" fmla="*/ 32926 w 493886"/>
                  <a:gd name="connsiteY22" fmla="*/ 370415 h 460960"/>
                  <a:gd name="connsiteX23" fmla="*/ 115240 w 493886"/>
                  <a:gd name="connsiteY23" fmla="*/ 370415 h 460960"/>
                  <a:gd name="connsiteX24" fmla="*/ 115240 w 493886"/>
                  <a:gd name="connsiteY24" fmla="*/ 460960 h 460960"/>
                  <a:gd name="connsiteX25" fmla="*/ 148166 w 493886"/>
                  <a:gd name="connsiteY25" fmla="*/ 460960 h 460960"/>
                  <a:gd name="connsiteX26" fmla="*/ 148166 w 493886"/>
                  <a:gd name="connsiteY26" fmla="*/ 356621 h 460960"/>
                  <a:gd name="connsiteX27" fmla="*/ 165240 w 493886"/>
                  <a:gd name="connsiteY27" fmla="*/ 305399 h 460960"/>
                  <a:gd name="connsiteX28" fmla="*/ 212089 w 493886"/>
                  <a:gd name="connsiteY28" fmla="*/ 271621 h 460960"/>
                  <a:gd name="connsiteX29" fmla="*/ 316155 w 493886"/>
                  <a:gd name="connsiteY29" fmla="*/ 271621 h 460960"/>
                  <a:gd name="connsiteX30" fmla="*/ 377673 w 493886"/>
                  <a:gd name="connsiteY30" fmla="*/ 243978 h 460960"/>
                  <a:gd name="connsiteX31" fmla="*/ 483630 w 493886"/>
                  <a:gd name="connsiteY31" fmla="*/ 124805 h 460960"/>
                  <a:gd name="connsiteX32" fmla="*/ 493886 w 493886"/>
                  <a:gd name="connsiteY32" fmla="*/ 97789 h 460960"/>
                  <a:gd name="connsiteX33" fmla="*/ 493886 w 493886"/>
                  <a:gd name="connsiteY33" fmla="*/ 90072 h 460960"/>
                  <a:gd name="connsiteX34" fmla="*/ 453188 w 493886"/>
                  <a:gd name="connsiteY34" fmla="*/ 49389 h 460960"/>
                  <a:gd name="connsiteX35" fmla="*/ 386877 w 493886"/>
                  <a:gd name="connsiteY35" fmla="*/ 32926 h 460960"/>
                  <a:gd name="connsiteX36" fmla="*/ 395109 w 493886"/>
                  <a:gd name="connsiteY36" fmla="*/ 41157 h 460960"/>
                  <a:gd name="connsiteX37" fmla="*/ 395109 w 493886"/>
                  <a:gd name="connsiteY37" fmla="*/ 86920 h 460960"/>
                  <a:gd name="connsiteX38" fmla="*/ 367569 w 493886"/>
                  <a:gd name="connsiteY38" fmla="*/ 111108 h 460960"/>
                  <a:gd name="connsiteX39" fmla="*/ 378646 w 493886"/>
                  <a:gd name="connsiteY39" fmla="*/ 41157 h 460960"/>
                  <a:gd name="connsiteX40" fmla="*/ 386877 w 493886"/>
                  <a:gd name="connsiteY40" fmla="*/ 32926 h 460960"/>
                  <a:gd name="connsiteX41" fmla="*/ 460960 w 493886"/>
                  <a:gd name="connsiteY41" fmla="*/ 97789 h 460960"/>
                  <a:gd name="connsiteX42" fmla="*/ 458999 w 493886"/>
                  <a:gd name="connsiteY42" fmla="*/ 102940 h 460960"/>
                  <a:gd name="connsiteX43" fmla="*/ 353059 w 493886"/>
                  <a:gd name="connsiteY43" fmla="*/ 222121 h 460960"/>
                  <a:gd name="connsiteX44" fmla="*/ 316155 w 493886"/>
                  <a:gd name="connsiteY44" fmla="*/ 238695 h 460960"/>
                  <a:gd name="connsiteX45" fmla="*/ 212089 w 493886"/>
                  <a:gd name="connsiteY45" fmla="*/ 238695 h 460960"/>
                  <a:gd name="connsiteX46" fmla="*/ 134010 w 493886"/>
                  <a:gd name="connsiteY46" fmla="*/ 294982 h 460960"/>
                  <a:gd name="connsiteX47" fmla="*/ 119846 w 493886"/>
                  <a:gd name="connsiteY47" fmla="*/ 337472 h 460960"/>
                  <a:gd name="connsiteX48" fmla="*/ 32926 w 493886"/>
                  <a:gd name="connsiteY48" fmla="*/ 337472 h 460960"/>
                  <a:gd name="connsiteX49" fmla="*/ 32926 w 493886"/>
                  <a:gd name="connsiteY49" fmla="*/ 220722 h 460960"/>
                  <a:gd name="connsiteX50" fmla="*/ 38457 w 493886"/>
                  <a:gd name="connsiteY50" fmla="*/ 202458 h 460960"/>
                  <a:gd name="connsiteX51" fmla="*/ 86840 w 493886"/>
                  <a:gd name="connsiteY51" fmla="*/ 129878 h 460960"/>
                  <a:gd name="connsiteX52" fmla="*/ 103352 w 493886"/>
                  <a:gd name="connsiteY52" fmla="*/ 117082 h 460960"/>
                  <a:gd name="connsiteX53" fmla="*/ 247851 w 493886"/>
                  <a:gd name="connsiteY53" fmla="*/ 66510 h 460960"/>
                  <a:gd name="connsiteX54" fmla="*/ 263406 w 493886"/>
                  <a:gd name="connsiteY54" fmla="*/ 77540 h 460960"/>
                  <a:gd name="connsiteX55" fmla="*/ 263406 w 493886"/>
                  <a:gd name="connsiteY55" fmla="*/ 79911 h 460960"/>
                  <a:gd name="connsiteX56" fmla="*/ 256162 w 493886"/>
                  <a:gd name="connsiteY56" fmla="*/ 90731 h 460960"/>
                  <a:gd name="connsiteX57" fmla="*/ 161141 w 493886"/>
                  <a:gd name="connsiteY57" fmla="*/ 129758 h 460960"/>
                  <a:gd name="connsiteX58" fmla="*/ 115257 w 493886"/>
                  <a:gd name="connsiteY58" fmla="*/ 192515 h 460960"/>
                  <a:gd name="connsiteX59" fmla="*/ 115257 w 493886"/>
                  <a:gd name="connsiteY59" fmla="*/ 205786 h 460960"/>
                  <a:gd name="connsiteX60" fmla="*/ 148182 w 493886"/>
                  <a:gd name="connsiteY60" fmla="*/ 205786 h 460960"/>
                  <a:gd name="connsiteX61" fmla="*/ 148182 w 493886"/>
                  <a:gd name="connsiteY61" fmla="*/ 192498 h 460960"/>
                  <a:gd name="connsiteX62" fmla="*/ 172387 w 493886"/>
                  <a:gd name="connsiteY62" fmla="*/ 160657 h 460960"/>
                  <a:gd name="connsiteX63" fmla="*/ 177667 w 493886"/>
                  <a:gd name="connsiteY63" fmla="*/ 158488 h 460960"/>
                  <a:gd name="connsiteX64" fmla="*/ 206195 w 493886"/>
                  <a:gd name="connsiteY64" fmla="*/ 182273 h 460960"/>
                  <a:gd name="connsiteX65" fmla="*/ 248359 w 493886"/>
                  <a:gd name="connsiteY65" fmla="*/ 197554 h 460960"/>
                  <a:gd name="connsiteX66" fmla="*/ 294194 w 493886"/>
                  <a:gd name="connsiteY66" fmla="*/ 197554 h 460960"/>
                  <a:gd name="connsiteX67" fmla="*/ 337633 w 493886"/>
                  <a:gd name="connsiteY67" fmla="*/ 181205 h 460960"/>
                  <a:gd name="connsiteX68" fmla="*/ 448251 w 493886"/>
                  <a:gd name="connsiteY68" fmla="*/ 84107 h 460960"/>
                  <a:gd name="connsiteX69" fmla="*/ 460960 w 493886"/>
                  <a:gd name="connsiteY69" fmla="*/ 90087 h 4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93886" h="460960">
                    <a:moveTo>
                      <a:pt x="453188" y="49389"/>
                    </a:moveTo>
                    <a:cubicBezTo>
                      <a:pt x="444232" y="49389"/>
                      <a:pt x="435494" y="52467"/>
                      <a:pt x="428035" y="58231"/>
                    </a:cubicBezTo>
                    <a:lnTo>
                      <a:pt x="428035" y="41157"/>
                    </a:lnTo>
                    <a:cubicBezTo>
                      <a:pt x="428035" y="18457"/>
                      <a:pt x="409561" y="0"/>
                      <a:pt x="386877" y="0"/>
                    </a:cubicBezTo>
                    <a:cubicBezTo>
                      <a:pt x="364194" y="0"/>
                      <a:pt x="345720" y="18457"/>
                      <a:pt x="345720" y="41157"/>
                    </a:cubicBezTo>
                    <a:cubicBezTo>
                      <a:pt x="345720" y="66382"/>
                      <a:pt x="340963" y="91019"/>
                      <a:pt x="331614" y="114421"/>
                    </a:cubicBezTo>
                    <a:lnTo>
                      <a:pt x="314346" y="157603"/>
                    </a:lnTo>
                    <a:cubicBezTo>
                      <a:pt x="308582" y="162081"/>
                      <a:pt x="301532" y="164629"/>
                      <a:pt x="294194" y="164629"/>
                    </a:cubicBezTo>
                    <a:lnTo>
                      <a:pt x="248359" y="164629"/>
                    </a:lnTo>
                    <a:cubicBezTo>
                      <a:pt x="240673" y="164629"/>
                      <a:pt x="233197" y="161912"/>
                      <a:pt x="227288" y="156992"/>
                    </a:cubicBezTo>
                    <a:lnTo>
                      <a:pt x="212145" y="144363"/>
                    </a:lnTo>
                    <a:lnTo>
                      <a:pt x="268672" y="121165"/>
                    </a:lnTo>
                    <a:cubicBezTo>
                      <a:pt x="285464" y="114267"/>
                      <a:pt x="296332" y="98069"/>
                      <a:pt x="296332" y="79911"/>
                    </a:cubicBezTo>
                    <a:lnTo>
                      <a:pt x="296332" y="77540"/>
                    </a:lnTo>
                    <a:cubicBezTo>
                      <a:pt x="296332" y="52943"/>
                      <a:pt x="276331" y="32926"/>
                      <a:pt x="251734" y="32926"/>
                    </a:cubicBezTo>
                    <a:cubicBezTo>
                      <a:pt x="246694" y="32926"/>
                      <a:pt x="241743" y="33761"/>
                      <a:pt x="236983" y="35410"/>
                    </a:cubicBezTo>
                    <a:lnTo>
                      <a:pt x="92476" y="86004"/>
                    </a:lnTo>
                    <a:cubicBezTo>
                      <a:pt x="79034" y="90706"/>
                      <a:pt x="67298" y="99831"/>
                      <a:pt x="59445" y="111631"/>
                    </a:cubicBezTo>
                    <a:lnTo>
                      <a:pt x="11061" y="184203"/>
                    </a:lnTo>
                    <a:cubicBezTo>
                      <a:pt x="3817" y="195087"/>
                      <a:pt x="0" y="207700"/>
                      <a:pt x="0" y="220738"/>
                    </a:cubicBezTo>
                    <a:lnTo>
                      <a:pt x="0" y="460960"/>
                    </a:lnTo>
                    <a:lnTo>
                      <a:pt x="32926" y="460960"/>
                    </a:lnTo>
                    <a:lnTo>
                      <a:pt x="32926" y="370415"/>
                    </a:lnTo>
                    <a:lnTo>
                      <a:pt x="115240" y="370415"/>
                    </a:lnTo>
                    <a:lnTo>
                      <a:pt x="115240" y="460960"/>
                    </a:lnTo>
                    <a:lnTo>
                      <a:pt x="148166" y="460960"/>
                    </a:lnTo>
                    <a:lnTo>
                      <a:pt x="148166" y="356621"/>
                    </a:lnTo>
                    <a:lnTo>
                      <a:pt x="165240" y="305399"/>
                    </a:lnTo>
                    <a:cubicBezTo>
                      <a:pt x="171967" y="285190"/>
                      <a:pt x="190803" y="271621"/>
                      <a:pt x="212089" y="271621"/>
                    </a:cubicBezTo>
                    <a:lnTo>
                      <a:pt x="316155" y="271621"/>
                    </a:lnTo>
                    <a:cubicBezTo>
                      <a:pt x="339643" y="271621"/>
                      <a:pt x="362086" y="261564"/>
                      <a:pt x="377673" y="243978"/>
                    </a:cubicBezTo>
                    <a:lnTo>
                      <a:pt x="483630" y="124805"/>
                    </a:lnTo>
                    <a:cubicBezTo>
                      <a:pt x="490229" y="117362"/>
                      <a:pt x="493886" y="107764"/>
                      <a:pt x="493886" y="97789"/>
                    </a:cubicBezTo>
                    <a:lnTo>
                      <a:pt x="493886" y="90072"/>
                    </a:lnTo>
                    <a:cubicBezTo>
                      <a:pt x="493886" y="67627"/>
                      <a:pt x="475631" y="49389"/>
                      <a:pt x="453188" y="49389"/>
                    </a:cubicBezTo>
                    <a:close/>
                    <a:moveTo>
                      <a:pt x="386877" y="32926"/>
                    </a:moveTo>
                    <a:cubicBezTo>
                      <a:pt x="391419" y="32926"/>
                      <a:pt x="395109" y="36632"/>
                      <a:pt x="395109" y="41157"/>
                    </a:cubicBezTo>
                    <a:lnTo>
                      <a:pt x="395109" y="86920"/>
                    </a:lnTo>
                    <a:lnTo>
                      <a:pt x="367569" y="111108"/>
                    </a:lnTo>
                    <a:cubicBezTo>
                      <a:pt x="374796" y="88504"/>
                      <a:pt x="378646" y="65080"/>
                      <a:pt x="378646" y="41157"/>
                    </a:cubicBezTo>
                    <a:cubicBezTo>
                      <a:pt x="378646" y="36632"/>
                      <a:pt x="382336" y="32926"/>
                      <a:pt x="386877" y="32926"/>
                    </a:cubicBezTo>
                    <a:close/>
                    <a:moveTo>
                      <a:pt x="460960" y="97789"/>
                    </a:moveTo>
                    <a:cubicBezTo>
                      <a:pt x="460960" y="99685"/>
                      <a:pt x="460269" y="101527"/>
                      <a:pt x="458999" y="102940"/>
                    </a:cubicBezTo>
                    <a:lnTo>
                      <a:pt x="353059" y="222121"/>
                    </a:lnTo>
                    <a:cubicBezTo>
                      <a:pt x="343695" y="232651"/>
                      <a:pt x="330245" y="238695"/>
                      <a:pt x="316155" y="238695"/>
                    </a:cubicBezTo>
                    <a:lnTo>
                      <a:pt x="212089" y="238695"/>
                    </a:lnTo>
                    <a:cubicBezTo>
                      <a:pt x="176614" y="238695"/>
                      <a:pt x="145215" y="261315"/>
                      <a:pt x="134010" y="294982"/>
                    </a:cubicBezTo>
                    <a:lnTo>
                      <a:pt x="119846" y="337472"/>
                    </a:lnTo>
                    <a:lnTo>
                      <a:pt x="32926" y="337472"/>
                    </a:lnTo>
                    <a:lnTo>
                      <a:pt x="32926" y="220722"/>
                    </a:lnTo>
                    <a:cubicBezTo>
                      <a:pt x="32926" y="214203"/>
                      <a:pt x="34840" y="207891"/>
                      <a:pt x="38457" y="202458"/>
                    </a:cubicBezTo>
                    <a:lnTo>
                      <a:pt x="86840" y="129878"/>
                    </a:lnTo>
                    <a:cubicBezTo>
                      <a:pt x="90778" y="123978"/>
                      <a:pt x="96639" y="119420"/>
                      <a:pt x="103352" y="117082"/>
                    </a:cubicBezTo>
                    <a:lnTo>
                      <a:pt x="247851" y="66510"/>
                    </a:lnTo>
                    <a:cubicBezTo>
                      <a:pt x="255142" y="63979"/>
                      <a:pt x="263406" y="69766"/>
                      <a:pt x="263406" y="77540"/>
                    </a:cubicBezTo>
                    <a:lnTo>
                      <a:pt x="263406" y="79911"/>
                    </a:lnTo>
                    <a:cubicBezTo>
                      <a:pt x="263406" y="84671"/>
                      <a:pt x="260560" y="88914"/>
                      <a:pt x="256162" y="90731"/>
                    </a:cubicBezTo>
                    <a:lnTo>
                      <a:pt x="161141" y="129758"/>
                    </a:lnTo>
                    <a:cubicBezTo>
                      <a:pt x="133697" y="138504"/>
                      <a:pt x="115257" y="163705"/>
                      <a:pt x="115257" y="192515"/>
                    </a:cubicBezTo>
                    <a:lnTo>
                      <a:pt x="115257" y="205786"/>
                    </a:lnTo>
                    <a:lnTo>
                      <a:pt x="148182" y="205786"/>
                    </a:lnTo>
                    <a:lnTo>
                      <a:pt x="148182" y="192498"/>
                    </a:lnTo>
                    <a:cubicBezTo>
                      <a:pt x="148182" y="178110"/>
                      <a:pt x="157402" y="165505"/>
                      <a:pt x="172387" y="160657"/>
                    </a:cubicBezTo>
                    <a:lnTo>
                      <a:pt x="177667" y="158488"/>
                    </a:lnTo>
                    <a:lnTo>
                      <a:pt x="206195" y="182273"/>
                    </a:lnTo>
                    <a:cubicBezTo>
                      <a:pt x="218020" y="192136"/>
                      <a:pt x="232980" y="197554"/>
                      <a:pt x="248359" y="197554"/>
                    </a:cubicBezTo>
                    <a:lnTo>
                      <a:pt x="294194" y="197554"/>
                    </a:lnTo>
                    <a:cubicBezTo>
                      <a:pt x="310189" y="197554"/>
                      <a:pt x="325615" y="191743"/>
                      <a:pt x="337633" y="181205"/>
                    </a:cubicBezTo>
                    <a:lnTo>
                      <a:pt x="448251" y="84107"/>
                    </a:lnTo>
                    <a:cubicBezTo>
                      <a:pt x="452994" y="80193"/>
                      <a:pt x="460960" y="84026"/>
                      <a:pt x="460960" y="900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2203036" y="2234549"/>
                <a:ext cx="279805" cy="261151"/>
              </a:xfrm>
              <a:custGeom>
                <a:avLst/>
                <a:gdLst>
                  <a:gd name="connsiteX0" fmla="*/ 434457 w 493886"/>
                  <a:gd name="connsiteY0" fmla="*/ 111655 h 460960"/>
                  <a:gd name="connsiteX1" fmla="*/ 401412 w 493886"/>
                  <a:gd name="connsiteY1" fmla="*/ 85988 h 460960"/>
                  <a:gd name="connsiteX2" fmla="*/ 256903 w 493886"/>
                  <a:gd name="connsiteY2" fmla="*/ 35410 h 460960"/>
                  <a:gd name="connsiteX3" fmla="*/ 242152 w 493886"/>
                  <a:gd name="connsiteY3" fmla="*/ 32926 h 460960"/>
                  <a:gd name="connsiteX4" fmla="*/ 197554 w 493886"/>
                  <a:gd name="connsiteY4" fmla="*/ 77540 h 460960"/>
                  <a:gd name="connsiteX5" fmla="*/ 197554 w 493886"/>
                  <a:gd name="connsiteY5" fmla="*/ 79911 h 460960"/>
                  <a:gd name="connsiteX6" fmla="*/ 225231 w 493886"/>
                  <a:gd name="connsiteY6" fmla="*/ 121181 h 460960"/>
                  <a:gd name="connsiteX7" fmla="*/ 281783 w 493886"/>
                  <a:gd name="connsiteY7" fmla="*/ 144363 h 460960"/>
                  <a:gd name="connsiteX8" fmla="*/ 266598 w 493886"/>
                  <a:gd name="connsiteY8" fmla="*/ 157008 h 460960"/>
                  <a:gd name="connsiteX9" fmla="*/ 245529 w 493886"/>
                  <a:gd name="connsiteY9" fmla="*/ 164629 h 460960"/>
                  <a:gd name="connsiteX10" fmla="*/ 199693 w 493886"/>
                  <a:gd name="connsiteY10" fmla="*/ 164629 h 460960"/>
                  <a:gd name="connsiteX11" fmla="*/ 179540 w 493886"/>
                  <a:gd name="connsiteY11" fmla="*/ 157603 h 460960"/>
                  <a:gd name="connsiteX12" fmla="*/ 162273 w 493886"/>
                  <a:gd name="connsiteY12" fmla="*/ 114405 h 460960"/>
                  <a:gd name="connsiteX13" fmla="*/ 148166 w 493886"/>
                  <a:gd name="connsiteY13" fmla="*/ 41157 h 460960"/>
                  <a:gd name="connsiteX14" fmla="*/ 107009 w 493886"/>
                  <a:gd name="connsiteY14" fmla="*/ 0 h 460960"/>
                  <a:gd name="connsiteX15" fmla="*/ 65851 w 493886"/>
                  <a:gd name="connsiteY15" fmla="*/ 41157 h 460960"/>
                  <a:gd name="connsiteX16" fmla="*/ 65851 w 493886"/>
                  <a:gd name="connsiteY16" fmla="*/ 58182 h 460960"/>
                  <a:gd name="connsiteX17" fmla="*/ 40699 w 493886"/>
                  <a:gd name="connsiteY17" fmla="*/ 49389 h 460960"/>
                  <a:gd name="connsiteX18" fmla="*/ 0 w 493886"/>
                  <a:gd name="connsiteY18" fmla="*/ 90087 h 460960"/>
                  <a:gd name="connsiteX19" fmla="*/ 0 w 493886"/>
                  <a:gd name="connsiteY19" fmla="*/ 97804 h 460960"/>
                  <a:gd name="connsiteX20" fmla="*/ 10273 w 493886"/>
                  <a:gd name="connsiteY20" fmla="*/ 124838 h 460960"/>
                  <a:gd name="connsiteX21" fmla="*/ 116213 w 493886"/>
                  <a:gd name="connsiteY21" fmla="*/ 244009 h 460960"/>
                  <a:gd name="connsiteX22" fmla="*/ 177732 w 493886"/>
                  <a:gd name="connsiteY22" fmla="*/ 271654 h 460960"/>
                  <a:gd name="connsiteX23" fmla="*/ 281799 w 493886"/>
                  <a:gd name="connsiteY23" fmla="*/ 271654 h 460960"/>
                  <a:gd name="connsiteX24" fmla="*/ 328646 w 493886"/>
                  <a:gd name="connsiteY24" fmla="*/ 305440 h 460960"/>
                  <a:gd name="connsiteX25" fmla="*/ 345720 w 493886"/>
                  <a:gd name="connsiteY25" fmla="*/ 356621 h 460960"/>
                  <a:gd name="connsiteX26" fmla="*/ 345720 w 493886"/>
                  <a:gd name="connsiteY26" fmla="*/ 460960 h 460960"/>
                  <a:gd name="connsiteX27" fmla="*/ 378646 w 493886"/>
                  <a:gd name="connsiteY27" fmla="*/ 460960 h 460960"/>
                  <a:gd name="connsiteX28" fmla="*/ 378646 w 493886"/>
                  <a:gd name="connsiteY28" fmla="*/ 370415 h 460960"/>
                  <a:gd name="connsiteX29" fmla="*/ 460960 w 493886"/>
                  <a:gd name="connsiteY29" fmla="*/ 370415 h 460960"/>
                  <a:gd name="connsiteX30" fmla="*/ 460960 w 493886"/>
                  <a:gd name="connsiteY30" fmla="*/ 460960 h 460960"/>
                  <a:gd name="connsiteX31" fmla="*/ 493886 w 493886"/>
                  <a:gd name="connsiteY31" fmla="*/ 460960 h 460960"/>
                  <a:gd name="connsiteX32" fmla="*/ 493886 w 493886"/>
                  <a:gd name="connsiteY32" fmla="*/ 220738 h 460960"/>
                  <a:gd name="connsiteX33" fmla="*/ 482825 w 493886"/>
                  <a:gd name="connsiteY33" fmla="*/ 184203 h 460960"/>
                  <a:gd name="connsiteX34" fmla="*/ 107009 w 493886"/>
                  <a:gd name="connsiteY34" fmla="*/ 32926 h 460960"/>
                  <a:gd name="connsiteX35" fmla="*/ 115240 w 493886"/>
                  <a:gd name="connsiteY35" fmla="*/ 41157 h 460960"/>
                  <a:gd name="connsiteX36" fmla="*/ 126317 w 493886"/>
                  <a:gd name="connsiteY36" fmla="*/ 111124 h 460960"/>
                  <a:gd name="connsiteX37" fmla="*/ 98777 w 493886"/>
                  <a:gd name="connsiteY37" fmla="*/ 86936 h 460960"/>
                  <a:gd name="connsiteX38" fmla="*/ 98777 w 493886"/>
                  <a:gd name="connsiteY38" fmla="*/ 41157 h 460960"/>
                  <a:gd name="connsiteX39" fmla="*/ 107009 w 493886"/>
                  <a:gd name="connsiteY39" fmla="*/ 32926 h 460960"/>
                  <a:gd name="connsiteX40" fmla="*/ 281799 w 493886"/>
                  <a:gd name="connsiteY40" fmla="*/ 238712 h 460960"/>
                  <a:gd name="connsiteX41" fmla="*/ 177732 w 493886"/>
                  <a:gd name="connsiteY41" fmla="*/ 238712 h 460960"/>
                  <a:gd name="connsiteX42" fmla="*/ 140827 w 493886"/>
                  <a:gd name="connsiteY42" fmla="*/ 222136 h 460960"/>
                  <a:gd name="connsiteX43" fmla="*/ 34903 w 493886"/>
                  <a:gd name="connsiteY43" fmla="*/ 102957 h 460960"/>
                  <a:gd name="connsiteX44" fmla="*/ 32926 w 493886"/>
                  <a:gd name="connsiteY44" fmla="*/ 97789 h 460960"/>
                  <a:gd name="connsiteX45" fmla="*/ 32926 w 493886"/>
                  <a:gd name="connsiteY45" fmla="*/ 90072 h 460960"/>
                  <a:gd name="connsiteX46" fmla="*/ 40699 w 493886"/>
                  <a:gd name="connsiteY46" fmla="*/ 82314 h 460960"/>
                  <a:gd name="connsiteX47" fmla="*/ 45241 w 493886"/>
                  <a:gd name="connsiteY47" fmla="*/ 83761 h 460960"/>
                  <a:gd name="connsiteX48" fmla="*/ 156253 w 493886"/>
                  <a:gd name="connsiteY48" fmla="*/ 181205 h 460960"/>
                  <a:gd name="connsiteX49" fmla="*/ 199693 w 493886"/>
                  <a:gd name="connsiteY49" fmla="*/ 197554 h 460960"/>
                  <a:gd name="connsiteX50" fmla="*/ 245529 w 493886"/>
                  <a:gd name="connsiteY50" fmla="*/ 197554 h 460960"/>
                  <a:gd name="connsiteX51" fmla="*/ 287691 w 493886"/>
                  <a:gd name="connsiteY51" fmla="*/ 182297 h 460960"/>
                  <a:gd name="connsiteX52" fmla="*/ 316268 w 493886"/>
                  <a:gd name="connsiteY52" fmla="*/ 158472 h 460960"/>
                  <a:gd name="connsiteX53" fmla="*/ 322771 w 493886"/>
                  <a:gd name="connsiteY53" fmla="*/ 161141 h 460960"/>
                  <a:gd name="connsiteX54" fmla="*/ 345720 w 493886"/>
                  <a:gd name="connsiteY54" fmla="*/ 192498 h 460960"/>
                  <a:gd name="connsiteX55" fmla="*/ 345720 w 493886"/>
                  <a:gd name="connsiteY55" fmla="*/ 205786 h 460960"/>
                  <a:gd name="connsiteX56" fmla="*/ 378646 w 493886"/>
                  <a:gd name="connsiteY56" fmla="*/ 205786 h 460960"/>
                  <a:gd name="connsiteX57" fmla="*/ 378646 w 493886"/>
                  <a:gd name="connsiteY57" fmla="*/ 192498 h 460960"/>
                  <a:gd name="connsiteX58" fmla="*/ 334017 w 493886"/>
                  <a:gd name="connsiteY58" fmla="*/ 130223 h 460960"/>
                  <a:gd name="connsiteX59" fmla="*/ 237738 w 493886"/>
                  <a:gd name="connsiteY59" fmla="*/ 90731 h 460960"/>
                  <a:gd name="connsiteX60" fmla="*/ 230480 w 493886"/>
                  <a:gd name="connsiteY60" fmla="*/ 79911 h 460960"/>
                  <a:gd name="connsiteX61" fmla="*/ 230480 w 493886"/>
                  <a:gd name="connsiteY61" fmla="*/ 77540 h 460960"/>
                  <a:gd name="connsiteX62" fmla="*/ 246019 w 493886"/>
                  <a:gd name="connsiteY62" fmla="*/ 66510 h 460960"/>
                  <a:gd name="connsiteX63" fmla="*/ 390520 w 493886"/>
                  <a:gd name="connsiteY63" fmla="*/ 117065 h 460960"/>
                  <a:gd name="connsiteX64" fmla="*/ 407047 w 493886"/>
                  <a:gd name="connsiteY64" fmla="*/ 129894 h 460960"/>
                  <a:gd name="connsiteX65" fmla="*/ 455431 w 493886"/>
                  <a:gd name="connsiteY65" fmla="*/ 202458 h 460960"/>
                  <a:gd name="connsiteX66" fmla="*/ 460960 w 493886"/>
                  <a:gd name="connsiteY66" fmla="*/ 220722 h 460960"/>
                  <a:gd name="connsiteX67" fmla="*/ 460960 w 493886"/>
                  <a:gd name="connsiteY67" fmla="*/ 337489 h 460960"/>
                  <a:gd name="connsiteX68" fmla="*/ 374057 w 493886"/>
                  <a:gd name="connsiteY68" fmla="*/ 337489 h 460960"/>
                  <a:gd name="connsiteX69" fmla="*/ 359893 w 493886"/>
                  <a:gd name="connsiteY69" fmla="*/ 294998 h 460960"/>
                  <a:gd name="connsiteX70" fmla="*/ 281799 w 493886"/>
                  <a:gd name="connsiteY70" fmla="*/ 238712 h 4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93886" h="460960">
                    <a:moveTo>
                      <a:pt x="434457" y="111655"/>
                    </a:moveTo>
                    <a:cubicBezTo>
                      <a:pt x="426588" y="99831"/>
                      <a:pt x="414868" y="90731"/>
                      <a:pt x="401412" y="85988"/>
                    </a:cubicBezTo>
                    <a:lnTo>
                      <a:pt x="256903" y="35410"/>
                    </a:lnTo>
                    <a:cubicBezTo>
                      <a:pt x="252143" y="33761"/>
                      <a:pt x="247192" y="32926"/>
                      <a:pt x="242152" y="32926"/>
                    </a:cubicBezTo>
                    <a:cubicBezTo>
                      <a:pt x="217555" y="32926"/>
                      <a:pt x="197554" y="52943"/>
                      <a:pt x="197554" y="77540"/>
                    </a:cubicBezTo>
                    <a:lnTo>
                      <a:pt x="197554" y="79911"/>
                    </a:lnTo>
                    <a:cubicBezTo>
                      <a:pt x="197554" y="98086"/>
                      <a:pt x="208422" y="114283"/>
                      <a:pt x="225231" y="121181"/>
                    </a:cubicBezTo>
                    <a:lnTo>
                      <a:pt x="281783" y="144363"/>
                    </a:lnTo>
                    <a:lnTo>
                      <a:pt x="266598" y="157008"/>
                    </a:lnTo>
                    <a:cubicBezTo>
                      <a:pt x="260690" y="161912"/>
                      <a:pt x="253213" y="164629"/>
                      <a:pt x="245529" y="164629"/>
                    </a:cubicBezTo>
                    <a:lnTo>
                      <a:pt x="199693" y="164629"/>
                    </a:lnTo>
                    <a:cubicBezTo>
                      <a:pt x="192354" y="164629"/>
                      <a:pt x="185304" y="162081"/>
                      <a:pt x="179540" y="157603"/>
                    </a:cubicBezTo>
                    <a:lnTo>
                      <a:pt x="162273" y="114405"/>
                    </a:lnTo>
                    <a:cubicBezTo>
                      <a:pt x="152925" y="91019"/>
                      <a:pt x="148166" y="66382"/>
                      <a:pt x="148166" y="41157"/>
                    </a:cubicBezTo>
                    <a:cubicBezTo>
                      <a:pt x="148166" y="18457"/>
                      <a:pt x="129693" y="0"/>
                      <a:pt x="107009" y="0"/>
                    </a:cubicBezTo>
                    <a:cubicBezTo>
                      <a:pt x="84324" y="0"/>
                      <a:pt x="65851" y="18457"/>
                      <a:pt x="65851" y="41157"/>
                    </a:cubicBezTo>
                    <a:lnTo>
                      <a:pt x="65851" y="58182"/>
                    </a:lnTo>
                    <a:cubicBezTo>
                      <a:pt x="58689" y="52547"/>
                      <a:pt x="49815" y="49389"/>
                      <a:pt x="40699" y="49389"/>
                    </a:cubicBezTo>
                    <a:cubicBezTo>
                      <a:pt x="18255" y="49389"/>
                      <a:pt x="0" y="67627"/>
                      <a:pt x="0" y="90087"/>
                    </a:cubicBezTo>
                    <a:lnTo>
                      <a:pt x="0" y="97804"/>
                    </a:lnTo>
                    <a:cubicBezTo>
                      <a:pt x="0" y="107764"/>
                      <a:pt x="3658" y="117362"/>
                      <a:pt x="10273" y="124838"/>
                    </a:cubicBezTo>
                    <a:lnTo>
                      <a:pt x="116213" y="244009"/>
                    </a:lnTo>
                    <a:cubicBezTo>
                      <a:pt x="131816" y="261581"/>
                      <a:pt x="154243" y="271654"/>
                      <a:pt x="177732" y="271654"/>
                    </a:cubicBezTo>
                    <a:lnTo>
                      <a:pt x="281799" y="271654"/>
                    </a:lnTo>
                    <a:cubicBezTo>
                      <a:pt x="303084" y="271654"/>
                      <a:pt x="321919" y="285223"/>
                      <a:pt x="328646" y="305440"/>
                    </a:cubicBezTo>
                    <a:lnTo>
                      <a:pt x="345720" y="356621"/>
                    </a:lnTo>
                    <a:lnTo>
                      <a:pt x="345720" y="460960"/>
                    </a:lnTo>
                    <a:lnTo>
                      <a:pt x="378646" y="460960"/>
                    </a:lnTo>
                    <a:lnTo>
                      <a:pt x="378646" y="370415"/>
                    </a:lnTo>
                    <a:lnTo>
                      <a:pt x="460960" y="370415"/>
                    </a:lnTo>
                    <a:lnTo>
                      <a:pt x="460960" y="460960"/>
                    </a:lnTo>
                    <a:lnTo>
                      <a:pt x="493886" y="460960"/>
                    </a:lnTo>
                    <a:lnTo>
                      <a:pt x="493886" y="220738"/>
                    </a:lnTo>
                    <a:cubicBezTo>
                      <a:pt x="493886" y="207700"/>
                      <a:pt x="490069" y="195071"/>
                      <a:pt x="482825" y="184203"/>
                    </a:cubicBezTo>
                    <a:close/>
                    <a:moveTo>
                      <a:pt x="107009" y="32926"/>
                    </a:moveTo>
                    <a:cubicBezTo>
                      <a:pt x="111550" y="32926"/>
                      <a:pt x="115240" y="36632"/>
                      <a:pt x="115240" y="41157"/>
                    </a:cubicBezTo>
                    <a:cubicBezTo>
                      <a:pt x="115240" y="65080"/>
                      <a:pt x="119091" y="88521"/>
                      <a:pt x="126317" y="111124"/>
                    </a:cubicBezTo>
                    <a:lnTo>
                      <a:pt x="98777" y="86936"/>
                    </a:lnTo>
                    <a:lnTo>
                      <a:pt x="98777" y="41157"/>
                    </a:lnTo>
                    <a:cubicBezTo>
                      <a:pt x="98777" y="36632"/>
                      <a:pt x="102467" y="32926"/>
                      <a:pt x="107009" y="32926"/>
                    </a:cubicBezTo>
                    <a:close/>
                    <a:moveTo>
                      <a:pt x="281799" y="238712"/>
                    </a:moveTo>
                    <a:lnTo>
                      <a:pt x="177732" y="238712"/>
                    </a:lnTo>
                    <a:cubicBezTo>
                      <a:pt x="163640" y="238712"/>
                      <a:pt x="150192" y="232668"/>
                      <a:pt x="140827" y="222136"/>
                    </a:cubicBezTo>
                    <a:lnTo>
                      <a:pt x="34903" y="102957"/>
                    </a:lnTo>
                    <a:cubicBezTo>
                      <a:pt x="33617" y="101527"/>
                      <a:pt x="32926" y="99701"/>
                      <a:pt x="32926" y="97789"/>
                    </a:cubicBezTo>
                    <a:lnTo>
                      <a:pt x="32926" y="90072"/>
                    </a:lnTo>
                    <a:cubicBezTo>
                      <a:pt x="32926" y="85802"/>
                      <a:pt x="36414" y="82314"/>
                      <a:pt x="40699" y="82314"/>
                    </a:cubicBezTo>
                    <a:cubicBezTo>
                      <a:pt x="42491" y="82314"/>
                      <a:pt x="44236" y="82942"/>
                      <a:pt x="45241" y="83761"/>
                    </a:cubicBezTo>
                    <a:lnTo>
                      <a:pt x="156253" y="181205"/>
                    </a:lnTo>
                    <a:cubicBezTo>
                      <a:pt x="168270" y="191743"/>
                      <a:pt x="183696" y="197554"/>
                      <a:pt x="199693" y="197554"/>
                    </a:cubicBezTo>
                    <a:lnTo>
                      <a:pt x="245529" y="197554"/>
                    </a:lnTo>
                    <a:cubicBezTo>
                      <a:pt x="260906" y="197554"/>
                      <a:pt x="275866" y="192136"/>
                      <a:pt x="287691" y="182297"/>
                    </a:cubicBezTo>
                    <a:lnTo>
                      <a:pt x="316268" y="158472"/>
                    </a:lnTo>
                    <a:lnTo>
                      <a:pt x="322771" y="161141"/>
                    </a:lnTo>
                    <a:cubicBezTo>
                      <a:pt x="336501" y="165522"/>
                      <a:pt x="345720" y="178110"/>
                      <a:pt x="345720" y="192498"/>
                    </a:cubicBezTo>
                    <a:lnTo>
                      <a:pt x="345720" y="205786"/>
                    </a:lnTo>
                    <a:lnTo>
                      <a:pt x="378646" y="205786"/>
                    </a:lnTo>
                    <a:lnTo>
                      <a:pt x="378646" y="192498"/>
                    </a:lnTo>
                    <a:cubicBezTo>
                      <a:pt x="378646" y="163705"/>
                      <a:pt x="360206" y="138504"/>
                      <a:pt x="334017" y="130223"/>
                    </a:cubicBezTo>
                    <a:lnTo>
                      <a:pt x="237738" y="90731"/>
                    </a:lnTo>
                    <a:cubicBezTo>
                      <a:pt x="233326" y="88897"/>
                      <a:pt x="230480" y="84671"/>
                      <a:pt x="230480" y="79911"/>
                    </a:cubicBezTo>
                    <a:lnTo>
                      <a:pt x="230480" y="77540"/>
                    </a:lnTo>
                    <a:cubicBezTo>
                      <a:pt x="230480" y="69766"/>
                      <a:pt x="238825" y="63995"/>
                      <a:pt x="246019" y="66510"/>
                    </a:cubicBezTo>
                    <a:lnTo>
                      <a:pt x="390520" y="117065"/>
                    </a:lnTo>
                    <a:cubicBezTo>
                      <a:pt x="397231" y="119436"/>
                      <a:pt x="403108" y="123978"/>
                      <a:pt x="407047" y="129894"/>
                    </a:cubicBezTo>
                    <a:lnTo>
                      <a:pt x="455431" y="202458"/>
                    </a:lnTo>
                    <a:cubicBezTo>
                      <a:pt x="459047" y="207891"/>
                      <a:pt x="460960" y="214219"/>
                      <a:pt x="460960" y="220722"/>
                    </a:cubicBezTo>
                    <a:lnTo>
                      <a:pt x="460960" y="337489"/>
                    </a:lnTo>
                    <a:lnTo>
                      <a:pt x="374057" y="337489"/>
                    </a:lnTo>
                    <a:lnTo>
                      <a:pt x="359893" y="294998"/>
                    </a:lnTo>
                    <a:cubicBezTo>
                      <a:pt x="348671" y="261332"/>
                      <a:pt x="317272" y="238712"/>
                      <a:pt x="281799" y="2387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2451869" y="1977661"/>
                <a:ext cx="80589" cy="76645"/>
              </a:xfrm>
              <a:custGeom>
                <a:avLst/>
                <a:gdLst>
                  <a:gd name="connsiteX0" fmla="*/ 71132 w 142249"/>
                  <a:gd name="connsiteY0" fmla="*/ 0 h 135287"/>
                  <a:gd name="connsiteX1" fmla="*/ 41816 w 142249"/>
                  <a:gd name="connsiteY1" fmla="*/ 34453 h 135287"/>
                  <a:gd name="connsiteX2" fmla="*/ 0 w 142249"/>
                  <a:gd name="connsiteY2" fmla="*/ 51695 h 135287"/>
                  <a:gd name="connsiteX3" fmla="*/ 23688 w 142249"/>
                  <a:gd name="connsiteY3" fmla="*/ 90216 h 135287"/>
                  <a:gd name="connsiteX4" fmla="*/ 27162 w 142249"/>
                  <a:gd name="connsiteY4" fmla="*/ 135287 h 135287"/>
                  <a:gd name="connsiteX5" fmla="*/ 71132 w 142249"/>
                  <a:gd name="connsiteY5" fmla="*/ 124652 h 135287"/>
                  <a:gd name="connsiteX6" fmla="*/ 115086 w 142249"/>
                  <a:gd name="connsiteY6" fmla="*/ 135287 h 135287"/>
                  <a:gd name="connsiteX7" fmla="*/ 118559 w 142249"/>
                  <a:gd name="connsiteY7" fmla="*/ 90216 h 135287"/>
                  <a:gd name="connsiteX8" fmla="*/ 142249 w 142249"/>
                  <a:gd name="connsiteY8" fmla="*/ 51695 h 135287"/>
                  <a:gd name="connsiteX9" fmla="*/ 100432 w 142249"/>
                  <a:gd name="connsiteY9" fmla="*/ 34453 h 135287"/>
                  <a:gd name="connsiteX10" fmla="*/ 86342 w 142249"/>
                  <a:gd name="connsiteY10" fmla="*/ 79726 h 135287"/>
                  <a:gd name="connsiteX11" fmla="*/ 85239 w 142249"/>
                  <a:gd name="connsiteY11" fmla="*/ 94203 h 135287"/>
                  <a:gd name="connsiteX12" fmla="*/ 71132 w 142249"/>
                  <a:gd name="connsiteY12" fmla="*/ 90779 h 135287"/>
                  <a:gd name="connsiteX13" fmla="*/ 57040 w 142249"/>
                  <a:gd name="connsiteY13" fmla="*/ 94203 h 135287"/>
                  <a:gd name="connsiteX14" fmla="*/ 55922 w 142249"/>
                  <a:gd name="connsiteY14" fmla="*/ 79726 h 135287"/>
                  <a:gd name="connsiteX15" fmla="*/ 48310 w 142249"/>
                  <a:gd name="connsiteY15" fmla="*/ 67379 h 135287"/>
                  <a:gd name="connsiteX16" fmla="*/ 61736 w 142249"/>
                  <a:gd name="connsiteY16" fmla="*/ 61848 h 135287"/>
                  <a:gd name="connsiteX17" fmla="*/ 71132 w 142249"/>
                  <a:gd name="connsiteY17" fmla="*/ 50803 h 135287"/>
                  <a:gd name="connsiteX18" fmla="*/ 80528 w 142249"/>
                  <a:gd name="connsiteY18" fmla="*/ 61848 h 135287"/>
                  <a:gd name="connsiteX19" fmla="*/ 93954 w 142249"/>
                  <a:gd name="connsiteY19" fmla="*/ 67379 h 13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2249" h="135287">
                    <a:moveTo>
                      <a:pt x="71132" y="0"/>
                    </a:moveTo>
                    <a:lnTo>
                      <a:pt x="41816" y="34453"/>
                    </a:lnTo>
                    <a:lnTo>
                      <a:pt x="0" y="51695"/>
                    </a:lnTo>
                    <a:lnTo>
                      <a:pt x="23688" y="90216"/>
                    </a:lnTo>
                    <a:lnTo>
                      <a:pt x="27162" y="135287"/>
                    </a:lnTo>
                    <a:lnTo>
                      <a:pt x="71132" y="124652"/>
                    </a:lnTo>
                    <a:lnTo>
                      <a:pt x="115086" y="135287"/>
                    </a:lnTo>
                    <a:lnTo>
                      <a:pt x="118559" y="90216"/>
                    </a:lnTo>
                    <a:lnTo>
                      <a:pt x="142249" y="51695"/>
                    </a:lnTo>
                    <a:lnTo>
                      <a:pt x="100432" y="34453"/>
                    </a:lnTo>
                    <a:close/>
                    <a:moveTo>
                      <a:pt x="86342" y="79726"/>
                    </a:moveTo>
                    <a:lnTo>
                      <a:pt x="85239" y="94203"/>
                    </a:lnTo>
                    <a:lnTo>
                      <a:pt x="71132" y="90779"/>
                    </a:lnTo>
                    <a:lnTo>
                      <a:pt x="57040" y="94203"/>
                    </a:lnTo>
                    <a:lnTo>
                      <a:pt x="55922" y="79726"/>
                    </a:lnTo>
                    <a:lnTo>
                      <a:pt x="48310" y="67379"/>
                    </a:lnTo>
                    <a:lnTo>
                      <a:pt x="61736" y="61848"/>
                    </a:lnTo>
                    <a:lnTo>
                      <a:pt x="71132" y="50803"/>
                    </a:lnTo>
                    <a:lnTo>
                      <a:pt x="80528" y="61848"/>
                    </a:lnTo>
                    <a:lnTo>
                      <a:pt x="93954" y="67379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2314958" y="1917436"/>
                <a:ext cx="354420" cy="335766"/>
              </a:xfrm>
              <a:custGeom>
                <a:avLst/>
                <a:gdLst>
                  <a:gd name="connsiteX0" fmla="*/ 126077 w 625589"/>
                  <a:gd name="connsiteY0" fmla="*/ 249491 h 592663"/>
                  <a:gd name="connsiteX1" fmla="*/ 131703 w 625589"/>
                  <a:gd name="connsiteY1" fmla="*/ 263406 h 592663"/>
                  <a:gd name="connsiteX2" fmla="*/ 115240 w 625589"/>
                  <a:gd name="connsiteY2" fmla="*/ 279869 h 592663"/>
                  <a:gd name="connsiteX3" fmla="*/ 98777 w 625589"/>
                  <a:gd name="connsiteY3" fmla="*/ 263406 h 592663"/>
                  <a:gd name="connsiteX4" fmla="*/ 98777 w 625589"/>
                  <a:gd name="connsiteY4" fmla="*/ 246943 h 592663"/>
                  <a:gd name="connsiteX5" fmla="*/ 65851 w 625589"/>
                  <a:gd name="connsiteY5" fmla="*/ 246943 h 592663"/>
                  <a:gd name="connsiteX6" fmla="*/ 65851 w 625589"/>
                  <a:gd name="connsiteY6" fmla="*/ 263406 h 592663"/>
                  <a:gd name="connsiteX7" fmla="*/ 115240 w 625589"/>
                  <a:gd name="connsiteY7" fmla="*/ 312795 h 592663"/>
                  <a:gd name="connsiteX8" fmla="*/ 164629 w 625589"/>
                  <a:gd name="connsiteY8" fmla="*/ 261879 h 592663"/>
                  <a:gd name="connsiteX9" fmla="*/ 147773 w 625589"/>
                  <a:gd name="connsiteY9" fmla="*/ 224700 h 592663"/>
                  <a:gd name="connsiteX10" fmla="*/ 46639 w 625589"/>
                  <a:gd name="connsiteY10" fmla="*/ 136213 h 592663"/>
                  <a:gd name="connsiteX11" fmla="*/ 32926 w 625589"/>
                  <a:gd name="connsiteY11" fmla="*/ 106004 h 592663"/>
                  <a:gd name="connsiteX12" fmla="*/ 73079 w 625589"/>
                  <a:gd name="connsiteY12" fmla="*/ 65851 h 592663"/>
                  <a:gd name="connsiteX13" fmla="*/ 101590 w 625589"/>
                  <a:gd name="connsiteY13" fmla="*/ 65851 h 592663"/>
                  <a:gd name="connsiteX14" fmla="*/ 263406 w 625589"/>
                  <a:gd name="connsiteY14" fmla="*/ 321750 h 592663"/>
                  <a:gd name="connsiteX15" fmla="*/ 263406 w 625589"/>
                  <a:gd name="connsiteY15" fmla="*/ 493886 h 592663"/>
                  <a:gd name="connsiteX16" fmla="*/ 214017 w 625589"/>
                  <a:gd name="connsiteY16" fmla="*/ 493886 h 592663"/>
                  <a:gd name="connsiteX17" fmla="*/ 131703 w 625589"/>
                  <a:gd name="connsiteY17" fmla="*/ 576201 h 592663"/>
                  <a:gd name="connsiteX18" fmla="*/ 131703 w 625589"/>
                  <a:gd name="connsiteY18" fmla="*/ 592663 h 592663"/>
                  <a:gd name="connsiteX19" fmla="*/ 493886 w 625589"/>
                  <a:gd name="connsiteY19" fmla="*/ 592663 h 592663"/>
                  <a:gd name="connsiteX20" fmla="*/ 493886 w 625589"/>
                  <a:gd name="connsiteY20" fmla="*/ 576201 h 592663"/>
                  <a:gd name="connsiteX21" fmla="*/ 411572 w 625589"/>
                  <a:gd name="connsiteY21" fmla="*/ 493886 h 592663"/>
                  <a:gd name="connsiteX22" fmla="*/ 362183 w 625589"/>
                  <a:gd name="connsiteY22" fmla="*/ 493886 h 592663"/>
                  <a:gd name="connsiteX23" fmla="*/ 362183 w 625589"/>
                  <a:gd name="connsiteY23" fmla="*/ 321750 h 592663"/>
                  <a:gd name="connsiteX24" fmla="*/ 523999 w 625589"/>
                  <a:gd name="connsiteY24" fmla="*/ 65851 h 592663"/>
                  <a:gd name="connsiteX25" fmla="*/ 552510 w 625589"/>
                  <a:gd name="connsiteY25" fmla="*/ 65851 h 592663"/>
                  <a:gd name="connsiteX26" fmla="*/ 592663 w 625589"/>
                  <a:gd name="connsiteY26" fmla="*/ 106004 h 592663"/>
                  <a:gd name="connsiteX27" fmla="*/ 578950 w 625589"/>
                  <a:gd name="connsiteY27" fmla="*/ 136213 h 592663"/>
                  <a:gd name="connsiteX28" fmla="*/ 477816 w 625589"/>
                  <a:gd name="connsiteY28" fmla="*/ 224700 h 592663"/>
                  <a:gd name="connsiteX29" fmla="*/ 460960 w 625589"/>
                  <a:gd name="connsiteY29" fmla="*/ 263406 h 592663"/>
                  <a:gd name="connsiteX30" fmla="*/ 510349 w 625589"/>
                  <a:gd name="connsiteY30" fmla="*/ 312795 h 592663"/>
                  <a:gd name="connsiteX31" fmla="*/ 559738 w 625589"/>
                  <a:gd name="connsiteY31" fmla="*/ 263406 h 592663"/>
                  <a:gd name="connsiteX32" fmla="*/ 559738 w 625589"/>
                  <a:gd name="connsiteY32" fmla="*/ 246943 h 592663"/>
                  <a:gd name="connsiteX33" fmla="*/ 526812 w 625589"/>
                  <a:gd name="connsiteY33" fmla="*/ 246943 h 592663"/>
                  <a:gd name="connsiteX34" fmla="*/ 526812 w 625589"/>
                  <a:gd name="connsiteY34" fmla="*/ 263406 h 592663"/>
                  <a:gd name="connsiteX35" fmla="*/ 510349 w 625589"/>
                  <a:gd name="connsiteY35" fmla="*/ 279869 h 592663"/>
                  <a:gd name="connsiteX36" fmla="*/ 493886 w 625589"/>
                  <a:gd name="connsiteY36" fmla="*/ 261879 h 592663"/>
                  <a:gd name="connsiteX37" fmla="*/ 499512 w 625589"/>
                  <a:gd name="connsiteY37" fmla="*/ 249491 h 592663"/>
                  <a:gd name="connsiteX38" fmla="*/ 600629 w 625589"/>
                  <a:gd name="connsiteY38" fmla="*/ 161003 h 592663"/>
                  <a:gd name="connsiteX39" fmla="*/ 625589 w 625589"/>
                  <a:gd name="connsiteY39" fmla="*/ 106004 h 592663"/>
                  <a:gd name="connsiteX40" fmla="*/ 552510 w 625589"/>
                  <a:gd name="connsiteY40" fmla="*/ 32926 h 592663"/>
                  <a:gd name="connsiteX41" fmla="*/ 526450 w 625589"/>
                  <a:gd name="connsiteY41" fmla="*/ 32926 h 592663"/>
                  <a:gd name="connsiteX42" fmla="*/ 526812 w 625589"/>
                  <a:gd name="connsiteY42" fmla="*/ 22025 h 592663"/>
                  <a:gd name="connsiteX43" fmla="*/ 526812 w 625589"/>
                  <a:gd name="connsiteY43" fmla="*/ 0 h 592663"/>
                  <a:gd name="connsiteX44" fmla="*/ 98777 w 625589"/>
                  <a:gd name="connsiteY44" fmla="*/ 0 h 592663"/>
                  <a:gd name="connsiteX45" fmla="*/ 98777 w 625589"/>
                  <a:gd name="connsiteY45" fmla="*/ 22025 h 592663"/>
                  <a:gd name="connsiteX46" fmla="*/ 99139 w 625589"/>
                  <a:gd name="connsiteY46" fmla="*/ 32926 h 592663"/>
                  <a:gd name="connsiteX47" fmla="*/ 73079 w 625589"/>
                  <a:gd name="connsiteY47" fmla="*/ 32926 h 592663"/>
                  <a:gd name="connsiteX48" fmla="*/ 0 w 625589"/>
                  <a:gd name="connsiteY48" fmla="*/ 106004 h 592663"/>
                  <a:gd name="connsiteX49" fmla="*/ 24960 w 625589"/>
                  <a:gd name="connsiteY49" fmla="*/ 161003 h 592663"/>
                  <a:gd name="connsiteX50" fmla="*/ 458147 w 625589"/>
                  <a:gd name="connsiteY50" fmla="*/ 559738 h 592663"/>
                  <a:gd name="connsiteX51" fmla="*/ 167442 w 625589"/>
                  <a:gd name="connsiteY51" fmla="*/ 559738 h 592663"/>
                  <a:gd name="connsiteX52" fmla="*/ 214017 w 625589"/>
                  <a:gd name="connsiteY52" fmla="*/ 526812 h 592663"/>
                  <a:gd name="connsiteX53" fmla="*/ 411572 w 625589"/>
                  <a:gd name="connsiteY53" fmla="*/ 526812 h 592663"/>
                  <a:gd name="connsiteX54" fmla="*/ 458147 w 625589"/>
                  <a:gd name="connsiteY54" fmla="*/ 559738 h 592663"/>
                  <a:gd name="connsiteX55" fmla="*/ 296332 w 625589"/>
                  <a:gd name="connsiteY55" fmla="*/ 493886 h 592663"/>
                  <a:gd name="connsiteX56" fmla="*/ 296332 w 625589"/>
                  <a:gd name="connsiteY56" fmla="*/ 329257 h 592663"/>
                  <a:gd name="connsiteX57" fmla="*/ 329257 w 625589"/>
                  <a:gd name="connsiteY57" fmla="*/ 329257 h 592663"/>
                  <a:gd name="connsiteX58" fmla="*/ 329257 w 625589"/>
                  <a:gd name="connsiteY58" fmla="*/ 493886 h 592663"/>
                  <a:gd name="connsiteX59" fmla="*/ 493701 w 625589"/>
                  <a:gd name="connsiteY59" fmla="*/ 32926 h 592663"/>
                  <a:gd name="connsiteX60" fmla="*/ 490711 w 625589"/>
                  <a:gd name="connsiteY60" fmla="*/ 65851 h 592663"/>
                  <a:gd name="connsiteX61" fmla="*/ 444498 w 625589"/>
                  <a:gd name="connsiteY61" fmla="*/ 65851 h 592663"/>
                  <a:gd name="connsiteX62" fmla="*/ 444498 w 625589"/>
                  <a:gd name="connsiteY62" fmla="*/ 98777 h 592663"/>
                  <a:gd name="connsiteX63" fmla="*/ 484369 w 625589"/>
                  <a:gd name="connsiteY63" fmla="*/ 98777 h 592663"/>
                  <a:gd name="connsiteX64" fmla="*/ 341115 w 625589"/>
                  <a:gd name="connsiteY64" fmla="*/ 296332 h 592663"/>
                  <a:gd name="connsiteX65" fmla="*/ 284515 w 625589"/>
                  <a:gd name="connsiteY65" fmla="*/ 296332 h 592663"/>
                  <a:gd name="connsiteX66" fmla="*/ 141254 w 625589"/>
                  <a:gd name="connsiteY66" fmla="*/ 98777 h 592663"/>
                  <a:gd name="connsiteX67" fmla="*/ 411572 w 625589"/>
                  <a:gd name="connsiteY67" fmla="*/ 98777 h 592663"/>
                  <a:gd name="connsiteX68" fmla="*/ 411572 w 625589"/>
                  <a:gd name="connsiteY68" fmla="*/ 65851 h 592663"/>
                  <a:gd name="connsiteX69" fmla="*/ 134878 w 625589"/>
                  <a:gd name="connsiteY69" fmla="*/ 65851 h 592663"/>
                  <a:gd name="connsiteX70" fmla="*/ 131888 w 625589"/>
                  <a:gd name="connsiteY70" fmla="*/ 32926 h 59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25589" h="592663">
                    <a:moveTo>
                      <a:pt x="126077" y="249491"/>
                    </a:moveTo>
                    <a:cubicBezTo>
                      <a:pt x="129645" y="252627"/>
                      <a:pt x="131703" y="257136"/>
                      <a:pt x="131703" y="263406"/>
                    </a:cubicBezTo>
                    <a:cubicBezTo>
                      <a:pt x="131703" y="272489"/>
                      <a:pt x="124307" y="279869"/>
                      <a:pt x="115240" y="279869"/>
                    </a:cubicBezTo>
                    <a:cubicBezTo>
                      <a:pt x="106173" y="279869"/>
                      <a:pt x="98777" y="272489"/>
                      <a:pt x="98777" y="263406"/>
                    </a:cubicBezTo>
                    <a:lnTo>
                      <a:pt x="98777" y="246943"/>
                    </a:lnTo>
                    <a:lnTo>
                      <a:pt x="65851" y="246943"/>
                    </a:lnTo>
                    <a:lnTo>
                      <a:pt x="65851" y="263406"/>
                    </a:lnTo>
                    <a:cubicBezTo>
                      <a:pt x="65851" y="290631"/>
                      <a:pt x="88015" y="312795"/>
                      <a:pt x="115240" y="312795"/>
                    </a:cubicBezTo>
                    <a:cubicBezTo>
                      <a:pt x="142466" y="312795"/>
                      <a:pt x="164629" y="290631"/>
                      <a:pt x="164629" y="261879"/>
                    </a:cubicBezTo>
                    <a:cubicBezTo>
                      <a:pt x="164629" y="247635"/>
                      <a:pt x="158472" y="234090"/>
                      <a:pt x="147773" y="224700"/>
                    </a:cubicBezTo>
                    <a:lnTo>
                      <a:pt x="46639" y="136213"/>
                    </a:lnTo>
                    <a:cubicBezTo>
                      <a:pt x="37918" y="128608"/>
                      <a:pt x="32926" y="117595"/>
                      <a:pt x="32926" y="106004"/>
                    </a:cubicBezTo>
                    <a:cubicBezTo>
                      <a:pt x="32926" y="83882"/>
                      <a:pt x="50940" y="65851"/>
                      <a:pt x="73079" y="65851"/>
                    </a:cubicBezTo>
                    <a:lnTo>
                      <a:pt x="101590" y="65851"/>
                    </a:lnTo>
                    <a:cubicBezTo>
                      <a:pt x="114709" y="170063"/>
                      <a:pt x="174083" y="264789"/>
                      <a:pt x="263406" y="321750"/>
                    </a:cubicBezTo>
                    <a:lnTo>
                      <a:pt x="263406" y="493886"/>
                    </a:lnTo>
                    <a:lnTo>
                      <a:pt x="214017" y="493886"/>
                    </a:lnTo>
                    <a:cubicBezTo>
                      <a:pt x="168631" y="493886"/>
                      <a:pt x="131703" y="530814"/>
                      <a:pt x="131703" y="576201"/>
                    </a:cubicBezTo>
                    <a:lnTo>
                      <a:pt x="131703" y="592663"/>
                    </a:lnTo>
                    <a:lnTo>
                      <a:pt x="493886" y="592663"/>
                    </a:lnTo>
                    <a:lnTo>
                      <a:pt x="493886" y="576201"/>
                    </a:lnTo>
                    <a:cubicBezTo>
                      <a:pt x="493886" y="530814"/>
                      <a:pt x="456958" y="493886"/>
                      <a:pt x="411572" y="493886"/>
                    </a:cubicBezTo>
                    <a:lnTo>
                      <a:pt x="362183" y="493886"/>
                    </a:lnTo>
                    <a:lnTo>
                      <a:pt x="362183" y="321750"/>
                    </a:lnTo>
                    <a:cubicBezTo>
                      <a:pt x="451507" y="264789"/>
                      <a:pt x="510855" y="170063"/>
                      <a:pt x="523999" y="65851"/>
                    </a:cubicBezTo>
                    <a:lnTo>
                      <a:pt x="552510" y="65851"/>
                    </a:lnTo>
                    <a:cubicBezTo>
                      <a:pt x="574649" y="65851"/>
                      <a:pt x="592663" y="83882"/>
                      <a:pt x="592663" y="106004"/>
                    </a:cubicBezTo>
                    <a:cubicBezTo>
                      <a:pt x="592663" y="117579"/>
                      <a:pt x="587671" y="128592"/>
                      <a:pt x="578950" y="136213"/>
                    </a:cubicBezTo>
                    <a:lnTo>
                      <a:pt x="477816" y="224700"/>
                    </a:lnTo>
                    <a:cubicBezTo>
                      <a:pt x="467118" y="234106"/>
                      <a:pt x="460960" y="247635"/>
                      <a:pt x="460960" y="263406"/>
                    </a:cubicBezTo>
                    <a:cubicBezTo>
                      <a:pt x="460960" y="290631"/>
                      <a:pt x="483124" y="312795"/>
                      <a:pt x="510349" y="312795"/>
                    </a:cubicBezTo>
                    <a:cubicBezTo>
                      <a:pt x="537575" y="312795"/>
                      <a:pt x="559738" y="290631"/>
                      <a:pt x="559738" y="263406"/>
                    </a:cubicBezTo>
                    <a:lnTo>
                      <a:pt x="559738" y="246943"/>
                    </a:lnTo>
                    <a:lnTo>
                      <a:pt x="526812" y="246943"/>
                    </a:lnTo>
                    <a:lnTo>
                      <a:pt x="526812" y="263406"/>
                    </a:lnTo>
                    <a:cubicBezTo>
                      <a:pt x="526812" y="272489"/>
                      <a:pt x="519416" y="279869"/>
                      <a:pt x="510349" y="279869"/>
                    </a:cubicBezTo>
                    <a:cubicBezTo>
                      <a:pt x="501282" y="279869"/>
                      <a:pt x="493886" y="272489"/>
                      <a:pt x="493886" y="261879"/>
                    </a:cubicBezTo>
                    <a:cubicBezTo>
                      <a:pt x="493886" y="257136"/>
                      <a:pt x="495944" y="252627"/>
                      <a:pt x="499512" y="249491"/>
                    </a:cubicBezTo>
                    <a:lnTo>
                      <a:pt x="600629" y="161003"/>
                    </a:lnTo>
                    <a:cubicBezTo>
                      <a:pt x="616481" y="147145"/>
                      <a:pt x="625589" y="127097"/>
                      <a:pt x="625589" y="106004"/>
                    </a:cubicBezTo>
                    <a:cubicBezTo>
                      <a:pt x="625589" y="65707"/>
                      <a:pt x="592793" y="32926"/>
                      <a:pt x="552510" y="32926"/>
                    </a:cubicBezTo>
                    <a:lnTo>
                      <a:pt x="526450" y="32926"/>
                    </a:lnTo>
                    <a:cubicBezTo>
                      <a:pt x="526563" y="29284"/>
                      <a:pt x="526812" y="25683"/>
                      <a:pt x="526812" y="22025"/>
                    </a:cubicBezTo>
                    <a:lnTo>
                      <a:pt x="526812" y="0"/>
                    </a:lnTo>
                    <a:lnTo>
                      <a:pt x="98777" y="0"/>
                    </a:lnTo>
                    <a:lnTo>
                      <a:pt x="98777" y="22025"/>
                    </a:lnTo>
                    <a:cubicBezTo>
                      <a:pt x="98777" y="25683"/>
                      <a:pt x="99026" y="29284"/>
                      <a:pt x="99139" y="32926"/>
                    </a:cubicBezTo>
                    <a:lnTo>
                      <a:pt x="73079" y="32926"/>
                    </a:lnTo>
                    <a:cubicBezTo>
                      <a:pt x="32798" y="32926"/>
                      <a:pt x="0" y="65707"/>
                      <a:pt x="0" y="106004"/>
                    </a:cubicBezTo>
                    <a:cubicBezTo>
                      <a:pt x="0" y="127081"/>
                      <a:pt x="9108" y="147129"/>
                      <a:pt x="24960" y="161003"/>
                    </a:cubicBezTo>
                    <a:close/>
                    <a:moveTo>
                      <a:pt x="458147" y="559738"/>
                    </a:moveTo>
                    <a:lnTo>
                      <a:pt x="167442" y="559738"/>
                    </a:lnTo>
                    <a:cubicBezTo>
                      <a:pt x="174243" y="540575"/>
                      <a:pt x="192546" y="526812"/>
                      <a:pt x="214017" y="526812"/>
                    </a:cubicBezTo>
                    <a:lnTo>
                      <a:pt x="411572" y="526812"/>
                    </a:lnTo>
                    <a:cubicBezTo>
                      <a:pt x="433043" y="526812"/>
                      <a:pt x="451346" y="540575"/>
                      <a:pt x="458147" y="559738"/>
                    </a:cubicBezTo>
                    <a:close/>
                    <a:moveTo>
                      <a:pt x="296332" y="493886"/>
                    </a:moveTo>
                    <a:lnTo>
                      <a:pt x="296332" y="329257"/>
                    </a:lnTo>
                    <a:lnTo>
                      <a:pt x="329257" y="329257"/>
                    </a:lnTo>
                    <a:lnTo>
                      <a:pt x="329257" y="493886"/>
                    </a:lnTo>
                    <a:close/>
                    <a:moveTo>
                      <a:pt x="493701" y="32926"/>
                    </a:moveTo>
                    <a:cubicBezTo>
                      <a:pt x="493324" y="44003"/>
                      <a:pt x="492221" y="54967"/>
                      <a:pt x="490711" y="65851"/>
                    </a:cubicBezTo>
                    <a:lnTo>
                      <a:pt x="444498" y="65851"/>
                    </a:lnTo>
                    <a:lnTo>
                      <a:pt x="444498" y="98777"/>
                    </a:lnTo>
                    <a:lnTo>
                      <a:pt x="484369" y="98777"/>
                    </a:lnTo>
                    <a:cubicBezTo>
                      <a:pt x="464304" y="179805"/>
                      <a:pt x="413284" y="251621"/>
                      <a:pt x="341115" y="296332"/>
                    </a:cubicBezTo>
                    <a:lnTo>
                      <a:pt x="284515" y="296332"/>
                    </a:lnTo>
                    <a:cubicBezTo>
                      <a:pt x="212322" y="251621"/>
                      <a:pt x="161301" y="179805"/>
                      <a:pt x="141254" y="98777"/>
                    </a:cubicBezTo>
                    <a:lnTo>
                      <a:pt x="411572" y="98777"/>
                    </a:lnTo>
                    <a:lnTo>
                      <a:pt x="411572" y="65851"/>
                    </a:lnTo>
                    <a:lnTo>
                      <a:pt x="134878" y="65851"/>
                    </a:lnTo>
                    <a:cubicBezTo>
                      <a:pt x="133368" y="54967"/>
                      <a:pt x="132265" y="44003"/>
                      <a:pt x="131888" y="32926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2258997" y="2094646"/>
                <a:ext cx="93268" cy="93268"/>
              </a:xfrm>
              <a:custGeom>
                <a:avLst/>
                <a:gdLst>
                  <a:gd name="connsiteX0" fmla="*/ 65851 w 164628"/>
                  <a:gd name="connsiteY0" fmla="*/ 0 h 164628"/>
                  <a:gd name="connsiteX1" fmla="*/ 65851 w 164628"/>
                  <a:gd name="connsiteY1" fmla="*/ 42573 h 164628"/>
                  <a:gd name="connsiteX2" fmla="*/ 35739 w 164628"/>
                  <a:gd name="connsiteY2" fmla="*/ 12477 h 164628"/>
                  <a:gd name="connsiteX3" fmla="*/ 12460 w 164628"/>
                  <a:gd name="connsiteY3" fmla="*/ 35755 h 164628"/>
                  <a:gd name="connsiteX4" fmla="*/ 42572 w 164628"/>
                  <a:gd name="connsiteY4" fmla="*/ 65851 h 164628"/>
                  <a:gd name="connsiteX5" fmla="*/ 0 w 164628"/>
                  <a:gd name="connsiteY5" fmla="*/ 65851 h 164628"/>
                  <a:gd name="connsiteX6" fmla="*/ 0 w 164628"/>
                  <a:gd name="connsiteY6" fmla="*/ 98777 h 164628"/>
                  <a:gd name="connsiteX7" fmla="*/ 42572 w 164628"/>
                  <a:gd name="connsiteY7" fmla="*/ 98777 h 164628"/>
                  <a:gd name="connsiteX8" fmla="*/ 12460 w 164628"/>
                  <a:gd name="connsiteY8" fmla="*/ 128873 h 164628"/>
                  <a:gd name="connsiteX9" fmla="*/ 35739 w 164628"/>
                  <a:gd name="connsiteY9" fmla="*/ 152154 h 164628"/>
                  <a:gd name="connsiteX10" fmla="*/ 65851 w 164628"/>
                  <a:gd name="connsiteY10" fmla="*/ 122058 h 164628"/>
                  <a:gd name="connsiteX11" fmla="*/ 65851 w 164628"/>
                  <a:gd name="connsiteY11" fmla="*/ 164629 h 164628"/>
                  <a:gd name="connsiteX12" fmla="*/ 98777 w 164628"/>
                  <a:gd name="connsiteY12" fmla="*/ 164629 h 164628"/>
                  <a:gd name="connsiteX13" fmla="*/ 98777 w 164628"/>
                  <a:gd name="connsiteY13" fmla="*/ 122058 h 164628"/>
                  <a:gd name="connsiteX14" fmla="*/ 128890 w 164628"/>
                  <a:gd name="connsiteY14" fmla="*/ 152154 h 164628"/>
                  <a:gd name="connsiteX15" fmla="*/ 152168 w 164628"/>
                  <a:gd name="connsiteY15" fmla="*/ 128873 h 164628"/>
                  <a:gd name="connsiteX16" fmla="*/ 122058 w 164628"/>
                  <a:gd name="connsiteY16" fmla="*/ 98777 h 164628"/>
                  <a:gd name="connsiteX17" fmla="*/ 164629 w 164628"/>
                  <a:gd name="connsiteY17" fmla="*/ 98777 h 164628"/>
                  <a:gd name="connsiteX18" fmla="*/ 164629 w 164628"/>
                  <a:gd name="connsiteY18" fmla="*/ 65851 h 164628"/>
                  <a:gd name="connsiteX19" fmla="*/ 122058 w 164628"/>
                  <a:gd name="connsiteY19" fmla="*/ 65851 h 164628"/>
                  <a:gd name="connsiteX20" fmla="*/ 152168 w 164628"/>
                  <a:gd name="connsiteY20" fmla="*/ 35755 h 164628"/>
                  <a:gd name="connsiteX21" fmla="*/ 128890 w 164628"/>
                  <a:gd name="connsiteY21" fmla="*/ 12477 h 164628"/>
                  <a:gd name="connsiteX22" fmla="*/ 98777 w 164628"/>
                  <a:gd name="connsiteY22" fmla="*/ 42573 h 164628"/>
                  <a:gd name="connsiteX23" fmla="*/ 98777 w 164628"/>
                  <a:gd name="connsiteY23" fmla="*/ 0 h 164628"/>
                  <a:gd name="connsiteX24" fmla="*/ 95948 w 164628"/>
                  <a:gd name="connsiteY24" fmla="*/ 49389 h 164628"/>
                  <a:gd name="connsiteX25" fmla="*/ 115240 w 164628"/>
                  <a:gd name="connsiteY25" fmla="*/ 68681 h 164628"/>
                  <a:gd name="connsiteX26" fmla="*/ 115240 w 164628"/>
                  <a:gd name="connsiteY26" fmla="*/ 95948 h 164628"/>
                  <a:gd name="connsiteX27" fmla="*/ 95948 w 164628"/>
                  <a:gd name="connsiteY27" fmla="*/ 115240 h 164628"/>
                  <a:gd name="connsiteX28" fmla="*/ 68681 w 164628"/>
                  <a:gd name="connsiteY28" fmla="*/ 115240 h 164628"/>
                  <a:gd name="connsiteX29" fmla="*/ 49389 w 164628"/>
                  <a:gd name="connsiteY29" fmla="*/ 95948 h 164628"/>
                  <a:gd name="connsiteX30" fmla="*/ 49389 w 164628"/>
                  <a:gd name="connsiteY30" fmla="*/ 68681 h 164628"/>
                  <a:gd name="connsiteX31" fmla="*/ 68681 w 164628"/>
                  <a:gd name="connsiteY31" fmla="*/ 49389 h 16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4628" h="164628">
                    <a:moveTo>
                      <a:pt x="65851" y="0"/>
                    </a:moveTo>
                    <a:lnTo>
                      <a:pt x="65851" y="42573"/>
                    </a:lnTo>
                    <a:lnTo>
                      <a:pt x="35739" y="12477"/>
                    </a:lnTo>
                    <a:lnTo>
                      <a:pt x="12460" y="35755"/>
                    </a:lnTo>
                    <a:lnTo>
                      <a:pt x="42572" y="65851"/>
                    </a:lnTo>
                    <a:lnTo>
                      <a:pt x="0" y="65851"/>
                    </a:lnTo>
                    <a:lnTo>
                      <a:pt x="0" y="98777"/>
                    </a:lnTo>
                    <a:lnTo>
                      <a:pt x="42572" y="98777"/>
                    </a:lnTo>
                    <a:lnTo>
                      <a:pt x="12460" y="128873"/>
                    </a:lnTo>
                    <a:lnTo>
                      <a:pt x="35739" y="152154"/>
                    </a:lnTo>
                    <a:lnTo>
                      <a:pt x="65851" y="122058"/>
                    </a:lnTo>
                    <a:lnTo>
                      <a:pt x="65851" y="164629"/>
                    </a:lnTo>
                    <a:lnTo>
                      <a:pt x="98777" y="164629"/>
                    </a:lnTo>
                    <a:lnTo>
                      <a:pt x="98777" y="122058"/>
                    </a:lnTo>
                    <a:lnTo>
                      <a:pt x="128890" y="152154"/>
                    </a:lnTo>
                    <a:lnTo>
                      <a:pt x="152168" y="128873"/>
                    </a:lnTo>
                    <a:lnTo>
                      <a:pt x="122058" y="98777"/>
                    </a:lnTo>
                    <a:lnTo>
                      <a:pt x="164629" y="98777"/>
                    </a:lnTo>
                    <a:lnTo>
                      <a:pt x="164629" y="65851"/>
                    </a:lnTo>
                    <a:lnTo>
                      <a:pt x="122058" y="65851"/>
                    </a:lnTo>
                    <a:lnTo>
                      <a:pt x="152168" y="35755"/>
                    </a:lnTo>
                    <a:lnTo>
                      <a:pt x="128890" y="12477"/>
                    </a:lnTo>
                    <a:lnTo>
                      <a:pt x="98777" y="42573"/>
                    </a:lnTo>
                    <a:lnTo>
                      <a:pt x="98777" y="0"/>
                    </a:lnTo>
                    <a:close/>
                    <a:moveTo>
                      <a:pt x="95948" y="49389"/>
                    </a:moveTo>
                    <a:lnTo>
                      <a:pt x="115240" y="68681"/>
                    </a:lnTo>
                    <a:lnTo>
                      <a:pt x="115240" y="95948"/>
                    </a:lnTo>
                    <a:lnTo>
                      <a:pt x="95948" y="115240"/>
                    </a:lnTo>
                    <a:lnTo>
                      <a:pt x="68681" y="115240"/>
                    </a:lnTo>
                    <a:lnTo>
                      <a:pt x="49389" y="95948"/>
                    </a:lnTo>
                    <a:lnTo>
                      <a:pt x="49389" y="68681"/>
                    </a:lnTo>
                    <a:lnTo>
                      <a:pt x="68681" y="49389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2688031" y="1982724"/>
                <a:ext cx="93268" cy="93268"/>
              </a:xfrm>
              <a:custGeom>
                <a:avLst/>
                <a:gdLst>
                  <a:gd name="connsiteX0" fmla="*/ 122058 w 164628"/>
                  <a:gd name="connsiteY0" fmla="*/ 65851 h 164628"/>
                  <a:gd name="connsiteX1" fmla="*/ 152168 w 164628"/>
                  <a:gd name="connsiteY1" fmla="*/ 35755 h 164628"/>
                  <a:gd name="connsiteX2" fmla="*/ 128890 w 164628"/>
                  <a:gd name="connsiteY2" fmla="*/ 12476 h 164628"/>
                  <a:gd name="connsiteX3" fmla="*/ 98777 w 164628"/>
                  <a:gd name="connsiteY3" fmla="*/ 42572 h 164628"/>
                  <a:gd name="connsiteX4" fmla="*/ 98777 w 164628"/>
                  <a:gd name="connsiteY4" fmla="*/ 0 h 164628"/>
                  <a:gd name="connsiteX5" fmla="*/ 65851 w 164628"/>
                  <a:gd name="connsiteY5" fmla="*/ 0 h 164628"/>
                  <a:gd name="connsiteX6" fmla="*/ 65851 w 164628"/>
                  <a:gd name="connsiteY6" fmla="*/ 42572 h 164628"/>
                  <a:gd name="connsiteX7" fmla="*/ 35739 w 164628"/>
                  <a:gd name="connsiteY7" fmla="*/ 12476 h 164628"/>
                  <a:gd name="connsiteX8" fmla="*/ 12460 w 164628"/>
                  <a:gd name="connsiteY8" fmla="*/ 35755 h 164628"/>
                  <a:gd name="connsiteX9" fmla="*/ 42573 w 164628"/>
                  <a:gd name="connsiteY9" fmla="*/ 65851 h 164628"/>
                  <a:gd name="connsiteX10" fmla="*/ 0 w 164628"/>
                  <a:gd name="connsiteY10" fmla="*/ 65851 h 164628"/>
                  <a:gd name="connsiteX11" fmla="*/ 0 w 164628"/>
                  <a:gd name="connsiteY11" fmla="*/ 98777 h 164628"/>
                  <a:gd name="connsiteX12" fmla="*/ 42573 w 164628"/>
                  <a:gd name="connsiteY12" fmla="*/ 98777 h 164628"/>
                  <a:gd name="connsiteX13" fmla="*/ 12460 w 164628"/>
                  <a:gd name="connsiteY13" fmla="*/ 128873 h 164628"/>
                  <a:gd name="connsiteX14" fmla="*/ 35739 w 164628"/>
                  <a:gd name="connsiteY14" fmla="*/ 152154 h 164628"/>
                  <a:gd name="connsiteX15" fmla="*/ 65851 w 164628"/>
                  <a:gd name="connsiteY15" fmla="*/ 122058 h 164628"/>
                  <a:gd name="connsiteX16" fmla="*/ 65851 w 164628"/>
                  <a:gd name="connsiteY16" fmla="*/ 164629 h 164628"/>
                  <a:gd name="connsiteX17" fmla="*/ 98777 w 164628"/>
                  <a:gd name="connsiteY17" fmla="*/ 164629 h 164628"/>
                  <a:gd name="connsiteX18" fmla="*/ 98777 w 164628"/>
                  <a:gd name="connsiteY18" fmla="*/ 122058 h 164628"/>
                  <a:gd name="connsiteX19" fmla="*/ 128890 w 164628"/>
                  <a:gd name="connsiteY19" fmla="*/ 152154 h 164628"/>
                  <a:gd name="connsiteX20" fmla="*/ 152168 w 164628"/>
                  <a:gd name="connsiteY20" fmla="*/ 128873 h 164628"/>
                  <a:gd name="connsiteX21" fmla="*/ 122058 w 164628"/>
                  <a:gd name="connsiteY21" fmla="*/ 98777 h 164628"/>
                  <a:gd name="connsiteX22" fmla="*/ 164629 w 164628"/>
                  <a:gd name="connsiteY22" fmla="*/ 98777 h 164628"/>
                  <a:gd name="connsiteX23" fmla="*/ 164629 w 164628"/>
                  <a:gd name="connsiteY23" fmla="*/ 65851 h 164628"/>
                  <a:gd name="connsiteX24" fmla="*/ 115240 w 164628"/>
                  <a:gd name="connsiteY24" fmla="*/ 68681 h 164628"/>
                  <a:gd name="connsiteX25" fmla="*/ 115240 w 164628"/>
                  <a:gd name="connsiteY25" fmla="*/ 95948 h 164628"/>
                  <a:gd name="connsiteX26" fmla="*/ 95948 w 164628"/>
                  <a:gd name="connsiteY26" fmla="*/ 115240 h 164628"/>
                  <a:gd name="connsiteX27" fmla="*/ 68681 w 164628"/>
                  <a:gd name="connsiteY27" fmla="*/ 115240 h 164628"/>
                  <a:gd name="connsiteX28" fmla="*/ 49389 w 164628"/>
                  <a:gd name="connsiteY28" fmla="*/ 95948 h 164628"/>
                  <a:gd name="connsiteX29" fmla="*/ 49389 w 164628"/>
                  <a:gd name="connsiteY29" fmla="*/ 68681 h 164628"/>
                  <a:gd name="connsiteX30" fmla="*/ 68681 w 164628"/>
                  <a:gd name="connsiteY30" fmla="*/ 49389 h 164628"/>
                  <a:gd name="connsiteX31" fmla="*/ 95948 w 164628"/>
                  <a:gd name="connsiteY31" fmla="*/ 49389 h 16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4628" h="164628">
                    <a:moveTo>
                      <a:pt x="122058" y="65851"/>
                    </a:moveTo>
                    <a:lnTo>
                      <a:pt x="152168" y="35755"/>
                    </a:lnTo>
                    <a:lnTo>
                      <a:pt x="128890" y="12476"/>
                    </a:lnTo>
                    <a:lnTo>
                      <a:pt x="98777" y="42572"/>
                    </a:lnTo>
                    <a:lnTo>
                      <a:pt x="98777" y="0"/>
                    </a:lnTo>
                    <a:lnTo>
                      <a:pt x="65851" y="0"/>
                    </a:lnTo>
                    <a:lnTo>
                      <a:pt x="65851" y="42572"/>
                    </a:lnTo>
                    <a:lnTo>
                      <a:pt x="35739" y="12476"/>
                    </a:lnTo>
                    <a:lnTo>
                      <a:pt x="12460" y="35755"/>
                    </a:lnTo>
                    <a:lnTo>
                      <a:pt x="42573" y="65851"/>
                    </a:lnTo>
                    <a:lnTo>
                      <a:pt x="0" y="65851"/>
                    </a:lnTo>
                    <a:lnTo>
                      <a:pt x="0" y="98777"/>
                    </a:lnTo>
                    <a:lnTo>
                      <a:pt x="42573" y="98777"/>
                    </a:lnTo>
                    <a:lnTo>
                      <a:pt x="12460" y="128873"/>
                    </a:lnTo>
                    <a:lnTo>
                      <a:pt x="35739" y="152154"/>
                    </a:lnTo>
                    <a:lnTo>
                      <a:pt x="65851" y="122058"/>
                    </a:lnTo>
                    <a:lnTo>
                      <a:pt x="65851" y="164629"/>
                    </a:lnTo>
                    <a:lnTo>
                      <a:pt x="98777" y="164629"/>
                    </a:lnTo>
                    <a:lnTo>
                      <a:pt x="98777" y="122058"/>
                    </a:lnTo>
                    <a:lnTo>
                      <a:pt x="128890" y="152154"/>
                    </a:lnTo>
                    <a:lnTo>
                      <a:pt x="152168" y="128873"/>
                    </a:lnTo>
                    <a:lnTo>
                      <a:pt x="122058" y="98777"/>
                    </a:lnTo>
                    <a:lnTo>
                      <a:pt x="164629" y="98777"/>
                    </a:lnTo>
                    <a:lnTo>
                      <a:pt x="164629" y="65851"/>
                    </a:lnTo>
                    <a:close/>
                    <a:moveTo>
                      <a:pt x="115240" y="68681"/>
                    </a:moveTo>
                    <a:lnTo>
                      <a:pt x="115240" y="95948"/>
                    </a:lnTo>
                    <a:lnTo>
                      <a:pt x="95948" y="115240"/>
                    </a:lnTo>
                    <a:lnTo>
                      <a:pt x="68681" y="115240"/>
                    </a:lnTo>
                    <a:lnTo>
                      <a:pt x="49389" y="95948"/>
                    </a:lnTo>
                    <a:lnTo>
                      <a:pt x="49389" y="68681"/>
                    </a:lnTo>
                    <a:lnTo>
                      <a:pt x="68681" y="49389"/>
                    </a:lnTo>
                    <a:lnTo>
                      <a:pt x="95948" y="49389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2632071" y="2113299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2613417" y="2131953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2632071" y="2150604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2650724" y="2131949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2258997" y="1917434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2240341" y="1936087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2258992" y="1954747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2277638" y="1936065"/>
                <a:ext cx="18653" cy="18653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47250" y="1833006"/>
            <a:ext cx="2897502" cy="3265407"/>
            <a:chOff x="4647249" y="1701631"/>
            <a:chExt cx="2897502" cy="3265407"/>
          </a:xfrm>
        </p:grpSpPr>
        <p:grpSp>
          <p:nvGrpSpPr>
            <p:cNvPr id="31" name="组合 30"/>
            <p:cNvGrpSpPr/>
            <p:nvPr/>
          </p:nvGrpSpPr>
          <p:grpSpPr>
            <a:xfrm>
              <a:off x="4647249" y="1701631"/>
              <a:ext cx="2897502" cy="3265407"/>
              <a:chOff x="8632094" y="1701631"/>
              <a:chExt cx="2897502" cy="3265407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8632094" y="1701631"/>
                <a:ext cx="2897502" cy="3078959"/>
              </a:xfrm>
              <a:prstGeom prst="roundRect">
                <a:avLst>
                  <a:gd name="adj" fmla="val 2616"/>
                </a:avLst>
              </a:prstGeom>
              <a:gradFill>
                <a:gsLst>
                  <a:gs pos="40000">
                    <a:srgbClr val="FFFFFF"/>
                  </a:gs>
                  <a:gs pos="0">
                    <a:schemeClr val="bg1"/>
                  </a:gs>
                  <a:gs pos="87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5199"/>
                    </a:gs>
                    <a:gs pos="100000">
                      <a:srgbClr val="005199">
                        <a:alpha val="0"/>
                      </a:srgbClr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9290391" y="2380305"/>
                <a:ext cx="1580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5199"/>
                    </a:solidFill>
                    <a:effectLst/>
                    <a:uLnTx/>
                    <a:uFillTx/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Times New Roman" panose="02020603050405020304" pitchFamily="18" charset="0"/>
                  </a:rPr>
                  <a:t>能力目标</a:t>
                </a:r>
                <a:endParaRPr kumimoji="0" lang="zh-CN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5199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8944379" y="2858674"/>
                <a:ext cx="227293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/>
            </p:nvSpPr>
            <p:spPr>
              <a:xfrm>
                <a:off x="8944379" y="2936943"/>
                <a:ext cx="2374214" cy="2030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1.能够建立一个微博号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2.能够进行微博发布内容排期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3.能够进行风格化的微博文案撰写并制作内容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4.能够带动一个微博话题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5.能够运营一个微博号并达到加V的要求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775240" y="1837787"/>
              <a:ext cx="641521" cy="641520"/>
              <a:chOff x="6158358" y="1837787"/>
              <a:chExt cx="641521" cy="641520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6468771" y="1972299"/>
                <a:ext cx="20694" cy="20694"/>
              </a:xfrm>
              <a:custGeom>
                <a:avLst/>
                <a:gdLst>
                  <a:gd name="connsiteX0" fmla="*/ 0 w 32925"/>
                  <a:gd name="connsiteY0" fmla="*/ 0 h 32925"/>
                  <a:gd name="connsiteX1" fmla="*/ 32926 w 32925"/>
                  <a:gd name="connsiteY1" fmla="*/ 0 h 32925"/>
                  <a:gd name="connsiteX2" fmla="*/ 32926 w 32925"/>
                  <a:gd name="connsiteY2" fmla="*/ 32926 h 32925"/>
                  <a:gd name="connsiteX3" fmla="*/ 0 w 32925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32925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6468771" y="1837787"/>
                <a:ext cx="20694" cy="41388"/>
              </a:xfrm>
              <a:custGeom>
                <a:avLst/>
                <a:gdLst>
                  <a:gd name="connsiteX0" fmla="*/ 0 w 32925"/>
                  <a:gd name="connsiteY0" fmla="*/ 0 h 65851"/>
                  <a:gd name="connsiteX1" fmla="*/ 32926 w 32925"/>
                  <a:gd name="connsiteY1" fmla="*/ 0 h 65851"/>
                  <a:gd name="connsiteX2" fmla="*/ 32926 w 32925"/>
                  <a:gd name="connsiteY2" fmla="*/ 65851 h 65851"/>
                  <a:gd name="connsiteX3" fmla="*/ 0 w 32925"/>
                  <a:gd name="connsiteY3" fmla="*/ 65851 h 6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5" h="65851">
                    <a:moveTo>
                      <a:pt x="0" y="0"/>
                    </a:moveTo>
                    <a:lnTo>
                      <a:pt x="32926" y="0"/>
                    </a:lnTo>
                    <a:lnTo>
                      <a:pt x="32926" y="65851"/>
                    </a:lnTo>
                    <a:lnTo>
                      <a:pt x="0" y="65851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6362056" y="1875930"/>
                <a:ext cx="43900" cy="43899"/>
              </a:xfrm>
              <a:custGeom>
                <a:avLst/>
                <a:gdLst>
                  <a:gd name="connsiteX0" fmla="*/ 0 w 69847"/>
                  <a:gd name="connsiteY0" fmla="*/ 23280 h 69846"/>
                  <a:gd name="connsiteX1" fmla="*/ 23289 w 69847"/>
                  <a:gd name="connsiteY1" fmla="*/ 0 h 69846"/>
                  <a:gd name="connsiteX2" fmla="*/ 69848 w 69847"/>
                  <a:gd name="connsiteY2" fmla="*/ 46559 h 69846"/>
                  <a:gd name="connsiteX3" fmla="*/ 46567 w 69847"/>
                  <a:gd name="connsiteY3" fmla="*/ 69847 h 6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47" h="69846">
                    <a:moveTo>
                      <a:pt x="0" y="23280"/>
                    </a:moveTo>
                    <a:lnTo>
                      <a:pt x="23289" y="0"/>
                    </a:lnTo>
                    <a:lnTo>
                      <a:pt x="69848" y="46559"/>
                    </a:lnTo>
                    <a:lnTo>
                      <a:pt x="46567" y="69847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6323911" y="1982645"/>
                <a:ext cx="41388" cy="20694"/>
              </a:xfrm>
              <a:custGeom>
                <a:avLst/>
                <a:gdLst>
                  <a:gd name="connsiteX0" fmla="*/ 0 w 65851"/>
                  <a:gd name="connsiteY0" fmla="*/ 0 h 32925"/>
                  <a:gd name="connsiteX1" fmla="*/ 65851 w 65851"/>
                  <a:gd name="connsiteY1" fmla="*/ 0 h 32925"/>
                  <a:gd name="connsiteX2" fmla="*/ 65851 w 65851"/>
                  <a:gd name="connsiteY2" fmla="*/ 32926 h 32925"/>
                  <a:gd name="connsiteX3" fmla="*/ 0 w 65851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32925">
                    <a:moveTo>
                      <a:pt x="0" y="0"/>
                    </a:moveTo>
                    <a:lnTo>
                      <a:pt x="65851" y="0"/>
                    </a:lnTo>
                    <a:lnTo>
                      <a:pt x="65851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6592936" y="1982645"/>
                <a:ext cx="41388" cy="20694"/>
              </a:xfrm>
              <a:custGeom>
                <a:avLst/>
                <a:gdLst>
                  <a:gd name="connsiteX0" fmla="*/ 0 w 65851"/>
                  <a:gd name="connsiteY0" fmla="*/ 0 h 32925"/>
                  <a:gd name="connsiteX1" fmla="*/ 65851 w 65851"/>
                  <a:gd name="connsiteY1" fmla="*/ 0 h 32925"/>
                  <a:gd name="connsiteX2" fmla="*/ 65851 w 65851"/>
                  <a:gd name="connsiteY2" fmla="*/ 32926 h 32925"/>
                  <a:gd name="connsiteX3" fmla="*/ 0 w 65851"/>
                  <a:gd name="connsiteY3" fmla="*/ 32926 h 3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51" h="32925">
                    <a:moveTo>
                      <a:pt x="0" y="0"/>
                    </a:moveTo>
                    <a:lnTo>
                      <a:pt x="65851" y="0"/>
                    </a:lnTo>
                    <a:lnTo>
                      <a:pt x="65851" y="32926"/>
                    </a:lnTo>
                    <a:lnTo>
                      <a:pt x="0" y="32926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6552285" y="1875931"/>
                <a:ext cx="43900" cy="43899"/>
              </a:xfrm>
              <a:custGeom>
                <a:avLst/>
                <a:gdLst>
                  <a:gd name="connsiteX0" fmla="*/ 0 w 69847"/>
                  <a:gd name="connsiteY0" fmla="*/ 46559 h 69846"/>
                  <a:gd name="connsiteX1" fmla="*/ 46567 w 69847"/>
                  <a:gd name="connsiteY1" fmla="*/ 0 h 69846"/>
                  <a:gd name="connsiteX2" fmla="*/ 69848 w 69847"/>
                  <a:gd name="connsiteY2" fmla="*/ 23280 h 69846"/>
                  <a:gd name="connsiteX3" fmla="*/ 23289 w 69847"/>
                  <a:gd name="connsiteY3" fmla="*/ 69847 h 6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47" h="69846">
                    <a:moveTo>
                      <a:pt x="0" y="46559"/>
                    </a:moveTo>
                    <a:lnTo>
                      <a:pt x="46567" y="0"/>
                    </a:lnTo>
                    <a:lnTo>
                      <a:pt x="69848" y="23280"/>
                    </a:lnTo>
                    <a:lnTo>
                      <a:pt x="23289" y="69847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6479119" y="1941258"/>
                <a:ext cx="51735" cy="51735"/>
              </a:xfrm>
              <a:custGeom>
                <a:avLst/>
                <a:gdLst>
                  <a:gd name="connsiteX0" fmla="*/ 49389 w 82314"/>
                  <a:gd name="connsiteY0" fmla="*/ 82314 h 82314"/>
                  <a:gd name="connsiteX1" fmla="*/ 82314 w 82314"/>
                  <a:gd name="connsiteY1" fmla="*/ 82314 h 82314"/>
                  <a:gd name="connsiteX2" fmla="*/ 0 w 82314"/>
                  <a:gd name="connsiteY2" fmla="*/ 0 h 82314"/>
                  <a:gd name="connsiteX3" fmla="*/ 0 w 82314"/>
                  <a:gd name="connsiteY3" fmla="*/ 32926 h 82314"/>
                  <a:gd name="connsiteX4" fmla="*/ 49389 w 82314"/>
                  <a:gd name="connsiteY4" fmla="*/ 82314 h 8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14" h="82314">
                    <a:moveTo>
                      <a:pt x="49389" y="82314"/>
                    </a:moveTo>
                    <a:lnTo>
                      <a:pt x="82314" y="82314"/>
                    </a:lnTo>
                    <a:cubicBezTo>
                      <a:pt x="82314" y="36929"/>
                      <a:pt x="45386" y="0"/>
                      <a:pt x="0" y="0"/>
                    </a:cubicBezTo>
                    <a:lnTo>
                      <a:pt x="0" y="32926"/>
                    </a:lnTo>
                    <a:cubicBezTo>
                      <a:pt x="27225" y="32926"/>
                      <a:pt x="49389" y="55089"/>
                      <a:pt x="49389" y="8231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6158358" y="1899892"/>
                <a:ext cx="641521" cy="579415"/>
              </a:xfrm>
              <a:custGeom>
                <a:avLst/>
                <a:gdLst>
                  <a:gd name="connsiteX0" fmla="*/ 962041 w 1020698"/>
                  <a:gd name="connsiteY0" fmla="*/ 562778 h 921883"/>
                  <a:gd name="connsiteX1" fmla="*/ 856069 w 1020698"/>
                  <a:gd name="connsiteY1" fmla="*/ 530987 h 921883"/>
                  <a:gd name="connsiteX2" fmla="*/ 856069 w 1020698"/>
                  <a:gd name="connsiteY2" fmla="*/ 505979 h 921883"/>
                  <a:gd name="connsiteX3" fmla="*/ 905458 w 1020698"/>
                  <a:gd name="connsiteY3" fmla="*/ 411551 h 921883"/>
                  <a:gd name="connsiteX4" fmla="*/ 905458 w 1020698"/>
                  <a:gd name="connsiteY4" fmla="*/ 362162 h 921883"/>
                  <a:gd name="connsiteX5" fmla="*/ 790218 w 1020698"/>
                  <a:gd name="connsiteY5" fmla="*/ 246922 h 921883"/>
                  <a:gd name="connsiteX6" fmla="*/ 707245 w 1020698"/>
                  <a:gd name="connsiteY6" fmla="*/ 282379 h 921883"/>
                  <a:gd name="connsiteX7" fmla="*/ 657430 w 1020698"/>
                  <a:gd name="connsiteY7" fmla="*/ 164671 h 921883"/>
                  <a:gd name="connsiteX8" fmla="*/ 658515 w 1020698"/>
                  <a:gd name="connsiteY8" fmla="*/ 148128 h 921883"/>
                  <a:gd name="connsiteX9" fmla="*/ 607414 w 1020698"/>
                  <a:gd name="connsiteY9" fmla="*/ 36184 h 921883"/>
                  <a:gd name="connsiteX10" fmla="*/ 488700 w 1020698"/>
                  <a:gd name="connsiteY10" fmla="*/ 1514 h 921883"/>
                  <a:gd name="connsiteX11" fmla="*/ 362778 w 1020698"/>
                  <a:gd name="connsiteY11" fmla="*/ 134888 h 921883"/>
                  <a:gd name="connsiteX12" fmla="*/ 363550 w 1020698"/>
                  <a:gd name="connsiteY12" fmla="*/ 164342 h 921883"/>
                  <a:gd name="connsiteX13" fmla="*/ 313502 w 1020698"/>
                  <a:gd name="connsiteY13" fmla="*/ 282436 h 921883"/>
                  <a:gd name="connsiteX14" fmla="*/ 230480 w 1020698"/>
                  <a:gd name="connsiteY14" fmla="*/ 246905 h 921883"/>
                  <a:gd name="connsiteX15" fmla="*/ 115240 w 1020698"/>
                  <a:gd name="connsiteY15" fmla="*/ 362145 h 921883"/>
                  <a:gd name="connsiteX16" fmla="*/ 115240 w 1020698"/>
                  <a:gd name="connsiteY16" fmla="*/ 411534 h 921883"/>
                  <a:gd name="connsiteX17" fmla="*/ 164629 w 1020698"/>
                  <a:gd name="connsiteY17" fmla="*/ 505963 h 921883"/>
                  <a:gd name="connsiteX18" fmla="*/ 164629 w 1020698"/>
                  <a:gd name="connsiteY18" fmla="*/ 530970 h 921883"/>
                  <a:gd name="connsiteX19" fmla="*/ 58657 w 1020698"/>
                  <a:gd name="connsiteY19" fmla="*/ 562762 h 921883"/>
                  <a:gd name="connsiteX20" fmla="*/ 0 w 1020698"/>
                  <a:gd name="connsiteY20" fmla="*/ 641621 h 921883"/>
                  <a:gd name="connsiteX21" fmla="*/ 0 w 1020698"/>
                  <a:gd name="connsiteY21" fmla="*/ 790180 h 921883"/>
                  <a:gd name="connsiteX22" fmla="*/ 197554 w 1020698"/>
                  <a:gd name="connsiteY22" fmla="*/ 790180 h 921883"/>
                  <a:gd name="connsiteX23" fmla="*/ 214017 w 1020698"/>
                  <a:gd name="connsiteY23" fmla="*/ 806643 h 921883"/>
                  <a:gd name="connsiteX24" fmla="*/ 214017 w 1020698"/>
                  <a:gd name="connsiteY24" fmla="*/ 921883 h 921883"/>
                  <a:gd name="connsiteX25" fmla="*/ 806681 w 1020698"/>
                  <a:gd name="connsiteY25" fmla="*/ 921883 h 921883"/>
                  <a:gd name="connsiteX26" fmla="*/ 806681 w 1020698"/>
                  <a:gd name="connsiteY26" fmla="*/ 806643 h 921883"/>
                  <a:gd name="connsiteX27" fmla="*/ 823144 w 1020698"/>
                  <a:gd name="connsiteY27" fmla="*/ 790180 h 921883"/>
                  <a:gd name="connsiteX28" fmla="*/ 1020698 w 1020698"/>
                  <a:gd name="connsiteY28" fmla="*/ 790180 h 921883"/>
                  <a:gd name="connsiteX29" fmla="*/ 1020698 w 1020698"/>
                  <a:gd name="connsiteY29" fmla="*/ 641621 h 921883"/>
                  <a:gd name="connsiteX30" fmla="*/ 962041 w 1020698"/>
                  <a:gd name="connsiteY30" fmla="*/ 562778 h 921883"/>
                  <a:gd name="connsiteX31" fmla="*/ 823144 w 1020698"/>
                  <a:gd name="connsiteY31" fmla="*/ 538712 h 921883"/>
                  <a:gd name="connsiteX32" fmla="*/ 790218 w 1020698"/>
                  <a:gd name="connsiteY32" fmla="*/ 559700 h 921883"/>
                  <a:gd name="connsiteX33" fmla="*/ 757292 w 1020698"/>
                  <a:gd name="connsiteY33" fmla="*/ 538712 h 921883"/>
                  <a:gd name="connsiteX34" fmla="*/ 757292 w 1020698"/>
                  <a:gd name="connsiteY34" fmla="*/ 521920 h 921883"/>
                  <a:gd name="connsiteX35" fmla="*/ 790218 w 1020698"/>
                  <a:gd name="connsiteY35" fmla="*/ 526774 h 921883"/>
                  <a:gd name="connsiteX36" fmla="*/ 823144 w 1020698"/>
                  <a:gd name="connsiteY36" fmla="*/ 521920 h 921883"/>
                  <a:gd name="connsiteX37" fmla="*/ 402303 w 1020698"/>
                  <a:gd name="connsiteY37" fmla="*/ 562778 h 921883"/>
                  <a:gd name="connsiteX38" fmla="*/ 296332 w 1020698"/>
                  <a:gd name="connsiteY38" fmla="*/ 530987 h 921883"/>
                  <a:gd name="connsiteX39" fmla="*/ 296332 w 1020698"/>
                  <a:gd name="connsiteY39" fmla="*/ 505979 h 921883"/>
                  <a:gd name="connsiteX40" fmla="*/ 337691 w 1020698"/>
                  <a:gd name="connsiteY40" fmla="*/ 453543 h 921883"/>
                  <a:gd name="connsiteX41" fmla="*/ 388083 w 1020698"/>
                  <a:gd name="connsiteY41" fmla="*/ 476647 h 921883"/>
                  <a:gd name="connsiteX42" fmla="*/ 428051 w 1020698"/>
                  <a:gd name="connsiteY42" fmla="*/ 530641 h 921883"/>
                  <a:gd name="connsiteX43" fmla="*/ 428051 w 1020698"/>
                  <a:gd name="connsiteY43" fmla="*/ 563077 h 921883"/>
                  <a:gd name="connsiteX44" fmla="*/ 412496 w 1020698"/>
                  <a:gd name="connsiteY44" fmla="*/ 566662 h 921883"/>
                  <a:gd name="connsiteX45" fmla="*/ 402303 w 1020698"/>
                  <a:gd name="connsiteY45" fmla="*/ 562778 h 921883"/>
                  <a:gd name="connsiteX46" fmla="*/ 379354 w 1020698"/>
                  <a:gd name="connsiteY46" fmla="*/ 441597 h 921883"/>
                  <a:gd name="connsiteX47" fmla="*/ 358557 w 1020698"/>
                  <a:gd name="connsiteY47" fmla="*/ 428295 h 921883"/>
                  <a:gd name="connsiteX48" fmla="*/ 345969 w 1020698"/>
                  <a:gd name="connsiteY48" fmla="*/ 390167 h 921883"/>
                  <a:gd name="connsiteX49" fmla="*/ 378646 w 1020698"/>
                  <a:gd name="connsiteY49" fmla="*/ 349237 h 921883"/>
                  <a:gd name="connsiteX50" fmla="*/ 378646 w 1020698"/>
                  <a:gd name="connsiteY50" fmla="*/ 427997 h 921883"/>
                  <a:gd name="connsiteX51" fmla="*/ 379354 w 1020698"/>
                  <a:gd name="connsiteY51" fmla="*/ 441597 h 921883"/>
                  <a:gd name="connsiteX52" fmla="*/ 559738 w 1020698"/>
                  <a:gd name="connsiteY52" fmla="*/ 567931 h 921883"/>
                  <a:gd name="connsiteX53" fmla="*/ 510349 w 1020698"/>
                  <a:gd name="connsiteY53" fmla="*/ 604973 h 921883"/>
                  <a:gd name="connsiteX54" fmla="*/ 460960 w 1020698"/>
                  <a:gd name="connsiteY54" fmla="*/ 567931 h 921883"/>
                  <a:gd name="connsiteX55" fmla="*/ 460960 w 1020698"/>
                  <a:gd name="connsiteY55" fmla="*/ 550005 h 921883"/>
                  <a:gd name="connsiteX56" fmla="*/ 510349 w 1020698"/>
                  <a:gd name="connsiteY56" fmla="*/ 559700 h 921883"/>
                  <a:gd name="connsiteX57" fmla="*/ 559738 w 1020698"/>
                  <a:gd name="connsiteY57" fmla="*/ 550005 h 921883"/>
                  <a:gd name="connsiteX58" fmla="*/ 440744 w 1020698"/>
                  <a:gd name="connsiteY58" fmla="*/ 593928 h 921883"/>
                  <a:gd name="connsiteX59" fmla="*/ 480880 w 1020698"/>
                  <a:gd name="connsiteY59" fmla="*/ 624041 h 921883"/>
                  <a:gd name="connsiteX60" fmla="*/ 439594 w 1020698"/>
                  <a:gd name="connsiteY60" fmla="*/ 648815 h 921883"/>
                  <a:gd name="connsiteX61" fmla="*/ 429152 w 1020698"/>
                  <a:gd name="connsiteY61" fmla="*/ 596614 h 921883"/>
                  <a:gd name="connsiteX62" fmla="*/ 492567 w 1020698"/>
                  <a:gd name="connsiteY62" fmla="*/ 724329 h 921883"/>
                  <a:gd name="connsiteX63" fmla="*/ 528131 w 1020698"/>
                  <a:gd name="connsiteY63" fmla="*/ 724329 h 921883"/>
                  <a:gd name="connsiteX64" fmla="*/ 541845 w 1020698"/>
                  <a:gd name="connsiteY64" fmla="*/ 888957 h 921883"/>
                  <a:gd name="connsiteX65" fmla="*/ 478854 w 1020698"/>
                  <a:gd name="connsiteY65" fmla="*/ 888957 h 921883"/>
                  <a:gd name="connsiteX66" fmla="*/ 531401 w 1020698"/>
                  <a:gd name="connsiteY66" fmla="*/ 691403 h 921883"/>
                  <a:gd name="connsiteX67" fmla="*/ 489281 w 1020698"/>
                  <a:gd name="connsiteY67" fmla="*/ 691403 h 921883"/>
                  <a:gd name="connsiteX68" fmla="*/ 479827 w 1020698"/>
                  <a:gd name="connsiteY68" fmla="*/ 663052 h 921883"/>
                  <a:gd name="connsiteX69" fmla="*/ 510349 w 1020698"/>
                  <a:gd name="connsiteY69" fmla="*/ 644747 h 921883"/>
                  <a:gd name="connsiteX70" fmla="*/ 540855 w 1020698"/>
                  <a:gd name="connsiteY70" fmla="*/ 663052 h 921883"/>
                  <a:gd name="connsiteX71" fmla="*/ 539818 w 1020698"/>
                  <a:gd name="connsiteY71" fmla="*/ 624041 h 921883"/>
                  <a:gd name="connsiteX72" fmla="*/ 579954 w 1020698"/>
                  <a:gd name="connsiteY72" fmla="*/ 593928 h 921883"/>
                  <a:gd name="connsiteX73" fmla="*/ 591546 w 1020698"/>
                  <a:gd name="connsiteY73" fmla="*/ 596597 h 921883"/>
                  <a:gd name="connsiteX74" fmla="*/ 581104 w 1020698"/>
                  <a:gd name="connsiteY74" fmla="*/ 648799 h 921883"/>
                  <a:gd name="connsiteX75" fmla="*/ 608219 w 1020698"/>
                  <a:gd name="connsiteY75" fmla="*/ 566662 h 921883"/>
                  <a:gd name="connsiteX76" fmla="*/ 592663 w 1020698"/>
                  <a:gd name="connsiteY76" fmla="*/ 563077 h 921883"/>
                  <a:gd name="connsiteX77" fmla="*/ 592663 w 1020698"/>
                  <a:gd name="connsiteY77" fmla="*/ 530641 h 921883"/>
                  <a:gd name="connsiteX78" fmla="*/ 632639 w 1020698"/>
                  <a:gd name="connsiteY78" fmla="*/ 476647 h 921883"/>
                  <a:gd name="connsiteX79" fmla="*/ 683024 w 1020698"/>
                  <a:gd name="connsiteY79" fmla="*/ 453543 h 921883"/>
                  <a:gd name="connsiteX80" fmla="*/ 724383 w 1020698"/>
                  <a:gd name="connsiteY80" fmla="*/ 505979 h 921883"/>
                  <a:gd name="connsiteX81" fmla="*/ 724383 w 1020698"/>
                  <a:gd name="connsiteY81" fmla="*/ 530987 h 921883"/>
                  <a:gd name="connsiteX82" fmla="*/ 618428 w 1020698"/>
                  <a:gd name="connsiteY82" fmla="*/ 562778 h 921883"/>
                  <a:gd name="connsiteX83" fmla="*/ 608219 w 1020698"/>
                  <a:gd name="connsiteY83" fmla="*/ 566662 h 921883"/>
                  <a:gd name="connsiteX84" fmla="*/ 642052 w 1020698"/>
                  <a:gd name="connsiteY84" fmla="*/ 349220 h 921883"/>
                  <a:gd name="connsiteX85" fmla="*/ 674729 w 1020698"/>
                  <a:gd name="connsiteY85" fmla="*/ 390151 h 921883"/>
                  <a:gd name="connsiteX86" fmla="*/ 662141 w 1020698"/>
                  <a:gd name="connsiteY86" fmla="*/ 428279 h 921883"/>
                  <a:gd name="connsiteX87" fmla="*/ 641344 w 1020698"/>
                  <a:gd name="connsiteY87" fmla="*/ 441583 h 921883"/>
                  <a:gd name="connsiteX88" fmla="*/ 642052 w 1020698"/>
                  <a:gd name="connsiteY88" fmla="*/ 427997 h 921883"/>
                  <a:gd name="connsiteX89" fmla="*/ 790218 w 1020698"/>
                  <a:gd name="connsiteY89" fmla="*/ 279831 h 921883"/>
                  <a:gd name="connsiteX90" fmla="*/ 872532 w 1020698"/>
                  <a:gd name="connsiteY90" fmla="*/ 362145 h 921883"/>
                  <a:gd name="connsiteX91" fmla="*/ 872532 w 1020698"/>
                  <a:gd name="connsiteY91" fmla="*/ 411534 h 921883"/>
                  <a:gd name="connsiteX92" fmla="*/ 790218 w 1020698"/>
                  <a:gd name="connsiteY92" fmla="*/ 493848 h 921883"/>
                  <a:gd name="connsiteX93" fmla="*/ 707903 w 1020698"/>
                  <a:gd name="connsiteY93" fmla="*/ 411534 h 921883"/>
                  <a:gd name="connsiteX94" fmla="*/ 707903 w 1020698"/>
                  <a:gd name="connsiteY94" fmla="*/ 362145 h 921883"/>
                  <a:gd name="connsiteX95" fmla="*/ 790218 w 1020698"/>
                  <a:gd name="connsiteY95" fmla="*/ 279831 h 921883"/>
                  <a:gd name="connsiteX96" fmla="*/ 395551 w 1020698"/>
                  <a:gd name="connsiteY96" fmla="*/ 137759 h 921883"/>
                  <a:gd name="connsiteX97" fmla="*/ 493324 w 1020698"/>
                  <a:gd name="connsiteY97" fmla="*/ 34110 h 921883"/>
                  <a:gd name="connsiteX98" fmla="*/ 510551 w 1020698"/>
                  <a:gd name="connsiteY98" fmla="*/ 32888 h 921883"/>
                  <a:gd name="connsiteX99" fmla="*/ 585848 w 1020698"/>
                  <a:gd name="connsiteY99" fmla="*/ 61055 h 921883"/>
                  <a:gd name="connsiteX100" fmla="*/ 625589 w 1020698"/>
                  <a:gd name="connsiteY100" fmla="*/ 148128 h 921883"/>
                  <a:gd name="connsiteX101" fmla="*/ 569222 w 1020698"/>
                  <a:gd name="connsiteY101" fmla="*/ 240635 h 921883"/>
                  <a:gd name="connsiteX102" fmla="*/ 560775 w 1020698"/>
                  <a:gd name="connsiteY102" fmla="*/ 246905 h 921883"/>
                  <a:gd name="connsiteX103" fmla="*/ 526812 w 1020698"/>
                  <a:gd name="connsiteY103" fmla="*/ 246905 h 921883"/>
                  <a:gd name="connsiteX104" fmla="*/ 526812 w 1020698"/>
                  <a:gd name="connsiteY104" fmla="*/ 181054 h 921883"/>
                  <a:gd name="connsiteX105" fmla="*/ 493886 w 1020698"/>
                  <a:gd name="connsiteY105" fmla="*/ 181054 h 921883"/>
                  <a:gd name="connsiteX106" fmla="*/ 493886 w 1020698"/>
                  <a:gd name="connsiteY106" fmla="*/ 246905 h 921883"/>
                  <a:gd name="connsiteX107" fmla="*/ 460020 w 1020698"/>
                  <a:gd name="connsiteY107" fmla="*/ 246905 h 921883"/>
                  <a:gd name="connsiteX108" fmla="*/ 451772 w 1020698"/>
                  <a:gd name="connsiteY108" fmla="*/ 240748 h 921883"/>
                  <a:gd name="connsiteX109" fmla="*/ 395551 w 1020698"/>
                  <a:gd name="connsiteY109" fmla="*/ 137759 h 921883"/>
                  <a:gd name="connsiteX110" fmla="*/ 543275 w 1020698"/>
                  <a:gd name="connsiteY110" fmla="*/ 312757 h 921883"/>
                  <a:gd name="connsiteX111" fmla="*/ 477423 w 1020698"/>
                  <a:gd name="connsiteY111" fmla="*/ 312757 h 921883"/>
                  <a:gd name="connsiteX112" fmla="*/ 477423 w 1020698"/>
                  <a:gd name="connsiteY112" fmla="*/ 283947 h 921883"/>
                  <a:gd name="connsiteX113" fmla="*/ 476861 w 1020698"/>
                  <a:gd name="connsiteY113" fmla="*/ 279831 h 921883"/>
                  <a:gd name="connsiteX114" fmla="*/ 543853 w 1020698"/>
                  <a:gd name="connsiteY114" fmla="*/ 279831 h 921883"/>
                  <a:gd name="connsiteX115" fmla="*/ 543275 w 1020698"/>
                  <a:gd name="connsiteY115" fmla="*/ 284011 h 921883"/>
                  <a:gd name="connsiteX116" fmla="*/ 543275 w 1020698"/>
                  <a:gd name="connsiteY116" fmla="*/ 345683 h 921883"/>
                  <a:gd name="connsiteX117" fmla="*/ 510349 w 1020698"/>
                  <a:gd name="connsiteY117" fmla="*/ 378608 h 921883"/>
                  <a:gd name="connsiteX118" fmla="*/ 477423 w 1020698"/>
                  <a:gd name="connsiteY118" fmla="*/ 345683 h 921883"/>
                  <a:gd name="connsiteX119" fmla="*/ 374345 w 1020698"/>
                  <a:gd name="connsiteY119" fmla="*/ 203505 h 921883"/>
                  <a:gd name="connsiteX120" fmla="*/ 435704 w 1020698"/>
                  <a:gd name="connsiteY120" fmla="*/ 269494 h 921883"/>
                  <a:gd name="connsiteX121" fmla="*/ 444498 w 1020698"/>
                  <a:gd name="connsiteY121" fmla="*/ 283947 h 921883"/>
                  <a:gd name="connsiteX122" fmla="*/ 444498 w 1020698"/>
                  <a:gd name="connsiteY122" fmla="*/ 345683 h 921883"/>
                  <a:gd name="connsiteX123" fmla="*/ 510349 w 1020698"/>
                  <a:gd name="connsiteY123" fmla="*/ 411534 h 921883"/>
                  <a:gd name="connsiteX124" fmla="*/ 576201 w 1020698"/>
                  <a:gd name="connsiteY124" fmla="*/ 345683 h 921883"/>
                  <a:gd name="connsiteX125" fmla="*/ 576201 w 1020698"/>
                  <a:gd name="connsiteY125" fmla="*/ 284011 h 921883"/>
                  <a:gd name="connsiteX126" fmla="*/ 585237 w 1020698"/>
                  <a:gd name="connsiteY126" fmla="*/ 269398 h 921883"/>
                  <a:gd name="connsiteX127" fmla="*/ 646594 w 1020698"/>
                  <a:gd name="connsiteY127" fmla="*/ 204100 h 921883"/>
                  <a:gd name="connsiteX128" fmla="*/ 674978 w 1020698"/>
                  <a:gd name="connsiteY128" fmla="*/ 296294 h 921883"/>
                  <a:gd name="connsiteX129" fmla="*/ 674978 w 1020698"/>
                  <a:gd name="connsiteY129" fmla="*/ 330619 h 921883"/>
                  <a:gd name="connsiteX130" fmla="*/ 642052 w 1020698"/>
                  <a:gd name="connsiteY130" fmla="*/ 315177 h 921883"/>
                  <a:gd name="connsiteX131" fmla="*/ 642052 w 1020698"/>
                  <a:gd name="connsiteY131" fmla="*/ 296294 h 921883"/>
                  <a:gd name="connsiteX132" fmla="*/ 609126 w 1020698"/>
                  <a:gd name="connsiteY132" fmla="*/ 296294 h 921883"/>
                  <a:gd name="connsiteX133" fmla="*/ 609126 w 1020698"/>
                  <a:gd name="connsiteY133" fmla="*/ 427997 h 921883"/>
                  <a:gd name="connsiteX134" fmla="*/ 510349 w 1020698"/>
                  <a:gd name="connsiteY134" fmla="*/ 526774 h 921883"/>
                  <a:gd name="connsiteX135" fmla="*/ 411572 w 1020698"/>
                  <a:gd name="connsiteY135" fmla="*/ 427997 h 921883"/>
                  <a:gd name="connsiteX136" fmla="*/ 411572 w 1020698"/>
                  <a:gd name="connsiteY136" fmla="*/ 296294 h 921883"/>
                  <a:gd name="connsiteX137" fmla="*/ 378646 w 1020698"/>
                  <a:gd name="connsiteY137" fmla="*/ 296294 h 921883"/>
                  <a:gd name="connsiteX138" fmla="*/ 378646 w 1020698"/>
                  <a:gd name="connsiteY138" fmla="*/ 315177 h 921883"/>
                  <a:gd name="connsiteX139" fmla="*/ 345720 w 1020698"/>
                  <a:gd name="connsiteY139" fmla="*/ 330619 h 921883"/>
                  <a:gd name="connsiteX140" fmla="*/ 345720 w 1020698"/>
                  <a:gd name="connsiteY140" fmla="*/ 296294 h 921883"/>
                  <a:gd name="connsiteX141" fmla="*/ 374345 w 1020698"/>
                  <a:gd name="connsiteY141" fmla="*/ 203505 h 921883"/>
                  <a:gd name="connsiteX142" fmla="*/ 148166 w 1020698"/>
                  <a:gd name="connsiteY142" fmla="*/ 411534 h 921883"/>
                  <a:gd name="connsiteX143" fmla="*/ 148166 w 1020698"/>
                  <a:gd name="connsiteY143" fmla="*/ 362145 h 921883"/>
                  <a:gd name="connsiteX144" fmla="*/ 230480 w 1020698"/>
                  <a:gd name="connsiteY144" fmla="*/ 279831 h 921883"/>
                  <a:gd name="connsiteX145" fmla="*/ 312795 w 1020698"/>
                  <a:gd name="connsiteY145" fmla="*/ 362145 h 921883"/>
                  <a:gd name="connsiteX146" fmla="*/ 312795 w 1020698"/>
                  <a:gd name="connsiteY146" fmla="*/ 411534 h 921883"/>
                  <a:gd name="connsiteX147" fmla="*/ 230480 w 1020698"/>
                  <a:gd name="connsiteY147" fmla="*/ 493848 h 921883"/>
                  <a:gd name="connsiteX148" fmla="*/ 148166 w 1020698"/>
                  <a:gd name="connsiteY148" fmla="*/ 411534 h 921883"/>
                  <a:gd name="connsiteX149" fmla="*/ 230480 w 1020698"/>
                  <a:gd name="connsiteY149" fmla="*/ 526774 h 921883"/>
                  <a:gd name="connsiteX150" fmla="*/ 263406 w 1020698"/>
                  <a:gd name="connsiteY150" fmla="*/ 521920 h 921883"/>
                  <a:gd name="connsiteX151" fmla="*/ 263406 w 1020698"/>
                  <a:gd name="connsiteY151" fmla="*/ 538695 h 921883"/>
                  <a:gd name="connsiteX152" fmla="*/ 230480 w 1020698"/>
                  <a:gd name="connsiteY152" fmla="*/ 559700 h 921883"/>
                  <a:gd name="connsiteX153" fmla="*/ 197554 w 1020698"/>
                  <a:gd name="connsiteY153" fmla="*/ 538712 h 921883"/>
                  <a:gd name="connsiteX154" fmla="*/ 197554 w 1020698"/>
                  <a:gd name="connsiteY154" fmla="*/ 521934 h 921883"/>
                  <a:gd name="connsiteX155" fmla="*/ 230480 w 1020698"/>
                  <a:gd name="connsiteY155" fmla="*/ 526774 h 921883"/>
                  <a:gd name="connsiteX156" fmla="*/ 197554 w 1020698"/>
                  <a:gd name="connsiteY156" fmla="*/ 757254 h 921883"/>
                  <a:gd name="connsiteX157" fmla="*/ 131703 w 1020698"/>
                  <a:gd name="connsiteY157" fmla="*/ 757254 h 921883"/>
                  <a:gd name="connsiteX158" fmla="*/ 131703 w 1020698"/>
                  <a:gd name="connsiteY158" fmla="*/ 642014 h 921883"/>
                  <a:gd name="connsiteX159" fmla="*/ 98777 w 1020698"/>
                  <a:gd name="connsiteY159" fmla="*/ 642014 h 921883"/>
                  <a:gd name="connsiteX160" fmla="*/ 98777 w 1020698"/>
                  <a:gd name="connsiteY160" fmla="*/ 757254 h 921883"/>
                  <a:gd name="connsiteX161" fmla="*/ 32926 w 1020698"/>
                  <a:gd name="connsiteY161" fmla="*/ 757254 h 921883"/>
                  <a:gd name="connsiteX162" fmla="*/ 32926 w 1020698"/>
                  <a:gd name="connsiteY162" fmla="*/ 641621 h 921883"/>
                  <a:gd name="connsiteX163" fmla="*/ 68126 w 1020698"/>
                  <a:gd name="connsiteY163" fmla="*/ 594321 h 921883"/>
                  <a:gd name="connsiteX164" fmla="*/ 174130 w 1020698"/>
                  <a:gd name="connsiteY164" fmla="*/ 562513 h 921883"/>
                  <a:gd name="connsiteX165" fmla="*/ 230480 w 1020698"/>
                  <a:gd name="connsiteY165" fmla="*/ 592626 h 921883"/>
                  <a:gd name="connsiteX166" fmla="*/ 286831 w 1020698"/>
                  <a:gd name="connsiteY166" fmla="*/ 562513 h 921883"/>
                  <a:gd name="connsiteX167" fmla="*/ 349258 w 1020698"/>
                  <a:gd name="connsiteY167" fmla="*/ 581252 h 921883"/>
                  <a:gd name="connsiteX168" fmla="*/ 303341 w 1020698"/>
                  <a:gd name="connsiteY168" fmla="*/ 591838 h 921883"/>
                  <a:gd name="connsiteX169" fmla="*/ 214017 w 1020698"/>
                  <a:gd name="connsiteY169" fmla="*/ 704129 h 921883"/>
                  <a:gd name="connsiteX170" fmla="*/ 214017 w 1020698"/>
                  <a:gd name="connsiteY170" fmla="*/ 724329 h 921883"/>
                  <a:gd name="connsiteX171" fmla="*/ 246943 w 1020698"/>
                  <a:gd name="connsiteY171" fmla="*/ 724329 h 921883"/>
                  <a:gd name="connsiteX172" fmla="*/ 246943 w 1020698"/>
                  <a:gd name="connsiteY172" fmla="*/ 704129 h 921883"/>
                  <a:gd name="connsiteX173" fmla="*/ 310753 w 1020698"/>
                  <a:gd name="connsiteY173" fmla="*/ 623920 h 921883"/>
                  <a:gd name="connsiteX174" fmla="*/ 397054 w 1020698"/>
                  <a:gd name="connsiteY174" fmla="*/ 603999 h 921883"/>
                  <a:gd name="connsiteX175" fmla="*/ 416459 w 1020698"/>
                  <a:gd name="connsiteY175" fmla="*/ 701065 h 921883"/>
                  <a:gd name="connsiteX176" fmla="*/ 450904 w 1020698"/>
                  <a:gd name="connsiteY176" fmla="*/ 680406 h 921883"/>
                  <a:gd name="connsiteX177" fmla="*/ 460711 w 1020698"/>
                  <a:gd name="connsiteY177" fmla="*/ 709860 h 921883"/>
                  <a:gd name="connsiteX178" fmla="*/ 445817 w 1020698"/>
                  <a:gd name="connsiteY178" fmla="*/ 888957 h 921883"/>
                  <a:gd name="connsiteX179" fmla="*/ 362183 w 1020698"/>
                  <a:gd name="connsiteY179" fmla="*/ 888957 h 921883"/>
                  <a:gd name="connsiteX180" fmla="*/ 362183 w 1020698"/>
                  <a:gd name="connsiteY180" fmla="*/ 707866 h 921883"/>
                  <a:gd name="connsiteX181" fmla="*/ 329257 w 1020698"/>
                  <a:gd name="connsiteY181" fmla="*/ 707866 h 921883"/>
                  <a:gd name="connsiteX182" fmla="*/ 329257 w 1020698"/>
                  <a:gd name="connsiteY182" fmla="*/ 888957 h 921883"/>
                  <a:gd name="connsiteX183" fmla="*/ 246943 w 1020698"/>
                  <a:gd name="connsiteY183" fmla="*/ 888957 h 921883"/>
                  <a:gd name="connsiteX184" fmla="*/ 246943 w 1020698"/>
                  <a:gd name="connsiteY184" fmla="*/ 806643 h 921883"/>
                  <a:gd name="connsiteX185" fmla="*/ 197554 w 1020698"/>
                  <a:gd name="connsiteY185" fmla="*/ 757254 h 921883"/>
                  <a:gd name="connsiteX186" fmla="*/ 987772 w 1020698"/>
                  <a:gd name="connsiteY186" fmla="*/ 757254 h 921883"/>
                  <a:gd name="connsiteX187" fmla="*/ 921921 w 1020698"/>
                  <a:gd name="connsiteY187" fmla="*/ 757254 h 921883"/>
                  <a:gd name="connsiteX188" fmla="*/ 921921 w 1020698"/>
                  <a:gd name="connsiteY188" fmla="*/ 642014 h 921883"/>
                  <a:gd name="connsiteX189" fmla="*/ 888995 w 1020698"/>
                  <a:gd name="connsiteY189" fmla="*/ 642014 h 921883"/>
                  <a:gd name="connsiteX190" fmla="*/ 888995 w 1020698"/>
                  <a:gd name="connsiteY190" fmla="*/ 757254 h 921883"/>
                  <a:gd name="connsiteX191" fmla="*/ 823144 w 1020698"/>
                  <a:gd name="connsiteY191" fmla="*/ 757254 h 921883"/>
                  <a:gd name="connsiteX192" fmla="*/ 773755 w 1020698"/>
                  <a:gd name="connsiteY192" fmla="*/ 806643 h 921883"/>
                  <a:gd name="connsiteX193" fmla="*/ 773755 w 1020698"/>
                  <a:gd name="connsiteY193" fmla="*/ 888957 h 921883"/>
                  <a:gd name="connsiteX194" fmla="*/ 691441 w 1020698"/>
                  <a:gd name="connsiteY194" fmla="*/ 888957 h 921883"/>
                  <a:gd name="connsiteX195" fmla="*/ 691441 w 1020698"/>
                  <a:gd name="connsiteY195" fmla="*/ 707866 h 921883"/>
                  <a:gd name="connsiteX196" fmla="*/ 658515 w 1020698"/>
                  <a:gd name="connsiteY196" fmla="*/ 707866 h 921883"/>
                  <a:gd name="connsiteX197" fmla="*/ 658515 w 1020698"/>
                  <a:gd name="connsiteY197" fmla="*/ 888957 h 921883"/>
                  <a:gd name="connsiteX198" fmla="*/ 574881 w 1020698"/>
                  <a:gd name="connsiteY198" fmla="*/ 888957 h 921883"/>
                  <a:gd name="connsiteX199" fmla="*/ 559954 w 1020698"/>
                  <a:gd name="connsiteY199" fmla="*/ 709860 h 921883"/>
                  <a:gd name="connsiteX200" fmla="*/ 569761 w 1020698"/>
                  <a:gd name="connsiteY200" fmla="*/ 680406 h 921883"/>
                  <a:gd name="connsiteX201" fmla="*/ 604206 w 1020698"/>
                  <a:gd name="connsiteY201" fmla="*/ 701065 h 921883"/>
                  <a:gd name="connsiteX202" fmla="*/ 623612 w 1020698"/>
                  <a:gd name="connsiteY202" fmla="*/ 603999 h 921883"/>
                  <a:gd name="connsiteX203" fmla="*/ 709928 w 1020698"/>
                  <a:gd name="connsiteY203" fmla="*/ 623920 h 921883"/>
                  <a:gd name="connsiteX204" fmla="*/ 773755 w 1020698"/>
                  <a:gd name="connsiteY204" fmla="*/ 704129 h 921883"/>
                  <a:gd name="connsiteX205" fmla="*/ 773755 w 1020698"/>
                  <a:gd name="connsiteY205" fmla="*/ 724329 h 921883"/>
                  <a:gd name="connsiteX206" fmla="*/ 806681 w 1020698"/>
                  <a:gd name="connsiteY206" fmla="*/ 724329 h 921883"/>
                  <a:gd name="connsiteX207" fmla="*/ 806681 w 1020698"/>
                  <a:gd name="connsiteY207" fmla="*/ 704129 h 921883"/>
                  <a:gd name="connsiteX208" fmla="*/ 717357 w 1020698"/>
                  <a:gd name="connsiteY208" fmla="*/ 591838 h 921883"/>
                  <a:gd name="connsiteX209" fmla="*/ 671440 w 1020698"/>
                  <a:gd name="connsiteY209" fmla="*/ 581252 h 921883"/>
                  <a:gd name="connsiteX210" fmla="*/ 733867 w 1020698"/>
                  <a:gd name="connsiteY210" fmla="*/ 562513 h 921883"/>
                  <a:gd name="connsiteX211" fmla="*/ 790218 w 1020698"/>
                  <a:gd name="connsiteY211" fmla="*/ 592626 h 921883"/>
                  <a:gd name="connsiteX212" fmla="*/ 846568 w 1020698"/>
                  <a:gd name="connsiteY212" fmla="*/ 562513 h 921883"/>
                  <a:gd name="connsiteX213" fmla="*/ 952587 w 1020698"/>
                  <a:gd name="connsiteY213" fmla="*/ 594321 h 921883"/>
                  <a:gd name="connsiteX214" fmla="*/ 987772 w 1020698"/>
                  <a:gd name="connsiteY214" fmla="*/ 641621 h 92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</a:cxnLst>
                <a:rect l="l" t="t" r="r" b="b"/>
                <a:pathLst>
                  <a:path w="1020698" h="921883">
                    <a:moveTo>
                      <a:pt x="962041" y="562778"/>
                    </a:moveTo>
                    <a:lnTo>
                      <a:pt x="856069" y="530987"/>
                    </a:lnTo>
                    <a:lnTo>
                      <a:pt x="856069" y="505979"/>
                    </a:lnTo>
                    <a:cubicBezTo>
                      <a:pt x="885884" y="485127"/>
                      <a:pt x="905458" y="450600"/>
                      <a:pt x="905458" y="411551"/>
                    </a:cubicBezTo>
                    <a:lnTo>
                      <a:pt x="905458" y="362162"/>
                    </a:lnTo>
                    <a:cubicBezTo>
                      <a:pt x="905458" y="298617"/>
                      <a:pt x="853762" y="246922"/>
                      <a:pt x="790218" y="246922"/>
                    </a:cubicBezTo>
                    <a:cubicBezTo>
                      <a:pt x="757638" y="246922"/>
                      <a:pt x="728217" y="260572"/>
                      <a:pt x="707245" y="282379"/>
                    </a:cubicBezTo>
                    <a:cubicBezTo>
                      <a:pt x="704181" y="238641"/>
                      <a:pt x="686819" y="197500"/>
                      <a:pt x="657430" y="164671"/>
                    </a:cubicBezTo>
                    <a:cubicBezTo>
                      <a:pt x="658072" y="159236"/>
                      <a:pt x="658515" y="153740"/>
                      <a:pt x="658515" y="148128"/>
                    </a:cubicBezTo>
                    <a:cubicBezTo>
                      <a:pt x="658515" y="105162"/>
                      <a:pt x="639897" y="64367"/>
                      <a:pt x="607414" y="36184"/>
                    </a:cubicBezTo>
                    <a:cubicBezTo>
                      <a:pt x="574978" y="8033"/>
                      <a:pt x="531747" y="-4612"/>
                      <a:pt x="488700" y="1514"/>
                    </a:cubicBezTo>
                    <a:cubicBezTo>
                      <a:pt x="421659" y="11055"/>
                      <a:pt x="368686" y="67148"/>
                      <a:pt x="362778" y="134888"/>
                    </a:cubicBezTo>
                    <a:cubicBezTo>
                      <a:pt x="361885" y="144953"/>
                      <a:pt x="362399" y="154728"/>
                      <a:pt x="363550" y="164342"/>
                    </a:cubicBezTo>
                    <a:cubicBezTo>
                      <a:pt x="333879" y="197187"/>
                      <a:pt x="316532" y="238215"/>
                      <a:pt x="313502" y="282436"/>
                    </a:cubicBezTo>
                    <a:cubicBezTo>
                      <a:pt x="292514" y="260572"/>
                      <a:pt x="263093" y="246905"/>
                      <a:pt x="230480" y="246905"/>
                    </a:cubicBezTo>
                    <a:cubicBezTo>
                      <a:pt x="166936" y="246905"/>
                      <a:pt x="115240" y="298601"/>
                      <a:pt x="115240" y="362145"/>
                    </a:cubicBezTo>
                    <a:lnTo>
                      <a:pt x="115240" y="411534"/>
                    </a:lnTo>
                    <a:cubicBezTo>
                      <a:pt x="115240" y="450600"/>
                      <a:pt x="134814" y="485127"/>
                      <a:pt x="164629" y="505963"/>
                    </a:cubicBezTo>
                    <a:lnTo>
                      <a:pt x="164629" y="530970"/>
                    </a:lnTo>
                    <a:lnTo>
                      <a:pt x="58657" y="562762"/>
                    </a:lnTo>
                    <a:cubicBezTo>
                      <a:pt x="23577" y="573300"/>
                      <a:pt x="0" y="604989"/>
                      <a:pt x="0" y="641621"/>
                    </a:cubicBezTo>
                    <a:lnTo>
                      <a:pt x="0" y="790180"/>
                    </a:lnTo>
                    <a:lnTo>
                      <a:pt x="197554" y="790180"/>
                    </a:lnTo>
                    <a:cubicBezTo>
                      <a:pt x="206621" y="790180"/>
                      <a:pt x="214017" y="797576"/>
                      <a:pt x="214017" y="806643"/>
                    </a:cubicBezTo>
                    <a:lnTo>
                      <a:pt x="214017" y="921883"/>
                    </a:lnTo>
                    <a:lnTo>
                      <a:pt x="806681" y="921883"/>
                    </a:lnTo>
                    <a:lnTo>
                      <a:pt x="806681" y="806643"/>
                    </a:lnTo>
                    <a:cubicBezTo>
                      <a:pt x="806681" y="797576"/>
                      <a:pt x="814077" y="790180"/>
                      <a:pt x="823144" y="790180"/>
                    </a:cubicBezTo>
                    <a:lnTo>
                      <a:pt x="1020698" y="790180"/>
                    </a:lnTo>
                    <a:lnTo>
                      <a:pt x="1020698" y="641621"/>
                    </a:lnTo>
                    <a:cubicBezTo>
                      <a:pt x="1020698" y="604989"/>
                      <a:pt x="997121" y="573300"/>
                      <a:pt x="962041" y="562778"/>
                    </a:cubicBezTo>
                    <a:close/>
                    <a:moveTo>
                      <a:pt x="823144" y="538712"/>
                    </a:moveTo>
                    <a:cubicBezTo>
                      <a:pt x="819061" y="545013"/>
                      <a:pt x="807718" y="559700"/>
                      <a:pt x="790218" y="559700"/>
                    </a:cubicBezTo>
                    <a:cubicBezTo>
                      <a:pt x="772685" y="559700"/>
                      <a:pt x="761328" y="544949"/>
                      <a:pt x="757292" y="538712"/>
                    </a:cubicBezTo>
                    <a:lnTo>
                      <a:pt x="757292" y="521920"/>
                    </a:lnTo>
                    <a:cubicBezTo>
                      <a:pt x="767725" y="525046"/>
                      <a:pt x="778778" y="526774"/>
                      <a:pt x="790218" y="526774"/>
                    </a:cubicBezTo>
                    <a:cubicBezTo>
                      <a:pt x="801657" y="526774"/>
                      <a:pt x="812710" y="525046"/>
                      <a:pt x="823144" y="521920"/>
                    </a:cubicBezTo>
                    <a:close/>
                    <a:moveTo>
                      <a:pt x="402303" y="562778"/>
                    </a:moveTo>
                    <a:lnTo>
                      <a:pt x="296332" y="530987"/>
                    </a:lnTo>
                    <a:lnTo>
                      <a:pt x="296332" y="505979"/>
                    </a:lnTo>
                    <a:cubicBezTo>
                      <a:pt x="314819" y="493044"/>
                      <a:pt x="329305" y="474838"/>
                      <a:pt x="337691" y="453543"/>
                    </a:cubicBezTo>
                    <a:cubicBezTo>
                      <a:pt x="351316" y="466911"/>
                      <a:pt x="369096" y="474998"/>
                      <a:pt x="388083" y="476647"/>
                    </a:cubicBezTo>
                    <a:cubicBezTo>
                      <a:pt x="396572" y="497931"/>
                      <a:pt x="410438" y="516501"/>
                      <a:pt x="428051" y="530641"/>
                    </a:cubicBezTo>
                    <a:lnTo>
                      <a:pt x="428051" y="563077"/>
                    </a:lnTo>
                    <a:lnTo>
                      <a:pt x="412496" y="566662"/>
                    </a:lnTo>
                    <a:cubicBezTo>
                      <a:pt x="409168" y="565166"/>
                      <a:pt x="405777" y="563816"/>
                      <a:pt x="402303" y="562778"/>
                    </a:cubicBezTo>
                    <a:close/>
                    <a:moveTo>
                      <a:pt x="379354" y="441597"/>
                    </a:moveTo>
                    <a:cubicBezTo>
                      <a:pt x="371499" y="438930"/>
                      <a:pt x="364257" y="434549"/>
                      <a:pt x="358557" y="428295"/>
                    </a:cubicBezTo>
                    <a:cubicBezTo>
                      <a:pt x="349081" y="417868"/>
                      <a:pt x="344619" y="404323"/>
                      <a:pt x="345969" y="390167"/>
                    </a:cubicBezTo>
                    <a:cubicBezTo>
                      <a:pt x="347745" y="371542"/>
                      <a:pt x="360930" y="355939"/>
                      <a:pt x="378646" y="349237"/>
                    </a:cubicBezTo>
                    <a:lnTo>
                      <a:pt x="378646" y="427997"/>
                    </a:lnTo>
                    <a:cubicBezTo>
                      <a:pt x="378646" y="432586"/>
                      <a:pt x="378895" y="437121"/>
                      <a:pt x="379354" y="441597"/>
                    </a:cubicBezTo>
                    <a:close/>
                    <a:moveTo>
                      <a:pt x="559738" y="567931"/>
                    </a:moveTo>
                    <a:lnTo>
                      <a:pt x="510349" y="604973"/>
                    </a:lnTo>
                    <a:lnTo>
                      <a:pt x="460960" y="567931"/>
                    </a:lnTo>
                    <a:lnTo>
                      <a:pt x="460960" y="550005"/>
                    </a:lnTo>
                    <a:cubicBezTo>
                      <a:pt x="476217" y="556212"/>
                      <a:pt x="492882" y="559700"/>
                      <a:pt x="510349" y="559700"/>
                    </a:cubicBezTo>
                    <a:cubicBezTo>
                      <a:pt x="527816" y="559700"/>
                      <a:pt x="544481" y="556212"/>
                      <a:pt x="559738" y="550005"/>
                    </a:cubicBezTo>
                    <a:close/>
                    <a:moveTo>
                      <a:pt x="440744" y="593928"/>
                    </a:moveTo>
                    <a:lnTo>
                      <a:pt x="480880" y="624041"/>
                    </a:lnTo>
                    <a:lnTo>
                      <a:pt x="439594" y="648815"/>
                    </a:lnTo>
                    <a:lnTo>
                      <a:pt x="429152" y="596614"/>
                    </a:lnTo>
                    <a:close/>
                    <a:moveTo>
                      <a:pt x="492567" y="724329"/>
                    </a:moveTo>
                    <a:lnTo>
                      <a:pt x="528131" y="724329"/>
                    </a:lnTo>
                    <a:lnTo>
                      <a:pt x="541845" y="888957"/>
                    </a:lnTo>
                    <a:lnTo>
                      <a:pt x="478854" y="888957"/>
                    </a:lnTo>
                    <a:close/>
                    <a:moveTo>
                      <a:pt x="531401" y="691403"/>
                    </a:moveTo>
                    <a:lnTo>
                      <a:pt x="489281" y="691403"/>
                    </a:lnTo>
                    <a:lnTo>
                      <a:pt x="479827" y="663052"/>
                    </a:lnTo>
                    <a:lnTo>
                      <a:pt x="510349" y="644747"/>
                    </a:lnTo>
                    <a:lnTo>
                      <a:pt x="540855" y="663052"/>
                    </a:lnTo>
                    <a:close/>
                    <a:moveTo>
                      <a:pt x="539818" y="624041"/>
                    </a:moveTo>
                    <a:lnTo>
                      <a:pt x="579954" y="593928"/>
                    </a:lnTo>
                    <a:lnTo>
                      <a:pt x="591546" y="596597"/>
                    </a:lnTo>
                    <a:lnTo>
                      <a:pt x="581104" y="648799"/>
                    </a:lnTo>
                    <a:close/>
                    <a:moveTo>
                      <a:pt x="608219" y="566662"/>
                    </a:moveTo>
                    <a:lnTo>
                      <a:pt x="592663" y="563077"/>
                    </a:lnTo>
                    <a:lnTo>
                      <a:pt x="592663" y="530641"/>
                    </a:lnTo>
                    <a:cubicBezTo>
                      <a:pt x="610260" y="516501"/>
                      <a:pt x="624126" y="497931"/>
                      <a:pt x="632639" y="476647"/>
                    </a:cubicBezTo>
                    <a:cubicBezTo>
                      <a:pt x="651603" y="474982"/>
                      <a:pt x="669399" y="466911"/>
                      <a:pt x="683024" y="453543"/>
                    </a:cubicBezTo>
                    <a:cubicBezTo>
                      <a:pt x="691408" y="474838"/>
                      <a:pt x="705879" y="493044"/>
                      <a:pt x="724383" y="505979"/>
                    </a:cubicBezTo>
                    <a:lnTo>
                      <a:pt x="724383" y="530987"/>
                    </a:lnTo>
                    <a:lnTo>
                      <a:pt x="618428" y="562778"/>
                    </a:lnTo>
                    <a:cubicBezTo>
                      <a:pt x="614921" y="563816"/>
                      <a:pt x="611530" y="565166"/>
                      <a:pt x="608219" y="566662"/>
                    </a:cubicBezTo>
                    <a:close/>
                    <a:moveTo>
                      <a:pt x="642052" y="349220"/>
                    </a:moveTo>
                    <a:cubicBezTo>
                      <a:pt x="659768" y="355939"/>
                      <a:pt x="672953" y="371527"/>
                      <a:pt x="674729" y="390151"/>
                    </a:cubicBezTo>
                    <a:cubicBezTo>
                      <a:pt x="676079" y="404307"/>
                      <a:pt x="671617" y="417852"/>
                      <a:pt x="662141" y="428279"/>
                    </a:cubicBezTo>
                    <a:cubicBezTo>
                      <a:pt x="656441" y="434533"/>
                      <a:pt x="649199" y="438914"/>
                      <a:pt x="641344" y="441583"/>
                    </a:cubicBezTo>
                    <a:cubicBezTo>
                      <a:pt x="641803" y="437121"/>
                      <a:pt x="642052" y="432586"/>
                      <a:pt x="642052" y="427997"/>
                    </a:cubicBezTo>
                    <a:close/>
                    <a:moveTo>
                      <a:pt x="790218" y="279831"/>
                    </a:moveTo>
                    <a:cubicBezTo>
                      <a:pt x="835604" y="279831"/>
                      <a:pt x="872532" y="316759"/>
                      <a:pt x="872532" y="362145"/>
                    </a:cubicBezTo>
                    <a:lnTo>
                      <a:pt x="872532" y="411534"/>
                    </a:lnTo>
                    <a:cubicBezTo>
                      <a:pt x="872532" y="456920"/>
                      <a:pt x="835604" y="493848"/>
                      <a:pt x="790218" y="493848"/>
                    </a:cubicBezTo>
                    <a:cubicBezTo>
                      <a:pt x="744832" y="493848"/>
                      <a:pt x="707903" y="456920"/>
                      <a:pt x="707903" y="411534"/>
                    </a:cubicBezTo>
                    <a:lnTo>
                      <a:pt x="707903" y="362145"/>
                    </a:lnTo>
                    <a:cubicBezTo>
                      <a:pt x="707903" y="316759"/>
                      <a:pt x="744832" y="279831"/>
                      <a:pt x="790218" y="279831"/>
                    </a:cubicBezTo>
                    <a:close/>
                    <a:moveTo>
                      <a:pt x="395551" y="137759"/>
                    </a:moveTo>
                    <a:cubicBezTo>
                      <a:pt x="400165" y="85090"/>
                      <a:pt x="441275" y="41497"/>
                      <a:pt x="493324" y="34110"/>
                    </a:cubicBezTo>
                    <a:cubicBezTo>
                      <a:pt x="499103" y="33282"/>
                      <a:pt x="504867" y="32888"/>
                      <a:pt x="510551" y="32888"/>
                    </a:cubicBezTo>
                    <a:cubicBezTo>
                      <a:pt x="538340" y="32888"/>
                      <a:pt x="564578" y="42615"/>
                      <a:pt x="585848" y="61055"/>
                    </a:cubicBezTo>
                    <a:cubicBezTo>
                      <a:pt x="611104" y="82968"/>
                      <a:pt x="625589" y="114713"/>
                      <a:pt x="625589" y="148128"/>
                    </a:cubicBezTo>
                    <a:cubicBezTo>
                      <a:pt x="625589" y="187540"/>
                      <a:pt x="605572" y="220386"/>
                      <a:pt x="569222" y="240635"/>
                    </a:cubicBezTo>
                    <a:cubicBezTo>
                      <a:pt x="566096" y="242380"/>
                      <a:pt x="563411" y="244615"/>
                      <a:pt x="560775" y="246905"/>
                    </a:cubicBezTo>
                    <a:lnTo>
                      <a:pt x="526812" y="246905"/>
                    </a:lnTo>
                    <a:lnTo>
                      <a:pt x="526812" y="181054"/>
                    </a:lnTo>
                    <a:lnTo>
                      <a:pt x="493886" y="181054"/>
                    </a:lnTo>
                    <a:lnTo>
                      <a:pt x="493886" y="246905"/>
                    </a:lnTo>
                    <a:lnTo>
                      <a:pt x="460020" y="246905"/>
                    </a:lnTo>
                    <a:cubicBezTo>
                      <a:pt x="457439" y="244662"/>
                      <a:pt x="454834" y="242460"/>
                      <a:pt x="451772" y="240748"/>
                    </a:cubicBezTo>
                    <a:cubicBezTo>
                      <a:pt x="412263" y="218626"/>
                      <a:pt x="391765" y="181087"/>
                      <a:pt x="395551" y="137759"/>
                    </a:cubicBezTo>
                    <a:close/>
                    <a:moveTo>
                      <a:pt x="543275" y="312757"/>
                    </a:moveTo>
                    <a:lnTo>
                      <a:pt x="477423" y="312757"/>
                    </a:lnTo>
                    <a:lnTo>
                      <a:pt x="477423" y="283947"/>
                    </a:lnTo>
                    <a:cubicBezTo>
                      <a:pt x="477423" y="282548"/>
                      <a:pt x="476981" y="281230"/>
                      <a:pt x="476861" y="279831"/>
                    </a:cubicBezTo>
                    <a:lnTo>
                      <a:pt x="543853" y="279831"/>
                    </a:lnTo>
                    <a:cubicBezTo>
                      <a:pt x="543734" y="281247"/>
                      <a:pt x="543275" y="282580"/>
                      <a:pt x="543275" y="284011"/>
                    </a:cubicBezTo>
                    <a:close/>
                    <a:moveTo>
                      <a:pt x="543275" y="345683"/>
                    </a:moveTo>
                    <a:cubicBezTo>
                      <a:pt x="543275" y="363841"/>
                      <a:pt x="528508" y="378608"/>
                      <a:pt x="510349" y="378608"/>
                    </a:cubicBezTo>
                    <a:cubicBezTo>
                      <a:pt x="492190" y="378608"/>
                      <a:pt x="477423" y="363841"/>
                      <a:pt x="477423" y="345683"/>
                    </a:cubicBezTo>
                    <a:close/>
                    <a:moveTo>
                      <a:pt x="374345" y="203505"/>
                    </a:moveTo>
                    <a:cubicBezTo>
                      <a:pt x="386468" y="230475"/>
                      <a:pt x="407224" y="253552"/>
                      <a:pt x="435704" y="269494"/>
                    </a:cubicBezTo>
                    <a:cubicBezTo>
                      <a:pt x="441121" y="272524"/>
                      <a:pt x="444498" y="278055"/>
                      <a:pt x="444498" y="283947"/>
                    </a:cubicBezTo>
                    <a:lnTo>
                      <a:pt x="444498" y="345683"/>
                    </a:lnTo>
                    <a:cubicBezTo>
                      <a:pt x="444498" y="382000"/>
                      <a:pt x="474032" y="411534"/>
                      <a:pt x="510349" y="411534"/>
                    </a:cubicBezTo>
                    <a:cubicBezTo>
                      <a:pt x="546666" y="411534"/>
                      <a:pt x="576201" y="382000"/>
                      <a:pt x="576201" y="345683"/>
                    </a:cubicBezTo>
                    <a:lnTo>
                      <a:pt x="576201" y="284011"/>
                    </a:lnTo>
                    <a:cubicBezTo>
                      <a:pt x="576201" y="278103"/>
                      <a:pt x="579658" y="272493"/>
                      <a:pt x="585237" y="269398"/>
                    </a:cubicBezTo>
                    <a:cubicBezTo>
                      <a:pt x="613635" y="253585"/>
                      <a:pt x="634512" y="230916"/>
                      <a:pt x="646594" y="204100"/>
                    </a:cubicBezTo>
                    <a:cubicBezTo>
                      <a:pt x="664954" y="231167"/>
                      <a:pt x="674978" y="263055"/>
                      <a:pt x="674978" y="296294"/>
                    </a:cubicBezTo>
                    <a:lnTo>
                      <a:pt x="674978" y="330619"/>
                    </a:lnTo>
                    <a:cubicBezTo>
                      <a:pt x="665347" y="323328"/>
                      <a:pt x="654214" y="317957"/>
                      <a:pt x="642052" y="315177"/>
                    </a:cubicBezTo>
                    <a:lnTo>
                      <a:pt x="642052" y="296294"/>
                    </a:lnTo>
                    <a:lnTo>
                      <a:pt x="609126" y="296294"/>
                    </a:lnTo>
                    <a:lnTo>
                      <a:pt x="609126" y="427997"/>
                    </a:lnTo>
                    <a:cubicBezTo>
                      <a:pt x="609126" y="482475"/>
                      <a:pt x="564827" y="526774"/>
                      <a:pt x="510349" y="526774"/>
                    </a:cubicBezTo>
                    <a:cubicBezTo>
                      <a:pt x="455871" y="526774"/>
                      <a:pt x="411572" y="482475"/>
                      <a:pt x="411572" y="427997"/>
                    </a:cubicBezTo>
                    <a:lnTo>
                      <a:pt x="411572" y="296294"/>
                    </a:lnTo>
                    <a:lnTo>
                      <a:pt x="378646" y="296294"/>
                    </a:lnTo>
                    <a:lnTo>
                      <a:pt x="378646" y="315177"/>
                    </a:lnTo>
                    <a:cubicBezTo>
                      <a:pt x="366484" y="317957"/>
                      <a:pt x="355351" y="323328"/>
                      <a:pt x="345720" y="330619"/>
                    </a:cubicBezTo>
                    <a:lnTo>
                      <a:pt x="345720" y="296294"/>
                    </a:lnTo>
                    <a:cubicBezTo>
                      <a:pt x="345720" y="262533"/>
                      <a:pt x="355761" y="230572"/>
                      <a:pt x="374345" y="203505"/>
                    </a:cubicBezTo>
                    <a:close/>
                    <a:moveTo>
                      <a:pt x="148166" y="411534"/>
                    </a:moveTo>
                    <a:lnTo>
                      <a:pt x="148166" y="362145"/>
                    </a:lnTo>
                    <a:cubicBezTo>
                      <a:pt x="148166" y="316759"/>
                      <a:pt x="185095" y="279831"/>
                      <a:pt x="230480" y="279831"/>
                    </a:cubicBezTo>
                    <a:cubicBezTo>
                      <a:pt x="275866" y="279831"/>
                      <a:pt x="312795" y="316759"/>
                      <a:pt x="312795" y="362145"/>
                    </a:cubicBezTo>
                    <a:lnTo>
                      <a:pt x="312795" y="411534"/>
                    </a:lnTo>
                    <a:cubicBezTo>
                      <a:pt x="312795" y="456920"/>
                      <a:pt x="275866" y="493848"/>
                      <a:pt x="230480" y="493848"/>
                    </a:cubicBezTo>
                    <a:cubicBezTo>
                      <a:pt x="185095" y="493848"/>
                      <a:pt x="148166" y="456920"/>
                      <a:pt x="148166" y="411534"/>
                    </a:cubicBezTo>
                    <a:close/>
                    <a:moveTo>
                      <a:pt x="230480" y="526774"/>
                    </a:moveTo>
                    <a:cubicBezTo>
                      <a:pt x="241920" y="526774"/>
                      <a:pt x="252973" y="525046"/>
                      <a:pt x="263406" y="521920"/>
                    </a:cubicBezTo>
                    <a:lnTo>
                      <a:pt x="263406" y="538695"/>
                    </a:lnTo>
                    <a:cubicBezTo>
                      <a:pt x="259323" y="545013"/>
                      <a:pt x="247980" y="559700"/>
                      <a:pt x="230480" y="559700"/>
                    </a:cubicBezTo>
                    <a:cubicBezTo>
                      <a:pt x="212980" y="559700"/>
                      <a:pt x="201638" y="544997"/>
                      <a:pt x="197554" y="538712"/>
                    </a:cubicBezTo>
                    <a:lnTo>
                      <a:pt x="197554" y="521934"/>
                    </a:lnTo>
                    <a:cubicBezTo>
                      <a:pt x="207988" y="525046"/>
                      <a:pt x="219041" y="526774"/>
                      <a:pt x="230480" y="526774"/>
                    </a:cubicBezTo>
                    <a:close/>
                    <a:moveTo>
                      <a:pt x="197554" y="757254"/>
                    </a:moveTo>
                    <a:lnTo>
                      <a:pt x="131703" y="757254"/>
                    </a:lnTo>
                    <a:lnTo>
                      <a:pt x="131703" y="642014"/>
                    </a:lnTo>
                    <a:lnTo>
                      <a:pt x="98777" y="642014"/>
                    </a:lnTo>
                    <a:lnTo>
                      <a:pt x="98777" y="757254"/>
                    </a:lnTo>
                    <a:lnTo>
                      <a:pt x="32926" y="757254"/>
                    </a:lnTo>
                    <a:lnTo>
                      <a:pt x="32926" y="641621"/>
                    </a:lnTo>
                    <a:cubicBezTo>
                      <a:pt x="32926" y="619643"/>
                      <a:pt x="47065" y="600625"/>
                      <a:pt x="68126" y="594321"/>
                    </a:cubicBezTo>
                    <a:lnTo>
                      <a:pt x="174130" y="562513"/>
                    </a:lnTo>
                    <a:cubicBezTo>
                      <a:pt x="183712" y="574957"/>
                      <a:pt x="202249" y="592626"/>
                      <a:pt x="230480" y="592626"/>
                    </a:cubicBezTo>
                    <a:cubicBezTo>
                      <a:pt x="258712" y="592626"/>
                      <a:pt x="277249" y="574957"/>
                      <a:pt x="286831" y="562513"/>
                    </a:cubicBezTo>
                    <a:lnTo>
                      <a:pt x="349258" y="581252"/>
                    </a:lnTo>
                    <a:lnTo>
                      <a:pt x="303341" y="591838"/>
                    </a:lnTo>
                    <a:cubicBezTo>
                      <a:pt x="250746" y="603985"/>
                      <a:pt x="214017" y="650165"/>
                      <a:pt x="214017" y="704129"/>
                    </a:cubicBezTo>
                    <a:lnTo>
                      <a:pt x="214017" y="724329"/>
                    </a:lnTo>
                    <a:lnTo>
                      <a:pt x="246943" y="724329"/>
                    </a:lnTo>
                    <a:lnTo>
                      <a:pt x="246943" y="704129"/>
                    </a:lnTo>
                    <a:cubicBezTo>
                      <a:pt x="246943" y="665575"/>
                      <a:pt x="273189" y="632602"/>
                      <a:pt x="310753" y="623920"/>
                    </a:cubicBezTo>
                    <a:lnTo>
                      <a:pt x="397054" y="603999"/>
                    </a:lnTo>
                    <a:lnTo>
                      <a:pt x="416459" y="701065"/>
                    </a:lnTo>
                    <a:lnTo>
                      <a:pt x="450904" y="680406"/>
                    </a:lnTo>
                    <a:lnTo>
                      <a:pt x="460711" y="709860"/>
                    </a:lnTo>
                    <a:lnTo>
                      <a:pt x="445817" y="888957"/>
                    </a:lnTo>
                    <a:lnTo>
                      <a:pt x="362183" y="888957"/>
                    </a:lnTo>
                    <a:lnTo>
                      <a:pt x="362183" y="707866"/>
                    </a:lnTo>
                    <a:lnTo>
                      <a:pt x="329257" y="707866"/>
                    </a:lnTo>
                    <a:lnTo>
                      <a:pt x="329257" y="888957"/>
                    </a:lnTo>
                    <a:lnTo>
                      <a:pt x="246943" y="888957"/>
                    </a:lnTo>
                    <a:lnTo>
                      <a:pt x="246943" y="806643"/>
                    </a:lnTo>
                    <a:cubicBezTo>
                      <a:pt x="246943" y="779418"/>
                      <a:pt x="224780" y="757254"/>
                      <a:pt x="197554" y="757254"/>
                    </a:cubicBezTo>
                    <a:close/>
                    <a:moveTo>
                      <a:pt x="987772" y="757254"/>
                    </a:moveTo>
                    <a:lnTo>
                      <a:pt x="921921" y="757254"/>
                    </a:lnTo>
                    <a:lnTo>
                      <a:pt x="921921" y="642014"/>
                    </a:lnTo>
                    <a:lnTo>
                      <a:pt x="888995" y="642014"/>
                    </a:lnTo>
                    <a:lnTo>
                      <a:pt x="888995" y="757254"/>
                    </a:lnTo>
                    <a:lnTo>
                      <a:pt x="823144" y="757254"/>
                    </a:lnTo>
                    <a:cubicBezTo>
                      <a:pt x="795918" y="757254"/>
                      <a:pt x="773755" y="779418"/>
                      <a:pt x="773755" y="806643"/>
                    </a:cubicBezTo>
                    <a:lnTo>
                      <a:pt x="773755" y="888957"/>
                    </a:lnTo>
                    <a:lnTo>
                      <a:pt x="691441" y="888957"/>
                    </a:lnTo>
                    <a:lnTo>
                      <a:pt x="691441" y="707866"/>
                    </a:lnTo>
                    <a:lnTo>
                      <a:pt x="658515" y="707866"/>
                    </a:lnTo>
                    <a:lnTo>
                      <a:pt x="658515" y="888957"/>
                    </a:lnTo>
                    <a:lnTo>
                      <a:pt x="574881" y="888957"/>
                    </a:lnTo>
                    <a:lnTo>
                      <a:pt x="559954" y="709860"/>
                    </a:lnTo>
                    <a:lnTo>
                      <a:pt x="569761" y="680406"/>
                    </a:lnTo>
                    <a:lnTo>
                      <a:pt x="604206" y="701065"/>
                    </a:lnTo>
                    <a:lnTo>
                      <a:pt x="623612" y="603999"/>
                    </a:lnTo>
                    <a:lnTo>
                      <a:pt x="709928" y="623920"/>
                    </a:lnTo>
                    <a:cubicBezTo>
                      <a:pt x="747509" y="632602"/>
                      <a:pt x="773755" y="665575"/>
                      <a:pt x="773755" y="704129"/>
                    </a:cubicBezTo>
                    <a:lnTo>
                      <a:pt x="773755" y="724329"/>
                    </a:lnTo>
                    <a:lnTo>
                      <a:pt x="806681" y="724329"/>
                    </a:lnTo>
                    <a:lnTo>
                      <a:pt x="806681" y="704129"/>
                    </a:lnTo>
                    <a:cubicBezTo>
                      <a:pt x="806681" y="650165"/>
                      <a:pt x="769952" y="603985"/>
                      <a:pt x="717357" y="591838"/>
                    </a:cubicBezTo>
                    <a:lnTo>
                      <a:pt x="671440" y="581252"/>
                    </a:lnTo>
                    <a:lnTo>
                      <a:pt x="733867" y="562513"/>
                    </a:lnTo>
                    <a:cubicBezTo>
                      <a:pt x="743449" y="574957"/>
                      <a:pt x="761986" y="592626"/>
                      <a:pt x="790218" y="592626"/>
                    </a:cubicBezTo>
                    <a:cubicBezTo>
                      <a:pt x="818450" y="592626"/>
                      <a:pt x="836987" y="574957"/>
                      <a:pt x="846568" y="562513"/>
                    </a:cubicBezTo>
                    <a:lnTo>
                      <a:pt x="952587" y="594321"/>
                    </a:lnTo>
                    <a:cubicBezTo>
                      <a:pt x="973633" y="600625"/>
                      <a:pt x="987772" y="619643"/>
                      <a:pt x="987772" y="6416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8280783" y="1833006"/>
            <a:ext cx="2897502" cy="3078959"/>
            <a:chOff x="8280782" y="1701631"/>
            <a:chExt cx="2897502" cy="3078959"/>
          </a:xfrm>
        </p:grpSpPr>
        <p:grpSp>
          <p:nvGrpSpPr>
            <p:cNvPr id="46" name="组合 45"/>
            <p:cNvGrpSpPr/>
            <p:nvPr/>
          </p:nvGrpSpPr>
          <p:grpSpPr>
            <a:xfrm>
              <a:off x="8280782" y="1701631"/>
              <a:ext cx="2897502" cy="3078959"/>
              <a:chOff x="8632094" y="1701631"/>
              <a:chExt cx="2897502" cy="3078959"/>
            </a:xfrm>
          </p:grpSpPr>
          <p:sp>
            <p:nvSpPr>
              <p:cNvPr id="51" name="矩形: 圆角 50"/>
              <p:cNvSpPr/>
              <p:nvPr/>
            </p:nvSpPr>
            <p:spPr>
              <a:xfrm>
                <a:off x="8632094" y="1701631"/>
                <a:ext cx="2897502" cy="3078959"/>
              </a:xfrm>
              <a:prstGeom prst="roundRect">
                <a:avLst>
                  <a:gd name="adj" fmla="val 2616"/>
                </a:avLst>
              </a:prstGeom>
              <a:gradFill>
                <a:gsLst>
                  <a:gs pos="40000">
                    <a:srgbClr val="FFFFFF"/>
                  </a:gs>
                  <a:gs pos="0">
                    <a:schemeClr val="bg1"/>
                  </a:gs>
                  <a:gs pos="87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5199"/>
                    </a:gs>
                    <a:gs pos="100000">
                      <a:srgbClr val="005199">
                        <a:alpha val="0"/>
                      </a:srgbClr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9290391" y="2380305"/>
                <a:ext cx="1580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pc="300" dirty="0">
                    <a:solidFill>
                      <a:srgbClr val="005199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Times New Roman" panose="02020603050405020304" pitchFamily="18" charset="0"/>
                  </a:rPr>
                  <a:t>素质目标</a:t>
                </a:r>
                <a:endParaRPr kumimoji="0" lang="zh-CN" altLang="zh-CN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5199"/>
                  </a:solidFill>
                  <a:effectLst/>
                  <a:uLnTx/>
                  <a:uFillTx/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8944379" y="2858674"/>
                <a:ext cx="227293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/>
              <p:cNvSpPr txBox="1"/>
              <p:nvPr/>
            </p:nvSpPr>
            <p:spPr>
              <a:xfrm>
                <a:off x="8931437" y="2936943"/>
                <a:ext cx="2374214" cy="1753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1.具备团队合作精神，小组能够协调分工完成任务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2.具备创新意识、创新精神，能够在根据目标进行策略把握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3.具备资源整合能力，能够借助外部资源进行微博运营规划</a:t>
                </a:r>
                <a:endParaRPr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9422762" y="1916642"/>
              <a:ext cx="613543" cy="579580"/>
              <a:chOff x="9740132" y="1916642"/>
              <a:chExt cx="613543" cy="579580"/>
            </a:xfrm>
          </p:grpSpPr>
          <p:sp>
            <p:nvSpPr>
              <p:cNvPr id="48" name="任意多边形: 形状 47"/>
              <p:cNvSpPr/>
              <p:nvPr/>
            </p:nvSpPr>
            <p:spPr>
              <a:xfrm>
                <a:off x="9740132" y="1916642"/>
                <a:ext cx="613543" cy="579580"/>
              </a:xfrm>
              <a:custGeom>
                <a:avLst/>
                <a:gdLst>
                  <a:gd name="connsiteX0" fmla="*/ 981189 w 1020698"/>
                  <a:gd name="connsiteY0" fmla="*/ 837203 h 1020698"/>
                  <a:gd name="connsiteX1" fmla="*/ 1004235 w 1020698"/>
                  <a:gd name="connsiteY1" fmla="*/ 806465 h 1020698"/>
                  <a:gd name="connsiteX2" fmla="*/ 1020698 w 1020698"/>
                  <a:gd name="connsiteY2" fmla="*/ 757076 h 1020698"/>
                  <a:gd name="connsiteX3" fmla="*/ 1020698 w 1020698"/>
                  <a:gd name="connsiteY3" fmla="*/ 513870 h 1020698"/>
                  <a:gd name="connsiteX4" fmla="*/ 983753 w 1020698"/>
                  <a:gd name="connsiteY4" fmla="*/ 464224 h 1020698"/>
                  <a:gd name="connsiteX5" fmla="*/ 954863 w 1020698"/>
                  <a:gd name="connsiteY5" fmla="*/ 465815 h 1020698"/>
                  <a:gd name="connsiteX6" fmla="*/ 954863 w 1020698"/>
                  <a:gd name="connsiteY6" fmla="*/ 415093 h 1020698"/>
                  <a:gd name="connsiteX7" fmla="*/ 913656 w 1020698"/>
                  <a:gd name="connsiteY7" fmla="*/ 364620 h 1020698"/>
                  <a:gd name="connsiteX8" fmla="*/ 912605 w 1020698"/>
                  <a:gd name="connsiteY8" fmla="*/ 364570 h 1020698"/>
                  <a:gd name="connsiteX9" fmla="*/ 510349 w 1020698"/>
                  <a:gd name="connsiteY9" fmla="*/ 82314 h 1020698"/>
                  <a:gd name="connsiteX10" fmla="*/ 312795 w 1020698"/>
                  <a:gd name="connsiteY10" fmla="*/ 130570 h 1020698"/>
                  <a:gd name="connsiteX11" fmla="*/ 312795 w 1020698"/>
                  <a:gd name="connsiteY11" fmla="*/ 98777 h 1020698"/>
                  <a:gd name="connsiteX12" fmla="*/ 345720 w 1020698"/>
                  <a:gd name="connsiteY12" fmla="*/ 98777 h 1020698"/>
                  <a:gd name="connsiteX13" fmla="*/ 345720 w 1020698"/>
                  <a:gd name="connsiteY13" fmla="*/ 0 h 1020698"/>
                  <a:gd name="connsiteX14" fmla="*/ 16463 w 1020698"/>
                  <a:gd name="connsiteY14" fmla="*/ 0 h 1020698"/>
                  <a:gd name="connsiteX15" fmla="*/ 16463 w 1020698"/>
                  <a:gd name="connsiteY15" fmla="*/ 98777 h 1020698"/>
                  <a:gd name="connsiteX16" fmla="*/ 49389 w 1020698"/>
                  <a:gd name="connsiteY16" fmla="*/ 98777 h 1020698"/>
                  <a:gd name="connsiteX17" fmla="*/ 49389 w 1020698"/>
                  <a:gd name="connsiteY17" fmla="*/ 153865 h 1020698"/>
                  <a:gd name="connsiteX18" fmla="*/ 39509 w 1020698"/>
                  <a:gd name="connsiteY18" fmla="*/ 183495 h 1020698"/>
                  <a:gd name="connsiteX19" fmla="*/ 16463 w 1020698"/>
                  <a:gd name="connsiteY19" fmla="*/ 214233 h 1020698"/>
                  <a:gd name="connsiteX20" fmla="*/ 0 w 1020698"/>
                  <a:gd name="connsiteY20" fmla="*/ 263622 h 1020698"/>
                  <a:gd name="connsiteX21" fmla="*/ 0 w 1020698"/>
                  <a:gd name="connsiteY21" fmla="*/ 506828 h 1020698"/>
                  <a:gd name="connsiteX22" fmla="*/ 36945 w 1020698"/>
                  <a:gd name="connsiteY22" fmla="*/ 556474 h 1020698"/>
                  <a:gd name="connsiteX23" fmla="*/ 65835 w 1020698"/>
                  <a:gd name="connsiteY23" fmla="*/ 554883 h 1020698"/>
                  <a:gd name="connsiteX24" fmla="*/ 65835 w 1020698"/>
                  <a:gd name="connsiteY24" fmla="*/ 605605 h 1020698"/>
                  <a:gd name="connsiteX25" fmla="*/ 107041 w 1020698"/>
                  <a:gd name="connsiteY25" fmla="*/ 656078 h 1020698"/>
                  <a:gd name="connsiteX26" fmla="*/ 108094 w 1020698"/>
                  <a:gd name="connsiteY26" fmla="*/ 656128 h 1020698"/>
                  <a:gd name="connsiteX27" fmla="*/ 510349 w 1020698"/>
                  <a:gd name="connsiteY27" fmla="*/ 938384 h 1020698"/>
                  <a:gd name="connsiteX28" fmla="*/ 707903 w 1020698"/>
                  <a:gd name="connsiteY28" fmla="*/ 890049 h 1020698"/>
                  <a:gd name="connsiteX29" fmla="*/ 707903 w 1020698"/>
                  <a:gd name="connsiteY29" fmla="*/ 921921 h 1020698"/>
                  <a:gd name="connsiteX30" fmla="*/ 674978 w 1020698"/>
                  <a:gd name="connsiteY30" fmla="*/ 921921 h 1020698"/>
                  <a:gd name="connsiteX31" fmla="*/ 674978 w 1020698"/>
                  <a:gd name="connsiteY31" fmla="*/ 1020698 h 1020698"/>
                  <a:gd name="connsiteX32" fmla="*/ 1004235 w 1020698"/>
                  <a:gd name="connsiteY32" fmla="*/ 1020698 h 1020698"/>
                  <a:gd name="connsiteX33" fmla="*/ 1004235 w 1020698"/>
                  <a:gd name="connsiteY33" fmla="*/ 921921 h 1020698"/>
                  <a:gd name="connsiteX34" fmla="*/ 971309 w 1020698"/>
                  <a:gd name="connsiteY34" fmla="*/ 921921 h 1020698"/>
                  <a:gd name="connsiteX35" fmla="*/ 971309 w 1020698"/>
                  <a:gd name="connsiteY35" fmla="*/ 866832 h 1020698"/>
                  <a:gd name="connsiteX36" fmla="*/ 981189 w 1020698"/>
                  <a:gd name="connsiteY36" fmla="*/ 837203 h 1020698"/>
                  <a:gd name="connsiteX37" fmla="*/ 807638 w 1020698"/>
                  <a:gd name="connsiteY37" fmla="*/ 373936 h 1020698"/>
                  <a:gd name="connsiteX38" fmla="*/ 806681 w 1020698"/>
                  <a:gd name="connsiteY38" fmla="*/ 374763 h 1020698"/>
                  <a:gd name="connsiteX39" fmla="*/ 805724 w 1020698"/>
                  <a:gd name="connsiteY39" fmla="*/ 373936 h 1020698"/>
                  <a:gd name="connsiteX40" fmla="*/ 765571 w 1020698"/>
                  <a:gd name="connsiteY40" fmla="*/ 362842 h 1020698"/>
                  <a:gd name="connsiteX41" fmla="*/ 738113 w 1020698"/>
                  <a:gd name="connsiteY41" fmla="*/ 378156 h 1020698"/>
                  <a:gd name="connsiteX42" fmla="*/ 707638 w 1020698"/>
                  <a:gd name="connsiteY42" fmla="*/ 336339 h 1020698"/>
                  <a:gd name="connsiteX43" fmla="*/ 801085 w 1020698"/>
                  <a:gd name="connsiteY43" fmla="*/ 242891 h 1020698"/>
                  <a:gd name="connsiteX44" fmla="*/ 879975 w 1020698"/>
                  <a:gd name="connsiteY44" fmla="*/ 371322 h 1020698"/>
                  <a:gd name="connsiteX45" fmla="*/ 873489 w 1020698"/>
                  <a:gd name="connsiteY45" fmla="*/ 375712 h 1020698"/>
                  <a:gd name="connsiteX46" fmla="*/ 873271 w 1020698"/>
                  <a:gd name="connsiteY46" fmla="*/ 375897 h 1020698"/>
                  <a:gd name="connsiteX47" fmla="*/ 847791 w 1020698"/>
                  <a:gd name="connsiteY47" fmla="*/ 362858 h 1020698"/>
                  <a:gd name="connsiteX48" fmla="*/ 807638 w 1020698"/>
                  <a:gd name="connsiteY48" fmla="*/ 373936 h 1020698"/>
                  <a:gd name="connsiteX49" fmla="*/ 147209 w 1020698"/>
                  <a:gd name="connsiteY49" fmla="*/ 645003 h 1020698"/>
                  <a:gd name="connsiteX50" fmla="*/ 147426 w 1020698"/>
                  <a:gd name="connsiteY50" fmla="*/ 644818 h 1020698"/>
                  <a:gd name="connsiteX51" fmla="*/ 172908 w 1020698"/>
                  <a:gd name="connsiteY51" fmla="*/ 657856 h 1020698"/>
                  <a:gd name="connsiteX52" fmla="*/ 213060 w 1020698"/>
                  <a:gd name="connsiteY52" fmla="*/ 646762 h 1020698"/>
                  <a:gd name="connsiteX53" fmla="*/ 214017 w 1020698"/>
                  <a:gd name="connsiteY53" fmla="*/ 645935 h 1020698"/>
                  <a:gd name="connsiteX54" fmla="*/ 214974 w 1020698"/>
                  <a:gd name="connsiteY54" fmla="*/ 646762 h 1020698"/>
                  <a:gd name="connsiteX55" fmla="*/ 247007 w 1020698"/>
                  <a:gd name="connsiteY55" fmla="*/ 658515 h 1020698"/>
                  <a:gd name="connsiteX56" fmla="*/ 255111 w 1020698"/>
                  <a:gd name="connsiteY56" fmla="*/ 657856 h 1020698"/>
                  <a:gd name="connsiteX57" fmla="*/ 282635 w 1020698"/>
                  <a:gd name="connsiteY57" fmla="*/ 642494 h 1020698"/>
                  <a:gd name="connsiteX58" fmla="*/ 312875 w 1020698"/>
                  <a:gd name="connsiteY58" fmla="*/ 684543 h 1020698"/>
                  <a:gd name="connsiteX59" fmla="*/ 219596 w 1020698"/>
                  <a:gd name="connsiteY59" fmla="*/ 777823 h 1020698"/>
                  <a:gd name="connsiteX60" fmla="*/ 140722 w 1020698"/>
                  <a:gd name="connsiteY60" fmla="*/ 649407 h 1020698"/>
                  <a:gd name="connsiteX61" fmla="*/ 147209 w 1020698"/>
                  <a:gd name="connsiteY61" fmla="*/ 645003 h 1020698"/>
                  <a:gd name="connsiteX62" fmla="*/ 336283 w 1020698"/>
                  <a:gd name="connsiteY62" fmla="*/ 707687 h 1020698"/>
                  <a:gd name="connsiteX63" fmla="*/ 493886 w 1020698"/>
                  <a:gd name="connsiteY63" fmla="*/ 773096 h 1020698"/>
                  <a:gd name="connsiteX64" fmla="*/ 493886 w 1020698"/>
                  <a:gd name="connsiteY64" fmla="*/ 904799 h 1020698"/>
                  <a:gd name="connsiteX65" fmla="*/ 242891 w 1020698"/>
                  <a:gd name="connsiteY65" fmla="*/ 801085 h 1020698"/>
                  <a:gd name="connsiteX66" fmla="*/ 526812 w 1020698"/>
                  <a:gd name="connsiteY66" fmla="*/ 773113 h 1020698"/>
                  <a:gd name="connsiteX67" fmla="*/ 642052 w 1020698"/>
                  <a:gd name="connsiteY67" fmla="*/ 738312 h 1020698"/>
                  <a:gd name="connsiteX68" fmla="*/ 642052 w 1020698"/>
                  <a:gd name="connsiteY68" fmla="*/ 739101 h 1020698"/>
                  <a:gd name="connsiteX69" fmla="*/ 660637 w 1020698"/>
                  <a:gd name="connsiteY69" fmla="*/ 791191 h 1020698"/>
                  <a:gd name="connsiteX70" fmla="*/ 696762 w 1020698"/>
                  <a:gd name="connsiteY70" fmla="*/ 835394 h 1020698"/>
                  <a:gd name="connsiteX71" fmla="*/ 705942 w 1020698"/>
                  <a:gd name="connsiteY71" fmla="*/ 853522 h 1020698"/>
                  <a:gd name="connsiteX72" fmla="*/ 526812 w 1020698"/>
                  <a:gd name="connsiteY72" fmla="*/ 904911 h 1020698"/>
                  <a:gd name="connsiteX73" fmla="*/ 642052 w 1020698"/>
                  <a:gd name="connsiteY73" fmla="*/ 564296 h 1020698"/>
                  <a:gd name="connsiteX74" fmla="*/ 642052 w 1020698"/>
                  <a:gd name="connsiteY74" fmla="*/ 699310 h 1020698"/>
                  <a:gd name="connsiteX75" fmla="*/ 510349 w 1020698"/>
                  <a:gd name="connsiteY75" fmla="*/ 740829 h 1020698"/>
                  <a:gd name="connsiteX76" fmla="*/ 296332 w 1020698"/>
                  <a:gd name="connsiteY76" fmla="*/ 595598 h 1020698"/>
                  <a:gd name="connsiteX77" fmla="*/ 296332 w 1020698"/>
                  <a:gd name="connsiteY77" fmla="*/ 472995 h 1020698"/>
                  <a:gd name="connsiteX78" fmla="*/ 344650 w 1020698"/>
                  <a:gd name="connsiteY78" fmla="*/ 489328 h 1020698"/>
                  <a:gd name="connsiteX79" fmla="*/ 346428 w 1020698"/>
                  <a:gd name="connsiteY79" fmla="*/ 489312 h 1020698"/>
                  <a:gd name="connsiteX80" fmla="*/ 378646 w 1020698"/>
                  <a:gd name="connsiteY80" fmla="*/ 456386 h 1020698"/>
                  <a:gd name="connsiteX81" fmla="*/ 378646 w 1020698"/>
                  <a:gd name="connsiteY81" fmla="*/ 321388 h 1020698"/>
                  <a:gd name="connsiteX82" fmla="*/ 510349 w 1020698"/>
                  <a:gd name="connsiteY82" fmla="*/ 279869 h 1020698"/>
                  <a:gd name="connsiteX83" fmla="*/ 724366 w 1020698"/>
                  <a:gd name="connsiteY83" fmla="*/ 424892 h 1020698"/>
                  <a:gd name="connsiteX84" fmla="*/ 724366 w 1020698"/>
                  <a:gd name="connsiteY84" fmla="*/ 547703 h 1020698"/>
                  <a:gd name="connsiteX85" fmla="*/ 674270 w 1020698"/>
                  <a:gd name="connsiteY85" fmla="*/ 531370 h 1020698"/>
                  <a:gd name="connsiteX86" fmla="*/ 642052 w 1020698"/>
                  <a:gd name="connsiteY86" fmla="*/ 564296 h 1020698"/>
                  <a:gd name="connsiteX87" fmla="*/ 684279 w 1020698"/>
                  <a:gd name="connsiteY87" fmla="*/ 313140 h 1020698"/>
                  <a:gd name="connsiteX88" fmla="*/ 526812 w 1020698"/>
                  <a:gd name="connsiteY88" fmla="*/ 247587 h 1020698"/>
                  <a:gd name="connsiteX89" fmla="*/ 526812 w 1020698"/>
                  <a:gd name="connsiteY89" fmla="*/ 115899 h 1020698"/>
                  <a:gd name="connsiteX90" fmla="*/ 777807 w 1020698"/>
                  <a:gd name="connsiteY90" fmla="*/ 219613 h 1020698"/>
                  <a:gd name="connsiteX91" fmla="*/ 493886 w 1020698"/>
                  <a:gd name="connsiteY91" fmla="*/ 247602 h 1020698"/>
                  <a:gd name="connsiteX92" fmla="*/ 378646 w 1020698"/>
                  <a:gd name="connsiteY92" fmla="*/ 282400 h 1020698"/>
                  <a:gd name="connsiteX93" fmla="*/ 378646 w 1020698"/>
                  <a:gd name="connsiteY93" fmla="*/ 281614 h 1020698"/>
                  <a:gd name="connsiteX94" fmla="*/ 360062 w 1020698"/>
                  <a:gd name="connsiteY94" fmla="*/ 229523 h 1020698"/>
                  <a:gd name="connsiteX95" fmla="*/ 323936 w 1020698"/>
                  <a:gd name="connsiteY95" fmla="*/ 185320 h 1020698"/>
                  <a:gd name="connsiteX96" fmla="*/ 314756 w 1020698"/>
                  <a:gd name="connsiteY96" fmla="*/ 167233 h 1020698"/>
                  <a:gd name="connsiteX97" fmla="*/ 493886 w 1020698"/>
                  <a:gd name="connsiteY97" fmla="*/ 115803 h 1020698"/>
                  <a:gd name="connsiteX98" fmla="*/ 49389 w 1020698"/>
                  <a:gd name="connsiteY98" fmla="*/ 32926 h 1020698"/>
                  <a:gd name="connsiteX99" fmla="*/ 312795 w 1020698"/>
                  <a:gd name="connsiteY99" fmla="*/ 32926 h 1020698"/>
                  <a:gd name="connsiteX100" fmla="*/ 312795 w 1020698"/>
                  <a:gd name="connsiteY100" fmla="*/ 65851 h 1020698"/>
                  <a:gd name="connsiteX101" fmla="*/ 49389 w 1020698"/>
                  <a:gd name="connsiteY101" fmla="*/ 65851 h 1020698"/>
                  <a:gd name="connsiteX102" fmla="*/ 98777 w 1020698"/>
                  <a:gd name="connsiteY102" fmla="*/ 605605 h 1020698"/>
                  <a:gd name="connsiteX103" fmla="*/ 98777 w 1020698"/>
                  <a:gd name="connsiteY103" fmla="*/ 375125 h 1020698"/>
                  <a:gd name="connsiteX104" fmla="*/ 65851 w 1020698"/>
                  <a:gd name="connsiteY104" fmla="*/ 375125 h 1020698"/>
                  <a:gd name="connsiteX105" fmla="*/ 65851 w 1020698"/>
                  <a:gd name="connsiteY105" fmla="*/ 506892 h 1020698"/>
                  <a:gd name="connsiteX106" fmla="*/ 58496 w 1020698"/>
                  <a:gd name="connsiteY106" fmla="*/ 521643 h 1020698"/>
                  <a:gd name="connsiteX107" fmla="*/ 45088 w 1020698"/>
                  <a:gd name="connsiteY107" fmla="*/ 524569 h 1020698"/>
                  <a:gd name="connsiteX108" fmla="*/ 32926 w 1020698"/>
                  <a:gd name="connsiteY108" fmla="*/ 506828 h 1020698"/>
                  <a:gd name="connsiteX109" fmla="*/ 32926 w 1020698"/>
                  <a:gd name="connsiteY109" fmla="*/ 263622 h 1020698"/>
                  <a:gd name="connsiteX110" fmla="*/ 42805 w 1020698"/>
                  <a:gd name="connsiteY110" fmla="*/ 233985 h 1020698"/>
                  <a:gd name="connsiteX111" fmla="*/ 65851 w 1020698"/>
                  <a:gd name="connsiteY111" fmla="*/ 203254 h 1020698"/>
                  <a:gd name="connsiteX112" fmla="*/ 82314 w 1020698"/>
                  <a:gd name="connsiteY112" fmla="*/ 153865 h 1020698"/>
                  <a:gd name="connsiteX113" fmla="*/ 82314 w 1020698"/>
                  <a:gd name="connsiteY113" fmla="*/ 98777 h 1020698"/>
                  <a:gd name="connsiteX114" fmla="*/ 279869 w 1020698"/>
                  <a:gd name="connsiteY114" fmla="*/ 98777 h 1020698"/>
                  <a:gd name="connsiteX115" fmla="*/ 279869 w 1020698"/>
                  <a:gd name="connsiteY115" fmla="*/ 154074 h 1020698"/>
                  <a:gd name="connsiteX116" fmla="*/ 298453 w 1020698"/>
                  <a:gd name="connsiteY116" fmla="*/ 206165 h 1020698"/>
                  <a:gd name="connsiteX117" fmla="*/ 334579 w 1020698"/>
                  <a:gd name="connsiteY117" fmla="*/ 250351 h 1020698"/>
                  <a:gd name="connsiteX118" fmla="*/ 345720 w 1020698"/>
                  <a:gd name="connsiteY118" fmla="*/ 281597 h 1020698"/>
                  <a:gd name="connsiteX119" fmla="*/ 345720 w 1020698"/>
                  <a:gd name="connsiteY119" fmla="*/ 456386 h 1020698"/>
                  <a:gd name="connsiteX120" fmla="*/ 310850 w 1020698"/>
                  <a:gd name="connsiteY120" fmla="*/ 442584 h 1020698"/>
                  <a:gd name="connsiteX121" fmla="*/ 296332 w 1020698"/>
                  <a:gd name="connsiteY121" fmla="*/ 408051 h 1020698"/>
                  <a:gd name="connsiteX122" fmla="*/ 296332 w 1020698"/>
                  <a:gd name="connsiteY122" fmla="*/ 325736 h 1020698"/>
                  <a:gd name="connsiteX123" fmla="*/ 263406 w 1020698"/>
                  <a:gd name="connsiteY123" fmla="*/ 325736 h 1020698"/>
                  <a:gd name="connsiteX124" fmla="*/ 263406 w 1020698"/>
                  <a:gd name="connsiteY124" fmla="*/ 598539 h 1020698"/>
                  <a:gd name="connsiteX125" fmla="*/ 262225 w 1020698"/>
                  <a:gd name="connsiteY125" fmla="*/ 598967 h 1020698"/>
                  <a:gd name="connsiteX126" fmla="*/ 263406 w 1020698"/>
                  <a:gd name="connsiteY126" fmla="*/ 601899 h 1020698"/>
                  <a:gd name="connsiteX127" fmla="*/ 263406 w 1020698"/>
                  <a:gd name="connsiteY127" fmla="*/ 607350 h 1020698"/>
                  <a:gd name="connsiteX128" fmla="*/ 249820 w 1020698"/>
                  <a:gd name="connsiteY128" fmla="*/ 625340 h 1020698"/>
                  <a:gd name="connsiteX129" fmla="*/ 236292 w 1020698"/>
                  <a:gd name="connsiteY129" fmla="*/ 621675 h 1020698"/>
                  <a:gd name="connsiteX130" fmla="*/ 230480 w 1020698"/>
                  <a:gd name="connsiteY130" fmla="*/ 609126 h 1020698"/>
                  <a:gd name="connsiteX131" fmla="*/ 230480 w 1020698"/>
                  <a:gd name="connsiteY131" fmla="*/ 375125 h 1020698"/>
                  <a:gd name="connsiteX132" fmla="*/ 197554 w 1020698"/>
                  <a:gd name="connsiteY132" fmla="*/ 375125 h 1020698"/>
                  <a:gd name="connsiteX133" fmla="*/ 197554 w 1020698"/>
                  <a:gd name="connsiteY133" fmla="*/ 609126 h 1020698"/>
                  <a:gd name="connsiteX134" fmla="*/ 191743 w 1020698"/>
                  <a:gd name="connsiteY134" fmla="*/ 621690 h 1020698"/>
                  <a:gd name="connsiteX135" fmla="*/ 178214 w 1020698"/>
                  <a:gd name="connsiteY135" fmla="*/ 625357 h 1020698"/>
                  <a:gd name="connsiteX136" fmla="*/ 164629 w 1020698"/>
                  <a:gd name="connsiteY136" fmla="*/ 607367 h 1020698"/>
                  <a:gd name="connsiteX137" fmla="*/ 164629 w 1020698"/>
                  <a:gd name="connsiteY137" fmla="*/ 375125 h 1020698"/>
                  <a:gd name="connsiteX138" fmla="*/ 131703 w 1020698"/>
                  <a:gd name="connsiteY138" fmla="*/ 375125 h 1020698"/>
                  <a:gd name="connsiteX139" fmla="*/ 131703 w 1020698"/>
                  <a:gd name="connsiteY139" fmla="*/ 607350 h 1020698"/>
                  <a:gd name="connsiteX140" fmla="*/ 125891 w 1020698"/>
                  <a:gd name="connsiteY140" fmla="*/ 619905 h 1020698"/>
                  <a:gd name="connsiteX141" fmla="*/ 112346 w 1020698"/>
                  <a:gd name="connsiteY141" fmla="*/ 623579 h 1020698"/>
                  <a:gd name="connsiteX142" fmla="*/ 98777 w 1020698"/>
                  <a:gd name="connsiteY142" fmla="*/ 605605 h 1020698"/>
                  <a:gd name="connsiteX143" fmla="*/ 971309 w 1020698"/>
                  <a:gd name="connsiteY143" fmla="*/ 987772 h 1020698"/>
                  <a:gd name="connsiteX144" fmla="*/ 707903 w 1020698"/>
                  <a:gd name="connsiteY144" fmla="*/ 987772 h 1020698"/>
                  <a:gd name="connsiteX145" fmla="*/ 707903 w 1020698"/>
                  <a:gd name="connsiteY145" fmla="*/ 954847 h 1020698"/>
                  <a:gd name="connsiteX146" fmla="*/ 971309 w 1020698"/>
                  <a:gd name="connsiteY146" fmla="*/ 954847 h 1020698"/>
                  <a:gd name="connsiteX147" fmla="*/ 740829 w 1020698"/>
                  <a:gd name="connsiteY147" fmla="*/ 921921 h 1020698"/>
                  <a:gd name="connsiteX148" fmla="*/ 740829 w 1020698"/>
                  <a:gd name="connsiteY148" fmla="*/ 866624 h 1020698"/>
                  <a:gd name="connsiteX149" fmla="*/ 722245 w 1020698"/>
                  <a:gd name="connsiteY149" fmla="*/ 814534 h 1020698"/>
                  <a:gd name="connsiteX150" fmla="*/ 686119 w 1020698"/>
                  <a:gd name="connsiteY150" fmla="*/ 770347 h 1020698"/>
                  <a:gd name="connsiteX151" fmla="*/ 674978 w 1020698"/>
                  <a:gd name="connsiteY151" fmla="*/ 739101 h 1020698"/>
                  <a:gd name="connsiteX152" fmla="*/ 674978 w 1020698"/>
                  <a:gd name="connsiteY152" fmla="*/ 564312 h 1020698"/>
                  <a:gd name="connsiteX153" fmla="*/ 709848 w 1020698"/>
                  <a:gd name="connsiteY153" fmla="*/ 578114 h 1020698"/>
                  <a:gd name="connsiteX154" fmla="*/ 724366 w 1020698"/>
                  <a:gd name="connsiteY154" fmla="*/ 612647 h 1020698"/>
                  <a:gd name="connsiteX155" fmla="*/ 724366 w 1020698"/>
                  <a:gd name="connsiteY155" fmla="*/ 694962 h 1020698"/>
                  <a:gd name="connsiteX156" fmla="*/ 757292 w 1020698"/>
                  <a:gd name="connsiteY156" fmla="*/ 694962 h 1020698"/>
                  <a:gd name="connsiteX157" fmla="*/ 757292 w 1020698"/>
                  <a:gd name="connsiteY157" fmla="*/ 413331 h 1020698"/>
                  <a:gd name="connsiteX158" fmla="*/ 770878 w 1020698"/>
                  <a:gd name="connsiteY158" fmla="*/ 395341 h 1020698"/>
                  <a:gd name="connsiteX159" fmla="*/ 784406 w 1020698"/>
                  <a:gd name="connsiteY159" fmla="*/ 399009 h 1020698"/>
                  <a:gd name="connsiteX160" fmla="*/ 790218 w 1020698"/>
                  <a:gd name="connsiteY160" fmla="*/ 411572 h 1020698"/>
                  <a:gd name="connsiteX161" fmla="*/ 790218 w 1020698"/>
                  <a:gd name="connsiteY161" fmla="*/ 645573 h 1020698"/>
                  <a:gd name="connsiteX162" fmla="*/ 823144 w 1020698"/>
                  <a:gd name="connsiteY162" fmla="*/ 645573 h 1020698"/>
                  <a:gd name="connsiteX163" fmla="*/ 823144 w 1020698"/>
                  <a:gd name="connsiteY163" fmla="*/ 411572 h 1020698"/>
                  <a:gd name="connsiteX164" fmla="*/ 828955 w 1020698"/>
                  <a:gd name="connsiteY164" fmla="*/ 399009 h 1020698"/>
                  <a:gd name="connsiteX165" fmla="*/ 842483 w 1020698"/>
                  <a:gd name="connsiteY165" fmla="*/ 395341 h 1020698"/>
                  <a:gd name="connsiteX166" fmla="*/ 856069 w 1020698"/>
                  <a:gd name="connsiteY166" fmla="*/ 413331 h 1020698"/>
                  <a:gd name="connsiteX167" fmla="*/ 856069 w 1020698"/>
                  <a:gd name="connsiteY167" fmla="*/ 645557 h 1020698"/>
                  <a:gd name="connsiteX168" fmla="*/ 888995 w 1020698"/>
                  <a:gd name="connsiteY168" fmla="*/ 645557 h 1020698"/>
                  <a:gd name="connsiteX169" fmla="*/ 888995 w 1020698"/>
                  <a:gd name="connsiteY169" fmla="*/ 413331 h 1020698"/>
                  <a:gd name="connsiteX170" fmla="*/ 894806 w 1020698"/>
                  <a:gd name="connsiteY170" fmla="*/ 400776 h 1020698"/>
                  <a:gd name="connsiteX171" fmla="*/ 908351 w 1020698"/>
                  <a:gd name="connsiteY171" fmla="*/ 397103 h 1020698"/>
                  <a:gd name="connsiteX172" fmla="*/ 921921 w 1020698"/>
                  <a:gd name="connsiteY172" fmla="*/ 415093 h 1020698"/>
                  <a:gd name="connsiteX173" fmla="*/ 921921 w 1020698"/>
                  <a:gd name="connsiteY173" fmla="*/ 645573 h 1020698"/>
                  <a:gd name="connsiteX174" fmla="*/ 954847 w 1020698"/>
                  <a:gd name="connsiteY174" fmla="*/ 645573 h 1020698"/>
                  <a:gd name="connsiteX175" fmla="*/ 954847 w 1020698"/>
                  <a:gd name="connsiteY175" fmla="*/ 513806 h 1020698"/>
                  <a:gd name="connsiteX176" fmla="*/ 962201 w 1020698"/>
                  <a:gd name="connsiteY176" fmla="*/ 499055 h 1020698"/>
                  <a:gd name="connsiteX177" fmla="*/ 975610 w 1020698"/>
                  <a:gd name="connsiteY177" fmla="*/ 496129 h 1020698"/>
                  <a:gd name="connsiteX178" fmla="*/ 987772 w 1020698"/>
                  <a:gd name="connsiteY178" fmla="*/ 513870 h 1020698"/>
                  <a:gd name="connsiteX179" fmla="*/ 987772 w 1020698"/>
                  <a:gd name="connsiteY179" fmla="*/ 757076 h 1020698"/>
                  <a:gd name="connsiteX180" fmla="*/ 977893 w 1020698"/>
                  <a:gd name="connsiteY180" fmla="*/ 786713 h 1020698"/>
                  <a:gd name="connsiteX181" fmla="*/ 954847 w 1020698"/>
                  <a:gd name="connsiteY181" fmla="*/ 817443 h 1020698"/>
                  <a:gd name="connsiteX182" fmla="*/ 938384 w 1020698"/>
                  <a:gd name="connsiteY182" fmla="*/ 866832 h 1020698"/>
                  <a:gd name="connsiteX183" fmla="*/ 938384 w 1020698"/>
                  <a:gd name="connsiteY183" fmla="*/ 921921 h 102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1020698" h="1020698">
                    <a:moveTo>
                      <a:pt x="981189" y="837203"/>
                    </a:moveTo>
                    <a:lnTo>
                      <a:pt x="1004235" y="806465"/>
                    </a:lnTo>
                    <a:cubicBezTo>
                      <a:pt x="1014854" y="792323"/>
                      <a:pt x="1020698" y="774776"/>
                      <a:pt x="1020698" y="757076"/>
                    </a:cubicBezTo>
                    <a:lnTo>
                      <a:pt x="1020698" y="513870"/>
                    </a:lnTo>
                    <a:cubicBezTo>
                      <a:pt x="1020698" y="490196"/>
                      <a:pt x="1005505" y="469770"/>
                      <a:pt x="983753" y="464224"/>
                    </a:cubicBezTo>
                    <a:cubicBezTo>
                      <a:pt x="974042" y="461732"/>
                      <a:pt x="964002" y="462376"/>
                      <a:pt x="954863" y="465815"/>
                    </a:cubicBezTo>
                    <a:lnTo>
                      <a:pt x="954863" y="415093"/>
                    </a:lnTo>
                    <a:cubicBezTo>
                      <a:pt x="954863" y="390117"/>
                      <a:pt x="937130" y="368421"/>
                      <a:pt x="913656" y="364620"/>
                    </a:cubicBezTo>
                    <a:cubicBezTo>
                      <a:pt x="913311" y="364570"/>
                      <a:pt x="912951" y="364620"/>
                      <a:pt x="912605" y="364570"/>
                    </a:cubicBezTo>
                    <a:cubicBezTo>
                      <a:pt x="851312" y="195336"/>
                      <a:pt x="691327" y="82314"/>
                      <a:pt x="510349" y="82314"/>
                    </a:cubicBezTo>
                    <a:cubicBezTo>
                      <a:pt x="441258" y="82314"/>
                      <a:pt x="373543" y="98962"/>
                      <a:pt x="312795" y="130570"/>
                    </a:cubicBezTo>
                    <a:lnTo>
                      <a:pt x="312795" y="98777"/>
                    </a:lnTo>
                    <a:lnTo>
                      <a:pt x="345720" y="98777"/>
                    </a:lnTo>
                    <a:lnTo>
                      <a:pt x="345720" y="0"/>
                    </a:lnTo>
                    <a:lnTo>
                      <a:pt x="16463" y="0"/>
                    </a:lnTo>
                    <a:lnTo>
                      <a:pt x="16463" y="98777"/>
                    </a:lnTo>
                    <a:lnTo>
                      <a:pt x="49389" y="98777"/>
                    </a:lnTo>
                    <a:lnTo>
                      <a:pt x="49389" y="153865"/>
                    </a:lnTo>
                    <a:cubicBezTo>
                      <a:pt x="49389" y="164500"/>
                      <a:pt x="45884" y="174998"/>
                      <a:pt x="39509" y="183495"/>
                    </a:cubicBezTo>
                    <a:lnTo>
                      <a:pt x="16463" y="214233"/>
                    </a:lnTo>
                    <a:cubicBezTo>
                      <a:pt x="5844" y="228375"/>
                      <a:pt x="0" y="245922"/>
                      <a:pt x="0" y="263622"/>
                    </a:cubicBezTo>
                    <a:lnTo>
                      <a:pt x="0" y="506828"/>
                    </a:lnTo>
                    <a:cubicBezTo>
                      <a:pt x="0" y="530502"/>
                      <a:pt x="15193" y="550928"/>
                      <a:pt x="36945" y="556474"/>
                    </a:cubicBezTo>
                    <a:cubicBezTo>
                      <a:pt x="46656" y="558966"/>
                      <a:pt x="56696" y="558324"/>
                      <a:pt x="65835" y="554883"/>
                    </a:cubicBezTo>
                    <a:lnTo>
                      <a:pt x="65835" y="605605"/>
                    </a:lnTo>
                    <a:cubicBezTo>
                      <a:pt x="65835" y="630581"/>
                      <a:pt x="83568" y="652277"/>
                      <a:pt x="107041" y="656078"/>
                    </a:cubicBezTo>
                    <a:cubicBezTo>
                      <a:pt x="107386" y="656128"/>
                      <a:pt x="107748" y="656078"/>
                      <a:pt x="108094" y="656128"/>
                    </a:cubicBezTo>
                    <a:cubicBezTo>
                      <a:pt x="169388" y="825362"/>
                      <a:pt x="329371" y="938384"/>
                      <a:pt x="510349" y="938384"/>
                    </a:cubicBezTo>
                    <a:cubicBezTo>
                      <a:pt x="579392" y="938384"/>
                      <a:pt x="647141" y="921688"/>
                      <a:pt x="707903" y="890049"/>
                    </a:cubicBezTo>
                    <a:lnTo>
                      <a:pt x="707903" y="921921"/>
                    </a:lnTo>
                    <a:lnTo>
                      <a:pt x="674978" y="921921"/>
                    </a:lnTo>
                    <a:lnTo>
                      <a:pt x="674978" y="1020698"/>
                    </a:lnTo>
                    <a:lnTo>
                      <a:pt x="1004235" y="1020698"/>
                    </a:lnTo>
                    <a:lnTo>
                      <a:pt x="1004235" y="921921"/>
                    </a:lnTo>
                    <a:lnTo>
                      <a:pt x="971309" y="921921"/>
                    </a:lnTo>
                    <a:lnTo>
                      <a:pt x="971309" y="866832"/>
                    </a:lnTo>
                    <a:cubicBezTo>
                      <a:pt x="971309" y="856213"/>
                      <a:pt x="974814" y="845700"/>
                      <a:pt x="981189" y="837203"/>
                    </a:cubicBezTo>
                    <a:close/>
                    <a:moveTo>
                      <a:pt x="807638" y="373936"/>
                    </a:moveTo>
                    <a:cubicBezTo>
                      <a:pt x="807308" y="374218"/>
                      <a:pt x="806994" y="374483"/>
                      <a:pt x="806681" y="374763"/>
                    </a:cubicBezTo>
                    <a:cubicBezTo>
                      <a:pt x="806368" y="374483"/>
                      <a:pt x="806053" y="374218"/>
                      <a:pt x="805724" y="373936"/>
                    </a:cubicBezTo>
                    <a:cubicBezTo>
                      <a:pt x="794679" y="364539"/>
                      <a:pt x="780058" y="360504"/>
                      <a:pt x="765571" y="362842"/>
                    </a:cubicBezTo>
                    <a:cubicBezTo>
                      <a:pt x="754775" y="364603"/>
                      <a:pt x="745307" y="370254"/>
                      <a:pt x="738113" y="378156"/>
                    </a:cubicBezTo>
                    <a:cubicBezTo>
                      <a:pt x="729334" y="363124"/>
                      <a:pt x="719069" y="349194"/>
                      <a:pt x="707638" y="336339"/>
                    </a:cubicBezTo>
                    <a:lnTo>
                      <a:pt x="801085" y="242891"/>
                    </a:lnTo>
                    <a:cubicBezTo>
                      <a:pt x="834783" y="279523"/>
                      <a:pt x="861770" y="322835"/>
                      <a:pt x="879975" y="371322"/>
                    </a:cubicBezTo>
                    <a:cubicBezTo>
                      <a:pt x="877749" y="372674"/>
                      <a:pt x="875498" y="373999"/>
                      <a:pt x="873489" y="375712"/>
                    </a:cubicBezTo>
                    <a:cubicBezTo>
                      <a:pt x="873425" y="375769"/>
                      <a:pt x="873337" y="375833"/>
                      <a:pt x="873271" y="375897"/>
                    </a:cubicBezTo>
                    <a:cubicBezTo>
                      <a:pt x="866359" y="369161"/>
                      <a:pt x="857565" y="364457"/>
                      <a:pt x="847791" y="362858"/>
                    </a:cubicBezTo>
                    <a:cubicBezTo>
                      <a:pt x="833400" y="360504"/>
                      <a:pt x="818682" y="364523"/>
                      <a:pt x="807638" y="373936"/>
                    </a:cubicBezTo>
                    <a:close/>
                    <a:moveTo>
                      <a:pt x="147209" y="645003"/>
                    </a:moveTo>
                    <a:cubicBezTo>
                      <a:pt x="147274" y="644945"/>
                      <a:pt x="147362" y="644882"/>
                      <a:pt x="147426" y="644818"/>
                    </a:cubicBezTo>
                    <a:cubicBezTo>
                      <a:pt x="154339" y="651553"/>
                      <a:pt x="163133" y="656255"/>
                      <a:pt x="172908" y="657856"/>
                    </a:cubicBezTo>
                    <a:cubicBezTo>
                      <a:pt x="187297" y="660194"/>
                      <a:pt x="202000" y="656175"/>
                      <a:pt x="213060" y="646762"/>
                    </a:cubicBezTo>
                    <a:cubicBezTo>
                      <a:pt x="213390" y="646481"/>
                      <a:pt x="213705" y="646215"/>
                      <a:pt x="214017" y="645935"/>
                    </a:cubicBezTo>
                    <a:cubicBezTo>
                      <a:pt x="214330" y="646215"/>
                      <a:pt x="214645" y="646481"/>
                      <a:pt x="214974" y="646762"/>
                    </a:cubicBezTo>
                    <a:cubicBezTo>
                      <a:pt x="223961" y="654416"/>
                      <a:pt x="235304" y="658515"/>
                      <a:pt x="247007" y="658515"/>
                    </a:cubicBezTo>
                    <a:cubicBezTo>
                      <a:pt x="249692" y="658515"/>
                      <a:pt x="252409" y="658282"/>
                      <a:pt x="255111" y="657856"/>
                    </a:cubicBezTo>
                    <a:cubicBezTo>
                      <a:pt x="265937" y="656095"/>
                      <a:pt x="275424" y="650413"/>
                      <a:pt x="282635" y="642494"/>
                    </a:cubicBezTo>
                    <a:cubicBezTo>
                      <a:pt x="291397" y="657558"/>
                      <a:pt x="301485" y="671667"/>
                      <a:pt x="312875" y="684543"/>
                    </a:cubicBezTo>
                    <a:lnTo>
                      <a:pt x="219596" y="777823"/>
                    </a:lnTo>
                    <a:cubicBezTo>
                      <a:pt x="185899" y="741191"/>
                      <a:pt x="158929" y="697880"/>
                      <a:pt x="140722" y="649407"/>
                    </a:cubicBezTo>
                    <a:cubicBezTo>
                      <a:pt x="142965" y="648040"/>
                      <a:pt x="145200" y="646715"/>
                      <a:pt x="147209" y="645003"/>
                    </a:cubicBezTo>
                    <a:close/>
                    <a:moveTo>
                      <a:pt x="336283" y="707687"/>
                    </a:moveTo>
                    <a:cubicBezTo>
                      <a:pt x="379451" y="745669"/>
                      <a:pt x="434601" y="769374"/>
                      <a:pt x="493886" y="773096"/>
                    </a:cubicBezTo>
                    <a:lnTo>
                      <a:pt x="493886" y="904799"/>
                    </a:lnTo>
                    <a:cubicBezTo>
                      <a:pt x="398436" y="900869"/>
                      <a:pt x="310263" y="863031"/>
                      <a:pt x="242891" y="801085"/>
                    </a:cubicBezTo>
                    <a:close/>
                    <a:moveTo>
                      <a:pt x="526812" y="773113"/>
                    </a:moveTo>
                    <a:cubicBezTo>
                      <a:pt x="567737" y="770613"/>
                      <a:pt x="606852" y="758722"/>
                      <a:pt x="642052" y="738312"/>
                    </a:cubicBezTo>
                    <a:lnTo>
                      <a:pt x="642052" y="739101"/>
                    </a:lnTo>
                    <a:cubicBezTo>
                      <a:pt x="642052" y="758031"/>
                      <a:pt x="648652" y="776521"/>
                      <a:pt x="660637" y="791191"/>
                    </a:cubicBezTo>
                    <a:lnTo>
                      <a:pt x="696762" y="835394"/>
                    </a:lnTo>
                    <a:cubicBezTo>
                      <a:pt x="701119" y="840707"/>
                      <a:pt x="704133" y="846945"/>
                      <a:pt x="705942" y="853522"/>
                    </a:cubicBezTo>
                    <a:cubicBezTo>
                      <a:pt x="651304" y="884694"/>
                      <a:pt x="589898" y="902299"/>
                      <a:pt x="526812" y="904911"/>
                    </a:cubicBezTo>
                    <a:close/>
                    <a:moveTo>
                      <a:pt x="642052" y="564296"/>
                    </a:moveTo>
                    <a:lnTo>
                      <a:pt x="642052" y="699310"/>
                    </a:lnTo>
                    <a:cubicBezTo>
                      <a:pt x="603315" y="726408"/>
                      <a:pt x="557962" y="740829"/>
                      <a:pt x="510349" y="740829"/>
                    </a:cubicBezTo>
                    <a:cubicBezTo>
                      <a:pt x="415953" y="740829"/>
                      <a:pt x="331066" y="682750"/>
                      <a:pt x="296332" y="595598"/>
                    </a:cubicBezTo>
                    <a:lnTo>
                      <a:pt x="296332" y="472995"/>
                    </a:lnTo>
                    <a:cubicBezTo>
                      <a:pt x="310294" y="483436"/>
                      <a:pt x="326951" y="489328"/>
                      <a:pt x="344650" y="489328"/>
                    </a:cubicBezTo>
                    <a:cubicBezTo>
                      <a:pt x="345247" y="489328"/>
                      <a:pt x="345833" y="489328"/>
                      <a:pt x="346428" y="489312"/>
                    </a:cubicBezTo>
                    <a:cubicBezTo>
                      <a:pt x="364194" y="488935"/>
                      <a:pt x="378646" y="474143"/>
                      <a:pt x="378646" y="456386"/>
                    </a:cubicBezTo>
                    <a:lnTo>
                      <a:pt x="378646" y="321388"/>
                    </a:lnTo>
                    <a:cubicBezTo>
                      <a:pt x="417400" y="294307"/>
                      <a:pt x="462705" y="279869"/>
                      <a:pt x="510349" y="279869"/>
                    </a:cubicBezTo>
                    <a:cubicBezTo>
                      <a:pt x="604054" y="279869"/>
                      <a:pt x="689632" y="338067"/>
                      <a:pt x="724366" y="424892"/>
                    </a:cubicBezTo>
                    <a:lnTo>
                      <a:pt x="724366" y="547703"/>
                    </a:lnTo>
                    <a:cubicBezTo>
                      <a:pt x="709994" y="536900"/>
                      <a:pt x="692856" y="530928"/>
                      <a:pt x="674270" y="531370"/>
                    </a:cubicBezTo>
                    <a:cubicBezTo>
                      <a:pt x="656504" y="531763"/>
                      <a:pt x="642052" y="546539"/>
                      <a:pt x="642052" y="564296"/>
                    </a:cubicBezTo>
                    <a:close/>
                    <a:moveTo>
                      <a:pt x="684279" y="313140"/>
                    </a:moveTo>
                    <a:cubicBezTo>
                      <a:pt x="640998" y="275142"/>
                      <a:pt x="585765" y="251357"/>
                      <a:pt x="526812" y="247587"/>
                    </a:cubicBezTo>
                    <a:lnTo>
                      <a:pt x="526812" y="115899"/>
                    </a:lnTo>
                    <a:cubicBezTo>
                      <a:pt x="622262" y="119830"/>
                      <a:pt x="710435" y="157683"/>
                      <a:pt x="777807" y="219613"/>
                    </a:cubicBezTo>
                    <a:close/>
                    <a:moveTo>
                      <a:pt x="493886" y="247602"/>
                    </a:moveTo>
                    <a:cubicBezTo>
                      <a:pt x="452945" y="250102"/>
                      <a:pt x="413831" y="261976"/>
                      <a:pt x="378646" y="282400"/>
                    </a:cubicBezTo>
                    <a:lnTo>
                      <a:pt x="378646" y="281614"/>
                    </a:lnTo>
                    <a:cubicBezTo>
                      <a:pt x="378646" y="262682"/>
                      <a:pt x="372046" y="244194"/>
                      <a:pt x="360062" y="229523"/>
                    </a:cubicBezTo>
                    <a:lnTo>
                      <a:pt x="323936" y="185320"/>
                    </a:lnTo>
                    <a:cubicBezTo>
                      <a:pt x="319579" y="180006"/>
                      <a:pt x="316581" y="173785"/>
                      <a:pt x="314756" y="167233"/>
                    </a:cubicBezTo>
                    <a:cubicBezTo>
                      <a:pt x="369410" y="136020"/>
                      <a:pt x="430768" y="118415"/>
                      <a:pt x="493886" y="115803"/>
                    </a:cubicBezTo>
                    <a:close/>
                    <a:moveTo>
                      <a:pt x="49389" y="32926"/>
                    </a:moveTo>
                    <a:lnTo>
                      <a:pt x="312795" y="32926"/>
                    </a:lnTo>
                    <a:lnTo>
                      <a:pt x="312795" y="65851"/>
                    </a:lnTo>
                    <a:lnTo>
                      <a:pt x="49389" y="65851"/>
                    </a:lnTo>
                    <a:close/>
                    <a:moveTo>
                      <a:pt x="98777" y="605605"/>
                    </a:moveTo>
                    <a:lnTo>
                      <a:pt x="98777" y="375125"/>
                    </a:lnTo>
                    <a:lnTo>
                      <a:pt x="65851" y="375125"/>
                    </a:lnTo>
                    <a:lnTo>
                      <a:pt x="65851" y="506892"/>
                    </a:lnTo>
                    <a:cubicBezTo>
                      <a:pt x="65851" y="512471"/>
                      <a:pt x="63038" y="518138"/>
                      <a:pt x="58496" y="521643"/>
                    </a:cubicBezTo>
                    <a:cubicBezTo>
                      <a:pt x="55691" y="523830"/>
                      <a:pt x="51069" y="526024"/>
                      <a:pt x="45088" y="524569"/>
                    </a:cubicBezTo>
                    <a:cubicBezTo>
                      <a:pt x="38046" y="522776"/>
                      <a:pt x="32926" y="515317"/>
                      <a:pt x="32926" y="506828"/>
                    </a:cubicBezTo>
                    <a:lnTo>
                      <a:pt x="32926" y="263622"/>
                    </a:lnTo>
                    <a:cubicBezTo>
                      <a:pt x="32926" y="252989"/>
                      <a:pt x="36430" y="242482"/>
                      <a:pt x="42805" y="233985"/>
                    </a:cubicBezTo>
                    <a:lnTo>
                      <a:pt x="65851" y="203254"/>
                    </a:lnTo>
                    <a:cubicBezTo>
                      <a:pt x="76470" y="189106"/>
                      <a:pt x="82314" y="171558"/>
                      <a:pt x="82314" y="153865"/>
                    </a:cubicBezTo>
                    <a:lnTo>
                      <a:pt x="82314" y="98777"/>
                    </a:lnTo>
                    <a:lnTo>
                      <a:pt x="279869" y="98777"/>
                    </a:lnTo>
                    <a:lnTo>
                      <a:pt x="279869" y="154074"/>
                    </a:lnTo>
                    <a:cubicBezTo>
                      <a:pt x="279869" y="173021"/>
                      <a:pt x="286468" y="191526"/>
                      <a:pt x="298453" y="206165"/>
                    </a:cubicBezTo>
                    <a:lnTo>
                      <a:pt x="334579" y="250351"/>
                    </a:lnTo>
                    <a:cubicBezTo>
                      <a:pt x="341749" y="259146"/>
                      <a:pt x="345720" y="270255"/>
                      <a:pt x="345720" y="281597"/>
                    </a:cubicBezTo>
                    <a:lnTo>
                      <a:pt x="345720" y="456386"/>
                    </a:lnTo>
                    <a:cubicBezTo>
                      <a:pt x="332618" y="456878"/>
                      <a:pt x="320221" y="451756"/>
                      <a:pt x="310850" y="442584"/>
                    </a:cubicBezTo>
                    <a:cubicBezTo>
                      <a:pt x="301485" y="433437"/>
                      <a:pt x="296332" y="421153"/>
                      <a:pt x="296332" y="408051"/>
                    </a:cubicBezTo>
                    <a:lnTo>
                      <a:pt x="296332" y="325736"/>
                    </a:lnTo>
                    <a:lnTo>
                      <a:pt x="263406" y="325736"/>
                    </a:lnTo>
                    <a:lnTo>
                      <a:pt x="263406" y="598539"/>
                    </a:lnTo>
                    <a:lnTo>
                      <a:pt x="262225" y="598967"/>
                    </a:lnTo>
                    <a:cubicBezTo>
                      <a:pt x="262587" y="599971"/>
                      <a:pt x="263027" y="600911"/>
                      <a:pt x="263406" y="601899"/>
                    </a:cubicBezTo>
                    <a:lnTo>
                      <a:pt x="263406" y="607350"/>
                    </a:lnTo>
                    <a:cubicBezTo>
                      <a:pt x="263406" y="616207"/>
                      <a:pt x="257448" y="624110"/>
                      <a:pt x="249820" y="625340"/>
                    </a:cubicBezTo>
                    <a:cubicBezTo>
                      <a:pt x="244805" y="626200"/>
                      <a:pt x="240031" y="624850"/>
                      <a:pt x="236292" y="621675"/>
                    </a:cubicBezTo>
                    <a:cubicBezTo>
                      <a:pt x="232585" y="618539"/>
                      <a:pt x="230480" y="613966"/>
                      <a:pt x="230480" y="609126"/>
                    </a:cubicBezTo>
                    <a:lnTo>
                      <a:pt x="230480" y="375125"/>
                    </a:lnTo>
                    <a:lnTo>
                      <a:pt x="197554" y="375125"/>
                    </a:lnTo>
                    <a:lnTo>
                      <a:pt x="197554" y="609126"/>
                    </a:lnTo>
                    <a:cubicBezTo>
                      <a:pt x="197554" y="613966"/>
                      <a:pt x="195448" y="618539"/>
                      <a:pt x="191743" y="621690"/>
                    </a:cubicBezTo>
                    <a:cubicBezTo>
                      <a:pt x="188005" y="624850"/>
                      <a:pt x="183182" y="626151"/>
                      <a:pt x="178214" y="625357"/>
                    </a:cubicBezTo>
                    <a:cubicBezTo>
                      <a:pt x="170585" y="624110"/>
                      <a:pt x="164629" y="616224"/>
                      <a:pt x="164629" y="607367"/>
                    </a:cubicBezTo>
                    <a:lnTo>
                      <a:pt x="164629" y="375125"/>
                    </a:lnTo>
                    <a:lnTo>
                      <a:pt x="131703" y="375125"/>
                    </a:lnTo>
                    <a:lnTo>
                      <a:pt x="131703" y="607350"/>
                    </a:lnTo>
                    <a:cubicBezTo>
                      <a:pt x="131703" y="612188"/>
                      <a:pt x="129597" y="616763"/>
                      <a:pt x="125891" y="619905"/>
                    </a:cubicBezTo>
                    <a:cubicBezTo>
                      <a:pt x="122153" y="623072"/>
                      <a:pt x="117330" y="624383"/>
                      <a:pt x="112346" y="623579"/>
                    </a:cubicBezTo>
                    <a:cubicBezTo>
                      <a:pt x="104734" y="622367"/>
                      <a:pt x="98777" y="614448"/>
                      <a:pt x="98777" y="605605"/>
                    </a:cubicBezTo>
                    <a:close/>
                    <a:moveTo>
                      <a:pt x="971309" y="987772"/>
                    </a:moveTo>
                    <a:lnTo>
                      <a:pt x="707903" y="987772"/>
                    </a:lnTo>
                    <a:lnTo>
                      <a:pt x="707903" y="954847"/>
                    </a:lnTo>
                    <a:lnTo>
                      <a:pt x="971309" y="954847"/>
                    </a:lnTo>
                    <a:close/>
                    <a:moveTo>
                      <a:pt x="740829" y="921921"/>
                    </a:moveTo>
                    <a:lnTo>
                      <a:pt x="740829" y="866624"/>
                    </a:lnTo>
                    <a:cubicBezTo>
                      <a:pt x="740829" y="847677"/>
                      <a:pt x="734230" y="829173"/>
                      <a:pt x="722245" y="814534"/>
                    </a:cubicBezTo>
                    <a:lnTo>
                      <a:pt x="686119" y="770347"/>
                    </a:lnTo>
                    <a:cubicBezTo>
                      <a:pt x="678949" y="761552"/>
                      <a:pt x="674978" y="750444"/>
                      <a:pt x="674978" y="739101"/>
                    </a:cubicBezTo>
                    <a:lnTo>
                      <a:pt x="674978" y="564312"/>
                    </a:lnTo>
                    <a:cubicBezTo>
                      <a:pt x="687920" y="563541"/>
                      <a:pt x="700460" y="568942"/>
                      <a:pt x="709848" y="578114"/>
                    </a:cubicBezTo>
                    <a:cubicBezTo>
                      <a:pt x="719213" y="587262"/>
                      <a:pt x="724366" y="599545"/>
                      <a:pt x="724366" y="612647"/>
                    </a:cubicBezTo>
                    <a:lnTo>
                      <a:pt x="724366" y="694962"/>
                    </a:lnTo>
                    <a:lnTo>
                      <a:pt x="757292" y="694962"/>
                    </a:lnTo>
                    <a:lnTo>
                      <a:pt x="757292" y="413331"/>
                    </a:lnTo>
                    <a:cubicBezTo>
                      <a:pt x="757292" y="404474"/>
                      <a:pt x="763250" y="396572"/>
                      <a:pt x="770878" y="395341"/>
                    </a:cubicBezTo>
                    <a:cubicBezTo>
                      <a:pt x="775893" y="394531"/>
                      <a:pt x="780667" y="395833"/>
                      <a:pt x="784406" y="399009"/>
                    </a:cubicBezTo>
                    <a:cubicBezTo>
                      <a:pt x="788113" y="402159"/>
                      <a:pt x="790218" y="406732"/>
                      <a:pt x="790218" y="411572"/>
                    </a:cubicBezTo>
                    <a:lnTo>
                      <a:pt x="790218" y="645573"/>
                    </a:lnTo>
                    <a:lnTo>
                      <a:pt x="823144" y="645573"/>
                    </a:lnTo>
                    <a:lnTo>
                      <a:pt x="823144" y="411572"/>
                    </a:lnTo>
                    <a:cubicBezTo>
                      <a:pt x="823144" y="406732"/>
                      <a:pt x="825249" y="402159"/>
                      <a:pt x="828955" y="399009"/>
                    </a:cubicBezTo>
                    <a:cubicBezTo>
                      <a:pt x="832694" y="395848"/>
                      <a:pt x="837452" y="394514"/>
                      <a:pt x="842483" y="395341"/>
                    </a:cubicBezTo>
                    <a:cubicBezTo>
                      <a:pt x="850112" y="396589"/>
                      <a:pt x="856069" y="404474"/>
                      <a:pt x="856069" y="413331"/>
                    </a:cubicBezTo>
                    <a:lnTo>
                      <a:pt x="856069" y="645557"/>
                    </a:lnTo>
                    <a:lnTo>
                      <a:pt x="888995" y="645557"/>
                    </a:lnTo>
                    <a:lnTo>
                      <a:pt x="888995" y="413331"/>
                    </a:lnTo>
                    <a:cubicBezTo>
                      <a:pt x="888995" y="408493"/>
                      <a:pt x="891100" y="403919"/>
                      <a:pt x="894806" y="400776"/>
                    </a:cubicBezTo>
                    <a:cubicBezTo>
                      <a:pt x="898546" y="397609"/>
                      <a:pt x="903336" y="396259"/>
                      <a:pt x="908351" y="397103"/>
                    </a:cubicBezTo>
                    <a:cubicBezTo>
                      <a:pt x="915963" y="398332"/>
                      <a:pt x="921921" y="406250"/>
                      <a:pt x="921921" y="415093"/>
                    </a:cubicBezTo>
                    <a:lnTo>
                      <a:pt x="921921" y="645573"/>
                    </a:lnTo>
                    <a:lnTo>
                      <a:pt x="954847" y="645573"/>
                    </a:lnTo>
                    <a:lnTo>
                      <a:pt x="954847" y="513806"/>
                    </a:lnTo>
                    <a:cubicBezTo>
                      <a:pt x="954847" y="508227"/>
                      <a:pt x="957660" y="502560"/>
                      <a:pt x="962201" y="499055"/>
                    </a:cubicBezTo>
                    <a:cubicBezTo>
                      <a:pt x="965008" y="496868"/>
                      <a:pt x="969630" y="494625"/>
                      <a:pt x="975610" y="496129"/>
                    </a:cubicBezTo>
                    <a:cubicBezTo>
                      <a:pt x="982652" y="497922"/>
                      <a:pt x="987772" y="505381"/>
                      <a:pt x="987772" y="513870"/>
                    </a:cubicBezTo>
                    <a:lnTo>
                      <a:pt x="987772" y="757076"/>
                    </a:lnTo>
                    <a:cubicBezTo>
                      <a:pt x="987772" y="767711"/>
                      <a:pt x="984268" y="778216"/>
                      <a:pt x="977893" y="786713"/>
                    </a:cubicBezTo>
                    <a:lnTo>
                      <a:pt x="954847" y="817443"/>
                    </a:lnTo>
                    <a:cubicBezTo>
                      <a:pt x="944228" y="831591"/>
                      <a:pt x="938384" y="849141"/>
                      <a:pt x="938384" y="866832"/>
                    </a:cubicBezTo>
                    <a:lnTo>
                      <a:pt x="938384" y="921921"/>
                    </a:ln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10122279" y="2016217"/>
                <a:ext cx="52447" cy="38871"/>
              </a:xfrm>
              <a:custGeom>
                <a:avLst/>
                <a:gdLst>
                  <a:gd name="connsiteX0" fmla="*/ 12557 w 87251"/>
                  <a:gd name="connsiteY0" fmla="*/ 0 h 68455"/>
                  <a:gd name="connsiteX1" fmla="*/ 0 w 87251"/>
                  <a:gd name="connsiteY1" fmla="*/ 30459 h 68455"/>
                  <a:gd name="connsiteX2" fmla="*/ 67909 w 87251"/>
                  <a:gd name="connsiteY2" fmla="*/ 68455 h 68455"/>
                  <a:gd name="connsiteX3" fmla="*/ 87251 w 87251"/>
                  <a:gd name="connsiteY3" fmla="*/ 41800 h 68455"/>
                  <a:gd name="connsiteX4" fmla="*/ 12557 w 87251"/>
                  <a:gd name="connsiteY4" fmla="*/ 0 h 6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251" h="68455">
                    <a:moveTo>
                      <a:pt x="12557" y="0"/>
                    </a:moveTo>
                    <a:lnTo>
                      <a:pt x="0" y="30459"/>
                    </a:lnTo>
                    <a:cubicBezTo>
                      <a:pt x="23988" y="40353"/>
                      <a:pt x="46833" y="53126"/>
                      <a:pt x="67909" y="68455"/>
                    </a:cubicBezTo>
                    <a:lnTo>
                      <a:pt x="87251" y="41800"/>
                    </a:lnTo>
                    <a:cubicBezTo>
                      <a:pt x="64092" y="24960"/>
                      <a:pt x="38947" y="10900"/>
                      <a:pt x="1255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10084592" y="2004493"/>
                <a:ext cx="24493" cy="22717"/>
              </a:xfrm>
              <a:custGeom>
                <a:avLst/>
                <a:gdLst>
                  <a:gd name="connsiteX0" fmla="*/ 0 w 40747"/>
                  <a:gd name="connsiteY0" fmla="*/ 32347 h 40007"/>
                  <a:gd name="connsiteX1" fmla="*/ 31327 w 40747"/>
                  <a:gd name="connsiteY1" fmla="*/ 40008 h 40007"/>
                  <a:gd name="connsiteX2" fmla="*/ 40748 w 40747"/>
                  <a:gd name="connsiteY2" fmla="*/ 8465 h 40007"/>
                  <a:gd name="connsiteX3" fmla="*/ 6223 w 40747"/>
                  <a:gd name="connsiteY3" fmla="*/ 0 h 4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47" h="40007">
                    <a:moveTo>
                      <a:pt x="0" y="32347"/>
                    </a:moveTo>
                    <a:cubicBezTo>
                      <a:pt x="10604" y="34389"/>
                      <a:pt x="21142" y="36961"/>
                      <a:pt x="31327" y="40008"/>
                    </a:cubicBezTo>
                    <a:lnTo>
                      <a:pt x="40748" y="8465"/>
                    </a:lnTo>
                    <a:cubicBezTo>
                      <a:pt x="29518" y="5105"/>
                      <a:pt x="17910" y="2259"/>
                      <a:pt x="62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199"/>
                  </a:gs>
                  <a:gs pos="100000">
                    <a:srgbClr val="005199">
                      <a:alpha val="0"/>
                    </a:srgbClr>
                  </a:gs>
                </a:gsLst>
                <a:lin ang="5400000" scaled="1"/>
              </a:gradFill>
              <a:ln w="20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L" panose="00020600040101010101" pitchFamily="18" charset="-122"/>
                  <a:ea typeface="阿里巴巴普惠体 L" panose="00020600040101010101" pitchFamily="18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课中实训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832512" y="2513383"/>
            <a:ext cx="32962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270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微博内容选题及排期表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59330" y="2891790"/>
          <a:ext cx="7787640" cy="392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529"/>
                <a:gridCol w="1328094"/>
                <a:gridCol w="1876371"/>
                <a:gridCol w="1641323"/>
                <a:gridCol w="1641323"/>
              </a:tblGrid>
              <a:tr h="6350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第一</a:t>
                      </a: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第</a:t>
                      </a: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二周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第</a:t>
                      </a: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三周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第</a:t>
                      </a:r>
                      <a:r>
                        <a:rPr lang="zh-CN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四周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星期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星期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二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星期三</a:t>
                      </a: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星期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四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星期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五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星期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六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星期</a:t>
                      </a: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41129" y="1251584"/>
            <a:ext cx="10624039" cy="1198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实训一 认识新媒体文案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indent="127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任务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二：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微博内容排期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127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进行一个月的微博内容选题并排期，填写下表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课中实训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816002" y="2449883"/>
            <a:ext cx="19246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270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文案内容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36165" y="2840990"/>
          <a:ext cx="7519719" cy="377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529"/>
                <a:gridCol w="6219190"/>
              </a:tblGrid>
              <a:tr h="469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时间：</a:t>
                      </a: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6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主题：</a:t>
                      </a: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6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发布形式：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文案及匹配内容：</a:t>
                      </a: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6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特殊要求：</a:t>
                      </a:r>
                      <a:r>
                        <a:rPr lang="en-US" sz="16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16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执行人：</a:t>
                      </a: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 gridSpan="2"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文案及匹配内容</a:t>
                      </a: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 hMerge="1">
                  <a:tcPr marL="68580" marR="68580" marT="0" marB="0" anchor="ctr"/>
                </a:tc>
              </a:tr>
              <a:tr h="469900">
                <a:tc gridSpan="2"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 hMerge="1"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41129" y="1251584"/>
            <a:ext cx="10624039" cy="1198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实训一 认识新媒体文案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indent="127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任务三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文案撰写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127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撰写文案并匹配内容，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如表3-2所示。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课中实训</a:t>
            </a:r>
            <a:endParaRPr lang="zh-CN" altLang="en-US" sz="4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29656" y="1508274"/>
            <a:ext cx="9939043" cy="370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76176" numCol="1" anchor="ctr" anchorCtr="0" compatLnSpc="1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训二 微博话题运营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一：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微博话题发布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任务描述：针对自己运营的微博号，结合当下热点，借势发起话题，并将话题写在下面的横线上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---------------------------------------------------------------------------------------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课中实训</a:t>
            </a:r>
            <a:endParaRPr lang="zh-CN" altLang="en-US" sz="4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29656" y="1418422"/>
            <a:ext cx="9939043" cy="245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76176" numCol="1" anchor="ctr" anchorCtr="0" compatLnSpc="1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训二 微博话题运营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任务二：微博话题互动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任务描述：选择有亮点的回复，进行互动，并按以下形式进行记录（如表3-3所示）。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表3-3 话题互动记录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36165" y="3877945"/>
          <a:ext cx="7519719" cy="1863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070"/>
                <a:gridCol w="4673649"/>
              </a:tblGrid>
              <a:tr h="469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回复内容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互动文案创作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3624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699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12700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450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拓展一：微博引流文案</a:t>
            </a:r>
            <a:endParaRPr lang="zh-CN" sz="2000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    </a:t>
            </a:r>
            <a:r>
              <a:rPr lang="zh-CN" sz="2000" b="0">
                <a:latin typeface="Calibri" panose="020F0502020204030204" charset="0"/>
                <a:cs typeface="宋体" panose="02010600030101010101" pitchFamily="2" charset="-122"/>
              </a:rPr>
              <a:t>所谓的引流文案就是，用来引导用户领取你资源或点击你链接的文字，一定要有独特性或者是吸引力。</a:t>
            </a:r>
            <a:endParaRPr lang="zh-CN" altLang="en-US" sz="20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3" name="图片 22" descr="null5f248b31aad03f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1975" y="2801620"/>
            <a:ext cx="5986780" cy="354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拓展一：微博引流文案</a:t>
            </a:r>
            <a:endParaRPr lang="zh-CN" sz="2000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</a:t>
            </a:r>
            <a:r>
              <a:rPr lang="en-US" altLang="zh-CN" sz="2400" b="0">
                <a:latin typeface="Calibri" panose="020F0502020204030204" charset="0"/>
                <a:cs typeface="宋体" panose="02010600030101010101" pitchFamily="2" charset="-122"/>
              </a:rPr>
              <a:t>1.直接法</a:t>
            </a:r>
            <a:endParaRPr lang="en-US" altLang="zh-CN" sz="24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23" name="图片 23" descr="null-2b5162e294338c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418" y="2085658"/>
            <a:ext cx="5273675" cy="3772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拓展一：微博引流文案</a:t>
            </a:r>
            <a:endParaRPr lang="zh-CN" sz="2000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</a:t>
            </a:r>
            <a:r>
              <a:rPr lang="en-US" altLang="zh-CN" sz="2400" b="0">
                <a:latin typeface="Calibri" panose="020F0502020204030204" charset="0"/>
                <a:cs typeface="宋体" panose="02010600030101010101" pitchFamily="2" charset="-122"/>
              </a:rPr>
              <a:t>2.针对法</a:t>
            </a:r>
            <a:endParaRPr lang="en-US" altLang="zh-CN" sz="24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24" name="图片 24" descr="null3a9eddd9a4435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800" y="2682240"/>
            <a:ext cx="9430385" cy="304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拓展一：微博引流文案</a:t>
            </a:r>
            <a:endParaRPr lang="zh-CN" sz="2000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</a:t>
            </a:r>
            <a:r>
              <a:rPr lang="en-US" altLang="zh-CN" sz="2400" b="0">
                <a:latin typeface="Calibri" panose="020F0502020204030204" charset="0"/>
                <a:cs typeface="宋体" panose="02010600030101010101" pitchFamily="2" charset="-122"/>
              </a:rPr>
              <a:t>3. 顺带提及法</a:t>
            </a:r>
            <a:endParaRPr lang="en-US" altLang="zh-CN" sz="24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25" name="图片 25" descr="null59d9c51203fcc7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0" y="2712720"/>
            <a:ext cx="10037445" cy="342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拓展一：微博引流文案</a:t>
            </a:r>
            <a:endParaRPr lang="zh-CN" sz="2000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</a:t>
            </a:r>
            <a:r>
              <a:rPr lang="en-US" altLang="zh-CN" sz="2400" b="0">
                <a:latin typeface="Calibri" panose="020F0502020204030204" charset="0"/>
                <a:cs typeface="宋体" panose="02010600030101010101" pitchFamily="2" charset="-122"/>
              </a:rPr>
              <a:t>4.小号评论法</a:t>
            </a:r>
            <a:endParaRPr lang="en-US" altLang="zh-CN" sz="24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26" name="图片 26" descr="null55a8f55ba776404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215" y="2480945"/>
            <a:ext cx="6852285" cy="390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130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拓展一：微博引流文案</a:t>
            </a:r>
            <a:endParaRPr lang="zh-CN" sz="2000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</a:t>
            </a:r>
            <a:r>
              <a:rPr lang="en-US" altLang="zh-CN" sz="2400" b="0">
                <a:latin typeface="Calibri" panose="020F0502020204030204" charset="0"/>
                <a:cs typeface="宋体" panose="02010600030101010101" pitchFamily="2" charset="-122"/>
              </a:rPr>
              <a:t>5. 其他博主的微博评论区截流法</a:t>
            </a:r>
            <a:endParaRPr lang="en-US" altLang="zh-CN" sz="24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27" name="图片 27" descr="null14ff7b257528fe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8845" y="2480945"/>
            <a:ext cx="5391785" cy="3751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项目导读</a:t>
            </a:r>
            <a:endParaRPr lang="zh-CN" altLang="en-US" sz="4000" dirty="0"/>
          </a:p>
        </p:txBody>
      </p:sp>
      <p:sp>
        <p:nvSpPr>
          <p:cNvPr id="9" name="AutoShape 30"/>
          <p:cNvSpPr>
            <a:spLocks noChangeAspect="1" noChangeArrowheads="1" noTextEdit="1"/>
          </p:cNvSpPr>
          <p:nvPr/>
        </p:nvSpPr>
        <p:spPr bwMode="auto">
          <a:xfrm>
            <a:off x="3276245" y="1794684"/>
            <a:ext cx="40036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 descr="3微博文案写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795" y="1303020"/>
            <a:ext cx="11133455" cy="499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410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拓展二：微博故事文案</a:t>
            </a:r>
            <a:endParaRPr lang="zh-CN" sz="2800" b="1">
              <a:latin typeface="Calibri Light" panose="020F03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</a:t>
            </a:r>
            <a:r>
              <a:rPr lang="en-US" altLang="zh-CN" b="0">
                <a:latin typeface="Calibri" panose="020F0502020204030204" charset="0"/>
                <a:cs typeface="宋体" panose="02010600030101010101" pitchFamily="2" charset="-122"/>
              </a:rPr>
              <a:t>“90后”美女漫画家安妮</a:t>
            </a:r>
            <a:endParaRPr lang="en-US" altLang="zh-CN" b="0">
              <a:latin typeface="Calibri" panose="020F05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b="0">
                <a:latin typeface="Calibri" panose="020F0502020204030204" charset="0"/>
                <a:cs typeface="宋体" panose="02010600030101010101" pitchFamily="2" charset="-122"/>
              </a:rPr>
              <a:t>《对不起，我只过1%的生活》</a:t>
            </a:r>
            <a:endParaRPr lang="en-US" altLang="zh-CN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8630" y="892175"/>
            <a:ext cx="5401310" cy="54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课后提升</a:t>
            </a:r>
            <a:endParaRPr lang="zh-CN" altLang="en-US" sz="40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1229360" y="1350645"/>
            <a:ext cx="901890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04800" algn="l">
              <a:lnSpc>
                <a:spcPct val="130000"/>
              </a:lnSpc>
            </a:pPr>
            <a:r>
              <a:rPr lang="en-US" altLang="zh-CN" sz="2800" b="1">
                <a:latin typeface="Calibri Light" panose="020F0302020204030204" charset="0"/>
                <a:cs typeface="宋体" panose="02010600030101010101" pitchFamily="2" charset="-122"/>
              </a:rPr>
              <a:t>  </a:t>
            </a:r>
            <a:r>
              <a:rPr lang="zh-CN" sz="2800" b="1">
                <a:latin typeface="Calibri Light" panose="020F0302020204030204" charset="0"/>
                <a:cs typeface="宋体" panose="02010600030101010101" pitchFamily="2" charset="-122"/>
              </a:rPr>
              <a:t>拓展二：微博故事文案</a:t>
            </a:r>
            <a:endParaRPr lang="zh-CN" sz="2800" b="1">
              <a:latin typeface="Calibri Light" panose="020F0302020204030204" charset="0"/>
              <a:cs typeface="宋体" panose="02010600030101010101" pitchFamily="2" charset="-122"/>
            </a:endParaRPr>
          </a:p>
          <a:p>
            <a:pPr marL="0" indent="304800" algn="l">
              <a:lnSpc>
                <a:spcPct val="130000"/>
              </a:lnSpc>
            </a:pPr>
            <a:r>
              <a:rPr lang="en-US" altLang="zh-CN" sz="2000" b="0">
                <a:latin typeface="Calibri" panose="020F0502020204030204" charset="0"/>
                <a:cs typeface="宋体" panose="02010600030101010101" pitchFamily="2" charset="-122"/>
              </a:rPr>
              <a:t>   微博故事文案</a:t>
            </a:r>
            <a:r>
              <a:rPr lang="zh-CN" altLang="en-US" sz="2000" b="0">
                <a:latin typeface="Calibri" panose="020F0502020204030204" charset="0"/>
                <a:cs typeface="宋体" panose="02010600030101010101" pitchFamily="2" charset="-122"/>
              </a:rPr>
              <a:t>写作技巧</a:t>
            </a:r>
            <a:endParaRPr lang="zh-CN" altLang="en-US" sz="2000" b="0">
              <a:latin typeface="Calibri" panose="020F0502020204030204" charset="0"/>
              <a:cs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2899238" y="2242984"/>
            <a:ext cx="0" cy="4035193"/>
          </a:xfrm>
          <a:prstGeom prst="line">
            <a:avLst/>
          </a:prstGeom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5" name="任意多边形 34"/>
          <p:cNvSpPr/>
          <p:nvPr>
            <p:custDataLst>
              <p:tags r:id="rId2"/>
            </p:custDataLst>
          </p:nvPr>
        </p:nvSpPr>
        <p:spPr>
          <a:xfrm>
            <a:off x="2899239" y="3270546"/>
            <a:ext cx="491548" cy="60326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3"/>
            </p:custDataLst>
          </p:nvPr>
        </p:nvSpPr>
        <p:spPr>
          <a:xfrm>
            <a:off x="3390788" y="3523768"/>
            <a:ext cx="334525" cy="35004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74"/>
          <p:cNvSpPr txBox="1"/>
          <p:nvPr>
            <p:custDataLst>
              <p:tags r:id="rId4"/>
            </p:custDataLst>
          </p:nvPr>
        </p:nvSpPr>
        <p:spPr>
          <a:xfrm>
            <a:off x="3769996" y="3503872"/>
            <a:ext cx="4757437" cy="386716"/>
          </a:xfrm>
          <a:prstGeom prst="rect">
            <a:avLst/>
          </a:prstGeom>
          <a:noFill/>
        </p:spPr>
        <p:txBody>
          <a:bodyPr wrap="square" rtlCol="0" anchor="ctr"/>
          <a:p>
            <a:pPr>
              <a:lnSpc>
                <a:spcPct val="120000"/>
              </a:lnSpc>
            </a:pPr>
            <a:r>
              <a:rPr lang="zh-CN" altLang="en-US" sz="2000" spc="15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文案内容要有好故事。</a:t>
            </a:r>
            <a:endParaRPr lang="zh-CN" altLang="en-US" sz="2000" spc="150">
              <a:solidFill>
                <a:srgbClr val="3498D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5"/>
            </p:custDataLst>
          </p:nvPr>
        </p:nvSpPr>
        <p:spPr>
          <a:xfrm>
            <a:off x="2899239" y="4063604"/>
            <a:ext cx="491548" cy="60326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任意多边形 63"/>
          <p:cNvSpPr/>
          <p:nvPr>
            <p:custDataLst>
              <p:tags r:id="rId6"/>
            </p:custDataLst>
          </p:nvPr>
        </p:nvSpPr>
        <p:spPr>
          <a:xfrm>
            <a:off x="3390788" y="4316826"/>
            <a:ext cx="334525" cy="35004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>
            <p:custDataLst>
              <p:tags r:id="rId7"/>
            </p:custDataLst>
          </p:nvPr>
        </p:nvSpPr>
        <p:spPr>
          <a:xfrm>
            <a:off x="3769996" y="4298491"/>
            <a:ext cx="4757437" cy="386717"/>
          </a:xfrm>
          <a:prstGeom prst="rect">
            <a:avLst/>
          </a:prstGeom>
          <a:noFill/>
        </p:spPr>
        <p:txBody>
          <a:bodyPr wrap="square" rtlCol="0" anchor="ctr"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文案要擅长在故事情节中使用符号。</a:t>
            </a:r>
            <a:endParaRPr lang="zh-CN" altLang="en-US" sz="2000" spc="150" dirty="0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任意多边形 68"/>
          <p:cNvSpPr/>
          <p:nvPr>
            <p:custDataLst>
              <p:tags r:id="rId8"/>
            </p:custDataLst>
          </p:nvPr>
        </p:nvSpPr>
        <p:spPr>
          <a:xfrm>
            <a:off x="2899239" y="4859494"/>
            <a:ext cx="491548" cy="60326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任意多边形 69"/>
          <p:cNvSpPr/>
          <p:nvPr>
            <p:custDataLst>
              <p:tags r:id="rId9"/>
            </p:custDataLst>
          </p:nvPr>
        </p:nvSpPr>
        <p:spPr>
          <a:xfrm>
            <a:off x="3390788" y="5112716"/>
            <a:ext cx="334525" cy="35004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>
            <p:custDataLst>
              <p:tags r:id="rId10"/>
            </p:custDataLst>
          </p:nvPr>
        </p:nvSpPr>
        <p:spPr>
          <a:xfrm>
            <a:off x="3769996" y="5097206"/>
            <a:ext cx="4757437" cy="386717"/>
          </a:xfrm>
          <a:prstGeom prst="rect">
            <a:avLst/>
          </a:prstGeom>
          <a:noFill/>
        </p:spPr>
        <p:txBody>
          <a:bodyPr wrap="square" rtlCol="0" anchor="ctr"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文案内容的核心包装是关键。</a:t>
            </a:r>
            <a:endParaRPr lang="zh-CN" altLang="en-US" sz="2000" spc="150" dirty="0">
              <a:solidFill>
                <a:srgbClr val="69A35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11"/>
            </p:custDataLst>
          </p:nvPr>
        </p:nvSpPr>
        <p:spPr>
          <a:xfrm>
            <a:off x="2899239" y="5658209"/>
            <a:ext cx="491548" cy="603263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BBB59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12"/>
            </p:custDataLst>
          </p:nvPr>
        </p:nvSpPr>
        <p:spPr>
          <a:xfrm>
            <a:off x="3390788" y="5911431"/>
            <a:ext cx="334525" cy="350041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3769996" y="5895921"/>
            <a:ext cx="4757437" cy="386717"/>
          </a:xfrm>
          <a:prstGeom prst="rect">
            <a:avLst/>
          </a:prstGeom>
          <a:noFill/>
        </p:spPr>
        <p:txBody>
          <a:bodyPr wrap="square" rtlCol="0" anchor="ctr"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文案内容的表现形式应具有可读性。</a:t>
            </a:r>
            <a:endParaRPr lang="zh-CN" altLang="en-US" sz="2000" spc="150" dirty="0">
              <a:solidFill>
                <a:srgbClr val="9BBB5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14"/>
            </p:custDataLst>
          </p:nvPr>
        </p:nvSpPr>
        <p:spPr>
          <a:xfrm>
            <a:off x="2899239" y="2477488"/>
            <a:ext cx="491548" cy="603262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5"/>
            </p:custDataLst>
          </p:nvPr>
        </p:nvSpPr>
        <p:spPr>
          <a:xfrm>
            <a:off x="3390788" y="2730711"/>
            <a:ext cx="334525" cy="350040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60000"/>
          </a:bodyPr>
          <a:p>
            <a:pPr algn="ctr">
              <a:lnSpc>
                <a:spcPct val="120000"/>
              </a:lnSpc>
            </a:pPr>
            <a:r>
              <a:rPr lang="en-US" altLang="zh-CN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20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3769996" y="2709544"/>
            <a:ext cx="4757437" cy="386716"/>
          </a:xfrm>
          <a:prstGeom prst="rect">
            <a:avLst/>
          </a:prstGeom>
          <a:noFill/>
        </p:spPr>
        <p:txBody>
          <a:bodyPr wrap="square" rtlCol="0" anchor="ctr"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文案中的主角人物要具有人物光环。</a:t>
            </a:r>
            <a:endParaRPr lang="zh-CN" altLang="en-US" sz="2000" spc="150" dirty="0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文本框 762"/>
          <p:cNvSpPr txBox="1"/>
          <p:nvPr/>
        </p:nvSpPr>
        <p:spPr>
          <a:xfrm>
            <a:off x="6095999" y="1699716"/>
            <a:ext cx="24206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细黑" panose="02010600040101010101" charset="-122"/>
                <a:ea typeface="华文细黑" panose="02010600040101010101" charset="-122"/>
              </a:rPr>
              <a:t>谢谢观看</a:t>
            </a:r>
            <a:endParaRPr lang="zh-CN" alt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66" name="文本框 765"/>
          <p:cNvSpPr txBox="1"/>
          <p:nvPr/>
        </p:nvSpPr>
        <p:spPr>
          <a:xfrm>
            <a:off x="6095999" y="2659559"/>
            <a:ext cx="5029443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微博文案写作</a:t>
            </a:r>
            <a:endParaRPr lang="zh-CN" alt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ŝlîḑé"/>
          <p:cNvSpPr/>
          <p:nvPr/>
        </p:nvSpPr>
        <p:spPr bwMode="auto">
          <a:xfrm>
            <a:off x="1101799" y="1846515"/>
            <a:ext cx="4393801" cy="57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一、 认识微博文案	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7" name="îŝlîḑé"/>
          <p:cNvSpPr/>
          <p:nvPr/>
        </p:nvSpPr>
        <p:spPr bwMode="auto">
          <a:xfrm>
            <a:off x="1101799" y="2710629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二、微博定位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" name="îŝlîḑé"/>
          <p:cNvSpPr/>
          <p:nvPr/>
        </p:nvSpPr>
        <p:spPr bwMode="auto">
          <a:xfrm>
            <a:off x="1101799" y="3574743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三、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微博内容文案撰写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îŝlîḑé"/>
          <p:cNvSpPr/>
          <p:nvPr/>
        </p:nvSpPr>
        <p:spPr bwMode="auto">
          <a:xfrm>
            <a:off x="1101799" y="4438856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四、 微博运营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知识准备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200" y="1983105"/>
            <a:ext cx="10515600" cy="22802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是微型博客（MicroBlog）的简称，是一个基于用户社交关系，通过关注机制，进行简短信息的分享、传播以及获取的社交网络平台，可以实现即使分享。国内提供微博服务的平台包括新浪微博、腾讯微博，网易微博等。2014年3月27日，微博领域一枝独秀的新浪微博宣布改名为“微博”，成为国内最有代表性的微博平台。</a:t>
            </a:r>
            <a:endParaRPr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087776"/>
            <a:ext cx="6330462" cy="6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认识微博文案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0"/>
          <p:cNvSpPr>
            <a:spLocks noChangeAspect="1" noChangeArrowheads="1" noTextEdit="1"/>
          </p:cNvSpPr>
          <p:nvPr/>
        </p:nvSpPr>
        <p:spPr bwMode="auto">
          <a:xfrm>
            <a:off x="3276245" y="1794684"/>
            <a:ext cx="40036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84935" y="1614805"/>
            <a:ext cx="1985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什么是微博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200" y="1983105"/>
            <a:ext cx="10515600" cy="32302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的主要特点为：辐射人群范围广、传播快速、互动性强、影响大、内容简短更符合碎片化阅读特性。可分别发布文字内容，可插入表情、图片、视频、话题、头条文章，还可以运用直播、点评、定时发布等功能。</a:t>
            </a:r>
            <a:endParaRPr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087776"/>
            <a:ext cx="6330462" cy="6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424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认识微博文案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0"/>
          <p:cNvSpPr>
            <a:spLocks noChangeAspect="1" noChangeArrowheads="1" noTextEdit="1"/>
          </p:cNvSpPr>
          <p:nvPr/>
        </p:nvSpPr>
        <p:spPr bwMode="auto">
          <a:xfrm>
            <a:off x="3276245" y="1794684"/>
            <a:ext cx="40036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04925" y="1278890"/>
            <a:ext cx="16770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特点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37870" y="1298575"/>
            <a:ext cx="10957560" cy="4945380"/>
          </a:xfrm>
        </p:spPr>
        <p:txBody>
          <a:bodyPr>
            <a:normAutofit fontScale="8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微博分类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（1）个人微博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50000"/>
              </a:lnSpc>
              <a:buClrTx/>
              <a:buSzTx/>
              <a:buNone/>
            </a:pP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即以个人名义注册的微博。</a:t>
            </a: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微博可以作为自媒体窗口发布所以自己感兴趣的内容，但个人微博往往会以内容吸引粉丝关注，通过运营让个人微博成为一个有影响力的“意见领袖”进而可以申请成为微博“大V”，获得更多话语权和流量，以实现营销转换的目的。</a:t>
            </a:r>
            <a:endParaRPr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（2）企业微博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-22860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即企业品牌方注册的官方微博，用于进行品牌宣传，是企业对外传播的一个主要渠道。</a:t>
            </a:r>
            <a:endParaRPr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（3）政务微博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-22860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一般的政务机关单位都会在微博有地方机构号，辅助政府宣传及服务。此外，像一些公办学校、公立医院等事业单位，也会在微博上注册账号，辅助该单位的宣传与服务。</a:t>
            </a:r>
            <a:endParaRPr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>
              <a:lnSpc>
                <a:spcPct val="150000"/>
              </a:lnSpc>
              <a:buClrTx/>
              <a:buSzTx/>
              <a:buNone/>
            </a:pPr>
            <a:endParaRPr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087776"/>
            <a:ext cx="633046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3710" y="368690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一、新媒体文案相关概念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0"/>
          <p:cNvSpPr>
            <a:spLocks noChangeAspect="1" noChangeArrowheads="1" noTextEdit="1"/>
          </p:cNvSpPr>
          <p:nvPr/>
        </p:nvSpPr>
        <p:spPr bwMode="auto">
          <a:xfrm>
            <a:off x="3276245" y="1794684"/>
            <a:ext cx="400367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ŝlîḑé"/>
          <p:cNvSpPr/>
          <p:nvPr/>
        </p:nvSpPr>
        <p:spPr bwMode="auto">
          <a:xfrm>
            <a:off x="1101799" y="2696780"/>
            <a:ext cx="4393801" cy="57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	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" name="îŝlîḑé"/>
          <p:cNvSpPr/>
          <p:nvPr/>
        </p:nvSpPr>
        <p:spPr bwMode="auto">
          <a:xfrm>
            <a:off x="1101799" y="1818575"/>
            <a:ext cx="4393801" cy="57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一、 认识微博文案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	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7" name="îŝlîḑé"/>
          <p:cNvSpPr/>
          <p:nvPr/>
        </p:nvSpPr>
        <p:spPr bwMode="auto">
          <a:xfrm>
            <a:off x="1101799" y="2710629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二、微博定位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8" name="îŝlîḑé"/>
          <p:cNvSpPr/>
          <p:nvPr/>
        </p:nvSpPr>
        <p:spPr bwMode="auto">
          <a:xfrm>
            <a:off x="1101799" y="3574743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三、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微博内容文案撰写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îŝlîḑé"/>
          <p:cNvSpPr/>
          <p:nvPr/>
        </p:nvSpPr>
        <p:spPr bwMode="auto">
          <a:xfrm>
            <a:off x="1101799" y="4438856"/>
            <a:ext cx="4393801" cy="5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四、 微博运营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0" y="1087776"/>
            <a:ext cx="3600000" cy="6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7"/>
          <p:cNvSpPr txBox="1"/>
          <p:nvPr/>
        </p:nvSpPr>
        <p:spPr>
          <a:xfrm>
            <a:off x="1229656" y="4108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知识准备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dca8ff8d-583b-4087-9b2c-1570ca68a4f4}"/>
  <p:tag name="TABLE_ENDDRAG_ORIGIN_RECT" val="775*386"/>
  <p:tag name="TABLE_ENDDRAG_RECT" val="116*100*775*386"/>
</p:tagLst>
</file>

<file path=ppt/tags/tag10.xml><?xml version="1.0" encoding="utf-8"?>
<p:tagLst xmlns:p="http://schemas.openxmlformats.org/presentationml/2006/main">
  <p:tag name="KSO_WM_UNIT_ADJUSTLAYOUT_ID" val="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679_4*l_h_i*1_3_2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ADJUSTLAYOUT_ID" val="25"/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679_4*l_h_a*1_4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PRESET_TEXT" val="添加标题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ADJUSTLAYOUT_ID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679_4*l_h_i*1_4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ADJUSTLAYOUT_ID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679_4*l_h_i*1_4_2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ADJUSTLAYOUT_ID" val="29"/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679_4*l_h_a*1_5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PRESET_TEXT" val="添加标题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ADJUSTLAYOUT_ID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679_4*l_h_i*1_5_2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ADJUSTLAYOUT_ID" val="3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679_4*l_h_i*1_5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i"/>
  <p:tag name="KSO_WM_UNIT_INDEX" val="1_1"/>
  <p:tag name="KSO_WM_UNIT_ID" val="diagram754_2*l_i*1_1"/>
  <p:tag name="KSO_WM_TEMPLATE_CATEGORY" val="diagram"/>
  <p:tag name="KSO_WM_TEMPLATE_INDEX" val="75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3_1"/>
  <p:tag name="KSO_WM_UNIT_ID" val="diagram754_2*l_h_i*1_3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3_4"/>
  <p:tag name="KSO_WM_UNIT_ID" val="diagram754_2*l_h_i*1_3_4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7"/>
  <p:tag name="KSO_WM_UNIT_TEXT_FILL_TYPE" val="1"/>
</p:tagLst>
</file>

<file path=ppt/tags/tag2.xml><?xml version="1.0" encoding="utf-8"?>
<p:tagLst xmlns:p="http://schemas.openxmlformats.org/presentationml/2006/main">
  <p:tag name="KSO_WM_UNIT_ADJUSTLAYOUT_ID" val="4"/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79_4*l_h_a*1_1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3_2"/>
  <p:tag name="KSO_WM_UNIT_ID" val="diagram754_2*l_h_i*1_3_2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3_3"/>
  <p:tag name="KSO_WM_UNIT_ID" val="diagram754_2*l_h_i*1_3_3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1"/>
  <p:tag name="KSO_WM_UNIT_ID" val="diagram754_2*l_h_i*1_2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4"/>
  <p:tag name="KSO_WM_UNIT_ID" val="diagram754_2*l_h_i*1_2_4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6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2"/>
  <p:tag name="KSO_WM_UNIT_ID" val="diagram754_2*l_h_i*1_2_2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2_3"/>
  <p:tag name="KSO_WM_UNIT_ID" val="diagram754_2*l_h_i*1_2_3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1"/>
  <p:tag name="KSO_WM_UNIT_ID" val="diagram754_2*l_h_i*1_1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4"/>
  <p:tag name="KSO_WM_UNIT_ID" val="diagram754_2*l_h_i*1_1_4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2"/>
  <p:tag name="KSO_WM_UNIT_ID" val="diagram754_2*l_h_i*1_1_2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i"/>
  <p:tag name="KSO_WM_UNIT_INDEX" val="1_1_3"/>
  <p:tag name="KSO_WM_UNIT_ID" val="diagram754_2*l_h_i*1_1_3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ADJUSTLAYOUT_ID" val="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79_4*l_h_i*1_1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1_1"/>
  <p:tag name="KSO_WM_UNIT_ID" val="diagram754_2*l_h_f*1_1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2_1"/>
  <p:tag name="KSO_WM_UNIT_ID" val="diagram754_2*l_h_f*1_2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DIAGRAM_GROUP_CODE" val="l1-1"/>
  <p:tag name="KSO_WM_UNIT_TYPE" val="l_h_f"/>
  <p:tag name="KSO_WM_UNIT_INDEX" val="1_3_1"/>
  <p:tag name="KSO_WM_UNIT_ID" val="diagram754_2*l_h_f*1_3_1"/>
  <p:tag name="KSO_WM_TEMPLATE_CATEGORY" val="diagram"/>
  <p:tag name="KSO_WM_TEMPLATE_INDEX" val="75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TABLE_BEAUTIFY" val="smartTable{24439bc2-0d95-4185-b039-4ad283061ae4}"/>
  <p:tag name="TABLE_ENDDRAG_ORIGIN_RECT" val="744*184"/>
  <p:tag name="TABLE_ENDDRAG_RECT" val="117*288*744*184"/>
</p:tagLst>
</file>

<file path=ppt/tags/tag34.xml><?xml version="1.0" encoding="utf-8"?>
<p:tagLst xmlns:p="http://schemas.openxmlformats.org/presentationml/2006/main">
  <p:tag name="KSO_WM_UNIT_TABLE_BEAUTIFY" val="smartTable{24439bc2-0d95-4185-b039-4ad283061ae4}"/>
  <p:tag name="TABLE_ENDDRAG_ORIGIN_RECT" val="744*184"/>
  <p:tag name="TABLE_ENDDRAG_RECT" val="117*288*744*184"/>
</p:tagLst>
</file>

<file path=ppt/tags/tag35.xml><?xml version="1.0" encoding="utf-8"?>
<p:tagLst xmlns:p="http://schemas.openxmlformats.org/presentationml/2006/main">
  <p:tag name="KSO_WM_UNIT_TABLE_BEAUTIFY" val="smartTable{24439bc2-0d95-4185-b039-4ad283061ae4}"/>
  <p:tag name="TABLE_ENDDRAG_ORIGIN_RECT" val="744*184"/>
  <p:tag name="TABLE_ENDDRAG_RECT" val="117*288*744*184"/>
</p:tagLst>
</file>

<file path=ppt/tags/tag3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04_4*m_i*1_1"/>
  <p:tag name="KSO_WM_TEMPLATE_CATEGORY" val="diagram"/>
  <p:tag name="KSO_WM_TEMPLATE_INDEX" val="160404"/>
  <p:tag name="KSO_WM_UNIT_LAYERLEVEL" val="1_1"/>
  <p:tag name="KSO_WM_TAG_VERSION" val="1.0"/>
  <p:tag name="KSO_WM_BEAUTIFY_FLAG" val="#wm#"/>
  <p:tag name="KSO_WM_UNIT_LINE_FORE_SCHEMECOLOR_INDEX" val="5"/>
  <p:tag name="KSO_WM_UNIT_LINE_FILL_TYPE" val="2"/>
</p:tagLst>
</file>

<file path=ppt/tags/tag3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04_4*m_h_i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160404_4*m_h_i*1_2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9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404_4*m_h_f*1_2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4.xml><?xml version="1.0" encoding="utf-8"?>
<p:tagLst xmlns:p="http://schemas.openxmlformats.org/presentationml/2006/main">
  <p:tag name="KSO_WM_UNIT_ADJUSTLAYOUT_ID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679_4*l_h_i*1_1_2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404_4*m_h_i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160404_4*m_h_i*1_3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404_4*m_h_f*1_3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4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160404_4*m_h_i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2"/>
  <p:tag name="KSO_WM_UNIT_ID" val="diagram160404_4*m_h_i*1_4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45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160404_4*m_h_f*1_4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4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160404_4*m_h_i*1_5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5_2"/>
  <p:tag name="KSO_WM_UNIT_ID" val="diagram160404_4*m_h_i*1_5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160404_4*m_h_f*1_5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4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04_4*m_h_i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ADJUSTLAYOUT_ID" val="17"/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679_4*l_h_a*1_2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PRESET_TEXT" val="添加标题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160404_4*m_h_i*1_1_2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404_4*m_h_f*1_1_1"/>
  <p:tag name="KSO_WM_TEMPLATE_CATEGORY" val="diagram"/>
  <p:tag name="KSO_WM_TEMPLATE_INDEX" val="160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2.xml><?xml version="1.0" encoding="utf-8"?>
<p:tagLst xmlns:p="http://schemas.openxmlformats.org/presentationml/2006/main">
  <p:tag name="COMMONDATA" val="eyJoZGlkIjoiZDIxOWE5ZmI2ZWEzZGQwYTk1MmE1NzJlODZjYTU3MDIifQ=="/>
</p:tagLst>
</file>

<file path=ppt/tags/tag6.xml><?xml version="1.0" encoding="utf-8"?>
<p:tagLst xmlns:p="http://schemas.openxmlformats.org/presentationml/2006/main">
  <p:tag name="KSO_WM_UNIT_ADJUSTLAYOUT_ID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679_4*l_h_i*1_2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ADJUSTLAYOUT_ID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679_4*l_h_i*1_2_2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ADJUSTLAYOUT_ID" val="21"/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679_4*l_h_a*1_3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PRESET_TEXT" val="添加标题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ADJUSTLAYOUT_ID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679_4*l_h_i*1_3_1"/>
  <p:tag name="KSO_WM_TEMPLATE_CATEGORY" val="diagram"/>
  <p:tag name="KSO_WM_TEMPLATE_INDEX" val="679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3968</Words>
  <Application>WPS 演示</Application>
  <PresentationFormat>自定义</PresentationFormat>
  <Paragraphs>515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Arial</vt:lpstr>
      <vt:lpstr>宋体</vt:lpstr>
      <vt:lpstr>Wingdings</vt:lpstr>
      <vt:lpstr>黑体</vt:lpstr>
      <vt:lpstr>微软雅黑</vt:lpstr>
      <vt:lpstr>阿里巴巴普惠体 L</vt:lpstr>
      <vt:lpstr>阿里巴巴普惠体 B</vt:lpstr>
      <vt:lpstr>Times New Roman</vt:lpstr>
      <vt:lpstr>等线</vt:lpstr>
      <vt:lpstr>Arial Unicode MS</vt:lpstr>
      <vt:lpstr>等线 Light</vt:lpstr>
      <vt:lpstr>Calibri</vt:lpstr>
      <vt:lpstr>方正宋一简体</vt:lpstr>
      <vt:lpstr>Times New Roman</vt:lpstr>
      <vt:lpstr>Calibri Light</vt:lpstr>
      <vt:lpstr>华文细黑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xiao</dc:creator>
  <cp:lastModifiedBy>dawn</cp:lastModifiedBy>
  <cp:revision>39</cp:revision>
  <dcterms:created xsi:type="dcterms:W3CDTF">2022-05-23T12:55:00Z</dcterms:created>
  <dcterms:modified xsi:type="dcterms:W3CDTF">2023-02-09T07:48:23Z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8CAB17AF3419BC7364648B62DC09A33E</vt:lpwstr>
  </property>
  <property fmtid="{D5CDD505-2E9C-101B-9397-08002B2CF9AE}" pid="3" name="KSOProductBuildVer">
    <vt:lpwstr>2052-11.1.0.9098</vt:lpwstr>
  </property>
</Properties>
</file>