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6" r:id="rId4"/>
  </p:sldMasterIdLst>
  <p:notesMasterIdLst>
    <p:notesMasterId r:id="rId26"/>
  </p:notesMasterIdLst>
  <p:sldIdLst>
    <p:sldId id="292" r:id="rId5"/>
    <p:sldId id="316" r:id="rId6"/>
    <p:sldId id="259" r:id="rId7"/>
    <p:sldId id="260" r:id="rId8"/>
    <p:sldId id="261" r:id="rId9"/>
    <p:sldId id="262" r:id="rId10"/>
    <p:sldId id="266" r:id="rId11"/>
    <p:sldId id="31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6" r:id="rId21"/>
    <p:sldId id="284" r:id="rId22"/>
    <p:sldId id="319" r:id="rId23"/>
    <p:sldId id="290" r:id="rId24"/>
    <p:sldId id="277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9B2"/>
    <a:srgbClr val="F9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1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期末成绩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课堂表现</c:v>
                </c:pt>
                <c:pt idx="1">
                  <c:v>平时作业</c:v>
                </c:pt>
                <c:pt idx="2">
                  <c:v>期末作品</c:v>
                </c:pt>
                <c:pt idx="3">
                  <c:v>理论考试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204286231728"/>
          <c:y val="0.924102880330999"/>
          <c:w val="0.617371117961292"/>
          <c:h val="0.057852425661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1424" y="206084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3791744" y="692696"/>
            <a:ext cx="4704523" cy="720080"/>
          </a:xfrm>
          <a:prstGeom prst="rect">
            <a:avLst/>
          </a:prstGeom>
          <a:solidFill>
            <a:srgbClr val="126A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968500"/>
            <a:ext cx="12190413" cy="2168525"/>
          </a:xfrm>
          <a:prstGeom prst="rect">
            <a:avLst/>
          </a:prstGeom>
          <a:solidFill>
            <a:srgbClr val="064BB2"/>
          </a:solidFill>
          <a:ln>
            <a:noFill/>
          </a:ln>
          <a:effectLst>
            <a:outerShdw blurRad="50800" dist="38100" dir="5400000" algn="t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715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AW视觉符号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395" y="2246811"/>
            <a:ext cx="4697019" cy="247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5570807" y="2706149"/>
            <a:ext cx="6245289" cy="692150"/>
          </a:xfrm>
        </p:spPr>
        <p:txBody>
          <a:bodyPr/>
          <a:lstStyle>
            <a:lvl1pPr algn="ctr">
              <a:defRPr sz="2700" b="1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29"/>
          <p:cNvSpPr>
            <a:spLocks noGrp="1"/>
          </p:cNvSpPr>
          <p:nvPr>
            <p:ph type="dt" sz="half" idx="10"/>
          </p:nvPr>
        </p:nvSpPr>
        <p:spPr>
          <a:xfrm>
            <a:off x="7329488" y="3659188"/>
            <a:ext cx="2005012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5EFD6F6-2F20-4B1A-A667-B95C1338A7FC}" type="datetime5">
              <a:rPr lang="zh-CN" altLang="en-US"/>
            </a:fld>
            <a:endParaRPr lang="zh-CN" altLang="en-US" dirty="0"/>
          </a:p>
        </p:txBody>
      </p:sp>
      <p:pic>
        <p:nvPicPr>
          <p:cNvPr id="100" name="图片 99"/>
          <p:cNvPicPr/>
          <p:nvPr userDrawn="1"/>
        </p:nvPicPr>
        <p:blipFill>
          <a:blip r:embed="rId3"/>
          <a:srcRect l="10595" t="17492" r="11131" b="19651"/>
          <a:stretch>
            <a:fillRect/>
          </a:stretch>
        </p:blipFill>
        <p:spPr>
          <a:xfrm>
            <a:off x="9204325" y="28575"/>
            <a:ext cx="2157730" cy="119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968500"/>
            <a:ext cx="12190413" cy="2168525"/>
          </a:xfrm>
          <a:prstGeom prst="rect">
            <a:avLst/>
          </a:prstGeom>
          <a:solidFill>
            <a:srgbClr val="064BB2"/>
          </a:solidFill>
          <a:ln>
            <a:noFill/>
          </a:ln>
          <a:effectLst>
            <a:outerShdw blurRad="50800" dist="38100" dir="5400000" algn="t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715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AW视觉符号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395" y="2246811"/>
            <a:ext cx="4697019" cy="247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5570807" y="2706149"/>
            <a:ext cx="6245289" cy="692150"/>
          </a:xfrm>
        </p:spPr>
        <p:txBody>
          <a:bodyPr/>
          <a:lstStyle>
            <a:lvl1pPr algn="ctr">
              <a:defRPr sz="2700" b="1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29"/>
          <p:cNvSpPr>
            <a:spLocks noGrp="1"/>
          </p:cNvSpPr>
          <p:nvPr>
            <p:ph type="dt" sz="half" idx="10"/>
          </p:nvPr>
        </p:nvSpPr>
        <p:spPr>
          <a:xfrm>
            <a:off x="7329488" y="3659188"/>
            <a:ext cx="2005012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5EFD6F6-2F20-4B1A-A667-B95C1338A7FC}" type="datetime5">
              <a:rPr lang="zh-CN" altLang="en-US"/>
            </a:fld>
            <a:endParaRPr lang="zh-CN" altLang="en-US" dirty="0"/>
          </a:p>
        </p:txBody>
      </p:sp>
      <p:sp>
        <p:nvSpPr>
          <p:cNvPr id="11" name="文本框 15"/>
          <p:cNvSpPr txBox="1">
            <a:spLocks noChangeArrowheads="1"/>
          </p:cNvSpPr>
          <p:nvPr userDrawn="1"/>
        </p:nvSpPr>
        <p:spPr bwMode="auto">
          <a:xfrm>
            <a:off x="8509000" y="369570"/>
            <a:ext cx="2100263" cy="82550"/>
          </a:xfrm>
          <a:prstGeom prst="rect">
            <a:avLst/>
          </a:prstGeom>
          <a:noFill/>
          <a:ln>
            <a:noFill/>
          </a:ln>
        </p:spPr>
        <p:txBody>
          <a:bodyPr lIns="68507" tIns="34255" rIns="68507" bIns="3425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" b="1">
                <a:solidFill>
                  <a:srgbClr val="064BB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大数据，成就未来</a:t>
            </a:r>
            <a:endParaRPr lang="zh-CN" altLang="en-US" sz="100" b="1">
              <a:solidFill>
                <a:srgbClr val="064BB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0529888" y="558800"/>
            <a:ext cx="1285875" cy="0"/>
          </a:xfrm>
          <a:prstGeom prst="line">
            <a:avLst/>
          </a:prstGeom>
          <a:ln w="12700">
            <a:solidFill>
              <a:srgbClr val="064B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6584633" y="558800"/>
            <a:ext cx="1285875" cy="0"/>
          </a:xfrm>
          <a:prstGeom prst="line">
            <a:avLst/>
          </a:prstGeom>
          <a:ln w="12700">
            <a:solidFill>
              <a:srgbClr val="064B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6" descr="LOGO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03" y="283845"/>
            <a:ext cx="546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5"/>
          <p:cNvSpPr txBox="1">
            <a:spLocks noChangeArrowheads="1"/>
          </p:cNvSpPr>
          <p:nvPr userDrawn="1"/>
        </p:nvSpPr>
        <p:spPr bwMode="auto">
          <a:xfrm>
            <a:off x="8509000" y="354965"/>
            <a:ext cx="2100263" cy="82550"/>
          </a:xfrm>
          <a:prstGeom prst="rect">
            <a:avLst/>
          </a:prstGeom>
          <a:noFill/>
          <a:ln>
            <a:noFill/>
          </a:ln>
        </p:spPr>
        <p:txBody>
          <a:bodyPr lIns="68507" tIns="34255" rIns="68507" bIns="3425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" b="1">
                <a:solidFill>
                  <a:srgbClr val="064BB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大数据，成就未来</a:t>
            </a:r>
            <a:endParaRPr lang="zh-CN" altLang="en-US" sz="100" b="1">
              <a:solidFill>
                <a:srgbClr val="064BB2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0529888" y="544195"/>
            <a:ext cx="1285875" cy="0"/>
          </a:xfrm>
          <a:prstGeom prst="line">
            <a:avLst/>
          </a:prstGeom>
          <a:ln w="12700">
            <a:solidFill>
              <a:srgbClr val="064B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6584633" y="544195"/>
            <a:ext cx="1285875" cy="0"/>
          </a:xfrm>
          <a:prstGeom prst="line">
            <a:avLst/>
          </a:prstGeom>
          <a:ln w="12700">
            <a:solidFill>
              <a:srgbClr val="064B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16" descr="LOGO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03" y="269240"/>
            <a:ext cx="546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程序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9937751" y="6392863"/>
            <a:ext cx="5715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57E7D955-0B15-4F18-883E-B90A8C70E218}" type="slidenum">
              <a:rPr lang="en-US" altLang="zh-CN" sz="75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zh-CN"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 userDrawn="1"/>
        </p:nvSpPr>
        <p:spPr bwMode="auto">
          <a:xfrm>
            <a:off x="246063" y="915988"/>
            <a:ext cx="9596437" cy="46037"/>
          </a:xfrm>
          <a:prstGeom prst="rect">
            <a:avLst/>
          </a:prstGeom>
          <a:solidFill>
            <a:srgbClr val="064BB2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9" name="AutoShape 23"/>
          <p:cNvSpPr>
            <a:spLocks noChangeArrowheads="1"/>
          </p:cNvSpPr>
          <p:nvPr userDrawn="1"/>
        </p:nvSpPr>
        <p:spPr bwMode="auto">
          <a:xfrm>
            <a:off x="9842500" y="915988"/>
            <a:ext cx="1989139" cy="46037"/>
          </a:xfrm>
          <a:prstGeom prst="rect">
            <a:avLst/>
          </a:prstGeom>
          <a:solidFill>
            <a:srgbClr val="FB9708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3819" y="1753674"/>
            <a:ext cx="11107601" cy="4339721"/>
          </a:xfrm>
        </p:spPr>
        <p:txBody>
          <a:bodyPr>
            <a:noAutofit/>
          </a:bodyPr>
          <a:lstStyle>
            <a:lvl1pPr marL="271780" indent="-271780">
              <a:lnSpc>
                <a:spcPct val="150000"/>
              </a:lnSpc>
              <a:spcBef>
                <a:spcPts val="750"/>
              </a:spcBef>
              <a:buClr>
                <a:srgbClr val="032089"/>
              </a:buClr>
              <a:buFont typeface="Wingdings" panose="05000000000000000000" pitchFamily="2" charset="2"/>
              <a:buChar char="Ø"/>
              <a:defRPr sz="1350" b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lnSpc>
                <a:spcPct val="130000"/>
              </a:lnSpc>
              <a:buClr>
                <a:srgbClr val="032089"/>
              </a:buClr>
              <a:buFont typeface="Wingdings" panose="05000000000000000000" pitchFamily="2" charset="2"/>
              <a:buChar char="l"/>
              <a:defRPr sz="175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876" y="359079"/>
            <a:ext cx="10972801" cy="528176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0"/>
          </p:nvPr>
        </p:nvSpPr>
        <p:spPr>
          <a:xfrm>
            <a:off x="423819" y="1138980"/>
            <a:ext cx="11107601" cy="42646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lang="zh-CN" altLang="en-US" sz="15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9937751" y="6392863"/>
            <a:ext cx="5715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D369971-0157-447B-A4A1-C4186FE822A6}" type="slidenum">
              <a:rPr lang="en-US" altLang="zh-CN" sz="75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zh-CN"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 userDrawn="1"/>
        </p:nvSpPr>
        <p:spPr bwMode="auto">
          <a:xfrm>
            <a:off x="246063" y="915988"/>
            <a:ext cx="9596437" cy="46037"/>
          </a:xfrm>
          <a:prstGeom prst="rect">
            <a:avLst/>
          </a:prstGeom>
          <a:solidFill>
            <a:srgbClr val="064BB2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9" name="AutoShape 23"/>
          <p:cNvSpPr>
            <a:spLocks noChangeArrowheads="1"/>
          </p:cNvSpPr>
          <p:nvPr userDrawn="1"/>
        </p:nvSpPr>
        <p:spPr bwMode="auto">
          <a:xfrm>
            <a:off x="9842500" y="915988"/>
            <a:ext cx="1989139" cy="46037"/>
          </a:xfrm>
          <a:prstGeom prst="rect">
            <a:avLst/>
          </a:prstGeom>
          <a:solidFill>
            <a:srgbClr val="FB9708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3819" y="1754668"/>
            <a:ext cx="11107601" cy="4369231"/>
          </a:xfrm>
        </p:spPr>
        <p:txBody>
          <a:bodyPr>
            <a:noAutofit/>
          </a:bodyPr>
          <a:lstStyle>
            <a:lvl1pPr marL="271780" indent="-271780">
              <a:lnSpc>
                <a:spcPct val="150000"/>
              </a:lnSpc>
              <a:spcBef>
                <a:spcPts val="750"/>
              </a:spcBef>
              <a:buClr>
                <a:srgbClr val="032089"/>
              </a:buClr>
              <a:buFont typeface="Wingdings" panose="05000000000000000000" pitchFamily="2" charset="2"/>
              <a:buChar char="Ø"/>
              <a:defRPr sz="1350" b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lnSpc>
                <a:spcPct val="130000"/>
              </a:lnSpc>
              <a:buClr>
                <a:srgbClr val="032089"/>
              </a:buClr>
              <a:buFont typeface="Wingdings" panose="05000000000000000000" pitchFamily="2" charset="2"/>
              <a:buChar char="l"/>
              <a:defRPr sz="175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876" y="359079"/>
            <a:ext cx="11348119" cy="528176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0"/>
          </p:nvPr>
        </p:nvSpPr>
        <p:spPr>
          <a:xfrm>
            <a:off x="423819" y="1138980"/>
            <a:ext cx="11107601" cy="42646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lang="zh-CN" altLang="en-US" sz="15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920751" y="220663"/>
            <a:ext cx="7857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8208235" y="332657"/>
            <a:ext cx="3264363" cy="53411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513589" y="6633376"/>
            <a:ext cx="1741984" cy="180000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3023659" y="1772816"/>
            <a:ext cx="5856651" cy="8640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9937751" y="6392863"/>
            <a:ext cx="571500" cy="231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D369971-0157-447B-A4A1-C4186FE822A6}" type="slidenum">
              <a:rPr lang="en-US" altLang="zh-CN" sz="75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zh-CN"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 userDrawn="1"/>
        </p:nvSpPr>
        <p:spPr bwMode="auto">
          <a:xfrm>
            <a:off x="246063" y="915988"/>
            <a:ext cx="9596437" cy="46037"/>
          </a:xfrm>
          <a:prstGeom prst="rect">
            <a:avLst/>
          </a:prstGeom>
          <a:solidFill>
            <a:srgbClr val="064BB2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9" name="AutoShape 23"/>
          <p:cNvSpPr>
            <a:spLocks noChangeArrowheads="1"/>
          </p:cNvSpPr>
          <p:nvPr userDrawn="1"/>
        </p:nvSpPr>
        <p:spPr bwMode="auto">
          <a:xfrm>
            <a:off x="9842500" y="915988"/>
            <a:ext cx="1989139" cy="46037"/>
          </a:xfrm>
          <a:prstGeom prst="rect">
            <a:avLst/>
          </a:prstGeom>
          <a:solidFill>
            <a:srgbClr val="FB9708"/>
          </a:solidFill>
          <a:ln>
            <a:noFill/>
          </a:ln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715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23819" y="1754668"/>
            <a:ext cx="11107601" cy="4369231"/>
          </a:xfrm>
        </p:spPr>
        <p:txBody>
          <a:bodyPr>
            <a:noAutofit/>
          </a:bodyPr>
          <a:lstStyle>
            <a:lvl1pPr marL="271780" indent="-271780">
              <a:lnSpc>
                <a:spcPct val="150000"/>
              </a:lnSpc>
              <a:spcBef>
                <a:spcPts val="750"/>
              </a:spcBef>
              <a:buClr>
                <a:srgbClr val="032089"/>
              </a:buClr>
              <a:buFont typeface="Wingdings" panose="05000000000000000000" pitchFamily="2" charset="2"/>
              <a:buChar char="Ø"/>
              <a:defRPr sz="1350" b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lnSpc>
                <a:spcPct val="130000"/>
              </a:lnSpc>
              <a:buClr>
                <a:srgbClr val="032089"/>
              </a:buClr>
              <a:buFont typeface="Wingdings" panose="05000000000000000000" pitchFamily="2" charset="2"/>
              <a:buChar char="l"/>
              <a:defRPr sz="175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3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876" y="359079"/>
            <a:ext cx="11348119" cy="528176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0"/>
          </p:nvPr>
        </p:nvSpPr>
        <p:spPr>
          <a:xfrm>
            <a:off x="423819" y="1138980"/>
            <a:ext cx="11107601" cy="42646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lang="zh-CN" altLang="en-US" sz="15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7EA62F-7183-44C9-92BF-A0ED2D0FA6CD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55588" y="195263"/>
            <a:ext cx="1097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2275" y="1187450"/>
            <a:ext cx="10972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24366D-3661-4678-B83D-7DAC69D3C1A8}" type="datetimeFigureOut">
              <a:rPr lang="zh-CN" altLang="en-US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F9DD86E-1096-4D67-BBAE-1DA39547E97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875">
          <a:solidFill>
            <a:schemeClr val="tx1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483870" algn="l" rtl="0" eaLnBrk="0" fontAlgn="base" hangingPunct="0">
        <a:spcBef>
          <a:spcPct val="0"/>
        </a:spcBef>
        <a:spcAft>
          <a:spcPct val="0"/>
        </a:spcAft>
        <a:defRPr sz="254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67740" algn="l" rtl="0" eaLnBrk="0" fontAlgn="base" hangingPunct="0">
        <a:spcBef>
          <a:spcPct val="0"/>
        </a:spcBef>
        <a:spcAft>
          <a:spcPct val="0"/>
        </a:spcAft>
        <a:defRPr sz="254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450975" algn="l" rtl="0" eaLnBrk="0" fontAlgn="base" hangingPunct="0">
        <a:spcBef>
          <a:spcPct val="0"/>
        </a:spcBef>
        <a:spcAft>
          <a:spcPct val="0"/>
        </a:spcAft>
        <a:defRPr sz="254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934845" algn="l" rtl="0" eaLnBrk="0" fontAlgn="base" hangingPunct="0">
        <a:spcBef>
          <a:spcPct val="0"/>
        </a:spcBef>
        <a:spcAft>
          <a:spcPct val="0"/>
        </a:spcAft>
        <a:defRPr sz="254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271780" indent="-271145" algn="l" rtl="0" eaLnBrk="0" fontAlgn="base" hangingPunct="0">
        <a:spcBef>
          <a:spcPct val="15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n"/>
        <a:defRPr kumimoji="1" sz="1575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589915" indent="-22606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kumimoji="1" sz="2175">
          <a:solidFill>
            <a:schemeClr val="tx1"/>
          </a:solidFill>
          <a:latin typeface="+mn-lt"/>
          <a:ea typeface="+mn-ea"/>
        </a:defRPr>
      </a:lvl2pPr>
      <a:lvl3pPr marL="906145" indent="-1809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kumimoji="1" sz="1875">
          <a:solidFill>
            <a:schemeClr val="tx1"/>
          </a:solidFill>
          <a:latin typeface="+mn-lt"/>
          <a:ea typeface="+mn-ea"/>
        </a:defRPr>
      </a:lvl3pPr>
      <a:lvl4pPr marL="1269365" indent="-1809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kumimoji="1" sz="1575">
          <a:solidFill>
            <a:schemeClr val="tx1"/>
          </a:solidFill>
          <a:latin typeface="+mn-lt"/>
          <a:ea typeface="+mn-ea"/>
        </a:defRPr>
      </a:lvl4pPr>
      <a:lvl5pPr marL="1632585" indent="-1809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kumimoji="1" sz="1575">
          <a:solidFill>
            <a:schemeClr val="tx1"/>
          </a:solidFill>
          <a:latin typeface="+mn-lt"/>
          <a:ea typeface="+mn-ea"/>
        </a:defRPr>
      </a:lvl5pPr>
      <a:lvl6pPr marL="1995805" indent="-18161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85">
          <a:solidFill>
            <a:schemeClr val="tx1"/>
          </a:solidFill>
          <a:latin typeface="+mn-lt"/>
          <a:ea typeface="+mn-ea"/>
        </a:defRPr>
      </a:lvl6pPr>
      <a:lvl7pPr marL="2358390" indent="-18161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85">
          <a:solidFill>
            <a:schemeClr val="tx1"/>
          </a:solidFill>
          <a:latin typeface="+mn-lt"/>
          <a:ea typeface="+mn-ea"/>
        </a:defRPr>
      </a:lvl7pPr>
      <a:lvl8pPr marL="2721610" indent="-18161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85">
          <a:solidFill>
            <a:schemeClr val="tx1"/>
          </a:solidFill>
          <a:latin typeface="+mn-lt"/>
          <a:ea typeface="+mn-ea"/>
        </a:defRPr>
      </a:lvl8pPr>
      <a:lvl9pPr marL="3084195" indent="-18161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6322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www.bilibili.com/video/BV14J4114768?from=search&amp;seid=1103752241915304003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p.weixin.qq.com/s/U7MgRcyOmopxU1_KIV_cU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4"/>
          <p:cNvSpPr>
            <a:spLocks noGrp="1"/>
          </p:cNvSpPr>
          <p:nvPr>
            <p:ph type="title"/>
          </p:nvPr>
        </p:nvSpPr>
        <p:spPr>
          <a:xfrm>
            <a:off x="5480646" y="3091451"/>
            <a:ext cx="4907756" cy="519113"/>
          </a:xfrm>
        </p:spPr>
        <p:txBody>
          <a:bodyPr/>
          <a:lstStyle/>
          <a:p>
            <a:r>
              <a:rPr lang="zh-CN" altLang="en-US" b="0" dirty="0">
                <a:cs typeface="Times New Roman" panose="02020603050405020304" pitchFamily="18" charset="0"/>
              </a:rPr>
              <a:t> </a:t>
            </a:r>
            <a:r>
              <a:rPr lang="zh-CN" altLang="en-US" b="0" dirty="0">
                <a:cs typeface="Times New Roman" panose="02020603050405020304" pitchFamily="18" charset="0"/>
                <a:sym typeface="+mn-ea"/>
              </a:rPr>
              <a:t>HTML5应用开发技术</a:t>
            </a:r>
            <a:endParaRPr lang="zh-CN" altLang="en-US" b="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7043936" y="3690318"/>
            <a:ext cx="178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Char char="n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B0DD722-85B7-4A50-9326-EEEA8C816EBC}" type="datetime5">
              <a:rPr kumimoji="0" lang="zh-CN" alt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fld>
            <a:endParaRPr kumimoji="0"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01052" y="3956696"/>
            <a:ext cx="5466947" cy="391160"/>
          </a:xfrm>
          <a:prstGeom prst="rect">
            <a:avLst/>
          </a:prstGeom>
          <a:solidFill>
            <a:srgbClr val="064BB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endParaRPr kumimoji="1"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08550" y="4138930"/>
            <a:ext cx="7283450" cy="391160"/>
          </a:xfrm>
          <a:prstGeom prst="rect">
            <a:avLst/>
          </a:prstGeom>
          <a:solidFill>
            <a:srgbClr val="064BB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endParaRPr kumimoji="1"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idx="4294967295"/>
          </p:nvPr>
        </p:nvSpPr>
        <p:spPr>
          <a:xfrm>
            <a:off x="1800225" y="141414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algn="l" defTabSz="914400" eaLnBrk="1" hangingPunct="1">
              <a:lnSpc>
                <a:spcPct val="150000"/>
              </a:lnSpc>
              <a:spcBef>
                <a:spcPct val="100000"/>
              </a:spcBef>
              <a:spcAft>
                <a:spcPct val="100000"/>
              </a:spcAft>
              <a:buClrTx/>
              <a:buSzTx/>
              <a:buFontTx/>
              <a:buNone/>
              <a:defRPr/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模块化内容，项目法教学 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06400" algn="l" defTabSz="9144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构建了以“网站开发工作过程”为导向的“模块化”课程结构，将整个课程内容分成 若干个模块。每个单元有独立实践内容。各个模块根据教学实际情况灵活组合，各个模块重点突出、要点清晰，模块间既相互独立，又相互关联。一边分析讲解、一边操作演示、一边动手练习、讲练结合，激发了学生的学习兴趣，提高了学生分析问题、解决问题的实际能力，并达到轻松学习、自主学习的目的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2866430" y="232455"/>
            <a:ext cx="5338788" cy="57606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 defTabSz="914400" eaLnBrk="1" hangingPunct="1">
              <a:buClrTx/>
              <a:buSzTx/>
              <a:buFontTx/>
              <a:defRPr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5、教学方法</a:t>
            </a:r>
            <a:endParaRPr lang="zh-CN" altLang="en-US" sz="3200" b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idx="4294967295"/>
          </p:nvPr>
        </p:nvSpPr>
        <p:spPr>
          <a:xfrm>
            <a:off x="1569720" y="1469391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406400" algn="l" defTabSz="9144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案例教学，强化实训 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06400" algn="l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将实际案例引入教材、教学体系中，每个重要知识点均与实际开发过程结合起来，提高学生开发流程的认识，融创新思维培养、团队学习方式、实践案例教学于课程教学中。案例教学法的使用增强了教学的针对性和适用性，提高了学生综合分析问题与解决问题的能力。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2660015" y="247333"/>
            <a:ext cx="7138988" cy="6334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 defTabSz="914400" eaLnBrk="1" hangingPunct="1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5、教学方法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idx="4294967295"/>
          </p:nvPr>
        </p:nvSpPr>
        <p:spPr>
          <a:xfrm>
            <a:off x="1642110" y="1542415"/>
            <a:ext cx="8229600" cy="1463675"/>
          </a:xfrm>
          <a:prstGeom prst="rect">
            <a:avLst/>
          </a:prstGeom>
        </p:spPr>
        <p:txBody>
          <a:bodyPr/>
          <a:lstStyle/>
          <a:p>
            <a:pPr marL="0" indent="406400" algn="l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分项完成，团队合作 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06400" algn="l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在实践教学中，不仅注重培养学生的操作技能，也注重培养学生团队协作素质。在按要求完成任务的过程中，小组成员相互协作，共同完成任务。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l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教学过程中每个知识点都有相应的案例，在课程最后还有综合案例，为了使学生更好的激发学习兴趣，对学生进行分组，在做案例时每组同学相互讨论，相互学习，增进学习动力和学习乐趣，以达到更好更深刻掌握知识点的目的。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2732405" y="188913"/>
            <a:ext cx="7138988" cy="6334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 defTabSz="914400" eaLnBrk="1" hangingPunct="1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5、教学方法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idx="4294967295"/>
          </p:nvPr>
        </p:nvSpPr>
        <p:spPr>
          <a:xfrm>
            <a:off x="1981200" y="135318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406400" algn="l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启发引导，激发兴趣 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06400" algn="l" defTabSz="9144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操作性课程最忌单向灌输式教学，在教学过程中，力求从实际应用的需要出发，尽量减少枯燥、实用性不强的理论概念，加强应用性和实际操作性强的内容，将项目、任务相联系，不断地提出问题，激发学生的探究心理，解决问题， 使学生真正“从做中学”。在学习知识的同时，也完成了任务，从而使学生感到了成功的喜悦，为学习新知识带来强大的动力。</a:t>
            </a:r>
            <a:endParaRPr lang="zh-CN" altLang="en-US" sz="1600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2705775" y="131237"/>
            <a:ext cx="7138988" cy="633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 defTabSz="914400" eaLnBrk="1" hangingPunct="1">
              <a:buClrTx/>
              <a:buSzTx/>
              <a:buFontTx/>
              <a:defRPr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5、教学方法</a:t>
            </a:r>
            <a:endParaRPr lang="zh-CN" altLang="en-US" sz="3200" b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14809" y="1175204"/>
            <a:ext cx="3357562" cy="571500"/>
          </a:xfrm>
          <a:prstGeom prst="roundRect">
            <a:avLst/>
          </a:prstGeom>
          <a:solidFill>
            <a:srgbClr val="1369B2"/>
          </a:solidFill>
          <a:ln>
            <a:solidFill>
              <a:srgbClr val="1369B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white"/>
                </a:solidFill>
              </a:rPr>
              <a:t>参考教材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151" y="339388"/>
            <a:ext cx="554513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 defTabSz="914400" eaLnBrk="1" hangingPunct="1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6.教学资源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2470" name="Picture 8" descr="https://file.ryjiaoyu.com/ScreenShow/2004b8d7c0ebf777507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86" y="1859122"/>
            <a:ext cx="2942743" cy="41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38022" y="1645394"/>
            <a:ext cx="9601006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一、学校在线教学平台《网页设计与制作》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1800" u="sng" dirty="0">
                <a:solidFill>
                  <a:srgbClr val="F9B00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u="sng" dirty="0">
                <a:solidFill>
                  <a:srgbClr val="F9B001"/>
                </a:solidFill>
              </a:rPr>
              <a:t>http://course.rzpt.cn/front/kcjs.php?course_id=655</a:t>
            </a:r>
            <a:endParaRPr lang="en-US" altLang="zh-CN" sz="1800" dirty="0">
              <a:solidFill>
                <a:srgbClr val="F9B001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二、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</a:rPr>
              <a:t>Web</a:t>
            </a: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前端学习网站：菜鸟教程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</a:rPr>
              <a:t>            </a:t>
            </a:r>
            <a:r>
              <a:rPr lang="en-US" altLang="zh-CN" sz="1800" u="sng" dirty="0">
                <a:solidFill>
                  <a:srgbClr val="F9B001"/>
                </a:solidFill>
              </a:rPr>
              <a:t> https://www.runoob.com/</a:t>
            </a:r>
            <a:endParaRPr lang="en-US" altLang="zh-CN" sz="1800" u="sng" dirty="0">
              <a:solidFill>
                <a:srgbClr val="F9B001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三、在线课程</a:t>
            </a:r>
            <a:endParaRPr lang="en-US" altLang="zh-CN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dirty="0"/>
              <a:t>黑马程序员</a:t>
            </a:r>
            <a:r>
              <a:rPr lang="en-US" altLang="zh-CN" sz="1800" dirty="0"/>
              <a:t>pink</a:t>
            </a:r>
            <a:r>
              <a:rPr lang="zh-CN" altLang="zh-CN" sz="1800" dirty="0"/>
              <a:t>老师前端入门视频教程</a:t>
            </a:r>
            <a:r>
              <a:rPr lang="en-US" altLang="zh-CN" sz="1800" dirty="0"/>
              <a:t> HTML5+CSS3+</a:t>
            </a:r>
            <a:r>
              <a:rPr lang="zh-CN" altLang="zh-CN" sz="1800" dirty="0"/>
              <a:t>移动端布局</a:t>
            </a:r>
            <a:endParaRPr lang="zh-CN" altLang="zh-CN" sz="1800" dirty="0"/>
          </a:p>
          <a:p>
            <a:pPr>
              <a:lnSpc>
                <a:spcPct val="150000"/>
              </a:lnSpc>
              <a:buNone/>
            </a:pPr>
            <a:r>
              <a:rPr lang="en-US" altLang="zh-CN" sz="1800" dirty="0">
                <a:hlinkClick r:id="rId1"/>
              </a:rPr>
              <a:t>https://www.bilibili.</a:t>
            </a:r>
            <a:r>
              <a:rPr lang="en-US" altLang="zh-CN" sz="1800" dirty="0">
                <a:gradFill>
                  <a:gsLst>
                    <a:gs pos="0">
                      <a:srgbClr val="FECF40"/>
                    </a:gs>
                    <a:gs pos="0">
                      <a:srgbClr val="FECF40"/>
                    </a:gs>
                    <a:gs pos="0">
                      <a:srgbClr val="FECF40"/>
                    </a:gs>
                    <a:gs pos="0">
                      <a:srgbClr val="FECF40"/>
                    </a:gs>
                    <a:gs pos="100000">
                      <a:srgbClr val="846C21"/>
                    </a:gs>
                    <a:gs pos="100000">
                      <a:srgbClr val="846C21"/>
                    </a:gs>
                    <a:gs pos="100000">
                      <a:srgbClr val="846C21"/>
                    </a:gs>
                    <a:gs pos="100000">
                      <a:srgbClr val="846C21"/>
                    </a:gs>
                  </a:gsLst>
                  <a:lin scaled="0"/>
                </a:gradFill>
                <a:hlinkClick r:id="rId1"/>
              </a:rPr>
              <a:t>com</a:t>
            </a:r>
            <a:r>
              <a:rPr lang="en-US" altLang="zh-CN" sz="1800" dirty="0">
                <a:hlinkClick r:id="rId1"/>
              </a:rPr>
              <a:t>/video/BV14J4114768?from=search&amp;seid=11037522419153040039</a:t>
            </a:r>
            <a:endParaRPr lang="en-US" altLang="zh-CN" sz="1800" dirty="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36525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/>
        </p:nvSpPr>
        <p:spPr>
          <a:xfrm>
            <a:off x="2567609" y="136524"/>
            <a:ext cx="5256213" cy="6413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914400" eaLnBrk="1" hangingPunct="1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6.教学资源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7609" y="136524"/>
            <a:ext cx="5256213" cy="641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 defTabSz="914400" eaLnBrk="1" hangingPunct="1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6.教学资源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515" name="AutoShape 11" descr="Tc$FY%Y)_58V)@B2A]X2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12" descr="Tc$FY%Y)_58V)@B2A]X2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AutoShape 13" descr="Tc$FY%Y)_58V)@B2A]X2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4518" name="AutoShape 14" descr="Tc$FY%Y)_58V)@B2A]X2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1267725"/>
            <a:ext cx="4872641" cy="37281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6505" y="1010285"/>
            <a:ext cx="946467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/>
              <a:t>Web</a:t>
            </a:r>
            <a:r>
              <a:rPr lang="zh-CN" altLang="en-US" sz="2400" b="1" dirty="0"/>
              <a:t>前端开发</a:t>
            </a:r>
            <a:endParaRPr lang="zh-CN" altLang="en-US" sz="2400" b="1" dirty="0"/>
          </a:p>
          <a:p>
            <a:pPr algn="l" fontAlgn="auto">
              <a:lnSpc>
                <a:spcPct val="150000"/>
              </a:lnSpc>
            </a:pPr>
            <a:r>
              <a:rPr lang="en-US" altLang="zh-CN" sz="2000" dirty="0"/>
              <a:t>       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web</a:t>
            </a:r>
            <a:r>
              <a:rPr lang="zh-CN" altLang="en-US" dirty="0">
                <a:sym typeface="+mn-ea"/>
              </a:rPr>
              <a:t>前端也被称为“客户端”，是关于用户可以看到和体验的网站的视觉方面，即用户所看到的一切Web浏览器展示的内容，涉及用户可以看到，触摸和体验的一切；即web前端包括web页面的结构、web的外观视觉表现以及web层面的交互实现。</a:t>
            </a:r>
            <a:endParaRPr lang="en-US" altLang="zh-CN" dirty="0"/>
          </a:p>
          <a:p>
            <a:pPr algn="l" fontAlgn="auto"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创建Web或app等前端界面呈现给用户的过程，通过HTML，CSS，JavaScript 以及衍生出来的各种技术、框架、解决方案，来实现互联网产品的用户界面交互。</a:t>
            </a:r>
            <a:endParaRPr lang="zh-CN" altLang="en-US" dirty="0"/>
          </a:p>
          <a:p>
            <a:pPr indent="25400" algn="l" fontAlgn="auto">
              <a:lnSpc>
                <a:spcPct val="150000"/>
              </a:lnSpc>
            </a:pPr>
            <a:r>
              <a:rPr lang="en-US" altLang="zh-CN" dirty="0"/>
              <a:t>     </a:t>
            </a:r>
            <a:r>
              <a:rPr lang="zh-CN" altLang="en-US" dirty="0"/>
              <a:t>web前端从网页制作演变而来，名称上有很明显的时代特征。在互联网的演化进程中，网页制作是Web1.0时代的产物，早期网站主要内容都是静态，以图片和文字为主，用户使用网站的行为也以浏览为主。随着互联网技术的发展和HTML5、CSS3的应用，现代网页更加美观，交互效果显著，功能更加强大。</a:t>
            </a:r>
            <a:endParaRPr lang="zh-CN" altLang="en-US" sz="2400" dirty="0"/>
          </a:p>
          <a:p>
            <a:pPr algn="l"/>
            <a:endParaRPr lang="zh-CN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5995" y="1297305"/>
            <a:ext cx="9176385" cy="373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前端开发入门学习有：HTML、CSS、JavaScript（简称JS）这三个部分</a:t>
            </a:r>
            <a:r>
              <a:rPr sz="1600" dirty="0">
                <a:latin typeface="+mn-ea"/>
              </a:rPr>
              <a:t>。</a:t>
            </a:r>
            <a:endParaRPr sz="1600" b="1" dirty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600" dirty="0"/>
              <a:t>第一阶段</a:t>
            </a:r>
            <a:r>
              <a:rPr lang="en-US" altLang="zh-CN" sz="1600" dirty="0"/>
              <a:t>—</a:t>
            </a:r>
            <a:r>
              <a:rPr sz="1600" dirty="0"/>
              <a:t>HTML内容层，它的作用是表示一个HTML标签在页面里是个什么角色。</a:t>
            </a:r>
            <a:r>
              <a:rPr lang="zh-CN" altLang="en-US" sz="1600" dirty="0"/>
              <a:t>        </a:t>
            </a:r>
            <a:endParaRPr lang="zh-CN" altLang="en-US" sz="1600" dirty="0"/>
          </a:p>
          <a:p>
            <a:pPr fontAlgn="auto">
              <a:lnSpc>
                <a:spcPct val="150000"/>
              </a:lnSpc>
            </a:pPr>
            <a:r>
              <a:rPr lang="zh-CN" altLang="en-US" sz="1600" dirty="0"/>
              <a:t>第二阶段</a:t>
            </a:r>
            <a:r>
              <a:rPr lang="en-US" altLang="zh-CN" sz="1600" dirty="0"/>
              <a:t>—</a:t>
            </a:r>
            <a:r>
              <a:rPr sz="1600" dirty="0"/>
              <a:t>CSS样式层，它的作用是表示一块内容以什么样的样式（字体、大小、颜色、宽高等）显示。</a:t>
            </a:r>
            <a:endParaRPr sz="1600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/>
              <a:t>第三阶段</a:t>
            </a:r>
            <a:r>
              <a:rPr lang="en-US" altLang="zh-CN" sz="1600" dirty="0"/>
              <a:t>—Javscript</a:t>
            </a:r>
            <a:r>
              <a:rPr sz="1600" dirty="0"/>
              <a:t>行为层，它的作用是当用户触发某些行为时，会给内容和样式带来什么样的改变。</a:t>
            </a:r>
            <a:r>
              <a:rPr lang="en-US" altLang="zh-CN" sz="1600" dirty="0">
                <a:latin typeface="+mn-ea"/>
                <a:hlinkClick r:id="rId1"/>
              </a:rPr>
              <a:t>https://mp.weixin.qq.com/s/U7MgRcyOmopxU1_KIV_cUw</a:t>
            </a:r>
            <a:endParaRPr lang="en-US" altLang="zh-CN" sz="1600" dirty="0">
              <a:latin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2.WEB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前端完整学习路线图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1600" dirty="0">
              <a:latin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/>
              <a:t> WEB</a:t>
            </a:r>
            <a:r>
              <a:rPr lang="zh-CN" altLang="en-US" sz="1600" dirty="0"/>
              <a:t>基础</a:t>
            </a:r>
            <a:r>
              <a:rPr lang="en-US" altLang="zh-CN" sz="1600" dirty="0"/>
              <a:t>— JavaScript — jQuery — </a:t>
            </a:r>
            <a:r>
              <a:rPr lang="en-US" altLang="zh-CN" sz="1600" dirty="0">
                <a:sym typeface="+mn-ea"/>
              </a:rPr>
              <a:t>BootStrap</a:t>
            </a:r>
            <a:r>
              <a:rPr lang="zh-CN" altLang="en-US" sz="1600" dirty="0">
                <a:sym typeface="+mn-ea"/>
              </a:rPr>
              <a:t>、</a:t>
            </a: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/>
              <a:t>React</a:t>
            </a:r>
            <a:r>
              <a:rPr lang="zh-CN" altLang="en-US" sz="1600" dirty="0"/>
              <a:t>、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Vue</a:t>
            </a:r>
            <a:r>
              <a:rPr lang="en-US" altLang="zh-CN" sz="1600" dirty="0"/>
              <a:t> —</a:t>
            </a:r>
            <a:r>
              <a:rPr lang="zh-CN" altLang="en-US" sz="1600" dirty="0"/>
              <a:t>小程序</a:t>
            </a:r>
            <a:endParaRPr lang="zh-CN" altLang="en-US" sz="1600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8745" y="299085"/>
            <a:ext cx="389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/>
              <a:t>Web前端学习路线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0" y="1143000"/>
            <a:ext cx="4917440" cy="2170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75230" y="3429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学习方法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4685" y="3429000"/>
            <a:ext cx="82289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1、循序渐进：不要着急看一些复杂网页效果的代码。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2、专心学习：确定一本教材为主，专心精读掌握。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3、切忌浮躁：看网上什么多少天精通XX，从入门到精通，太多的事实证明，以一种浮躁的心态去做任何事都会以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半途而废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告终。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1600"/>
              <a:t>　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标题 3"/>
          <p:cNvSpPr>
            <a:spLocks noGrp="1"/>
          </p:cNvSpPr>
          <p:nvPr>
            <p:ph type="title"/>
          </p:nvPr>
        </p:nvSpPr>
        <p:spPr>
          <a:xfrm>
            <a:off x="1828721" y="457041"/>
            <a:ext cx="8229600" cy="396479"/>
          </a:xfrm>
        </p:spPr>
        <p:txBody>
          <a:bodyPr/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48239" y="1219121"/>
            <a:ext cx="4954190" cy="4724400"/>
            <a:chOff x="2649538" y="1830388"/>
            <a:chExt cx="6605587" cy="6299200"/>
          </a:xfrm>
        </p:grpSpPr>
        <p:cxnSp>
          <p:nvCxnSpPr>
            <p:cNvPr id="18" name="直接连接符 6"/>
            <p:cNvCxnSpPr/>
            <p:nvPr/>
          </p:nvCxnSpPr>
          <p:spPr>
            <a:xfrm flipH="1">
              <a:off x="3254481" y="1830388"/>
              <a:ext cx="11007" cy="629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2649538" y="2422525"/>
              <a:ext cx="6605587" cy="0"/>
            </a:xfrm>
            <a:prstGeom prst="line">
              <a:avLst/>
            </a:prstGeom>
            <a:ln>
              <a:solidFill>
                <a:srgbClr val="FB970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3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2904947" y="2134343"/>
              <a:ext cx="684000" cy="648000"/>
            </a:xfrm>
            <a:prstGeom prst="ellipse">
              <a:avLst/>
            </a:prstGeom>
            <a:solidFill>
              <a:srgbClr val="0C54BF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000531" y="2064603"/>
              <a:ext cx="4859850" cy="684000"/>
            </a:xfrm>
            <a:prstGeom prst="actionButtonBlank">
              <a:avLst/>
            </a:prstGeom>
            <a:solidFill>
              <a:srgbClr val="0C54BF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课程概述</a:t>
              </a:r>
              <a:endPara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57728" y="2088584"/>
            <a:ext cx="4457582" cy="1302151"/>
            <a:chOff x="2928857" y="3091272"/>
            <a:chExt cx="5943443" cy="1736201"/>
          </a:xfrm>
          <a:solidFill>
            <a:srgbClr val="0C54BF"/>
          </a:solidFill>
        </p:grpSpPr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4000531" y="3091272"/>
              <a:ext cx="4859850" cy="684000"/>
            </a:xfrm>
            <a:prstGeom prst="actionButtonBlank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课程目标</a:t>
              </a:r>
              <a:endPara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928857" y="3109272"/>
              <a:ext cx="684000" cy="648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4012450" y="4143473"/>
              <a:ext cx="4859850" cy="684000"/>
            </a:xfrm>
            <a:prstGeom prst="actionButtonBlank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认识开发者工具</a:t>
              </a:r>
              <a:endParaRPr lang="zh-CN" altLang="en-US" sz="16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928857" y="4161473"/>
              <a:ext cx="684000" cy="648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AutoShape 17"/>
            <p:cNvSpPr>
              <a:spLocks noChangeArrowheads="1"/>
            </p:cNvSpPr>
            <p:nvPr/>
          </p:nvSpPr>
          <p:spPr bwMode="auto">
            <a:xfrm>
              <a:off x="4001443" y="4137546"/>
              <a:ext cx="4859850" cy="684000"/>
            </a:xfrm>
            <a:prstGeom prst="actionButtonBlank">
              <a:avLst/>
            </a:prstGeom>
            <a:solidFill>
              <a:srgbClr val="0C54BF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课程内容</a:t>
              </a:r>
              <a:endPara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4061532" y="3657515"/>
            <a:ext cx="3644888" cy="513000"/>
          </a:xfrm>
          <a:prstGeom prst="actionButtonBlank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250108" y="3662125"/>
            <a:ext cx="513000" cy="486000"/>
          </a:xfrm>
          <a:prstGeom prst="ellipse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061532" y="4419515"/>
            <a:ext cx="3644888" cy="513000"/>
          </a:xfrm>
          <a:prstGeom prst="actionButtonBlank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276778" y="4495880"/>
            <a:ext cx="513000" cy="486000"/>
          </a:xfrm>
          <a:prstGeom prst="ellipse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036132" y="5232315"/>
            <a:ext cx="3644888" cy="513000"/>
          </a:xfrm>
          <a:prstGeom prst="actionButtonBlank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教学资源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3251378" y="5308680"/>
            <a:ext cx="513000" cy="486000"/>
          </a:xfrm>
          <a:prstGeom prst="ellipse">
            <a:avLst/>
          </a:prstGeom>
          <a:solidFill>
            <a:srgbClr val="0C54BF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16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871980" y="1297940"/>
            <a:ext cx="92932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联网时代，只要公司有开发互联网产品的需要，包括网站、网页、H5、小程序、APP等，就一定少不了前端开发工程师岗位。如今的“大前端时代”，前端也已不限于传统PC端和移动手机端，随着VR、可穿戴设备、车载系统、智能投影等设备的出现， Web前端直接进入了各个垂直领域，前端开发将有更⼴阔的发展空间。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微信图片_20220218144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5405" y="3265805"/>
            <a:ext cx="6256020" cy="2895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93010" y="31750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总结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4419" y="239018"/>
            <a:ext cx="7138988" cy="633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1、课程概述</a:t>
            </a:r>
            <a:endParaRPr kumimoji="1"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9090" y="1437640"/>
            <a:ext cx="8930005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网页设计与制作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是面向计算机相关专业的一门专业基础课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，是学生学习和掌握网页制作技能的基础。本门课程授课学时为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学时，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涉及网页基础、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HTML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标记、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CSS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样式、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DIV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网页布局、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变形与动画等内容。实战开发综合项目：学校校训网页，企业网站页面制作。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通过本课程的学习，学生能够了解网页web发展历史及其未来方向，熟悉网页设计流程、掌握网络中常见的网页布局效果及变形和动画效果，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学会制作各种企业、门户、电商类网站。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该课程属于“1+X证书制度”Web前端的初级课程，通过本课程，能够为学习后面的前端知识夯实基础。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该课程面向的就业岗位是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前端工程师、网页设计师等。</a:t>
            </a:r>
            <a:endParaRPr lang="zh-CN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60514" y="273051"/>
            <a:ext cx="71389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320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50179" name="Group 106"/>
          <p:cNvGrpSpPr/>
          <p:nvPr/>
        </p:nvGrpSpPr>
        <p:grpSpPr bwMode="auto">
          <a:xfrm>
            <a:off x="2523635" y="1447800"/>
            <a:ext cx="5111084" cy="4852989"/>
            <a:chOff x="1287" y="852"/>
            <a:chExt cx="3165" cy="3057"/>
          </a:xfrm>
        </p:grpSpPr>
        <p:grpSp>
          <p:nvGrpSpPr>
            <p:cNvPr id="50183" name="Group 70"/>
            <p:cNvGrpSpPr/>
            <p:nvPr/>
          </p:nvGrpSpPr>
          <p:grpSpPr bwMode="auto">
            <a:xfrm>
              <a:off x="1287" y="2094"/>
              <a:ext cx="2036" cy="1815"/>
              <a:chOff x="968" y="1715"/>
              <a:chExt cx="2246" cy="2138"/>
            </a:xfrm>
          </p:grpSpPr>
          <p:sp>
            <p:nvSpPr>
              <p:cNvPr id="50192" name="AutoShape 9"/>
              <p:cNvSpPr>
                <a:spLocks noChangeArrowheads="1"/>
              </p:cNvSpPr>
              <p:nvPr/>
            </p:nvSpPr>
            <p:spPr bwMode="gray">
              <a:xfrm rot="16200000" flipV="1">
                <a:off x="1434" y="2868"/>
                <a:ext cx="1379" cy="498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rgbClr val="485729"/>
                  </a:gs>
                  <a:gs pos="100000">
                    <a:schemeClr val="hlink">
                      <a:alpha val="7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3" name="AutoShape 10"/>
              <p:cNvSpPr>
                <a:spLocks noChangeArrowheads="1"/>
              </p:cNvSpPr>
              <p:nvPr/>
            </p:nvSpPr>
            <p:spPr bwMode="gray">
              <a:xfrm rot="16200000" flipV="1">
                <a:off x="1716" y="1898"/>
                <a:ext cx="817" cy="451"/>
              </a:xfrm>
              <a:prstGeom prst="cube">
                <a:avLst>
                  <a:gd name="adj" fmla="val 23792"/>
                </a:avLst>
              </a:prstGeom>
              <a:solidFill>
                <a:srgbClr val="1369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4" name="AutoShape 11"/>
              <p:cNvSpPr>
                <a:spLocks noChangeArrowheads="1"/>
              </p:cNvSpPr>
              <p:nvPr/>
            </p:nvSpPr>
            <p:spPr bwMode="gray">
              <a:xfrm rot="16200000" flipV="1">
                <a:off x="862" y="3060"/>
                <a:ext cx="1035" cy="457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rgbClr val="485729"/>
                  </a:gs>
                  <a:gs pos="100000">
                    <a:schemeClr val="hlink">
                      <a:alpha val="7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5" name="AutoShape 12"/>
              <p:cNvSpPr>
                <a:spLocks noChangeArrowheads="1"/>
              </p:cNvSpPr>
              <p:nvPr/>
            </p:nvSpPr>
            <p:spPr bwMode="gray">
              <a:xfrm rot="16200000" flipV="1">
                <a:off x="1032" y="2291"/>
                <a:ext cx="699" cy="452"/>
              </a:xfrm>
              <a:prstGeom prst="cube">
                <a:avLst>
                  <a:gd name="adj" fmla="val 23792"/>
                </a:avLst>
              </a:prstGeom>
              <a:solidFill>
                <a:srgbClr val="1369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99" name="Rectangle 17"/>
              <p:cNvSpPr>
                <a:spLocks noChangeArrowheads="1"/>
              </p:cNvSpPr>
              <p:nvPr/>
            </p:nvSpPr>
            <p:spPr bwMode="gray">
              <a:xfrm>
                <a:off x="968" y="1819"/>
                <a:ext cx="8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D17E7C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zh-CN" altLang="en-US" sz="1600" b="1" dirty="0">
                    <a:solidFill>
                      <a:srgbClr val="1C1C1C"/>
                    </a:solidFill>
                    <a:latin typeface="Arial" panose="020B0604020202020204" pitchFamily="34" charset="0"/>
                    <a:sym typeface="+mn-ea"/>
                  </a:rPr>
                  <a:t>计算机应用</a:t>
                </a:r>
                <a:endParaRPr lang="en-US" altLang="zh-CN" sz="1600" b="1" dirty="0">
                  <a:solidFill>
                    <a:srgbClr val="1C1C1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202" name="Text Box 23"/>
              <p:cNvSpPr txBox="1">
                <a:spLocks noChangeArrowheads="1"/>
              </p:cNvSpPr>
              <p:nvPr/>
            </p:nvSpPr>
            <p:spPr bwMode="gray">
              <a:xfrm>
                <a:off x="2012" y="2258"/>
                <a:ext cx="4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zh-CN" sz="16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 rot="16200000" flipV="1">
                <a:off x="2124" y="2763"/>
                <a:ext cx="1636" cy="544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rgbClr val="485729"/>
                  </a:gs>
                  <a:gs pos="100000">
                    <a:schemeClr val="hlink">
                      <a:alpha val="7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0184" name="Group 105"/>
            <p:cNvGrpSpPr/>
            <p:nvPr/>
          </p:nvGrpSpPr>
          <p:grpSpPr bwMode="auto">
            <a:xfrm>
              <a:off x="2039" y="852"/>
              <a:ext cx="2413" cy="3042"/>
              <a:chOff x="2039" y="852"/>
              <a:chExt cx="2413" cy="3042"/>
            </a:xfrm>
          </p:grpSpPr>
          <p:sp>
            <p:nvSpPr>
              <p:cNvPr id="50185" name="Rectangle 19"/>
              <p:cNvSpPr>
                <a:spLocks noChangeArrowheads="1"/>
              </p:cNvSpPr>
              <p:nvPr/>
            </p:nvSpPr>
            <p:spPr bwMode="gray">
              <a:xfrm>
                <a:off x="2703" y="1185"/>
                <a:ext cx="75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D17E7C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>
                    <a:latin typeface="宋体" panose="02010600030101010101" pitchFamily="2" charset="-122"/>
                  </a:rPr>
                  <a:t>JavaScript</a:t>
                </a:r>
                <a:endParaRPr lang="en-US" altLang="zh-CN" sz="1600" b="1" dirty="0">
                  <a:latin typeface="宋体" panose="02010600030101010101" pitchFamily="2" charset="-122"/>
                </a:endParaRPr>
              </a:p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>
                    <a:solidFill>
                      <a:srgbClr val="1C1C1C"/>
                    </a:solidFill>
                    <a:latin typeface="宋体" panose="02010600030101010101" pitchFamily="2" charset="-122"/>
                    <a:sym typeface="+mn-ea"/>
                  </a:rPr>
                  <a:t>jQuery</a:t>
                </a:r>
                <a:endParaRPr lang="en-US" altLang="zh-CN" sz="1600" b="1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50186" name="AutoShape 7"/>
              <p:cNvSpPr>
                <a:spLocks noChangeArrowheads="1"/>
              </p:cNvSpPr>
              <p:nvPr/>
            </p:nvSpPr>
            <p:spPr bwMode="gray">
              <a:xfrm rot="16200000" flipV="1">
                <a:off x="3155" y="2842"/>
                <a:ext cx="1509" cy="594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rgbClr val="485729"/>
                  </a:gs>
                  <a:gs pos="100000">
                    <a:schemeClr val="hlink">
                      <a:alpha val="7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87" name="AutoShape 8"/>
              <p:cNvSpPr>
                <a:spLocks noChangeArrowheads="1"/>
              </p:cNvSpPr>
              <p:nvPr/>
            </p:nvSpPr>
            <p:spPr bwMode="gray">
              <a:xfrm rot="16200000" flipV="1">
                <a:off x="3375" y="1665"/>
                <a:ext cx="1078" cy="586"/>
              </a:xfrm>
              <a:prstGeom prst="cube">
                <a:avLst>
                  <a:gd name="adj" fmla="val 23792"/>
                </a:avLst>
              </a:prstGeom>
              <a:solidFill>
                <a:srgbClr val="1369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0188" name="Rectangle 19"/>
              <p:cNvSpPr>
                <a:spLocks noChangeArrowheads="1"/>
              </p:cNvSpPr>
              <p:nvPr/>
            </p:nvSpPr>
            <p:spPr bwMode="gray">
              <a:xfrm>
                <a:off x="3702" y="852"/>
                <a:ext cx="750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D17E7C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zh-CN" sz="1800" b="1" dirty="0">
                  <a:solidFill>
                    <a:srgbClr val="1C1C1C"/>
                  </a:solidFill>
                  <a:latin typeface="Arial" panose="020B0604020202020204" pitchFamily="34" charset="0"/>
                </a:endParaRPr>
              </a:p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 err="1">
                    <a:solidFill>
                      <a:srgbClr val="1C1C1C"/>
                    </a:solidFill>
                    <a:latin typeface="宋体" panose="02010600030101010101" pitchFamily="2" charset="-122"/>
                  </a:rPr>
                  <a:t>BootStrap</a:t>
                </a:r>
                <a:r>
                  <a:rPr lang="en-US" altLang="zh-CN" sz="1600" b="1" dirty="0">
                    <a:solidFill>
                      <a:srgbClr val="1C1C1C"/>
                    </a:solidFill>
                    <a:latin typeface="宋体" panose="02010600030101010101" pitchFamily="2" charset="-122"/>
                  </a:rPr>
                  <a:t> </a:t>
                </a:r>
                <a:endParaRPr lang="en-US" altLang="zh-CN" sz="1600" b="1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>
                    <a:solidFill>
                      <a:srgbClr val="1C1C1C"/>
                    </a:solidFill>
                    <a:latin typeface="宋体" panose="02010600030101010101" pitchFamily="2" charset="-122"/>
                  </a:rPr>
                  <a:t>Vue</a:t>
                </a:r>
                <a:endParaRPr lang="en-US" altLang="zh-CN" sz="1600" b="1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50189" name="Rectangle 19"/>
              <p:cNvSpPr>
                <a:spLocks noChangeArrowheads="1"/>
              </p:cNvSpPr>
              <p:nvPr/>
            </p:nvSpPr>
            <p:spPr bwMode="gray">
              <a:xfrm>
                <a:off x="2039" y="1667"/>
                <a:ext cx="36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D17E7C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>
                    <a:solidFill>
                      <a:srgbClr val="FF3300"/>
                    </a:solidFill>
                    <a:latin typeface="宋体" panose="02010600030101010101" pitchFamily="2" charset="-122"/>
                  </a:rPr>
                  <a:t>HTML</a:t>
                </a:r>
                <a:endParaRPr lang="en-US" altLang="zh-CN" sz="1600" b="1" dirty="0">
                  <a:solidFill>
                    <a:srgbClr val="FF3300"/>
                  </a:solidFill>
                  <a:latin typeface="宋体" panose="02010600030101010101" pitchFamily="2" charset="-122"/>
                </a:endParaRPr>
              </a:p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1600" b="1" dirty="0">
                    <a:solidFill>
                      <a:srgbClr val="FF3300"/>
                    </a:solidFill>
                    <a:latin typeface="宋体" panose="02010600030101010101" pitchFamily="2" charset="-122"/>
                  </a:rPr>
                  <a:t>CSS</a:t>
                </a:r>
                <a:endParaRPr lang="en-US" altLang="zh-CN" sz="1600" b="1" dirty="0">
                  <a:solidFill>
                    <a:srgbClr val="FF33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gray">
              <a:xfrm rot="16200000" flipV="1">
                <a:off x="2602" y="1866"/>
                <a:ext cx="971" cy="488"/>
              </a:xfrm>
              <a:prstGeom prst="cube">
                <a:avLst>
                  <a:gd name="adj" fmla="val 23792"/>
                </a:avLst>
              </a:prstGeom>
              <a:solidFill>
                <a:srgbClr val="1369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409032" y="251547"/>
            <a:ext cx="61928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base">
              <a:buClrTx/>
              <a:buSzTx/>
              <a:buFontTx/>
              <a:defRPr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1、课程概述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7804785" y="1302385"/>
            <a:ext cx="212788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dirty="0">
                <a:solidFill>
                  <a:srgbClr val="1C1C1C"/>
                </a:solidFill>
                <a:latin typeface="Arial" panose="020B0604020202020204" pitchFamily="34" charset="0"/>
              </a:rPr>
              <a:t>小程序</a:t>
            </a:r>
            <a:endParaRPr lang="zh-CN" altLang="en-US" sz="16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gray">
          <a:xfrm rot="16200000" flipV="1">
            <a:off x="7219592" y="4391478"/>
            <a:ext cx="2630956" cy="95929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485729"/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 rot="16200000" flipV="1">
            <a:off x="7518347" y="2273170"/>
            <a:ext cx="2049595" cy="946378"/>
          </a:xfrm>
          <a:prstGeom prst="cube">
            <a:avLst>
              <a:gd name="adj" fmla="val 23792"/>
            </a:avLst>
          </a:prstGeom>
          <a:solidFill>
            <a:srgbClr val="1369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6"/>
          <p:cNvSpPr>
            <a:spLocks noChangeArrowheads="1"/>
          </p:cNvSpPr>
          <p:nvPr/>
        </p:nvSpPr>
        <p:spPr bwMode="ltGray">
          <a:xfrm>
            <a:off x="7656195" y="1629410"/>
            <a:ext cx="2856865" cy="4139565"/>
          </a:xfrm>
          <a:prstGeom prst="roundRect">
            <a:avLst>
              <a:gd name="adj" fmla="val 7912"/>
            </a:avLst>
          </a:prstGeom>
          <a:solidFill>
            <a:srgbClr val="1369B2"/>
          </a:solidFill>
          <a:ln w="9525">
            <a:noFill/>
            <a:round/>
          </a:ln>
          <a:effectLst/>
        </p:spPr>
        <p:txBody>
          <a:bodyPr wrap="none" anchor="ctr"/>
          <a:p>
            <a:pPr marR="0" lvl="0" algn="l" defTabSz="914400" rtl="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charset="0"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2" name="AutoShape 66"/>
          <p:cNvSpPr>
            <a:spLocks noChangeArrowheads="1"/>
          </p:cNvSpPr>
          <p:nvPr/>
        </p:nvSpPr>
        <p:spPr bwMode="ltGray">
          <a:xfrm>
            <a:off x="4489450" y="1514475"/>
            <a:ext cx="2953385" cy="4160520"/>
          </a:xfrm>
          <a:prstGeom prst="roundRect">
            <a:avLst>
              <a:gd name="adj" fmla="val 7912"/>
            </a:avLst>
          </a:prstGeom>
          <a:solidFill>
            <a:srgbClr val="1369B2"/>
          </a:solidFill>
          <a:ln w="9525">
            <a:noFill/>
            <a:round/>
          </a:ln>
          <a:effectLst/>
        </p:spPr>
        <p:txBody>
          <a:bodyPr wrap="none" anchor="ctr"/>
          <a:p>
            <a:pPr marR="0" lvl="0" algn="l" defTabSz="914400" rtl="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charset="0"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7234" name="AutoShape 66"/>
          <p:cNvSpPr>
            <a:spLocks noChangeArrowheads="1"/>
          </p:cNvSpPr>
          <p:nvPr/>
        </p:nvSpPr>
        <p:spPr bwMode="ltGray">
          <a:xfrm>
            <a:off x="1560830" y="1453515"/>
            <a:ext cx="2856865" cy="4221480"/>
          </a:xfrm>
          <a:prstGeom prst="roundRect">
            <a:avLst>
              <a:gd name="adj" fmla="val 7912"/>
            </a:avLst>
          </a:prstGeom>
          <a:solidFill>
            <a:srgbClr val="1369B2"/>
          </a:solidFill>
          <a:ln w="9525">
            <a:noFill/>
            <a:round/>
          </a:ln>
          <a:effectLst/>
        </p:spPr>
        <p:txBody>
          <a:bodyPr wrap="none" anchor="ctr"/>
          <a:p>
            <a:pPr marR="0" lvl="0" algn="l" defTabSz="914400" rtl="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charset="0"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grpSp>
        <p:nvGrpSpPr>
          <p:cNvPr id="51202" name="Group 125"/>
          <p:cNvGrpSpPr/>
          <p:nvPr/>
        </p:nvGrpSpPr>
        <p:grpSpPr bwMode="auto">
          <a:xfrm>
            <a:off x="1626900" y="865505"/>
            <a:ext cx="2664568" cy="4044956"/>
            <a:chOff x="217" y="1256"/>
            <a:chExt cx="1519" cy="2083"/>
          </a:xfrm>
        </p:grpSpPr>
        <p:sp>
          <p:nvSpPr>
            <p:cNvPr id="51242" name="Text Box 58"/>
            <p:cNvSpPr txBox="1">
              <a:spLocks noChangeArrowheads="1"/>
            </p:cNvSpPr>
            <p:nvPr/>
          </p:nvSpPr>
          <p:spPr bwMode="gray">
            <a:xfrm>
              <a:off x="217" y="1770"/>
              <a:ext cx="1519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熟悉网站建设的基本流程；</a:t>
              </a:r>
              <a:endPara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熟练掌握</a:t>
              </a: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html</a:t>
              </a: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语言的基本语法、常用标记；</a:t>
              </a:r>
              <a:endPara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掌握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CSS</a:t>
              </a: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样式的创建、编辑和使用；</a:t>
              </a:r>
              <a:endPara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掌握</a:t>
              </a:r>
              <a:r>
                <a:rPr lang="en-US" altLang="zh-CN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DIV+CSS</a:t>
              </a: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对网页进行布局的方法；</a:t>
              </a:r>
              <a:endPara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16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熟练搭建静态网页</a:t>
              </a:r>
              <a:endPara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51243" name="Group 34"/>
            <p:cNvGrpSpPr/>
            <p:nvPr/>
          </p:nvGrpSpPr>
          <p:grpSpPr bwMode="auto">
            <a:xfrm>
              <a:off x="410" y="1256"/>
              <a:ext cx="1134" cy="484"/>
              <a:chOff x="458" y="938"/>
              <a:chExt cx="1134" cy="440"/>
            </a:xfrm>
          </p:grpSpPr>
          <p:grpSp>
            <p:nvGrpSpPr>
              <p:cNvPr id="51244" name="Group 35"/>
              <p:cNvGrpSpPr/>
              <p:nvPr/>
            </p:nvGrpSpPr>
            <p:grpSpPr bwMode="auto">
              <a:xfrm>
                <a:off x="458" y="938"/>
                <a:ext cx="1134" cy="440"/>
                <a:chOff x="1289" y="587"/>
                <a:chExt cx="668" cy="647"/>
              </a:xfrm>
            </p:grpSpPr>
            <p:sp>
              <p:nvSpPr>
                <p:cNvPr id="51246" name="Oval 36"/>
                <p:cNvSpPr>
                  <a:spLocks noChangeArrowheads="1"/>
                </p:cNvSpPr>
                <p:nvPr/>
              </p:nvSpPr>
              <p:spPr bwMode="gray">
                <a:xfrm>
                  <a:off x="1289" y="737"/>
                  <a:ext cx="668" cy="3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47" name="Oval 3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48" name="Oval 3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49" name="Oval 3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50" name="Oval 4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245" name="Text Box 41"/>
              <p:cNvSpPr txBox="1">
                <a:spLocks noChangeArrowheads="1"/>
              </p:cNvSpPr>
              <p:nvPr/>
            </p:nvSpPr>
            <p:spPr bwMode="gray">
              <a:xfrm>
                <a:off x="492" y="1009"/>
                <a:ext cx="110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知识目标</a:t>
                </a: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1203" name="Group 126"/>
          <p:cNvGrpSpPr/>
          <p:nvPr/>
        </p:nvGrpSpPr>
        <p:grpSpPr bwMode="auto">
          <a:xfrm>
            <a:off x="5003177" y="836930"/>
            <a:ext cx="1947204" cy="912170"/>
            <a:chOff x="2336" y="1211"/>
            <a:chExt cx="1134" cy="483"/>
          </a:xfrm>
        </p:grpSpPr>
        <p:grpSp>
          <p:nvGrpSpPr>
            <p:cNvPr id="51229" name="Group 75"/>
            <p:cNvGrpSpPr/>
            <p:nvPr/>
          </p:nvGrpSpPr>
          <p:grpSpPr bwMode="auto">
            <a:xfrm>
              <a:off x="2336" y="1211"/>
              <a:ext cx="1134" cy="483"/>
              <a:chOff x="1289" y="587"/>
              <a:chExt cx="668" cy="647"/>
            </a:xfrm>
          </p:grpSpPr>
          <p:sp>
            <p:nvSpPr>
              <p:cNvPr id="51231" name="Oval 76"/>
              <p:cNvSpPr>
                <a:spLocks noChangeArrowheads="1"/>
              </p:cNvSpPr>
              <p:nvPr/>
            </p:nvSpPr>
            <p:spPr bwMode="gray">
              <a:xfrm>
                <a:off x="1289" y="732"/>
                <a:ext cx="668" cy="3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2" name="Oval 7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3" name="Oval 7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4" name="Oval 7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5" name="Oval 8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30" name="Text Box 81"/>
            <p:cNvSpPr txBox="1">
              <a:spLocks noChangeArrowheads="1"/>
            </p:cNvSpPr>
            <p:nvPr/>
          </p:nvSpPr>
          <p:spPr bwMode="gray">
            <a:xfrm>
              <a:off x="2370" y="1342"/>
              <a:ext cx="11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能力目标</a:t>
              </a: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1214" name="Group 111"/>
          <p:cNvGrpSpPr/>
          <p:nvPr/>
        </p:nvGrpSpPr>
        <p:grpSpPr bwMode="auto">
          <a:xfrm rot="0">
            <a:off x="8023225" y="908050"/>
            <a:ext cx="2045970" cy="906145"/>
            <a:chOff x="458" y="938"/>
            <a:chExt cx="1134" cy="440"/>
          </a:xfrm>
        </p:grpSpPr>
        <p:grpSp>
          <p:nvGrpSpPr>
            <p:cNvPr id="51215" name="Group 112"/>
            <p:cNvGrpSpPr/>
            <p:nvPr/>
          </p:nvGrpSpPr>
          <p:grpSpPr bwMode="auto">
            <a:xfrm>
              <a:off x="458" y="938"/>
              <a:ext cx="1134" cy="440"/>
              <a:chOff x="1289" y="587"/>
              <a:chExt cx="668" cy="647"/>
            </a:xfrm>
          </p:grpSpPr>
          <p:sp>
            <p:nvSpPr>
              <p:cNvPr id="51217" name="Oval 113"/>
              <p:cNvSpPr>
                <a:spLocks noChangeArrowheads="1"/>
              </p:cNvSpPr>
              <p:nvPr/>
            </p:nvSpPr>
            <p:spPr bwMode="gray">
              <a:xfrm>
                <a:off x="1289" y="731"/>
                <a:ext cx="668" cy="37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18" name="Oval 11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19" name="Oval 11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20" name="Oval 11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21" name="Oval 11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16" name="Text Box 118"/>
            <p:cNvSpPr txBox="1">
              <a:spLocks noChangeArrowheads="1"/>
            </p:cNvSpPr>
            <p:nvPr/>
          </p:nvSpPr>
          <p:spPr bwMode="gray">
            <a:xfrm>
              <a:off x="492" y="1009"/>
              <a:ext cx="11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素质目标</a:t>
              </a: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578735" y="182564"/>
            <a:ext cx="61928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2、课程目标</a:t>
            </a:r>
            <a:endParaRPr lang="zh-CN" altLang="zh-CN" sz="3200" b="1" dirty="0">
              <a:solidFill>
                <a:prstClr val="black"/>
              </a:solidFill>
            </a:endParaRPr>
          </a:p>
        </p:txBody>
      </p:sp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4578985" y="1779270"/>
            <a:ext cx="286766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能根据用户需求设计用户界面；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能根据网站主题要求设计合理的网站栏目；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能根据网站主题和栏目合理设计网页的布局；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能利用DIV+CSS完成网页的布局；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能利用CSS对网页进行美化；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07" name="矩形 7"/>
          <p:cNvSpPr>
            <a:spLocks noChangeArrowheads="1"/>
          </p:cNvSpPr>
          <p:nvPr/>
        </p:nvSpPr>
        <p:spPr bwMode="auto">
          <a:xfrm>
            <a:off x="7683500" y="1954530"/>
            <a:ext cx="289242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培养学生分析问题与解决实际问题的能力；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培养学生制作静态网页的能力，提高学生的动手能力；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base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培养学生获取信息和处理信息的能力。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5"/>
          <p:cNvSpPr>
            <a:spLocks noChangeArrowheads="1"/>
          </p:cNvSpPr>
          <p:nvPr/>
        </p:nvSpPr>
        <p:spPr bwMode="auto">
          <a:xfrm>
            <a:off x="1808480" y="1080770"/>
            <a:ext cx="7786370" cy="4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"/>
              </a:buBlip>
            </a:pP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本学期课程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周，总学时为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学时，具体内容见下表</a:t>
            </a:r>
            <a:endParaRPr lang="zh-CN" altLang="en-US" sz="1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4426" y="209134"/>
            <a:ext cx="61928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3、课程内容</a:t>
            </a:r>
            <a:endParaRPr lang="zh-CN" altLang="zh-CN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08480" y="1695450"/>
          <a:ext cx="7806690" cy="402082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630295"/>
                <a:gridCol w="1672590"/>
                <a:gridCol w="1375410"/>
                <a:gridCol w="1128395"/>
              </a:tblGrid>
              <a:tr h="3397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章节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bg1"/>
                          </a:solidFill>
                          <a:effectLst/>
                        </a:rPr>
                        <a:t>讲课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bg1"/>
                          </a:solidFill>
                          <a:effectLst/>
                        </a:rPr>
                        <a:t>上机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bg1"/>
                          </a:solidFill>
                          <a:effectLst/>
                        </a:rPr>
                        <a:t>合计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第一章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初识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HTML5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第二章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HTML5 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页面元素及属性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第三章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CSS3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入门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第四章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CSS3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选择器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4036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第五章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盒子模型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第六章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列表和超链接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4036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第七章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zh-CN" altLang="zh-CN" sz="1800" kern="1200" dirty="0">
                          <a:solidFill>
                            <a:schemeClr val="bg1"/>
                          </a:solidFill>
                          <a:effectLst/>
                        </a:rPr>
                        <a:t>表格</a:t>
                      </a:r>
                      <a:r>
                        <a:rPr lang="zh-CN" alt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和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表单的应用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0767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第八章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DIV+CSS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布局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九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章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案例：学院网站设计与制作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            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企业网站页面制作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bg1"/>
                          </a:solidFill>
                          <a:effectLst/>
                        </a:rPr>
                        <a:t>合计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64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3"/>
          <p:cNvSpPr>
            <a:spLocks noChangeArrowheads="1"/>
          </p:cNvSpPr>
          <p:nvPr/>
        </p:nvSpPr>
        <p:spPr bwMode="gray">
          <a:xfrm>
            <a:off x="1567815" y="1622425"/>
            <a:ext cx="1703070" cy="58991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76" name="AutoShape 6"/>
          <p:cNvSpPr>
            <a:spLocks noChangeArrowheads="1"/>
          </p:cNvSpPr>
          <p:nvPr/>
        </p:nvSpPr>
        <p:spPr bwMode="gray">
          <a:xfrm>
            <a:off x="1621790" y="4196080"/>
            <a:ext cx="1703070" cy="56324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77" name="AutoShape 7"/>
          <p:cNvSpPr>
            <a:spLocks noChangeArrowheads="1"/>
          </p:cNvSpPr>
          <p:nvPr/>
        </p:nvSpPr>
        <p:spPr bwMode="gray">
          <a:xfrm>
            <a:off x="3535680" y="4365625"/>
            <a:ext cx="812165" cy="2787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78" name="Arc 8"/>
          <p:cNvSpPr/>
          <p:nvPr/>
        </p:nvSpPr>
        <p:spPr bwMode="gray">
          <a:xfrm rot="5400000" flipH="1" flipV="1">
            <a:off x="4145915" y="4448175"/>
            <a:ext cx="239395" cy="172720"/>
          </a:xfrm>
          <a:custGeom>
            <a:avLst/>
            <a:gdLst>
              <a:gd name="T0" fmla="*/ 2147483646 w 43200"/>
              <a:gd name="T1" fmla="*/ 2147483646 h 22192"/>
              <a:gd name="T2" fmla="*/ 2147483646 w 43200"/>
              <a:gd name="T3" fmla="*/ 2147483646 h 22192"/>
              <a:gd name="T4" fmla="*/ 2147483646 w 43200"/>
              <a:gd name="T5" fmla="*/ 2147483646 h 22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92" fill="none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67"/>
                  <a:pt x="43199" y="21734"/>
                  <a:pt x="43199" y="21801"/>
                </a:cubicBezTo>
              </a:path>
              <a:path w="43200" h="22192" stroke="0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67"/>
                  <a:pt x="43199" y="21734"/>
                  <a:pt x="43199" y="21801"/>
                </a:cubicBezTo>
                <a:lnTo>
                  <a:pt x="21600" y="21600"/>
                </a:lnTo>
                <a:lnTo>
                  <a:pt x="8" y="221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56796" dir="3806097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2779" name="AutoShape 9"/>
          <p:cNvSpPr>
            <a:spLocks noChangeArrowheads="1"/>
          </p:cNvSpPr>
          <p:nvPr/>
        </p:nvSpPr>
        <p:spPr bwMode="gray">
          <a:xfrm>
            <a:off x="3517900" y="1871345"/>
            <a:ext cx="791210" cy="2597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80" name="Arc 10"/>
          <p:cNvSpPr/>
          <p:nvPr/>
        </p:nvSpPr>
        <p:spPr bwMode="gray">
          <a:xfrm rot="9670427">
            <a:off x="3999230" y="1857375"/>
            <a:ext cx="164465" cy="203200"/>
          </a:xfrm>
          <a:custGeom>
            <a:avLst/>
            <a:gdLst>
              <a:gd name="T0" fmla="*/ 0 w 11660"/>
              <a:gd name="T1" fmla="*/ 2147483646 h 21600"/>
              <a:gd name="T2" fmla="*/ 2147483646 w 11660"/>
              <a:gd name="T3" fmla="*/ 2147483646 h 21600"/>
              <a:gd name="T4" fmla="*/ 2147483646 w 116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60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</a:path>
              <a:path w="11660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  <a:lnTo>
                  <a:pt x="5560" y="21600"/>
                </a:lnTo>
                <a:lnTo>
                  <a:pt x="-1" y="727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bg2"/>
            </a:solidFill>
            <a:round/>
          </a:ln>
          <a:effectLst>
            <a:outerShdw dist="52363" dir="842175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2785" name="Text Box 15"/>
          <p:cNvSpPr txBox="1">
            <a:spLocks noChangeArrowheads="1"/>
          </p:cNvSpPr>
          <p:nvPr/>
        </p:nvSpPr>
        <p:spPr bwMode="gray">
          <a:xfrm>
            <a:off x="3503930" y="4342130"/>
            <a:ext cx="6508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40%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7" name="Text Box 17"/>
          <p:cNvSpPr txBox="1">
            <a:spLocks noChangeArrowheads="1"/>
          </p:cNvSpPr>
          <p:nvPr/>
        </p:nvSpPr>
        <p:spPr bwMode="gray">
          <a:xfrm>
            <a:off x="3517900" y="1866265"/>
            <a:ext cx="6508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10%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Rectangle 19"/>
          <p:cNvSpPr>
            <a:spLocks noChangeArrowheads="1"/>
          </p:cNvSpPr>
          <p:nvPr/>
        </p:nvSpPr>
        <p:spPr bwMode="black">
          <a:xfrm>
            <a:off x="1811020" y="4366895"/>
            <a:ext cx="13874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4E5B6F"/>
                </a:solidFill>
                <a:latin typeface="Arial" panose="020B0604020202020204" pitchFamily="34" charset="0"/>
              </a:rPr>
              <a:t>期末作品</a:t>
            </a:r>
            <a:endParaRPr lang="zh-CN" altLang="en-US" sz="2000" b="1" dirty="0">
              <a:solidFill>
                <a:srgbClr val="4E5B6F"/>
              </a:solidFill>
              <a:latin typeface="Arial" panose="020B0604020202020204" pitchFamily="34" charset="0"/>
            </a:endParaRPr>
          </a:p>
        </p:txBody>
      </p:sp>
      <p:sp>
        <p:nvSpPr>
          <p:cNvPr id="32791" name="Rectangle 21"/>
          <p:cNvSpPr>
            <a:spLocks noChangeArrowheads="1"/>
          </p:cNvSpPr>
          <p:nvPr/>
        </p:nvSpPr>
        <p:spPr bwMode="black">
          <a:xfrm>
            <a:off x="1840865" y="1732280"/>
            <a:ext cx="153035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4E5B6F"/>
                </a:solidFill>
                <a:latin typeface="Arial" panose="020B0604020202020204" pitchFamily="34" charset="0"/>
              </a:rPr>
              <a:t>课堂表现</a:t>
            </a:r>
            <a:endParaRPr lang="zh-CN" altLang="en-US" sz="2000" b="1" dirty="0">
              <a:solidFill>
                <a:srgbClr val="4E5B6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gray">
          <a:xfrm>
            <a:off x="1621790" y="2914015"/>
            <a:ext cx="1703070" cy="56642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81" name="AutoShape 11"/>
          <p:cNvSpPr>
            <a:spLocks noChangeArrowheads="1"/>
          </p:cNvSpPr>
          <p:nvPr/>
        </p:nvSpPr>
        <p:spPr bwMode="gray">
          <a:xfrm>
            <a:off x="3545205" y="3137535"/>
            <a:ext cx="763270" cy="2597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2783" name="Arc 13"/>
          <p:cNvSpPr/>
          <p:nvPr/>
        </p:nvSpPr>
        <p:spPr bwMode="gray">
          <a:xfrm rot="5400000">
            <a:off x="4135120" y="3203575"/>
            <a:ext cx="208280" cy="202565"/>
          </a:xfrm>
          <a:custGeom>
            <a:avLst/>
            <a:gdLst>
              <a:gd name="T0" fmla="*/ 0 w 31154"/>
              <a:gd name="T1" fmla="*/ 2147483646 h 21600"/>
              <a:gd name="T2" fmla="*/ 2147483646 w 31154"/>
              <a:gd name="T3" fmla="*/ 2147483646 h 21600"/>
              <a:gd name="T4" fmla="*/ 2147483646 w 3115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lnTo>
                  <a:pt x="0" y="446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2786" name="Text Box 16"/>
          <p:cNvSpPr txBox="1">
            <a:spLocks noChangeArrowheads="1"/>
          </p:cNvSpPr>
          <p:nvPr/>
        </p:nvSpPr>
        <p:spPr bwMode="gray">
          <a:xfrm>
            <a:off x="3545205" y="3140710"/>
            <a:ext cx="6508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20%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90" name="Rectangle 20"/>
          <p:cNvSpPr>
            <a:spLocks noChangeArrowheads="1"/>
          </p:cNvSpPr>
          <p:nvPr/>
        </p:nvSpPr>
        <p:spPr bwMode="black">
          <a:xfrm>
            <a:off x="1756410" y="3092450"/>
            <a:ext cx="128397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>
                <a:solidFill>
                  <a:srgbClr val="4E5B6F"/>
                </a:solidFill>
                <a:latin typeface="Arial" panose="020B0604020202020204" pitchFamily="34" charset="0"/>
              </a:rPr>
              <a:t>平时作业</a:t>
            </a:r>
            <a:endParaRPr lang="zh-CN" altLang="en-US" sz="2000" b="1">
              <a:solidFill>
                <a:srgbClr val="4E5B6F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Rectangle 3"/>
          <p:cNvSpPr>
            <a:spLocks noChangeArrowheads="1"/>
          </p:cNvSpPr>
          <p:nvPr/>
        </p:nvSpPr>
        <p:spPr bwMode="auto">
          <a:xfrm>
            <a:off x="2487295" y="168387"/>
            <a:ext cx="71389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4.课程考核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5511800" y="1374727"/>
          <a:ext cx="5527186" cy="422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1621790" y="5402580"/>
            <a:ext cx="1703070" cy="56324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3535680" y="5572125"/>
            <a:ext cx="812165" cy="2787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Arc 8"/>
          <p:cNvSpPr/>
          <p:nvPr/>
        </p:nvSpPr>
        <p:spPr bwMode="gray">
          <a:xfrm rot="5400000" flipH="1" flipV="1">
            <a:off x="4145915" y="5654675"/>
            <a:ext cx="239395" cy="172720"/>
          </a:xfrm>
          <a:custGeom>
            <a:avLst/>
            <a:gdLst>
              <a:gd name="T0" fmla="*/ 2147483646 w 43200"/>
              <a:gd name="T1" fmla="*/ 2147483646 h 22192"/>
              <a:gd name="T2" fmla="*/ 2147483646 w 43200"/>
              <a:gd name="T3" fmla="*/ 2147483646 h 22192"/>
              <a:gd name="T4" fmla="*/ 2147483646 w 43200"/>
              <a:gd name="T5" fmla="*/ 2147483646 h 22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92" fill="none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67"/>
                  <a:pt x="43199" y="21734"/>
                  <a:pt x="43199" y="21801"/>
                </a:cubicBezTo>
              </a:path>
              <a:path w="43200" h="22192" stroke="0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67"/>
                  <a:pt x="43199" y="21734"/>
                  <a:pt x="43199" y="21801"/>
                </a:cubicBezTo>
                <a:lnTo>
                  <a:pt x="21600" y="21600"/>
                </a:lnTo>
                <a:lnTo>
                  <a:pt x="8" y="221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56796" dir="3806097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gray">
          <a:xfrm>
            <a:off x="3503930" y="5577840"/>
            <a:ext cx="65087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30%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black">
          <a:xfrm>
            <a:off x="1811020" y="5573395"/>
            <a:ext cx="13874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4E5B6F"/>
                </a:solidFill>
                <a:latin typeface="Arial" panose="020B0604020202020204" pitchFamily="34" charset="0"/>
              </a:rPr>
              <a:t>理论考试</a:t>
            </a:r>
            <a:endParaRPr lang="zh-CN" altLang="en-US" sz="2000" b="1" dirty="0">
              <a:solidFill>
                <a:srgbClr val="4E5B6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0" grpId="0" bldLvl="0" animBg="1"/>
      <p:bldP spid="32785" grpId="0" bldLvl="0" animBg="1"/>
      <p:bldP spid="32787" grpId="0" bldLvl="0" animBg="1"/>
      <p:bldP spid="32789" grpId="0" bldLvl="0" animBg="1"/>
      <p:bldP spid="32791" grpId="0" bldLvl="0" animBg="1"/>
      <p:bldP spid="32774" grpId="0" bldLvl="0" animBg="1"/>
      <p:bldP spid="32781" grpId="0" bldLvl="0" animBg="1"/>
      <p:bldP spid="32783" grpId="0" bldLvl="0" animBg="1"/>
      <p:bldP spid="32786" grpId="0" bldLvl="0" animBg="1"/>
      <p:bldP spid="32790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Rectangle 3"/>
          <p:cNvSpPr>
            <a:spLocks noChangeArrowheads="1"/>
          </p:cNvSpPr>
          <p:nvPr/>
        </p:nvSpPr>
        <p:spPr bwMode="auto">
          <a:xfrm>
            <a:off x="2487295" y="168387"/>
            <a:ext cx="71389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4.课程考核</a:t>
            </a:r>
            <a:endParaRPr lang="zh-CN" altLang="en-US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8305" y="1075055"/>
            <a:ext cx="8409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dirty="0">
                <a:solidFill>
                  <a:prstClr val="black"/>
                </a:solidFill>
                <a:sym typeface="+mn-ea"/>
              </a:rPr>
              <a:t>项目成绩（</a:t>
            </a:r>
            <a:r>
              <a:rPr lang="en-US" altLang="zh-CN" dirty="0">
                <a:solidFill>
                  <a:prstClr val="black"/>
                </a:solidFill>
                <a:sym typeface="+mn-ea"/>
              </a:rPr>
              <a:t>100</a:t>
            </a:r>
            <a:r>
              <a:rPr lang="zh-CN" altLang="zh-CN" dirty="0">
                <a:solidFill>
                  <a:prstClr val="black"/>
                </a:solidFill>
                <a:sym typeface="+mn-ea"/>
              </a:rPr>
              <a:t>分）</a:t>
            </a:r>
            <a:endParaRPr lang="en-US" altLang="zh-CN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prstClr val="black"/>
                </a:solidFill>
                <a:sym typeface="+mn-ea"/>
              </a:rPr>
              <a:t>              </a:t>
            </a:r>
            <a:r>
              <a:rPr lang="zh-CN" altLang="zh-CN" dirty="0">
                <a:solidFill>
                  <a:prstClr val="black"/>
                </a:solidFill>
                <a:sym typeface="+mn-ea"/>
              </a:rPr>
              <a:t>项目具体考核标准比例见下表。项目具体考核标准比例表</a:t>
            </a:r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8350" y="1765935"/>
          <a:ext cx="8605705" cy="418084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630295"/>
                <a:gridCol w="3600000"/>
                <a:gridCol w="1375410"/>
              </a:tblGrid>
              <a:tr h="33972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</a:rPr>
                        <a:t>章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</a:rPr>
                        <a:t>节</a:t>
                      </a:r>
                      <a:endParaRPr lang="zh-CN" sz="1600" kern="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bg1"/>
                          </a:solidFill>
                          <a:effectLst/>
                        </a:rPr>
                        <a:t>考核内容</a:t>
                      </a:r>
                      <a:endParaRPr lang="zh-CN" sz="1600" kern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bg1"/>
                          </a:solidFill>
                          <a:effectLst/>
                        </a:rPr>
                        <a:t>分值比例（</a:t>
                      </a: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zh-CN" sz="1600" kern="0">
                          <a:solidFill>
                            <a:schemeClr val="bg1"/>
                          </a:solidFill>
                          <a:effectLst/>
                        </a:rPr>
                        <a:t>）</a:t>
                      </a:r>
                      <a:endParaRPr lang="zh-CN" sz="1600" kern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第一章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初识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HTML5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r>
                        <a:rPr lang="zh-CN" sz="1600" kern="100">
                          <a:effectLst/>
                        </a:rPr>
                        <a:t>．创建第一个页面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第二章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HTML5 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页面元素及属性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图文混排新闻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478155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第三章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CSS3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入门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活动通知页面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第四章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CSS3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选择器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招聘页面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4036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第五章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CSS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盒子模型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音乐排行榜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39725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第六章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列表和超链接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新闻列表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34036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第七章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zh-CN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表格</a:t>
                      </a: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单的应用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r>
                        <a:rPr lang="zh-CN" sz="1600" kern="100" dirty="0">
                          <a:effectLst/>
                        </a:rPr>
                        <a:t>．制作</a:t>
                      </a:r>
                      <a:r>
                        <a:rPr lang="zh-CN" altLang="en-US" sz="1600" kern="100" dirty="0">
                          <a:effectLst/>
                        </a:rPr>
                        <a:t>表单注册页面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0767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第八章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DIV+CSS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布局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8.</a:t>
                      </a:r>
                      <a:r>
                        <a:rPr lang="zh-CN" altLang="en-US" sz="1600" kern="100" dirty="0">
                          <a:effectLst/>
                        </a:rPr>
                        <a:t>制作通栏</a:t>
                      </a:r>
                      <a:r>
                        <a:rPr lang="en-US" altLang="zh-CN" sz="1600" kern="100" dirty="0">
                          <a:effectLst/>
                        </a:rPr>
                        <a:t>banner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CFD5EA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九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章</a:t>
                      </a: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案例：学院网站设计与制作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                  </a:t>
                      </a:r>
                      <a:r>
                        <a:rPr lang="zh-CN" altLang="en-US" sz="1600" kern="1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企业网站页面制作</a:t>
                      </a: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altLang="en-US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9</a:t>
                      </a:r>
                      <a:r>
                        <a:rPr lang="zh-CN" sz="1600" kern="100" dirty="0">
                          <a:effectLst/>
                        </a:rPr>
                        <a:t>．</a:t>
                      </a:r>
                      <a:r>
                        <a:rPr lang="zh-CN" altLang="en-US" sz="1600" kern="100" dirty="0">
                          <a:effectLst/>
                        </a:rPr>
                        <a:t>案例：学院网站设计与制作</a:t>
                      </a:r>
                      <a:endParaRPr lang="zh-CN" altLang="en-US" sz="16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00" dirty="0">
                          <a:effectLst/>
                        </a:rPr>
                        <a:t>       化妆品公司网站设计与制作</a:t>
                      </a:r>
                      <a:endParaRPr lang="zh-CN" altLang="en-US" sz="1600" kern="100" dirty="0">
                        <a:effectLst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20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bg1"/>
                          </a:solidFill>
                          <a:effectLst/>
                        </a:rPr>
                        <a:t>合计</a:t>
                      </a:r>
                      <a:endParaRPr lang="zh-CN" sz="1600" kern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100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524000" y="115888"/>
            <a:ext cx="71389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3600" b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57347" name="Group 54"/>
          <p:cNvGrpSpPr/>
          <p:nvPr/>
        </p:nvGrpSpPr>
        <p:grpSpPr bwMode="auto">
          <a:xfrm>
            <a:off x="3810000" y="1557338"/>
            <a:ext cx="4495800" cy="4514850"/>
            <a:chOff x="1824" y="633"/>
            <a:chExt cx="2834" cy="2849"/>
          </a:xfrm>
        </p:grpSpPr>
        <p:sp>
          <p:nvSpPr>
            <p:cNvPr id="16439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40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41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42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348" name="Text Box 59"/>
          <p:cNvSpPr txBox="1">
            <a:spLocks noChangeArrowheads="1"/>
          </p:cNvSpPr>
          <p:nvPr/>
        </p:nvSpPr>
        <p:spPr bwMode="auto">
          <a:xfrm>
            <a:off x="3505200" y="1676401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prstClr val="black"/>
                </a:solidFill>
                <a:latin typeface="Arial" panose="020B0604020202020204" pitchFamily="34" charset="0"/>
              </a:rPr>
              <a:t>模块化内容，项目法教学</a:t>
            </a:r>
            <a:endParaRPr lang="en-US" altLang="zh-CN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Text Box 60"/>
          <p:cNvSpPr txBox="1">
            <a:spLocks noChangeArrowheads="1"/>
          </p:cNvSpPr>
          <p:nvPr/>
        </p:nvSpPr>
        <p:spPr bwMode="auto">
          <a:xfrm>
            <a:off x="1828801" y="3581401"/>
            <a:ext cx="245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prstClr val="black"/>
                </a:solidFill>
                <a:latin typeface="Arial" panose="020B0604020202020204" pitchFamily="34" charset="0"/>
              </a:rPr>
              <a:t>启发引导，激发兴趣</a:t>
            </a:r>
            <a:endParaRPr lang="en-US" altLang="zh-CN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350" name="Text Box 61"/>
          <p:cNvSpPr txBox="1">
            <a:spLocks noChangeArrowheads="1"/>
          </p:cNvSpPr>
          <p:nvPr/>
        </p:nvSpPr>
        <p:spPr bwMode="auto">
          <a:xfrm>
            <a:off x="8001000" y="4176713"/>
            <a:ext cx="245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prstClr val="black"/>
                </a:solidFill>
                <a:latin typeface="Arial" panose="020B0604020202020204" pitchFamily="34" charset="0"/>
              </a:rPr>
              <a:t>案例教学，强化实训</a:t>
            </a:r>
            <a:endParaRPr lang="en-US" altLang="zh-CN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7351" name="Text Box 62"/>
          <p:cNvSpPr txBox="1">
            <a:spLocks noChangeArrowheads="1"/>
          </p:cNvSpPr>
          <p:nvPr/>
        </p:nvSpPr>
        <p:spPr bwMode="auto">
          <a:xfrm>
            <a:off x="5791201" y="5867401"/>
            <a:ext cx="2811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prstClr val="black"/>
                </a:solidFill>
                <a:latin typeface="Arial" panose="020B0604020202020204" pitchFamily="34" charset="0"/>
              </a:rPr>
              <a:t>分项完成，团队合作</a:t>
            </a:r>
            <a:endParaRPr lang="en-US" altLang="zh-CN" sz="1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 txBox="1"/>
          <p:nvPr/>
        </p:nvSpPr>
        <p:spPr>
          <a:xfrm>
            <a:off x="2429710" y="273846"/>
            <a:ext cx="7138988" cy="6334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buClrTx/>
              <a:buSzTx/>
              <a:buFontTx/>
            </a:pPr>
            <a:r>
              <a:rPr kumimoji="1" lang="zh-CN" altLang="en-US" sz="2400" b="1" ker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5.教学方法</a:t>
            </a:r>
            <a:endParaRPr kumimoji="1" lang="zh-CN" altLang="en-US" sz="2400" b="1" ker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ff3a53e-f6dc-4bf7-b441-218da1050b24}"/>
  <p:tag name="TABLE_ENDDRAG_ORIGIN_RECT" val="595*299"/>
  <p:tag name="TABLE_ENDDRAG_RECT" val="54*152*595*299"/>
</p:tagLst>
</file>

<file path=ppt/tags/tag2.xml><?xml version="1.0" encoding="utf-8"?>
<p:tagLst xmlns:p="http://schemas.openxmlformats.org/presentationml/2006/main">
  <p:tag name="KSO_WM_UNIT_TABLE_BEAUTIFY" val="smartTable{8ff3a53e-f6dc-4bf7-b441-218da1050b24}"/>
  <p:tag name="TABLE_ENDDRAG_ORIGIN_RECT" val="595*299"/>
  <p:tag name="TABLE_ENDDRAG_RECT" val="54*152*595*299"/>
</p:tagLst>
</file>

<file path=ppt/tags/tag3.xml><?xml version="1.0" encoding="utf-8"?>
<p:tagLst xmlns:p="http://schemas.openxmlformats.org/presentationml/2006/main">
  <p:tag name="COMMONDATA" val="eyJoZGlkIjoiM2JjMzExNjhmNjdjMjAyYTA2YWM1ODA0ZjZlYzljNTAifQ=="/>
  <p:tag name="KSO_WPP_MARK_KEY" val="d2f4916b-30f6-4e2f-8f5d-145daf337bfc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>
          <a:solidFill>
            <a:srgbClr val="FF0000"/>
          </a:solidFill>
          <a:prstDash val="sysDash"/>
          <a:round/>
        </a:ln>
      </a:spPr>
      <a:bodyPr anchor="ctr"/>
      <a:lstStyle>
        <a:defPPr>
          <a:defRPr/>
        </a:defPPr>
      </a:lstStyle>
    </a:sp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3208</Words>
  <Application>WPS 演示</Application>
  <PresentationFormat>宽屏</PresentationFormat>
  <Paragraphs>335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Times New Roman</vt:lpstr>
      <vt:lpstr>Calibri Light</vt:lpstr>
      <vt:lpstr>Calibri</vt:lpstr>
      <vt:lpstr>黑体</vt:lpstr>
      <vt:lpstr>仿宋</vt:lpstr>
      <vt:lpstr>Verdana</vt:lpstr>
      <vt:lpstr>Wingdings</vt:lpstr>
      <vt:lpstr>Times New Roman</vt:lpstr>
      <vt:lpstr>Arial Unicode MS</vt:lpstr>
      <vt:lpstr>默认设计模板</vt:lpstr>
      <vt:lpstr>Office 主题</vt:lpstr>
      <vt:lpstr>1_Office 主题</vt:lpstr>
      <vt:lpstr> HTML5应用开发技术</vt:lpstr>
      <vt:lpstr>目录</vt:lpstr>
      <vt:lpstr>1、课程概述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5、教学方法</vt:lpstr>
      <vt:lpstr>5、教学方法</vt:lpstr>
      <vt:lpstr>5、教学方法</vt:lpstr>
      <vt:lpstr>5、教学方法</vt:lpstr>
      <vt:lpstr>6.教学资源</vt:lpstr>
      <vt:lpstr>PowerPoint 演示文稿</vt:lpstr>
      <vt:lpstr>6.教学资源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183</cp:revision>
  <dcterms:created xsi:type="dcterms:W3CDTF">2020-10-16T15:24:00Z</dcterms:created>
  <dcterms:modified xsi:type="dcterms:W3CDTF">2023-09-05T13:21:05Z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ED2F99399E9E41E89A77D50BBD465F1C</vt:lpwstr>
  </property>
</Properties>
</file>