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7" r:id="rId3"/>
    <p:sldId id="259" r:id="rId4"/>
    <p:sldId id="261" r:id="rId5"/>
    <p:sldId id="264" r:id="rId6"/>
    <p:sldId id="272" r:id="rId7"/>
    <p:sldId id="266" r:id="rId8"/>
    <p:sldId id="269" r:id="rId9"/>
    <p:sldId id="270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3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F2B7-C9C8-419D-B1EF-55A18E4F1FAE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2A8D-22F2-4752-A6B3-C60521AD2B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86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53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515C47C4-8CE1-4814-8197-79409BA58632}" type="slidenum">
              <a:rPr lang="en-US" altLang="zh-CN" smtClean="0"/>
              <a:pPr>
                <a:spcBef>
                  <a:spcPct val="0"/>
                </a:spcBef>
              </a:pPr>
              <a:t>2</a:t>
            </a:fld>
            <a:endParaRPr lang="en-US" altLang="zh-CN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6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机器学习是目前信息技术中最激动人心的方向之一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12A8D-22F2-4752-A6B3-C60521AD2BD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42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09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90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2023/8/27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26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105" y="-47880"/>
            <a:ext cx="3675895" cy="8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6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1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73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6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70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1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41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14A41-9F6C-4171-8222-BD55EFC42404}" type="datetimeFigureOut">
              <a:rPr lang="zh-CN" altLang="en-US" smtClean="0"/>
              <a:t>2023/8/27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5538-11CA-4148-99D0-96A88AC3F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59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irrors.tuna.tsinghua.edu.cn/anaconda/archive/Anaconda3-2020.07-Windows-x86_64.e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irrors.ustc.edu.c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download/" TargetMode="External"/><Relationship Id="rId2" Type="http://schemas.openxmlformats.org/officeDocument/2006/relationships/hyperlink" Target="https://www.jetbrain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rors.ustc.edu.cn/" TargetMode="External"/><Relationship Id="rId5" Type="http://schemas.openxmlformats.org/officeDocument/2006/relationships/hyperlink" Target="https://www.python.org/" TargetMode="External"/><Relationship Id="rId4" Type="http://schemas.openxmlformats.org/officeDocument/2006/relationships/hyperlink" Target="http://scikit-learn.org/stabl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/>
          <p:cNvSpPr txBox="1"/>
          <p:nvPr/>
        </p:nvSpPr>
        <p:spPr>
          <a:xfrm>
            <a:off x="1655389" y="3429000"/>
            <a:ext cx="628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机器学习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655389" y="4323921"/>
            <a:ext cx="5173069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20" y="0"/>
            <a:ext cx="759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89345"/>
      </p:ext>
    </p:extLst>
  </p:cSld>
  <p:clrMapOvr>
    <a:masterClrMapping/>
  </p:clrMapOvr>
  <p:transition spd="slow" advClick="0" advTm="6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Arial" panose="020B0604020202020204" pitchFamily="34" charset="0"/>
              </a:rPr>
              <a:t>Anaconda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smtClean="0">
                <a:latin typeface="Arial" panose="020B0604020202020204" pitchFamily="34" charset="0"/>
              </a:rPr>
              <a:t>1</a:t>
            </a:r>
            <a:r>
              <a:rPr lang="zh-CN" altLang="en-US" dirty="0" smtClean="0">
                <a:latin typeface="Arial" panose="020B0604020202020204" pitchFamily="34" charset="0"/>
              </a:rPr>
              <a:t>、</a:t>
            </a:r>
            <a:r>
              <a:rPr lang="en-US" altLang="zh-CN" dirty="0" smtClean="0">
                <a:latin typeface="Arial" panose="020B0604020202020204" pitchFamily="34" charset="0"/>
              </a:rPr>
              <a:t>windows</a:t>
            </a:r>
          </a:p>
          <a:p>
            <a:pPr marL="0" indent="0">
              <a:buNone/>
            </a:pPr>
            <a:r>
              <a:rPr lang="zh-CN" altLang="zh-CN" dirty="0" smtClean="0">
                <a:latin typeface="Arial" panose="020B0604020202020204" pitchFamily="34" charset="0"/>
                <a:hlinkClick r:id="rId2"/>
              </a:rPr>
              <a:t>https</a:t>
            </a:r>
            <a:r>
              <a:rPr lang="zh-CN" altLang="zh-CN" dirty="0">
                <a:latin typeface="Arial" panose="020B0604020202020204" pitchFamily="34" charset="0"/>
                <a:hlinkClick r:id="rId2"/>
              </a:rPr>
              <a:t>://mirrors.tuna.tsinghua.edu.cn/anaconda/archive/Anaconda3-2020.07-Windows-x86_64.</a:t>
            </a:r>
            <a:r>
              <a:rPr lang="zh-CN" altLang="zh-CN" dirty="0" smtClean="0">
                <a:latin typeface="Arial" panose="020B0604020202020204" pitchFamily="34" charset="0"/>
                <a:hlinkClick r:id="rId2"/>
              </a:rPr>
              <a:t>exe</a:t>
            </a:r>
            <a:endParaRPr lang="en-US" altLang="zh-CN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zh-CN" dirty="0">
                <a:latin typeface="Arial" panose="020B0604020202020204" pitchFamily="34" charset="0"/>
              </a:rPr>
              <a:t/>
            </a:r>
            <a:br>
              <a:rPr lang="zh-CN" altLang="zh-CN" dirty="0">
                <a:latin typeface="Arial" panose="020B0604020202020204" pitchFamily="34" charset="0"/>
              </a:rPr>
            </a:br>
            <a:r>
              <a:rPr lang="en-US" altLang="zh-CN" dirty="0" smtClean="0">
                <a:latin typeface="Arial" panose="020B0604020202020204" pitchFamily="34" charset="0"/>
              </a:rPr>
              <a:t>2</a:t>
            </a:r>
            <a:r>
              <a:rPr lang="zh-CN" altLang="en-US" dirty="0" smtClean="0">
                <a:latin typeface="Arial" panose="020B0604020202020204" pitchFamily="34" charset="0"/>
              </a:rPr>
              <a:t>、</a:t>
            </a:r>
            <a:r>
              <a:rPr lang="en-US" altLang="zh-CN" dirty="0" smtClean="0">
                <a:latin typeface="Arial" panose="020B0604020202020204" pitchFamily="34" charset="0"/>
              </a:rPr>
              <a:t>Linux </a:t>
            </a:r>
            <a:r>
              <a:rPr lang="zh-CN" altLang="zh-CN" dirty="0" smtClean="0">
                <a:latin typeface="Arial" panose="020B0604020202020204" pitchFamily="34" charset="0"/>
              </a:rPr>
              <a:t>https</a:t>
            </a:r>
            <a:r>
              <a:rPr lang="zh-CN" altLang="zh-CN" dirty="0">
                <a:latin typeface="Arial" panose="020B0604020202020204" pitchFamily="34" charset="0"/>
              </a:rPr>
              <a:t>://mirrors.tuna.tsinghua.edu.cn/anaconda/archive/Anaconda3-2020.07-Linux-x86_64.sh</a:t>
            </a:r>
            <a:br>
              <a:rPr lang="zh-CN" altLang="zh-CN" dirty="0">
                <a:latin typeface="Arial" panose="020B0604020202020204" pitchFamily="34" charset="0"/>
              </a:rPr>
            </a:br>
            <a:r>
              <a:rPr lang="zh-CN" altLang="zh-CN" dirty="0">
                <a:latin typeface="Arial" panose="020B0604020202020204" pitchFamily="34" charset="0"/>
              </a:rPr>
              <a:t/>
            </a:r>
            <a:br>
              <a:rPr lang="zh-CN" altLang="zh-CN" dirty="0">
                <a:latin typeface="Arial" panose="020B0604020202020204" pitchFamily="34" charset="0"/>
              </a:rPr>
            </a:br>
            <a:endParaRPr lang="zh-CN" altLang="zh-CN" dirty="0">
              <a:latin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1026" name="Picture 2" descr="C:\Users\zx\AppData\Roaming\Tencent\QQTempSys\%W@GJ$ACOF(TYDYECOKVDY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13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81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Arial" panose="020B0604020202020204" pitchFamily="34" charset="0"/>
              </a:rPr>
              <a:t>PyCharm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en-US" altLang="zh-CN" dirty="0">
                <a:latin typeface="Arial" panose="020B0604020202020204" pitchFamily="34" charset="0"/>
              </a:rPr>
              <a:t>windows</a:t>
            </a:r>
          </a:p>
          <a:p>
            <a:pPr marL="0" indent="0">
              <a:buNone/>
            </a:pPr>
            <a:r>
              <a:rPr lang="en-US" altLang="zh-CN" dirty="0" smtClean="0"/>
              <a:t>https</a:t>
            </a:r>
            <a:r>
              <a:rPr lang="en-US" altLang="zh-CN" dirty="0"/>
              <a:t>://</a:t>
            </a:r>
            <a:r>
              <a:rPr lang="en-US" altLang="zh-CN" dirty="0" smtClean="0"/>
              <a:t>download.jetbrains.8686c.com/python/pycharm-community-2020.2.1.exe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、</a:t>
            </a:r>
            <a:r>
              <a:rPr lang="en-US" altLang="zh-CN" dirty="0">
                <a:latin typeface="Arial" panose="020B0604020202020204" pitchFamily="34" charset="0"/>
              </a:rPr>
              <a:t>Linux </a:t>
            </a:r>
            <a:endParaRPr lang="en-US" altLang="zh-CN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 smtClean="0"/>
              <a:t>https</a:t>
            </a:r>
            <a:r>
              <a:rPr lang="en-US" altLang="zh-CN" dirty="0"/>
              <a:t>://download.jetbrains.8686c.com/python/pycharm-community-2020.2.1.tar.gz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73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任务一：开发环境搭建（课本</a:t>
            </a:r>
            <a:r>
              <a:rPr lang="en-US" altLang="zh-CN" b="1" dirty="0" smtClean="0"/>
              <a:t>8-12</a:t>
            </a:r>
            <a:r>
              <a:rPr lang="zh-CN" altLang="en-US" b="1" dirty="0" smtClean="0"/>
              <a:t>页）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Python</a:t>
            </a:r>
            <a:r>
              <a:rPr lang="zh-CN" altLang="en-US" dirty="0" smtClean="0"/>
              <a:t>安装：根据课本提示完成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安装，在命令行界面输入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，显示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安装版本信息，则安装成功。</a:t>
            </a:r>
            <a:endParaRPr lang="en-US" altLang="zh-CN" dirty="0" smtClean="0"/>
          </a:p>
          <a:p>
            <a:r>
              <a:rPr lang="zh-CN" altLang="en-US" dirty="0" smtClean="0"/>
              <a:t>安装</a:t>
            </a:r>
            <a:r>
              <a:rPr lang="en-US" altLang="zh-CN" dirty="0" err="1" smtClean="0"/>
              <a:t>Pycharm</a:t>
            </a:r>
            <a:r>
              <a:rPr lang="zh-CN" altLang="en-US" dirty="0" smtClean="0"/>
              <a:t>，现在社区版本和标准版都行，安装提示安装，也可安装其他教程。</a:t>
            </a:r>
            <a:endParaRPr lang="en-US" altLang="zh-CN" dirty="0" smtClean="0"/>
          </a:p>
          <a:p>
            <a:r>
              <a:rPr lang="zh-CN" altLang="en-US" dirty="0" smtClean="0"/>
              <a:t>安装库文件：</a:t>
            </a:r>
            <a:r>
              <a:rPr lang="en-US" altLang="zh-CN" dirty="0" smtClean="0"/>
              <a:t>File       Setting          Project interpreter</a:t>
            </a:r>
            <a:r>
              <a:rPr lang="zh-CN" altLang="en-US" dirty="0" smtClean="0"/>
              <a:t>步骤安装</a:t>
            </a:r>
            <a:r>
              <a:rPr lang="en-US" altLang="zh-CN" dirty="0" err="1" smtClean="0"/>
              <a:t>numpy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pandas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Matplotlib</a:t>
            </a:r>
            <a:r>
              <a:rPr lang="zh-CN" altLang="en-US" dirty="0" smtClean="0"/>
              <a:t>、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Scipy</a:t>
            </a:r>
            <a:r>
              <a:rPr lang="en-US" altLang="zh-CN" dirty="0" smtClean="0"/>
              <a:t> 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Scikit</a:t>
            </a:r>
            <a:r>
              <a:rPr lang="en-US" altLang="zh-CN" dirty="0" smtClean="0"/>
              <a:t>-learn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安装</a:t>
            </a:r>
            <a:r>
              <a:rPr lang="en-US" altLang="zh-CN" dirty="0" smtClean="0"/>
              <a:t>Anaconda </a:t>
            </a:r>
            <a:r>
              <a:rPr lang="zh-CN" altLang="en-US" dirty="0" smtClean="0"/>
              <a:t>利用其中的</a:t>
            </a:r>
            <a:r>
              <a:rPr lang="en-US" altLang="zh-CN" dirty="0" err="1" smtClean="0"/>
              <a:t>jupter</a:t>
            </a:r>
            <a:r>
              <a:rPr lang="en-US" altLang="zh-CN" dirty="0" smtClean="0"/>
              <a:t> notebook</a:t>
            </a:r>
            <a:r>
              <a:rPr lang="zh-CN" altLang="en-US" dirty="0" smtClean="0"/>
              <a:t>来实现案例，</a:t>
            </a:r>
            <a:r>
              <a:rPr lang="en-US" altLang="zh-CN" dirty="0" smtClean="0"/>
              <a:t>Anaconda</a:t>
            </a:r>
            <a:r>
              <a:rPr lang="zh-CN" altLang="en-US" dirty="0" smtClean="0"/>
              <a:t>中已经集成了大多数可用的操作库，方便快捷。</a:t>
            </a:r>
            <a:endParaRPr lang="en-US" altLang="zh-CN" dirty="0" smtClean="0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804557" y="3837214"/>
            <a:ext cx="7021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5625193" y="3878036"/>
            <a:ext cx="8327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CD48D64-8EE3-4C7C-8114-E786597BF3A6}" type="datetime1">
              <a:rPr lang="zh-CN" altLang="en-US" sz="1400"/>
              <a:pPr>
                <a:spcBef>
                  <a:spcPct val="0"/>
                </a:spcBef>
                <a:buClrTx/>
                <a:buFontTx/>
                <a:buNone/>
              </a:pPr>
              <a:t>2023/8/27</a:t>
            </a:fld>
            <a:endParaRPr lang="en-US" altLang="zh-CN" sz="1400" dirty="0"/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1A1266-025C-49F8-A4F6-CA8249BD4EB9}" type="slidenum">
              <a:rPr lang="en-US" altLang="zh-CN" sz="140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CN" sz="1400"/>
          </a:p>
        </p:txBody>
      </p:sp>
      <p:sp>
        <p:nvSpPr>
          <p:cNvPr id="922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基本要求</a:t>
            </a:r>
          </a:p>
        </p:txBody>
      </p:sp>
      <p:sp>
        <p:nvSpPr>
          <p:cNvPr id="943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不迟到，不早退，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不旷课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缺课满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1/3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上课不干与学习无关的事情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按时完成课后作业</a:t>
            </a:r>
          </a:p>
        </p:txBody>
      </p:sp>
    </p:spTree>
    <p:extLst>
      <p:ext uri="{BB962C8B-B14F-4D97-AF65-F5344CB8AC3E}">
        <p14:creationId xmlns:p14="http://schemas.microsoft.com/office/powerpoint/2010/main" val="17328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25899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掌握机器学习的基本概念；掌握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Scikit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-learn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库的使用，能基于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Python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语言和</a:t>
            </a: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</a:rPr>
              <a:t>Scikit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-learn</a:t>
            </a:r>
            <a:r>
              <a:rPr lang="zh-C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库实现机器学习的简单应用；理解经典的机器学习算法，为后续运用人工智能技术应用开发奠定知识和技术基础；具备分析和解决实际问题的能力；具备职业素养意识和创新意识，为以后从事人工智能技术应用开发奠定基础。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2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7C5B19-4163-429A-BE05-F958B3C7CAC7}" type="datetime1">
              <a:rPr lang="zh-CN" altLang="en-US" sz="1400"/>
              <a:pPr>
                <a:spcBef>
                  <a:spcPct val="0"/>
                </a:spcBef>
                <a:buClrTx/>
                <a:buFontTx/>
                <a:buNone/>
              </a:pPr>
              <a:t>2023/8/27</a:t>
            </a:fld>
            <a:endParaRPr lang="en-US" altLang="zh-CN" sz="1400"/>
          </a:p>
        </p:txBody>
      </p:sp>
      <p:sp>
        <p:nvSpPr>
          <p:cNvPr id="12293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704BFE-0851-42D5-AB8F-1B9DB5B6E17A}" type="slidenum">
              <a:rPr lang="en-US" altLang="zh-CN" sz="140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63409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91DF7B-00AD-4FE3-8160-25031C759604}" type="datetime1">
              <a:rPr lang="zh-CN" altLang="en-US" sz="1400"/>
              <a:pPr>
                <a:spcBef>
                  <a:spcPct val="0"/>
                </a:spcBef>
                <a:buClrTx/>
                <a:buFontTx/>
                <a:buNone/>
              </a:pPr>
              <a:t>2023/8/27</a:t>
            </a:fld>
            <a:endParaRPr lang="en-US" altLang="zh-CN" sz="1400"/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E1ADDF-C741-4F9A-94FC-873432F1E7AF}" type="slidenum">
              <a:rPr lang="en-US" altLang="zh-CN" sz="140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CN" sz="1400"/>
          </a:p>
        </p:txBody>
      </p:sp>
      <p:sp>
        <p:nvSpPr>
          <p:cNvPr id="1434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授课内容</a:t>
            </a:r>
            <a:endParaRPr lang="zh-CN" altLang="zh-CN" sz="3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965675"/>
              </p:ext>
            </p:extLst>
          </p:nvPr>
        </p:nvGraphicFramePr>
        <p:xfrm>
          <a:off x="2032000" y="2009776"/>
          <a:ext cx="81280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382">
                  <a:extLst>
                    <a:ext uri="{9D8B030D-6E8A-4147-A177-3AD203B41FA5}">
                      <a16:colId xmlns="" xmlns:a16="http://schemas.microsoft.com/office/drawing/2014/main" val="3643596783"/>
                    </a:ext>
                  </a:extLst>
                </a:gridCol>
                <a:gridCol w="6227618">
                  <a:extLst>
                    <a:ext uri="{9D8B030D-6E8A-4147-A177-3AD203B41FA5}">
                      <a16:colId xmlns="" xmlns:a16="http://schemas.microsoft.com/office/drawing/2014/main" val="2478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单元（或项目）内容</a:t>
                      </a:r>
                    </a:p>
                  </a:txBody>
                  <a:tcPr marL="68585" marR="68585" marT="0" marB="0"/>
                </a:tc>
                <a:extLst>
                  <a:ext uri="{0D108BD9-81ED-4DB2-BD59-A6C34878D82A}">
                    <a16:rowId xmlns="" xmlns:a16="http://schemas.microsoft.com/office/drawing/2014/main" val="1869261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Python</a:t>
                      </a:r>
                      <a:r>
                        <a:rPr lang="zh-CN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编程</a:t>
                      </a:r>
                      <a:r>
                        <a:rPr lang="zh-CN" altLang="en-US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</a:t>
                      </a:r>
                      <a:endParaRPr lang="zh-CN" altLang="zh-CN" sz="2800" kern="100" dirty="0" smtClean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409652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  <a:endParaRPr lang="zh-CN" sz="2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3317632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2800" kern="100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回归</a:t>
                      </a:r>
                      <a:endParaRPr lang="zh-CN" sz="2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418349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无监督学习</a:t>
                      </a:r>
                      <a:endParaRPr lang="zh-CN" sz="28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="" xmlns:a16="http://schemas.microsoft.com/office/drawing/2014/main" val="3941756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2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80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模型实用技巧</a:t>
                      </a:r>
                      <a:r>
                        <a:rPr lang="zh-CN" altLang="en-US" sz="2800" kern="1200" dirty="0" smtClean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及应用</a:t>
                      </a:r>
                      <a:endParaRPr lang="zh-CN" altLang="en-US" sz="28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5407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9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考核方式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/>
              <a:t>总评成绩</a:t>
            </a:r>
            <a:r>
              <a:rPr lang="en-US" altLang="zh-CN" dirty="0"/>
              <a:t>=</a:t>
            </a:r>
            <a:r>
              <a:rPr lang="zh-CN" altLang="zh-CN" dirty="0"/>
              <a:t>过程考核成绩</a:t>
            </a:r>
            <a:r>
              <a:rPr lang="zh-CN" altLang="zh-CN" dirty="0" smtClean="0"/>
              <a:t>（</a:t>
            </a:r>
            <a:r>
              <a:rPr lang="en-US" altLang="zh-CN" smtClean="0"/>
              <a:t>50</a:t>
            </a:r>
            <a:r>
              <a:rPr lang="en-US" altLang="zh-CN" dirty="0"/>
              <a:t>%</a:t>
            </a:r>
            <a:r>
              <a:rPr lang="zh-CN" altLang="zh-CN" dirty="0"/>
              <a:t>）</a:t>
            </a:r>
            <a:r>
              <a:rPr lang="en-US" altLang="zh-CN" dirty="0" smtClean="0"/>
              <a:t>+</a:t>
            </a:r>
            <a:r>
              <a:rPr lang="zh-CN" altLang="zh-CN" dirty="0"/>
              <a:t>终结性考核</a:t>
            </a:r>
            <a:r>
              <a:rPr lang="zh-CN" altLang="zh-CN" dirty="0" smtClean="0"/>
              <a:t>（</a:t>
            </a:r>
            <a:r>
              <a:rPr lang="en-US" altLang="zh-CN" dirty="0" smtClean="0"/>
              <a:t>40</a:t>
            </a:r>
            <a:r>
              <a:rPr lang="en-US" altLang="zh-CN" dirty="0"/>
              <a:t>%</a:t>
            </a:r>
            <a:r>
              <a:rPr lang="zh-CN" altLang="zh-CN" dirty="0" smtClean="0"/>
              <a:t>）</a:t>
            </a:r>
            <a:r>
              <a:rPr lang="en-US" altLang="zh-CN" dirty="0"/>
              <a:t> </a:t>
            </a:r>
            <a:endParaRPr lang="zh-CN" altLang="zh-CN" dirty="0"/>
          </a:p>
          <a:p>
            <a:r>
              <a:rPr lang="zh-CN" altLang="zh-CN" b="1" dirty="0" smtClean="0"/>
              <a:t>其中：</a:t>
            </a:r>
            <a:endParaRPr lang="zh-CN" altLang="zh-CN" dirty="0" smtClean="0"/>
          </a:p>
          <a:p>
            <a:r>
              <a:rPr lang="zh-CN" altLang="zh-CN" dirty="0" smtClean="0"/>
              <a:t>过程考核成绩</a:t>
            </a:r>
            <a:r>
              <a:rPr lang="en-US" altLang="zh-CN" dirty="0" smtClean="0"/>
              <a:t>=</a:t>
            </a:r>
            <a:r>
              <a:rPr lang="zh-CN" altLang="zh-CN" dirty="0" smtClean="0"/>
              <a:t>各单元评价总成绩╳各单元权重；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706832"/>
              </p:ext>
            </p:extLst>
          </p:nvPr>
        </p:nvGraphicFramePr>
        <p:xfrm>
          <a:off x="1992601" y="3835040"/>
          <a:ext cx="6860452" cy="1058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102">
                  <a:extLst>
                    <a:ext uri="{9D8B030D-6E8A-4147-A177-3AD203B41FA5}">
                      <a16:colId xmlns="" xmlns:a16="http://schemas.microsoft.com/office/drawing/2014/main" val="1431210455"/>
                    </a:ext>
                  </a:extLst>
                </a:gridCol>
                <a:gridCol w="1028775">
                  <a:extLst>
                    <a:ext uri="{9D8B030D-6E8A-4147-A177-3AD203B41FA5}">
                      <a16:colId xmlns="" xmlns:a16="http://schemas.microsoft.com/office/drawing/2014/main" val="2284132372"/>
                    </a:ext>
                  </a:extLst>
                </a:gridCol>
                <a:gridCol w="1028775">
                  <a:extLst>
                    <a:ext uri="{9D8B030D-6E8A-4147-A177-3AD203B41FA5}">
                      <a16:colId xmlns="" xmlns:a16="http://schemas.microsoft.com/office/drawing/2014/main" val="2850202057"/>
                    </a:ext>
                  </a:extLst>
                </a:gridCol>
                <a:gridCol w="1114310">
                  <a:extLst>
                    <a:ext uri="{9D8B030D-6E8A-4147-A177-3AD203B41FA5}">
                      <a16:colId xmlns="" xmlns:a16="http://schemas.microsoft.com/office/drawing/2014/main" val="3702201563"/>
                    </a:ext>
                  </a:extLst>
                </a:gridCol>
                <a:gridCol w="1162352">
                  <a:extLst>
                    <a:ext uri="{9D8B030D-6E8A-4147-A177-3AD203B41FA5}">
                      <a16:colId xmlns="" xmlns:a16="http://schemas.microsoft.com/office/drawing/2014/main" val="2120897061"/>
                    </a:ext>
                  </a:extLst>
                </a:gridCol>
                <a:gridCol w="997138">
                  <a:extLst>
                    <a:ext uri="{9D8B030D-6E8A-4147-A177-3AD203B41FA5}">
                      <a16:colId xmlns="" xmlns:a16="http://schemas.microsoft.com/office/drawing/2014/main" val="250767258"/>
                    </a:ext>
                  </a:extLst>
                </a:gridCol>
              </a:tblGrid>
              <a:tr h="529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单元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972849758"/>
                  </a:ext>
                </a:extLst>
              </a:tr>
              <a:tr h="529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单元权重</a:t>
                      </a:r>
                      <a:endParaRPr lang="zh-CN" sz="2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10%</a:t>
                      </a:r>
                      <a:endParaRPr lang="zh-CN" sz="2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黑体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59030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186" y="624539"/>
            <a:ext cx="9691007" cy="56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环境安装与配置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上课使用：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PyCharm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或者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Jupyter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课前：看视频和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PPT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；尝试安装环境；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课中：环境安装过程中的问题讨论及解决；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课后：认真复习。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1660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相关软件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9200" y="1918856"/>
            <a:ext cx="9331036" cy="51212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hlinkClick r:id="rId2"/>
              </a:rPr>
              <a:t>Windows:</a:t>
            </a:r>
          </a:p>
          <a:p>
            <a:pPr marL="0" indent="0">
              <a:buNone/>
              <a:defRPr/>
            </a:pPr>
            <a:r>
              <a:rPr lang="en-US" altLang="zh-CN" dirty="0" err="1">
                <a:hlinkClick r:id="rId2"/>
              </a:rPr>
              <a:t>PyCharm</a:t>
            </a:r>
            <a:endParaRPr lang="en-US" altLang="zh-CN" dirty="0">
              <a:hlinkClick r:id="rId2"/>
            </a:endParaRPr>
          </a:p>
          <a:p>
            <a:pPr marL="0" indent="0">
              <a:buNone/>
              <a:defRPr/>
            </a:pPr>
            <a:r>
              <a:rPr lang="en-US" altLang="zh-CN" dirty="0" err="1" smtClean="0">
                <a:hlinkClick r:id="rId2"/>
              </a:rPr>
              <a:t>Anaconda+PyCharm</a:t>
            </a:r>
            <a:endParaRPr lang="en-US" altLang="zh-CN" dirty="0" smtClean="0">
              <a:hlinkClick r:id="rId2"/>
            </a:endParaRPr>
          </a:p>
          <a:p>
            <a:pPr marL="0" indent="0">
              <a:buNone/>
              <a:defRPr/>
            </a:pPr>
            <a:r>
              <a:rPr lang="en-US" altLang="zh-CN" dirty="0" err="1" smtClean="0">
                <a:hlinkClick r:id="rId2"/>
              </a:rPr>
              <a:t>Vmware</a:t>
            </a:r>
            <a:r>
              <a:rPr lang="zh-CN" altLang="en-US" dirty="0" smtClean="0">
                <a:hlinkClick r:id="rId2"/>
              </a:rPr>
              <a:t>（</a:t>
            </a:r>
            <a:r>
              <a:rPr lang="en-US" altLang="zh-CN" dirty="0" err="1" smtClean="0">
                <a:hlinkClick r:id="rId2"/>
              </a:rPr>
              <a:t>VirtualBox</a:t>
            </a:r>
            <a:r>
              <a:rPr lang="zh-CN" altLang="en-US" dirty="0" smtClean="0">
                <a:hlinkClick r:id="rId2"/>
              </a:rPr>
              <a:t>）</a:t>
            </a:r>
            <a:r>
              <a:rPr lang="en-US" altLang="zh-CN" dirty="0" smtClean="0">
                <a:hlinkClick r:id="rId2"/>
              </a:rPr>
              <a:t>+</a:t>
            </a:r>
            <a:r>
              <a:rPr lang="en-US" altLang="zh-CN" dirty="0" err="1" smtClean="0">
                <a:hlinkClick r:id="rId2"/>
              </a:rPr>
              <a:t>Ubuntu+PyCharm</a:t>
            </a:r>
            <a:endParaRPr lang="en-US" altLang="zh-CN" dirty="0" smtClean="0"/>
          </a:p>
          <a:p>
            <a:pPr marL="0" indent="0">
              <a:buNone/>
              <a:defRPr/>
            </a:pPr>
            <a:endParaRPr lang="en-US" altLang="zh-CN" dirty="0" smtClean="0"/>
          </a:p>
          <a:p>
            <a:pPr>
              <a:defRPr/>
            </a:pPr>
            <a:r>
              <a:rPr lang="en-US" altLang="zh-CN" dirty="0" smtClean="0">
                <a:hlinkClick r:id="rId2"/>
              </a:rPr>
              <a:t>Ubuntu:</a:t>
            </a:r>
          </a:p>
          <a:p>
            <a:pPr marL="0" indent="0">
              <a:buNone/>
              <a:defRPr/>
            </a:pPr>
            <a:r>
              <a:rPr lang="en-US" altLang="zh-CN" dirty="0" err="1" smtClean="0">
                <a:hlinkClick r:id="rId2"/>
              </a:rPr>
              <a:t>PyCharm</a:t>
            </a:r>
            <a:r>
              <a:rPr lang="en-US" altLang="zh-CN" dirty="0" smtClean="0">
                <a:hlinkClick r:id="rId2"/>
              </a:rPr>
              <a:t>(Python)</a:t>
            </a:r>
          </a:p>
        </p:txBody>
      </p:sp>
      <p:sp>
        <p:nvSpPr>
          <p:cNvPr id="20484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6D028-8B0F-4357-847A-486347327D58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2023/8/27</a:t>
            </a:fld>
            <a:endParaRPr lang="en-US" altLang="zh-CN" sz="1400"/>
          </a:p>
        </p:txBody>
      </p:sp>
      <p:sp>
        <p:nvSpPr>
          <p:cNvPr id="20485" name="灯片编号占位符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A132EE-F9B9-4E2E-860F-5FD627B958D6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423176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下载地址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 dirty="0" smtClean="0">
                <a:hlinkClick r:id="rId2"/>
              </a:rPr>
              <a:t>https://www.jetbrains.com/</a:t>
            </a:r>
            <a:r>
              <a:rPr lang="en-US" altLang="zh-CN" dirty="0" smtClean="0"/>
              <a:t>   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PyCharm</a:t>
            </a:r>
            <a:r>
              <a:rPr lang="zh-CN" altLang="en-US" dirty="0" smtClean="0"/>
              <a:t>官网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 smtClean="0">
                <a:hlinkClick r:id="rId3"/>
              </a:rPr>
              <a:t>https://www.anaconda.com/download/</a:t>
            </a:r>
            <a:r>
              <a:rPr lang="en-US" altLang="zh-CN" dirty="0"/>
              <a:t> </a:t>
            </a:r>
            <a:r>
              <a:rPr lang="en-US" altLang="zh-CN" dirty="0" smtClean="0"/>
              <a:t>   Anaconda</a:t>
            </a:r>
            <a:r>
              <a:rPr lang="zh-CN" altLang="en-US" dirty="0"/>
              <a:t>官网</a:t>
            </a:r>
            <a:endParaRPr lang="en-US" altLang="zh-CN" dirty="0" smtClean="0"/>
          </a:p>
          <a:p>
            <a:pPr>
              <a:defRPr/>
            </a:pPr>
            <a:r>
              <a:rPr lang="en-US" altLang="zh-CN" dirty="0">
                <a:hlinkClick r:id="rId4"/>
              </a:rPr>
              <a:t>http://scikit-learn.org/stable/</a:t>
            </a:r>
            <a:r>
              <a:rPr lang="zh-CN" altLang="en-US" dirty="0"/>
              <a:t>      </a:t>
            </a:r>
            <a:r>
              <a:rPr lang="en-US" altLang="zh-CN" dirty="0" err="1"/>
              <a:t>scikit</a:t>
            </a:r>
            <a:r>
              <a:rPr lang="en-US" altLang="zh-CN" dirty="0"/>
              <a:t>-learn</a:t>
            </a:r>
            <a:r>
              <a:rPr lang="zh-CN" altLang="en-US" dirty="0" smtClean="0"/>
              <a:t>机器学习</a:t>
            </a:r>
            <a:r>
              <a:rPr lang="zh-CN" altLang="en-US" dirty="0"/>
              <a:t>库</a:t>
            </a:r>
            <a:endParaRPr lang="en-US" altLang="zh-CN" dirty="0"/>
          </a:p>
          <a:p>
            <a:pPr>
              <a:defRPr/>
            </a:pPr>
            <a:r>
              <a:rPr lang="en-US" altLang="zh-CN" dirty="0" smtClean="0">
                <a:hlinkClick r:id="rId5"/>
              </a:rPr>
              <a:t>https</a:t>
            </a:r>
            <a:r>
              <a:rPr lang="en-US" altLang="zh-CN" dirty="0">
                <a:hlinkClick r:id="rId5"/>
              </a:rPr>
              <a:t>://www.python.org</a:t>
            </a:r>
            <a:r>
              <a:rPr lang="en-US" altLang="zh-CN" dirty="0" smtClean="0">
                <a:hlinkClick r:id="rId5"/>
              </a:rPr>
              <a:t>/</a:t>
            </a:r>
            <a:r>
              <a:rPr lang="en-US" altLang="zh-CN" dirty="0" smtClean="0"/>
              <a:t>     Python</a:t>
            </a:r>
            <a:r>
              <a:rPr lang="zh-CN" altLang="en-US" dirty="0" smtClean="0"/>
              <a:t>官网</a:t>
            </a:r>
            <a:endParaRPr lang="en-US" altLang="zh-CN" dirty="0" smtClean="0"/>
          </a:p>
          <a:p>
            <a:pPr marL="0" indent="0">
              <a:buNone/>
              <a:defRPr/>
            </a:pPr>
            <a:endParaRPr lang="en-US" altLang="zh-CN" dirty="0" smtClean="0"/>
          </a:p>
          <a:p>
            <a:pPr>
              <a:defRPr/>
            </a:pPr>
            <a:r>
              <a:rPr lang="en-US" altLang="zh-CN" dirty="0" smtClean="0">
                <a:hlinkClick r:id="rId6"/>
              </a:rPr>
              <a:t>http</a:t>
            </a:r>
            <a:r>
              <a:rPr lang="en-US" altLang="zh-CN" dirty="0">
                <a:hlinkClick r:id="rId6"/>
              </a:rPr>
              <a:t>://mirrors.ustc.edu.cn/</a:t>
            </a:r>
            <a:r>
              <a:rPr lang="en-US" altLang="zh-CN" dirty="0"/>
              <a:t> </a:t>
            </a:r>
            <a:r>
              <a:rPr lang="zh-CN" altLang="en-US" dirty="0" smtClean="0"/>
              <a:t>       科大镜像</a:t>
            </a:r>
            <a:r>
              <a:rPr lang="en-US" altLang="zh-CN" dirty="0" smtClean="0"/>
              <a:t>(Ubuntu)</a:t>
            </a:r>
            <a:endParaRPr lang="zh-CN" altLang="en-US" dirty="0" smtClean="0"/>
          </a:p>
          <a:p>
            <a:pPr>
              <a:defRPr/>
            </a:pPr>
            <a:endParaRPr lang="zh-CN" altLang="en-US" dirty="0"/>
          </a:p>
        </p:txBody>
      </p:sp>
      <p:sp>
        <p:nvSpPr>
          <p:cNvPr id="21508" name="日期占位符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2B0040-A866-4CBA-A2F9-BD6A657E4EE6}" type="datetime1">
              <a:rPr lang="zh-CN" altLang="en-US" sz="1400"/>
              <a:pPr>
                <a:spcBef>
                  <a:spcPct val="0"/>
                </a:spcBef>
                <a:buFontTx/>
                <a:buNone/>
              </a:pPr>
              <a:t>2023/8/27</a:t>
            </a:fld>
            <a:endParaRPr lang="en-US" altLang="zh-CN" sz="1400"/>
          </a:p>
        </p:txBody>
      </p:sp>
      <p:sp>
        <p:nvSpPr>
          <p:cNvPr id="21509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074026" y="6129338"/>
            <a:ext cx="22891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873F27-726B-437F-9B91-0EE4D54E32D4}" type="slidenum">
              <a:rPr lang="en-US" altLang="zh-CN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12484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432</Words>
  <Application>Microsoft Office PowerPoint</Application>
  <PresentationFormat>宽屏</PresentationFormat>
  <Paragraphs>86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Office 主题​​</vt:lpstr>
      <vt:lpstr>PowerPoint 演示文稿</vt:lpstr>
      <vt:lpstr>基本要求</vt:lpstr>
      <vt:lpstr>学习目标</vt:lpstr>
      <vt:lpstr>授课内容</vt:lpstr>
      <vt:lpstr>考核方式</vt:lpstr>
      <vt:lpstr>PowerPoint 演示文稿</vt:lpstr>
      <vt:lpstr>环境安装与配置</vt:lpstr>
      <vt:lpstr>相关软件</vt:lpstr>
      <vt:lpstr>下载地址</vt:lpstr>
      <vt:lpstr>Anaconda</vt:lpstr>
      <vt:lpstr>PyCharm</vt:lpstr>
      <vt:lpstr>任务一：开发环境搭建（课本8-12页）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机器学习</dc:title>
  <dc:creator>zx</dc:creator>
  <cp:lastModifiedBy>神尊天降</cp:lastModifiedBy>
  <cp:revision>46</cp:revision>
  <dcterms:created xsi:type="dcterms:W3CDTF">2020-02-06T02:26:42Z</dcterms:created>
  <dcterms:modified xsi:type="dcterms:W3CDTF">2023-08-27T12:52:32Z</dcterms:modified>
</cp:coreProperties>
</file>