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" ContentType="application/vnd.ms-excel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36"/>
  </p:notesMasterIdLst>
  <p:sldIdLst>
    <p:sldId id="256" r:id="rId4"/>
    <p:sldId id="288" r:id="rId5"/>
    <p:sldId id="257" r:id="rId6"/>
    <p:sldId id="446" r:id="rId7"/>
    <p:sldId id="447" r:id="rId8"/>
    <p:sldId id="448" r:id="rId9"/>
    <p:sldId id="449" r:id="rId10"/>
    <p:sldId id="307" r:id="rId11"/>
    <p:sldId id="258" r:id="rId12"/>
    <p:sldId id="450" r:id="rId13"/>
    <p:sldId id="455" r:id="rId14"/>
    <p:sldId id="456" r:id="rId15"/>
    <p:sldId id="451" r:id="rId16"/>
    <p:sldId id="452" r:id="rId17"/>
    <p:sldId id="457" r:id="rId18"/>
    <p:sldId id="460" r:id="rId19"/>
    <p:sldId id="461" r:id="rId20"/>
    <p:sldId id="458" r:id="rId21"/>
    <p:sldId id="459" r:id="rId22"/>
    <p:sldId id="462" r:id="rId23"/>
    <p:sldId id="465" r:id="rId24"/>
    <p:sldId id="466" r:id="rId25"/>
    <p:sldId id="467" r:id="rId26"/>
    <p:sldId id="468" r:id="rId27"/>
    <p:sldId id="469" r:id="rId28"/>
    <p:sldId id="470" r:id="rId29"/>
    <p:sldId id="464" r:id="rId30"/>
    <p:sldId id="473" r:id="rId31"/>
    <p:sldId id="471" r:id="rId32"/>
    <p:sldId id="477" r:id="rId33"/>
    <p:sldId id="479" r:id="rId34"/>
    <p:sldId id="486" r:id="rId35"/>
    <p:sldId id="488" r:id="rId37"/>
    <p:sldId id="481" r:id="rId38"/>
    <p:sldId id="482" r:id="rId39"/>
    <p:sldId id="483" r:id="rId40"/>
    <p:sldId id="494" r:id="rId41"/>
    <p:sldId id="352" r:id="rId42"/>
    <p:sldId id="302" r:id="rId43"/>
  </p:sldIdLst>
  <p:sldSz cx="9144000" cy="6858000" type="screen4x3"/>
  <p:notesSz cx="6858000" cy="9144000"/>
  <p:custDataLst>
    <p:tags r:id="rId47"/>
  </p:custDataLst>
  <p:kinsoku lang="zh-CN" invalStChars="!),.:;?]}、。—ˇ¨〃々～‖…’”〕〉》」』〗】∶！＂＇），．：；？］｀｜｝·" invalEndChars="([{‘“〔〈《「『〖【（［｛．·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369B2"/>
    <a:srgbClr val="596B9D"/>
    <a:srgbClr val="92A1D1"/>
    <a:srgbClr val="6B81BB"/>
    <a:srgbClr val="576B9D"/>
    <a:srgbClr val="BFC6E1"/>
    <a:srgbClr val="0969B2"/>
    <a:srgbClr val="00ACE6"/>
    <a:srgbClr val="53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-1152" y="-78"/>
      </p:cViewPr>
      <p:guideLst>
        <p:guide orient="horz" pos="1524"/>
        <p:guide pos="2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gs" Target="tags/tag6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79C27D-11B5-4C4A-B9EF-C85A445AC42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Rectangle 4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909570" y="683895"/>
            <a:ext cx="3436620" cy="638175"/>
          </a:xfrm>
          <a:prstGeom prst="rect">
            <a:avLst/>
          </a:prstGeom>
          <a:solidFill>
            <a:srgbClr val="1369B2"/>
          </a:solidFill>
          <a:ln w="28575" cap="flat" cmpd="sng" algn="ctr">
            <a:solidFill>
              <a:srgbClr val="1369B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690563" y="220663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✎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6123305" y="220980"/>
            <a:ext cx="2563495" cy="64643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448310" y="15240"/>
            <a:ext cx="1250315" cy="102743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421255" y="1964055"/>
            <a:ext cx="4128135" cy="6731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20DCC5-0B8D-45DE-90C5-8AC52E8EF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D6D23-8EA6-445F-B959-20BE0C287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690563" y="220663"/>
            <a:ext cx="629920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27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人民邮电出版社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37820"/>
            <a:ext cx="7886700" cy="13398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人民邮电出版社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0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9" Type="http://schemas.openxmlformats.org/officeDocument/2006/relationships/image" Target="../media/image4.jpeg"/><Relationship Id="rId28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3.xml"/><Relationship Id="rId2" Type="http://schemas.openxmlformats.org/officeDocument/2006/relationships/slideLayout" Target="../slideLayouts/slideLayout5.xml"/><Relationship Id="rId19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 userDrawn="1"/>
        </p:nvSpPr>
        <p:spPr>
          <a:xfrm>
            <a:off x="16510" y="5745480"/>
            <a:ext cx="9135110" cy="112966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《网页设计与制作案例教程（HTML5+CSS3）》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德才兼备 知行合一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DB2DC-4C9A-4742-B13C-FB6460FD3503}" type="slidenum">
              <a:rPr lang="zh-CN" altLang="en-US"/>
            </a:fld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0" y="89040"/>
            <a:ext cx="895350" cy="9089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</p:sldLayoutIdLst>
  <p:transition spd="slow" advTm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oleObject" Target="../embeddings/Workbook1.xls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4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image" Target="../media/image11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1588" y="2641600"/>
            <a:ext cx="9144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第四章  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CSS3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选择器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Box 13"/>
          <p:cNvSpPr>
            <a:spLocks noChangeArrowheads="1"/>
          </p:cNvSpPr>
          <p:nvPr/>
        </p:nvSpPr>
        <p:spPr bwMode="auto">
          <a:xfrm>
            <a:off x="5626100" y="5497513"/>
            <a:ext cx="31115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A1D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关系选择器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92A1D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92A1D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052" name="矩形 8"/>
          <p:cNvSpPr/>
          <p:nvPr/>
        </p:nvSpPr>
        <p:spPr>
          <a:xfrm>
            <a:off x="2800350" y="5511800"/>
            <a:ext cx="4572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92A1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属性选择器</a:t>
            </a:r>
            <a:endParaRPr lang="en-US" altLang="zh-CN" dirty="0">
              <a:solidFill>
                <a:srgbClr val="92A1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92A1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链接伪类</a:t>
            </a:r>
            <a:endParaRPr lang="zh-CN" altLang="en-US" dirty="0">
              <a:solidFill>
                <a:srgbClr val="92A1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53" name="组合 9"/>
          <p:cNvGrpSpPr/>
          <p:nvPr/>
        </p:nvGrpSpPr>
        <p:grpSpPr>
          <a:xfrm>
            <a:off x="1719263" y="5541963"/>
            <a:ext cx="882650" cy="792162"/>
            <a:chOff x="807239" y="5631842"/>
            <a:chExt cx="880957" cy="792000"/>
          </a:xfrm>
        </p:grpSpPr>
        <p:sp>
          <p:nvSpPr>
            <p:cNvPr id="11" name="椭圆 10"/>
            <p:cNvSpPr/>
            <p:nvPr/>
          </p:nvSpPr>
          <p:spPr bwMode="auto">
            <a:xfrm>
              <a:off x="846850" y="5631842"/>
              <a:ext cx="792228" cy="792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5" name="矩形 4"/>
            <p:cNvSpPr/>
            <p:nvPr/>
          </p:nvSpPr>
          <p:spPr>
            <a:xfrm>
              <a:off x="807239" y="5815954"/>
              <a:ext cx="880957" cy="3692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HTML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4.1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属性选择器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1267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22" name="矩形 21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1281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矩形 23"/>
            <p:cNvSpPr/>
            <p:nvPr/>
          </p:nvSpPr>
          <p:spPr>
            <a:xfrm>
              <a:off x="1755775" y="1142602"/>
              <a:ext cx="5481638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4.1.1	 E[</a:t>
              </a:r>
              <a:r>
                <a:rPr kumimoji="0" lang="en-US" altLang="zh-CN" sz="2400" b="1" i="0" u="none" strike="noStrike" kern="1200" cap="none" spc="200" normalizeH="0" baseline="0" noProof="0" dirty="0" err="1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att</a:t>
              </a: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^=value]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属性选择器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268" name="组合 14"/>
          <p:cNvGrpSpPr/>
          <p:nvPr/>
        </p:nvGrpSpPr>
        <p:grpSpPr>
          <a:xfrm>
            <a:off x="438150" y="1906588"/>
            <a:ext cx="8080375" cy="1317625"/>
            <a:chOff x="676275" y="2314574"/>
            <a:chExt cx="8080376" cy="1319263"/>
          </a:xfrm>
        </p:grpSpPr>
        <p:sp>
          <p:nvSpPr>
            <p:cNvPr id="26" name="矩形 25"/>
            <p:cNvSpPr/>
            <p:nvPr/>
          </p:nvSpPr>
          <p:spPr bwMode="auto">
            <a:xfrm>
              <a:off x="676275" y="2538689"/>
              <a:ext cx="8080376" cy="1095148"/>
            </a:xfrm>
            <a:prstGeom prst="rect">
              <a:avLst/>
            </a:prstGeom>
            <a:ln w="9525"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275" name="矩形 29"/>
            <p:cNvSpPr/>
            <p:nvPr/>
          </p:nvSpPr>
          <p:spPr>
            <a:xfrm>
              <a:off x="854075" y="2752258"/>
              <a:ext cx="7661276" cy="7885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latinLnBrk="1" hangingPunct="1">
                <a:lnSpc>
                  <a:spcPct val="150000"/>
                </a:lnSpc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E[att^=value]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属性选择器是指选择名称为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的标记，且该标记定义了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att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属性，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att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属性值包含前缀为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value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的子字符串。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>
              <a:off x="873125" y="2314574"/>
              <a:ext cx="1905000" cy="37193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136AB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marL="0" marR="0" lvl="0" indent="0" algn="l" defTabSz="2889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77" name="矩形 75"/>
            <p:cNvSpPr/>
            <p:nvPr/>
          </p:nvSpPr>
          <p:spPr>
            <a:xfrm>
              <a:off x="873125" y="2324100"/>
              <a:ext cx="1827213" cy="338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 念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5000" y="4122738"/>
            <a:ext cx="7953375" cy="1536700"/>
            <a:chOff x="819834" y="4611999"/>
            <a:chExt cx="7952808" cy="1535992"/>
          </a:xfrm>
        </p:grpSpPr>
        <p:grpSp>
          <p:nvGrpSpPr>
            <p:cNvPr id="11270" name="组合 6"/>
            <p:cNvGrpSpPr/>
            <p:nvPr/>
          </p:nvGrpSpPr>
          <p:grpSpPr>
            <a:xfrm>
              <a:off x="819834" y="4611999"/>
              <a:ext cx="7804650" cy="581057"/>
              <a:chOff x="819834" y="4611999"/>
              <a:chExt cx="7804650" cy="581057"/>
            </a:xfrm>
          </p:grpSpPr>
          <p:sp>
            <p:nvSpPr>
              <p:cNvPr id="11272" name="矩形 4"/>
              <p:cNvSpPr/>
              <p:nvPr/>
            </p:nvSpPr>
            <p:spPr>
              <a:xfrm>
                <a:off x="819834" y="4611999"/>
                <a:ext cx="1107996" cy="5810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例如：</a:t>
                </a:r>
                <a:endPara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73" name="矩形 5"/>
              <p:cNvSpPr/>
              <p:nvPr/>
            </p:nvSpPr>
            <p:spPr>
              <a:xfrm>
                <a:off x="1992271" y="4780182"/>
                <a:ext cx="6632213" cy="369332"/>
              </a:xfrm>
              <a:prstGeom prst="rect">
                <a:avLst/>
              </a:prstGeom>
              <a:solidFill>
                <a:srgbClr val="1369B2"/>
              </a:solidFill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div[id^=section]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271" name="矩形 7"/>
            <p:cNvSpPr/>
            <p:nvPr/>
          </p:nvSpPr>
          <p:spPr>
            <a:xfrm>
              <a:off x="1902168" y="5224927"/>
              <a:ext cx="6870474" cy="9230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表示匹配包含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id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属性，且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id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属性值是以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section”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字符串开头的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div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元素。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4.1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属性选择器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2291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22" name="矩形 21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2305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矩形 23"/>
            <p:cNvSpPr/>
            <p:nvPr/>
          </p:nvSpPr>
          <p:spPr>
            <a:xfrm>
              <a:off x="1755775" y="1142602"/>
              <a:ext cx="5203825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4.1.2	E[</a:t>
              </a:r>
              <a:r>
                <a:rPr kumimoji="0" lang="en-US" altLang="zh-CN" sz="2400" b="1" i="0" u="none" strike="noStrike" kern="1200" cap="none" spc="200" normalizeH="0" baseline="0" noProof="0" dirty="0" err="1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att</a:t>
              </a: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$=value]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属性选择器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292" name="组合 14"/>
          <p:cNvGrpSpPr/>
          <p:nvPr/>
        </p:nvGrpSpPr>
        <p:grpSpPr>
          <a:xfrm>
            <a:off x="438150" y="1906588"/>
            <a:ext cx="8080375" cy="1682750"/>
            <a:chOff x="676275" y="2314574"/>
            <a:chExt cx="8080376" cy="1685720"/>
          </a:xfrm>
        </p:grpSpPr>
        <p:sp>
          <p:nvSpPr>
            <p:cNvPr id="26" name="矩形 25"/>
            <p:cNvSpPr/>
            <p:nvPr/>
          </p:nvSpPr>
          <p:spPr bwMode="auto">
            <a:xfrm>
              <a:off x="676275" y="2538806"/>
              <a:ext cx="8080376" cy="1461488"/>
            </a:xfrm>
            <a:prstGeom prst="rect">
              <a:avLst/>
            </a:prstGeom>
            <a:ln w="9525"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299" name="矩形 29"/>
            <p:cNvSpPr/>
            <p:nvPr/>
          </p:nvSpPr>
          <p:spPr>
            <a:xfrm>
              <a:off x="854075" y="2752258"/>
              <a:ext cx="7661276" cy="11582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latinLnBrk="1" hangingPunct="1">
                <a:lnSpc>
                  <a:spcPct val="150000"/>
                </a:lnSpc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E[att$=value]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属性选择器是指选择名称为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的标记，且该标记定义了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att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属性，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att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属性值包含后缀为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value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的子字符串。与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E[att^=value]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选择器一样，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元素可以省略，如果省略则表示可以匹配满足条件的任意元素。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>
              <a:off x="873125" y="2314574"/>
              <a:ext cx="1905000" cy="372131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136AB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marL="0" marR="0" lvl="0" indent="0" algn="l" defTabSz="2889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01" name="矩形 75"/>
            <p:cNvSpPr/>
            <p:nvPr/>
          </p:nvSpPr>
          <p:spPr>
            <a:xfrm>
              <a:off x="873125" y="2324100"/>
              <a:ext cx="1827213" cy="338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 念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5000" y="4122738"/>
            <a:ext cx="7953375" cy="1536700"/>
            <a:chOff x="819834" y="4611999"/>
            <a:chExt cx="7952808" cy="1536258"/>
          </a:xfrm>
        </p:grpSpPr>
        <p:grpSp>
          <p:nvGrpSpPr>
            <p:cNvPr id="12294" name="组合 6"/>
            <p:cNvGrpSpPr/>
            <p:nvPr/>
          </p:nvGrpSpPr>
          <p:grpSpPr>
            <a:xfrm>
              <a:off x="819834" y="4611999"/>
              <a:ext cx="7804650" cy="581057"/>
              <a:chOff x="819834" y="4611999"/>
              <a:chExt cx="7804650" cy="581057"/>
            </a:xfrm>
          </p:grpSpPr>
          <p:sp>
            <p:nvSpPr>
              <p:cNvPr id="12296" name="矩形 4"/>
              <p:cNvSpPr/>
              <p:nvPr/>
            </p:nvSpPr>
            <p:spPr>
              <a:xfrm>
                <a:off x="819834" y="4611999"/>
                <a:ext cx="1107996" cy="5810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例如：</a:t>
                </a:r>
                <a:endPara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97" name="矩形 5"/>
              <p:cNvSpPr/>
              <p:nvPr/>
            </p:nvSpPr>
            <p:spPr>
              <a:xfrm>
                <a:off x="1992271" y="4780182"/>
                <a:ext cx="6632213" cy="369332"/>
              </a:xfrm>
              <a:prstGeom prst="rect">
                <a:avLst/>
              </a:prstGeom>
              <a:solidFill>
                <a:srgbClr val="1369B2"/>
              </a:solidFill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div[id$=section]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295" name="矩形 7"/>
            <p:cNvSpPr/>
            <p:nvPr/>
          </p:nvSpPr>
          <p:spPr>
            <a:xfrm>
              <a:off x="1902168" y="5224927"/>
              <a:ext cx="6870474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表示匹配包含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id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属性，且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id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属性值是以“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section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”字符串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结尾的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div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元素。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4.1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属性选择器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3315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22" name="矩形 21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3329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矩形 23"/>
            <p:cNvSpPr/>
            <p:nvPr/>
          </p:nvSpPr>
          <p:spPr>
            <a:xfrm>
              <a:off x="1755775" y="1142602"/>
              <a:ext cx="5203825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4.1.3	E[</a:t>
              </a:r>
              <a:r>
                <a:rPr kumimoji="0" lang="en-US" altLang="zh-CN" sz="2400" b="1" i="0" u="none" strike="noStrike" kern="1200" cap="none" spc="200" normalizeH="0" baseline="0" noProof="0" dirty="0" err="1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att</a:t>
              </a: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*=value]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属性选择器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316" name="组合 14"/>
          <p:cNvGrpSpPr/>
          <p:nvPr/>
        </p:nvGrpSpPr>
        <p:grpSpPr>
          <a:xfrm>
            <a:off x="438150" y="1906588"/>
            <a:ext cx="8080375" cy="1682750"/>
            <a:chOff x="676275" y="2314574"/>
            <a:chExt cx="8080376" cy="1685720"/>
          </a:xfrm>
        </p:grpSpPr>
        <p:sp>
          <p:nvSpPr>
            <p:cNvPr id="26" name="矩形 25"/>
            <p:cNvSpPr/>
            <p:nvPr/>
          </p:nvSpPr>
          <p:spPr bwMode="auto">
            <a:xfrm>
              <a:off x="676275" y="2538806"/>
              <a:ext cx="8080376" cy="1461488"/>
            </a:xfrm>
            <a:prstGeom prst="rect">
              <a:avLst/>
            </a:prstGeom>
            <a:ln w="9525"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323" name="矩形 29"/>
            <p:cNvSpPr/>
            <p:nvPr/>
          </p:nvSpPr>
          <p:spPr>
            <a:xfrm>
              <a:off x="854075" y="2752258"/>
              <a:ext cx="7661276" cy="11582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latinLnBrk="1" hangingPunct="1">
                <a:lnSpc>
                  <a:spcPct val="150000"/>
                </a:lnSpc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E[att*=value]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选择器用于选择名称为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的标记，且该标记定义了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att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属性，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att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属性值包含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value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子字符串。该选择器与前两个选择器一样，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元素也可以省略，如果省略则表示可以匹配满足条件的任意元素。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>
              <a:off x="873125" y="2314574"/>
              <a:ext cx="1905000" cy="372131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136AB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marL="0" marR="0" lvl="0" indent="0" algn="l" defTabSz="2889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25" name="矩形 75"/>
            <p:cNvSpPr/>
            <p:nvPr/>
          </p:nvSpPr>
          <p:spPr>
            <a:xfrm>
              <a:off x="873125" y="2324100"/>
              <a:ext cx="1827213" cy="338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 念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3263" y="4114800"/>
            <a:ext cx="7953375" cy="1487488"/>
            <a:chOff x="819834" y="4611999"/>
            <a:chExt cx="7952808" cy="1487335"/>
          </a:xfrm>
        </p:grpSpPr>
        <p:grpSp>
          <p:nvGrpSpPr>
            <p:cNvPr id="13318" name="组合 17"/>
            <p:cNvGrpSpPr/>
            <p:nvPr/>
          </p:nvGrpSpPr>
          <p:grpSpPr>
            <a:xfrm>
              <a:off x="819834" y="4611999"/>
              <a:ext cx="7804650" cy="581057"/>
              <a:chOff x="819834" y="4611999"/>
              <a:chExt cx="7804650" cy="581057"/>
            </a:xfrm>
          </p:grpSpPr>
          <p:sp>
            <p:nvSpPr>
              <p:cNvPr id="13320" name="矩形 19"/>
              <p:cNvSpPr/>
              <p:nvPr/>
            </p:nvSpPr>
            <p:spPr>
              <a:xfrm>
                <a:off x="819834" y="4611999"/>
                <a:ext cx="1107996" cy="5810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例如：</a:t>
                </a:r>
                <a:endPara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21" name="矩形 20"/>
              <p:cNvSpPr/>
              <p:nvPr/>
            </p:nvSpPr>
            <p:spPr>
              <a:xfrm>
                <a:off x="1992271" y="4780182"/>
                <a:ext cx="6632213" cy="369332"/>
              </a:xfrm>
              <a:prstGeom prst="rect">
                <a:avLst/>
              </a:prstGeom>
              <a:solidFill>
                <a:srgbClr val="1369B2"/>
              </a:solidFill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div[id*=section]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319" name="矩形 18"/>
            <p:cNvSpPr/>
            <p:nvPr/>
          </p:nvSpPr>
          <p:spPr>
            <a:xfrm>
              <a:off x="1902168" y="5224927"/>
              <a:ext cx="6870474" cy="8744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表示匹配包含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id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属性，且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id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属性值包含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section”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字符串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div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元素。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4.2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关系选择器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57463" y="2327275"/>
            <a:ext cx="5432425" cy="234632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关系选择器和前面讲的复合选择器类似，但关系选择器可以更精确的控制元素样式。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中的关系选择器主要包括子元素选择器和相邻兄弟选择器，其中子元素择器由符号“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&gt;”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连接，兄弟选择器由符号“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~”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连接</a:t>
            </a:r>
            <a:endParaRPr kumimoji="0" lang="zh-CN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22578" y="4950164"/>
            <a:ext cx="9144000" cy="116345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05075" y="5048250"/>
            <a:ext cx="5430838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本节将详细讲解这两种选择器。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7" descr="总结小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771" y="448469"/>
            <a:ext cx="3649663" cy="592454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4.2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关系选择器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5363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6" name="矩形 5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5383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1755775" y="1142602"/>
              <a:ext cx="3175000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4.2.1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子元素选择器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5364" name="组合 14"/>
          <p:cNvGrpSpPr/>
          <p:nvPr/>
        </p:nvGrpSpPr>
        <p:grpSpPr>
          <a:xfrm>
            <a:off x="438150" y="1906588"/>
            <a:ext cx="8080375" cy="1062037"/>
            <a:chOff x="676275" y="2314574"/>
            <a:chExt cx="8080376" cy="1064058"/>
          </a:xfrm>
        </p:grpSpPr>
        <p:sp>
          <p:nvSpPr>
            <p:cNvPr id="10" name="矩形 9"/>
            <p:cNvSpPr/>
            <p:nvPr/>
          </p:nvSpPr>
          <p:spPr bwMode="auto">
            <a:xfrm>
              <a:off x="676275" y="2538837"/>
              <a:ext cx="8080376" cy="839795"/>
            </a:xfrm>
            <a:prstGeom prst="rect">
              <a:avLst/>
            </a:prstGeom>
            <a:ln w="9525"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377" name="矩形 29"/>
            <p:cNvSpPr/>
            <p:nvPr/>
          </p:nvSpPr>
          <p:spPr>
            <a:xfrm>
              <a:off x="854075" y="2752258"/>
              <a:ext cx="7661276" cy="4187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latinLnBrk="1" hangingPunct="1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子元素择器主要用来选择某个元素的第一级子元素。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 bwMode="auto">
            <a:xfrm>
              <a:off x="873125" y="2314574"/>
              <a:ext cx="1905000" cy="37218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136AB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marL="0" marR="0" lvl="0" indent="0" algn="l" defTabSz="2889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79" name="矩形 75"/>
            <p:cNvSpPr/>
            <p:nvPr/>
          </p:nvSpPr>
          <p:spPr>
            <a:xfrm>
              <a:off x="873125" y="2324100"/>
              <a:ext cx="1827213" cy="338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 念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10038" y="3309938"/>
            <a:ext cx="4110037" cy="2938462"/>
            <a:chOff x="3831415" y="3658753"/>
            <a:chExt cx="4110069" cy="2939143"/>
          </a:xfrm>
        </p:grpSpPr>
        <p:pic>
          <p:nvPicPr>
            <p:cNvPr id="15369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1415" y="3658753"/>
              <a:ext cx="4110069" cy="293914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椭圆 15"/>
            <p:cNvSpPr/>
            <p:nvPr/>
          </p:nvSpPr>
          <p:spPr bwMode="auto">
            <a:xfrm>
              <a:off x="5618954" y="5286317"/>
              <a:ext cx="792168" cy="790758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6342860" y="5208512"/>
              <a:ext cx="1020770" cy="1020999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4382281" y="5035434"/>
              <a:ext cx="1293823" cy="1292524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73" name="矩形 4"/>
            <p:cNvSpPr/>
            <p:nvPr/>
          </p:nvSpPr>
          <p:spPr>
            <a:xfrm>
              <a:off x="4678180" y="5389404"/>
              <a:ext cx="702436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2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h1</a:t>
              </a:r>
              <a:endPara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74" name="矩形 18"/>
            <p:cNvSpPr/>
            <p:nvPr/>
          </p:nvSpPr>
          <p:spPr>
            <a:xfrm>
              <a:off x="6333437" y="5519046"/>
              <a:ext cx="102976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strong</a:t>
              </a:r>
              <a:endParaRPr lang="zh-CN" altLang="en-US" sz="2000" b="1" dirty="0">
                <a:solidFill>
                  <a:srgbClr val="00B0F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75" name="矩形 23"/>
            <p:cNvSpPr/>
            <p:nvPr/>
          </p:nvSpPr>
          <p:spPr>
            <a:xfrm>
              <a:off x="5713060" y="5285825"/>
              <a:ext cx="652743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48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&gt;</a:t>
              </a:r>
              <a:endParaRPr lang="zh-CN" altLang="en-US" sz="4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2938" y="3692525"/>
            <a:ext cx="3309937" cy="2036763"/>
            <a:chOff x="727540" y="3736812"/>
            <a:chExt cx="3308865" cy="2036852"/>
          </a:xfrm>
        </p:grpSpPr>
        <p:sp>
          <p:nvSpPr>
            <p:cNvPr id="15367" name="矩形 2"/>
            <p:cNvSpPr/>
            <p:nvPr/>
          </p:nvSpPr>
          <p:spPr>
            <a:xfrm>
              <a:off x="742054" y="3736812"/>
              <a:ext cx="110799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例如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68" name="矩形 21"/>
            <p:cNvSpPr/>
            <p:nvPr/>
          </p:nvSpPr>
          <p:spPr>
            <a:xfrm>
              <a:off x="727540" y="4296336"/>
              <a:ext cx="3308865" cy="14773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希望选择只作为</a:t>
              </a: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h1 </a:t>
              </a:r>
              <a:r>
                <a:rPr lang="zh-CN" altLang="zh-CN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元素</a:t>
              </a:r>
              <a:r>
                <a:rPr lang="zh-CN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子元素的</a:t>
              </a: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strong </a:t>
              </a:r>
              <a:r>
                <a:rPr lang="zh-CN" altLang="zh-CN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元素</a:t>
              </a:r>
              <a:r>
                <a:rPr lang="zh-CN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，可以这样写：</a:t>
              </a:r>
              <a:r>
                <a:rPr lang="en-US" altLang="zh-CN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h1 &gt; strong</a:t>
              </a:r>
              <a:r>
                <a:rPr lang="zh-CN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4.2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关系选择器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6387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6406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755775" y="1142602"/>
              <a:ext cx="5027613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4.2.2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相邻兄弟选择器（</a:t>
              </a: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、</a:t>
              </a: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~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388" name="组合 14"/>
          <p:cNvGrpSpPr/>
          <p:nvPr/>
        </p:nvGrpSpPr>
        <p:grpSpPr>
          <a:xfrm>
            <a:off x="438150" y="1906588"/>
            <a:ext cx="8080375" cy="1311275"/>
            <a:chOff x="676275" y="2314574"/>
            <a:chExt cx="8080376" cy="1312723"/>
          </a:xfrm>
        </p:grpSpPr>
        <p:sp>
          <p:nvSpPr>
            <p:cNvPr id="9" name="矩形 8"/>
            <p:cNvSpPr/>
            <p:nvPr/>
          </p:nvSpPr>
          <p:spPr bwMode="auto">
            <a:xfrm>
              <a:off x="676275" y="2538658"/>
              <a:ext cx="8080376" cy="1088639"/>
            </a:xfrm>
            <a:prstGeom prst="rect">
              <a:avLst/>
            </a:prstGeom>
            <a:ln w="9525"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400" name="矩形 29"/>
            <p:cNvSpPr/>
            <p:nvPr/>
          </p:nvSpPr>
          <p:spPr>
            <a:xfrm>
              <a:off x="854075" y="2752258"/>
              <a:ext cx="7661276" cy="7885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latinLnBrk="1" hangingPunct="1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兄弟选择器用来选择与某元素位于同一个父元素之中，且位于该元素之后的兄弟元素。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873125" y="2314574"/>
              <a:ext cx="1905000" cy="371885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136AB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marL="0" marR="0" lvl="0" indent="0" algn="l" defTabSz="2889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02" name="矩形 75"/>
            <p:cNvSpPr/>
            <p:nvPr/>
          </p:nvSpPr>
          <p:spPr>
            <a:xfrm>
              <a:off x="873125" y="2324100"/>
              <a:ext cx="1827213" cy="338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 念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628775" y="3744913"/>
            <a:ext cx="2176463" cy="2324100"/>
            <a:chOff x="1628421" y="3926291"/>
            <a:chExt cx="2176897" cy="2323761"/>
          </a:xfrm>
        </p:grpSpPr>
        <p:grpSp>
          <p:nvGrpSpPr>
            <p:cNvPr id="16395" name="组合 18"/>
            <p:cNvGrpSpPr/>
            <p:nvPr/>
          </p:nvGrpSpPr>
          <p:grpSpPr>
            <a:xfrm>
              <a:off x="1628421" y="3926291"/>
              <a:ext cx="2176897" cy="2323761"/>
              <a:chOff x="2121897" y="3679550"/>
              <a:chExt cx="2176897" cy="2323761"/>
            </a:xfrm>
          </p:grpSpPr>
          <p:sp>
            <p:nvSpPr>
              <p:cNvPr id="16" name="同侧圆角矩形 15"/>
              <p:cNvSpPr/>
              <p:nvPr/>
            </p:nvSpPr>
            <p:spPr>
              <a:xfrm>
                <a:off x="2121897" y="3679550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任意多边形 16"/>
              <p:cNvSpPr/>
              <p:nvPr/>
            </p:nvSpPr>
            <p:spPr>
              <a:xfrm>
                <a:off x="2121897" y="5304913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6396" name="矩形 20"/>
            <p:cNvSpPr/>
            <p:nvPr/>
          </p:nvSpPr>
          <p:spPr>
            <a:xfrm>
              <a:off x="1961283" y="4217456"/>
              <a:ext cx="1478604" cy="11350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临近兄弟选择器</a:t>
              </a:r>
              <a:endPara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81600" y="3744913"/>
            <a:ext cx="2176463" cy="2324100"/>
            <a:chOff x="5180921" y="3926291"/>
            <a:chExt cx="2176897" cy="2323761"/>
          </a:xfrm>
        </p:grpSpPr>
        <p:grpSp>
          <p:nvGrpSpPr>
            <p:cNvPr id="16391" name="组合 19"/>
            <p:cNvGrpSpPr/>
            <p:nvPr/>
          </p:nvGrpSpPr>
          <p:grpSpPr>
            <a:xfrm>
              <a:off x="5180921" y="3926291"/>
              <a:ext cx="2176897" cy="2323761"/>
              <a:chOff x="5674397" y="3868235"/>
              <a:chExt cx="2176897" cy="2323761"/>
            </a:xfrm>
          </p:grpSpPr>
          <p:sp>
            <p:nvSpPr>
              <p:cNvPr id="21" name="同侧圆角矩形 20"/>
              <p:cNvSpPr/>
              <p:nvPr/>
            </p:nvSpPr>
            <p:spPr>
              <a:xfrm>
                <a:off x="5674397" y="3868235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1856823"/>
                  <a:satOff val="-56401"/>
                  <a:lumOff val="1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任意多边形 21"/>
              <p:cNvSpPr/>
              <p:nvPr/>
            </p:nvSpPr>
            <p:spPr>
              <a:xfrm>
                <a:off x="5674397" y="5493598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1856823"/>
                  <a:satOff val="-56401"/>
                  <a:lumOff val="18628"/>
                  <a:alphaOff val="0"/>
                </a:schemeClr>
              </a:lnRef>
              <a:fillRef idx="1">
                <a:schemeClr val="accent4">
                  <a:hueOff val="1856823"/>
                  <a:satOff val="-56401"/>
                  <a:lumOff val="18628"/>
                  <a:alphaOff val="0"/>
                </a:schemeClr>
              </a:fillRef>
              <a:effectRef idx="0">
                <a:schemeClr val="accent4">
                  <a:hueOff val="1856823"/>
                  <a:satOff val="-56401"/>
                  <a:lumOff val="1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6392" name="矩形 26"/>
            <p:cNvSpPr/>
            <p:nvPr/>
          </p:nvSpPr>
          <p:spPr>
            <a:xfrm>
              <a:off x="5558742" y="4174970"/>
              <a:ext cx="1478604" cy="11350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6F8D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普通兄弟选择器</a:t>
              </a:r>
              <a:endParaRPr lang="zh-CN" altLang="en-US" sz="2400" b="1" dirty="0">
                <a:solidFill>
                  <a:srgbClr val="6F8D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4.2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关系选择器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7411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428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755775" y="1142602"/>
              <a:ext cx="5027613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4.2.2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相邻兄弟选择器（</a:t>
              </a: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、</a:t>
              </a: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~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412" name="组合 14"/>
          <p:cNvGrpSpPr/>
          <p:nvPr/>
        </p:nvGrpSpPr>
        <p:grpSpPr>
          <a:xfrm>
            <a:off x="438150" y="1906588"/>
            <a:ext cx="8080375" cy="1311275"/>
            <a:chOff x="676275" y="2314574"/>
            <a:chExt cx="8080376" cy="1312723"/>
          </a:xfrm>
        </p:grpSpPr>
        <p:sp>
          <p:nvSpPr>
            <p:cNvPr id="9" name="矩形 8"/>
            <p:cNvSpPr/>
            <p:nvPr/>
          </p:nvSpPr>
          <p:spPr bwMode="auto">
            <a:xfrm>
              <a:off x="676275" y="2538658"/>
              <a:ext cx="8080376" cy="1088639"/>
            </a:xfrm>
            <a:prstGeom prst="rect">
              <a:avLst/>
            </a:prstGeom>
            <a:ln w="9525"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422" name="矩形 29"/>
            <p:cNvSpPr/>
            <p:nvPr/>
          </p:nvSpPr>
          <p:spPr>
            <a:xfrm>
              <a:off x="854075" y="2752258"/>
              <a:ext cx="7661276" cy="7885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latinLnBrk="1" hangingPunct="1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兄弟选择器用来选择与某元素位于同一个父元素之中，且位于该元素之后的兄弟元素。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873125" y="2314574"/>
              <a:ext cx="1905000" cy="371885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136AB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marL="0" marR="0" lvl="0" indent="0" algn="l" defTabSz="2889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24" name="矩形 75"/>
            <p:cNvSpPr/>
            <p:nvPr/>
          </p:nvSpPr>
          <p:spPr>
            <a:xfrm>
              <a:off x="873125" y="2324100"/>
              <a:ext cx="1827213" cy="338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 念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13" name="组合 12"/>
          <p:cNvGrpSpPr/>
          <p:nvPr/>
        </p:nvGrpSpPr>
        <p:grpSpPr>
          <a:xfrm>
            <a:off x="1628775" y="3744913"/>
            <a:ext cx="2176463" cy="2324100"/>
            <a:chOff x="1628421" y="3926291"/>
            <a:chExt cx="2176897" cy="2323761"/>
          </a:xfrm>
        </p:grpSpPr>
        <p:grpSp>
          <p:nvGrpSpPr>
            <p:cNvPr id="17417" name="组合 18"/>
            <p:cNvGrpSpPr/>
            <p:nvPr/>
          </p:nvGrpSpPr>
          <p:grpSpPr>
            <a:xfrm>
              <a:off x="1628421" y="3926291"/>
              <a:ext cx="2176897" cy="2323761"/>
              <a:chOff x="2121897" y="3679550"/>
              <a:chExt cx="2176897" cy="2323761"/>
            </a:xfrm>
          </p:grpSpPr>
          <p:sp>
            <p:nvSpPr>
              <p:cNvPr id="16" name="同侧圆角矩形 15"/>
              <p:cNvSpPr/>
              <p:nvPr/>
            </p:nvSpPr>
            <p:spPr>
              <a:xfrm>
                <a:off x="2121897" y="3679550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任意多边形 16"/>
              <p:cNvSpPr/>
              <p:nvPr/>
            </p:nvSpPr>
            <p:spPr>
              <a:xfrm>
                <a:off x="2121897" y="5304913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418" name="矩形 20"/>
            <p:cNvSpPr/>
            <p:nvPr/>
          </p:nvSpPr>
          <p:spPr>
            <a:xfrm>
              <a:off x="1961283" y="4217456"/>
              <a:ext cx="1478604" cy="11350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临近兄弟选择器</a:t>
              </a:r>
              <a:endPara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359275" y="3738563"/>
            <a:ext cx="3603625" cy="2314575"/>
            <a:chOff x="4359011" y="3739352"/>
            <a:chExt cx="3604512" cy="2313340"/>
          </a:xfrm>
        </p:grpSpPr>
        <p:sp>
          <p:nvSpPr>
            <p:cNvPr id="2" name="圆角矩形标注 1"/>
            <p:cNvSpPr/>
            <p:nvPr/>
          </p:nvSpPr>
          <p:spPr bwMode="auto">
            <a:xfrm rot="5400000">
              <a:off x="5004597" y="3093766"/>
              <a:ext cx="2313340" cy="3604512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416" name="矩形 2"/>
            <p:cNvSpPr/>
            <p:nvPr/>
          </p:nvSpPr>
          <p:spPr>
            <a:xfrm>
              <a:off x="4515203" y="3821932"/>
              <a:ext cx="3364441" cy="21698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该选择器使用加号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+”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来链接前后两个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。选择器中的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两个元素有同一个父亲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，而且第二个元素必须紧跟第一个元素。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4.2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关系选择器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8435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8452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755775" y="1142602"/>
              <a:ext cx="5027613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4.2.2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相邻兄弟选择器（</a:t>
              </a: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、</a:t>
              </a: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~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436" name="组合 14"/>
          <p:cNvGrpSpPr/>
          <p:nvPr/>
        </p:nvGrpSpPr>
        <p:grpSpPr>
          <a:xfrm>
            <a:off x="438150" y="1906588"/>
            <a:ext cx="8080375" cy="1311275"/>
            <a:chOff x="676275" y="2314574"/>
            <a:chExt cx="8080376" cy="1312723"/>
          </a:xfrm>
        </p:grpSpPr>
        <p:sp>
          <p:nvSpPr>
            <p:cNvPr id="9" name="矩形 8"/>
            <p:cNvSpPr/>
            <p:nvPr/>
          </p:nvSpPr>
          <p:spPr bwMode="auto">
            <a:xfrm>
              <a:off x="676275" y="2538658"/>
              <a:ext cx="8080376" cy="1088639"/>
            </a:xfrm>
            <a:prstGeom prst="rect">
              <a:avLst/>
            </a:prstGeom>
            <a:ln w="9525">
              <a:solidFill>
                <a:srgbClr val="0070C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446" name="矩形 29"/>
            <p:cNvSpPr/>
            <p:nvPr/>
          </p:nvSpPr>
          <p:spPr>
            <a:xfrm>
              <a:off x="854075" y="2752258"/>
              <a:ext cx="7661276" cy="7885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latinLnBrk="1" hangingPunct="1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兄弟选择器用来选择与某元素位于同一个父元素之中，且位于该元素之后的兄弟元素。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873125" y="2314574"/>
              <a:ext cx="1905000" cy="371885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136AB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marL="0" marR="0" lvl="0" indent="0" algn="l" defTabSz="28892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8" name="矩形 75"/>
            <p:cNvSpPr/>
            <p:nvPr/>
          </p:nvSpPr>
          <p:spPr>
            <a:xfrm>
              <a:off x="873125" y="2324100"/>
              <a:ext cx="1827213" cy="338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 念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359275" y="3738563"/>
            <a:ext cx="3603625" cy="2314575"/>
            <a:chOff x="4359011" y="3739352"/>
            <a:chExt cx="3604512" cy="2313340"/>
          </a:xfrm>
        </p:grpSpPr>
        <p:sp>
          <p:nvSpPr>
            <p:cNvPr id="2" name="圆角矩形标注 1"/>
            <p:cNvSpPr/>
            <p:nvPr/>
          </p:nvSpPr>
          <p:spPr bwMode="auto">
            <a:xfrm rot="5400000">
              <a:off x="5004597" y="3093766"/>
              <a:ext cx="2313340" cy="3604512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44" name="矩形 2"/>
            <p:cNvSpPr/>
            <p:nvPr/>
          </p:nvSpPr>
          <p:spPr>
            <a:xfrm>
              <a:off x="4515203" y="3821932"/>
              <a:ext cx="3364441" cy="21698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普通兄弟选择器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 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~”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来链接前后两个选择器。选择器中的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两个元素有同一个父亲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，但第二个元素不必紧跟第一个元素。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438" name="组合 24"/>
          <p:cNvGrpSpPr/>
          <p:nvPr/>
        </p:nvGrpSpPr>
        <p:grpSpPr>
          <a:xfrm>
            <a:off x="1624013" y="3744913"/>
            <a:ext cx="2176462" cy="2324100"/>
            <a:chOff x="5180921" y="3926291"/>
            <a:chExt cx="2176897" cy="2323761"/>
          </a:xfrm>
        </p:grpSpPr>
        <p:grpSp>
          <p:nvGrpSpPr>
            <p:cNvPr id="18439" name="组合 19"/>
            <p:cNvGrpSpPr/>
            <p:nvPr/>
          </p:nvGrpSpPr>
          <p:grpSpPr>
            <a:xfrm>
              <a:off x="5180921" y="3926291"/>
              <a:ext cx="2176897" cy="2323761"/>
              <a:chOff x="5674397" y="3868235"/>
              <a:chExt cx="2176897" cy="2323761"/>
            </a:xfrm>
          </p:grpSpPr>
          <p:sp>
            <p:nvSpPr>
              <p:cNvPr id="30" name="同侧圆角矩形 29"/>
              <p:cNvSpPr/>
              <p:nvPr/>
            </p:nvSpPr>
            <p:spPr>
              <a:xfrm>
                <a:off x="5674397" y="3868235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1856823"/>
                  <a:satOff val="-56401"/>
                  <a:lumOff val="1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任意多边形 30"/>
              <p:cNvSpPr/>
              <p:nvPr/>
            </p:nvSpPr>
            <p:spPr>
              <a:xfrm>
                <a:off x="5674397" y="5493598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1856823"/>
                  <a:satOff val="-56401"/>
                  <a:lumOff val="18628"/>
                  <a:alphaOff val="0"/>
                </a:schemeClr>
              </a:lnRef>
              <a:fillRef idx="1">
                <a:schemeClr val="accent4">
                  <a:hueOff val="1856823"/>
                  <a:satOff val="-56401"/>
                  <a:lumOff val="18628"/>
                  <a:alphaOff val="0"/>
                </a:schemeClr>
              </a:fillRef>
              <a:effectRef idx="0">
                <a:schemeClr val="accent4">
                  <a:hueOff val="1856823"/>
                  <a:satOff val="-56401"/>
                  <a:lumOff val="1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8440" name="矩形 26"/>
            <p:cNvSpPr/>
            <p:nvPr/>
          </p:nvSpPr>
          <p:spPr>
            <a:xfrm>
              <a:off x="5558742" y="4174970"/>
              <a:ext cx="1478604" cy="11350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6F8D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普通兄弟选择器</a:t>
              </a:r>
              <a:endParaRPr lang="zh-CN" altLang="en-US" sz="2400" b="1" dirty="0">
                <a:solidFill>
                  <a:srgbClr val="6F8D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4.3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结构化伪类选择器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57463" y="2327275"/>
            <a:ext cx="5432425" cy="234632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关系选择器和前面讲的复合选择器类似，但关系选择器可以更精确的控制元素样式。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中的关系选择器主要包括子元素选择器和相邻兄弟选择器，其中子元素择器由符号“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&gt;”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连接，兄弟选择器由符号“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~”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连接</a:t>
            </a:r>
            <a:endParaRPr kumimoji="0" lang="zh-CN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2578" y="4950164"/>
            <a:ext cx="9144000" cy="116345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05075" y="5048250"/>
            <a:ext cx="5430838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本节将详细讲解这两种选择器。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7" descr="总结小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771" y="448469"/>
            <a:ext cx="3649663" cy="592454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4.3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结构化伪类选择器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76413" y="1938338"/>
            <a:ext cx="6096000" cy="790575"/>
            <a:chOff x="1910363" y="2286295"/>
            <a:chExt cx="6096000" cy="1127125"/>
          </a:xfrm>
        </p:grpSpPr>
        <p:sp>
          <p:nvSpPr>
            <p:cNvPr id="10" name="任意多边形 9"/>
            <p:cNvSpPr/>
            <p:nvPr/>
          </p:nvSpPr>
          <p:spPr>
            <a:xfrm>
              <a:off x="1910363" y="2286295"/>
              <a:ext cx="788987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2699350" y="2286295"/>
              <a:ext cx="5307013" cy="73331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511" name="矩形 24"/>
            <p:cNvSpPr/>
            <p:nvPr/>
          </p:nvSpPr>
          <p:spPr>
            <a:xfrm>
              <a:off x="2892690" y="2357746"/>
              <a:ext cx="1745927" cy="580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marL="342900" indent="-342900">
                <a:lnSpc>
                  <a:spcPct val="125000"/>
                </a:lnSpc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:root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76413" y="2501900"/>
            <a:ext cx="6096000" cy="814388"/>
            <a:chOff x="1910363" y="3264852"/>
            <a:chExt cx="6096000" cy="1127125"/>
          </a:xfrm>
        </p:grpSpPr>
        <p:sp>
          <p:nvSpPr>
            <p:cNvPr id="14" name="任意多边形 13"/>
            <p:cNvSpPr/>
            <p:nvPr/>
          </p:nvSpPr>
          <p:spPr>
            <a:xfrm>
              <a:off x="1910363" y="3264852"/>
              <a:ext cx="788987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2699350" y="3264852"/>
              <a:ext cx="5307013" cy="731643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508" name="矩形 28"/>
            <p:cNvSpPr/>
            <p:nvPr/>
          </p:nvSpPr>
          <p:spPr>
            <a:xfrm>
              <a:off x="2892690" y="3404477"/>
              <a:ext cx="4572000" cy="5111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:not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76413" y="3089275"/>
            <a:ext cx="6096000" cy="760413"/>
            <a:chOff x="1910363" y="4243409"/>
            <a:chExt cx="6096000" cy="1127125"/>
          </a:xfrm>
        </p:grpSpPr>
        <p:sp>
          <p:nvSpPr>
            <p:cNvPr id="18" name="任意多边形 17"/>
            <p:cNvSpPr/>
            <p:nvPr/>
          </p:nvSpPr>
          <p:spPr>
            <a:xfrm>
              <a:off x="1910363" y="4243409"/>
              <a:ext cx="788987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同侧圆角矩形 18"/>
            <p:cNvSpPr/>
            <p:nvPr/>
          </p:nvSpPr>
          <p:spPr>
            <a:xfrm rot="5400000">
              <a:off x="4985777" y="1956983"/>
              <a:ext cx="734160" cy="5307013"/>
            </a:xfrm>
            <a:prstGeom prst="round2SameRect">
              <a:avLst/>
            </a:pr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505" name="矩形 32"/>
            <p:cNvSpPr/>
            <p:nvPr/>
          </p:nvSpPr>
          <p:spPr>
            <a:xfrm>
              <a:off x="2892690" y="4336887"/>
              <a:ext cx="4572000" cy="5474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:only-child 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776413" y="3622675"/>
            <a:ext cx="6096000" cy="808038"/>
            <a:chOff x="1910363" y="5221967"/>
            <a:chExt cx="6096000" cy="1127125"/>
          </a:xfrm>
        </p:grpSpPr>
        <p:sp>
          <p:nvSpPr>
            <p:cNvPr id="22" name="任意多边形 21"/>
            <p:cNvSpPr/>
            <p:nvPr/>
          </p:nvSpPr>
          <p:spPr>
            <a:xfrm>
              <a:off x="1910363" y="5221967"/>
              <a:ext cx="788987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606" tIns="409100" rIns="14605" bIns="409098" spcCol="1270" anchor="ctr"/>
            <a:lstStyle/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2699350" y="5221967"/>
              <a:ext cx="5307013" cy="732964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502" name="矩形 36"/>
            <p:cNvSpPr/>
            <p:nvPr/>
          </p:nvSpPr>
          <p:spPr>
            <a:xfrm>
              <a:off x="2892689" y="5335882"/>
              <a:ext cx="5108028" cy="5151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:first-child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:last-child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770063" y="4213225"/>
            <a:ext cx="6096000" cy="760413"/>
            <a:chOff x="1910363" y="4243409"/>
            <a:chExt cx="6096000" cy="1127125"/>
          </a:xfrm>
        </p:grpSpPr>
        <p:sp>
          <p:nvSpPr>
            <p:cNvPr id="26" name="任意多边形 25"/>
            <p:cNvSpPr/>
            <p:nvPr/>
          </p:nvSpPr>
          <p:spPr>
            <a:xfrm>
              <a:off x="1910363" y="4243409"/>
              <a:ext cx="788987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同侧圆角矩形 26"/>
            <p:cNvSpPr/>
            <p:nvPr/>
          </p:nvSpPr>
          <p:spPr>
            <a:xfrm rot="5400000">
              <a:off x="4985777" y="1956983"/>
              <a:ext cx="734160" cy="5307013"/>
            </a:xfrm>
            <a:prstGeom prst="round2SameRect">
              <a:avLst/>
            </a:pr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499" name="矩形 32"/>
            <p:cNvSpPr/>
            <p:nvPr/>
          </p:nvSpPr>
          <p:spPr>
            <a:xfrm>
              <a:off x="2903979" y="4353607"/>
              <a:ext cx="4847326" cy="5474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:nth-child(n)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:nth-last-child(n)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70063" y="4745038"/>
            <a:ext cx="6343650" cy="808037"/>
            <a:chOff x="1910363" y="5221967"/>
            <a:chExt cx="6344097" cy="1127125"/>
          </a:xfrm>
        </p:grpSpPr>
        <p:sp>
          <p:nvSpPr>
            <p:cNvPr id="30" name="任意多边形 29"/>
            <p:cNvSpPr/>
            <p:nvPr/>
          </p:nvSpPr>
          <p:spPr>
            <a:xfrm>
              <a:off x="1910363" y="5221967"/>
              <a:ext cx="789043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606" tIns="409100" rIns="14605" bIns="409098" spcCol="1270" anchor="ctr"/>
            <a:lstStyle/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2699406" y="5221967"/>
              <a:ext cx="5307387" cy="732963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496" name="矩形 36"/>
            <p:cNvSpPr/>
            <p:nvPr/>
          </p:nvSpPr>
          <p:spPr>
            <a:xfrm>
              <a:off x="2892690" y="5339695"/>
              <a:ext cx="5361770" cy="5151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:nth-of-type(n)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:nth-last-of-type(n)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70063" y="5332413"/>
            <a:ext cx="6761162" cy="808037"/>
            <a:chOff x="1910363" y="5221967"/>
            <a:chExt cx="6761943" cy="1127125"/>
          </a:xfrm>
        </p:grpSpPr>
        <p:sp>
          <p:nvSpPr>
            <p:cNvPr id="34" name="任意多边形 33"/>
            <p:cNvSpPr/>
            <p:nvPr/>
          </p:nvSpPr>
          <p:spPr>
            <a:xfrm>
              <a:off x="1910363" y="5221967"/>
              <a:ext cx="78907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606" tIns="409100" rIns="14605" bIns="409098" spcCol="1270" anchor="ctr"/>
            <a:lstStyle/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2699441" y="5221967"/>
              <a:ext cx="5307626" cy="732963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493" name="矩形 36"/>
            <p:cNvSpPr/>
            <p:nvPr/>
          </p:nvSpPr>
          <p:spPr>
            <a:xfrm>
              <a:off x="2892689" y="5339695"/>
              <a:ext cx="5779617" cy="5151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:empty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490" name="矩形 1"/>
          <p:cNvSpPr/>
          <p:nvPr/>
        </p:nvSpPr>
        <p:spPr>
          <a:xfrm>
            <a:off x="1633538" y="1198563"/>
            <a:ext cx="3878262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常用的结构化伪类选择器有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学习目标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08175" y="1827213"/>
            <a:ext cx="5308600" cy="3605212"/>
            <a:chOff x="1907374" y="1823742"/>
            <a:chExt cx="5447653" cy="3699466"/>
          </a:xfrm>
        </p:grpSpPr>
        <p:graphicFrame>
          <p:nvGraphicFramePr>
            <p:cNvPr id="3108" name="图表 2"/>
            <p:cNvGraphicFramePr/>
            <p:nvPr/>
          </p:nvGraphicFramePr>
          <p:xfrm>
            <a:off x="1855255" y="1771623"/>
            <a:ext cx="5551891" cy="3803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5407025" imgH="3712210" progId="Excel.Chart.8">
                    <p:embed/>
                  </p:oleObj>
                </mc:Choice>
                <mc:Fallback>
                  <p:oleObj name="" r:id="rId1" imgW="5407025" imgH="3712210" progId="Excel.Chart.8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855255" y="1771623"/>
                          <a:ext cx="5551891" cy="380370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09" name="组合 38"/>
            <p:cNvGrpSpPr/>
            <p:nvPr/>
          </p:nvGrpSpPr>
          <p:grpSpPr>
            <a:xfrm>
              <a:off x="3547107" y="2547740"/>
              <a:ext cx="2385288" cy="2484876"/>
              <a:chOff x="3389839" y="2382167"/>
              <a:chExt cx="2887746" cy="3009219"/>
            </a:xfrm>
          </p:grpSpPr>
          <p:sp>
            <p:nvSpPr>
              <p:cNvPr id="41" name="弧形 40"/>
              <p:cNvSpPr/>
              <p:nvPr/>
            </p:nvSpPr>
            <p:spPr bwMode="auto">
              <a:xfrm rot="5400000">
                <a:off x="3975356" y="3086717"/>
                <a:ext cx="1315822" cy="1313516"/>
              </a:xfrm>
              <a:prstGeom prst="arc">
                <a:avLst>
                  <a:gd name="adj1" fmla="val 5382197"/>
                  <a:gd name="adj2" fmla="val 0"/>
                </a:avLst>
              </a:prstGeom>
              <a:noFill/>
              <a:ln w="57150" cap="flat" cmpd="sng" algn="ctr">
                <a:solidFill>
                  <a:srgbClr val="D5F4FF"/>
                </a:solidFill>
                <a:prstDash val="solid"/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弧形 41"/>
              <p:cNvSpPr/>
              <p:nvPr/>
            </p:nvSpPr>
            <p:spPr bwMode="auto">
              <a:xfrm>
                <a:off x="4092872" y="3201957"/>
                <a:ext cx="1084736" cy="1085010"/>
              </a:xfrm>
              <a:prstGeom prst="arc">
                <a:avLst>
                  <a:gd name="adj1" fmla="val 10763236"/>
                  <a:gd name="adj2" fmla="val 0"/>
                </a:avLst>
              </a:prstGeom>
              <a:noFill/>
              <a:ln w="57150" cap="flat" cmpd="sng" algn="ctr">
                <a:solidFill>
                  <a:srgbClr val="D5F4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弧形 42"/>
              <p:cNvSpPr/>
              <p:nvPr/>
            </p:nvSpPr>
            <p:spPr bwMode="auto">
              <a:xfrm rot="16200000">
                <a:off x="4171648" y="3346072"/>
                <a:ext cx="899572" cy="824399"/>
              </a:xfrm>
              <a:prstGeom prst="arc">
                <a:avLst>
                  <a:gd name="adj1" fmla="val 16251812"/>
                  <a:gd name="adj2" fmla="val 0"/>
                </a:avLst>
              </a:prstGeom>
              <a:noFill/>
              <a:ln w="57150" cap="flat" cmpd="sng" algn="ctr">
                <a:solidFill>
                  <a:srgbClr val="D5F4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113" name="组合 3"/>
              <p:cNvGrpSpPr/>
              <p:nvPr/>
            </p:nvGrpSpPr>
            <p:grpSpPr>
              <a:xfrm>
                <a:off x="3389839" y="2382167"/>
                <a:ext cx="2887746" cy="3009219"/>
                <a:chOff x="3389840" y="2382171"/>
                <a:chExt cx="2887747" cy="3009222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 rot="18611915">
                  <a:off x="3118452" y="2653601"/>
                  <a:ext cx="1041611" cy="49700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kern="1200" cap="none" spc="300" normalizeH="0" baseline="0" noProof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熟悉</a:t>
                  </a:r>
                  <a:endPara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 rot="2700000">
                  <a:off x="3317648" y="4622403"/>
                  <a:ext cx="1041611" cy="49700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kern="1200" cap="none" spc="300" normalizeH="0" baseline="0" noProof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掌握</a:t>
                  </a:r>
                  <a:endPara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 rot="18900000">
                  <a:off x="5236777" y="4525674"/>
                  <a:ext cx="1041347" cy="49713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kern="1200" cap="none" spc="300" normalizeH="0" baseline="0" noProof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理解</a:t>
                  </a:r>
                  <a:endPara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 rot="3181581" flipH="1">
                <a:off x="5255380" y="2790702"/>
                <a:ext cx="1043583" cy="4970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理解</a:t>
                </a:r>
                <a:endParaRPr kumimoji="0" lang="zh-CN" altLang="en-US" sz="2000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471488" y="1568450"/>
            <a:ext cx="3295650" cy="1181100"/>
            <a:chOff x="153988" y="1573959"/>
            <a:chExt cx="3295238" cy="1181811"/>
          </a:xfrm>
        </p:grpSpPr>
        <p:sp>
          <p:nvSpPr>
            <p:cNvPr id="3101" name="矩形 5"/>
            <p:cNvSpPr/>
            <p:nvPr/>
          </p:nvSpPr>
          <p:spPr>
            <a:xfrm>
              <a:off x="765761" y="1573959"/>
              <a:ext cx="2683465" cy="78523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indent="-457200">
                <a:lnSpc>
                  <a:spcPct val="125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熟悉</a:t>
              </a:r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CSS4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中新增加的属性选择器。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02" name="组合 16"/>
            <p:cNvGrpSpPr/>
            <p:nvPr/>
          </p:nvGrpSpPr>
          <p:grpSpPr>
            <a:xfrm>
              <a:off x="466536" y="2103548"/>
              <a:ext cx="2179369" cy="652222"/>
              <a:chOff x="860198" y="2352244"/>
              <a:chExt cx="2178276" cy="652213"/>
            </a:xfrm>
          </p:grpSpPr>
          <p:cxnSp>
            <p:nvCxnSpPr>
              <p:cNvPr id="3106" name="直接连接符 7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7" name="直接连接符 10"/>
              <p:cNvCxnSpPr/>
              <p:nvPr/>
            </p:nvCxnSpPr>
            <p:spPr>
              <a:xfrm>
                <a:off x="1222939" y="3004457"/>
                <a:ext cx="181553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103" name="组合 15"/>
            <p:cNvGrpSpPr/>
            <p:nvPr/>
          </p:nvGrpSpPr>
          <p:grpSpPr>
            <a:xfrm>
              <a:off x="153988" y="1614313"/>
              <a:ext cx="474819" cy="522307"/>
              <a:chOff x="1232465" y="3529898"/>
              <a:chExt cx="474581" cy="522300"/>
            </a:xfrm>
          </p:grpSpPr>
          <p:sp>
            <p:nvSpPr>
              <p:cNvPr id="53" name="椭圆 52"/>
              <p:cNvSpPr/>
              <p:nvPr/>
            </p:nvSpPr>
            <p:spPr bwMode="auto">
              <a:xfrm>
                <a:off x="1232465" y="3557847"/>
                <a:ext cx="474365" cy="474941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287992" y="3529256"/>
                <a:ext cx="334754" cy="522594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5372100" y="1585913"/>
            <a:ext cx="3209925" cy="1171575"/>
            <a:chOff x="5488039" y="2040117"/>
            <a:chExt cx="3208286" cy="1169808"/>
          </a:xfrm>
        </p:grpSpPr>
        <p:grpSp>
          <p:nvGrpSpPr>
            <p:cNvPr id="3094" name="组合 32"/>
            <p:cNvGrpSpPr/>
            <p:nvPr/>
          </p:nvGrpSpPr>
          <p:grpSpPr>
            <a:xfrm flipH="1">
              <a:off x="6253163" y="2557463"/>
              <a:ext cx="2178050" cy="652462"/>
              <a:chOff x="860198" y="2352244"/>
              <a:chExt cx="2178276" cy="652213"/>
            </a:xfrm>
          </p:grpSpPr>
          <p:cxnSp>
            <p:nvCxnSpPr>
              <p:cNvPr id="3099" name="直接连接符 33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0" name="直接连接符 34"/>
              <p:cNvCxnSpPr/>
              <p:nvPr/>
            </p:nvCxnSpPr>
            <p:spPr>
              <a:xfrm>
                <a:off x="1222939" y="3004457"/>
                <a:ext cx="181553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95" name="组合 35"/>
            <p:cNvGrpSpPr/>
            <p:nvPr/>
          </p:nvGrpSpPr>
          <p:grpSpPr>
            <a:xfrm>
              <a:off x="8223250" y="2109791"/>
              <a:ext cx="473075" cy="522287"/>
              <a:chOff x="1232465" y="3530023"/>
              <a:chExt cx="474415" cy="522742"/>
            </a:xfrm>
          </p:grpSpPr>
          <p:sp>
            <p:nvSpPr>
              <p:cNvPr id="61" name="椭圆 60"/>
              <p:cNvSpPr/>
              <p:nvPr/>
            </p:nvSpPr>
            <p:spPr bwMode="auto">
              <a:xfrm>
                <a:off x="1232708" y="3558651"/>
                <a:ext cx="474172" cy="475946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301129" y="3530094"/>
                <a:ext cx="335739" cy="521954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96" name="矩形 46"/>
            <p:cNvSpPr/>
            <p:nvPr/>
          </p:nvSpPr>
          <p:spPr>
            <a:xfrm>
              <a:off x="5488039" y="2040117"/>
              <a:ext cx="2754296" cy="43801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marL="457200" indent="-457200" algn="r">
                <a:lnSpc>
                  <a:spcPct val="125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关系选择器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的用法。</a:t>
              </a:r>
              <a:endParaRPr lang="zh-CN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405438" y="4879975"/>
            <a:ext cx="3465512" cy="1130300"/>
            <a:chOff x="5231360" y="4225925"/>
            <a:chExt cx="3464965" cy="1129656"/>
          </a:xfrm>
        </p:grpSpPr>
        <p:sp>
          <p:nvSpPr>
            <p:cNvPr id="3087" name="矩形 51"/>
            <p:cNvSpPr/>
            <p:nvPr/>
          </p:nvSpPr>
          <p:spPr>
            <a:xfrm>
              <a:off x="5231360" y="4571152"/>
              <a:ext cx="2806340" cy="784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marL="457200" indent="-457200" algn="r">
                <a:lnSpc>
                  <a:spcPct val="125000"/>
                </a:lnSpc>
                <a:buFont typeface="Calibri" panose="020F0502020204030204" pitchFamily="34" charset="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理解常用的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结构化伪类选择器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。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3088" name="组合 38"/>
            <p:cNvGrpSpPr/>
            <p:nvPr/>
          </p:nvGrpSpPr>
          <p:grpSpPr>
            <a:xfrm rot="10800000">
              <a:off x="5685823" y="4225925"/>
              <a:ext cx="2745390" cy="652463"/>
              <a:chOff x="860198" y="2352244"/>
              <a:chExt cx="2745675" cy="652213"/>
            </a:xfrm>
          </p:grpSpPr>
          <p:cxnSp>
            <p:nvCxnSpPr>
              <p:cNvPr id="3092" name="直接连接符 39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093" name="直接连接符 40"/>
              <p:cNvCxnSpPr/>
              <p:nvPr/>
            </p:nvCxnSpPr>
            <p:spPr>
              <a:xfrm rot="-10800000" flipH="1">
                <a:off x="1222939" y="3004457"/>
                <a:ext cx="2382934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89" name="组合 41"/>
            <p:cNvGrpSpPr/>
            <p:nvPr/>
          </p:nvGrpSpPr>
          <p:grpSpPr>
            <a:xfrm flipH="1">
              <a:off x="8223250" y="4806950"/>
              <a:ext cx="473075" cy="523875"/>
              <a:chOff x="1232465" y="3533629"/>
              <a:chExt cx="474415" cy="523220"/>
            </a:xfrm>
          </p:grpSpPr>
          <p:sp>
            <p:nvSpPr>
              <p:cNvPr id="69" name="椭圆 68"/>
              <p:cNvSpPr/>
              <p:nvPr/>
            </p:nvSpPr>
            <p:spPr bwMode="auto">
              <a:xfrm>
                <a:off x="1232465" y="3558652"/>
                <a:ext cx="474340" cy="473799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305685" y="3533299"/>
                <a:ext cx="335858" cy="522922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 flipH="1">
            <a:off x="474663" y="4838700"/>
            <a:ext cx="3092450" cy="1150938"/>
            <a:chOff x="5349232" y="4225925"/>
            <a:chExt cx="3347093" cy="1153500"/>
          </a:xfrm>
        </p:grpSpPr>
        <p:sp>
          <p:nvSpPr>
            <p:cNvPr id="3080" name="矩形 51"/>
            <p:cNvSpPr/>
            <p:nvPr/>
          </p:nvSpPr>
          <p:spPr>
            <a:xfrm>
              <a:off x="5349232" y="4593011"/>
              <a:ext cx="2688474" cy="78641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indent="-457200">
                <a:lnSpc>
                  <a:spcPct val="125000"/>
                </a:lnSpc>
                <a:buFont typeface="Calibri" panose="020F0502020204030204" pitchFamily="34" charset="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掌握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伪元素选择器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的用法。</a:t>
              </a:r>
              <a:endPara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3081" name="组合 38"/>
            <p:cNvGrpSpPr/>
            <p:nvPr/>
          </p:nvGrpSpPr>
          <p:grpSpPr>
            <a:xfrm rot="10800000">
              <a:off x="5831511" y="4225925"/>
              <a:ext cx="2599702" cy="652463"/>
              <a:chOff x="860198" y="2352244"/>
              <a:chExt cx="2599972" cy="652213"/>
            </a:xfrm>
          </p:grpSpPr>
          <p:cxnSp>
            <p:nvCxnSpPr>
              <p:cNvPr id="3085" name="直接连接符 39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086" name="直接连接符 40"/>
              <p:cNvCxnSpPr/>
              <p:nvPr/>
            </p:nvCxnSpPr>
            <p:spPr>
              <a:xfrm rot="-10800000" flipH="1">
                <a:off x="1222939" y="3004457"/>
                <a:ext cx="2237231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82" name="组合 41"/>
            <p:cNvGrpSpPr/>
            <p:nvPr/>
          </p:nvGrpSpPr>
          <p:grpSpPr>
            <a:xfrm flipH="1">
              <a:off x="8223250" y="4806950"/>
              <a:ext cx="473075" cy="523875"/>
              <a:chOff x="1232465" y="3533629"/>
              <a:chExt cx="474415" cy="523220"/>
            </a:xfrm>
          </p:grpSpPr>
          <p:sp>
            <p:nvSpPr>
              <p:cNvPr id="51" name="椭圆 50"/>
              <p:cNvSpPr/>
              <p:nvPr/>
            </p:nvSpPr>
            <p:spPr bwMode="auto">
              <a:xfrm>
                <a:off x="1232465" y="3558756"/>
                <a:ext cx="473848" cy="473536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04835" y="3533332"/>
                <a:ext cx="336001" cy="522796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4.3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结构化伪类选择器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1507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10" name="矩形 9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1518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1755775" y="1142602"/>
              <a:ext cx="3051175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4.3.1 :root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选择器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14475" y="2389188"/>
            <a:ext cx="6096000" cy="790575"/>
            <a:chOff x="1910363" y="2286295"/>
            <a:chExt cx="6096000" cy="1127125"/>
          </a:xfrm>
        </p:grpSpPr>
        <p:sp>
          <p:nvSpPr>
            <p:cNvPr id="14" name="任意多边形 13"/>
            <p:cNvSpPr/>
            <p:nvPr/>
          </p:nvSpPr>
          <p:spPr>
            <a:xfrm>
              <a:off x="1910363" y="2286295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2699351" y="2286295"/>
              <a:ext cx="5307012" cy="73331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514" name="矩形 24"/>
            <p:cNvSpPr/>
            <p:nvPr/>
          </p:nvSpPr>
          <p:spPr>
            <a:xfrm>
              <a:off x="2892690" y="2316360"/>
              <a:ext cx="1745927" cy="580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marL="342900" indent="-342900">
                <a:lnSpc>
                  <a:spcPct val="125000"/>
                </a:lnSpc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:root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543050" y="3506788"/>
            <a:ext cx="6096000" cy="2400300"/>
            <a:chOff x="1514475" y="3782334"/>
            <a:chExt cx="6096000" cy="2400752"/>
          </a:xfrm>
        </p:grpSpPr>
        <p:sp>
          <p:nvSpPr>
            <p:cNvPr id="21510" name="矩形 62"/>
            <p:cNvSpPr/>
            <p:nvPr/>
          </p:nvSpPr>
          <p:spPr>
            <a:xfrm>
              <a:off x="1632848" y="4130670"/>
              <a:ext cx="5812977" cy="1754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:root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于匹配文档根元素，在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HTML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中，根元素始终是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html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元素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。也就是说使用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:root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选择器”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定义的样式，对所有页面元素都生效。对于不需要该样式的元素，可以单独设置样式进行覆盖。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1514475" y="3782334"/>
              <a:ext cx="6096000" cy="2400752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4.3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结构化伪类选择器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2531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10" name="矩形 9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542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1755775" y="1142602"/>
              <a:ext cx="2894013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4.3.2 :not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选择器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14475" y="2417763"/>
            <a:ext cx="6096000" cy="790575"/>
            <a:chOff x="1910363" y="2286295"/>
            <a:chExt cx="6096000" cy="1127125"/>
          </a:xfrm>
        </p:grpSpPr>
        <p:sp>
          <p:nvSpPr>
            <p:cNvPr id="21" name="任意多边形 20"/>
            <p:cNvSpPr/>
            <p:nvPr/>
          </p:nvSpPr>
          <p:spPr>
            <a:xfrm>
              <a:off x="1910363" y="2286295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2699351" y="2286295"/>
              <a:ext cx="5307012" cy="73331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538" name="矩形 24"/>
            <p:cNvSpPr/>
            <p:nvPr/>
          </p:nvSpPr>
          <p:spPr>
            <a:xfrm>
              <a:off x="2892690" y="2399131"/>
              <a:ext cx="1656223" cy="5265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:not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43050" y="3636963"/>
            <a:ext cx="6096000" cy="1790700"/>
            <a:chOff x="1514475" y="3912960"/>
            <a:chExt cx="6096000" cy="1791146"/>
          </a:xfrm>
        </p:grpSpPr>
        <p:sp>
          <p:nvSpPr>
            <p:cNvPr id="22534" name="矩形 62"/>
            <p:cNvSpPr/>
            <p:nvPr/>
          </p:nvSpPr>
          <p:spPr>
            <a:xfrm>
              <a:off x="1632848" y="4130670"/>
              <a:ext cx="5812977" cy="13388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如果对某个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结构元素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使用样式，但是想排除这个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结构元素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下面的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子结构元素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，让它不使用这个样式，可以使用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:not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 bwMode="auto">
            <a:xfrm>
              <a:off x="1514475" y="3912960"/>
              <a:ext cx="6096000" cy="1791146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4.3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结构化伪类选择器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3555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10" name="矩形 9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3566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1755775" y="1142602"/>
              <a:ext cx="4092575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4.3.3 :only-child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选择器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14475" y="2417763"/>
            <a:ext cx="6096000" cy="790575"/>
            <a:chOff x="1910363" y="2286295"/>
            <a:chExt cx="6096000" cy="1127125"/>
          </a:xfrm>
        </p:grpSpPr>
        <p:sp>
          <p:nvSpPr>
            <p:cNvPr id="21" name="任意多边形 20"/>
            <p:cNvSpPr/>
            <p:nvPr/>
          </p:nvSpPr>
          <p:spPr>
            <a:xfrm>
              <a:off x="1910363" y="2286295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2699351" y="2286295"/>
              <a:ext cx="5307012" cy="73331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62" name="矩形 24"/>
            <p:cNvSpPr/>
            <p:nvPr/>
          </p:nvSpPr>
          <p:spPr>
            <a:xfrm>
              <a:off x="2892690" y="2399131"/>
              <a:ext cx="2448106" cy="5265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:only-child 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43050" y="3636963"/>
            <a:ext cx="6096000" cy="1790700"/>
            <a:chOff x="1514475" y="3912960"/>
            <a:chExt cx="6096000" cy="1791146"/>
          </a:xfrm>
        </p:grpSpPr>
        <p:sp>
          <p:nvSpPr>
            <p:cNvPr id="23558" name="矩形 22"/>
            <p:cNvSpPr/>
            <p:nvPr/>
          </p:nvSpPr>
          <p:spPr>
            <a:xfrm>
              <a:off x="1632848" y="4130670"/>
              <a:ext cx="5812977" cy="13388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:only-child 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于匹配属于某父元素的唯一子元素的元素，也就是说，如果某个父元素仅有一个子元素，则使用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:only-child 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选择器”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可以选择这个子元素。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 bwMode="auto">
            <a:xfrm>
              <a:off x="1514475" y="3912960"/>
              <a:ext cx="6096000" cy="1791146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4.3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结构化伪类选择器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4579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10" name="矩形 9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4590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1755775" y="1142602"/>
              <a:ext cx="6181725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4.3.4 :first-child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和</a:t>
              </a: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:last-child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选择器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14475" y="2417763"/>
            <a:ext cx="6096000" cy="790575"/>
            <a:chOff x="1910363" y="2286295"/>
            <a:chExt cx="6096000" cy="1127125"/>
          </a:xfrm>
        </p:grpSpPr>
        <p:sp>
          <p:nvSpPr>
            <p:cNvPr id="21" name="任意多边形 20"/>
            <p:cNvSpPr/>
            <p:nvPr/>
          </p:nvSpPr>
          <p:spPr>
            <a:xfrm>
              <a:off x="1910363" y="2286295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2699351" y="2286295"/>
              <a:ext cx="5307012" cy="73331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586" name="矩形 24"/>
            <p:cNvSpPr/>
            <p:nvPr/>
          </p:nvSpPr>
          <p:spPr>
            <a:xfrm>
              <a:off x="2892690" y="2399131"/>
              <a:ext cx="3600537" cy="5265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:first-child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:last-child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43050" y="3636963"/>
            <a:ext cx="6096000" cy="1443037"/>
            <a:chOff x="1514475" y="3912960"/>
            <a:chExt cx="6096000" cy="1442806"/>
          </a:xfrm>
        </p:grpSpPr>
        <p:sp>
          <p:nvSpPr>
            <p:cNvPr id="24582" name="矩形 22"/>
            <p:cNvSpPr/>
            <p:nvPr/>
          </p:nvSpPr>
          <p:spPr>
            <a:xfrm>
              <a:off x="1632848" y="4130670"/>
              <a:ext cx="5812977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:first-child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:last-child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分别用于为父元素中的第一个或者最后一个子元素设置样式。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 bwMode="auto">
            <a:xfrm>
              <a:off x="1514475" y="3912960"/>
              <a:ext cx="6096000" cy="1442806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4.3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结构化伪类选择器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5603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10" name="矩形 9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5614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1755775" y="1142602"/>
              <a:ext cx="6732588" cy="4002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4.3.5 :nth-child(n)</a:t>
              </a:r>
              <a:r>
                <a:rPr kumimoji="0" lang="zh-CN" altLang="en-US" sz="20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和</a:t>
              </a:r>
              <a:r>
                <a:rPr kumimoji="0" lang="en-US" altLang="zh-CN" sz="20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:nth-last-child(n)</a:t>
              </a:r>
              <a:r>
                <a:rPr kumimoji="0" lang="zh-CN" altLang="en-US" sz="20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选择器</a:t>
              </a:r>
              <a:endParaRPr kumimoji="0" lang="en-US" altLang="zh-CN" sz="20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14475" y="2417763"/>
            <a:ext cx="6096000" cy="790575"/>
            <a:chOff x="1910363" y="2286295"/>
            <a:chExt cx="6096000" cy="1127125"/>
          </a:xfrm>
        </p:grpSpPr>
        <p:sp>
          <p:nvSpPr>
            <p:cNvPr id="21" name="任意多边形 20"/>
            <p:cNvSpPr/>
            <p:nvPr/>
          </p:nvSpPr>
          <p:spPr>
            <a:xfrm>
              <a:off x="1910363" y="2286295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2699351" y="2286295"/>
              <a:ext cx="5307012" cy="73331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610" name="矩形 24"/>
            <p:cNvSpPr/>
            <p:nvPr/>
          </p:nvSpPr>
          <p:spPr>
            <a:xfrm>
              <a:off x="2892690" y="2399131"/>
              <a:ext cx="4625690" cy="5265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:nth-child(n)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:nth-last-child(n)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36688" y="3346450"/>
            <a:ext cx="6275387" cy="2967038"/>
            <a:chOff x="1408338" y="3912960"/>
            <a:chExt cx="6274707" cy="2966560"/>
          </a:xfrm>
        </p:grpSpPr>
        <p:sp>
          <p:nvSpPr>
            <p:cNvPr id="25606" name="矩形 22"/>
            <p:cNvSpPr/>
            <p:nvPr/>
          </p:nvSpPr>
          <p:spPr>
            <a:xfrm>
              <a:off x="1632848" y="4130670"/>
              <a:ext cx="5812977" cy="25849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:first-child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:last-child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可以选择某个父元素中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第一个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或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最后一个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子元素，但是如果用户想要选择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个或倒数第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个子元素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，这两个选择器就不起作用了。为此，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引入了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:nth-child(n)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:nth-last-child(n)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，它们是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:first-child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选择器和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:last-child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选择器的扩展。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 bwMode="auto">
            <a:xfrm>
              <a:off x="1408338" y="3912960"/>
              <a:ext cx="6274707" cy="2966560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4.3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结构化伪类选择器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6627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10" name="矩形 9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6638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1755775" y="1142602"/>
              <a:ext cx="6870700" cy="370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4.3.6 :nth-of-type(n)</a:t>
              </a:r>
              <a:r>
                <a:rPr kumimoji="0" lang="zh-CN" altLang="en-US" sz="18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和</a:t>
              </a:r>
              <a:r>
                <a:rPr kumimoji="0" lang="en-US" altLang="zh-CN" sz="18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:nth-last-of-type(n)</a:t>
              </a:r>
              <a:r>
                <a:rPr kumimoji="0" lang="zh-CN" altLang="en-US" sz="18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选择器</a:t>
              </a:r>
              <a:endParaRPr kumimoji="0" lang="en-US" altLang="zh-CN" sz="18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14475" y="2417763"/>
            <a:ext cx="6148388" cy="790575"/>
            <a:chOff x="1910363" y="2286295"/>
            <a:chExt cx="6148165" cy="1127125"/>
          </a:xfrm>
        </p:grpSpPr>
        <p:sp>
          <p:nvSpPr>
            <p:cNvPr id="21" name="任意多边形 20"/>
            <p:cNvSpPr/>
            <p:nvPr/>
          </p:nvSpPr>
          <p:spPr>
            <a:xfrm>
              <a:off x="1910363" y="2286295"/>
              <a:ext cx="788959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2699322" y="2286295"/>
              <a:ext cx="5306820" cy="73331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634" name="矩形 24"/>
            <p:cNvSpPr/>
            <p:nvPr/>
          </p:nvSpPr>
          <p:spPr>
            <a:xfrm>
              <a:off x="2892690" y="2399131"/>
              <a:ext cx="5165838" cy="5265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:nth-of-type(n)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:nth-last-of-type(n)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36688" y="3556000"/>
            <a:ext cx="6275387" cy="1947863"/>
            <a:chOff x="1408338" y="4731743"/>
            <a:chExt cx="6274707" cy="1948070"/>
          </a:xfrm>
        </p:grpSpPr>
        <p:sp>
          <p:nvSpPr>
            <p:cNvPr id="26630" name="矩形 22"/>
            <p:cNvSpPr/>
            <p:nvPr/>
          </p:nvSpPr>
          <p:spPr>
            <a:xfrm>
              <a:off x="1632848" y="5015882"/>
              <a:ext cx="5812977" cy="12896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:nth-of-type(n)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:nth-last-of-type(n)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选择器用于匹配属于父元素的特定类型的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 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个子元素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倒数第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个子元素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 bwMode="auto">
            <a:xfrm>
              <a:off x="1408338" y="4731743"/>
              <a:ext cx="6274707" cy="1948070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4.3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结构化伪类选择器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7651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10" name="矩形 9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7662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1755775" y="1142602"/>
              <a:ext cx="3408363" cy="46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4.3.7 :empty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选择器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14475" y="2417763"/>
            <a:ext cx="6096000" cy="790575"/>
            <a:chOff x="1910363" y="2286295"/>
            <a:chExt cx="6096000" cy="1127125"/>
          </a:xfrm>
        </p:grpSpPr>
        <p:sp>
          <p:nvSpPr>
            <p:cNvPr id="21" name="任意多边形 20"/>
            <p:cNvSpPr/>
            <p:nvPr/>
          </p:nvSpPr>
          <p:spPr>
            <a:xfrm>
              <a:off x="1910363" y="2286295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2699351" y="2286295"/>
              <a:ext cx="5307012" cy="73331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58" name="矩形 24"/>
            <p:cNvSpPr/>
            <p:nvPr/>
          </p:nvSpPr>
          <p:spPr>
            <a:xfrm>
              <a:off x="2892690" y="2399131"/>
              <a:ext cx="1983235" cy="5265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:empty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36688" y="3556000"/>
            <a:ext cx="6275387" cy="1566863"/>
            <a:chOff x="1408338" y="4731743"/>
            <a:chExt cx="6274707" cy="1567279"/>
          </a:xfrm>
        </p:grpSpPr>
        <p:sp>
          <p:nvSpPr>
            <p:cNvPr id="27654" name="矩形 22"/>
            <p:cNvSpPr/>
            <p:nvPr/>
          </p:nvSpPr>
          <p:spPr>
            <a:xfrm>
              <a:off x="1632848" y="5015882"/>
              <a:ext cx="5812977" cy="9231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:empty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来选择没有子元素或文本内容为空的所有元素。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 bwMode="auto">
            <a:xfrm>
              <a:off x="1408338" y="4731743"/>
              <a:ext cx="6274707" cy="1567279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伪元素选择器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3888" y="1335088"/>
            <a:ext cx="8001000" cy="2498725"/>
            <a:chOff x="624114" y="1335314"/>
            <a:chExt cx="8000370" cy="2498272"/>
          </a:xfrm>
        </p:grpSpPr>
        <p:sp>
          <p:nvSpPr>
            <p:cNvPr id="22" name="圆角矩形标注 2"/>
            <p:cNvSpPr/>
            <p:nvPr/>
          </p:nvSpPr>
          <p:spPr bwMode="auto">
            <a:xfrm>
              <a:off x="624114" y="1335314"/>
              <a:ext cx="8000370" cy="2498272"/>
            </a:xfrm>
            <a:custGeom>
              <a:avLst/>
              <a:gdLst>
                <a:gd name="connsiteX0" fmla="*/ 0 w 8000370"/>
                <a:gd name="connsiteY0" fmla="*/ 370122 h 2220686"/>
                <a:gd name="connsiteX1" fmla="*/ 370122 w 8000370"/>
                <a:gd name="connsiteY1" fmla="*/ 0 h 2220686"/>
                <a:gd name="connsiteX2" fmla="*/ 1333395 w 8000370"/>
                <a:gd name="connsiteY2" fmla="*/ 0 h 2220686"/>
                <a:gd name="connsiteX3" fmla="*/ 1333395 w 8000370"/>
                <a:gd name="connsiteY3" fmla="*/ 0 h 2220686"/>
                <a:gd name="connsiteX4" fmla="*/ 3333488 w 8000370"/>
                <a:gd name="connsiteY4" fmla="*/ 0 h 2220686"/>
                <a:gd name="connsiteX5" fmla="*/ 7630248 w 8000370"/>
                <a:gd name="connsiteY5" fmla="*/ 0 h 2220686"/>
                <a:gd name="connsiteX6" fmla="*/ 8000370 w 8000370"/>
                <a:gd name="connsiteY6" fmla="*/ 370122 h 2220686"/>
                <a:gd name="connsiteX7" fmla="*/ 8000370 w 8000370"/>
                <a:gd name="connsiteY7" fmla="*/ 1295400 h 2220686"/>
                <a:gd name="connsiteX8" fmla="*/ 8000370 w 8000370"/>
                <a:gd name="connsiteY8" fmla="*/ 1295400 h 2220686"/>
                <a:gd name="connsiteX9" fmla="*/ 8000370 w 8000370"/>
                <a:gd name="connsiteY9" fmla="*/ 1850572 h 2220686"/>
                <a:gd name="connsiteX10" fmla="*/ 8000370 w 8000370"/>
                <a:gd name="connsiteY10" fmla="*/ 1850564 h 2220686"/>
                <a:gd name="connsiteX11" fmla="*/ 7630248 w 8000370"/>
                <a:gd name="connsiteY11" fmla="*/ 2220686 h 2220686"/>
                <a:gd name="connsiteX12" fmla="*/ 3333488 w 8000370"/>
                <a:gd name="connsiteY12" fmla="*/ 2220686 h 2220686"/>
                <a:gd name="connsiteX13" fmla="*/ 2333468 w 8000370"/>
                <a:gd name="connsiteY13" fmla="*/ 2498272 h 2220686"/>
                <a:gd name="connsiteX14" fmla="*/ 1333395 w 8000370"/>
                <a:gd name="connsiteY14" fmla="*/ 2220686 h 2220686"/>
                <a:gd name="connsiteX15" fmla="*/ 370122 w 8000370"/>
                <a:gd name="connsiteY15" fmla="*/ 2220686 h 2220686"/>
                <a:gd name="connsiteX16" fmla="*/ 0 w 8000370"/>
                <a:gd name="connsiteY16" fmla="*/ 1850564 h 2220686"/>
                <a:gd name="connsiteX17" fmla="*/ 0 w 8000370"/>
                <a:gd name="connsiteY17" fmla="*/ 1850572 h 2220686"/>
                <a:gd name="connsiteX18" fmla="*/ 0 w 8000370"/>
                <a:gd name="connsiteY18" fmla="*/ 1295400 h 2220686"/>
                <a:gd name="connsiteX19" fmla="*/ 0 w 8000370"/>
                <a:gd name="connsiteY19" fmla="*/ 1295400 h 2220686"/>
                <a:gd name="connsiteX20" fmla="*/ 0 w 8000370"/>
                <a:gd name="connsiteY20" fmla="*/ 370122 h 2220686"/>
                <a:gd name="connsiteX0-1" fmla="*/ 0 w 8000370"/>
                <a:gd name="connsiteY0-2" fmla="*/ 370122 h 2498272"/>
                <a:gd name="connsiteX1-3" fmla="*/ 370122 w 8000370"/>
                <a:gd name="connsiteY1-4" fmla="*/ 0 h 2498272"/>
                <a:gd name="connsiteX2-5" fmla="*/ 1333395 w 8000370"/>
                <a:gd name="connsiteY2-6" fmla="*/ 0 h 2498272"/>
                <a:gd name="connsiteX3-7" fmla="*/ 1333395 w 8000370"/>
                <a:gd name="connsiteY3-8" fmla="*/ 0 h 2498272"/>
                <a:gd name="connsiteX4-9" fmla="*/ 3333488 w 8000370"/>
                <a:gd name="connsiteY4-10" fmla="*/ 0 h 2498272"/>
                <a:gd name="connsiteX5-11" fmla="*/ 7630248 w 8000370"/>
                <a:gd name="connsiteY5-12" fmla="*/ 0 h 2498272"/>
                <a:gd name="connsiteX6-13" fmla="*/ 8000370 w 8000370"/>
                <a:gd name="connsiteY6-14" fmla="*/ 370122 h 2498272"/>
                <a:gd name="connsiteX7-15" fmla="*/ 8000370 w 8000370"/>
                <a:gd name="connsiteY7-16" fmla="*/ 1295400 h 2498272"/>
                <a:gd name="connsiteX8-17" fmla="*/ 8000370 w 8000370"/>
                <a:gd name="connsiteY8-18" fmla="*/ 1295400 h 2498272"/>
                <a:gd name="connsiteX9-19" fmla="*/ 8000370 w 8000370"/>
                <a:gd name="connsiteY9-20" fmla="*/ 1850572 h 2498272"/>
                <a:gd name="connsiteX10-21" fmla="*/ 8000370 w 8000370"/>
                <a:gd name="connsiteY10-22" fmla="*/ 1850564 h 2498272"/>
                <a:gd name="connsiteX11-23" fmla="*/ 7630248 w 8000370"/>
                <a:gd name="connsiteY11-24" fmla="*/ 2220686 h 2498272"/>
                <a:gd name="connsiteX12-25" fmla="*/ 2128802 w 8000370"/>
                <a:gd name="connsiteY12-26" fmla="*/ 2220686 h 2498272"/>
                <a:gd name="connsiteX13-27" fmla="*/ 2333468 w 8000370"/>
                <a:gd name="connsiteY13-28" fmla="*/ 2498272 h 2498272"/>
                <a:gd name="connsiteX14-29" fmla="*/ 1333395 w 8000370"/>
                <a:gd name="connsiteY14-30" fmla="*/ 2220686 h 2498272"/>
                <a:gd name="connsiteX15-31" fmla="*/ 370122 w 8000370"/>
                <a:gd name="connsiteY15-32" fmla="*/ 2220686 h 2498272"/>
                <a:gd name="connsiteX16-33" fmla="*/ 0 w 8000370"/>
                <a:gd name="connsiteY16-34" fmla="*/ 1850564 h 2498272"/>
                <a:gd name="connsiteX17-35" fmla="*/ 0 w 8000370"/>
                <a:gd name="connsiteY17-36" fmla="*/ 1850572 h 2498272"/>
                <a:gd name="connsiteX18-37" fmla="*/ 0 w 8000370"/>
                <a:gd name="connsiteY18-38" fmla="*/ 1295400 h 2498272"/>
                <a:gd name="connsiteX19-39" fmla="*/ 0 w 8000370"/>
                <a:gd name="connsiteY19-40" fmla="*/ 1295400 h 2498272"/>
                <a:gd name="connsiteX20-41" fmla="*/ 0 w 8000370"/>
                <a:gd name="connsiteY20-42" fmla="*/ 370122 h 24982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8000370" h="2498272">
                  <a:moveTo>
                    <a:pt x="0" y="370122"/>
                  </a:moveTo>
                  <a:cubicBezTo>
                    <a:pt x="0" y="165709"/>
                    <a:pt x="165709" y="0"/>
                    <a:pt x="370122" y="0"/>
                  </a:cubicBezTo>
                  <a:lnTo>
                    <a:pt x="1333395" y="0"/>
                  </a:lnTo>
                  <a:lnTo>
                    <a:pt x="1333395" y="0"/>
                  </a:lnTo>
                  <a:lnTo>
                    <a:pt x="3333488" y="0"/>
                  </a:lnTo>
                  <a:lnTo>
                    <a:pt x="7630248" y="0"/>
                  </a:lnTo>
                  <a:cubicBezTo>
                    <a:pt x="7834661" y="0"/>
                    <a:pt x="8000370" y="165709"/>
                    <a:pt x="8000370" y="370122"/>
                  </a:cubicBezTo>
                  <a:lnTo>
                    <a:pt x="8000370" y="1295400"/>
                  </a:lnTo>
                  <a:lnTo>
                    <a:pt x="8000370" y="1295400"/>
                  </a:lnTo>
                  <a:lnTo>
                    <a:pt x="8000370" y="1850572"/>
                  </a:lnTo>
                  <a:lnTo>
                    <a:pt x="8000370" y="1850564"/>
                  </a:lnTo>
                  <a:cubicBezTo>
                    <a:pt x="8000370" y="2054977"/>
                    <a:pt x="7834661" y="2220686"/>
                    <a:pt x="7630248" y="2220686"/>
                  </a:cubicBezTo>
                  <a:lnTo>
                    <a:pt x="2128802" y="2220686"/>
                  </a:lnTo>
                  <a:lnTo>
                    <a:pt x="2333468" y="2498272"/>
                  </a:lnTo>
                  <a:lnTo>
                    <a:pt x="1333395" y="2220686"/>
                  </a:lnTo>
                  <a:lnTo>
                    <a:pt x="370122" y="2220686"/>
                  </a:lnTo>
                  <a:cubicBezTo>
                    <a:pt x="165709" y="2220686"/>
                    <a:pt x="0" y="2054977"/>
                    <a:pt x="0" y="1850564"/>
                  </a:cubicBezTo>
                  <a:lnTo>
                    <a:pt x="0" y="1850572"/>
                  </a:lnTo>
                  <a:lnTo>
                    <a:pt x="0" y="1295400"/>
                  </a:lnTo>
                  <a:lnTo>
                    <a:pt x="0" y="1295400"/>
                  </a:lnTo>
                  <a:lnTo>
                    <a:pt x="0" y="370122"/>
                  </a:lnTo>
                  <a:close/>
                </a:path>
              </a:pathLst>
            </a:cu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87" name="矩形 1"/>
            <p:cNvSpPr/>
            <p:nvPr/>
          </p:nvSpPr>
          <p:spPr>
            <a:xfrm>
              <a:off x="860059" y="1535615"/>
              <a:ext cx="7543170" cy="1754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所谓</a:t>
              </a:r>
              <a:r>
                <a:rPr lang="zh-CN" altLang="zh-CN" sz="2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伪元素选择器</a:t>
              </a: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，是针对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中已经定义好的</a:t>
              </a:r>
              <a:r>
                <a:rPr lang="zh-CN" altLang="zh-CN" sz="2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伪元素</a:t>
              </a: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使用的选择器。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中常用的伪元素选择器有</a:t>
              </a:r>
              <a:r>
                <a:rPr lang="en-US" altLang="zh-CN" sz="2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:before</a:t>
              </a: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伪元素选择器和</a:t>
              </a:r>
              <a:r>
                <a:rPr lang="en-US" altLang="zh-CN" sz="2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:after</a:t>
              </a: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伪元素选择器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628775" y="3925888"/>
            <a:ext cx="2176463" cy="2324100"/>
            <a:chOff x="1628421" y="3926291"/>
            <a:chExt cx="2176897" cy="2323761"/>
          </a:xfrm>
        </p:grpSpPr>
        <p:grpSp>
          <p:nvGrpSpPr>
            <p:cNvPr id="28682" name="组合 18"/>
            <p:cNvGrpSpPr/>
            <p:nvPr/>
          </p:nvGrpSpPr>
          <p:grpSpPr>
            <a:xfrm>
              <a:off x="1628421" y="3926291"/>
              <a:ext cx="2176897" cy="2323761"/>
              <a:chOff x="2121897" y="3679550"/>
              <a:chExt cx="2176897" cy="2323761"/>
            </a:xfrm>
          </p:grpSpPr>
          <p:sp>
            <p:nvSpPr>
              <p:cNvPr id="27" name="同侧圆角矩形 26"/>
              <p:cNvSpPr/>
              <p:nvPr/>
            </p:nvSpPr>
            <p:spPr>
              <a:xfrm>
                <a:off x="2121897" y="3679550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任意多边形 27"/>
              <p:cNvSpPr/>
              <p:nvPr/>
            </p:nvSpPr>
            <p:spPr>
              <a:xfrm>
                <a:off x="2121897" y="5304913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683" name="矩形 20"/>
            <p:cNvSpPr/>
            <p:nvPr/>
          </p:nvSpPr>
          <p:spPr>
            <a:xfrm>
              <a:off x="1961283" y="4217456"/>
              <a:ext cx="1478604" cy="11350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:before</a:t>
              </a:r>
              <a:r>
                <a:rPr lang="zh-CN" altLang="en-US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81600" y="3925888"/>
            <a:ext cx="2176463" cy="2324100"/>
            <a:chOff x="5180921" y="3926291"/>
            <a:chExt cx="2176897" cy="2323761"/>
          </a:xfrm>
        </p:grpSpPr>
        <p:grpSp>
          <p:nvGrpSpPr>
            <p:cNvPr id="28678" name="组合 19"/>
            <p:cNvGrpSpPr/>
            <p:nvPr/>
          </p:nvGrpSpPr>
          <p:grpSpPr>
            <a:xfrm>
              <a:off x="5180921" y="3926291"/>
              <a:ext cx="2176897" cy="2323761"/>
              <a:chOff x="5674397" y="3868235"/>
              <a:chExt cx="2176897" cy="2323761"/>
            </a:xfrm>
          </p:grpSpPr>
          <p:sp>
            <p:nvSpPr>
              <p:cNvPr id="32" name="同侧圆角矩形 31"/>
              <p:cNvSpPr/>
              <p:nvPr/>
            </p:nvSpPr>
            <p:spPr>
              <a:xfrm>
                <a:off x="5674397" y="3868235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1856823"/>
                  <a:satOff val="-56401"/>
                  <a:lumOff val="1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任意多边形 32"/>
              <p:cNvSpPr/>
              <p:nvPr/>
            </p:nvSpPr>
            <p:spPr>
              <a:xfrm>
                <a:off x="5674397" y="5493598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1856823"/>
                  <a:satOff val="-56401"/>
                  <a:lumOff val="18628"/>
                  <a:alphaOff val="0"/>
                </a:schemeClr>
              </a:lnRef>
              <a:fillRef idx="1">
                <a:schemeClr val="accent4">
                  <a:hueOff val="1856823"/>
                  <a:satOff val="-56401"/>
                  <a:lumOff val="18628"/>
                  <a:alphaOff val="0"/>
                </a:schemeClr>
              </a:fillRef>
              <a:effectRef idx="0">
                <a:schemeClr val="accent4">
                  <a:hueOff val="1856823"/>
                  <a:satOff val="-56401"/>
                  <a:lumOff val="1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679" name="矩形 26"/>
            <p:cNvSpPr/>
            <p:nvPr/>
          </p:nvSpPr>
          <p:spPr>
            <a:xfrm>
              <a:off x="5558742" y="4174970"/>
              <a:ext cx="1478604" cy="11350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6F8D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:after</a:t>
              </a:r>
              <a:r>
                <a:rPr lang="zh-CN" altLang="en-US" sz="2400" b="1" dirty="0">
                  <a:solidFill>
                    <a:srgbClr val="6F8D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sz="2400" b="1" dirty="0">
                <a:solidFill>
                  <a:srgbClr val="6F8D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2428E-7 L 1.38889E-6 -0.299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62428E-7 L -2.77778E-7 -0.299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698" name="组合 9"/>
          <p:cNvGrpSpPr/>
          <p:nvPr/>
        </p:nvGrpSpPr>
        <p:grpSpPr>
          <a:xfrm>
            <a:off x="1628775" y="1871663"/>
            <a:ext cx="2176463" cy="2324100"/>
            <a:chOff x="1628421" y="3926291"/>
            <a:chExt cx="2176897" cy="2323761"/>
          </a:xfrm>
        </p:grpSpPr>
        <p:grpSp>
          <p:nvGrpSpPr>
            <p:cNvPr id="29714" name="组合 10"/>
            <p:cNvGrpSpPr/>
            <p:nvPr/>
          </p:nvGrpSpPr>
          <p:grpSpPr>
            <a:xfrm>
              <a:off x="1628421" y="3926291"/>
              <a:ext cx="2176897" cy="2323761"/>
              <a:chOff x="2121897" y="3679550"/>
              <a:chExt cx="2176897" cy="2323761"/>
            </a:xfrm>
          </p:grpSpPr>
          <p:sp>
            <p:nvSpPr>
              <p:cNvPr id="7" name="同侧圆角矩形 6"/>
              <p:cNvSpPr/>
              <p:nvPr/>
            </p:nvSpPr>
            <p:spPr>
              <a:xfrm>
                <a:off x="2121897" y="3679550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任意多边形 7"/>
              <p:cNvSpPr/>
              <p:nvPr/>
            </p:nvSpPr>
            <p:spPr>
              <a:xfrm>
                <a:off x="2121897" y="5304913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9715" name="矩形 11"/>
            <p:cNvSpPr/>
            <p:nvPr/>
          </p:nvSpPr>
          <p:spPr>
            <a:xfrm>
              <a:off x="1961283" y="4217456"/>
              <a:ext cx="1478604" cy="11350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:before</a:t>
              </a:r>
              <a:r>
                <a:rPr lang="zh-CN" altLang="en-US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699" name="组合 18"/>
          <p:cNvGrpSpPr/>
          <p:nvPr/>
        </p:nvGrpSpPr>
        <p:grpSpPr>
          <a:xfrm>
            <a:off x="5181600" y="1871663"/>
            <a:ext cx="2176463" cy="2324100"/>
            <a:chOff x="5180921" y="3926291"/>
            <a:chExt cx="2176897" cy="2323761"/>
          </a:xfrm>
        </p:grpSpPr>
        <p:grpSp>
          <p:nvGrpSpPr>
            <p:cNvPr id="29710" name="组合 19"/>
            <p:cNvGrpSpPr/>
            <p:nvPr/>
          </p:nvGrpSpPr>
          <p:grpSpPr>
            <a:xfrm>
              <a:off x="5180921" y="3926291"/>
              <a:ext cx="2176897" cy="2323761"/>
              <a:chOff x="5674397" y="3868235"/>
              <a:chExt cx="2176897" cy="2323761"/>
            </a:xfrm>
          </p:grpSpPr>
          <p:sp>
            <p:nvSpPr>
              <p:cNvPr id="12" name="同侧圆角矩形 11"/>
              <p:cNvSpPr/>
              <p:nvPr/>
            </p:nvSpPr>
            <p:spPr>
              <a:xfrm>
                <a:off x="5674397" y="3868235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1856823"/>
                  <a:satOff val="-56401"/>
                  <a:lumOff val="1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任意多边形 12"/>
              <p:cNvSpPr/>
              <p:nvPr/>
            </p:nvSpPr>
            <p:spPr>
              <a:xfrm>
                <a:off x="5674397" y="5493598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1856823"/>
                  <a:satOff val="-56401"/>
                  <a:lumOff val="18628"/>
                  <a:alphaOff val="0"/>
                </a:schemeClr>
              </a:lnRef>
              <a:fillRef idx="1">
                <a:schemeClr val="accent4">
                  <a:hueOff val="1856823"/>
                  <a:satOff val="-56401"/>
                  <a:lumOff val="18628"/>
                  <a:alphaOff val="0"/>
                </a:schemeClr>
              </a:fillRef>
              <a:effectRef idx="0">
                <a:schemeClr val="accent4">
                  <a:hueOff val="1856823"/>
                  <a:satOff val="-56401"/>
                  <a:lumOff val="1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9711" name="矩形 20"/>
            <p:cNvSpPr/>
            <p:nvPr/>
          </p:nvSpPr>
          <p:spPr>
            <a:xfrm>
              <a:off x="5558742" y="4174970"/>
              <a:ext cx="1478604" cy="11350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6F8D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:after</a:t>
              </a:r>
              <a:r>
                <a:rPr lang="zh-CN" altLang="en-US" sz="2400" b="1" dirty="0">
                  <a:solidFill>
                    <a:srgbClr val="6F8D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sz="2400" b="1" dirty="0">
                <a:solidFill>
                  <a:srgbClr val="6F8D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87950" y="1851025"/>
            <a:ext cx="2176463" cy="2324100"/>
            <a:chOff x="5180921" y="3926291"/>
            <a:chExt cx="2176897" cy="2323761"/>
          </a:xfrm>
        </p:grpSpPr>
        <p:grpSp>
          <p:nvGrpSpPr>
            <p:cNvPr id="29706" name="组合 24"/>
            <p:cNvGrpSpPr/>
            <p:nvPr/>
          </p:nvGrpSpPr>
          <p:grpSpPr>
            <a:xfrm>
              <a:off x="5180921" y="3926291"/>
              <a:ext cx="2176897" cy="2323761"/>
              <a:chOff x="5674397" y="3868235"/>
              <a:chExt cx="2176897" cy="2323761"/>
            </a:xfrm>
          </p:grpSpPr>
          <p:sp>
            <p:nvSpPr>
              <p:cNvPr id="17" name="同侧圆角矩形 16"/>
              <p:cNvSpPr/>
              <p:nvPr/>
            </p:nvSpPr>
            <p:spPr>
              <a:xfrm>
                <a:off x="5674397" y="3868235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4">
                  <a:hueOff val="1856823"/>
                  <a:satOff val="-56401"/>
                  <a:lumOff val="1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任意多边形 17"/>
              <p:cNvSpPr/>
              <p:nvPr/>
            </p:nvSpPr>
            <p:spPr>
              <a:xfrm>
                <a:off x="5674397" y="5493598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4">
                  <a:hueOff val="1856823"/>
                  <a:satOff val="-56401"/>
                  <a:lumOff val="18628"/>
                  <a:alphaOff val="0"/>
                </a:schemeClr>
              </a:lnRef>
              <a:fillRef idx="1">
                <a:schemeClr val="accent4">
                  <a:hueOff val="1856823"/>
                  <a:satOff val="-56401"/>
                  <a:lumOff val="18628"/>
                  <a:alphaOff val="0"/>
                </a:schemeClr>
              </a:fillRef>
              <a:effectRef idx="0">
                <a:schemeClr val="accent4">
                  <a:hueOff val="1856823"/>
                  <a:satOff val="-56401"/>
                  <a:lumOff val="1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5558821" y="4175493"/>
              <a:ext cx="1478258" cy="1134896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:after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选择器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68400" y="4203700"/>
            <a:ext cx="2921000" cy="2214563"/>
            <a:chOff x="1520364" y="4499427"/>
            <a:chExt cx="2921000" cy="2213655"/>
          </a:xfrm>
        </p:grpSpPr>
        <p:sp>
          <p:nvSpPr>
            <p:cNvPr id="21" name="圆角矩形标注 20"/>
            <p:cNvSpPr/>
            <p:nvPr/>
          </p:nvSpPr>
          <p:spPr bwMode="auto">
            <a:xfrm rot="10800000">
              <a:off x="1520364" y="4499427"/>
              <a:ext cx="2921000" cy="2213655"/>
            </a:xfrm>
            <a:prstGeom prst="wedgeRoundRectCallout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5" name="矩形 5"/>
            <p:cNvSpPr/>
            <p:nvPr/>
          </p:nvSpPr>
          <p:spPr>
            <a:xfrm>
              <a:off x="1793411" y="4636476"/>
              <a:ext cx="2490789" cy="19620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35000"/>
                </a:lnSpc>
              </a:pP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:before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伪元素选择器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用于在被选元素的内容前面插入内容，必须配合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来指定要插入的具体内容。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583113" y="4962525"/>
            <a:ext cx="3429000" cy="1323975"/>
          </a:xfrm>
          <a:prstGeom prst="rect">
            <a:avLst/>
          </a:prstGeom>
          <a:solidFill>
            <a:srgbClr val="1369B2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&gt;:before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content: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/url();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伪元素选择器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伪元素选择器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0723" name="组合 9"/>
          <p:cNvGrpSpPr/>
          <p:nvPr/>
        </p:nvGrpSpPr>
        <p:grpSpPr>
          <a:xfrm>
            <a:off x="1628775" y="1871663"/>
            <a:ext cx="2176463" cy="2324100"/>
            <a:chOff x="1628421" y="3926291"/>
            <a:chExt cx="2176897" cy="2323761"/>
          </a:xfrm>
        </p:grpSpPr>
        <p:grpSp>
          <p:nvGrpSpPr>
            <p:cNvPr id="30742" name="组合 10"/>
            <p:cNvGrpSpPr/>
            <p:nvPr/>
          </p:nvGrpSpPr>
          <p:grpSpPr>
            <a:xfrm>
              <a:off x="1628421" y="3926291"/>
              <a:ext cx="2176897" cy="2323761"/>
              <a:chOff x="2121897" y="3679550"/>
              <a:chExt cx="2176897" cy="2323761"/>
            </a:xfrm>
          </p:grpSpPr>
          <p:sp>
            <p:nvSpPr>
              <p:cNvPr id="24" name="同侧圆角矩形 23"/>
              <p:cNvSpPr/>
              <p:nvPr/>
            </p:nvSpPr>
            <p:spPr>
              <a:xfrm>
                <a:off x="2121897" y="3679550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任意多边形 24"/>
              <p:cNvSpPr/>
              <p:nvPr/>
            </p:nvSpPr>
            <p:spPr>
              <a:xfrm>
                <a:off x="2121897" y="5304913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743" name="矩形 11"/>
            <p:cNvSpPr/>
            <p:nvPr/>
          </p:nvSpPr>
          <p:spPr>
            <a:xfrm>
              <a:off x="1961283" y="4217456"/>
              <a:ext cx="1478604" cy="11350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:before</a:t>
              </a:r>
              <a:r>
                <a:rPr lang="zh-CN" altLang="en-US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24" name="组合 18"/>
          <p:cNvGrpSpPr/>
          <p:nvPr/>
        </p:nvGrpSpPr>
        <p:grpSpPr>
          <a:xfrm>
            <a:off x="5181600" y="1871663"/>
            <a:ext cx="2176463" cy="2324100"/>
            <a:chOff x="5180921" y="3926291"/>
            <a:chExt cx="2176897" cy="2323761"/>
          </a:xfrm>
        </p:grpSpPr>
        <p:grpSp>
          <p:nvGrpSpPr>
            <p:cNvPr id="30738" name="组合 19"/>
            <p:cNvGrpSpPr/>
            <p:nvPr/>
          </p:nvGrpSpPr>
          <p:grpSpPr>
            <a:xfrm>
              <a:off x="5180921" y="3926291"/>
              <a:ext cx="2176897" cy="2323761"/>
              <a:chOff x="5674397" y="3868235"/>
              <a:chExt cx="2176897" cy="2323761"/>
            </a:xfrm>
          </p:grpSpPr>
          <p:sp>
            <p:nvSpPr>
              <p:cNvPr id="29" name="同侧圆角矩形 28"/>
              <p:cNvSpPr/>
              <p:nvPr/>
            </p:nvSpPr>
            <p:spPr>
              <a:xfrm>
                <a:off x="5674397" y="3868235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1856823"/>
                  <a:satOff val="-56401"/>
                  <a:lumOff val="1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任意多边形 29"/>
              <p:cNvSpPr/>
              <p:nvPr/>
            </p:nvSpPr>
            <p:spPr>
              <a:xfrm>
                <a:off x="5674397" y="5493598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1856823"/>
                  <a:satOff val="-56401"/>
                  <a:lumOff val="18628"/>
                  <a:alphaOff val="0"/>
                </a:schemeClr>
              </a:lnRef>
              <a:fillRef idx="1">
                <a:schemeClr val="accent4">
                  <a:hueOff val="1856823"/>
                  <a:satOff val="-56401"/>
                  <a:lumOff val="18628"/>
                  <a:alphaOff val="0"/>
                </a:schemeClr>
              </a:fillRef>
              <a:effectRef idx="0">
                <a:schemeClr val="accent4">
                  <a:hueOff val="1856823"/>
                  <a:satOff val="-56401"/>
                  <a:lumOff val="1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739" name="矩形 20"/>
            <p:cNvSpPr/>
            <p:nvPr/>
          </p:nvSpPr>
          <p:spPr>
            <a:xfrm>
              <a:off x="5558742" y="4174970"/>
              <a:ext cx="1478604" cy="11350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6F8D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:after</a:t>
              </a:r>
              <a:r>
                <a:rPr lang="zh-CN" altLang="en-US" sz="2400" b="1" dirty="0">
                  <a:solidFill>
                    <a:srgbClr val="6F8D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sz="2400" b="1" dirty="0">
                <a:solidFill>
                  <a:srgbClr val="6F8D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87950" y="1851025"/>
            <a:ext cx="2176463" cy="2324100"/>
            <a:chOff x="5180921" y="3926291"/>
            <a:chExt cx="2176897" cy="2323761"/>
          </a:xfrm>
        </p:grpSpPr>
        <p:grpSp>
          <p:nvGrpSpPr>
            <p:cNvPr id="30734" name="组合 24"/>
            <p:cNvGrpSpPr/>
            <p:nvPr/>
          </p:nvGrpSpPr>
          <p:grpSpPr>
            <a:xfrm>
              <a:off x="5180921" y="3926291"/>
              <a:ext cx="2176897" cy="2323761"/>
              <a:chOff x="5674397" y="3868235"/>
              <a:chExt cx="2176897" cy="2323761"/>
            </a:xfrm>
          </p:grpSpPr>
          <p:sp>
            <p:nvSpPr>
              <p:cNvPr id="34" name="同侧圆角矩形 33"/>
              <p:cNvSpPr/>
              <p:nvPr/>
            </p:nvSpPr>
            <p:spPr>
              <a:xfrm>
                <a:off x="5674397" y="3868235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4">
                  <a:hueOff val="1856823"/>
                  <a:satOff val="-56401"/>
                  <a:lumOff val="1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任意多边形 34"/>
              <p:cNvSpPr/>
              <p:nvPr/>
            </p:nvSpPr>
            <p:spPr>
              <a:xfrm>
                <a:off x="5674397" y="5493598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4">
                  <a:hueOff val="1856823"/>
                  <a:satOff val="-56401"/>
                  <a:lumOff val="18628"/>
                  <a:alphaOff val="0"/>
                </a:schemeClr>
              </a:lnRef>
              <a:fillRef idx="1">
                <a:schemeClr val="accent4">
                  <a:hueOff val="1856823"/>
                  <a:satOff val="-56401"/>
                  <a:lumOff val="18628"/>
                  <a:alphaOff val="0"/>
                </a:schemeClr>
              </a:fillRef>
              <a:effectRef idx="0">
                <a:schemeClr val="accent4">
                  <a:hueOff val="1856823"/>
                  <a:satOff val="-56401"/>
                  <a:lumOff val="1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5558821" y="4175493"/>
              <a:ext cx="1478258" cy="1134896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:after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选择器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6" name="组合 9"/>
          <p:cNvGrpSpPr/>
          <p:nvPr/>
        </p:nvGrpSpPr>
        <p:grpSpPr>
          <a:xfrm>
            <a:off x="1628775" y="1868488"/>
            <a:ext cx="2176463" cy="2324100"/>
            <a:chOff x="1628421" y="3926291"/>
            <a:chExt cx="2176897" cy="2323761"/>
          </a:xfrm>
        </p:grpSpPr>
        <p:grpSp>
          <p:nvGrpSpPr>
            <p:cNvPr id="30730" name="组合 10"/>
            <p:cNvGrpSpPr/>
            <p:nvPr/>
          </p:nvGrpSpPr>
          <p:grpSpPr>
            <a:xfrm>
              <a:off x="1628421" y="3926291"/>
              <a:ext cx="2176897" cy="2323761"/>
              <a:chOff x="2121897" y="3679550"/>
              <a:chExt cx="2176897" cy="2323761"/>
            </a:xfrm>
          </p:grpSpPr>
          <p:sp>
            <p:nvSpPr>
              <p:cNvPr id="39" name="同侧圆角矩形 38"/>
              <p:cNvSpPr/>
              <p:nvPr/>
            </p:nvSpPr>
            <p:spPr>
              <a:xfrm>
                <a:off x="2121897" y="3679550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任意多边形 39"/>
              <p:cNvSpPr/>
              <p:nvPr/>
            </p:nvSpPr>
            <p:spPr>
              <a:xfrm>
                <a:off x="2121897" y="5304913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8" name="矩形 11"/>
            <p:cNvSpPr>
              <a:spLocks noChangeArrowheads="1"/>
            </p:cNvSpPr>
            <p:nvPr/>
          </p:nvSpPr>
          <p:spPr bwMode="auto">
            <a:xfrm>
              <a:off x="1961862" y="4216761"/>
              <a:ext cx="1478258" cy="1134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:before</a:t>
              </a:r>
              <a:r>
                <a: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选择器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628775" y="4702175"/>
            <a:ext cx="5729288" cy="1495425"/>
            <a:chOff x="1628775" y="4615539"/>
            <a:chExt cx="5729288" cy="1494970"/>
          </a:xfrm>
        </p:grpSpPr>
        <p:sp>
          <p:nvSpPr>
            <p:cNvPr id="42" name="圆角矩形标注 1"/>
            <p:cNvSpPr/>
            <p:nvPr/>
          </p:nvSpPr>
          <p:spPr bwMode="auto">
            <a:xfrm rot="10800000">
              <a:off x="1628775" y="4615539"/>
              <a:ext cx="5729288" cy="1494970"/>
            </a:xfrm>
            <a:custGeom>
              <a:avLst/>
              <a:gdLst>
                <a:gd name="connsiteX0" fmla="*/ 0 w 5729288"/>
                <a:gd name="connsiteY0" fmla="*/ 295130 h 1770743"/>
                <a:gd name="connsiteX1" fmla="*/ 295130 w 5729288"/>
                <a:gd name="connsiteY1" fmla="*/ 0 h 1770743"/>
                <a:gd name="connsiteX2" fmla="*/ 954881 w 5729288"/>
                <a:gd name="connsiteY2" fmla="*/ 0 h 1770743"/>
                <a:gd name="connsiteX3" fmla="*/ 954881 w 5729288"/>
                <a:gd name="connsiteY3" fmla="*/ 0 h 1770743"/>
                <a:gd name="connsiteX4" fmla="*/ 2387203 w 5729288"/>
                <a:gd name="connsiteY4" fmla="*/ 0 h 1770743"/>
                <a:gd name="connsiteX5" fmla="*/ 5434158 w 5729288"/>
                <a:gd name="connsiteY5" fmla="*/ 0 h 1770743"/>
                <a:gd name="connsiteX6" fmla="*/ 5729288 w 5729288"/>
                <a:gd name="connsiteY6" fmla="*/ 295130 h 1770743"/>
                <a:gd name="connsiteX7" fmla="*/ 5729288 w 5729288"/>
                <a:gd name="connsiteY7" fmla="*/ 1032933 h 1770743"/>
                <a:gd name="connsiteX8" fmla="*/ 5729288 w 5729288"/>
                <a:gd name="connsiteY8" fmla="*/ 1032933 h 1770743"/>
                <a:gd name="connsiteX9" fmla="*/ 5729288 w 5729288"/>
                <a:gd name="connsiteY9" fmla="*/ 1475619 h 1770743"/>
                <a:gd name="connsiteX10" fmla="*/ 5729288 w 5729288"/>
                <a:gd name="connsiteY10" fmla="*/ 1475613 h 1770743"/>
                <a:gd name="connsiteX11" fmla="*/ 5434158 w 5729288"/>
                <a:gd name="connsiteY11" fmla="*/ 1770743 h 1770743"/>
                <a:gd name="connsiteX12" fmla="*/ 2387203 w 5729288"/>
                <a:gd name="connsiteY12" fmla="*/ 1770743 h 1770743"/>
                <a:gd name="connsiteX13" fmla="*/ 1671061 w 5729288"/>
                <a:gd name="connsiteY13" fmla="*/ 1992086 h 1770743"/>
                <a:gd name="connsiteX14" fmla="*/ 954881 w 5729288"/>
                <a:gd name="connsiteY14" fmla="*/ 1770743 h 1770743"/>
                <a:gd name="connsiteX15" fmla="*/ 295130 w 5729288"/>
                <a:gd name="connsiteY15" fmla="*/ 1770743 h 1770743"/>
                <a:gd name="connsiteX16" fmla="*/ 0 w 5729288"/>
                <a:gd name="connsiteY16" fmla="*/ 1475613 h 1770743"/>
                <a:gd name="connsiteX17" fmla="*/ 0 w 5729288"/>
                <a:gd name="connsiteY17" fmla="*/ 1475619 h 1770743"/>
                <a:gd name="connsiteX18" fmla="*/ 0 w 5729288"/>
                <a:gd name="connsiteY18" fmla="*/ 1032933 h 1770743"/>
                <a:gd name="connsiteX19" fmla="*/ 0 w 5729288"/>
                <a:gd name="connsiteY19" fmla="*/ 1032933 h 1770743"/>
                <a:gd name="connsiteX20" fmla="*/ 0 w 5729288"/>
                <a:gd name="connsiteY20" fmla="*/ 295130 h 1770743"/>
                <a:gd name="connsiteX0-1" fmla="*/ 0 w 5729288"/>
                <a:gd name="connsiteY0-2" fmla="*/ 295130 h 1992086"/>
                <a:gd name="connsiteX1-3" fmla="*/ 295130 w 5729288"/>
                <a:gd name="connsiteY1-4" fmla="*/ 0 h 1992086"/>
                <a:gd name="connsiteX2-5" fmla="*/ 954881 w 5729288"/>
                <a:gd name="connsiteY2-6" fmla="*/ 0 h 1992086"/>
                <a:gd name="connsiteX3-7" fmla="*/ 954881 w 5729288"/>
                <a:gd name="connsiteY3-8" fmla="*/ 0 h 1992086"/>
                <a:gd name="connsiteX4-9" fmla="*/ 2387203 w 5729288"/>
                <a:gd name="connsiteY4-10" fmla="*/ 0 h 1992086"/>
                <a:gd name="connsiteX5-11" fmla="*/ 5434158 w 5729288"/>
                <a:gd name="connsiteY5-12" fmla="*/ 0 h 1992086"/>
                <a:gd name="connsiteX6-13" fmla="*/ 5729288 w 5729288"/>
                <a:gd name="connsiteY6-14" fmla="*/ 295130 h 1992086"/>
                <a:gd name="connsiteX7-15" fmla="*/ 5729288 w 5729288"/>
                <a:gd name="connsiteY7-16" fmla="*/ 1032933 h 1992086"/>
                <a:gd name="connsiteX8-17" fmla="*/ 5729288 w 5729288"/>
                <a:gd name="connsiteY8-18" fmla="*/ 1032933 h 1992086"/>
                <a:gd name="connsiteX9-19" fmla="*/ 5729288 w 5729288"/>
                <a:gd name="connsiteY9-20" fmla="*/ 1475619 h 1992086"/>
                <a:gd name="connsiteX10-21" fmla="*/ 5729288 w 5729288"/>
                <a:gd name="connsiteY10-22" fmla="*/ 1475613 h 1992086"/>
                <a:gd name="connsiteX11-23" fmla="*/ 5434158 w 5729288"/>
                <a:gd name="connsiteY11-24" fmla="*/ 1770743 h 1992086"/>
                <a:gd name="connsiteX12-25" fmla="*/ 1414746 w 5729288"/>
                <a:gd name="connsiteY12-26" fmla="*/ 1770743 h 1992086"/>
                <a:gd name="connsiteX13-27" fmla="*/ 1671061 w 5729288"/>
                <a:gd name="connsiteY13-28" fmla="*/ 1992086 h 1992086"/>
                <a:gd name="connsiteX14-29" fmla="*/ 954881 w 5729288"/>
                <a:gd name="connsiteY14-30" fmla="*/ 1770743 h 1992086"/>
                <a:gd name="connsiteX15-31" fmla="*/ 295130 w 5729288"/>
                <a:gd name="connsiteY15-32" fmla="*/ 1770743 h 1992086"/>
                <a:gd name="connsiteX16-33" fmla="*/ 0 w 5729288"/>
                <a:gd name="connsiteY16-34" fmla="*/ 1475613 h 1992086"/>
                <a:gd name="connsiteX17-35" fmla="*/ 0 w 5729288"/>
                <a:gd name="connsiteY17-36" fmla="*/ 1475619 h 1992086"/>
                <a:gd name="connsiteX18-37" fmla="*/ 0 w 5729288"/>
                <a:gd name="connsiteY18-38" fmla="*/ 1032933 h 1992086"/>
                <a:gd name="connsiteX19-39" fmla="*/ 0 w 5729288"/>
                <a:gd name="connsiteY19-40" fmla="*/ 1032933 h 1992086"/>
                <a:gd name="connsiteX20-41" fmla="*/ 0 w 5729288"/>
                <a:gd name="connsiteY20-42" fmla="*/ 295130 h 1992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5729288" h="1992086">
                  <a:moveTo>
                    <a:pt x="0" y="295130"/>
                  </a:moveTo>
                  <a:cubicBezTo>
                    <a:pt x="0" y="132134"/>
                    <a:pt x="132134" y="0"/>
                    <a:pt x="295130" y="0"/>
                  </a:cubicBezTo>
                  <a:lnTo>
                    <a:pt x="954881" y="0"/>
                  </a:lnTo>
                  <a:lnTo>
                    <a:pt x="954881" y="0"/>
                  </a:lnTo>
                  <a:lnTo>
                    <a:pt x="2387203" y="0"/>
                  </a:lnTo>
                  <a:lnTo>
                    <a:pt x="5434158" y="0"/>
                  </a:lnTo>
                  <a:cubicBezTo>
                    <a:pt x="5597154" y="0"/>
                    <a:pt x="5729288" y="132134"/>
                    <a:pt x="5729288" y="295130"/>
                  </a:cubicBezTo>
                  <a:lnTo>
                    <a:pt x="5729288" y="1032933"/>
                  </a:lnTo>
                  <a:lnTo>
                    <a:pt x="5729288" y="1032933"/>
                  </a:lnTo>
                  <a:lnTo>
                    <a:pt x="5729288" y="1475619"/>
                  </a:lnTo>
                  <a:lnTo>
                    <a:pt x="5729288" y="1475613"/>
                  </a:lnTo>
                  <a:cubicBezTo>
                    <a:pt x="5729288" y="1638609"/>
                    <a:pt x="5597154" y="1770743"/>
                    <a:pt x="5434158" y="1770743"/>
                  </a:cubicBezTo>
                  <a:lnTo>
                    <a:pt x="1414746" y="1770743"/>
                  </a:lnTo>
                  <a:lnTo>
                    <a:pt x="1671061" y="1992086"/>
                  </a:lnTo>
                  <a:lnTo>
                    <a:pt x="954881" y="1770743"/>
                  </a:lnTo>
                  <a:lnTo>
                    <a:pt x="295130" y="1770743"/>
                  </a:lnTo>
                  <a:cubicBezTo>
                    <a:pt x="132134" y="1770743"/>
                    <a:pt x="0" y="1638609"/>
                    <a:pt x="0" y="1475613"/>
                  </a:cubicBezTo>
                  <a:lnTo>
                    <a:pt x="0" y="1475619"/>
                  </a:lnTo>
                  <a:lnTo>
                    <a:pt x="0" y="1032933"/>
                  </a:lnTo>
                  <a:lnTo>
                    <a:pt x="0" y="1032933"/>
                  </a:lnTo>
                  <a:lnTo>
                    <a:pt x="0" y="295130"/>
                  </a:lnTo>
                  <a:close/>
                </a:path>
              </a:pathLst>
            </a:cu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9" name="矩形 2"/>
            <p:cNvSpPr/>
            <p:nvPr/>
          </p:nvSpPr>
          <p:spPr>
            <a:xfrm>
              <a:off x="1932543" y="5033805"/>
              <a:ext cx="5082167" cy="8402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35000"/>
                </a:lnSpc>
              </a:pP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:after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伪元素选择器用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于在某个元素之后插入一些内容，使用方法与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:before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相同。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标题 1"/>
          <p:cNvSpPr/>
          <p:nvPr/>
        </p:nvSpPr>
        <p:spPr>
          <a:xfrm>
            <a:off x="1754188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目录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099" name="4.1"/>
          <p:cNvGrpSpPr/>
          <p:nvPr/>
        </p:nvGrpSpPr>
        <p:grpSpPr>
          <a:xfrm>
            <a:off x="1892300" y="1654175"/>
            <a:ext cx="4032250" cy="677863"/>
            <a:chOff x="1881786" y="1537493"/>
            <a:chExt cx="4032249" cy="677795"/>
          </a:xfrm>
        </p:grpSpPr>
        <p:grpSp>
          <p:nvGrpSpPr>
            <p:cNvPr id="4136" name="组合 29"/>
            <p:cNvGrpSpPr/>
            <p:nvPr/>
          </p:nvGrpSpPr>
          <p:grpSpPr>
            <a:xfrm rot="-12767">
              <a:off x="1881786" y="1703456"/>
              <a:ext cx="715856" cy="511832"/>
              <a:chOff x="2184595" y="2074922"/>
              <a:chExt cx="1049156" cy="928866"/>
            </a:xfrm>
          </p:grpSpPr>
          <p:grpSp>
            <p:nvGrpSpPr>
              <p:cNvPr id="4139" name="组合 31"/>
              <p:cNvGrpSpPr/>
              <p:nvPr/>
            </p:nvGrpSpPr>
            <p:grpSpPr>
              <a:xfrm>
                <a:off x="2184595" y="2074922"/>
                <a:ext cx="1048003" cy="928866"/>
                <a:chOff x="2155679" y="2074922"/>
                <a:chExt cx="1048003" cy="928866"/>
              </a:xfrm>
            </p:grpSpPr>
            <p:sp>
              <p:nvSpPr>
                <p:cNvPr id="47" name="圆角矩形 46"/>
                <p:cNvSpPr/>
                <p:nvPr/>
              </p:nvSpPr>
              <p:spPr>
                <a:xfrm>
                  <a:off x="2088214" y="2073177"/>
                  <a:ext cx="1119111" cy="927581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4.1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48" name="圆角矩形 47"/>
                <p:cNvSpPr/>
                <p:nvPr/>
              </p:nvSpPr>
              <p:spPr>
                <a:xfrm>
                  <a:off x="2116156" y="2127841"/>
                  <a:ext cx="1033026" cy="803711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46" name="圆角矩形 5"/>
              <p:cNvSpPr/>
              <p:nvPr/>
            </p:nvSpPr>
            <p:spPr>
              <a:xfrm>
                <a:off x="2186497" y="2450701"/>
                <a:ext cx="1046985" cy="460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43" name="直接连接符 42"/>
            <p:cNvCxnSpPr/>
            <p:nvPr/>
          </p:nvCxnSpPr>
          <p:spPr>
            <a:xfrm flipV="1">
              <a:off x="2810474" y="1893057"/>
              <a:ext cx="3103561" cy="7937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38" name="矩形 35"/>
            <p:cNvSpPr/>
            <p:nvPr/>
          </p:nvSpPr>
          <p:spPr>
            <a:xfrm>
              <a:off x="2734711" y="1537493"/>
              <a:ext cx="1467068" cy="400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属性选择器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00" name="4.1"/>
          <p:cNvGrpSpPr/>
          <p:nvPr/>
        </p:nvGrpSpPr>
        <p:grpSpPr>
          <a:xfrm>
            <a:off x="3429000" y="2381250"/>
            <a:ext cx="4032250" cy="677863"/>
            <a:chOff x="1881786" y="1537493"/>
            <a:chExt cx="4032249" cy="677795"/>
          </a:xfrm>
        </p:grpSpPr>
        <p:grpSp>
          <p:nvGrpSpPr>
            <p:cNvPr id="4129" name="组合 29"/>
            <p:cNvGrpSpPr/>
            <p:nvPr/>
          </p:nvGrpSpPr>
          <p:grpSpPr>
            <a:xfrm rot="-12767">
              <a:off x="1881786" y="1703456"/>
              <a:ext cx="715856" cy="511832"/>
              <a:chOff x="2184595" y="2074922"/>
              <a:chExt cx="1049156" cy="928866"/>
            </a:xfrm>
          </p:grpSpPr>
          <p:grpSp>
            <p:nvGrpSpPr>
              <p:cNvPr id="4132" name="组合 31"/>
              <p:cNvGrpSpPr/>
              <p:nvPr/>
            </p:nvGrpSpPr>
            <p:grpSpPr>
              <a:xfrm>
                <a:off x="2184595" y="2074922"/>
                <a:ext cx="1048003" cy="928866"/>
                <a:chOff x="2155679" y="2074922"/>
                <a:chExt cx="1048003" cy="928866"/>
              </a:xfrm>
            </p:grpSpPr>
            <p:sp>
              <p:nvSpPr>
                <p:cNvPr id="56" name="圆角矩形 55"/>
                <p:cNvSpPr/>
                <p:nvPr/>
              </p:nvSpPr>
              <p:spPr>
                <a:xfrm>
                  <a:off x="2088214" y="2073177"/>
                  <a:ext cx="1119111" cy="927581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4.2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57" name="圆角矩形 56"/>
                <p:cNvSpPr/>
                <p:nvPr/>
              </p:nvSpPr>
              <p:spPr>
                <a:xfrm>
                  <a:off x="2116156" y="2127841"/>
                  <a:ext cx="1033026" cy="803711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55" name="圆角矩形 5"/>
              <p:cNvSpPr/>
              <p:nvPr/>
            </p:nvSpPr>
            <p:spPr>
              <a:xfrm>
                <a:off x="2186497" y="2450701"/>
                <a:ext cx="1046985" cy="460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V="1">
              <a:off x="2810474" y="1893057"/>
              <a:ext cx="3103561" cy="7937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31" name="矩形 35"/>
            <p:cNvSpPr/>
            <p:nvPr/>
          </p:nvSpPr>
          <p:spPr>
            <a:xfrm>
              <a:off x="2734711" y="1537493"/>
              <a:ext cx="1467068" cy="400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关系选择器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01" name="4.1"/>
          <p:cNvGrpSpPr/>
          <p:nvPr/>
        </p:nvGrpSpPr>
        <p:grpSpPr>
          <a:xfrm>
            <a:off x="1914525" y="3135313"/>
            <a:ext cx="4032250" cy="677862"/>
            <a:chOff x="1881786" y="1537493"/>
            <a:chExt cx="4032249" cy="677795"/>
          </a:xfrm>
        </p:grpSpPr>
        <p:grpSp>
          <p:nvGrpSpPr>
            <p:cNvPr id="4122" name="组合 29"/>
            <p:cNvGrpSpPr/>
            <p:nvPr/>
          </p:nvGrpSpPr>
          <p:grpSpPr>
            <a:xfrm rot="-12767">
              <a:off x="1881786" y="1703456"/>
              <a:ext cx="715856" cy="511832"/>
              <a:chOff x="2184595" y="2074922"/>
              <a:chExt cx="1049156" cy="928866"/>
            </a:xfrm>
          </p:grpSpPr>
          <p:grpSp>
            <p:nvGrpSpPr>
              <p:cNvPr id="4125" name="组合 31"/>
              <p:cNvGrpSpPr/>
              <p:nvPr/>
            </p:nvGrpSpPr>
            <p:grpSpPr>
              <a:xfrm>
                <a:off x="2184595" y="2074922"/>
                <a:ext cx="1048003" cy="928866"/>
                <a:chOff x="2155679" y="2074922"/>
                <a:chExt cx="1048003" cy="928866"/>
              </a:xfrm>
            </p:grpSpPr>
            <p:sp>
              <p:nvSpPr>
                <p:cNvPr id="64" name="圆角矩形 63"/>
                <p:cNvSpPr/>
                <p:nvPr/>
              </p:nvSpPr>
              <p:spPr>
                <a:xfrm>
                  <a:off x="2088214" y="2073178"/>
                  <a:ext cx="1119111" cy="927581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4.3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65" name="圆角矩形 64"/>
                <p:cNvSpPr/>
                <p:nvPr/>
              </p:nvSpPr>
              <p:spPr>
                <a:xfrm>
                  <a:off x="2116156" y="2127841"/>
                  <a:ext cx="1033026" cy="803713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63" name="圆角矩形 5"/>
              <p:cNvSpPr/>
              <p:nvPr/>
            </p:nvSpPr>
            <p:spPr>
              <a:xfrm>
                <a:off x="2186497" y="2450701"/>
                <a:ext cx="1046985" cy="460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60" name="直接连接符 59"/>
            <p:cNvCxnSpPr/>
            <p:nvPr/>
          </p:nvCxnSpPr>
          <p:spPr>
            <a:xfrm flipV="1">
              <a:off x="2810474" y="1893058"/>
              <a:ext cx="3103561" cy="7936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24" name="矩形 35"/>
            <p:cNvSpPr/>
            <p:nvPr/>
          </p:nvSpPr>
          <p:spPr>
            <a:xfrm>
              <a:off x="2734711" y="1537493"/>
              <a:ext cx="2311850" cy="400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结构化伪类选择器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02" name="4.1"/>
          <p:cNvGrpSpPr/>
          <p:nvPr/>
        </p:nvGrpSpPr>
        <p:grpSpPr>
          <a:xfrm>
            <a:off x="3451225" y="3921125"/>
            <a:ext cx="4032250" cy="677863"/>
            <a:chOff x="1881786" y="1537493"/>
            <a:chExt cx="4032492" cy="677795"/>
          </a:xfrm>
        </p:grpSpPr>
        <p:grpSp>
          <p:nvGrpSpPr>
            <p:cNvPr id="4115" name="组合 29"/>
            <p:cNvGrpSpPr/>
            <p:nvPr/>
          </p:nvGrpSpPr>
          <p:grpSpPr>
            <a:xfrm rot="-12767">
              <a:off x="1881786" y="1703456"/>
              <a:ext cx="715856" cy="511832"/>
              <a:chOff x="2184595" y="2074922"/>
              <a:chExt cx="1049156" cy="928866"/>
            </a:xfrm>
          </p:grpSpPr>
          <p:grpSp>
            <p:nvGrpSpPr>
              <p:cNvPr id="4118" name="组合 31"/>
              <p:cNvGrpSpPr/>
              <p:nvPr/>
            </p:nvGrpSpPr>
            <p:grpSpPr>
              <a:xfrm>
                <a:off x="2184595" y="2074922"/>
                <a:ext cx="1048003" cy="928866"/>
                <a:chOff x="2155679" y="2074922"/>
                <a:chExt cx="1048003" cy="928866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>
                  <a:off x="2088210" y="2073177"/>
                  <a:ext cx="1119178" cy="927581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4.4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74" name="圆角矩形 73"/>
                <p:cNvSpPr/>
                <p:nvPr/>
              </p:nvSpPr>
              <p:spPr>
                <a:xfrm>
                  <a:off x="2116153" y="2127841"/>
                  <a:ext cx="1033088" cy="803711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72" name="圆角矩形 5"/>
              <p:cNvSpPr/>
              <p:nvPr/>
            </p:nvSpPr>
            <p:spPr>
              <a:xfrm>
                <a:off x="2186497" y="2450701"/>
                <a:ext cx="1047048" cy="460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69" name="直接连接符 68"/>
            <p:cNvCxnSpPr/>
            <p:nvPr/>
          </p:nvCxnSpPr>
          <p:spPr>
            <a:xfrm flipV="1">
              <a:off x="2810530" y="1893057"/>
              <a:ext cx="3103748" cy="7937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17" name="矩形 35"/>
            <p:cNvSpPr/>
            <p:nvPr/>
          </p:nvSpPr>
          <p:spPr>
            <a:xfrm>
              <a:off x="2734711" y="1537493"/>
              <a:ext cx="1723652" cy="400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伪元素选择器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5" name="TextBox 126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2720975" y="3495675"/>
            <a:ext cx="3525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☞</a:t>
            </a:r>
            <a:r>
              <a:rPr kumimoji="0" lang="zh-CN" alt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点击查看本小节知识架构</a:t>
            </a:r>
            <a:endParaRPr kumimoji="0" lang="zh-CN" alt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104" name="4.1"/>
          <p:cNvGrpSpPr/>
          <p:nvPr/>
        </p:nvGrpSpPr>
        <p:grpSpPr>
          <a:xfrm>
            <a:off x="2000250" y="4721225"/>
            <a:ext cx="4246563" cy="677863"/>
            <a:chOff x="1881786" y="1537493"/>
            <a:chExt cx="4246733" cy="677795"/>
          </a:xfrm>
        </p:grpSpPr>
        <p:grpSp>
          <p:nvGrpSpPr>
            <p:cNvPr id="4108" name="组合 29"/>
            <p:cNvGrpSpPr/>
            <p:nvPr/>
          </p:nvGrpSpPr>
          <p:grpSpPr>
            <a:xfrm rot="-12767">
              <a:off x="1881786" y="1703456"/>
              <a:ext cx="715856" cy="511832"/>
              <a:chOff x="2184595" y="2074922"/>
              <a:chExt cx="1049156" cy="928866"/>
            </a:xfrm>
          </p:grpSpPr>
          <p:grpSp>
            <p:nvGrpSpPr>
              <p:cNvPr id="4111" name="组合 31"/>
              <p:cNvGrpSpPr/>
              <p:nvPr/>
            </p:nvGrpSpPr>
            <p:grpSpPr>
              <a:xfrm>
                <a:off x="2184595" y="2074922"/>
                <a:ext cx="1048003" cy="928866"/>
                <a:chOff x="2155679" y="2074922"/>
                <a:chExt cx="1048003" cy="928866"/>
              </a:xfrm>
            </p:grpSpPr>
            <p:sp>
              <p:nvSpPr>
                <p:cNvPr id="62" name="圆角矩形 61"/>
                <p:cNvSpPr/>
                <p:nvPr/>
              </p:nvSpPr>
              <p:spPr>
                <a:xfrm>
                  <a:off x="2088212" y="2073177"/>
                  <a:ext cx="1119156" cy="927581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4.5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67" name="圆角矩形 66"/>
                <p:cNvSpPr/>
                <p:nvPr/>
              </p:nvSpPr>
              <p:spPr>
                <a:xfrm>
                  <a:off x="2116154" y="2127841"/>
                  <a:ext cx="1033068" cy="803711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61" name="圆角矩形 5"/>
              <p:cNvSpPr/>
              <p:nvPr/>
            </p:nvSpPr>
            <p:spPr>
              <a:xfrm>
                <a:off x="2186497" y="2450701"/>
                <a:ext cx="1047028" cy="460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54" name="直接连接符 53"/>
            <p:cNvCxnSpPr/>
            <p:nvPr/>
          </p:nvCxnSpPr>
          <p:spPr>
            <a:xfrm>
              <a:off x="2810511" y="1900995"/>
              <a:ext cx="3318008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10" name="矩形 35"/>
            <p:cNvSpPr/>
            <p:nvPr/>
          </p:nvSpPr>
          <p:spPr>
            <a:xfrm>
              <a:off x="2734711" y="1537493"/>
              <a:ext cx="3303968" cy="400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阶段案例</a:t>
              </a:r>
              <a:r>
                <a:rPr lang="en-US" altLang="zh-CN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制作招聘页面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TextBox 12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278313" y="4283075"/>
            <a:ext cx="3525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☞</a:t>
            </a:r>
            <a:r>
              <a:rPr kumimoji="0" lang="zh-CN" alt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点击查看本小节知识架构</a:t>
            </a:r>
            <a:endParaRPr kumimoji="0" lang="zh-CN" alt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TextBox 12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78313" y="2751138"/>
            <a:ext cx="3525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☞</a:t>
            </a:r>
            <a:r>
              <a:rPr kumimoji="0" lang="zh-CN" alt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点击查看本小节知识架构</a:t>
            </a:r>
            <a:endParaRPr kumimoji="0" lang="zh-CN" alt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TextBox 12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720975" y="2028825"/>
            <a:ext cx="3525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☞</a:t>
            </a:r>
            <a:r>
              <a:rPr kumimoji="0" lang="zh-CN" alt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点击查看本小节知识架构</a:t>
            </a:r>
            <a:endParaRPr kumimoji="0" lang="zh-CN" alt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标题 1"/>
          <p:cNvSpPr/>
          <p:nvPr/>
        </p:nvSpPr>
        <p:spPr>
          <a:xfrm>
            <a:off x="250825" y="136525"/>
            <a:ext cx="8645525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</a:t>
            </a:r>
            <a:r>
              <a:rPr 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链接伪类控制超链接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8915" name="组合 9"/>
          <p:cNvGrpSpPr/>
          <p:nvPr/>
        </p:nvGrpSpPr>
        <p:grpSpPr>
          <a:xfrm>
            <a:off x="4668838" y="1851025"/>
            <a:ext cx="4095750" cy="3429000"/>
            <a:chOff x="466373" y="1306866"/>
            <a:chExt cx="4095750" cy="3429000"/>
          </a:xfrm>
        </p:grpSpPr>
        <p:pic>
          <p:nvPicPr>
            <p:cNvPr id="38926" name="Picture 2" descr="C:\Users\Administrator\Desktop\GIF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6373" y="1306866"/>
              <a:ext cx="4095750" cy="3429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8"/>
            <p:cNvSpPr/>
            <p:nvPr/>
          </p:nvSpPr>
          <p:spPr bwMode="auto">
            <a:xfrm>
              <a:off x="523523" y="2241904"/>
              <a:ext cx="3971925" cy="242887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285750" marR="0" lvl="0" indent="-285750" algn="ctr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916" name="矩形 10"/>
          <p:cNvSpPr/>
          <p:nvPr/>
        </p:nvSpPr>
        <p:spPr>
          <a:xfrm>
            <a:off x="4905375" y="3746500"/>
            <a:ext cx="399097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链接伪类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可以实现不同的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链接状态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3" descr="C:\Users\Administrator\AppData\Local\Microsoft\Windows\Temporary Internet Files\Content.IE5\MV0RMERO\MC900441898[1]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838" y="3035300"/>
            <a:ext cx="804862" cy="711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-198437" y="1930400"/>
            <a:ext cx="4300537" cy="3284538"/>
            <a:chOff x="-198437" y="1929854"/>
            <a:chExt cx="4300537" cy="3285348"/>
          </a:xfrm>
        </p:grpSpPr>
        <p:grpSp>
          <p:nvGrpSpPr>
            <p:cNvPr id="38920" name="组合 14"/>
            <p:cNvGrpSpPr/>
            <p:nvPr/>
          </p:nvGrpSpPr>
          <p:grpSpPr>
            <a:xfrm>
              <a:off x="3175" y="1929854"/>
              <a:ext cx="4098925" cy="3285348"/>
              <a:chOff x="2734" y="2158974"/>
              <a:chExt cx="4099434" cy="2875420"/>
            </a:xfrm>
          </p:grpSpPr>
          <p:sp>
            <p:nvSpPr>
              <p:cNvPr id="17" name="矩形 16"/>
              <p:cNvSpPr/>
              <p:nvPr/>
            </p:nvSpPr>
            <p:spPr bwMode="auto">
              <a:xfrm>
                <a:off x="2734" y="2158974"/>
                <a:ext cx="4099434" cy="2875420"/>
              </a:xfrm>
              <a:prstGeom prst="rect">
                <a:avLst/>
              </a:prstGeom>
              <a:gradFill>
                <a:gsLst>
                  <a:gs pos="100000">
                    <a:srgbClr val="00B0F0">
                      <a:alpha val="0"/>
                    </a:srgbClr>
                  </a:gs>
                  <a:gs pos="0">
                    <a:srgbClr val="D1ECFF">
                      <a:alpha val="43000"/>
                    </a:srgbClr>
                  </a:gs>
                  <a:gs pos="22000">
                    <a:srgbClr val="D1ECFF"/>
                  </a:gs>
                </a:gsLst>
                <a:lin ang="0" scaled="0"/>
              </a:gra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925" name="TextBox 4"/>
              <p:cNvSpPr txBox="1"/>
              <p:nvPr/>
            </p:nvSpPr>
            <p:spPr>
              <a:xfrm>
                <a:off x="1271305" y="2254977"/>
                <a:ext cx="2538727" cy="26263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p>
                <a:pPr>
                  <a:lnSpc>
                    <a:spcPct val="135000"/>
                  </a:lnSpc>
                </a:pPr>
                <a:r>
                  <a:rPr lang="zh-CN" altLang="zh-CN" sz="2000" dirty="0">
                    <a:latin typeface="Arial" panose="020B0604020202020204" pitchFamily="34" charset="0"/>
                  </a:rPr>
                  <a:t>定义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超链接</a:t>
                </a:r>
                <a:r>
                  <a:rPr lang="zh-CN" altLang="zh-CN" sz="2000" dirty="0">
                    <a:latin typeface="Arial" panose="020B0604020202020204" pitchFamily="34" charset="0"/>
                  </a:rPr>
                  <a:t>时，为了提高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用户体验</a:t>
                </a:r>
                <a:r>
                  <a:rPr lang="zh-CN" altLang="zh-CN" sz="2000" dirty="0">
                    <a:latin typeface="Arial" panose="020B0604020202020204" pitchFamily="34" charset="0"/>
                  </a:rPr>
                  <a:t>，经常需要为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超链接</a:t>
                </a:r>
                <a:r>
                  <a:rPr lang="zh-CN" altLang="zh-CN" sz="2000" dirty="0">
                    <a:latin typeface="Arial" panose="020B0604020202020204" pitchFamily="34" charset="0"/>
                  </a:rPr>
                  <a:t>指定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不同的状态</a:t>
                </a:r>
                <a:r>
                  <a:rPr lang="zh-CN" altLang="zh-CN" sz="2000" dirty="0">
                    <a:latin typeface="Arial" panose="020B0604020202020204" pitchFamily="34" charset="0"/>
                  </a:rPr>
                  <a:t>，使得超链接在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点击前、点击后和鼠标悬停</a:t>
                </a:r>
                <a:r>
                  <a:rPr lang="zh-CN" altLang="zh-CN" sz="2000" dirty="0">
                    <a:latin typeface="Arial" panose="020B0604020202020204" pitchFamily="34" charset="0"/>
                  </a:rPr>
                  <a:t>时的样式不同。</a:t>
                </a:r>
                <a:endParaRPr lang="zh-CN" altLang="en-US" sz="2000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38921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98437" y="2063654"/>
              <a:ext cx="1553452" cy="120659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" name="右箭头 18"/>
          <p:cNvSpPr/>
          <p:nvPr/>
        </p:nvSpPr>
        <p:spPr bwMode="auto">
          <a:xfrm>
            <a:off x="4025900" y="3270250"/>
            <a:ext cx="495300" cy="476250"/>
          </a:xfrm>
          <a:prstGeom prst="rightArrow">
            <a:avLst/>
          </a:pr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285750" marR="0" lvl="0" indent="-28575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09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2792413" y="3326765"/>
            <a:ext cx="5800725" cy="13379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伪类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并不是真正意义上的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类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它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的名称是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由系统定义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的，通常</a:t>
            </a:r>
            <a:r>
              <a:rPr kumimoji="0" lang="zh-CN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由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标签</a:t>
            </a:r>
            <a:r>
              <a:rPr kumimoji="0" lang="zh-CN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名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、类名或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id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名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加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“：”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构成。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1800" spc="-20" dirty="0">
                <a:latin typeface="PMingLiU"/>
                <a:cs typeface="PMingLiU"/>
                <a:sym typeface="+mn-ea"/>
              </a:rPr>
              <a:t>伪类选择器选中的元素的</a:t>
            </a:r>
            <a:r>
              <a:rPr sz="1800" b="1" spc="-2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某种状</a:t>
            </a:r>
            <a:r>
              <a:rPr sz="1800" b="1" spc="-5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7" descr="总结小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943" y="773113"/>
            <a:ext cx="3649662" cy="592455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845560" y="1993265"/>
            <a:ext cx="28403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49" charset="-122"/>
                <a:sym typeface="+mn-ea"/>
              </a:rPr>
              <a:t>什么是伪类？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8914" name="标题 1"/>
          <p:cNvSpPr/>
          <p:nvPr/>
        </p:nvSpPr>
        <p:spPr>
          <a:xfrm>
            <a:off x="250825" y="136525"/>
            <a:ext cx="8645525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</a:t>
            </a:r>
            <a:r>
              <a:rPr 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链接伪类控制超链接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0"/>
          <p:cNvSpPr>
            <a:spLocks noChangeShapeType="1"/>
          </p:cNvSpPr>
          <p:nvPr/>
        </p:nvSpPr>
        <p:spPr bwMode="auto">
          <a:xfrm flipV="1">
            <a:off x="1564124" y="5652493"/>
            <a:ext cx="67183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C13D6D23-8EA6-445F-B959-20BE0C287158}" type="slidenum">
              <a:rPr lang="zh-CN" altLang="en-US" sz="675" smtClean="0"/>
            </a:fld>
            <a:endParaRPr lang="zh-CN" altLang="en-US" sz="675" dirty="0"/>
          </a:p>
        </p:txBody>
      </p:sp>
      <p:sp>
        <p:nvSpPr>
          <p:cNvPr id="3" name="矩形 2"/>
          <p:cNvSpPr/>
          <p:nvPr/>
        </p:nvSpPr>
        <p:spPr>
          <a:xfrm>
            <a:off x="785204" y="1218323"/>
            <a:ext cx="7142018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+mn-ea"/>
              </a:rPr>
              <a:t>       定义超链接时，为了提高用户体验，经常需要为超链接指定不同的状态，使得超链接在单击前、单击后和鼠标悬停时的样式不同。在</a:t>
            </a:r>
            <a:r>
              <a:rPr lang="en-US" altLang="zh-CN" sz="1800" dirty="0">
                <a:latin typeface="+mn-ea"/>
              </a:rPr>
              <a:t>CSS</a:t>
            </a:r>
            <a:r>
              <a:rPr lang="zh-CN" altLang="en-US" sz="1800" dirty="0">
                <a:latin typeface="+mn-ea"/>
              </a:rPr>
              <a:t>中，通过</a:t>
            </a:r>
            <a:r>
              <a:rPr lang="zh-CN" altLang="en-US" sz="1800" dirty="0">
                <a:solidFill>
                  <a:srgbClr val="FF0000"/>
                </a:solidFill>
                <a:latin typeface="+mn-ea"/>
              </a:rPr>
              <a:t>链接伪类</a:t>
            </a:r>
            <a:r>
              <a:rPr lang="zh-CN" altLang="en-US" sz="1800" dirty="0">
                <a:latin typeface="+mn-ea"/>
              </a:rPr>
              <a:t>可以实现不同的链接状态。</a:t>
            </a:r>
            <a:endParaRPr lang="en-US" altLang="zh-CN" sz="1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800" dirty="0"/>
              <a:t>所谓伪类并不是真正意义上的类，它的名称是由系统定义的。</a:t>
            </a:r>
            <a:r>
              <a:rPr lang="zh-CN" altLang="en-US" sz="1800" dirty="0"/>
              <a:t>它针对</a:t>
            </a:r>
            <a:r>
              <a:rPr lang="en-US" altLang="zh-CN" sz="1800" dirty="0"/>
              <a:t>CSS</a:t>
            </a:r>
            <a:r>
              <a:rPr lang="zh-CN" altLang="en-US" sz="1800" dirty="0"/>
              <a:t>选择器起作用，使选中的标签或元素产生特定的效果。 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endParaRPr lang="zh-CN" altLang="en-US" sz="18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7440" y="3921125"/>
            <a:ext cx="7037070" cy="198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（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）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a:link{CSS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样式规则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;}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：</a:t>
            </a:r>
            <a:r>
              <a:rPr lang="zh-CN" altLang="en-US" sz="1600" u="sng" dirty="0">
                <a:solidFill>
                  <a:srgbClr val="5B9BD5">
                    <a:lumMod val="75000"/>
                  </a:srgbClr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未访问时超链接的状态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。</a:t>
            </a:r>
            <a:endParaRPr lang="zh-CN" altLang="en-US" sz="1600" dirty="0">
              <a:latin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（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2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）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a:visited{CSS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样式规则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;}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：</a:t>
            </a:r>
            <a:r>
              <a:rPr lang="zh-CN" altLang="en-US" sz="1600" u="sng" dirty="0">
                <a:solidFill>
                  <a:srgbClr val="800080"/>
                </a:solidFill>
                <a:latin typeface="Verdana" panose="020B0604030504040204"/>
                <a:ea typeface="+mn-ea"/>
                <a:cs typeface="+mn-ea"/>
                <a:sym typeface="+mn-ea"/>
              </a:rPr>
              <a:t>访问后超链接的状态。</a:t>
            </a:r>
            <a:endParaRPr lang="zh-CN" altLang="en-US" sz="1600" u="sng" dirty="0">
              <a:solidFill>
                <a:srgbClr val="800080"/>
              </a:solidFill>
              <a:latin typeface="Verdana" panose="020B0604030504040204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（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3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）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a:hover{CSS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样式规则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;}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：</a:t>
            </a:r>
            <a:r>
              <a:rPr lang="zh-CN" altLang="en-US" sz="1600" u="sng" dirty="0">
                <a:solidFill>
                  <a:srgbClr val="5B9BD5">
                    <a:lumMod val="75000"/>
                  </a:srgbClr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鼠标悬停时超链接的状态。</a:t>
            </a:r>
            <a:endParaRPr lang="zh-CN" altLang="en-US" sz="1600" u="sng" dirty="0">
              <a:solidFill>
                <a:srgbClr val="5B9BD5">
                  <a:lumMod val="75000"/>
                </a:srgbClr>
              </a:solidFill>
              <a:latin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（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4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）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a:active{CSS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样式规则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;}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：</a:t>
            </a:r>
            <a:r>
              <a:rPr lang="zh-CN" altLang="en-US" sz="1600" u="sng" dirty="0">
                <a:solidFill>
                  <a:srgbClr val="FF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鼠标单击不动时超链接的状态。</a:t>
            </a:r>
            <a:endParaRPr lang="zh-CN" altLang="en-US" sz="1600" u="sng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u="sng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8914" name="标题 1"/>
          <p:cNvSpPr/>
          <p:nvPr/>
        </p:nvSpPr>
        <p:spPr>
          <a:xfrm>
            <a:off x="250825" y="136525"/>
            <a:ext cx="8645525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</a:t>
            </a:r>
            <a:r>
              <a:rPr 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链接伪类控制超链接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0"/>
          <p:cNvSpPr>
            <a:spLocks noChangeShapeType="1"/>
          </p:cNvSpPr>
          <p:nvPr/>
        </p:nvSpPr>
        <p:spPr bwMode="auto">
          <a:xfrm flipV="1">
            <a:off x="1564124" y="5652493"/>
            <a:ext cx="67183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C13D6D23-8EA6-445F-B959-20BE0C287158}" type="slidenum">
              <a:rPr lang="zh-CN" altLang="en-US" sz="675" smtClean="0"/>
            </a:fld>
            <a:endParaRPr lang="zh-CN" altLang="en-US" sz="675" dirty="0"/>
          </a:p>
        </p:txBody>
      </p:sp>
      <p:sp>
        <p:nvSpPr>
          <p:cNvPr id="3" name="矩形 2"/>
          <p:cNvSpPr/>
          <p:nvPr/>
        </p:nvSpPr>
        <p:spPr>
          <a:xfrm>
            <a:off x="607695" y="2068195"/>
            <a:ext cx="7908290" cy="21685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     </a:t>
            </a: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通常在实际应用时，只需要使用</a:t>
            </a:r>
            <a:r>
              <a:rPr lang="en-US" altLang="zh-CN" sz="1800" dirty="0">
                <a:solidFill>
                  <a:srgbClr val="FF0000"/>
                </a:solidFill>
                <a:latin typeface="+mn-ea"/>
              </a:rPr>
              <a:t>a:link</a:t>
            </a:r>
            <a:r>
              <a:rPr lang="zh-CN" altLang="zh-CN" sz="1800" dirty="0">
                <a:solidFill>
                  <a:srgbClr val="FF0000"/>
                </a:solidFill>
                <a:latin typeface="+mn-ea"/>
              </a:rPr>
              <a:t>，</a:t>
            </a:r>
            <a:r>
              <a:rPr lang="en-US" altLang="zh-CN" sz="1800" dirty="0">
                <a:solidFill>
                  <a:srgbClr val="FF0000"/>
                </a:solidFill>
                <a:latin typeface="+mn-ea"/>
              </a:rPr>
              <a:t>a:visited</a:t>
            </a: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来定义未访问和访问后的样式，而且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a:link</a:t>
            </a: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和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a:visited</a:t>
            </a: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定义相同的样式；使用</a:t>
            </a:r>
            <a:r>
              <a:rPr lang="en-US" altLang="zh-CN" sz="1800" dirty="0">
                <a:solidFill>
                  <a:srgbClr val="FF0000"/>
                </a:solidFill>
                <a:latin typeface="+mn-ea"/>
              </a:rPr>
              <a:t>a:hover</a:t>
            </a: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定义鼠标悬停时超链接的样式即可。</a:t>
            </a:r>
            <a:endParaRPr lang="zh-CN" altLang="zh-CN" sz="1800" dirty="0">
              <a:solidFill>
                <a:schemeClr val="tx1"/>
              </a:solidFill>
              <a:latin typeface="+mn-ea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  </a:t>
            </a: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有时干脆只定义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a</a:t>
            </a: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和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a:hover </a:t>
            </a: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的样式。</a:t>
            </a:r>
            <a:endParaRPr lang="zh-CN" altLang="zh-CN" sz="1800" dirty="0">
              <a:solidFill>
                <a:schemeClr val="tx1"/>
              </a:solidFill>
              <a:latin typeface="+mn-ea"/>
            </a:endParaRPr>
          </a:p>
          <a:p>
            <a:pPr indent="266700" algn="just">
              <a:lnSpc>
                <a:spcPct val="150000"/>
              </a:lnSpc>
            </a:pPr>
            <a:endParaRPr lang="zh-CN" altLang="en-US" sz="1800" dirty="0">
              <a:latin typeface="+mn-ea"/>
            </a:endParaRPr>
          </a:p>
        </p:txBody>
      </p:sp>
      <p:sp>
        <p:nvSpPr>
          <p:cNvPr id="38914" name="标题 1"/>
          <p:cNvSpPr/>
          <p:nvPr/>
        </p:nvSpPr>
        <p:spPr>
          <a:xfrm>
            <a:off x="250825" y="136525"/>
            <a:ext cx="8645525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</a:t>
            </a:r>
            <a:r>
              <a:rPr 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链接伪类控制超链接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5360" y="1560195"/>
            <a:ext cx="74079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cursor属性定义了鼠标指针放在一个元素边界范围内时所用的光标形状</a:t>
            </a:r>
            <a:endParaRPr lang="zh-CN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51610" y="2416810"/>
          <a:ext cx="6176010" cy="26181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88005"/>
                <a:gridCol w="3088005"/>
              </a:tblGrid>
              <a:tr h="374015">
                <a:tc>
                  <a:txBody>
                    <a:bodyPr/>
                    <a:p>
                      <a:pPr indent="26797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值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26797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描述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4015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default</a:t>
                      </a:r>
                      <a:endParaRPr lang="en-US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默认光标（通常是一个箭头）</a:t>
                      </a:r>
                      <a:endParaRPr lang="zh-CN" sz="1400" kern="10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4015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auto</a:t>
                      </a:r>
                      <a:endParaRPr lang="en-US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默认。浏览器设置的光标。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4015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crosshair</a:t>
                      </a:r>
                      <a:endParaRPr lang="en-US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光标呈现为十字线。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4015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pointer</a:t>
                      </a:r>
                      <a:endParaRPr lang="en-US" sz="1400" kern="1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光标呈现为指示链接的指针（一只手）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40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move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此光标指示某对象可被移动。</a:t>
                      </a:r>
                      <a:endParaRPr lang="zh-CN" altLang="en-US" sz="1400"/>
                    </a:p>
                  </a:txBody>
                  <a:tcPr/>
                </a:tc>
              </a:tr>
              <a:tr h="3740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help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问号</a:t>
                      </a:r>
                      <a:endParaRPr lang="zh-CN" altLang="en-US" sz="1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14" name="标题 1"/>
          <p:cNvSpPr/>
          <p:nvPr/>
        </p:nvSpPr>
        <p:spPr>
          <a:xfrm>
            <a:off x="250825" y="136525"/>
            <a:ext cx="8645525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</a:t>
            </a:r>
            <a:r>
              <a:rPr 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链接伪类控制超链接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1625600" y="1319213"/>
            <a:ext cx="6845300" cy="50784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&lt;style type="text/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css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"&gt;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a:link,a:visited{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color:#FC0;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text-decoration:none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;         /*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清除超链接默认的下划线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*/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margin-right:20px;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}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a:hover{                             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color:#0F0;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text-decoration:underline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;  /*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鼠标悬停时出现下划线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*/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}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a:active{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color:#F00;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}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&lt;/style&gt;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75100" y="1536700"/>
            <a:ext cx="1820863" cy="612775"/>
            <a:chOff x="6027599" y="3631554"/>
            <a:chExt cx="1821131" cy="612648"/>
          </a:xfrm>
        </p:grpSpPr>
        <p:sp>
          <p:nvSpPr>
            <p:cNvPr id="11" name="圆角矩形标注 10"/>
            <p:cNvSpPr/>
            <p:nvPr/>
          </p:nvSpPr>
          <p:spPr>
            <a:xfrm>
              <a:off x="6027599" y="3631554"/>
              <a:ext cx="1821131" cy="612648"/>
            </a:xfrm>
            <a:prstGeom prst="wedgeRoundRectCallout">
              <a:avLst>
                <a:gd name="adj1" fmla="val -75378"/>
                <a:gd name="adj2" fmla="val 37301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048240" y="3753767"/>
              <a:ext cx="1800490" cy="368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未访问和访问后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063875" y="3551238"/>
            <a:ext cx="1820863" cy="612775"/>
            <a:chOff x="6027599" y="3631554"/>
            <a:chExt cx="1821131" cy="612648"/>
          </a:xfrm>
        </p:grpSpPr>
        <p:sp>
          <p:nvSpPr>
            <p:cNvPr id="15" name="圆角矩形标注 14"/>
            <p:cNvSpPr/>
            <p:nvPr/>
          </p:nvSpPr>
          <p:spPr>
            <a:xfrm>
              <a:off x="6027599" y="3631554"/>
              <a:ext cx="1821131" cy="612648"/>
            </a:xfrm>
            <a:prstGeom prst="wedgeRoundRectCallout">
              <a:avLst>
                <a:gd name="adj1" fmla="val -75378"/>
                <a:gd name="adj2" fmla="val 37301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048240" y="3753766"/>
              <a:ext cx="1108238" cy="369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鼠标悬停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83100" y="5202238"/>
            <a:ext cx="1820863" cy="612775"/>
            <a:chOff x="6027599" y="3631554"/>
            <a:chExt cx="1821131" cy="612648"/>
          </a:xfrm>
        </p:grpSpPr>
        <p:sp>
          <p:nvSpPr>
            <p:cNvPr id="19" name="圆角矩形标注 18"/>
            <p:cNvSpPr/>
            <p:nvPr/>
          </p:nvSpPr>
          <p:spPr>
            <a:xfrm>
              <a:off x="6027599" y="3631554"/>
              <a:ext cx="1821131" cy="612648"/>
            </a:xfrm>
            <a:prstGeom prst="wedgeRoundRectCallout">
              <a:avLst>
                <a:gd name="adj1" fmla="val -75378"/>
                <a:gd name="adj2" fmla="val 37301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048240" y="3753766"/>
              <a:ext cx="1570268" cy="369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鼠标点击不动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8925" y="1306513"/>
            <a:ext cx="13239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5" name="标题 1"/>
          <p:cNvSpPr/>
          <p:nvPr/>
        </p:nvSpPr>
        <p:spPr>
          <a:xfrm>
            <a:off x="250825" y="136525"/>
            <a:ext cx="8645525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6.4 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链接伪类控制超链接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Picture 10" descr="注意小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840" y="2287905"/>
            <a:ext cx="1966595" cy="20053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组合 19"/>
          <p:cNvGrpSpPr/>
          <p:nvPr/>
        </p:nvGrpSpPr>
        <p:grpSpPr>
          <a:xfrm>
            <a:off x="3367088" y="2419350"/>
            <a:ext cx="374650" cy="371475"/>
            <a:chOff x="3189288" y="2419350"/>
            <a:chExt cx="374650" cy="371475"/>
          </a:xfrm>
        </p:grpSpPr>
        <p:sp>
          <p:nvSpPr>
            <p:cNvPr id="14" name="流程图: 联系 13"/>
            <p:cNvSpPr/>
            <p:nvPr/>
          </p:nvSpPr>
          <p:spPr>
            <a:xfrm>
              <a:off x="3189288" y="2419350"/>
              <a:ext cx="374650" cy="371475"/>
            </a:xfrm>
            <a:prstGeom prst="flowChartConnector">
              <a:avLst/>
            </a:prstGeom>
            <a:solidFill>
              <a:srgbClr val="009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278188" y="2489200"/>
              <a:ext cx="242887" cy="231775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000500" y="2287588"/>
            <a:ext cx="4624388" cy="1087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</a:pPr>
            <a:r>
              <a:rPr lang="zh-CN" altLang="zh-CN" sz="1600" dirty="0">
                <a:latin typeface="Arial" panose="020B0604020202020204" pitchFamily="34" charset="0"/>
              </a:rPr>
              <a:t>同时使用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链接的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种伪类</a:t>
            </a:r>
            <a:r>
              <a:rPr lang="zh-CN" altLang="zh-CN" sz="1600" dirty="0">
                <a:latin typeface="Arial" panose="020B0604020202020204" pitchFamily="34" charset="0"/>
              </a:rPr>
              <a:t>时，通常按照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a:link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a:visited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a:hover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和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a:active</a:t>
            </a:r>
            <a:r>
              <a:rPr lang="zh-CN" altLang="zh-CN" sz="1600" dirty="0">
                <a:latin typeface="Arial" panose="020B0604020202020204" pitchFamily="34" charset="0"/>
              </a:rPr>
              <a:t>的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顺序书写</a:t>
            </a:r>
            <a:r>
              <a:rPr lang="zh-CN" altLang="zh-CN" sz="1600" dirty="0">
                <a:latin typeface="Arial" panose="020B0604020202020204" pitchFamily="34" charset="0"/>
              </a:rPr>
              <a:t>，否则定义的样式可能不起作用。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381375" y="4376738"/>
            <a:ext cx="373063" cy="371475"/>
            <a:chOff x="3203575" y="4376738"/>
            <a:chExt cx="373063" cy="371475"/>
          </a:xfrm>
        </p:grpSpPr>
        <p:sp>
          <p:nvSpPr>
            <p:cNvPr id="17" name="流程图: 联系 16"/>
            <p:cNvSpPr/>
            <p:nvPr/>
          </p:nvSpPr>
          <p:spPr>
            <a:xfrm>
              <a:off x="3203575" y="4376738"/>
              <a:ext cx="373063" cy="371475"/>
            </a:xfrm>
            <a:prstGeom prst="flowChartConnector">
              <a:avLst/>
            </a:prstGeom>
            <a:solidFill>
              <a:srgbClr val="009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3292475" y="4446588"/>
              <a:ext cx="242888" cy="231775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014788" y="4213225"/>
            <a:ext cx="4610100" cy="755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</a:pPr>
            <a:r>
              <a:rPr lang="zh-CN" altLang="zh-CN" sz="1600" dirty="0">
                <a:latin typeface="Arial" panose="020B0604020202020204" pitchFamily="34" charset="0"/>
              </a:rPr>
              <a:t>除了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文本样式</a:t>
            </a:r>
            <a:r>
              <a:rPr lang="zh-CN" altLang="zh-CN" sz="1600" dirty="0">
                <a:latin typeface="Arial" panose="020B0604020202020204" pitchFamily="34" charset="0"/>
              </a:rPr>
              <a:t>之外，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链接伪类</a:t>
            </a:r>
            <a:r>
              <a:rPr lang="zh-CN" altLang="zh-CN" sz="1600" dirty="0">
                <a:latin typeface="Arial" panose="020B0604020202020204" pitchFamily="34" charset="0"/>
              </a:rPr>
              <a:t>还常常用于控制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超链接的背景、边框</a:t>
            </a:r>
            <a:r>
              <a:rPr lang="zh-CN" altLang="zh-CN" sz="1600" dirty="0">
                <a:latin typeface="Arial" panose="020B0604020202020204" pitchFamily="34" charset="0"/>
              </a:rPr>
              <a:t>等样式。</a:t>
            </a:r>
            <a:endParaRPr lang="zh-CN" altLang="zh-CN" sz="1600" dirty="0">
              <a:latin typeface="Arial" panose="020B0604020202020204" pitchFamily="34" charset="0"/>
            </a:endParaRPr>
          </a:p>
        </p:txBody>
      </p:sp>
      <p:sp>
        <p:nvSpPr>
          <p:cNvPr id="44039" name="标题 1"/>
          <p:cNvSpPr/>
          <p:nvPr/>
        </p:nvSpPr>
        <p:spPr>
          <a:xfrm>
            <a:off x="250825" y="136525"/>
            <a:ext cx="8645525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6.4 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链接伪类控制超链接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39140" y="1332230"/>
            <a:ext cx="6118860" cy="2257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100"/>
              </a:spcBef>
            </a:pPr>
            <a:r>
              <a:rPr b="1" spc="-85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b="1" spc="-3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hover</a:t>
            </a:r>
            <a:r>
              <a:rPr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伪类选择</a:t>
            </a:r>
            <a:r>
              <a:rPr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器</a:t>
            </a: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tabLst>
                <a:tab pos="393065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作用</a:t>
            </a:r>
            <a:r>
              <a:rPr spc="-3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选中鼠标</a:t>
            </a:r>
            <a:r>
              <a:rPr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悬停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在元素上的</a:t>
            </a:r>
            <a:r>
              <a:rPr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状态</a:t>
            </a:r>
            <a:r>
              <a:rPr spc="-3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，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设置样</a:t>
            </a:r>
            <a:r>
              <a:rPr spc="-5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式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选择器语法</a:t>
            </a:r>
            <a:r>
              <a:rPr spc="-3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选择器</a:t>
            </a:r>
            <a:r>
              <a:rPr b="1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:hover</a:t>
            </a:r>
            <a:r>
              <a:rPr b="1" spc="-2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pc="-10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{ </a:t>
            </a:r>
            <a:r>
              <a:rPr spc="15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css</a:t>
            </a:r>
            <a:r>
              <a:rPr spc="-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 }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注意点</a:t>
            </a:r>
            <a:r>
              <a:rPr spc="-5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pc="90" dirty="0">
                <a:latin typeface="PMingLiU"/>
                <a:cs typeface="PMingLiU"/>
                <a:sym typeface="+mn-ea"/>
              </a:rPr>
              <a:t>1.</a:t>
            </a:r>
            <a:r>
              <a:rPr dirty="0">
                <a:latin typeface="PMingLiU"/>
                <a:cs typeface="PMingLiU"/>
                <a:sym typeface="+mn-ea"/>
              </a:rPr>
              <a:t>	</a:t>
            </a:r>
            <a:r>
              <a:rPr spc="-20" dirty="0">
                <a:latin typeface="PMingLiU"/>
                <a:cs typeface="PMingLiU"/>
                <a:sym typeface="+mn-ea"/>
              </a:rPr>
              <a:t>伪类选择器选中的元素的</a:t>
            </a:r>
            <a:r>
              <a:rPr b="1" spc="-2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某种状</a:t>
            </a:r>
            <a:r>
              <a:rPr b="1" spc="-5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态</a:t>
            </a:r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4.5 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阶段案例</a:t>
            </a:r>
            <a:r>
              <a:rPr lang="en-US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——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制作招聘页面</a:t>
            </a:r>
            <a:endParaRPr lang="zh-CN" altLang="en-US" sz="2400" dirty="0">
              <a:solidFill>
                <a:srgbClr val="1369B2"/>
              </a:solidFill>
              <a:latin typeface="Arial" panose="020B0604020202020204" pitchFamily="34" charset="0"/>
            </a:endParaRPr>
          </a:p>
        </p:txBody>
      </p:sp>
      <p:pic>
        <p:nvPicPr>
          <p:cNvPr id="31747" name="Picture 4" descr="C:\Users\Administrator\Desktop\555555555555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6875" y="2593975"/>
            <a:ext cx="4937125" cy="370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/>
          <p:cNvSpPr/>
          <p:nvPr/>
        </p:nvSpPr>
        <p:spPr bwMode="auto">
          <a:xfrm>
            <a:off x="688975" y="2289175"/>
            <a:ext cx="3248025" cy="345598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1749" name="Group 9"/>
          <p:cNvGrpSpPr>
            <a:grpSpLocks noChangeAspect="1"/>
          </p:cNvGrpSpPr>
          <p:nvPr/>
        </p:nvGrpSpPr>
        <p:grpSpPr>
          <a:xfrm>
            <a:off x="606425" y="1689100"/>
            <a:ext cx="1579563" cy="1289050"/>
            <a:chOff x="4410" y="748"/>
            <a:chExt cx="1246" cy="1017"/>
          </a:xfrm>
        </p:grpSpPr>
        <p:sp>
          <p:nvSpPr>
            <p:cNvPr id="31753" name="AutoShape 8"/>
            <p:cNvSpPr>
              <a:spLocks noChangeAspect="1" noTextEdit="1"/>
            </p:cNvSpPr>
            <p:nvPr/>
          </p:nvSpPr>
          <p:spPr>
            <a:xfrm>
              <a:off x="4410" y="748"/>
              <a:ext cx="1246" cy="10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4410" y="748"/>
              <a:ext cx="748" cy="1017"/>
            </a:xfrm>
            <a:custGeom>
              <a:avLst/>
              <a:gdLst>
                <a:gd name="T0" fmla="*/ 639 w 1495"/>
                <a:gd name="T1" fmla="*/ 2027 h 2034"/>
                <a:gd name="T2" fmla="*/ 682 w 1495"/>
                <a:gd name="T3" fmla="*/ 2016 h 2034"/>
                <a:gd name="T4" fmla="*/ 724 w 1495"/>
                <a:gd name="T5" fmla="*/ 2005 h 2034"/>
                <a:gd name="T6" fmla="*/ 767 w 1495"/>
                <a:gd name="T7" fmla="*/ 1994 h 2034"/>
                <a:gd name="T8" fmla="*/ 810 w 1495"/>
                <a:gd name="T9" fmla="*/ 1982 h 2034"/>
                <a:gd name="T10" fmla="*/ 1329 w 1495"/>
                <a:gd name="T11" fmla="*/ 1728 h 2034"/>
                <a:gd name="T12" fmla="*/ 1426 w 1495"/>
                <a:gd name="T13" fmla="*/ 940 h 2034"/>
                <a:gd name="T14" fmla="*/ 1372 w 1495"/>
                <a:gd name="T15" fmla="*/ 958 h 2034"/>
                <a:gd name="T16" fmla="*/ 1316 w 1495"/>
                <a:gd name="T17" fmla="*/ 976 h 2034"/>
                <a:gd name="T18" fmla="*/ 1261 w 1495"/>
                <a:gd name="T19" fmla="*/ 993 h 2034"/>
                <a:gd name="T20" fmla="*/ 1206 w 1495"/>
                <a:gd name="T21" fmla="*/ 1010 h 2034"/>
                <a:gd name="T22" fmla="*/ 1150 w 1495"/>
                <a:gd name="T23" fmla="*/ 1027 h 2034"/>
                <a:gd name="T24" fmla="*/ 1216 w 1495"/>
                <a:gd name="T25" fmla="*/ 1000 h 2034"/>
                <a:gd name="T26" fmla="*/ 1281 w 1495"/>
                <a:gd name="T27" fmla="*/ 971 h 2034"/>
                <a:gd name="T28" fmla="*/ 1345 w 1495"/>
                <a:gd name="T29" fmla="*/ 941 h 2034"/>
                <a:gd name="T30" fmla="*/ 1410 w 1495"/>
                <a:gd name="T31" fmla="*/ 910 h 2034"/>
                <a:gd name="T32" fmla="*/ 1473 w 1495"/>
                <a:gd name="T33" fmla="*/ 875 h 2034"/>
                <a:gd name="T34" fmla="*/ 1247 w 1495"/>
                <a:gd name="T35" fmla="*/ 540 h 2034"/>
                <a:gd name="T36" fmla="*/ 1207 w 1495"/>
                <a:gd name="T37" fmla="*/ 554 h 2034"/>
                <a:gd name="T38" fmla="*/ 1165 w 1495"/>
                <a:gd name="T39" fmla="*/ 567 h 2034"/>
                <a:gd name="T40" fmla="*/ 1124 w 1495"/>
                <a:gd name="T41" fmla="*/ 580 h 2034"/>
                <a:gd name="T42" fmla="*/ 1082 w 1495"/>
                <a:gd name="T43" fmla="*/ 594 h 2034"/>
                <a:gd name="T44" fmla="*/ 1041 w 1495"/>
                <a:gd name="T45" fmla="*/ 607 h 2034"/>
                <a:gd name="T46" fmla="*/ 1017 w 1495"/>
                <a:gd name="T47" fmla="*/ 615 h 2034"/>
                <a:gd name="T48" fmla="*/ 992 w 1495"/>
                <a:gd name="T49" fmla="*/ 623 h 2034"/>
                <a:gd name="T50" fmla="*/ 989 w 1495"/>
                <a:gd name="T51" fmla="*/ 618 h 2034"/>
                <a:gd name="T52" fmla="*/ 1036 w 1495"/>
                <a:gd name="T53" fmla="*/ 590 h 2034"/>
                <a:gd name="T54" fmla="*/ 1082 w 1495"/>
                <a:gd name="T55" fmla="*/ 561 h 2034"/>
                <a:gd name="T56" fmla="*/ 1127 w 1495"/>
                <a:gd name="T57" fmla="*/ 533 h 2034"/>
                <a:gd name="T58" fmla="*/ 1173 w 1495"/>
                <a:gd name="T59" fmla="*/ 504 h 2034"/>
                <a:gd name="T60" fmla="*/ 1220 w 1495"/>
                <a:gd name="T61" fmla="*/ 477 h 2034"/>
                <a:gd name="T62" fmla="*/ 456 w 1495"/>
                <a:gd name="T63" fmla="*/ 434 h 2034"/>
                <a:gd name="T64" fmla="*/ 180 w 1495"/>
                <a:gd name="T65" fmla="*/ 365 h 2034"/>
                <a:gd name="T66" fmla="*/ 249 w 1495"/>
                <a:gd name="T67" fmla="*/ 667 h 2034"/>
                <a:gd name="T68" fmla="*/ 287 w 1495"/>
                <a:gd name="T69" fmla="*/ 658 h 2034"/>
                <a:gd name="T70" fmla="*/ 325 w 1495"/>
                <a:gd name="T71" fmla="*/ 647 h 2034"/>
                <a:gd name="T72" fmla="*/ 364 w 1495"/>
                <a:gd name="T73" fmla="*/ 638 h 2034"/>
                <a:gd name="T74" fmla="*/ 402 w 1495"/>
                <a:gd name="T75" fmla="*/ 629 h 2034"/>
                <a:gd name="T76" fmla="*/ 441 w 1495"/>
                <a:gd name="T77" fmla="*/ 620 h 2034"/>
                <a:gd name="T78" fmla="*/ 424 w 1495"/>
                <a:gd name="T79" fmla="*/ 636 h 2034"/>
                <a:gd name="T80" fmla="*/ 379 w 1495"/>
                <a:gd name="T81" fmla="*/ 665 h 2034"/>
                <a:gd name="T82" fmla="*/ 334 w 1495"/>
                <a:gd name="T83" fmla="*/ 695 h 2034"/>
                <a:gd name="T84" fmla="*/ 302 w 1495"/>
                <a:gd name="T85" fmla="*/ 715 h 2034"/>
                <a:gd name="T86" fmla="*/ 269 w 1495"/>
                <a:gd name="T87" fmla="*/ 735 h 2034"/>
                <a:gd name="T88" fmla="*/ 249 w 1495"/>
                <a:gd name="T89" fmla="*/ 847 h 2034"/>
                <a:gd name="T90" fmla="*/ 180 w 1495"/>
                <a:gd name="T91" fmla="*/ 1358 h 2034"/>
                <a:gd name="T92" fmla="*/ 154 w 1495"/>
                <a:gd name="T93" fmla="*/ 1624 h 2034"/>
                <a:gd name="T94" fmla="*/ 222 w 1495"/>
                <a:gd name="T95" fmla="*/ 1611 h 2034"/>
                <a:gd name="T96" fmla="*/ 290 w 1495"/>
                <a:gd name="T97" fmla="*/ 1599 h 2034"/>
                <a:gd name="T98" fmla="*/ 358 w 1495"/>
                <a:gd name="T99" fmla="*/ 1586 h 2034"/>
                <a:gd name="T100" fmla="*/ 425 w 1495"/>
                <a:gd name="T101" fmla="*/ 1572 h 2034"/>
                <a:gd name="T102" fmla="*/ 493 w 1495"/>
                <a:gd name="T103" fmla="*/ 1557 h 2034"/>
                <a:gd name="T104" fmla="*/ 433 w 1495"/>
                <a:gd name="T105" fmla="*/ 1591 h 2034"/>
                <a:gd name="T106" fmla="*/ 374 w 1495"/>
                <a:gd name="T107" fmla="*/ 1625 h 2034"/>
                <a:gd name="T108" fmla="*/ 314 w 1495"/>
                <a:gd name="T109" fmla="*/ 1660 h 2034"/>
                <a:gd name="T110" fmla="*/ 256 w 1495"/>
                <a:gd name="T111" fmla="*/ 1695 h 2034"/>
                <a:gd name="T112" fmla="*/ 197 w 1495"/>
                <a:gd name="T113" fmla="*/ 1731 h 2034"/>
                <a:gd name="T114" fmla="*/ 176 w 1495"/>
                <a:gd name="T115" fmla="*/ 1748 h 2034"/>
                <a:gd name="T116" fmla="*/ 174 w 1495"/>
                <a:gd name="T117" fmla="*/ 1754 h 2034"/>
                <a:gd name="T118" fmla="*/ 173 w 1495"/>
                <a:gd name="T119" fmla="*/ 1755 h 2034"/>
                <a:gd name="T120" fmla="*/ 172 w 1495"/>
                <a:gd name="T121" fmla="*/ 1770 h 2034"/>
                <a:gd name="T122" fmla="*/ 170 w 1495"/>
                <a:gd name="T123" fmla="*/ 1788 h 2034"/>
                <a:gd name="T124" fmla="*/ 180 w 1495"/>
                <a:gd name="T125" fmla="*/ 1799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5" h="2034">
                  <a:moveTo>
                    <a:pt x="610" y="2034"/>
                  </a:moveTo>
                  <a:lnTo>
                    <a:pt x="624" y="2031"/>
                  </a:lnTo>
                  <a:lnTo>
                    <a:pt x="639" y="2027"/>
                  </a:lnTo>
                  <a:lnTo>
                    <a:pt x="653" y="2024"/>
                  </a:lnTo>
                  <a:lnTo>
                    <a:pt x="667" y="2020"/>
                  </a:lnTo>
                  <a:lnTo>
                    <a:pt x="682" y="2016"/>
                  </a:lnTo>
                  <a:lnTo>
                    <a:pt x="696" y="2012"/>
                  </a:lnTo>
                  <a:lnTo>
                    <a:pt x="711" y="2009"/>
                  </a:lnTo>
                  <a:lnTo>
                    <a:pt x="724" y="2005"/>
                  </a:lnTo>
                  <a:lnTo>
                    <a:pt x="738" y="2001"/>
                  </a:lnTo>
                  <a:lnTo>
                    <a:pt x="753" y="1997"/>
                  </a:lnTo>
                  <a:lnTo>
                    <a:pt x="767" y="1994"/>
                  </a:lnTo>
                  <a:lnTo>
                    <a:pt x="781" y="1989"/>
                  </a:lnTo>
                  <a:lnTo>
                    <a:pt x="795" y="1986"/>
                  </a:lnTo>
                  <a:lnTo>
                    <a:pt x="810" y="1982"/>
                  </a:lnTo>
                  <a:lnTo>
                    <a:pt x="823" y="1978"/>
                  </a:lnTo>
                  <a:lnTo>
                    <a:pt x="837" y="1974"/>
                  </a:lnTo>
                  <a:lnTo>
                    <a:pt x="1329" y="1728"/>
                  </a:lnTo>
                  <a:lnTo>
                    <a:pt x="1073" y="1183"/>
                  </a:lnTo>
                  <a:lnTo>
                    <a:pt x="1444" y="934"/>
                  </a:lnTo>
                  <a:lnTo>
                    <a:pt x="1426" y="940"/>
                  </a:lnTo>
                  <a:lnTo>
                    <a:pt x="1407" y="946"/>
                  </a:lnTo>
                  <a:lnTo>
                    <a:pt x="1390" y="953"/>
                  </a:lnTo>
                  <a:lnTo>
                    <a:pt x="1372" y="958"/>
                  </a:lnTo>
                  <a:lnTo>
                    <a:pt x="1353" y="964"/>
                  </a:lnTo>
                  <a:lnTo>
                    <a:pt x="1335" y="970"/>
                  </a:lnTo>
                  <a:lnTo>
                    <a:pt x="1316" y="976"/>
                  </a:lnTo>
                  <a:lnTo>
                    <a:pt x="1298" y="981"/>
                  </a:lnTo>
                  <a:lnTo>
                    <a:pt x="1279" y="987"/>
                  </a:lnTo>
                  <a:lnTo>
                    <a:pt x="1261" y="993"/>
                  </a:lnTo>
                  <a:lnTo>
                    <a:pt x="1243" y="999"/>
                  </a:lnTo>
                  <a:lnTo>
                    <a:pt x="1224" y="1004"/>
                  </a:lnTo>
                  <a:lnTo>
                    <a:pt x="1206" y="1010"/>
                  </a:lnTo>
                  <a:lnTo>
                    <a:pt x="1187" y="1016"/>
                  </a:lnTo>
                  <a:lnTo>
                    <a:pt x="1169" y="1022"/>
                  </a:lnTo>
                  <a:lnTo>
                    <a:pt x="1150" y="1027"/>
                  </a:lnTo>
                  <a:lnTo>
                    <a:pt x="1172" y="1018"/>
                  </a:lnTo>
                  <a:lnTo>
                    <a:pt x="1194" y="1009"/>
                  </a:lnTo>
                  <a:lnTo>
                    <a:pt x="1216" y="1000"/>
                  </a:lnTo>
                  <a:lnTo>
                    <a:pt x="1237" y="991"/>
                  </a:lnTo>
                  <a:lnTo>
                    <a:pt x="1259" y="981"/>
                  </a:lnTo>
                  <a:lnTo>
                    <a:pt x="1281" y="971"/>
                  </a:lnTo>
                  <a:lnTo>
                    <a:pt x="1302" y="962"/>
                  </a:lnTo>
                  <a:lnTo>
                    <a:pt x="1323" y="951"/>
                  </a:lnTo>
                  <a:lnTo>
                    <a:pt x="1345" y="941"/>
                  </a:lnTo>
                  <a:lnTo>
                    <a:pt x="1367" y="931"/>
                  </a:lnTo>
                  <a:lnTo>
                    <a:pt x="1388" y="920"/>
                  </a:lnTo>
                  <a:lnTo>
                    <a:pt x="1410" y="910"/>
                  </a:lnTo>
                  <a:lnTo>
                    <a:pt x="1430" y="898"/>
                  </a:lnTo>
                  <a:lnTo>
                    <a:pt x="1452" y="887"/>
                  </a:lnTo>
                  <a:lnTo>
                    <a:pt x="1473" y="875"/>
                  </a:lnTo>
                  <a:lnTo>
                    <a:pt x="1495" y="864"/>
                  </a:lnTo>
                  <a:lnTo>
                    <a:pt x="1261" y="536"/>
                  </a:lnTo>
                  <a:lnTo>
                    <a:pt x="1247" y="540"/>
                  </a:lnTo>
                  <a:lnTo>
                    <a:pt x="1233" y="545"/>
                  </a:lnTo>
                  <a:lnTo>
                    <a:pt x="1220" y="549"/>
                  </a:lnTo>
                  <a:lnTo>
                    <a:pt x="1207" y="554"/>
                  </a:lnTo>
                  <a:lnTo>
                    <a:pt x="1193" y="559"/>
                  </a:lnTo>
                  <a:lnTo>
                    <a:pt x="1179" y="563"/>
                  </a:lnTo>
                  <a:lnTo>
                    <a:pt x="1165" y="567"/>
                  </a:lnTo>
                  <a:lnTo>
                    <a:pt x="1152" y="571"/>
                  </a:lnTo>
                  <a:lnTo>
                    <a:pt x="1138" y="576"/>
                  </a:lnTo>
                  <a:lnTo>
                    <a:pt x="1124" y="580"/>
                  </a:lnTo>
                  <a:lnTo>
                    <a:pt x="1110" y="585"/>
                  </a:lnTo>
                  <a:lnTo>
                    <a:pt x="1096" y="590"/>
                  </a:lnTo>
                  <a:lnTo>
                    <a:pt x="1082" y="594"/>
                  </a:lnTo>
                  <a:lnTo>
                    <a:pt x="1069" y="598"/>
                  </a:lnTo>
                  <a:lnTo>
                    <a:pt x="1055" y="602"/>
                  </a:lnTo>
                  <a:lnTo>
                    <a:pt x="1041" y="607"/>
                  </a:lnTo>
                  <a:lnTo>
                    <a:pt x="1033" y="610"/>
                  </a:lnTo>
                  <a:lnTo>
                    <a:pt x="1025" y="613"/>
                  </a:lnTo>
                  <a:lnTo>
                    <a:pt x="1017" y="615"/>
                  </a:lnTo>
                  <a:lnTo>
                    <a:pt x="1008" y="618"/>
                  </a:lnTo>
                  <a:lnTo>
                    <a:pt x="1000" y="621"/>
                  </a:lnTo>
                  <a:lnTo>
                    <a:pt x="992" y="623"/>
                  </a:lnTo>
                  <a:lnTo>
                    <a:pt x="982" y="625"/>
                  </a:lnTo>
                  <a:lnTo>
                    <a:pt x="974" y="628"/>
                  </a:lnTo>
                  <a:lnTo>
                    <a:pt x="989" y="618"/>
                  </a:lnTo>
                  <a:lnTo>
                    <a:pt x="1005" y="609"/>
                  </a:lnTo>
                  <a:lnTo>
                    <a:pt x="1020" y="599"/>
                  </a:lnTo>
                  <a:lnTo>
                    <a:pt x="1036" y="590"/>
                  </a:lnTo>
                  <a:lnTo>
                    <a:pt x="1051" y="580"/>
                  </a:lnTo>
                  <a:lnTo>
                    <a:pt x="1066" y="571"/>
                  </a:lnTo>
                  <a:lnTo>
                    <a:pt x="1082" y="561"/>
                  </a:lnTo>
                  <a:lnTo>
                    <a:pt x="1097" y="552"/>
                  </a:lnTo>
                  <a:lnTo>
                    <a:pt x="1112" y="542"/>
                  </a:lnTo>
                  <a:lnTo>
                    <a:pt x="1127" y="533"/>
                  </a:lnTo>
                  <a:lnTo>
                    <a:pt x="1144" y="524"/>
                  </a:lnTo>
                  <a:lnTo>
                    <a:pt x="1158" y="514"/>
                  </a:lnTo>
                  <a:lnTo>
                    <a:pt x="1173" y="504"/>
                  </a:lnTo>
                  <a:lnTo>
                    <a:pt x="1188" y="495"/>
                  </a:lnTo>
                  <a:lnTo>
                    <a:pt x="1205" y="486"/>
                  </a:lnTo>
                  <a:lnTo>
                    <a:pt x="1220" y="477"/>
                  </a:lnTo>
                  <a:lnTo>
                    <a:pt x="882" y="0"/>
                  </a:lnTo>
                  <a:lnTo>
                    <a:pt x="456" y="571"/>
                  </a:lnTo>
                  <a:lnTo>
                    <a:pt x="456" y="434"/>
                  </a:lnTo>
                  <a:lnTo>
                    <a:pt x="489" y="434"/>
                  </a:lnTo>
                  <a:lnTo>
                    <a:pt x="489" y="365"/>
                  </a:lnTo>
                  <a:lnTo>
                    <a:pt x="180" y="365"/>
                  </a:lnTo>
                  <a:lnTo>
                    <a:pt x="180" y="434"/>
                  </a:lnTo>
                  <a:lnTo>
                    <a:pt x="249" y="434"/>
                  </a:lnTo>
                  <a:lnTo>
                    <a:pt x="249" y="667"/>
                  </a:lnTo>
                  <a:lnTo>
                    <a:pt x="261" y="663"/>
                  </a:lnTo>
                  <a:lnTo>
                    <a:pt x="274" y="660"/>
                  </a:lnTo>
                  <a:lnTo>
                    <a:pt x="287" y="658"/>
                  </a:lnTo>
                  <a:lnTo>
                    <a:pt x="299" y="654"/>
                  </a:lnTo>
                  <a:lnTo>
                    <a:pt x="312" y="651"/>
                  </a:lnTo>
                  <a:lnTo>
                    <a:pt x="325" y="647"/>
                  </a:lnTo>
                  <a:lnTo>
                    <a:pt x="339" y="644"/>
                  </a:lnTo>
                  <a:lnTo>
                    <a:pt x="351" y="642"/>
                  </a:lnTo>
                  <a:lnTo>
                    <a:pt x="364" y="638"/>
                  </a:lnTo>
                  <a:lnTo>
                    <a:pt x="377" y="635"/>
                  </a:lnTo>
                  <a:lnTo>
                    <a:pt x="389" y="631"/>
                  </a:lnTo>
                  <a:lnTo>
                    <a:pt x="402" y="629"/>
                  </a:lnTo>
                  <a:lnTo>
                    <a:pt x="415" y="625"/>
                  </a:lnTo>
                  <a:lnTo>
                    <a:pt x="428" y="622"/>
                  </a:lnTo>
                  <a:lnTo>
                    <a:pt x="441" y="620"/>
                  </a:lnTo>
                  <a:lnTo>
                    <a:pt x="454" y="616"/>
                  </a:lnTo>
                  <a:lnTo>
                    <a:pt x="439" y="625"/>
                  </a:lnTo>
                  <a:lnTo>
                    <a:pt x="424" y="636"/>
                  </a:lnTo>
                  <a:lnTo>
                    <a:pt x="409" y="645"/>
                  </a:lnTo>
                  <a:lnTo>
                    <a:pt x="394" y="655"/>
                  </a:lnTo>
                  <a:lnTo>
                    <a:pt x="379" y="665"/>
                  </a:lnTo>
                  <a:lnTo>
                    <a:pt x="364" y="675"/>
                  </a:lnTo>
                  <a:lnTo>
                    <a:pt x="349" y="684"/>
                  </a:lnTo>
                  <a:lnTo>
                    <a:pt x="334" y="695"/>
                  </a:lnTo>
                  <a:lnTo>
                    <a:pt x="324" y="701"/>
                  </a:lnTo>
                  <a:lnTo>
                    <a:pt x="312" y="708"/>
                  </a:lnTo>
                  <a:lnTo>
                    <a:pt x="302" y="715"/>
                  </a:lnTo>
                  <a:lnTo>
                    <a:pt x="291" y="721"/>
                  </a:lnTo>
                  <a:lnTo>
                    <a:pt x="280" y="728"/>
                  </a:lnTo>
                  <a:lnTo>
                    <a:pt x="269" y="735"/>
                  </a:lnTo>
                  <a:lnTo>
                    <a:pt x="259" y="741"/>
                  </a:lnTo>
                  <a:lnTo>
                    <a:pt x="249" y="747"/>
                  </a:lnTo>
                  <a:lnTo>
                    <a:pt x="249" y="847"/>
                  </a:lnTo>
                  <a:lnTo>
                    <a:pt x="0" y="1178"/>
                  </a:lnTo>
                  <a:lnTo>
                    <a:pt x="180" y="1178"/>
                  </a:lnTo>
                  <a:lnTo>
                    <a:pt x="180" y="1358"/>
                  </a:lnTo>
                  <a:lnTo>
                    <a:pt x="131" y="1358"/>
                  </a:lnTo>
                  <a:lnTo>
                    <a:pt x="131" y="1627"/>
                  </a:lnTo>
                  <a:lnTo>
                    <a:pt x="154" y="1624"/>
                  </a:lnTo>
                  <a:lnTo>
                    <a:pt x="176" y="1619"/>
                  </a:lnTo>
                  <a:lnTo>
                    <a:pt x="199" y="1616"/>
                  </a:lnTo>
                  <a:lnTo>
                    <a:pt x="222" y="1611"/>
                  </a:lnTo>
                  <a:lnTo>
                    <a:pt x="244" y="1608"/>
                  </a:lnTo>
                  <a:lnTo>
                    <a:pt x="267" y="1603"/>
                  </a:lnTo>
                  <a:lnTo>
                    <a:pt x="290" y="1599"/>
                  </a:lnTo>
                  <a:lnTo>
                    <a:pt x="312" y="1594"/>
                  </a:lnTo>
                  <a:lnTo>
                    <a:pt x="335" y="1591"/>
                  </a:lnTo>
                  <a:lnTo>
                    <a:pt x="358" y="1586"/>
                  </a:lnTo>
                  <a:lnTo>
                    <a:pt x="380" y="1581"/>
                  </a:lnTo>
                  <a:lnTo>
                    <a:pt x="403" y="1577"/>
                  </a:lnTo>
                  <a:lnTo>
                    <a:pt x="425" y="1572"/>
                  </a:lnTo>
                  <a:lnTo>
                    <a:pt x="448" y="1566"/>
                  </a:lnTo>
                  <a:lnTo>
                    <a:pt x="470" y="1562"/>
                  </a:lnTo>
                  <a:lnTo>
                    <a:pt x="493" y="1557"/>
                  </a:lnTo>
                  <a:lnTo>
                    <a:pt x="473" y="1569"/>
                  </a:lnTo>
                  <a:lnTo>
                    <a:pt x="454" y="1580"/>
                  </a:lnTo>
                  <a:lnTo>
                    <a:pt x="433" y="1591"/>
                  </a:lnTo>
                  <a:lnTo>
                    <a:pt x="413" y="1602"/>
                  </a:lnTo>
                  <a:lnTo>
                    <a:pt x="394" y="1614"/>
                  </a:lnTo>
                  <a:lnTo>
                    <a:pt x="374" y="1625"/>
                  </a:lnTo>
                  <a:lnTo>
                    <a:pt x="354" y="1637"/>
                  </a:lnTo>
                  <a:lnTo>
                    <a:pt x="334" y="1648"/>
                  </a:lnTo>
                  <a:lnTo>
                    <a:pt x="314" y="1660"/>
                  </a:lnTo>
                  <a:lnTo>
                    <a:pt x="295" y="1671"/>
                  </a:lnTo>
                  <a:lnTo>
                    <a:pt x="275" y="1684"/>
                  </a:lnTo>
                  <a:lnTo>
                    <a:pt x="256" y="1695"/>
                  </a:lnTo>
                  <a:lnTo>
                    <a:pt x="236" y="1707"/>
                  </a:lnTo>
                  <a:lnTo>
                    <a:pt x="216" y="1720"/>
                  </a:lnTo>
                  <a:lnTo>
                    <a:pt x="197" y="1731"/>
                  </a:lnTo>
                  <a:lnTo>
                    <a:pt x="177" y="1744"/>
                  </a:lnTo>
                  <a:lnTo>
                    <a:pt x="176" y="1746"/>
                  </a:lnTo>
                  <a:lnTo>
                    <a:pt x="176" y="1748"/>
                  </a:lnTo>
                  <a:lnTo>
                    <a:pt x="176" y="1752"/>
                  </a:lnTo>
                  <a:lnTo>
                    <a:pt x="175" y="1754"/>
                  </a:lnTo>
                  <a:lnTo>
                    <a:pt x="174" y="1754"/>
                  </a:lnTo>
                  <a:lnTo>
                    <a:pt x="174" y="1754"/>
                  </a:lnTo>
                  <a:lnTo>
                    <a:pt x="174" y="1755"/>
                  </a:lnTo>
                  <a:lnTo>
                    <a:pt x="173" y="1755"/>
                  </a:lnTo>
                  <a:lnTo>
                    <a:pt x="172" y="1760"/>
                  </a:lnTo>
                  <a:lnTo>
                    <a:pt x="172" y="1766"/>
                  </a:lnTo>
                  <a:lnTo>
                    <a:pt x="172" y="1770"/>
                  </a:lnTo>
                  <a:lnTo>
                    <a:pt x="172" y="1776"/>
                  </a:lnTo>
                  <a:lnTo>
                    <a:pt x="170" y="1782"/>
                  </a:lnTo>
                  <a:lnTo>
                    <a:pt x="170" y="1788"/>
                  </a:lnTo>
                  <a:lnTo>
                    <a:pt x="170" y="1793"/>
                  </a:lnTo>
                  <a:lnTo>
                    <a:pt x="169" y="1799"/>
                  </a:lnTo>
                  <a:lnTo>
                    <a:pt x="180" y="1799"/>
                  </a:lnTo>
                  <a:lnTo>
                    <a:pt x="180" y="2034"/>
                  </a:lnTo>
                  <a:lnTo>
                    <a:pt x="610" y="20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4979" y="1085"/>
              <a:ext cx="666" cy="527"/>
            </a:xfrm>
            <a:custGeom>
              <a:avLst/>
              <a:gdLst>
                <a:gd name="T0" fmla="*/ 1296 w 1335"/>
                <a:gd name="T1" fmla="*/ 6 h 1054"/>
                <a:gd name="T2" fmla="*/ 1245 w 1335"/>
                <a:gd name="T3" fmla="*/ 0 h 1054"/>
                <a:gd name="T4" fmla="*/ 1164 w 1335"/>
                <a:gd name="T5" fmla="*/ 11 h 1054"/>
                <a:gd name="T6" fmla="*/ 1099 w 1335"/>
                <a:gd name="T7" fmla="*/ 27 h 1054"/>
                <a:gd name="T8" fmla="*/ 1062 w 1335"/>
                <a:gd name="T9" fmla="*/ 41 h 1054"/>
                <a:gd name="T10" fmla="*/ 1099 w 1335"/>
                <a:gd name="T11" fmla="*/ 110 h 1054"/>
                <a:gd name="T12" fmla="*/ 1157 w 1335"/>
                <a:gd name="T13" fmla="*/ 91 h 1054"/>
                <a:gd name="T14" fmla="*/ 1229 w 1335"/>
                <a:gd name="T15" fmla="*/ 78 h 1054"/>
                <a:gd name="T16" fmla="*/ 1218 w 1335"/>
                <a:gd name="T17" fmla="*/ 118 h 1054"/>
                <a:gd name="T18" fmla="*/ 1168 w 1335"/>
                <a:gd name="T19" fmla="*/ 181 h 1054"/>
                <a:gd name="T20" fmla="*/ 1116 w 1335"/>
                <a:gd name="T21" fmla="*/ 226 h 1054"/>
                <a:gd name="T22" fmla="*/ 1052 w 1335"/>
                <a:gd name="T23" fmla="*/ 259 h 1054"/>
                <a:gd name="T24" fmla="*/ 984 w 1335"/>
                <a:gd name="T25" fmla="*/ 285 h 1054"/>
                <a:gd name="T26" fmla="*/ 900 w 1335"/>
                <a:gd name="T27" fmla="*/ 319 h 1054"/>
                <a:gd name="T28" fmla="*/ 842 w 1335"/>
                <a:gd name="T29" fmla="*/ 374 h 1054"/>
                <a:gd name="T30" fmla="*/ 826 w 1335"/>
                <a:gd name="T31" fmla="*/ 507 h 1054"/>
                <a:gd name="T32" fmla="*/ 828 w 1335"/>
                <a:gd name="T33" fmla="*/ 592 h 1054"/>
                <a:gd name="T34" fmla="*/ 782 w 1335"/>
                <a:gd name="T35" fmla="*/ 633 h 1054"/>
                <a:gd name="T36" fmla="*/ 542 w 1335"/>
                <a:gd name="T37" fmla="*/ 440 h 1054"/>
                <a:gd name="T38" fmla="*/ 483 w 1335"/>
                <a:gd name="T39" fmla="*/ 759 h 1054"/>
                <a:gd name="T40" fmla="*/ 452 w 1335"/>
                <a:gd name="T41" fmla="*/ 699 h 1054"/>
                <a:gd name="T42" fmla="*/ 216 w 1335"/>
                <a:gd name="T43" fmla="*/ 792 h 1054"/>
                <a:gd name="T44" fmla="*/ 184 w 1335"/>
                <a:gd name="T45" fmla="*/ 723 h 1054"/>
                <a:gd name="T46" fmla="*/ 379 w 1335"/>
                <a:gd name="T47" fmla="*/ 542 h 1054"/>
                <a:gd name="T48" fmla="*/ 348 w 1335"/>
                <a:gd name="T49" fmla="*/ 484 h 1054"/>
                <a:gd name="T50" fmla="*/ 113 w 1335"/>
                <a:gd name="T51" fmla="*/ 576 h 1054"/>
                <a:gd name="T52" fmla="*/ 477 w 1335"/>
                <a:gd name="T53" fmla="*/ 306 h 1054"/>
                <a:gd name="T54" fmla="*/ 602 w 1335"/>
                <a:gd name="T55" fmla="*/ 226 h 1054"/>
                <a:gd name="T56" fmla="*/ 655 w 1335"/>
                <a:gd name="T57" fmla="*/ 206 h 1054"/>
                <a:gd name="T58" fmla="*/ 725 w 1335"/>
                <a:gd name="T59" fmla="*/ 269 h 1054"/>
                <a:gd name="T60" fmla="*/ 843 w 1335"/>
                <a:gd name="T61" fmla="*/ 308 h 1054"/>
                <a:gd name="T62" fmla="*/ 904 w 1335"/>
                <a:gd name="T63" fmla="*/ 272 h 1054"/>
                <a:gd name="T64" fmla="*/ 976 w 1335"/>
                <a:gd name="T65" fmla="*/ 204 h 1054"/>
                <a:gd name="T66" fmla="*/ 1047 w 1335"/>
                <a:gd name="T67" fmla="*/ 141 h 1054"/>
                <a:gd name="T68" fmla="*/ 995 w 1335"/>
                <a:gd name="T69" fmla="*/ 84 h 1054"/>
                <a:gd name="T70" fmla="*/ 898 w 1335"/>
                <a:gd name="T71" fmla="*/ 173 h 1054"/>
                <a:gd name="T72" fmla="*/ 850 w 1335"/>
                <a:gd name="T73" fmla="*/ 217 h 1054"/>
                <a:gd name="T74" fmla="*/ 809 w 1335"/>
                <a:gd name="T75" fmla="*/ 230 h 1054"/>
                <a:gd name="T76" fmla="*/ 741 w 1335"/>
                <a:gd name="T77" fmla="*/ 178 h 1054"/>
                <a:gd name="T78" fmla="*/ 679 w 1335"/>
                <a:gd name="T79" fmla="*/ 132 h 1054"/>
                <a:gd name="T80" fmla="*/ 612 w 1335"/>
                <a:gd name="T81" fmla="*/ 137 h 1054"/>
                <a:gd name="T82" fmla="*/ 544 w 1335"/>
                <a:gd name="T83" fmla="*/ 170 h 1054"/>
                <a:gd name="T84" fmla="*/ 0 w 1335"/>
                <a:gd name="T85" fmla="*/ 518 h 1054"/>
                <a:gd name="T86" fmla="*/ 672 w 1335"/>
                <a:gd name="T87" fmla="*/ 791 h 1054"/>
                <a:gd name="T88" fmla="*/ 839 w 1335"/>
                <a:gd name="T89" fmla="*/ 687 h 1054"/>
                <a:gd name="T90" fmla="*/ 910 w 1335"/>
                <a:gd name="T91" fmla="*/ 549 h 1054"/>
                <a:gd name="T92" fmla="*/ 922 w 1335"/>
                <a:gd name="T93" fmla="*/ 394 h 1054"/>
                <a:gd name="T94" fmla="*/ 974 w 1335"/>
                <a:gd name="T95" fmla="*/ 371 h 1054"/>
                <a:gd name="T96" fmla="*/ 1043 w 1335"/>
                <a:gd name="T97" fmla="*/ 345 h 1054"/>
                <a:gd name="T98" fmla="*/ 1120 w 1335"/>
                <a:gd name="T99" fmla="*/ 311 h 1054"/>
                <a:gd name="T100" fmla="*/ 1192 w 1335"/>
                <a:gd name="T101" fmla="*/ 265 h 1054"/>
                <a:gd name="T102" fmla="*/ 1286 w 1335"/>
                <a:gd name="T103" fmla="*/ 155 h 1054"/>
                <a:gd name="T104" fmla="*/ 1332 w 1335"/>
                <a:gd name="T105" fmla="*/ 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5" h="1054">
                  <a:moveTo>
                    <a:pt x="1322" y="24"/>
                  </a:moveTo>
                  <a:lnTo>
                    <a:pt x="1317" y="18"/>
                  </a:lnTo>
                  <a:lnTo>
                    <a:pt x="1311" y="14"/>
                  </a:lnTo>
                  <a:lnTo>
                    <a:pt x="1304" y="9"/>
                  </a:lnTo>
                  <a:lnTo>
                    <a:pt x="1296" y="6"/>
                  </a:lnTo>
                  <a:lnTo>
                    <a:pt x="1288" y="3"/>
                  </a:lnTo>
                  <a:lnTo>
                    <a:pt x="1279" y="1"/>
                  </a:lnTo>
                  <a:lnTo>
                    <a:pt x="1268" y="0"/>
                  </a:lnTo>
                  <a:lnTo>
                    <a:pt x="1258" y="0"/>
                  </a:lnTo>
                  <a:lnTo>
                    <a:pt x="1245" y="0"/>
                  </a:lnTo>
                  <a:lnTo>
                    <a:pt x="1231" y="1"/>
                  </a:lnTo>
                  <a:lnTo>
                    <a:pt x="1217" y="3"/>
                  </a:lnTo>
                  <a:lnTo>
                    <a:pt x="1200" y="6"/>
                  </a:lnTo>
                  <a:lnTo>
                    <a:pt x="1183" y="8"/>
                  </a:lnTo>
                  <a:lnTo>
                    <a:pt x="1164" y="11"/>
                  </a:lnTo>
                  <a:lnTo>
                    <a:pt x="1143" y="16"/>
                  </a:lnTo>
                  <a:lnTo>
                    <a:pt x="1120" y="21"/>
                  </a:lnTo>
                  <a:lnTo>
                    <a:pt x="1114" y="22"/>
                  </a:lnTo>
                  <a:lnTo>
                    <a:pt x="1107" y="24"/>
                  </a:lnTo>
                  <a:lnTo>
                    <a:pt x="1099" y="27"/>
                  </a:lnTo>
                  <a:lnTo>
                    <a:pt x="1091" y="30"/>
                  </a:lnTo>
                  <a:lnTo>
                    <a:pt x="1083" y="33"/>
                  </a:lnTo>
                  <a:lnTo>
                    <a:pt x="1075" y="35"/>
                  </a:lnTo>
                  <a:lnTo>
                    <a:pt x="1068" y="39"/>
                  </a:lnTo>
                  <a:lnTo>
                    <a:pt x="1062" y="41"/>
                  </a:lnTo>
                  <a:lnTo>
                    <a:pt x="1062" y="131"/>
                  </a:lnTo>
                  <a:lnTo>
                    <a:pt x="1070" y="126"/>
                  </a:lnTo>
                  <a:lnTo>
                    <a:pt x="1079" y="121"/>
                  </a:lnTo>
                  <a:lnTo>
                    <a:pt x="1090" y="115"/>
                  </a:lnTo>
                  <a:lnTo>
                    <a:pt x="1099" y="110"/>
                  </a:lnTo>
                  <a:lnTo>
                    <a:pt x="1109" y="106"/>
                  </a:lnTo>
                  <a:lnTo>
                    <a:pt x="1119" y="101"/>
                  </a:lnTo>
                  <a:lnTo>
                    <a:pt x="1128" y="98"/>
                  </a:lnTo>
                  <a:lnTo>
                    <a:pt x="1136" y="95"/>
                  </a:lnTo>
                  <a:lnTo>
                    <a:pt x="1157" y="91"/>
                  </a:lnTo>
                  <a:lnTo>
                    <a:pt x="1175" y="87"/>
                  </a:lnTo>
                  <a:lnTo>
                    <a:pt x="1192" y="84"/>
                  </a:lnTo>
                  <a:lnTo>
                    <a:pt x="1206" y="82"/>
                  </a:lnTo>
                  <a:lnTo>
                    <a:pt x="1219" y="80"/>
                  </a:lnTo>
                  <a:lnTo>
                    <a:pt x="1229" y="78"/>
                  </a:lnTo>
                  <a:lnTo>
                    <a:pt x="1238" y="78"/>
                  </a:lnTo>
                  <a:lnTo>
                    <a:pt x="1246" y="77"/>
                  </a:lnTo>
                  <a:lnTo>
                    <a:pt x="1238" y="90"/>
                  </a:lnTo>
                  <a:lnTo>
                    <a:pt x="1228" y="103"/>
                  </a:lnTo>
                  <a:lnTo>
                    <a:pt x="1218" y="118"/>
                  </a:lnTo>
                  <a:lnTo>
                    <a:pt x="1206" y="133"/>
                  </a:lnTo>
                  <a:lnTo>
                    <a:pt x="1195" y="147"/>
                  </a:lnTo>
                  <a:lnTo>
                    <a:pt x="1184" y="161"/>
                  </a:lnTo>
                  <a:lnTo>
                    <a:pt x="1175" y="171"/>
                  </a:lnTo>
                  <a:lnTo>
                    <a:pt x="1168" y="181"/>
                  </a:lnTo>
                  <a:lnTo>
                    <a:pt x="1159" y="191"/>
                  </a:lnTo>
                  <a:lnTo>
                    <a:pt x="1150" y="200"/>
                  </a:lnTo>
                  <a:lnTo>
                    <a:pt x="1139" y="208"/>
                  </a:lnTo>
                  <a:lnTo>
                    <a:pt x="1129" y="217"/>
                  </a:lnTo>
                  <a:lnTo>
                    <a:pt x="1116" y="226"/>
                  </a:lnTo>
                  <a:lnTo>
                    <a:pt x="1105" y="232"/>
                  </a:lnTo>
                  <a:lnTo>
                    <a:pt x="1092" y="239"/>
                  </a:lnTo>
                  <a:lnTo>
                    <a:pt x="1078" y="246"/>
                  </a:lnTo>
                  <a:lnTo>
                    <a:pt x="1066" y="253"/>
                  </a:lnTo>
                  <a:lnTo>
                    <a:pt x="1052" y="259"/>
                  </a:lnTo>
                  <a:lnTo>
                    <a:pt x="1038" y="265"/>
                  </a:lnTo>
                  <a:lnTo>
                    <a:pt x="1024" y="270"/>
                  </a:lnTo>
                  <a:lnTo>
                    <a:pt x="1010" y="275"/>
                  </a:lnTo>
                  <a:lnTo>
                    <a:pt x="998" y="281"/>
                  </a:lnTo>
                  <a:lnTo>
                    <a:pt x="984" y="285"/>
                  </a:lnTo>
                  <a:lnTo>
                    <a:pt x="971" y="290"/>
                  </a:lnTo>
                  <a:lnTo>
                    <a:pt x="952" y="298"/>
                  </a:lnTo>
                  <a:lnTo>
                    <a:pt x="933" y="305"/>
                  </a:lnTo>
                  <a:lnTo>
                    <a:pt x="916" y="312"/>
                  </a:lnTo>
                  <a:lnTo>
                    <a:pt x="900" y="319"/>
                  </a:lnTo>
                  <a:lnTo>
                    <a:pt x="886" y="326"/>
                  </a:lnTo>
                  <a:lnTo>
                    <a:pt x="874" y="334"/>
                  </a:lnTo>
                  <a:lnTo>
                    <a:pt x="864" y="342"/>
                  </a:lnTo>
                  <a:lnTo>
                    <a:pt x="856" y="351"/>
                  </a:lnTo>
                  <a:lnTo>
                    <a:pt x="842" y="374"/>
                  </a:lnTo>
                  <a:lnTo>
                    <a:pt x="832" y="398"/>
                  </a:lnTo>
                  <a:lnTo>
                    <a:pt x="826" y="424"/>
                  </a:lnTo>
                  <a:lnTo>
                    <a:pt x="824" y="450"/>
                  </a:lnTo>
                  <a:lnTo>
                    <a:pt x="824" y="478"/>
                  </a:lnTo>
                  <a:lnTo>
                    <a:pt x="826" y="507"/>
                  </a:lnTo>
                  <a:lnTo>
                    <a:pt x="830" y="535"/>
                  </a:lnTo>
                  <a:lnTo>
                    <a:pt x="835" y="564"/>
                  </a:lnTo>
                  <a:lnTo>
                    <a:pt x="835" y="573"/>
                  </a:lnTo>
                  <a:lnTo>
                    <a:pt x="833" y="583"/>
                  </a:lnTo>
                  <a:lnTo>
                    <a:pt x="828" y="592"/>
                  </a:lnTo>
                  <a:lnTo>
                    <a:pt x="822" y="600"/>
                  </a:lnTo>
                  <a:lnTo>
                    <a:pt x="812" y="609"/>
                  </a:lnTo>
                  <a:lnTo>
                    <a:pt x="803" y="618"/>
                  </a:lnTo>
                  <a:lnTo>
                    <a:pt x="793" y="626"/>
                  </a:lnTo>
                  <a:lnTo>
                    <a:pt x="782" y="633"/>
                  </a:lnTo>
                  <a:lnTo>
                    <a:pt x="689" y="440"/>
                  </a:lnTo>
                  <a:lnTo>
                    <a:pt x="605" y="440"/>
                  </a:lnTo>
                  <a:lnTo>
                    <a:pt x="716" y="672"/>
                  </a:lnTo>
                  <a:lnTo>
                    <a:pt x="667" y="703"/>
                  </a:lnTo>
                  <a:lnTo>
                    <a:pt x="542" y="440"/>
                  </a:lnTo>
                  <a:lnTo>
                    <a:pt x="456" y="440"/>
                  </a:lnTo>
                  <a:lnTo>
                    <a:pt x="602" y="745"/>
                  </a:lnTo>
                  <a:lnTo>
                    <a:pt x="288" y="943"/>
                  </a:lnTo>
                  <a:lnTo>
                    <a:pt x="265" y="896"/>
                  </a:lnTo>
                  <a:lnTo>
                    <a:pt x="483" y="759"/>
                  </a:lnTo>
                  <a:lnTo>
                    <a:pt x="473" y="743"/>
                  </a:lnTo>
                  <a:lnTo>
                    <a:pt x="257" y="879"/>
                  </a:lnTo>
                  <a:lnTo>
                    <a:pt x="245" y="853"/>
                  </a:lnTo>
                  <a:lnTo>
                    <a:pt x="462" y="715"/>
                  </a:lnTo>
                  <a:lnTo>
                    <a:pt x="452" y="699"/>
                  </a:lnTo>
                  <a:lnTo>
                    <a:pt x="237" y="835"/>
                  </a:lnTo>
                  <a:lnTo>
                    <a:pt x="225" y="809"/>
                  </a:lnTo>
                  <a:lnTo>
                    <a:pt x="442" y="672"/>
                  </a:lnTo>
                  <a:lnTo>
                    <a:pt x="431" y="656"/>
                  </a:lnTo>
                  <a:lnTo>
                    <a:pt x="216" y="792"/>
                  </a:lnTo>
                  <a:lnTo>
                    <a:pt x="204" y="767"/>
                  </a:lnTo>
                  <a:lnTo>
                    <a:pt x="421" y="629"/>
                  </a:lnTo>
                  <a:lnTo>
                    <a:pt x="410" y="613"/>
                  </a:lnTo>
                  <a:lnTo>
                    <a:pt x="195" y="748"/>
                  </a:lnTo>
                  <a:lnTo>
                    <a:pt x="184" y="723"/>
                  </a:lnTo>
                  <a:lnTo>
                    <a:pt x="400" y="586"/>
                  </a:lnTo>
                  <a:lnTo>
                    <a:pt x="390" y="570"/>
                  </a:lnTo>
                  <a:lnTo>
                    <a:pt x="175" y="706"/>
                  </a:lnTo>
                  <a:lnTo>
                    <a:pt x="163" y="680"/>
                  </a:lnTo>
                  <a:lnTo>
                    <a:pt x="379" y="542"/>
                  </a:lnTo>
                  <a:lnTo>
                    <a:pt x="369" y="526"/>
                  </a:lnTo>
                  <a:lnTo>
                    <a:pt x="155" y="662"/>
                  </a:lnTo>
                  <a:lnTo>
                    <a:pt x="142" y="637"/>
                  </a:lnTo>
                  <a:lnTo>
                    <a:pt x="359" y="500"/>
                  </a:lnTo>
                  <a:lnTo>
                    <a:pt x="348" y="484"/>
                  </a:lnTo>
                  <a:lnTo>
                    <a:pt x="134" y="619"/>
                  </a:lnTo>
                  <a:lnTo>
                    <a:pt x="121" y="594"/>
                  </a:lnTo>
                  <a:lnTo>
                    <a:pt x="338" y="456"/>
                  </a:lnTo>
                  <a:lnTo>
                    <a:pt x="327" y="440"/>
                  </a:lnTo>
                  <a:lnTo>
                    <a:pt x="113" y="576"/>
                  </a:lnTo>
                  <a:lnTo>
                    <a:pt x="98" y="546"/>
                  </a:lnTo>
                  <a:lnTo>
                    <a:pt x="413" y="348"/>
                  </a:lnTo>
                  <a:lnTo>
                    <a:pt x="456" y="440"/>
                  </a:lnTo>
                  <a:lnTo>
                    <a:pt x="542" y="440"/>
                  </a:lnTo>
                  <a:lnTo>
                    <a:pt x="477" y="306"/>
                  </a:lnTo>
                  <a:lnTo>
                    <a:pt x="527" y="276"/>
                  </a:lnTo>
                  <a:lnTo>
                    <a:pt x="605" y="440"/>
                  </a:lnTo>
                  <a:lnTo>
                    <a:pt x="689" y="440"/>
                  </a:lnTo>
                  <a:lnTo>
                    <a:pt x="590" y="232"/>
                  </a:lnTo>
                  <a:lnTo>
                    <a:pt x="602" y="226"/>
                  </a:lnTo>
                  <a:lnTo>
                    <a:pt x="613" y="219"/>
                  </a:lnTo>
                  <a:lnTo>
                    <a:pt x="625" y="214"/>
                  </a:lnTo>
                  <a:lnTo>
                    <a:pt x="636" y="209"/>
                  </a:lnTo>
                  <a:lnTo>
                    <a:pt x="645" y="207"/>
                  </a:lnTo>
                  <a:lnTo>
                    <a:pt x="655" y="206"/>
                  </a:lnTo>
                  <a:lnTo>
                    <a:pt x="661" y="207"/>
                  </a:lnTo>
                  <a:lnTo>
                    <a:pt x="666" y="211"/>
                  </a:lnTo>
                  <a:lnTo>
                    <a:pt x="684" y="231"/>
                  </a:lnTo>
                  <a:lnTo>
                    <a:pt x="704" y="251"/>
                  </a:lnTo>
                  <a:lnTo>
                    <a:pt x="725" y="269"/>
                  </a:lnTo>
                  <a:lnTo>
                    <a:pt x="747" y="284"/>
                  </a:lnTo>
                  <a:lnTo>
                    <a:pt x="770" y="297"/>
                  </a:lnTo>
                  <a:lnTo>
                    <a:pt x="793" y="306"/>
                  </a:lnTo>
                  <a:lnTo>
                    <a:pt x="818" y="310"/>
                  </a:lnTo>
                  <a:lnTo>
                    <a:pt x="843" y="308"/>
                  </a:lnTo>
                  <a:lnTo>
                    <a:pt x="855" y="305"/>
                  </a:lnTo>
                  <a:lnTo>
                    <a:pt x="866" y="299"/>
                  </a:lnTo>
                  <a:lnTo>
                    <a:pt x="879" y="292"/>
                  </a:lnTo>
                  <a:lnTo>
                    <a:pt x="892" y="283"/>
                  </a:lnTo>
                  <a:lnTo>
                    <a:pt x="904" y="272"/>
                  </a:lnTo>
                  <a:lnTo>
                    <a:pt x="918" y="259"/>
                  </a:lnTo>
                  <a:lnTo>
                    <a:pt x="934" y="244"/>
                  </a:lnTo>
                  <a:lnTo>
                    <a:pt x="950" y="228"/>
                  </a:lnTo>
                  <a:lnTo>
                    <a:pt x="963" y="216"/>
                  </a:lnTo>
                  <a:lnTo>
                    <a:pt x="976" y="204"/>
                  </a:lnTo>
                  <a:lnTo>
                    <a:pt x="990" y="191"/>
                  </a:lnTo>
                  <a:lnTo>
                    <a:pt x="1003" y="178"/>
                  </a:lnTo>
                  <a:lnTo>
                    <a:pt x="1017" y="166"/>
                  </a:lnTo>
                  <a:lnTo>
                    <a:pt x="1032" y="153"/>
                  </a:lnTo>
                  <a:lnTo>
                    <a:pt x="1047" y="141"/>
                  </a:lnTo>
                  <a:lnTo>
                    <a:pt x="1062" y="131"/>
                  </a:lnTo>
                  <a:lnTo>
                    <a:pt x="1062" y="41"/>
                  </a:lnTo>
                  <a:lnTo>
                    <a:pt x="1039" y="54"/>
                  </a:lnTo>
                  <a:lnTo>
                    <a:pt x="1017" y="69"/>
                  </a:lnTo>
                  <a:lnTo>
                    <a:pt x="995" y="84"/>
                  </a:lnTo>
                  <a:lnTo>
                    <a:pt x="975" y="101"/>
                  </a:lnTo>
                  <a:lnTo>
                    <a:pt x="954" y="118"/>
                  </a:lnTo>
                  <a:lnTo>
                    <a:pt x="934" y="137"/>
                  </a:lnTo>
                  <a:lnTo>
                    <a:pt x="916" y="155"/>
                  </a:lnTo>
                  <a:lnTo>
                    <a:pt x="898" y="173"/>
                  </a:lnTo>
                  <a:lnTo>
                    <a:pt x="888" y="182"/>
                  </a:lnTo>
                  <a:lnTo>
                    <a:pt x="878" y="191"/>
                  </a:lnTo>
                  <a:lnTo>
                    <a:pt x="869" y="201"/>
                  </a:lnTo>
                  <a:lnTo>
                    <a:pt x="858" y="209"/>
                  </a:lnTo>
                  <a:lnTo>
                    <a:pt x="850" y="217"/>
                  </a:lnTo>
                  <a:lnTo>
                    <a:pt x="841" y="224"/>
                  </a:lnTo>
                  <a:lnTo>
                    <a:pt x="835" y="229"/>
                  </a:lnTo>
                  <a:lnTo>
                    <a:pt x="830" y="232"/>
                  </a:lnTo>
                  <a:lnTo>
                    <a:pt x="819" y="232"/>
                  </a:lnTo>
                  <a:lnTo>
                    <a:pt x="809" y="230"/>
                  </a:lnTo>
                  <a:lnTo>
                    <a:pt x="797" y="226"/>
                  </a:lnTo>
                  <a:lnTo>
                    <a:pt x="785" y="219"/>
                  </a:lnTo>
                  <a:lnTo>
                    <a:pt x="771" y="208"/>
                  </a:lnTo>
                  <a:lnTo>
                    <a:pt x="757" y="194"/>
                  </a:lnTo>
                  <a:lnTo>
                    <a:pt x="741" y="178"/>
                  </a:lnTo>
                  <a:lnTo>
                    <a:pt x="725" y="160"/>
                  </a:lnTo>
                  <a:lnTo>
                    <a:pt x="714" y="150"/>
                  </a:lnTo>
                  <a:lnTo>
                    <a:pt x="703" y="141"/>
                  </a:lnTo>
                  <a:lnTo>
                    <a:pt x="691" y="136"/>
                  </a:lnTo>
                  <a:lnTo>
                    <a:pt x="679" y="132"/>
                  </a:lnTo>
                  <a:lnTo>
                    <a:pt x="666" y="130"/>
                  </a:lnTo>
                  <a:lnTo>
                    <a:pt x="653" y="129"/>
                  </a:lnTo>
                  <a:lnTo>
                    <a:pt x="640" y="130"/>
                  </a:lnTo>
                  <a:lnTo>
                    <a:pt x="626" y="132"/>
                  </a:lnTo>
                  <a:lnTo>
                    <a:pt x="612" y="137"/>
                  </a:lnTo>
                  <a:lnTo>
                    <a:pt x="598" y="141"/>
                  </a:lnTo>
                  <a:lnTo>
                    <a:pt x="584" y="147"/>
                  </a:lnTo>
                  <a:lnTo>
                    <a:pt x="570" y="154"/>
                  </a:lnTo>
                  <a:lnTo>
                    <a:pt x="558" y="162"/>
                  </a:lnTo>
                  <a:lnTo>
                    <a:pt x="544" y="170"/>
                  </a:lnTo>
                  <a:lnTo>
                    <a:pt x="531" y="179"/>
                  </a:lnTo>
                  <a:lnTo>
                    <a:pt x="520" y="189"/>
                  </a:lnTo>
                  <a:lnTo>
                    <a:pt x="408" y="260"/>
                  </a:lnTo>
                  <a:lnTo>
                    <a:pt x="29" y="500"/>
                  </a:lnTo>
                  <a:lnTo>
                    <a:pt x="0" y="518"/>
                  </a:lnTo>
                  <a:lnTo>
                    <a:pt x="15" y="548"/>
                  </a:lnTo>
                  <a:lnTo>
                    <a:pt x="238" y="1014"/>
                  </a:lnTo>
                  <a:lnTo>
                    <a:pt x="256" y="1054"/>
                  </a:lnTo>
                  <a:lnTo>
                    <a:pt x="293" y="1031"/>
                  </a:lnTo>
                  <a:lnTo>
                    <a:pt x="672" y="791"/>
                  </a:lnTo>
                  <a:lnTo>
                    <a:pt x="701" y="773"/>
                  </a:lnTo>
                  <a:lnTo>
                    <a:pt x="784" y="721"/>
                  </a:lnTo>
                  <a:lnTo>
                    <a:pt x="796" y="714"/>
                  </a:lnTo>
                  <a:lnTo>
                    <a:pt x="816" y="702"/>
                  </a:lnTo>
                  <a:lnTo>
                    <a:pt x="839" y="687"/>
                  </a:lnTo>
                  <a:lnTo>
                    <a:pt x="863" y="668"/>
                  </a:lnTo>
                  <a:lnTo>
                    <a:pt x="885" y="644"/>
                  </a:lnTo>
                  <a:lnTo>
                    <a:pt x="902" y="616"/>
                  </a:lnTo>
                  <a:lnTo>
                    <a:pt x="911" y="584"/>
                  </a:lnTo>
                  <a:lnTo>
                    <a:pt x="910" y="549"/>
                  </a:lnTo>
                  <a:lnTo>
                    <a:pt x="903" y="507"/>
                  </a:lnTo>
                  <a:lnTo>
                    <a:pt x="900" y="464"/>
                  </a:lnTo>
                  <a:lnTo>
                    <a:pt x="904" y="427"/>
                  </a:lnTo>
                  <a:lnTo>
                    <a:pt x="917" y="397"/>
                  </a:lnTo>
                  <a:lnTo>
                    <a:pt x="922" y="394"/>
                  </a:lnTo>
                  <a:lnTo>
                    <a:pt x="929" y="389"/>
                  </a:lnTo>
                  <a:lnTo>
                    <a:pt x="938" y="384"/>
                  </a:lnTo>
                  <a:lnTo>
                    <a:pt x="949" y="380"/>
                  </a:lnTo>
                  <a:lnTo>
                    <a:pt x="961" y="375"/>
                  </a:lnTo>
                  <a:lnTo>
                    <a:pt x="974" y="371"/>
                  </a:lnTo>
                  <a:lnTo>
                    <a:pt x="986" y="367"/>
                  </a:lnTo>
                  <a:lnTo>
                    <a:pt x="998" y="363"/>
                  </a:lnTo>
                  <a:lnTo>
                    <a:pt x="1013" y="357"/>
                  </a:lnTo>
                  <a:lnTo>
                    <a:pt x="1028" y="351"/>
                  </a:lnTo>
                  <a:lnTo>
                    <a:pt x="1043" y="345"/>
                  </a:lnTo>
                  <a:lnTo>
                    <a:pt x="1058" y="340"/>
                  </a:lnTo>
                  <a:lnTo>
                    <a:pt x="1074" y="333"/>
                  </a:lnTo>
                  <a:lnTo>
                    <a:pt x="1090" y="326"/>
                  </a:lnTo>
                  <a:lnTo>
                    <a:pt x="1105" y="319"/>
                  </a:lnTo>
                  <a:lnTo>
                    <a:pt x="1120" y="311"/>
                  </a:lnTo>
                  <a:lnTo>
                    <a:pt x="1136" y="303"/>
                  </a:lnTo>
                  <a:lnTo>
                    <a:pt x="1150" y="295"/>
                  </a:lnTo>
                  <a:lnTo>
                    <a:pt x="1165" y="285"/>
                  </a:lnTo>
                  <a:lnTo>
                    <a:pt x="1179" y="275"/>
                  </a:lnTo>
                  <a:lnTo>
                    <a:pt x="1192" y="265"/>
                  </a:lnTo>
                  <a:lnTo>
                    <a:pt x="1205" y="253"/>
                  </a:lnTo>
                  <a:lnTo>
                    <a:pt x="1217" y="242"/>
                  </a:lnTo>
                  <a:lnTo>
                    <a:pt x="1228" y="229"/>
                  </a:lnTo>
                  <a:lnTo>
                    <a:pt x="1259" y="190"/>
                  </a:lnTo>
                  <a:lnTo>
                    <a:pt x="1286" y="155"/>
                  </a:lnTo>
                  <a:lnTo>
                    <a:pt x="1306" y="125"/>
                  </a:lnTo>
                  <a:lnTo>
                    <a:pt x="1322" y="100"/>
                  </a:lnTo>
                  <a:lnTo>
                    <a:pt x="1332" y="77"/>
                  </a:lnTo>
                  <a:lnTo>
                    <a:pt x="1335" y="57"/>
                  </a:lnTo>
                  <a:lnTo>
                    <a:pt x="1332" y="40"/>
                  </a:lnTo>
                  <a:lnTo>
                    <a:pt x="1322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1750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338" y="1768475"/>
            <a:ext cx="2078037" cy="207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1" name="矩形 1"/>
          <p:cNvSpPr/>
          <p:nvPr/>
        </p:nvSpPr>
        <p:spPr>
          <a:xfrm>
            <a:off x="1344613" y="2813050"/>
            <a:ext cx="20304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制作招聘页面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pic>
        <p:nvPicPr>
          <p:cNvPr id="3175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75" y="3341688"/>
            <a:ext cx="2155825" cy="221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4" name="标题 1"/>
          <p:cNvSpPr/>
          <p:nvPr/>
        </p:nvSpPr>
        <p:spPr>
          <a:xfrm>
            <a:off x="1657350" y="260350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AutoShape 207"/>
          <p:cNvSpPr>
            <a:spLocks noChangeArrowheads="1"/>
          </p:cNvSpPr>
          <p:nvPr/>
        </p:nvSpPr>
        <p:spPr bwMode="auto">
          <a:xfrm>
            <a:off x="233363" y="1127125"/>
            <a:ext cx="8724900" cy="5524500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8" name="TextBox 154"/>
          <p:cNvSpPr txBox="1"/>
          <p:nvPr/>
        </p:nvSpPr>
        <p:spPr>
          <a:xfrm>
            <a:off x="3870325" y="1700213"/>
            <a:ext cx="3771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4.1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属性选择器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29" name="组合 4"/>
          <p:cNvGrpSpPr/>
          <p:nvPr/>
        </p:nvGrpSpPr>
        <p:grpSpPr>
          <a:xfrm>
            <a:off x="1055688" y="3222625"/>
            <a:ext cx="7680325" cy="669925"/>
            <a:chOff x="1055688" y="3223161"/>
            <a:chExt cx="7680325" cy="669925"/>
          </a:xfrm>
        </p:grpSpPr>
        <p:grpSp>
          <p:nvGrpSpPr>
            <p:cNvPr id="5159" name="组合 153"/>
            <p:cNvGrpSpPr/>
            <p:nvPr/>
          </p:nvGrpSpPr>
          <p:grpSpPr>
            <a:xfrm>
              <a:off x="1106488" y="3223161"/>
              <a:ext cx="7629525" cy="669925"/>
              <a:chOff x="1029300" y="5045322"/>
              <a:chExt cx="7628925" cy="669008"/>
            </a:xfrm>
          </p:grpSpPr>
          <p:grpSp>
            <p:nvGrpSpPr>
              <p:cNvPr id="5162" name="组合 219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7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21442" y="5394351"/>
                  <a:ext cx="5806618" cy="3199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5168" name="组合 22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7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21433" y="4868192"/>
                    <a:ext cx="6136792" cy="7207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7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62714" y="4983921"/>
                    <a:ext cx="5689152" cy="49134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70" name="Line 188"/>
              <p:cNvSpPr>
                <a:spLocks noChangeShapeType="1"/>
              </p:cNvSpPr>
              <p:nvPr/>
            </p:nvSpPr>
            <p:spPr bwMode="auto">
              <a:xfrm flipH="1">
                <a:off x="1500750" y="5330681"/>
                <a:ext cx="1498482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5164" name="组合 221"/>
              <p:cNvGrpSpPr/>
              <p:nvPr/>
            </p:nvGrpSpPr>
            <p:grpSpPr>
              <a:xfrm>
                <a:off x="1029300" y="5045322"/>
                <a:ext cx="635025" cy="637257"/>
                <a:chOff x="1098627" y="4776118"/>
                <a:chExt cx="903287" cy="906462"/>
              </a:xfrm>
            </p:grpSpPr>
            <p:sp>
              <p:nvSpPr>
                <p:cNvPr id="72" name="Oval 148"/>
                <p:cNvSpPr>
                  <a:spLocks noChangeArrowheads="1"/>
                </p:cNvSpPr>
                <p:nvPr/>
              </p:nvSpPr>
              <p:spPr bwMode="auto">
                <a:xfrm>
                  <a:off x="1098627" y="4776118"/>
                  <a:ext cx="903180" cy="9065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A3D3FF"/>
                    </a:gs>
                    <a:gs pos="100000">
                      <a:srgbClr val="B9E9FF"/>
                    </a:gs>
                  </a:gsLst>
                  <a:lin ang="27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Black" panose="020B0A04020102020204" pitchFamily="34" charset="0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73" name="Oval 151"/>
                <p:cNvSpPr>
                  <a:spLocks noChangeArrowheads="1"/>
                </p:cNvSpPr>
                <p:nvPr/>
              </p:nvSpPr>
              <p:spPr bwMode="auto">
                <a:xfrm>
                  <a:off x="1414740" y="4803178"/>
                  <a:ext cx="241600" cy="2412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5160" name="TextBox 163"/>
            <p:cNvSpPr txBox="1"/>
            <p:nvPr/>
          </p:nvSpPr>
          <p:spPr>
            <a:xfrm>
              <a:off x="1055688" y="3340636"/>
              <a:ext cx="792162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</a:rPr>
                <a:t>4.1.1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1" name="TextBox 168"/>
            <p:cNvSpPr txBox="1"/>
            <p:nvPr/>
          </p:nvSpPr>
          <p:spPr>
            <a:xfrm>
              <a:off x="3213100" y="3324761"/>
              <a:ext cx="293934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E[att^=value]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30" name="组合 2"/>
          <p:cNvGrpSpPr/>
          <p:nvPr/>
        </p:nvGrpSpPr>
        <p:grpSpPr>
          <a:xfrm>
            <a:off x="1055688" y="3914775"/>
            <a:ext cx="7680325" cy="701675"/>
            <a:chOff x="1055688" y="3915311"/>
            <a:chExt cx="7680325" cy="701675"/>
          </a:xfrm>
        </p:grpSpPr>
        <p:grpSp>
          <p:nvGrpSpPr>
            <p:cNvPr id="5146" name="组合 155"/>
            <p:cNvGrpSpPr/>
            <p:nvPr/>
          </p:nvGrpSpPr>
          <p:grpSpPr>
            <a:xfrm>
              <a:off x="1328738" y="3948648"/>
              <a:ext cx="7407275" cy="668338"/>
              <a:chOff x="1252258" y="5045323"/>
              <a:chExt cx="7405967" cy="669007"/>
            </a:xfrm>
          </p:grpSpPr>
          <p:grpSp>
            <p:nvGrpSpPr>
              <p:cNvPr id="5152" name="组合 212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65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20436" y="5393591"/>
                  <a:ext cx="5807637" cy="32073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5156" name="组合 216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67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17272" y="4868194"/>
                    <a:ext cx="6140953" cy="7204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EB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68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61703" y="4984197"/>
                    <a:ext cx="5690183" cy="49047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63" name="Line 188"/>
              <p:cNvSpPr>
                <a:spLocks noChangeShapeType="1"/>
              </p:cNvSpPr>
              <p:nvPr/>
            </p:nvSpPr>
            <p:spPr bwMode="auto">
              <a:xfrm flipH="1">
                <a:off x="1499864" y="5329770"/>
                <a:ext cx="1498335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64" name="Oval 151"/>
              <p:cNvSpPr>
                <a:spLocks noChangeArrowheads="1"/>
              </p:cNvSpPr>
              <p:nvPr/>
            </p:nvSpPr>
            <p:spPr bwMode="auto">
              <a:xfrm>
                <a:off x="1252258" y="5064393"/>
                <a:ext cx="169832" cy="1700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5147" name="组合 159"/>
            <p:cNvGrpSpPr/>
            <p:nvPr/>
          </p:nvGrpSpPr>
          <p:grpSpPr>
            <a:xfrm>
              <a:off x="1112838" y="3915311"/>
              <a:ext cx="635000" cy="636587"/>
              <a:chOff x="1190461" y="2772022"/>
              <a:chExt cx="635025" cy="637257"/>
            </a:xfrm>
          </p:grpSpPr>
          <p:sp>
            <p:nvSpPr>
              <p:cNvPr id="39" name="Oval 148"/>
              <p:cNvSpPr>
                <a:spLocks noChangeArrowheads="1"/>
              </p:cNvSpPr>
              <p:nvPr/>
            </p:nvSpPr>
            <p:spPr bwMode="auto">
              <a:xfrm>
                <a:off x="1190461" y="2772022"/>
                <a:ext cx="635025" cy="63725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40" name="Oval 151"/>
              <p:cNvSpPr>
                <a:spLocks noChangeArrowheads="1"/>
              </p:cNvSpPr>
              <p:nvPr/>
            </p:nvSpPr>
            <p:spPr bwMode="auto">
              <a:xfrm>
                <a:off x="1412720" y="2791092"/>
                <a:ext cx="169869" cy="17004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sp>
          <p:nvSpPr>
            <p:cNvPr id="5148" name="TextBox 164"/>
            <p:cNvSpPr txBox="1"/>
            <p:nvPr/>
          </p:nvSpPr>
          <p:spPr>
            <a:xfrm>
              <a:off x="1055688" y="4064536"/>
              <a:ext cx="792162" cy="3683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</a:rPr>
                <a:t>4.1.2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49" name="TextBox 169"/>
            <p:cNvSpPr txBox="1"/>
            <p:nvPr/>
          </p:nvSpPr>
          <p:spPr>
            <a:xfrm>
              <a:off x="3213099" y="4051836"/>
              <a:ext cx="306352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E[att$=value]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31" name="组合 1"/>
          <p:cNvGrpSpPr/>
          <p:nvPr/>
        </p:nvGrpSpPr>
        <p:grpSpPr>
          <a:xfrm>
            <a:off x="1055688" y="4637088"/>
            <a:ext cx="7680325" cy="704850"/>
            <a:chOff x="1055688" y="4637623"/>
            <a:chExt cx="7680325" cy="704850"/>
          </a:xfrm>
        </p:grpSpPr>
        <p:grpSp>
          <p:nvGrpSpPr>
            <p:cNvPr id="5133" name="组合 156"/>
            <p:cNvGrpSpPr/>
            <p:nvPr/>
          </p:nvGrpSpPr>
          <p:grpSpPr>
            <a:xfrm>
              <a:off x="1328738" y="4674136"/>
              <a:ext cx="7407275" cy="668337"/>
              <a:chOff x="1252258" y="5045323"/>
              <a:chExt cx="7405967" cy="669007"/>
            </a:xfrm>
          </p:grpSpPr>
          <p:grpSp>
            <p:nvGrpSpPr>
              <p:cNvPr id="5139" name="组合 205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58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20436" y="5393590"/>
                  <a:ext cx="5807637" cy="32074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5143" name="组合 209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60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17272" y="4868192"/>
                    <a:ext cx="6140953" cy="72044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61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61703" y="4984196"/>
                    <a:ext cx="5690183" cy="4904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56" name="Line 188"/>
              <p:cNvSpPr>
                <a:spLocks noChangeShapeType="1"/>
              </p:cNvSpPr>
              <p:nvPr/>
            </p:nvSpPr>
            <p:spPr bwMode="auto">
              <a:xfrm flipH="1">
                <a:off x="1499864" y="5329770"/>
                <a:ext cx="1498335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57" name="Oval 151"/>
              <p:cNvSpPr>
                <a:spLocks noChangeArrowheads="1"/>
              </p:cNvSpPr>
              <p:nvPr/>
            </p:nvSpPr>
            <p:spPr bwMode="auto">
              <a:xfrm>
                <a:off x="1252258" y="5064391"/>
                <a:ext cx="169832" cy="17003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5134" name="组合 160"/>
            <p:cNvGrpSpPr/>
            <p:nvPr/>
          </p:nvGrpSpPr>
          <p:grpSpPr>
            <a:xfrm>
              <a:off x="1112838" y="4637623"/>
              <a:ext cx="635000" cy="636588"/>
              <a:chOff x="1190461" y="2772022"/>
              <a:chExt cx="635025" cy="637257"/>
            </a:xfrm>
          </p:grpSpPr>
          <p:sp>
            <p:nvSpPr>
              <p:cNvPr id="37" name="Oval 148"/>
              <p:cNvSpPr>
                <a:spLocks noChangeArrowheads="1"/>
              </p:cNvSpPr>
              <p:nvPr/>
            </p:nvSpPr>
            <p:spPr bwMode="auto">
              <a:xfrm>
                <a:off x="1190461" y="2772022"/>
                <a:ext cx="635025" cy="637256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38" name="Oval 151"/>
              <p:cNvSpPr>
                <a:spLocks noChangeArrowheads="1"/>
              </p:cNvSpPr>
              <p:nvPr/>
            </p:nvSpPr>
            <p:spPr bwMode="auto">
              <a:xfrm>
                <a:off x="1412720" y="2791092"/>
                <a:ext cx="169869" cy="17004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sp>
          <p:nvSpPr>
            <p:cNvPr id="5135" name="TextBox 165"/>
            <p:cNvSpPr txBox="1"/>
            <p:nvPr/>
          </p:nvSpPr>
          <p:spPr>
            <a:xfrm>
              <a:off x="1055688" y="4786848"/>
              <a:ext cx="792162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</a:rPr>
                <a:t>4.1.3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36" name="TextBox 170"/>
            <p:cNvSpPr txBox="1"/>
            <p:nvPr/>
          </p:nvSpPr>
          <p:spPr>
            <a:xfrm>
              <a:off x="3213100" y="4778911"/>
              <a:ext cx="324414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E[att*=value]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132" name="图片 1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263" y="1857375"/>
            <a:ext cx="1633537" cy="523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" name="AutoShape 207"/>
          <p:cNvSpPr>
            <a:spLocks noChangeArrowheads="1"/>
          </p:cNvSpPr>
          <p:nvPr/>
        </p:nvSpPr>
        <p:spPr bwMode="auto">
          <a:xfrm>
            <a:off x="233363" y="1127125"/>
            <a:ext cx="8724900" cy="5524500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6151" name="组合 311"/>
          <p:cNvGrpSpPr/>
          <p:nvPr/>
        </p:nvGrpSpPr>
        <p:grpSpPr>
          <a:xfrm>
            <a:off x="1106488" y="3394075"/>
            <a:ext cx="7629525" cy="668338"/>
            <a:chOff x="1029300" y="5045322"/>
            <a:chExt cx="7628925" cy="669008"/>
          </a:xfrm>
        </p:grpSpPr>
        <p:grpSp>
          <p:nvGrpSpPr>
            <p:cNvPr id="6170" name="组合 345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47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6176" name="组合 351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49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2"/>
                  <a:ext cx="6136792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5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6"/>
                  <a:ext cx="5689152" cy="4904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43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grpSp>
          <p:nvGrpSpPr>
            <p:cNvPr id="6172" name="组合 347"/>
            <p:cNvGrpSpPr/>
            <p:nvPr/>
          </p:nvGrpSpPr>
          <p:grpSpPr>
            <a:xfrm>
              <a:off x="1029300" y="5045322"/>
              <a:ext cx="635025" cy="637257"/>
              <a:chOff x="1098627" y="4776118"/>
              <a:chExt cx="903287" cy="906462"/>
            </a:xfrm>
          </p:grpSpPr>
          <p:sp>
            <p:nvSpPr>
              <p:cNvPr id="45" name="Oval 148"/>
              <p:cNvSpPr>
                <a:spLocks noChangeArrowheads="1"/>
              </p:cNvSpPr>
              <p:nvPr/>
            </p:nvSpPr>
            <p:spPr bwMode="auto">
              <a:xfrm>
                <a:off x="1098627" y="4776118"/>
                <a:ext cx="903180" cy="90641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46" name="Oval 151"/>
              <p:cNvSpPr>
                <a:spLocks noChangeArrowheads="1"/>
              </p:cNvSpPr>
              <p:nvPr/>
            </p:nvSpPr>
            <p:spPr bwMode="auto">
              <a:xfrm>
                <a:off x="1414740" y="4803243"/>
                <a:ext cx="241600" cy="24186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</p:grpSp>
      <p:sp>
        <p:nvSpPr>
          <p:cNvPr id="6152" name="TextBox 312"/>
          <p:cNvSpPr txBox="1"/>
          <p:nvPr/>
        </p:nvSpPr>
        <p:spPr>
          <a:xfrm>
            <a:off x="3870325" y="1700213"/>
            <a:ext cx="3771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4.2  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3" name="组合 313"/>
          <p:cNvGrpSpPr/>
          <p:nvPr/>
        </p:nvGrpSpPr>
        <p:grpSpPr>
          <a:xfrm>
            <a:off x="1328738" y="4119563"/>
            <a:ext cx="7407275" cy="668337"/>
            <a:chOff x="1252258" y="5045323"/>
            <a:chExt cx="7405967" cy="669007"/>
          </a:xfrm>
        </p:grpSpPr>
        <p:grpSp>
          <p:nvGrpSpPr>
            <p:cNvPr id="6163" name="组合 338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38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1"/>
                <a:ext cx="5807637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6167" name="组合 342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40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41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6"/>
                  <a:ext cx="5690183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36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7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6154" name="组合 315"/>
          <p:cNvGrpSpPr/>
          <p:nvPr/>
        </p:nvGrpSpPr>
        <p:grpSpPr>
          <a:xfrm>
            <a:off x="1112838" y="4084638"/>
            <a:ext cx="635000" cy="638175"/>
            <a:chOff x="1190461" y="2772022"/>
            <a:chExt cx="635025" cy="637257"/>
          </a:xfrm>
        </p:grpSpPr>
        <p:sp>
          <p:nvSpPr>
            <p:cNvPr id="26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27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sp>
        <p:nvSpPr>
          <p:cNvPr id="6155" name="TextBox 317"/>
          <p:cNvSpPr txBox="1"/>
          <p:nvPr/>
        </p:nvSpPr>
        <p:spPr>
          <a:xfrm>
            <a:off x="1055688" y="3511550"/>
            <a:ext cx="7921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4.2.1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6" name="TextBox 318"/>
          <p:cNvSpPr txBox="1"/>
          <p:nvPr/>
        </p:nvSpPr>
        <p:spPr>
          <a:xfrm>
            <a:off x="1055688" y="4233863"/>
            <a:ext cx="79216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4.2.2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7" name="TextBox 320"/>
          <p:cNvSpPr txBox="1"/>
          <p:nvPr/>
        </p:nvSpPr>
        <p:spPr>
          <a:xfrm>
            <a:off x="3213100" y="3495675"/>
            <a:ext cx="248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子元素选择器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8" name="TextBox 321"/>
          <p:cNvSpPr txBox="1"/>
          <p:nvPr/>
        </p:nvSpPr>
        <p:spPr>
          <a:xfrm>
            <a:off x="3213100" y="4221163"/>
            <a:ext cx="2671763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相邻兄弟选择器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59" name="图片 34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263" y="1857375"/>
            <a:ext cx="1633537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标题 1"/>
          <p:cNvSpPr/>
          <p:nvPr/>
        </p:nvSpPr>
        <p:spPr>
          <a:xfrm>
            <a:off x="1657350" y="260350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" name="AutoShape 207"/>
          <p:cNvSpPr>
            <a:spLocks noChangeArrowheads="1"/>
          </p:cNvSpPr>
          <p:nvPr/>
        </p:nvSpPr>
        <p:spPr bwMode="auto">
          <a:xfrm>
            <a:off x="233363" y="1127125"/>
            <a:ext cx="8724900" cy="5524500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684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175" name="TextBox 359"/>
          <p:cNvSpPr txBox="1"/>
          <p:nvPr/>
        </p:nvSpPr>
        <p:spPr>
          <a:xfrm>
            <a:off x="3319463" y="1738313"/>
            <a:ext cx="48656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4.3  </a:t>
            </a:r>
            <a:endParaRPr lang="zh-CN" altLang="en-US" sz="2800" b="1" dirty="0">
              <a:solidFill>
                <a:srgbClr val="009E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76" name="组合 159"/>
          <p:cNvGrpSpPr/>
          <p:nvPr/>
        </p:nvGrpSpPr>
        <p:grpSpPr>
          <a:xfrm>
            <a:off x="1112838" y="3101975"/>
            <a:ext cx="635000" cy="452438"/>
            <a:chOff x="1190461" y="2772022"/>
            <a:chExt cx="635025" cy="637257"/>
          </a:xfrm>
        </p:grpSpPr>
        <p:sp>
          <p:nvSpPr>
            <p:cNvPr id="63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64" name="Oval 151"/>
            <p:cNvSpPr>
              <a:spLocks noChangeArrowheads="1"/>
            </p:cNvSpPr>
            <p:nvPr/>
          </p:nvSpPr>
          <p:spPr bwMode="auto">
            <a:xfrm>
              <a:off x="1412720" y="2792147"/>
              <a:ext cx="169869" cy="1699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7177" name="组合 3"/>
          <p:cNvGrpSpPr/>
          <p:nvPr/>
        </p:nvGrpSpPr>
        <p:grpSpPr>
          <a:xfrm>
            <a:off x="1084263" y="2611438"/>
            <a:ext cx="7651750" cy="476250"/>
            <a:chOff x="1084716" y="2462213"/>
            <a:chExt cx="7651297" cy="669925"/>
          </a:xfrm>
        </p:grpSpPr>
        <p:grpSp>
          <p:nvGrpSpPr>
            <p:cNvPr id="7265" name="组合 153"/>
            <p:cNvGrpSpPr/>
            <p:nvPr/>
          </p:nvGrpSpPr>
          <p:grpSpPr>
            <a:xfrm>
              <a:off x="1106488" y="2462213"/>
              <a:ext cx="7629525" cy="669925"/>
              <a:chOff x="1029300" y="5045322"/>
              <a:chExt cx="7628925" cy="669008"/>
            </a:xfrm>
          </p:grpSpPr>
          <p:grpSp>
            <p:nvGrpSpPr>
              <p:cNvPr id="7268" name="组合 219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83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36078" y="5393202"/>
                  <a:ext cx="5791990" cy="3211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7274" name="组合 22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85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36081" y="4868191"/>
                    <a:ext cx="6122144" cy="71971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86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77348" y="4982432"/>
                    <a:ext cx="5674531" cy="4912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79" name="Line 188"/>
              <p:cNvSpPr>
                <a:spLocks noChangeShapeType="1"/>
              </p:cNvSpPr>
              <p:nvPr/>
            </p:nvSpPr>
            <p:spPr bwMode="auto">
              <a:xfrm flipH="1">
                <a:off x="1501174" y="5330765"/>
                <a:ext cx="1498393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7270" name="组合 221"/>
              <p:cNvGrpSpPr/>
              <p:nvPr/>
            </p:nvGrpSpPr>
            <p:grpSpPr>
              <a:xfrm>
                <a:off x="1029300" y="5045322"/>
                <a:ext cx="635025" cy="637257"/>
                <a:chOff x="1098627" y="4776118"/>
                <a:chExt cx="903287" cy="906462"/>
              </a:xfrm>
            </p:grpSpPr>
            <p:sp>
              <p:nvSpPr>
                <p:cNvPr id="81" name="Oval 148"/>
                <p:cNvSpPr>
                  <a:spLocks noChangeArrowheads="1"/>
                </p:cNvSpPr>
                <p:nvPr/>
              </p:nvSpPr>
              <p:spPr bwMode="auto">
                <a:xfrm>
                  <a:off x="1099270" y="4776118"/>
                  <a:ext cx="903126" cy="9072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A3D3FF"/>
                    </a:gs>
                    <a:gs pos="100000">
                      <a:srgbClr val="B9E9FF"/>
                    </a:gs>
                  </a:gsLst>
                  <a:lin ang="27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Black" panose="020B0A04020102020204" pitchFamily="34" charset="0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82" name="Oval 151"/>
                <p:cNvSpPr>
                  <a:spLocks noChangeArrowheads="1"/>
                </p:cNvSpPr>
                <p:nvPr/>
              </p:nvSpPr>
              <p:spPr bwMode="auto">
                <a:xfrm>
                  <a:off x="1415364" y="4804666"/>
                  <a:ext cx="241586" cy="2410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7266" name="TextBox 163"/>
            <p:cNvSpPr txBox="1"/>
            <p:nvPr/>
          </p:nvSpPr>
          <p:spPr>
            <a:xfrm>
              <a:off x="1084716" y="2518427"/>
              <a:ext cx="792162" cy="519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</a:rPr>
                <a:t>4.3.1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67" name="TextBox 168"/>
            <p:cNvSpPr txBox="1"/>
            <p:nvPr/>
          </p:nvSpPr>
          <p:spPr>
            <a:xfrm>
              <a:off x="3213100" y="2483936"/>
              <a:ext cx="1708150" cy="519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:root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78" name="组合 2"/>
          <p:cNvGrpSpPr/>
          <p:nvPr/>
        </p:nvGrpSpPr>
        <p:grpSpPr>
          <a:xfrm>
            <a:off x="1084263" y="3105150"/>
            <a:ext cx="7651750" cy="476250"/>
            <a:chOff x="1084716" y="3105605"/>
            <a:chExt cx="7651297" cy="475028"/>
          </a:xfrm>
        </p:grpSpPr>
        <p:grpSp>
          <p:nvGrpSpPr>
            <p:cNvPr id="7254" name="组合 1"/>
            <p:cNvGrpSpPr/>
            <p:nvPr/>
          </p:nvGrpSpPr>
          <p:grpSpPr>
            <a:xfrm>
              <a:off x="1084716" y="3105605"/>
              <a:ext cx="7651297" cy="475028"/>
              <a:chOff x="1084716" y="3105605"/>
              <a:chExt cx="7651297" cy="475028"/>
            </a:xfrm>
          </p:grpSpPr>
          <p:grpSp>
            <p:nvGrpSpPr>
              <p:cNvPr id="7256" name="组合 155"/>
              <p:cNvGrpSpPr/>
              <p:nvPr/>
            </p:nvGrpSpPr>
            <p:grpSpPr>
              <a:xfrm>
                <a:off x="1328738" y="3105605"/>
                <a:ext cx="7407275" cy="475028"/>
                <a:chOff x="1252258" y="5045323"/>
                <a:chExt cx="7405967" cy="669007"/>
              </a:xfrm>
            </p:grpSpPr>
            <p:grpSp>
              <p:nvGrpSpPr>
                <p:cNvPr id="7258" name="组合 212"/>
                <p:cNvGrpSpPr/>
                <p:nvPr/>
              </p:nvGrpSpPr>
              <p:grpSpPr>
                <a:xfrm>
                  <a:off x="2520950" y="5045323"/>
                  <a:ext cx="6137275" cy="669007"/>
                  <a:chOff x="2520950" y="4924673"/>
                  <a:chExt cx="6137275" cy="789657"/>
                </a:xfrm>
              </p:grpSpPr>
              <p:sp>
                <p:nvSpPr>
                  <p:cNvPr id="42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2720788" y="5393203"/>
                    <a:ext cx="5807293" cy="32112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50000"/>
                        </a:srgbClr>
                      </a:gs>
                      <a:gs pos="100000">
                        <a:srgbClr val="000000">
                          <a:gamma/>
                          <a:tint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grpSp>
                <p:nvGrpSpPr>
                  <p:cNvPr id="7262" name="组合 216"/>
                  <p:cNvGrpSpPr/>
                  <p:nvPr/>
                </p:nvGrpSpPr>
                <p:grpSpPr>
                  <a:xfrm>
                    <a:off x="2520950" y="4924673"/>
                    <a:ext cx="6137275" cy="664245"/>
                    <a:chOff x="2520950" y="4868193"/>
                    <a:chExt cx="6137275" cy="720725"/>
                  </a:xfrm>
                </p:grpSpPr>
                <p:sp>
                  <p:nvSpPr>
                    <p:cNvPr id="44" name="AutoShap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636" y="4868193"/>
                      <a:ext cx="6140589" cy="71971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5EBFF"/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45" name="AutoShap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2053" y="4985290"/>
                      <a:ext cx="5689846" cy="48837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>
                        <a:alpha val="45882"/>
                      </a:srgbClr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0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500288" y="5330766"/>
                  <a:ext cx="1498247" cy="0"/>
                </a:xfrm>
                <a:prstGeom prst="line">
                  <a:avLst/>
                </a:prstGeom>
                <a:noFill/>
                <a:ln w="31750" cap="rnd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41" name="Oval 151"/>
                <p:cNvSpPr>
                  <a:spLocks noChangeArrowheads="1"/>
                </p:cNvSpPr>
                <p:nvPr/>
              </p:nvSpPr>
              <p:spPr bwMode="auto">
                <a:xfrm>
                  <a:off x="1252697" y="5065394"/>
                  <a:ext cx="169822" cy="1694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  <p:sp>
            <p:nvSpPr>
              <p:cNvPr id="7257" name="TextBox 164"/>
              <p:cNvSpPr txBox="1"/>
              <p:nvPr/>
            </p:nvSpPr>
            <p:spPr>
              <a:xfrm>
                <a:off x="1084716" y="3134409"/>
                <a:ext cx="792162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dirty="0">
                    <a:latin typeface="Arial" panose="020B0604020202020204" pitchFamily="34" charset="0"/>
                  </a:rPr>
                  <a:t>4.3.2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255" name="TextBox 169"/>
            <p:cNvSpPr txBox="1"/>
            <p:nvPr/>
          </p:nvSpPr>
          <p:spPr>
            <a:xfrm>
              <a:off x="3213100" y="3121709"/>
              <a:ext cx="2344738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:not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79" name="组合 7"/>
          <p:cNvGrpSpPr/>
          <p:nvPr/>
        </p:nvGrpSpPr>
        <p:grpSpPr>
          <a:xfrm>
            <a:off x="1084263" y="3589338"/>
            <a:ext cx="7651750" cy="511175"/>
            <a:chOff x="1084716" y="3632204"/>
            <a:chExt cx="7651297" cy="511541"/>
          </a:xfrm>
        </p:grpSpPr>
        <p:grpSp>
          <p:nvGrpSpPr>
            <p:cNvPr id="7240" name="组合 160"/>
            <p:cNvGrpSpPr/>
            <p:nvPr/>
          </p:nvGrpSpPr>
          <p:grpSpPr>
            <a:xfrm>
              <a:off x="1112838" y="3632204"/>
              <a:ext cx="635000" cy="452462"/>
              <a:chOff x="1190461" y="2772022"/>
              <a:chExt cx="635025" cy="637257"/>
            </a:xfrm>
          </p:grpSpPr>
          <p:sp>
            <p:nvSpPr>
              <p:cNvPr id="66" name="Oval 148"/>
              <p:cNvSpPr>
                <a:spLocks noChangeArrowheads="1"/>
              </p:cNvSpPr>
              <p:nvPr/>
            </p:nvSpPr>
            <p:spPr bwMode="auto">
              <a:xfrm>
                <a:off x="1190912" y="2772022"/>
                <a:ext cx="634987" cy="63767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67" name="Oval 151"/>
              <p:cNvSpPr>
                <a:spLocks noChangeArrowheads="1"/>
              </p:cNvSpPr>
              <p:nvPr/>
            </p:nvSpPr>
            <p:spPr bwMode="auto">
              <a:xfrm>
                <a:off x="1413157" y="2792159"/>
                <a:ext cx="169859" cy="17004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7241" name="组合 3"/>
            <p:cNvGrpSpPr/>
            <p:nvPr/>
          </p:nvGrpSpPr>
          <p:grpSpPr>
            <a:xfrm>
              <a:off x="1084716" y="3665317"/>
              <a:ext cx="7651297" cy="478428"/>
              <a:chOff x="1084716" y="3607261"/>
              <a:chExt cx="7651297" cy="478428"/>
            </a:xfrm>
          </p:grpSpPr>
          <p:grpSp>
            <p:nvGrpSpPr>
              <p:cNvPr id="7242" name="组合 156"/>
              <p:cNvGrpSpPr/>
              <p:nvPr/>
            </p:nvGrpSpPr>
            <p:grpSpPr>
              <a:xfrm>
                <a:off x="1328738" y="3610661"/>
                <a:ext cx="7407275" cy="475028"/>
                <a:chOff x="1252258" y="5045323"/>
                <a:chExt cx="7405967" cy="669007"/>
              </a:xfrm>
            </p:grpSpPr>
            <p:grpSp>
              <p:nvGrpSpPr>
                <p:cNvPr id="7245" name="组合 205"/>
                <p:cNvGrpSpPr/>
                <p:nvPr/>
              </p:nvGrpSpPr>
              <p:grpSpPr>
                <a:xfrm>
                  <a:off x="2520950" y="5045323"/>
                  <a:ext cx="6137275" cy="669007"/>
                  <a:chOff x="2520950" y="4924673"/>
                  <a:chExt cx="6137275" cy="789657"/>
                </a:xfrm>
              </p:grpSpPr>
              <p:sp>
                <p:nvSpPr>
                  <p:cNvPr id="50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2720788" y="5394786"/>
                    <a:ext cx="5807293" cy="31954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50000"/>
                        </a:srgbClr>
                      </a:gs>
                      <a:gs pos="100000">
                        <a:srgbClr val="000000">
                          <a:gamma/>
                          <a:tint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grpSp>
                <p:nvGrpSpPr>
                  <p:cNvPr id="7249" name="组合 209"/>
                  <p:cNvGrpSpPr/>
                  <p:nvPr/>
                </p:nvGrpSpPr>
                <p:grpSpPr>
                  <a:xfrm>
                    <a:off x="2520950" y="4924673"/>
                    <a:ext cx="6137275" cy="664245"/>
                    <a:chOff x="2520950" y="4868193"/>
                    <a:chExt cx="6137275" cy="720725"/>
                  </a:xfrm>
                </p:grpSpPr>
                <p:sp>
                  <p:nvSpPr>
                    <p:cNvPr id="52" name="AutoShap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636" y="4868238"/>
                      <a:ext cx="6140589" cy="722081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5F4FF"/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53" name="AutoShap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2053" y="4985720"/>
                      <a:ext cx="5689846" cy="48998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>
                        <a:alpha val="45882"/>
                      </a:srgbClr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8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500288" y="5329504"/>
                  <a:ext cx="1498247" cy="0"/>
                </a:xfrm>
                <a:prstGeom prst="line">
                  <a:avLst/>
                </a:prstGeom>
                <a:noFill/>
                <a:ln w="31750" cap="rnd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49" name="Oval 151"/>
                <p:cNvSpPr>
                  <a:spLocks noChangeArrowheads="1"/>
                </p:cNvSpPr>
                <p:nvPr/>
              </p:nvSpPr>
              <p:spPr bwMode="auto">
                <a:xfrm>
                  <a:off x="1252697" y="5065495"/>
                  <a:ext cx="169822" cy="1700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  <p:sp>
            <p:nvSpPr>
              <p:cNvPr id="7243" name="TextBox 165"/>
              <p:cNvSpPr txBox="1"/>
              <p:nvPr/>
            </p:nvSpPr>
            <p:spPr>
              <a:xfrm>
                <a:off x="1084716" y="3607261"/>
                <a:ext cx="792162" cy="3698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dirty="0">
                    <a:latin typeface="Arial" panose="020B0604020202020204" pitchFamily="34" charset="0"/>
                  </a:rPr>
                  <a:t>4.3.3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44" name="TextBox 170"/>
              <p:cNvSpPr txBox="1"/>
              <p:nvPr/>
            </p:nvSpPr>
            <p:spPr>
              <a:xfrm>
                <a:off x="3213100" y="3628352"/>
                <a:ext cx="3216729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:only-child 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选择器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180" name="组合 2"/>
          <p:cNvGrpSpPr/>
          <p:nvPr/>
        </p:nvGrpSpPr>
        <p:grpSpPr>
          <a:xfrm>
            <a:off x="1084263" y="4103688"/>
            <a:ext cx="7651750" cy="503237"/>
            <a:chOff x="1084716" y="4524375"/>
            <a:chExt cx="7651297" cy="708023"/>
          </a:xfrm>
        </p:grpSpPr>
        <p:grpSp>
          <p:nvGrpSpPr>
            <p:cNvPr id="7226" name="组合 161"/>
            <p:cNvGrpSpPr/>
            <p:nvPr/>
          </p:nvGrpSpPr>
          <p:grpSpPr>
            <a:xfrm>
              <a:off x="1112838" y="4524375"/>
              <a:ext cx="635000" cy="636588"/>
              <a:chOff x="1190461" y="2772022"/>
              <a:chExt cx="635025" cy="637257"/>
            </a:xfrm>
          </p:grpSpPr>
          <p:sp>
            <p:nvSpPr>
              <p:cNvPr id="102" name="Oval 148"/>
              <p:cNvSpPr>
                <a:spLocks noChangeArrowheads="1"/>
              </p:cNvSpPr>
              <p:nvPr/>
            </p:nvSpPr>
            <p:spPr bwMode="auto">
              <a:xfrm>
                <a:off x="1190912" y="2772022"/>
                <a:ext cx="634987" cy="637219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103" name="Oval 151"/>
              <p:cNvSpPr>
                <a:spLocks noChangeArrowheads="1"/>
              </p:cNvSpPr>
              <p:nvPr/>
            </p:nvSpPr>
            <p:spPr bwMode="auto">
              <a:xfrm>
                <a:off x="1413157" y="2792144"/>
                <a:ext cx="169859" cy="16992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7227" name="组合 1"/>
            <p:cNvGrpSpPr/>
            <p:nvPr/>
          </p:nvGrpSpPr>
          <p:grpSpPr>
            <a:xfrm>
              <a:off x="1084716" y="4562475"/>
              <a:ext cx="7651297" cy="669923"/>
              <a:chOff x="1084716" y="4562475"/>
              <a:chExt cx="7651297" cy="669923"/>
            </a:xfrm>
          </p:grpSpPr>
          <p:grpSp>
            <p:nvGrpSpPr>
              <p:cNvPr id="7228" name="组合 157"/>
              <p:cNvGrpSpPr/>
              <p:nvPr/>
            </p:nvGrpSpPr>
            <p:grpSpPr>
              <a:xfrm>
                <a:off x="1328738" y="4562475"/>
                <a:ext cx="7407275" cy="669923"/>
                <a:chOff x="1252258" y="5045323"/>
                <a:chExt cx="7405967" cy="669005"/>
              </a:xfrm>
            </p:grpSpPr>
            <p:grpSp>
              <p:nvGrpSpPr>
                <p:cNvPr id="7231" name="组合 198"/>
                <p:cNvGrpSpPr/>
                <p:nvPr/>
              </p:nvGrpSpPr>
              <p:grpSpPr>
                <a:xfrm>
                  <a:off x="2517272" y="5045323"/>
                  <a:ext cx="6140953" cy="669005"/>
                  <a:chOff x="2517272" y="4924675"/>
                  <a:chExt cx="6140953" cy="789655"/>
                </a:xfrm>
              </p:grpSpPr>
              <p:sp>
                <p:nvSpPr>
                  <p:cNvPr id="98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2720788" y="5393141"/>
                    <a:ext cx="5807293" cy="32118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50000"/>
                        </a:srgbClr>
                      </a:gs>
                      <a:gs pos="100000">
                        <a:srgbClr val="000000">
                          <a:gamma/>
                          <a:tint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grpSp>
                <p:nvGrpSpPr>
                  <p:cNvPr id="7235" name="组合 202"/>
                  <p:cNvGrpSpPr/>
                  <p:nvPr/>
                </p:nvGrpSpPr>
                <p:grpSpPr>
                  <a:xfrm>
                    <a:off x="2517272" y="4924675"/>
                    <a:ext cx="6140953" cy="664285"/>
                    <a:chOff x="2517272" y="4868193"/>
                    <a:chExt cx="6140953" cy="720768"/>
                  </a:xfrm>
                </p:grpSpPr>
                <p:sp>
                  <p:nvSpPr>
                    <p:cNvPr id="100" name="AutoShap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636" y="4868026"/>
                      <a:ext cx="6140589" cy="71985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5EBFF"/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101" name="AutoShap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2053" y="4982288"/>
                      <a:ext cx="5689845" cy="491326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>
                        <a:alpha val="45882"/>
                      </a:srgbClr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6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500288" y="5330690"/>
                  <a:ext cx="1498247" cy="0"/>
                </a:xfrm>
                <a:prstGeom prst="line">
                  <a:avLst/>
                </a:prstGeom>
                <a:noFill/>
                <a:ln w="31750" cap="rnd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97" name="Oval 151"/>
                <p:cNvSpPr>
                  <a:spLocks noChangeArrowheads="1"/>
                </p:cNvSpPr>
                <p:nvPr/>
              </p:nvSpPr>
              <p:spPr bwMode="auto">
                <a:xfrm>
                  <a:off x="1252697" y="5065267"/>
                  <a:ext cx="169822" cy="1695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  <p:sp>
            <p:nvSpPr>
              <p:cNvPr id="7229" name="TextBox 166"/>
              <p:cNvSpPr txBox="1"/>
              <p:nvPr/>
            </p:nvSpPr>
            <p:spPr>
              <a:xfrm>
                <a:off x="1084716" y="4612339"/>
                <a:ext cx="792162" cy="5196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dirty="0">
                    <a:latin typeface="Arial" panose="020B0604020202020204" pitchFamily="34" charset="0"/>
                  </a:rPr>
                  <a:t>4.3.4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30" name="TextBox 171"/>
              <p:cNvSpPr txBox="1"/>
              <p:nvPr/>
            </p:nvSpPr>
            <p:spPr>
              <a:xfrm>
                <a:off x="3213100" y="4588744"/>
                <a:ext cx="3434443" cy="5196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:first-child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:last-child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选择器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181" name="组合 8"/>
          <p:cNvGrpSpPr/>
          <p:nvPr/>
        </p:nvGrpSpPr>
        <p:grpSpPr>
          <a:xfrm>
            <a:off x="1084263" y="4605338"/>
            <a:ext cx="7651750" cy="517525"/>
            <a:chOff x="1084716" y="4953686"/>
            <a:chExt cx="7651297" cy="517432"/>
          </a:xfrm>
        </p:grpSpPr>
        <p:grpSp>
          <p:nvGrpSpPr>
            <p:cNvPr id="7213" name="组合 158"/>
            <p:cNvGrpSpPr/>
            <p:nvPr/>
          </p:nvGrpSpPr>
          <p:grpSpPr>
            <a:xfrm>
              <a:off x="1328738" y="4994962"/>
              <a:ext cx="7407275" cy="476156"/>
              <a:chOff x="1252258" y="5045323"/>
              <a:chExt cx="7405967" cy="669007"/>
            </a:xfrm>
          </p:grpSpPr>
          <p:grpSp>
            <p:nvGrpSpPr>
              <p:cNvPr id="7219" name="组合 19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58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20788" y="5393197"/>
                  <a:ext cx="5807293" cy="32113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7223" name="组合 19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60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17636" y="4868179"/>
                    <a:ext cx="6140589" cy="7197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61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62053" y="4982421"/>
                    <a:ext cx="5689846" cy="49124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56" name="Line 188"/>
              <p:cNvSpPr>
                <a:spLocks noChangeShapeType="1"/>
              </p:cNvSpPr>
              <p:nvPr/>
            </p:nvSpPr>
            <p:spPr bwMode="auto">
              <a:xfrm flipH="1">
                <a:off x="1500288" y="5330760"/>
                <a:ext cx="1498247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57" name="Oval 151"/>
              <p:cNvSpPr>
                <a:spLocks noChangeArrowheads="1"/>
              </p:cNvSpPr>
              <p:nvPr/>
            </p:nvSpPr>
            <p:spPr bwMode="auto">
              <a:xfrm>
                <a:off x="1252697" y="5065382"/>
                <a:ext cx="169822" cy="16948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7214" name="组合 162"/>
            <p:cNvGrpSpPr/>
            <p:nvPr/>
          </p:nvGrpSpPr>
          <p:grpSpPr>
            <a:xfrm>
              <a:off x="1112838" y="4953686"/>
              <a:ext cx="635000" cy="453589"/>
              <a:chOff x="1190461" y="2772022"/>
              <a:chExt cx="635025" cy="637257"/>
            </a:xfrm>
          </p:grpSpPr>
          <p:sp>
            <p:nvSpPr>
              <p:cNvPr id="69" name="Oval 148"/>
              <p:cNvSpPr>
                <a:spLocks noChangeArrowheads="1"/>
              </p:cNvSpPr>
              <p:nvPr/>
            </p:nvSpPr>
            <p:spPr bwMode="auto">
              <a:xfrm>
                <a:off x="1190912" y="2772022"/>
                <a:ext cx="634987" cy="637754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70" name="Oval 151"/>
              <p:cNvSpPr>
                <a:spLocks noChangeArrowheads="1"/>
              </p:cNvSpPr>
              <p:nvPr/>
            </p:nvSpPr>
            <p:spPr bwMode="auto">
              <a:xfrm>
                <a:off x="1413157" y="2792090"/>
                <a:ext cx="169859" cy="16947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sp>
          <p:nvSpPr>
            <p:cNvPr id="7215" name="TextBox 167"/>
            <p:cNvSpPr txBox="1"/>
            <p:nvPr/>
          </p:nvSpPr>
          <p:spPr>
            <a:xfrm>
              <a:off x="1084716" y="5001313"/>
              <a:ext cx="792162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</a:rPr>
                <a:t>4.3.5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16" name="TextBox 172"/>
            <p:cNvSpPr txBox="1"/>
            <p:nvPr/>
          </p:nvSpPr>
          <p:spPr>
            <a:xfrm>
              <a:off x="3213099" y="5001313"/>
              <a:ext cx="5316537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:nth-child(n)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:nth-last-child(n)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82" name="组合 139"/>
          <p:cNvGrpSpPr/>
          <p:nvPr/>
        </p:nvGrpSpPr>
        <p:grpSpPr>
          <a:xfrm>
            <a:off x="1084263" y="5127625"/>
            <a:ext cx="7651750" cy="503238"/>
            <a:chOff x="1084716" y="4524375"/>
            <a:chExt cx="7651297" cy="708025"/>
          </a:xfrm>
        </p:grpSpPr>
        <p:grpSp>
          <p:nvGrpSpPr>
            <p:cNvPr id="7199" name="组合 161"/>
            <p:cNvGrpSpPr/>
            <p:nvPr/>
          </p:nvGrpSpPr>
          <p:grpSpPr>
            <a:xfrm>
              <a:off x="1112838" y="4524375"/>
              <a:ext cx="635000" cy="636588"/>
              <a:chOff x="1190461" y="2772022"/>
              <a:chExt cx="635025" cy="637257"/>
            </a:xfrm>
          </p:grpSpPr>
          <p:sp>
            <p:nvSpPr>
              <p:cNvPr id="118" name="Oval 148"/>
              <p:cNvSpPr>
                <a:spLocks noChangeArrowheads="1"/>
              </p:cNvSpPr>
              <p:nvPr/>
            </p:nvSpPr>
            <p:spPr bwMode="auto">
              <a:xfrm>
                <a:off x="1190912" y="2772022"/>
                <a:ext cx="634987" cy="637222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119" name="Oval 151"/>
              <p:cNvSpPr>
                <a:spLocks noChangeArrowheads="1"/>
              </p:cNvSpPr>
              <p:nvPr/>
            </p:nvSpPr>
            <p:spPr bwMode="auto">
              <a:xfrm>
                <a:off x="1413157" y="2792145"/>
                <a:ext cx="169859" cy="16992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7200" name="组合 141"/>
            <p:cNvGrpSpPr/>
            <p:nvPr/>
          </p:nvGrpSpPr>
          <p:grpSpPr>
            <a:xfrm>
              <a:off x="1084716" y="4562475"/>
              <a:ext cx="7651297" cy="669925"/>
              <a:chOff x="1084716" y="4562475"/>
              <a:chExt cx="7651297" cy="669925"/>
            </a:xfrm>
          </p:grpSpPr>
          <p:grpSp>
            <p:nvGrpSpPr>
              <p:cNvPr id="7201" name="组合 157"/>
              <p:cNvGrpSpPr/>
              <p:nvPr/>
            </p:nvGrpSpPr>
            <p:grpSpPr>
              <a:xfrm>
                <a:off x="1328738" y="4562475"/>
                <a:ext cx="7407275" cy="669925"/>
                <a:chOff x="1252258" y="5045323"/>
                <a:chExt cx="7405967" cy="669007"/>
              </a:xfrm>
            </p:grpSpPr>
            <p:grpSp>
              <p:nvGrpSpPr>
                <p:cNvPr id="7204" name="组合 198"/>
                <p:cNvGrpSpPr/>
                <p:nvPr/>
              </p:nvGrpSpPr>
              <p:grpSpPr>
                <a:xfrm>
                  <a:off x="2520950" y="5045323"/>
                  <a:ext cx="6137275" cy="669007"/>
                  <a:chOff x="2520950" y="4924673"/>
                  <a:chExt cx="6137275" cy="789657"/>
                </a:xfrm>
              </p:grpSpPr>
              <p:sp>
                <p:nvSpPr>
                  <p:cNvPr id="114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2720788" y="5393141"/>
                    <a:ext cx="5807293" cy="32118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50000"/>
                        </a:srgbClr>
                      </a:gs>
                      <a:gs pos="100000">
                        <a:srgbClr val="000000">
                          <a:gamma/>
                          <a:tint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grpSp>
                <p:nvGrpSpPr>
                  <p:cNvPr id="7208" name="组合 202"/>
                  <p:cNvGrpSpPr/>
                  <p:nvPr/>
                </p:nvGrpSpPr>
                <p:grpSpPr>
                  <a:xfrm>
                    <a:off x="2520950" y="4924673"/>
                    <a:ext cx="6137275" cy="664245"/>
                    <a:chOff x="2520950" y="4868193"/>
                    <a:chExt cx="6137275" cy="720725"/>
                  </a:xfrm>
                </p:grpSpPr>
                <p:sp>
                  <p:nvSpPr>
                    <p:cNvPr id="116" name="AutoShap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636" y="4868027"/>
                      <a:ext cx="6140589" cy="71985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5EBFF"/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117" name="AutoShap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2053" y="4982290"/>
                      <a:ext cx="5689846" cy="49132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>
                        <a:alpha val="45882"/>
                      </a:srgbClr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12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500288" y="5330692"/>
                  <a:ext cx="1498247" cy="0"/>
                </a:xfrm>
                <a:prstGeom prst="line">
                  <a:avLst/>
                </a:prstGeom>
                <a:noFill/>
                <a:ln w="31750" cap="rnd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113" name="Oval 151"/>
                <p:cNvSpPr>
                  <a:spLocks noChangeArrowheads="1"/>
                </p:cNvSpPr>
                <p:nvPr/>
              </p:nvSpPr>
              <p:spPr bwMode="auto">
                <a:xfrm>
                  <a:off x="1252697" y="5065267"/>
                  <a:ext cx="169822" cy="1695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  <p:sp>
            <p:nvSpPr>
              <p:cNvPr id="7202" name="TextBox 166"/>
              <p:cNvSpPr txBox="1"/>
              <p:nvPr/>
            </p:nvSpPr>
            <p:spPr>
              <a:xfrm>
                <a:off x="1084716" y="4591918"/>
                <a:ext cx="792162" cy="5196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dirty="0">
                    <a:latin typeface="Arial" panose="020B0604020202020204" pitchFamily="34" charset="0"/>
                  </a:rPr>
                  <a:t>4.3.6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03" name="TextBox 171"/>
              <p:cNvSpPr txBox="1"/>
              <p:nvPr/>
            </p:nvSpPr>
            <p:spPr>
              <a:xfrm>
                <a:off x="3213100" y="4568324"/>
                <a:ext cx="5316536" cy="5196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:nth-of-type(n)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:nth-last-of-type(n)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选择器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183" name="组合 121"/>
          <p:cNvGrpSpPr/>
          <p:nvPr/>
        </p:nvGrpSpPr>
        <p:grpSpPr>
          <a:xfrm>
            <a:off x="1084263" y="5619750"/>
            <a:ext cx="7651750" cy="517525"/>
            <a:chOff x="1084716" y="4953686"/>
            <a:chExt cx="7651297" cy="517432"/>
          </a:xfrm>
        </p:grpSpPr>
        <p:grpSp>
          <p:nvGrpSpPr>
            <p:cNvPr id="7186" name="组合 158"/>
            <p:cNvGrpSpPr/>
            <p:nvPr/>
          </p:nvGrpSpPr>
          <p:grpSpPr>
            <a:xfrm>
              <a:off x="1328738" y="4994962"/>
              <a:ext cx="7407275" cy="476156"/>
              <a:chOff x="1252258" y="5045323"/>
              <a:chExt cx="7405967" cy="669007"/>
            </a:xfrm>
          </p:grpSpPr>
          <p:grpSp>
            <p:nvGrpSpPr>
              <p:cNvPr id="7192" name="组合 19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2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20788" y="5393197"/>
                  <a:ext cx="5807293" cy="32113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7196" name="组合 19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4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17636" y="4868179"/>
                    <a:ext cx="6140589" cy="7197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135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62053" y="4982421"/>
                    <a:ext cx="5689846" cy="49124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30" name="Line 188"/>
              <p:cNvSpPr>
                <a:spLocks noChangeShapeType="1"/>
              </p:cNvSpPr>
              <p:nvPr/>
            </p:nvSpPr>
            <p:spPr bwMode="auto">
              <a:xfrm flipH="1">
                <a:off x="1500288" y="5330760"/>
                <a:ext cx="1498247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131" name="Oval 151"/>
              <p:cNvSpPr>
                <a:spLocks noChangeArrowheads="1"/>
              </p:cNvSpPr>
              <p:nvPr/>
            </p:nvSpPr>
            <p:spPr bwMode="auto">
              <a:xfrm>
                <a:off x="1252697" y="5065383"/>
                <a:ext cx="169822" cy="16948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7187" name="组合 162"/>
            <p:cNvGrpSpPr/>
            <p:nvPr/>
          </p:nvGrpSpPr>
          <p:grpSpPr>
            <a:xfrm>
              <a:off x="1112838" y="4953686"/>
              <a:ext cx="635000" cy="453589"/>
              <a:chOff x="1190461" y="2772022"/>
              <a:chExt cx="635025" cy="637257"/>
            </a:xfrm>
          </p:grpSpPr>
          <p:sp>
            <p:nvSpPr>
              <p:cNvPr id="127" name="Oval 148"/>
              <p:cNvSpPr>
                <a:spLocks noChangeArrowheads="1"/>
              </p:cNvSpPr>
              <p:nvPr/>
            </p:nvSpPr>
            <p:spPr bwMode="auto">
              <a:xfrm>
                <a:off x="1190912" y="2772022"/>
                <a:ext cx="634987" cy="637754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128" name="Oval 151"/>
              <p:cNvSpPr>
                <a:spLocks noChangeArrowheads="1"/>
              </p:cNvSpPr>
              <p:nvPr/>
            </p:nvSpPr>
            <p:spPr bwMode="auto">
              <a:xfrm>
                <a:off x="1413157" y="2792092"/>
                <a:ext cx="169859" cy="16947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sp>
          <p:nvSpPr>
            <p:cNvPr id="7188" name="TextBox 167"/>
            <p:cNvSpPr txBox="1"/>
            <p:nvPr/>
          </p:nvSpPr>
          <p:spPr>
            <a:xfrm>
              <a:off x="1084716" y="5001313"/>
              <a:ext cx="792162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</a:rPr>
                <a:t>4.3.7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89" name="TextBox 172"/>
            <p:cNvSpPr txBox="1"/>
            <p:nvPr/>
          </p:nvSpPr>
          <p:spPr>
            <a:xfrm>
              <a:off x="3213100" y="5001313"/>
              <a:ext cx="2185988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:empty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184" name="图片 125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263" y="1857375"/>
            <a:ext cx="1633537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" name="标题 1"/>
          <p:cNvSpPr/>
          <p:nvPr/>
        </p:nvSpPr>
        <p:spPr>
          <a:xfrm>
            <a:off x="1657350" y="260350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" name="AutoShape 207"/>
          <p:cNvSpPr>
            <a:spLocks noChangeArrowheads="1"/>
          </p:cNvSpPr>
          <p:nvPr/>
        </p:nvSpPr>
        <p:spPr bwMode="auto">
          <a:xfrm>
            <a:off x="233363" y="1127125"/>
            <a:ext cx="8724900" cy="5524500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684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8199" name="组合 358"/>
          <p:cNvGrpSpPr/>
          <p:nvPr/>
        </p:nvGrpSpPr>
        <p:grpSpPr>
          <a:xfrm>
            <a:off x="1106488" y="3219450"/>
            <a:ext cx="7629525" cy="668338"/>
            <a:chOff x="1029300" y="5045322"/>
            <a:chExt cx="7628925" cy="669008"/>
          </a:xfrm>
        </p:grpSpPr>
        <p:grpSp>
          <p:nvGrpSpPr>
            <p:cNvPr id="8218" name="组合 379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34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8224" name="组合 385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36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2"/>
                  <a:ext cx="6136792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37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6"/>
                  <a:ext cx="5689152" cy="4904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30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grpSp>
          <p:nvGrpSpPr>
            <p:cNvPr id="8220" name="组合 381"/>
            <p:cNvGrpSpPr/>
            <p:nvPr/>
          </p:nvGrpSpPr>
          <p:grpSpPr>
            <a:xfrm>
              <a:off x="1029300" y="5045322"/>
              <a:ext cx="635025" cy="637257"/>
              <a:chOff x="1098627" y="4776118"/>
              <a:chExt cx="903287" cy="906462"/>
            </a:xfrm>
          </p:grpSpPr>
          <p:sp>
            <p:nvSpPr>
              <p:cNvPr id="32" name="Oval 148"/>
              <p:cNvSpPr>
                <a:spLocks noChangeArrowheads="1"/>
              </p:cNvSpPr>
              <p:nvPr/>
            </p:nvSpPr>
            <p:spPr bwMode="auto">
              <a:xfrm>
                <a:off x="1098627" y="4776118"/>
                <a:ext cx="903180" cy="90641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33" name="Oval 151"/>
              <p:cNvSpPr>
                <a:spLocks noChangeArrowheads="1"/>
              </p:cNvSpPr>
              <p:nvPr/>
            </p:nvSpPr>
            <p:spPr bwMode="auto">
              <a:xfrm>
                <a:off x="1414740" y="4803243"/>
                <a:ext cx="241600" cy="24186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</p:grpSp>
      <p:sp>
        <p:nvSpPr>
          <p:cNvPr id="8200" name="TextBox 359"/>
          <p:cNvSpPr txBox="1"/>
          <p:nvPr/>
        </p:nvSpPr>
        <p:spPr>
          <a:xfrm>
            <a:off x="4073525" y="1738313"/>
            <a:ext cx="311467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4.4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伪元素选择器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rgbClr val="009E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01" name="组合 360"/>
          <p:cNvGrpSpPr/>
          <p:nvPr/>
        </p:nvGrpSpPr>
        <p:grpSpPr>
          <a:xfrm>
            <a:off x="1328738" y="3943350"/>
            <a:ext cx="7407275" cy="669925"/>
            <a:chOff x="1252258" y="5045323"/>
            <a:chExt cx="7405967" cy="669007"/>
          </a:xfrm>
        </p:grpSpPr>
        <p:grpSp>
          <p:nvGrpSpPr>
            <p:cNvPr id="8211" name="组合 372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25" name="AutoShape 218"/>
              <p:cNvSpPr>
                <a:spLocks noChangeArrowheads="1"/>
              </p:cNvSpPr>
              <p:nvPr/>
            </p:nvSpPr>
            <p:spPr bwMode="auto">
              <a:xfrm>
                <a:off x="2720436" y="5394351"/>
                <a:ext cx="5807637" cy="3199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8215" name="组合 376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27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7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28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3923"/>
                  <a:ext cx="5690183" cy="4913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23" name="Line 188"/>
            <p:cNvSpPr>
              <a:spLocks noChangeShapeType="1"/>
            </p:cNvSpPr>
            <p:nvPr/>
          </p:nvSpPr>
          <p:spPr bwMode="auto">
            <a:xfrm flipH="1">
              <a:off x="1499864" y="5330681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4" name="Oval 151"/>
            <p:cNvSpPr>
              <a:spLocks noChangeArrowheads="1"/>
            </p:cNvSpPr>
            <p:nvPr/>
          </p:nvSpPr>
          <p:spPr bwMode="auto">
            <a:xfrm>
              <a:off x="1252258" y="5064347"/>
              <a:ext cx="169832" cy="1696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8202" name="组合 361"/>
          <p:cNvGrpSpPr/>
          <p:nvPr/>
        </p:nvGrpSpPr>
        <p:grpSpPr>
          <a:xfrm>
            <a:off x="1112838" y="3910013"/>
            <a:ext cx="635000" cy="638175"/>
            <a:chOff x="1190461" y="2772022"/>
            <a:chExt cx="635025" cy="637257"/>
          </a:xfrm>
        </p:grpSpPr>
        <p:sp>
          <p:nvSpPr>
            <p:cNvPr id="20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21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sp>
        <p:nvSpPr>
          <p:cNvPr id="8203" name="TextBox 362"/>
          <p:cNvSpPr txBox="1"/>
          <p:nvPr/>
        </p:nvSpPr>
        <p:spPr>
          <a:xfrm>
            <a:off x="1055688" y="3336925"/>
            <a:ext cx="7921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4.4.1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4" name="TextBox 363"/>
          <p:cNvSpPr txBox="1"/>
          <p:nvPr/>
        </p:nvSpPr>
        <p:spPr>
          <a:xfrm>
            <a:off x="1055688" y="4059238"/>
            <a:ext cx="79216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4.4.2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5" name="TextBox 364"/>
          <p:cNvSpPr txBox="1"/>
          <p:nvPr/>
        </p:nvSpPr>
        <p:spPr>
          <a:xfrm>
            <a:off x="3213100" y="3319463"/>
            <a:ext cx="32210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:before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6" name="TextBox 365"/>
          <p:cNvSpPr txBox="1"/>
          <p:nvPr/>
        </p:nvSpPr>
        <p:spPr>
          <a:xfrm>
            <a:off x="3213100" y="4046538"/>
            <a:ext cx="32194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:after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07" name="图片 34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263" y="1857375"/>
            <a:ext cx="1633537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标题 1"/>
          <p:cNvSpPr/>
          <p:nvPr/>
        </p:nvSpPr>
        <p:spPr>
          <a:xfrm>
            <a:off x="1657350" y="260350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60325" y="3348038"/>
            <a:ext cx="8389938" cy="3556000"/>
            <a:chOff x="-158" y="3004934"/>
            <a:chExt cx="7347123" cy="3112841"/>
          </a:xfrm>
        </p:grpSpPr>
        <p:sp>
          <p:nvSpPr>
            <p:cNvPr id="8" name="矩形 7"/>
            <p:cNvSpPr/>
            <p:nvPr/>
          </p:nvSpPr>
          <p:spPr bwMode="auto">
            <a:xfrm>
              <a:off x="-158" y="4208381"/>
              <a:ext cx="7347123" cy="99777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0070C0">
                    <a:alpha val="14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0" name="Picture 7" descr="总结小人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9" y="3004934"/>
              <a:ext cx="1917583" cy="3112841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Text Box 6"/>
            <p:cNvSpPr txBox="1"/>
            <p:nvPr/>
          </p:nvSpPr>
          <p:spPr>
            <a:xfrm>
              <a:off x="1611755" y="4474491"/>
              <a:ext cx="5506647" cy="3256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latinLnBrk="1">
                <a:lnSpc>
                  <a:spcPct val="125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本章将详细介绍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中其他类型的选择器。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 bwMode="auto">
          <a:xfrm>
            <a:off x="1023938" y="1535113"/>
            <a:ext cx="7426325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矩形 4"/>
          <p:cNvSpPr/>
          <p:nvPr/>
        </p:nvSpPr>
        <p:spPr>
          <a:xfrm>
            <a:off x="1150938" y="1744663"/>
            <a:ext cx="4106862" cy="2265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选择器是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中一个重要的内容，在上一章中已经介绍过一些常用的选择器，这些选择器基本上能够满足设计者常规的设计需求。但在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中还有一些选择器，使用这些选择器可以大幅度提高设计者书写和修改样式表的效率。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"/>
          <p:cNvSpPr/>
          <p:nvPr/>
        </p:nvSpPr>
        <p:spPr>
          <a:xfrm>
            <a:off x="1768475" y="179388"/>
            <a:ext cx="22907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章节概要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20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688" y="1766888"/>
            <a:ext cx="3076575" cy="2681287"/>
          </a:xfrm>
          <a:prstGeom prst="rect">
            <a:avLst/>
          </a:prstGeom>
          <a:noFill/>
          <a:ln w="2857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4.1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属性选择器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2578" y="5051765"/>
            <a:ext cx="9144000" cy="116345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2188" y="5284788"/>
            <a:ext cx="7170737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本节将详细介绍这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种选择器。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 bwMode="auto">
          <a:xfrm rot="16200000" flipH="1">
            <a:off x="733425" y="1030288"/>
            <a:ext cx="3700463" cy="4195763"/>
          </a:xfrm>
          <a:prstGeom prst="wedgeRoundRectCallou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8" name="矩形 4"/>
          <p:cNvSpPr/>
          <p:nvPr/>
        </p:nvSpPr>
        <p:spPr>
          <a:xfrm>
            <a:off x="827088" y="1428750"/>
            <a:ext cx="3468687" cy="332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属性选择器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可以根据元素的</a:t>
            </a:r>
            <a:r>
              <a:rPr lang="zh-CN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属性及属性值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zh-CN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选择元素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中新增了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种属性</a:t>
            </a:r>
            <a:r>
              <a:rPr lang="zh-CN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选择器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9" name="圆角矩形 5"/>
          <p:cNvSpPr/>
          <p:nvPr/>
        </p:nvSpPr>
        <p:spPr>
          <a:xfrm>
            <a:off x="5700713" y="1538288"/>
            <a:ext cx="2646362" cy="668337"/>
          </a:xfrm>
          <a:prstGeom prst="roundRect">
            <a:avLst>
              <a:gd name="adj" fmla="val 16667"/>
            </a:avLst>
          </a:prstGeom>
          <a:solidFill>
            <a:srgbClr val="1369B2"/>
          </a:solidFill>
          <a:ln w="28575" cap="flat" cmpd="sng">
            <a:solidFill>
              <a:srgbClr val="1369B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0" name="圆角矩形 19"/>
          <p:cNvSpPr/>
          <p:nvPr/>
        </p:nvSpPr>
        <p:spPr>
          <a:xfrm>
            <a:off x="5700713" y="2713038"/>
            <a:ext cx="2646362" cy="668337"/>
          </a:xfrm>
          <a:prstGeom prst="roundRect">
            <a:avLst>
              <a:gd name="adj" fmla="val 16667"/>
            </a:avLst>
          </a:prstGeom>
          <a:solidFill>
            <a:srgbClr val="1369B2"/>
          </a:solidFill>
          <a:ln w="28575" cap="flat" cmpd="sng">
            <a:solidFill>
              <a:srgbClr val="1369B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1" name="圆角矩形 20"/>
          <p:cNvSpPr/>
          <p:nvPr/>
        </p:nvSpPr>
        <p:spPr>
          <a:xfrm>
            <a:off x="5700713" y="3889375"/>
            <a:ext cx="2646362" cy="668338"/>
          </a:xfrm>
          <a:prstGeom prst="roundRect">
            <a:avLst>
              <a:gd name="adj" fmla="val 16667"/>
            </a:avLst>
          </a:prstGeom>
          <a:solidFill>
            <a:srgbClr val="1369B2"/>
          </a:solidFill>
          <a:ln w="28575" cap="flat" cmpd="sng">
            <a:solidFill>
              <a:srgbClr val="1369B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2" name="矩形 6"/>
          <p:cNvSpPr/>
          <p:nvPr/>
        </p:nvSpPr>
        <p:spPr>
          <a:xfrm>
            <a:off x="6207125" y="1687513"/>
            <a:ext cx="16891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E[att^=value]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3" name="矩形 22"/>
          <p:cNvSpPr/>
          <p:nvPr/>
        </p:nvSpPr>
        <p:spPr>
          <a:xfrm>
            <a:off x="6207125" y="2862263"/>
            <a:ext cx="16891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E[att$=value]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4" name="矩形 23"/>
          <p:cNvSpPr/>
          <p:nvPr/>
        </p:nvSpPr>
        <p:spPr>
          <a:xfrm>
            <a:off x="6207125" y="4038600"/>
            <a:ext cx="162401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E[att*=value]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2.xml><?xml version="1.0" encoding="utf-8"?>
<p:tagLst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3.xml><?xml version="1.0" encoding="utf-8"?>
<p:tagLst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4.xml><?xml version="1.0" encoding="utf-8"?>
<p:tagLst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5.xml><?xml version="1.0" encoding="utf-8"?>
<p:tagLst xmlns:p="http://schemas.openxmlformats.org/presentationml/2006/main">
  <p:tag name="KSO_WM_UNIT_TABLE_BEAUTIFY" val="smartTable{58467511-e650-4922-b8ce-4161b2ae52d0}"/>
  <p:tag name="TABLE_ENDDRAG_ORIGIN_RECT" val="486*176"/>
  <p:tag name="TABLE_ENDDRAG_RECT" val="135*189*486*176"/>
</p:tagLst>
</file>

<file path=ppt/tags/tag6.xml><?xml version="1.0" encoding="utf-8"?>
<p:tagLst xmlns:p="http://schemas.openxmlformats.org/presentationml/2006/main">
  <p:tag name="COMMONDATA" val="eyJoZGlkIjoiMjY0NTQ2ODBlNzcwZjgzMWNkNThlNGFmZjA5YWVmNTUifQ=="/>
  <p:tag name="KSO_WPP_MARK_KEY" val="2cd1af27-8ee4-45b1-a672-010b779265b7"/>
</p:tagLst>
</file>

<file path=ppt/theme/theme1.xml><?xml version="1.0" encoding="utf-8"?>
<a:theme xmlns:a="http://schemas.openxmlformats.org/drawingml/2006/main" name="默认设计模板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4872</Words>
  <Application>WPS 演示</Application>
  <PresentationFormat>全屏显示(4:3)</PresentationFormat>
  <Paragraphs>517</Paragraphs>
  <Slides>39</Slides>
  <Notes>0</Notes>
  <HiddenSlides>4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61" baseType="lpstr">
      <vt:lpstr>Arial</vt:lpstr>
      <vt:lpstr>宋体</vt:lpstr>
      <vt:lpstr>Wingdings</vt:lpstr>
      <vt:lpstr>微软雅黑</vt:lpstr>
      <vt:lpstr>Calibri</vt:lpstr>
      <vt:lpstr>Times New Roman</vt:lpstr>
      <vt:lpstr>Cambria Math</vt:lpstr>
      <vt:lpstr>汉仪综艺体简</vt:lpstr>
      <vt:lpstr>Gulim</vt:lpstr>
      <vt:lpstr>Arial Black</vt:lpstr>
      <vt:lpstr>Franklin Gothic Medium</vt:lpstr>
      <vt:lpstr>Malgun Gothic</vt:lpstr>
      <vt:lpstr>Arial Unicode MS</vt:lpstr>
      <vt:lpstr>黑体</vt:lpstr>
      <vt:lpstr>Verdana</vt:lpstr>
      <vt:lpstr>Wingdings</vt:lpstr>
      <vt:lpstr>Times New Roman</vt:lpstr>
      <vt:lpstr>PMingLiU</vt:lpstr>
      <vt:lpstr>Segoe Print</vt:lpstr>
      <vt:lpstr>默认设计模板</vt:lpstr>
      <vt:lpstr>1_自定义设计方案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王哲</dc:creator>
  <cp:lastModifiedBy>娟</cp:lastModifiedBy>
  <cp:revision>585</cp:revision>
  <dcterms:created xsi:type="dcterms:W3CDTF">2013-01-25T01:44:00Z</dcterms:created>
  <dcterms:modified xsi:type="dcterms:W3CDTF">2022-10-06T23:10:17Z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F1A9A4931D4046E78C36E57395D134F1</vt:lpwstr>
  </property>
</Properties>
</file>