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7"/>
  </p:notesMasterIdLst>
  <p:sldIdLst>
    <p:sldId id="256" r:id="rId3"/>
    <p:sldId id="288" r:id="rId4"/>
    <p:sldId id="257" r:id="rId5"/>
    <p:sldId id="535" r:id="rId6"/>
    <p:sldId id="536" r:id="rId7"/>
    <p:sldId id="537" r:id="rId8"/>
    <p:sldId id="538" r:id="rId9"/>
    <p:sldId id="539" r:id="rId10"/>
    <p:sldId id="307" r:id="rId11"/>
    <p:sldId id="258" r:id="rId12"/>
    <p:sldId id="540" r:id="rId13"/>
    <p:sldId id="541" r:id="rId14"/>
    <p:sldId id="542" r:id="rId15"/>
    <p:sldId id="543" r:id="rId16"/>
    <p:sldId id="544" r:id="rId17"/>
    <p:sldId id="545" r:id="rId18"/>
    <p:sldId id="546" r:id="rId19"/>
    <p:sldId id="547" r:id="rId20"/>
    <p:sldId id="548" r:id="rId21"/>
    <p:sldId id="549" r:id="rId22"/>
    <p:sldId id="550" r:id="rId23"/>
    <p:sldId id="554" r:id="rId24"/>
    <p:sldId id="551" r:id="rId25"/>
    <p:sldId id="607" r:id="rId26"/>
    <p:sldId id="608" r:id="rId27"/>
    <p:sldId id="609" r:id="rId28"/>
    <p:sldId id="555" r:id="rId29"/>
    <p:sldId id="556" r:id="rId30"/>
    <p:sldId id="557" r:id="rId31"/>
    <p:sldId id="558" r:id="rId32"/>
    <p:sldId id="559" r:id="rId33"/>
    <p:sldId id="560" r:id="rId34"/>
    <p:sldId id="561" r:id="rId35"/>
    <p:sldId id="562" r:id="rId36"/>
    <p:sldId id="563" r:id="rId37"/>
    <p:sldId id="564" r:id="rId38"/>
    <p:sldId id="565" r:id="rId39"/>
    <p:sldId id="566" r:id="rId40"/>
    <p:sldId id="567" r:id="rId41"/>
    <p:sldId id="571" r:id="rId42"/>
    <p:sldId id="570" r:id="rId43"/>
    <p:sldId id="568" r:id="rId44"/>
    <p:sldId id="569" r:id="rId45"/>
    <p:sldId id="572" r:id="rId46"/>
    <p:sldId id="573" r:id="rId47"/>
    <p:sldId id="575" r:id="rId48"/>
    <p:sldId id="576" r:id="rId49"/>
    <p:sldId id="577" r:id="rId50"/>
    <p:sldId id="578" r:id="rId51"/>
    <p:sldId id="579" r:id="rId52"/>
    <p:sldId id="580" r:id="rId53"/>
    <p:sldId id="581" r:id="rId54"/>
    <p:sldId id="574" r:id="rId55"/>
    <p:sldId id="582" r:id="rId56"/>
    <p:sldId id="583" r:id="rId57"/>
    <p:sldId id="584" r:id="rId58"/>
    <p:sldId id="586" r:id="rId59"/>
    <p:sldId id="585" r:id="rId60"/>
    <p:sldId id="587" r:id="rId61"/>
    <p:sldId id="588" r:id="rId62"/>
    <p:sldId id="589" r:id="rId63"/>
    <p:sldId id="590" r:id="rId64"/>
    <p:sldId id="593" r:id="rId65"/>
    <p:sldId id="594" r:id="rId66"/>
    <p:sldId id="595" r:id="rId67"/>
    <p:sldId id="596" r:id="rId68"/>
    <p:sldId id="599" r:id="rId69"/>
    <p:sldId id="600" r:id="rId70"/>
    <p:sldId id="597" r:id="rId71"/>
    <p:sldId id="598" r:id="rId72"/>
    <p:sldId id="591" r:id="rId73"/>
    <p:sldId id="601" r:id="rId74"/>
    <p:sldId id="534" r:id="rId75"/>
    <p:sldId id="302" r:id="rId76"/>
  </p:sldIdLst>
  <p:sldSz cx="9144000" cy="6858000" type="screen4x3"/>
  <p:notesSz cx="6858000" cy="9144000"/>
  <p:custDataLst>
    <p:tags r:id="rId81"/>
  </p:custDataLst>
  <p:kinsoku lang="zh-CN" invalStChars="!),.:;?]}、。—ˇ¨〃々～‖…’”〕〉》」』〗】∶！＂＇），．：；？］｀｜｝·" invalEndChars="([{‘“〔〈《「『〖【（［｛．·"/>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596B9D"/>
    <a:srgbClr val="6B81BB"/>
    <a:srgbClr val="0969B2"/>
    <a:srgbClr val="92A1D1"/>
    <a:srgbClr val="576B9D"/>
    <a:srgbClr val="BFC6E1"/>
    <a:srgbClr val="00ACE6"/>
    <a:srgbClr val="53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84" d="100"/>
          <a:sy n="84" d="100"/>
        </p:scale>
        <p:origin x="-1152" y="-78"/>
      </p:cViewPr>
      <p:guideLst>
        <p:guide orient="horz" pos="1516"/>
        <p:guide pos="214"/>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1" Type="http://schemas.openxmlformats.org/officeDocument/2006/relationships/tags" Target="tags/tag2.xml"/><Relationship Id="rId80" Type="http://schemas.openxmlformats.org/officeDocument/2006/relationships/tableStyles" Target="tableStyles.xml"/><Relationship Id="rId8" Type="http://schemas.openxmlformats.org/officeDocument/2006/relationships/slide" Target="slides/slide6.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notesMaster" Target="notesMasters/notesMaster1.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en-US"/>
        </a:p>
      </dgm:t>
    </dgm:pt>
    <dgm:pt modelId="{477D14C5-CED9-4CFC-B338-DFB0C8090B9F}">
      <dgm:prSet phldrT="[Text]" custT="1"/>
      <dgm:spPr>
        <a:xfrm>
          <a:off x="929639" y="53339"/>
          <a:ext cx="2560320" cy="2560320"/>
        </a:xfrm>
        <a:solidFill>
          <a:srgbClr val="8BAB00">
            <a:alpha val="69804"/>
          </a:srgbClr>
        </a:solidFill>
        <a:ln>
          <a:noFill/>
        </a:ln>
        <a:effectLst/>
      </dgm:spPr>
      <dgm:t>
        <a:bodyPr/>
        <a:lstStyle/>
        <a:p>
          <a:endParaRPr lang="en-US" altLang="zh-CN" sz="2800" dirty="0" smtClean="0">
            <a:solidFill>
              <a:sysClr val="window" lastClr="FFFFFF">
                <a:hueOff val="0"/>
                <a:satOff val="0"/>
                <a:lumOff val="0"/>
                <a:alphaOff val="0"/>
              </a:sysClr>
            </a:solidFill>
            <a:latin typeface="微软雅黑" panose="020B0503020204020204" pitchFamily="34" charset="-122"/>
            <a:ea typeface="微软雅黑" panose="020B0503020204020204" pitchFamily="34" charset="-122"/>
            <a:cs typeface="Arial" panose="020B0604020202020204" pitchFamily="34" charset="0"/>
          </a:endParaRPr>
        </a:p>
      </dgm:t>
    </dgm:pt>
    <dgm:pt modelId="{92DFCBC7-BC14-4697-8ECD-BF0D5B1EDA3B}" cxnId="{7D461F02-AB37-447A-AC6B-D31C4D2EC6A9}" type="parTrans">
      <dgm:prSet/>
      <dgm:spPr/>
      <dgm:t>
        <a:bodyPr/>
        <a:lstStyle/>
        <a:p>
          <a:endParaRPr lang="en-US"/>
        </a:p>
      </dgm:t>
    </dgm:pt>
    <dgm:pt modelId="{87E3C0DB-7BEE-424E-8E11-B838D238D595}" cxnId="{7D461F02-AB37-447A-AC6B-D31C4D2EC6A9}" type="sibTrans">
      <dgm:prSet/>
      <dgm:spPr/>
      <dgm:t>
        <a:bodyPr/>
        <a:lstStyle/>
        <a:p>
          <a:endParaRPr lang="en-US"/>
        </a:p>
      </dgm:t>
    </dgm:pt>
    <dgm:pt modelId="{3C67E77D-62FA-499D-B5E6-E79A091C5267}">
      <dgm:prSet phldrT="[Text]" custT="1"/>
      <dgm:spPr>
        <a:xfrm>
          <a:off x="1853488" y="1653539"/>
          <a:ext cx="2560320" cy="2560320"/>
        </a:xfrm>
        <a:solidFill>
          <a:srgbClr val="FF9300">
            <a:alpha val="69804"/>
          </a:srgbClr>
        </a:solidFill>
        <a:ln>
          <a:noFill/>
        </a:ln>
        <a:effectLst/>
      </dgm:spPr>
      <dgm:t>
        <a:bodyPr/>
        <a:lstStyle/>
        <a:p>
          <a:endParaRPr lang="en-US" sz="2800" dirty="0">
            <a:solidFill>
              <a:sysClr val="window" lastClr="FFFFFF">
                <a:hueOff val="0"/>
                <a:satOff val="0"/>
                <a:lumOff val="0"/>
                <a:alphaOff val="0"/>
              </a:sysClr>
            </a:solidFill>
            <a:latin typeface="微软雅黑" panose="020B0503020204020204" pitchFamily="34" charset="-122"/>
            <a:ea typeface="微软雅黑" panose="020B0503020204020204" pitchFamily="34" charset="-122"/>
            <a:cs typeface="Arial" panose="020B0604020202020204" pitchFamily="34" charset="0"/>
          </a:endParaRPr>
        </a:p>
      </dgm:t>
    </dgm:pt>
    <dgm:pt modelId="{5337D229-E330-4525-B0FA-14EC5A80604A}" cxnId="{32AA6160-4426-4C4D-93AE-E2F474E37AD9}" type="parTrans">
      <dgm:prSet/>
      <dgm:spPr/>
      <dgm:t>
        <a:bodyPr/>
        <a:lstStyle/>
        <a:p>
          <a:endParaRPr lang="en-US"/>
        </a:p>
      </dgm:t>
    </dgm:pt>
    <dgm:pt modelId="{C056AC5D-B04E-4376-A1CB-3EAB7BE5AF5B}" cxnId="{32AA6160-4426-4C4D-93AE-E2F474E37AD9}" type="sibTrans">
      <dgm:prSet/>
      <dgm:spPr/>
      <dgm:t>
        <a:bodyPr/>
        <a:lstStyle/>
        <a:p>
          <a:endParaRPr lang="en-US"/>
        </a:p>
      </dgm:t>
    </dgm:pt>
    <dgm:pt modelId="{CC6B7442-0B72-4EF2-9F13-1325B51AFF9F}">
      <dgm:prSet phldrT="[Text]" custT="1"/>
      <dgm:spPr>
        <a:xfrm>
          <a:off x="5791" y="1653539"/>
          <a:ext cx="2560320" cy="2560320"/>
        </a:xfrm>
        <a:solidFill>
          <a:srgbClr val="0066FF">
            <a:alpha val="69804"/>
          </a:srgbClr>
        </a:solidFill>
        <a:ln>
          <a:noFill/>
        </a:ln>
        <a:effectLst/>
      </dgm:spPr>
      <dgm:t>
        <a:bodyPr/>
        <a:lstStyle/>
        <a:p>
          <a:endParaRPr lang="en-US" sz="2800" dirty="0">
            <a:solidFill>
              <a:sysClr val="window" lastClr="FFFFFF">
                <a:hueOff val="0"/>
                <a:satOff val="0"/>
                <a:lumOff val="0"/>
                <a:alphaOff val="0"/>
              </a:sysClr>
            </a:solidFill>
            <a:latin typeface="微软雅黑" panose="020B0503020204020204" pitchFamily="34" charset="-122"/>
            <a:ea typeface="微软雅黑" panose="020B0503020204020204" pitchFamily="34" charset="-122"/>
            <a:cs typeface="Arial" panose="020B0604020202020204" pitchFamily="34" charset="0"/>
          </a:endParaRPr>
        </a:p>
      </dgm:t>
    </dgm:pt>
    <dgm:pt modelId="{E3D139E0-5DC2-4F8E-9F8F-B3F0EBCD4689}" cxnId="{102D6D4D-90C9-40F4-A001-35DCC329B127}" type="parTrans">
      <dgm:prSet/>
      <dgm:spPr/>
      <dgm:t>
        <a:bodyPr/>
        <a:lstStyle/>
        <a:p>
          <a:endParaRPr lang="en-US"/>
        </a:p>
      </dgm:t>
    </dgm:pt>
    <dgm:pt modelId="{FF80E1BA-0D6F-4EE8-9640-892A5897DBCD}" cxnId="{102D6D4D-90C9-40F4-A001-35DCC329B127}" type="sibTrans">
      <dgm:prSet/>
      <dgm:spPr/>
      <dgm:t>
        <a:bodyPr/>
        <a:lstStyle/>
        <a:p>
          <a:endParaRPr lang="en-US"/>
        </a:p>
      </dgm:t>
    </dgm:pt>
    <dgm:pt modelId="{E16D65B4-494C-45C0-82F5-A63E581063CB}" type="pres">
      <dgm:prSet presAssocID="{90119837-5B71-4D44-BB01-DB0B084933C8}" presName="compositeShape" presStyleCnt="0">
        <dgm:presLayoutVars>
          <dgm:chMax val="7"/>
          <dgm:dir/>
          <dgm:resizeHandles val="exact"/>
        </dgm:presLayoutVars>
      </dgm:prSet>
      <dgm:spPr/>
      <dgm:t>
        <a:bodyPr/>
        <a:lstStyle/>
        <a:p>
          <a:endParaRPr lang="en-US"/>
        </a:p>
      </dgm:t>
    </dgm:pt>
    <dgm:pt modelId="{7A12B315-EA92-4E8C-914E-FCF8B923D9BA}" type="pres">
      <dgm:prSet presAssocID="{477D14C5-CED9-4CFC-B338-DFB0C8090B9F}" presName="circ1" presStyleLbl="vennNode1" presStyleIdx="0" presStyleCnt="3"/>
      <dgm:spPr>
        <a:prstGeom prst="ellipse">
          <a:avLst/>
        </a:prstGeom>
      </dgm:spPr>
      <dgm:t>
        <a:bodyPr/>
        <a:lstStyle/>
        <a:p>
          <a:endParaRPr lang="en-US"/>
        </a:p>
      </dgm:t>
    </dgm:pt>
    <dgm:pt modelId="{1114C5CF-9DB7-4B7A-9D02-B353869E5D38}" type="pres">
      <dgm:prSet presAssocID="{477D14C5-CED9-4CFC-B338-DFB0C8090B9F}" presName="circ1Tx" presStyleLbl="revTx" presStyleIdx="0" presStyleCnt="0">
        <dgm:presLayoutVars>
          <dgm:chMax val="0"/>
          <dgm:chPref val="0"/>
          <dgm:bulletEnabled val="1"/>
        </dgm:presLayoutVars>
      </dgm:prSet>
      <dgm:spPr/>
      <dgm:t>
        <a:bodyPr/>
        <a:lstStyle/>
        <a:p>
          <a:endParaRPr lang="en-US"/>
        </a:p>
      </dgm:t>
    </dgm:pt>
    <dgm:pt modelId="{3469E5A2-93C2-49EF-825C-26E5802651A1}" type="pres">
      <dgm:prSet presAssocID="{3C67E77D-62FA-499D-B5E6-E79A091C5267}" presName="circ2" presStyleLbl="vennNode1" presStyleIdx="1" presStyleCnt="3"/>
      <dgm:spPr>
        <a:prstGeom prst="ellipse">
          <a:avLst/>
        </a:prstGeom>
      </dgm:spPr>
      <dgm:t>
        <a:bodyPr/>
        <a:lstStyle/>
        <a:p>
          <a:endParaRPr lang="en-US"/>
        </a:p>
      </dgm:t>
    </dgm:pt>
    <dgm:pt modelId="{EB02C228-AFBE-4EA8-ADAD-5E115CB980C7}" type="pres">
      <dgm:prSet presAssocID="{3C67E77D-62FA-499D-B5E6-E79A091C5267}" presName="circ2Tx" presStyleLbl="revTx" presStyleIdx="0" presStyleCnt="0">
        <dgm:presLayoutVars>
          <dgm:chMax val="0"/>
          <dgm:chPref val="0"/>
          <dgm:bulletEnabled val="1"/>
        </dgm:presLayoutVars>
      </dgm:prSet>
      <dgm:spPr/>
      <dgm:t>
        <a:bodyPr/>
        <a:lstStyle/>
        <a:p>
          <a:endParaRPr lang="en-US"/>
        </a:p>
      </dgm:t>
    </dgm:pt>
    <dgm:pt modelId="{2B11D8EC-23D3-4EEE-B141-81E29A0B04B6}" type="pres">
      <dgm:prSet presAssocID="{CC6B7442-0B72-4EF2-9F13-1325B51AFF9F}" presName="circ3" presStyleLbl="vennNode1" presStyleIdx="2" presStyleCnt="3"/>
      <dgm:spPr>
        <a:prstGeom prst="ellipse">
          <a:avLst/>
        </a:prstGeom>
      </dgm:spPr>
      <dgm:t>
        <a:bodyPr/>
        <a:lstStyle/>
        <a:p>
          <a:endParaRPr lang="en-US"/>
        </a:p>
      </dgm:t>
    </dgm:pt>
    <dgm:pt modelId="{99560A19-63A4-4F58-BF54-93D1A84B1A1C}" type="pres">
      <dgm:prSet presAssocID="{CC6B7442-0B72-4EF2-9F13-1325B51AFF9F}" presName="circ3Tx" presStyleLbl="revTx" presStyleIdx="0" presStyleCnt="0">
        <dgm:presLayoutVars>
          <dgm:chMax val="0"/>
          <dgm:chPref val="0"/>
          <dgm:bulletEnabled val="1"/>
        </dgm:presLayoutVars>
      </dgm:prSet>
      <dgm:spPr/>
      <dgm:t>
        <a:bodyPr/>
        <a:lstStyle/>
        <a:p>
          <a:endParaRPr lang="en-US"/>
        </a:p>
      </dgm:t>
    </dgm:pt>
  </dgm:ptLst>
  <dgm:cxnLst>
    <dgm:cxn modelId="{3AFE0596-62CB-46A9-BC54-458C2824D5CB}" type="presOf" srcId="{477D14C5-CED9-4CFC-B338-DFB0C8090B9F}" destId="{1114C5CF-9DB7-4B7A-9D02-B353869E5D38}" srcOrd="1" destOrd="0" presId="urn:microsoft.com/office/officeart/2005/8/layout/venn1"/>
    <dgm:cxn modelId="{7D461F02-AB37-447A-AC6B-D31C4D2EC6A9}" srcId="{90119837-5B71-4D44-BB01-DB0B084933C8}" destId="{477D14C5-CED9-4CFC-B338-DFB0C8090B9F}" srcOrd="0" destOrd="0" parTransId="{92DFCBC7-BC14-4697-8ECD-BF0D5B1EDA3B}" sibTransId="{87E3C0DB-7BEE-424E-8E11-B838D238D595}"/>
    <dgm:cxn modelId="{BD735308-609C-4741-A973-BD707476EAA1}" type="presOf" srcId="{90119837-5B71-4D44-BB01-DB0B084933C8}" destId="{E16D65B4-494C-45C0-82F5-A63E581063CB}" srcOrd="0" destOrd="0" presId="urn:microsoft.com/office/officeart/2005/8/layout/venn1"/>
    <dgm:cxn modelId="{EEF82501-B292-4B29-82A8-65035E53EC02}" type="presOf" srcId="{3C67E77D-62FA-499D-B5E6-E79A091C5267}" destId="{EB02C228-AFBE-4EA8-ADAD-5E115CB980C7}" srcOrd="1" destOrd="0" presId="urn:microsoft.com/office/officeart/2005/8/layout/venn1"/>
    <dgm:cxn modelId="{32AA6160-4426-4C4D-93AE-E2F474E37AD9}" srcId="{90119837-5B71-4D44-BB01-DB0B084933C8}" destId="{3C67E77D-62FA-499D-B5E6-E79A091C5267}" srcOrd="1" destOrd="0" parTransId="{5337D229-E330-4525-B0FA-14EC5A80604A}" sibTransId="{C056AC5D-B04E-4376-A1CB-3EAB7BE5AF5B}"/>
    <dgm:cxn modelId="{1D1BEAE0-91B0-4245-8023-853934FEEC90}" type="presOf" srcId="{CC6B7442-0B72-4EF2-9F13-1325B51AFF9F}" destId="{99560A19-63A4-4F58-BF54-93D1A84B1A1C}" srcOrd="1" destOrd="0" presId="urn:microsoft.com/office/officeart/2005/8/layout/venn1"/>
    <dgm:cxn modelId="{102D6D4D-90C9-40F4-A001-35DCC329B127}" srcId="{90119837-5B71-4D44-BB01-DB0B084933C8}" destId="{CC6B7442-0B72-4EF2-9F13-1325B51AFF9F}" srcOrd="2" destOrd="0" parTransId="{E3D139E0-5DC2-4F8E-9F8F-B3F0EBCD4689}" sibTransId="{FF80E1BA-0D6F-4EE8-9640-892A5897DBCD}"/>
    <dgm:cxn modelId="{5EA4119E-4391-48F6-86C7-E6E5CF1093CA}" type="presOf" srcId="{3C67E77D-62FA-499D-B5E6-E79A091C5267}" destId="{3469E5A2-93C2-49EF-825C-26E5802651A1}" srcOrd="0" destOrd="0" presId="urn:microsoft.com/office/officeart/2005/8/layout/venn1"/>
    <dgm:cxn modelId="{3ADDA0AA-3E77-4C6C-AE87-59B5EA5F54B9}" type="presOf" srcId="{CC6B7442-0B72-4EF2-9F13-1325B51AFF9F}" destId="{2B11D8EC-23D3-4EEE-B141-81E29A0B04B6}" srcOrd="0" destOrd="0" presId="urn:microsoft.com/office/officeart/2005/8/layout/venn1"/>
    <dgm:cxn modelId="{57928020-8456-4370-82D3-65AF9C375344}" type="presOf" srcId="{477D14C5-CED9-4CFC-B338-DFB0C8090B9F}" destId="{7A12B315-EA92-4E8C-914E-FCF8B923D9BA}" srcOrd="0" destOrd="0" presId="urn:microsoft.com/office/officeart/2005/8/layout/venn1"/>
    <dgm:cxn modelId="{00DB548B-541A-4410-AAF9-4748565D7D10}" type="presParOf" srcId="{E16D65B4-494C-45C0-82F5-A63E581063CB}" destId="{7A12B315-EA92-4E8C-914E-FCF8B923D9BA}" srcOrd="0" destOrd="0" presId="urn:microsoft.com/office/officeart/2005/8/layout/venn1"/>
    <dgm:cxn modelId="{BBF703BE-E21A-4927-8370-E046FCB70020}" type="presParOf" srcId="{E16D65B4-494C-45C0-82F5-A63E581063CB}" destId="{1114C5CF-9DB7-4B7A-9D02-B353869E5D38}" srcOrd="1" destOrd="0" presId="urn:microsoft.com/office/officeart/2005/8/layout/venn1"/>
    <dgm:cxn modelId="{E24DC0CC-3172-4640-9BB7-571D8C035403}" type="presParOf" srcId="{E16D65B4-494C-45C0-82F5-A63E581063CB}" destId="{3469E5A2-93C2-49EF-825C-26E5802651A1}" srcOrd="2" destOrd="0" presId="urn:microsoft.com/office/officeart/2005/8/layout/venn1"/>
    <dgm:cxn modelId="{079E3280-667A-44C8-9A27-91BF995D0C37}" type="presParOf" srcId="{E16D65B4-494C-45C0-82F5-A63E581063CB}" destId="{EB02C228-AFBE-4EA8-ADAD-5E115CB980C7}" srcOrd="3" destOrd="0" presId="urn:microsoft.com/office/officeart/2005/8/layout/venn1"/>
    <dgm:cxn modelId="{0BE12572-1F27-4091-985D-42CD378D534A}" type="presParOf" srcId="{E16D65B4-494C-45C0-82F5-A63E581063CB}" destId="{2B11D8EC-23D3-4EEE-B141-81E29A0B04B6}" srcOrd="4" destOrd="0" presId="urn:microsoft.com/office/officeart/2005/8/layout/venn1"/>
    <dgm:cxn modelId="{76916B11-1C7D-4BC6-8166-225C2ADBA66E}" type="presParOf" srcId="{E16D65B4-494C-45C0-82F5-A63E581063CB}" destId="{99560A19-63A4-4F58-BF54-93D1A84B1A1C}" srcOrd="5"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D4DE8-5DCC-4E0C-A934-0DBB3FCBFFAC}"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zh-CN" altLang="en-US"/>
        </a:p>
      </dgm:t>
    </dgm:pt>
    <dgm:pt modelId="{FD44A685-4D37-493B-B7F6-F5670E41FBDF}">
      <dgm:prSet phldrT="[文本]" custT="1"/>
      <dgm:spPr/>
      <dgm:t>
        <a:bodyPr/>
        <a:lstStyle/>
        <a:p>
          <a:r>
            <a:rPr lang="en-US" sz="2000" b="1" dirty="0" smtClean="0">
              <a:latin typeface="微软雅黑" panose="020B0503020204020204" pitchFamily="34" charset="-122"/>
              <a:ea typeface="微软雅黑" panose="020B0503020204020204" pitchFamily="34" charset="-122"/>
            </a:rPr>
            <a:t>max</a:t>
          </a:r>
          <a:endParaRPr lang="zh-CN" altLang="en-US" sz="2000" b="1" dirty="0">
            <a:latin typeface="微软雅黑" panose="020B0503020204020204" pitchFamily="34" charset="-122"/>
            <a:ea typeface="微软雅黑" panose="020B0503020204020204" pitchFamily="34" charset="-122"/>
          </a:endParaRPr>
        </a:p>
      </dgm:t>
    </dgm:pt>
    <dgm:pt modelId="{9617855A-FCE7-438C-B03B-9376CEEF1871}" cxnId="{C4CE8F0C-5E36-483E-9F1E-ECB78DA97E49}"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D15D2877-EBDE-4B0D-A0D7-1FA90BBCE6BB}" cxnId="{C4CE8F0C-5E36-483E-9F1E-ECB78DA97E49}"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BC85BFC-82F1-4A88-B6DD-2124BFE58D67}">
      <dgm:prSet phldrT="[文本]" custT="1"/>
      <dgm:spPr/>
      <dgm:t>
        <a:bodyPr/>
        <a:lstStyle/>
        <a:p>
          <a:r>
            <a:rPr lang="zh-CN" sz="1200" dirty="0" smtClean="0">
              <a:latin typeface="微软雅黑" panose="020B0503020204020204" pitchFamily="34" charset="-122"/>
              <a:ea typeface="微软雅黑" panose="020B0503020204020204" pitchFamily="34" charset="-122"/>
            </a:rPr>
            <a:t>规定输入框所允许的最大输入值。</a:t>
          </a:r>
          <a:endParaRPr lang="zh-CN" altLang="en-US" sz="1200" dirty="0">
            <a:latin typeface="微软雅黑" panose="020B0503020204020204" pitchFamily="34" charset="-122"/>
            <a:ea typeface="微软雅黑" panose="020B0503020204020204" pitchFamily="34" charset="-122"/>
          </a:endParaRPr>
        </a:p>
      </dgm:t>
    </dgm:pt>
    <dgm:pt modelId="{E1B1CC49-F385-482B-A73F-361237DC1DAF}" cxnId="{339C98BF-912E-4537-AB2B-6C31DB99206C}"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F68A9158-687F-4BF9-9B73-EE577DA07379}" cxnId="{339C98BF-912E-4537-AB2B-6C31DB99206C}"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1A4080CB-50D2-4DCE-9DD4-B60179B4E175}">
      <dgm:prSet phldrT="[文本]" custT="1"/>
      <dgm:spPr/>
      <dgm:t>
        <a:bodyPr/>
        <a:lstStyle/>
        <a:p>
          <a:r>
            <a:rPr lang="en-US" sz="2000" b="1" dirty="0" smtClean="0">
              <a:latin typeface="微软雅黑" panose="020B0503020204020204" pitchFamily="34" charset="-122"/>
              <a:ea typeface="微软雅黑" panose="020B0503020204020204" pitchFamily="34" charset="-122"/>
            </a:rPr>
            <a:t>min</a:t>
          </a:r>
          <a:endParaRPr lang="zh-CN" altLang="en-US" sz="2000" b="1" dirty="0">
            <a:latin typeface="微软雅黑" panose="020B0503020204020204" pitchFamily="34" charset="-122"/>
            <a:ea typeface="微软雅黑" panose="020B0503020204020204" pitchFamily="34" charset="-122"/>
          </a:endParaRPr>
        </a:p>
      </dgm:t>
    </dgm:pt>
    <dgm:pt modelId="{5FCF67AF-791E-473E-8E8C-44D9AC2AE492}" cxnId="{F9F8ECDB-C432-4EF8-8679-8B7AAE7651B2}"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01E8151-07E5-4D3E-92ED-A37BE66FFB5C}" cxnId="{F9F8ECDB-C432-4EF8-8679-8B7AAE7651B2}"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2F63CEDC-CC6B-4734-ABF7-84191A0FD0A8}">
      <dgm:prSet phldrT="[文本]" custT="1"/>
      <dgm:spPr/>
      <dgm:t>
        <a:bodyPr/>
        <a:lstStyle/>
        <a:p>
          <a:r>
            <a:rPr lang="zh-CN" sz="1200" dirty="0" smtClean="0">
              <a:latin typeface="微软雅黑" panose="020B0503020204020204" pitchFamily="34" charset="-122"/>
              <a:ea typeface="微软雅黑" panose="020B0503020204020204" pitchFamily="34" charset="-122"/>
            </a:rPr>
            <a:t>规定输入框所允许的最小输入值。</a:t>
          </a:r>
          <a:endParaRPr lang="zh-CN" altLang="en-US" sz="1200" dirty="0">
            <a:latin typeface="微软雅黑" panose="020B0503020204020204" pitchFamily="34" charset="-122"/>
            <a:ea typeface="微软雅黑" panose="020B0503020204020204" pitchFamily="34" charset="-122"/>
          </a:endParaRPr>
        </a:p>
      </dgm:t>
    </dgm:pt>
    <dgm:pt modelId="{866170D2-3547-4990-AB43-F1479C21E687}" cxnId="{61735D81-5648-44DB-A5D4-FE7216FE1D00}"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1F19FD6D-AD40-4B83-98B6-919F2ADB05AD}" cxnId="{61735D81-5648-44DB-A5D4-FE7216FE1D00}"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F2F73016-A9BF-4C2D-B37A-803D6EB6046E}">
      <dgm:prSet phldrT="[文本]" custT="1"/>
      <dgm:spPr/>
      <dgm:t>
        <a:bodyPr/>
        <a:lstStyle/>
        <a:p>
          <a:r>
            <a:rPr lang="en-US" sz="2000" b="1" dirty="0" smtClean="0">
              <a:latin typeface="微软雅黑" panose="020B0503020204020204" pitchFamily="34" charset="-122"/>
              <a:ea typeface="微软雅黑" panose="020B0503020204020204" pitchFamily="34" charset="-122"/>
            </a:rPr>
            <a:t>step</a:t>
          </a:r>
          <a:endParaRPr lang="zh-CN" altLang="en-US" sz="2000" b="1" dirty="0">
            <a:latin typeface="微软雅黑" panose="020B0503020204020204" pitchFamily="34" charset="-122"/>
            <a:ea typeface="微软雅黑" panose="020B0503020204020204" pitchFamily="34" charset="-122"/>
          </a:endParaRPr>
        </a:p>
      </dgm:t>
    </dgm:pt>
    <dgm:pt modelId="{AF245195-45FD-433D-8FC0-C920EC3A8D6B}" cxnId="{281D2AE3-1D2F-4FD6-8E02-976B2536C688}"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C2BB2239-41A5-4962-81EF-2233E7EBD1C9}" cxnId="{281D2AE3-1D2F-4FD6-8E02-976B2536C688}"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C51D649A-A8B7-4001-8A04-030751D04434}">
      <dgm:prSet phldrT="[文本]" custT="1"/>
      <dgm:spPr/>
      <dgm:t>
        <a:bodyPr/>
        <a:lstStyle/>
        <a:p>
          <a:r>
            <a:rPr lang="zh-CN" sz="1200" smtClean="0">
              <a:latin typeface="微软雅黑" panose="020B0503020204020204" pitchFamily="34" charset="-122"/>
              <a:ea typeface="微软雅黑" panose="020B0503020204020204" pitchFamily="34" charset="-122"/>
            </a:rPr>
            <a:t>为输入框规定合法的数字间隔，如果不设置，默认值是</a:t>
          </a:r>
          <a:r>
            <a:rPr lang="en-US" sz="1200" smtClean="0">
              <a:latin typeface="微软雅黑" panose="020B0503020204020204" pitchFamily="34" charset="-122"/>
              <a:ea typeface="微软雅黑" panose="020B0503020204020204" pitchFamily="34" charset="-122"/>
            </a:rPr>
            <a:t>1</a:t>
          </a:r>
          <a:r>
            <a:rPr lang="zh-CN" sz="120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dgm:t>
    </dgm:pt>
    <dgm:pt modelId="{26C1A34E-8CE5-4DFB-9639-C62EE459F877}" cxnId="{DB551C95-C232-4160-930A-01FBBD2585C3}"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7338FBAF-21ED-437E-9E96-F0BC8EB5517D}" cxnId="{DB551C95-C232-4160-930A-01FBBD2585C3}"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49282BE2-BD56-4C45-A634-C28E6DEE0AC6}" type="pres">
      <dgm:prSet presAssocID="{CB7D4DE8-5DCC-4E0C-A934-0DBB3FCBFFAC}" presName="Name0" presStyleCnt="0">
        <dgm:presLayoutVars>
          <dgm:dir/>
          <dgm:animLvl val="lvl"/>
          <dgm:resizeHandles val="exact"/>
        </dgm:presLayoutVars>
      </dgm:prSet>
      <dgm:spPr/>
      <dgm:t>
        <a:bodyPr/>
        <a:lstStyle/>
        <a:p>
          <a:endParaRPr lang="zh-CN" altLang="en-US"/>
        </a:p>
      </dgm:t>
    </dgm:pt>
    <dgm:pt modelId="{23B570F3-FF25-46E1-83A5-E2FDEDE8893C}" type="pres">
      <dgm:prSet presAssocID="{FD44A685-4D37-493B-B7F6-F5670E41FBDF}" presName="linNode" presStyleCnt="0"/>
      <dgm:spPr/>
    </dgm:pt>
    <dgm:pt modelId="{359258F3-69ED-427C-93C5-695CA15F7ED7}" type="pres">
      <dgm:prSet presAssocID="{FD44A685-4D37-493B-B7F6-F5670E41FBDF}" presName="parentText" presStyleLbl="node1" presStyleIdx="0" presStyleCnt="3">
        <dgm:presLayoutVars>
          <dgm:chMax val="1"/>
          <dgm:bulletEnabled val="1"/>
        </dgm:presLayoutVars>
      </dgm:prSet>
      <dgm:spPr/>
      <dgm:t>
        <a:bodyPr/>
        <a:lstStyle/>
        <a:p>
          <a:endParaRPr lang="zh-CN" altLang="en-US"/>
        </a:p>
      </dgm:t>
    </dgm:pt>
    <dgm:pt modelId="{0874C429-5902-4B9A-8628-190C2F710373}" type="pres">
      <dgm:prSet presAssocID="{FD44A685-4D37-493B-B7F6-F5670E41FBDF}" presName="descendantText" presStyleLbl="alignAccFollowNode1" presStyleIdx="0" presStyleCnt="3">
        <dgm:presLayoutVars>
          <dgm:bulletEnabled val="1"/>
        </dgm:presLayoutVars>
      </dgm:prSet>
      <dgm:spPr/>
      <dgm:t>
        <a:bodyPr/>
        <a:lstStyle/>
        <a:p>
          <a:endParaRPr lang="zh-CN" altLang="en-US"/>
        </a:p>
      </dgm:t>
    </dgm:pt>
    <dgm:pt modelId="{43B97C78-0DE3-4EFD-BDE4-70AF53831694}" type="pres">
      <dgm:prSet presAssocID="{D15D2877-EBDE-4B0D-A0D7-1FA90BBCE6BB}" presName="sp" presStyleCnt="0"/>
      <dgm:spPr/>
    </dgm:pt>
    <dgm:pt modelId="{0129308F-6CFC-4941-B2EF-4F4E6BA94AB6}" type="pres">
      <dgm:prSet presAssocID="{1A4080CB-50D2-4DCE-9DD4-B60179B4E175}" presName="linNode" presStyleCnt="0"/>
      <dgm:spPr/>
    </dgm:pt>
    <dgm:pt modelId="{DF80D7A3-CB95-4660-AE93-B0D052AC72FB}" type="pres">
      <dgm:prSet presAssocID="{1A4080CB-50D2-4DCE-9DD4-B60179B4E175}" presName="parentText" presStyleLbl="node1" presStyleIdx="1" presStyleCnt="3">
        <dgm:presLayoutVars>
          <dgm:chMax val="1"/>
          <dgm:bulletEnabled val="1"/>
        </dgm:presLayoutVars>
      </dgm:prSet>
      <dgm:spPr/>
      <dgm:t>
        <a:bodyPr/>
        <a:lstStyle/>
        <a:p>
          <a:endParaRPr lang="zh-CN" altLang="en-US"/>
        </a:p>
      </dgm:t>
    </dgm:pt>
    <dgm:pt modelId="{A96A2322-33D9-4B30-85C1-A99B608713FC}" type="pres">
      <dgm:prSet presAssocID="{1A4080CB-50D2-4DCE-9DD4-B60179B4E175}" presName="descendantText" presStyleLbl="alignAccFollowNode1" presStyleIdx="1" presStyleCnt="3">
        <dgm:presLayoutVars>
          <dgm:bulletEnabled val="1"/>
        </dgm:presLayoutVars>
      </dgm:prSet>
      <dgm:spPr/>
      <dgm:t>
        <a:bodyPr/>
        <a:lstStyle/>
        <a:p>
          <a:endParaRPr lang="zh-CN" altLang="en-US"/>
        </a:p>
      </dgm:t>
    </dgm:pt>
    <dgm:pt modelId="{CDE0EE1B-DA78-4DE6-B33D-58662C6AADED}" type="pres">
      <dgm:prSet presAssocID="{901E8151-07E5-4D3E-92ED-A37BE66FFB5C}" presName="sp" presStyleCnt="0"/>
      <dgm:spPr/>
    </dgm:pt>
    <dgm:pt modelId="{2C13819A-83D6-4952-8C24-70FFA47F8072}" type="pres">
      <dgm:prSet presAssocID="{F2F73016-A9BF-4C2D-B37A-803D6EB6046E}" presName="linNode" presStyleCnt="0"/>
      <dgm:spPr/>
    </dgm:pt>
    <dgm:pt modelId="{6CDFDB81-6251-4ADC-88B3-F38A0B5700D1}" type="pres">
      <dgm:prSet presAssocID="{F2F73016-A9BF-4C2D-B37A-803D6EB6046E}" presName="parentText" presStyleLbl="node1" presStyleIdx="2" presStyleCnt="3">
        <dgm:presLayoutVars>
          <dgm:chMax val="1"/>
          <dgm:bulletEnabled val="1"/>
        </dgm:presLayoutVars>
      </dgm:prSet>
      <dgm:spPr/>
      <dgm:t>
        <a:bodyPr/>
        <a:lstStyle/>
        <a:p>
          <a:endParaRPr lang="zh-CN" altLang="en-US"/>
        </a:p>
      </dgm:t>
    </dgm:pt>
    <dgm:pt modelId="{BDE86E03-60BB-4F76-953A-30EE5883D084}" type="pres">
      <dgm:prSet presAssocID="{F2F73016-A9BF-4C2D-B37A-803D6EB6046E}" presName="descendantText" presStyleLbl="alignAccFollowNode1" presStyleIdx="2" presStyleCnt="3">
        <dgm:presLayoutVars>
          <dgm:bulletEnabled val="1"/>
        </dgm:presLayoutVars>
      </dgm:prSet>
      <dgm:spPr/>
      <dgm:t>
        <a:bodyPr/>
        <a:lstStyle/>
        <a:p>
          <a:endParaRPr lang="zh-CN" altLang="en-US"/>
        </a:p>
      </dgm:t>
    </dgm:pt>
  </dgm:ptLst>
  <dgm:cxnLst>
    <dgm:cxn modelId="{4694F778-21CD-4F45-A37A-17378F894035}" type="presOf" srcId="{2F63CEDC-CC6B-4734-ABF7-84191A0FD0A8}" destId="{A96A2322-33D9-4B30-85C1-A99B608713FC}" srcOrd="0" destOrd="0" presId="urn:microsoft.com/office/officeart/2005/8/layout/vList5"/>
    <dgm:cxn modelId="{7DB04ABC-8C35-4DBF-B20A-E24D98105C4B}" type="presOf" srcId="{CB7D4DE8-5DCC-4E0C-A934-0DBB3FCBFFAC}" destId="{49282BE2-BD56-4C45-A634-C28E6DEE0AC6}" srcOrd="0" destOrd="0" presId="urn:microsoft.com/office/officeart/2005/8/layout/vList5"/>
    <dgm:cxn modelId="{A777B441-86B3-4C1E-A779-2A70A9FD8E4B}" type="presOf" srcId="{9BC85BFC-82F1-4A88-B6DD-2124BFE58D67}" destId="{0874C429-5902-4B9A-8628-190C2F710373}" srcOrd="0" destOrd="0" presId="urn:microsoft.com/office/officeart/2005/8/layout/vList5"/>
    <dgm:cxn modelId="{61735D81-5648-44DB-A5D4-FE7216FE1D00}" srcId="{1A4080CB-50D2-4DCE-9DD4-B60179B4E175}" destId="{2F63CEDC-CC6B-4734-ABF7-84191A0FD0A8}" srcOrd="0" destOrd="0" parTransId="{866170D2-3547-4990-AB43-F1479C21E687}" sibTransId="{1F19FD6D-AD40-4B83-98B6-919F2ADB05AD}"/>
    <dgm:cxn modelId="{DB551C95-C232-4160-930A-01FBBD2585C3}" srcId="{F2F73016-A9BF-4C2D-B37A-803D6EB6046E}" destId="{C51D649A-A8B7-4001-8A04-030751D04434}" srcOrd="0" destOrd="0" parTransId="{26C1A34E-8CE5-4DFB-9639-C62EE459F877}" sibTransId="{7338FBAF-21ED-437E-9E96-F0BC8EB5517D}"/>
    <dgm:cxn modelId="{C4CE8F0C-5E36-483E-9F1E-ECB78DA97E49}" srcId="{CB7D4DE8-5DCC-4E0C-A934-0DBB3FCBFFAC}" destId="{FD44A685-4D37-493B-B7F6-F5670E41FBDF}" srcOrd="0" destOrd="0" parTransId="{9617855A-FCE7-438C-B03B-9376CEEF1871}" sibTransId="{D15D2877-EBDE-4B0D-A0D7-1FA90BBCE6BB}"/>
    <dgm:cxn modelId="{B1CE8F21-BAFB-4D65-A3CF-95BA7372CFD6}" type="presOf" srcId="{C51D649A-A8B7-4001-8A04-030751D04434}" destId="{BDE86E03-60BB-4F76-953A-30EE5883D084}" srcOrd="0" destOrd="0" presId="urn:microsoft.com/office/officeart/2005/8/layout/vList5"/>
    <dgm:cxn modelId="{339C98BF-912E-4537-AB2B-6C31DB99206C}" srcId="{FD44A685-4D37-493B-B7F6-F5670E41FBDF}" destId="{9BC85BFC-82F1-4A88-B6DD-2124BFE58D67}" srcOrd="0" destOrd="0" parTransId="{E1B1CC49-F385-482B-A73F-361237DC1DAF}" sibTransId="{F68A9158-687F-4BF9-9B73-EE577DA07379}"/>
    <dgm:cxn modelId="{281D2AE3-1D2F-4FD6-8E02-976B2536C688}" srcId="{CB7D4DE8-5DCC-4E0C-A934-0DBB3FCBFFAC}" destId="{F2F73016-A9BF-4C2D-B37A-803D6EB6046E}" srcOrd="2" destOrd="0" parTransId="{AF245195-45FD-433D-8FC0-C920EC3A8D6B}" sibTransId="{C2BB2239-41A5-4962-81EF-2233E7EBD1C9}"/>
    <dgm:cxn modelId="{33043865-E378-4E4F-862F-2AADF02E3CD4}" type="presOf" srcId="{1A4080CB-50D2-4DCE-9DD4-B60179B4E175}" destId="{DF80D7A3-CB95-4660-AE93-B0D052AC72FB}" srcOrd="0" destOrd="0" presId="urn:microsoft.com/office/officeart/2005/8/layout/vList5"/>
    <dgm:cxn modelId="{60E98482-2BC9-43A9-AFD3-A7AF59F4872B}" type="presOf" srcId="{FD44A685-4D37-493B-B7F6-F5670E41FBDF}" destId="{359258F3-69ED-427C-93C5-695CA15F7ED7}" srcOrd="0" destOrd="0" presId="urn:microsoft.com/office/officeart/2005/8/layout/vList5"/>
    <dgm:cxn modelId="{DDE0D903-9271-4739-9599-0BBE12E55BE3}" type="presOf" srcId="{F2F73016-A9BF-4C2D-B37A-803D6EB6046E}" destId="{6CDFDB81-6251-4ADC-88B3-F38A0B5700D1}" srcOrd="0" destOrd="0" presId="urn:microsoft.com/office/officeart/2005/8/layout/vList5"/>
    <dgm:cxn modelId="{F9F8ECDB-C432-4EF8-8679-8B7AAE7651B2}" srcId="{CB7D4DE8-5DCC-4E0C-A934-0DBB3FCBFFAC}" destId="{1A4080CB-50D2-4DCE-9DD4-B60179B4E175}" srcOrd="1" destOrd="0" parTransId="{5FCF67AF-791E-473E-8E8C-44D9AC2AE492}" sibTransId="{901E8151-07E5-4D3E-92ED-A37BE66FFB5C}"/>
    <dgm:cxn modelId="{6095F536-E3F1-412B-BFEF-103402BFBCA4}" type="presParOf" srcId="{49282BE2-BD56-4C45-A634-C28E6DEE0AC6}" destId="{23B570F3-FF25-46E1-83A5-E2FDEDE8893C}" srcOrd="0" destOrd="0" presId="urn:microsoft.com/office/officeart/2005/8/layout/vList5"/>
    <dgm:cxn modelId="{124E067A-564D-4936-B834-B9352C409056}" type="presParOf" srcId="{23B570F3-FF25-46E1-83A5-E2FDEDE8893C}" destId="{359258F3-69ED-427C-93C5-695CA15F7ED7}" srcOrd="0" destOrd="0" presId="urn:microsoft.com/office/officeart/2005/8/layout/vList5"/>
    <dgm:cxn modelId="{185F970D-C506-405A-9844-1FCC241E7E2E}" type="presParOf" srcId="{23B570F3-FF25-46E1-83A5-E2FDEDE8893C}" destId="{0874C429-5902-4B9A-8628-190C2F710373}" srcOrd="1" destOrd="0" presId="urn:microsoft.com/office/officeart/2005/8/layout/vList5"/>
    <dgm:cxn modelId="{EC19779D-72A1-4CCD-A0AA-E6B89864625B}" type="presParOf" srcId="{49282BE2-BD56-4C45-A634-C28E6DEE0AC6}" destId="{43B97C78-0DE3-4EFD-BDE4-70AF53831694}" srcOrd="1" destOrd="0" presId="urn:microsoft.com/office/officeart/2005/8/layout/vList5"/>
    <dgm:cxn modelId="{4B34DF82-D723-40C0-9BC9-848B4482FEAE}" type="presParOf" srcId="{49282BE2-BD56-4C45-A634-C28E6DEE0AC6}" destId="{0129308F-6CFC-4941-B2EF-4F4E6BA94AB6}" srcOrd="2" destOrd="0" presId="urn:microsoft.com/office/officeart/2005/8/layout/vList5"/>
    <dgm:cxn modelId="{69E56B30-84C7-47B0-A1DD-8C23080D8B66}" type="presParOf" srcId="{0129308F-6CFC-4941-B2EF-4F4E6BA94AB6}" destId="{DF80D7A3-CB95-4660-AE93-B0D052AC72FB}" srcOrd="0" destOrd="0" presId="urn:microsoft.com/office/officeart/2005/8/layout/vList5"/>
    <dgm:cxn modelId="{5B6DC820-F083-461B-8A8B-235F05227863}" type="presParOf" srcId="{0129308F-6CFC-4941-B2EF-4F4E6BA94AB6}" destId="{A96A2322-33D9-4B30-85C1-A99B608713FC}" srcOrd="1" destOrd="0" presId="urn:microsoft.com/office/officeart/2005/8/layout/vList5"/>
    <dgm:cxn modelId="{EF1C15A0-A25E-45E1-83C6-9E1A012D812E}" type="presParOf" srcId="{49282BE2-BD56-4C45-A634-C28E6DEE0AC6}" destId="{CDE0EE1B-DA78-4DE6-B33D-58662C6AADED}" srcOrd="3" destOrd="0" presId="urn:microsoft.com/office/officeart/2005/8/layout/vList5"/>
    <dgm:cxn modelId="{EE6878E7-51C6-48E6-A1BF-E18B7519E7E8}" type="presParOf" srcId="{49282BE2-BD56-4C45-A634-C28E6DEE0AC6}" destId="{2C13819A-83D6-4952-8C24-70FFA47F8072}" srcOrd="4" destOrd="0" presId="urn:microsoft.com/office/officeart/2005/8/layout/vList5"/>
    <dgm:cxn modelId="{7BBFF95F-2495-4E04-8228-F9108DB98A9B}" type="presParOf" srcId="{2C13819A-83D6-4952-8C24-70FFA47F8072}" destId="{6CDFDB81-6251-4ADC-88B3-F38A0B5700D1}" srcOrd="0" destOrd="0" presId="urn:microsoft.com/office/officeart/2005/8/layout/vList5"/>
    <dgm:cxn modelId="{8F410A2D-CFB5-421A-BDA6-A18A03255FCB}" type="presParOf" srcId="{2C13819A-83D6-4952-8C24-70FFA47F8072}" destId="{BDE86E03-60BB-4F76-953A-30EE5883D0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830624" cy="2830624"/>
        <a:chOff x="0" y="0"/>
        <a:chExt cx="2830624" cy="2830624"/>
      </a:xfrm>
    </dsp:grpSpPr>
    <dsp:sp modelId="{7A12B315-EA92-4E8C-914E-FCF8B923D9BA}">
      <dsp:nvSpPr>
        <dsp:cNvPr id="3" name="椭圆 2"/>
        <dsp:cNvSpPr/>
      </dsp:nvSpPr>
      <dsp:spPr bwMode="white">
        <a:xfrm>
          <a:off x="849054" y="35383"/>
          <a:ext cx="1698374" cy="1698374"/>
        </a:xfrm>
        <a:prstGeom prst="ellipse">
          <a:avLst/>
        </a:prstGeom>
        <a:solidFill>
          <a:srgbClr val="8BAB00">
            <a:alpha val="69804"/>
          </a:srgbClr>
        </a:solidFill>
        <a:ln>
          <a:noFill/>
        </a:ln>
        <a:effectLst/>
      </dsp:spPr>
      <dsp:style>
        <a:lnRef idx="0">
          <a:schemeClr val="lt1"/>
        </a:lnRef>
        <a:fillRef idx="3">
          <a:schemeClr val="accent2">
            <a:alpha val="50000"/>
          </a:schemeClr>
        </a:fillRef>
        <a:effectRef idx="0">
          <a:scrgbClr r="0" g="0" b="0"/>
        </a:effectRef>
        <a:fontRef idx="minor">
          <a:schemeClr val="tx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ltLang="zh-CN" sz="2800" dirty="0" smtClean="0">
            <a:solidFill>
              <a:sysClr val="window" lastClr="FFFFFF">
                <a:hueOff val="0"/>
                <a:satOff val="0"/>
                <a:lumOff val="0"/>
                <a:alphaOff val="0"/>
              </a:sysClr>
            </a:solidFill>
            <a:latin typeface="微软雅黑" panose="020B0503020204020204" pitchFamily="34" charset="-122"/>
            <a:ea typeface="微软雅黑" panose="020B0503020204020204" pitchFamily="34" charset="-122"/>
            <a:cs typeface="Arial" panose="020B0604020202020204" pitchFamily="34" charset="0"/>
          </a:endParaRPr>
        </a:p>
      </dsp:txBody>
      <dsp:txXfrm>
        <a:off x="849054" y="35383"/>
        <a:ext cx="1698374" cy="1698374"/>
      </dsp:txXfrm>
    </dsp:sp>
    <dsp:sp modelId="{3469E5A2-93C2-49EF-825C-26E5802651A1}">
      <dsp:nvSpPr>
        <dsp:cNvPr id="4" name="椭圆 3"/>
        <dsp:cNvSpPr/>
      </dsp:nvSpPr>
      <dsp:spPr bwMode="white">
        <a:xfrm>
          <a:off x="1461884" y="1096867"/>
          <a:ext cx="1698374" cy="1698374"/>
        </a:xfrm>
        <a:prstGeom prst="ellipse">
          <a:avLst/>
        </a:prstGeom>
        <a:solidFill>
          <a:srgbClr val="FF9300">
            <a:alpha val="69804"/>
          </a:srgbClr>
        </a:solidFill>
        <a:ln>
          <a:noFill/>
        </a:ln>
        <a:effectLst/>
      </dsp:spPr>
      <dsp:style>
        <a:lnRef idx="0">
          <a:schemeClr val="lt1"/>
        </a:lnRef>
        <a:fillRef idx="3">
          <a:schemeClr val="accent3">
            <a:alpha val="50000"/>
          </a:schemeClr>
        </a:fillRef>
        <a:effectRef idx="0">
          <a:scrgbClr r="0" g="0" b="0"/>
        </a:effectRef>
        <a:fontRef idx="minor">
          <a:schemeClr val="tx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2800" dirty="0">
            <a:solidFill>
              <a:sysClr val="window" lastClr="FFFFFF">
                <a:hueOff val="0"/>
                <a:satOff val="0"/>
                <a:lumOff val="0"/>
                <a:alphaOff val="0"/>
              </a:sysClr>
            </a:solidFill>
            <a:latin typeface="微软雅黑" panose="020B0503020204020204" pitchFamily="34" charset="-122"/>
            <a:ea typeface="微软雅黑" panose="020B0503020204020204" pitchFamily="34" charset="-122"/>
            <a:cs typeface="Arial" panose="020B0604020202020204" pitchFamily="34" charset="0"/>
          </a:endParaRPr>
        </a:p>
      </dsp:txBody>
      <dsp:txXfrm>
        <a:off x="1461884" y="1096867"/>
        <a:ext cx="1698374" cy="1698374"/>
      </dsp:txXfrm>
    </dsp:sp>
    <dsp:sp modelId="{2B11D8EC-23D3-4EEE-B141-81E29A0B04B6}">
      <dsp:nvSpPr>
        <dsp:cNvPr id="5" name="椭圆 4"/>
        <dsp:cNvSpPr/>
      </dsp:nvSpPr>
      <dsp:spPr bwMode="white">
        <a:xfrm>
          <a:off x="236224" y="1096867"/>
          <a:ext cx="1698374" cy="1698374"/>
        </a:xfrm>
        <a:prstGeom prst="ellipse">
          <a:avLst/>
        </a:prstGeom>
        <a:solidFill>
          <a:srgbClr val="0066FF">
            <a:alpha val="69804"/>
          </a:srgbClr>
        </a:solidFill>
        <a:ln>
          <a:noFill/>
        </a:ln>
        <a:effectLst/>
      </dsp:spPr>
      <dsp:style>
        <a:lnRef idx="0">
          <a:schemeClr val="lt1"/>
        </a:lnRef>
        <a:fillRef idx="3">
          <a:schemeClr val="accent4">
            <a:alpha val="50000"/>
          </a:schemeClr>
        </a:fillRef>
        <a:effectRef idx="0">
          <a:scrgbClr r="0" g="0" b="0"/>
        </a:effectRef>
        <a:fontRef idx="minor">
          <a:schemeClr val="tx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2800" dirty="0">
            <a:solidFill>
              <a:sysClr val="window" lastClr="FFFFFF">
                <a:hueOff val="0"/>
                <a:satOff val="0"/>
                <a:lumOff val="0"/>
                <a:alphaOff val="0"/>
              </a:sysClr>
            </a:solidFill>
            <a:latin typeface="微软雅黑" panose="020B0503020204020204" pitchFamily="34" charset="-122"/>
            <a:ea typeface="微软雅黑" panose="020B0503020204020204" pitchFamily="34" charset="-122"/>
            <a:cs typeface="Arial" panose="020B0604020202020204" pitchFamily="34" charset="0"/>
          </a:endParaRPr>
        </a:p>
      </dsp:txBody>
      <dsp:txXfrm>
        <a:off x="236224" y="1096867"/>
        <a:ext cx="1698374" cy="1698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419496" cy="2934402"/>
        <a:chOff x="0" y="0"/>
        <a:chExt cx="4419496" cy="2934402"/>
      </a:xfrm>
    </dsp:grpSpPr>
    <dsp:sp modelId="{0874C429-5902-4B9A-8628-190C2F710373}">
      <dsp:nvSpPr>
        <dsp:cNvPr id="4" name="同侧圆角矩形 3"/>
        <dsp:cNvSpPr/>
      </dsp:nvSpPr>
      <dsp:spPr bwMode="white">
        <a:xfrm rot="5400000">
          <a:off x="2626625" y="-940948"/>
          <a:ext cx="757265" cy="2828477"/>
        </a:xfrm>
        <a:prstGeom prst="round2SameRect">
          <a:avLst/>
        </a:prstGeom>
      </dsp:spPr>
      <dsp:style>
        <a:lnRef idx="2">
          <a:schemeClr val="accent4">
            <a:tint val="40000"/>
            <a:alpha val="90000"/>
            <a:hueOff val="0"/>
            <a:satOff val="0"/>
            <a:lumOff val="0"/>
            <a:alpha val="90196"/>
          </a:schemeClr>
        </a:lnRef>
        <a:fillRef idx="1">
          <a:schemeClr val="accent4">
            <a:tint val="40000"/>
            <a:alpha val="90000"/>
            <a:hueOff val="0"/>
            <a:satOff val="0"/>
            <a:lumOff val="0"/>
            <a:alpha val="90196"/>
          </a:schemeClr>
        </a:fillRef>
        <a:effectRef idx="0">
          <a:scrgbClr r="0" g="0" b="0"/>
        </a:effectRef>
        <a:fontRef idx="minor"/>
      </dsp:style>
      <dsp:txBody>
        <a:bodyPr rot="-5400000" lIns="45719" tIns="22859" rIns="45719" bIns="2285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sz="1200" dirty="0" smtClean="0">
              <a:solidFill>
                <a:schemeClr val="dk1"/>
              </a:solidFill>
              <a:latin typeface="微软雅黑" panose="020B0503020204020204" pitchFamily="34" charset="-122"/>
              <a:ea typeface="微软雅黑" panose="020B0503020204020204" pitchFamily="34" charset="-122"/>
            </a:rPr>
            <a:t>规定输入框所允许的最大输入值。</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rot="5400000">
        <a:off x="2626625" y="-940948"/>
        <a:ext cx="757265" cy="2828477"/>
      </dsp:txXfrm>
    </dsp:sp>
    <dsp:sp modelId="{359258F3-69ED-427C-93C5-695CA15F7ED7}">
      <dsp:nvSpPr>
        <dsp:cNvPr id="3" name="圆角矩形 2"/>
        <dsp:cNvSpPr/>
      </dsp:nvSpPr>
      <dsp:spPr bwMode="white">
        <a:xfrm>
          <a:off x="0" y="0"/>
          <a:ext cx="1591019" cy="946581"/>
        </a:xfrm>
        <a:prstGeom prst="round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76200" tIns="38100" rIns="762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smtClean="0">
              <a:latin typeface="微软雅黑" panose="020B0503020204020204" pitchFamily="34" charset="-122"/>
              <a:ea typeface="微软雅黑" panose="020B0503020204020204" pitchFamily="34" charset="-122"/>
            </a:rPr>
            <a:t>max</a:t>
          </a:r>
          <a:endParaRPr lang="zh-CN" altLang="en-US" sz="2000" b="1" dirty="0">
            <a:latin typeface="微软雅黑" panose="020B0503020204020204" pitchFamily="34" charset="-122"/>
            <a:ea typeface="微软雅黑" panose="020B0503020204020204" pitchFamily="34" charset="-122"/>
          </a:endParaRPr>
        </a:p>
      </dsp:txBody>
      <dsp:txXfrm>
        <a:off x="0" y="0"/>
        <a:ext cx="1591019" cy="946581"/>
      </dsp:txXfrm>
    </dsp:sp>
    <dsp:sp modelId="{A96A2322-33D9-4B30-85C1-A99B608713FC}">
      <dsp:nvSpPr>
        <dsp:cNvPr id="6" name="同侧圆角矩形 5"/>
        <dsp:cNvSpPr/>
      </dsp:nvSpPr>
      <dsp:spPr bwMode="white">
        <a:xfrm rot="5400000">
          <a:off x="2626625" y="52962"/>
          <a:ext cx="757265" cy="2828477"/>
        </a:xfrm>
        <a:prstGeom prst="round2SameRect">
          <a:avLst/>
        </a:prstGeom>
      </dsp:spPr>
      <dsp:style>
        <a:lnRef idx="2">
          <a:schemeClr val="accent4">
            <a:tint val="40000"/>
            <a:alpha val="90000"/>
            <a:hueOff val="690000"/>
            <a:satOff val="-12352"/>
            <a:lumOff val="196"/>
            <a:alpha val="90196"/>
          </a:schemeClr>
        </a:lnRef>
        <a:fillRef idx="1">
          <a:schemeClr val="accent4">
            <a:tint val="40000"/>
            <a:alpha val="90000"/>
            <a:hueOff val="690000"/>
            <a:satOff val="-12352"/>
            <a:lumOff val="196"/>
            <a:alpha val="90196"/>
          </a:schemeClr>
        </a:fillRef>
        <a:effectRef idx="0">
          <a:scrgbClr r="0" g="0" b="0"/>
        </a:effectRef>
        <a:fontRef idx="minor"/>
      </dsp:style>
      <dsp:txBody>
        <a:bodyPr rot="-5400000" lIns="45719" tIns="22859" rIns="45719" bIns="2285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sz="1200" dirty="0" smtClean="0">
              <a:solidFill>
                <a:schemeClr val="dk1"/>
              </a:solidFill>
              <a:latin typeface="微软雅黑" panose="020B0503020204020204" pitchFamily="34" charset="-122"/>
              <a:ea typeface="微软雅黑" panose="020B0503020204020204" pitchFamily="34" charset="-122"/>
            </a:rPr>
            <a:t>规定输入框所允许的最小输入值。</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rot="5400000">
        <a:off x="2626625" y="52962"/>
        <a:ext cx="757265" cy="2828477"/>
      </dsp:txXfrm>
    </dsp:sp>
    <dsp:sp modelId="{DF80D7A3-CB95-4660-AE93-B0D052AC72FB}">
      <dsp:nvSpPr>
        <dsp:cNvPr id="5" name="圆角矩形 4"/>
        <dsp:cNvSpPr/>
      </dsp:nvSpPr>
      <dsp:spPr bwMode="white">
        <a:xfrm>
          <a:off x="0" y="993910"/>
          <a:ext cx="1591019" cy="946581"/>
        </a:xfrm>
        <a:prstGeom prst="roundRect">
          <a:avLst/>
        </a:prstGeom>
      </dsp:spPr>
      <dsp:style>
        <a:lnRef idx="2">
          <a:schemeClr val="lt1"/>
        </a:lnRef>
        <a:fillRef idx="1">
          <a:schemeClr val="accent4">
            <a:hueOff val="930000"/>
            <a:satOff val="-28234"/>
            <a:lumOff val="9412"/>
            <a:alpha val="100000"/>
          </a:schemeClr>
        </a:fillRef>
        <a:effectRef idx="0">
          <a:scrgbClr r="0" g="0" b="0"/>
        </a:effectRef>
        <a:fontRef idx="minor">
          <a:schemeClr val="lt1"/>
        </a:fontRef>
      </dsp:style>
      <dsp:txBody>
        <a:bodyPr lIns="76200" tIns="38100" rIns="762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smtClean="0">
              <a:latin typeface="微软雅黑" panose="020B0503020204020204" pitchFamily="34" charset="-122"/>
              <a:ea typeface="微软雅黑" panose="020B0503020204020204" pitchFamily="34" charset="-122"/>
            </a:rPr>
            <a:t>min</a:t>
          </a:r>
          <a:endParaRPr lang="zh-CN" altLang="en-US" sz="2000" b="1" dirty="0">
            <a:latin typeface="微软雅黑" panose="020B0503020204020204" pitchFamily="34" charset="-122"/>
            <a:ea typeface="微软雅黑" panose="020B0503020204020204" pitchFamily="34" charset="-122"/>
          </a:endParaRPr>
        </a:p>
      </dsp:txBody>
      <dsp:txXfrm>
        <a:off x="0" y="993910"/>
        <a:ext cx="1591019" cy="946581"/>
      </dsp:txXfrm>
    </dsp:sp>
    <dsp:sp modelId="{BDE86E03-60BB-4F76-953A-30EE5883D084}">
      <dsp:nvSpPr>
        <dsp:cNvPr id="8" name="同侧圆角矩形 7"/>
        <dsp:cNvSpPr/>
      </dsp:nvSpPr>
      <dsp:spPr bwMode="white">
        <a:xfrm rot="5400000">
          <a:off x="2626625" y="1046873"/>
          <a:ext cx="757265" cy="2828477"/>
        </a:xfrm>
        <a:prstGeom prst="round2SameRect">
          <a:avLst/>
        </a:prstGeom>
      </dsp:spPr>
      <dsp:style>
        <a:lnRef idx="2">
          <a:schemeClr val="accent4">
            <a:tint val="40000"/>
            <a:alpha val="90000"/>
            <a:hueOff val="1380000"/>
            <a:satOff val="-24705"/>
            <a:lumOff val="392"/>
            <a:alpha val="90196"/>
          </a:schemeClr>
        </a:lnRef>
        <a:fillRef idx="1">
          <a:schemeClr val="accent4">
            <a:tint val="40000"/>
            <a:alpha val="90000"/>
            <a:hueOff val="1380000"/>
            <a:satOff val="-24705"/>
            <a:lumOff val="392"/>
            <a:alpha val="90196"/>
          </a:schemeClr>
        </a:fillRef>
        <a:effectRef idx="0">
          <a:scrgbClr r="0" g="0" b="0"/>
        </a:effectRef>
        <a:fontRef idx="minor"/>
      </dsp:style>
      <dsp:txBody>
        <a:bodyPr rot="-5400000" lIns="45719" tIns="22859" rIns="45719" bIns="2285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sz="1200" smtClean="0">
              <a:solidFill>
                <a:schemeClr val="dk1"/>
              </a:solidFill>
              <a:latin typeface="微软雅黑" panose="020B0503020204020204" pitchFamily="34" charset="-122"/>
              <a:ea typeface="微软雅黑" panose="020B0503020204020204" pitchFamily="34" charset="-122"/>
            </a:rPr>
            <a:t>为输入框规定合法的数字间隔，如果不设置，默认值是</a:t>
          </a:r>
          <a:r>
            <a:rPr lang="en-US" sz="1200" smtClean="0">
              <a:solidFill>
                <a:schemeClr val="dk1"/>
              </a:solidFill>
              <a:latin typeface="微软雅黑" panose="020B0503020204020204" pitchFamily="34" charset="-122"/>
              <a:ea typeface="微软雅黑" panose="020B0503020204020204" pitchFamily="34" charset="-122"/>
            </a:rPr>
            <a:t>1</a:t>
          </a:r>
          <a:r>
            <a:rPr lang="zh-CN" sz="1200" smtClean="0">
              <a:solidFill>
                <a:schemeClr val="dk1"/>
              </a:solidFill>
              <a:latin typeface="微软雅黑" panose="020B0503020204020204" pitchFamily="34" charset="-122"/>
              <a:ea typeface="微软雅黑" panose="020B0503020204020204" pitchFamily="34" charset="-122"/>
            </a:rPr>
            <a:t>。</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rot="5400000">
        <a:off x="2626625" y="1046873"/>
        <a:ext cx="757265" cy="2828477"/>
      </dsp:txXfrm>
    </dsp:sp>
    <dsp:sp modelId="{6CDFDB81-6251-4ADC-88B3-F38A0B5700D1}">
      <dsp:nvSpPr>
        <dsp:cNvPr id="7" name="圆角矩形 6"/>
        <dsp:cNvSpPr/>
      </dsp:nvSpPr>
      <dsp:spPr bwMode="white">
        <a:xfrm>
          <a:off x="0" y="1987821"/>
          <a:ext cx="1591019" cy="946581"/>
        </a:xfrm>
        <a:prstGeom prst="roundRect">
          <a:avLst/>
        </a:prstGeom>
      </dsp:spPr>
      <dsp:style>
        <a:lnRef idx="2">
          <a:schemeClr val="lt1"/>
        </a:lnRef>
        <a:fillRef idx="1">
          <a:schemeClr val="accent4">
            <a:hueOff val="1860000"/>
            <a:satOff val="-56470"/>
            <a:lumOff val="18824"/>
            <a:alpha val="100000"/>
          </a:schemeClr>
        </a:fillRef>
        <a:effectRef idx="0">
          <a:scrgbClr r="0" g="0" b="0"/>
        </a:effectRef>
        <a:fontRef idx="minor">
          <a:schemeClr val="lt1"/>
        </a:fontRef>
      </dsp:style>
      <dsp:txBody>
        <a:bodyPr lIns="76200" tIns="38100" rIns="762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smtClean="0">
              <a:latin typeface="微软雅黑" panose="020B0503020204020204" pitchFamily="34" charset="-122"/>
              <a:ea typeface="微软雅黑" panose="020B0503020204020204" pitchFamily="34" charset="-122"/>
            </a:rPr>
            <a:t>step</a:t>
          </a:r>
          <a:endParaRPr lang="zh-CN" altLang="en-US" sz="2000" b="1" dirty="0">
            <a:latin typeface="微软雅黑" panose="020B0503020204020204" pitchFamily="34" charset="-122"/>
            <a:ea typeface="微软雅黑" panose="020B0503020204020204" pitchFamily="34" charset="-122"/>
          </a:endParaRPr>
        </a:p>
      </dsp:txBody>
      <dsp:txXfrm>
        <a:off x="0" y="1987821"/>
        <a:ext cx="1591019" cy="94658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D314745-D7E1-4CD5-BFA9-13775B4A3DF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3732" name="Rectangle 4"/>
          <p:cNvSpPr>
            <a:spLocks noGrp="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矩形 3"/>
          <p:cNvSpPr/>
          <p:nvPr userDrawn="1"/>
        </p:nvSpPr>
        <p:spPr>
          <a:xfrm>
            <a:off x="2799715" y="685165"/>
            <a:ext cx="3534410" cy="685800"/>
          </a:xfrm>
          <a:prstGeom prst="rect">
            <a:avLst/>
          </a:prstGeom>
          <a:solidFill>
            <a:srgbClr val="1369B2"/>
          </a:solidFill>
          <a:ln w="28575" cap="flat" cmpd="sng" algn="ctr">
            <a:solidFill>
              <a:srgbClr val="1369B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矩形 1"/>
          <p:cNvSpPr>
            <a:spLocks noChangeArrowheads="1"/>
          </p:cNvSpPr>
          <p:nvPr/>
        </p:nvSpPr>
        <p:spPr bwMode="auto">
          <a:xfrm>
            <a:off x="690563" y="220663"/>
            <a:ext cx="785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 </a:t>
            </a:r>
            <a:endParaRPr kumimoji="0" lang="zh-CN" altLang="en-US" sz="3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矩形 5"/>
          <p:cNvSpPr/>
          <p:nvPr userDrawn="1"/>
        </p:nvSpPr>
        <p:spPr>
          <a:xfrm>
            <a:off x="6162675" y="316865"/>
            <a:ext cx="2524125" cy="592455"/>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userDrawn="1"/>
        </p:nvSpPr>
        <p:spPr>
          <a:xfrm>
            <a:off x="355600" y="8255"/>
            <a:ext cx="1332230" cy="1054735"/>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2386330" y="1972945"/>
            <a:ext cx="4194175" cy="664210"/>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p:sp>
        <p:nvSpPr>
          <p:cNvPr id="2" name="矩形 1"/>
          <p:cNvSpPr/>
          <p:nvPr userDrawn="1"/>
        </p:nvSpPr>
        <p:spPr>
          <a:xfrm>
            <a:off x="12065" y="5678805"/>
            <a:ext cx="9129395" cy="1174115"/>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oleObject" Target="../embeddings/Workbook1.xls"/></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8.xml"/><Relationship Id="rId3" Type="http://schemas.openxmlformats.org/officeDocument/2006/relationships/slide" Target="slide5.xml"/><Relationship Id="rId2" Type="http://schemas.openxmlformats.org/officeDocument/2006/relationships/slide" Target="slide7.xml"/><Relationship Id="rId1"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1.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13.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13.png"/></Relationships>
</file>

<file path=ppt/slides/_rels/slide6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13.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13.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53.png"/></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2"/>
          <p:cNvSpPr txBox="1"/>
          <p:nvPr/>
        </p:nvSpPr>
        <p:spPr>
          <a:xfrm>
            <a:off x="1588" y="2641600"/>
            <a:ext cx="9144000" cy="830263"/>
          </a:xfrm>
          <a:prstGeom prst="rect">
            <a:avLst/>
          </a:prstGeom>
          <a:noFill/>
          <a:ln w="9525">
            <a:noFill/>
          </a:ln>
        </p:spPr>
        <p:txBody>
          <a:bodyPr>
            <a:spAutoFit/>
          </a:bodyPr>
          <a:p>
            <a:pPr algn="ctr" eaLnBrk="1" hangingPunct="1">
              <a:lnSpc>
                <a:spcPct val="120000"/>
              </a:lnSpc>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第七章  表格与表单</a:t>
            </a:r>
            <a:endPar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51" name="组合 9"/>
          <p:cNvGrpSpPr/>
          <p:nvPr/>
        </p:nvGrpSpPr>
        <p:grpSpPr>
          <a:xfrm>
            <a:off x="1719263" y="5541963"/>
            <a:ext cx="882650" cy="792162"/>
            <a:chOff x="807239" y="5631842"/>
            <a:chExt cx="880957" cy="792000"/>
          </a:xfrm>
        </p:grpSpPr>
        <p:sp>
          <p:nvSpPr>
            <p:cNvPr id="11" name="椭圆 10"/>
            <p:cNvSpPr/>
            <p:nvPr/>
          </p:nvSpPr>
          <p:spPr bwMode="auto">
            <a:xfrm>
              <a:off x="846850" y="5631842"/>
              <a:ext cx="792228" cy="792000"/>
            </a:xfrm>
            <a:prstGeom prst="ellipse">
              <a:avLst/>
            </a:prstGeom>
            <a:solidFill>
              <a:schemeClr val="accent5">
                <a:lumMod val="60000"/>
                <a:lumOff val="40000"/>
              </a:schemeClr>
            </a:soli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宋体" panose="02010600030101010101" pitchFamily="2" charset="-122"/>
                <a:cs typeface="+mn-cs"/>
              </a:endParaRPr>
            </a:p>
          </p:txBody>
        </p:sp>
        <p:sp>
          <p:nvSpPr>
            <p:cNvPr id="2055" name="矩形 4"/>
            <p:cNvSpPr/>
            <p:nvPr/>
          </p:nvSpPr>
          <p:spPr>
            <a:xfrm>
              <a:off x="807239" y="5815954"/>
              <a:ext cx="880957" cy="369256"/>
            </a:xfrm>
            <a:prstGeom prst="rect">
              <a:avLst/>
            </a:prstGeom>
            <a:noFill/>
            <a:ln w="9525">
              <a:noFill/>
            </a:ln>
          </p:spPr>
          <p:txBody>
            <a:bodyPr wrap="none">
              <a:spAutoFit/>
            </a:bodyPr>
            <a:p>
              <a:pPr eaLnBrk="1" hangingPunct="1"/>
              <a:r>
                <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HTML</a:t>
              </a:r>
              <a:endParaRPr lang="zh-CN" altLang="en-US" dirty="0">
                <a:solidFill>
                  <a:schemeClr val="bg1"/>
                </a:solidFill>
                <a:latin typeface="Arial" panose="020B0604020202020204" pitchFamily="34" charset="0"/>
              </a:endParaRPr>
            </a:p>
          </p:txBody>
        </p:sp>
      </p:grpSp>
      <p:sp>
        <p:nvSpPr>
          <p:cNvPr id="9" name="TextBox 13"/>
          <p:cNvSpPr/>
          <p:nvPr/>
        </p:nvSpPr>
        <p:spPr>
          <a:xfrm>
            <a:off x="5478463" y="5497513"/>
            <a:ext cx="2513012" cy="874712"/>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zh-CN" altLang="en-US" dirty="0">
                <a:solidFill>
                  <a:srgbClr val="75A0DD"/>
                </a:solidFill>
                <a:latin typeface="微软雅黑" panose="020B0503020204020204" pitchFamily="34" charset="-122"/>
                <a:ea typeface="微软雅黑" panose="020B0503020204020204" pitchFamily="34" charset="-122"/>
                <a:sym typeface="微软雅黑" panose="020B0503020204020204" pitchFamily="34" charset="-122"/>
              </a:rPr>
              <a:t>表单相关标记          </a:t>
            </a:r>
            <a:endParaRPr lang="zh-CN" altLang="en-US" dirty="0">
              <a:solidFill>
                <a:srgbClr val="75A0DD"/>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solidFill>
                  <a:srgbClr val="75A0DD"/>
                </a:solidFill>
                <a:latin typeface="微软雅黑" panose="020B0503020204020204" pitchFamily="34" charset="-122"/>
                <a:ea typeface="微软雅黑" panose="020B0503020204020204" pitchFamily="34" charset="-122"/>
                <a:sym typeface="微软雅黑" panose="020B0503020204020204" pitchFamily="34" charset="-122"/>
              </a:rPr>
              <a:t>表单样式的控制 </a:t>
            </a:r>
            <a:endParaRPr lang="zh-CN" altLang="en-US" dirty="0">
              <a:solidFill>
                <a:srgbClr val="75A0D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3" name="矩形 8"/>
          <p:cNvSpPr/>
          <p:nvPr/>
        </p:nvSpPr>
        <p:spPr>
          <a:xfrm>
            <a:off x="2800350" y="5511800"/>
            <a:ext cx="4572000" cy="874713"/>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zh-CN" altLang="en-US" dirty="0">
                <a:solidFill>
                  <a:srgbClr val="75A0DD"/>
                </a:solidFill>
                <a:latin typeface="微软雅黑" panose="020B0503020204020204" pitchFamily="34" charset="-122"/>
                <a:ea typeface="微软雅黑" panose="020B0503020204020204" pitchFamily="34" charset="-122"/>
                <a:sym typeface="微软雅黑" panose="020B0503020204020204" pitchFamily="34" charset="-122"/>
              </a:rPr>
              <a:t>表格的创建</a:t>
            </a:r>
            <a:endParaRPr lang="zh-CN" altLang="en-US" dirty="0">
              <a:solidFill>
                <a:srgbClr val="75A0DD"/>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solidFill>
                  <a:srgbClr val="75A0DD"/>
                </a:solidFill>
                <a:latin typeface="微软雅黑" panose="020B0503020204020204" pitchFamily="34" charset="-122"/>
                <a:ea typeface="微软雅黑" panose="020B0503020204020204" pitchFamily="34" charset="-122"/>
                <a:sym typeface="微软雅黑" panose="020B0503020204020204" pitchFamily="34" charset="-122"/>
              </a:rPr>
              <a:t>表格样式的控制</a:t>
            </a:r>
            <a:endParaRPr lang="zh-CN" altLang="en-US" dirty="0">
              <a:solidFill>
                <a:srgbClr val="75A0D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2800350" y="661670"/>
            <a:ext cx="3536315" cy="720725"/>
          </a:xfrm>
          <a:prstGeom prst="rect">
            <a:avLst/>
          </a:prstGeom>
          <a:solidFill>
            <a:srgbClr val="1369B2"/>
          </a:solidFill>
          <a:ln w="28575" cap="flat" cmpd="sng" algn="ctr">
            <a:solidFill>
              <a:srgbClr val="1369B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anim calcmode="lin" valueType="num">
                                      <p:cBhvr>
                                        <p:cTn id="8" dur="500" fill="hold"/>
                                        <p:tgtEl>
                                          <p:spTgt spid="19458"/>
                                        </p:tgtEl>
                                        <p:attrNameLst>
                                          <p:attrName>ppt_x</p:attrName>
                                        </p:attrNameLst>
                                      </p:cBhvr>
                                      <p:tavLst>
                                        <p:tav tm="0">
                                          <p:val>
                                            <p:strVal val="#ppt_x"/>
                                          </p:val>
                                        </p:tav>
                                        <p:tav tm="100000">
                                          <p:val>
                                            <p:strVal val="#ppt_x"/>
                                          </p:val>
                                        </p:tav>
                                      </p:tavLst>
                                    </p:anim>
                                    <p:anim calcmode="lin" valueType="num">
                                      <p:cBhvr>
                                        <p:cTn id="9" dur="500" fill="hold"/>
                                        <p:tgtEl>
                                          <p:spTgt spid="1945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9" name="Picture 6"/>
          <p:cNvPicPr>
            <a:picLocks noChangeAspect="1"/>
          </p:cNvPicPr>
          <p:nvPr/>
        </p:nvPicPr>
        <p:blipFill>
          <a:blip r:embed="rId1"/>
          <a:stretch>
            <a:fillRect/>
          </a:stretch>
        </p:blipFill>
        <p:spPr>
          <a:xfrm>
            <a:off x="2425700" y="782638"/>
            <a:ext cx="7170738" cy="4635500"/>
          </a:xfrm>
          <a:prstGeom prst="rect">
            <a:avLst/>
          </a:prstGeom>
          <a:noFill/>
          <a:ln w="9525">
            <a:noFill/>
          </a:ln>
        </p:spPr>
      </p:pic>
      <p:sp>
        <p:nvSpPr>
          <p:cNvPr id="11268" name="Text Box 7"/>
          <p:cNvSpPr txBox="1"/>
          <p:nvPr/>
        </p:nvSpPr>
        <p:spPr>
          <a:xfrm>
            <a:off x="4289425" y="2090738"/>
            <a:ext cx="4043363" cy="831850"/>
          </a:xfrm>
          <a:prstGeom prst="rect">
            <a:avLst/>
          </a:prstGeom>
          <a:noFill/>
          <a:ln w="9525">
            <a:noFill/>
          </a:ln>
        </p:spPr>
        <p:txBody>
          <a:bodyPr>
            <a:spAutoFit/>
          </a:bodyPr>
          <a:p>
            <a:pPr eaLnBrk="1" hangingPunct="1"/>
            <a:r>
              <a:rPr lang="zh-CN" altLang="en-US" sz="4800" b="1" dirty="0">
                <a:solidFill>
                  <a:schemeClr val="bg1"/>
                </a:solidFill>
                <a:latin typeface="Arial" panose="020B0604020202020204" pitchFamily="34" charset="0"/>
                <a:ea typeface="黑体" panose="02010609060101010101" pitchFamily="49" charset="-122"/>
              </a:rPr>
              <a:t>什么是表格？</a:t>
            </a:r>
            <a:endParaRPr lang="zh-CN" altLang="en-US" sz="4800" b="1" dirty="0">
              <a:solidFill>
                <a:schemeClr val="bg1"/>
              </a:solidFill>
              <a:latin typeface="Arial" panose="020B0604020202020204" pitchFamily="34" charset="0"/>
              <a:ea typeface="黑体" panose="02010609060101010101" pitchFamily="49" charset="-122"/>
            </a:endParaRPr>
          </a:p>
        </p:txBody>
      </p:sp>
      <p:pic>
        <p:nvPicPr>
          <p:cNvPr id="11" name="图片 10"/>
          <p:cNvPicPr>
            <a:picLocks noChangeAspect="1"/>
          </p:cNvPicPr>
          <p:nvPr/>
        </p:nvPicPr>
        <p:blipFill>
          <a:blip r:embed="rId2"/>
          <a:stretch>
            <a:fillRect/>
          </a:stretch>
        </p:blipFill>
        <p:spPr>
          <a:xfrm>
            <a:off x="717550" y="2393950"/>
            <a:ext cx="3490913" cy="3605213"/>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50" fill="hold">
                                          <p:stCondLst>
                                            <p:cond delay="0"/>
                                          </p:stCondLst>
                                        </p:cTn>
                                        <p:tgtEl>
                                          <p:spTgt spid="9"/>
                                        </p:tgtEl>
                                        <p:attrNameLst>
                                          <p:attrName>r</p:attrName>
                                        </p:attrNameLst>
                                      </p:cBhvr>
                                    </p:animRot>
                                    <p:animRot by="-240000">
                                      <p:cBhvr>
                                        <p:cTn id="15" dur="100" fill="hold">
                                          <p:stCondLst>
                                            <p:cond delay="100"/>
                                          </p:stCondLst>
                                        </p:cTn>
                                        <p:tgtEl>
                                          <p:spTgt spid="9"/>
                                        </p:tgtEl>
                                        <p:attrNameLst>
                                          <p:attrName>r</p:attrName>
                                        </p:attrNameLst>
                                      </p:cBhvr>
                                    </p:animRot>
                                    <p:animRot by="240000">
                                      <p:cBhvr>
                                        <p:cTn id="16" dur="100" fill="hold">
                                          <p:stCondLst>
                                            <p:cond delay="200"/>
                                          </p:stCondLst>
                                        </p:cTn>
                                        <p:tgtEl>
                                          <p:spTgt spid="9"/>
                                        </p:tgtEl>
                                        <p:attrNameLst>
                                          <p:attrName>r</p:attrName>
                                        </p:attrNameLst>
                                      </p:cBhvr>
                                    </p:animRot>
                                    <p:animRot by="-240000">
                                      <p:cBhvr>
                                        <p:cTn id="17" dur="100" fill="hold">
                                          <p:stCondLst>
                                            <p:cond delay="300"/>
                                          </p:stCondLst>
                                        </p:cTn>
                                        <p:tgtEl>
                                          <p:spTgt spid="9"/>
                                        </p:tgtEl>
                                        <p:attrNameLst>
                                          <p:attrName>r</p:attrName>
                                        </p:attrNameLst>
                                      </p:cBhvr>
                                    </p:animRot>
                                    <p:animRot by="120000">
                                      <p:cBhvr>
                                        <p:cTn id="18" dur="100" fill="hold">
                                          <p:stCondLst>
                                            <p:cond delay="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291" name="Text Box 5"/>
          <p:cNvSpPr txBox="1"/>
          <p:nvPr/>
        </p:nvSpPr>
        <p:spPr>
          <a:xfrm>
            <a:off x="3352800" y="2960688"/>
            <a:ext cx="3376613" cy="366712"/>
          </a:xfrm>
          <a:prstGeom prst="rect">
            <a:avLst/>
          </a:prstGeom>
          <a:noFill/>
          <a:ln w="9525">
            <a:noFill/>
          </a:ln>
        </p:spPr>
        <p:txBody>
          <a:bodyPr>
            <a:spAutoFit/>
          </a:bodyPr>
          <a:p>
            <a:pPr eaLnBrk="1" hangingPunct="1"/>
            <a:endParaRPr lang="zh-CN" altLang="zh-CN" dirty="0">
              <a:solidFill>
                <a:srgbClr val="000000"/>
              </a:solidFill>
              <a:latin typeface="Arial" panose="020B0604020202020204" pitchFamily="34" charset="0"/>
            </a:endParaRPr>
          </a:p>
        </p:txBody>
      </p:sp>
      <p:sp>
        <p:nvSpPr>
          <p:cNvPr id="7" name="虚尾箭头 28"/>
          <p:cNvSpPr/>
          <p:nvPr/>
        </p:nvSpPr>
        <p:spPr>
          <a:xfrm rot="5400000">
            <a:off x="4492625" y="4419600"/>
            <a:ext cx="454025" cy="412750"/>
          </a:xfrm>
          <a:custGeom>
            <a:avLst/>
            <a:gdLst>
              <a:gd name="txL" fmla="*/ 3375 w 21600"/>
              <a:gd name="txT" fmla="*/ 5400 h 21600"/>
              <a:gd name="txR" fmla="*/ 16693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1786" y="0"/>
                </a:moveTo>
                <a:lnTo>
                  <a:pt x="11786" y="5400"/>
                </a:lnTo>
                <a:lnTo>
                  <a:pt x="3375" y="5400"/>
                </a:lnTo>
                <a:lnTo>
                  <a:pt x="3375" y="16200"/>
                </a:lnTo>
                <a:lnTo>
                  <a:pt x="11786" y="16200"/>
                </a:lnTo>
                <a:lnTo>
                  <a:pt x="11786" y="21600"/>
                </a:lnTo>
                <a:lnTo>
                  <a:pt x="21600" y="10800"/>
                </a:lnTo>
                <a:lnTo>
                  <a:pt x="1178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ACE6">
              <a:alpha val="100000"/>
            </a:srgbClr>
          </a:solidFill>
          <a:ln w="19050" cap="flat" cmpd="sng">
            <a:solidFill>
              <a:srgbClr val="00ACE6">
                <a:alpha val="100000"/>
              </a:srgbClr>
            </a:solidFill>
            <a:prstDash val="solid"/>
            <a:miter lim="800000"/>
            <a:headEnd type="none" w="med" len="med"/>
            <a:tailEnd type="none" w="med" len="med"/>
          </a:ln>
        </p:spPr>
        <p:txBody>
          <a:bodyPr/>
          <a:p>
            <a:endParaRPr lang="zh-CN" altLang="en-US"/>
          </a:p>
        </p:txBody>
      </p:sp>
      <p:sp>
        <p:nvSpPr>
          <p:cNvPr id="12293" name="Text Box 14"/>
          <p:cNvSpPr txBox="1"/>
          <p:nvPr/>
        </p:nvSpPr>
        <p:spPr>
          <a:xfrm>
            <a:off x="3322638" y="5111750"/>
            <a:ext cx="3001962" cy="365125"/>
          </a:xfrm>
          <a:prstGeom prst="rect">
            <a:avLst/>
          </a:prstGeom>
          <a:noFill/>
          <a:ln w="9525">
            <a:noFill/>
          </a:ln>
        </p:spPr>
        <p:txBody>
          <a:bodyPr>
            <a:spAutoFit/>
          </a:bodyPr>
          <a:p>
            <a:pPr eaLnBrk="1" hangingPunct="1"/>
            <a:endParaRPr lang="zh-CN" altLang="zh-CN" dirty="0">
              <a:solidFill>
                <a:srgbClr val="000000"/>
              </a:solidFill>
              <a:latin typeface="Arial" panose="020B0604020202020204" pitchFamily="34" charset="0"/>
            </a:endParaRPr>
          </a:p>
        </p:txBody>
      </p:sp>
      <p:grpSp>
        <p:nvGrpSpPr>
          <p:cNvPr id="12" name="组合 11"/>
          <p:cNvGrpSpPr/>
          <p:nvPr/>
        </p:nvGrpSpPr>
        <p:grpSpPr>
          <a:xfrm>
            <a:off x="93663" y="4997450"/>
            <a:ext cx="8958262" cy="576263"/>
            <a:chOff x="4763" y="4781550"/>
            <a:chExt cx="9164637" cy="576263"/>
          </a:xfrm>
        </p:grpSpPr>
        <p:sp>
          <p:nvSpPr>
            <p:cNvPr id="13" name="Rectangle 13"/>
            <p:cNvSpPr>
              <a:spLocks noChangeArrowheads="1"/>
            </p:cNvSpPr>
            <p:nvPr/>
          </p:nvSpPr>
          <p:spPr bwMode="auto">
            <a:xfrm>
              <a:off x="4763" y="4781550"/>
              <a:ext cx="9164637" cy="576263"/>
            </a:xfrm>
            <a:prstGeom prst="rect">
              <a:avLst/>
            </a:prstGeom>
            <a:gradFill rotWithShape="0">
              <a:gsLst>
                <a:gs pos="0">
                  <a:schemeClr val="bg1"/>
                </a:gs>
                <a:gs pos="50000">
                  <a:srgbClr val="00ACE6">
                    <a:alpha val="84000"/>
                  </a:srgbClr>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12303" name="Text Box 15"/>
            <p:cNvSpPr txBox="1"/>
            <p:nvPr/>
          </p:nvSpPr>
          <p:spPr>
            <a:xfrm>
              <a:off x="3356986" y="4814888"/>
              <a:ext cx="2771813" cy="523220"/>
            </a:xfrm>
            <a:prstGeom prst="rect">
              <a:avLst/>
            </a:prstGeom>
            <a:noFill/>
            <a:ln w="9525">
              <a:noFill/>
            </a:ln>
          </p:spPr>
          <p:txBody>
            <a:bodyPr wrap="none">
              <a:spAutoFit/>
            </a:bodyPr>
            <a:p>
              <a:pPr eaLnBrk="1" hangingPunct="1"/>
              <a:r>
                <a:rPr lang="zh-CN" altLang="en-US" sz="2800" b="1" dirty="0">
                  <a:solidFill>
                    <a:srgbClr val="FFFF00"/>
                  </a:solidFill>
                  <a:latin typeface="Arial" panose="020B0604020202020204" pitchFamily="34" charset="0"/>
                  <a:ea typeface="黑体" panose="02010609060101010101" pitchFamily="49" charset="-122"/>
                </a:rPr>
                <a:t>如何创建表格？</a:t>
              </a:r>
              <a:endParaRPr lang="zh-CN" altLang="en-US" sz="2800" b="1" dirty="0">
                <a:solidFill>
                  <a:srgbClr val="FFFF00"/>
                </a:solidFill>
                <a:latin typeface="Arial" panose="020B0604020202020204" pitchFamily="34" charset="0"/>
                <a:ea typeface="黑体" panose="02010609060101010101" pitchFamily="49" charset="-122"/>
              </a:endParaRPr>
            </a:p>
          </p:txBody>
        </p:sp>
      </p:grpSp>
      <p:sp>
        <p:nvSpPr>
          <p:cNvPr id="15" name="TextBox 2"/>
          <p:cNvSpPr txBox="1">
            <a:spLocks noChangeArrowheads="1"/>
          </p:cNvSpPr>
          <p:nvPr/>
        </p:nvSpPr>
        <p:spPr bwMode="auto">
          <a:xfrm>
            <a:off x="3416300" y="3384550"/>
            <a:ext cx="2776538" cy="893763"/>
          </a:xfrm>
          <a:prstGeom prst="rect">
            <a:avLst/>
          </a:prstGeom>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6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说到</a:t>
            </a:r>
            <a:r>
              <a:rPr kumimoji="0" lang="zh-CN" altLang="en-US" sz="2600" b="1" i="0" u="none" strike="noStrike" kern="1200" cap="none" spc="0" normalizeH="0" baseline="0" noProof="0" dirty="0" smtClean="0">
                <a:ln>
                  <a:noFill/>
                </a:ln>
                <a:solidFill>
                  <a:srgbClr val="00B0F0"/>
                </a:solidFill>
                <a:effectLst/>
                <a:uLnTx/>
                <a:uFillTx/>
                <a:latin typeface="Arial" panose="020B0604020202020204" pitchFamily="34" charset="0"/>
                <a:ea typeface="黑体" panose="02010609060101010101" pitchFamily="49" charset="-122"/>
                <a:cs typeface="+mn-cs"/>
              </a:rPr>
              <a:t>表格</a:t>
            </a:r>
            <a:r>
              <a:rPr kumimoji="0" lang="zh-CN" altLang="en-US" sz="26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zh-CN" sz="26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其实大家并不陌生</a:t>
            </a:r>
            <a:endParaRPr kumimoji="0" lang="zh-CN" altLang="en-US" sz="26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6" name="TextBox 3"/>
          <p:cNvSpPr txBox="1"/>
          <p:nvPr/>
        </p:nvSpPr>
        <p:spPr>
          <a:xfrm>
            <a:off x="1060450" y="3535363"/>
            <a:ext cx="882650" cy="369887"/>
          </a:xfrm>
          <a:prstGeom prst="rect">
            <a:avLst/>
          </a:prstGeom>
          <a:noFill/>
          <a:ln w="9525">
            <a:noFill/>
          </a:ln>
        </p:spPr>
        <p:txBody>
          <a:bodyPr wrap="none">
            <a:spAutoFit/>
          </a:bodyPr>
          <a:p>
            <a:r>
              <a:rPr lang="zh-CN" altLang="en-US" b="1" dirty="0">
                <a:solidFill>
                  <a:srgbClr val="000000"/>
                </a:solidFill>
                <a:latin typeface="微软雅黑" panose="020B0503020204020204" pitchFamily="34" charset="-122"/>
                <a:ea typeface="微软雅黑" panose="020B0503020204020204" pitchFamily="34" charset="-122"/>
              </a:rPr>
              <a:t>课程表</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17" name="TextBox 7"/>
          <p:cNvSpPr txBox="1"/>
          <p:nvPr/>
        </p:nvSpPr>
        <p:spPr>
          <a:xfrm>
            <a:off x="7192963" y="3492500"/>
            <a:ext cx="1108075" cy="368300"/>
          </a:xfrm>
          <a:prstGeom prst="rect">
            <a:avLst/>
          </a:prstGeom>
          <a:noFill/>
          <a:ln w="9525">
            <a:noFill/>
          </a:ln>
        </p:spPr>
        <p:txBody>
          <a:bodyPr wrap="none">
            <a:spAutoFit/>
          </a:bodyPr>
          <a:p>
            <a:r>
              <a:rPr lang="zh-CN" altLang="en-US" b="1" dirty="0">
                <a:solidFill>
                  <a:srgbClr val="000000"/>
                </a:solidFill>
                <a:latin typeface="微软雅黑" panose="020B0503020204020204" pitchFamily="34" charset="-122"/>
                <a:ea typeface="微软雅黑" panose="020B0503020204020204" pitchFamily="34" charset="-122"/>
              </a:rPr>
              <a:t>网上购物</a:t>
            </a:r>
            <a:endParaRPr lang="zh-CN" altLang="en-US" b="1" dirty="0">
              <a:solidFill>
                <a:srgbClr val="000000"/>
              </a:solidFill>
              <a:latin typeface="微软雅黑" panose="020B0503020204020204" pitchFamily="34" charset="-122"/>
              <a:ea typeface="微软雅黑" panose="020B0503020204020204" pitchFamily="34" charset="-122"/>
            </a:endParaRPr>
          </a:p>
        </p:txBody>
      </p:sp>
      <p:pic>
        <p:nvPicPr>
          <p:cNvPr id="18" name="Picture 2"/>
          <p:cNvPicPr>
            <a:picLocks noChangeAspect="1" noChangeArrowheads="1"/>
          </p:cNvPicPr>
          <p:nvPr/>
        </p:nvPicPr>
        <p:blipFill>
          <a:blip r:embed="rId1"/>
          <a:srcRect/>
          <a:stretch>
            <a:fillRect/>
          </a:stretch>
        </p:blipFill>
        <p:spPr bwMode="auto">
          <a:xfrm>
            <a:off x="422275" y="1970088"/>
            <a:ext cx="2120900" cy="1266825"/>
          </a:xfrm>
          <a:prstGeom prst="rect">
            <a:avLst/>
          </a:prstGeom>
          <a:ln>
            <a:solidFill>
              <a:schemeClr val="bg1">
                <a:lumMod val="95000"/>
              </a:schemeClr>
            </a:solidFill>
          </a:ln>
          <a:effectLst>
            <a:outerShdw blurRad="292100" dist="139700" dir="2700000" algn="tl" rotWithShape="0">
              <a:srgbClr val="333333">
                <a:alpha val="65000"/>
              </a:srgbClr>
            </a:outerShdw>
          </a:effectLst>
        </p:spPr>
        <p:style>
          <a:lnRef idx="3">
            <a:schemeClr val="lt1"/>
          </a:lnRef>
          <a:fillRef idx="1">
            <a:schemeClr val="accent2"/>
          </a:fillRef>
          <a:effectRef idx="1">
            <a:schemeClr val="accent2"/>
          </a:effectRef>
          <a:fontRef idx="minor">
            <a:schemeClr val="lt1"/>
          </a:fontRef>
        </p:style>
      </p:pic>
      <p:pic>
        <p:nvPicPr>
          <p:cNvPr id="19" name="Picture 5"/>
          <p:cNvPicPr>
            <a:picLocks noChangeAspect="1" noChangeArrowheads="1"/>
          </p:cNvPicPr>
          <p:nvPr/>
        </p:nvPicPr>
        <p:blipFill>
          <a:blip r:embed="rId2"/>
          <a:srcRect/>
          <a:stretch>
            <a:fillRect/>
          </a:stretch>
        </p:blipFill>
        <p:spPr bwMode="auto">
          <a:xfrm>
            <a:off x="3732213" y="1317625"/>
            <a:ext cx="1979613" cy="1346200"/>
          </a:xfrm>
          <a:prstGeom prst="rect">
            <a:avLst/>
          </a:prstGeom>
          <a:ln w="57150">
            <a:solidFill>
              <a:schemeClr val="bg1">
                <a:lumMod val="9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0" name="TextBox 3"/>
          <p:cNvSpPr txBox="1"/>
          <p:nvPr/>
        </p:nvSpPr>
        <p:spPr>
          <a:xfrm>
            <a:off x="4414838" y="2949575"/>
            <a:ext cx="649287" cy="369888"/>
          </a:xfrm>
          <a:prstGeom prst="rect">
            <a:avLst/>
          </a:prstGeom>
          <a:noFill/>
          <a:ln w="9525">
            <a:noFill/>
          </a:ln>
        </p:spPr>
        <p:txBody>
          <a:bodyPr wrap="none">
            <a:spAutoFit/>
          </a:bodyPr>
          <a:p>
            <a:r>
              <a:rPr lang="zh-CN" altLang="en-US" b="1" dirty="0">
                <a:solidFill>
                  <a:srgbClr val="000000"/>
                </a:solidFill>
                <a:latin typeface="微软雅黑" panose="020B0503020204020204" pitchFamily="34" charset="-122"/>
                <a:ea typeface="微软雅黑" panose="020B0503020204020204" pitchFamily="34" charset="-122"/>
              </a:rPr>
              <a:t>查票</a:t>
            </a:r>
            <a:endParaRPr lang="zh-CN" altLang="en-US" b="1" dirty="0">
              <a:solidFill>
                <a:srgbClr val="000000"/>
              </a:solidFill>
              <a:latin typeface="微软雅黑" panose="020B0503020204020204" pitchFamily="34" charset="-122"/>
              <a:ea typeface="微软雅黑" panose="020B0503020204020204" pitchFamily="34" charset="-122"/>
            </a:endParaRPr>
          </a:p>
        </p:txBody>
      </p:sp>
      <p:pic>
        <p:nvPicPr>
          <p:cNvPr id="21" name="Picture 7"/>
          <p:cNvPicPr>
            <a:picLocks noChangeAspect="1" noChangeArrowheads="1"/>
          </p:cNvPicPr>
          <p:nvPr/>
        </p:nvPicPr>
        <p:blipFill>
          <a:blip r:embed="rId3"/>
          <a:srcRect/>
          <a:stretch>
            <a:fillRect/>
          </a:stretch>
        </p:blipFill>
        <p:spPr bwMode="auto">
          <a:xfrm>
            <a:off x="6743700" y="1866900"/>
            <a:ext cx="2014538" cy="1330325"/>
          </a:xfrm>
          <a:prstGeom prst="rect">
            <a:avLst/>
          </a:prstGeom>
          <a:ln w="28575">
            <a:solidFill>
              <a:schemeClr val="bg1">
                <a:lumMod val="9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000000"/>
                                          </p:val>
                                        </p:tav>
                                        <p:tav tm="100000">
                                          <p:val>
                                            <p:strVal val="#ppt_w"/>
                                          </p:val>
                                        </p:tav>
                                      </p:tavLst>
                                    </p:anim>
                                    <p:anim calcmode="lin" valueType="num">
                                      <p:cBhvr>
                                        <p:cTn id="33" dur="500" fill="hold"/>
                                        <p:tgtEl>
                                          <p:spTgt spid="7"/>
                                        </p:tgtEl>
                                        <p:attrNameLst>
                                          <p:attrName>ppt_h</p:attrName>
                                        </p:attrNameLst>
                                      </p:cBhvr>
                                      <p:tavLst>
                                        <p:tav tm="0">
                                          <p:val>
                                            <p:fltVal val="0.00000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315"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3336"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25066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创建表格</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660400" y="2835275"/>
            <a:ext cx="7902575" cy="3646488"/>
            <a:chOff x="659902" y="2326533"/>
            <a:chExt cx="7903571" cy="3647345"/>
          </a:xfrm>
        </p:grpSpPr>
        <p:sp>
          <p:nvSpPr>
            <p:cNvPr id="12" name="直接连接符 11"/>
            <p:cNvSpPr/>
            <p:nvPr/>
          </p:nvSpPr>
          <p:spPr>
            <a:xfrm>
              <a:off x="659902" y="5172002"/>
              <a:ext cx="7446313" cy="0"/>
            </a:xfrm>
            <a:prstGeom prst="line">
              <a:avLst/>
            </a:pr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3" name="直接连接符 12"/>
            <p:cNvSpPr/>
            <p:nvPr/>
          </p:nvSpPr>
          <p:spPr>
            <a:xfrm>
              <a:off x="659902" y="3949339"/>
              <a:ext cx="7446313" cy="0"/>
            </a:xfrm>
            <a:prstGeom prst="line">
              <a:avLst/>
            </a:pr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直接连接符 13"/>
            <p:cNvSpPr/>
            <p:nvPr/>
          </p:nvSpPr>
          <p:spPr>
            <a:xfrm>
              <a:off x="659902" y="2726677"/>
              <a:ext cx="7446313" cy="0"/>
            </a:xfrm>
            <a:prstGeom prst="line">
              <a:avLst/>
            </a:pr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任意多边形 14"/>
            <p:cNvSpPr/>
            <p:nvPr/>
          </p:nvSpPr>
          <p:spPr>
            <a:xfrm>
              <a:off x="2714386" y="2326533"/>
              <a:ext cx="5849087" cy="400144"/>
            </a:xfrm>
            <a:custGeom>
              <a:avLst/>
              <a:gdLst>
                <a:gd name="connsiteX0" fmla="*/ 0 w 5848642"/>
                <a:gd name="connsiteY0" fmla="*/ 0 h 400767"/>
                <a:gd name="connsiteX1" fmla="*/ 5848642 w 5848642"/>
                <a:gd name="connsiteY1" fmla="*/ 0 h 400767"/>
                <a:gd name="connsiteX2" fmla="*/ 5848642 w 5848642"/>
                <a:gd name="connsiteY2" fmla="*/ 400767 h 400767"/>
                <a:gd name="connsiteX3" fmla="*/ 0 w 5848642"/>
                <a:gd name="connsiteY3" fmla="*/ 400767 h 400767"/>
                <a:gd name="connsiteX4" fmla="*/ 0 w 5848642"/>
                <a:gd name="connsiteY4" fmla="*/ 0 h 4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642" h="400767">
                  <a:moveTo>
                    <a:pt x="0" y="0"/>
                  </a:moveTo>
                  <a:lnTo>
                    <a:pt x="5848642" y="0"/>
                  </a:lnTo>
                  <a:lnTo>
                    <a:pt x="5848642" y="400767"/>
                  </a:lnTo>
                  <a:lnTo>
                    <a:pt x="0" y="40076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76200" tIns="76200" rIns="76200" bIns="76200" spcCol="1270" anchor="b"/>
            <a:lstStyle/>
            <a:p>
              <a:pPr marL="0" marR="0" lvl="0" indent="0" algn="l" defTabSz="1778000" rtl="0" eaLnBrk="0" fontAlgn="base" latinLnBrk="0" hangingPunct="0">
                <a:lnSpc>
                  <a:spcPct val="90000"/>
                </a:lnSpc>
                <a:spcBef>
                  <a:spcPct val="0"/>
                </a:spcBef>
                <a:spcAft>
                  <a:spcPct val="35000"/>
                </a:spcAft>
                <a:buClrTx/>
                <a:buSzTx/>
                <a:buFontTx/>
                <a:buNone/>
                <a:defRPr/>
              </a:pPr>
              <a:r>
                <a:rPr kumimoji="0" lang="zh-CN" altLang="en-US" sz="4000" b="0" i="0" u="none" strike="noStrike" kern="1200" cap="none" spc="0" normalizeH="0" baseline="0" noProof="0" dirty="0">
                  <a:ln>
                    <a:noFill/>
                  </a:ln>
                  <a:solidFill>
                    <a:sysClr val="windowText" lastClr="000000"/>
                  </a:solidFill>
                  <a:effectLst/>
                  <a:uLnTx/>
                  <a:uFillTx/>
                  <a:latin typeface="Franklin Gothic Book"/>
                  <a:ea typeface="黑体" panose="02010609060101010101" pitchFamily="49" charset="-122"/>
                  <a:cs typeface="+mn-cs"/>
                </a:rPr>
                <a:t>　</a:t>
              </a:r>
              <a:endParaRPr kumimoji="0" lang="zh-CN" altLang="en-US" sz="4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6" name="任意多边形 15"/>
            <p:cNvSpPr/>
            <p:nvPr/>
          </p:nvSpPr>
          <p:spPr>
            <a:xfrm>
              <a:off x="659902" y="2326533"/>
              <a:ext cx="2054484" cy="400144"/>
            </a:xfrm>
            <a:custGeom>
              <a:avLst/>
              <a:gdLst>
                <a:gd name="connsiteX0" fmla="*/ 66808 w 2054928"/>
                <a:gd name="connsiteY0" fmla="*/ 0 h 400767"/>
                <a:gd name="connsiteX1" fmla="*/ 1988120 w 2054928"/>
                <a:gd name="connsiteY1" fmla="*/ 0 h 400767"/>
                <a:gd name="connsiteX2" fmla="*/ 2054928 w 2054928"/>
                <a:gd name="connsiteY2" fmla="*/ 66808 h 400767"/>
                <a:gd name="connsiteX3" fmla="*/ 2054928 w 2054928"/>
                <a:gd name="connsiteY3" fmla="*/ 400767 h 400767"/>
                <a:gd name="connsiteX4" fmla="*/ 2054928 w 2054928"/>
                <a:gd name="connsiteY4" fmla="*/ 400767 h 400767"/>
                <a:gd name="connsiteX5" fmla="*/ 0 w 2054928"/>
                <a:gd name="connsiteY5" fmla="*/ 400767 h 400767"/>
                <a:gd name="connsiteX6" fmla="*/ 0 w 2054928"/>
                <a:gd name="connsiteY6" fmla="*/ 400767 h 400767"/>
                <a:gd name="connsiteX7" fmla="*/ 0 w 2054928"/>
                <a:gd name="connsiteY7" fmla="*/ 66808 h 400767"/>
                <a:gd name="connsiteX8" fmla="*/ 66808 w 2054928"/>
                <a:gd name="connsiteY8" fmla="*/ 0 h 4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28" h="400767">
                  <a:moveTo>
                    <a:pt x="66808" y="0"/>
                  </a:moveTo>
                  <a:lnTo>
                    <a:pt x="1988120" y="0"/>
                  </a:lnTo>
                  <a:cubicBezTo>
                    <a:pt x="2025017" y="0"/>
                    <a:pt x="2054928" y="29911"/>
                    <a:pt x="2054928" y="66808"/>
                  </a:cubicBezTo>
                  <a:lnTo>
                    <a:pt x="2054928" y="400767"/>
                  </a:lnTo>
                  <a:lnTo>
                    <a:pt x="2054928" y="400767"/>
                  </a:lnTo>
                  <a:lnTo>
                    <a:pt x="0" y="400767"/>
                  </a:lnTo>
                  <a:lnTo>
                    <a:pt x="0" y="400767"/>
                  </a:lnTo>
                  <a:lnTo>
                    <a:pt x="0" y="66808"/>
                  </a:lnTo>
                  <a:cubicBezTo>
                    <a:pt x="0" y="29911"/>
                    <a:pt x="29911" y="0"/>
                    <a:pt x="66808" y="0"/>
                  </a:cubicBezTo>
                  <a:close/>
                </a:path>
              </a:pathLst>
            </a:cu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lIns="57667" tIns="57667" rIns="57667" bIns="38100" spcCol="1270" anchor="ct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mn-lt"/>
                  <a:ea typeface="+mn-ea"/>
                  <a:cs typeface="+mn-cs"/>
                </a:rPr>
                <a:t>&lt;</a:t>
              </a:r>
              <a:r>
                <a:rPr kumimoji="0" lang="en-US" altLang="zh-CN" sz="2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table</a:t>
              </a:r>
              <a:r>
                <a:rPr kumimoji="0" lang="en-US" altLang="zh-CN" sz="2000" b="1" i="0" u="none" strike="noStrike" kern="1200" cap="none" spc="0" normalizeH="0" baseline="0" noProof="0" dirty="0">
                  <a:ln>
                    <a:noFill/>
                  </a:ln>
                  <a:solidFill>
                    <a:schemeClr val="bg1"/>
                  </a:solidFill>
                  <a:effectLst/>
                  <a:uLnTx/>
                  <a:uFillTx/>
                  <a:latin typeface="+mn-lt"/>
                  <a:ea typeface="+mn-ea"/>
                  <a:cs typeface="+mn-cs"/>
                </a:rPr>
                <a:t>&gt;&lt;/table&gt;</a:t>
              </a:r>
              <a:endParaRPr kumimoji="0" lang="zh-CN" altLang="en-US" sz="20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7" name="任意多边形 16"/>
            <p:cNvSpPr/>
            <p:nvPr/>
          </p:nvSpPr>
          <p:spPr>
            <a:xfrm>
              <a:off x="659902" y="2726677"/>
              <a:ext cx="7903571" cy="801876"/>
            </a:xfrm>
            <a:custGeom>
              <a:avLst/>
              <a:gdLst>
                <a:gd name="connsiteX0" fmla="*/ 0 w 7903571"/>
                <a:gd name="connsiteY0" fmla="*/ 0 h 801655"/>
                <a:gd name="connsiteX1" fmla="*/ 7903571 w 7903571"/>
                <a:gd name="connsiteY1" fmla="*/ 0 h 801655"/>
                <a:gd name="connsiteX2" fmla="*/ 7903571 w 7903571"/>
                <a:gd name="connsiteY2" fmla="*/ 801655 h 801655"/>
                <a:gd name="connsiteX3" fmla="*/ 0 w 7903571"/>
                <a:gd name="connsiteY3" fmla="*/ 801655 h 801655"/>
                <a:gd name="connsiteX4" fmla="*/ 0 w 7903571"/>
                <a:gd name="connsiteY4" fmla="*/ 0 h 80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571" h="801655">
                  <a:moveTo>
                    <a:pt x="0" y="0"/>
                  </a:moveTo>
                  <a:lnTo>
                    <a:pt x="7903571" y="0"/>
                  </a:lnTo>
                  <a:lnTo>
                    <a:pt x="7903571" y="801655"/>
                  </a:lnTo>
                  <a:lnTo>
                    <a:pt x="0" y="80165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108585" tIns="108585" rIns="108585" bIns="108585" spcCol="1270"/>
            <a:lstStyle/>
            <a:p>
              <a:pPr marL="285750" marR="0" lvl="1" indent="-285750" algn="l" defTabSz="1955800" rtl="0" eaLnBrk="0" fontAlgn="base" latinLnBrk="0" hangingPunct="0">
                <a:lnSpc>
                  <a:spcPct val="90000"/>
                </a:lnSpc>
                <a:spcBef>
                  <a:spcPct val="0"/>
                </a:spcBef>
                <a:spcAft>
                  <a:spcPct val="15000"/>
                </a:spcAft>
                <a:buClrTx/>
                <a:buSzTx/>
                <a:buFontTx/>
                <a:buChar char="•"/>
                <a:defRPr/>
              </a:pPr>
              <a:endParaRPr kumimoji="0" lang="zh-CN" altLang="en-US" sz="4400" b="0" i="0" u="none" strike="noStrike" kern="1200" cap="none" spc="0" normalizeH="0" baseline="0" noProof="0" dirty="0">
                <a:ln>
                  <a:noFill/>
                </a:ln>
                <a:solidFill>
                  <a:sysClr val="window" lastClr="FFFFFF">
                    <a:hueOff val="0"/>
                    <a:satOff val="0"/>
                    <a:lumOff val="0"/>
                    <a:alphaOff val="0"/>
                  </a:sysClr>
                </a:solidFill>
                <a:effectLst/>
                <a:uLnTx/>
                <a:uFillTx/>
                <a:latin typeface="Franklin Gothic Book"/>
                <a:ea typeface="黑体" panose="02010609060101010101" pitchFamily="49" charset="-122"/>
                <a:cs typeface="+mn-cs"/>
              </a:endParaRPr>
            </a:p>
          </p:txBody>
        </p:sp>
        <p:sp>
          <p:nvSpPr>
            <p:cNvPr id="18" name="任意多边形 17"/>
            <p:cNvSpPr/>
            <p:nvPr/>
          </p:nvSpPr>
          <p:spPr>
            <a:xfrm>
              <a:off x="2714386" y="3549195"/>
              <a:ext cx="5849087" cy="400144"/>
            </a:xfrm>
            <a:custGeom>
              <a:avLst/>
              <a:gdLst>
                <a:gd name="connsiteX0" fmla="*/ 0 w 5848642"/>
                <a:gd name="connsiteY0" fmla="*/ 0 h 400767"/>
                <a:gd name="connsiteX1" fmla="*/ 5848642 w 5848642"/>
                <a:gd name="connsiteY1" fmla="*/ 0 h 400767"/>
                <a:gd name="connsiteX2" fmla="*/ 5848642 w 5848642"/>
                <a:gd name="connsiteY2" fmla="*/ 400767 h 400767"/>
                <a:gd name="connsiteX3" fmla="*/ 0 w 5848642"/>
                <a:gd name="connsiteY3" fmla="*/ 400767 h 400767"/>
                <a:gd name="connsiteX4" fmla="*/ 0 w 5848642"/>
                <a:gd name="connsiteY4" fmla="*/ 0 h 4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642" h="400767">
                  <a:moveTo>
                    <a:pt x="0" y="0"/>
                  </a:moveTo>
                  <a:lnTo>
                    <a:pt x="5848642" y="0"/>
                  </a:lnTo>
                  <a:lnTo>
                    <a:pt x="5848642" y="400767"/>
                  </a:lnTo>
                  <a:lnTo>
                    <a:pt x="0" y="40076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76200" tIns="76200" rIns="76200" bIns="76200" spcCol="1270" anchor="b"/>
            <a:lstStyle/>
            <a:p>
              <a:pPr marL="0" marR="0" lvl="0" indent="0" algn="l" defTabSz="1778000" rtl="0" eaLnBrk="0" fontAlgn="base" latinLnBrk="0" hangingPunct="0">
                <a:lnSpc>
                  <a:spcPct val="90000"/>
                </a:lnSpc>
                <a:spcBef>
                  <a:spcPct val="0"/>
                </a:spcBef>
                <a:spcAft>
                  <a:spcPct val="35000"/>
                </a:spcAft>
                <a:buClrTx/>
                <a:buSzTx/>
                <a:buFontTx/>
                <a:buNone/>
                <a:defRPr/>
              </a:pPr>
              <a:endParaRPr kumimoji="0" lang="zh-CN" altLang="en-US" sz="4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任意多边形 18"/>
            <p:cNvSpPr/>
            <p:nvPr/>
          </p:nvSpPr>
          <p:spPr>
            <a:xfrm>
              <a:off x="659902" y="3549195"/>
              <a:ext cx="2054484" cy="400144"/>
            </a:xfrm>
            <a:custGeom>
              <a:avLst/>
              <a:gdLst>
                <a:gd name="connsiteX0" fmla="*/ 66808 w 2054928"/>
                <a:gd name="connsiteY0" fmla="*/ 0 h 400767"/>
                <a:gd name="connsiteX1" fmla="*/ 1988120 w 2054928"/>
                <a:gd name="connsiteY1" fmla="*/ 0 h 400767"/>
                <a:gd name="connsiteX2" fmla="*/ 2054928 w 2054928"/>
                <a:gd name="connsiteY2" fmla="*/ 66808 h 400767"/>
                <a:gd name="connsiteX3" fmla="*/ 2054928 w 2054928"/>
                <a:gd name="connsiteY3" fmla="*/ 400767 h 400767"/>
                <a:gd name="connsiteX4" fmla="*/ 2054928 w 2054928"/>
                <a:gd name="connsiteY4" fmla="*/ 400767 h 400767"/>
                <a:gd name="connsiteX5" fmla="*/ 0 w 2054928"/>
                <a:gd name="connsiteY5" fmla="*/ 400767 h 400767"/>
                <a:gd name="connsiteX6" fmla="*/ 0 w 2054928"/>
                <a:gd name="connsiteY6" fmla="*/ 400767 h 400767"/>
                <a:gd name="connsiteX7" fmla="*/ 0 w 2054928"/>
                <a:gd name="connsiteY7" fmla="*/ 66808 h 400767"/>
                <a:gd name="connsiteX8" fmla="*/ 66808 w 2054928"/>
                <a:gd name="connsiteY8" fmla="*/ 0 h 4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28" h="400767">
                  <a:moveTo>
                    <a:pt x="66808" y="0"/>
                  </a:moveTo>
                  <a:lnTo>
                    <a:pt x="1988120" y="0"/>
                  </a:lnTo>
                  <a:cubicBezTo>
                    <a:pt x="2025017" y="0"/>
                    <a:pt x="2054928" y="29911"/>
                    <a:pt x="2054928" y="66808"/>
                  </a:cubicBezTo>
                  <a:lnTo>
                    <a:pt x="2054928" y="400767"/>
                  </a:lnTo>
                  <a:lnTo>
                    <a:pt x="2054928" y="400767"/>
                  </a:lnTo>
                  <a:lnTo>
                    <a:pt x="0" y="400767"/>
                  </a:lnTo>
                  <a:lnTo>
                    <a:pt x="0" y="400767"/>
                  </a:lnTo>
                  <a:lnTo>
                    <a:pt x="0" y="66808"/>
                  </a:lnTo>
                  <a:cubicBezTo>
                    <a:pt x="0" y="29911"/>
                    <a:pt x="29911" y="0"/>
                    <a:pt x="66808" y="0"/>
                  </a:cubicBezTo>
                  <a:close/>
                </a:path>
              </a:pathLst>
            </a:custGeom>
            <a:solidFill>
              <a:schemeClr val="accent4">
                <a:lumMod val="75000"/>
              </a:scheme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lt1"/>
            </a:fontRef>
          </p:style>
          <p:txBody>
            <a:bodyPr lIns="57667" tIns="57667" rIns="57667" bIns="38100" spcCol="1270" anchor="ct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mn-lt"/>
                  <a:ea typeface="+mn-ea"/>
                  <a:cs typeface="+mn-cs"/>
                </a:rPr>
                <a:t>&lt;</a:t>
              </a:r>
              <a:r>
                <a:rPr kumimoji="0" lang="en-US" altLang="zh-CN" sz="2000" b="1" i="0" u="none" strike="noStrike" kern="1200" cap="none" spc="0" normalizeH="0" baseline="0" noProof="0" dirty="0" err="1">
                  <a:ln>
                    <a:noFill/>
                  </a:ln>
                  <a:solidFill>
                    <a:schemeClr val="bg1"/>
                  </a:solidFill>
                  <a:effectLst/>
                  <a:uLnTx/>
                  <a:uFillTx/>
                  <a:latin typeface="+mn-lt"/>
                  <a:ea typeface="+mn-ea"/>
                  <a:cs typeface="+mn-cs"/>
                </a:rPr>
                <a:t>tr</a:t>
              </a:r>
              <a:r>
                <a:rPr kumimoji="0" lang="en-US" altLang="zh-CN" sz="2000" b="1" i="0" u="none" strike="noStrike" kern="1200" cap="none" spc="0" normalizeH="0" baseline="0" noProof="0" dirty="0">
                  <a:ln>
                    <a:noFill/>
                  </a:ln>
                  <a:solidFill>
                    <a:schemeClr val="bg1"/>
                  </a:solidFill>
                  <a:effectLst/>
                  <a:uLnTx/>
                  <a:uFillTx/>
                  <a:latin typeface="+mn-lt"/>
                  <a:ea typeface="+mn-ea"/>
                  <a:cs typeface="+mn-cs"/>
                </a:rPr>
                <a:t>&gt;&lt;/</a:t>
              </a:r>
              <a:r>
                <a:rPr kumimoji="0" lang="en-US" altLang="zh-CN" sz="2000" b="1" i="0" u="none" strike="noStrike" kern="1200" cap="none" spc="0" normalizeH="0" baseline="0" noProof="0" dirty="0" err="1">
                  <a:ln>
                    <a:noFill/>
                  </a:ln>
                  <a:solidFill>
                    <a:schemeClr val="bg1"/>
                  </a:solidFill>
                  <a:effectLst/>
                  <a:uLnTx/>
                  <a:uFillTx/>
                  <a:latin typeface="+mn-lt"/>
                  <a:ea typeface="+mn-ea"/>
                  <a:cs typeface="+mn-cs"/>
                </a:rPr>
                <a:t>tr</a:t>
              </a:r>
              <a:r>
                <a:rPr kumimoji="0" lang="en-US" altLang="zh-CN" sz="2000" b="1" i="0" u="none" strike="noStrike" kern="1200" cap="none" spc="0" normalizeH="0" baseline="0" noProof="0" dirty="0">
                  <a:ln>
                    <a:noFill/>
                  </a:ln>
                  <a:solidFill>
                    <a:schemeClr val="bg1"/>
                  </a:solidFill>
                  <a:effectLst/>
                  <a:uLnTx/>
                  <a:uFillTx/>
                  <a:latin typeface="+mn-lt"/>
                  <a:ea typeface="+mn-ea"/>
                  <a:cs typeface="+mn-cs"/>
                </a:rPr>
                <a:t>&gt;</a:t>
              </a:r>
              <a:endParaRPr kumimoji="0" lang="zh-CN" altLang="en-US" sz="20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0" name="任意多边形 19"/>
            <p:cNvSpPr/>
            <p:nvPr/>
          </p:nvSpPr>
          <p:spPr>
            <a:xfrm>
              <a:off x="659902" y="3949339"/>
              <a:ext cx="7903571" cy="801876"/>
            </a:xfrm>
            <a:custGeom>
              <a:avLst/>
              <a:gdLst>
                <a:gd name="connsiteX0" fmla="*/ 0 w 7903571"/>
                <a:gd name="connsiteY0" fmla="*/ 0 h 801655"/>
                <a:gd name="connsiteX1" fmla="*/ 7903571 w 7903571"/>
                <a:gd name="connsiteY1" fmla="*/ 0 h 801655"/>
                <a:gd name="connsiteX2" fmla="*/ 7903571 w 7903571"/>
                <a:gd name="connsiteY2" fmla="*/ 801655 h 801655"/>
                <a:gd name="connsiteX3" fmla="*/ 0 w 7903571"/>
                <a:gd name="connsiteY3" fmla="*/ 801655 h 801655"/>
                <a:gd name="connsiteX4" fmla="*/ 0 w 7903571"/>
                <a:gd name="connsiteY4" fmla="*/ 0 h 80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571" h="801655">
                  <a:moveTo>
                    <a:pt x="0" y="0"/>
                  </a:moveTo>
                  <a:lnTo>
                    <a:pt x="7903571" y="0"/>
                  </a:lnTo>
                  <a:lnTo>
                    <a:pt x="7903571" y="801655"/>
                  </a:lnTo>
                  <a:lnTo>
                    <a:pt x="0" y="80165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108585" tIns="108585" rIns="108585" bIns="108585" spcCol="1270"/>
            <a:lstStyle/>
            <a:p>
              <a:pPr marL="285750" marR="0" lvl="1" indent="-285750" algn="l" defTabSz="1955800" rtl="0" eaLnBrk="0" fontAlgn="base" latinLnBrk="0" hangingPunct="0">
                <a:lnSpc>
                  <a:spcPct val="90000"/>
                </a:lnSpc>
                <a:spcBef>
                  <a:spcPct val="0"/>
                </a:spcBef>
                <a:spcAft>
                  <a:spcPct val="15000"/>
                </a:spcAft>
                <a:buClrTx/>
                <a:buSzTx/>
                <a:buFontTx/>
                <a:buChar char="•"/>
                <a:defRPr/>
              </a:pPr>
              <a:endParaRPr kumimoji="0" lang="zh-CN" altLang="en-US" sz="4400" b="0" i="0" u="none" strike="noStrike" kern="1200" cap="none" spc="0" normalizeH="0" baseline="0" noProof="0">
                <a:ln>
                  <a:noFill/>
                </a:ln>
                <a:solidFill>
                  <a:sysClr val="window" lastClr="FFFFFF">
                    <a:hueOff val="0"/>
                    <a:satOff val="0"/>
                    <a:lumOff val="0"/>
                    <a:alphaOff val="0"/>
                  </a:sysClr>
                </a:solidFill>
                <a:effectLst/>
                <a:uLnTx/>
                <a:uFillTx/>
                <a:latin typeface="Franklin Gothic Book"/>
                <a:ea typeface="黑体" panose="02010609060101010101" pitchFamily="49" charset="-122"/>
                <a:cs typeface="+mn-cs"/>
              </a:endParaRPr>
            </a:p>
          </p:txBody>
        </p:sp>
        <p:sp>
          <p:nvSpPr>
            <p:cNvPr id="21" name="任意多边形 20"/>
            <p:cNvSpPr/>
            <p:nvPr/>
          </p:nvSpPr>
          <p:spPr>
            <a:xfrm>
              <a:off x="2714386" y="4771858"/>
              <a:ext cx="5849087" cy="400144"/>
            </a:xfrm>
            <a:custGeom>
              <a:avLst/>
              <a:gdLst>
                <a:gd name="connsiteX0" fmla="*/ 0 w 5848642"/>
                <a:gd name="connsiteY0" fmla="*/ 0 h 400767"/>
                <a:gd name="connsiteX1" fmla="*/ 5848642 w 5848642"/>
                <a:gd name="connsiteY1" fmla="*/ 0 h 400767"/>
                <a:gd name="connsiteX2" fmla="*/ 5848642 w 5848642"/>
                <a:gd name="connsiteY2" fmla="*/ 400767 h 400767"/>
                <a:gd name="connsiteX3" fmla="*/ 0 w 5848642"/>
                <a:gd name="connsiteY3" fmla="*/ 400767 h 400767"/>
                <a:gd name="connsiteX4" fmla="*/ 0 w 5848642"/>
                <a:gd name="connsiteY4" fmla="*/ 0 h 4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642" h="400767">
                  <a:moveTo>
                    <a:pt x="0" y="0"/>
                  </a:moveTo>
                  <a:lnTo>
                    <a:pt x="5848642" y="0"/>
                  </a:lnTo>
                  <a:lnTo>
                    <a:pt x="5848642" y="400767"/>
                  </a:lnTo>
                  <a:lnTo>
                    <a:pt x="0" y="40076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76200" tIns="76200" rIns="76200" bIns="76200" spcCol="1270" anchor="b"/>
            <a:lstStyle/>
            <a:p>
              <a:pPr marL="0" marR="0" lvl="0" indent="0" algn="l" defTabSz="1778000" rtl="0" eaLnBrk="0" fontAlgn="base" latinLnBrk="0" hangingPunct="0">
                <a:lnSpc>
                  <a:spcPct val="90000"/>
                </a:lnSpc>
                <a:spcBef>
                  <a:spcPct val="0"/>
                </a:spcBef>
                <a:spcAft>
                  <a:spcPct val="35000"/>
                </a:spcAft>
                <a:buClrTx/>
                <a:buSzTx/>
                <a:buFontTx/>
                <a:buNone/>
                <a:defRPr/>
              </a:pPr>
              <a:r>
                <a:rPr kumimoji="0" lang="zh-CN" altLang="en-US" sz="4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　</a:t>
              </a:r>
              <a:endParaRPr kumimoji="0" lang="zh-CN" altLang="en-US" sz="4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2" name="任意多边形 21"/>
            <p:cNvSpPr/>
            <p:nvPr/>
          </p:nvSpPr>
          <p:spPr>
            <a:xfrm>
              <a:off x="659902" y="4771858"/>
              <a:ext cx="2054484" cy="400144"/>
            </a:xfrm>
            <a:custGeom>
              <a:avLst/>
              <a:gdLst>
                <a:gd name="connsiteX0" fmla="*/ 66808 w 2054928"/>
                <a:gd name="connsiteY0" fmla="*/ 0 h 400767"/>
                <a:gd name="connsiteX1" fmla="*/ 1988120 w 2054928"/>
                <a:gd name="connsiteY1" fmla="*/ 0 h 400767"/>
                <a:gd name="connsiteX2" fmla="*/ 2054928 w 2054928"/>
                <a:gd name="connsiteY2" fmla="*/ 66808 h 400767"/>
                <a:gd name="connsiteX3" fmla="*/ 2054928 w 2054928"/>
                <a:gd name="connsiteY3" fmla="*/ 400767 h 400767"/>
                <a:gd name="connsiteX4" fmla="*/ 2054928 w 2054928"/>
                <a:gd name="connsiteY4" fmla="*/ 400767 h 400767"/>
                <a:gd name="connsiteX5" fmla="*/ 0 w 2054928"/>
                <a:gd name="connsiteY5" fmla="*/ 400767 h 400767"/>
                <a:gd name="connsiteX6" fmla="*/ 0 w 2054928"/>
                <a:gd name="connsiteY6" fmla="*/ 400767 h 400767"/>
                <a:gd name="connsiteX7" fmla="*/ 0 w 2054928"/>
                <a:gd name="connsiteY7" fmla="*/ 66808 h 400767"/>
                <a:gd name="connsiteX8" fmla="*/ 66808 w 2054928"/>
                <a:gd name="connsiteY8" fmla="*/ 0 h 4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28" h="400767">
                  <a:moveTo>
                    <a:pt x="66808" y="0"/>
                  </a:moveTo>
                  <a:lnTo>
                    <a:pt x="1988120" y="0"/>
                  </a:lnTo>
                  <a:cubicBezTo>
                    <a:pt x="2025017" y="0"/>
                    <a:pt x="2054928" y="29911"/>
                    <a:pt x="2054928" y="66808"/>
                  </a:cubicBezTo>
                  <a:lnTo>
                    <a:pt x="2054928" y="400767"/>
                  </a:lnTo>
                  <a:lnTo>
                    <a:pt x="2054928" y="400767"/>
                  </a:lnTo>
                  <a:lnTo>
                    <a:pt x="0" y="400767"/>
                  </a:lnTo>
                  <a:lnTo>
                    <a:pt x="0" y="400767"/>
                  </a:lnTo>
                  <a:lnTo>
                    <a:pt x="0" y="66808"/>
                  </a:lnTo>
                  <a:cubicBezTo>
                    <a:pt x="0" y="29911"/>
                    <a:pt x="29911" y="0"/>
                    <a:pt x="66808" y="0"/>
                  </a:cubicBezTo>
                  <a:close/>
                </a:path>
              </a:pathLst>
            </a:custGeom>
            <a:solidFill>
              <a:schemeClr val="accent5">
                <a:lumMod val="75000"/>
              </a:schemeClr>
            </a:solidFill>
            <a:ln w="25400" cap="flat" cmpd="sng" algn="ctr">
              <a:solidFill>
                <a:srgbClr val="0070C0"/>
              </a:solidFill>
              <a:prstDash val="solid"/>
            </a:ln>
            <a:effectLst/>
          </p:spPr>
          <p:style>
            <a:lnRef idx="2">
              <a:scrgbClr r="0" g="0" b="0"/>
            </a:lnRef>
            <a:fillRef idx="1">
              <a:scrgbClr r="0" g="0" b="0"/>
            </a:fillRef>
            <a:effectRef idx="0">
              <a:scrgbClr r="0" g="0" b="0"/>
            </a:effectRef>
            <a:fontRef idx="minor">
              <a:schemeClr val="lt1"/>
            </a:fontRef>
          </p:style>
          <p:txBody>
            <a:bodyPr lIns="57667" tIns="57667" rIns="57667" bIns="38100" spcCol="1270" anchor="ct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mn-lt"/>
                  <a:ea typeface="+mn-ea"/>
                  <a:cs typeface="+mn-cs"/>
                </a:rPr>
                <a:t>&lt;td&gt;&lt;/td&gt;</a:t>
              </a:r>
              <a:endParaRPr kumimoji="0" lang="zh-CN" altLang="en-US" sz="20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3" name="任意多边形 22"/>
            <p:cNvSpPr/>
            <p:nvPr/>
          </p:nvSpPr>
          <p:spPr>
            <a:xfrm>
              <a:off x="659902" y="5172002"/>
              <a:ext cx="7903571" cy="801876"/>
            </a:xfrm>
            <a:custGeom>
              <a:avLst/>
              <a:gdLst>
                <a:gd name="connsiteX0" fmla="*/ 0 w 7903571"/>
                <a:gd name="connsiteY0" fmla="*/ 0 h 801655"/>
                <a:gd name="connsiteX1" fmla="*/ 7903571 w 7903571"/>
                <a:gd name="connsiteY1" fmla="*/ 0 h 801655"/>
                <a:gd name="connsiteX2" fmla="*/ 7903571 w 7903571"/>
                <a:gd name="connsiteY2" fmla="*/ 801655 h 801655"/>
                <a:gd name="connsiteX3" fmla="*/ 0 w 7903571"/>
                <a:gd name="connsiteY3" fmla="*/ 801655 h 801655"/>
                <a:gd name="connsiteX4" fmla="*/ 0 w 7903571"/>
                <a:gd name="connsiteY4" fmla="*/ 0 h 80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571" h="801655">
                  <a:moveTo>
                    <a:pt x="0" y="0"/>
                  </a:moveTo>
                  <a:lnTo>
                    <a:pt x="7903571" y="0"/>
                  </a:lnTo>
                  <a:lnTo>
                    <a:pt x="7903571" y="801655"/>
                  </a:lnTo>
                  <a:lnTo>
                    <a:pt x="0" y="80165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108585" tIns="108585" rIns="108585" bIns="108585" spcCol="1270"/>
            <a:lstStyle/>
            <a:p>
              <a:pPr marL="285750" marR="0" lvl="1" indent="-285750" algn="l" defTabSz="1955800" rtl="0" eaLnBrk="0" fontAlgn="base" latinLnBrk="0" hangingPunct="0">
                <a:lnSpc>
                  <a:spcPct val="90000"/>
                </a:lnSpc>
                <a:spcBef>
                  <a:spcPct val="0"/>
                </a:spcBef>
                <a:spcAft>
                  <a:spcPct val="15000"/>
                </a:spcAft>
                <a:buClrTx/>
                <a:buSzTx/>
                <a:buFontTx/>
                <a:buChar char="•"/>
                <a:defRPr/>
              </a:pPr>
              <a:endParaRPr kumimoji="0" lang="zh-CN" altLang="en-US" sz="4400" b="0" i="0" u="none" strike="noStrike" kern="1200" cap="none" spc="0" normalizeH="0" baseline="0" noProof="0">
                <a:ln>
                  <a:noFill/>
                </a:ln>
                <a:solidFill>
                  <a:sysClr val="window" lastClr="FFFFFF">
                    <a:hueOff val="0"/>
                    <a:satOff val="0"/>
                    <a:lumOff val="0"/>
                    <a:alphaOff val="0"/>
                  </a:sysClr>
                </a:solidFill>
                <a:effectLst/>
                <a:uLnTx/>
                <a:uFillTx/>
                <a:latin typeface="Franklin Gothic Book"/>
                <a:ea typeface="黑体" panose="02010609060101010101" pitchFamily="49" charset="-122"/>
                <a:cs typeface="+mn-cs"/>
              </a:endParaRPr>
            </a:p>
          </p:txBody>
        </p:sp>
      </p:grpSp>
      <p:sp>
        <p:nvSpPr>
          <p:cNvPr id="24" name="TextBox 11"/>
          <p:cNvSpPr txBox="1"/>
          <p:nvPr/>
        </p:nvSpPr>
        <p:spPr>
          <a:xfrm>
            <a:off x="3268663" y="2852738"/>
            <a:ext cx="1568450" cy="369887"/>
          </a:xfrm>
          <a:prstGeom prst="rect">
            <a:avLst/>
          </a:prstGeom>
          <a:noFill/>
          <a:ln w="9525">
            <a:noFill/>
          </a:ln>
        </p:spPr>
        <p:txBody>
          <a:bodyPr wrap="none">
            <a:spAutoFit/>
          </a:bodyPr>
          <a:p>
            <a:r>
              <a:rPr lang="zh-CN" altLang="en-US" dirty="0">
                <a:latin typeface="微软雅黑" panose="020B0503020204020204" pitchFamily="34" charset="-122"/>
                <a:ea typeface="微软雅黑" panose="020B0503020204020204" pitchFamily="34" charset="-122"/>
              </a:rPr>
              <a:t>定义一个表格</a:t>
            </a:r>
            <a:endParaRPr lang="zh-CN" altLang="en-US" dirty="0">
              <a:latin typeface="微软雅黑" panose="020B0503020204020204" pitchFamily="34" charset="-122"/>
              <a:ea typeface="微软雅黑" panose="020B0503020204020204" pitchFamily="34" charset="-122"/>
            </a:endParaRPr>
          </a:p>
        </p:txBody>
      </p:sp>
      <p:sp>
        <p:nvSpPr>
          <p:cNvPr id="25" name="TextBox 30"/>
          <p:cNvSpPr txBox="1"/>
          <p:nvPr/>
        </p:nvSpPr>
        <p:spPr>
          <a:xfrm>
            <a:off x="3227388" y="4071938"/>
            <a:ext cx="5081587" cy="369887"/>
          </a:xfrm>
          <a:prstGeom prst="rect">
            <a:avLst/>
          </a:prstGeom>
          <a:noFill/>
          <a:ln w="9525">
            <a:noFill/>
          </a:ln>
        </p:spPr>
        <p:txBody>
          <a:bodyPr wrap="none">
            <a:spAutoFit/>
          </a:bodyPr>
          <a:p>
            <a:r>
              <a:rPr lang="zh-CN" altLang="zh-CN" dirty="0">
                <a:latin typeface="微软雅黑" panose="020B0503020204020204" pitchFamily="34" charset="-122"/>
                <a:ea typeface="微软雅黑" panose="020B0503020204020204" pitchFamily="34" charset="-122"/>
              </a:rPr>
              <a:t>定义表格中的一行</a:t>
            </a:r>
            <a:r>
              <a:rPr lang="zh-CN" altLang="en-US" dirty="0">
                <a:latin typeface="微软雅黑" panose="020B0503020204020204" pitchFamily="34" charset="-122"/>
                <a:ea typeface="微软雅黑" panose="020B0503020204020204" pitchFamily="34" charset="-122"/>
              </a:rPr>
              <a:t>，嵌套在</a:t>
            </a:r>
            <a:r>
              <a:rPr lang="en-US" altLang="zh-CN" dirty="0">
                <a:latin typeface="微软雅黑" panose="020B0503020204020204" pitchFamily="34" charset="-122"/>
                <a:ea typeface="微软雅黑" panose="020B0503020204020204" pitchFamily="34" charset="-122"/>
              </a:rPr>
              <a:t>&lt;table&gt;&lt;/table&gt;</a:t>
            </a:r>
            <a:r>
              <a:rPr lang="zh-CN" altLang="en-US" dirty="0">
                <a:latin typeface="微软雅黑" panose="020B0503020204020204" pitchFamily="34" charset="-122"/>
                <a:ea typeface="微软雅黑" panose="020B0503020204020204" pitchFamily="34" charset="-122"/>
              </a:rPr>
              <a:t>中</a:t>
            </a:r>
            <a:endParaRPr lang="zh-CN" altLang="en-US" dirty="0">
              <a:latin typeface="微软雅黑" panose="020B0503020204020204" pitchFamily="34" charset="-122"/>
              <a:ea typeface="微软雅黑" panose="020B0503020204020204" pitchFamily="34" charset="-122"/>
            </a:endParaRPr>
          </a:p>
        </p:txBody>
      </p:sp>
      <p:sp>
        <p:nvSpPr>
          <p:cNvPr id="26" name="TextBox 38"/>
          <p:cNvSpPr txBox="1"/>
          <p:nvPr/>
        </p:nvSpPr>
        <p:spPr>
          <a:xfrm>
            <a:off x="3227388" y="5294313"/>
            <a:ext cx="4551362" cy="369887"/>
          </a:xfrm>
          <a:prstGeom prst="rect">
            <a:avLst/>
          </a:prstGeom>
          <a:noFill/>
          <a:ln w="9525">
            <a:noFill/>
          </a:ln>
        </p:spPr>
        <p:txBody>
          <a:bodyPr wrap="none">
            <a:spAutoFit/>
          </a:bodyPr>
          <a:p>
            <a:r>
              <a:rPr lang="zh-CN" altLang="zh-CN" dirty="0">
                <a:latin typeface="微软雅黑" panose="020B0503020204020204" pitchFamily="34" charset="-122"/>
                <a:ea typeface="微软雅黑" panose="020B0503020204020204" pitchFamily="34" charset="-122"/>
              </a:rPr>
              <a:t>定义表格中的单元格，嵌套在</a:t>
            </a:r>
            <a:r>
              <a:rPr lang="en-US" altLang="zh-CN" dirty="0">
                <a:latin typeface="微软雅黑" panose="020B0503020204020204" pitchFamily="34" charset="-122"/>
                <a:ea typeface="微软雅黑" panose="020B0503020204020204" pitchFamily="34" charset="-122"/>
              </a:rPr>
              <a:t>&lt;tr&gt;&lt;/tr&gt;</a:t>
            </a:r>
            <a:r>
              <a:rPr lang="zh-CN" altLang="zh-CN" dirty="0">
                <a:latin typeface="微软雅黑" panose="020B0503020204020204" pitchFamily="34" charset="-122"/>
                <a:ea typeface="微软雅黑" panose="020B0503020204020204" pitchFamily="34" charset="-122"/>
              </a:rPr>
              <a:t>中</a:t>
            </a:r>
            <a:endParaRPr lang="zh-CN" altLang="en-US" dirty="0">
              <a:latin typeface="微软雅黑" panose="020B0503020204020204" pitchFamily="34" charset="-122"/>
              <a:ea typeface="微软雅黑" panose="020B0503020204020204" pitchFamily="34" charset="-122"/>
            </a:endParaRPr>
          </a:p>
        </p:txBody>
      </p:sp>
      <p:sp>
        <p:nvSpPr>
          <p:cNvPr id="27" name="TextBox 8"/>
          <p:cNvSpPr txBox="1"/>
          <p:nvPr/>
        </p:nvSpPr>
        <p:spPr>
          <a:xfrm>
            <a:off x="595313" y="2039938"/>
            <a:ext cx="4016375"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创建</a:t>
            </a:r>
            <a:r>
              <a:rPr lang="en-US" altLang="zh-CN" dirty="0">
                <a:solidFill>
                  <a:srgbClr val="3BCCFF"/>
                </a:solidFill>
                <a:latin typeface="微软雅黑" panose="020B0503020204020204" pitchFamily="34" charset="-122"/>
                <a:ea typeface="微软雅黑" panose="020B0503020204020204" pitchFamily="34" charset="-122"/>
              </a:rPr>
              <a:t>table</a:t>
            </a:r>
            <a:r>
              <a:rPr lang="zh-CN" altLang="en-US" dirty="0">
                <a:solidFill>
                  <a:srgbClr val="3BCCFF"/>
                </a:solidFill>
                <a:latin typeface="微软雅黑" panose="020B0503020204020204" pitchFamily="34" charset="-122"/>
                <a:ea typeface="微软雅黑" panose="020B0503020204020204" pitchFamily="34" charset="-122"/>
              </a:rPr>
              <a:t>表格</a:t>
            </a:r>
            <a:r>
              <a:rPr lang="zh-CN" altLang="en-US" dirty="0">
                <a:latin typeface="微软雅黑" panose="020B0503020204020204" pitchFamily="34" charset="-122"/>
                <a:ea typeface="微软雅黑" panose="020B0503020204020204" pitchFamily="34" charset="-122"/>
              </a:rPr>
              <a:t>，离不开以下</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对标签</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4339"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438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427037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7.1.2 &lt;table&gt;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7" name="表格 6"/>
          <p:cNvGraphicFramePr>
            <a:graphicFrameLocks noGrp="1"/>
          </p:cNvGraphicFramePr>
          <p:nvPr/>
        </p:nvGraphicFramePr>
        <p:xfrm>
          <a:off x="812800" y="2122488"/>
          <a:ext cx="7597775" cy="4241801"/>
        </p:xfrm>
        <a:graphic>
          <a:graphicData uri="http://schemas.openxmlformats.org/drawingml/2006/table">
            <a:tbl>
              <a:tblPr firstRow="1" firstCol="1" bandRow="1">
                <a:tableStyleId>{00A15C55-8517-42AA-B614-E9B94910E393}</a:tableStyleId>
              </a:tblPr>
              <a:tblGrid>
                <a:gridCol w="1077731"/>
                <a:gridCol w="3820493"/>
                <a:gridCol w="2699551"/>
              </a:tblGrid>
              <a:tr h="500347">
                <a:tc>
                  <a:txBody>
                    <a:bodyPr/>
                    <a:lstStyle/>
                    <a:p>
                      <a:pPr indent="267970" algn="ctr">
                        <a:spcAft>
                          <a:spcPts val="0"/>
                        </a:spcAft>
                      </a:pPr>
                      <a:r>
                        <a:rPr lang="zh-CN" sz="1100" kern="100" dirty="0">
                          <a:effectLst/>
                        </a:rPr>
                        <a:t>属性</a:t>
                      </a:r>
                      <a:endParaRPr lang="zh-CN" sz="1100" kern="100" dirty="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267970" algn="ctr">
                        <a:spcAft>
                          <a:spcPts val="0"/>
                        </a:spcAft>
                      </a:pPr>
                      <a:r>
                        <a:rPr lang="zh-CN" sz="1100" kern="100">
                          <a:effectLst/>
                        </a:rPr>
                        <a:t>描述</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267970" algn="ctr">
                        <a:spcAft>
                          <a:spcPts val="0"/>
                        </a:spcAft>
                      </a:pPr>
                      <a:r>
                        <a:rPr lang="zh-CN" sz="1100" kern="100" dirty="0">
                          <a:effectLst/>
                        </a:rPr>
                        <a:t>常用属性值</a:t>
                      </a:r>
                      <a:endParaRPr lang="zh-CN" sz="1100" kern="100" dirty="0">
                        <a:effectLst/>
                        <a:latin typeface="微软雅黑" panose="020B0503020204020204" pitchFamily="34" charset="-122"/>
                        <a:ea typeface="微软雅黑" panose="020B0503020204020204" pitchFamily="34" charset="-122"/>
                      </a:endParaRPr>
                    </a:p>
                  </a:txBody>
                  <a:tcPr marL="68582" marR="68582" marT="0" marB="0" anchor="ctr"/>
                </a:tc>
              </a:tr>
              <a:tr h="429992">
                <a:tc>
                  <a:txBody>
                    <a:bodyPr/>
                    <a:lstStyle/>
                    <a:p>
                      <a:pPr indent="127000">
                        <a:spcAft>
                          <a:spcPts val="0"/>
                        </a:spcAft>
                      </a:pPr>
                      <a:r>
                        <a:rPr lang="en-US" sz="1100" kern="100">
                          <a:effectLst/>
                        </a:rPr>
                        <a:t>border</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spcAft>
                          <a:spcPts val="0"/>
                        </a:spcAft>
                      </a:pPr>
                      <a:r>
                        <a:rPr lang="zh-CN" sz="1100" kern="100">
                          <a:effectLst/>
                        </a:rPr>
                        <a:t>设置表格的边框（默认</a:t>
                      </a:r>
                      <a:r>
                        <a:rPr lang="en-US" sz="1100" kern="100">
                          <a:effectLst/>
                        </a:rPr>
                        <a:t>border="0"</a:t>
                      </a:r>
                      <a:r>
                        <a:rPr lang="zh-CN" sz="1100" kern="100">
                          <a:effectLst/>
                        </a:rPr>
                        <a:t>为无边框）</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lgn="just">
                        <a:spcAft>
                          <a:spcPts val="0"/>
                        </a:spcAft>
                      </a:pPr>
                      <a:r>
                        <a:rPr lang="zh-CN" sz="1100" kern="100">
                          <a:effectLst/>
                        </a:rPr>
                        <a:t>像素值</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r>
              <a:tr h="481217">
                <a:tc>
                  <a:txBody>
                    <a:bodyPr/>
                    <a:lstStyle/>
                    <a:p>
                      <a:pPr indent="127000">
                        <a:spcAft>
                          <a:spcPts val="0"/>
                        </a:spcAft>
                      </a:pPr>
                      <a:r>
                        <a:rPr lang="en-US" sz="1100" kern="100">
                          <a:effectLst/>
                        </a:rPr>
                        <a:t>cellspacing</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spcAft>
                          <a:spcPts val="0"/>
                        </a:spcAft>
                      </a:pPr>
                      <a:r>
                        <a:rPr lang="zh-CN" sz="1100" kern="100">
                          <a:effectLst/>
                        </a:rPr>
                        <a:t>设置单元格与单元格边框之间的空白间距</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lgn="just">
                        <a:spcAft>
                          <a:spcPts val="0"/>
                        </a:spcAft>
                      </a:pPr>
                      <a:r>
                        <a:rPr lang="zh-CN" sz="1100" kern="100">
                          <a:effectLst/>
                        </a:rPr>
                        <a:t>像素值（默认为</a:t>
                      </a:r>
                      <a:r>
                        <a:rPr lang="en-US" sz="1100" kern="100">
                          <a:effectLst/>
                        </a:rPr>
                        <a:t>2</a:t>
                      </a:r>
                      <a:r>
                        <a:rPr lang="zh-CN" sz="1100" kern="100">
                          <a:effectLst/>
                        </a:rPr>
                        <a:t>像素）</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r>
              <a:tr h="472288">
                <a:tc>
                  <a:txBody>
                    <a:bodyPr/>
                    <a:lstStyle/>
                    <a:p>
                      <a:pPr indent="127000">
                        <a:spcAft>
                          <a:spcPts val="0"/>
                        </a:spcAft>
                      </a:pPr>
                      <a:r>
                        <a:rPr lang="en-US" sz="1100" kern="0">
                          <a:effectLst/>
                        </a:rPr>
                        <a:t>cellpadding</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spcAft>
                          <a:spcPts val="0"/>
                        </a:spcAft>
                      </a:pPr>
                      <a:r>
                        <a:rPr lang="zh-CN" sz="1100" kern="100">
                          <a:effectLst/>
                        </a:rPr>
                        <a:t>设置单元格内容与单元格边框之间的空白间距</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lgn="just">
                        <a:spcAft>
                          <a:spcPts val="0"/>
                        </a:spcAft>
                      </a:pPr>
                      <a:r>
                        <a:rPr lang="zh-CN" sz="1100" kern="100">
                          <a:effectLst/>
                        </a:rPr>
                        <a:t>像素值（默认为</a:t>
                      </a:r>
                      <a:r>
                        <a:rPr lang="en-US" sz="1100" kern="100">
                          <a:effectLst/>
                        </a:rPr>
                        <a:t>1</a:t>
                      </a:r>
                      <a:r>
                        <a:rPr lang="zh-CN" sz="1100" kern="100">
                          <a:effectLst/>
                        </a:rPr>
                        <a:t>像素）</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r>
              <a:tr h="457155">
                <a:tc>
                  <a:txBody>
                    <a:bodyPr/>
                    <a:lstStyle/>
                    <a:p>
                      <a:pPr indent="127000">
                        <a:spcAft>
                          <a:spcPts val="0"/>
                        </a:spcAft>
                      </a:pPr>
                      <a:r>
                        <a:rPr lang="en-US" sz="1100" kern="100">
                          <a:effectLst/>
                        </a:rPr>
                        <a:t>width</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spcAft>
                          <a:spcPts val="0"/>
                        </a:spcAft>
                      </a:pPr>
                      <a:r>
                        <a:rPr lang="zh-CN" sz="1100" kern="0">
                          <a:effectLst/>
                        </a:rPr>
                        <a:t>设置表格的宽度</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lgn="just">
                        <a:spcAft>
                          <a:spcPts val="0"/>
                        </a:spcAft>
                      </a:pPr>
                      <a:r>
                        <a:rPr lang="zh-CN" sz="1100" kern="100">
                          <a:effectLst/>
                        </a:rPr>
                        <a:t>像素值</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r>
              <a:tr h="469185">
                <a:tc>
                  <a:txBody>
                    <a:bodyPr/>
                    <a:lstStyle/>
                    <a:p>
                      <a:pPr indent="127000">
                        <a:spcAft>
                          <a:spcPts val="0"/>
                        </a:spcAft>
                      </a:pPr>
                      <a:r>
                        <a:rPr lang="en-US" sz="1100" kern="0" dirty="0">
                          <a:effectLst/>
                        </a:rPr>
                        <a:t>height</a:t>
                      </a:r>
                      <a:endParaRPr lang="zh-CN" sz="1100" kern="100" dirty="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spcAft>
                          <a:spcPts val="0"/>
                        </a:spcAft>
                      </a:pPr>
                      <a:r>
                        <a:rPr lang="zh-CN" sz="1100" kern="0">
                          <a:effectLst/>
                        </a:rPr>
                        <a:t>设置表格的高度</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lgn="just">
                        <a:spcAft>
                          <a:spcPts val="0"/>
                        </a:spcAft>
                      </a:pPr>
                      <a:r>
                        <a:rPr lang="zh-CN" sz="1100" kern="100">
                          <a:effectLst/>
                        </a:rPr>
                        <a:t>像素值</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r>
              <a:tr h="445125">
                <a:tc>
                  <a:txBody>
                    <a:bodyPr/>
                    <a:lstStyle/>
                    <a:p>
                      <a:pPr indent="127000">
                        <a:spcAft>
                          <a:spcPts val="0"/>
                        </a:spcAft>
                      </a:pPr>
                      <a:r>
                        <a:rPr lang="en-US" sz="1100" kern="0">
                          <a:effectLst/>
                        </a:rPr>
                        <a:t>align</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spcAft>
                          <a:spcPts val="0"/>
                        </a:spcAft>
                      </a:pPr>
                      <a:r>
                        <a:rPr lang="zh-CN" sz="1100" kern="0">
                          <a:effectLst/>
                        </a:rPr>
                        <a:t>设置表格在网页中的水平对齐方式</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lgn="just">
                        <a:spcAft>
                          <a:spcPts val="0"/>
                        </a:spcAft>
                      </a:pPr>
                      <a:r>
                        <a:rPr lang="en-US" sz="1100" kern="100">
                          <a:effectLst/>
                        </a:rPr>
                        <a:t>left</a:t>
                      </a:r>
                      <a:r>
                        <a:rPr lang="zh-CN" sz="1100" kern="100">
                          <a:effectLst/>
                        </a:rPr>
                        <a:t>、</a:t>
                      </a:r>
                      <a:r>
                        <a:rPr lang="en-US" sz="1100" kern="100">
                          <a:effectLst/>
                        </a:rPr>
                        <a:t>center</a:t>
                      </a:r>
                      <a:r>
                        <a:rPr lang="zh-CN" sz="1100" kern="100">
                          <a:effectLst/>
                        </a:rPr>
                        <a:t>、</a:t>
                      </a:r>
                      <a:r>
                        <a:rPr lang="en-US" sz="1100" kern="100">
                          <a:effectLst/>
                        </a:rPr>
                        <a:t>right</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r>
              <a:tr h="481216">
                <a:tc>
                  <a:txBody>
                    <a:bodyPr/>
                    <a:lstStyle/>
                    <a:p>
                      <a:pPr indent="127000">
                        <a:spcAft>
                          <a:spcPts val="0"/>
                        </a:spcAft>
                      </a:pPr>
                      <a:r>
                        <a:rPr lang="en-US" sz="1100" kern="0">
                          <a:effectLst/>
                        </a:rPr>
                        <a:t>bgcolor</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spcAft>
                          <a:spcPts val="0"/>
                        </a:spcAft>
                      </a:pPr>
                      <a:r>
                        <a:rPr lang="zh-CN" sz="1100" kern="0">
                          <a:effectLst/>
                        </a:rPr>
                        <a:t>设置表格的背景颜色</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lgn="just">
                        <a:spcAft>
                          <a:spcPts val="0"/>
                        </a:spcAft>
                      </a:pPr>
                      <a:r>
                        <a:rPr lang="zh-CN" sz="1100" kern="100">
                          <a:effectLst/>
                        </a:rPr>
                        <a:t>预定义的颜色值、十六进制</a:t>
                      </a:r>
                      <a:r>
                        <a:rPr lang="en-US" sz="1100" kern="100">
                          <a:effectLst/>
                        </a:rPr>
                        <a:t>#RGB</a:t>
                      </a:r>
                      <a:r>
                        <a:rPr lang="zh-CN" sz="1100" kern="100">
                          <a:effectLst/>
                        </a:rPr>
                        <a:t>、</a:t>
                      </a:r>
                      <a:r>
                        <a:rPr lang="en-US" sz="1100" kern="100">
                          <a:effectLst/>
                        </a:rPr>
                        <a:t>rgb(r,g,b)</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r>
              <a:tr h="505276">
                <a:tc>
                  <a:txBody>
                    <a:bodyPr/>
                    <a:lstStyle/>
                    <a:p>
                      <a:pPr indent="127000">
                        <a:spcAft>
                          <a:spcPts val="0"/>
                        </a:spcAft>
                      </a:pPr>
                      <a:r>
                        <a:rPr lang="en-US" sz="1100" kern="0">
                          <a:effectLst/>
                        </a:rPr>
                        <a:t>background</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spcAft>
                          <a:spcPts val="0"/>
                        </a:spcAft>
                      </a:pPr>
                      <a:r>
                        <a:rPr lang="zh-CN" sz="1100" kern="0">
                          <a:effectLst/>
                        </a:rPr>
                        <a:t>设置表格的背景图像</a:t>
                      </a:r>
                      <a:endParaRPr lang="zh-CN" sz="1100" kern="100">
                        <a:effectLst/>
                        <a:latin typeface="微软雅黑" panose="020B0503020204020204" pitchFamily="34" charset="-122"/>
                        <a:ea typeface="微软雅黑" panose="020B0503020204020204" pitchFamily="34" charset="-122"/>
                      </a:endParaRPr>
                    </a:p>
                  </a:txBody>
                  <a:tcPr marL="68582" marR="68582" marT="0" marB="0" anchor="ctr"/>
                </a:tc>
                <a:tc>
                  <a:txBody>
                    <a:bodyPr/>
                    <a:lstStyle/>
                    <a:p>
                      <a:pPr indent="127000" algn="just">
                        <a:spcAft>
                          <a:spcPts val="0"/>
                        </a:spcAft>
                      </a:pPr>
                      <a:r>
                        <a:rPr lang="en-US" sz="1100" kern="100" dirty="0" err="1">
                          <a:effectLst/>
                        </a:rPr>
                        <a:t>url</a:t>
                      </a:r>
                      <a:r>
                        <a:rPr lang="zh-CN" sz="1100" kern="100" dirty="0">
                          <a:effectLst/>
                        </a:rPr>
                        <a:t>地址</a:t>
                      </a:r>
                      <a:endParaRPr lang="zh-CN" sz="1100" kern="100" dirty="0">
                        <a:effectLst/>
                        <a:latin typeface="微软雅黑" panose="020B0503020204020204" pitchFamily="34" charset="-122"/>
                        <a:ea typeface="微软雅黑" panose="020B0503020204020204" pitchFamily="34" charset="-122"/>
                      </a:endParaRPr>
                    </a:p>
                  </a:txBody>
                  <a:tcPr marL="68582" marR="68582" marT="0" marB="0" anchor="ctr"/>
                </a:tc>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5363"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538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427037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7.1.2 &lt;table&gt;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pic>
        <p:nvPicPr>
          <p:cNvPr id="7" name="图片 1"/>
          <p:cNvPicPr>
            <a:picLocks noChangeAspect="1"/>
          </p:cNvPicPr>
          <p:nvPr/>
        </p:nvPicPr>
        <p:blipFill>
          <a:blip r:embed="rId2"/>
          <a:srcRect l="2356" t="17010" r="3786" b="5678"/>
          <a:stretch>
            <a:fillRect/>
          </a:stretch>
        </p:blipFill>
        <p:spPr>
          <a:xfrm>
            <a:off x="2767013" y="2720975"/>
            <a:ext cx="3476625" cy="3378200"/>
          </a:xfrm>
          <a:prstGeom prst="rect">
            <a:avLst/>
          </a:prstGeom>
          <a:noFill/>
          <a:ln w="9525">
            <a:noFill/>
          </a:ln>
        </p:spPr>
      </p:pic>
      <p:sp>
        <p:nvSpPr>
          <p:cNvPr id="8" name="TextBox 8"/>
          <p:cNvSpPr txBox="1"/>
          <p:nvPr/>
        </p:nvSpPr>
        <p:spPr>
          <a:xfrm>
            <a:off x="1184275" y="1931988"/>
            <a:ext cx="5873750" cy="369887"/>
          </a:xfrm>
          <a:prstGeom prst="rect">
            <a:avLst/>
          </a:prstGeom>
          <a:noFill/>
          <a:ln w="9525">
            <a:noFill/>
          </a:ln>
        </p:spPr>
        <p:txBody>
          <a:bodyPr>
            <a:spAutoFit/>
          </a:bodyPr>
          <a:p>
            <a:r>
              <a:rPr lang="en-US" altLang="zh-CN" dirty="0">
                <a:solidFill>
                  <a:srgbClr val="00B0F0"/>
                </a:solidFill>
                <a:latin typeface="微软雅黑" panose="020B0503020204020204" pitchFamily="34" charset="-122"/>
                <a:ea typeface="微软雅黑" panose="020B0503020204020204" pitchFamily="34" charset="-122"/>
              </a:rPr>
              <a:t>&lt;table&gt;</a:t>
            </a:r>
            <a:r>
              <a:rPr lang="zh-CN" altLang="en-US" dirty="0">
                <a:solidFill>
                  <a:srgbClr val="00B0F0"/>
                </a:solidFill>
                <a:latin typeface="微软雅黑" panose="020B0503020204020204" pitchFamily="34" charset="-122"/>
                <a:ea typeface="微软雅黑" panose="020B0503020204020204" pitchFamily="34" charset="-122"/>
              </a:rPr>
              <a:t>标签属性</a:t>
            </a:r>
            <a:r>
              <a:rPr lang="zh-CN" altLang="en-US" dirty="0">
                <a:latin typeface="微软雅黑" panose="020B0503020204020204" pitchFamily="34" charset="-122"/>
                <a:ea typeface="微软雅黑" panose="020B0503020204020204" pitchFamily="34" charset="-122"/>
              </a:rPr>
              <a:t>在实体表格中的</a:t>
            </a:r>
            <a:r>
              <a:rPr lang="zh-CN" altLang="en-US" dirty="0">
                <a:solidFill>
                  <a:srgbClr val="3BCCFF"/>
                </a:solidFill>
                <a:latin typeface="微软雅黑" panose="020B0503020204020204" pitchFamily="34" charset="-122"/>
                <a:ea typeface="微软雅黑" panose="020B0503020204020204" pitchFamily="34" charset="-122"/>
              </a:rPr>
              <a:t>表现</a:t>
            </a:r>
            <a:r>
              <a:rPr lang="zh-CN" altLang="en-US" dirty="0">
                <a:latin typeface="微软雅黑" panose="020B0503020204020204" pitchFamily="34" charset="-122"/>
                <a:ea typeface="微软雅黑" panose="020B0503020204020204" pitchFamily="34" charset="-122"/>
              </a:rPr>
              <a:t>如下图所示：</a:t>
            </a:r>
            <a:endParaRPr lang="zh-CN" altLang="en-US" dirty="0">
              <a:latin typeface="微软雅黑" panose="020B0503020204020204" pitchFamily="34" charset="-122"/>
              <a:ea typeface="微软雅黑" panose="020B0503020204020204" pitchFamily="34" charset="-122"/>
            </a:endParaRPr>
          </a:p>
        </p:txBody>
      </p:sp>
      <p:cxnSp>
        <p:nvCxnSpPr>
          <p:cNvPr id="9" name="直接连接符 8"/>
          <p:cNvCxnSpPr/>
          <p:nvPr/>
        </p:nvCxnSpPr>
        <p:spPr bwMode="auto">
          <a:xfrm>
            <a:off x="2792413" y="2541588"/>
            <a:ext cx="0" cy="149225"/>
          </a:xfrm>
          <a:prstGeom prst="line">
            <a:avLst/>
          </a:prstGeom>
          <a:noFill/>
          <a:ln w="28575" cap="flat" cmpd="sng" algn="ctr">
            <a:solidFill>
              <a:schemeClr val="tx2">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a:off x="6221413" y="2541588"/>
            <a:ext cx="0" cy="149225"/>
          </a:xfrm>
          <a:prstGeom prst="line">
            <a:avLst/>
          </a:prstGeom>
          <a:noFill/>
          <a:ln w="28575" cap="flat" cmpd="sng" algn="ctr">
            <a:solidFill>
              <a:schemeClr val="tx2">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箭头连接符 10"/>
          <p:cNvCxnSpPr/>
          <p:nvPr/>
        </p:nvCxnSpPr>
        <p:spPr bwMode="auto">
          <a:xfrm>
            <a:off x="2792413" y="2616200"/>
            <a:ext cx="3429000" cy="0"/>
          </a:xfrm>
          <a:prstGeom prst="straightConnector1">
            <a:avLst/>
          </a:prstGeom>
          <a:noFill/>
          <a:ln w="3175" cap="flat" cmpd="sng" algn="ctr">
            <a:solidFill>
              <a:schemeClr val="tx2">
                <a:lumMod val="50000"/>
                <a:lumOff val="50000"/>
              </a:schemeClr>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284663" y="2284413"/>
            <a:ext cx="722312" cy="369887"/>
          </a:xfrm>
          <a:prstGeom prst="rect">
            <a:avLst/>
          </a:prstGeom>
          <a:noFill/>
          <a:ln w="9525">
            <a:noFill/>
          </a:ln>
        </p:spPr>
        <p:txBody>
          <a:bodyPr wrap="none">
            <a:spAutoFit/>
          </a:bodyPr>
          <a:p>
            <a:pPr algn="ctr"/>
            <a:r>
              <a:rPr lang="en-US" altLang="zh-CN" dirty="0">
                <a:solidFill>
                  <a:srgbClr val="FF0000"/>
                </a:solidFill>
                <a:latin typeface="Arial" panose="020B0604020202020204" pitchFamily="34" charset="0"/>
              </a:rPr>
              <a:t>width</a:t>
            </a:r>
            <a:endParaRPr lang="zh-CN" altLang="en-US" dirty="0">
              <a:solidFill>
                <a:srgbClr val="FF0000"/>
              </a:solidFill>
              <a:latin typeface="Arial" panose="020B0604020202020204" pitchFamily="34" charset="0"/>
            </a:endParaRPr>
          </a:p>
        </p:txBody>
      </p:sp>
      <p:cxnSp>
        <p:nvCxnSpPr>
          <p:cNvPr id="13" name="直接连接符 12"/>
          <p:cNvCxnSpPr/>
          <p:nvPr/>
        </p:nvCxnSpPr>
        <p:spPr bwMode="auto">
          <a:xfrm>
            <a:off x="6251575" y="2733675"/>
            <a:ext cx="184150" cy="0"/>
          </a:xfrm>
          <a:prstGeom prst="line">
            <a:avLst/>
          </a:prstGeom>
          <a:noFill/>
          <a:ln w="28575"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a:off x="6242050" y="6057900"/>
            <a:ext cx="184150" cy="0"/>
          </a:xfrm>
          <a:prstGeom prst="line">
            <a:avLst/>
          </a:prstGeom>
          <a:noFill/>
          <a:ln w="28575"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flipH="1">
            <a:off x="6334125" y="2774950"/>
            <a:ext cx="9525" cy="3241675"/>
          </a:xfrm>
          <a:prstGeom prst="straightConnector1">
            <a:avLst/>
          </a:prstGeom>
          <a:noFill/>
          <a:ln w="3175" cap="flat" cmpd="sng" algn="ctr">
            <a:solidFill>
              <a:schemeClr val="tx1">
                <a:lumMod val="50000"/>
                <a:lumOff val="50000"/>
              </a:schemeClr>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6435725" y="4211638"/>
            <a:ext cx="812800" cy="368300"/>
          </a:xfrm>
          <a:prstGeom prst="rect">
            <a:avLst/>
          </a:prstGeom>
          <a:noFill/>
          <a:ln w="9525">
            <a:noFill/>
          </a:ln>
        </p:spPr>
        <p:txBody>
          <a:bodyPr wrap="none">
            <a:spAutoFit/>
          </a:bodyPr>
          <a:p>
            <a:pPr algn="ctr"/>
            <a:r>
              <a:rPr lang="en-US" altLang="zh-CN" dirty="0">
                <a:solidFill>
                  <a:srgbClr val="FF0000"/>
                </a:solidFill>
                <a:latin typeface="Arial" panose="020B0604020202020204" pitchFamily="34" charset="0"/>
              </a:rPr>
              <a:t>height</a:t>
            </a:r>
            <a:endParaRPr lang="zh-CN" altLang="en-US" dirty="0">
              <a:solidFill>
                <a:srgbClr val="FF0000"/>
              </a:solidFill>
              <a:latin typeface="Arial" panose="020B0604020202020204" pitchFamily="34" charset="0"/>
            </a:endParaRPr>
          </a:p>
        </p:txBody>
      </p:sp>
      <p:sp>
        <p:nvSpPr>
          <p:cNvPr id="17" name="TextBox 16"/>
          <p:cNvSpPr txBox="1"/>
          <p:nvPr/>
        </p:nvSpPr>
        <p:spPr>
          <a:xfrm>
            <a:off x="1781175" y="2690813"/>
            <a:ext cx="850900" cy="369887"/>
          </a:xfrm>
          <a:prstGeom prst="rect">
            <a:avLst/>
          </a:prstGeom>
          <a:noFill/>
          <a:ln w="9525">
            <a:noFill/>
          </a:ln>
        </p:spPr>
        <p:txBody>
          <a:bodyPr wrap="none">
            <a:spAutoFit/>
          </a:bodyPr>
          <a:p>
            <a:pPr algn="ctr"/>
            <a:r>
              <a:rPr lang="en-US" altLang="zh-CN" dirty="0">
                <a:solidFill>
                  <a:srgbClr val="FF0000"/>
                </a:solidFill>
                <a:latin typeface="Arial" panose="020B0604020202020204" pitchFamily="34" charset="0"/>
              </a:rPr>
              <a:t>border</a:t>
            </a:r>
            <a:endParaRPr lang="zh-CN" altLang="en-US" dirty="0">
              <a:solidFill>
                <a:srgbClr val="FF0000"/>
              </a:solidFill>
              <a:latin typeface="Arial" panose="020B0604020202020204" pitchFamily="34" charset="0"/>
            </a:endParaRPr>
          </a:p>
        </p:txBody>
      </p:sp>
      <p:sp>
        <p:nvSpPr>
          <p:cNvPr id="18" name="左大括号 17"/>
          <p:cNvSpPr/>
          <p:nvPr/>
        </p:nvSpPr>
        <p:spPr>
          <a:xfrm>
            <a:off x="2943225" y="3594100"/>
            <a:ext cx="157163" cy="179388"/>
          </a:xfrm>
          <a:prstGeom prst="leftBrace">
            <a:avLst>
              <a:gd name="adj1" fmla="val 8359"/>
              <a:gd name="adj2" fmla="val 50000"/>
            </a:avLst>
          </a:prstGeom>
          <a:noFill/>
          <a:ln w="28575" cap="flat" cmpd="sng">
            <a:solidFill>
              <a:srgbClr val="FF0000"/>
            </a:solidFill>
            <a:prstDash val="solid"/>
            <a:headEnd type="none" w="med" len="med"/>
            <a:tailEnd type="none" w="med" len="med"/>
          </a:ln>
        </p:spPr>
        <p:txBody>
          <a:bodyPr/>
          <a:p>
            <a:pPr algn="ctr"/>
            <a:endParaRPr lang="zh-CN" altLang="en-US" dirty="0">
              <a:latin typeface="Arial" panose="020B0604020202020204" pitchFamily="34" charset="0"/>
            </a:endParaRPr>
          </a:p>
        </p:txBody>
      </p:sp>
      <p:cxnSp>
        <p:nvCxnSpPr>
          <p:cNvPr id="19" name="直接箭头连接符 18"/>
          <p:cNvCxnSpPr/>
          <p:nvPr/>
        </p:nvCxnSpPr>
        <p:spPr>
          <a:xfrm flipH="1">
            <a:off x="2260600" y="3683000"/>
            <a:ext cx="606425" cy="306388"/>
          </a:xfrm>
          <a:prstGeom prst="straightConnector1">
            <a:avLst/>
          </a:prstGeom>
          <a:ln w="3175" cap="flat" cmpd="sng">
            <a:solidFill>
              <a:srgbClr val="FF0000"/>
            </a:solidFill>
            <a:prstDash val="solid"/>
            <a:headEnd type="none" w="med" len="med"/>
            <a:tailEnd type="arrow" w="med" len="med"/>
          </a:ln>
        </p:spPr>
      </p:cxnSp>
      <p:sp>
        <p:nvSpPr>
          <p:cNvPr id="20" name="TextBox 19"/>
          <p:cNvSpPr txBox="1"/>
          <p:nvPr/>
        </p:nvSpPr>
        <p:spPr>
          <a:xfrm>
            <a:off x="1203325" y="3975100"/>
            <a:ext cx="1325563" cy="369888"/>
          </a:xfrm>
          <a:prstGeom prst="rect">
            <a:avLst/>
          </a:prstGeom>
          <a:noFill/>
          <a:ln w="9525">
            <a:noFill/>
          </a:ln>
        </p:spPr>
        <p:txBody>
          <a:bodyPr wrap="none">
            <a:spAutoFit/>
          </a:bodyPr>
          <a:p>
            <a:pPr algn="ctr"/>
            <a:r>
              <a:rPr lang="en-US" altLang="zh-CN" dirty="0">
                <a:solidFill>
                  <a:srgbClr val="FF0000"/>
                </a:solidFill>
                <a:latin typeface="Arial" panose="020B0604020202020204" pitchFamily="34" charset="0"/>
              </a:rPr>
              <a:t>cellspacing</a:t>
            </a:r>
            <a:endParaRPr lang="zh-CN" altLang="en-US" dirty="0">
              <a:solidFill>
                <a:srgbClr val="FF0000"/>
              </a:solidFill>
              <a:latin typeface="Arial" panose="020B0604020202020204" pitchFamily="34" charset="0"/>
            </a:endParaRPr>
          </a:p>
        </p:txBody>
      </p:sp>
      <p:sp>
        <p:nvSpPr>
          <p:cNvPr id="21" name="左大括号 20"/>
          <p:cNvSpPr/>
          <p:nvPr/>
        </p:nvSpPr>
        <p:spPr>
          <a:xfrm>
            <a:off x="3246438" y="4508500"/>
            <a:ext cx="149225" cy="179388"/>
          </a:xfrm>
          <a:prstGeom prst="leftBrace">
            <a:avLst>
              <a:gd name="adj1" fmla="val 8414"/>
              <a:gd name="adj2" fmla="val 50000"/>
            </a:avLst>
          </a:prstGeom>
          <a:noFill/>
          <a:ln w="28575" cap="flat" cmpd="sng">
            <a:solidFill>
              <a:srgbClr val="FF0000"/>
            </a:solidFill>
            <a:prstDash val="solid"/>
            <a:headEnd type="none" w="med" len="med"/>
            <a:tailEnd type="none" w="med" len="med"/>
          </a:ln>
        </p:spPr>
        <p:txBody>
          <a:bodyPr/>
          <a:p>
            <a:pPr algn="ctr"/>
            <a:endParaRPr lang="zh-CN" altLang="en-US" dirty="0">
              <a:latin typeface="Arial" panose="020B0604020202020204" pitchFamily="34" charset="0"/>
            </a:endParaRPr>
          </a:p>
        </p:txBody>
      </p:sp>
      <p:cxnSp>
        <p:nvCxnSpPr>
          <p:cNvPr id="22" name="直接箭头连接符 21"/>
          <p:cNvCxnSpPr/>
          <p:nvPr/>
        </p:nvCxnSpPr>
        <p:spPr>
          <a:xfrm flipH="1">
            <a:off x="2260600" y="4598988"/>
            <a:ext cx="876300" cy="276225"/>
          </a:xfrm>
          <a:prstGeom prst="straightConnector1">
            <a:avLst/>
          </a:prstGeom>
          <a:ln w="3175" cap="flat" cmpd="sng">
            <a:solidFill>
              <a:srgbClr val="FF0000"/>
            </a:solidFill>
            <a:prstDash val="solid"/>
            <a:headEnd type="none" w="med" len="med"/>
            <a:tailEnd type="arrow" w="med" len="med"/>
          </a:ln>
        </p:spPr>
      </p:cxnSp>
      <p:sp>
        <p:nvSpPr>
          <p:cNvPr id="23" name="TextBox 22"/>
          <p:cNvSpPr txBox="1"/>
          <p:nvPr/>
        </p:nvSpPr>
        <p:spPr>
          <a:xfrm>
            <a:off x="1200150" y="4875213"/>
            <a:ext cx="1466850" cy="368300"/>
          </a:xfrm>
          <a:prstGeom prst="rect">
            <a:avLst/>
          </a:prstGeom>
          <a:noFill/>
          <a:ln w="9525">
            <a:noFill/>
          </a:ln>
        </p:spPr>
        <p:txBody>
          <a:bodyPr wrap="none">
            <a:spAutoFit/>
          </a:bodyPr>
          <a:p>
            <a:pPr algn="ctr"/>
            <a:r>
              <a:rPr lang="en-US" altLang="zh-CN" dirty="0">
                <a:solidFill>
                  <a:srgbClr val="FF0000"/>
                </a:solidFill>
                <a:latin typeface="Arial" panose="020B0604020202020204" pitchFamily="34" charset="0"/>
              </a:rPr>
              <a:t>cellspadding</a:t>
            </a:r>
            <a:endParaRPr lang="zh-CN" altLang="en-US" dirty="0">
              <a:solidFill>
                <a:srgbClr val="FF0000"/>
              </a:solidFill>
              <a:latin typeface="Arial" panose="020B0604020202020204" pitchFamily="34" charset="0"/>
            </a:endParaRPr>
          </a:p>
        </p:txBody>
      </p:sp>
      <p:sp>
        <p:nvSpPr>
          <p:cNvPr id="24" name="左大括号 23"/>
          <p:cNvSpPr/>
          <p:nvPr/>
        </p:nvSpPr>
        <p:spPr>
          <a:xfrm>
            <a:off x="2611438" y="2740025"/>
            <a:ext cx="149225" cy="179388"/>
          </a:xfrm>
          <a:prstGeom prst="leftBrace">
            <a:avLst>
              <a:gd name="adj1" fmla="val 8359"/>
              <a:gd name="adj2" fmla="val 50000"/>
            </a:avLst>
          </a:prstGeom>
          <a:noFill/>
          <a:ln w="28575" cap="flat" cmpd="sng">
            <a:solidFill>
              <a:srgbClr val="FF0000"/>
            </a:solidFill>
            <a:prstDash val="solid"/>
            <a:headEnd type="none" w="med" len="med"/>
            <a:tailEnd type="none" w="med" len="med"/>
          </a:ln>
        </p:spPr>
        <p:txBody>
          <a:bodyPr/>
          <a:p>
            <a:pPr algn="ctr"/>
            <a:endParaRPr lang="zh-CN" altLang="en-US" dirty="0">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par>
                                <p:cTn id="54" presetID="16" presetClass="entr" presetSubtype="21"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500"/>
                                        <p:tgtEl>
                                          <p:spTgt spid="21"/>
                                        </p:tgtEl>
                                      </p:cBhvr>
                                    </p:animEffect>
                                  </p:childTnLst>
                                </p:cTn>
                              </p:par>
                              <p:par>
                                <p:cTn id="65" presetID="16" presetClass="entr" presetSubtype="21"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7" grpId="0"/>
      <p:bldP spid="18" grpId="0" animBg="1"/>
      <p:bldP spid="20" grpId="0"/>
      <p:bldP spid="21" grpId="0" animBg="1"/>
      <p:bldP spid="23"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6387"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639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427037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7.1.2 &lt;table&gt;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8"/>
          <p:cNvSpPr txBox="1"/>
          <p:nvPr/>
        </p:nvSpPr>
        <p:spPr>
          <a:xfrm>
            <a:off x="1184275" y="1931988"/>
            <a:ext cx="5873750" cy="369887"/>
          </a:xfrm>
          <a:prstGeom prst="rect">
            <a:avLst/>
          </a:prstGeom>
          <a:noFill/>
          <a:ln w="9525">
            <a:noFill/>
          </a:ln>
        </p:spPr>
        <p:txBody>
          <a:bodyPr>
            <a:spAutoFit/>
          </a:bodyPr>
          <a:p>
            <a:r>
              <a:rPr lang="en-US" altLang="zh-CN" dirty="0">
                <a:solidFill>
                  <a:srgbClr val="00B0F0"/>
                </a:solidFill>
                <a:latin typeface="微软雅黑" panose="020B0503020204020204" pitchFamily="34" charset="-122"/>
                <a:ea typeface="微软雅黑" panose="020B0503020204020204" pitchFamily="34" charset="-122"/>
              </a:rPr>
              <a:t>&lt;table&gt;</a:t>
            </a:r>
            <a:r>
              <a:rPr lang="zh-CN" altLang="en-US" dirty="0">
                <a:solidFill>
                  <a:srgbClr val="00B0F0"/>
                </a:solidFill>
                <a:latin typeface="微软雅黑" panose="020B0503020204020204" pitchFamily="34" charset="-122"/>
                <a:ea typeface="微软雅黑" panose="020B0503020204020204" pitchFamily="34" charset="-122"/>
              </a:rPr>
              <a:t>标签属性</a:t>
            </a:r>
            <a:r>
              <a:rPr lang="zh-CN" altLang="en-US" dirty="0">
                <a:latin typeface="微软雅黑" panose="020B0503020204020204" pitchFamily="34" charset="-122"/>
                <a:ea typeface="微软雅黑" panose="020B0503020204020204" pitchFamily="34" charset="-122"/>
              </a:rPr>
              <a:t>在实体表格中的</a:t>
            </a:r>
            <a:r>
              <a:rPr lang="zh-CN" altLang="en-US" dirty="0">
                <a:solidFill>
                  <a:srgbClr val="3BCCFF"/>
                </a:solidFill>
                <a:latin typeface="微软雅黑" panose="020B0503020204020204" pitchFamily="34" charset="-122"/>
                <a:ea typeface="微软雅黑" panose="020B0503020204020204" pitchFamily="34" charset="-122"/>
              </a:rPr>
              <a:t>表现</a:t>
            </a:r>
            <a:r>
              <a:rPr lang="zh-CN" altLang="en-US" dirty="0">
                <a:latin typeface="微软雅黑" panose="020B0503020204020204" pitchFamily="34" charset="-122"/>
                <a:ea typeface="微软雅黑" panose="020B0503020204020204" pitchFamily="34" charset="-122"/>
              </a:rPr>
              <a:t>如下图所示：</a:t>
            </a:r>
            <a:endParaRPr lang="zh-CN" altLang="en-US" dirty="0">
              <a:latin typeface="微软雅黑" panose="020B0503020204020204" pitchFamily="34" charset="-122"/>
              <a:ea typeface="微软雅黑" panose="020B0503020204020204" pitchFamily="34" charset="-122"/>
            </a:endParaRPr>
          </a:p>
        </p:txBody>
      </p:sp>
      <p:pic>
        <p:nvPicPr>
          <p:cNvPr id="8" name="图片 1"/>
          <p:cNvPicPr>
            <a:picLocks noChangeAspect="1"/>
          </p:cNvPicPr>
          <p:nvPr/>
        </p:nvPicPr>
        <p:blipFill>
          <a:blip r:embed="rId2"/>
          <a:stretch>
            <a:fillRect/>
          </a:stretch>
        </p:blipFill>
        <p:spPr>
          <a:xfrm>
            <a:off x="1339850" y="2301875"/>
            <a:ext cx="5970588" cy="4010025"/>
          </a:xfrm>
          <a:prstGeom prst="rect">
            <a:avLst/>
          </a:prstGeom>
          <a:noFill/>
          <a:ln w="9525">
            <a:noFill/>
          </a:ln>
        </p:spPr>
      </p:pic>
      <p:sp>
        <p:nvSpPr>
          <p:cNvPr id="9" name="矩形 8"/>
          <p:cNvSpPr/>
          <p:nvPr/>
        </p:nvSpPr>
        <p:spPr>
          <a:xfrm>
            <a:off x="2551113" y="2755900"/>
            <a:ext cx="3536950" cy="3556000"/>
          </a:xfrm>
          <a:prstGeom prst="rect">
            <a:avLst/>
          </a:prstGeom>
          <a:noFill/>
          <a:ln w="28575" cap="flat" cmpd="sng">
            <a:solidFill>
              <a:srgbClr val="FF0000"/>
            </a:solidFill>
            <a:prstDash val="solid"/>
            <a:round/>
            <a:headEnd type="none" w="med" len="med"/>
            <a:tailEnd type="none" w="med" len="med"/>
          </a:ln>
        </p:spPr>
        <p:txBody>
          <a:bodyPr/>
          <a:p>
            <a:endParaRPr lang="zh-CN" altLang="en-US" dirty="0">
              <a:solidFill>
                <a:srgbClr val="FF0000"/>
              </a:solidFill>
              <a:latin typeface="Arial" panose="020B0604020202020204" pitchFamily="34" charset="0"/>
            </a:endParaRPr>
          </a:p>
        </p:txBody>
      </p:sp>
      <p:cxnSp>
        <p:nvCxnSpPr>
          <p:cNvPr id="10" name="直接箭头连接符 9"/>
          <p:cNvCxnSpPr/>
          <p:nvPr/>
        </p:nvCxnSpPr>
        <p:spPr>
          <a:xfrm flipH="1">
            <a:off x="1733550" y="3697288"/>
            <a:ext cx="606425" cy="304800"/>
          </a:xfrm>
          <a:prstGeom prst="straightConnector1">
            <a:avLst/>
          </a:prstGeom>
          <a:ln w="3175" cap="flat" cmpd="sng">
            <a:solidFill>
              <a:srgbClr val="FF0000"/>
            </a:solidFill>
            <a:prstDash val="solid"/>
            <a:headEnd type="none" w="med" len="med"/>
            <a:tailEnd type="arrow" w="med" len="med"/>
          </a:ln>
        </p:spPr>
      </p:cxnSp>
      <p:sp>
        <p:nvSpPr>
          <p:cNvPr id="11" name="TextBox 10"/>
          <p:cNvSpPr txBox="1"/>
          <p:nvPr/>
        </p:nvSpPr>
        <p:spPr>
          <a:xfrm>
            <a:off x="533400" y="3987800"/>
            <a:ext cx="1611313" cy="369888"/>
          </a:xfrm>
          <a:prstGeom prst="rect">
            <a:avLst/>
          </a:prstGeom>
          <a:noFill/>
          <a:ln w="9525">
            <a:noFill/>
          </a:ln>
        </p:spPr>
        <p:txBody>
          <a:bodyPr wrap="none">
            <a:spAutoFit/>
          </a:bodyPr>
          <a:p>
            <a:pPr algn="ctr"/>
            <a:r>
              <a:rPr lang="en-US" altLang="zh-CN" dirty="0">
                <a:solidFill>
                  <a:srgbClr val="FF0000"/>
                </a:solidFill>
                <a:latin typeface="Arial" panose="020B0604020202020204" pitchFamily="34" charset="0"/>
              </a:rPr>
              <a:t>align="center"</a:t>
            </a:r>
            <a:endParaRPr lang="zh-CN" altLang="en-US" dirty="0">
              <a:solidFill>
                <a:srgbClr val="FF0000"/>
              </a:solidFill>
              <a:latin typeface="Arial" panose="020B0604020202020204" pitchFamily="34" charset="0"/>
            </a:endParaRPr>
          </a:p>
        </p:txBody>
      </p:sp>
      <p:cxnSp>
        <p:nvCxnSpPr>
          <p:cNvPr id="12" name="直接箭头连接符 11"/>
          <p:cNvCxnSpPr/>
          <p:nvPr/>
        </p:nvCxnSpPr>
        <p:spPr>
          <a:xfrm>
            <a:off x="5864225" y="3729038"/>
            <a:ext cx="798513" cy="103187"/>
          </a:xfrm>
          <a:prstGeom prst="straightConnector1">
            <a:avLst/>
          </a:prstGeom>
          <a:ln w="3175" cap="flat" cmpd="sng">
            <a:solidFill>
              <a:srgbClr val="FF0000"/>
            </a:solidFill>
            <a:prstDash val="solid"/>
            <a:headEnd type="none" w="med" len="med"/>
            <a:tailEnd type="arrow" w="med" len="med"/>
          </a:ln>
        </p:spPr>
      </p:cxnSp>
      <p:sp>
        <p:nvSpPr>
          <p:cNvPr id="13" name="TextBox 12"/>
          <p:cNvSpPr txBox="1"/>
          <p:nvPr/>
        </p:nvSpPr>
        <p:spPr>
          <a:xfrm>
            <a:off x="6262688" y="4002088"/>
            <a:ext cx="2239962" cy="369887"/>
          </a:xfrm>
          <a:prstGeom prst="rect">
            <a:avLst/>
          </a:prstGeom>
          <a:noFill/>
          <a:ln w="9525">
            <a:noFill/>
          </a:ln>
        </p:spPr>
        <p:txBody>
          <a:bodyPr wrap="none">
            <a:spAutoFit/>
          </a:bodyPr>
          <a:p>
            <a:pPr algn="ctr"/>
            <a:r>
              <a:rPr lang="en-US" altLang="zh-CN" dirty="0">
                <a:solidFill>
                  <a:srgbClr val="FF0000"/>
                </a:solidFill>
                <a:latin typeface="Arial" panose="020B0604020202020204" pitchFamily="34" charset="0"/>
              </a:rPr>
              <a:t>bgcolor="CCCCCC"</a:t>
            </a:r>
            <a:endParaRPr lang="zh-CN" altLang="en-US" dirty="0">
              <a:solidFill>
                <a:srgbClr val="FF0000"/>
              </a:solidFill>
              <a:latin typeface="Arial" panose="020B0604020202020204" pitchFamily="34" charset="0"/>
            </a:endParaRPr>
          </a:p>
        </p:txBody>
      </p:sp>
      <p:sp>
        <p:nvSpPr>
          <p:cNvPr id="14" name="矩形 13"/>
          <p:cNvSpPr/>
          <p:nvPr/>
        </p:nvSpPr>
        <p:spPr>
          <a:xfrm>
            <a:off x="2703513" y="2908300"/>
            <a:ext cx="3252787" cy="3179763"/>
          </a:xfrm>
          <a:prstGeom prst="rect">
            <a:avLst/>
          </a:prstGeom>
          <a:noFill/>
          <a:ln w="28575" cap="flat" cmpd="sng">
            <a:solidFill>
              <a:srgbClr val="FF0000"/>
            </a:solidFill>
            <a:prstDash val="solid"/>
            <a:round/>
            <a:headEnd type="none" w="med" len="med"/>
            <a:tailEnd type="none" w="med" len="med"/>
          </a:ln>
        </p:spPr>
        <p:txBody>
          <a:bodyPr/>
          <a:p>
            <a:endParaRPr lang="zh-CN" altLang="en-US" dirty="0">
              <a:solidFill>
                <a:srgbClr val="FF0000"/>
              </a:solidFill>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26" presetClass="emph" presetSubtype="0" fill="hold" grpId="1" nodeType="afterEffect">
                                  <p:stCondLst>
                                    <p:cond delay="0"/>
                                  </p:stCondLst>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26" presetClass="emph" presetSubtype="0" fill="hold" grpId="1" nodeType="afterEffect">
                                  <p:stCondLst>
                                    <p:cond delay="0"/>
                                  </p:stCondLst>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par>
                          <p:cTn id="36" fill="hold">
                            <p:stCondLst>
                              <p:cond delay="1000"/>
                            </p:stCondLst>
                            <p:childTnLst>
                              <p:par>
                                <p:cTn id="37" presetID="16" presetClass="entr" presetSubtype="2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par>
                          <p:cTn id="40" fill="hold">
                            <p:stCondLst>
                              <p:cond delay="1500"/>
                            </p:stCondLst>
                            <p:childTnLst>
                              <p:par>
                                <p:cTn id="41" presetID="16" presetClass="entr" presetSubtype="2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P spid="11" grpId="0"/>
      <p:bldP spid="13" grpId="0"/>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7411"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742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427037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7.1.2 &lt;table&gt;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pic>
        <p:nvPicPr>
          <p:cNvPr id="7" name="图片 1"/>
          <p:cNvPicPr>
            <a:picLocks noChangeAspect="1"/>
          </p:cNvPicPr>
          <p:nvPr/>
        </p:nvPicPr>
        <p:blipFill>
          <a:blip r:embed="rId2"/>
          <a:stretch>
            <a:fillRect/>
          </a:stretch>
        </p:blipFill>
        <p:spPr>
          <a:xfrm>
            <a:off x="2363788" y="2333625"/>
            <a:ext cx="3767137" cy="3933825"/>
          </a:xfrm>
          <a:prstGeom prst="rect">
            <a:avLst/>
          </a:prstGeom>
          <a:noFill/>
          <a:ln w="9525">
            <a:noFill/>
          </a:ln>
        </p:spPr>
      </p:pic>
      <p:sp>
        <p:nvSpPr>
          <p:cNvPr id="8" name="TextBox 8"/>
          <p:cNvSpPr txBox="1"/>
          <p:nvPr/>
        </p:nvSpPr>
        <p:spPr>
          <a:xfrm>
            <a:off x="1184275" y="1931988"/>
            <a:ext cx="5873750" cy="369887"/>
          </a:xfrm>
          <a:prstGeom prst="rect">
            <a:avLst/>
          </a:prstGeom>
          <a:noFill/>
          <a:ln w="9525">
            <a:noFill/>
          </a:ln>
        </p:spPr>
        <p:txBody>
          <a:bodyPr>
            <a:spAutoFit/>
          </a:bodyPr>
          <a:p>
            <a:r>
              <a:rPr lang="en-US" altLang="zh-CN" dirty="0">
                <a:solidFill>
                  <a:srgbClr val="00B0F0"/>
                </a:solidFill>
                <a:latin typeface="微软雅黑" panose="020B0503020204020204" pitchFamily="34" charset="-122"/>
                <a:ea typeface="微软雅黑" panose="020B0503020204020204" pitchFamily="34" charset="-122"/>
              </a:rPr>
              <a:t>&lt;table&gt;</a:t>
            </a:r>
            <a:r>
              <a:rPr lang="zh-CN" altLang="en-US" dirty="0">
                <a:solidFill>
                  <a:srgbClr val="00B0F0"/>
                </a:solidFill>
                <a:latin typeface="微软雅黑" panose="020B0503020204020204" pitchFamily="34" charset="-122"/>
                <a:ea typeface="微软雅黑" panose="020B0503020204020204" pitchFamily="34" charset="-122"/>
              </a:rPr>
              <a:t>标签属性</a:t>
            </a:r>
            <a:r>
              <a:rPr lang="zh-CN" altLang="en-US" dirty="0">
                <a:latin typeface="微软雅黑" panose="020B0503020204020204" pitchFamily="34" charset="-122"/>
                <a:ea typeface="微软雅黑" panose="020B0503020204020204" pitchFamily="34" charset="-122"/>
              </a:rPr>
              <a:t>在实体表格中的</a:t>
            </a:r>
            <a:r>
              <a:rPr lang="zh-CN" altLang="en-US" dirty="0">
                <a:solidFill>
                  <a:srgbClr val="3BCCFF"/>
                </a:solidFill>
                <a:latin typeface="微软雅黑" panose="020B0503020204020204" pitchFamily="34" charset="-122"/>
                <a:ea typeface="微软雅黑" panose="020B0503020204020204" pitchFamily="34" charset="-122"/>
              </a:rPr>
              <a:t>表现</a:t>
            </a:r>
            <a:r>
              <a:rPr lang="zh-CN" altLang="en-US" dirty="0">
                <a:latin typeface="微软雅黑" panose="020B0503020204020204" pitchFamily="34" charset="-122"/>
                <a:ea typeface="微软雅黑" panose="020B0503020204020204" pitchFamily="34" charset="-122"/>
              </a:rPr>
              <a:t>如下图所示：</a:t>
            </a:r>
            <a:endParaRPr lang="zh-CN" altLang="en-US" dirty="0">
              <a:latin typeface="微软雅黑" panose="020B0503020204020204" pitchFamily="34" charset="-122"/>
              <a:ea typeface="微软雅黑" panose="020B0503020204020204" pitchFamily="34" charset="-122"/>
            </a:endParaRPr>
          </a:p>
        </p:txBody>
      </p:sp>
      <p:cxnSp>
        <p:nvCxnSpPr>
          <p:cNvPr id="9" name="直接箭头连接符 8"/>
          <p:cNvCxnSpPr/>
          <p:nvPr/>
        </p:nvCxnSpPr>
        <p:spPr>
          <a:xfrm>
            <a:off x="5632450" y="3979863"/>
            <a:ext cx="798513" cy="350837"/>
          </a:xfrm>
          <a:prstGeom prst="straightConnector1">
            <a:avLst/>
          </a:prstGeom>
          <a:ln w="3175" cap="flat" cmpd="sng">
            <a:solidFill>
              <a:srgbClr val="FF0000"/>
            </a:solidFill>
            <a:prstDash val="solid"/>
            <a:headEnd type="none" w="med" len="med"/>
            <a:tailEnd type="arrow" w="med" len="med"/>
          </a:ln>
        </p:spPr>
      </p:cxnSp>
      <p:sp>
        <p:nvSpPr>
          <p:cNvPr id="10" name="TextBox 9"/>
          <p:cNvSpPr txBox="1"/>
          <p:nvPr/>
        </p:nvSpPr>
        <p:spPr>
          <a:xfrm>
            <a:off x="6430963" y="4359275"/>
            <a:ext cx="1389062" cy="369888"/>
          </a:xfrm>
          <a:prstGeom prst="rect">
            <a:avLst/>
          </a:prstGeom>
          <a:noFill/>
          <a:ln w="9525">
            <a:noFill/>
          </a:ln>
        </p:spPr>
        <p:txBody>
          <a:bodyPr wrap="none">
            <a:spAutoFit/>
          </a:bodyPr>
          <a:p>
            <a:pPr algn="ctr"/>
            <a:r>
              <a:rPr lang="en-US" altLang="zh-CN" dirty="0">
                <a:solidFill>
                  <a:srgbClr val="FF0000"/>
                </a:solidFill>
                <a:latin typeface="Arial" panose="020B0604020202020204" pitchFamily="34" charset="0"/>
              </a:rPr>
              <a:t>background</a:t>
            </a:r>
            <a:endParaRPr lang="zh-CN" altLang="en-US" dirty="0">
              <a:solidFill>
                <a:srgbClr val="FF0000"/>
              </a:solidFill>
              <a:latin typeface="Arial" panose="020B0604020202020204" pitchFamily="34" charset="0"/>
            </a:endParaRPr>
          </a:p>
        </p:txBody>
      </p:sp>
      <p:sp>
        <p:nvSpPr>
          <p:cNvPr id="11" name="矩形 10"/>
          <p:cNvSpPr/>
          <p:nvPr/>
        </p:nvSpPr>
        <p:spPr>
          <a:xfrm>
            <a:off x="2690813" y="2908300"/>
            <a:ext cx="3136900" cy="3179763"/>
          </a:xfrm>
          <a:prstGeom prst="rect">
            <a:avLst/>
          </a:prstGeom>
          <a:noFill/>
          <a:ln w="28575" cap="flat" cmpd="sng">
            <a:solidFill>
              <a:srgbClr val="FF0000"/>
            </a:solidFill>
            <a:prstDash val="solid"/>
            <a:round/>
            <a:headEnd type="none" w="med" len="med"/>
            <a:tailEnd type="none" w="med" len="med"/>
          </a:ln>
        </p:spPr>
        <p:txBody>
          <a:bodyPr/>
          <a:p>
            <a:endParaRPr lang="zh-CN" altLang="en-US" dirty="0">
              <a:solidFill>
                <a:srgbClr val="FF0000"/>
              </a:solidFill>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26" presetClass="emph" presetSubtype="0" fill="hold" grpId="1" nodeType="after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8435"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846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670300"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7.1.3 &lt;</a:t>
              </a:r>
              <a:r>
                <a:rPr kumimoji="0" lang="en-US" altLang="zh-CN" sz="2400" b="1" i="0" u="none" strike="noStrike" kern="1200" cap="none" spc="20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tr</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&gt;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7" name="表格 6"/>
          <p:cNvGraphicFramePr>
            <a:graphicFrameLocks noGrp="1"/>
          </p:cNvGraphicFramePr>
          <p:nvPr/>
        </p:nvGraphicFramePr>
        <p:xfrm>
          <a:off x="1123950" y="2154238"/>
          <a:ext cx="6896100" cy="3381376"/>
        </p:xfrm>
        <a:graphic>
          <a:graphicData uri="http://schemas.openxmlformats.org/drawingml/2006/table">
            <a:tbl>
              <a:tblPr firstRow="1" firstCol="1" bandRow="1">
                <a:tableStyleId>{00A15C55-8517-42AA-B614-E9B94910E393}</a:tableStyleId>
              </a:tblPr>
              <a:tblGrid>
                <a:gridCol w="1167694"/>
                <a:gridCol w="2361277"/>
                <a:gridCol w="3367129"/>
              </a:tblGrid>
              <a:tr h="553786">
                <a:tc>
                  <a:txBody>
                    <a:bodyPr/>
                    <a:lstStyle/>
                    <a:p>
                      <a:pPr indent="127000" algn="ctr">
                        <a:spcAft>
                          <a:spcPts val="0"/>
                        </a:spcAft>
                      </a:pPr>
                      <a:r>
                        <a:rPr lang="zh-CN" sz="1200" kern="100" dirty="0">
                          <a:effectLst/>
                        </a:rPr>
                        <a:t>属性</a:t>
                      </a:r>
                      <a:endParaRPr lang="zh-CN" sz="1200" kern="100" dirty="0">
                        <a:effectLst/>
                        <a:latin typeface="Times New Roman" panose="02020603050405020304"/>
                        <a:ea typeface="宋体" panose="02010600030101010101" pitchFamily="2" charset="-122"/>
                      </a:endParaRPr>
                    </a:p>
                  </a:txBody>
                  <a:tcPr marL="68566" marR="68566" marT="0" marB="0" anchor="ctr"/>
                </a:tc>
                <a:tc>
                  <a:txBody>
                    <a:bodyPr/>
                    <a:lstStyle/>
                    <a:p>
                      <a:pPr indent="127000" algn="ctr">
                        <a:spcAft>
                          <a:spcPts val="0"/>
                        </a:spcAft>
                      </a:pPr>
                      <a:r>
                        <a:rPr lang="zh-CN" sz="1200" kern="100">
                          <a:effectLst/>
                        </a:rPr>
                        <a:t>描述</a:t>
                      </a:r>
                      <a:endParaRPr lang="zh-CN" sz="1200" kern="100">
                        <a:effectLst/>
                        <a:latin typeface="Times New Roman" panose="02020603050405020304"/>
                        <a:ea typeface="宋体" panose="02010600030101010101" pitchFamily="2" charset="-122"/>
                      </a:endParaRPr>
                    </a:p>
                  </a:txBody>
                  <a:tcPr marL="68566" marR="68566" marT="0" marB="0" anchor="ctr"/>
                </a:tc>
                <a:tc>
                  <a:txBody>
                    <a:bodyPr/>
                    <a:lstStyle/>
                    <a:p>
                      <a:pPr indent="127000" algn="ctr">
                        <a:spcAft>
                          <a:spcPts val="0"/>
                        </a:spcAft>
                      </a:pPr>
                      <a:r>
                        <a:rPr lang="zh-CN" sz="1200" kern="100" dirty="0">
                          <a:effectLst/>
                        </a:rPr>
                        <a:t>常用属性值</a:t>
                      </a:r>
                      <a:endParaRPr lang="zh-CN" sz="1200" kern="100" dirty="0">
                        <a:effectLst/>
                        <a:latin typeface="Times New Roman" panose="02020603050405020304"/>
                        <a:ea typeface="宋体" panose="02010600030101010101" pitchFamily="2" charset="-122"/>
                      </a:endParaRPr>
                    </a:p>
                  </a:txBody>
                  <a:tcPr marL="68566" marR="68566" marT="0" marB="0" anchor="ctr"/>
                </a:tc>
              </a:tr>
              <a:tr h="588797">
                <a:tc>
                  <a:txBody>
                    <a:bodyPr/>
                    <a:lstStyle/>
                    <a:p>
                      <a:pPr indent="127000">
                        <a:spcAft>
                          <a:spcPts val="0"/>
                        </a:spcAft>
                      </a:pPr>
                      <a:r>
                        <a:rPr lang="en-US" sz="1200" kern="100">
                          <a:effectLst/>
                        </a:rPr>
                        <a:t>height</a:t>
                      </a:r>
                      <a:endParaRPr lang="zh-CN" sz="1200" kern="100">
                        <a:effectLst/>
                        <a:latin typeface="Times New Roman" panose="02020603050405020304"/>
                        <a:ea typeface="宋体" panose="02010600030101010101" pitchFamily="2" charset="-122"/>
                      </a:endParaRPr>
                    </a:p>
                  </a:txBody>
                  <a:tcPr marL="68566" marR="68566" marT="0" marB="0" anchor="ctr"/>
                </a:tc>
                <a:tc>
                  <a:txBody>
                    <a:bodyPr/>
                    <a:lstStyle/>
                    <a:p>
                      <a:pPr indent="127000">
                        <a:spcAft>
                          <a:spcPts val="0"/>
                        </a:spcAft>
                      </a:pPr>
                      <a:r>
                        <a:rPr lang="zh-CN" sz="1200" kern="100">
                          <a:effectLst/>
                        </a:rPr>
                        <a:t>设置行高度</a:t>
                      </a:r>
                      <a:r>
                        <a:rPr lang="en-US" sz="1200" kern="100">
                          <a:effectLst/>
                        </a:rPr>
                        <a:t> </a:t>
                      </a:r>
                      <a:endParaRPr lang="zh-CN" sz="1200" kern="100">
                        <a:effectLst/>
                        <a:latin typeface="Times New Roman" panose="02020603050405020304"/>
                        <a:ea typeface="宋体" panose="02010600030101010101" pitchFamily="2" charset="-122"/>
                      </a:endParaRPr>
                    </a:p>
                  </a:txBody>
                  <a:tcPr marL="68566" marR="68566" marT="0" marB="0" anchor="ctr"/>
                </a:tc>
                <a:tc>
                  <a:txBody>
                    <a:bodyPr/>
                    <a:lstStyle/>
                    <a:p>
                      <a:pPr indent="127000">
                        <a:spcAft>
                          <a:spcPts val="0"/>
                        </a:spcAft>
                      </a:pPr>
                      <a:r>
                        <a:rPr lang="zh-CN" sz="1200" kern="100">
                          <a:effectLst/>
                        </a:rPr>
                        <a:t>像素值</a:t>
                      </a:r>
                      <a:r>
                        <a:rPr lang="en-US" sz="1200" kern="100">
                          <a:effectLst/>
                        </a:rPr>
                        <a:t> </a:t>
                      </a:r>
                      <a:endParaRPr lang="zh-CN" sz="1200" kern="100">
                        <a:effectLst/>
                        <a:latin typeface="Times New Roman" panose="02020603050405020304"/>
                        <a:ea typeface="宋体" panose="02010600030101010101" pitchFamily="2" charset="-122"/>
                      </a:endParaRPr>
                    </a:p>
                  </a:txBody>
                  <a:tcPr marL="68566" marR="68566" marT="0" marB="0" anchor="ctr"/>
                </a:tc>
              </a:tr>
              <a:tr h="541223">
                <a:tc>
                  <a:txBody>
                    <a:bodyPr/>
                    <a:lstStyle/>
                    <a:p>
                      <a:pPr indent="127000">
                        <a:spcAft>
                          <a:spcPts val="0"/>
                        </a:spcAft>
                      </a:pPr>
                      <a:r>
                        <a:rPr lang="en-US" sz="1200" kern="0">
                          <a:effectLst/>
                        </a:rPr>
                        <a:t>align</a:t>
                      </a:r>
                      <a:endParaRPr lang="zh-CN" sz="1200" kern="100">
                        <a:effectLst/>
                        <a:latin typeface="Times New Roman" panose="02020603050405020304"/>
                        <a:ea typeface="宋体" panose="02010600030101010101" pitchFamily="2" charset="-122"/>
                      </a:endParaRPr>
                    </a:p>
                  </a:txBody>
                  <a:tcPr marL="68566" marR="68566" marT="0" marB="0" anchor="ctr"/>
                </a:tc>
                <a:tc>
                  <a:txBody>
                    <a:bodyPr/>
                    <a:lstStyle/>
                    <a:p>
                      <a:pPr indent="127000">
                        <a:spcAft>
                          <a:spcPts val="0"/>
                        </a:spcAft>
                      </a:pPr>
                      <a:r>
                        <a:rPr lang="zh-CN" sz="1200" kern="0">
                          <a:effectLst/>
                        </a:rPr>
                        <a:t>设置一行内容的水平对齐方式</a:t>
                      </a:r>
                      <a:endParaRPr lang="zh-CN" sz="1200" kern="100">
                        <a:effectLst/>
                        <a:latin typeface="Times New Roman" panose="02020603050405020304"/>
                        <a:ea typeface="宋体" panose="02010600030101010101" pitchFamily="2" charset="-122"/>
                      </a:endParaRPr>
                    </a:p>
                  </a:txBody>
                  <a:tcPr marL="68566" marR="68566" marT="0" marB="0" anchor="ctr"/>
                </a:tc>
                <a:tc>
                  <a:txBody>
                    <a:bodyPr/>
                    <a:lstStyle/>
                    <a:p>
                      <a:pPr indent="127000">
                        <a:spcAft>
                          <a:spcPts val="0"/>
                        </a:spcAft>
                      </a:pPr>
                      <a:r>
                        <a:rPr lang="en-US" sz="1200" kern="100">
                          <a:effectLst/>
                        </a:rPr>
                        <a:t>left</a:t>
                      </a:r>
                      <a:r>
                        <a:rPr lang="zh-CN" sz="1200" kern="100">
                          <a:effectLst/>
                        </a:rPr>
                        <a:t>、</a:t>
                      </a:r>
                      <a:r>
                        <a:rPr lang="en-US" sz="1200" kern="100">
                          <a:effectLst/>
                        </a:rPr>
                        <a:t>center</a:t>
                      </a:r>
                      <a:r>
                        <a:rPr lang="zh-CN" sz="1200" kern="100">
                          <a:effectLst/>
                        </a:rPr>
                        <a:t>、</a:t>
                      </a:r>
                      <a:r>
                        <a:rPr lang="en-US" sz="1200" kern="100">
                          <a:effectLst/>
                        </a:rPr>
                        <a:t>right</a:t>
                      </a:r>
                      <a:endParaRPr lang="zh-CN" sz="1200" kern="100">
                        <a:effectLst/>
                        <a:latin typeface="Times New Roman" panose="02020603050405020304"/>
                        <a:ea typeface="宋体" panose="02010600030101010101" pitchFamily="2" charset="-122"/>
                      </a:endParaRPr>
                    </a:p>
                  </a:txBody>
                  <a:tcPr marL="68566" marR="68566" marT="0" marB="0" anchor="ctr"/>
                </a:tc>
              </a:tr>
              <a:tr h="553250">
                <a:tc>
                  <a:txBody>
                    <a:bodyPr/>
                    <a:lstStyle/>
                    <a:p>
                      <a:pPr indent="127000">
                        <a:spcAft>
                          <a:spcPts val="0"/>
                        </a:spcAft>
                      </a:pPr>
                      <a:r>
                        <a:rPr lang="en-US" sz="1200" kern="0">
                          <a:effectLst/>
                        </a:rPr>
                        <a:t>valign</a:t>
                      </a:r>
                      <a:endParaRPr lang="zh-CN" sz="1200" kern="100">
                        <a:effectLst/>
                        <a:latin typeface="Times New Roman" panose="02020603050405020304"/>
                        <a:ea typeface="宋体" panose="02010600030101010101" pitchFamily="2" charset="-122"/>
                      </a:endParaRPr>
                    </a:p>
                  </a:txBody>
                  <a:tcPr marL="68566" marR="68566" marT="0" marB="0" anchor="ctr"/>
                </a:tc>
                <a:tc>
                  <a:txBody>
                    <a:bodyPr/>
                    <a:lstStyle/>
                    <a:p>
                      <a:pPr indent="127000">
                        <a:spcAft>
                          <a:spcPts val="0"/>
                        </a:spcAft>
                      </a:pPr>
                      <a:r>
                        <a:rPr lang="zh-CN" sz="1200" kern="0">
                          <a:effectLst/>
                        </a:rPr>
                        <a:t>设置一行内容的垂直对齐方式</a:t>
                      </a:r>
                      <a:endParaRPr lang="zh-CN" sz="1200" kern="100">
                        <a:effectLst/>
                        <a:latin typeface="Times New Roman" panose="02020603050405020304"/>
                        <a:ea typeface="宋体" panose="02010600030101010101" pitchFamily="2" charset="-122"/>
                      </a:endParaRPr>
                    </a:p>
                  </a:txBody>
                  <a:tcPr marL="68566" marR="68566" marT="0" marB="0" anchor="ctr"/>
                </a:tc>
                <a:tc>
                  <a:txBody>
                    <a:bodyPr/>
                    <a:lstStyle/>
                    <a:p>
                      <a:pPr indent="127000">
                        <a:spcAft>
                          <a:spcPts val="0"/>
                        </a:spcAft>
                      </a:pPr>
                      <a:r>
                        <a:rPr lang="en-US" sz="1200" kern="100">
                          <a:effectLst/>
                        </a:rPr>
                        <a:t>top</a:t>
                      </a:r>
                      <a:r>
                        <a:rPr lang="zh-CN" sz="1100" kern="0">
                          <a:effectLst/>
                        </a:rPr>
                        <a:t>、</a:t>
                      </a:r>
                      <a:r>
                        <a:rPr lang="en-US" sz="1200" kern="100">
                          <a:effectLst/>
                        </a:rPr>
                        <a:t>middle</a:t>
                      </a:r>
                      <a:r>
                        <a:rPr lang="zh-CN" sz="1100" kern="0">
                          <a:effectLst/>
                        </a:rPr>
                        <a:t>、</a:t>
                      </a:r>
                      <a:r>
                        <a:rPr lang="en-US" sz="1200" kern="100">
                          <a:effectLst/>
                        </a:rPr>
                        <a:t>bottom</a:t>
                      </a:r>
                      <a:endParaRPr lang="zh-CN" sz="1200" kern="100">
                        <a:effectLst/>
                        <a:latin typeface="Times New Roman" panose="02020603050405020304"/>
                        <a:ea typeface="宋体" panose="02010600030101010101" pitchFamily="2" charset="-122"/>
                      </a:endParaRPr>
                    </a:p>
                  </a:txBody>
                  <a:tcPr marL="68566" marR="68566" marT="0" marB="0" anchor="ctr"/>
                </a:tc>
              </a:tr>
              <a:tr h="517169">
                <a:tc>
                  <a:txBody>
                    <a:bodyPr/>
                    <a:lstStyle/>
                    <a:p>
                      <a:pPr indent="127000">
                        <a:spcAft>
                          <a:spcPts val="0"/>
                        </a:spcAft>
                      </a:pPr>
                      <a:r>
                        <a:rPr lang="en-US" sz="1200" kern="0">
                          <a:effectLst/>
                        </a:rPr>
                        <a:t>bgcolor</a:t>
                      </a:r>
                      <a:endParaRPr lang="zh-CN" sz="1200" kern="100">
                        <a:effectLst/>
                        <a:latin typeface="Times New Roman" panose="02020603050405020304"/>
                        <a:ea typeface="宋体" panose="02010600030101010101" pitchFamily="2" charset="-122"/>
                      </a:endParaRPr>
                    </a:p>
                  </a:txBody>
                  <a:tcPr marL="68566" marR="68566" marT="0" marB="0" anchor="ctr"/>
                </a:tc>
                <a:tc>
                  <a:txBody>
                    <a:bodyPr/>
                    <a:lstStyle/>
                    <a:p>
                      <a:pPr indent="127000">
                        <a:spcAft>
                          <a:spcPts val="0"/>
                        </a:spcAft>
                      </a:pPr>
                      <a:r>
                        <a:rPr lang="zh-CN" sz="1200" kern="0">
                          <a:effectLst/>
                        </a:rPr>
                        <a:t>设置行背景颜色</a:t>
                      </a:r>
                      <a:endParaRPr lang="zh-CN" sz="1200" kern="100">
                        <a:effectLst/>
                        <a:latin typeface="Times New Roman" panose="02020603050405020304"/>
                        <a:ea typeface="宋体" panose="02010600030101010101" pitchFamily="2" charset="-122"/>
                      </a:endParaRPr>
                    </a:p>
                  </a:txBody>
                  <a:tcPr marL="68566" marR="68566" marT="0" marB="0" anchor="ctr"/>
                </a:tc>
                <a:tc>
                  <a:txBody>
                    <a:bodyPr/>
                    <a:lstStyle/>
                    <a:p>
                      <a:pPr indent="127000">
                        <a:spcAft>
                          <a:spcPts val="0"/>
                        </a:spcAft>
                      </a:pPr>
                      <a:r>
                        <a:rPr lang="zh-CN" sz="1200" kern="100">
                          <a:effectLst/>
                        </a:rPr>
                        <a:t>预定义的颜色值、十六进制</a:t>
                      </a:r>
                      <a:r>
                        <a:rPr lang="en-US" sz="1200" kern="100">
                          <a:effectLst/>
                        </a:rPr>
                        <a:t>#RGB</a:t>
                      </a:r>
                      <a:r>
                        <a:rPr lang="zh-CN" sz="1200" kern="100">
                          <a:effectLst/>
                        </a:rPr>
                        <a:t>、</a:t>
                      </a:r>
                      <a:r>
                        <a:rPr lang="en-US" sz="1200" kern="100">
                          <a:effectLst/>
                        </a:rPr>
                        <a:t>rgb(r,g,b)</a:t>
                      </a:r>
                      <a:endParaRPr lang="zh-CN" sz="1200" kern="100">
                        <a:effectLst/>
                        <a:latin typeface="Times New Roman" panose="02020603050405020304"/>
                        <a:ea typeface="宋体" panose="02010600030101010101" pitchFamily="2" charset="-122"/>
                      </a:endParaRPr>
                    </a:p>
                  </a:txBody>
                  <a:tcPr marL="68566" marR="68566" marT="0" marB="0" anchor="ctr"/>
                </a:tc>
              </a:tr>
              <a:tr h="627151">
                <a:tc>
                  <a:txBody>
                    <a:bodyPr/>
                    <a:lstStyle/>
                    <a:p>
                      <a:pPr indent="127000">
                        <a:spcAft>
                          <a:spcPts val="0"/>
                        </a:spcAft>
                      </a:pPr>
                      <a:r>
                        <a:rPr lang="en-US" sz="1200" kern="0">
                          <a:effectLst/>
                        </a:rPr>
                        <a:t>background</a:t>
                      </a:r>
                      <a:endParaRPr lang="zh-CN" sz="1200" kern="100">
                        <a:effectLst/>
                        <a:latin typeface="Times New Roman" panose="02020603050405020304"/>
                        <a:ea typeface="宋体" panose="02010600030101010101" pitchFamily="2" charset="-122"/>
                      </a:endParaRPr>
                    </a:p>
                  </a:txBody>
                  <a:tcPr marL="68566" marR="68566" marT="0" marB="0" anchor="ctr"/>
                </a:tc>
                <a:tc>
                  <a:txBody>
                    <a:bodyPr/>
                    <a:lstStyle/>
                    <a:p>
                      <a:pPr indent="127000">
                        <a:spcAft>
                          <a:spcPts val="0"/>
                        </a:spcAft>
                      </a:pPr>
                      <a:r>
                        <a:rPr lang="zh-CN" sz="1200" kern="0" dirty="0">
                          <a:effectLst/>
                        </a:rPr>
                        <a:t>设置行背景图像</a:t>
                      </a:r>
                      <a:endParaRPr lang="zh-CN" sz="1200" kern="100" dirty="0">
                        <a:effectLst/>
                        <a:latin typeface="Times New Roman" panose="02020603050405020304"/>
                        <a:ea typeface="宋体" panose="02010600030101010101" pitchFamily="2" charset="-122"/>
                      </a:endParaRPr>
                    </a:p>
                  </a:txBody>
                  <a:tcPr marL="68566" marR="68566" marT="0" marB="0" anchor="ctr"/>
                </a:tc>
                <a:tc>
                  <a:txBody>
                    <a:bodyPr/>
                    <a:lstStyle/>
                    <a:p>
                      <a:pPr indent="127000">
                        <a:spcAft>
                          <a:spcPts val="0"/>
                        </a:spcAft>
                      </a:pPr>
                      <a:r>
                        <a:rPr lang="en-US" sz="1200" kern="100" dirty="0" err="1">
                          <a:effectLst/>
                        </a:rPr>
                        <a:t>url</a:t>
                      </a:r>
                      <a:r>
                        <a:rPr lang="zh-CN" sz="1200" kern="100" dirty="0">
                          <a:effectLst/>
                        </a:rPr>
                        <a:t>地址</a:t>
                      </a:r>
                      <a:endParaRPr lang="zh-CN" sz="1200" kern="100" dirty="0">
                        <a:effectLst/>
                        <a:latin typeface="Times New Roman" panose="02020603050405020304"/>
                        <a:ea typeface="宋体" panose="02010600030101010101" pitchFamily="2" charset="-122"/>
                      </a:endParaRPr>
                    </a:p>
                  </a:txBody>
                  <a:tcPr marL="68566" marR="68566" marT="0" marB="0" anchor="ctr"/>
                </a:tc>
              </a:tr>
            </a:tbl>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Text Box 8"/>
          <p:cNvSpPr txBox="1"/>
          <p:nvPr/>
        </p:nvSpPr>
        <p:spPr>
          <a:xfrm>
            <a:off x="2884488" y="2432050"/>
            <a:ext cx="3883025" cy="338138"/>
          </a:xfrm>
          <a:prstGeom prst="rect">
            <a:avLst/>
          </a:prstGeom>
          <a:noFill/>
          <a:ln w="9525">
            <a:noFill/>
          </a:ln>
        </p:spPr>
        <p:txBody>
          <a:bodyPr>
            <a:spAutoFit/>
          </a:bodyPr>
          <a:p>
            <a:pPr eaLnBrk="1" hangingPunct="1"/>
            <a:r>
              <a:rPr lang="zh-CN" altLang="zh-CN" sz="1600" dirty="0">
                <a:solidFill>
                  <a:srgbClr val="0070C0"/>
                </a:solidFill>
                <a:latin typeface="微软雅黑" panose="020B0503020204020204" pitchFamily="34" charset="-122"/>
                <a:ea typeface="微软雅黑" panose="020B0503020204020204" pitchFamily="34" charset="-122"/>
              </a:rPr>
              <a:t>学习</a:t>
            </a:r>
            <a:r>
              <a:rPr lang="en-US" altLang="zh-CN" sz="1600" dirty="0">
                <a:solidFill>
                  <a:srgbClr val="0070C0"/>
                </a:solidFill>
                <a:latin typeface="微软雅黑" panose="020B0503020204020204" pitchFamily="34" charset="-122"/>
                <a:ea typeface="微软雅黑" panose="020B0503020204020204" pitchFamily="34" charset="-122"/>
              </a:rPr>
              <a:t>&lt;tr&gt;</a:t>
            </a:r>
            <a:r>
              <a:rPr lang="zh-CN" altLang="zh-CN" sz="1600" dirty="0">
                <a:solidFill>
                  <a:srgbClr val="0070C0"/>
                </a:solidFill>
                <a:latin typeface="微软雅黑" panose="020B0503020204020204" pitchFamily="34" charset="-122"/>
                <a:ea typeface="微软雅黑" panose="020B0503020204020204" pitchFamily="34" charset="-122"/>
              </a:rPr>
              <a:t>的属性时需要注意以下几点：</a:t>
            </a:r>
            <a:endParaRPr lang="zh-CN" altLang="en-US" sz="1600" dirty="0">
              <a:solidFill>
                <a:srgbClr val="0070C0"/>
              </a:solidFill>
              <a:latin typeface="微软雅黑" panose="020B0503020204020204" pitchFamily="34" charset="-122"/>
              <a:ea typeface="微软雅黑" panose="020B0503020204020204" pitchFamily="34" charset="-122"/>
            </a:endParaRPr>
          </a:p>
        </p:txBody>
      </p:sp>
      <p:pic>
        <p:nvPicPr>
          <p:cNvPr id="4" name="Picture 10" descr="注意小人"/>
          <p:cNvPicPr>
            <a:picLocks noChangeAspect="1"/>
          </p:cNvPicPr>
          <p:nvPr/>
        </p:nvPicPr>
        <p:blipFill>
          <a:blip r:embed="rId1"/>
          <a:stretch>
            <a:fillRect/>
          </a:stretch>
        </p:blipFill>
        <p:spPr>
          <a:xfrm>
            <a:off x="-368300" y="1701800"/>
            <a:ext cx="3354388" cy="3421063"/>
          </a:xfrm>
          <a:prstGeom prst="rect">
            <a:avLst/>
          </a:prstGeom>
          <a:noFill/>
          <a:ln w="9525">
            <a:noFill/>
          </a:ln>
        </p:spPr>
      </p:pic>
      <p:sp>
        <p:nvSpPr>
          <p:cNvPr id="5" name="TextBox 1"/>
          <p:cNvSpPr txBox="1"/>
          <p:nvPr/>
        </p:nvSpPr>
        <p:spPr>
          <a:xfrm>
            <a:off x="3368675" y="2947988"/>
            <a:ext cx="5330825" cy="492125"/>
          </a:xfrm>
          <a:prstGeom prst="rect">
            <a:avLst/>
          </a:prstGeom>
          <a:noFill/>
          <a:ln w="9525">
            <a:noFill/>
          </a:ln>
        </p:spPr>
        <p:txBody>
          <a:bodyPr>
            <a:spAutoFit/>
          </a:bodyPr>
          <a:p>
            <a:pPr>
              <a:lnSpc>
                <a:spcPct val="200000"/>
              </a:lnSpc>
            </a:pPr>
            <a:r>
              <a:rPr lang="en-US" altLang="zh-CN" sz="1300" dirty="0">
                <a:latin typeface="微软雅黑" panose="020B0503020204020204" pitchFamily="34" charset="-122"/>
                <a:ea typeface="微软雅黑" panose="020B0503020204020204" pitchFamily="34" charset="-122"/>
              </a:rPr>
              <a:t>&lt;tr&gt;</a:t>
            </a:r>
            <a:r>
              <a:rPr lang="zh-CN" altLang="en-US" sz="1300" dirty="0">
                <a:latin typeface="微软雅黑" panose="020B0503020204020204" pitchFamily="34" charset="-122"/>
                <a:ea typeface="微软雅黑" panose="020B0503020204020204" pitchFamily="34" charset="-122"/>
              </a:rPr>
              <a:t>标签</a:t>
            </a:r>
            <a:r>
              <a:rPr lang="zh-CN" altLang="zh-CN" sz="1300" dirty="0">
                <a:latin typeface="微软雅黑" panose="020B0503020204020204" pitchFamily="34" charset="-122"/>
                <a:ea typeface="微软雅黑" panose="020B0503020204020204" pitchFamily="34" charset="-122"/>
              </a:rPr>
              <a:t>无宽度属性</a:t>
            </a:r>
            <a:r>
              <a:rPr lang="en-US" altLang="zh-CN" sz="1300" dirty="0">
                <a:latin typeface="微软雅黑" panose="020B0503020204020204" pitchFamily="34" charset="-122"/>
                <a:ea typeface="微软雅黑" panose="020B0503020204020204" pitchFamily="34" charset="-122"/>
              </a:rPr>
              <a:t>width</a:t>
            </a:r>
            <a:r>
              <a:rPr lang="zh-CN" altLang="zh-CN" sz="1300" dirty="0">
                <a:latin typeface="微软雅黑" panose="020B0503020204020204" pitchFamily="34" charset="-122"/>
                <a:ea typeface="微软雅黑" panose="020B0503020204020204" pitchFamily="34" charset="-122"/>
              </a:rPr>
              <a:t>，其宽度取决于表格</a:t>
            </a:r>
            <a:r>
              <a:rPr lang="zh-CN" altLang="en-US" sz="1300" dirty="0">
                <a:latin typeface="微软雅黑" panose="020B0503020204020204" pitchFamily="34" charset="-122"/>
                <a:ea typeface="微软雅黑" panose="020B0503020204020204" pitchFamily="34" charset="-122"/>
              </a:rPr>
              <a:t>标签</a:t>
            </a:r>
            <a:r>
              <a:rPr lang="en-US" altLang="zh-CN" sz="1300" dirty="0">
                <a:latin typeface="微软雅黑" panose="020B0503020204020204" pitchFamily="34" charset="-122"/>
                <a:ea typeface="微软雅黑" panose="020B0503020204020204" pitchFamily="34" charset="-122"/>
              </a:rPr>
              <a:t>&lt;table&gt;</a:t>
            </a:r>
            <a:r>
              <a:rPr lang="zh-CN" altLang="zh-CN" sz="1300" dirty="0">
                <a:latin typeface="微软雅黑" panose="020B0503020204020204" pitchFamily="34" charset="-122"/>
                <a:ea typeface="微软雅黑" panose="020B0503020204020204" pitchFamily="34" charset="-122"/>
              </a:rPr>
              <a:t>。</a:t>
            </a:r>
            <a:endParaRPr lang="zh-CN" altLang="zh-CN" sz="1300" dirty="0">
              <a:latin typeface="微软雅黑" panose="020B0503020204020204" pitchFamily="34" charset="-122"/>
              <a:ea typeface="微软雅黑" panose="020B0503020204020204" pitchFamily="34" charset="-122"/>
            </a:endParaRPr>
          </a:p>
        </p:txBody>
      </p:sp>
      <p:sp>
        <p:nvSpPr>
          <p:cNvPr id="6" name="矩形 2"/>
          <p:cNvSpPr/>
          <p:nvPr/>
        </p:nvSpPr>
        <p:spPr>
          <a:xfrm>
            <a:off x="3032125" y="3168650"/>
            <a:ext cx="201613" cy="201613"/>
          </a:xfrm>
          <a:prstGeom prst="rect">
            <a:avLst/>
          </a:prstGeom>
          <a:solidFill>
            <a:srgbClr val="FACE2E"/>
          </a:solidFill>
          <a:ln w="9525">
            <a:noFill/>
          </a:ln>
        </p:spPr>
        <p:txBody>
          <a:bodyPr/>
          <a:p>
            <a:endParaRPr lang="zh-CN" altLang="en-US" dirty="0">
              <a:latin typeface="Arial" panose="020B0604020202020204" pitchFamily="34" charset="0"/>
            </a:endParaRPr>
          </a:p>
        </p:txBody>
      </p:sp>
      <p:cxnSp>
        <p:nvCxnSpPr>
          <p:cNvPr id="7" name="直接连接符 6"/>
          <p:cNvCxnSpPr/>
          <p:nvPr/>
        </p:nvCxnSpPr>
        <p:spPr bwMode="auto">
          <a:xfrm>
            <a:off x="3013075" y="2803525"/>
            <a:ext cx="3408363" cy="0"/>
          </a:xfrm>
          <a:prstGeom prst="line">
            <a:avLst/>
          </a:prstGeom>
          <a:noFill/>
          <a:ln w="317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3027363" y="3470275"/>
            <a:ext cx="5335588" cy="0"/>
          </a:xfrm>
          <a:prstGeom prst="line">
            <a:avLst/>
          </a:prstGeom>
          <a:noFill/>
          <a:ln w="31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1"/>
          <p:cNvSpPr txBox="1"/>
          <p:nvPr/>
        </p:nvSpPr>
        <p:spPr>
          <a:xfrm>
            <a:off x="3398838" y="4360863"/>
            <a:ext cx="5246687" cy="833437"/>
          </a:xfrm>
          <a:prstGeom prst="rect">
            <a:avLst/>
          </a:prstGeom>
          <a:noFill/>
          <a:ln w="9525">
            <a:noFill/>
          </a:ln>
        </p:spPr>
        <p:txBody>
          <a:bodyPr>
            <a:spAutoFit/>
          </a:bodyPr>
          <a:p>
            <a:pPr>
              <a:lnSpc>
                <a:spcPct val="200000"/>
              </a:lnSpc>
            </a:pPr>
            <a:r>
              <a:rPr lang="zh-CN" altLang="zh-CN" sz="1300" dirty="0">
                <a:latin typeface="微软雅黑" panose="020B0503020204020204" pitchFamily="34" charset="-122"/>
                <a:ea typeface="微软雅黑" panose="020B0503020204020204" pitchFamily="34" charset="-122"/>
              </a:rPr>
              <a:t>虽然可以对</a:t>
            </a:r>
            <a:r>
              <a:rPr lang="en-US" altLang="zh-CN" sz="1300" dirty="0">
                <a:latin typeface="微软雅黑" panose="020B0503020204020204" pitchFamily="34" charset="-122"/>
                <a:ea typeface="微软雅黑" panose="020B0503020204020204" pitchFamily="34" charset="-122"/>
              </a:rPr>
              <a:t>&lt;tr&gt;</a:t>
            </a:r>
            <a:r>
              <a:rPr lang="zh-CN" altLang="en-US" sz="1300" dirty="0">
                <a:latin typeface="微软雅黑" panose="020B0503020204020204" pitchFamily="34" charset="-122"/>
                <a:ea typeface="微软雅黑" panose="020B0503020204020204" pitchFamily="34" charset="-122"/>
              </a:rPr>
              <a:t>标签</a:t>
            </a:r>
            <a:r>
              <a:rPr lang="zh-CN" altLang="zh-CN" sz="1300" dirty="0">
                <a:latin typeface="微软雅黑" panose="020B0503020204020204" pitchFamily="34" charset="-122"/>
                <a:ea typeface="微软雅黑" panose="020B0503020204020204" pitchFamily="34" charset="-122"/>
              </a:rPr>
              <a:t>应用</a:t>
            </a:r>
            <a:r>
              <a:rPr lang="en-US" altLang="zh-CN" sz="1300" dirty="0">
                <a:latin typeface="微软雅黑" panose="020B0503020204020204" pitchFamily="34" charset="-122"/>
                <a:ea typeface="微软雅黑" panose="020B0503020204020204" pitchFamily="34" charset="-122"/>
              </a:rPr>
              <a:t>background</a:t>
            </a:r>
            <a:r>
              <a:rPr lang="zh-CN" altLang="zh-CN" sz="1300" dirty="0">
                <a:latin typeface="微软雅黑" panose="020B0503020204020204" pitchFamily="34" charset="-122"/>
                <a:ea typeface="微软雅黑" panose="020B0503020204020204" pitchFamily="34" charset="-122"/>
              </a:rPr>
              <a:t>属性，但是在</a:t>
            </a:r>
            <a:r>
              <a:rPr lang="en-US" altLang="zh-CN" sz="1300" dirty="0">
                <a:latin typeface="微软雅黑" panose="020B0503020204020204" pitchFamily="34" charset="-122"/>
                <a:ea typeface="微软雅黑" panose="020B0503020204020204" pitchFamily="34" charset="-122"/>
              </a:rPr>
              <a:t>&lt;tr&gt;</a:t>
            </a:r>
            <a:r>
              <a:rPr lang="zh-CN" altLang="en-US" sz="1300" dirty="0">
                <a:latin typeface="微软雅黑" panose="020B0503020204020204" pitchFamily="34" charset="-122"/>
                <a:ea typeface="微软雅黑" panose="020B0503020204020204" pitchFamily="34" charset="-122"/>
              </a:rPr>
              <a:t>标签</a:t>
            </a:r>
            <a:r>
              <a:rPr lang="zh-CN" altLang="zh-CN" sz="1300" dirty="0">
                <a:latin typeface="微软雅黑" panose="020B0503020204020204" pitchFamily="34" charset="-122"/>
                <a:ea typeface="微软雅黑" panose="020B0503020204020204" pitchFamily="34" charset="-122"/>
              </a:rPr>
              <a:t>中此属性兼容问题严重。</a:t>
            </a:r>
            <a:endParaRPr lang="zh-CN" altLang="zh-CN" sz="1300" dirty="0">
              <a:latin typeface="微软雅黑" panose="020B0503020204020204" pitchFamily="34" charset="-122"/>
              <a:ea typeface="微软雅黑" panose="020B0503020204020204" pitchFamily="34" charset="-122"/>
            </a:endParaRPr>
          </a:p>
        </p:txBody>
      </p:sp>
      <p:sp>
        <p:nvSpPr>
          <p:cNvPr id="10" name="TextBox 1"/>
          <p:cNvSpPr txBox="1"/>
          <p:nvPr/>
        </p:nvSpPr>
        <p:spPr>
          <a:xfrm>
            <a:off x="3398838" y="3622675"/>
            <a:ext cx="5330825" cy="433388"/>
          </a:xfrm>
          <a:prstGeom prst="rect">
            <a:avLst/>
          </a:prstGeom>
          <a:noFill/>
          <a:ln w="9525">
            <a:noFill/>
          </a:ln>
        </p:spPr>
        <p:txBody>
          <a:bodyPr>
            <a:spAutoFit/>
          </a:bodyPr>
          <a:p>
            <a:pPr>
              <a:lnSpc>
                <a:spcPct val="200000"/>
              </a:lnSpc>
            </a:pPr>
            <a:r>
              <a:rPr lang="zh-CN" altLang="zh-CN" sz="1300" dirty="0">
                <a:latin typeface="微软雅黑" panose="020B0503020204020204" pitchFamily="34" charset="-122"/>
                <a:ea typeface="微软雅黑" panose="020B0503020204020204" pitchFamily="34" charset="-122"/>
              </a:rPr>
              <a:t>对</a:t>
            </a:r>
            <a:r>
              <a:rPr lang="en-US" altLang="zh-CN" sz="1300" dirty="0">
                <a:latin typeface="微软雅黑" panose="020B0503020204020204" pitchFamily="34" charset="-122"/>
                <a:ea typeface="微软雅黑" panose="020B0503020204020204" pitchFamily="34" charset="-122"/>
              </a:rPr>
              <a:t>&lt;tr&gt;</a:t>
            </a:r>
            <a:r>
              <a:rPr lang="zh-CN" altLang="en-US" sz="1300" dirty="0">
                <a:latin typeface="微软雅黑" panose="020B0503020204020204" pitchFamily="34" charset="-122"/>
                <a:ea typeface="微软雅黑" panose="020B0503020204020204" pitchFamily="34" charset="-122"/>
              </a:rPr>
              <a:t>标签</a:t>
            </a:r>
            <a:r>
              <a:rPr lang="zh-CN" altLang="zh-CN" sz="1300" dirty="0">
                <a:latin typeface="微软雅黑" panose="020B0503020204020204" pitchFamily="34" charset="-122"/>
                <a:ea typeface="微软雅黑" panose="020B0503020204020204" pitchFamily="34" charset="-122"/>
              </a:rPr>
              <a:t>应用</a:t>
            </a:r>
            <a:r>
              <a:rPr lang="en-US" altLang="zh-CN" sz="1300" dirty="0">
                <a:latin typeface="微软雅黑" panose="020B0503020204020204" pitchFamily="34" charset="-122"/>
                <a:ea typeface="微软雅黑" panose="020B0503020204020204" pitchFamily="34" charset="-122"/>
              </a:rPr>
              <a:t>valign</a:t>
            </a:r>
            <a:r>
              <a:rPr lang="zh-CN" altLang="zh-CN" sz="1300" dirty="0">
                <a:latin typeface="微软雅黑" panose="020B0503020204020204" pitchFamily="34" charset="-122"/>
                <a:ea typeface="微软雅黑" panose="020B0503020204020204" pitchFamily="34" charset="-122"/>
              </a:rPr>
              <a:t>属性，用于设置一行内容的垂直对齐方式。</a:t>
            </a:r>
            <a:endParaRPr lang="zh-CN" altLang="zh-CN" sz="1300"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bwMode="auto">
          <a:xfrm>
            <a:off x="3013075" y="4259263"/>
            <a:ext cx="5349875" cy="0"/>
          </a:xfrm>
          <a:prstGeom prst="line">
            <a:avLst/>
          </a:prstGeom>
          <a:noFill/>
          <a:ln w="31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2"/>
          <p:cNvSpPr txBox="1">
            <a:spLocks noChangeArrowheads="1"/>
          </p:cNvSpPr>
          <p:nvPr/>
        </p:nvSpPr>
        <p:spPr bwMode="auto">
          <a:xfrm>
            <a:off x="2981325" y="3116263"/>
            <a:ext cx="258763" cy="307975"/>
          </a:xfrm>
          <a:prstGeom prst="rect">
            <a:avLst/>
          </a:prstGeom>
          <a:solidFill>
            <a:schemeClr val="accent5">
              <a:lumMod val="75000"/>
            </a:schemeClr>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dirty="0" smtClean="0">
                <a:ln>
                  <a:noFill/>
                </a:ln>
                <a:solidFill>
                  <a:schemeClr val="bg1"/>
                </a:solidFill>
                <a:effectLst/>
                <a:uLnTx/>
                <a:uFillTx/>
                <a:latin typeface="Aharoni" pitchFamily="2" charset="-79"/>
                <a:ea typeface="宋体" panose="02010600030101010101" pitchFamily="2" charset="-122"/>
                <a:cs typeface="Aharoni" pitchFamily="2" charset="-79"/>
              </a:rPr>
              <a:t>A</a:t>
            </a:r>
            <a:endParaRPr kumimoji="0" lang="zh-CN" altLang="en-US" sz="1400" b="0" i="0" u="none" strike="noStrike" kern="1200" cap="none" spc="0" normalizeH="0" baseline="0" noProof="0" dirty="0" smtClean="0">
              <a:ln>
                <a:noFill/>
              </a:ln>
              <a:solidFill>
                <a:schemeClr val="bg1"/>
              </a:solidFill>
              <a:effectLst/>
              <a:uLnTx/>
              <a:uFillTx/>
              <a:latin typeface="Aharoni" pitchFamily="2" charset="-79"/>
              <a:ea typeface="宋体" panose="02010600030101010101" pitchFamily="2" charset="-122"/>
              <a:cs typeface="Aharoni" pitchFamily="2" charset="-79"/>
            </a:endParaRPr>
          </a:p>
        </p:txBody>
      </p:sp>
      <p:sp>
        <p:nvSpPr>
          <p:cNvPr id="13" name="矩形 2"/>
          <p:cNvSpPr/>
          <p:nvPr/>
        </p:nvSpPr>
        <p:spPr>
          <a:xfrm>
            <a:off x="3030538" y="3824288"/>
            <a:ext cx="201612" cy="201612"/>
          </a:xfrm>
          <a:prstGeom prst="rect">
            <a:avLst/>
          </a:prstGeom>
          <a:solidFill>
            <a:srgbClr val="FACE2E"/>
          </a:solidFill>
          <a:ln w="9525">
            <a:noFill/>
          </a:ln>
        </p:spPr>
        <p:txBody>
          <a:bodyPr/>
          <a:p>
            <a:endParaRPr lang="zh-CN" altLang="en-US" dirty="0">
              <a:latin typeface="Arial" panose="020B0604020202020204" pitchFamily="34" charset="0"/>
            </a:endParaRPr>
          </a:p>
        </p:txBody>
      </p:sp>
      <p:sp>
        <p:nvSpPr>
          <p:cNvPr id="14" name="TextBox 33"/>
          <p:cNvSpPr txBox="1">
            <a:spLocks noChangeArrowheads="1"/>
          </p:cNvSpPr>
          <p:nvPr/>
        </p:nvSpPr>
        <p:spPr bwMode="auto">
          <a:xfrm>
            <a:off x="2979738" y="3771900"/>
            <a:ext cx="258763" cy="307975"/>
          </a:xfrm>
          <a:prstGeom prst="rect">
            <a:avLst/>
          </a:prstGeom>
          <a:solidFill>
            <a:schemeClr val="accent5">
              <a:lumMod val="75000"/>
            </a:schemeClr>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dirty="0" smtClean="0">
                <a:ln>
                  <a:noFill/>
                </a:ln>
                <a:solidFill>
                  <a:schemeClr val="bg1"/>
                </a:solidFill>
                <a:effectLst/>
                <a:uLnTx/>
                <a:uFillTx/>
                <a:latin typeface="Aharoni" pitchFamily="2" charset="-79"/>
                <a:ea typeface="宋体" panose="02010600030101010101" pitchFamily="2" charset="-122"/>
                <a:cs typeface="Aharoni" pitchFamily="2" charset="-79"/>
              </a:rPr>
              <a:t>B</a:t>
            </a:r>
            <a:endParaRPr kumimoji="0" lang="zh-CN" altLang="en-US" sz="1400" b="0" i="0" u="none" strike="noStrike" kern="1200" cap="none" spc="0" normalizeH="0" baseline="0" noProof="0" dirty="0" smtClean="0">
              <a:ln>
                <a:noFill/>
              </a:ln>
              <a:solidFill>
                <a:schemeClr val="bg1"/>
              </a:solidFill>
              <a:effectLst/>
              <a:uLnTx/>
              <a:uFillTx/>
              <a:latin typeface="Aharoni" pitchFamily="2" charset="-79"/>
              <a:ea typeface="宋体" panose="02010600030101010101" pitchFamily="2" charset="-122"/>
              <a:cs typeface="Aharoni" pitchFamily="2" charset="-79"/>
            </a:endParaRPr>
          </a:p>
        </p:txBody>
      </p:sp>
      <p:sp>
        <p:nvSpPr>
          <p:cNvPr id="15" name="矩形 2"/>
          <p:cNvSpPr/>
          <p:nvPr/>
        </p:nvSpPr>
        <p:spPr>
          <a:xfrm>
            <a:off x="3038475" y="4529138"/>
            <a:ext cx="201613" cy="203200"/>
          </a:xfrm>
          <a:prstGeom prst="rect">
            <a:avLst/>
          </a:prstGeom>
          <a:solidFill>
            <a:srgbClr val="FACE2E"/>
          </a:solidFill>
          <a:ln w="9525">
            <a:noFill/>
          </a:ln>
        </p:spPr>
        <p:txBody>
          <a:bodyPr/>
          <a:p>
            <a:endParaRPr lang="zh-CN" altLang="en-US" dirty="0">
              <a:latin typeface="Arial" panose="020B0604020202020204" pitchFamily="34" charset="0"/>
            </a:endParaRPr>
          </a:p>
        </p:txBody>
      </p:sp>
      <p:sp>
        <p:nvSpPr>
          <p:cNvPr id="16" name="TextBox 35"/>
          <p:cNvSpPr txBox="1">
            <a:spLocks noChangeArrowheads="1"/>
          </p:cNvSpPr>
          <p:nvPr/>
        </p:nvSpPr>
        <p:spPr bwMode="auto">
          <a:xfrm>
            <a:off x="2986088" y="4476750"/>
            <a:ext cx="258763" cy="307975"/>
          </a:xfrm>
          <a:prstGeom prst="rect">
            <a:avLst/>
          </a:prstGeom>
          <a:solidFill>
            <a:schemeClr val="accent5">
              <a:lumMod val="75000"/>
            </a:schemeClr>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dirty="0" smtClean="0">
                <a:ln>
                  <a:noFill/>
                </a:ln>
                <a:solidFill>
                  <a:schemeClr val="bg1"/>
                </a:solidFill>
                <a:effectLst/>
                <a:uLnTx/>
                <a:uFillTx/>
                <a:latin typeface="Aharoni" pitchFamily="2" charset="-79"/>
                <a:ea typeface="宋体" panose="02010600030101010101" pitchFamily="2" charset="-122"/>
                <a:cs typeface="Aharoni" pitchFamily="2" charset="-79"/>
              </a:rPr>
              <a:t>C</a:t>
            </a:r>
            <a:endParaRPr kumimoji="0" lang="zh-CN" altLang="en-US" sz="1400" b="0" i="0" u="none" strike="noStrike" kern="1200" cap="none" spc="0" normalizeH="0" baseline="0" noProof="0" dirty="0" smtClean="0">
              <a:ln>
                <a:noFill/>
              </a:ln>
              <a:solidFill>
                <a:schemeClr val="bg1"/>
              </a:solidFill>
              <a:effectLst/>
              <a:uLnTx/>
              <a:uFillTx/>
              <a:latin typeface="Aharoni" pitchFamily="2" charset="-79"/>
              <a:ea typeface="宋体" panose="02010600030101010101" pitchFamily="2" charset="-122"/>
              <a:cs typeface="Aharoni" pitchFamily="2" charset="-79"/>
            </a:endParaRPr>
          </a:p>
        </p:txBody>
      </p:sp>
      <p:grpSp>
        <p:nvGrpSpPr>
          <p:cNvPr id="19473" name="组合 14"/>
          <p:cNvGrpSpPr/>
          <p:nvPr/>
        </p:nvGrpSpPr>
        <p:grpSpPr>
          <a:xfrm>
            <a:off x="0" y="969963"/>
            <a:ext cx="9144000" cy="1028700"/>
            <a:chOff x="0" y="969484"/>
            <a:chExt cx="9144000" cy="1029179"/>
          </a:xfrm>
        </p:grpSpPr>
        <p:sp>
          <p:nvSpPr>
            <p:cNvPr id="18" name="矩形 1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9477" name="Picture 2" descr="C:\Documents and Settings\Administrator\桌面\小人.png"/>
            <p:cNvPicPr>
              <a:picLocks noChangeAspect="1"/>
            </p:cNvPicPr>
            <p:nvPr/>
          </p:nvPicPr>
          <p:blipFill>
            <a:blip r:embed="rId2"/>
            <a:stretch>
              <a:fillRect/>
            </a:stretch>
          </p:blipFill>
          <p:spPr>
            <a:xfrm>
              <a:off x="492125" y="969963"/>
              <a:ext cx="1323975" cy="1028700"/>
            </a:xfrm>
            <a:prstGeom prst="rect">
              <a:avLst/>
            </a:prstGeom>
            <a:noFill/>
            <a:ln w="9525">
              <a:noFill/>
            </a:ln>
          </p:spPr>
        </p:pic>
        <p:sp>
          <p:nvSpPr>
            <p:cNvPr id="20" name="矩形 19"/>
            <p:cNvSpPr/>
            <p:nvPr/>
          </p:nvSpPr>
          <p:spPr>
            <a:xfrm>
              <a:off x="1755775" y="1142602"/>
              <a:ext cx="3670300"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7.1.3 &lt;</a:t>
              </a:r>
              <a:r>
                <a:rPr kumimoji="0" lang="en-US" altLang="zh-CN" sz="2400" b="1" i="0" u="none" strike="noStrike" kern="1200" cap="none" spc="20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tr</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&gt;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gtEl>
                                        <p:attrNameLst>
                                          <p:attrName>ppt_x</p:attrName>
                                          <p:attrName>ppt_y</p:attrName>
                                        </p:attrNameLst>
                                      </p:cBhvr>
                                    </p:animMotion>
                                    <p:animRot by="1500000">
                                      <p:cBhvr>
                                        <p:cTn id="11" dur="125" fill="hold">
                                          <p:stCondLst>
                                            <p:cond delay="0"/>
                                          </p:stCondLst>
                                        </p:cTn>
                                        <p:tgtEl>
                                          <p:spTgt spid="3"/>
                                        </p:tgtEl>
                                        <p:attrNameLst>
                                          <p:attrName>r</p:attrName>
                                        </p:attrNameLst>
                                      </p:cBhvr>
                                    </p:animRot>
                                    <p:animRot by="-1500000">
                                      <p:cBhvr>
                                        <p:cTn id="12" dur="125" fill="hold">
                                          <p:stCondLst>
                                            <p:cond delay="125"/>
                                          </p:stCondLst>
                                        </p:cTn>
                                        <p:tgtEl>
                                          <p:spTgt spid="3"/>
                                        </p:tgtEl>
                                        <p:attrNameLst>
                                          <p:attrName>r</p:attrName>
                                        </p:attrNameLst>
                                      </p:cBhvr>
                                    </p:animRot>
                                    <p:animRot by="-1500000">
                                      <p:cBhvr>
                                        <p:cTn id="13" dur="125" fill="hold">
                                          <p:stCondLst>
                                            <p:cond delay="250"/>
                                          </p:stCondLst>
                                        </p:cTn>
                                        <p:tgtEl>
                                          <p:spTgt spid="3"/>
                                        </p:tgtEl>
                                        <p:attrNameLst>
                                          <p:attrName>r</p:attrName>
                                        </p:attrNameLst>
                                      </p:cBhvr>
                                    </p:animRot>
                                    <p:animRot by="1500000">
                                      <p:cBhvr>
                                        <p:cTn id="14" dur="125" fill="hold">
                                          <p:stCondLst>
                                            <p:cond delay="375"/>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9" grpId="0"/>
      <p:bldP spid="10" grpId="0"/>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0483"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52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7433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7.1.4 &lt;td&gt;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7" name="表格 6"/>
          <p:cNvGraphicFramePr>
            <a:graphicFrameLocks noGrp="1"/>
          </p:cNvGraphicFramePr>
          <p:nvPr/>
        </p:nvGraphicFramePr>
        <p:xfrm>
          <a:off x="779463" y="2057400"/>
          <a:ext cx="7608888" cy="4151313"/>
        </p:xfrm>
        <a:graphic>
          <a:graphicData uri="http://schemas.openxmlformats.org/drawingml/2006/table">
            <a:tbl>
              <a:tblPr firstRow="1" firstCol="1" bandRow="1">
                <a:tableStyleId>{00A15C55-8517-42AA-B614-E9B94910E393}</a:tableStyleId>
              </a:tblPr>
              <a:tblGrid>
                <a:gridCol w="1235708"/>
                <a:gridCol w="4013745"/>
                <a:gridCol w="2359434"/>
              </a:tblGrid>
              <a:tr h="435935">
                <a:tc>
                  <a:txBody>
                    <a:bodyPr/>
                    <a:lstStyle/>
                    <a:p>
                      <a:pPr indent="267970" algn="l">
                        <a:spcAft>
                          <a:spcPts val="0"/>
                        </a:spcAft>
                      </a:pPr>
                      <a:r>
                        <a:rPr lang="zh-CN" sz="1100" kern="100" dirty="0">
                          <a:effectLst/>
                        </a:rPr>
                        <a:t>属性名</a:t>
                      </a:r>
                      <a:endParaRPr lang="zh-CN" sz="1100" kern="100" dirty="0">
                        <a:effectLst/>
                        <a:latin typeface="Times New Roman" panose="02020603050405020304"/>
                        <a:ea typeface="宋体" panose="02010600030101010101" pitchFamily="2" charset="-122"/>
                      </a:endParaRPr>
                    </a:p>
                  </a:txBody>
                  <a:tcPr marL="68582" marR="68582" marT="0" marB="0" anchor="ctr"/>
                </a:tc>
                <a:tc>
                  <a:txBody>
                    <a:bodyPr/>
                    <a:lstStyle/>
                    <a:p>
                      <a:pPr indent="267970" algn="ctr">
                        <a:spcAft>
                          <a:spcPts val="0"/>
                        </a:spcAft>
                      </a:pPr>
                      <a:r>
                        <a:rPr lang="zh-CN" sz="1100" kern="100" dirty="0">
                          <a:effectLst/>
                        </a:rPr>
                        <a:t>含义</a:t>
                      </a:r>
                      <a:endParaRPr lang="zh-CN" sz="1100" kern="100" dirty="0">
                        <a:effectLst/>
                        <a:latin typeface="Times New Roman" panose="02020603050405020304"/>
                        <a:ea typeface="宋体" panose="02010600030101010101" pitchFamily="2" charset="-122"/>
                      </a:endParaRPr>
                    </a:p>
                  </a:txBody>
                  <a:tcPr marL="68582" marR="68582" marT="0" marB="0" anchor="ctr"/>
                </a:tc>
                <a:tc>
                  <a:txBody>
                    <a:bodyPr/>
                    <a:lstStyle/>
                    <a:p>
                      <a:pPr indent="267970" algn="ctr">
                        <a:spcAft>
                          <a:spcPts val="0"/>
                        </a:spcAft>
                      </a:pPr>
                      <a:r>
                        <a:rPr lang="zh-CN" sz="1100" kern="100">
                          <a:effectLst/>
                        </a:rPr>
                        <a:t>常用属性值</a:t>
                      </a:r>
                      <a:endParaRPr lang="zh-CN" sz="1100" kern="100">
                        <a:effectLst/>
                        <a:latin typeface="Times New Roman" panose="02020603050405020304"/>
                        <a:ea typeface="宋体" panose="02010600030101010101" pitchFamily="2" charset="-122"/>
                      </a:endParaRPr>
                    </a:p>
                  </a:txBody>
                  <a:tcPr marL="68582" marR="68582" marT="0" marB="0" anchor="ctr"/>
                </a:tc>
              </a:tr>
              <a:tr h="490590">
                <a:tc>
                  <a:txBody>
                    <a:bodyPr/>
                    <a:lstStyle/>
                    <a:p>
                      <a:pPr indent="127000">
                        <a:spcAft>
                          <a:spcPts val="0"/>
                        </a:spcAft>
                      </a:pPr>
                      <a:r>
                        <a:rPr lang="en-US" sz="1100" kern="100" dirty="0">
                          <a:effectLst/>
                        </a:rPr>
                        <a:t>width</a:t>
                      </a:r>
                      <a:endParaRPr lang="zh-CN" sz="1100" kern="100" dirty="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0">
                          <a:effectLst/>
                        </a:rPr>
                        <a:t>设置单元格的宽度</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100">
                          <a:effectLst/>
                        </a:rPr>
                        <a:t>像素值</a:t>
                      </a:r>
                      <a:r>
                        <a:rPr lang="en-US" sz="1100" kern="100">
                          <a:effectLst/>
                        </a:rPr>
                        <a:t> </a:t>
                      </a:r>
                      <a:endParaRPr lang="zh-CN" sz="1100" kern="100">
                        <a:effectLst/>
                        <a:latin typeface="Times New Roman" panose="02020603050405020304"/>
                        <a:ea typeface="宋体" panose="02010600030101010101" pitchFamily="2" charset="-122"/>
                      </a:endParaRPr>
                    </a:p>
                  </a:txBody>
                  <a:tcPr marL="68582" marR="68582" marT="0" marB="0" anchor="ctr"/>
                </a:tc>
              </a:tr>
              <a:tr h="481311">
                <a:tc>
                  <a:txBody>
                    <a:bodyPr/>
                    <a:lstStyle/>
                    <a:p>
                      <a:pPr indent="127000">
                        <a:spcAft>
                          <a:spcPts val="0"/>
                        </a:spcAft>
                      </a:pPr>
                      <a:r>
                        <a:rPr lang="en-US" sz="1100" kern="100">
                          <a:effectLst/>
                        </a:rPr>
                        <a:t>height</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0">
                          <a:effectLst/>
                        </a:rPr>
                        <a:t>设置单元格的高度</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100">
                          <a:effectLst/>
                        </a:rPr>
                        <a:t>像素值</a:t>
                      </a:r>
                      <a:endParaRPr lang="zh-CN" sz="1100" kern="100">
                        <a:effectLst/>
                        <a:latin typeface="Times New Roman" panose="02020603050405020304"/>
                        <a:ea typeface="宋体" panose="02010600030101010101" pitchFamily="2" charset="-122"/>
                      </a:endParaRPr>
                    </a:p>
                  </a:txBody>
                  <a:tcPr marL="68582" marR="68582" marT="0" marB="0" anchor="ctr"/>
                </a:tc>
              </a:tr>
              <a:tr h="427425">
                <a:tc>
                  <a:txBody>
                    <a:bodyPr/>
                    <a:lstStyle/>
                    <a:p>
                      <a:pPr indent="127000">
                        <a:spcAft>
                          <a:spcPts val="0"/>
                        </a:spcAft>
                      </a:pPr>
                      <a:r>
                        <a:rPr lang="en-US" sz="1100" kern="100">
                          <a:effectLst/>
                        </a:rPr>
                        <a:t>align</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0">
                          <a:effectLst/>
                        </a:rPr>
                        <a:t>设置单元格内容的水平对齐方式</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en-US" sz="1100" kern="100">
                          <a:effectLst/>
                        </a:rPr>
                        <a:t>left</a:t>
                      </a:r>
                      <a:r>
                        <a:rPr lang="zh-CN" sz="1100" kern="100">
                          <a:effectLst/>
                        </a:rPr>
                        <a:t>、</a:t>
                      </a:r>
                      <a:r>
                        <a:rPr lang="en-US" sz="1100" kern="100">
                          <a:effectLst/>
                        </a:rPr>
                        <a:t>center</a:t>
                      </a:r>
                      <a:r>
                        <a:rPr lang="zh-CN" sz="1100" kern="100">
                          <a:effectLst/>
                        </a:rPr>
                        <a:t>、</a:t>
                      </a:r>
                      <a:r>
                        <a:rPr lang="en-US" sz="1100" kern="100">
                          <a:effectLst/>
                        </a:rPr>
                        <a:t>right</a:t>
                      </a:r>
                      <a:endParaRPr lang="zh-CN" sz="1100" kern="100">
                        <a:effectLst/>
                        <a:latin typeface="Times New Roman" panose="02020603050405020304"/>
                        <a:ea typeface="宋体" panose="02010600030101010101" pitchFamily="2" charset="-122"/>
                      </a:endParaRPr>
                    </a:p>
                  </a:txBody>
                  <a:tcPr marL="68582" marR="68582" marT="0" marB="0" anchor="ctr"/>
                </a:tc>
              </a:tr>
              <a:tr h="413892">
                <a:tc>
                  <a:txBody>
                    <a:bodyPr/>
                    <a:lstStyle/>
                    <a:p>
                      <a:pPr indent="127000">
                        <a:spcAft>
                          <a:spcPts val="0"/>
                        </a:spcAft>
                      </a:pPr>
                      <a:r>
                        <a:rPr lang="en-US" sz="1100" kern="100">
                          <a:effectLst/>
                        </a:rPr>
                        <a:t>valign</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0">
                          <a:effectLst/>
                        </a:rPr>
                        <a:t>设置单元格内容的垂直对齐方式</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en-US" sz="1100" kern="100">
                          <a:effectLst/>
                        </a:rPr>
                        <a:t>top</a:t>
                      </a:r>
                      <a:r>
                        <a:rPr lang="zh-CN" sz="900" kern="0">
                          <a:effectLst/>
                        </a:rPr>
                        <a:t>、</a:t>
                      </a:r>
                      <a:r>
                        <a:rPr lang="en-US" sz="1100" kern="100">
                          <a:effectLst/>
                        </a:rPr>
                        <a:t>middle</a:t>
                      </a:r>
                      <a:r>
                        <a:rPr lang="zh-CN" sz="900" kern="0">
                          <a:effectLst/>
                        </a:rPr>
                        <a:t>、</a:t>
                      </a:r>
                      <a:r>
                        <a:rPr lang="en-US" sz="1100" kern="100">
                          <a:effectLst/>
                        </a:rPr>
                        <a:t>bottom</a:t>
                      </a:r>
                      <a:endParaRPr lang="zh-CN" sz="1100" kern="100">
                        <a:effectLst/>
                        <a:latin typeface="Times New Roman" panose="02020603050405020304"/>
                        <a:ea typeface="宋体" panose="02010600030101010101" pitchFamily="2" charset="-122"/>
                      </a:endParaRPr>
                    </a:p>
                  </a:txBody>
                  <a:tcPr marL="68582" marR="68582" marT="0" marB="0" anchor="ctr"/>
                </a:tc>
              </a:tr>
              <a:tr h="513186">
                <a:tc>
                  <a:txBody>
                    <a:bodyPr/>
                    <a:lstStyle/>
                    <a:p>
                      <a:pPr indent="127000">
                        <a:spcAft>
                          <a:spcPts val="0"/>
                        </a:spcAft>
                      </a:pPr>
                      <a:r>
                        <a:rPr lang="en-US" sz="1100" kern="100">
                          <a:effectLst/>
                        </a:rPr>
                        <a:t>bgcolor</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0">
                          <a:effectLst/>
                        </a:rPr>
                        <a:t>设置单元格的背景颜色</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100">
                          <a:effectLst/>
                        </a:rPr>
                        <a:t>预定义的颜色值、十六进制</a:t>
                      </a:r>
                      <a:r>
                        <a:rPr lang="en-US" sz="1100" kern="100">
                          <a:effectLst/>
                        </a:rPr>
                        <a:t>#RGB</a:t>
                      </a:r>
                      <a:r>
                        <a:rPr lang="zh-CN" sz="1100" kern="100">
                          <a:effectLst/>
                        </a:rPr>
                        <a:t>、</a:t>
                      </a:r>
                      <a:r>
                        <a:rPr lang="en-US" sz="1100" kern="100">
                          <a:effectLst/>
                        </a:rPr>
                        <a:t>rgb(r,g,b)</a:t>
                      </a:r>
                      <a:endParaRPr lang="zh-CN" sz="1100" kern="100">
                        <a:effectLst/>
                        <a:latin typeface="Times New Roman" panose="02020603050405020304"/>
                        <a:ea typeface="宋体" panose="02010600030101010101" pitchFamily="2" charset="-122"/>
                      </a:endParaRPr>
                    </a:p>
                  </a:txBody>
                  <a:tcPr marL="68582" marR="68582" marT="0" marB="0" anchor="ctr"/>
                </a:tc>
              </a:tr>
              <a:tr h="452714">
                <a:tc>
                  <a:txBody>
                    <a:bodyPr/>
                    <a:lstStyle/>
                    <a:p>
                      <a:pPr indent="127000">
                        <a:spcAft>
                          <a:spcPts val="0"/>
                        </a:spcAft>
                      </a:pPr>
                      <a:r>
                        <a:rPr lang="en-US" sz="1100" kern="100">
                          <a:effectLst/>
                        </a:rPr>
                        <a:t>background</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0">
                          <a:effectLst/>
                        </a:rPr>
                        <a:t>设置单元格的背景图像</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en-US" sz="1100" kern="100">
                          <a:effectLst/>
                        </a:rPr>
                        <a:t>url</a:t>
                      </a:r>
                      <a:r>
                        <a:rPr lang="zh-CN" sz="1100" kern="100">
                          <a:effectLst/>
                        </a:rPr>
                        <a:t>地址</a:t>
                      </a:r>
                      <a:endParaRPr lang="zh-CN" sz="1100" kern="100">
                        <a:effectLst/>
                        <a:latin typeface="Times New Roman" panose="02020603050405020304"/>
                        <a:ea typeface="宋体" panose="02010600030101010101" pitchFamily="2" charset="-122"/>
                      </a:endParaRPr>
                    </a:p>
                  </a:txBody>
                  <a:tcPr marL="68582" marR="68582" marT="0" marB="0" anchor="ctr"/>
                </a:tc>
              </a:tr>
              <a:tr h="466981">
                <a:tc>
                  <a:txBody>
                    <a:bodyPr/>
                    <a:lstStyle/>
                    <a:p>
                      <a:pPr indent="127000">
                        <a:spcAft>
                          <a:spcPts val="0"/>
                        </a:spcAft>
                      </a:pPr>
                      <a:r>
                        <a:rPr lang="en-US" sz="1100" kern="100">
                          <a:effectLst/>
                        </a:rPr>
                        <a:t>colspan</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0">
                          <a:effectLst/>
                        </a:rPr>
                        <a:t>设置单元格横跨的列数（用于合并水平方向的单元格）</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100">
                          <a:effectLst/>
                        </a:rPr>
                        <a:t>正整数</a:t>
                      </a:r>
                      <a:endParaRPr lang="zh-CN" sz="1100" kern="100">
                        <a:effectLst/>
                        <a:latin typeface="Times New Roman" panose="02020603050405020304"/>
                        <a:ea typeface="宋体" panose="02010600030101010101" pitchFamily="2" charset="-122"/>
                      </a:endParaRPr>
                    </a:p>
                  </a:txBody>
                  <a:tcPr marL="68582" marR="68582" marT="0" marB="0" anchor="ctr"/>
                </a:tc>
              </a:tr>
              <a:tr h="469279">
                <a:tc>
                  <a:txBody>
                    <a:bodyPr/>
                    <a:lstStyle/>
                    <a:p>
                      <a:pPr indent="127000">
                        <a:spcAft>
                          <a:spcPts val="0"/>
                        </a:spcAft>
                      </a:pPr>
                      <a:r>
                        <a:rPr lang="en-US" sz="1100" kern="100">
                          <a:effectLst/>
                        </a:rPr>
                        <a:t>rowspan</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spcAft>
                          <a:spcPts val="0"/>
                        </a:spcAft>
                      </a:pPr>
                      <a:r>
                        <a:rPr lang="zh-CN" sz="1100" kern="0">
                          <a:effectLst/>
                        </a:rPr>
                        <a:t>设置单元格竖跨的行数（用于合并竖直方向的单元格）</a:t>
                      </a:r>
                      <a:endParaRPr lang="zh-CN" sz="1100" kern="100">
                        <a:effectLst/>
                        <a:latin typeface="Times New Roman" panose="02020603050405020304"/>
                        <a:ea typeface="宋体" panose="02010600030101010101" pitchFamily="2" charset="-122"/>
                      </a:endParaRPr>
                    </a:p>
                  </a:txBody>
                  <a:tcPr marL="68582" marR="68582" marT="0" marB="0" anchor="ctr"/>
                </a:tc>
                <a:tc>
                  <a:txBody>
                    <a:bodyPr/>
                    <a:lstStyle/>
                    <a:p>
                      <a:pPr indent="127000" algn="just">
                        <a:spcAft>
                          <a:spcPts val="0"/>
                        </a:spcAft>
                      </a:pPr>
                      <a:r>
                        <a:rPr lang="zh-CN" sz="1100" kern="100" dirty="0">
                          <a:effectLst/>
                        </a:rPr>
                        <a:t>正整数</a:t>
                      </a:r>
                      <a:endParaRPr lang="zh-CN" sz="1100" kern="100" dirty="0">
                        <a:effectLst/>
                        <a:latin typeface="Times New Roman" panose="02020603050405020304"/>
                        <a:ea typeface="宋体" panose="02010600030101010101" pitchFamily="2" charset="-122"/>
                      </a:endParaRPr>
                    </a:p>
                  </a:txBody>
                  <a:tcPr marL="68582" marR="68582" marT="0" marB="0" anchor="ctr"/>
                </a:tc>
              </a:tr>
            </a:tbl>
          </a:graphicData>
        </a:graphic>
      </p:graphicFrame>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学习目标</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 name="组合 4"/>
          <p:cNvGrpSpPr/>
          <p:nvPr/>
        </p:nvGrpSpPr>
        <p:grpSpPr>
          <a:xfrm>
            <a:off x="2076450" y="1973263"/>
            <a:ext cx="4973638" cy="3435350"/>
            <a:chOff x="1921264" y="1963134"/>
            <a:chExt cx="5304735" cy="3666309"/>
          </a:xfrm>
        </p:grpSpPr>
        <p:graphicFrame>
          <p:nvGraphicFramePr>
            <p:cNvPr id="3108" name="图表 2"/>
            <p:cNvGraphicFramePr/>
            <p:nvPr/>
          </p:nvGraphicFramePr>
          <p:xfrm>
            <a:off x="1867083" y="1908941"/>
            <a:ext cx="5413096" cy="3774694"/>
          </p:xfrm>
          <a:graphic>
            <a:graphicData uri="http://schemas.openxmlformats.org/presentationml/2006/ole">
              <mc:AlternateContent xmlns:mc="http://schemas.openxmlformats.org/markup-compatibility/2006">
                <mc:Choice xmlns:v="urn:schemas-microsoft-com:vml" Requires="v">
                  <p:oleObj spid="_x0000_s3076" name="" r:id="rId1" imgW="5078095" imgH="3542030" progId="Excel.Chart.8">
                    <p:embed/>
                  </p:oleObj>
                </mc:Choice>
                <mc:Fallback>
                  <p:oleObj name="" r:id="rId1" imgW="5078095" imgH="3542030" progId="Excel.Chart.8">
                    <p:embed/>
                    <p:pic>
                      <p:nvPicPr>
                        <p:cNvPr id="0" name="图片 3075"/>
                        <p:cNvPicPr/>
                        <p:nvPr/>
                      </p:nvPicPr>
                      <p:blipFill>
                        <a:blip r:embed="rId2"/>
                        <a:stretch>
                          <a:fillRect/>
                        </a:stretch>
                      </p:blipFill>
                      <p:spPr>
                        <a:xfrm>
                          <a:off x="1867083" y="1908941"/>
                          <a:ext cx="5413096" cy="3774694"/>
                        </a:xfrm>
                        <a:prstGeom prst="rect">
                          <a:avLst/>
                        </a:prstGeom>
                        <a:noFill/>
                        <a:ln w="38100">
                          <a:noFill/>
                          <a:miter/>
                        </a:ln>
                      </p:spPr>
                    </p:pic>
                  </p:oleObj>
                </mc:Fallback>
              </mc:AlternateContent>
            </a:graphicData>
          </a:graphic>
        </p:graphicFrame>
        <p:grpSp>
          <p:nvGrpSpPr>
            <p:cNvPr id="3109" name="组合 38"/>
            <p:cNvGrpSpPr/>
            <p:nvPr/>
          </p:nvGrpSpPr>
          <p:grpSpPr>
            <a:xfrm>
              <a:off x="3539966" y="2547286"/>
              <a:ext cx="2392417" cy="2486083"/>
              <a:chOff x="3381194" y="2381617"/>
              <a:chExt cx="2896377" cy="3010680"/>
            </a:xfrm>
          </p:grpSpPr>
          <p:sp>
            <p:nvSpPr>
              <p:cNvPr id="41" name="弧形 40"/>
              <p:cNvSpPr/>
              <p:nvPr/>
            </p:nvSpPr>
            <p:spPr bwMode="auto">
              <a:xfrm rot="5400000">
                <a:off x="3975020" y="3203346"/>
                <a:ext cx="1315161" cy="1313953"/>
              </a:xfrm>
              <a:prstGeom prst="arc">
                <a:avLst>
                  <a:gd name="adj1" fmla="val 5382197"/>
                  <a:gd name="adj2" fmla="val 0"/>
                </a:avLst>
              </a:prstGeom>
              <a:noFill/>
              <a:ln w="57150" cap="flat" cmpd="sng" algn="ctr">
                <a:solidFill>
                  <a:srgbClr val="D5F4FF"/>
                </a:solidFill>
                <a:prstDash val="solid"/>
                <a:round/>
                <a:headEnd type="oval" w="sm" len="sm"/>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弧形 41"/>
              <p:cNvSpPr/>
              <p:nvPr/>
            </p:nvSpPr>
            <p:spPr bwMode="auto">
              <a:xfrm>
                <a:off x="4092466" y="3303277"/>
                <a:ext cx="1084369" cy="1085366"/>
              </a:xfrm>
              <a:prstGeom prst="arc">
                <a:avLst>
                  <a:gd name="adj1" fmla="val 10763236"/>
                  <a:gd name="adj2" fmla="val 0"/>
                </a:avLst>
              </a:prstGeom>
              <a:noFill/>
              <a:ln w="57150" cap="flat" cmpd="sng" algn="ctr">
                <a:solidFill>
                  <a:srgbClr val="D5F4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弧形 42"/>
              <p:cNvSpPr/>
              <p:nvPr/>
            </p:nvSpPr>
            <p:spPr bwMode="auto">
              <a:xfrm rot="16200000">
                <a:off x="4171996" y="3463692"/>
                <a:ext cx="898659" cy="824039"/>
              </a:xfrm>
              <a:prstGeom prst="arc">
                <a:avLst>
                  <a:gd name="adj1" fmla="val 16251812"/>
                  <a:gd name="adj2" fmla="val 0"/>
                </a:avLst>
              </a:prstGeom>
              <a:noFill/>
              <a:ln w="57150" cap="flat" cmpd="sng" algn="ctr">
                <a:solidFill>
                  <a:srgbClr val="D5F4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113" name="组合 3"/>
              <p:cNvGrpSpPr/>
              <p:nvPr/>
            </p:nvGrpSpPr>
            <p:grpSpPr>
              <a:xfrm>
                <a:off x="3381194" y="2381617"/>
                <a:ext cx="2896377" cy="3010680"/>
                <a:chOff x="3381195" y="2381621"/>
                <a:chExt cx="2896378" cy="3010683"/>
              </a:xfrm>
            </p:grpSpPr>
            <p:sp>
              <p:nvSpPr>
                <p:cNvPr id="47" name="TextBox 46"/>
                <p:cNvSpPr txBox="1"/>
                <p:nvPr/>
              </p:nvSpPr>
              <p:spPr>
                <a:xfrm rot="18611915">
                  <a:off x="3118310" y="2644912"/>
                  <a:ext cx="1042281" cy="516562"/>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掌握</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48" name="TextBox 47"/>
                <p:cNvSpPr txBox="1"/>
                <p:nvPr/>
              </p:nvSpPr>
              <p:spPr>
                <a:xfrm rot="2700000">
                  <a:off x="3317145" y="4622776"/>
                  <a:ext cx="1042281" cy="496063"/>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掌握</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38" name="TextBox 37"/>
                <p:cNvSpPr txBox="1"/>
                <p:nvPr/>
              </p:nvSpPr>
              <p:spPr>
                <a:xfrm rot="18900000">
                  <a:off x="5236282" y="4515857"/>
                  <a:ext cx="1041323" cy="517037"/>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掌握</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grpSp>
          <p:sp>
            <p:nvSpPr>
              <p:cNvPr id="45" name="TextBox 44"/>
              <p:cNvSpPr txBox="1"/>
              <p:nvPr/>
            </p:nvSpPr>
            <p:spPr>
              <a:xfrm rot="3181581" flipH="1">
                <a:off x="5255275" y="2781349"/>
                <a:ext cx="1044333" cy="516562"/>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理解</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grpSp>
      </p:grpSp>
      <p:grpSp>
        <p:nvGrpSpPr>
          <p:cNvPr id="49" name="组合 48"/>
          <p:cNvGrpSpPr/>
          <p:nvPr/>
        </p:nvGrpSpPr>
        <p:grpSpPr>
          <a:xfrm>
            <a:off x="471488" y="1463675"/>
            <a:ext cx="3295650" cy="1285875"/>
            <a:chOff x="153988" y="1468474"/>
            <a:chExt cx="3295238" cy="1287296"/>
          </a:xfrm>
        </p:grpSpPr>
        <p:sp>
          <p:nvSpPr>
            <p:cNvPr id="3101" name="矩形 5"/>
            <p:cNvSpPr/>
            <p:nvPr/>
          </p:nvSpPr>
          <p:spPr>
            <a:xfrm>
              <a:off x="765761" y="1468474"/>
              <a:ext cx="2683465" cy="1131759"/>
            </a:xfrm>
            <a:prstGeom prst="rect">
              <a:avLst/>
            </a:prstGeom>
            <a:noFill/>
            <a:ln w="9525">
              <a:noFill/>
            </a:ln>
          </p:spPr>
          <p:txBody>
            <a:bodyPr anchor="ctr" anchorCtr="0">
              <a:spAutoFit/>
            </a:bodyPr>
            <a:p>
              <a:pPr indent="-457200">
                <a:lnSpc>
                  <a:spcPct val="125000"/>
                </a:lnSpc>
              </a:pPr>
              <a:r>
                <a:rPr lang="zh-CN" altLang="en-US" b="1" dirty="0">
                  <a:latin typeface="微软雅黑" panose="020B0503020204020204" pitchFamily="34" charset="-122"/>
                  <a:ea typeface="微软雅黑" panose="020B0503020204020204" pitchFamily="34" charset="-122"/>
                </a:rPr>
                <a:t>掌握</a:t>
              </a:r>
              <a:r>
                <a:rPr lang="zh-CN" altLang="en-US" b="1" dirty="0">
                  <a:solidFill>
                    <a:srgbClr val="0070C0"/>
                  </a:solidFill>
                  <a:latin typeface="微软雅黑" panose="020B0503020204020204" pitchFamily="34" charset="-122"/>
                  <a:ea typeface="微软雅黑" panose="020B0503020204020204" pitchFamily="34" charset="-122"/>
                </a:rPr>
                <a:t>表格标签</a:t>
              </a:r>
              <a:r>
                <a:rPr lang="zh-CN" altLang="en-US" b="1" dirty="0">
                  <a:latin typeface="微软雅黑" panose="020B0503020204020204" pitchFamily="34" charset="-122"/>
                  <a:ea typeface="微软雅黑" panose="020B0503020204020204" pitchFamily="34" charset="-122"/>
                </a:rPr>
                <a:t>的应用，能够创建表格并添加表格样式。</a:t>
              </a:r>
              <a:endParaRPr lang="en-US" altLang="zh-CN" b="1" dirty="0">
                <a:solidFill>
                  <a:srgbClr val="1369B2"/>
                </a:solidFill>
                <a:latin typeface="微软雅黑" panose="020B0503020204020204" pitchFamily="34" charset="-122"/>
                <a:ea typeface="微软雅黑" panose="020B0503020204020204" pitchFamily="34" charset="-122"/>
              </a:endParaRPr>
            </a:p>
          </p:txBody>
        </p:sp>
        <p:grpSp>
          <p:nvGrpSpPr>
            <p:cNvPr id="3102" name="组合 16"/>
            <p:cNvGrpSpPr/>
            <p:nvPr/>
          </p:nvGrpSpPr>
          <p:grpSpPr>
            <a:xfrm>
              <a:off x="466536" y="2103548"/>
              <a:ext cx="2179369" cy="652222"/>
              <a:chOff x="860198" y="2352244"/>
              <a:chExt cx="2178276" cy="652213"/>
            </a:xfrm>
          </p:grpSpPr>
          <p:cxnSp>
            <p:nvCxnSpPr>
              <p:cNvPr id="3106" name="直接连接符 7"/>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107" name="直接连接符 10"/>
              <p:cNvCxnSpPr/>
              <p:nvPr/>
            </p:nvCxnSpPr>
            <p:spPr>
              <a:xfrm>
                <a:off x="1222939" y="3004457"/>
                <a:ext cx="1815535" cy="0"/>
              </a:xfrm>
              <a:prstGeom prst="line">
                <a:avLst/>
              </a:prstGeom>
              <a:ln w="28575" cap="flat" cmpd="sng">
                <a:solidFill>
                  <a:srgbClr val="1369B2"/>
                </a:solidFill>
                <a:prstDash val="solid"/>
                <a:headEnd type="none" w="med" len="med"/>
                <a:tailEnd type="oval" w="med" len="med"/>
              </a:ln>
            </p:spPr>
          </p:cxnSp>
        </p:grpSp>
        <p:grpSp>
          <p:nvGrpSpPr>
            <p:cNvPr id="3103" name="组合 15"/>
            <p:cNvGrpSpPr/>
            <p:nvPr/>
          </p:nvGrpSpPr>
          <p:grpSpPr>
            <a:xfrm>
              <a:off x="153988" y="1614313"/>
              <a:ext cx="474819" cy="522307"/>
              <a:chOff x="1232465" y="3529898"/>
              <a:chExt cx="474581" cy="522300"/>
            </a:xfrm>
          </p:grpSpPr>
          <p:sp>
            <p:nvSpPr>
              <p:cNvPr id="53" name="椭圆 52"/>
              <p:cNvSpPr/>
              <p:nvPr/>
            </p:nvSpPr>
            <p:spPr bwMode="auto">
              <a:xfrm>
                <a:off x="1232465" y="3558877"/>
                <a:ext cx="474365" cy="473592"/>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4" name="TextBox 53"/>
              <p:cNvSpPr txBox="1"/>
              <p:nvPr/>
            </p:nvSpPr>
            <p:spPr>
              <a:xfrm>
                <a:off x="1287992" y="3530270"/>
                <a:ext cx="334754" cy="521269"/>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grpSp>
        <p:nvGrpSpPr>
          <p:cNvPr id="57" name="组合 56"/>
          <p:cNvGrpSpPr/>
          <p:nvPr/>
        </p:nvGrpSpPr>
        <p:grpSpPr>
          <a:xfrm>
            <a:off x="5327650" y="1503363"/>
            <a:ext cx="3254375" cy="1254125"/>
            <a:chOff x="5442907" y="1957572"/>
            <a:chExt cx="3253418" cy="1252353"/>
          </a:xfrm>
        </p:grpSpPr>
        <p:grpSp>
          <p:nvGrpSpPr>
            <p:cNvPr id="3094" name="组合 32"/>
            <p:cNvGrpSpPr/>
            <p:nvPr/>
          </p:nvGrpSpPr>
          <p:grpSpPr>
            <a:xfrm flipH="1">
              <a:off x="6253163" y="2557463"/>
              <a:ext cx="2178050" cy="652462"/>
              <a:chOff x="860198" y="2352244"/>
              <a:chExt cx="2178276" cy="652213"/>
            </a:xfrm>
          </p:grpSpPr>
          <p:cxnSp>
            <p:nvCxnSpPr>
              <p:cNvPr id="3099" name="直接连接符 33"/>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100" name="直接连接符 34"/>
              <p:cNvCxnSpPr/>
              <p:nvPr/>
            </p:nvCxnSpPr>
            <p:spPr>
              <a:xfrm>
                <a:off x="1222939" y="3004457"/>
                <a:ext cx="1815535" cy="0"/>
              </a:xfrm>
              <a:prstGeom prst="line">
                <a:avLst/>
              </a:prstGeom>
              <a:ln w="28575" cap="flat" cmpd="sng">
                <a:solidFill>
                  <a:srgbClr val="1369B2"/>
                </a:solidFill>
                <a:prstDash val="solid"/>
                <a:headEnd type="none" w="med" len="med"/>
                <a:tailEnd type="oval" w="med" len="med"/>
              </a:ln>
            </p:spPr>
          </p:cxnSp>
        </p:grpSp>
        <p:grpSp>
          <p:nvGrpSpPr>
            <p:cNvPr id="3095" name="组合 35"/>
            <p:cNvGrpSpPr/>
            <p:nvPr/>
          </p:nvGrpSpPr>
          <p:grpSpPr>
            <a:xfrm>
              <a:off x="8223250" y="2109791"/>
              <a:ext cx="473075" cy="522287"/>
              <a:chOff x="1232465" y="3530023"/>
              <a:chExt cx="474415" cy="522742"/>
            </a:xfrm>
          </p:grpSpPr>
          <p:sp>
            <p:nvSpPr>
              <p:cNvPr id="61" name="椭圆 60"/>
              <p:cNvSpPr/>
              <p:nvPr/>
            </p:nvSpPr>
            <p:spPr bwMode="auto">
              <a:xfrm>
                <a:off x="1232604" y="3558549"/>
                <a:ext cx="474276" cy="475991"/>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 name="TextBox 61"/>
              <p:cNvSpPr txBox="1"/>
              <p:nvPr/>
            </p:nvSpPr>
            <p:spPr>
              <a:xfrm>
                <a:off x="1301041" y="3529989"/>
                <a:ext cx="335812" cy="522003"/>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096" name="矩形 46"/>
            <p:cNvSpPr/>
            <p:nvPr/>
          </p:nvSpPr>
          <p:spPr>
            <a:xfrm>
              <a:off x="5442907" y="1957572"/>
              <a:ext cx="2754296" cy="783507"/>
            </a:xfrm>
            <a:prstGeom prst="rect">
              <a:avLst/>
            </a:prstGeom>
            <a:noFill/>
            <a:ln w="9525">
              <a:noFill/>
            </a:ln>
          </p:spPr>
          <p:txBody>
            <a:bodyPr anchor="ctr" anchorCtr="0">
              <a:spAutoFit/>
            </a:bodyPr>
            <a:p>
              <a:pPr marL="457200" indent="-457200" algn="r">
                <a:lnSpc>
                  <a:spcPct val="125000"/>
                </a:lnSpc>
              </a:pPr>
              <a:r>
                <a:rPr lang="zh-CN" altLang="en-US" b="1" dirty="0">
                  <a:latin typeface="微软雅黑" panose="020B0503020204020204" pitchFamily="34" charset="-122"/>
                  <a:ea typeface="微软雅黑" panose="020B0503020204020204" pitchFamily="34" charset="-122"/>
                </a:rPr>
                <a:t>理解</a:t>
              </a:r>
              <a:r>
                <a:rPr lang="zh-CN" altLang="en-US" b="1" dirty="0">
                  <a:solidFill>
                    <a:srgbClr val="0070C0"/>
                  </a:solidFill>
                  <a:latin typeface="微软雅黑" panose="020B0503020204020204" pitchFamily="34" charset="-122"/>
                  <a:ea typeface="微软雅黑" panose="020B0503020204020204" pitchFamily="34" charset="-122"/>
                </a:rPr>
                <a:t>表单</a:t>
              </a:r>
              <a:r>
                <a:rPr lang="zh-CN" altLang="en-US" b="1" dirty="0">
                  <a:latin typeface="微软雅黑" panose="020B0503020204020204" pitchFamily="34" charset="-122"/>
                  <a:ea typeface="微软雅黑" panose="020B0503020204020204" pitchFamily="34" charset="-122"/>
                </a:rPr>
                <a:t>的构成，可以快速创建</a:t>
              </a:r>
              <a:r>
                <a:rPr lang="zh-CN" altLang="en-US" b="1" dirty="0">
                  <a:solidFill>
                    <a:srgbClr val="0070C0"/>
                  </a:solidFill>
                  <a:latin typeface="微软雅黑" panose="020B0503020204020204" pitchFamily="34" charset="-122"/>
                  <a:ea typeface="微软雅黑" panose="020B0503020204020204" pitchFamily="34" charset="-122"/>
                </a:rPr>
                <a:t>表单</a:t>
              </a:r>
              <a:r>
                <a:rPr lang="zh-CN" altLang="en-US" b="1" dirty="0">
                  <a:latin typeface="微软雅黑" panose="020B0503020204020204" pitchFamily="34" charset="-122"/>
                  <a:ea typeface="微软雅黑" panose="020B0503020204020204" pitchFamily="34" charset="-122"/>
                </a:rPr>
                <a:t>。</a:t>
              </a:r>
              <a:endParaRPr lang="zh-CN" altLang="zh-CN" b="1" dirty="0">
                <a:solidFill>
                  <a:srgbClr val="1369B2"/>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405438" y="4879975"/>
            <a:ext cx="3465512" cy="1292225"/>
            <a:chOff x="5231360" y="4225925"/>
            <a:chExt cx="3464965" cy="1291796"/>
          </a:xfrm>
        </p:grpSpPr>
        <p:sp>
          <p:nvSpPr>
            <p:cNvPr id="3087" name="矩形 51"/>
            <p:cNvSpPr/>
            <p:nvPr/>
          </p:nvSpPr>
          <p:spPr>
            <a:xfrm>
              <a:off x="5231360" y="4386642"/>
              <a:ext cx="2806340" cy="1131079"/>
            </a:xfrm>
            <a:prstGeom prst="rect">
              <a:avLst/>
            </a:prstGeom>
            <a:noFill/>
            <a:ln w="9525">
              <a:noFill/>
            </a:ln>
          </p:spPr>
          <p:txBody>
            <a:bodyPr anchor="ctr" anchorCtr="0">
              <a:spAutoFit/>
            </a:bodyPr>
            <a:p>
              <a:pPr marL="457200" indent="-457200" algn="r">
                <a:lnSpc>
                  <a:spcPct val="125000"/>
                </a:lnSpc>
                <a:buFont typeface="Calibri" panose="020F0502020204030204" pitchFamily="34" charset="0"/>
              </a:pPr>
              <a:r>
                <a:rPr lang="zh-CN" altLang="en-US" b="1" dirty="0">
                  <a:latin typeface="微软雅黑" panose="020B0503020204020204" pitchFamily="34" charset="-122"/>
                  <a:ea typeface="微软雅黑" panose="020B0503020204020204" pitchFamily="34" charset="-122"/>
                  <a:sym typeface="宋体" panose="02010600030101010101" pitchFamily="2" charset="-122"/>
                </a:rPr>
                <a:t>掌握</a:t>
              </a:r>
              <a:r>
                <a:rPr lang="zh-CN" altLang="en-US"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表单</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相关标签，能够创建具有相应功能的</a:t>
              </a:r>
              <a:r>
                <a:rPr lang="zh-CN" altLang="en-US"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表单</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控件。</a:t>
              </a:r>
              <a:endParaRPr lang="en-US" altLang="zh-CN"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088" name="组合 38"/>
            <p:cNvGrpSpPr/>
            <p:nvPr/>
          </p:nvGrpSpPr>
          <p:grpSpPr>
            <a:xfrm rot="10800000">
              <a:off x="5685823" y="4225925"/>
              <a:ext cx="2745390" cy="652463"/>
              <a:chOff x="860198" y="2352244"/>
              <a:chExt cx="2745675" cy="652213"/>
            </a:xfrm>
          </p:grpSpPr>
          <p:cxnSp>
            <p:nvCxnSpPr>
              <p:cNvPr id="3092" name="直接连接符 39"/>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093" name="直接连接符 40"/>
              <p:cNvCxnSpPr/>
              <p:nvPr/>
            </p:nvCxnSpPr>
            <p:spPr>
              <a:xfrm rot="-10800000" flipH="1">
                <a:off x="1222939" y="3004457"/>
                <a:ext cx="2382934" cy="0"/>
              </a:xfrm>
              <a:prstGeom prst="line">
                <a:avLst/>
              </a:prstGeom>
              <a:ln w="28575" cap="flat" cmpd="sng">
                <a:solidFill>
                  <a:srgbClr val="1369B2"/>
                </a:solidFill>
                <a:prstDash val="solid"/>
                <a:headEnd type="none" w="med" len="med"/>
                <a:tailEnd type="oval" w="med" len="med"/>
              </a:ln>
            </p:spPr>
          </p:cxnSp>
        </p:grpSp>
        <p:grpSp>
          <p:nvGrpSpPr>
            <p:cNvPr id="3089" name="组合 41"/>
            <p:cNvGrpSpPr/>
            <p:nvPr/>
          </p:nvGrpSpPr>
          <p:grpSpPr>
            <a:xfrm flipH="1">
              <a:off x="8223250" y="4806950"/>
              <a:ext cx="473075" cy="523875"/>
              <a:chOff x="1232465" y="3533629"/>
              <a:chExt cx="474415" cy="523220"/>
            </a:xfrm>
          </p:grpSpPr>
          <p:sp>
            <p:nvSpPr>
              <p:cNvPr id="69" name="椭圆 68"/>
              <p:cNvSpPr/>
              <p:nvPr/>
            </p:nvSpPr>
            <p:spPr bwMode="auto">
              <a:xfrm>
                <a:off x="1232465" y="3558796"/>
                <a:ext cx="474340" cy="473912"/>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 name="TextBox 69"/>
              <p:cNvSpPr txBox="1"/>
              <p:nvPr/>
            </p:nvSpPr>
            <p:spPr>
              <a:xfrm>
                <a:off x="1305685" y="3533436"/>
                <a:ext cx="335858" cy="523046"/>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3</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grpSp>
        <p:nvGrpSpPr>
          <p:cNvPr id="40" name="组合 39"/>
          <p:cNvGrpSpPr/>
          <p:nvPr/>
        </p:nvGrpSpPr>
        <p:grpSpPr>
          <a:xfrm flipH="1">
            <a:off x="474663" y="4838700"/>
            <a:ext cx="3092450" cy="1323975"/>
            <a:chOff x="5349232" y="4225925"/>
            <a:chExt cx="3347093" cy="1327092"/>
          </a:xfrm>
        </p:grpSpPr>
        <p:sp>
          <p:nvSpPr>
            <p:cNvPr id="3080" name="矩形 51"/>
            <p:cNvSpPr/>
            <p:nvPr/>
          </p:nvSpPr>
          <p:spPr>
            <a:xfrm>
              <a:off x="5349232" y="4419421"/>
              <a:ext cx="2688474" cy="1133596"/>
            </a:xfrm>
            <a:prstGeom prst="rect">
              <a:avLst/>
            </a:prstGeom>
            <a:noFill/>
            <a:ln w="9525">
              <a:noFill/>
            </a:ln>
          </p:spPr>
          <p:txBody>
            <a:bodyPr anchor="ctr" anchorCtr="0">
              <a:spAutoFit/>
            </a:bodyPr>
            <a:p>
              <a:pPr indent="-457200">
                <a:lnSpc>
                  <a:spcPct val="125000"/>
                </a:lnSpc>
                <a:buFont typeface="Calibri" panose="020F0502020204030204" pitchFamily="34" charset="0"/>
              </a:pPr>
              <a:r>
                <a:rPr lang="zh-CN" altLang="en-US" b="1" dirty="0">
                  <a:latin typeface="微软雅黑" panose="020B0503020204020204" pitchFamily="34" charset="-122"/>
                  <a:ea typeface="微软雅黑" panose="020B0503020204020204" pitchFamily="34" charset="-122"/>
                  <a:sym typeface="宋体" panose="02010600030101010101" pitchFamily="2" charset="-122"/>
                </a:rPr>
                <a:t>掌握</a:t>
              </a:r>
              <a:r>
                <a:rPr lang="zh-CN" altLang="en-US"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表单</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样式，能够使用</a:t>
              </a:r>
              <a:r>
                <a:rPr lang="zh-CN" altLang="en-US"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表单</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样式美化表单界面。</a:t>
              </a:r>
              <a:endParaRPr lang="en-US" altLang="zh-CN"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081" name="组合 38"/>
            <p:cNvGrpSpPr/>
            <p:nvPr/>
          </p:nvGrpSpPr>
          <p:grpSpPr>
            <a:xfrm rot="10800000">
              <a:off x="5831511" y="4225925"/>
              <a:ext cx="2599702" cy="652463"/>
              <a:chOff x="860198" y="2352244"/>
              <a:chExt cx="2599972" cy="652213"/>
            </a:xfrm>
          </p:grpSpPr>
          <p:cxnSp>
            <p:nvCxnSpPr>
              <p:cNvPr id="3085" name="直接连接符 39"/>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086" name="直接连接符 40"/>
              <p:cNvCxnSpPr/>
              <p:nvPr/>
            </p:nvCxnSpPr>
            <p:spPr>
              <a:xfrm rot="-10800000" flipH="1">
                <a:off x="1222939" y="3004457"/>
                <a:ext cx="2237231" cy="0"/>
              </a:xfrm>
              <a:prstGeom prst="line">
                <a:avLst/>
              </a:prstGeom>
              <a:ln w="28575" cap="flat" cmpd="sng">
                <a:solidFill>
                  <a:srgbClr val="1369B2"/>
                </a:solidFill>
                <a:prstDash val="solid"/>
                <a:headEnd type="none" w="med" len="med"/>
                <a:tailEnd type="oval" w="med" len="med"/>
              </a:ln>
            </p:spPr>
          </p:cxnSp>
        </p:grpSp>
        <p:grpSp>
          <p:nvGrpSpPr>
            <p:cNvPr id="3082" name="组合 41"/>
            <p:cNvGrpSpPr/>
            <p:nvPr/>
          </p:nvGrpSpPr>
          <p:grpSpPr>
            <a:xfrm flipH="1">
              <a:off x="8223250" y="4806950"/>
              <a:ext cx="473075" cy="523875"/>
              <a:chOff x="1232465" y="3533629"/>
              <a:chExt cx="474415" cy="523220"/>
            </a:xfrm>
          </p:grpSpPr>
          <p:sp>
            <p:nvSpPr>
              <p:cNvPr id="51" name="椭圆 50"/>
              <p:cNvSpPr/>
              <p:nvPr/>
            </p:nvSpPr>
            <p:spPr bwMode="auto">
              <a:xfrm>
                <a:off x="1232465" y="3558835"/>
                <a:ext cx="473848" cy="473595"/>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 name="TextBox 51"/>
              <p:cNvSpPr txBox="1"/>
              <p:nvPr/>
            </p:nvSpPr>
            <p:spPr>
              <a:xfrm>
                <a:off x="1304835" y="3533407"/>
                <a:ext cx="336001" cy="522862"/>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4</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right)">
                                      <p:cBhvr>
                                        <p:cTn id="15" dur="500"/>
                                        <p:tgtEl>
                                          <p:spTgt spid="49"/>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9"/>
                                        </p:tgtEl>
                                      </p:cBhvr>
                                    </p:animEffect>
                                    <p:animScale>
                                      <p:cBhvr>
                                        <p:cTn id="19" dur="250" autoRev="1" fill="hold"/>
                                        <p:tgtEl>
                                          <p:spTgt spid="49"/>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par>
                          <p:cTn id="25" fill="hold">
                            <p:stCondLst>
                              <p:cond delay="500"/>
                            </p:stCondLst>
                            <p:childTnLst>
                              <p:par>
                                <p:cTn id="26" presetID="26" presetClass="emph" presetSubtype="0" fill="hold" nodeType="afterEffect">
                                  <p:stCondLst>
                                    <p:cond delay="0"/>
                                  </p:stCondLst>
                                  <p:childTnLst>
                                    <p:animEffect transition="out" filter="fade">
                                      <p:cBhvr>
                                        <p:cTn id="27" dur="500" tmFilter="0, 0; .2, .5; .8, .5; 1, 0"/>
                                        <p:tgtEl>
                                          <p:spTgt spid="57"/>
                                        </p:tgtEl>
                                      </p:cBhvr>
                                    </p:animEffect>
                                    <p:animScale>
                                      <p:cBhvr>
                                        <p:cTn id="28" dur="250" autoRev="1" fill="hold"/>
                                        <p:tgtEl>
                                          <p:spTgt spid="57"/>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65"/>
                                        </p:tgtEl>
                                      </p:cBhvr>
                                    </p:animEffect>
                                    <p:animScale>
                                      <p:cBhvr>
                                        <p:cTn id="37" dur="250" autoRev="1" fill="hold"/>
                                        <p:tgtEl>
                                          <p:spTgt spid="65"/>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right)">
                                      <p:cBhvr>
                                        <p:cTn id="42" dur="500"/>
                                        <p:tgtEl>
                                          <p:spTgt spid="40"/>
                                        </p:tgtEl>
                                      </p:cBhvr>
                                    </p:animEffect>
                                  </p:childTnLst>
                                </p:cTn>
                              </p:par>
                            </p:childTnLst>
                          </p:cTn>
                        </p:par>
                        <p:par>
                          <p:cTn id="43" fill="hold">
                            <p:stCondLst>
                              <p:cond delay="500"/>
                            </p:stCondLst>
                            <p:childTnLst>
                              <p:par>
                                <p:cTn id="44" presetID="26" presetClass="emph" presetSubtype="0" fill="hold" nodeType="afterEffect">
                                  <p:stCondLst>
                                    <p:cond delay="0"/>
                                  </p:stCondLst>
                                  <p:childTnLst>
                                    <p:animEffect transition="out" filter="fade">
                                      <p:cBhvr>
                                        <p:cTn id="45" dur="500" tmFilter="0, 0; .2, .5; .8, .5; 1, 0"/>
                                        <p:tgtEl>
                                          <p:spTgt spid="40"/>
                                        </p:tgtEl>
                                      </p:cBhvr>
                                    </p:animEffect>
                                    <p:animScale>
                                      <p:cBhvr>
                                        <p:cTn id="46"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1507"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152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7433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7.1.4 &lt;td&gt;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Text Box 8"/>
          <p:cNvSpPr txBox="1"/>
          <p:nvPr/>
        </p:nvSpPr>
        <p:spPr>
          <a:xfrm>
            <a:off x="2968625" y="2354263"/>
            <a:ext cx="3883025" cy="338137"/>
          </a:xfrm>
          <a:prstGeom prst="rect">
            <a:avLst/>
          </a:prstGeom>
          <a:noFill/>
          <a:ln w="9525">
            <a:noFill/>
          </a:ln>
        </p:spPr>
        <p:txBody>
          <a:bodyPr>
            <a:spAutoFit/>
          </a:bodyPr>
          <a:p>
            <a:pPr eaLnBrk="1" hangingPunct="1"/>
            <a:r>
              <a:rPr lang="zh-CN" altLang="zh-CN" sz="1600" dirty="0">
                <a:solidFill>
                  <a:srgbClr val="0070C0"/>
                </a:solidFill>
                <a:latin typeface="微软雅黑" panose="020B0503020204020204" pitchFamily="34" charset="-122"/>
                <a:ea typeface="微软雅黑" panose="020B0503020204020204" pitchFamily="34" charset="-122"/>
              </a:rPr>
              <a:t>学习</a:t>
            </a:r>
            <a:r>
              <a:rPr lang="en-US" altLang="zh-CN" sz="1600" dirty="0">
                <a:solidFill>
                  <a:srgbClr val="0070C0"/>
                </a:solidFill>
                <a:latin typeface="微软雅黑" panose="020B0503020204020204" pitchFamily="34" charset="-122"/>
                <a:ea typeface="微软雅黑" panose="020B0503020204020204" pitchFamily="34" charset="-122"/>
              </a:rPr>
              <a:t>&lt;td&gt;</a:t>
            </a:r>
            <a:r>
              <a:rPr lang="zh-CN" altLang="zh-CN" sz="1600" dirty="0">
                <a:solidFill>
                  <a:srgbClr val="0070C0"/>
                </a:solidFill>
                <a:latin typeface="微软雅黑" panose="020B0503020204020204" pitchFamily="34" charset="-122"/>
                <a:ea typeface="微软雅黑" panose="020B0503020204020204" pitchFamily="34" charset="-122"/>
              </a:rPr>
              <a:t>的属性时需要注意以下几点：</a:t>
            </a:r>
            <a:endParaRPr lang="zh-CN" altLang="en-US" sz="1600" dirty="0">
              <a:solidFill>
                <a:srgbClr val="0070C0"/>
              </a:solidFill>
              <a:latin typeface="微软雅黑" panose="020B0503020204020204" pitchFamily="34" charset="-122"/>
              <a:ea typeface="微软雅黑" panose="020B0503020204020204" pitchFamily="34" charset="-122"/>
            </a:endParaRPr>
          </a:p>
        </p:txBody>
      </p:sp>
      <p:pic>
        <p:nvPicPr>
          <p:cNvPr id="9" name="Picture 10" descr="注意小人"/>
          <p:cNvPicPr>
            <a:picLocks noChangeAspect="1"/>
          </p:cNvPicPr>
          <p:nvPr/>
        </p:nvPicPr>
        <p:blipFill>
          <a:blip r:embed="rId2"/>
          <a:stretch>
            <a:fillRect/>
          </a:stretch>
        </p:blipFill>
        <p:spPr>
          <a:xfrm>
            <a:off x="-182562" y="1965325"/>
            <a:ext cx="3354387" cy="3421063"/>
          </a:xfrm>
          <a:prstGeom prst="rect">
            <a:avLst/>
          </a:prstGeom>
          <a:noFill/>
          <a:ln w="9525">
            <a:noFill/>
          </a:ln>
        </p:spPr>
      </p:pic>
      <p:sp>
        <p:nvSpPr>
          <p:cNvPr id="11" name="TextBox 1"/>
          <p:cNvSpPr txBox="1"/>
          <p:nvPr/>
        </p:nvSpPr>
        <p:spPr>
          <a:xfrm>
            <a:off x="3389313" y="2714625"/>
            <a:ext cx="5330825" cy="831850"/>
          </a:xfrm>
          <a:prstGeom prst="rect">
            <a:avLst/>
          </a:prstGeom>
          <a:noFill/>
          <a:ln w="9525">
            <a:noFill/>
          </a:ln>
        </p:spPr>
        <p:txBody>
          <a:bodyPr>
            <a:spAutoFit/>
          </a:bodyPr>
          <a:p>
            <a:pPr>
              <a:lnSpc>
                <a:spcPct val="200000"/>
              </a:lnSpc>
            </a:pPr>
            <a:r>
              <a:rPr lang="zh-CN" altLang="zh-CN" sz="1300" dirty="0">
                <a:latin typeface="微软雅黑" panose="020B0503020204020204" pitchFamily="34" charset="-122"/>
                <a:ea typeface="微软雅黑" panose="020B0503020204020204" pitchFamily="34" charset="-122"/>
              </a:rPr>
              <a:t>在</a:t>
            </a:r>
            <a:r>
              <a:rPr lang="en-US" altLang="zh-CN" sz="1300" dirty="0">
                <a:latin typeface="微软雅黑" panose="020B0503020204020204" pitchFamily="34" charset="-122"/>
                <a:ea typeface="微软雅黑" panose="020B0503020204020204" pitchFamily="34" charset="-122"/>
              </a:rPr>
              <a:t>&lt;td&gt;</a:t>
            </a:r>
            <a:r>
              <a:rPr lang="zh-CN" altLang="en-US" sz="1300" dirty="0">
                <a:latin typeface="微软雅黑" panose="020B0503020204020204" pitchFamily="34" charset="-122"/>
                <a:ea typeface="微软雅黑" panose="020B0503020204020204" pitchFamily="34" charset="-122"/>
              </a:rPr>
              <a:t>标签</a:t>
            </a:r>
            <a:r>
              <a:rPr lang="zh-CN" altLang="zh-CN" sz="1300" dirty="0">
                <a:latin typeface="微软雅黑" panose="020B0503020204020204" pitchFamily="34" charset="-122"/>
                <a:ea typeface="微软雅黑" panose="020B0503020204020204" pitchFamily="34" charset="-122"/>
              </a:rPr>
              <a:t>的属性中，重点掌握</a:t>
            </a:r>
            <a:r>
              <a:rPr lang="en-US" altLang="zh-CN" sz="1300" dirty="0">
                <a:latin typeface="微软雅黑" panose="020B0503020204020204" pitchFamily="34" charset="-122"/>
                <a:ea typeface="微软雅黑" panose="020B0503020204020204" pitchFamily="34" charset="-122"/>
              </a:rPr>
              <a:t>colspan</a:t>
            </a:r>
            <a:r>
              <a:rPr lang="zh-CN" altLang="zh-CN" sz="1300" dirty="0">
                <a:latin typeface="微软雅黑" panose="020B0503020204020204" pitchFamily="34" charset="-122"/>
                <a:ea typeface="微软雅黑" panose="020B0503020204020204" pitchFamily="34" charset="-122"/>
              </a:rPr>
              <a:t>和</a:t>
            </a:r>
            <a:r>
              <a:rPr lang="en-US" altLang="zh-CN" sz="1300" dirty="0">
                <a:latin typeface="微软雅黑" panose="020B0503020204020204" pitchFamily="34" charset="-122"/>
                <a:ea typeface="微软雅黑" panose="020B0503020204020204" pitchFamily="34" charset="-122"/>
              </a:rPr>
              <a:t>rolspan</a:t>
            </a:r>
            <a:r>
              <a:rPr lang="zh-CN" altLang="zh-CN" sz="1300" dirty="0">
                <a:latin typeface="微软雅黑" panose="020B0503020204020204" pitchFamily="34" charset="-122"/>
                <a:ea typeface="微软雅黑" panose="020B0503020204020204" pitchFamily="34" charset="-122"/>
              </a:rPr>
              <a:t>，其他的属性了解即可，不建议使用，均可用</a:t>
            </a:r>
            <a:r>
              <a:rPr lang="en-US" altLang="zh-CN" sz="1300" dirty="0">
                <a:latin typeface="微软雅黑" panose="020B0503020204020204" pitchFamily="34" charset="-122"/>
                <a:ea typeface="微软雅黑" panose="020B0503020204020204" pitchFamily="34" charset="-122"/>
              </a:rPr>
              <a:t>CSS</a:t>
            </a:r>
            <a:r>
              <a:rPr lang="zh-CN" altLang="zh-CN" sz="1300" dirty="0">
                <a:latin typeface="微软雅黑" panose="020B0503020204020204" pitchFamily="34" charset="-122"/>
                <a:ea typeface="微软雅黑" panose="020B0503020204020204" pitchFamily="34" charset="-122"/>
              </a:rPr>
              <a:t>样式属性替代。</a:t>
            </a:r>
            <a:endParaRPr lang="zh-CN" altLang="zh-CN" sz="1300" dirty="0">
              <a:latin typeface="微软雅黑" panose="020B0503020204020204" pitchFamily="34" charset="-122"/>
              <a:ea typeface="微软雅黑" panose="020B0503020204020204" pitchFamily="34" charset="-122"/>
            </a:endParaRPr>
          </a:p>
        </p:txBody>
      </p:sp>
      <p:sp>
        <p:nvSpPr>
          <p:cNvPr id="12" name="矩形 2"/>
          <p:cNvSpPr/>
          <p:nvPr/>
        </p:nvSpPr>
        <p:spPr>
          <a:xfrm>
            <a:off x="3032125" y="2905125"/>
            <a:ext cx="201613" cy="201613"/>
          </a:xfrm>
          <a:prstGeom prst="rect">
            <a:avLst/>
          </a:prstGeom>
          <a:solidFill>
            <a:srgbClr val="FACE2E"/>
          </a:solidFill>
          <a:ln w="9525">
            <a:noFill/>
          </a:ln>
        </p:spPr>
        <p:txBody>
          <a:bodyPr/>
          <a:p>
            <a:endParaRPr lang="zh-CN" altLang="en-US" dirty="0">
              <a:latin typeface="Arial" panose="020B0604020202020204" pitchFamily="34" charset="0"/>
            </a:endParaRPr>
          </a:p>
        </p:txBody>
      </p:sp>
      <p:cxnSp>
        <p:nvCxnSpPr>
          <p:cNvPr id="13" name="直接连接符 12"/>
          <p:cNvCxnSpPr/>
          <p:nvPr/>
        </p:nvCxnSpPr>
        <p:spPr bwMode="auto">
          <a:xfrm>
            <a:off x="3097213" y="2703513"/>
            <a:ext cx="3408363" cy="0"/>
          </a:xfrm>
          <a:prstGeom prst="line">
            <a:avLst/>
          </a:prstGeom>
          <a:noFill/>
          <a:ln w="317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a:off x="3027363" y="3648075"/>
            <a:ext cx="5335588" cy="0"/>
          </a:xfrm>
          <a:prstGeom prst="line">
            <a:avLst/>
          </a:prstGeom>
          <a:noFill/>
          <a:ln w="31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
          <p:cNvSpPr txBox="1"/>
          <p:nvPr/>
        </p:nvSpPr>
        <p:spPr>
          <a:xfrm>
            <a:off x="3406775" y="4776788"/>
            <a:ext cx="5246688" cy="831850"/>
          </a:xfrm>
          <a:prstGeom prst="rect">
            <a:avLst/>
          </a:prstGeom>
          <a:noFill/>
          <a:ln w="9525">
            <a:noFill/>
          </a:ln>
        </p:spPr>
        <p:txBody>
          <a:bodyPr>
            <a:spAutoFit/>
          </a:bodyPr>
          <a:p>
            <a:pPr>
              <a:lnSpc>
                <a:spcPct val="200000"/>
              </a:lnSpc>
            </a:pPr>
            <a:r>
              <a:rPr lang="zh-CN" altLang="zh-CN" sz="1300" dirty="0">
                <a:latin typeface="微软雅黑" panose="020B0503020204020204" pitchFamily="34" charset="-122"/>
                <a:ea typeface="微软雅黑" panose="020B0503020204020204" pitchFamily="34" charset="-122"/>
              </a:rPr>
              <a:t>当对某一个</a:t>
            </a:r>
            <a:r>
              <a:rPr lang="en-US" altLang="zh-CN" sz="1300" dirty="0">
                <a:latin typeface="微软雅黑" panose="020B0503020204020204" pitchFamily="34" charset="-122"/>
                <a:ea typeface="微软雅黑" panose="020B0503020204020204" pitchFamily="34" charset="-122"/>
              </a:rPr>
              <a:t>&lt;td&gt;</a:t>
            </a:r>
            <a:r>
              <a:rPr lang="zh-CN" altLang="en-US" sz="1300" dirty="0">
                <a:latin typeface="微软雅黑" panose="020B0503020204020204" pitchFamily="34" charset="-122"/>
                <a:ea typeface="微软雅黑" panose="020B0503020204020204" pitchFamily="34" charset="-122"/>
              </a:rPr>
              <a:t>标签</a:t>
            </a:r>
            <a:r>
              <a:rPr lang="zh-CN" altLang="zh-CN" sz="1300" dirty="0">
                <a:latin typeface="微软雅黑" panose="020B0503020204020204" pitchFamily="34" charset="-122"/>
                <a:ea typeface="微软雅黑" panose="020B0503020204020204" pitchFamily="34" charset="-122"/>
              </a:rPr>
              <a:t>应用</a:t>
            </a:r>
            <a:r>
              <a:rPr lang="en-US" altLang="zh-CN" sz="1300" dirty="0">
                <a:latin typeface="微软雅黑" panose="020B0503020204020204" pitchFamily="34" charset="-122"/>
                <a:ea typeface="微软雅黑" panose="020B0503020204020204" pitchFamily="34" charset="-122"/>
              </a:rPr>
              <a:t>height</a:t>
            </a:r>
            <a:r>
              <a:rPr lang="zh-CN" altLang="zh-CN" sz="1300" dirty="0">
                <a:latin typeface="微软雅黑" panose="020B0503020204020204" pitchFamily="34" charset="-122"/>
                <a:ea typeface="微软雅黑" panose="020B0503020204020204" pitchFamily="34" charset="-122"/>
              </a:rPr>
              <a:t>属性设置高度时，该行中的所有单元格均会以设置的高度显示。</a:t>
            </a:r>
            <a:endParaRPr lang="zh-CN" altLang="en-US" sz="1300" dirty="0">
              <a:latin typeface="微软雅黑" panose="020B0503020204020204" pitchFamily="34" charset="-122"/>
              <a:ea typeface="微软雅黑" panose="020B0503020204020204" pitchFamily="34" charset="-122"/>
            </a:endParaRPr>
          </a:p>
        </p:txBody>
      </p:sp>
      <p:sp>
        <p:nvSpPr>
          <p:cNvPr id="16" name="TextBox 1"/>
          <p:cNvSpPr txBox="1"/>
          <p:nvPr/>
        </p:nvSpPr>
        <p:spPr>
          <a:xfrm>
            <a:off x="3398838" y="3705225"/>
            <a:ext cx="5330825" cy="831850"/>
          </a:xfrm>
          <a:prstGeom prst="rect">
            <a:avLst/>
          </a:prstGeom>
          <a:noFill/>
          <a:ln w="9525">
            <a:noFill/>
          </a:ln>
        </p:spPr>
        <p:txBody>
          <a:bodyPr>
            <a:spAutoFit/>
          </a:bodyPr>
          <a:p>
            <a:pPr>
              <a:lnSpc>
                <a:spcPct val="200000"/>
              </a:lnSpc>
            </a:pPr>
            <a:r>
              <a:rPr lang="zh-CN" altLang="zh-CN" sz="1300" dirty="0">
                <a:latin typeface="微软雅黑" panose="020B0503020204020204" pitchFamily="34" charset="-122"/>
                <a:ea typeface="微软雅黑" panose="020B0503020204020204" pitchFamily="34" charset="-122"/>
              </a:rPr>
              <a:t>当对某一个</a:t>
            </a:r>
            <a:r>
              <a:rPr lang="en-US" altLang="zh-CN" sz="1300" dirty="0">
                <a:latin typeface="微软雅黑" panose="020B0503020204020204" pitchFamily="34" charset="-122"/>
                <a:ea typeface="微软雅黑" panose="020B0503020204020204" pitchFamily="34" charset="-122"/>
              </a:rPr>
              <a:t>&lt;td&gt;</a:t>
            </a:r>
            <a:r>
              <a:rPr lang="zh-CN" altLang="en-US" sz="1300" dirty="0">
                <a:latin typeface="微软雅黑" panose="020B0503020204020204" pitchFamily="34" charset="-122"/>
                <a:ea typeface="微软雅黑" panose="020B0503020204020204" pitchFamily="34" charset="-122"/>
              </a:rPr>
              <a:t>标签</a:t>
            </a:r>
            <a:r>
              <a:rPr lang="zh-CN" altLang="zh-CN" sz="1300" dirty="0">
                <a:latin typeface="微软雅黑" panose="020B0503020204020204" pitchFamily="34" charset="-122"/>
                <a:ea typeface="微软雅黑" panose="020B0503020204020204" pitchFamily="34" charset="-122"/>
              </a:rPr>
              <a:t>应用</a:t>
            </a:r>
            <a:r>
              <a:rPr lang="en-US" altLang="zh-CN" sz="1300" dirty="0">
                <a:latin typeface="微软雅黑" panose="020B0503020204020204" pitchFamily="34" charset="-122"/>
                <a:ea typeface="微软雅黑" panose="020B0503020204020204" pitchFamily="34" charset="-122"/>
              </a:rPr>
              <a:t>width</a:t>
            </a:r>
            <a:r>
              <a:rPr lang="zh-CN" altLang="zh-CN" sz="1300" dirty="0">
                <a:latin typeface="微软雅黑" panose="020B0503020204020204" pitchFamily="34" charset="-122"/>
                <a:ea typeface="微软雅黑" panose="020B0503020204020204" pitchFamily="34" charset="-122"/>
              </a:rPr>
              <a:t>属性设置宽度时，该列中的所有单元格均会以设置的宽度显示。</a:t>
            </a:r>
            <a:endParaRPr lang="zh-CN" altLang="zh-CN" sz="1300" dirty="0">
              <a:latin typeface="微软雅黑" panose="020B0503020204020204" pitchFamily="34" charset="-122"/>
              <a:ea typeface="微软雅黑" panose="020B0503020204020204" pitchFamily="34" charset="-122"/>
            </a:endParaRPr>
          </a:p>
        </p:txBody>
      </p:sp>
      <p:cxnSp>
        <p:nvCxnSpPr>
          <p:cNvPr id="17" name="直接连接符 16"/>
          <p:cNvCxnSpPr/>
          <p:nvPr/>
        </p:nvCxnSpPr>
        <p:spPr bwMode="auto">
          <a:xfrm>
            <a:off x="3013075" y="4643438"/>
            <a:ext cx="5449888" cy="0"/>
          </a:xfrm>
          <a:prstGeom prst="line">
            <a:avLst/>
          </a:prstGeom>
          <a:noFill/>
          <a:ln w="31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2"/>
          <p:cNvSpPr txBox="1">
            <a:spLocks noChangeArrowheads="1"/>
          </p:cNvSpPr>
          <p:nvPr/>
        </p:nvSpPr>
        <p:spPr bwMode="auto">
          <a:xfrm>
            <a:off x="2981325" y="2851150"/>
            <a:ext cx="258763" cy="307975"/>
          </a:xfrm>
          <a:prstGeom prst="rect">
            <a:avLst/>
          </a:prstGeom>
          <a:solidFill>
            <a:schemeClr val="accent5">
              <a:lumMod val="75000"/>
            </a:schemeClr>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smtClean="0">
                <a:ln>
                  <a:noFill/>
                </a:ln>
                <a:solidFill>
                  <a:schemeClr val="bg1"/>
                </a:solidFill>
                <a:effectLst/>
                <a:uLnTx/>
                <a:uFillTx/>
                <a:latin typeface="Aharoni" pitchFamily="2" charset="-79"/>
                <a:ea typeface="宋体" panose="02010600030101010101" pitchFamily="2" charset="-122"/>
                <a:cs typeface="Aharoni" pitchFamily="2" charset="-79"/>
              </a:rPr>
              <a:t>A</a:t>
            </a:r>
            <a:endParaRPr kumimoji="0" lang="zh-CN" altLang="en-US" sz="1400" b="0" i="0" u="none" strike="noStrike" kern="1200" cap="none" spc="0" normalizeH="0" baseline="0" noProof="0" smtClean="0">
              <a:ln>
                <a:noFill/>
              </a:ln>
              <a:solidFill>
                <a:schemeClr val="bg1"/>
              </a:solidFill>
              <a:effectLst/>
              <a:uLnTx/>
              <a:uFillTx/>
              <a:latin typeface="Aharoni" pitchFamily="2" charset="-79"/>
              <a:ea typeface="宋体" panose="02010600030101010101" pitchFamily="2" charset="-122"/>
              <a:cs typeface="Aharoni" pitchFamily="2" charset="-79"/>
            </a:endParaRPr>
          </a:p>
        </p:txBody>
      </p:sp>
      <p:sp>
        <p:nvSpPr>
          <p:cNvPr id="19" name="矩形 2"/>
          <p:cNvSpPr/>
          <p:nvPr/>
        </p:nvSpPr>
        <p:spPr>
          <a:xfrm>
            <a:off x="3030538" y="3898900"/>
            <a:ext cx="201612" cy="201613"/>
          </a:xfrm>
          <a:prstGeom prst="rect">
            <a:avLst/>
          </a:prstGeom>
          <a:solidFill>
            <a:srgbClr val="FACE2E"/>
          </a:solidFill>
          <a:ln w="9525">
            <a:noFill/>
          </a:ln>
        </p:spPr>
        <p:txBody>
          <a:bodyPr/>
          <a:p>
            <a:endParaRPr lang="zh-CN" altLang="en-US" dirty="0">
              <a:latin typeface="Arial" panose="020B0604020202020204" pitchFamily="34" charset="0"/>
            </a:endParaRPr>
          </a:p>
        </p:txBody>
      </p:sp>
      <p:sp>
        <p:nvSpPr>
          <p:cNvPr id="20" name="TextBox 33"/>
          <p:cNvSpPr txBox="1">
            <a:spLocks noChangeArrowheads="1"/>
          </p:cNvSpPr>
          <p:nvPr/>
        </p:nvSpPr>
        <p:spPr bwMode="auto">
          <a:xfrm>
            <a:off x="2979738" y="3846513"/>
            <a:ext cx="258763" cy="307975"/>
          </a:xfrm>
          <a:prstGeom prst="rect">
            <a:avLst/>
          </a:prstGeom>
          <a:solidFill>
            <a:schemeClr val="accent5">
              <a:lumMod val="75000"/>
            </a:schemeClr>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smtClean="0">
                <a:ln>
                  <a:noFill/>
                </a:ln>
                <a:solidFill>
                  <a:schemeClr val="bg1"/>
                </a:solidFill>
                <a:effectLst/>
                <a:uLnTx/>
                <a:uFillTx/>
                <a:latin typeface="Aharoni" pitchFamily="2" charset="-79"/>
                <a:ea typeface="宋体" panose="02010600030101010101" pitchFamily="2" charset="-122"/>
                <a:cs typeface="Aharoni" pitchFamily="2" charset="-79"/>
              </a:rPr>
              <a:t>B</a:t>
            </a:r>
            <a:endParaRPr kumimoji="0" lang="zh-CN" altLang="en-US" sz="1400" b="0" i="0" u="none" strike="noStrike" kern="1200" cap="none" spc="0" normalizeH="0" baseline="0" noProof="0" smtClean="0">
              <a:ln>
                <a:noFill/>
              </a:ln>
              <a:solidFill>
                <a:schemeClr val="bg1"/>
              </a:solidFill>
              <a:effectLst/>
              <a:uLnTx/>
              <a:uFillTx/>
              <a:latin typeface="Aharoni" pitchFamily="2" charset="-79"/>
              <a:ea typeface="宋体" panose="02010600030101010101" pitchFamily="2" charset="-122"/>
              <a:cs typeface="Aharoni" pitchFamily="2" charset="-79"/>
            </a:endParaRPr>
          </a:p>
        </p:txBody>
      </p:sp>
      <p:sp>
        <p:nvSpPr>
          <p:cNvPr id="21" name="矩形 2"/>
          <p:cNvSpPr/>
          <p:nvPr/>
        </p:nvSpPr>
        <p:spPr>
          <a:xfrm>
            <a:off x="3038475" y="4953000"/>
            <a:ext cx="201613" cy="203200"/>
          </a:xfrm>
          <a:prstGeom prst="rect">
            <a:avLst/>
          </a:prstGeom>
          <a:solidFill>
            <a:srgbClr val="FACE2E"/>
          </a:solidFill>
          <a:ln w="9525">
            <a:noFill/>
          </a:ln>
        </p:spPr>
        <p:txBody>
          <a:bodyPr/>
          <a:p>
            <a:endParaRPr lang="zh-CN" altLang="en-US" dirty="0">
              <a:latin typeface="Arial" panose="020B0604020202020204" pitchFamily="34" charset="0"/>
            </a:endParaRPr>
          </a:p>
        </p:txBody>
      </p:sp>
      <p:sp>
        <p:nvSpPr>
          <p:cNvPr id="22" name="TextBox 35"/>
          <p:cNvSpPr txBox="1">
            <a:spLocks noChangeArrowheads="1"/>
          </p:cNvSpPr>
          <p:nvPr/>
        </p:nvSpPr>
        <p:spPr bwMode="auto">
          <a:xfrm>
            <a:off x="2986088" y="4900613"/>
            <a:ext cx="258763" cy="307975"/>
          </a:xfrm>
          <a:prstGeom prst="rect">
            <a:avLst/>
          </a:prstGeom>
          <a:solidFill>
            <a:schemeClr val="accent5">
              <a:lumMod val="75000"/>
            </a:schemeClr>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smtClean="0">
                <a:ln>
                  <a:noFill/>
                </a:ln>
                <a:solidFill>
                  <a:schemeClr val="bg1"/>
                </a:solidFill>
                <a:effectLst/>
                <a:uLnTx/>
                <a:uFillTx/>
                <a:latin typeface="Aharoni" pitchFamily="2" charset="-79"/>
                <a:ea typeface="宋体" panose="02010600030101010101" pitchFamily="2" charset="-122"/>
                <a:cs typeface="Aharoni" pitchFamily="2" charset="-79"/>
              </a:rPr>
              <a:t>C</a:t>
            </a:r>
            <a:endParaRPr kumimoji="0" lang="zh-CN" altLang="en-US" sz="1400" b="0" i="0" u="none" strike="noStrike" kern="1200" cap="none" spc="0" normalizeH="0" baseline="0" noProof="0" smtClean="0">
              <a:ln>
                <a:noFill/>
              </a:ln>
              <a:solidFill>
                <a:schemeClr val="bg1"/>
              </a:solidFill>
              <a:effectLst/>
              <a:uLnTx/>
              <a:uFillTx/>
              <a:latin typeface="Aharoni" pitchFamily="2" charset="-79"/>
              <a:ea typeface="宋体" panose="02010600030101010101" pitchFamily="2" charset="-122"/>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7"/>
                                        </p:tgtEl>
                                        <p:attrNameLst>
                                          <p:attrName>ppt_x</p:attrName>
                                          <p:attrName>ppt_y</p:attrName>
                                        </p:attrNameLst>
                                      </p:cBhvr>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animBg="1"/>
      <p:bldP spid="15" grpId="0"/>
      <p:bldP spid="16" grpId="0"/>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2531"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254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407193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7.1.5 &lt;</a:t>
              </a:r>
              <a:r>
                <a:rPr kumimoji="0" lang="en-US" altLang="zh-CN" sz="2400" b="1" i="0" u="none" strike="noStrike" kern="1200" cap="none" spc="20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th</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&gt;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标签及其属性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22532" name="矩形 15"/>
          <p:cNvSpPr/>
          <p:nvPr/>
        </p:nvSpPr>
        <p:spPr>
          <a:xfrm>
            <a:off x="815975" y="2105025"/>
            <a:ext cx="7997825" cy="428625"/>
          </a:xfrm>
          <a:prstGeom prst="rect">
            <a:avLst/>
          </a:prstGeom>
          <a:noFill/>
          <a:ln w="9525">
            <a:noFill/>
          </a:ln>
        </p:spPr>
        <p:txBody>
          <a:bodyPr>
            <a:spAutoFit/>
          </a:bodyPr>
          <a:p>
            <a:pPr>
              <a:lnSpc>
                <a:spcPct val="135000"/>
              </a:lnSpc>
            </a:pPr>
            <a:r>
              <a:rPr lang="en-US" altLang="zh-CN" dirty="0">
                <a:latin typeface="微软雅黑" panose="020B0503020204020204" pitchFamily="34" charset="-122"/>
                <a:ea typeface="微软雅黑" panose="020B0503020204020204" pitchFamily="34" charset="-122"/>
              </a:rPr>
              <a:t>&lt;th&gt;&lt;/th&gt;</a:t>
            </a:r>
            <a:r>
              <a:rPr lang="zh-CN" altLang="en-US" dirty="0">
                <a:latin typeface="微软雅黑" panose="020B0503020204020204" pitchFamily="34" charset="-122"/>
                <a:ea typeface="微软雅黑" panose="020B0503020204020204" pitchFamily="34" charset="-122"/>
              </a:rPr>
              <a:t>标签用来设置表头，其文本默认加粗居中显示。</a:t>
            </a:r>
            <a:endParaRPr lang="zh-CN" altLang="en-US" dirty="0">
              <a:latin typeface="微软雅黑" panose="020B0503020204020204" pitchFamily="34" charset="-122"/>
              <a:ea typeface="微软雅黑" panose="020B0503020204020204" pitchFamily="34" charset="-122"/>
            </a:endParaRPr>
          </a:p>
        </p:txBody>
      </p:sp>
      <p:pic>
        <p:nvPicPr>
          <p:cNvPr id="8" name="Picture 2" descr="C:\Users\Administrator\Desktop\7.17\表格.png"/>
          <p:cNvPicPr>
            <a:picLocks noChangeAspect="1"/>
          </p:cNvPicPr>
          <p:nvPr/>
        </p:nvPicPr>
        <p:blipFill>
          <a:blip r:embed="rId2"/>
          <a:stretch>
            <a:fillRect/>
          </a:stretch>
        </p:blipFill>
        <p:spPr>
          <a:xfrm>
            <a:off x="3257550" y="3370263"/>
            <a:ext cx="2973388" cy="1939925"/>
          </a:xfrm>
          <a:prstGeom prst="rect">
            <a:avLst/>
          </a:prstGeom>
          <a:noFill/>
          <a:ln w="38100">
            <a:noFill/>
          </a:ln>
        </p:spPr>
      </p:pic>
      <p:sp>
        <p:nvSpPr>
          <p:cNvPr id="9" name="矩形 1"/>
          <p:cNvSpPr/>
          <p:nvPr/>
        </p:nvSpPr>
        <p:spPr>
          <a:xfrm>
            <a:off x="3170238" y="3270250"/>
            <a:ext cx="3000375" cy="544513"/>
          </a:xfrm>
          <a:prstGeom prst="rect">
            <a:avLst/>
          </a:prstGeom>
          <a:noFill/>
          <a:ln w="19050" cap="flat" cmpd="sng">
            <a:solidFill>
              <a:srgbClr val="FF0000"/>
            </a:solidFill>
            <a:prstDash val="sysDash"/>
            <a:round/>
            <a:headEnd type="none" w="med" len="med"/>
            <a:tailEnd type="none" w="med" len="med"/>
          </a:ln>
        </p:spPr>
        <p:txBody>
          <a:bodyPr/>
          <a:p>
            <a:endParaRPr lang="zh-CN" altLang="en-US" dirty="0">
              <a:latin typeface="Arial" panose="020B0604020202020204" pitchFamily="34" charset="0"/>
            </a:endParaRPr>
          </a:p>
        </p:txBody>
      </p:sp>
      <p:sp>
        <p:nvSpPr>
          <p:cNvPr id="10" name="矩形 2"/>
          <p:cNvSpPr/>
          <p:nvPr/>
        </p:nvSpPr>
        <p:spPr>
          <a:xfrm>
            <a:off x="3170238" y="3875088"/>
            <a:ext cx="749300" cy="1497012"/>
          </a:xfrm>
          <a:prstGeom prst="rect">
            <a:avLst/>
          </a:prstGeom>
          <a:noFill/>
          <a:ln w="28575" cap="flat" cmpd="sng">
            <a:solidFill>
              <a:srgbClr val="FF0000"/>
            </a:solidFill>
            <a:prstDash val="sysDot"/>
            <a:round/>
            <a:headEnd type="none" w="med" len="med"/>
            <a:tailEnd type="none" w="med" len="med"/>
          </a:ln>
        </p:spPr>
        <p:txBody>
          <a:bodyPr/>
          <a:p>
            <a:endParaRPr lang="zh-CN" altLang="en-US" dirty="0">
              <a:latin typeface="Arial" panose="020B0604020202020204" pitchFamily="34" charset="0"/>
            </a:endParaRPr>
          </a:p>
        </p:txBody>
      </p:sp>
      <p:cxnSp>
        <p:nvCxnSpPr>
          <p:cNvPr id="11" name="直接箭头连接符 4"/>
          <p:cNvCxnSpPr/>
          <p:nvPr/>
        </p:nvCxnSpPr>
        <p:spPr>
          <a:xfrm flipH="1">
            <a:off x="2624138" y="3552825"/>
            <a:ext cx="473075" cy="0"/>
          </a:xfrm>
          <a:prstGeom prst="straightConnector1">
            <a:avLst/>
          </a:prstGeom>
          <a:ln w="28575" cap="flat" cmpd="sng">
            <a:solidFill>
              <a:srgbClr val="FF0000"/>
            </a:solidFill>
            <a:prstDash val="solid"/>
            <a:headEnd type="none" w="med" len="med"/>
            <a:tailEnd type="arrow" w="med" len="med"/>
          </a:ln>
        </p:spPr>
      </p:cxnSp>
      <p:sp>
        <p:nvSpPr>
          <p:cNvPr id="12" name="TextBox 5"/>
          <p:cNvSpPr txBox="1"/>
          <p:nvPr/>
        </p:nvSpPr>
        <p:spPr>
          <a:xfrm>
            <a:off x="1844675" y="3370263"/>
            <a:ext cx="646113" cy="369887"/>
          </a:xfrm>
          <a:prstGeom prst="rect">
            <a:avLst/>
          </a:prstGeom>
          <a:noFill/>
          <a:ln w="9525">
            <a:noFill/>
          </a:ln>
        </p:spPr>
        <p:txBody>
          <a:bodyPr wrap="none">
            <a:spAutoFit/>
          </a:bodyPr>
          <a:p>
            <a:r>
              <a:rPr lang="zh-CN" altLang="en-US" dirty="0">
                <a:solidFill>
                  <a:srgbClr val="FF0000"/>
                </a:solidFill>
                <a:latin typeface="微软雅黑" panose="020B0503020204020204" pitchFamily="34" charset="-122"/>
                <a:ea typeface="微软雅黑" panose="020B0503020204020204" pitchFamily="34" charset="-122"/>
              </a:rPr>
              <a:t>表头</a:t>
            </a:r>
            <a:endParaRPr lang="zh-CN" altLang="en-US" dirty="0">
              <a:solidFill>
                <a:srgbClr val="FF0000"/>
              </a:solidFill>
              <a:latin typeface="微软雅黑" panose="020B0503020204020204" pitchFamily="34" charset="-122"/>
              <a:ea typeface="微软雅黑" panose="020B0503020204020204" pitchFamily="34" charset="-122"/>
            </a:endParaRPr>
          </a:p>
        </p:txBody>
      </p:sp>
      <p:cxnSp>
        <p:nvCxnSpPr>
          <p:cNvPr id="13" name="直接箭头连接符 15"/>
          <p:cNvCxnSpPr/>
          <p:nvPr/>
        </p:nvCxnSpPr>
        <p:spPr>
          <a:xfrm flipH="1">
            <a:off x="2643188" y="4537075"/>
            <a:ext cx="473075" cy="0"/>
          </a:xfrm>
          <a:prstGeom prst="straightConnector1">
            <a:avLst/>
          </a:prstGeom>
          <a:ln w="28575" cap="flat" cmpd="sng">
            <a:solidFill>
              <a:srgbClr val="FF0000"/>
            </a:solidFill>
            <a:prstDash val="solid"/>
            <a:headEnd type="none" w="med" len="med"/>
            <a:tailEnd type="arrow" w="med" len="med"/>
          </a:ln>
        </p:spPr>
      </p:cxnSp>
      <p:sp>
        <p:nvSpPr>
          <p:cNvPr id="14" name="TextBox 16"/>
          <p:cNvSpPr txBox="1"/>
          <p:nvPr/>
        </p:nvSpPr>
        <p:spPr>
          <a:xfrm>
            <a:off x="1863725" y="4354513"/>
            <a:ext cx="646113" cy="369887"/>
          </a:xfrm>
          <a:prstGeom prst="rect">
            <a:avLst/>
          </a:prstGeom>
          <a:noFill/>
          <a:ln w="9525">
            <a:noFill/>
          </a:ln>
        </p:spPr>
        <p:txBody>
          <a:bodyPr wrap="none">
            <a:spAutoFit/>
          </a:bodyPr>
          <a:p>
            <a:r>
              <a:rPr lang="zh-CN" altLang="en-US" dirty="0">
                <a:solidFill>
                  <a:srgbClr val="FF0000"/>
                </a:solidFill>
                <a:latin typeface="微软雅黑" panose="020B0503020204020204" pitchFamily="34" charset="-122"/>
                <a:ea typeface="微软雅黑" panose="020B0503020204020204" pitchFamily="34" charset="-122"/>
              </a:rPr>
              <a:t>表头</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3555"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3581"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25066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7.1.6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表格结构</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a:spLocks noChangeArrowheads="1"/>
          </p:cNvSpPr>
          <p:nvPr/>
        </p:nvSpPr>
        <p:spPr bwMode="auto">
          <a:xfrm>
            <a:off x="911225" y="1684338"/>
            <a:ext cx="77247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65000"/>
                    <a:lumOff val="35000"/>
                  </a:schemeClr>
                </a:solidFill>
                <a:effectLst/>
                <a:uLnTx/>
                <a:uFillTx/>
                <a:latin typeface="微软雅黑" panose="020B0503020204020204" pitchFamily="34" charset="-122"/>
                <a:ea typeface="微软雅黑" panose="020B0503020204020204" pitchFamily="34" charset="-122"/>
                <a:cs typeface="+mn-cs"/>
              </a:rPr>
              <a:t>为了使搜索引擎更好地理解网页，</a:t>
            </a:r>
            <a:r>
              <a:rPr kumimoji="0" lang="zh-CN" altLang="zh-CN" sz="2400" b="1" i="0" u="none" strike="noStrike" kern="1200" cap="none" spc="0" normalizeH="0" baseline="0" noProof="0" dirty="0">
                <a:ln>
                  <a:noFill/>
                </a:ln>
                <a:solidFill>
                  <a:schemeClr val="tx2">
                    <a:lumMod val="65000"/>
                    <a:lumOff val="35000"/>
                  </a:schemeClr>
                </a:solidFill>
                <a:effectLst/>
                <a:uLnTx/>
                <a:uFillTx/>
                <a:latin typeface="微软雅黑" panose="020B0503020204020204" pitchFamily="34" charset="-122"/>
                <a:ea typeface="微软雅黑" panose="020B0503020204020204" pitchFamily="34" charset="-122"/>
                <a:cs typeface="+mn-cs"/>
              </a:rPr>
              <a:t>可以将表格划分为</a:t>
            </a:r>
            <a:r>
              <a:rPr kumimoji="0" lang="zh-CN" altLang="zh-CN" sz="2400" b="1" i="0" u="none" strike="noStrike" kern="1200" cap="none" spc="0" normalizeH="0" baseline="0" noProof="0" dirty="0">
                <a:ln>
                  <a:noFill/>
                </a:ln>
                <a:solidFill>
                  <a:srgbClr val="3BCCFF"/>
                </a:solidFill>
                <a:effectLst/>
                <a:uLnTx/>
                <a:uFillTx/>
                <a:latin typeface="微软雅黑" panose="020B0503020204020204" pitchFamily="34" charset="-122"/>
                <a:ea typeface="微软雅黑" panose="020B0503020204020204" pitchFamily="34" charset="-122"/>
                <a:cs typeface="+mn-cs"/>
              </a:rPr>
              <a:t>头部</a:t>
            </a:r>
            <a:r>
              <a:rPr kumimoji="0" lang="zh-CN"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2400" b="1" i="0" u="none" strike="noStrike" kern="1200" cap="none" spc="0" normalizeH="0" baseline="0" noProof="0" dirty="0">
                <a:ln>
                  <a:noFill/>
                </a:ln>
                <a:solidFill>
                  <a:srgbClr val="3BCCFF"/>
                </a:solidFill>
                <a:effectLst/>
                <a:uLnTx/>
                <a:uFillTx/>
                <a:latin typeface="微软雅黑" panose="020B0503020204020204" pitchFamily="34" charset="-122"/>
                <a:ea typeface="微软雅黑" panose="020B0503020204020204" pitchFamily="34" charset="-122"/>
                <a:cs typeface="+mn-cs"/>
              </a:rPr>
              <a:t>主体</a:t>
            </a:r>
            <a:r>
              <a:rPr kumimoji="0" lang="zh-CN" altLang="zh-CN" sz="2400" b="1" i="0" u="none" strike="noStrike" kern="1200" cap="none" spc="0" normalizeH="0" baseline="0" noProof="0" dirty="0">
                <a:ln>
                  <a:noFill/>
                </a:ln>
                <a:solidFill>
                  <a:schemeClr val="tx2">
                    <a:lumMod val="65000"/>
                    <a:lumOff val="35000"/>
                  </a:schemeClr>
                </a:solidFill>
                <a:effectLst/>
                <a:uLnTx/>
                <a:uFillTx/>
                <a:latin typeface="微软雅黑" panose="020B0503020204020204" pitchFamily="34" charset="-122"/>
                <a:ea typeface="微软雅黑" panose="020B0503020204020204" pitchFamily="34" charset="-122"/>
                <a:cs typeface="+mn-cs"/>
              </a:rPr>
              <a:t>和</a:t>
            </a:r>
            <a:r>
              <a:rPr kumimoji="0" lang="zh-CN" altLang="zh-CN" sz="2400" b="1" i="0" u="none" strike="noStrike" kern="1200" cap="none" spc="0" normalizeH="0" baseline="0" noProof="0" dirty="0">
                <a:ln>
                  <a:noFill/>
                </a:ln>
                <a:solidFill>
                  <a:srgbClr val="3BCCFF"/>
                </a:solidFill>
                <a:effectLst/>
                <a:uLnTx/>
                <a:uFillTx/>
                <a:latin typeface="微软雅黑" panose="020B0503020204020204" pitchFamily="34" charset="-122"/>
                <a:ea typeface="微软雅黑" panose="020B0503020204020204" pitchFamily="34" charset="-122"/>
                <a:cs typeface="+mn-cs"/>
              </a:rPr>
              <a:t>页脚</a:t>
            </a:r>
            <a:r>
              <a:rPr kumimoji="0" lang="zh-CN" altLang="en-US" sz="2400" b="1" i="0" u="none" strike="noStrike" kern="1200" cap="none" spc="0" normalizeH="0" baseline="0" noProof="0" dirty="0">
                <a:ln>
                  <a:noFill/>
                </a:ln>
                <a:solidFill>
                  <a:srgbClr val="3BCCFF"/>
                </a:solidFill>
                <a:effectLst/>
                <a:uLnTx/>
                <a:uFillTx/>
                <a:latin typeface="微软雅黑" panose="020B0503020204020204" pitchFamily="34" charset="-122"/>
                <a:ea typeface="微软雅黑" panose="020B0503020204020204" pitchFamily="34" charset="-122"/>
                <a:cs typeface="+mn-cs"/>
              </a:rPr>
              <a:t>。结构标签可以省略</a:t>
            </a:r>
            <a:endParaRPr kumimoji="0" lang="en-US" altLang="zh-CN" sz="2400" b="1" i="0" u="none" strike="noStrike" kern="1200" cap="none" spc="0" normalizeH="0" baseline="0" noProof="0" dirty="0">
              <a:ln>
                <a:noFill/>
              </a:ln>
              <a:solidFill>
                <a:srgbClr val="3BCCFF"/>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bwMode="auto">
          <a:xfrm>
            <a:off x="1127308" y="2921354"/>
            <a:ext cx="1207197" cy="958052"/>
            <a:chOff x="506677" y="2899213"/>
            <a:chExt cx="1492167" cy="1183970"/>
          </a:xfrm>
          <a:solidFill>
            <a:srgbClr val="0070C0"/>
          </a:solidFill>
        </p:grpSpPr>
        <p:sp>
          <p:nvSpPr>
            <p:cNvPr id="9" name="任意多边形 8"/>
            <p:cNvSpPr/>
            <p:nvPr/>
          </p:nvSpPr>
          <p:spPr>
            <a:xfrm>
              <a:off x="506677" y="2899213"/>
              <a:ext cx="1492167" cy="1183970"/>
            </a:xfrm>
            <a:custGeom>
              <a:avLst/>
              <a:gdLst>
                <a:gd name="connsiteX0" fmla="*/ 0 w 1492167"/>
                <a:gd name="connsiteY0" fmla="*/ 197332 h 1183970"/>
                <a:gd name="connsiteX1" fmla="*/ 197332 w 1492167"/>
                <a:gd name="connsiteY1" fmla="*/ 0 h 1183970"/>
                <a:gd name="connsiteX2" fmla="*/ 1294835 w 1492167"/>
                <a:gd name="connsiteY2" fmla="*/ 0 h 1183970"/>
                <a:gd name="connsiteX3" fmla="*/ 1492167 w 1492167"/>
                <a:gd name="connsiteY3" fmla="*/ 197332 h 1183970"/>
                <a:gd name="connsiteX4" fmla="*/ 1492167 w 1492167"/>
                <a:gd name="connsiteY4" fmla="*/ 986638 h 1183970"/>
                <a:gd name="connsiteX5" fmla="*/ 1294835 w 1492167"/>
                <a:gd name="connsiteY5" fmla="*/ 1183970 h 1183970"/>
                <a:gd name="connsiteX6" fmla="*/ 197332 w 1492167"/>
                <a:gd name="connsiteY6" fmla="*/ 1183970 h 1183970"/>
                <a:gd name="connsiteX7" fmla="*/ 0 w 1492167"/>
                <a:gd name="connsiteY7" fmla="*/ 986638 h 1183970"/>
                <a:gd name="connsiteX8" fmla="*/ 0 w 1492167"/>
                <a:gd name="connsiteY8" fmla="*/ 197332 h 1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167" h="1183970">
                  <a:moveTo>
                    <a:pt x="0" y="197332"/>
                  </a:moveTo>
                  <a:cubicBezTo>
                    <a:pt x="0" y="88349"/>
                    <a:pt x="88349" y="0"/>
                    <a:pt x="197332" y="0"/>
                  </a:cubicBezTo>
                  <a:lnTo>
                    <a:pt x="1294835" y="0"/>
                  </a:lnTo>
                  <a:cubicBezTo>
                    <a:pt x="1403818" y="0"/>
                    <a:pt x="1492167" y="88349"/>
                    <a:pt x="1492167" y="197332"/>
                  </a:cubicBezTo>
                  <a:lnTo>
                    <a:pt x="1492167" y="986638"/>
                  </a:lnTo>
                  <a:cubicBezTo>
                    <a:pt x="1492167" y="1095621"/>
                    <a:pt x="1403818" y="1183970"/>
                    <a:pt x="1294835" y="1183970"/>
                  </a:cubicBezTo>
                  <a:lnTo>
                    <a:pt x="197332" y="1183970"/>
                  </a:lnTo>
                  <a:cubicBezTo>
                    <a:pt x="88349" y="1183970"/>
                    <a:pt x="0" y="1095621"/>
                    <a:pt x="0" y="986638"/>
                  </a:cubicBezTo>
                  <a:lnTo>
                    <a:pt x="0" y="19733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94957" tIns="126377" rIns="194957" bIns="126377" spcCol="1270" anchor="ctr"/>
            <a:lstStyle/>
            <a:p>
              <a:pPr marL="0" marR="0" lvl="0" indent="0" algn="ctr" defTabSz="1600200" rtl="0" eaLnBrk="0" fontAlgn="base" latinLnBrk="0" hangingPunct="0">
                <a:lnSpc>
                  <a:spcPct val="90000"/>
                </a:lnSpc>
                <a:spcBef>
                  <a:spcPct val="0"/>
                </a:spcBef>
                <a:spcAft>
                  <a:spcPct val="35000"/>
                </a:spcAft>
                <a:buClrTx/>
                <a:buSzTx/>
                <a:buFontTx/>
                <a:buNone/>
                <a:defRPr/>
              </a:pPr>
              <a:endParaRPr kumimoji="0" lang="zh-CN" altLang="en-US" sz="36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a:spLocks noChangeArrowheads="1"/>
            </p:cNvSpPr>
            <p:nvPr/>
          </p:nvSpPr>
          <p:spPr bwMode="auto">
            <a:xfrm>
              <a:off x="608450" y="3253441"/>
              <a:ext cx="1115928" cy="646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头部</a:t>
              </a:r>
              <a:endParaRPr kumimoji="0" lang="zh-CN" altLang="en-US" sz="2800" b="0"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grpSp>
      <p:grpSp>
        <p:nvGrpSpPr>
          <p:cNvPr id="11" name="组合 10"/>
          <p:cNvGrpSpPr/>
          <p:nvPr/>
        </p:nvGrpSpPr>
        <p:grpSpPr bwMode="auto">
          <a:xfrm>
            <a:off x="1127308" y="4054472"/>
            <a:ext cx="1207197" cy="958052"/>
            <a:chOff x="506677" y="4461228"/>
            <a:chExt cx="1492167" cy="1183970"/>
          </a:xfrm>
          <a:solidFill>
            <a:schemeClr val="accent1">
              <a:lumMod val="50000"/>
            </a:schemeClr>
          </a:solidFill>
        </p:grpSpPr>
        <p:sp>
          <p:nvSpPr>
            <p:cNvPr id="12" name="任意多边形 11"/>
            <p:cNvSpPr/>
            <p:nvPr/>
          </p:nvSpPr>
          <p:spPr>
            <a:xfrm>
              <a:off x="506677" y="4461228"/>
              <a:ext cx="1492167" cy="1183970"/>
            </a:xfrm>
            <a:custGeom>
              <a:avLst/>
              <a:gdLst>
                <a:gd name="connsiteX0" fmla="*/ 0 w 1492167"/>
                <a:gd name="connsiteY0" fmla="*/ 197332 h 1183970"/>
                <a:gd name="connsiteX1" fmla="*/ 197332 w 1492167"/>
                <a:gd name="connsiteY1" fmla="*/ 0 h 1183970"/>
                <a:gd name="connsiteX2" fmla="*/ 1294835 w 1492167"/>
                <a:gd name="connsiteY2" fmla="*/ 0 h 1183970"/>
                <a:gd name="connsiteX3" fmla="*/ 1492167 w 1492167"/>
                <a:gd name="connsiteY3" fmla="*/ 197332 h 1183970"/>
                <a:gd name="connsiteX4" fmla="*/ 1492167 w 1492167"/>
                <a:gd name="connsiteY4" fmla="*/ 986638 h 1183970"/>
                <a:gd name="connsiteX5" fmla="*/ 1294835 w 1492167"/>
                <a:gd name="connsiteY5" fmla="*/ 1183970 h 1183970"/>
                <a:gd name="connsiteX6" fmla="*/ 197332 w 1492167"/>
                <a:gd name="connsiteY6" fmla="*/ 1183970 h 1183970"/>
                <a:gd name="connsiteX7" fmla="*/ 0 w 1492167"/>
                <a:gd name="connsiteY7" fmla="*/ 986638 h 1183970"/>
                <a:gd name="connsiteX8" fmla="*/ 0 w 1492167"/>
                <a:gd name="connsiteY8" fmla="*/ 197332 h 1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167" h="1183970">
                  <a:moveTo>
                    <a:pt x="0" y="197332"/>
                  </a:moveTo>
                  <a:cubicBezTo>
                    <a:pt x="0" y="88349"/>
                    <a:pt x="88349" y="0"/>
                    <a:pt x="197332" y="0"/>
                  </a:cubicBezTo>
                  <a:lnTo>
                    <a:pt x="1294835" y="0"/>
                  </a:lnTo>
                  <a:cubicBezTo>
                    <a:pt x="1403818" y="0"/>
                    <a:pt x="1492167" y="88349"/>
                    <a:pt x="1492167" y="197332"/>
                  </a:cubicBezTo>
                  <a:lnTo>
                    <a:pt x="1492167" y="986638"/>
                  </a:lnTo>
                  <a:cubicBezTo>
                    <a:pt x="1492167" y="1095621"/>
                    <a:pt x="1403818" y="1183970"/>
                    <a:pt x="1294835" y="1183970"/>
                  </a:cubicBezTo>
                  <a:lnTo>
                    <a:pt x="197332" y="1183970"/>
                  </a:lnTo>
                  <a:cubicBezTo>
                    <a:pt x="88349" y="1183970"/>
                    <a:pt x="0" y="1095621"/>
                    <a:pt x="0" y="986638"/>
                  </a:cubicBezTo>
                  <a:lnTo>
                    <a:pt x="0" y="19733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94957" tIns="126377" rIns="194957" bIns="126377" spcCol="1270" anchor="ctr"/>
            <a:lstStyle/>
            <a:p>
              <a:pPr marL="0" marR="0" lvl="0" indent="0" algn="ctr" defTabSz="1600200" rtl="0" eaLnBrk="0" fontAlgn="base" latinLnBrk="0" hangingPunct="0">
                <a:lnSpc>
                  <a:spcPct val="90000"/>
                </a:lnSpc>
                <a:spcBef>
                  <a:spcPct val="0"/>
                </a:spcBef>
                <a:spcAft>
                  <a:spcPct val="35000"/>
                </a:spcAft>
                <a:buClrTx/>
                <a:buSzTx/>
                <a:buFontTx/>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22"/>
            <p:cNvSpPr>
              <a:spLocks noChangeArrowheads="1"/>
            </p:cNvSpPr>
            <p:nvPr/>
          </p:nvSpPr>
          <p:spPr bwMode="auto">
            <a:xfrm>
              <a:off x="597975" y="4812217"/>
              <a:ext cx="1115928" cy="646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主体</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2754313" y="2922588"/>
            <a:ext cx="2574925" cy="957262"/>
            <a:chOff x="1998844" y="2899213"/>
            <a:chExt cx="3182756" cy="1183970"/>
          </a:xfrm>
        </p:grpSpPr>
        <p:sp>
          <p:nvSpPr>
            <p:cNvPr id="15" name="任意多边形 14"/>
            <p:cNvSpPr/>
            <p:nvPr/>
          </p:nvSpPr>
          <p:spPr>
            <a:xfrm>
              <a:off x="1998844" y="2899213"/>
              <a:ext cx="3182756" cy="1183970"/>
            </a:xfrm>
            <a:custGeom>
              <a:avLst/>
              <a:gdLst>
                <a:gd name="connsiteX0" fmla="*/ 0 w 2238251"/>
                <a:gd name="connsiteY0" fmla="*/ 147996 h 1183970"/>
                <a:gd name="connsiteX1" fmla="*/ 1646266 w 2238251"/>
                <a:gd name="connsiteY1" fmla="*/ 147996 h 1183970"/>
                <a:gd name="connsiteX2" fmla="*/ 1646266 w 2238251"/>
                <a:gd name="connsiteY2" fmla="*/ 0 h 1183970"/>
                <a:gd name="connsiteX3" fmla="*/ 2238251 w 2238251"/>
                <a:gd name="connsiteY3" fmla="*/ 591985 h 1183970"/>
                <a:gd name="connsiteX4" fmla="*/ 1646266 w 2238251"/>
                <a:gd name="connsiteY4" fmla="*/ 1183970 h 1183970"/>
                <a:gd name="connsiteX5" fmla="*/ 1646266 w 2238251"/>
                <a:gd name="connsiteY5" fmla="*/ 1035974 h 1183970"/>
                <a:gd name="connsiteX6" fmla="*/ 0 w 2238251"/>
                <a:gd name="connsiteY6" fmla="*/ 1035974 h 1183970"/>
                <a:gd name="connsiteX7" fmla="*/ 0 w 2238251"/>
                <a:gd name="connsiteY7" fmla="*/ 147996 h 1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251" h="1183970">
                  <a:moveTo>
                    <a:pt x="0" y="147996"/>
                  </a:moveTo>
                  <a:lnTo>
                    <a:pt x="1646266" y="147996"/>
                  </a:lnTo>
                  <a:lnTo>
                    <a:pt x="1646266" y="0"/>
                  </a:lnTo>
                  <a:lnTo>
                    <a:pt x="2238251" y="591985"/>
                  </a:lnTo>
                  <a:lnTo>
                    <a:pt x="1646266" y="1183970"/>
                  </a:lnTo>
                  <a:lnTo>
                    <a:pt x="1646266" y="1035974"/>
                  </a:lnTo>
                  <a:lnTo>
                    <a:pt x="0" y="1035974"/>
                  </a:lnTo>
                  <a:lnTo>
                    <a:pt x="0" y="147996"/>
                  </a:lnTo>
                  <a:close/>
                </a:path>
              </a:pathLst>
            </a:custGeom>
            <a:solidFill>
              <a:schemeClr val="accent6">
                <a:lumMod val="20000"/>
                <a:lumOff val="80000"/>
                <a:alpha val="90000"/>
              </a:scheme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16510" tIns="164506" rIns="460499" bIns="164506" spcCol="1270"/>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23577" name="矩形 10"/>
            <p:cNvSpPr/>
            <p:nvPr/>
          </p:nvSpPr>
          <p:spPr>
            <a:xfrm>
              <a:off x="2015066" y="3193964"/>
              <a:ext cx="2703688" cy="570530"/>
            </a:xfrm>
            <a:prstGeom prst="rect">
              <a:avLst/>
            </a:prstGeom>
            <a:noFill/>
            <a:ln w="9525">
              <a:noFill/>
            </a:ln>
          </p:spPr>
          <p:txBody>
            <a:bodyPr>
              <a:spAutoFit/>
            </a:bodyPr>
            <a:p>
              <a:r>
                <a:rPr lang="zh-CN" altLang="zh-CN" sz="1200" dirty="0">
                  <a:latin typeface="微软雅黑" panose="020B0503020204020204" pitchFamily="34" charset="-122"/>
                  <a:ea typeface="微软雅黑" panose="020B0503020204020204" pitchFamily="34" charset="-122"/>
                </a:rPr>
                <a:t>定义表格的头部</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包含网页的</a:t>
              </a:r>
              <a:r>
                <a:rPr lang="en-US" altLang="zh-CN" sz="1200" dirty="0">
                  <a:latin typeface="微软雅黑" panose="020B0503020204020204" pitchFamily="34" charset="-122"/>
                  <a:ea typeface="微软雅黑" panose="020B0503020204020204" pitchFamily="34" charset="-122"/>
                </a:rPr>
                <a:t>logo</a:t>
              </a:r>
              <a:r>
                <a:rPr lang="zh-CN" altLang="zh-CN" sz="1200" dirty="0">
                  <a:latin typeface="微软雅黑" panose="020B0503020204020204" pitchFamily="34" charset="-122"/>
                  <a:ea typeface="微软雅黑" panose="020B0503020204020204" pitchFamily="34" charset="-122"/>
                </a:rPr>
                <a:t>和导航等头部信息</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754313" y="4054475"/>
            <a:ext cx="2574925" cy="957263"/>
            <a:chOff x="1998844" y="4461228"/>
            <a:chExt cx="3182756" cy="1183970"/>
          </a:xfrm>
        </p:grpSpPr>
        <p:sp>
          <p:nvSpPr>
            <p:cNvPr id="18" name="任意多边形 17"/>
            <p:cNvSpPr/>
            <p:nvPr/>
          </p:nvSpPr>
          <p:spPr>
            <a:xfrm>
              <a:off x="1998844" y="4461228"/>
              <a:ext cx="3182756" cy="1183970"/>
            </a:xfrm>
            <a:custGeom>
              <a:avLst/>
              <a:gdLst>
                <a:gd name="connsiteX0" fmla="*/ 0 w 2238251"/>
                <a:gd name="connsiteY0" fmla="*/ 147996 h 1183970"/>
                <a:gd name="connsiteX1" fmla="*/ 1646266 w 2238251"/>
                <a:gd name="connsiteY1" fmla="*/ 147996 h 1183970"/>
                <a:gd name="connsiteX2" fmla="*/ 1646266 w 2238251"/>
                <a:gd name="connsiteY2" fmla="*/ 0 h 1183970"/>
                <a:gd name="connsiteX3" fmla="*/ 2238251 w 2238251"/>
                <a:gd name="connsiteY3" fmla="*/ 591985 h 1183970"/>
                <a:gd name="connsiteX4" fmla="*/ 1646266 w 2238251"/>
                <a:gd name="connsiteY4" fmla="*/ 1183970 h 1183970"/>
                <a:gd name="connsiteX5" fmla="*/ 1646266 w 2238251"/>
                <a:gd name="connsiteY5" fmla="*/ 1035974 h 1183970"/>
                <a:gd name="connsiteX6" fmla="*/ 0 w 2238251"/>
                <a:gd name="connsiteY6" fmla="*/ 1035974 h 1183970"/>
                <a:gd name="connsiteX7" fmla="*/ 0 w 2238251"/>
                <a:gd name="connsiteY7" fmla="*/ 147996 h 1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251" h="1183970">
                  <a:moveTo>
                    <a:pt x="0" y="147996"/>
                  </a:moveTo>
                  <a:lnTo>
                    <a:pt x="1646266" y="147996"/>
                  </a:lnTo>
                  <a:lnTo>
                    <a:pt x="1646266" y="0"/>
                  </a:lnTo>
                  <a:lnTo>
                    <a:pt x="2238251" y="591985"/>
                  </a:lnTo>
                  <a:lnTo>
                    <a:pt x="1646266" y="1183970"/>
                  </a:lnTo>
                  <a:lnTo>
                    <a:pt x="1646266" y="1035974"/>
                  </a:lnTo>
                  <a:lnTo>
                    <a:pt x="0" y="1035974"/>
                  </a:lnTo>
                  <a:lnTo>
                    <a:pt x="0" y="147996"/>
                  </a:lnTo>
                  <a:close/>
                </a:path>
              </a:pathLst>
            </a:custGeom>
            <a:solidFill>
              <a:srgbClr val="DBEBFD">
                <a:alpha val="89804"/>
              </a:srgb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16510" tIns="164506" rIns="460499" bIns="164506" spcCol="1270"/>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23573" name="矩形 24"/>
            <p:cNvSpPr/>
            <p:nvPr/>
          </p:nvSpPr>
          <p:spPr>
            <a:xfrm>
              <a:off x="2031998" y="4760940"/>
              <a:ext cx="2867381" cy="570530"/>
            </a:xfrm>
            <a:prstGeom prst="rect">
              <a:avLst/>
            </a:prstGeom>
            <a:noFill/>
            <a:ln w="9525">
              <a:noFill/>
            </a:ln>
          </p:spPr>
          <p:txBody>
            <a:bodyPr>
              <a:spAutoFit/>
            </a:bodyPr>
            <a:p>
              <a:r>
                <a:rPr lang="zh-CN" altLang="zh-CN" sz="1200" dirty="0">
                  <a:latin typeface="微软雅黑" panose="020B0503020204020204" pitchFamily="34" charset="-122"/>
                  <a:ea typeface="微软雅黑" panose="020B0503020204020204" pitchFamily="34" charset="-122"/>
                </a:rPr>
                <a:t>定义表格的页脚，包含网页底部的企业信息等。</a:t>
              </a:r>
              <a:endParaRPr lang="zh-CN" altLang="en-US" sz="1200" dirty="0">
                <a:latin typeface="微软雅黑" panose="020B0503020204020204" pitchFamily="34" charset="-122"/>
                <a:ea typeface="微软雅黑" panose="020B0503020204020204" pitchFamily="34" charset="-122"/>
              </a:endParaRPr>
            </a:p>
          </p:txBody>
        </p:sp>
      </p:grpSp>
      <p:sp>
        <p:nvSpPr>
          <p:cNvPr id="20" name="矩形 19"/>
          <p:cNvSpPr/>
          <p:nvPr/>
        </p:nvSpPr>
        <p:spPr>
          <a:xfrm>
            <a:off x="5670550" y="3230563"/>
            <a:ext cx="2219325" cy="369888"/>
          </a:xfrm>
          <a:prstGeom prst="rect">
            <a:avLst/>
          </a:prstGeom>
          <a:solidFill>
            <a:schemeClr val="bg1"/>
          </a:solidFill>
          <a:ln>
            <a:solidFill>
              <a:schemeClr val="bg1">
                <a:lumMod val="85000"/>
              </a:schemeClr>
            </a:solidFill>
          </a:ln>
        </p:spPr>
        <p:txBody>
          <a:bodyPr wrap="none">
            <a:spAutoFit/>
          </a:bodyP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altLang="zh-CN" sz="2000" b="1"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&lt;</a:t>
            </a:r>
            <a:r>
              <a:rPr kumimoji="0" lang="en-US" altLang="zh-CN" sz="2000" b="1" i="0" u="none" strike="noStrike" kern="1200" cap="none" spc="0" normalizeH="0" baseline="0" noProof="0" dirty="0" err="1">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thead</a:t>
            </a:r>
            <a:r>
              <a:rPr kumimoji="0" lang="en-US" altLang="zh-CN" sz="2000" b="1"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&gt;&lt;/</a:t>
            </a:r>
            <a:r>
              <a:rPr kumimoji="0" lang="en-US" altLang="zh-CN" sz="2000" b="1" i="0" u="none" strike="noStrike" kern="1200" cap="none" spc="0" normalizeH="0" baseline="0" noProof="0" dirty="0" err="1">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thead</a:t>
            </a:r>
            <a:r>
              <a:rPr kumimoji="0" lang="en-US" altLang="zh-CN" sz="2000" b="1"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&gt;</a:t>
            </a:r>
            <a:endParaRPr kumimoji="0" lang="zh-CN" altLang="en-US" sz="2000" b="0" i="0" u="none" strike="noStrike" kern="1200" cap="none" spc="0" normalizeH="0" baseline="0" noProof="0" dirty="0">
              <a:ln>
                <a:noFill/>
              </a:ln>
              <a:solidFill>
                <a:schemeClr val="tx2">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5670550" y="4359275"/>
            <a:ext cx="2130425" cy="369888"/>
          </a:xfrm>
          <a:prstGeom prst="rect">
            <a:avLst/>
          </a:prstGeom>
          <a:solidFill>
            <a:schemeClr val="bg1"/>
          </a:solidFill>
          <a:ln>
            <a:solidFill>
              <a:schemeClr val="bg1">
                <a:lumMod val="85000"/>
              </a:schemeClr>
            </a:solidFill>
          </a:ln>
        </p:spPr>
        <p:txBody>
          <a:bodyPr wrap="none">
            <a:spAutoFit/>
          </a:bodyP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altLang="zh-CN" sz="2000" b="1"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&lt;</a:t>
            </a:r>
            <a:r>
              <a:rPr kumimoji="0" lang="en-US" altLang="zh-CN" sz="2000" b="1" i="0" u="none" strike="noStrike" kern="1200" cap="none" spc="0" normalizeH="0" baseline="0" noProof="0" dirty="0" err="1">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tfoot</a:t>
            </a:r>
            <a:r>
              <a:rPr kumimoji="0" lang="en-US" altLang="zh-CN" sz="2000" b="1"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&gt;&lt;/ </a:t>
            </a:r>
            <a:r>
              <a:rPr kumimoji="0" lang="en-US" altLang="zh-CN" sz="2000" b="1" i="0" u="none" strike="noStrike" kern="1200" cap="none" spc="0" normalizeH="0" baseline="0" noProof="0" dirty="0" err="1">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tfoot</a:t>
            </a:r>
            <a:r>
              <a:rPr kumimoji="0" lang="en-US" altLang="zh-CN" sz="2000" b="1"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 &gt;</a:t>
            </a:r>
            <a:endParaRPr kumimoji="0" lang="zh-CN" altLang="en-US" sz="2000" b="0" i="0" u="none" strike="noStrike" kern="1200" cap="none" spc="0" normalizeH="0" baseline="0" noProof="0" dirty="0">
              <a:ln>
                <a:noFill/>
              </a:ln>
              <a:solidFill>
                <a:schemeClr val="tx2">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2" name="组合 21"/>
          <p:cNvGrpSpPr/>
          <p:nvPr/>
        </p:nvGrpSpPr>
        <p:grpSpPr bwMode="auto">
          <a:xfrm>
            <a:off x="1121662" y="5155148"/>
            <a:ext cx="1207197" cy="958052"/>
            <a:chOff x="506677" y="4461228"/>
            <a:chExt cx="1492167" cy="1183970"/>
          </a:xfrm>
          <a:solidFill>
            <a:srgbClr val="116197"/>
          </a:solidFill>
        </p:grpSpPr>
        <p:sp>
          <p:nvSpPr>
            <p:cNvPr id="23" name="任意多边形 22"/>
            <p:cNvSpPr/>
            <p:nvPr/>
          </p:nvSpPr>
          <p:spPr>
            <a:xfrm>
              <a:off x="506677" y="4461228"/>
              <a:ext cx="1492167" cy="1183970"/>
            </a:xfrm>
            <a:custGeom>
              <a:avLst/>
              <a:gdLst>
                <a:gd name="connsiteX0" fmla="*/ 0 w 1492167"/>
                <a:gd name="connsiteY0" fmla="*/ 197332 h 1183970"/>
                <a:gd name="connsiteX1" fmla="*/ 197332 w 1492167"/>
                <a:gd name="connsiteY1" fmla="*/ 0 h 1183970"/>
                <a:gd name="connsiteX2" fmla="*/ 1294835 w 1492167"/>
                <a:gd name="connsiteY2" fmla="*/ 0 h 1183970"/>
                <a:gd name="connsiteX3" fmla="*/ 1492167 w 1492167"/>
                <a:gd name="connsiteY3" fmla="*/ 197332 h 1183970"/>
                <a:gd name="connsiteX4" fmla="*/ 1492167 w 1492167"/>
                <a:gd name="connsiteY4" fmla="*/ 986638 h 1183970"/>
                <a:gd name="connsiteX5" fmla="*/ 1294835 w 1492167"/>
                <a:gd name="connsiteY5" fmla="*/ 1183970 h 1183970"/>
                <a:gd name="connsiteX6" fmla="*/ 197332 w 1492167"/>
                <a:gd name="connsiteY6" fmla="*/ 1183970 h 1183970"/>
                <a:gd name="connsiteX7" fmla="*/ 0 w 1492167"/>
                <a:gd name="connsiteY7" fmla="*/ 986638 h 1183970"/>
                <a:gd name="connsiteX8" fmla="*/ 0 w 1492167"/>
                <a:gd name="connsiteY8" fmla="*/ 197332 h 1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167" h="1183970">
                  <a:moveTo>
                    <a:pt x="0" y="197332"/>
                  </a:moveTo>
                  <a:cubicBezTo>
                    <a:pt x="0" y="88349"/>
                    <a:pt x="88349" y="0"/>
                    <a:pt x="197332" y="0"/>
                  </a:cubicBezTo>
                  <a:lnTo>
                    <a:pt x="1294835" y="0"/>
                  </a:lnTo>
                  <a:cubicBezTo>
                    <a:pt x="1403818" y="0"/>
                    <a:pt x="1492167" y="88349"/>
                    <a:pt x="1492167" y="197332"/>
                  </a:cubicBezTo>
                  <a:lnTo>
                    <a:pt x="1492167" y="986638"/>
                  </a:lnTo>
                  <a:cubicBezTo>
                    <a:pt x="1492167" y="1095621"/>
                    <a:pt x="1403818" y="1183970"/>
                    <a:pt x="1294835" y="1183970"/>
                  </a:cubicBezTo>
                  <a:lnTo>
                    <a:pt x="197332" y="1183970"/>
                  </a:lnTo>
                  <a:cubicBezTo>
                    <a:pt x="88349" y="1183970"/>
                    <a:pt x="0" y="1095621"/>
                    <a:pt x="0" y="986638"/>
                  </a:cubicBezTo>
                  <a:lnTo>
                    <a:pt x="0" y="19733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94957" tIns="126377" rIns="194957" bIns="126377" spcCol="1270" anchor="ctr"/>
            <a:lstStyle/>
            <a:p>
              <a:pPr marL="0" marR="0" lvl="0" indent="0" algn="ctr" defTabSz="1600200" rtl="0" eaLnBrk="0" fontAlgn="base" latinLnBrk="0" hangingPunct="0">
                <a:lnSpc>
                  <a:spcPct val="90000"/>
                </a:lnSpc>
                <a:spcBef>
                  <a:spcPct val="0"/>
                </a:spcBef>
                <a:spcAft>
                  <a:spcPct val="35000"/>
                </a:spcAft>
                <a:buClrTx/>
                <a:buSzTx/>
                <a:buFontTx/>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22"/>
            <p:cNvSpPr>
              <a:spLocks noChangeArrowheads="1"/>
            </p:cNvSpPr>
            <p:nvPr/>
          </p:nvSpPr>
          <p:spPr bwMode="auto">
            <a:xfrm>
              <a:off x="597975" y="4812217"/>
              <a:ext cx="1115928" cy="646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页脚</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2749550" y="5154613"/>
            <a:ext cx="2574925" cy="958850"/>
            <a:chOff x="1998844" y="4461228"/>
            <a:chExt cx="3182756" cy="1183970"/>
          </a:xfrm>
        </p:grpSpPr>
        <p:sp>
          <p:nvSpPr>
            <p:cNvPr id="26" name="任意多边形 25"/>
            <p:cNvSpPr/>
            <p:nvPr/>
          </p:nvSpPr>
          <p:spPr>
            <a:xfrm>
              <a:off x="1998844" y="4461228"/>
              <a:ext cx="3182756" cy="1183970"/>
            </a:xfrm>
            <a:custGeom>
              <a:avLst/>
              <a:gdLst>
                <a:gd name="connsiteX0" fmla="*/ 0 w 2238251"/>
                <a:gd name="connsiteY0" fmla="*/ 147996 h 1183970"/>
                <a:gd name="connsiteX1" fmla="*/ 1646266 w 2238251"/>
                <a:gd name="connsiteY1" fmla="*/ 147996 h 1183970"/>
                <a:gd name="connsiteX2" fmla="*/ 1646266 w 2238251"/>
                <a:gd name="connsiteY2" fmla="*/ 0 h 1183970"/>
                <a:gd name="connsiteX3" fmla="*/ 2238251 w 2238251"/>
                <a:gd name="connsiteY3" fmla="*/ 591985 h 1183970"/>
                <a:gd name="connsiteX4" fmla="*/ 1646266 w 2238251"/>
                <a:gd name="connsiteY4" fmla="*/ 1183970 h 1183970"/>
                <a:gd name="connsiteX5" fmla="*/ 1646266 w 2238251"/>
                <a:gd name="connsiteY5" fmla="*/ 1035974 h 1183970"/>
                <a:gd name="connsiteX6" fmla="*/ 0 w 2238251"/>
                <a:gd name="connsiteY6" fmla="*/ 1035974 h 1183970"/>
                <a:gd name="connsiteX7" fmla="*/ 0 w 2238251"/>
                <a:gd name="connsiteY7" fmla="*/ 147996 h 1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251" h="1183970">
                  <a:moveTo>
                    <a:pt x="0" y="147996"/>
                  </a:moveTo>
                  <a:lnTo>
                    <a:pt x="1646266" y="147996"/>
                  </a:lnTo>
                  <a:lnTo>
                    <a:pt x="1646266" y="0"/>
                  </a:lnTo>
                  <a:lnTo>
                    <a:pt x="2238251" y="591985"/>
                  </a:lnTo>
                  <a:lnTo>
                    <a:pt x="1646266" y="1183970"/>
                  </a:lnTo>
                  <a:lnTo>
                    <a:pt x="1646266" y="1035974"/>
                  </a:lnTo>
                  <a:lnTo>
                    <a:pt x="0" y="1035974"/>
                  </a:lnTo>
                  <a:lnTo>
                    <a:pt x="0" y="147996"/>
                  </a:lnTo>
                  <a:close/>
                </a:path>
              </a:pathLst>
            </a:custGeom>
            <a:solidFill>
              <a:srgbClr val="DBEBFD">
                <a:alpha val="89804"/>
              </a:srgb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16510" tIns="164506" rIns="460499" bIns="164506" spcCol="1270"/>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23569" name="矩形 24"/>
            <p:cNvSpPr/>
            <p:nvPr/>
          </p:nvSpPr>
          <p:spPr>
            <a:xfrm>
              <a:off x="2031998" y="4760940"/>
              <a:ext cx="2867381" cy="570530"/>
            </a:xfrm>
            <a:prstGeom prst="rect">
              <a:avLst/>
            </a:prstGeom>
            <a:noFill/>
            <a:ln w="9525">
              <a:noFill/>
            </a:ln>
          </p:spPr>
          <p:txBody>
            <a:bodyPr>
              <a:spAutoFit/>
            </a:bodyPr>
            <a:p>
              <a:r>
                <a:rPr lang="zh-CN" altLang="zh-CN" sz="1200" dirty="0">
                  <a:latin typeface="微软雅黑" panose="020B0503020204020204" pitchFamily="34" charset="-122"/>
                  <a:ea typeface="微软雅黑" panose="020B0503020204020204" pitchFamily="34" charset="-122"/>
                </a:rPr>
                <a:t>定义表格的主体，包含网页中除头部和底部之外的内容。</a:t>
              </a:r>
              <a:endParaRPr lang="zh-CN" altLang="en-US" sz="1200" dirty="0">
                <a:latin typeface="微软雅黑" panose="020B0503020204020204" pitchFamily="34" charset="-122"/>
                <a:ea typeface="微软雅黑" panose="020B0503020204020204" pitchFamily="34" charset="-122"/>
              </a:endParaRPr>
            </a:p>
          </p:txBody>
        </p:sp>
      </p:grpSp>
      <p:sp>
        <p:nvSpPr>
          <p:cNvPr id="28" name="矩形 27"/>
          <p:cNvSpPr/>
          <p:nvPr/>
        </p:nvSpPr>
        <p:spPr>
          <a:xfrm>
            <a:off x="5670550" y="5443538"/>
            <a:ext cx="2247900" cy="369888"/>
          </a:xfrm>
          <a:prstGeom prst="rect">
            <a:avLst/>
          </a:prstGeom>
          <a:solidFill>
            <a:schemeClr val="bg1"/>
          </a:solidFill>
          <a:ln>
            <a:solidFill>
              <a:schemeClr val="bg1">
                <a:lumMod val="85000"/>
              </a:schemeClr>
            </a:solidFill>
          </a:ln>
        </p:spPr>
        <p:txBody>
          <a:bodyPr wrap="none">
            <a:spAutoFit/>
          </a:bodyP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altLang="zh-CN" sz="2000" b="1"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&lt;</a:t>
            </a:r>
            <a:r>
              <a:rPr kumimoji="0" lang="en-US" altLang="zh-CN" sz="2000" b="1" i="0" u="none" strike="noStrike" kern="1200" cap="none" spc="0" normalizeH="0" baseline="0" noProof="0" dirty="0" err="1">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tbody</a:t>
            </a:r>
            <a:r>
              <a:rPr kumimoji="0" lang="en-US" altLang="zh-CN" sz="2000" b="1"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&gt;&lt;/</a:t>
            </a:r>
            <a:r>
              <a:rPr kumimoji="0" lang="en-US" altLang="zh-CN" sz="2000" b="1" i="0" u="none" strike="noStrike" kern="1200" cap="none" spc="0" normalizeH="0" baseline="0" noProof="0" dirty="0" err="1">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tbody</a:t>
            </a:r>
            <a:r>
              <a:rPr kumimoji="0" lang="en-US" altLang="zh-CN" sz="2000" b="1"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ea typeface="宋体" panose="02010600030101010101" pitchFamily="2" charset="-122"/>
                <a:cs typeface="+mn-cs"/>
              </a:rPr>
              <a:t>&gt;</a:t>
            </a:r>
            <a:endParaRPr kumimoji="0" lang="zh-CN" altLang="en-US" sz="2000" b="0" i="0" u="none" strike="noStrike" kern="1200" cap="none" spc="0" normalizeH="0" baseline="0" noProof="0" dirty="0">
              <a:ln>
                <a:noFill/>
              </a:ln>
              <a:solidFill>
                <a:schemeClr val="tx2">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charRg st="0" end="33"/>
                                            </p:txEl>
                                          </p:spTgt>
                                        </p:tgtEl>
                                        <p:attrNameLst>
                                          <p:attrName>style.visibility</p:attrName>
                                        </p:attrNameLst>
                                      </p:cBhvr>
                                      <p:to>
                                        <p:strVal val="visible"/>
                                      </p:to>
                                    </p:set>
                                    <p:animEffect transition="in" filter="wipe(left)">
                                      <p:cBhvr>
                                        <p:cTn id="7" dur="500"/>
                                        <p:tgtEl>
                                          <p:spTgt spid="7">
                                            <p:txEl>
                                              <p:charRg st="0" end="3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000000"/>
                                          </p:val>
                                        </p:tav>
                                        <p:tav tm="100000">
                                          <p:val>
                                            <p:strVal val="#ppt_w"/>
                                          </p:val>
                                        </p:tav>
                                      </p:tavLst>
                                    </p:anim>
                                    <p:anim calcmode="lin" valueType="num">
                                      <p:cBhvr>
                                        <p:cTn id="13" dur="500" fill="hold"/>
                                        <p:tgtEl>
                                          <p:spTgt spid="8"/>
                                        </p:tgtEl>
                                        <p:attrNameLst>
                                          <p:attrName>ppt_h</p:attrName>
                                        </p:attrNameLst>
                                      </p:cBhvr>
                                      <p:tavLst>
                                        <p:tav tm="0">
                                          <p:val>
                                            <p:fltVal val="0.00000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000000"/>
                                          </p:val>
                                        </p:tav>
                                        <p:tav tm="100000">
                                          <p:val>
                                            <p:strVal val="#ppt_w"/>
                                          </p:val>
                                        </p:tav>
                                      </p:tavLst>
                                    </p:anim>
                                    <p:anim calcmode="lin" valueType="num">
                                      <p:cBhvr>
                                        <p:cTn id="31" dur="500" fill="hold"/>
                                        <p:tgtEl>
                                          <p:spTgt spid="11"/>
                                        </p:tgtEl>
                                        <p:attrNameLst>
                                          <p:attrName>ppt_h</p:attrName>
                                        </p:attrNameLst>
                                      </p:cBhvr>
                                      <p:tavLst>
                                        <p:tav tm="0">
                                          <p:val>
                                            <p:fltVal val="0.00000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par>
                                <p:cTn id="38" presetID="22" presetClass="entr" presetSubtype="8"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000000"/>
                                          </p:val>
                                        </p:tav>
                                        <p:tav tm="100000">
                                          <p:val>
                                            <p:strVal val="#ppt_w"/>
                                          </p:val>
                                        </p:tav>
                                      </p:tavLst>
                                    </p:anim>
                                    <p:anim calcmode="lin" valueType="num">
                                      <p:cBhvr>
                                        <p:cTn id="49" dur="500" fill="hold"/>
                                        <p:tgtEl>
                                          <p:spTgt spid="22"/>
                                        </p:tgtEl>
                                        <p:attrNameLst>
                                          <p:attrName>ppt_h</p:attrName>
                                        </p:attrNameLst>
                                      </p:cBhvr>
                                      <p:tavLst>
                                        <p:tav tm="0">
                                          <p:val>
                                            <p:fltVal val="0.000000"/>
                                          </p:val>
                                        </p:tav>
                                        <p:tav tm="100000">
                                          <p:val>
                                            <p:strVal val="#ppt_h"/>
                                          </p:val>
                                        </p:tav>
                                      </p:tavLst>
                                    </p:anim>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2"/>
                                        </p:tgtEl>
                                      </p:cBhvr>
                                    </p:animEffect>
                                    <p:animScale>
                                      <p:cBhvr>
                                        <p:cTn id="55" dur="250" autoRev="1" fill="hold"/>
                                        <p:tgtEl>
                                          <p:spTgt spid="22"/>
                                        </p:tgtEl>
                                      </p:cBhvr>
                                      <p:by x="105000" y="105000"/>
                                    </p:animScale>
                                  </p:childTnLst>
                                </p:cTn>
                              </p:par>
                              <p:par>
                                <p:cTn id="56" presetID="22" presetClass="entr" presetSubtype="8"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表格</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Text Box 8"/>
          <p:cNvSpPr txBox="1"/>
          <p:nvPr/>
        </p:nvSpPr>
        <p:spPr>
          <a:xfrm>
            <a:off x="2884488" y="1981200"/>
            <a:ext cx="3883025" cy="338138"/>
          </a:xfrm>
          <a:prstGeom prst="rect">
            <a:avLst/>
          </a:prstGeom>
          <a:noFill/>
          <a:ln w="9525">
            <a:noFill/>
          </a:ln>
        </p:spPr>
        <p:txBody>
          <a:bodyPr>
            <a:spAutoFit/>
          </a:bodyPr>
          <a:p>
            <a:pPr eaLnBrk="1" hangingPunct="1"/>
            <a:r>
              <a:rPr lang="zh-CN" altLang="zh-CN" sz="1600" dirty="0">
                <a:solidFill>
                  <a:srgbClr val="3BCCFF"/>
                </a:solidFill>
                <a:latin typeface="微软雅黑" panose="020B0503020204020204" pitchFamily="34" charset="-122"/>
                <a:ea typeface="微软雅黑" panose="020B0503020204020204" pitchFamily="34" charset="-122"/>
              </a:rPr>
              <a:t>学习</a:t>
            </a:r>
            <a:r>
              <a:rPr lang="zh-CN" altLang="en-US" sz="1600" dirty="0">
                <a:solidFill>
                  <a:srgbClr val="3BCCFF"/>
                </a:solidFill>
                <a:latin typeface="微软雅黑" panose="020B0503020204020204" pitchFamily="34" charset="-122"/>
                <a:ea typeface="微软雅黑" panose="020B0503020204020204" pitchFamily="34" charset="-122"/>
              </a:rPr>
              <a:t>表格的结构</a:t>
            </a:r>
            <a:r>
              <a:rPr lang="zh-CN" altLang="zh-CN" sz="1600" dirty="0">
                <a:solidFill>
                  <a:srgbClr val="3BCCFF"/>
                </a:solidFill>
                <a:latin typeface="微软雅黑" panose="020B0503020204020204" pitchFamily="34" charset="-122"/>
                <a:ea typeface="微软雅黑" panose="020B0503020204020204" pitchFamily="34" charset="-122"/>
              </a:rPr>
              <a:t>时需要注意以下几点：</a:t>
            </a:r>
            <a:endParaRPr lang="zh-CN" altLang="en-US" sz="1600" dirty="0">
              <a:solidFill>
                <a:srgbClr val="3BCCFF"/>
              </a:solidFill>
              <a:latin typeface="微软雅黑" panose="020B0503020204020204" pitchFamily="34" charset="-122"/>
              <a:ea typeface="微软雅黑" panose="020B0503020204020204" pitchFamily="34" charset="-122"/>
            </a:endParaRPr>
          </a:p>
        </p:txBody>
      </p:sp>
      <p:pic>
        <p:nvPicPr>
          <p:cNvPr id="4" name="Picture 10" descr="注意小人"/>
          <p:cNvPicPr>
            <a:picLocks noChangeAspect="1"/>
          </p:cNvPicPr>
          <p:nvPr/>
        </p:nvPicPr>
        <p:blipFill>
          <a:blip r:embed="rId1"/>
          <a:stretch>
            <a:fillRect/>
          </a:stretch>
        </p:blipFill>
        <p:spPr>
          <a:xfrm>
            <a:off x="-323850" y="1687513"/>
            <a:ext cx="3354388" cy="3421062"/>
          </a:xfrm>
          <a:prstGeom prst="rect">
            <a:avLst/>
          </a:prstGeom>
          <a:noFill/>
          <a:ln w="9525">
            <a:noFill/>
          </a:ln>
        </p:spPr>
      </p:pic>
      <p:sp>
        <p:nvSpPr>
          <p:cNvPr id="5" name="TextBox 1"/>
          <p:cNvSpPr txBox="1">
            <a:spLocks noChangeArrowheads="1"/>
          </p:cNvSpPr>
          <p:nvPr/>
        </p:nvSpPr>
        <p:spPr bwMode="auto">
          <a:xfrm>
            <a:off x="3389313" y="2559050"/>
            <a:ext cx="53308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一个表格只能定义一对</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thead</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&gt;&lt;/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thead</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&gt;</a:t>
            </a: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、一对</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tfoot</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&gt;&lt;/ </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tfoot</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 &gt;</a:t>
            </a:r>
            <a:r>
              <a:rPr kumimoji="0" lang="zh-CN" altLang="en-US"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和</a:t>
            </a: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多对</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tbody</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&gt;&lt;/ </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tbody</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 &gt;</a:t>
            </a: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它们</a:t>
            </a: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必须按</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thead</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&gt;&lt;/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thead</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&gt;</a:t>
            </a: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tfoot</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&gt;&lt;/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tfoot</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 &gt;</a:t>
            </a: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和</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tbody</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&gt;&lt;/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tbody</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 &gt;</a:t>
            </a: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的顺序使用。之所以将</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      &lt;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tfoot</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&gt;&lt;/ </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tfoot</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 &gt;</a:t>
            </a: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置于</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&lt;</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tbody</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&gt;&lt;/ </a:t>
            </a:r>
            <a:r>
              <a:rPr kumimoji="0" lang="en-US" altLang="zh-CN" sz="1300" b="0" i="0" u="none" strike="noStrike" kern="1200" cap="none" spc="0" normalizeH="0" baseline="0" noProof="0" dirty="0" err="1"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tbody</a:t>
            </a:r>
            <a:r>
              <a:rPr kumimoji="0" lang="en-US"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 &gt;</a:t>
            </a: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之前，是为了使浏览器在收到全部数据之前即可显示页脚。</a:t>
            </a:r>
            <a:endParaRPr kumimoji="0" lang="en-US" altLang="zh-CN" sz="1300" b="0" i="0" u="none" strike="noStrike" kern="1200" cap="none" spc="0" normalizeH="0" baseline="0" noProof="0" dirty="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矩形 2"/>
          <p:cNvSpPr/>
          <p:nvPr/>
        </p:nvSpPr>
        <p:spPr>
          <a:xfrm>
            <a:off x="3032125" y="2747963"/>
            <a:ext cx="201613" cy="203200"/>
          </a:xfrm>
          <a:prstGeom prst="rect">
            <a:avLst/>
          </a:prstGeom>
          <a:solidFill>
            <a:srgbClr val="FACE2E"/>
          </a:solidFill>
          <a:ln w="9525">
            <a:noFill/>
          </a:ln>
        </p:spPr>
        <p:txBody>
          <a:bodyPr/>
          <a:p>
            <a:pPr eaLnBrk="1" hangingPunct="1"/>
            <a:endParaRPr lang="zh-CN" altLang="en-US" dirty="0">
              <a:latin typeface="Arial" panose="020B0604020202020204" pitchFamily="34" charset="0"/>
            </a:endParaRPr>
          </a:p>
        </p:txBody>
      </p:sp>
      <p:cxnSp>
        <p:nvCxnSpPr>
          <p:cNvPr id="7" name="直接连接符 6"/>
          <p:cNvCxnSpPr/>
          <p:nvPr/>
        </p:nvCxnSpPr>
        <p:spPr bwMode="auto">
          <a:xfrm>
            <a:off x="3013075" y="2352675"/>
            <a:ext cx="3408363" cy="0"/>
          </a:xfrm>
          <a:prstGeom prst="line">
            <a:avLst/>
          </a:prstGeom>
          <a:noFill/>
          <a:ln w="317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3068638" y="4745038"/>
            <a:ext cx="5437188" cy="0"/>
          </a:xfrm>
          <a:prstGeom prst="line">
            <a:avLst/>
          </a:prstGeom>
          <a:noFill/>
          <a:ln w="31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1"/>
          <p:cNvSpPr txBox="1">
            <a:spLocks noChangeArrowheads="1"/>
          </p:cNvSpPr>
          <p:nvPr/>
        </p:nvSpPr>
        <p:spPr bwMode="auto">
          <a:xfrm>
            <a:off x="3398838" y="4803775"/>
            <a:ext cx="5330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zh-CN" sz="1300" b="0" i="0" u="none" strike="noStrike" kern="1200" cap="none" spc="0" normalizeH="0" baseline="0" noProof="0" dirty="0" smtClean="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rPr>
              <a:t>使用表格的结构划分标记后，搜索引擎可以更好地理解网页内容，但表格的实际显示效果并不会改变。</a:t>
            </a:r>
            <a:endParaRPr kumimoji="0" lang="zh-CN" altLang="en-US" sz="1300" b="0" i="0" u="none" strike="noStrike" kern="1200" cap="none" spc="0" normalizeH="0" baseline="0" noProof="0" dirty="0">
              <a:ln>
                <a:noFill/>
              </a:ln>
              <a:solidFill>
                <a:schemeClr val="tx2">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TextBox 12"/>
          <p:cNvSpPr txBox="1"/>
          <p:nvPr/>
        </p:nvSpPr>
        <p:spPr>
          <a:xfrm>
            <a:off x="2981325" y="2695575"/>
            <a:ext cx="258763" cy="307975"/>
          </a:xfrm>
          <a:prstGeom prst="rect">
            <a:avLst/>
          </a:prstGeom>
          <a:noFill/>
          <a:ln w="9525">
            <a:noFill/>
          </a:ln>
        </p:spPr>
        <p:txBody>
          <a:bodyPr>
            <a:spAutoFit/>
          </a:bodyPr>
          <a:p>
            <a:r>
              <a:rPr lang="en-US" altLang="zh-CN" sz="1400" dirty="0">
                <a:solidFill>
                  <a:schemeClr val="bg1"/>
                </a:solidFill>
                <a:latin typeface="Aharoni" pitchFamily="2" charset="-79"/>
                <a:ea typeface="Aharoni" pitchFamily="2" charset="-79"/>
              </a:rPr>
              <a:t>A</a:t>
            </a:r>
            <a:endParaRPr lang="zh-CN" altLang="en-US" sz="1400" dirty="0">
              <a:solidFill>
                <a:schemeClr val="bg1"/>
              </a:solidFill>
              <a:latin typeface="Aharoni" pitchFamily="2" charset="-79"/>
              <a:ea typeface="Aharoni" pitchFamily="2" charset="-79"/>
            </a:endParaRPr>
          </a:p>
        </p:txBody>
      </p:sp>
      <p:sp>
        <p:nvSpPr>
          <p:cNvPr id="11" name="矩形 2"/>
          <p:cNvSpPr/>
          <p:nvPr/>
        </p:nvSpPr>
        <p:spPr>
          <a:xfrm>
            <a:off x="3030538" y="4997450"/>
            <a:ext cx="201612" cy="201613"/>
          </a:xfrm>
          <a:prstGeom prst="rect">
            <a:avLst/>
          </a:prstGeom>
          <a:solidFill>
            <a:srgbClr val="FACE2E"/>
          </a:solidFill>
          <a:ln w="9525">
            <a:noFill/>
          </a:ln>
        </p:spPr>
        <p:txBody>
          <a:bodyPr/>
          <a:p>
            <a:pPr eaLnBrk="1" hangingPunct="1"/>
            <a:endParaRPr lang="zh-CN" altLang="en-US" dirty="0">
              <a:latin typeface="Arial" panose="020B0604020202020204" pitchFamily="34" charset="0"/>
            </a:endParaRPr>
          </a:p>
        </p:txBody>
      </p:sp>
      <p:sp>
        <p:nvSpPr>
          <p:cNvPr id="12" name="TextBox 33"/>
          <p:cNvSpPr txBox="1"/>
          <p:nvPr/>
        </p:nvSpPr>
        <p:spPr>
          <a:xfrm>
            <a:off x="2979738" y="4943475"/>
            <a:ext cx="258762" cy="307975"/>
          </a:xfrm>
          <a:prstGeom prst="rect">
            <a:avLst/>
          </a:prstGeom>
          <a:noFill/>
          <a:ln w="9525">
            <a:noFill/>
          </a:ln>
        </p:spPr>
        <p:txBody>
          <a:bodyPr>
            <a:spAutoFit/>
          </a:bodyPr>
          <a:p>
            <a:r>
              <a:rPr lang="en-US" altLang="zh-CN" sz="1400" dirty="0">
                <a:solidFill>
                  <a:schemeClr val="bg1"/>
                </a:solidFill>
                <a:latin typeface="Aharoni" pitchFamily="2" charset="-79"/>
                <a:ea typeface="Aharoni" pitchFamily="2" charset="-79"/>
              </a:rPr>
              <a:t>B</a:t>
            </a:r>
            <a:endParaRPr lang="zh-CN" altLang="en-US" sz="1400" dirty="0">
              <a:solidFill>
                <a:schemeClr val="bg1"/>
              </a:solidFill>
              <a:latin typeface="Aharoni" pitchFamily="2" charset="-79"/>
              <a:ea typeface="Aharoni" pitchFamily="2" charset="-79"/>
            </a:endParaRPr>
          </a:p>
        </p:txBody>
      </p:sp>
      <p:grpSp>
        <p:nvGrpSpPr>
          <p:cNvPr id="24589" name="组合 14"/>
          <p:cNvGrpSpPr/>
          <p:nvPr/>
        </p:nvGrpSpPr>
        <p:grpSpPr>
          <a:xfrm>
            <a:off x="0" y="969963"/>
            <a:ext cx="9144000" cy="1028700"/>
            <a:chOff x="0" y="969484"/>
            <a:chExt cx="9144000" cy="1029179"/>
          </a:xfrm>
        </p:grpSpPr>
        <p:sp>
          <p:nvSpPr>
            <p:cNvPr id="14" name="矩形 1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4593" name="Picture 2" descr="C:\Documents and Settings\Administrator\桌面\小人.png"/>
            <p:cNvPicPr>
              <a:picLocks noChangeAspect="1"/>
            </p:cNvPicPr>
            <p:nvPr/>
          </p:nvPicPr>
          <p:blipFill>
            <a:blip r:embed="rId2"/>
            <a:stretch>
              <a:fillRect/>
            </a:stretch>
          </p:blipFill>
          <p:spPr>
            <a:xfrm>
              <a:off x="492125" y="969963"/>
              <a:ext cx="1323975" cy="1028700"/>
            </a:xfrm>
            <a:prstGeom prst="rect">
              <a:avLst/>
            </a:prstGeom>
            <a:noFill/>
            <a:ln w="9525">
              <a:noFill/>
            </a:ln>
          </p:spPr>
        </p:pic>
        <p:sp>
          <p:nvSpPr>
            <p:cNvPr id="16" name="矩形 15"/>
            <p:cNvSpPr/>
            <p:nvPr/>
          </p:nvSpPr>
          <p:spPr>
            <a:xfrm>
              <a:off x="1755775" y="1142602"/>
              <a:ext cx="25066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7.1.6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表格结构</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9" grpId="0"/>
      <p:bldP spid="10" grpId="0"/>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2455" y="1624330"/>
            <a:ext cx="4812665" cy="632460"/>
          </a:xfrm>
          <a:prstGeom prst="rect">
            <a:avLst/>
          </a:prstGeom>
        </p:spPr>
        <p:txBody>
          <a:bodyPr vert="horz" wrap="square" lIns="0" tIns="9525" rIns="0" bIns="0" rtlCol="0">
            <a:spAutoFit/>
          </a:bodyPr>
          <a:lstStyle/>
          <a:p>
            <a:pPr marL="12700">
              <a:lnSpc>
                <a:spcPct val="100000"/>
              </a:lnSpc>
              <a:spcBef>
                <a:spcPts val="100"/>
              </a:spcBef>
            </a:pPr>
            <a:r>
              <a:rPr sz="1350" b="1" dirty="0">
                <a:solidFill>
                  <a:srgbClr val="252525"/>
                </a:solidFill>
                <a:latin typeface="微软雅黑" panose="020B0503020204020204" pitchFamily="34" charset="-122"/>
                <a:cs typeface="微软雅黑" panose="020B0503020204020204" pitchFamily="34" charset="-122"/>
              </a:rPr>
              <a:t>1</a:t>
            </a:r>
            <a:r>
              <a:rPr sz="1350" b="1" spc="-40" dirty="0">
                <a:solidFill>
                  <a:srgbClr val="252525"/>
                </a:solidFill>
                <a:latin typeface="微软雅黑" panose="020B0503020204020204" pitchFamily="34" charset="-122"/>
                <a:cs typeface="微软雅黑" panose="020B0503020204020204" pitchFamily="34" charset="-122"/>
              </a:rPr>
              <a:t> 合</a:t>
            </a:r>
            <a:r>
              <a:rPr sz="1350" b="1" spc="-20" dirty="0">
                <a:solidFill>
                  <a:srgbClr val="252525"/>
                </a:solidFill>
                <a:latin typeface="微软雅黑" panose="020B0503020204020204" pitchFamily="34" charset="-122"/>
                <a:cs typeface="微软雅黑" panose="020B0503020204020204" pitchFamily="34" charset="-122"/>
              </a:rPr>
              <a:t>并单元格</a:t>
            </a:r>
            <a:r>
              <a:rPr sz="1350" b="1" spc="-30" dirty="0">
                <a:solidFill>
                  <a:srgbClr val="252525"/>
                </a:solidFill>
                <a:latin typeface="微软雅黑" panose="020B0503020204020204" pitchFamily="34" charset="-122"/>
                <a:cs typeface="微软雅黑" panose="020B0503020204020204" pitchFamily="34" charset="-122"/>
              </a:rPr>
              <a:t>-思路</a:t>
            </a:r>
            <a:endParaRPr sz="1350">
              <a:latin typeface="微软雅黑" panose="020B0503020204020204" pitchFamily="34" charset="-122"/>
              <a:cs typeface="微软雅黑" panose="020B0503020204020204" pitchFamily="34" charset="-122"/>
            </a:endParaRPr>
          </a:p>
          <a:p>
            <a:pPr>
              <a:lnSpc>
                <a:spcPct val="100000"/>
              </a:lnSpc>
              <a:spcBef>
                <a:spcPts val="40"/>
              </a:spcBef>
            </a:pPr>
            <a:endParaRPr sz="1465">
              <a:latin typeface="微软雅黑" panose="020B0503020204020204" pitchFamily="34" charset="-122"/>
              <a:cs typeface="微软雅黑" panose="020B0503020204020204" pitchFamily="34" charset="-122"/>
            </a:endParaRPr>
          </a:p>
          <a:p>
            <a:pPr marL="33020">
              <a:lnSpc>
                <a:spcPct val="100000"/>
              </a:lnSpc>
              <a:tabLst>
                <a:tab pos="393065" algn="l"/>
              </a:tabLst>
            </a:pPr>
            <a:r>
              <a:rPr sz="1015" spc="-50" dirty="0">
                <a:solidFill>
                  <a:srgbClr val="404040"/>
                </a:solidFill>
                <a:latin typeface="Wingdings" panose="05000000000000000000"/>
                <a:cs typeface="Wingdings" panose="05000000000000000000"/>
              </a:rPr>
              <a:t></a:t>
            </a:r>
            <a:r>
              <a:rPr sz="1015" dirty="0">
                <a:solidFill>
                  <a:srgbClr val="404040"/>
                </a:solidFill>
                <a:latin typeface="Times New Roman" panose="02020603050405020304"/>
                <a:cs typeface="Times New Roman" panose="02020603050405020304"/>
              </a:rPr>
              <a:t>	</a:t>
            </a:r>
            <a:r>
              <a:rPr sz="1200" spc="-10" dirty="0">
                <a:solidFill>
                  <a:srgbClr val="252525"/>
                </a:solidFill>
                <a:latin typeface="PMingLiU"/>
                <a:cs typeface="PMingLiU"/>
              </a:rPr>
              <a:t>场景</a:t>
            </a:r>
            <a:r>
              <a:rPr sz="1200" spc="-25" dirty="0">
                <a:solidFill>
                  <a:srgbClr val="252525"/>
                </a:solidFill>
                <a:latin typeface="PMingLiU"/>
                <a:cs typeface="PMingLiU"/>
              </a:rPr>
              <a:t>：将</a:t>
            </a:r>
            <a:r>
              <a:rPr sz="1200" spc="-10" dirty="0">
                <a:solidFill>
                  <a:srgbClr val="AC2B25"/>
                </a:solidFill>
                <a:latin typeface="PMingLiU"/>
                <a:cs typeface="PMingLiU"/>
              </a:rPr>
              <a:t>水平或垂直</a:t>
            </a:r>
            <a:r>
              <a:rPr sz="1200" spc="-10" dirty="0">
                <a:solidFill>
                  <a:srgbClr val="252525"/>
                </a:solidFill>
                <a:latin typeface="PMingLiU"/>
                <a:cs typeface="PMingLiU"/>
              </a:rPr>
              <a:t>多个单元格</a:t>
            </a:r>
            <a:r>
              <a:rPr sz="1200" spc="-10" dirty="0">
                <a:solidFill>
                  <a:srgbClr val="AC2B25"/>
                </a:solidFill>
                <a:latin typeface="PMingLiU"/>
                <a:cs typeface="PMingLiU"/>
              </a:rPr>
              <a:t>合并成一个单元</a:t>
            </a:r>
            <a:r>
              <a:rPr sz="1200" spc="-50" dirty="0">
                <a:solidFill>
                  <a:srgbClr val="AC2B25"/>
                </a:solidFill>
                <a:latin typeface="PMingLiU"/>
                <a:cs typeface="PMingLiU"/>
              </a:rPr>
              <a:t>格</a:t>
            </a:r>
            <a:endParaRPr sz="1200">
              <a:latin typeface="PMingLiU"/>
              <a:cs typeface="PMingLiU"/>
            </a:endParaRPr>
          </a:p>
        </p:txBody>
      </p:sp>
      <p:grpSp>
        <p:nvGrpSpPr>
          <p:cNvPr id="3" name="object 3"/>
          <p:cNvGrpSpPr/>
          <p:nvPr/>
        </p:nvGrpSpPr>
        <p:grpSpPr>
          <a:xfrm>
            <a:off x="691514" y="2554604"/>
            <a:ext cx="2233613" cy="2642711"/>
            <a:chOff x="922019" y="2263139"/>
            <a:chExt cx="2978150" cy="3523615"/>
          </a:xfrm>
        </p:grpSpPr>
        <p:pic>
          <p:nvPicPr>
            <p:cNvPr id="4" name="object 4"/>
            <p:cNvPicPr/>
            <p:nvPr/>
          </p:nvPicPr>
          <p:blipFill>
            <a:blip r:embed="rId1" cstate="print"/>
            <a:stretch>
              <a:fillRect/>
            </a:stretch>
          </p:blipFill>
          <p:spPr>
            <a:xfrm>
              <a:off x="928115" y="2263139"/>
              <a:ext cx="2971800" cy="3523488"/>
            </a:xfrm>
            <a:prstGeom prst="rect">
              <a:avLst/>
            </a:prstGeom>
          </p:spPr>
        </p:pic>
        <p:pic>
          <p:nvPicPr>
            <p:cNvPr id="5" name="object 5"/>
            <p:cNvPicPr/>
            <p:nvPr/>
          </p:nvPicPr>
          <p:blipFill>
            <a:blip r:embed="rId2" cstate="print"/>
            <a:stretch>
              <a:fillRect/>
            </a:stretch>
          </p:blipFill>
          <p:spPr>
            <a:xfrm>
              <a:off x="922019" y="2275331"/>
              <a:ext cx="2962656" cy="3476244"/>
            </a:xfrm>
            <a:prstGeom prst="rect">
              <a:avLst/>
            </a:prstGeom>
          </p:spPr>
        </p:pic>
      </p:grpSp>
      <p:sp>
        <p:nvSpPr>
          <p:cNvPr id="7" name="object 7"/>
          <p:cNvSpPr txBox="1"/>
          <p:nvPr/>
        </p:nvSpPr>
        <p:spPr>
          <a:xfrm>
            <a:off x="879567" y="5245246"/>
            <a:ext cx="1995011" cy="193040"/>
          </a:xfrm>
          <a:prstGeom prst="rect">
            <a:avLst/>
          </a:prstGeom>
        </p:spPr>
        <p:txBody>
          <a:bodyPr vert="horz" wrap="square" lIns="0" tIns="9048" rIns="0" bIns="0" rtlCol="0">
            <a:spAutoFit/>
          </a:bodyPr>
          <a:lstStyle/>
          <a:p>
            <a:pPr marL="12700">
              <a:lnSpc>
                <a:spcPct val="100000"/>
              </a:lnSpc>
              <a:spcBef>
                <a:spcPts val="95"/>
              </a:spcBef>
            </a:pPr>
            <a:r>
              <a:rPr sz="1200" spc="-10" dirty="0">
                <a:solidFill>
                  <a:srgbClr val="252525"/>
                </a:solidFill>
                <a:latin typeface="PMingLiU"/>
                <a:cs typeface="PMingLiU"/>
              </a:rPr>
              <a:t>跨行合并</a:t>
            </a:r>
            <a:r>
              <a:rPr sz="1200" spc="-35" dirty="0">
                <a:solidFill>
                  <a:srgbClr val="252525"/>
                </a:solidFill>
                <a:latin typeface="PMingLiU"/>
                <a:cs typeface="PMingLiU"/>
              </a:rPr>
              <a:t>（</a:t>
            </a:r>
            <a:r>
              <a:rPr sz="1200" spc="-10" dirty="0">
                <a:solidFill>
                  <a:srgbClr val="252525"/>
                </a:solidFill>
                <a:latin typeface="PMingLiU"/>
                <a:cs typeface="PMingLiU"/>
              </a:rPr>
              <a:t>垂直合并成一个</a:t>
            </a:r>
            <a:r>
              <a:rPr sz="1200" spc="-50" dirty="0">
                <a:solidFill>
                  <a:srgbClr val="252525"/>
                </a:solidFill>
                <a:latin typeface="PMingLiU"/>
                <a:cs typeface="PMingLiU"/>
              </a:rPr>
              <a:t>）</a:t>
            </a:r>
            <a:endParaRPr sz="1200">
              <a:latin typeface="PMingLiU"/>
              <a:cs typeface="PMingLiU"/>
            </a:endParaRPr>
          </a:p>
        </p:txBody>
      </p:sp>
      <p:grpSp>
        <p:nvGrpSpPr>
          <p:cNvPr id="8" name="object 8"/>
          <p:cNvGrpSpPr/>
          <p:nvPr/>
        </p:nvGrpSpPr>
        <p:grpSpPr>
          <a:xfrm>
            <a:off x="5436107" y="2526029"/>
            <a:ext cx="2239328" cy="2640330"/>
            <a:chOff x="7248143" y="2225039"/>
            <a:chExt cx="2985770" cy="3520440"/>
          </a:xfrm>
        </p:grpSpPr>
        <p:pic>
          <p:nvPicPr>
            <p:cNvPr id="9" name="object 9"/>
            <p:cNvPicPr/>
            <p:nvPr/>
          </p:nvPicPr>
          <p:blipFill>
            <a:blip r:embed="rId3" cstate="print"/>
            <a:stretch>
              <a:fillRect/>
            </a:stretch>
          </p:blipFill>
          <p:spPr>
            <a:xfrm>
              <a:off x="7261859" y="2225039"/>
              <a:ext cx="2971800" cy="3520440"/>
            </a:xfrm>
            <a:prstGeom prst="rect">
              <a:avLst/>
            </a:prstGeom>
          </p:spPr>
        </p:pic>
        <p:pic>
          <p:nvPicPr>
            <p:cNvPr id="10" name="object 10"/>
            <p:cNvPicPr/>
            <p:nvPr/>
          </p:nvPicPr>
          <p:blipFill>
            <a:blip r:embed="rId4" cstate="print"/>
            <a:stretch>
              <a:fillRect/>
            </a:stretch>
          </p:blipFill>
          <p:spPr>
            <a:xfrm>
              <a:off x="7248143" y="2266187"/>
              <a:ext cx="2976372" cy="3471672"/>
            </a:xfrm>
            <a:prstGeom prst="rect">
              <a:avLst/>
            </a:prstGeom>
          </p:spPr>
        </p:pic>
      </p:grpSp>
      <p:sp>
        <p:nvSpPr>
          <p:cNvPr id="11" name="object 11"/>
          <p:cNvSpPr txBox="1"/>
          <p:nvPr/>
        </p:nvSpPr>
        <p:spPr>
          <a:xfrm>
            <a:off x="5639342" y="5249417"/>
            <a:ext cx="1995011" cy="193040"/>
          </a:xfrm>
          <a:prstGeom prst="rect">
            <a:avLst/>
          </a:prstGeom>
        </p:spPr>
        <p:txBody>
          <a:bodyPr vert="horz" wrap="square" lIns="0" tIns="9048" rIns="0" bIns="0" rtlCol="0">
            <a:spAutoFit/>
          </a:bodyPr>
          <a:lstStyle/>
          <a:p>
            <a:pPr marL="12700">
              <a:lnSpc>
                <a:spcPct val="100000"/>
              </a:lnSpc>
              <a:spcBef>
                <a:spcPts val="95"/>
              </a:spcBef>
            </a:pPr>
            <a:r>
              <a:rPr sz="1200" spc="-10" dirty="0">
                <a:solidFill>
                  <a:srgbClr val="252525"/>
                </a:solidFill>
                <a:latin typeface="PMingLiU"/>
                <a:cs typeface="PMingLiU"/>
              </a:rPr>
              <a:t>跨列合并</a:t>
            </a:r>
            <a:r>
              <a:rPr sz="1200" spc="-35" dirty="0">
                <a:solidFill>
                  <a:srgbClr val="252525"/>
                </a:solidFill>
                <a:latin typeface="PMingLiU"/>
                <a:cs typeface="PMingLiU"/>
              </a:rPr>
              <a:t>（</a:t>
            </a:r>
            <a:r>
              <a:rPr sz="1200" spc="-10" dirty="0">
                <a:solidFill>
                  <a:srgbClr val="252525"/>
                </a:solidFill>
                <a:latin typeface="PMingLiU"/>
                <a:cs typeface="PMingLiU"/>
              </a:rPr>
              <a:t>水平合并成一个</a:t>
            </a:r>
            <a:r>
              <a:rPr sz="1200" spc="-50" dirty="0">
                <a:solidFill>
                  <a:srgbClr val="252525"/>
                </a:solidFill>
                <a:latin typeface="PMingLiU"/>
                <a:cs typeface="PMingLiU"/>
              </a:rPr>
              <a:t>）</a:t>
            </a:r>
            <a:endParaRPr sz="1200">
              <a:latin typeface="PMingLiU"/>
              <a:cs typeface="PMingLiU"/>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7695" y="1085215"/>
            <a:ext cx="5146675" cy="2944495"/>
          </a:xfrm>
          <a:prstGeom prst="rect">
            <a:avLst/>
          </a:prstGeom>
        </p:spPr>
        <p:txBody>
          <a:bodyPr vert="horz" wrap="square" lIns="0" tIns="9525" rIns="0" bIns="0" rtlCol="0">
            <a:spAutoFit/>
          </a:bodyPr>
          <a:lstStyle/>
          <a:p>
            <a:pPr marL="12700">
              <a:lnSpc>
                <a:spcPct val="100000"/>
              </a:lnSpc>
              <a:spcBef>
                <a:spcPts val="100"/>
              </a:spcBef>
            </a:pPr>
            <a:r>
              <a:rPr sz="1600" b="1" dirty="0">
                <a:solidFill>
                  <a:srgbClr val="252525"/>
                </a:solidFill>
                <a:latin typeface="微软雅黑" panose="020B0503020204020204" pitchFamily="34" charset="-122"/>
                <a:cs typeface="微软雅黑" panose="020B0503020204020204" pitchFamily="34" charset="-122"/>
              </a:rPr>
              <a:t>2</a:t>
            </a:r>
            <a:r>
              <a:rPr sz="1600" b="1" spc="-35" dirty="0">
                <a:solidFill>
                  <a:srgbClr val="252525"/>
                </a:solidFill>
                <a:latin typeface="微软雅黑" panose="020B0503020204020204" pitchFamily="34" charset="-122"/>
                <a:cs typeface="微软雅黑" panose="020B0503020204020204" pitchFamily="34" charset="-122"/>
              </a:rPr>
              <a:t> 合</a:t>
            </a:r>
            <a:r>
              <a:rPr sz="1600" b="1" spc="-20" dirty="0">
                <a:solidFill>
                  <a:srgbClr val="252525"/>
                </a:solidFill>
                <a:latin typeface="微软雅黑" panose="020B0503020204020204" pitchFamily="34" charset="-122"/>
                <a:cs typeface="微软雅黑" panose="020B0503020204020204" pitchFamily="34" charset="-122"/>
              </a:rPr>
              <a:t>并单元格</a:t>
            </a:r>
            <a:r>
              <a:rPr sz="1600" b="1" spc="-15" dirty="0">
                <a:solidFill>
                  <a:srgbClr val="252525"/>
                </a:solidFill>
                <a:latin typeface="微软雅黑" panose="020B0503020204020204" pitchFamily="34" charset="-122"/>
                <a:cs typeface="微软雅黑" panose="020B0503020204020204" pitchFamily="34" charset="-122"/>
              </a:rPr>
              <a:t>-代</a:t>
            </a:r>
            <a:r>
              <a:rPr sz="1600" b="1" spc="-20" dirty="0">
                <a:solidFill>
                  <a:srgbClr val="252525"/>
                </a:solidFill>
                <a:latin typeface="微软雅黑" panose="020B0503020204020204" pitchFamily="34" charset="-122"/>
                <a:cs typeface="微软雅黑" panose="020B0503020204020204" pitchFamily="34" charset="-122"/>
              </a:rPr>
              <a:t>码实</a:t>
            </a:r>
            <a:r>
              <a:rPr sz="1600" b="1" spc="-50" dirty="0">
                <a:solidFill>
                  <a:srgbClr val="252525"/>
                </a:solidFill>
                <a:latin typeface="微软雅黑" panose="020B0503020204020204" pitchFamily="34" charset="-122"/>
                <a:cs typeface="微软雅黑" panose="020B0503020204020204" pitchFamily="34" charset="-122"/>
              </a:rPr>
              <a:t>现</a:t>
            </a:r>
            <a:endParaRPr sz="1600">
              <a:latin typeface="微软雅黑" panose="020B0503020204020204" pitchFamily="34" charset="-122"/>
              <a:cs typeface="微软雅黑" panose="020B0503020204020204" pitchFamily="34" charset="-122"/>
            </a:endParaRPr>
          </a:p>
          <a:p>
            <a:pPr>
              <a:lnSpc>
                <a:spcPct val="100000"/>
              </a:lnSpc>
              <a:spcBef>
                <a:spcPts val="40"/>
              </a:spcBef>
            </a:pPr>
            <a:endParaRPr sz="1600">
              <a:latin typeface="微软雅黑" panose="020B0503020204020204" pitchFamily="34" charset="-122"/>
              <a:cs typeface="微软雅黑" panose="020B0503020204020204" pitchFamily="34" charset="-122"/>
            </a:endParaRPr>
          </a:p>
          <a:p>
            <a:pPr marL="33020">
              <a:lnSpc>
                <a:spcPct val="100000"/>
              </a:lnSpc>
              <a:tabLst>
                <a:tab pos="393065" algn="l"/>
              </a:tabLst>
            </a:pPr>
            <a:r>
              <a:rPr sz="1600" spc="-50" dirty="0">
                <a:solidFill>
                  <a:srgbClr val="404040"/>
                </a:solidFill>
                <a:latin typeface="Wingdings" panose="05000000000000000000"/>
                <a:cs typeface="Wingdings" panose="05000000000000000000"/>
              </a:rPr>
              <a:t></a:t>
            </a:r>
            <a:r>
              <a:rPr sz="1600" dirty="0">
                <a:solidFill>
                  <a:srgbClr val="404040"/>
                </a:solidFill>
                <a:latin typeface="Times New Roman" panose="02020603050405020304"/>
                <a:cs typeface="Times New Roman" panose="02020603050405020304"/>
              </a:rPr>
              <a:t>	</a:t>
            </a:r>
            <a:r>
              <a:rPr sz="1600" spc="-10" dirty="0">
                <a:solidFill>
                  <a:srgbClr val="252525"/>
                </a:solidFill>
                <a:latin typeface="PMingLiU"/>
                <a:cs typeface="PMingLiU"/>
              </a:rPr>
              <a:t>合并单元格步骤</a:t>
            </a:r>
            <a:r>
              <a:rPr sz="1600" spc="-50" dirty="0">
                <a:solidFill>
                  <a:srgbClr val="252525"/>
                </a:solidFill>
                <a:latin typeface="PMingLiU"/>
                <a:cs typeface="PMingLiU"/>
              </a:rPr>
              <a:t>：</a:t>
            </a:r>
            <a:endParaRPr sz="1600">
              <a:latin typeface="PMingLiU"/>
              <a:cs typeface="PMingLiU"/>
            </a:endParaRPr>
          </a:p>
          <a:p>
            <a:pPr marL="393700">
              <a:lnSpc>
                <a:spcPct val="100000"/>
              </a:lnSpc>
              <a:spcBef>
                <a:spcPts val="1210"/>
              </a:spcBef>
              <a:tabLst>
                <a:tab pos="736600" algn="l"/>
              </a:tabLst>
            </a:pPr>
            <a:r>
              <a:rPr sz="1600" spc="90" dirty="0">
                <a:latin typeface="PMingLiU"/>
                <a:cs typeface="PMingLiU"/>
              </a:rPr>
              <a:t>1.</a:t>
            </a:r>
            <a:r>
              <a:rPr sz="1600" dirty="0">
                <a:latin typeface="PMingLiU"/>
                <a:cs typeface="PMingLiU"/>
              </a:rPr>
              <a:t>	</a:t>
            </a:r>
            <a:r>
              <a:rPr sz="1600" spc="-20" dirty="0">
                <a:latin typeface="PMingLiU"/>
                <a:cs typeface="PMingLiU"/>
              </a:rPr>
              <a:t>明确合并哪几个单元</a:t>
            </a:r>
            <a:r>
              <a:rPr sz="1600" spc="-50" dirty="0">
                <a:latin typeface="PMingLiU"/>
                <a:cs typeface="PMingLiU"/>
              </a:rPr>
              <a:t>格</a:t>
            </a:r>
            <a:endParaRPr sz="1600">
              <a:latin typeface="PMingLiU"/>
              <a:cs typeface="PMingLiU"/>
            </a:endParaRPr>
          </a:p>
          <a:p>
            <a:pPr marL="393700">
              <a:lnSpc>
                <a:spcPct val="100000"/>
              </a:lnSpc>
              <a:spcBef>
                <a:spcPts val="1175"/>
              </a:spcBef>
              <a:tabLst>
                <a:tab pos="736600" algn="l"/>
              </a:tabLst>
            </a:pPr>
            <a:r>
              <a:rPr sz="1600" spc="90" dirty="0">
                <a:latin typeface="PMingLiU"/>
                <a:cs typeface="PMingLiU"/>
              </a:rPr>
              <a:t>2.</a:t>
            </a:r>
            <a:r>
              <a:rPr sz="1600" dirty="0">
                <a:latin typeface="PMingLiU"/>
                <a:cs typeface="PMingLiU"/>
              </a:rPr>
              <a:t>	</a:t>
            </a:r>
            <a:r>
              <a:rPr sz="1600" spc="-20" dirty="0">
                <a:latin typeface="PMingLiU"/>
                <a:cs typeface="PMingLiU"/>
              </a:rPr>
              <a:t>通过左上原则</a:t>
            </a:r>
            <a:r>
              <a:rPr sz="1600" spc="-40" dirty="0">
                <a:latin typeface="PMingLiU"/>
                <a:cs typeface="PMingLiU"/>
              </a:rPr>
              <a:t>，</a:t>
            </a:r>
            <a:r>
              <a:rPr sz="1600" spc="-20" dirty="0">
                <a:latin typeface="PMingLiU"/>
                <a:cs typeface="PMingLiU"/>
              </a:rPr>
              <a:t>确定保留谁删除</a:t>
            </a:r>
            <a:r>
              <a:rPr sz="1600" spc="-50" dirty="0">
                <a:latin typeface="PMingLiU"/>
                <a:cs typeface="PMingLiU"/>
              </a:rPr>
              <a:t>谁</a:t>
            </a:r>
            <a:endParaRPr sz="1600">
              <a:latin typeface="PMingLiU"/>
              <a:cs typeface="PMingLiU"/>
            </a:endParaRPr>
          </a:p>
          <a:p>
            <a:pPr marL="753745">
              <a:lnSpc>
                <a:spcPct val="100000"/>
              </a:lnSpc>
              <a:spcBef>
                <a:spcPts val="1035"/>
              </a:spcBef>
              <a:tabLst>
                <a:tab pos="1112520" algn="l"/>
              </a:tabLst>
            </a:pPr>
            <a:r>
              <a:rPr sz="1600" spc="-50" dirty="0">
                <a:latin typeface="Arial" panose="020B0604020202020204"/>
                <a:cs typeface="Arial" panose="020B0604020202020204"/>
              </a:rPr>
              <a:t>•</a:t>
            </a:r>
            <a:r>
              <a:rPr sz="1600" dirty="0">
                <a:latin typeface="Arial" panose="020B0604020202020204"/>
                <a:cs typeface="Arial" panose="020B0604020202020204"/>
              </a:rPr>
              <a:t>	</a:t>
            </a:r>
            <a:r>
              <a:rPr sz="1600" spc="-10" dirty="0">
                <a:latin typeface="PMingLiU"/>
                <a:cs typeface="PMingLiU"/>
              </a:rPr>
              <a:t>上下合并</a:t>
            </a:r>
            <a:r>
              <a:rPr sz="1600" spc="-35" dirty="0">
                <a:latin typeface="PMingLiU"/>
                <a:cs typeface="PMingLiU"/>
              </a:rPr>
              <a:t>→</a:t>
            </a:r>
            <a:r>
              <a:rPr sz="1600" spc="-10" dirty="0">
                <a:latin typeface="PMingLiU"/>
                <a:cs typeface="PMingLiU"/>
              </a:rPr>
              <a:t>只保留最上的</a:t>
            </a:r>
            <a:r>
              <a:rPr sz="1600" spc="-35" dirty="0">
                <a:latin typeface="PMingLiU"/>
                <a:cs typeface="PMingLiU"/>
              </a:rPr>
              <a:t>，</a:t>
            </a:r>
            <a:r>
              <a:rPr sz="1600" spc="-10" dirty="0">
                <a:latin typeface="PMingLiU"/>
                <a:cs typeface="PMingLiU"/>
              </a:rPr>
              <a:t>删除其</a:t>
            </a:r>
            <a:r>
              <a:rPr sz="1600" spc="-50" dirty="0">
                <a:latin typeface="PMingLiU"/>
                <a:cs typeface="PMingLiU"/>
              </a:rPr>
              <a:t>他</a:t>
            </a:r>
            <a:endParaRPr sz="1600">
              <a:latin typeface="PMingLiU"/>
              <a:cs typeface="PMingLiU"/>
            </a:endParaRPr>
          </a:p>
          <a:p>
            <a:pPr marL="753745">
              <a:lnSpc>
                <a:spcPct val="100000"/>
              </a:lnSpc>
              <a:spcBef>
                <a:spcPts val="1005"/>
              </a:spcBef>
              <a:tabLst>
                <a:tab pos="1112520" algn="l"/>
              </a:tabLst>
            </a:pPr>
            <a:r>
              <a:rPr sz="1600" spc="-50" dirty="0">
                <a:latin typeface="Arial" panose="020B0604020202020204"/>
                <a:cs typeface="Arial" panose="020B0604020202020204"/>
              </a:rPr>
              <a:t>•</a:t>
            </a:r>
            <a:r>
              <a:rPr sz="1600" dirty="0">
                <a:latin typeface="Arial" panose="020B0604020202020204"/>
                <a:cs typeface="Arial" panose="020B0604020202020204"/>
              </a:rPr>
              <a:t>	</a:t>
            </a:r>
            <a:r>
              <a:rPr sz="1600" spc="-10" dirty="0">
                <a:latin typeface="PMingLiU"/>
                <a:cs typeface="PMingLiU"/>
              </a:rPr>
              <a:t>左右合并</a:t>
            </a:r>
            <a:r>
              <a:rPr sz="1600" spc="-35" dirty="0">
                <a:latin typeface="PMingLiU"/>
                <a:cs typeface="PMingLiU"/>
              </a:rPr>
              <a:t>→</a:t>
            </a:r>
            <a:r>
              <a:rPr sz="1600" spc="-10" dirty="0">
                <a:latin typeface="PMingLiU"/>
                <a:cs typeface="PMingLiU"/>
              </a:rPr>
              <a:t>只保留最左的</a:t>
            </a:r>
            <a:r>
              <a:rPr sz="1600" spc="-35" dirty="0">
                <a:latin typeface="PMingLiU"/>
                <a:cs typeface="PMingLiU"/>
              </a:rPr>
              <a:t>，</a:t>
            </a:r>
            <a:r>
              <a:rPr sz="1600" spc="-10" dirty="0">
                <a:latin typeface="PMingLiU"/>
                <a:cs typeface="PMingLiU"/>
              </a:rPr>
              <a:t>删除其</a:t>
            </a:r>
            <a:r>
              <a:rPr sz="1600" spc="-50" dirty="0">
                <a:latin typeface="PMingLiU"/>
                <a:cs typeface="PMingLiU"/>
              </a:rPr>
              <a:t>他</a:t>
            </a:r>
            <a:endParaRPr sz="1600">
              <a:latin typeface="PMingLiU"/>
              <a:cs typeface="PMingLiU"/>
            </a:endParaRPr>
          </a:p>
          <a:p>
            <a:pPr marL="393700">
              <a:lnSpc>
                <a:spcPct val="100000"/>
              </a:lnSpc>
              <a:spcBef>
                <a:spcPts val="1145"/>
              </a:spcBef>
              <a:tabLst>
                <a:tab pos="736600" algn="l"/>
              </a:tabLst>
            </a:pPr>
            <a:r>
              <a:rPr sz="1600" spc="90" dirty="0">
                <a:latin typeface="PMingLiU"/>
                <a:cs typeface="PMingLiU"/>
              </a:rPr>
              <a:t>3.</a:t>
            </a:r>
            <a:r>
              <a:rPr sz="1600" dirty="0">
                <a:latin typeface="PMingLiU"/>
                <a:cs typeface="PMingLiU"/>
              </a:rPr>
              <a:t>	</a:t>
            </a:r>
            <a:r>
              <a:rPr sz="1600" spc="-20" dirty="0">
                <a:latin typeface="PMingLiU"/>
                <a:cs typeface="PMingLiU"/>
              </a:rPr>
              <a:t>给保留的单元格设置</a:t>
            </a:r>
            <a:r>
              <a:rPr sz="1600" spc="-40" dirty="0">
                <a:latin typeface="PMingLiU"/>
                <a:cs typeface="PMingLiU"/>
              </a:rPr>
              <a:t>：</a:t>
            </a:r>
            <a:r>
              <a:rPr sz="1600" spc="-20" dirty="0">
                <a:latin typeface="PMingLiU"/>
                <a:cs typeface="PMingLiU"/>
              </a:rPr>
              <a:t>跨行合并</a:t>
            </a:r>
            <a:r>
              <a:rPr sz="1600" spc="140" dirty="0">
                <a:latin typeface="PMingLiU"/>
                <a:cs typeface="PMingLiU"/>
              </a:rPr>
              <a:t>（rowspan）</a:t>
            </a:r>
            <a:r>
              <a:rPr sz="1600" spc="-20" dirty="0">
                <a:latin typeface="PMingLiU"/>
                <a:cs typeface="PMingLiU"/>
              </a:rPr>
              <a:t>或者跨列合并</a:t>
            </a:r>
            <a:r>
              <a:rPr sz="1600" spc="114" dirty="0">
                <a:latin typeface="PMingLiU"/>
                <a:cs typeface="PMingLiU"/>
              </a:rPr>
              <a:t>（colspan）</a:t>
            </a:r>
            <a:endParaRPr sz="1600">
              <a:latin typeface="PMingLiU"/>
              <a:cs typeface="PMingLiU"/>
            </a:endParaRPr>
          </a:p>
        </p:txBody>
      </p:sp>
      <p:sp>
        <p:nvSpPr>
          <p:cNvPr id="3" name="object 3"/>
          <p:cNvSpPr txBox="1"/>
          <p:nvPr/>
        </p:nvSpPr>
        <p:spPr>
          <a:xfrm>
            <a:off x="739139" y="5410838"/>
            <a:ext cx="6386989" cy="902335"/>
          </a:xfrm>
          <a:prstGeom prst="rect">
            <a:avLst/>
          </a:prstGeom>
        </p:spPr>
        <p:txBody>
          <a:bodyPr vert="horz" wrap="square" lIns="0" tIns="9048" rIns="0" bIns="0" rtlCol="0">
            <a:spAutoFit/>
          </a:bodyPr>
          <a:lstStyle/>
          <a:p>
            <a:pPr marL="12700">
              <a:lnSpc>
                <a:spcPct val="100000"/>
              </a:lnSpc>
              <a:spcBef>
                <a:spcPts val="95"/>
              </a:spcBef>
              <a:tabLst>
                <a:tab pos="372110" algn="l"/>
              </a:tabLst>
            </a:pPr>
            <a:r>
              <a:rPr sz="1600" spc="-50" dirty="0">
                <a:solidFill>
                  <a:srgbClr val="404040"/>
                </a:solidFill>
                <a:latin typeface="Wingdings" panose="05000000000000000000"/>
                <a:cs typeface="Wingdings" panose="05000000000000000000"/>
              </a:rPr>
              <a:t></a:t>
            </a:r>
            <a:r>
              <a:rPr sz="1600" dirty="0">
                <a:solidFill>
                  <a:srgbClr val="404040"/>
                </a:solidFill>
                <a:latin typeface="Times New Roman" panose="02020603050405020304"/>
                <a:cs typeface="Times New Roman" panose="02020603050405020304"/>
              </a:rPr>
              <a:t>	</a:t>
            </a:r>
            <a:r>
              <a:rPr sz="1600" spc="-10" dirty="0">
                <a:solidFill>
                  <a:srgbClr val="252525"/>
                </a:solidFill>
                <a:latin typeface="PMingLiU"/>
                <a:cs typeface="PMingLiU"/>
              </a:rPr>
              <a:t>注意点</a:t>
            </a:r>
            <a:r>
              <a:rPr sz="1600" spc="-50" dirty="0">
                <a:solidFill>
                  <a:srgbClr val="252525"/>
                </a:solidFill>
                <a:latin typeface="PMingLiU"/>
                <a:cs typeface="PMingLiU"/>
              </a:rPr>
              <a:t>：</a:t>
            </a:r>
            <a:endParaRPr sz="1600">
              <a:latin typeface="PMingLiU"/>
              <a:cs typeface="PMingLiU"/>
            </a:endParaRPr>
          </a:p>
          <a:p>
            <a:pPr marL="373380">
              <a:lnSpc>
                <a:spcPct val="100000"/>
              </a:lnSpc>
              <a:spcBef>
                <a:spcPts val="1210"/>
              </a:spcBef>
              <a:tabLst>
                <a:tab pos="731520" algn="l"/>
              </a:tabLst>
            </a:pPr>
            <a:r>
              <a:rPr sz="1600" spc="-50" dirty="0">
                <a:latin typeface="Arial" panose="020B0604020202020204"/>
                <a:cs typeface="Arial" panose="020B0604020202020204"/>
              </a:rPr>
              <a:t>•</a:t>
            </a:r>
            <a:r>
              <a:rPr sz="1600" dirty="0">
                <a:latin typeface="Arial" panose="020B0604020202020204"/>
                <a:cs typeface="Arial" panose="020B0604020202020204"/>
              </a:rPr>
              <a:t>	</a:t>
            </a:r>
            <a:r>
              <a:rPr sz="1600" spc="-20" dirty="0">
                <a:latin typeface="PMingLiU"/>
                <a:cs typeface="PMingLiU"/>
              </a:rPr>
              <a:t>只有同一个结构标签中的单元格才能合并</a:t>
            </a:r>
            <a:r>
              <a:rPr sz="1600" spc="-40" dirty="0">
                <a:latin typeface="PMingLiU"/>
                <a:cs typeface="PMingLiU"/>
              </a:rPr>
              <a:t>，</a:t>
            </a:r>
            <a:r>
              <a:rPr sz="1600" spc="-20" dirty="0">
                <a:latin typeface="PMingLiU"/>
                <a:cs typeface="PMingLiU"/>
              </a:rPr>
              <a:t>不能跨结构标签合并</a:t>
            </a:r>
            <a:r>
              <a:rPr sz="1600" spc="-40" dirty="0">
                <a:latin typeface="PMingLiU"/>
                <a:cs typeface="PMingLiU"/>
              </a:rPr>
              <a:t>（</a:t>
            </a:r>
            <a:r>
              <a:rPr sz="1600" spc="-20" dirty="0">
                <a:latin typeface="PMingLiU"/>
                <a:cs typeface="PMingLiU"/>
              </a:rPr>
              <a:t>不能跨</a:t>
            </a:r>
            <a:r>
              <a:rPr sz="1600" spc="165" dirty="0">
                <a:latin typeface="PMingLiU"/>
                <a:cs typeface="PMingLiU"/>
              </a:rPr>
              <a:t>：thead</a:t>
            </a:r>
            <a:r>
              <a:rPr sz="1600" spc="-40" dirty="0">
                <a:latin typeface="PMingLiU"/>
                <a:cs typeface="PMingLiU"/>
              </a:rPr>
              <a:t>、</a:t>
            </a:r>
            <a:r>
              <a:rPr sz="1600" spc="165" dirty="0">
                <a:latin typeface="PMingLiU"/>
                <a:cs typeface="PMingLiU"/>
              </a:rPr>
              <a:t>tbody</a:t>
            </a:r>
            <a:r>
              <a:rPr sz="1600" spc="-40" dirty="0">
                <a:latin typeface="PMingLiU"/>
                <a:cs typeface="PMingLiU"/>
              </a:rPr>
              <a:t>、</a:t>
            </a:r>
            <a:r>
              <a:rPr sz="1600" spc="90" dirty="0">
                <a:latin typeface="PMingLiU"/>
                <a:cs typeface="PMingLiU"/>
              </a:rPr>
              <a:t>tfoot）</a:t>
            </a:r>
            <a:endParaRPr sz="1600">
              <a:latin typeface="PMingLiU"/>
              <a:cs typeface="PMingLiU"/>
            </a:endParaRPr>
          </a:p>
        </p:txBody>
      </p:sp>
      <p:pic>
        <p:nvPicPr>
          <p:cNvPr id="5" name="object 5"/>
          <p:cNvPicPr/>
          <p:nvPr/>
        </p:nvPicPr>
        <p:blipFill>
          <a:blip r:embed="rId1" cstate="print"/>
          <a:stretch>
            <a:fillRect/>
          </a:stretch>
        </p:blipFill>
        <p:spPr>
          <a:xfrm>
            <a:off x="1208405" y="4246245"/>
            <a:ext cx="5988050" cy="803910"/>
          </a:xfrm>
          <a:prstGeom prst="rect">
            <a:avLst/>
          </a:prstGeom>
        </p:spPr>
      </p:pic>
      <p:grpSp>
        <p:nvGrpSpPr>
          <p:cNvPr id="6" name="object 6"/>
          <p:cNvGrpSpPr/>
          <p:nvPr/>
        </p:nvGrpSpPr>
        <p:grpSpPr>
          <a:xfrm>
            <a:off x="6217919" y="1488185"/>
            <a:ext cx="2218849" cy="2590324"/>
            <a:chOff x="8290559" y="841247"/>
            <a:chExt cx="2958465" cy="3453765"/>
          </a:xfrm>
        </p:grpSpPr>
        <p:pic>
          <p:nvPicPr>
            <p:cNvPr id="7" name="object 7"/>
            <p:cNvPicPr/>
            <p:nvPr/>
          </p:nvPicPr>
          <p:blipFill>
            <a:blip r:embed="rId2" cstate="print"/>
            <a:stretch>
              <a:fillRect/>
            </a:stretch>
          </p:blipFill>
          <p:spPr>
            <a:xfrm>
              <a:off x="8313419" y="915709"/>
              <a:ext cx="2895600" cy="3318923"/>
            </a:xfrm>
            <a:prstGeom prst="rect">
              <a:avLst/>
            </a:prstGeom>
          </p:spPr>
        </p:pic>
        <p:pic>
          <p:nvPicPr>
            <p:cNvPr id="8" name="object 8"/>
            <p:cNvPicPr/>
            <p:nvPr/>
          </p:nvPicPr>
          <p:blipFill>
            <a:blip r:embed="rId3" cstate="print"/>
            <a:stretch>
              <a:fillRect/>
            </a:stretch>
          </p:blipFill>
          <p:spPr>
            <a:xfrm>
              <a:off x="8290559" y="841247"/>
              <a:ext cx="2958083" cy="3453384"/>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0810" y="1455420"/>
            <a:ext cx="4968240" cy="4507865"/>
          </a:xfrm>
          <a:prstGeom prst="rect">
            <a:avLst/>
          </a:prstGeom>
        </p:spPr>
        <p:txBody>
          <a:bodyPr vert="horz" wrap="square" lIns="0" tIns="9525" rIns="0" bIns="0" rtlCol="0">
            <a:spAutoFit/>
          </a:bodyPr>
          <a:lstStyle/>
          <a:p>
            <a:pPr marL="12700">
              <a:lnSpc>
                <a:spcPct val="100000"/>
              </a:lnSpc>
              <a:spcBef>
                <a:spcPts val="100"/>
              </a:spcBef>
            </a:pPr>
            <a:r>
              <a:rPr sz="1600" b="1" dirty="0">
                <a:solidFill>
                  <a:srgbClr val="252525"/>
                </a:solidFill>
                <a:latin typeface="微软雅黑" panose="020B0503020204020204" pitchFamily="34" charset="-122"/>
                <a:cs typeface="微软雅黑" panose="020B0503020204020204" pitchFamily="34" charset="-122"/>
              </a:rPr>
              <a:t>3</a:t>
            </a:r>
            <a:r>
              <a:rPr sz="1600" b="1" spc="-65" dirty="0">
                <a:solidFill>
                  <a:srgbClr val="252525"/>
                </a:solidFill>
                <a:latin typeface="微软雅黑" panose="020B0503020204020204" pitchFamily="34" charset="-122"/>
                <a:cs typeface="微软雅黑" panose="020B0503020204020204" pitchFamily="34" charset="-122"/>
              </a:rPr>
              <a:t> 小结</a:t>
            </a:r>
            <a:endParaRPr sz="1600">
              <a:latin typeface="微软雅黑" panose="020B0503020204020204" pitchFamily="34" charset="-122"/>
              <a:cs typeface="微软雅黑" panose="020B0503020204020204" pitchFamily="34" charset="-122"/>
            </a:endParaRPr>
          </a:p>
          <a:p>
            <a:pPr>
              <a:lnSpc>
                <a:spcPct val="100000"/>
              </a:lnSpc>
              <a:spcBef>
                <a:spcPts val="25"/>
              </a:spcBef>
            </a:pPr>
            <a:endParaRPr sz="1600">
              <a:latin typeface="微软雅黑" panose="020B0503020204020204" pitchFamily="34" charset="-122"/>
              <a:cs typeface="微软雅黑" panose="020B0503020204020204" pitchFamily="34" charset="-122"/>
            </a:endParaRPr>
          </a:p>
          <a:p>
            <a:pPr marL="12700">
              <a:lnSpc>
                <a:spcPct val="100000"/>
              </a:lnSpc>
              <a:tabLst>
                <a:tab pos="372110" algn="l"/>
              </a:tabLst>
            </a:pPr>
            <a:r>
              <a:rPr sz="1600" spc="-50" dirty="0">
                <a:solidFill>
                  <a:srgbClr val="404040"/>
                </a:solidFill>
                <a:latin typeface="Wingdings" panose="05000000000000000000"/>
                <a:cs typeface="Wingdings" panose="05000000000000000000"/>
              </a:rPr>
              <a:t></a:t>
            </a:r>
            <a:r>
              <a:rPr sz="1600" dirty="0">
                <a:solidFill>
                  <a:srgbClr val="404040"/>
                </a:solidFill>
                <a:latin typeface="Times New Roman" panose="02020603050405020304"/>
                <a:cs typeface="Times New Roman" panose="02020603050405020304"/>
              </a:rPr>
              <a:t>	</a:t>
            </a:r>
            <a:r>
              <a:rPr sz="1600" spc="-10" dirty="0">
                <a:solidFill>
                  <a:srgbClr val="252525"/>
                </a:solidFill>
                <a:latin typeface="PMingLiU"/>
                <a:cs typeface="PMingLiU"/>
              </a:rPr>
              <a:t>合并单元格的步骤分哪几步</a:t>
            </a:r>
            <a:r>
              <a:rPr sz="1600" spc="-50" dirty="0">
                <a:solidFill>
                  <a:srgbClr val="252525"/>
                </a:solidFill>
                <a:latin typeface="PMingLiU"/>
                <a:cs typeface="PMingLiU"/>
              </a:rPr>
              <a:t>？</a:t>
            </a:r>
            <a:endParaRPr sz="1600">
              <a:latin typeface="PMingLiU"/>
              <a:cs typeface="PMingLiU"/>
            </a:endParaRPr>
          </a:p>
          <a:p>
            <a:pPr marL="373380">
              <a:lnSpc>
                <a:spcPct val="100000"/>
              </a:lnSpc>
              <a:spcBef>
                <a:spcPts val="1210"/>
              </a:spcBef>
              <a:tabLst>
                <a:tab pos="715645" algn="l"/>
              </a:tabLst>
            </a:pPr>
            <a:r>
              <a:rPr sz="1600" spc="90" dirty="0">
                <a:latin typeface="PMingLiU"/>
                <a:cs typeface="PMingLiU"/>
              </a:rPr>
              <a:t>1.</a:t>
            </a:r>
            <a:r>
              <a:rPr sz="1600" dirty="0">
                <a:latin typeface="PMingLiU"/>
                <a:cs typeface="PMingLiU"/>
              </a:rPr>
              <a:t>	</a:t>
            </a:r>
            <a:r>
              <a:rPr sz="1600" spc="-20" dirty="0">
                <a:latin typeface="PMingLiU"/>
                <a:cs typeface="PMingLiU"/>
              </a:rPr>
              <a:t>明确合并哪几个单元</a:t>
            </a:r>
            <a:r>
              <a:rPr sz="1600" spc="-50" dirty="0">
                <a:latin typeface="PMingLiU"/>
                <a:cs typeface="PMingLiU"/>
              </a:rPr>
              <a:t>格</a:t>
            </a:r>
            <a:endParaRPr sz="1600">
              <a:latin typeface="PMingLiU"/>
              <a:cs typeface="PMingLiU"/>
            </a:endParaRPr>
          </a:p>
          <a:p>
            <a:pPr marL="373380">
              <a:lnSpc>
                <a:spcPct val="100000"/>
              </a:lnSpc>
              <a:spcBef>
                <a:spcPts val="1175"/>
              </a:spcBef>
              <a:tabLst>
                <a:tab pos="715645" algn="l"/>
              </a:tabLst>
            </a:pPr>
            <a:r>
              <a:rPr sz="1600" spc="90" dirty="0">
                <a:latin typeface="PMingLiU"/>
                <a:cs typeface="PMingLiU"/>
              </a:rPr>
              <a:t>2.</a:t>
            </a:r>
            <a:r>
              <a:rPr sz="1600" dirty="0">
                <a:latin typeface="PMingLiU"/>
                <a:cs typeface="PMingLiU"/>
              </a:rPr>
              <a:t>	</a:t>
            </a:r>
            <a:r>
              <a:rPr sz="1600" spc="-20" dirty="0">
                <a:latin typeface="PMingLiU"/>
                <a:cs typeface="PMingLiU"/>
              </a:rPr>
              <a:t>通过左上原则</a:t>
            </a:r>
            <a:r>
              <a:rPr sz="1600" spc="-40" dirty="0">
                <a:latin typeface="PMingLiU"/>
                <a:cs typeface="PMingLiU"/>
              </a:rPr>
              <a:t>，</a:t>
            </a:r>
            <a:r>
              <a:rPr sz="1600" spc="-20" dirty="0">
                <a:latin typeface="PMingLiU"/>
                <a:cs typeface="PMingLiU"/>
              </a:rPr>
              <a:t>确定保留谁删除</a:t>
            </a:r>
            <a:r>
              <a:rPr sz="1600" spc="-50" dirty="0">
                <a:latin typeface="PMingLiU"/>
                <a:cs typeface="PMingLiU"/>
              </a:rPr>
              <a:t>谁</a:t>
            </a:r>
            <a:endParaRPr sz="1600">
              <a:latin typeface="PMingLiU"/>
              <a:cs typeface="PMingLiU"/>
            </a:endParaRPr>
          </a:p>
          <a:p>
            <a:pPr marL="733425">
              <a:lnSpc>
                <a:spcPct val="100000"/>
              </a:lnSpc>
              <a:spcBef>
                <a:spcPts val="1035"/>
              </a:spcBef>
              <a:tabLst>
                <a:tab pos="1091565" algn="l"/>
              </a:tabLst>
            </a:pPr>
            <a:r>
              <a:rPr sz="1600" spc="-50" dirty="0">
                <a:solidFill>
                  <a:srgbClr val="FF0000"/>
                </a:solidFill>
                <a:latin typeface="Arial" panose="020B0604020202020204"/>
                <a:cs typeface="Arial" panose="020B0604020202020204"/>
              </a:rPr>
              <a:t>•</a:t>
            </a:r>
            <a:r>
              <a:rPr sz="1600" dirty="0">
                <a:solidFill>
                  <a:srgbClr val="FF0000"/>
                </a:solidFill>
                <a:latin typeface="Arial" panose="020B0604020202020204"/>
                <a:cs typeface="Arial" panose="020B0604020202020204"/>
              </a:rPr>
              <a:t>	</a:t>
            </a:r>
            <a:r>
              <a:rPr sz="1600" spc="-10" dirty="0">
                <a:solidFill>
                  <a:srgbClr val="FF0000"/>
                </a:solidFill>
                <a:latin typeface="PMingLiU"/>
                <a:cs typeface="PMingLiU"/>
              </a:rPr>
              <a:t>上下合并</a:t>
            </a:r>
            <a:r>
              <a:rPr sz="1600" spc="-35" dirty="0">
                <a:solidFill>
                  <a:srgbClr val="FF0000"/>
                </a:solidFill>
                <a:latin typeface="PMingLiU"/>
                <a:cs typeface="PMingLiU"/>
              </a:rPr>
              <a:t>→</a:t>
            </a:r>
            <a:r>
              <a:rPr sz="1600" spc="-10" dirty="0">
                <a:solidFill>
                  <a:srgbClr val="FF0000"/>
                </a:solidFill>
                <a:latin typeface="PMingLiU"/>
                <a:cs typeface="PMingLiU"/>
              </a:rPr>
              <a:t>只保留最上的</a:t>
            </a:r>
            <a:r>
              <a:rPr sz="1600" spc="-35" dirty="0">
                <a:solidFill>
                  <a:srgbClr val="FF0000"/>
                </a:solidFill>
                <a:latin typeface="PMingLiU"/>
                <a:cs typeface="PMingLiU"/>
              </a:rPr>
              <a:t>，</a:t>
            </a:r>
            <a:r>
              <a:rPr sz="1600" spc="-10" dirty="0">
                <a:solidFill>
                  <a:srgbClr val="FF0000"/>
                </a:solidFill>
                <a:latin typeface="PMingLiU"/>
                <a:cs typeface="PMingLiU"/>
              </a:rPr>
              <a:t>删除其</a:t>
            </a:r>
            <a:r>
              <a:rPr sz="1600" spc="-50" dirty="0">
                <a:solidFill>
                  <a:srgbClr val="FF0000"/>
                </a:solidFill>
                <a:latin typeface="PMingLiU"/>
                <a:cs typeface="PMingLiU"/>
              </a:rPr>
              <a:t>他</a:t>
            </a:r>
            <a:endParaRPr sz="1600">
              <a:solidFill>
                <a:srgbClr val="FF0000"/>
              </a:solidFill>
              <a:latin typeface="PMingLiU"/>
              <a:cs typeface="PMingLiU"/>
            </a:endParaRPr>
          </a:p>
          <a:p>
            <a:pPr marL="733425">
              <a:lnSpc>
                <a:spcPct val="100000"/>
              </a:lnSpc>
              <a:spcBef>
                <a:spcPts val="1005"/>
              </a:spcBef>
              <a:tabLst>
                <a:tab pos="1091565" algn="l"/>
              </a:tabLst>
            </a:pPr>
            <a:r>
              <a:rPr sz="1600" spc="-50" dirty="0">
                <a:solidFill>
                  <a:srgbClr val="FF0000"/>
                </a:solidFill>
                <a:latin typeface="Arial" panose="020B0604020202020204"/>
                <a:cs typeface="Arial" panose="020B0604020202020204"/>
              </a:rPr>
              <a:t>•</a:t>
            </a:r>
            <a:r>
              <a:rPr sz="1600" dirty="0">
                <a:solidFill>
                  <a:srgbClr val="FF0000"/>
                </a:solidFill>
                <a:latin typeface="Arial" panose="020B0604020202020204"/>
                <a:cs typeface="Arial" panose="020B0604020202020204"/>
              </a:rPr>
              <a:t>	</a:t>
            </a:r>
            <a:r>
              <a:rPr sz="1600" spc="-10" dirty="0">
                <a:solidFill>
                  <a:srgbClr val="FF0000"/>
                </a:solidFill>
                <a:latin typeface="PMingLiU"/>
                <a:cs typeface="PMingLiU"/>
              </a:rPr>
              <a:t>左右合并</a:t>
            </a:r>
            <a:r>
              <a:rPr sz="1600" spc="-35" dirty="0">
                <a:solidFill>
                  <a:srgbClr val="FF0000"/>
                </a:solidFill>
                <a:latin typeface="PMingLiU"/>
                <a:cs typeface="PMingLiU"/>
              </a:rPr>
              <a:t>→</a:t>
            </a:r>
            <a:r>
              <a:rPr sz="1600" spc="-10" dirty="0">
                <a:solidFill>
                  <a:srgbClr val="FF0000"/>
                </a:solidFill>
                <a:latin typeface="PMingLiU"/>
                <a:cs typeface="PMingLiU"/>
              </a:rPr>
              <a:t>只保留最左的</a:t>
            </a:r>
            <a:r>
              <a:rPr sz="1600" spc="-35" dirty="0">
                <a:solidFill>
                  <a:srgbClr val="FF0000"/>
                </a:solidFill>
                <a:latin typeface="PMingLiU"/>
                <a:cs typeface="PMingLiU"/>
              </a:rPr>
              <a:t>，</a:t>
            </a:r>
            <a:r>
              <a:rPr sz="1600" spc="-10" dirty="0">
                <a:solidFill>
                  <a:srgbClr val="FF0000"/>
                </a:solidFill>
                <a:latin typeface="PMingLiU"/>
                <a:cs typeface="PMingLiU"/>
              </a:rPr>
              <a:t>删除其</a:t>
            </a:r>
            <a:r>
              <a:rPr sz="1600" spc="-50" dirty="0">
                <a:solidFill>
                  <a:srgbClr val="FF0000"/>
                </a:solidFill>
                <a:latin typeface="PMingLiU"/>
                <a:cs typeface="PMingLiU"/>
              </a:rPr>
              <a:t>他</a:t>
            </a:r>
            <a:endParaRPr sz="1600">
              <a:solidFill>
                <a:srgbClr val="FF0000"/>
              </a:solidFill>
              <a:latin typeface="PMingLiU"/>
              <a:cs typeface="PMingLiU"/>
            </a:endParaRPr>
          </a:p>
          <a:p>
            <a:pPr marL="373380">
              <a:lnSpc>
                <a:spcPct val="100000"/>
              </a:lnSpc>
              <a:spcBef>
                <a:spcPts val="1145"/>
              </a:spcBef>
              <a:tabLst>
                <a:tab pos="715645" algn="l"/>
              </a:tabLst>
            </a:pPr>
            <a:r>
              <a:rPr sz="1600" spc="90" dirty="0">
                <a:latin typeface="PMingLiU"/>
                <a:cs typeface="PMingLiU"/>
              </a:rPr>
              <a:t>3.</a:t>
            </a:r>
            <a:r>
              <a:rPr sz="1600" dirty="0">
                <a:latin typeface="PMingLiU"/>
                <a:cs typeface="PMingLiU"/>
              </a:rPr>
              <a:t>	</a:t>
            </a:r>
            <a:r>
              <a:rPr sz="1600" spc="-20" dirty="0">
                <a:latin typeface="PMingLiU"/>
                <a:cs typeface="PMingLiU"/>
              </a:rPr>
              <a:t>给保留的单元格设置</a:t>
            </a:r>
            <a:r>
              <a:rPr sz="1600" spc="-40" dirty="0">
                <a:latin typeface="PMingLiU"/>
                <a:cs typeface="PMingLiU"/>
              </a:rPr>
              <a:t>：</a:t>
            </a:r>
            <a:r>
              <a:rPr sz="1600" spc="-20" dirty="0">
                <a:latin typeface="PMingLiU"/>
                <a:cs typeface="PMingLiU"/>
              </a:rPr>
              <a:t>跨行合并</a:t>
            </a:r>
            <a:r>
              <a:rPr sz="1600" spc="140" dirty="0">
                <a:latin typeface="PMingLiU"/>
                <a:cs typeface="PMingLiU"/>
              </a:rPr>
              <a:t>（rowspan）</a:t>
            </a:r>
            <a:r>
              <a:rPr sz="1600" spc="-20" dirty="0">
                <a:latin typeface="PMingLiU"/>
                <a:cs typeface="PMingLiU"/>
              </a:rPr>
              <a:t>或者跨列合并</a:t>
            </a:r>
            <a:r>
              <a:rPr sz="1600" spc="114" dirty="0">
                <a:latin typeface="PMingLiU"/>
                <a:cs typeface="PMingLiU"/>
              </a:rPr>
              <a:t>（colspan）</a:t>
            </a:r>
            <a:endParaRPr sz="1600">
              <a:latin typeface="PMingLiU"/>
              <a:cs typeface="PMingLiU"/>
            </a:endParaRPr>
          </a:p>
          <a:p>
            <a:pPr marL="733425">
              <a:lnSpc>
                <a:spcPct val="100000"/>
              </a:lnSpc>
              <a:spcBef>
                <a:spcPts val="1035"/>
              </a:spcBef>
              <a:tabLst>
                <a:tab pos="1091565" algn="l"/>
              </a:tabLst>
            </a:pPr>
            <a:r>
              <a:rPr sz="1600" spc="-50" dirty="0">
                <a:latin typeface="Arial" panose="020B0604020202020204"/>
                <a:cs typeface="Arial" panose="020B0604020202020204"/>
              </a:rPr>
              <a:t>•</a:t>
            </a:r>
            <a:r>
              <a:rPr sz="1600" dirty="0">
                <a:latin typeface="Arial" panose="020B0604020202020204"/>
                <a:cs typeface="Arial" panose="020B0604020202020204"/>
              </a:rPr>
              <a:t>	</a:t>
            </a:r>
            <a:r>
              <a:rPr sz="1600" spc="140" dirty="0">
                <a:latin typeface="PMingLiU"/>
                <a:cs typeface="PMingLiU"/>
              </a:rPr>
              <a:t>rowspan：</a:t>
            </a:r>
            <a:r>
              <a:rPr sz="1600" spc="-10" dirty="0">
                <a:latin typeface="PMingLiU"/>
                <a:cs typeface="PMingLiU"/>
              </a:rPr>
              <a:t>跨行合并</a:t>
            </a:r>
            <a:r>
              <a:rPr sz="1600" spc="-35" dirty="0">
                <a:latin typeface="PMingLiU"/>
                <a:cs typeface="PMingLiU"/>
              </a:rPr>
              <a:t>→</a:t>
            </a:r>
            <a:r>
              <a:rPr sz="1600" spc="-10" dirty="0">
                <a:latin typeface="PMingLiU"/>
                <a:cs typeface="PMingLiU"/>
              </a:rPr>
              <a:t>垂直方向合</a:t>
            </a:r>
            <a:r>
              <a:rPr sz="1600" spc="-50" dirty="0">
                <a:latin typeface="PMingLiU"/>
                <a:cs typeface="PMingLiU"/>
              </a:rPr>
              <a:t>并</a:t>
            </a:r>
            <a:endParaRPr sz="1600">
              <a:latin typeface="PMingLiU"/>
              <a:cs typeface="PMingLiU"/>
            </a:endParaRPr>
          </a:p>
          <a:p>
            <a:pPr marL="733425">
              <a:lnSpc>
                <a:spcPct val="100000"/>
              </a:lnSpc>
              <a:spcBef>
                <a:spcPts val="1005"/>
              </a:spcBef>
              <a:tabLst>
                <a:tab pos="1091565" algn="l"/>
              </a:tabLst>
            </a:pPr>
            <a:r>
              <a:rPr sz="1600" spc="-50" dirty="0">
                <a:latin typeface="Arial" panose="020B0604020202020204"/>
                <a:cs typeface="Arial" panose="020B0604020202020204"/>
              </a:rPr>
              <a:t>•</a:t>
            </a:r>
            <a:r>
              <a:rPr sz="1600" dirty="0">
                <a:latin typeface="Arial" panose="020B0604020202020204"/>
                <a:cs typeface="Arial" panose="020B0604020202020204"/>
              </a:rPr>
              <a:t>	</a:t>
            </a:r>
            <a:r>
              <a:rPr sz="1600" spc="120" dirty="0">
                <a:latin typeface="PMingLiU"/>
                <a:cs typeface="PMingLiU"/>
              </a:rPr>
              <a:t>colspan：</a:t>
            </a:r>
            <a:r>
              <a:rPr sz="1600" spc="-10" dirty="0">
                <a:latin typeface="PMingLiU"/>
                <a:cs typeface="PMingLiU"/>
              </a:rPr>
              <a:t>跨列合并</a:t>
            </a:r>
            <a:r>
              <a:rPr sz="1600" spc="-35" dirty="0">
                <a:latin typeface="PMingLiU"/>
                <a:cs typeface="PMingLiU"/>
              </a:rPr>
              <a:t>→</a:t>
            </a:r>
            <a:r>
              <a:rPr sz="1600" spc="-10" dirty="0">
                <a:latin typeface="PMingLiU"/>
                <a:cs typeface="PMingLiU"/>
              </a:rPr>
              <a:t>水平方向合</a:t>
            </a:r>
            <a:r>
              <a:rPr sz="1600" spc="-50" dirty="0">
                <a:latin typeface="PMingLiU"/>
                <a:cs typeface="PMingLiU"/>
              </a:rPr>
              <a:t>并</a:t>
            </a:r>
            <a:endParaRPr sz="1600">
              <a:latin typeface="PMingLiU"/>
              <a:cs typeface="PMingLiU"/>
            </a:endParaRPr>
          </a:p>
          <a:p>
            <a:pPr marL="12700">
              <a:lnSpc>
                <a:spcPct val="100000"/>
              </a:lnSpc>
              <a:spcBef>
                <a:spcPts val="1275"/>
              </a:spcBef>
              <a:tabLst>
                <a:tab pos="372110" algn="l"/>
              </a:tabLst>
            </a:pPr>
            <a:r>
              <a:rPr sz="1600" spc="-50" dirty="0">
                <a:solidFill>
                  <a:srgbClr val="404040"/>
                </a:solidFill>
                <a:latin typeface="Wingdings" panose="05000000000000000000"/>
                <a:cs typeface="Wingdings" panose="05000000000000000000"/>
              </a:rPr>
              <a:t></a:t>
            </a:r>
            <a:r>
              <a:rPr sz="1600" dirty="0">
                <a:solidFill>
                  <a:srgbClr val="404040"/>
                </a:solidFill>
                <a:latin typeface="Times New Roman" panose="02020603050405020304"/>
                <a:cs typeface="Times New Roman" panose="02020603050405020304"/>
              </a:rPr>
              <a:t>	</a:t>
            </a:r>
            <a:r>
              <a:rPr sz="1600" spc="-10" dirty="0">
                <a:solidFill>
                  <a:srgbClr val="252525"/>
                </a:solidFill>
                <a:latin typeface="PMingLiU"/>
                <a:cs typeface="PMingLiU"/>
              </a:rPr>
              <a:t>可以跨结构标签合并单元格吗</a:t>
            </a:r>
            <a:r>
              <a:rPr sz="1600" spc="-50" dirty="0">
                <a:solidFill>
                  <a:srgbClr val="252525"/>
                </a:solidFill>
                <a:latin typeface="PMingLiU"/>
                <a:cs typeface="PMingLiU"/>
              </a:rPr>
              <a:t>？</a:t>
            </a:r>
            <a:endParaRPr sz="1600">
              <a:latin typeface="PMingLiU"/>
              <a:cs typeface="PMingLiU"/>
            </a:endParaRPr>
          </a:p>
          <a:p>
            <a:pPr marL="373380">
              <a:lnSpc>
                <a:spcPct val="100000"/>
              </a:lnSpc>
              <a:spcBef>
                <a:spcPts val="1210"/>
              </a:spcBef>
              <a:tabLst>
                <a:tab pos="731520" algn="l"/>
              </a:tabLst>
            </a:pPr>
            <a:r>
              <a:rPr sz="1600" spc="-50" dirty="0">
                <a:latin typeface="Arial" panose="020B0604020202020204"/>
                <a:cs typeface="Arial" panose="020B0604020202020204"/>
              </a:rPr>
              <a:t>•</a:t>
            </a:r>
            <a:r>
              <a:rPr sz="1600" dirty="0">
                <a:latin typeface="Arial" panose="020B0604020202020204"/>
                <a:cs typeface="Arial" panose="020B0604020202020204"/>
              </a:rPr>
              <a:t>	</a:t>
            </a:r>
            <a:r>
              <a:rPr sz="1600" spc="-35" dirty="0">
                <a:latin typeface="PMingLiU"/>
                <a:cs typeface="PMingLiU"/>
              </a:rPr>
              <a:t>不能</a:t>
            </a:r>
            <a:endParaRPr sz="1600">
              <a:latin typeface="PMingLiU"/>
              <a:cs typeface="PMingLiU"/>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7.2 CSS</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控制表格样式</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Text Box 6"/>
          <p:cNvSpPr txBox="1">
            <a:spLocks noChangeArrowheads="1"/>
          </p:cNvSpPr>
          <p:nvPr/>
        </p:nvSpPr>
        <p:spPr bwMode="auto">
          <a:xfrm>
            <a:off x="2557463" y="2327275"/>
            <a:ext cx="5432425" cy="1884363"/>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除了表格标签自带的属性外，还可用</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CSS</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的边框、宽高、颜色等来控制表格样式。此外，</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CSS</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中还提供了表格专用属性，以便控制表格样式。</a:t>
            </a:r>
            <a:endParaRPr kumimoji="0" lang="zh-CN" altLang="en-US"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bwMode="auto">
          <a:xfrm>
            <a:off x="22578" y="4950164"/>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矩形 18"/>
          <p:cNvSpPr/>
          <p:nvPr/>
        </p:nvSpPr>
        <p:spPr>
          <a:xfrm>
            <a:off x="2505075" y="5048250"/>
            <a:ext cx="5430838" cy="962025"/>
          </a:xfrm>
          <a:prstGeom prst="rect">
            <a:avLst/>
          </a:prstGeom>
          <a:noFill/>
          <a:ln w="9525">
            <a:noFill/>
          </a:ln>
        </p:spPr>
        <p:txBody>
          <a:bodyPr>
            <a:spAutoFit/>
          </a:bodyPr>
          <a:p>
            <a:pPr>
              <a:lnSpc>
                <a:spcPct val="150000"/>
              </a:lnSpc>
            </a:pPr>
            <a:r>
              <a:rPr lang="zh-CN" altLang="en-US" sz="2000" b="1" dirty="0">
                <a:latin typeface="微软雅黑" panose="020B0503020204020204" pitchFamily="34" charset="-122"/>
                <a:ea typeface="微软雅黑" panose="020B0503020204020204" pitchFamily="34" charset="-122"/>
              </a:rPr>
              <a:t>本节将从边框、边距和宽高三个方面，详细讲解</a:t>
            </a:r>
            <a:r>
              <a:rPr lang="en-US" altLang="zh-CN" sz="2000" b="1" dirty="0">
                <a:latin typeface="微软雅黑" panose="020B0503020204020204" pitchFamily="34" charset="-122"/>
                <a:ea typeface="微软雅黑" panose="020B0503020204020204" pitchFamily="34" charset="-122"/>
              </a:rPr>
              <a:t>CSS</a:t>
            </a:r>
            <a:r>
              <a:rPr lang="zh-CN" altLang="en-US" sz="2000" b="1" dirty="0">
                <a:latin typeface="微软雅黑" panose="020B0503020204020204" pitchFamily="34" charset="-122"/>
                <a:ea typeface="微软雅黑" panose="020B0503020204020204" pitchFamily="34" charset="-122"/>
              </a:rPr>
              <a:t>控制表格样式的具体方法。</a:t>
            </a:r>
            <a:endParaRPr lang="zh-CN" altLang="en-US" sz="2000" b="1" dirty="0">
              <a:latin typeface="微软雅黑" panose="020B0503020204020204" pitchFamily="34" charset="-122"/>
              <a:ea typeface="微软雅黑" panose="020B0503020204020204" pitchFamily="34" charset="-122"/>
            </a:endParaRPr>
          </a:p>
        </p:txBody>
      </p:sp>
      <p:pic>
        <p:nvPicPr>
          <p:cNvPr id="20"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48469"/>
            <a:ext cx="3649663" cy="59245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7.2 CSS</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控制表格样式</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6627"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664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83063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7.2.1 CSS</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控制表格边框</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45"/>
          <p:cNvGrpSpPr/>
          <p:nvPr/>
        </p:nvGrpSpPr>
        <p:grpSpPr>
          <a:xfrm>
            <a:off x="406400" y="2476500"/>
            <a:ext cx="1847850" cy="3222625"/>
            <a:chOff x="641731" y="5238433"/>
            <a:chExt cx="1848756" cy="3221503"/>
          </a:xfrm>
        </p:grpSpPr>
        <p:sp>
          <p:nvSpPr>
            <p:cNvPr id="8" name="矩形 7"/>
            <p:cNvSpPr/>
            <p:nvPr/>
          </p:nvSpPr>
          <p:spPr bwMode="auto">
            <a:xfrm>
              <a:off x="641731" y="5238433"/>
              <a:ext cx="1848756" cy="3221503"/>
            </a:xfrm>
            <a:prstGeom prst="rect">
              <a:avLst/>
            </a:prstGeom>
            <a:ln w="9525">
              <a:solidFill>
                <a:schemeClr val="bg1">
                  <a:lumMod val="85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641" name="矩形 15"/>
            <p:cNvSpPr/>
            <p:nvPr/>
          </p:nvSpPr>
          <p:spPr>
            <a:xfrm>
              <a:off x="780819" y="5487721"/>
              <a:ext cx="1600627" cy="2335081"/>
            </a:xfrm>
            <a:prstGeom prst="rect">
              <a:avLst/>
            </a:prstGeom>
            <a:noFill/>
            <a:ln w="9525">
              <a:noFill/>
            </a:ln>
          </p:spPr>
          <p:txBody>
            <a:bodyPr>
              <a:spAutoFit/>
            </a:bodyPr>
            <a:p>
              <a:pPr>
                <a:lnSpc>
                  <a:spcPct val="135000"/>
                </a:lnSpc>
              </a:pPr>
              <a:r>
                <a:rPr lang="zh-CN" altLang="en-US" dirty="0">
                  <a:latin typeface="微软雅黑" panose="020B0503020204020204" pitchFamily="34" charset="-122"/>
                  <a:ea typeface="微软雅黑" panose="020B0503020204020204" pitchFamily="34" charset="-122"/>
                </a:rPr>
                <a:t>除了表格标签自带的属性外，还可用</a:t>
              </a:r>
              <a:r>
                <a:rPr lang="en-US" altLang="zh-CN" dirty="0">
                  <a:latin typeface="微软雅黑" panose="020B0503020204020204" pitchFamily="34" charset="-122"/>
                  <a:ea typeface="微软雅黑" panose="020B0503020204020204" pitchFamily="34" charset="-122"/>
                </a:rPr>
                <a:t>CSS</a:t>
              </a:r>
              <a:r>
                <a:rPr lang="zh-CN" altLang="en-US" dirty="0">
                  <a:latin typeface="微软雅黑" panose="020B0503020204020204" pitchFamily="34" charset="-122"/>
                  <a:ea typeface="微软雅黑" panose="020B0503020204020204" pitchFamily="34" charset="-122"/>
                </a:rPr>
                <a:t>的边框、宽高、颜色等来控制表格样式。</a:t>
              </a:r>
              <a:endParaRPr lang="zh-CN" altLang="en-US" dirty="0">
                <a:latin typeface="微软雅黑" panose="020B0503020204020204" pitchFamily="34" charset="-122"/>
                <a:ea typeface="微软雅黑" panose="020B0503020204020204" pitchFamily="34" charset="-122"/>
              </a:endParaRPr>
            </a:p>
          </p:txBody>
        </p:sp>
      </p:grpSp>
      <p:cxnSp>
        <p:nvCxnSpPr>
          <p:cNvPr id="10" name="直接箭头连接符 9"/>
          <p:cNvCxnSpPr/>
          <p:nvPr/>
        </p:nvCxnSpPr>
        <p:spPr>
          <a:xfrm flipV="1">
            <a:off x="6521450" y="3179763"/>
            <a:ext cx="657225" cy="307975"/>
          </a:xfrm>
          <a:prstGeom prst="straightConnector1">
            <a:avLst/>
          </a:prstGeom>
          <a:ln w="28575" cap="flat" cmpd="sng">
            <a:solidFill>
              <a:srgbClr val="FF0000"/>
            </a:solidFill>
            <a:prstDash val="solid"/>
            <a:headEnd type="none" w="med" len="med"/>
            <a:tailEnd type="arrow" w="med" len="med"/>
          </a:ln>
        </p:spPr>
      </p:cxnSp>
      <p:sp>
        <p:nvSpPr>
          <p:cNvPr id="11" name="TextBox 10"/>
          <p:cNvSpPr txBox="1"/>
          <p:nvPr/>
        </p:nvSpPr>
        <p:spPr>
          <a:xfrm>
            <a:off x="7212013" y="3000375"/>
            <a:ext cx="1457325" cy="646113"/>
          </a:xfrm>
          <a:prstGeom prst="rect">
            <a:avLst/>
          </a:prstGeom>
          <a:noFill/>
          <a:ln w="9525" cap="flat" cmpd="sng">
            <a:solidFill>
              <a:srgbClr val="35D1CD"/>
            </a:solidFill>
            <a:prstDash val="dash"/>
            <a:miter/>
            <a:headEnd type="none" w="med" len="med"/>
            <a:tailEnd type="none" w="med" len="med"/>
          </a:ln>
        </p:spPr>
        <p:txBody>
          <a:bodyPr>
            <a:spAutoFit/>
          </a:bodyPr>
          <a:p>
            <a:r>
              <a:rPr lang="zh-CN" altLang="en-US" dirty="0">
                <a:latin typeface="微软雅黑" panose="020B0503020204020204" pitchFamily="34" charset="-122"/>
                <a:ea typeface="微软雅黑" panose="020B0503020204020204" pitchFamily="34" charset="-122"/>
              </a:rPr>
              <a:t>日历的边框</a:t>
            </a:r>
            <a:r>
              <a:rPr lang="en-US" altLang="zh-CN" dirty="0">
                <a:solidFill>
                  <a:srgbClr val="3BCCFF"/>
                </a:solidFill>
                <a:latin typeface="微软雅黑" panose="020B0503020204020204" pitchFamily="34" charset="-122"/>
                <a:ea typeface="微软雅黑" panose="020B0503020204020204" pitchFamily="34" charset="-122"/>
              </a:rPr>
              <a:t>border</a:t>
            </a:r>
            <a:endParaRPr lang="zh-CN" altLang="en-US" dirty="0">
              <a:solidFill>
                <a:srgbClr val="3BCCFF"/>
              </a:solidFill>
              <a:latin typeface="微软雅黑" panose="020B0503020204020204" pitchFamily="34" charset="-122"/>
              <a:ea typeface="微软雅黑" panose="020B0503020204020204" pitchFamily="34" charset="-122"/>
            </a:endParaRPr>
          </a:p>
        </p:txBody>
      </p:sp>
      <p:pic>
        <p:nvPicPr>
          <p:cNvPr id="12" name="Picture 4" descr="C:\Users\Administrator\Desktop\17576.jpg"/>
          <p:cNvPicPr>
            <a:picLocks noChangeAspect="1"/>
          </p:cNvPicPr>
          <p:nvPr/>
        </p:nvPicPr>
        <p:blipFill>
          <a:blip r:embed="rId2"/>
          <a:stretch>
            <a:fillRect/>
          </a:stretch>
        </p:blipFill>
        <p:spPr>
          <a:xfrm>
            <a:off x="3336925" y="2317750"/>
            <a:ext cx="3267075" cy="3603625"/>
          </a:xfrm>
          <a:prstGeom prst="rect">
            <a:avLst/>
          </a:prstGeom>
          <a:noFill/>
          <a:ln w="9525">
            <a:noFill/>
          </a:ln>
        </p:spPr>
      </p:pic>
      <p:sp>
        <p:nvSpPr>
          <p:cNvPr id="13" name="右大括号 12"/>
          <p:cNvSpPr/>
          <p:nvPr/>
        </p:nvSpPr>
        <p:spPr>
          <a:xfrm>
            <a:off x="6310313" y="4456113"/>
            <a:ext cx="114300" cy="169862"/>
          </a:xfrm>
          <a:prstGeom prst="rightBrace">
            <a:avLst>
              <a:gd name="adj1" fmla="val 8228"/>
              <a:gd name="adj2" fmla="val 50000"/>
            </a:avLst>
          </a:prstGeom>
          <a:noFill/>
          <a:ln w="28575" cap="flat" cmpd="sng">
            <a:solidFill>
              <a:srgbClr val="FF0000"/>
            </a:solidFill>
            <a:prstDash val="solid"/>
            <a:headEnd type="none" w="med" len="med"/>
            <a:tailEnd type="none" w="med" len="med"/>
          </a:ln>
        </p:spPr>
        <p:txBody>
          <a:bodyPr/>
          <a:p>
            <a:endParaRPr lang="zh-CN" altLang="en-US" dirty="0">
              <a:latin typeface="Arial" panose="020B0604020202020204" pitchFamily="34" charset="0"/>
            </a:endParaRPr>
          </a:p>
        </p:txBody>
      </p:sp>
      <p:cxnSp>
        <p:nvCxnSpPr>
          <p:cNvPr id="14" name="直接箭头连接符 13"/>
          <p:cNvCxnSpPr/>
          <p:nvPr/>
        </p:nvCxnSpPr>
        <p:spPr>
          <a:xfrm>
            <a:off x="6521450" y="4541838"/>
            <a:ext cx="657225" cy="0"/>
          </a:xfrm>
          <a:prstGeom prst="straightConnector1">
            <a:avLst/>
          </a:prstGeom>
          <a:ln w="28575" cap="flat" cmpd="sng">
            <a:solidFill>
              <a:srgbClr val="FF0000"/>
            </a:solidFill>
            <a:prstDash val="solid"/>
            <a:headEnd type="none" w="med" len="med"/>
            <a:tailEnd type="arrow" w="med" len="med"/>
          </a:ln>
        </p:spPr>
      </p:cxnSp>
      <p:sp>
        <p:nvSpPr>
          <p:cNvPr id="15" name="TextBox 14"/>
          <p:cNvSpPr txBox="1"/>
          <p:nvPr/>
        </p:nvSpPr>
        <p:spPr>
          <a:xfrm>
            <a:off x="7212013" y="4217988"/>
            <a:ext cx="1728787" cy="646112"/>
          </a:xfrm>
          <a:prstGeom prst="rect">
            <a:avLst/>
          </a:prstGeom>
          <a:noFill/>
          <a:ln w="9525" cap="flat" cmpd="sng">
            <a:solidFill>
              <a:srgbClr val="35D1CD"/>
            </a:solidFill>
            <a:prstDash val="dash"/>
            <a:miter/>
            <a:headEnd type="none" w="med" len="med"/>
            <a:tailEnd type="none" w="med" len="med"/>
          </a:ln>
        </p:spPr>
        <p:txBody>
          <a:bodyPr>
            <a:spAutoFit/>
          </a:bodyPr>
          <a:p>
            <a:r>
              <a:rPr lang="zh-CN" altLang="en-US" dirty="0">
                <a:latin typeface="微软雅黑" panose="020B0503020204020204" pitchFamily="34" charset="-122"/>
                <a:ea typeface="微软雅黑" panose="020B0503020204020204" pitchFamily="34" charset="-122"/>
              </a:rPr>
              <a:t>日历的单元格边距</a:t>
            </a:r>
            <a:r>
              <a:rPr lang="en-US" altLang="zh-CN" dirty="0">
                <a:solidFill>
                  <a:srgbClr val="3BCCFF"/>
                </a:solidFill>
                <a:latin typeface="微软雅黑" panose="020B0503020204020204" pitchFamily="34" charset="-122"/>
                <a:ea typeface="微软雅黑" panose="020B0503020204020204" pitchFamily="34" charset="-122"/>
              </a:rPr>
              <a:t>padding</a:t>
            </a:r>
            <a:endParaRPr lang="zh-CN" altLang="en-US" dirty="0">
              <a:solidFill>
                <a:srgbClr val="3BCC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287588" y="3117850"/>
            <a:ext cx="890587" cy="369888"/>
          </a:xfrm>
          <a:prstGeom prst="rect">
            <a:avLst/>
          </a:prstGeom>
          <a:noFill/>
          <a:ln w="9525" cap="flat" cmpd="sng">
            <a:solidFill>
              <a:srgbClr val="3BCCFF"/>
            </a:solidFill>
            <a:prstDash val="dash"/>
            <a:miter/>
            <a:headEnd type="none" w="med" len="med"/>
            <a:tailEnd type="none" w="med" len="med"/>
          </a:ln>
        </p:spPr>
        <p:txBody>
          <a:bodyPr>
            <a:spAutoFit/>
          </a:bodyPr>
          <a:p>
            <a:r>
              <a:rPr lang="en-US" altLang="zh-CN" dirty="0">
                <a:solidFill>
                  <a:srgbClr val="3BCCFF"/>
                </a:solidFill>
                <a:latin typeface="微软雅黑" panose="020B0503020204020204" pitchFamily="34" charset="-122"/>
                <a:ea typeface="微软雅黑" panose="020B0503020204020204" pitchFamily="34" charset="-122"/>
              </a:rPr>
              <a:t>height</a:t>
            </a:r>
            <a:endParaRPr lang="zh-CN" altLang="en-US" dirty="0">
              <a:solidFill>
                <a:srgbClr val="3BCCFF"/>
              </a:solidFill>
              <a:latin typeface="微软雅黑" panose="020B0503020204020204" pitchFamily="34" charset="-122"/>
              <a:ea typeface="微软雅黑" panose="020B0503020204020204" pitchFamily="34" charset="-122"/>
            </a:endParaRPr>
          </a:p>
        </p:txBody>
      </p:sp>
      <p:sp>
        <p:nvSpPr>
          <p:cNvPr id="17" name="左大括号 16"/>
          <p:cNvSpPr/>
          <p:nvPr/>
        </p:nvSpPr>
        <p:spPr>
          <a:xfrm>
            <a:off x="3219450" y="3078163"/>
            <a:ext cx="96838" cy="439737"/>
          </a:xfrm>
          <a:prstGeom prst="leftBrace">
            <a:avLst>
              <a:gd name="adj1" fmla="val 8367"/>
              <a:gd name="adj2" fmla="val 50000"/>
            </a:avLst>
          </a:prstGeom>
          <a:noFill/>
          <a:ln w="28575" cap="flat" cmpd="sng">
            <a:solidFill>
              <a:srgbClr val="FF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18" name="左大括号 17"/>
          <p:cNvSpPr/>
          <p:nvPr/>
        </p:nvSpPr>
        <p:spPr>
          <a:xfrm rot="-5400000">
            <a:off x="3506788" y="3346450"/>
            <a:ext cx="128587" cy="469900"/>
          </a:xfrm>
          <a:prstGeom prst="leftBrace">
            <a:avLst>
              <a:gd name="adj1" fmla="val 8289"/>
              <a:gd name="adj2" fmla="val 50000"/>
            </a:avLst>
          </a:prstGeom>
          <a:noFill/>
          <a:ln w="28575" cap="flat" cmpd="sng">
            <a:solidFill>
              <a:srgbClr val="FF0000"/>
            </a:solidFill>
            <a:prstDash val="solid"/>
            <a:headEnd type="none" w="med" len="med"/>
            <a:tailEnd type="none" w="med" len="med"/>
          </a:ln>
        </p:spPr>
        <p:txBody>
          <a:bodyPr/>
          <a:p>
            <a:endParaRPr lang="zh-CN" altLang="en-US" dirty="0">
              <a:latin typeface="Arial" panose="020B0604020202020204" pitchFamily="34" charset="0"/>
            </a:endParaRPr>
          </a:p>
        </p:txBody>
      </p:sp>
      <p:cxnSp>
        <p:nvCxnSpPr>
          <p:cNvPr id="19" name="直接箭头连接符 18"/>
          <p:cNvCxnSpPr/>
          <p:nvPr/>
        </p:nvCxnSpPr>
        <p:spPr>
          <a:xfrm flipH="1">
            <a:off x="2965450" y="3687763"/>
            <a:ext cx="596900" cy="473075"/>
          </a:xfrm>
          <a:prstGeom prst="straightConnector1">
            <a:avLst/>
          </a:prstGeom>
          <a:ln w="28575" cap="flat" cmpd="sng">
            <a:solidFill>
              <a:srgbClr val="FF0000"/>
            </a:solidFill>
            <a:prstDash val="solid"/>
            <a:headEnd type="none" w="med" len="med"/>
            <a:tailEnd type="arrow" w="med" len="med"/>
          </a:ln>
        </p:spPr>
      </p:cxnSp>
      <p:sp>
        <p:nvSpPr>
          <p:cNvPr id="20" name="TextBox 19"/>
          <p:cNvSpPr txBox="1"/>
          <p:nvPr/>
        </p:nvSpPr>
        <p:spPr>
          <a:xfrm>
            <a:off x="2328863" y="4171950"/>
            <a:ext cx="890587" cy="369888"/>
          </a:xfrm>
          <a:prstGeom prst="rect">
            <a:avLst/>
          </a:prstGeom>
          <a:noFill/>
          <a:ln w="9525" cap="flat" cmpd="sng">
            <a:solidFill>
              <a:srgbClr val="3BCCFF"/>
            </a:solidFill>
            <a:prstDash val="dash"/>
            <a:miter/>
            <a:headEnd type="none" w="med" len="med"/>
            <a:tailEnd type="none" w="med" len="med"/>
          </a:ln>
        </p:spPr>
        <p:txBody>
          <a:bodyPr>
            <a:spAutoFit/>
          </a:bodyPr>
          <a:p>
            <a:r>
              <a:rPr lang="en-US" altLang="zh-CN" dirty="0">
                <a:solidFill>
                  <a:srgbClr val="3BCCFF"/>
                </a:solidFill>
                <a:latin typeface="微软雅黑" panose="020B0503020204020204" pitchFamily="34" charset="-122"/>
                <a:ea typeface="微软雅黑" panose="020B0503020204020204" pitchFamily="34" charset="-122"/>
              </a:rPr>
              <a:t>width</a:t>
            </a:r>
            <a:endParaRPr lang="zh-CN" altLang="en-US" dirty="0">
              <a:solidFill>
                <a:srgbClr val="3BCCFF"/>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2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17" grpId="0" animBg="1"/>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7.2 CSS</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控制表格样式</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7651"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7657"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83063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7.2.1 CSS</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控制表格边框</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8"/>
          <p:cNvSpPr txBox="1"/>
          <p:nvPr/>
        </p:nvSpPr>
        <p:spPr>
          <a:xfrm>
            <a:off x="1647825" y="2190750"/>
            <a:ext cx="2862263" cy="554038"/>
          </a:xfrm>
          <a:prstGeom prst="rect">
            <a:avLst/>
          </a:prstGeom>
          <a:noFill/>
          <a:ln w="9525">
            <a:noFill/>
          </a:ln>
        </p:spPr>
        <p:txBody>
          <a:bodyPr>
            <a:spAutoFit/>
          </a:bodyPr>
          <a:p>
            <a:pPr>
              <a:lnSpc>
                <a:spcPct val="150000"/>
              </a:lnSpc>
            </a:pPr>
            <a:r>
              <a:rPr lang="en-US" altLang="zh-CN" sz="2000" dirty="0">
                <a:solidFill>
                  <a:srgbClr val="0070C0"/>
                </a:solidFill>
                <a:latin typeface="微软雅黑" panose="020B0503020204020204" pitchFamily="34" charset="-122"/>
                <a:ea typeface="微软雅黑" panose="020B0503020204020204" pitchFamily="34" charset="-122"/>
              </a:rPr>
              <a:t>CSS</a:t>
            </a:r>
            <a:r>
              <a:rPr lang="zh-CN" altLang="en-US" sz="2000" dirty="0">
                <a:solidFill>
                  <a:srgbClr val="0070C0"/>
                </a:solidFill>
                <a:latin typeface="微软雅黑" panose="020B0503020204020204" pitchFamily="34" charset="-122"/>
                <a:ea typeface="微软雅黑" panose="020B0503020204020204" pitchFamily="34" charset="-122"/>
              </a:rPr>
              <a:t>代码</a:t>
            </a:r>
            <a:r>
              <a:rPr lang="zh-CN" altLang="en-US" sz="2000" dirty="0">
                <a:latin typeface="微软雅黑" panose="020B0503020204020204" pitchFamily="34" charset="-122"/>
                <a:ea typeface="微软雅黑" panose="020B0503020204020204" pitchFamily="34" charset="-122"/>
              </a:rPr>
              <a:t>如下所示：</a:t>
            </a:r>
            <a:endParaRPr lang="zh-CN" altLang="en-US" sz="2000" dirty="0">
              <a:latin typeface="微软雅黑" panose="020B0503020204020204" pitchFamily="34" charset="-122"/>
              <a:ea typeface="微软雅黑" panose="020B0503020204020204" pitchFamily="34" charset="-122"/>
            </a:endParaRPr>
          </a:p>
        </p:txBody>
      </p:sp>
      <p:sp>
        <p:nvSpPr>
          <p:cNvPr id="8" name="Text Box 8"/>
          <p:cNvSpPr txBox="1">
            <a:spLocks noChangeArrowheads="1"/>
          </p:cNvSpPr>
          <p:nvPr/>
        </p:nvSpPr>
        <p:spPr bwMode="auto">
          <a:xfrm>
            <a:off x="1751013" y="2868613"/>
            <a:ext cx="5705475" cy="2678113"/>
          </a:xfrm>
          <a:prstGeom prst="rect">
            <a:avLst/>
          </a:prstGeom>
          <a:solidFill>
            <a:schemeClr val="bg1"/>
          </a:solidFill>
          <a:ln>
            <a:solidFill>
              <a:schemeClr val="bg1">
                <a:lumMod val="85000"/>
              </a:schemeClr>
            </a:solidFill>
          </a:ln>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table{</a:t>
            </a:r>
            <a:endPar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width:280px;</a:t>
            </a:r>
            <a:endPar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height:280px;</a:t>
            </a:r>
            <a:endPar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border:1px solid #F00;    /*</a:t>
            </a:r>
            <a:r>
              <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设置</a:t>
            </a: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table</a:t>
            </a:r>
            <a:r>
              <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的边框</a:t>
            </a: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a:t>
            </a:r>
            <a:endPar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a:t>
            </a:r>
            <a:endPar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err="1"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td,th</a:t>
            </a: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border:1px solid #F00; }    /*</a:t>
            </a:r>
            <a:r>
              <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为单元格单独设置边框</a:t>
            </a: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a:t>
            </a:r>
            <a:endPar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p:nvPr/>
        </p:nvSpPr>
        <p:spPr>
          <a:xfrm>
            <a:off x="1754188"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目录</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099" name="4.1"/>
          <p:cNvGrpSpPr/>
          <p:nvPr/>
        </p:nvGrpSpPr>
        <p:grpSpPr>
          <a:xfrm>
            <a:off x="1892300" y="1112838"/>
            <a:ext cx="4032250" cy="677862"/>
            <a:chOff x="1881786" y="1537493"/>
            <a:chExt cx="4032249" cy="677795"/>
          </a:xfrm>
        </p:grpSpPr>
        <p:grpSp>
          <p:nvGrpSpPr>
            <p:cNvPr id="4153" name="组合 29"/>
            <p:cNvGrpSpPr/>
            <p:nvPr/>
          </p:nvGrpSpPr>
          <p:grpSpPr>
            <a:xfrm rot="-12767">
              <a:off x="1881786" y="1703456"/>
              <a:ext cx="715856" cy="511832"/>
              <a:chOff x="2184595" y="2074922"/>
              <a:chExt cx="1049156" cy="928866"/>
            </a:xfrm>
          </p:grpSpPr>
          <p:grpSp>
            <p:nvGrpSpPr>
              <p:cNvPr id="4156" name="组合 31"/>
              <p:cNvGrpSpPr/>
              <p:nvPr/>
            </p:nvGrpSpPr>
            <p:grpSpPr>
              <a:xfrm>
                <a:off x="2184595" y="2074922"/>
                <a:ext cx="1048003" cy="928866"/>
                <a:chOff x="2155679" y="2074922"/>
                <a:chExt cx="1048003" cy="928866"/>
              </a:xfrm>
            </p:grpSpPr>
            <p:sp>
              <p:nvSpPr>
                <p:cNvPr id="47" name="圆角矩形 46"/>
                <p:cNvSpPr/>
                <p:nvPr/>
              </p:nvSpPr>
              <p:spPr>
                <a:xfrm>
                  <a:off x="2074254" y="2073146"/>
                  <a:ext cx="1133071"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7.1</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48" name="圆角矩形 47"/>
                <p:cNvSpPr/>
                <p:nvPr/>
              </p:nvSpPr>
              <p:spPr>
                <a:xfrm>
                  <a:off x="2102196" y="2127809"/>
                  <a:ext cx="1046986" cy="803713"/>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46" name="圆角矩形 5"/>
              <p:cNvSpPr/>
              <p:nvPr/>
            </p:nvSpPr>
            <p:spPr>
              <a:xfrm>
                <a:off x="2186549" y="2433417"/>
                <a:ext cx="1046985"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43" name="直接连接符 42"/>
            <p:cNvCxnSpPr/>
            <p:nvPr/>
          </p:nvCxnSpPr>
          <p:spPr>
            <a:xfrm flipV="1">
              <a:off x="2810474" y="1893058"/>
              <a:ext cx="3103561" cy="7936"/>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55" name="矩形 35"/>
            <p:cNvSpPr/>
            <p:nvPr/>
          </p:nvSpPr>
          <p:spPr>
            <a:xfrm>
              <a:off x="2734711" y="1537493"/>
              <a:ext cx="697627"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表格</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grpSp>
        <p:nvGrpSpPr>
          <p:cNvPr id="4100" name="4.1"/>
          <p:cNvGrpSpPr/>
          <p:nvPr/>
        </p:nvGrpSpPr>
        <p:grpSpPr>
          <a:xfrm>
            <a:off x="3429000" y="1839913"/>
            <a:ext cx="4032250" cy="677862"/>
            <a:chOff x="1881786" y="1537493"/>
            <a:chExt cx="4032249" cy="677795"/>
          </a:xfrm>
        </p:grpSpPr>
        <p:grpSp>
          <p:nvGrpSpPr>
            <p:cNvPr id="4146" name="组合 29"/>
            <p:cNvGrpSpPr/>
            <p:nvPr/>
          </p:nvGrpSpPr>
          <p:grpSpPr>
            <a:xfrm rot="-12767">
              <a:off x="1881786" y="1703456"/>
              <a:ext cx="715856" cy="511832"/>
              <a:chOff x="2184595" y="2074922"/>
              <a:chExt cx="1049156" cy="928866"/>
            </a:xfrm>
          </p:grpSpPr>
          <p:grpSp>
            <p:nvGrpSpPr>
              <p:cNvPr id="4149" name="组合 31"/>
              <p:cNvGrpSpPr/>
              <p:nvPr/>
            </p:nvGrpSpPr>
            <p:grpSpPr>
              <a:xfrm>
                <a:off x="2184595" y="2074922"/>
                <a:ext cx="1048003" cy="928866"/>
                <a:chOff x="2155679" y="2074922"/>
                <a:chExt cx="1048003" cy="928866"/>
              </a:xfrm>
            </p:grpSpPr>
            <p:sp>
              <p:nvSpPr>
                <p:cNvPr id="56" name="圆角矩形 55"/>
                <p:cNvSpPr/>
                <p:nvPr/>
              </p:nvSpPr>
              <p:spPr>
                <a:xfrm>
                  <a:off x="2074254" y="2073146"/>
                  <a:ext cx="1133071"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7.2</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57" name="圆角矩形 56"/>
                <p:cNvSpPr/>
                <p:nvPr/>
              </p:nvSpPr>
              <p:spPr>
                <a:xfrm>
                  <a:off x="2102196" y="2127809"/>
                  <a:ext cx="1046986" cy="803713"/>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55" name="圆角矩形 5"/>
              <p:cNvSpPr/>
              <p:nvPr/>
            </p:nvSpPr>
            <p:spPr>
              <a:xfrm>
                <a:off x="2186549" y="2433417"/>
                <a:ext cx="1046985"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52" name="直接连接符 51"/>
            <p:cNvCxnSpPr/>
            <p:nvPr/>
          </p:nvCxnSpPr>
          <p:spPr>
            <a:xfrm flipV="1">
              <a:off x="2810474" y="1893058"/>
              <a:ext cx="3103561" cy="7936"/>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48" name="矩形 35"/>
            <p:cNvSpPr/>
            <p:nvPr/>
          </p:nvSpPr>
          <p:spPr>
            <a:xfrm>
              <a:off x="2734711" y="1537493"/>
              <a:ext cx="2190022" cy="400070"/>
            </a:xfrm>
            <a:prstGeom prst="rect">
              <a:avLst/>
            </a:prstGeom>
            <a:noFill/>
            <a:ln w="9525">
              <a:noFill/>
            </a:ln>
          </p:spPr>
          <p:txBody>
            <a:bodyPr wrap="none">
              <a:spAutoFit/>
            </a:bodyPr>
            <a:p>
              <a:r>
                <a:rPr lang="en-US" altLang="zh-CN" sz="2000" dirty="0">
                  <a:solidFill>
                    <a:srgbClr val="1369B2"/>
                  </a:solidFill>
                  <a:latin typeface="微软雅黑" panose="020B0503020204020204" pitchFamily="34" charset="-122"/>
                  <a:ea typeface="微软雅黑" panose="020B0503020204020204" pitchFamily="34" charset="-122"/>
                </a:rPr>
                <a:t>CSS</a:t>
              </a:r>
              <a:r>
                <a:rPr lang="zh-CN" altLang="en-US" sz="2000" dirty="0">
                  <a:solidFill>
                    <a:srgbClr val="1369B2"/>
                  </a:solidFill>
                  <a:latin typeface="微软雅黑" panose="020B0503020204020204" pitchFamily="34" charset="-122"/>
                  <a:ea typeface="微软雅黑" panose="020B0503020204020204" pitchFamily="34" charset="-122"/>
                </a:rPr>
                <a:t>控制表格样式</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grpSp>
        <p:nvGrpSpPr>
          <p:cNvPr id="4101" name="4.1"/>
          <p:cNvGrpSpPr/>
          <p:nvPr/>
        </p:nvGrpSpPr>
        <p:grpSpPr>
          <a:xfrm>
            <a:off x="1914525" y="2593975"/>
            <a:ext cx="4032250" cy="677863"/>
            <a:chOff x="1881786" y="1537493"/>
            <a:chExt cx="4032249" cy="677795"/>
          </a:xfrm>
        </p:grpSpPr>
        <p:grpSp>
          <p:nvGrpSpPr>
            <p:cNvPr id="4139" name="组合 29"/>
            <p:cNvGrpSpPr/>
            <p:nvPr/>
          </p:nvGrpSpPr>
          <p:grpSpPr>
            <a:xfrm rot="-12767">
              <a:off x="1881786" y="1703456"/>
              <a:ext cx="715856" cy="511832"/>
              <a:chOff x="2184595" y="2074922"/>
              <a:chExt cx="1049156" cy="928866"/>
            </a:xfrm>
          </p:grpSpPr>
          <p:grpSp>
            <p:nvGrpSpPr>
              <p:cNvPr id="4142" name="组合 31"/>
              <p:cNvGrpSpPr/>
              <p:nvPr/>
            </p:nvGrpSpPr>
            <p:grpSpPr>
              <a:xfrm>
                <a:off x="2184595" y="2074922"/>
                <a:ext cx="1048003" cy="928866"/>
                <a:chOff x="2155679" y="2074922"/>
                <a:chExt cx="1048003" cy="928866"/>
              </a:xfrm>
            </p:grpSpPr>
            <p:sp>
              <p:nvSpPr>
                <p:cNvPr id="64" name="圆角矩形 63"/>
                <p:cNvSpPr/>
                <p:nvPr/>
              </p:nvSpPr>
              <p:spPr>
                <a:xfrm>
                  <a:off x="2074254" y="2073144"/>
                  <a:ext cx="1133071"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7.3</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65" name="圆角矩形 64"/>
                <p:cNvSpPr/>
                <p:nvPr/>
              </p:nvSpPr>
              <p:spPr>
                <a:xfrm>
                  <a:off x="2102196" y="2127809"/>
                  <a:ext cx="1046986"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63" name="圆角矩形 5"/>
              <p:cNvSpPr/>
              <p:nvPr/>
            </p:nvSpPr>
            <p:spPr>
              <a:xfrm>
                <a:off x="2186549" y="2433417"/>
                <a:ext cx="1046985"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60" name="直接连接符 59"/>
            <p:cNvCxnSpPr/>
            <p:nvPr/>
          </p:nvCxnSpPr>
          <p:spPr>
            <a:xfrm flipV="1">
              <a:off x="2810474" y="1893057"/>
              <a:ext cx="3103561" cy="7937"/>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41" name="矩形 35"/>
            <p:cNvSpPr/>
            <p:nvPr/>
          </p:nvSpPr>
          <p:spPr>
            <a:xfrm>
              <a:off x="2734711" y="1537493"/>
              <a:ext cx="697627"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表单</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grpSp>
        <p:nvGrpSpPr>
          <p:cNvPr id="4102" name="4.1"/>
          <p:cNvGrpSpPr/>
          <p:nvPr/>
        </p:nvGrpSpPr>
        <p:grpSpPr>
          <a:xfrm>
            <a:off x="3451225" y="3379788"/>
            <a:ext cx="4032250" cy="677862"/>
            <a:chOff x="1881786" y="1537493"/>
            <a:chExt cx="4032492" cy="677795"/>
          </a:xfrm>
        </p:grpSpPr>
        <p:grpSp>
          <p:nvGrpSpPr>
            <p:cNvPr id="4132" name="组合 29"/>
            <p:cNvGrpSpPr/>
            <p:nvPr/>
          </p:nvGrpSpPr>
          <p:grpSpPr>
            <a:xfrm rot="-12767">
              <a:off x="1881786" y="1703456"/>
              <a:ext cx="715856" cy="511832"/>
              <a:chOff x="2184595" y="2074922"/>
              <a:chExt cx="1049156" cy="928866"/>
            </a:xfrm>
          </p:grpSpPr>
          <p:grpSp>
            <p:nvGrpSpPr>
              <p:cNvPr id="4135" name="组合 31"/>
              <p:cNvGrpSpPr/>
              <p:nvPr/>
            </p:nvGrpSpPr>
            <p:grpSpPr>
              <a:xfrm>
                <a:off x="2184595" y="2074922"/>
                <a:ext cx="1048003" cy="928866"/>
                <a:chOff x="2155679" y="2074922"/>
                <a:chExt cx="1048003" cy="928866"/>
              </a:xfrm>
            </p:grpSpPr>
            <p:sp>
              <p:nvSpPr>
                <p:cNvPr id="73" name="圆角矩形 72"/>
                <p:cNvSpPr/>
                <p:nvPr/>
              </p:nvSpPr>
              <p:spPr>
                <a:xfrm>
                  <a:off x="2074250" y="2073146"/>
                  <a:ext cx="1133139"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7.4</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74" name="圆角矩形 73"/>
                <p:cNvSpPr/>
                <p:nvPr/>
              </p:nvSpPr>
              <p:spPr>
                <a:xfrm>
                  <a:off x="2102193" y="2127809"/>
                  <a:ext cx="1047049" cy="803713"/>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72" name="圆角矩形 5"/>
              <p:cNvSpPr/>
              <p:nvPr/>
            </p:nvSpPr>
            <p:spPr>
              <a:xfrm>
                <a:off x="2186549" y="2433417"/>
                <a:ext cx="1047048"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69" name="直接连接符 68"/>
            <p:cNvCxnSpPr/>
            <p:nvPr/>
          </p:nvCxnSpPr>
          <p:spPr>
            <a:xfrm flipV="1">
              <a:off x="2810530" y="1893058"/>
              <a:ext cx="3103748" cy="7936"/>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34" name="矩形 35"/>
            <p:cNvSpPr/>
            <p:nvPr/>
          </p:nvSpPr>
          <p:spPr>
            <a:xfrm>
              <a:off x="2734711" y="1537493"/>
              <a:ext cx="1210661"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表单控件</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sp>
        <p:nvSpPr>
          <p:cNvPr id="75" name="TextBox 126">
            <a:hlinkClick r:id="rId1" action="ppaction://hlinksldjump"/>
          </p:cNvPr>
          <p:cNvSpPr txBox="1">
            <a:spLocks noChangeArrowheads="1"/>
          </p:cNvSpPr>
          <p:nvPr/>
        </p:nvSpPr>
        <p:spPr bwMode="auto">
          <a:xfrm>
            <a:off x="2720975" y="2954338"/>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104" name="4.1"/>
          <p:cNvGrpSpPr/>
          <p:nvPr/>
        </p:nvGrpSpPr>
        <p:grpSpPr>
          <a:xfrm>
            <a:off x="2000250" y="4224338"/>
            <a:ext cx="4246563" cy="677862"/>
            <a:chOff x="1881786" y="1537493"/>
            <a:chExt cx="4246733" cy="677795"/>
          </a:xfrm>
        </p:grpSpPr>
        <p:grpSp>
          <p:nvGrpSpPr>
            <p:cNvPr id="4125" name="组合 29"/>
            <p:cNvGrpSpPr/>
            <p:nvPr/>
          </p:nvGrpSpPr>
          <p:grpSpPr>
            <a:xfrm rot="-12767">
              <a:off x="1881786" y="1703456"/>
              <a:ext cx="715856" cy="511832"/>
              <a:chOff x="2184595" y="2074922"/>
              <a:chExt cx="1049156" cy="928866"/>
            </a:xfrm>
          </p:grpSpPr>
          <p:grpSp>
            <p:nvGrpSpPr>
              <p:cNvPr id="4128" name="组合 31"/>
              <p:cNvGrpSpPr/>
              <p:nvPr/>
            </p:nvGrpSpPr>
            <p:grpSpPr>
              <a:xfrm>
                <a:off x="2184595" y="2074922"/>
                <a:ext cx="1048003" cy="928866"/>
                <a:chOff x="2155679" y="2074922"/>
                <a:chExt cx="1048003" cy="928866"/>
              </a:xfrm>
            </p:grpSpPr>
            <p:sp>
              <p:nvSpPr>
                <p:cNvPr id="62" name="圆角矩形 61"/>
                <p:cNvSpPr/>
                <p:nvPr/>
              </p:nvSpPr>
              <p:spPr>
                <a:xfrm>
                  <a:off x="2074251" y="2073146"/>
                  <a:ext cx="1133117"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7.5</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67" name="圆角矩形 66"/>
                <p:cNvSpPr/>
                <p:nvPr/>
              </p:nvSpPr>
              <p:spPr>
                <a:xfrm>
                  <a:off x="2102194" y="2127809"/>
                  <a:ext cx="1047028" cy="803713"/>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61" name="圆角矩形 5"/>
              <p:cNvSpPr/>
              <p:nvPr/>
            </p:nvSpPr>
            <p:spPr>
              <a:xfrm>
                <a:off x="2186549" y="2433417"/>
                <a:ext cx="1047028"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54" name="直接连接符 53"/>
            <p:cNvCxnSpPr/>
            <p:nvPr/>
          </p:nvCxnSpPr>
          <p:spPr>
            <a:xfrm>
              <a:off x="2810511" y="1900994"/>
              <a:ext cx="3318008"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27" name="矩形 35"/>
            <p:cNvSpPr/>
            <p:nvPr/>
          </p:nvSpPr>
          <p:spPr>
            <a:xfrm>
              <a:off x="2734711" y="1537493"/>
              <a:ext cx="2345608" cy="400070"/>
            </a:xfrm>
            <a:prstGeom prst="rect">
              <a:avLst/>
            </a:prstGeom>
            <a:noFill/>
            <a:ln w="9525">
              <a:noFill/>
            </a:ln>
          </p:spPr>
          <p:txBody>
            <a:bodyPr wrap="none">
              <a:spAutoFit/>
            </a:bodyPr>
            <a:p>
              <a:r>
                <a:rPr lang="en-US" altLang="zh-CN" sz="2000" dirty="0">
                  <a:solidFill>
                    <a:srgbClr val="1369B2"/>
                  </a:solidFill>
                  <a:latin typeface="微软雅黑" panose="020B0503020204020204" pitchFamily="34" charset="-122"/>
                  <a:ea typeface="微软雅黑" panose="020B0503020204020204" pitchFamily="34" charset="-122"/>
                </a:rPr>
                <a:t>HTML5</a:t>
              </a:r>
              <a:r>
                <a:rPr lang="zh-CN" altLang="en-US" sz="2000" dirty="0">
                  <a:solidFill>
                    <a:srgbClr val="1369B2"/>
                  </a:solidFill>
                  <a:latin typeface="微软雅黑" panose="020B0503020204020204" pitchFamily="34" charset="-122"/>
                  <a:ea typeface="微软雅黑" panose="020B0503020204020204" pitchFamily="34" charset="-122"/>
                </a:rPr>
                <a:t>表单新属性</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sp>
        <p:nvSpPr>
          <p:cNvPr id="68" name="TextBox 126">
            <a:hlinkClick r:id="rId2" action="ppaction://hlinksldjump"/>
          </p:cNvPr>
          <p:cNvSpPr txBox="1">
            <a:spLocks noChangeArrowheads="1"/>
          </p:cNvSpPr>
          <p:nvPr/>
        </p:nvSpPr>
        <p:spPr bwMode="auto">
          <a:xfrm>
            <a:off x="4278313" y="3741738"/>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58" name="TextBox 126">
            <a:hlinkClick r:id="rId3" action="ppaction://hlinksldjump"/>
          </p:cNvPr>
          <p:cNvSpPr txBox="1">
            <a:spLocks noChangeArrowheads="1"/>
          </p:cNvSpPr>
          <p:nvPr/>
        </p:nvSpPr>
        <p:spPr bwMode="auto">
          <a:xfrm>
            <a:off x="4278313" y="2209800"/>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107" name="4.1"/>
          <p:cNvGrpSpPr/>
          <p:nvPr/>
        </p:nvGrpSpPr>
        <p:grpSpPr>
          <a:xfrm>
            <a:off x="3451225" y="4937125"/>
            <a:ext cx="4352925" cy="677863"/>
            <a:chOff x="1881786" y="1537493"/>
            <a:chExt cx="4353398" cy="677795"/>
          </a:xfrm>
        </p:grpSpPr>
        <p:grpSp>
          <p:nvGrpSpPr>
            <p:cNvPr id="4118" name="组合 29"/>
            <p:cNvGrpSpPr/>
            <p:nvPr/>
          </p:nvGrpSpPr>
          <p:grpSpPr>
            <a:xfrm rot="-12767">
              <a:off x="1881786" y="1703456"/>
              <a:ext cx="715856" cy="511832"/>
              <a:chOff x="2184595" y="2074922"/>
              <a:chExt cx="1049156" cy="928866"/>
            </a:xfrm>
          </p:grpSpPr>
          <p:grpSp>
            <p:nvGrpSpPr>
              <p:cNvPr id="4121" name="组合 31"/>
              <p:cNvGrpSpPr/>
              <p:nvPr/>
            </p:nvGrpSpPr>
            <p:grpSpPr>
              <a:xfrm>
                <a:off x="2184595" y="2074922"/>
                <a:ext cx="1048003" cy="928866"/>
                <a:chOff x="2155679" y="2074922"/>
                <a:chExt cx="1048003" cy="928866"/>
              </a:xfrm>
            </p:grpSpPr>
            <p:sp>
              <p:nvSpPr>
                <p:cNvPr id="71" name="圆角矩形 70"/>
                <p:cNvSpPr/>
                <p:nvPr/>
              </p:nvSpPr>
              <p:spPr>
                <a:xfrm>
                  <a:off x="2074246" y="2073145"/>
                  <a:ext cx="1133194"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7.6</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76" name="圆角矩形 75"/>
                <p:cNvSpPr/>
                <p:nvPr/>
              </p:nvSpPr>
              <p:spPr>
                <a:xfrm>
                  <a:off x="2102190" y="2127809"/>
                  <a:ext cx="1047100"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70" name="圆角矩形 5"/>
              <p:cNvSpPr/>
              <p:nvPr/>
            </p:nvSpPr>
            <p:spPr>
              <a:xfrm>
                <a:off x="2186549" y="2433417"/>
                <a:ext cx="1047100"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51" name="直接连接符 50"/>
            <p:cNvCxnSpPr/>
            <p:nvPr/>
          </p:nvCxnSpPr>
          <p:spPr>
            <a:xfrm>
              <a:off x="2810575" y="1900995"/>
              <a:ext cx="3424609"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20" name="矩形 35"/>
            <p:cNvSpPr/>
            <p:nvPr/>
          </p:nvSpPr>
          <p:spPr>
            <a:xfrm>
              <a:off x="2734711" y="1537493"/>
              <a:ext cx="2190261" cy="400070"/>
            </a:xfrm>
            <a:prstGeom prst="rect">
              <a:avLst/>
            </a:prstGeom>
            <a:noFill/>
            <a:ln w="9525">
              <a:noFill/>
            </a:ln>
          </p:spPr>
          <p:txBody>
            <a:bodyPr wrap="none">
              <a:spAutoFit/>
            </a:bodyPr>
            <a:p>
              <a:r>
                <a:rPr lang="en-US" altLang="zh-CN" sz="2000" dirty="0">
                  <a:solidFill>
                    <a:srgbClr val="1369B2"/>
                  </a:solidFill>
                  <a:latin typeface="微软雅黑" panose="020B0503020204020204" pitchFamily="34" charset="-122"/>
                  <a:ea typeface="微软雅黑" panose="020B0503020204020204" pitchFamily="34" charset="-122"/>
                </a:rPr>
                <a:t>CSS</a:t>
              </a:r>
              <a:r>
                <a:rPr lang="zh-CN" altLang="en-US" sz="2000" dirty="0">
                  <a:solidFill>
                    <a:srgbClr val="1369B2"/>
                  </a:solidFill>
                  <a:latin typeface="微软雅黑" panose="020B0503020204020204" pitchFamily="34" charset="-122"/>
                  <a:ea typeface="微软雅黑" panose="020B0503020204020204" pitchFamily="34" charset="-122"/>
                </a:rPr>
                <a:t>控制表单样式</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sp>
        <p:nvSpPr>
          <p:cNvPr id="77" name="TextBox 126">
            <a:hlinkClick r:id="rId4" action="ppaction://hlinksldjump"/>
          </p:cNvPr>
          <p:cNvSpPr txBox="1">
            <a:spLocks noChangeArrowheads="1"/>
          </p:cNvSpPr>
          <p:nvPr/>
        </p:nvSpPr>
        <p:spPr bwMode="auto">
          <a:xfrm>
            <a:off x="2720975" y="4587875"/>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109" name="4.1"/>
          <p:cNvGrpSpPr/>
          <p:nvPr/>
        </p:nvGrpSpPr>
        <p:grpSpPr>
          <a:xfrm>
            <a:off x="2000250" y="5686425"/>
            <a:ext cx="4670425" cy="677863"/>
            <a:chOff x="1881786" y="1537493"/>
            <a:chExt cx="4670149" cy="677795"/>
          </a:xfrm>
        </p:grpSpPr>
        <p:grpSp>
          <p:nvGrpSpPr>
            <p:cNvPr id="4111" name="组合 29"/>
            <p:cNvGrpSpPr/>
            <p:nvPr/>
          </p:nvGrpSpPr>
          <p:grpSpPr>
            <a:xfrm rot="-12767">
              <a:off x="1881786" y="1703456"/>
              <a:ext cx="715856" cy="511832"/>
              <a:chOff x="2184595" y="2074922"/>
              <a:chExt cx="1049156" cy="928866"/>
            </a:xfrm>
          </p:grpSpPr>
          <p:grpSp>
            <p:nvGrpSpPr>
              <p:cNvPr id="4114" name="组合 31"/>
              <p:cNvGrpSpPr/>
              <p:nvPr/>
            </p:nvGrpSpPr>
            <p:grpSpPr>
              <a:xfrm>
                <a:off x="2184595" y="2074922"/>
                <a:ext cx="1048003" cy="928866"/>
                <a:chOff x="2155679" y="2074922"/>
                <a:chExt cx="1048003" cy="928866"/>
              </a:xfrm>
            </p:grpSpPr>
            <p:sp>
              <p:nvSpPr>
                <p:cNvPr id="82" name="圆角矩形 81"/>
                <p:cNvSpPr/>
                <p:nvPr/>
              </p:nvSpPr>
              <p:spPr>
                <a:xfrm>
                  <a:off x="2074259" y="2073144"/>
                  <a:ext cx="1133004"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7.7</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83" name="圆角矩形 82"/>
                <p:cNvSpPr/>
                <p:nvPr/>
              </p:nvSpPr>
              <p:spPr>
                <a:xfrm>
                  <a:off x="2102199" y="2127809"/>
                  <a:ext cx="1046924"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81" name="圆角矩形 5"/>
              <p:cNvSpPr/>
              <p:nvPr/>
            </p:nvSpPr>
            <p:spPr>
              <a:xfrm>
                <a:off x="2186549" y="2433417"/>
                <a:ext cx="1046924"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78" name="直接连接符 77"/>
            <p:cNvCxnSpPr/>
            <p:nvPr/>
          </p:nvCxnSpPr>
          <p:spPr>
            <a:xfrm>
              <a:off x="2810419" y="1900995"/>
              <a:ext cx="3741516"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13" name="矩形 35"/>
            <p:cNvSpPr/>
            <p:nvPr/>
          </p:nvSpPr>
          <p:spPr>
            <a:xfrm>
              <a:off x="2734711" y="1537493"/>
              <a:ext cx="3817224"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阶段案例</a:t>
              </a:r>
              <a:r>
                <a:rPr lang="en-US" altLang="zh-CN" sz="2000" dirty="0">
                  <a:solidFill>
                    <a:srgbClr val="1369B2"/>
                  </a:solidFill>
                  <a:latin typeface="微软雅黑" panose="020B0503020204020204" pitchFamily="34" charset="-122"/>
                  <a:ea typeface="微软雅黑" panose="020B0503020204020204" pitchFamily="34" charset="-122"/>
                </a:rPr>
                <a:t>——</a:t>
              </a:r>
              <a:r>
                <a:rPr lang="zh-CN" altLang="en-US" sz="2000" dirty="0">
                  <a:solidFill>
                    <a:srgbClr val="1369B2"/>
                  </a:solidFill>
                  <a:latin typeface="微软雅黑" panose="020B0503020204020204" pitchFamily="34" charset="-122"/>
                  <a:ea typeface="微软雅黑" panose="020B0503020204020204" pitchFamily="34" charset="-122"/>
                </a:rPr>
                <a:t>制作表单注册页面</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sp>
        <p:nvSpPr>
          <p:cNvPr id="85" name="TextBox 126">
            <a:hlinkClick r:id="rId5" action="ppaction://hlinksldjump"/>
          </p:cNvPr>
          <p:cNvSpPr txBox="1">
            <a:spLocks noChangeArrowheads="1"/>
          </p:cNvSpPr>
          <p:nvPr/>
        </p:nvSpPr>
        <p:spPr bwMode="auto">
          <a:xfrm>
            <a:off x="2720975" y="1476375"/>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7.2 CSS</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控制表格样式</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8675"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869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83063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7.2.1 CSS</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控制表格边框</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Text Box 8"/>
          <p:cNvSpPr txBox="1"/>
          <p:nvPr/>
        </p:nvSpPr>
        <p:spPr>
          <a:xfrm>
            <a:off x="2884488" y="2127250"/>
            <a:ext cx="4184650" cy="338138"/>
          </a:xfrm>
          <a:prstGeom prst="rect">
            <a:avLst/>
          </a:prstGeom>
          <a:noFill/>
          <a:ln w="9525">
            <a:noFill/>
          </a:ln>
        </p:spPr>
        <p:txBody>
          <a:bodyPr>
            <a:spAutoFit/>
          </a:bodyPr>
          <a:p>
            <a:pPr eaLnBrk="1" hangingPunct="1"/>
            <a:r>
              <a:rPr lang="zh-CN" altLang="zh-CN" sz="1600" dirty="0">
                <a:solidFill>
                  <a:srgbClr val="0070C0"/>
                </a:solidFill>
                <a:latin typeface="微软雅黑" panose="020B0503020204020204" pitchFamily="34" charset="-122"/>
                <a:ea typeface="微软雅黑" panose="020B0503020204020204" pitchFamily="34" charset="-122"/>
              </a:rPr>
              <a:t>学习</a:t>
            </a:r>
            <a:r>
              <a:rPr lang="en-US" altLang="zh-CN" sz="1600" dirty="0">
                <a:solidFill>
                  <a:srgbClr val="0070C0"/>
                </a:solidFill>
                <a:latin typeface="微软雅黑" panose="020B0503020204020204" pitchFamily="34" charset="-122"/>
                <a:ea typeface="微软雅黑" panose="020B0503020204020204" pitchFamily="34" charset="-122"/>
              </a:rPr>
              <a:t>CSS</a:t>
            </a:r>
            <a:r>
              <a:rPr lang="zh-CN" altLang="zh-CN" sz="1600" dirty="0">
                <a:solidFill>
                  <a:srgbClr val="0070C0"/>
                </a:solidFill>
                <a:latin typeface="微软雅黑" panose="020B0503020204020204" pitchFamily="34" charset="-122"/>
                <a:ea typeface="微软雅黑" panose="020B0503020204020204" pitchFamily="34" charset="-122"/>
              </a:rPr>
              <a:t>控制表格边框时需要注意以下几点：</a:t>
            </a:r>
            <a:endParaRPr lang="zh-CN" altLang="en-US" sz="1600" dirty="0">
              <a:solidFill>
                <a:srgbClr val="0070C0"/>
              </a:solidFill>
              <a:latin typeface="微软雅黑" panose="020B0503020204020204" pitchFamily="34" charset="-122"/>
              <a:ea typeface="微软雅黑" panose="020B0503020204020204" pitchFamily="34" charset="-122"/>
            </a:endParaRPr>
          </a:p>
        </p:txBody>
      </p:sp>
      <p:pic>
        <p:nvPicPr>
          <p:cNvPr id="8" name="Picture 10" descr="注意小人"/>
          <p:cNvPicPr>
            <a:picLocks noChangeAspect="1"/>
          </p:cNvPicPr>
          <p:nvPr/>
        </p:nvPicPr>
        <p:blipFill>
          <a:blip r:embed="rId2"/>
          <a:stretch>
            <a:fillRect/>
          </a:stretch>
        </p:blipFill>
        <p:spPr>
          <a:xfrm>
            <a:off x="-228600" y="1874838"/>
            <a:ext cx="3354388" cy="3421062"/>
          </a:xfrm>
          <a:prstGeom prst="rect">
            <a:avLst/>
          </a:prstGeom>
          <a:noFill/>
          <a:ln w="9525">
            <a:noFill/>
          </a:ln>
        </p:spPr>
      </p:pic>
      <p:sp>
        <p:nvSpPr>
          <p:cNvPr id="9" name="TextBox 1"/>
          <p:cNvSpPr txBox="1"/>
          <p:nvPr/>
        </p:nvSpPr>
        <p:spPr>
          <a:xfrm>
            <a:off x="3276600" y="2568575"/>
            <a:ext cx="5330825" cy="831850"/>
          </a:xfrm>
          <a:prstGeom prst="rect">
            <a:avLst/>
          </a:prstGeom>
          <a:noFill/>
          <a:ln w="9525">
            <a:noFill/>
          </a:ln>
        </p:spPr>
        <p:txBody>
          <a:bodyPr>
            <a:spAutoFit/>
          </a:bodyPr>
          <a:p>
            <a:pPr>
              <a:lnSpc>
                <a:spcPct val="200000"/>
              </a:lnSpc>
            </a:pPr>
            <a:r>
              <a:rPr lang="en-US" altLang="zh-CN" sz="1300" dirty="0">
                <a:latin typeface="微软雅黑" panose="020B0503020204020204" pitchFamily="34" charset="-122"/>
                <a:ea typeface="微软雅黑" panose="020B0503020204020204" pitchFamily="34" charset="-122"/>
              </a:rPr>
              <a:t>border-collapse</a:t>
            </a:r>
            <a:r>
              <a:rPr lang="zh-CN" altLang="zh-CN" sz="1300" dirty="0">
                <a:latin typeface="微软雅黑" panose="020B0503020204020204" pitchFamily="34" charset="-122"/>
                <a:ea typeface="微软雅黑" panose="020B0503020204020204" pitchFamily="34" charset="-122"/>
              </a:rPr>
              <a:t>属性的属性值除了</a:t>
            </a:r>
            <a:r>
              <a:rPr lang="en-US" altLang="zh-CN" sz="1300" dirty="0">
                <a:latin typeface="微软雅黑" panose="020B0503020204020204" pitchFamily="34" charset="-122"/>
                <a:ea typeface="微软雅黑" panose="020B0503020204020204" pitchFamily="34" charset="-122"/>
              </a:rPr>
              <a:t>collapse</a:t>
            </a:r>
            <a:r>
              <a:rPr lang="zh-CN" altLang="zh-CN" sz="1300" dirty="0">
                <a:latin typeface="微软雅黑" panose="020B0503020204020204" pitchFamily="34" charset="-122"/>
                <a:ea typeface="微软雅黑" panose="020B0503020204020204" pitchFamily="34" charset="-122"/>
              </a:rPr>
              <a:t>（合并）之外，还可以为</a:t>
            </a:r>
            <a:r>
              <a:rPr lang="en-US" altLang="zh-CN" sz="1300" dirty="0">
                <a:latin typeface="微软雅黑" panose="020B0503020204020204" pitchFamily="34" charset="-122"/>
                <a:ea typeface="微软雅黑" panose="020B0503020204020204" pitchFamily="34" charset="-122"/>
              </a:rPr>
              <a:t>separate</a:t>
            </a:r>
            <a:r>
              <a:rPr lang="zh-CN" altLang="zh-CN" sz="1300" dirty="0">
                <a:latin typeface="微软雅黑" panose="020B0503020204020204" pitchFamily="34" charset="-122"/>
                <a:ea typeface="微软雅黑" panose="020B0503020204020204" pitchFamily="34" charset="-122"/>
              </a:rPr>
              <a:t>（分离），默认为</a:t>
            </a:r>
            <a:r>
              <a:rPr lang="en-US" altLang="zh-CN" sz="1300" dirty="0">
                <a:latin typeface="微软雅黑" panose="020B0503020204020204" pitchFamily="34" charset="-122"/>
                <a:ea typeface="微软雅黑" panose="020B0503020204020204" pitchFamily="34" charset="-122"/>
              </a:rPr>
              <a:t>separate</a:t>
            </a:r>
            <a:r>
              <a:rPr lang="zh-CN" altLang="zh-CN"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p:txBody>
      </p:sp>
      <p:sp>
        <p:nvSpPr>
          <p:cNvPr id="10" name="矩形 2"/>
          <p:cNvSpPr/>
          <p:nvPr/>
        </p:nvSpPr>
        <p:spPr>
          <a:xfrm>
            <a:off x="2919413" y="2849563"/>
            <a:ext cx="201612" cy="201612"/>
          </a:xfrm>
          <a:prstGeom prst="rect">
            <a:avLst/>
          </a:prstGeom>
          <a:solidFill>
            <a:srgbClr val="FACE2E"/>
          </a:solidFill>
          <a:ln w="9525">
            <a:noFill/>
          </a:ln>
        </p:spPr>
        <p:txBody>
          <a:bodyPr/>
          <a:p>
            <a:endParaRPr lang="zh-CN" altLang="en-US" dirty="0">
              <a:latin typeface="Arial" panose="020B0604020202020204" pitchFamily="34" charset="0"/>
            </a:endParaRPr>
          </a:p>
        </p:txBody>
      </p:sp>
      <p:cxnSp>
        <p:nvCxnSpPr>
          <p:cNvPr id="11" name="直接连接符 10"/>
          <p:cNvCxnSpPr/>
          <p:nvPr/>
        </p:nvCxnSpPr>
        <p:spPr bwMode="auto">
          <a:xfrm>
            <a:off x="3013075" y="2498725"/>
            <a:ext cx="3941763" cy="0"/>
          </a:xfrm>
          <a:prstGeom prst="line">
            <a:avLst/>
          </a:prstGeom>
          <a:noFill/>
          <a:ln w="317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a:off x="2914650" y="3592513"/>
            <a:ext cx="5335588" cy="0"/>
          </a:xfrm>
          <a:prstGeom prst="line">
            <a:avLst/>
          </a:prstGeom>
          <a:noFill/>
          <a:ln w="31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
          <p:cNvSpPr txBox="1"/>
          <p:nvPr/>
        </p:nvSpPr>
        <p:spPr>
          <a:xfrm>
            <a:off x="3294063" y="4641850"/>
            <a:ext cx="5246687" cy="892175"/>
          </a:xfrm>
          <a:prstGeom prst="rect">
            <a:avLst/>
          </a:prstGeom>
          <a:noFill/>
          <a:ln w="9525">
            <a:noFill/>
          </a:ln>
        </p:spPr>
        <p:txBody>
          <a:bodyPr>
            <a:spAutoFit/>
          </a:bodyPr>
          <a:p>
            <a:pPr>
              <a:lnSpc>
                <a:spcPct val="200000"/>
              </a:lnSpc>
            </a:pPr>
            <a:r>
              <a:rPr lang="zh-CN" altLang="zh-CN" sz="1300" dirty="0">
                <a:latin typeface="微软雅黑" panose="020B0503020204020204" pitchFamily="34" charset="-122"/>
                <a:ea typeface="微软雅黑" panose="020B0503020204020204" pitchFamily="34" charset="-122"/>
              </a:rPr>
              <a:t>行</a:t>
            </a:r>
            <a:r>
              <a:rPr lang="zh-CN" altLang="en-US" sz="1300" dirty="0">
                <a:latin typeface="微软雅黑" panose="020B0503020204020204" pitchFamily="34" charset="-122"/>
                <a:ea typeface="微软雅黑" panose="020B0503020204020204" pitchFamily="34" charset="-122"/>
              </a:rPr>
              <a:t>标签</a:t>
            </a:r>
            <a:r>
              <a:rPr lang="en-US" altLang="zh-CN" sz="1300" dirty="0">
                <a:latin typeface="微软雅黑" panose="020B0503020204020204" pitchFamily="34" charset="-122"/>
                <a:ea typeface="微软雅黑" panose="020B0503020204020204" pitchFamily="34" charset="-122"/>
              </a:rPr>
              <a:t>&lt;tr&gt;</a:t>
            </a:r>
            <a:r>
              <a:rPr lang="zh-CN" altLang="zh-CN" sz="1300" dirty="0">
                <a:latin typeface="微软雅黑" panose="020B0503020204020204" pitchFamily="34" charset="-122"/>
                <a:ea typeface="微软雅黑" panose="020B0503020204020204" pitchFamily="34" charset="-122"/>
              </a:rPr>
              <a:t>无</a:t>
            </a:r>
            <a:r>
              <a:rPr lang="en-US" altLang="zh-CN" sz="1300" dirty="0">
                <a:latin typeface="微软雅黑" panose="020B0503020204020204" pitchFamily="34" charset="-122"/>
                <a:ea typeface="微软雅黑" panose="020B0503020204020204" pitchFamily="34" charset="-122"/>
              </a:rPr>
              <a:t>border</a:t>
            </a:r>
            <a:r>
              <a:rPr lang="zh-CN" altLang="zh-CN" sz="1300" dirty="0">
                <a:latin typeface="微软雅黑" panose="020B0503020204020204" pitchFamily="34" charset="-122"/>
                <a:ea typeface="微软雅黑" panose="020B0503020204020204" pitchFamily="34" charset="-122"/>
              </a:rPr>
              <a:t>样式属性，本书不再做具体的演示，初学者可以自己测试加深理解。</a:t>
            </a:r>
            <a:endParaRPr lang="zh-CN" altLang="en-US" sz="1300" dirty="0">
              <a:latin typeface="微软雅黑" panose="020B0503020204020204" pitchFamily="34" charset="-122"/>
              <a:ea typeface="微软雅黑" panose="020B0503020204020204" pitchFamily="34" charset="-122"/>
            </a:endParaRPr>
          </a:p>
        </p:txBody>
      </p:sp>
      <p:sp>
        <p:nvSpPr>
          <p:cNvPr id="14" name="TextBox 1"/>
          <p:cNvSpPr txBox="1"/>
          <p:nvPr/>
        </p:nvSpPr>
        <p:spPr>
          <a:xfrm>
            <a:off x="3286125" y="3581400"/>
            <a:ext cx="5330825" cy="831850"/>
          </a:xfrm>
          <a:prstGeom prst="rect">
            <a:avLst/>
          </a:prstGeom>
          <a:noFill/>
          <a:ln w="9525">
            <a:noFill/>
          </a:ln>
        </p:spPr>
        <p:txBody>
          <a:bodyPr>
            <a:spAutoFit/>
          </a:bodyPr>
          <a:p>
            <a:pPr>
              <a:lnSpc>
                <a:spcPct val="200000"/>
              </a:lnSpc>
            </a:pPr>
            <a:r>
              <a:rPr lang="zh-CN" altLang="zh-CN" sz="1300" dirty="0">
                <a:latin typeface="微软雅黑" panose="020B0503020204020204" pitchFamily="34" charset="-122"/>
                <a:ea typeface="微软雅黑" panose="020B0503020204020204" pitchFamily="34" charset="-122"/>
              </a:rPr>
              <a:t>当表格的</a:t>
            </a:r>
            <a:r>
              <a:rPr lang="en-US" altLang="zh-CN" sz="1300" dirty="0">
                <a:latin typeface="微软雅黑" panose="020B0503020204020204" pitchFamily="34" charset="-122"/>
                <a:ea typeface="微软雅黑" panose="020B0503020204020204" pitchFamily="34" charset="-122"/>
              </a:rPr>
              <a:t>border-collapse</a:t>
            </a:r>
            <a:r>
              <a:rPr lang="zh-CN" altLang="zh-CN" sz="1300" dirty="0">
                <a:latin typeface="微软雅黑" panose="020B0503020204020204" pitchFamily="34" charset="-122"/>
                <a:ea typeface="微软雅黑" panose="020B0503020204020204" pitchFamily="34" charset="-122"/>
              </a:rPr>
              <a:t>属性设置为</a:t>
            </a:r>
            <a:r>
              <a:rPr lang="en-US" altLang="zh-CN" sz="1300" dirty="0">
                <a:latin typeface="微软雅黑" panose="020B0503020204020204" pitchFamily="34" charset="-122"/>
                <a:ea typeface="微软雅黑" panose="020B0503020204020204" pitchFamily="34" charset="-122"/>
              </a:rPr>
              <a:t>collapse</a:t>
            </a:r>
            <a:r>
              <a:rPr lang="zh-CN" altLang="zh-CN" sz="1300" dirty="0">
                <a:latin typeface="微软雅黑" panose="020B0503020204020204" pitchFamily="34" charset="-122"/>
                <a:ea typeface="微软雅黑" panose="020B0503020204020204" pitchFamily="34" charset="-122"/>
              </a:rPr>
              <a:t>时， </a:t>
            </a:r>
            <a:r>
              <a:rPr lang="en-US" altLang="zh-CN" sz="1300" dirty="0">
                <a:latin typeface="微软雅黑" panose="020B0503020204020204" pitchFamily="34" charset="-122"/>
                <a:ea typeface="微软雅黑" panose="020B0503020204020204" pitchFamily="34" charset="-122"/>
              </a:rPr>
              <a:t>HTML</a:t>
            </a:r>
            <a:r>
              <a:rPr lang="zh-CN" altLang="zh-CN" sz="1300" dirty="0">
                <a:latin typeface="微软雅黑" panose="020B0503020204020204" pitchFamily="34" charset="-122"/>
                <a:ea typeface="微软雅黑" panose="020B0503020204020204" pitchFamily="34" charset="-122"/>
              </a:rPr>
              <a:t>中设置的</a:t>
            </a:r>
            <a:r>
              <a:rPr lang="en-US" altLang="zh-CN" sz="1300" dirty="0">
                <a:latin typeface="微软雅黑" panose="020B0503020204020204" pitchFamily="34" charset="-122"/>
                <a:ea typeface="微软雅黑" panose="020B0503020204020204" pitchFamily="34" charset="-122"/>
              </a:rPr>
              <a:t>cellspacing</a:t>
            </a:r>
            <a:r>
              <a:rPr lang="zh-CN" altLang="zh-CN" sz="1300" dirty="0">
                <a:latin typeface="微软雅黑" panose="020B0503020204020204" pitchFamily="34" charset="-122"/>
                <a:ea typeface="微软雅黑" panose="020B0503020204020204" pitchFamily="34" charset="-122"/>
              </a:rPr>
              <a:t>属性值无效。</a:t>
            </a:r>
            <a:endParaRPr lang="en-US" altLang="zh-CN" sz="1300" dirty="0">
              <a:latin typeface="微软雅黑" panose="020B0503020204020204" pitchFamily="34" charset="-122"/>
              <a:ea typeface="微软雅黑" panose="020B0503020204020204" pitchFamily="34" charset="-122"/>
            </a:endParaRPr>
          </a:p>
        </p:txBody>
      </p:sp>
      <p:cxnSp>
        <p:nvCxnSpPr>
          <p:cNvPr id="15" name="直接连接符 14"/>
          <p:cNvCxnSpPr/>
          <p:nvPr/>
        </p:nvCxnSpPr>
        <p:spPr bwMode="auto">
          <a:xfrm>
            <a:off x="2900363" y="4587875"/>
            <a:ext cx="5449888" cy="0"/>
          </a:xfrm>
          <a:prstGeom prst="line">
            <a:avLst/>
          </a:prstGeom>
          <a:noFill/>
          <a:ln w="31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2"/>
          <p:cNvSpPr txBox="1"/>
          <p:nvPr/>
        </p:nvSpPr>
        <p:spPr>
          <a:xfrm>
            <a:off x="2868613" y="2795588"/>
            <a:ext cx="258762" cy="307975"/>
          </a:xfrm>
          <a:prstGeom prst="rect">
            <a:avLst/>
          </a:prstGeom>
          <a:solidFill>
            <a:srgbClr val="0070C0"/>
          </a:solidFill>
          <a:ln w="9525">
            <a:noFill/>
          </a:ln>
        </p:spPr>
        <p:txBody>
          <a:bodyPr>
            <a:spAutoFit/>
          </a:bodyPr>
          <a:p>
            <a:r>
              <a:rPr lang="en-US" altLang="zh-CN" sz="1400" dirty="0">
                <a:solidFill>
                  <a:schemeClr val="bg1"/>
                </a:solidFill>
                <a:latin typeface="Aharoni" pitchFamily="2" charset="-79"/>
                <a:ea typeface="Aharoni" pitchFamily="2" charset="-79"/>
              </a:rPr>
              <a:t>A</a:t>
            </a:r>
            <a:endParaRPr lang="zh-CN" altLang="en-US" sz="1400" dirty="0">
              <a:solidFill>
                <a:schemeClr val="bg1"/>
              </a:solidFill>
              <a:latin typeface="Aharoni" pitchFamily="2" charset="-79"/>
              <a:ea typeface="Aharoni" pitchFamily="2" charset="-79"/>
            </a:endParaRPr>
          </a:p>
        </p:txBody>
      </p:sp>
      <p:sp>
        <p:nvSpPr>
          <p:cNvPr id="17" name="矩形 2"/>
          <p:cNvSpPr/>
          <p:nvPr/>
        </p:nvSpPr>
        <p:spPr>
          <a:xfrm>
            <a:off x="2917825" y="3843338"/>
            <a:ext cx="201613" cy="201612"/>
          </a:xfrm>
          <a:prstGeom prst="rect">
            <a:avLst/>
          </a:prstGeom>
          <a:solidFill>
            <a:srgbClr val="FACE2E"/>
          </a:solidFill>
          <a:ln w="9525">
            <a:noFill/>
          </a:ln>
        </p:spPr>
        <p:txBody>
          <a:bodyPr/>
          <a:p>
            <a:endParaRPr lang="zh-CN" altLang="en-US" dirty="0">
              <a:latin typeface="Arial" panose="020B0604020202020204" pitchFamily="34" charset="0"/>
            </a:endParaRPr>
          </a:p>
        </p:txBody>
      </p:sp>
      <p:sp>
        <p:nvSpPr>
          <p:cNvPr id="18" name="TextBox 33"/>
          <p:cNvSpPr txBox="1"/>
          <p:nvPr/>
        </p:nvSpPr>
        <p:spPr>
          <a:xfrm>
            <a:off x="2867025" y="3790950"/>
            <a:ext cx="258763" cy="307975"/>
          </a:xfrm>
          <a:prstGeom prst="rect">
            <a:avLst/>
          </a:prstGeom>
          <a:solidFill>
            <a:srgbClr val="0070C0"/>
          </a:solidFill>
          <a:ln w="9525">
            <a:noFill/>
          </a:ln>
        </p:spPr>
        <p:txBody>
          <a:bodyPr>
            <a:spAutoFit/>
          </a:bodyPr>
          <a:p>
            <a:r>
              <a:rPr lang="en-US" altLang="zh-CN" sz="1400" dirty="0">
                <a:solidFill>
                  <a:schemeClr val="bg1"/>
                </a:solidFill>
                <a:latin typeface="Aharoni" pitchFamily="2" charset="-79"/>
                <a:ea typeface="Aharoni" pitchFamily="2" charset="-79"/>
              </a:rPr>
              <a:t>B</a:t>
            </a:r>
            <a:endParaRPr lang="zh-CN" altLang="en-US" sz="1400" dirty="0">
              <a:solidFill>
                <a:schemeClr val="bg1"/>
              </a:solidFill>
              <a:latin typeface="Aharoni" pitchFamily="2" charset="-79"/>
              <a:ea typeface="Aharoni" pitchFamily="2" charset="-79"/>
            </a:endParaRPr>
          </a:p>
        </p:txBody>
      </p:sp>
      <p:sp>
        <p:nvSpPr>
          <p:cNvPr id="19" name="矩形 2"/>
          <p:cNvSpPr/>
          <p:nvPr/>
        </p:nvSpPr>
        <p:spPr>
          <a:xfrm>
            <a:off x="2925763" y="4897438"/>
            <a:ext cx="201612" cy="203200"/>
          </a:xfrm>
          <a:prstGeom prst="rect">
            <a:avLst/>
          </a:prstGeom>
          <a:solidFill>
            <a:srgbClr val="FACE2E"/>
          </a:solidFill>
          <a:ln w="9525">
            <a:noFill/>
          </a:ln>
        </p:spPr>
        <p:txBody>
          <a:bodyPr/>
          <a:p>
            <a:endParaRPr lang="zh-CN" altLang="en-US" dirty="0">
              <a:latin typeface="Arial" panose="020B0604020202020204" pitchFamily="34" charset="0"/>
            </a:endParaRPr>
          </a:p>
        </p:txBody>
      </p:sp>
      <p:sp>
        <p:nvSpPr>
          <p:cNvPr id="20" name="TextBox 35"/>
          <p:cNvSpPr txBox="1"/>
          <p:nvPr/>
        </p:nvSpPr>
        <p:spPr>
          <a:xfrm>
            <a:off x="2873375" y="4845050"/>
            <a:ext cx="258763" cy="307975"/>
          </a:xfrm>
          <a:prstGeom prst="rect">
            <a:avLst/>
          </a:prstGeom>
          <a:solidFill>
            <a:srgbClr val="0070C0"/>
          </a:solidFill>
          <a:ln w="9525">
            <a:noFill/>
          </a:ln>
        </p:spPr>
        <p:txBody>
          <a:bodyPr>
            <a:spAutoFit/>
          </a:bodyPr>
          <a:p>
            <a:r>
              <a:rPr lang="en-US" altLang="zh-CN" sz="1400" dirty="0">
                <a:solidFill>
                  <a:schemeClr val="bg1"/>
                </a:solidFill>
                <a:latin typeface="Aharoni" pitchFamily="2" charset="-79"/>
                <a:ea typeface="Aharoni" pitchFamily="2" charset="-79"/>
              </a:rPr>
              <a:t>C</a:t>
            </a:r>
            <a:endParaRPr lang="zh-CN" altLang="en-US" sz="1400" dirty="0">
              <a:solidFill>
                <a:schemeClr val="bg1"/>
              </a:solidFill>
              <a:latin typeface="Aharoni" pitchFamily="2" charset="-79"/>
              <a:ea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7"/>
                                        </p:tgtEl>
                                        <p:attrNameLst>
                                          <p:attrName>ppt_x</p:attrName>
                                          <p:attrName>ppt_y</p:attrName>
                                        </p:attrNameLst>
                                      </p:cBhvr>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22" presetClass="entr" presetSubtype="8"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p:bldP spid="14" grpId="0"/>
      <p:bldP spid="16" grpId="0" animBg="1"/>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7.2 CSS</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控制表格样式</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9699"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9711"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416331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7.2.2 </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CSS</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控制单元格边距</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45"/>
          <p:cNvGrpSpPr/>
          <p:nvPr/>
        </p:nvGrpSpPr>
        <p:grpSpPr>
          <a:xfrm>
            <a:off x="676275" y="2049463"/>
            <a:ext cx="8137525" cy="1371600"/>
            <a:chOff x="641723" y="5014685"/>
            <a:chExt cx="8138351" cy="1370517"/>
          </a:xfrm>
        </p:grpSpPr>
        <p:grpSp>
          <p:nvGrpSpPr>
            <p:cNvPr id="29702" name="组合 76"/>
            <p:cNvGrpSpPr/>
            <p:nvPr/>
          </p:nvGrpSpPr>
          <p:grpSpPr>
            <a:xfrm>
              <a:off x="641723" y="5014685"/>
              <a:ext cx="8138351" cy="1370517"/>
              <a:chOff x="533397" y="3181246"/>
              <a:chExt cx="11474177" cy="1932653"/>
            </a:xfrm>
          </p:grpSpPr>
          <p:grpSp>
            <p:nvGrpSpPr>
              <p:cNvPr id="29704" name="组合 72"/>
              <p:cNvGrpSpPr/>
              <p:nvPr/>
            </p:nvGrpSpPr>
            <p:grpSpPr>
              <a:xfrm>
                <a:off x="533397" y="3181246"/>
                <a:ext cx="11474177" cy="1932653"/>
                <a:chOff x="1523997" y="2388304"/>
                <a:chExt cx="12749090" cy="2129279"/>
              </a:xfrm>
            </p:grpSpPr>
            <p:sp>
              <p:nvSpPr>
                <p:cNvPr id="20" name="矩形 19"/>
                <p:cNvSpPr/>
                <p:nvPr/>
              </p:nvSpPr>
              <p:spPr>
                <a:xfrm>
                  <a:off x="1523997" y="2735790"/>
                  <a:ext cx="12749090" cy="1781793"/>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任意多边形 20"/>
                <p:cNvSpPr/>
                <p:nvPr/>
              </p:nvSpPr>
              <p:spPr>
                <a:xfrm>
                  <a:off x="1832403" y="2388304"/>
                  <a:ext cx="3444692" cy="576680"/>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0070C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29705" name="矩形 75"/>
              <p:cNvSpPr/>
              <p:nvPr/>
            </p:nvSpPr>
            <p:spPr>
              <a:xfrm>
                <a:off x="810936" y="3193947"/>
                <a:ext cx="2974544" cy="520818"/>
              </a:xfrm>
              <a:prstGeom prst="rect">
                <a:avLst/>
              </a:prstGeom>
              <a:noFill/>
              <a:ln w="9525">
                <a:noFill/>
              </a:ln>
            </p:spPr>
            <p:txBody>
              <a:bodyPr>
                <a:spAutoFit/>
              </a:bodyPr>
              <a:p>
                <a:pPr algn="ctr"/>
                <a:r>
                  <a:rPr lang="zh-CN" altLang="en-US" dirty="0">
                    <a:solidFill>
                      <a:schemeClr val="bg1"/>
                    </a:solidFill>
                    <a:latin typeface="微软雅黑" panose="020B0503020204020204" pitchFamily="34" charset="-122"/>
                    <a:ea typeface="微软雅黑" panose="020B0503020204020204" pitchFamily="34" charset="-122"/>
                  </a:rPr>
                  <a:t>知识概述</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9703" name="矩形 15"/>
            <p:cNvSpPr/>
            <p:nvPr/>
          </p:nvSpPr>
          <p:spPr>
            <a:xfrm>
              <a:off x="780819" y="5487721"/>
              <a:ext cx="7999255" cy="839567"/>
            </a:xfrm>
            <a:prstGeom prst="rect">
              <a:avLst/>
            </a:prstGeom>
            <a:noFill/>
            <a:ln w="9525">
              <a:noFill/>
            </a:ln>
          </p:spPr>
          <p:txBody>
            <a:bodyPr>
              <a:spAutoFit/>
            </a:bodyPr>
            <a:p>
              <a:pPr>
                <a:lnSpc>
                  <a:spcPct val="135000"/>
                </a:lnSpc>
              </a:pPr>
              <a:r>
                <a:rPr lang="zh-CN" altLang="en-US" dirty="0">
                  <a:latin typeface="微软雅黑" panose="020B0503020204020204" pitchFamily="34" charset="-122"/>
                  <a:ea typeface="微软雅黑" panose="020B0503020204020204" pitchFamily="34" charset="-122"/>
                </a:rPr>
                <a:t>设置单元格内容与边框之间的距离，可以对</a:t>
              </a:r>
              <a:r>
                <a:rPr lang="en-US" altLang="zh-CN" dirty="0">
                  <a:latin typeface="微软雅黑" panose="020B0503020204020204" pitchFamily="34" charset="-122"/>
                  <a:ea typeface="微软雅黑" panose="020B0503020204020204" pitchFamily="34" charset="-122"/>
                </a:rPr>
                <a:t>&lt;td&gt;</a:t>
              </a:r>
              <a:r>
                <a:rPr lang="zh-CN" altLang="en-US" dirty="0">
                  <a:latin typeface="微软雅黑" panose="020B0503020204020204" pitchFamily="34" charset="-122"/>
                  <a:ea typeface="微软雅黑" panose="020B0503020204020204" pitchFamily="34" charset="-122"/>
                </a:rPr>
                <a:t>标签应用内边距样式属性</a:t>
              </a:r>
              <a:r>
                <a:rPr lang="en-US" altLang="zh-CN" dirty="0">
                  <a:latin typeface="微软雅黑" panose="020B0503020204020204" pitchFamily="34" charset="-122"/>
                  <a:ea typeface="微软雅黑" panose="020B0503020204020204" pitchFamily="34" charset="-122"/>
                </a:rPr>
                <a:t>padding</a:t>
              </a:r>
              <a:r>
                <a:rPr lang="zh-CN" altLang="en-US" dirty="0">
                  <a:latin typeface="微软雅黑" panose="020B0503020204020204" pitchFamily="34" charset="-122"/>
                  <a:ea typeface="微软雅黑" panose="020B0503020204020204" pitchFamily="34" charset="-122"/>
                </a:rPr>
                <a:t>，或对</a:t>
              </a:r>
              <a:r>
                <a:rPr lang="en-US" altLang="zh-CN" dirty="0">
                  <a:latin typeface="微软雅黑" panose="020B0503020204020204" pitchFamily="34" charset="-122"/>
                  <a:ea typeface="微软雅黑" panose="020B0503020204020204" pitchFamily="34" charset="-122"/>
                </a:rPr>
                <a:t>&lt;table&gt;</a:t>
              </a:r>
              <a:r>
                <a:rPr lang="zh-CN" altLang="en-US" dirty="0">
                  <a:latin typeface="微软雅黑" panose="020B0503020204020204" pitchFamily="34" charset="-122"/>
                  <a:ea typeface="微软雅黑" panose="020B0503020204020204" pitchFamily="34" charset="-122"/>
                </a:rPr>
                <a:t>标签应用</a:t>
              </a:r>
              <a:r>
                <a:rPr lang="en-US" altLang="zh-CN" dirty="0">
                  <a:latin typeface="微软雅黑" panose="020B0503020204020204" pitchFamily="34" charset="-122"/>
                  <a:ea typeface="微软雅黑" panose="020B0503020204020204" pitchFamily="34" charset="-122"/>
                </a:rPr>
                <a:t>HTML</a:t>
              </a:r>
              <a:r>
                <a:rPr lang="zh-CN" altLang="en-US" dirty="0">
                  <a:latin typeface="微软雅黑" panose="020B0503020204020204" pitchFamily="34" charset="-122"/>
                  <a:ea typeface="微软雅黑" panose="020B0503020204020204" pitchFamily="34" charset="-122"/>
                </a:rPr>
                <a:t>标签属性</a:t>
              </a:r>
              <a:r>
                <a:rPr lang="en-US" altLang="zh-CN" dirty="0">
                  <a:latin typeface="微软雅黑" panose="020B0503020204020204" pitchFamily="34" charset="-122"/>
                  <a:ea typeface="微软雅黑" panose="020B0503020204020204" pitchFamily="34" charset="-122"/>
                </a:rPr>
                <a:t>cellpadding</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grpSp>
      <p:sp>
        <p:nvSpPr>
          <p:cNvPr id="22" name="矩形 21"/>
          <p:cNvSpPr/>
          <p:nvPr/>
        </p:nvSpPr>
        <p:spPr>
          <a:xfrm>
            <a:off x="676275" y="3686175"/>
            <a:ext cx="8137525" cy="2170113"/>
          </a:xfrm>
          <a:prstGeom prst="rect">
            <a:avLst/>
          </a:prstGeom>
          <a:solidFill>
            <a:schemeClr val="bg1">
              <a:lumMod val="95000"/>
            </a:schemeClr>
          </a:solidFill>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th,td{</a:t>
            </a:r>
            <a:endPar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border:1px solid #30F;     /*</a:t>
            </a:r>
            <a:r>
              <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为单元格单独设置边框</a:t>
            </a: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endPar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padding:20px;              /*</a:t>
            </a:r>
            <a:r>
              <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为单元格内容与边框设置</a:t>
            </a: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20px</a:t>
            </a:r>
            <a:r>
              <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的内边距</a:t>
            </a: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endPar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margin:20px;     /*</a:t>
            </a:r>
            <a:r>
              <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为单元格与单元格边框之间设置</a:t>
            </a: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20px</a:t>
            </a:r>
            <a:r>
              <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的外边距</a:t>
            </a: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endPar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  </a:t>
            </a:r>
            <a:endParaRPr kumimoji="0" lang="zh-CN"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7.2 CSS</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控制表格样式</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Text Box 8"/>
          <p:cNvSpPr txBox="1"/>
          <p:nvPr/>
        </p:nvSpPr>
        <p:spPr>
          <a:xfrm>
            <a:off x="3054350" y="2932113"/>
            <a:ext cx="4492625" cy="338137"/>
          </a:xfrm>
          <a:prstGeom prst="rect">
            <a:avLst/>
          </a:prstGeom>
          <a:noFill/>
          <a:ln w="9525">
            <a:noFill/>
          </a:ln>
        </p:spPr>
        <p:txBody>
          <a:bodyPr>
            <a:spAutoFit/>
          </a:bodyPr>
          <a:p>
            <a:pPr eaLnBrk="1" hangingPunct="1"/>
            <a:r>
              <a:rPr lang="zh-CN" altLang="zh-CN" sz="1600" dirty="0">
                <a:solidFill>
                  <a:srgbClr val="0070C0"/>
                </a:solidFill>
                <a:latin typeface="微软雅黑" panose="020B0503020204020204" pitchFamily="34" charset="-122"/>
                <a:ea typeface="微软雅黑" panose="020B0503020204020204" pitchFamily="34" charset="-122"/>
              </a:rPr>
              <a:t>学习</a:t>
            </a:r>
            <a:r>
              <a:rPr lang="en-US" altLang="zh-CN" sz="1600" dirty="0">
                <a:solidFill>
                  <a:srgbClr val="0070C0"/>
                </a:solidFill>
                <a:latin typeface="微软雅黑" panose="020B0503020204020204" pitchFamily="34" charset="-122"/>
                <a:ea typeface="微软雅黑" panose="020B0503020204020204" pitchFamily="34" charset="-122"/>
              </a:rPr>
              <a:t>CSS</a:t>
            </a:r>
            <a:r>
              <a:rPr lang="zh-CN" altLang="zh-CN" sz="1600" dirty="0">
                <a:solidFill>
                  <a:srgbClr val="0070C0"/>
                </a:solidFill>
                <a:latin typeface="微软雅黑" panose="020B0503020204020204" pitchFamily="34" charset="-122"/>
                <a:ea typeface="微软雅黑" panose="020B0503020204020204" pitchFamily="34" charset="-122"/>
              </a:rPr>
              <a:t>控制单元格边距时需要注意以下几点：</a:t>
            </a:r>
            <a:endParaRPr lang="zh-CN" altLang="en-US" sz="1600" dirty="0">
              <a:solidFill>
                <a:srgbClr val="0070C0"/>
              </a:solidFill>
              <a:latin typeface="微软雅黑" panose="020B0503020204020204" pitchFamily="34" charset="-122"/>
              <a:ea typeface="微软雅黑" panose="020B0503020204020204" pitchFamily="34" charset="-122"/>
            </a:endParaRPr>
          </a:p>
        </p:txBody>
      </p:sp>
      <p:pic>
        <p:nvPicPr>
          <p:cNvPr id="4" name="Picture 10" descr="注意小人"/>
          <p:cNvPicPr>
            <a:picLocks noChangeAspect="1"/>
          </p:cNvPicPr>
          <p:nvPr/>
        </p:nvPicPr>
        <p:blipFill>
          <a:blip r:embed="rId1"/>
          <a:stretch>
            <a:fillRect/>
          </a:stretch>
        </p:blipFill>
        <p:spPr>
          <a:xfrm>
            <a:off x="-171450" y="2078038"/>
            <a:ext cx="3354388" cy="3421062"/>
          </a:xfrm>
          <a:prstGeom prst="rect">
            <a:avLst/>
          </a:prstGeom>
          <a:noFill/>
          <a:ln w="9525">
            <a:noFill/>
          </a:ln>
        </p:spPr>
      </p:pic>
      <p:sp>
        <p:nvSpPr>
          <p:cNvPr id="5" name="TextBox 1"/>
          <p:cNvSpPr txBox="1"/>
          <p:nvPr/>
        </p:nvSpPr>
        <p:spPr>
          <a:xfrm>
            <a:off x="3559175" y="3643313"/>
            <a:ext cx="5330825" cy="433387"/>
          </a:xfrm>
          <a:prstGeom prst="rect">
            <a:avLst/>
          </a:prstGeom>
          <a:noFill/>
          <a:ln w="9525">
            <a:noFill/>
          </a:ln>
        </p:spPr>
        <p:txBody>
          <a:bodyPr>
            <a:spAutoFit/>
          </a:bodyPr>
          <a:p>
            <a:pPr>
              <a:lnSpc>
                <a:spcPct val="200000"/>
              </a:lnSpc>
            </a:pPr>
            <a:r>
              <a:rPr lang="zh-CN" altLang="zh-CN" sz="1300" dirty="0">
                <a:latin typeface="微软雅黑" panose="020B0503020204020204" pitchFamily="34" charset="-122"/>
                <a:ea typeface="微软雅黑" panose="020B0503020204020204" pitchFamily="34" charset="-122"/>
              </a:rPr>
              <a:t>行</a:t>
            </a:r>
            <a:r>
              <a:rPr lang="zh-CN" altLang="en-US" sz="1300" dirty="0">
                <a:latin typeface="微软雅黑" panose="020B0503020204020204" pitchFamily="34" charset="-122"/>
                <a:ea typeface="微软雅黑" panose="020B0503020204020204" pitchFamily="34" charset="-122"/>
              </a:rPr>
              <a:t>标签</a:t>
            </a:r>
            <a:r>
              <a:rPr lang="en-US" altLang="zh-CN" sz="1300" dirty="0">
                <a:latin typeface="微软雅黑" panose="020B0503020204020204" pitchFamily="34" charset="-122"/>
                <a:ea typeface="微软雅黑" panose="020B0503020204020204" pitchFamily="34" charset="-122"/>
              </a:rPr>
              <a:t>&lt;tr&gt;</a:t>
            </a:r>
            <a:r>
              <a:rPr lang="zh-CN" altLang="zh-CN" sz="1300" dirty="0">
                <a:latin typeface="微软雅黑" panose="020B0503020204020204" pitchFamily="34" charset="-122"/>
                <a:ea typeface="微软雅黑" panose="020B0503020204020204" pitchFamily="34" charset="-122"/>
              </a:rPr>
              <a:t>无内边距属性</a:t>
            </a:r>
            <a:r>
              <a:rPr lang="en-US" altLang="zh-CN" sz="1300" dirty="0">
                <a:latin typeface="微软雅黑" panose="020B0503020204020204" pitchFamily="34" charset="-122"/>
                <a:ea typeface="微软雅黑" panose="020B0503020204020204" pitchFamily="34" charset="-122"/>
              </a:rPr>
              <a:t>padding</a:t>
            </a:r>
            <a:r>
              <a:rPr lang="zh-CN" altLang="zh-CN" sz="1300" dirty="0">
                <a:latin typeface="微软雅黑" panose="020B0503020204020204" pitchFamily="34" charset="-122"/>
                <a:ea typeface="微软雅黑" panose="020B0503020204020204" pitchFamily="34" charset="-122"/>
              </a:rPr>
              <a:t>和外边距属性</a:t>
            </a:r>
            <a:r>
              <a:rPr lang="en-US" altLang="zh-CN" sz="1300" dirty="0">
                <a:latin typeface="微软雅黑" panose="020B0503020204020204" pitchFamily="34" charset="-122"/>
                <a:ea typeface="微软雅黑" panose="020B0503020204020204" pitchFamily="34" charset="-122"/>
              </a:rPr>
              <a:t>margin</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p:txBody>
      </p:sp>
      <p:sp>
        <p:nvSpPr>
          <p:cNvPr id="6" name="矩形 2"/>
          <p:cNvSpPr/>
          <p:nvPr/>
        </p:nvSpPr>
        <p:spPr>
          <a:xfrm>
            <a:off x="3201988" y="3833813"/>
            <a:ext cx="201612" cy="201612"/>
          </a:xfrm>
          <a:prstGeom prst="rect">
            <a:avLst/>
          </a:prstGeom>
          <a:solidFill>
            <a:srgbClr val="FACE2E"/>
          </a:solidFill>
          <a:ln w="9525">
            <a:noFill/>
          </a:ln>
        </p:spPr>
        <p:txBody>
          <a:bodyPr/>
          <a:p>
            <a:endParaRPr lang="zh-CN" altLang="en-US" dirty="0">
              <a:latin typeface="Arial" panose="020B0604020202020204" pitchFamily="34" charset="0"/>
            </a:endParaRPr>
          </a:p>
        </p:txBody>
      </p:sp>
      <p:cxnSp>
        <p:nvCxnSpPr>
          <p:cNvPr id="7" name="直接连接符 6"/>
          <p:cNvCxnSpPr/>
          <p:nvPr/>
        </p:nvCxnSpPr>
        <p:spPr bwMode="auto">
          <a:xfrm>
            <a:off x="3182938" y="3303588"/>
            <a:ext cx="4148138" cy="0"/>
          </a:xfrm>
          <a:prstGeom prst="line">
            <a:avLst/>
          </a:prstGeom>
          <a:noFill/>
          <a:ln w="317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3197225" y="4248150"/>
            <a:ext cx="5335588" cy="0"/>
          </a:xfrm>
          <a:prstGeom prst="line">
            <a:avLst/>
          </a:prstGeom>
          <a:noFill/>
          <a:ln w="31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1"/>
          <p:cNvSpPr txBox="1"/>
          <p:nvPr/>
        </p:nvSpPr>
        <p:spPr>
          <a:xfrm>
            <a:off x="3568700" y="4449763"/>
            <a:ext cx="5330825" cy="833437"/>
          </a:xfrm>
          <a:prstGeom prst="rect">
            <a:avLst/>
          </a:prstGeom>
          <a:noFill/>
          <a:ln w="9525">
            <a:noFill/>
          </a:ln>
        </p:spPr>
        <p:txBody>
          <a:bodyPr>
            <a:spAutoFit/>
          </a:bodyPr>
          <a:p>
            <a:pPr>
              <a:lnSpc>
                <a:spcPct val="200000"/>
              </a:lnSpc>
            </a:pPr>
            <a:r>
              <a:rPr lang="zh-CN" altLang="zh-CN" sz="1300" dirty="0">
                <a:latin typeface="微软雅黑" panose="020B0503020204020204" pitchFamily="34" charset="-122"/>
                <a:ea typeface="微软雅黑" panose="020B0503020204020204" pitchFamily="34" charset="-122"/>
              </a:rPr>
              <a:t>外边距属性</a:t>
            </a:r>
            <a:r>
              <a:rPr lang="en-US" altLang="zh-CN" sz="1300" dirty="0">
                <a:latin typeface="微软雅黑" panose="020B0503020204020204" pitchFamily="34" charset="-122"/>
                <a:ea typeface="微软雅黑" panose="020B0503020204020204" pitchFamily="34" charset="-122"/>
              </a:rPr>
              <a:t>margin</a:t>
            </a:r>
            <a:r>
              <a:rPr lang="zh-CN" altLang="en-US" sz="1300" dirty="0">
                <a:latin typeface="微软雅黑" panose="020B0503020204020204" pitchFamily="34" charset="-122"/>
                <a:ea typeface="微软雅黑" panose="020B0503020204020204" pitchFamily="34" charset="-122"/>
              </a:rPr>
              <a:t>对单元格无效，</a:t>
            </a:r>
            <a:r>
              <a:rPr lang="zh-CN" altLang="zh-CN" sz="1300" dirty="0">
                <a:latin typeface="微软雅黑" panose="020B0503020204020204" pitchFamily="34" charset="-122"/>
                <a:ea typeface="微软雅黑" panose="020B0503020204020204" pitchFamily="34" charset="-122"/>
              </a:rPr>
              <a:t>要想设置相邻单元格边框之间的距离，只能对</a:t>
            </a:r>
            <a:r>
              <a:rPr lang="en-US" altLang="zh-CN" sz="1300" dirty="0">
                <a:latin typeface="微软雅黑" panose="020B0503020204020204" pitchFamily="34" charset="-122"/>
                <a:ea typeface="微软雅黑" panose="020B0503020204020204" pitchFamily="34" charset="-122"/>
              </a:rPr>
              <a:t>&lt;table&gt;</a:t>
            </a:r>
            <a:r>
              <a:rPr lang="zh-CN" altLang="en-US" sz="1300" dirty="0">
                <a:latin typeface="微软雅黑" panose="020B0503020204020204" pitchFamily="34" charset="-122"/>
                <a:ea typeface="微软雅黑" panose="020B0503020204020204" pitchFamily="34" charset="-122"/>
              </a:rPr>
              <a:t>标签</a:t>
            </a:r>
            <a:r>
              <a:rPr lang="zh-CN" altLang="zh-CN" sz="1300" dirty="0">
                <a:latin typeface="微软雅黑" panose="020B0503020204020204" pitchFamily="34" charset="-122"/>
                <a:ea typeface="微软雅黑" panose="020B0503020204020204" pitchFamily="34" charset="-122"/>
              </a:rPr>
              <a:t>应用</a:t>
            </a:r>
            <a:r>
              <a:rPr lang="en-US" altLang="zh-CN" sz="1300" dirty="0">
                <a:latin typeface="微软雅黑" panose="020B0503020204020204" pitchFamily="34" charset="-122"/>
                <a:ea typeface="微软雅黑" panose="020B0503020204020204" pitchFamily="34" charset="-122"/>
              </a:rPr>
              <a:t>HTML</a:t>
            </a:r>
            <a:r>
              <a:rPr lang="zh-CN" altLang="en-US" sz="1300" dirty="0">
                <a:latin typeface="微软雅黑" panose="020B0503020204020204" pitchFamily="34" charset="-122"/>
                <a:ea typeface="微软雅黑" panose="020B0503020204020204" pitchFamily="34" charset="-122"/>
              </a:rPr>
              <a:t>标签</a:t>
            </a:r>
            <a:r>
              <a:rPr lang="zh-CN" altLang="zh-CN" sz="1300" dirty="0">
                <a:latin typeface="微软雅黑" panose="020B0503020204020204" pitchFamily="34" charset="-122"/>
                <a:ea typeface="微软雅黑" panose="020B0503020204020204" pitchFamily="34" charset="-122"/>
              </a:rPr>
              <a:t>属性</a:t>
            </a:r>
            <a:r>
              <a:rPr lang="en-US" altLang="zh-CN" sz="1300" dirty="0">
                <a:latin typeface="微软雅黑" panose="020B0503020204020204" pitchFamily="34" charset="-122"/>
                <a:ea typeface="微软雅黑" panose="020B0503020204020204" pitchFamily="34" charset="-122"/>
              </a:rPr>
              <a:t>cellspacing</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p:txBody>
      </p:sp>
      <p:sp>
        <p:nvSpPr>
          <p:cNvPr id="10" name="TextBox 12"/>
          <p:cNvSpPr txBox="1"/>
          <p:nvPr/>
        </p:nvSpPr>
        <p:spPr>
          <a:xfrm>
            <a:off x="3151188" y="3779838"/>
            <a:ext cx="258762" cy="307975"/>
          </a:xfrm>
          <a:prstGeom prst="rect">
            <a:avLst/>
          </a:prstGeom>
          <a:solidFill>
            <a:srgbClr val="0070C0"/>
          </a:solidFill>
          <a:ln w="9525">
            <a:noFill/>
          </a:ln>
        </p:spPr>
        <p:txBody>
          <a:bodyPr>
            <a:spAutoFit/>
          </a:bodyPr>
          <a:p>
            <a:r>
              <a:rPr lang="en-US" altLang="zh-CN" sz="1400" dirty="0">
                <a:solidFill>
                  <a:schemeClr val="bg1"/>
                </a:solidFill>
                <a:latin typeface="Aharoni" pitchFamily="2" charset="-79"/>
                <a:ea typeface="Aharoni" pitchFamily="2" charset="-79"/>
              </a:rPr>
              <a:t>A</a:t>
            </a:r>
            <a:endParaRPr lang="zh-CN" altLang="en-US" sz="1400" dirty="0">
              <a:solidFill>
                <a:schemeClr val="bg1"/>
              </a:solidFill>
              <a:latin typeface="Aharoni" pitchFamily="2" charset="-79"/>
              <a:ea typeface="Aharoni" pitchFamily="2" charset="-79"/>
            </a:endParaRPr>
          </a:p>
        </p:txBody>
      </p:sp>
      <p:sp>
        <p:nvSpPr>
          <p:cNvPr id="11" name="矩形 2"/>
          <p:cNvSpPr/>
          <p:nvPr/>
        </p:nvSpPr>
        <p:spPr>
          <a:xfrm>
            <a:off x="3200400" y="4643438"/>
            <a:ext cx="201613" cy="201612"/>
          </a:xfrm>
          <a:prstGeom prst="rect">
            <a:avLst/>
          </a:prstGeom>
          <a:solidFill>
            <a:srgbClr val="FACE2E"/>
          </a:solidFill>
          <a:ln w="9525">
            <a:noFill/>
          </a:ln>
        </p:spPr>
        <p:txBody>
          <a:bodyPr/>
          <a:p>
            <a:endParaRPr lang="zh-CN" altLang="en-US" dirty="0">
              <a:latin typeface="Arial" panose="020B0604020202020204" pitchFamily="34" charset="0"/>
            </a:endParaRPr>
          </a:p>
        </p:txBody>
      </p:sp>
      <p:sp>
        <p:nvSpPr>
          <p:cNvPr id="12" name="TextBox 33"/>
          <p:cNvSpPr txBox="1"/>
          <p:nvPr/>
        </p:nvSpPr>
        <p:spPr>
          <a:xfrm>
            <a:off x="3149600" y="4589463"/>
            <a:ext cx="258763" cy="307975"/>
          </a:xfrm>
          <a:prstGeom prst="rect">
            <a:avLst/>
          </a:prstGeom>
          <a:solidFill>
            <a:srgbClr val="0070C0"/>
          </a:solidFill>
          <a:ln w="9525">
            <a:noFill/>
          </a:ln>
        </p:spPr>
        <p:txBody>
          <a:bodyPr>
            <a:spAutoFit/>
          </a:bodyPr>
          <a:p>
            <a:r>
              <a:rPr lang="en-US" altLang="zh-CN" sz="1400" dirty="0">
                <a:solidFill>
                  <a:schemeClr val="bg1"/>
                </a:solidFill>
                <a:latin typeface="Aharoni" pitchFamily="2" charset="-79"/>
                <a:ea typeface="Aharoni" pitchFamily="2" charset="-79"/>
              </a:rPr>
              <a:t>B</a:t>
            </a:r>
            <a:endParaRPr lang="zh-CN" altLang="en-US" sz="1400" dirty="0">
              <a:solidFill>
                <a:schemeClr val="bg1"/>
              </a:solidFill>
              <a:latin typeface="Aharoni" pitchFamily="2" charset="-79"/>
              <a:ea typeface="Aharoni" pitchFamily="2" charset="-79"/>
            </a:endParaRPr>
          </a:p>
        </p:txBody>
      </p:sp>
      <p:grpSp>
        <p:nvGrpSpPr>
          <p:cNvPr id="30733" name="组合 14"/>
          <p:cNvGrpSpPr/>
          <p:nvPr/>
        </p:nvGrpSpPr>
        <p:grpSpPr>
          <a:xfrm>
            <a:off x="0" y="969963"/>
            <a:ext cx="9144000" cy="1028700"/>
            <a:chOff x="0" y="969484"/>
            <a:chExt cx="9144000" cy="1029179"/>
          </a:xfrm>
        </p:grpSpPr>
        <p:sp>
          <p:nvSpPr>
            <p:cNvPr id="14" name="矩形 1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0737" name="Picture 2" descr="C:\Documents and Settings\Administrator\桌面\小人.png"/>
            <p:cNvPicPr>
              <a:picLocks noChangeAspect="1"/>
            </p:cNvPicPr>
            <p:nvPr/>
          </p:nvPicPr>
          <p:blipFill>
            <a:blip r:embed="rId2"/>
            <a:stretch>
              <a:fillRect/>
            </a:stretch>
          </p:blipFill>
          <p:spPr>
            <a:xfrm>
              <a:off x="492125" y="969963"/>
              <a:ext cx="1323975" cy="1028700"/>
            </a:xfrm>
            <a:prstGeom prst="rect">
              <a:avLst/>
            </a:prstGeom>
            <a:noFill/>
            <a:ln w="9525">
              <a:noFill/>
            </a:ln>
          </p:spPr>
        </p:pic>
        <p:sp>
          <p:nvSpPr>
            <p:cNvPr id="16" name="矩形 15"/>
            <p:cNvSpPr/>
            <p:nvPr/>
          </p:nvSpPr>
          <p:spPr>
            <a:xfrm>
              <a:off x="1755775" y="1142602"/>
              <a:ext cx="416331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7.2.2 </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CSS</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控制单元格边距</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3"/>
                                        </p:tgtEl>
                                        <p:attrNameLst>
                                          <p:attrName>ppt_x</p:attrName>
                                          <p:attrName>ppt_y</p:attrName>
                                        </p:attrNameLst>
                                      </p:cBhvr>
                                    </p:animMotion>
                                    <p:animRot by="1500000">
                                      <p:cBhvr>
                                        <p:cTn id="10" dur="125" fill="hold">
                                          <p:stCondLst>
                                            <p:cond delay="0"/>
                                          </p:stCondLst>
                                        </p:cTn>
                                        <p:tgtEl>
                                          <p:spTgt spid="3"/>
                                        </p:tgtEl>
                                        <p:attrNameLst>
                                          <p:attrName>r</p:attrName>
                                        </p:attrNameLst>
                                      </p:cBhvr>
                                    </p:animRot>
                                    <p:animRot by="-1500000">
                                      <p:cBhvr>
                                        <p:cTn id="11" dur="125" fill="hold">
                                          <p:stCondLst>
                                            <p:cond delay="125"/>
                                          </p:stCondLst>
                                        </p:cTn>
                                        <p:tgtEl>
                                          <p:spTgt spid="3"/>
                                        </p:tgtEl>
                                        <p:attrNameLst>
                                          <p:attrName>r</p:attrName>
                                        </p:attrNameLst>
                                      </p:cBhvr>
                                    </p:animRot>
                                    <p:animRot by="-1500000">
                                      <p:cBhvr>
                                        <p:cTn id="12" dur="125" fill="hold">
                                          <p:stCondLst>
                                            <p:cond delay="250"/>
                                          </p:stCondLst>
                                        </p:cTn>
                                        <p:tgtEl>
                                          <p:spTgt spid="3"/>
                                        </p:tgtEl>
                                        <p:attrNameLst>
                                          <p:attrName>r</p:attrName>
                                        </p:attrNameLst>
                                      </p:cBhvr>
                                    </p:animRot>
                                    <p:animRot by="1500000">
                                      <p:cBhvr>
                                        <p:cTn id="13" dur="125" fill="hold">
                                          <p:stCondLst>
                                            <p:cond delay="375"/>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9" grpId="0"/>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7.2 CSS</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控制表格样式</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1747"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176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4496744"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7.2.3 CSS</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控制单元格的宽高</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45"/>
          <p:cNvGrpSpPr/>
          <p:nvPr/>
        </p:nvGrpSpPr>
        <p:grpSpPr>
          <a:xfrm>
            <a:off x="676275" y="2049463"/>
            <a:ext cx="8137525" cy="1055687"/>
            <a:chOff x="641723" y="5014686"/>
            <a:chExt cx="8138351" cy="1054555"/>
          </a:xfrm>
        </p:grpSpPr>
        <p:grpSp>
          <p:nvGrpSpPr>
            <p:cNvPr id="31751" name="组合 76"/>
            <p:cNvGrpSpPr/>
            <p:nvPr/>
          </p:nvGrpSpPr>
          <p:grpSpPr>
            <a:xfrm>
              <a:off x="641723" y="5014686"/>
              <a:ext cx="8138351" cy="1054555"/>
              <a:chOff x="533397" y="3181247"/>
              <a:chExt cx="11474177" cy="1487095"/>
            </a:xfrm>
          </p:grpSpPr>
          <p:grpSp>
            <p:nvGrpSpPr>
              <p:cNvPr id="31753" name="组合 72"/>
              <p:cNvGrpSpPr/>
              <p:nvPr/>
            </p:nvGrpSpPr>
            <p:grpSpPr>
              <a:xfrm>
                <a:off x="533397" y="3181247"/>
                <a:ext cx="11474177" cy="1487095"/>
                <a:chOff x="1523997" y="2388304"/>
                <a:chExt cx="12749090" cy="1638390"/>
              </a:xfrm>
            </p:grpSpPr>
            <p:sp>
              <p:nvSpPr>
                <p:cNvPr id="12" name="矩形 11"/>
                <p:cNvSpPr/>
                <p:nvPr/>
              </p:nvSpPr>
              <p:spPr>
                <a:xfrm>
                  <a:off x="1523997" y="2735691"/>
                  <a:ext cx="12749090" cy="1291003"/>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任意多边形 12"/>
                <p:cNvSpPr/>
                <p:nvPr/>
              </p:nvSpPr>
              <p:spPr>
                <a:xfrm>
                  <a:off x="1832403" y="2388304"/>
                  <a:ext cx="3444692" cy="576516"/>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0070C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31754" name="矩形 75"/>
              <p:cNvSpPr/>
              <p:nvPr/>
            </p:nvSpPr>
            <p:spPr>
              <a:xfrm>
                <a:off x="810936" y="3193947"/>
                <a:ext cx="2974544" cy="520818"/>
              </a:xfrm>
              <a:prstGeom prst="rect">
                <a:avLst/>
              </a:prstGeom>
              <a:noFill/>
              <a:ln w="9525">
                <a:noFill/>
              </a:ln>
            </p:spPr>
            <p:txBody>
              <a:bodyPr>
                <a:spAutoFit/>
              </a:bodyPr>
              <a:p>
                <a:pPr algn="ctr"/>
                <a:r>
                  <a:rPr lang="zh-CN" altLang="en-US" dirty="0">
                    <a:solidFill>
                      <a:schemeClr val="bg1"/>
                    </a:solidFill>
                    <a:latin typeface="微软雅黑" panose="020B0503020204020204" pitchFamily="34" charset="-122"/>
                    <a:ea typeface="微软雅黑" panose="020B0503020204020204" pitchFamily="34" charset="-122"/>
                  </a:rPr>
                  <a:t>知识概述</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1752" name="矩形 15"/>
            <p:cNvSpPr/>
            <p:nvPr/>
          </p:nvSpPr>
          <p:spPr>
            <a:xfrm>
              <a:off x="780819" y="5465152"/>
              <a:ext cx="7999255" cy="465781"/>
            </a:xfrm>
            <a:prstGeom prst="rect">
              <a:avLst/>
            </a:prstGeom>
            <a:noFill/>
            <a:ln w="9525">
              <a:noFill/>
            </a:ln>
          </p:spPr>
          <p:txBody>
            <a:bodyPr>
              <a:spAutoFit/>
            </a:bodyPr>
            <a:p>
              <a:pPr>
                <a:lnSpc>
                  <a:spcPct val="135000"/>
                </a:lnSpc>
              </a:pPr>
              <a:r>
                <a:rPr lang="zh-CN" altLang="en-US" dirty="0">
                  <a:latin typeface="微软雅黑" panose="020B0503020204020204" pitchFamily="34" charset="-122"/>
                  <a:ea typeface="微软雅黑" panose="020B0503020204020204" pitchFamily="34" charset="-122"/>
                </a:rPr>
                <a:t>对单元格标签</a:t>
              </a:r>
              <a:r>
                <a:rPr lang="en-US" altLang="zh-CN" dirty="0">
                  <a:latin typeface="微软雅黑" panose="020B0503020204020204" pitchFamily="34" charset="-122"/>
                  <a:ea typeface="微软雅黑" panose="020B0503020204020204" pitchFamily="34" charset="-122"/>
                </a:rPr>
                <a:t>&lt;td&gt;</a:t>
              </a:r>
              <a:r>
                <a:rPr lang="zh-CN" altLang="en-US" dirty="0">
                  <a:latin typeface="微软雅黑" panose="020B0503020204020204" pitchFamily="34" charset="-122"/>
                  <a:ea typeface="微软雅黑" panose="020B0503020204020204" pitchFamily="34" charset="-122"/>
                </a:rPr>
                <a:t>应用</a:t>
              </a:r>
              <a:r>
                <a:rPr lang="en-US" altLang="zh-CN" dirty="0">
                  <a:latin typeface="微软雅黑" panose="020B0503020204020204" pitchFamily="34" charset="-122"/>
                  <a:ea typeface="微软雅黑" panose="020B0503020204020204" pitchFamily="34" charset="-122"/>
                </a:rPr>
                <a:t>width</a:t>
              </a:r>
              <a:r>
                <a:rPr lang="zh-CN" altLang="en-US" dirty="0">
                  <a:latin typeface="微软雅黑" panose="020B0503020204020204" pitchFamily="34" charset="-122"/>
                  <a:ea typeface="微软雅黑" panose="020B0503020204020204" pitchFamily="34" charset="-122"/>
                </a:rPr>
                <a:t>和</a:t>
              </a:r>
              <a:r>
                <a:rPr lang="en-US" altLang="zh-CN" dirty="0">
                  <a:latin typeface="微软雅黑" panose="020B0503020204020204" pitchFamily="34" charset="-122"/>
                  <a:ea typeface="微软雅黑" panose="020B0503020204020204" pitchFamily="34" charset="-122"/>
                </a:rPr>
                <a:t>height</a:t>
              </a:r>
              <a:r>
                <a:rPr lang="zh-CN" altLang="en-US" dirty="0">
                  <a:latin typeface="微软雅黑" panose="020B0503020204020204" pitchFamily="34" charset="-122"/>
                  <a:ea typeface="微软雅黑" panose="020B0503020204020204" pitchFamily="34" charset="-122"/>
                </a:rPr>
                <a:t>属性，可以控制单元格宽度和高度。</a:t>
              </a:r>
              <a:endParaRPr lang="zh-CN" altLang="en-US" dirty="0">
                <a:latin typeface="微软雅黑" panose="020B0503020204020204" pitchFamily="34" charset="-122"/>
                <a:ea typeface="微软雅黑" panose="020B0503020204020204" pitchFamily="34" charset="-122"/>
              </a:endParaRPr>
            </a:p>
          </p:txBody>
        </p:sp>
      </p:grpSp>
      <p:sp>
        <p:nvSpPr>
          <p:cNvPr id="14" name="Text Box 8"/>
          <p:cNvSpPr txBox="1">
            <a:spLocks noChangeArrowheads="1"/>
          </p:cNvSpPr>
          <p:nvPr/>
        </p:nvSpPr>
        <p:spPr bwMode="auto">
          <a:xfrm>
            <a:off x="676275" y="3233738"/>
            <a:ext cx="8137525" cy="1570038"/>
          </a:xfrm>
          <a:prstGeom prst="rect">
            <a:avLst/>
          </a:prstGeom>
          <a:solidFill>
            <a:schemeClr val="bg1"/>
          </a:solidFill>
          <a:ln w="9525">
            <a:solidFill>
              <a:schemeClr val="bg1">
                <a:lumMod val="85000"/>
              </a:schemeClr>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td{</a:t>
            </a:r>
            <a:endPar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width:20px;</a:t>
            </a:r>
            <a:endPar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Height:20px;</a:t>
            </a:r>
            <a:endPar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a:t>
            </a:r>
            <a:endPar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p:txBody>
      </p:sp>
      <p:sp>
        <p:nvSpPr>
          <p:cNvPr id="15" name="矩形 14"/>
          <p:cNvSpPr/>
          <p:nvPr/>
        </p:nvSpPr>
        <p:spPr>
          <a:xfrm>
            <a:off x="608013" y="5095875"/>
            <a:ext cx="8205787" cy="739775"/>
          </a:xfrm>
          <a:prstGeom prst="rect">
            <a:avLst/>
          </a:prstGeom>
          <a:noFill/>
          <a:ln w="9525">
            <a:noFill/>
          </a:ln>
        </p:spPr>
        <p:txBody>
          <a:bodyPr>
            <a:spAutoFit/>
          </a:bodyPr>
          <a:p>
            <a:pPr>
              <a:lnSpc>
                <a:spcPct val="150000"/>
              </a:lnSpc>
            </a:pPr>
            <a:r>
              <a:rPr lang="zh-CN" altLang="zh-CN" sz="1400" dirty="0">
                <a:solidFill>
                  <a:srgbClr val="FF0000"/>
                </a:solidFill>
                <a:latin typeface="微软雅黑" panose="020B0503020204020204" pitchFamily="34" charset="-122"/>
                <a:ea typeface="微软雅黑" panose="020B0503020204020204" pitchFamily="34" charset="-122"/>
              </a:rPr>
              <a:t>对同一行中的单元格定义不同的高度，或对同一列中的单元格定义不同的宽度时，最终的宽度或高度将取其中的较大者。</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7.3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Text Box 6"/>
          <p:cNvSpPr txBox="1">
            <a:spLocks noChangeArrowheads="1"/>
          </p:cNvSpPr>
          <p:nvPr/>
        </p:nvSpPr>
        <p:spPr bwMode="auto">
          <a:xfrm>
            <a:off x="2557463" y="2327275"/>
            <a:ext cx="5432425" cy="2346325"/>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表单是可以通过网络接收其他用户数据的平台，例如注册页面的账户密码输入、网上订货页等，都是以表单的形式来收集用户信息，并将这些信息传递给后台服务器，实现网页与用户间的沟通对话</a:t>
            </a:r>
            <a:endParaRPr kumimoji="0" lang="zh-CN" altLang="en-US"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bwMode="auto">
          <a:xfrm>
            <a:off x="22578" y="4950164"/>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a:xfrm>
            <a:off x="2505075" y="5048250"/>
            <a:ext cx="5430838" cy="500063"/>
          </a:xfrm>
          <a:prstGeom prst="rect">
            <a:avLst/>
          </a:prstGeom>
          <a:noFill/>
          <a:ln w="9525">
            <a:noFill/>
          </a:ln>
        </p:spPr>
        <p:txBody>
          <a:bodyPr>
            <a:spAutoFit/>
          </a:bodyPr>
          <a:p>
            <a:pPr>
              <a:lnSpc>
                <a:spcPct val="150000"/>
              </a:lnSpc>
            </a:pPr>
            <a:r>
              <a:rPr lang="zh-CN" altLang="en-US" sz="2000" b="1" dirty="0">
                <a:latin typeface="微软雅黑" panose="020B0503020204020204" pitchFamily="34" charset="-122"/>
                <a:ea typeface="微软雅黑" panose="020B0503020204020204" pitchFamily="34" charset="-122"/>
              </a:rPr>
              <a:t>本节将对表单进行详细的讲解。</a:t>
            </a:r>
            <a:endParaRPr lang="zh-CN" altLang="en-US" sz="2000" b="1" dirty="0">
              <a:latin typeface="微软雅黑" panose="020B0503020204020204" pitchFamily="34" charset="-122"/>
              <a:ea typeface="微软雅黑" panose="020B0503020204020204" pitchFamily="34" charset="-122"/>
            </a:endParaRPr>
          </a:p>
        </p:txBody>
      </p:sp>
      <p:pic>
        <p:nvPicPr>
          <p:cNvPr id="6"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48469"/>
            <a:ext cx="3649663" cy="59245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7.3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3795"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380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84084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7.3.1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表单的构成</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33796" name="矩形 1"/>
          <p:cNvSpPr/>
          <p:nvPr/>
        </p:nvSpPr>
        <p:spPr>
          <a:xfrm>
            <a:off x="1041400" y="2012950"/>
            <a:ext cx="4572000" cy="400050"/>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以</a:t>
            </a:r>
            <a:r>
              <a:rPr lang="zh-CN" altLang="en-US" sz="2000" b="1" dirty="0">
                <a:solidFill>
                  <a:srgbClr val="0070C0"/>
                </a:solidFill>
                <a:latin typeface="微软雅黑" panose="020B0503020204020204" pitchFamily="34" charset="-122"/>
                <a:ea typeface="微软雅黑" panose="020B0503020204020204" pitchFamily="34" charset="-122"/>
              </a:rPr>
              <a:t>电商注册页面</a:t>
            </a:r>
            <a:r>
              <a:rPr lang="zh-CN" altLang="en-US" sz="2000" dirty="0">
                <a:latin typeface="微软雅黑" panose="020B0503020204020204" pitchFamily="34" charset="-122"/>
                <a:ea typeface="微软雅黑" panose="020B0503020204020204" pitchFamily="34" charset="-122"/>
              </a:rPr>
              <a:t>为例，分析</a:t>
            </a:r>
            <a:r>
              <a:rPr lang="zh-CN" altLang="en-US" sz="2000" b="1" dirty="0">
                <a:solidFill>
                  <a:srgbClr val="0070C0"/>
                </a:solidFill>
                <a:latin typeface="微软雅黑" panose="020B0503020204020204" pitchFamily="34" charset="-122"/>
                <a:ea typeface="微软雅黑" panose="020B0503020204020204" pitchFamily="34" charset="-122"/>
              </a:rPr>
              <a:t>表单的构成。</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pic>
        <p:nvPicPr>
          <p:cNvPr id="12" name="Picture 2" descr="C:\Users\Administrator\Desktop\蘑菇街.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815" y="2675466"/>
            <a:ext cx="4061938" cy="350706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矩形 12"/>
          <p:cNvSpPr/>
          <p:nvPr/>
        </p:nvSpPr>
        <p:spPr>
          <a:xfrm>
            <a:off x="2851150" y="3443288"/>
            <a:ext cx="573088" cy="1658937"/>
          </a:xfrm>
          <a:prstGeom prst="rect">
            <a:avLst/>
          </a:prstGeom>
          <a:noFill/>
          <a:ln w="3175" cap="flat" cmpd="sng">
            <a:solidFill>
              <a:srgbClr val="FF0000"/>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14" name="TextBox 13"/>
          <p:cNvSpPr txBox="1"/>
          <p:nvPr/>
        </p:nvSpPr>
        <p:spPr>
          <a:xfrm>
            <a:off x="1277938" y="4011613"/>
            <a:ext cx="998537" cy="338137"/>
          </a:xfrm>
          <a:prstGeom prst="rect">
            <a:avLst/>
          </a:prstGeom>
          <a:noFill/>
          <a:ln w="12700" cap="flat" cmpd="sng">
            <a:solidFill>
              <a:srgbClr val="0070C0"/>
            </a:solidFill>
            <a:prstDash val="dash"/>
            <a:miter/>
            <a:headEnd type="none" w="med" len="med"/>
            <a:tailEnd type="none" w="med" len="med"/>
          </a:ln>
        </p:spPr>
        <p:txBody>
          <a:bodyPr>
            <a:spAutoFit/>
          </a:bodyPr>
          <a:p>
            <a:r>
              <a:rPr lang="zh-CN" altLang="en-US" sz="1600" dirty="0">
                <a:latin typeface="微软雅黑" panose="020B0503020204020204" pitchFamily="34" charset="-122"/>
                <a:ea typeface="微软雅黑" panose="020B0503020204020204" pitchFamily="34" charset="-122"/>
              </a:rPr>
              <a:t>提示信息</a:t>
            </a:r>
            <a:endParaRPr lang="zh-CN" altLang="en-US" sz="1600" dirty="0">
              <a:latin typeface="微软雅黑" panose="020B0503020204020204" pitchFamily="34" charset="-122"/>
              <a:ea typeface="微软雅黑" panose="020B0503020204020204" pitchFamily="34" charset="-122"/>
            </a:endParaRPr>
          </a:p>
        </p:txBody>
      </p:sp>
      <p:sp>
        <p:nvSpPr>
          <p:cNvPr id="15" name="矩形 14"/>
          <p:cNvSpPr/>
          <p:nvPr/>
        </p:nvSpPr>
        <p:spPr>
          <a:xfrm>
            <a:off x="3452813" y="3443288"/>
            <a:ext cx="1887537" cy="2281237"/>
          </a:xfrm>
          <a:prstGeom prst="rect">
            <a:avLst/>
          </a:prstGeom>
          <a:noFill/>
          <a:ln w="3175" cap="flat" cmpd="sng">
            <a:solidFill>
              <a:srgbClr val="FF0000"/>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16" name="TextBox 15"/>
          <p:cNvSpPr txBox="1"/>
          <p:nvPr/>
        </p:nvSpPr>
        <p:spPr>
          <a:xfrm>
            <a:off x="7205663" y="4430713"/>
            <a:ext cx="874712" cy="338137"/>
          </a:xfrm>
          <a:prstGeom prst="rect">
            <a:avLst/>
          </a:prstGeom>
          <a:noFill/>
          <a:ln w="12700" cap="flat" cmpd="sng">
            <a:solidFill>
              <a:srgbClr val="0070C0"/>
            </a:solidFill>
            <a:prstDash val="dash"/>
            <a:miter/>
            <a:headEnd type="none" w="med" len="med"/>
            <a:tailEnd type="none" w="med" len="med"/>
          </a:ln>
        </p:spPr>
        <p:txBody>
          <a:bodyPr>
            <a:spAutoFit/>
          </a:bodyPr>
          <a:p>
            <a:r>
              <a:rPr lang="zh-CN" altLang="en-US" sz="1600" dirty="0">
                <a:latin typeface="微软雅黑" panose="020B0503020204020204" pitchFamily="34" charset="-122"/>
                <a:ea typeface="微软雅黑" panose="020B0503020204020204" pitchFamily="34" charset="-122"/>
              </a:rPr>
              <a:t>表单域</a:t>
            </a:r>
            <a:endParaRPr lang="zh-CN" altLang="en-US" sz="1600" dirty="0">
              <a:latin typeface="微软雅黑" panose="020B0503020204020204" pitchFamily="34" charset="-122"/>
              <a:ea typeface="微软雅黑" panose="020B0503020204020204" pitchFamily="34" charset="-122"/>
            </a:endParaRPr>
          </a:p>
        </p:txBody>
      </p:sp>
      <p:sp>
        <p:nvSpPr>
          <p:cNvPr id="17" name="矩形 16"/>
          <p:cNvSpPr/>
          <p:nvPr/>
        </p:nvSpPr>
        <p:spPr>
          <a:xfrm>
            <a:off x="2417763" y="3208338"/>
            <a:ext cx="4060825" cy="2986087"/>
          </a:xfrm>
          <a:prstGeom prst="rect">
            <a:avLst/>
          </a:prstGeom>
          <a:noFill/>
          <a:ln w="3175" cap="flat" cmpd="sng">
            <a:solidFill>
              <a:srgbClr val="FF0000"/>
            </a:solidFill>
            <a:prstDash val="solid"/>
            <a:round/>
            <a:headEnd type="none" w="med" len="med"/>
            <a:tailEnd type="none" w="med" len="med"/>
          </a:ln>
        </p:spPr>
        <p:txBody>
          <a:bodyPr/>
          <a:p>
            <a:endParaRPr lang="zh-CN" altLang="en-US" dirty="0">
              <a:latin typeface="Arial" panose="020B0604020202020204" pitchFamily="34" charset="0"/>
            </a:endParaRPr>
          </a:p>
        </p:txBody>
      </p:sp>
      <p:cxnSp>
        <p:nvCxnSpPr>
          <p:cNvPr id="18" name="直接箭头连接符 17"/>
          <p:cNvCxnSpPr/>
          <p:nvPr/>
        </p:nvCxnSpPr>
        <p:spPr>
          <a:xfrm flipV="1">
            <a:off x="6523038" y="4597400"/>
            <a:ext cx="649287" cy="0"/>
          </a:xfrm>
          <a:prstGeom prst="straightConnector1">
            <a:avLst/>
          </a:prstGeom>
          <a:ln w="28575" cap="flat" cmpd="sng">
            <a:solidFill>
              <a:srgbClr val="0070C0"/>
            </a:solidFill>
            <a:prstDash val="solid"/>
            <a:headEnd type="none" w="med" len="med"/>
            <a:tailEnd type="arrow" w="med" len="med"/>
          </a:ln>
        </p:spPr>
      </p:cxnSp>
      <p:cxnSp>
        <p:nvCxnSpPr>
          <p:cNvPr id="19" name="直接箭头连接符 18"/>
          <p:cNvCxnSpPr/>
          <p:nvPr/>
        </p:nvCxnSpPr>
        <p:spPr>
          <a:xfrm flipH="1">
            <a:off x="2263775" y="4176713"/>
            <a:ext cx="595313" cy="0"/>
          </a:xfrm>
          <a:prstGeom prst="straightConnector1">
            <a:avLst/>
          </a:prstGeom>
          <a:ln w="28575" cap="flat" cmpd="sng">
            <a:solidFill>
              <a:srgbClr val="0070C0"/>
            </a:solidFill>
            <a:prstDash val="solid"/>
            <a:headEnd type="none" w="med" len="med"/>
            <a:tailEnd type="arrow" w="med" len="med"/>
          </a:ln>
        </p:spPr>
      </p:cxnSp>
      <p:cxnSp>
        <p:nvCxnSpPr>
          <p:cNvPr id="20" name="直接箭头连接符 19"/>
          <p:cNvCxnSpPr/>
          <p:nvPr/>
        </p:nvCxnSpPr>
        <p:spPr>
          <a:xfrm flipH="1">
            <a:off x="4375150" y="5724525"/>
            <a:ext cx="0" cy="588963"/>
          </a:xfrm>
          <a:prstGeom prst="straightConnector1">
            <a:avLst/>
          </a:prstGeom>
          <a:ln w="28575" cap="flat" cmpd="sng">
            <a:solidFill>
              <a:srgbClr val="0070C0"/>
            </a:solidFill>
            <a:prstDash val="solid"/>
            <a:headEnd type="none" w="med" len="med"/>
            <a:tailEnd type="arrow"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7.3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aphicFrame>
        <p:nvGraphicFramePr>
          <p:cNvPr id="3" name="Content Placeholder 3"/>
          <p:cNvGraphicFramePr/>
          <p:nvPr/>
        </p:nvGraphicFramePr>
        <p:xfrm>
          <a:off x="2709975" y="3262738"/>
          <a:ext cx="3396482" cy="28306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4" name="组合 3"/>
          <p:cNvGrpSpPr/>
          <p:nvPr/>
        </p:nvGrpSpPr>
        <p:grpSpPr>
          <a:xfrm>
            <a:off x="989013" y="2327275"/>
            <a:ext cx="3402012" cy="1141413"/>
            <a:chOff x="989013" y="2327275"/>
            <a:chExt cx="3402012" cy="1141413"/>
          </a:xfrm>
        </p:grpSpPr>
        <p:sp>
          <p:nvSpPr>
            <p:cNvPr id="5" name="矩形 4"/>
            <p:cNvSpPr/>
            <p:nvPr/>
          </p:nvSpPr>
          <p:spPr bwMode="auto">
            <a:xfrm>
              <a:off x="3489325" y="2462213"/>
              <a:ext cx="46038" cy="892175"/>
            </a:xfrm>
            <a:prstGeom prst="rect">
              <a:avLst/>
            </a:prstGeom>
            <a:solidFill>
              <a:srgbClr val="1197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任意多边形 5"/>
            <p:cNvSpPr/>
            <p:nvPr/>
          </p:nvSpPr>
          <p:spPr bwMode="auto">
            <a:xfrm>
              <a:off x="3665538" y="2903538"/>
              <a:ext cx="725487" cy="565150"/>
            </a:xfrm>
            <a:custGeom>
              <a:avLst/>
              <a:gdLst>
                <a:gd name="connsiteX0" fmla="*/ 368135 w 368135"/>
                <a:gd name="connsiteY0" fmla="*/ 1199408 h 1199408"/>
                <a:gd name="connsiteX1" fmla="*/ 368135 w 368135"/>
                <a:gd name="connsiteY1" fmla="*/ 0 h 1199408"/>
                <a:gd name="connsiteX2" fmla="*/ 0 w 368135"/>
                <a:gd name="connsiteY2" fmla="*/ 0 h 1199408"/>
              </a:gdLst>
              <a:ah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6350">
              <a:solidFill>
                <a:srgbClr val="119707"/>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838" name="TextBox 59"/>
            <p:cNvSpPr txBox="1"/>
            <p:nvPr/>
          </p:nvSpPr>
          <p:spPr>
            <a:xfrm>
              <a:off x="989013" y="2327275"/>
              <a:ext cx="2482850" cy="1052513"/>
            </a:xfrm>
            <a:prstGeom prst="rect">
              <a:avLst/>
            </a:prstGeom>
            <a:noFill/>
            <a:ln w="9525">
              <a:noFill/>
            </a:ln>
          </p:spPr>
          <p:txBody>
            <a:bodyPr>
              <a:spAutoFit/>
            </a:bodyPr>
            <a:p>
              <a:pPr eaLnBrk="1" hangingPunct="1">
                <a:lnSpc>
                  <a:spcPct val="130000"/>
                </a:lnSpc>
              </a:pPr>
              <a:r>
                <a:rPr lang="zh-CN" altLang="zh-CN" sz="1600" dirty="0">
                  <a:latin typeface="Arial" panose="020B0604020202020204" pitchFamily="34" charset="0"/>
                  <a:ea typeface="微软雅黑" panose="020B0503020204020204" pitchFamily="34" charset="-122"/>
                </a:rPr>
                <a:t>一个表单中通常需要包含一些说明性的文字，提示用户进行填写和操作。</a:t>
              </a:r>
              <a:endParaRPr lang="en-US" altLang="zh-CN" sz="1600" dirty="0">
                <a:latin typeface="Arial" panose="020B0604020202020204" pitchFamily="34" charset="0"/>
                <a:ea typeface="微软雅黑" panose="020B0503020204020204" pitchFamily="34" charset="-122"/>
              </a:endParaRPr>
            </a:p>
          </p:txBody>
        </p:sp>
      </p:grpSp>
      <p:sp>
        <p:nvSpPr>
          <p:cNvPr id="8" name="矩形 7"/>
          <p:cNvSpPr/>
          <p:nvPr/>
        </p:nvSpPr>
        <p:spPr bwMode="auto">
          <a:xfrm>
            <a:off x="2241550" y="4332288"/>
            <a:ext cx="49213" cy="955675"/>
          </a:xfrm>
          <a:prstGeom prst="rect">
            <a:avLst/>
          </a:prstGeom>
          <a:solidFill>
            <a:srgbClr val="005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矩形 8"/>
          <p:cNvSpPr/>
          <p:nvPr/>
        </p:nvSpPr>
        <p:spPr bwMode="auto">
          <a:xfrm>
            <a:off x="6383338" y="3643313"/>
            <a:ext cx="60325" cy="1225550"/>
          </a:xfrm>
          <a:prstGeom prst="rect">
            <a:avLst/>
          </a:prstGeom>
          <a:solidFill>
            <a:srgbClr val="C772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10" name="任意多边形 9"/>
          <p:cNvSpPr/>
          <p:nvPr/>
        </p:nvSpPr>
        <p:spPr bwMode="auto">
          <a:xfrm flipH="1">
            <a:off x="5302250" y="4175125"/>
            <a:ext cx="933450" cy="869950"/>
          </a:xfrm>
          <a:custGeom>
            <a:avLst/>
            <a:gdLst>
              <a:gd name="connsiteX0" fmla="*/ 368135 w 368135"/>
              <a:gd name="connsiteY0" fmla="*/ 1199408 h 1199408"/>
              <a:gd name="connsiteX1" fmla="*/ 368135 w 368135"/>
              <a:gd name="connsiteY1" fmla="*/ 0 h 1199408"/>
              <a:gd name="connsiteX2" fmla="*/ 0 w 368135"/>
              <a:gd name="connsiteY2" fmla="*/ 0 h 1199408"/>
            </a:gdLst>
            <a:ah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6350">
            <a:solidFill>
              <a:srgbClr val="C73E01"/>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TextBox 59"/>
          <p:cNvSpPr txBox="1"/>
          <p:nvPr/>
        </p:nvSpPr>
        <p:spPr>
          <a:xfrm>
            <a:off x="317500" y="4240213"/>
            <a:ext cx="1922463" cy="1092200"/>
          </a:xfrm>
          <a:prstGeom prst="rect">
            <a:avLst/>
          </a:prstGeom>
          <a:noFill/>
          <a:ln w="9525">
            <a:noFill/>
          </a:ln>
        </p:spPr>
        <p:txBody>
          <a:bodyPr>
            <a:spAutoFit/>
          </a:bodyPr>
          <a:p>
            <a:pPr eaLnBrk="1" hangingPunct="1">
              <a:lnSpc>
                <a:spcPct val="130000"/>
              </a:lnSpc>
            </a:pPr>
            <a:r>
              <a:rPr lang="zh-CN" altLang="zh-CN" sz="1600" dirty="0">
                <a:latin typeface="Arial" panose="020B0604020202020204" pitchFamily="34" charset="0"/>
                <a:ea typeface="微软雅黑" panose="020B0503020204020204" pitchFamily="34" charset="-122"/>
              </a:rPr>
              <a:t>相当于一个容器，用来容纳所有的表单控件和提示信息</a:t>
            </a:r>
            <a:r>
              <a:rPr lang="zh-CN" altLang="en-US" dirty="0">
                <a:latin typeface="Arial" panose="020B0604020202020204" pitchFamily="34" charset="0"/>
                <a:ea typeface="微软雅黑" panose="020B0503020204020204" pitchFamily="34" charset="-122"/>
              </a:rPr>
              <a:t>。</a:t>
            </a:r>
            <a:endParaRPr lang="en-US" altLang="zh-CN" dirty="0">
              <a:latin typeface="Arial" panose="020B0604020202020204" pitchFamily="34" charset="0"/>
              <a:ea typeface="微软雅黑" panose="020B0503020204020204" pitchFamily="34" charset="-122"/>
            </a:endParaRPr>
          </a:p>
        </p:txBody>
      </p:sp>
      <p:sp>
        <p:nvSpPr>
          <p:cNvPr id="12" name="TextBox 59"/>
          <p:cNvSpPr txBox="1"/>
          <p:nvPr/>
        </p:nvSpPr>
        <p:spPr>
          <a:xfrm>
            <a:off x="6456363" y="3557588"/>
            <a:ext cx="2330450" cy="1412875"/>
          </a:xfrm>
          <a:prstGeom prst="rect">
            <a:avLst/>
          </a:prstGeom>
          <a:noFill/>
          <a:ln w="9525">
            <a:noFill/>
          </a:ln>
        </p:spPr>
        <p:txBody>
          <a:bodyPr>
            <a:spAutoFit/>
          </a:bodyPr>
          <a:p>
            <a:pPr eaLnBrk="1" hangingPunct="1">
              <a:lnSpc>
                <a:spcPct val="130000"/>
              </a:lnSpc>
            </a:pPr>
            <a:r>
              <a:rPr lang="zh-CN" altLang="zh-CN" sz="1600" dirty="0">
                <a:latin typeface="Arial" panose="020B0604020202020204" pitchFamily="34" charset="0"/>
                <a:ea typeface="微软雅黑" panose="020B0503020204020204" pitchFamily="34" charset="-122"/>
              </a:rPr>
              <a:t>包含了具体的表单功能项，如单行文本输入框、密码输入框、复选框、提交按钮、重置按钮等</a:t>
            </a:r>
            <a:r>
              <a:rPr lang="zh-CN" altLang="zh-CN" dirty="0">
                <a:latin typeface="Arial" panose="020B0604020202020204" pitchFamily="34" charset="0"/>
                <a:ea typeface="微软雅黑" panose="020B0503020204020204" pitchFamily="34" charset="-122"/>
              </a:rPr>
              <a:t>。</a:t>
            </a:r>
            <a:endParaRPr lang="en-US" altLang="zh-CN" dirty="0">
              <a:latin typeface="Arial" panose="020B0604020202020204" pitchFamily="34" charset="0"/>
              <a:ea typeface="微软雅黑" panose="020B0503020204020204" pitchFamily="34" charset="-122"/>
            </a:endParaRPr>
          </a:p>
        </p:txBody>
      </p:sp>
      <p:sp>
        <p:nvSpPr>
          <p:cNvPr id="34826" name="矩形 1"/>
          <p:cNvSpPr/>
          <p:nvPr/>
        </p:nvSpPr>
        <p:spPr>
          <a:xfrm>
            <a:off x="3673475" y="3611563"/>
            <a:ext cx="1643063" cy="461962"/>
          </a:xfrm>
          <a:prstGeom prst="rect">
            <a:avLst/>
          </a:prstGeom>
          <a:noFill/>
          <a:ln w="9525">
            <a:noFill/>
          </a:ln>
        </p:spPr>
        <p:txBody>
          <a:bodyPr>
            <a:spAutoFit/>
          </a:bodyPr>
          <a:p>
            <a:pPr>
              <a:buNone/>
            </a:pPr>
            <a:r>
              <a:rPr lang="zh-CN" altLang="en-US" sz="2400" dirty="0">
                <a:solidFill>
                  <a:srgbClr val="FFFFFF"/>
                </a:solidFill>
                <a:latin typeface="微软雅黑" panose="020B0503020204020204" pitchFamily="34" charset="-122"/>
                <a:ea typeface="微软雅黑" panose="020B0503020204020204" pitchFamily="34" charset="-122"/>
              </a:rPr>
              <a:t>提示信息</a:t>
            </a:r>
            <a:endParaRPr lang="en-US" altLang="zh-CN" sz="2400" dirty="0">
              <a:solidFill>
                <a:srgbClr val="FFFFFF"/>
              </a:solidFill>
              <a:latin typeface="微软雅黑" panose="020B0503020204020204" pitchFamily="34" charset="-122"/>
              <a:ea typeface="微软雅黑" panose="020B0503020204020204" pitchFamily="34" charset="-122"/>
            </a:endParaRPr>
          </a:p>
        </p:txBody>
      </p:sp>
      <p:sp>
        <p:nvSpPr>
          <p:cNvPr id="34827" name="矩形 19"/>
          <p:cNvSpPr/>
          <p:nvPr/>
        </p:nvSpPr>
        <p:spPr>
          <a:xfrm>
            <a:off x="4510088" y="5045075"/>
            <a:ext cx="1976437" cy="461963"/>
          </a:xfrm>
          <a:prstGeom prst="rect">
            <a:avLst/>
          </a:prstGeom>
          <a:noFill/>
          <a:ln w="9525">
            <a:noFill/>
          </a:ln>
        </p:spPr>
        <p:txBody>
          <a:bodyPr>
            <a:spAutoFit/>
          </a:bodyPr>
          <a:p>
            <a:pPr>
              <a:buNone/>
            </a:pPr>
            <a:r>
              <a:rPr lang="zh-CN" altLang="en-US" sz="2400" dirty="0">
                <a:solidFill>
                  <a:srgbClr val="FFFFFF"/>
                </a:solidFill>
                <a:latin typeface="微软雅黑" panose="020B0503020204020204" pitchFamily="34" charset="-122"/>
                <a:ea typeface="微软雅黑" panose="020B0503020204020204" pitchFamily="34" charset="-122"/>
              </a:rPr>
              <a:t>表单控件</a:t>
            </a:r>
            <a:endParaRPr lang="en-US" altLang="zh-CN" sz="2400" dirty="0">
              <a:solidFill>
                <a:srgbClr val="FFFFFF"/>
              </a:solidFill>
              <a:latin typeface="微软雅黑" panose="020B0503020204020204" pitchFamily="34" charset="-122"/>
              <a:ea typeface="微软雅黑" panose="020B0503020204020204" pitchFamily="34" charset="-122"/>
            </a:endParaRPr>
          </a:p>
        </p:txBody>
      </p:sp>
      <p:sp>
        <p:nvSpPr>
          <p:cNvPr id="34828" name="矩形 20"/>
          <p:cNvSpPr/>
          <p:nvPr/>
        </p:nvSpPr>
        <p:spPr>
          <a:xfrm>
            <a:off x="3094038" y="5037138"/>
            <a:ext cx="1835150" cy="461962"/>
          </a:xfrm>
          <a:prstGeom prst="rect">
            <a:avLst/>
          </a:prstGeom>
          <a:noFill/>
          <a:ln w="9525">
            <a:noFill/>
          </a:ln>
        </p:spPr>
        <p:txBody>
          <a:bodyPr>
            <a:spAutoFit/>
          </a:bodyPr>
          <a:p>
            <a:pPr>
              <a:buNone/>
            </a:pPr>
            <a:r>
              <a:rPr lang="zh-CN" altLang="en-US" sz="2400" dirty="0">
                <a:solidFill>
                  <a:srgbClr val="FFFFFF"/>
                </a:solidFill>
                <a:latin typeface="微软雅黑" panose="020B0503020204020204" pitchFamily="34" charset="-122"/>
                <a:ea typeface="微软雅黑" panose="020B0503020204020204" pitchFamily="34" charset="-122"/>
              </a:rPr>
              <a:t>表单域</a:t>
            </a:r>
            <a:endParaRPr lang="en-US" altLang="zh-CN" sz="2400" dirty="0">
              <a:solidFill>
                <a:srgbClr val="FFFFFF"/>
              </a:solidFill>
              <a:latin typeface="微软雅黑" panose="020B0503020204020204" pitchFamily="34" charset="-122"/>
              <a:ea typeface="微软雅黑" panose="020B0503020204020204" pitchFamily="34" charset="-122"/>
            </a:endParaRPr>
          </a:p>
        </p:txBody>
      </p:sp>
      <p:sp>
        <p:nvSpPr>
          <p:cNvPr id="16" name="任意多边形 15"/>
          <p:cNvSpPr/>
          <p:nvPr/>
        </p:nvSpPr>
        <p:spPr bwMode="auto">
          <a:xfrm>
            <a:off x="2428875" y="4670425"/>
            <a:ext cx="871538" cy="366713"/>
          </a:xfrm>
          <a:custGeom>
            <a:avLst/>
            <a:gdLst>
              <a:gd name="connsiteX0" fmla="*/ 368135 w 368135"/>
              <a:gd name="connsiteY0" fmla="*/ 1199408 h 1199408"/>
              <a:gd name="connsiteX1" fmla="*/ 368135 w 368135"/>
              <a:gd name="connsiteY1" fmla="*/ 0 h 1199408"/>
              <a:gd name="connsiteX2" fmla="*/ 0 w 368135"/>
              <a:gd name="connsiteY2" fmla="*/ 0 h 1199408"/>
            </a:gdLst>
            <a:ah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6350">
            <a:solidFill>
              <a:srgbClr val="006A96"/>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grpSp>
        <p:nvGrpSpPr>
          <p:cNvPr id="34830" name="组合 14"/>
          <p:cNvGrpSpPr/>
          <p:nvPr/>
        </p:nvGrpSpPr>
        <p:grpSpPr>
          <a:xfrm>
            <a:off x="0" y="969963"/>
            <a:ext cx="9144000" cy="1028700"/>
            <a:chOff x="0" y="969484"/>
            <a:chExt cx="9144000" cy="1029179"/>
          </a:xfrm>
        </p:grpSpPr>
        <p:sp>
          <p:nvSpPr>
            <p:cNvPr id="18" name="矩形 1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4834" name="Picture 2" descr="C:\Documents and Settings\Administrator\桌面\小人.png"/>
            <p:cNvPicPr>
              <a:picLocks noChangeAspect="1"/>
            </p:cNvPicPr>
            <p:nvPr/>
          </p:nvPicPr>
          <p:blipFill>
            <a:blip r:embed="rId6"/>
            <a:stretch>
              <a:fillRect/>
            </a:stretch>
          </p:blipFill>
          <p:spPr>
            <a:xfrm>
              <a:off x="492125" y="969963"/>
              <a:ext cx="1323975" cy="1028700"/>
            </a:xfrm>
            <a:prstGeom prst="rect">
              <a:avLst/>
            </a:prstGeom>
            <a:noFill/>
            <a:ln w="9525">
              <a:noFill/>
            </a:ln>
          </p:spPr>
        </p:pic>
        <p:sp>
          <p:nvSpPr>
            <p:cNvPr id="20" name="矩形 19"/>
            <p:cNvSpPr/>
            <p:nvPr/>
          </p:nvSpPr>
          <p:spPr>
            <a:xfrm>
              <a:off x="1755775" y="1142602"/>
              <a:ext cx="284084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7.3.1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表单的构成</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7.3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5843"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586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2507418"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7.3.2 </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创建表单</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45"/>
          <p:cNvGrpSpPr/>
          <p:nvPr/>
        </p:nvGrpSpPr>
        <p:grpSpPr>
          <a:xfrm>
            <a:off x="676275" y="1947863"/>
            <a:ext cx="8137525" cy="1042987"/>
            <a:chOff x="641723" y="5014685"/>
            <a:chExt cx="8138351" cy="1043272"/>
          </a:xfrm>
        </p:grpSpPr>
        <p:grpSp>
          <p:nvGrpSpPr>
            <p:cNvPr id="35851" name="组合 76"/>
            <p:cNvGrpSpPr/>
            <p:nvPr/>
          </p:nvGrpSpPr>
          <p:grpSpPr>
            <a:xfrm>
              <a:off x="641723" y="5014685"/>
              <a:ext cx="8138351" cy="1043272"/>
              <a:chOff x="533397" y="3181246"/>
              <a:chExt cx="11474177" cy="1471184"/>
            </a:xfrm>
          </p:grpSpPr>
          <p:grpSp>
            <p:nvGrpSpPr>
              <p:cNvPr id="35853" name="组合 72"/>
              <p:cNvGrpSpPr/>
              <p:nvPr/>
            </p:nvGrpSpPr>
            <p:grpSpPr>
              <a:xfrm>
                <a:off x="533397" y="3181246"/>
                <a:ext cx="11474177" cy="1471184"/>
                <a:chOff x="1523997" y="2388304"/>
                <a:chExt cx="12749090" cy="1620861"/>
              </a:xfrm>
            </p:grpSpPr>
            <p:sp>
              <p:nvSpPr>
                <p:cNvPr id="12" name="矩形 11"/>
                <p:cNvSpPr/>
                <p:nvPr/>
              </p:nvSpPr>
              <p:spPr>
                <a:xfrm>
                  <a:off x="1523997" y="2736159"/>
                  <a:ext cx="12749090" cy="1273006"/>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任意多边形 12"/>
                <p:cNvSpPr/>
                <p:nvPr/>
              </p:nvSpPr>
              <p:spPr>
                <a:xfrm>
                  <a:off x="1832403" y="2388304"/>
                  <a:ext cx="3444692" cy="577293"/>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0070C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35854" name="矩形 75"/>
              <p:cNvSpPr/>
              <p:nvPr/>
            </p:nvSpPr>
            <p:spPr>
              <a:xfrm>
                <a:off x="810936" y="3193947"/>
                <a:ext cx="2974544" cy="520818"/>
              </a:xfrm>
              <a:prstGeom prst="rect">
                <a:avLst/>
              </a:prstGeom>
              <a:noFill/>
              <a:ln w="9525">
                <a:noFill/>
              </a:ln>
            </p:spPr>
            <p:txBody>
              <a:bodyPr>
                <a:spAutoFit/>
              </a:bodyPr>
              <a:p>
                <a:pPr algn="ctr"/>
                <a:r>
                  <a:rPr lang="zh-CN" altLang="en-US" dirty="0">
                    <a:solidFill>
                      <a:schemeClr val="bg1"/>
                    </a:solidFill>
                    <a:latin typeface="微软雅黑" panose="020B0503020204020204" pitchFamily="34" charset="-122"/>
                    <a:ea typeface="微软雅黑" panose="020B0503020204020204" pitchFamily="34" charset="-122"/>
                  </a:rPr>
                  <a:t>知识概述</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5852" name="矩形 15"/>
            <p:cNvSpPr/>
            <p:nvPr/>
          </p:nvSpPr>
          <p:spPr>
            <a:xfrm>
              <a:off x="780819" y="5487721"/>
              <a:ext cx="7999255" cy="466408"/>
            </a:xfrm>
            <a:prstGeom prst="rect">
              <a:avLst/>
            </a:prstGeom>
            <a:noFill/>
            <a:ln w="9525">
              <a:noFill/>
            </a:ln>
          </p:spPr>
          <p:txBody>
            <a:bodyPr>
              <a:spAutoFit/>
            </a:bodyPr>
            <a:p>
              <a:pPr>
                <a:lnSpc>
                  <a:spcPct val="135000"/>
                </a:lnSpc>
              </a:pPr>
              <a:r>
                <a:rPr lang="en-US" altLang="zh-CN" dirty="0">
                  <a:latin typeface="微软雅黑" panose="020B0503020204020204" pitchFamily="34" charset="-122"/>
                  <a:ea typeface="微软雅黑" panose="020B0503020204020204" pitchFamily="34" charset="-122"/>
                </a:rPr>
                <a:t>&lt;form&gt;&lt;/form&gt;</a:t>
              </a:r>
              <a:r>
                <a:rPr lang="zh-CN" altLang="en-US" dirty="0">
                  <a:latin typeface="微软雅黑" panose="020B0503020204020204" pitchFamily="34" charset="-122"/>
                  <a:ea typeface="微软雅黑" panose="020B0503020204020204" pitchFamily="34" charset="-122"/>
                </a:rPr>
                <a:t>标签用来创建表单。</a:t>
              </a:r>
              <a:endParaRPr lang="zh-CN" altLang="en-US" dirty="0">
                <a:latin typeface="微软雅黑" panose="020B0503020204020204" pitchFamily="34" charset="-122"/>
                <a:ea typeface="微软雅黑" panose="020B0503020204020204" pitchFamily="34" charset="-122"/>
              </a:endParaRPr>
            </a:p>
          </p:txBody>
        </p:sp>
      </p:grpSp>
      <p:sp>
        <p:nvSpPr>
          <p:cNvPr id="14" name="Text Box 8"/>
          <p:cNvSpPr txBox="1">
            <a:spLocks noChangeArrowheads="1"/>
          </p:cNvSpPr>
          <p:nvPr/>
        </p:nvSpPr>
        <p:spPr bwMode="auto">
          <a:xfrm>
            <a:off x="1433513" y="3446463"/>
            <a:ext cx="6276975" cy="1200150"/>
          </a:xfrm>
          <a:prstGeom prst="rect">
            <a:avLst/>
          </a:prstGeom>
          <a:solidFill>
            <a:schemeClr val="bg1">
              <a:lumMod val="95000"/>
            </a:schemeClr>
          </a:solidFill>
          <a:ln w="9525">
            <a:solidFill>
              <a:schemeClr val="bg1">
                <a:lumMod val="85000"/>
              </a:schemeClr>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&lt;form action="</a:t>
            </a:r>
            <a:r>
              <a:rPr kumimoji="0" lang="en-US" altLang="zh-CN" sz="1600" b="1" i="0" u="none" strike="noStrike" kern="1200" cap="none" spc="0" normalizeH="0" baseline="0" noProof="0" dirty="0" err="1"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url</a:t>
            </a:r>
            <a:r>
              <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地址</a:t>
            </a: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method="</a:t>
            </a:r>
            <a:r>
              <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提交方式</a:t>
            </a: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name="</a:t>
            </a:r>
            <a:r>
              <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表单名称</a:t>
            </a: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"&gt;</a:t>
            </a:r>
            <a:endPar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a:t>
            </a:r>
            <a:r>
              <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各种表单控件</a:t>
            </a:r>
            <a:endParaRPr kumimoji="0" lang="zh-CN"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&lt;/form&gt;</a:t>
            </a:r>
            <a:endPar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p:txBody>
      </p:sp>
      <p:grpSp>
        <p:nvGrpSpPr>
          <p:cNvPr id="15" name="组合 14"/>
          <p:cNvGrpSpPr/>
          <p:nvPr/>
        </p:nvGrpSpPr>
        <p:grpSpPr>
          <a:xfrm>
            <a:off x="1439863" y="4608513"/>
            <a:ext cx="6473825" cy="1471612"/>
            <a:chOff x="1747565" y="5124230"/>
            <a:chExt cx="6516058" cy="1471437"/>
          </a:xfrm>
        </p:grpSpPr>
        <p:cxnSp>
          <p:nvCxnSpPr>
            <p:cNvPr id="16" name="直接连接符 15"/>
            <p:cNvCxnSpPr/>
            <p:nvPr/>
          </p:nvCxnSpPr>
          <p:spPr>
            <a:xfrm>
              <a:off x="1750761" y="5327406"/>
              <a:ext cx="6316325" cy="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35848" name="矩形 20"/>
            <p:cNvSpPr/>
            <p:nvPr/>
          </p:nvSpPr>
          <p:spPr>
            <a:xfrm>
              <a:off x="3889353" y="5124230"/>
              <a:ext cx="1159623" cy="369331"/>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p>
              <a:pPr algn="ct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结论</a:t>
              </a:r>
              <a:r>
                <a:rPr lang="en-US" altLang="zh-CN" dirty="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latin typeface="Arial" panose="020B0604020202020204" pitchFamily="34" charset="0"/>
              </a:endParaRPr>
            </a:p>
          </p:txBody>
        </p:sp>
        <p:cxnSp>
          <p:nvCxnSpPr>
            <p:cNvPr id="18" name="直接连接符 17"/>
            <p:cNvCxnSpPr/>
            <p:nvPr/>
          </p:nvCxnSpPr>
          <p:spPr>
            <a:xfrm>
              <a:off x="1750761" y="6595667"/>
              <a:ext cx="6316325" cy="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35850" name="矩形 15"/>
            <p:cNvSpPr/>
            <p:nvPr/>
          </p:nvSpPr>
          <p:spPr>
            <a:xfrm>
              <a:off x="1747565" y="5536828"/>
              <a:ext cx="6516058" cy="923220"/>
            </a:xfrm>
            <a:prstGeom prst="rect">
              <a:avLst/>
            </a:prstGeom>
            <a:noFill/>
            <a:ln w="9525">
              <a:noFill/>
            </a:ln>
          </p:spPr>
          <p:txBody>
            <a:bodyPr>
              <a:spAutoFit/>
            </a:bodyPr>
            <a:p>
              <a:pPr>
                <a:lnSpc>
                  <a:spcPct val="150000"/>
                </a:lnSpc>
              </a:pPr>
              <a:r>
                <a:rPr lang="en-US" altLang="zh-CN" dirty="0">
                  <a:latin typeface="微软雅黑" panose="020B0503020204020204" pitchFamily="34" charset="-122"/>
                  <a:ea typeface="微软雅黑" panose="020B0503020204020204" pitchFamily="34" charset="-122"/>
                </a:rPr>
                <a:t>&lt;form&gt;</a:t>
              </a:r>
              <a:r>
                <a:rPr lang="zh-CN" altLang="zh-CN" dirty="0">
                  <a:latin typeface="微软雅黑" panose="020B0503020204020204" pitchFamily="34" charset="-122"/>
                  <a:ea typeface="微软雅黑" panose="020B0503020204020204" pitchFamily="34" charset="-122"/>
                </a:rPr>
                <a:t>与</a:t>
              </a:r>
              <a:r>
                <a:rPr lang="en-US" altLang="zh-CN" dirty="0">
                  <a:latin typeface="微软雅黑" panose="020B0503020204020204" pitchFamily="34" charset="-122"/>
                  <a:ea typeface="微软雅黑" panose="020B0503020204020204" pitchFamily="34" charset="-122"/>
                </a:rPr>
                <a:t>&lt;/form&gt;</a:t>
              </a:r>
              <a:r>
                <a:rPr lang="zh-CN" altLang="zh-CN" dirty="0">
                  <a:latin typeface="微软雅黑" panose="020B0503020204020204" pitchFamily="34" charset="-122"/>
                  <a:ea typeface="微软雅黑" panose="020B0503020204020204" pitchFamily="34" charset="-122"/>
                </a:rPr>
                <a:t>之间的表单控件是由用户自定义的，</a:t>
              </a:r>
              <a:r>
                <a:rPr lang="en-US" altLang="zh-CN" dirty="0">
                  <a:solidFill>
                    <a:srgbClr val="00B0F0"/>
                  </a:solidFill>
                  <a:latin typeface="微软雅黑" panose="020B0503020204020204" pitchFamily="34" charset="-122"/>
                  <a:ea typeface="微软雅黑" panose="020B0503020204020204" pitchFamily="34" charset="-122"/>
                </a:rPr>
                <a:t>action</a:t>
              </a:r>
              <a:r>
                <a:rPr lang="zh-CN" altLang="zh-CN" dirty="0">
                  <a:latin typeface="微软雅黑" panose="020B0503020204020204" pitchFamily="34" charset="-122"/>
                  <a:ea typeface="微软雅黑" panose="020B0503020204020204" pitchFamily="34" charset="-122"/>
                </a:rPr>
                <a:t>、</a:t>
              </a:r>
              <a:r>
                <a:rPr lang="en-US" altLang="zh-CN" dirty="0">
                  <a:solidFill>
                    <a:srgbClr val="00B0F0"/>
                  </a:solidFill>
                  <a:latin typeface="微软雅黑" panose="020B0503020204020204" pitchFamily="34" charset="-122"/>
                  <a:ea typeface="微软雅黑" panose="020B0503020204020204" pitchFamily="34" charset="-122"/>
                </a:rPr>
                <a:t>method</a:t>
              </a:r>
              <a:r>
                <a:rPr lang="zh-CN" altLang="zh-CN" dirty="0">
                  <a:latin typeface="微软雅黑" panose="020B0503020204020204" pitchFamily="34" charset="-122"/>
                  <a:ea typeface="微软雅黑" panose="020B0503020204020204" pitchFamily="34" charset="-122"/>
                </a:rPr>
                <a:t>和</a:t>
              </a:r>
              <a:r>
                <a:rPr lang="en-US" altLang="zh-CN" dirty="0">
                  <a:solidFill>
                    <a:srgbClr val="00B0F0"/>
                  </a:solidFill>
                  <a:latin typeface="微软雅黑" panose="020B0503020204020204" pitchFamily="34" charset="-122"/>
                  <a:ea typeface="微软雅黑" panose="020B0503020204020204" pitchFamily="34" charset="-122"/>
                </a:rPr>
                <a:t>name</a:t>
              </a:r>
              <a:r>
                <a:rPr lang="zh-CN" altLang="zh-CN" dirty="0">
                  <a:latin typeface="微软雅黑" panose="020B0503020204020204" pitchFamily="34" charset="-122"/>
                  <a:ea typeface="微软雅黑" panose="020B0503020204020204" pitchFamily="34" charset="-122"/>
                </a:rPr>
                <a:t>为表单</a:t>
              </a:r>
              <a:r>
                <a:rPr lang="zh-CN" altLang="en-US" dirty="0">
                  <a:latin typeface="微软雅黑" panose="020B0503020204020204" pitchFamily="34" charset="-122"/>
                  <a:ea typeface="微软雅黑" panose="020B0503020204020204" pitchFamily="34" charset="-122"/>
                </a:rPr>
                <a:t>标签</a:t>
              </a:r>
              <a:r>
                <a:rPr lang="en-US" altLang="zh-CN" dirty="0">
                  <a:latin typeface="微软雅黑" panose="020B0503020204020204" pitchFamily="34" charset="-122"/>
                  <a:ea typeface="微软雅黑" panose="020B0503020204020204" pitchFamily="34" charset="-122"/>
                </a:rPr>
                <a:t>&lt;form&gt;</a:t>
              </a:r>
              <a:r>
                <a:rPr lang="zh-CN" altLang="zh-CN" dirty="0">
                  <a:latin typeface="微软雅黑" panose="020B0503020204020204" pitchFamily="34" charset="-122"/>
                  <a:ea typeface="微软雅黑" panose="020B0503020204020204" pitchFamily="34" charset="-122"/>
                </a:rPr>
                <a:t>的常用属性</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000000"/>
                                          </p:val>
                                        </p:tav>
                                        <p:tav tm="100000">
                                          <p:val>
                                            <p:strVal val="#ppt_w"/>
                                          </p:val>
                                        </p:tav>
                                      </p:tavLst>
                                    </p:anim>
                                    <p:anim calcmode="lin" valueType="num">
                                      <p:cBhvr>
                                        <p:cTn id="18" dur="500" fill="hold"/>
                                        <p:tgtEl>
                                          <p:spTgt spid="15"/>
                                        </p:tgtEl>
                                        <p:attrNameLst>
                                          <p:attrName>ppt_h</p:attrName>
                                        </p:attrNameLst>
                                      </p:cBhvr>
                                      <p:tavLst>
                                        <p:tav tm="0">
                                          <p:val>
                                            <p:fltVal val="0.00000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7.3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6867"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6881"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2507418"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7.3.2 </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创建表单</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638175" y="3001963"/>
            <a:ext cx="8261350" cy="752475"/>
            <a:chOff x="717285" y="2233765"/>
            <a:chExt cx="8042891" cy="752078"/>
          </a:xfrm>
        </p:grpSpPr>
        <p:sp>
          <p:nvSpPr>
            <p:cNvPr id="8" name="任意多边形 7"/>
            <p:cNvSpPr/>
            <p:nvPr/>
          </p:nvSpPr>
          <p:spPr>
            <a:xfrm>
              <a:off x="3935060" y="2233765"/>
              <a:ext cx="4825116" cy="752078"/>
            </a:xfrm>
            <a:custGeom>
              <a:avLst/>
              <a:gdLst>
                <a:gd name="connsiteX0" fmla="*/ 0 w 4825735"/>
                <a:gd name="connsiteY0" fmla="*/ 94010 h 752078"/>
                <a:gd name="connsiteX1" fmla="*/ 4449696 w 4825735"/>
                <a:gd name="connsiteY1" fmla="*/ 94010 h 752078"/>
                <a:gd name="connsiteX2" fmla="*/ 4449696 w 4825735"/>
                <a:gd name="connsiteY2" fmla="*/ 0 h 752078"/>
                <a:gd name="connsiteX3" fmla="*/ 4825735 w 4825735"/>
                <a:gd name="connsiteY3" fmla="*/ 376039 h 752078"/>
                <a:gd name="connsiteX4" fmla="*/ 4449696 w 4825735"/>
                <a:gd name="connsiteY4" fmla="*/ 752078 h 752078"/>
                <a:gd name="connsiteX5" fmla="*/ 4449696 w 4825735"/>
                <a:gd name="connsiteY5" fmla="*/ 658068 h 752078"/>
                <a:gd name="connsiteX6" fmla="*/ 0 w 4825735"/>
                <a:gd name="connsiteY6" fmla="*/ 658068 h 752078"/>
                <a:gd name="connsiteX7" fmla="*/ 0 w 4825735"/>
                <a:gd name="connsiteY7" fmla="*/ 94010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735" h="752078">
                  <a:moveTo>
                    <a:pt x="0" y="94010"/>
                  </a:moveTo>
                  <a:lnTo>
                    <a:pt x="4449696" y="94010"/>
                  </a:lnTo>
                  <a:lnTo>
                    <a:pt x="4449696" y="0"/>
                  </a:lnTo>
                  <a:lnTo>
                    <a:pt x="4825735" y="376039"/>
                  </a:lnTo>
                  <a:lnTo>
                    <a:pt x="4449696" y="752078"/>
                  </a:lnTo>
                  <a:lnTo>
                    <a:pt x="4449696" y="658068"/>
                  </a:lnTo>
                  <a:lnTo>
                    <a:pt x="0" y="658068"/>
                  </a:lnTo>
                  <a:lnTo>
                    <a:pt x="0" y="9401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7620" tIns="101630" rIns="289649" bIns="101630" spcCol="1270" anchor="ctr"/>
            <a:lstStyle/>
            <a:p>
              <a:pPr marL="114300" marR="0" lvl="1" indent="-114300" algn="l" defTabSz="533400" rtl="0" eaLnBrk="0" fontAlgn="base" latinLnBrk="0" hangingPunct="0">
                <a:lnSpc>
                  <a:spcPct val="90000"/>
                </a:lnSpc>
                <a:spcBef>
                  <a:spcPct val="0"/>
                </a:spcBef>
                <a:spcAft>
                  <a:spcPct val="15000"/>
                </a:spcAft>
                <a:buClrTx/>
                <a:buSzTx/>
                <a:buFontTx/>
                <a:buChar char="•"/>
                <a:defRPr/>
              </a:pPr>
              <a:r>
                <a:rPr kumimoji="0" 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action</a:t>
              </a:r>
              <a:r>
                <a:rPr kumimoji="0" lang="zh-CN"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属性用于指定接收并处理表单数据的服务器程序的</a:t>
              </a:r>
              <a:r>
                <a:rPr kumimoji="0" lang="en-US" sz="1200" b="0" i="0" u="none" strike="noStrike" kern="1200" cap="none" spc="0" normalizeH="0" baseline="0" noProof="0" dirty="0" err="1">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url</a:t>
              </a:r>
              <a:r>
                <a:rPr kumimoji="0" lang="zh-CN"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地址。</a:t>
              </a:r>
              <a:endParaRPr kumimoji="0" lang="zh-CN" alt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sp>
          <p:nvSpPr>
            <p:cNvPr id="9" name="任意多边形 8"/>
            <p:cNvSpPr/>
            <p:nvPr/>
          </p:nvSpPr>
          <p:spPr>
            <a:xfrm>
              <a:off x="717285" y="2233765"/>
              <a:ext cx="3217775" cy="752078"/>
            </a:xfrm>
            <a:custGeom>
              <a:avLst/>
              <a:gdLst>
                <a:gd name="connsiteX0" fmla="*/ 0 w 3217156"/>
                <a:gd name="connsiteY0" fmla="*/ 125349 h 752078"/>
                <a:gd name="connsiteX1" fmla="*/ 125349 w 3217156"/>
                <a:gd name="connsiteY1" fmla="*/ 0 h 752078"/>
                <a:gd name="connsiteX2" fmla="*/ 3091807 w 3217156"/>
                <a:gd name="connsiteY2" fmla="*/ 0 h 752078"/>
                <a:gd name="connsiteX3" fmla="*/ 3217156 w 3217156"/>
                <a:gd name="connsiteY3" fmla="*/ 125349 h 752078"/>
                <a:gd name="connsiteX4" fmla="*/ 3217156 w 3217156"/>
                <a:gd name="connsiteY4" fmla="*/ 626729 h 752078"/>
                <a:gd name="connsiteX5" fmla="*/ 3091807 w 3217156"/>
                <a:gd name="connsiteY5" fmla="*/ 752078 h 752078"/>
                <a:gd name="connsiteX6" fmla="*/ 125349 w 3217156"/>
                <a:gd name="connsiteY6" fmla="*/ 752078 h 752078"/>
                <a:gd name="connsiteX7" fmla="*/ 0 w 3217156"/>
                <a:gd name="connsiteY7" fmla="*/ 626729 h 752078"/>
                <a:gd name="connsiteX8" fmla="*/ 0 w 3217156"/>
                <a:gd name="connsiteY8" fmla="*/ 125349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7156" h="752078">
                  <a:moveTo>
                    <a:pt x="0" y="125349"/>
                  </a:moveTo>
                  <a:cubicBezTo>
                    <a:pt x="0" y="56121"/>
                    <a:pt x="56121" y="0"/>
                    <a:pt x="125349" y="0"/>
                  </a:cubicBezTo>
                  <a:lnTo>
                    <a:pt x="3091807" y="0"/>
                  </a:lnTo>
                  <a:cubicBezTo>
                    <a:pt x="3161035" y="0"/>
                    <a:pt x="3217156" y="56121"/>
                    <a:pt x="3217156" y="125349"/>
                  </a:cubicBezTo>
                  <a:lnTo>
                    <a:pt x="3217156" y="626729"/>
                  </a:lnTo>
                  <a:cubicBezTo>
                    <a:pt x="3217156" y="695957"/>
                    <a:pt x="3161035" y="752078"/>
                    <a:pt x="3091807" y="752078"/>
                  </a:cubicBezTo>
                  <a:lnTo>
                    <a:pt x="125349" y="752078"/>
                  </a:lnTo>
                  <a:cubicBezTo>
                    <a:pt x="56121" y="752078"/>
                    <a:pt x="0" y="695957"/>
                    <a:pt x="0" y="626729"/>
                  </a:cubicBezTo>
                  <a:lnTo>
                    <a:pt x="0" y="12534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12913" tIns="74813" rIns="112913" bIns="74813" spcCol="1270" anchor="ct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action</a:t>
              </a:r>
              <a:r>
                <a:rPr kumimoji="0" lang="zh-CN"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属性</a:t>
              </a:r>
              <a:endParaRPr kumimoji="0" lang="zh-CN" altLang="en-US"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638175" y="3829050"/>
            <a:ext cx="8261350" cy="752475"/>
            <a:chOff x="717285" y="3061051"/>
            <a:chExt cx="8042891" cy="752078"/>
          </a:xfrm>
        </p:grpSpPr>
        <p:sp>
          <p:nvSpPr>
            <p:cNvPr id="11" name="任意多边形 10"/>
            <p:cNvSpPr/>
            <p:nvPr/>
          </p:nvSpPr>
          <p:spPr>
            <a:xfrm>
              <a:off x="3935060" y="3061051"/>
              <a:ext cx="4825116" cy="752078"/>
            </a:xfrm>
            <a:custGeom>
              <a:avLst/>
              <a:gdLst>
                <a:gd name="connsiteX0" fmla="*/ 0 w 4825735"/>
                <a:gd name="connsiteY0" fmla="*/ 94010 h 752078"/>
                <a:gd name="connsiteX1" fmla="*/ 4449696 w 4825735"/>
                <a:gd name="connsiteY1" fmla="*/ 94010 h 752078"/>
                <a:gd name="connsiteX2" fmla="*/ 4449696 w 4825735"/>
                <a:gd name="connsiteY2" fmla="*/ 0 h 752078"/>
                <a:gd name="connsiteX3" fmla="*/ 4825735 w 4825735"/>
                <a:gd name="connsiteY3" fmla="*/ 376039 h 752078"/>
                <a:gd name="connsiteX4" fmla="*/ 4449696 w 4825735"/>
                <a:gd name="connsiteY4" fmla="*/ 752078 h 752078"/>
                <a:gd name="connsiteX5" fmla="*/ 4449696 w 4825735"/>
                <a:gd name="connsiteY5" fmla="*/ 658068 h 752078"/>
                <a:gd name="connsiteX6" fmla="*/ 0 w 4825735"/>
                <a:gd name="connsiteY6" fmla="*/ 658068 h 752078"/>
                <a:gd name="connsiteX7" fmla="*/ 0 w 4825735"/>
                <a:gd name="connsiteY7" fmla="*/ 94010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735" h="752078">
                  <a:moveTo>
                    <a:pt x="0" y="94010"/>
                  </a:moveTo>
                  <a:lnTo>
                    <a:pt x="4449696" y="94010"/>
                  </a:lnTo>
                  <a:lnTo>
                    <a:pt x="4449696" y="0"/>
                  </a:lnTo>
                  <a:lnTo>
                    <a:pt x="4825735" y="376039"/>
                  </a:lnTo>
                  <a:lnTo>
                    <a:pt x="4449696" y="752078"/>
                  </a:lnTo>
                  <a:lnTo>
                    <a:pt x="4449696" y="658068"/>
                  </a:lnTo>
                  <a:lnTo>
                    <a:pt x="0" y="658068"/>
                  </a:lnTo>
                  <a:lnTo>
                    <a:pt x="0" y="94010"/>
                  </a:lnTo>
                  <a:close/>
                </a:path>
              </a:pathLst>
            </a:custGeom>
          </p:spPr>
          <p:style>
            <a:lnRef idx="2">
              <a:schemeClr val="accent5">
                <a:tint val="40000"/>
                <a:alpha val="90000"/>
                <a:hueOff val="-908180"/>
                <a:satOff val="-837"/>
                <a:lumOff val="-773"/>
                <a:alphaOff val="0"/>
              </a:schemeClr>
            </a:lnRef>
            <a:fillRef idx="1">
              <a:schemeClr val="accent5">
                <a:tint val="40000"/>
                <a:alpha val="90000"/>
                <a:hueOff val="-908180"/>
                <a:satOff val="-837"/>
                <a:lumOff val="-773"/>
                <a:alphaOff val="0"/>
              </a:schemeClr>
            </a:fillRef>
            <a:effectRef idx="0">
              <a:schemeClr val="accent5">
                <a:tint val="40000"/>
                <a:alpha val="90000"/>
                <a:hueOff val="-908180"/>
                <a:satOff val="-837"/>
                <a:lumOff val="-773"/>
                <a:alphaOff val="0"/>
              </a:schemeClr>
            </a:effectRef>
            <a:fontRef idx="minor">
              <a:schemeClr val="dk1">
                <a:hueOff val="0"/>
                <a:satOff val="0"/>
                <a:lumOff val="0"/>
                <a:alphaOff val="0"/>
              </a:schemeClr>
            </a:fontRef>
          </p:style>
          <p:txBody>
            <a:bodyPr lIns="7620" tIns="101630" rIns="289649" bIns="101630" spcCol="1270" anchor="ctr"/>
            <a:lstStyle/>
            <a:p>
              <a:pPr marL="114300" marR="0" lvl="1" indent="-114300" algn="l" defTabSz="533400" rtl="0" eaLnBrk="0" fontAlgn="base" latinLnBrk="0" hangingPunct="0">
                <a:lnSpc>
                  <a:spcPct val="90000"/>
                </a:lnSpc>
                <a:spcBef>
                  <a:spcPct val="0"/>
                </a:spcBef>
                <a:spcAft>
                  <a:spcPct val="15000"/>
                </a:spcAft>
                <a:buClrTx/>
                <a:buSzTx/>
                <a:buFontTx/>
                <a:buChar char="•"/>
                <a:defRPr/>
              </a:pPr>
              <a:r>
                <a:rPr kumimoji="0" 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method</a:t>
              </a:r>
              <a:r>
                <a:rPr kumimoji="0" lang="zh-CN"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属性用于设置表单数据的提交方式，其取值为</a:t>
              </a:r>
              <a:r>
                <a:rPr kumimoji="0" 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get</a:t>
              </a:r>
              <a:r>
                <a:rPr kumimoji="0" lang="zh-CN"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或</a:t>
              </a:r>
              <a:r>
                <a:rPr kumimoji="0" 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post</a:t>
              </a:r>
              <a:r>
                <a:rPr kumimoji="0" lang="zh-CN"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11"/>
            <p:cNvSpPr/>
            <p:nvPr/>
          </p:nvSpPr>
          <p:spPr>
            <a:xfrm>
              <a:off x="717285" y="3061051"/>
              <a:ext cx="3217775" cy="752078"/>
            </a:xfrm>
            <a:custGeom>
              <a:avLst/>
              <a:gdLst>
                <a:gd name="connsiteX0" fmla="*/ 0 w 3217156"/>
                <a:gd name="connsiteY0" fmla="*/ 125349 h 752078"/>
                <a:gd name="connsiteX1" fmla="*/ 125349 w 3217156"/>
                <a:gd name="connsiteY1" fmla="*/ 0 h 752078"/>
                <a:gd name="connsiteX2" fmla="*/ 3091807 w 3217156"/>
                <a:gd name="connsiteY2" fmla="*/ 0 h 752078"/>
                <a:gd name="connsiteX3" fmla="*/ 3217156 w 3217156"/>
                <a:gd name="connsiteY3" fmla="*/ 125349 h 752078"/>
                <a:gd name="connsiteX4" fmla="*/ 3217156 w 3217156"/>
                <a:gd name="connsiteY4" fmla="*/ 626729 h 752078"/>
                <a:gd name="connsiteX5" fmla="*/ 3091807 w 3217156"/>
                <a:gd name="connsiteY5" fmla="*/ 752078 h 752078"/>
                <a:gd name="connsiteX6" fmla="*/ 125349 w 3217156"/>
                <a:gd name="connsiteY6" fmla="*/ 752078 h 752078"/>
                <a:gd name="connsiteX7" fmla="*/ 0 w 3217156"/>
                <a:gd name="connsiteY7" fmla="*/ 626729 h 752078"/>
                <a:gd name="connsiteX8" fmla="*/ 0 w 3217156"/>
                <a:gd name="connsiteY8" fmla="*/ 125349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7156" h="752078">
                  <a:moveTo>
                    <a:pt x="0" y="125349"/>
                  </a:moveTo>
                  <a:cubicBezTo>
                    <a:pt x="0" y="56121"/>
                    <a:pt x="56121" y="0"/>
                    <a:pt x="125349" y="0"/>
                  </a:cubicBezTo>
                  <a:lnTo>
                    <a:pt x="3091807" y="0"/>
                  </a:lnTo>
                  <a:cubicBezTo>
                    <a:pt x="3161035" y="0"/>
                    <a:pt x="3217156" y="56121"/>
                    <a:pt x="3217156" y="125349"/>
                  </a:cubicBezTo>
                  <a:lnTo>
                    <a:pt x="3217156" y="626729"/>
                  </a:lnTo>
                  <a:cubicBezTo>
                    <a:pt x="3217156" y="695957"/>
                    <a:pt x="3161035" y="752078"/>
                    <a:pt x="3091807" y="752078"/>
                  </a:cubicBezTo>
                  <a:lnTo>
                    <a:pt x="125349" y="752078"/>
                  </a:lnTo>
                  <a:cubicBezTo>
                    <a:pt x="56121" y="752078"/>
                    <a:pt x="0" y="695957"/>
                    <a:pt x="0" y="626729"/>
                  </a:cubicBezTo>
                  <a:lnTo>
                    <a:pt x="0" y="125349"/>
                  </a:lnTo>
                  <a:close/>
                </a:path>
              </a:pathLst>
            </a:custGeom>
          </p:spPr>
          <p:style>
            <a:lnRef idx="2">
              <a:schemeClr val="lt1">
                <a:hueOff val="0"/>
                <a:satOff val="0"/>
                <a:lumOff val="0"/>
                <a:alphaOff val="0"/>
              </a:schemeClr>
            </a:lnRef>
            <a:fillRef idx="1">
              <a:schemeClr val="accent5">
                <a:hueOff val="-774129"/>
                <a:satOff val="7761"/>
                <a:lumOff val="-5388"/>
                <a:alphaOff val="0"/>
              </a:schemeClr>
            </a:fillRef>
            <a:effectRef idx="0">
              <a:schemeClr val="accent5">
                <a:hueOff val="-774129"/>
                <a:satOff val="7761"/>
                <a:lumOff val="-5388"/>
                <a:alphaOff val="0"/>
              </a:schemeClr>
            </a:effectRef>
            <a:fontRef idx="minor">
              <a:schemeClr val="lt1"/>
            </a:fontRef>
          </p:style>
          <p:txBody>
            <a:bodyPr lIns="112913" tIns="74813" rIns="112913" bIns="74813" spcCol="1270" anchor="ct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method</a:t>
              </a:r>
              <a:r>
                <a:rPr kumimoji="0" lang="zh-CN"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属性</a:t>
              </a:r>
              <a:endParaRPr kumimoji="0" lang="zh-CN" altLang="en-US"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638175" y="4656138"/>
            <a:ext cx="8261350" cy="752475"/>
            <a:chOff x="717285" y="3888336"/>
            <a:chExt cx="8042891" cy="752078"/>
          </a:xfrm>
        </p:grpSpPr>
        <p:sp>
          <p:nvSpPr>
            <p:cNvPr id="14" name="任意多边形 13"/>
            <p:cNvSpPr/>
            <p:nvPr/>
          </p:nvSpPr>
          <p:spPr>
            <a:xfrm>
              <a:off x="3935060" y="3888336"/>
              <a:ext cx="4825116" cy="752078"/>
            </a:xfrm>
            <a:custGeom>
              <a:avLst/>
              <a:gdLst>
                <a:gd name="connsiteX0" fmla="*/ 0 w 4825735"/>
                <a:gd name="connsiteY0" fmla="*/ 94010 h 752078"/>
                <a:gd name="connsiteX1" fmla="*/ 4449696 w 4825735"/>
                <a:gd name="connsiteY1" fmla="*/ 94010 h 752078"/>
                <a:gd name="connsiteX2" fmla="*/ 4449696 w 4825735"/>
                <a:gd name="connsiteY2" fmla="*/ 0 h 752078"/>
                <a:gd name="connsiteX3" fmla="*/ 4825735 w 4825735"/>
                <a:gd name="connsiteY3" fmla="*/ 376039 h 752078"/>
                <a:gd name="connsiteX4" fmla="*/ 4449696 w 4825735"/>
                <a:gd name="connsiteY4" fmla="*/ 752078 h 752078"/>
                <a:gd name="connsiteX5" fmla="*/ 4449696 w 4825735"/>
                <a:gd name="connsiteY5" fmla="*/ 658068 h 752078"/>
                <a:gd name="connsiteX6" fmla="*/ 0 w 4825735"/>
                <a:gd name="connsiteY6" fmla="*/ 658068 h 752078"/>
                <a:gd name="connsiteX7" fmla="*/ 0 w 4825735"/>
                <a:gd name="connsiteY7" fmla="*/ 94010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735" h="752078">
                  <a:moveTo>
                    <a:pt x="0" y="94010"/>
                  </a:moveTo>
                  <a:lnTo>
                    <a:pt x="4449696" y="94010"/>
                  </a:lnTo>
                  <a:lnTo>
                    <a:pt x="4449696" y="0"/>
                  </a:lnTo>
                  <a:lnTo>
                    <a:pt x="4825735" y="376039"/>
                  </a:lnTo>
                  <a:lnTo>
                    <a:pt x="4449696" y="752078"/>
                  </a:lnTo>
                  <a:lnTo>
                    <a:pt x="4449696" y="658068"/>
                  </a:lnTo>
                  <a:lnTo>
                    <a:pt x="0" y="658068"/>
                  </a:lnTo>
                  <a:lnTo>
                    <a:pt x="0" y="94010"/>
                  </a:lnTo>
                  <a:close/>
                </a:path>
              </a:pathLst>
            </a:custGeom>
          </p:spPr>
          <p:style>
            <a:lnRef idx="2">
              <a:schemeClr val="accent5">
                <a:tint val="40000"/>
                <a:alpha val="90000"/>
                <a:hueOff val="-1816360"/>
                <a:satOff val="-1679"/>
                <a:lumOff val="-1550"/>
                <a:alphaOff val="0"/>
              </a:schemeClr>
            </a:lnRef>
            <a:fillRef idx="1">
              <a:schemeClr val="accent5">
                <a:tint val="40000"/>
                <a:alpha val="90000"/>
                <a:hueOff val="-1816360"/>
                <a:satOff val="-1679"/>
                <a:lumOff val="-1550"/>
                <a:alphaOff val="0"/>
              </a:schemeClr>
            </a:fillRef>
            <a:effectRef idx="0">
              <a:schemeClr val="accent5">
                <a:tint val="40000"/>
                <a:alpha val="90000"/>
                <a:hueOff val="-1816360"/>
                <a:satOff val="-1679"/>
                <a:lumOff val="-1550"/>
                <a:alphaOff val="0"/>
              </a:schemeClr>
            </a:effectRef>
            <a:fontRef idx="minor">
              <a:schemeClr val="dk1">
                <a:hueOff val="0"/>
                <a:satOff val="0"/>
                <a:lumOff val="0"/>
                <a:alphaOff val="0"/>
              </a:schemeClr>
            </a:fontRef>
          </p:style>
          <p:txBody>
            <a:bodyPr lIns="7620" tIns="101630" rIns="289649" bIns="101630" spcCol="1270" anchor="ctr"/>
            <a:lstStyle/>
            <a:p>
              <a:pPr marL="114300" marR="0" lvl="1" indent="-114300" algn="l" defTabSz="533400" rtl="0" eaLnBrk="0" fontAlgn="base" latinLnBrk="0" hangingPunct="0">
                <a:lnSpc>
                  <a:spcPct val="90000"/>
                </a:lnSpc>
                <a:spcBef>
                  <a:spcPct val="0"/>
                </a:spcBef>
                <a:spcAft>
                  <a:spcPct val="15000"/>
                </a:spcAft>
                <a:buClrTx/>
                <a:buSzTx/>
                <a:buFontTx/>
                <a:buChar char="•"/>
                <a:defRPr/>
              </a:pPr>
              <a:r>
                <a:rPr kumimoji="0" 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name</a:t>
              </a:r>
              <a:r>
                <a:rPr kumimoji="0" lang="zh-CN"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属性用于指定表单的名称，以区分同一个页面中的多个表单。</a:t>
              </a:r>
              <a:endParaRPr kumimoji="0" lang="zh-CN" alt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任意多边形 14"/>
            <p:cNvSpPr/>
            <p:nvPr/>
          </p:nvSpPr>
          <p:spPr>
            <a:xfrm>
              <a:off x="717285" y="3888336"/>
              <a:ext cx="3217775" cy="752078"/>
            </a:xfrm>
            <a:custGeom>
              <a:avLst/>
              <a:gdLst>
                <a:gd name="connsiteX0" fmla="*/ 0 w 3217156"/>
                <a:gd name="connsiteY0" fmla="*/ 125349 h 752078"/>
                <a:gd name="connsiteX1" fmla="*/ 125349 w 3217156"/>
                <a:gd name="connsiteY1" fmla="*/ 0 h 752078"/>
                <a:gd name="connsiteX2" fmla="*/ 3091807 w 3217156"/>
                <a:gd name="connsiteY2" fmla="*/ 0 h 752078"/>
                <a:gd name="connsiteX3" fmla="*/ 3217156 w 3217156"/>
                <a:gd name="connsiteY3" fmla="*/ 125349 h 752078"/>
                <a:gd name="connsiteX4" fmla="*/ 3217156 w 3217156"/>
                <a:gd name="connsiteY4" fmla="*/ 626729 h 752078"/>
                <a:gd name="connsiteX5" fmla="*/ 3091807 w 3217156"/>
                <a:gd name="connsiteY5" fmla="*/ 752078 h 752078"/>
                <a:gd name="connsiteX6" fmla="*/ 125349 w 3217156"/>
                <a:gd name="connsiteY6" fmla="*/ 752078 h 752078"/>
                <a:gd name="connsiteX7" fmla="*/ 0 w 3217156"/>
                <a:gd name="connsiteY7" fmla="*/ 626729 h 752078"/>
                <a:gd name="connsiteX8" fmla="*/ 0 w 3217156"/>
                <a:gd name="connsiteY8" fmla="*/ 125349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7156" h="752078">
                  <a:moveTo>
                    <a:pt x="0" y="125349"/>
                  </a:moveTo>
                  <a:cubicBezTo>
                    <a:pt x="0" y="56121"/>
                    <a:pt x="56121" y="0"/>
                    <a:pt x="125349" y="0"/>
                  </a:cubicBezTo>
                  <a:lnTo>
                    <a:pt x="3091807" y="0"/>
                  </a:lnTo>
                  <a:cubicBezTo>
                    <a:pt x="3161035" y="0"/>
                    <a:pt x="3217156" y="56121"/>
                    <a:pt x="3217156" y="125349"/>
                  </a:cubicBezTo>
                  <a:lnTo>
                    <a:pt x="3217156" y="626729"/>
                  </a:lnTo>
                  <a:cubicBezTo>
                    <a:pt x="3217156" y="695957"/>
                    <a:pt x="3161035" y="752078"/>
                    <a:pt x="3091807" y="752078"/>
                  </a:cubicBezTo>
                  <a:lnTo>
                    <a:pt x="125349" y="752078"/>
                  </a:lnTo>
                  <a:cubicBezTo>
                    <a:pt x="56121" y="752078"/>
                    <a:pt x="0" y="695957"/>
                    <a:pt x="0" y="626729"/>
                  </a:cubicBezTo>
                  <a:lnTo>
                    <a:pt x="0" y="125349"/>
                  </a:lnTo>
                  <a:close/>
                </a:path>
              </a:pathLst>
            </a:custGeom>
          </p:spPr>
          <p:style>
            <a:lnRef idx="2">
              <a:schemeClr val="lt1">
                <a:hueOff val="0"/>
                <a:satOff val="0"/>
                <a:lumOff val="0"/>
                <a:alphaOff val="0"/>
              </a:schemeClr>
            </a:lnRef>
            <a:fillRef idx="1">
              <a:schemeClr val="accent5">
                <a:hueOff val="-1548258"/>
                <a:satOff val="15522"/>
                <a:lumOff val="-10780"/>
                <a:alphaOff val="0"/>
              </a:schemeClr>
            </a:fillRef>
            <a:effectRef idx="0">
              <a:schemeClr val="accent5">
                <a:hueOff val="-1548258"/>
                <a:satOff val="15522"/>
                <a:lumOff val="-10780"/>
                <a:alphaOff val="0"/>
              </a:schemeClr>
            </a:effectRef>
            <a:fontRef idx="minor">
              <a:schemeClr val="lt1"/>
            </a:fontRef>
          </p:style>
          <p:txBody>
            <a:bodyPr lIns="112913" tIns="74813" rIns="112913" bIns="74813" spcCol="1270" anchor="ct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name</a:t>
              </a:r>
              <a:r>
                <a:rPr kumimoji="0" lang="zh-CN"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属性</a:t>
              </a:r>
              <a:endParaRPr kumimoji="0" lang="zh-CN" altLang="en-US"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6" name="矩形 15"/>
          <p:cNvSpPr/>
          <p:nvPr/>
        </p:nvSpPr>
        <p:spPr bwMode="auto">
          <a:xfrm>
            <a:off x="638175" y="2209800"/>
            <a:ext cx="2133600" cy="64611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表单属性</a:t>
            </a:r>
            <a:endParaRPr kumimoji="0" lang="en-US" altLang="zh-CN" sz="36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Text Box 6"/>
          <p:cNvSpPr txBox="1">
            <a:spLocks noChangeArrowheads="1"/>
          </p:cNvSpPr>
          <p:nvPr/>
        </p:nvSpPr>
        <p:spPr bwMode="auto">
          <a:xfrm>
            <a:off x="2557463" y="2327275"/>
            <a:ext cx="5432425" cy="1884363"/>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学习表单的核心就是学习表单控件，</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语言提供了一系列的表单控件，用于定义不同的表单功能，如密码输入框、文本域、下拉列表、复选框等。</a:t>
            </a:r>
            <a:endParaRPr kumimoji="0" lang="zh-CN" altLang="en-US"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bwMode="auto">
          <a:xfrm>
            <a:off x="22578" y="4950164"/>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a:xfrm>
            <a:off x="2505075" y="5251450"/>
            <a:ext cx="5430838" cy="500063"/>
          </a:xfrm>
          <a:prstGeom prst="rect">
            <a:avLst/>
          </a:prstGeom>
          <a:noFill/>
          <a:ln w="9525">
            <a:noFill/>
          </a:ln>
        </p:spPr>
        <p:txBody>
          <a:bodyPr>
            <a:spAutoFit/>
          </a:bodyPr>
          <a:p>
            <a:pPr>
              <a:lnSpc>
                <a:spcPct val="150000"/>
              </a:lnSpc>
            </a:pPr>
            <a:r>
              <a:rPr lang="zh-CN" altLang="en-US" sz="2000" b="1" dirty="0">
                <a:latin typeface="微软雅黑" panose="020B0503020204020204" pitchFamily="34" charset="-122"/>
                <a:ea typeface="微软雅黑" panose="020B0503020204020204" pitchFamily="34" charset="-122"/>
              </a:rPr>
              <a:t>本节将对这些表单控件进行详细的讲解。</a:t>
            </a:r>
            <a:endParaRPr lang="zh-CN" altLang="en-US" sz="2000" b="1" dirty="0">
              <a:latin typeface="微软雅黑" panose="020B0503020204020204" pitchFamily="34" charset="-122"/>
              <a:ea typeface="微软雅黑" panose="020B0503020204020204" pitchFamily="34" charset="-122"/>
            </a:endParaRPr>
          </a:p>
        </p:txBody>
      </p:sp>
      <p:pic>
        <p:nvPicPr>
          <p:cNvPr id="6"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48469"/>
            <a:ext cx="3649663" cy="59245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4" name="标题 1"/>
          <p:cNvSpPr/>
          <p:nvPr/>
        </p:nvSpPr>
        <p:spPr>
          <a:xfrm>
            <a:off x="17637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知识架构</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AutoShape 207"/>
          <p:cNvSpPr>
            <a:spLocks noChangeArrowheads="1"/>
          </p:cNvSpPr>
          <p:nvPr/>
        </p:nvSpPr>
        <p:spPr bwMode="auto">
          <a:xfrm>
            <a:off x="233363" y="1127125"/>
            <a:ext cx="8724900" cy="5524500"/>
          </a:xfrm>
          <a:prstGeom prst="roundRect">
            <a:avLst>
              <a:gd name="adj" fmla="val 4171"/>
            </a:avLst>
          </a:prstGeom>
          <a:solidFill>
            <a:schemeClr val="bg1"/>
          </a:solidFill>
          <a:ln w="19050" algn="ctr">
            <a:solidFill>
              <a:schemeClr val="bg1">
                <a:lumMod val="95000"/>
              </a:schemeClr>
            </a:solidFill>
            <a:round/>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 name="AutoShape 132"/>
          <p:cNvSpPr>
            <a:spLocks noChangeArrowheads="1"/>
          </p:cNvSpPr>
          <p:nvPr/>
        </p:nvSpPr>
        <p:spPr bwMode="auto">
          <a:xfrm>
            <a:off x="392113" y="1218982"/>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8"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ln>
          <a:effectLst>
            <a:outerShdw blurRad="76200" dir="13500000" sy="23000" kx="1200000" algn="br" rotWithShape="0">
              <a:prstClr val="black">
                <a:alpha val="20000"/>
              </a:prstClr>
            </a:outerShdw>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28" name="组合 153"/>
          <p:cNvGrpSpPr/>
          <p:nvPr/>
        </p:nvGrpSpPr>
        <p:grpSpPr>
          <a:xfrm>
            <a:off x="1106488" y="2462213"/>
            <a:ext cx="7629525" cy="669925"/>
            <a:chOff x="1029300" y="5045322"/>
            <a:chExt cx="7628925" cy="669008"/>
          </a:xfrm>
        </p:grpSpPr>
        <p:grpSp>
          <p:nvGrpSpPr>
            <p:cNvPr id="5198" name="组合 219"/>
            <p:cNvGrpSpPr/>
            <p:nvPr/>
          </p:nvGrpSpPr>
          <p:grpSpPr>
            <a:xfrm>
              <a:off x="2520950" y="5045323"/>
              <a:ext cx="6137275" cy="669007"/>
              <a:chOff x="2520950" y="4924673"/>
              <a:chExt cx="6137275" cy="789657"/>
            </a:xfrm>
          </p:grpSpPr>
          <p:sp>
            <p:nvSpPr>
              <p:cNvPr id="74" name="AutoShape 218"/>
              <p:cNvSpPr>
                <a:spLocks noChangeArrowheads="1"/>
              </p:cNvSpPr>
              <p:nvPr/>
            </p:nvSpPr>
            <p:spPr bwMode="auto">
              <a:xfrm>
                <a:off x="2721442" y="5394349"/>
                <a:ext cx="5806618" cy="319981"/>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204" name="组合 225"/>
              <p:cNvGrpSpPr/>
              <p:nvPr/>
            </p:nvGrpSpPr>
            <p:grpSpPr>
              <a:xfrm>
                <a:off x="2520950" y="4924673"/>
                <a:ext cx="6137275" cy="664245"/>
                <a:chOff x="2520950" y="4868193"/>
                <a:chExt cx="6137275" cy="720725"/>
              </a:xfrm>
            </p:grpSpPr>
            <p:sp>
              <p:nvSpPr>
                <p:cNvPr id="76" name="AutoShape 181"/>
                <p:cNvSpPr>
                  <a:spLocks noChangeArrowheads="1"/>
                </p:cNvSpPr>
                <p:nvPr/>
              </p:nvSpPr>
              <p:spPr bwMode="auto">
                <a:xfrm>
                  <a:off x="2521433" y="4868192"/>
                  <a:ext cx="6136792" cy="720768"/>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7" name="AutoShape 202"/>
                <p:cNvSpPr>
                  <a:spLocks noChangeArrowheads="1"/>
                </p:cNvSpPr>
                <p:nvPr/>
              </p:nvSpPr>
              <p:spPr bwMode="auto">
                <a:xfrm>
                  <a:off x="2762714" y="4983920"/>
                  <a:ext cx="5689152" cy="49134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70" name="Line 188"/>
            <p:cNvSpPr>
              <a:spLocks noChangeShapeType="1"/>
            </p:cNvSpPr>
            <p:nvPr/>
          </p:nvSpPr>
          <p:spPr bwMode="auto">
            <a:xfrm flipH="1">
              <a:off x="1500750" y="5330681"/>
              <a:ext cx="1498482"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200" name="组合 221"/>
            <p:cNvGrpSpPr/>
            <p:nvPr/>
          </p:nvGrpSpPr>
          <p:grpSpPr>
            <a:xfrm>
              <a:off x="1029300" y="5045322"/>
              <a:ext cx="635025" cy="637257"/>
              <a:chOff x="1098627" y="4776118"/>
              <a:chExt cx="903287" cy="906462"/>
            </a:xfrm>
          </p:grpSpPr>
          <p:sp>
            <p:nvSpPr>
              <p:cNvPr id="72" name="Oval 148"/>
              <p:cNvSpPr>
                <a:spLocks noChangeArrowheads="1"/>
              </p:cNvSpPr>
              <p:nvPr/>
            </p:nvSpPr>
            <p:spPr bwMode="auto">
              <a:xfrm>
                <a:off x="1098627" y="4776118"/>
                <a:ext cx="903180" cy="906526"/>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73" name="Oval 151"/>
              <p:cNvSpPr>
                <a:spLocks noChangeArrowheads="1"/>
              </p:cNvSpPr>
              <p:nvPr/>
            </p:nvSpPr>
            <p:spPr bwMode="auto">
              <a:xfrm>
                <a:off x="1414740" y="4803178"/>
                <a:ext cx="241600" cy="241289"/>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5129" name="TextBox 154"/>
          <p:cNvSpPr txBox="1"/>
          <p:nvPr/>
        </p:nvSpPr>
        <p:spPr>
          <a:xfrm>
            <a:off x="3870325" y="1700213"/>
            <a:ext cx="3771900" cy="523875"/>
          </a:xfrm>
          <a:prstGeom prst="rect">
            <a:avLst/>
          </a:prstGeom>
          <a:noFill/>
          <a:ln w="9525">
            <a:noFill/>
          </a:ln>
        </p:spPr>
        <p:txBody>
          <a:bodyPr>
            <a:spAutoFit/>
          </a:bodyPr>
          <a:p>
            <a:r>
              <a:rPr lang="en-US" altLang="zh-CN" sz="2800" b="1" dirty="0">
                <a:latin typeface="Arial" panose="020B0604020202020204" pitchFamily="34" charset="0"/>
              </a:rPr>
              <a:t>7.1  </a:t>
            </a:r>
            <a:r>
              <a:rPr lang="zh-CN" altLang="en-US" sz="2800" b="1" dirty="0">
                <a:solidFill>
                  <a:srgbClr val="1369B2"/>
                </a:solidFill>
                <a:latin typeface="微软雅黑" panose="020B0503020204020204" pitchFamily="34" charset="-122"/>
                <a:ea typeface="微软雅黑" panose="020B0503020204020204" pitchFamily="34" charset="-122"/>
              </a:rPr>
              <a:t>表格</a:t>
            </a:r>
            <a:endParaRPr lang="zh-CN" altLang="en-US" sz="2800" b="1" dirty="0">
              <a:latin typeface="微软雅黑" panose="020B0503020204020204" pitchFamily="34" charset="-122"/>
              <a:ea typeface="微软雅黑" panose="020B0503020204020204" pitchFamily="34" charset="-122"/>
            </a:endParaRPr>
          </a:p>
        </p:txBody>
      </p:sp>
      <p:grpSp>
        <p:nvGrpSpPr>
          <p:cNvPr id="5130" name="组合 155"/>
          <p:cNvGrpSpPr/>
          <p:nvPr/>
        </p:nvGrpSpPr>
        <p:grpSpPr>
          <a:xfrm>
            <a:off x="1328738" y="3178175"/>
            <a:ext cx="7407275" cy="668338"/>
            <a:chOff x="1252258" y="5045323"/>
            <a:chExt cx="7405967" cy="669007"/>
          </a:xfrm>
        </p:grpSpPr>
        <p:grpSp>
          <p:nvGrpSpPr>
            <p:cNvPr id="5191" name="组合 212"/>
            <p:cNvGrpSpPr/>
            <p:nvPr/>
          </p:nvGrpSpPr>
          <p:grpSpPr>
            <a:xfrm>
              <a:off x="2520950" y="5045323"/>
              <a:ext cx="6137275" cy="669007"/>
              <a:chOff x="2520950" y="4924673"/>
              <a:chExt cx="6137275" cy="789657"/>
            </a:xfrm>
          </p:grpSpPr>
          <p:sp>
            <p:nvSpPr>
              <p:cNvPr id="65"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95" name="组合 216"/>
              <p:cNvGrpSpPr/>
              <p:nvPr/>
            </p:nvGrpSpPr>
            <p:grpSpPr>
              <a:xfrm>
                <a:off x="2520950" y="4924673"/>
                <a:ext cx="6137275" cy="664245"/>
                <a:chOff x="2520950" y="4868193"/>
                <a:chExt cx="6137275" cy="720725"/>
              </a:xfrm>
            </p:grpSpPr>
            <p:sp>
              <p:nvSpPr>
                <p:cNvPr id="67" name="AutoShape 181"/>
                <p:cNvSpPr>
                  <a:spLocks noChangeArrowheads="1"/>
                </p:cNvSpPr>
                <p:nvPr/>
              </p:nvSpPr>
              <p:spPr bwMode="auto">
                <a:xfrm>
                  <a:off x="2517272" y="4868193"/>
                  <a:ext cx="6140953" cy="720444"/>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8"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6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4"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1" name="组合 156"/>
          <p:cNvGrpSpPr/>
          <p:nvPr/>
        </p:nvGrpSpPr>
        <p:grpSpPr>
          <a:xfrm>
            <a:off x="1328738" y="3871913"/>
            <a:ext cx="7407275" cy="668337"/>
            <a:chOff x="1252258" y="5045323"/>
            <a:chExt cx="7405967" cy="669007"/>
          </a:xfrm>
        </p:grpSpPr>
        <p:grpSp>
          <p:nvGrpSpPr>
            <p:cNvPr id="5184" name="组合 205"/>
            <p:cNvGrpSpPr/>
            <p:nvPr/>
          </p:nvGrpSpPr>
          <p:grpSpPr>
            <a:xfrm>
              <a:off x="2520950" y="5045323"/>
              <a:ext cx="6137275" cy="669007"/>
              <a:chOff x="2520950" y="4924673"/>
              <a:chExt cx="6137275" cy="789657"/>
            </a:xfrm>
          </p:grpSpPr>
          <p:sp>
            <p:nvSpPr>
              <p:cNvPr id="58"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88" name="组合 209"/>
              <p:cNvGrpSpPr/>
              <p:nvPr/>
            </p:nvGrpSpPr>
            <p:grpSpPr>
              <a:xfrm>
                <a:off x="2520950" y="4924673"/>
                <a:ext cx="6137275" cy="664245"/>
                <a:chOff x="2520950" y="4868193"/>
                <a:chExt cx="6137275" cy="720725"/>
              </a:xfrm>
            </p:grpSpPr>
            <p:sp>
              <p:nvSpPr>
                <p:cNvPr id="60" name="AutoShape 181"/>
                <p:cNvSpPr>
                  <a:spLocks noChangeArrowheads="1"/>
                </p:cNvSpPr>
                <p:nvPr/>
              </p:nvSpPr>
              <p:spPr bwMode="auto">
                <a:xfrm>
                  <a:off x="2517272" y="4868193"/>
                  <a:ext cx="6140953" cy="720446"/>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1"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56"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7"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2" name="组合 157"/>
          <p:cNvGrpSpPr/>
          <p:nvPr/>
        </p:nvGrpSpPr>
        <p:grpSpPr>
          <a:xfrm>
            <a:off x="1328738" y="4562475"/>
            <a:ext cx="7407275" cy="669925"/>
            <a:chOff x="1252258" y="5045323"/>
            <a:chExt cx="7405967" cy="669007"/>
          </a:xfrm>
        </p:grpSpPr>
        <p:grpSp>
          <p:nvGrpSpPr>
            <p:cNvPr id="5177" name="组合 198"/>
            <p:cNvGrpSpPr/>
            <p:nvPr/>
          </p:nvGrpSpPr>
          <p:grpSpPr>
            <a:xfrm>
              <a:off x="2520950" y="5045323"/>
              <a:ext cx="6137275" cy="669007"/>
              <a:chOff x="2520950" y="4924673"/>
              <a:chExt cx="6137275" cy="789657"/>
            </a:xfrm>
          </p:grpSpPr>
          <p:sp>
            <p:nvSpPr>
              <p:cNvPr id="51" name="AutoShape 218"/>
              <p:cNvSpPr>
                <a:spLocks noChangeArrowheads="1"/>
              </p:cNvSpPr>
              <p:nvPr/>
            </p:nvSpPr>
            <p:spPr bwMode="auto">
              <a:xfrm>
                <a:off x="2720436" y="5394351"/>
                <a:ext cx="5807637" cy="31997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81" name="组合 202"/>
              <p:cNvGrpSpPr/>
              <p:nvPr/>
            </p:nvGrpSpPr>
            <p:grpSpPr>
              <a:xfrm>
                <a:off x="2520950" y="4924673"/>
                <a:ext cx="6137275" cy="664245"/>
                <a:chOff x="2520950" y="4868193"/>
                <a:chExt cx="6137275" cy="720725"/>
              </a:xfrm>
            </p:grpSpPr>
            <p:sp>
              <p:nvSpPr>
                <p:cNvPr id="53" name="AutoShape 181"/>
                <p:cNvSpPr>
                  <a:spLocks noChangeArrowheads="1"/>
                </p:cNvSpPr>
                <p:nvPr/>
              </p:nvSpPr>
              <p:spPr bwMode="auto">
                <a:xfrm>
                  <a:off x="2517272" y="4868193"/>
                  <a:ext cx="6140953" cy="720768"/>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4" name="AutoShape 202"/>
                <p:cNvSpPr>
                  <a:spLocks noChangeArrowheads="1"/>
                </p:cNvSpPr>
                <p:nvPr/>
              </p:nvSpPr>
              <p:spPr bwMode="auto">
                <a:xfrm>
                  <a:off x="2761703" y="4983923"/>
                  <a:ext cx="5690183" cy="491340"/>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49" name="Line 188"/>
            <p:cNvSpPr>
              <a:spLocks noChangeShapeType="1"/>
            </p:cNvSpPr>
            <p:nvPr/>
          </p:nvSpPr>
          <p:spPr bwMode="auto">
            <a:xfrm flipH="1">
              <a:off x="1499864" y="5330681"/>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0" name="Oval 151"/>
            <p:cNvSpPr>
              <a:spLocks noChangeArrowheads="1"/>
            </p:cNvSpPr>
            <p:nvPr/>
          </p:nvSpPr>
          <p:spPr bwMode="auto">
            <a:xfrm>
              <a:off x="1252258" y="5064347"/>
              <a:ext cx="169832" cy="169630"/>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3" name="组合 158"/>
          <p:cNvGrpSpPr/>
          <p:nvPr/>
        </p:nvGrpSpPr>
        <p:grpSpPr>
          <a:xfrm>
            <a:off x="1328738" y="5256213"/>
            <a:ext cx="7407275" cy="669925"/>
            <a:chOff x="1252258" y="5045323"/>
            <a:chExt cx="7405967" cy="669007"/>
          </a:xfrm>
        </p:grpSpPr>
        <p:grpSp>
          <p:nvGrpSpPr>
            <p:cNvPr id="5170" name="组合 191"/>
            <p:cNvGrpSpPr/>
            <p:nvPr/>
          </p:nvGrpSpPr>
          <p:grpSpPr>
            <a:xfrm>
              <a:off x="2520950" y="5045323"/>
              <a:ext cx="6137275" cy="669007"/>
              <a:chOff x="2520950" y="4924673"/>
              <a:chExt cx="6137275" cy="789657"/>
            </a:xfrm>
          </p:grpSpPr>
          <p:sp>
            <p:nvSpPr>
              <p:cNvPr id="44" name="AutoShape 218"/>
              <p:cNvSpPr>
                <a:spLocks noChangeArrowheads="1"/>
              </p:cNvSpPr>
              <p:nvPr/>
            </p:nvSpPr>
            <p:spPr bwMode="auto">
              <a:xfrm>
                <a:off x="2720436" y="5394350"/>
                <a:ext cx="5807637" cy="31998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74" name="组合 195"/>
              <p:cNvGrpSpPr/>
              <p:nvPr/>
            </p:nvGrpSpPr>
            <p:grpSpPr>
              <a:xfrm>
                <a:off x="2520950" y="4924673"/>
                <a:ext cx="6137275" cy="664245"/>
                <a:chOff x="2520950" y="4868193"/>
                <a:chExt cx="6137275" cy="720725"/>
              </a:xfrm>
            </p:grpSpPr>
            <p:sp>
              <p:nvSpPr>
                <p:cNvPr id="46" name="AutoShape 181"/>
                <p:cNvSpPr>
                  <a:spLocks noChangeArrowheads="1"/>
                </p:cNvSpPr>
                <p:nvPr/>
              </p:nvSpPr>
              <p:spPr bwMode="auto">
                <a:xfrm>
                  <a:off x="2517272" y="4868193"/>
                  <a:ext cx="6140953" cy="720767"/>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47" name="AutoShape 202"/>
                <p:cNvSpPr>
                  <a:spLocks noChangeArrowheads="1"/>
                </p:cNvSpPr>
                <p:nvPr/>
              </p:nvSpPr>
              <p:spPr bwMode="auto">
                <a:xfrm>
                  <a:off x="2761703" y="4983921"/>
                  <a:ext cx="5690183" cy="491340"/>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42" name="Line 188"/>
            <p:cNvSpPr>
              <a:spLocks noChangeShapeType="1"/>
            </p:cNvSpPr>
            <p:nvPr/>
          </p:nvSpPr>
          <p:spPr bwMode="auto">
            <a:xfrm flipH="1">
              <a:off x="1499864" y="5330681"/>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43" name="Oval 151"/>
            <p:cNvSpPr>
              <a:spLocks noChangeArrowheads="1"/>
            </p:cNvSpPr>
            <p:nvPr/>
          </p:nvSpPr>
          <p:spPr bwMode="auto">
            <a:xfrm>
              <a:off x="1252258" y="5064347"/>
              <a:ext cx="169832" cy="169629"/>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4" name="组合 159"/>
          <p:cNvGrpSpPr/>
          <p:nvPr/>
        </p:nvGrpSpPr>
        <p:grpSpPr>
          <a:xfrm>
            <a:off x="1112838" y="3144838"/>
            <a:ext cx="635000" cy="636587"/>
            <a:chOff x="1190461" y="2772022"/>
            <a:chExt cx="635025" cy="637257"/>
          </a:xfrm>
        </p:grpSpPr>
        <p:sp>
          <p:nvSpPr>
            <p:cNvPr id="39"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40"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5" name="组合 160"/>
          <p:cNvGrpSpPr/>
          <p:nvPr/>
        </p:nvGrpSpPr>
        <p:grpSpPr>
          <a:xfrm>
            <a:off x="1112838" y="3835400"/>
            <a:ext cx="635000" cy="636588"/>
            <a:chOff x="1190461" y="2772022"/>
            <a:chExt cx="635025" cy="637257"/>
          </a:xfrm>
        </p:grpSpPr>
        <p:sp>
          <p:nvSpPr>
            <p:cNvPr id="37"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38" name="Oval 151"/>
            <p:cNvSpPr>
              <a:spLocks noChangeArrowheads="1"/>
            </p:cNvSpPr>
            <p:nvPr/>
          </p:nvSpPr>
          <p:spPr bwMode="auto">
            <a:xfrm>
              <a:off x="1412720" y="2791092"/>
              <a:ext cx="169869" cy="17004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6" name="组合 161"/>
          <p:cNvGrpSpPr/>
          <p:nvPr/>
        </p:nvGrpSpPr>
        <p:grpSpPr>
          <a:xfrm>
            <a:off x="1112838" y="4524375"/>
            <a:ext cx="635000" cy="636588"/>
            <a:chOff x="1190461" y="2772022"/>
            <a:chExt cx="635025" cy="637257"/>
          </a:xfrm>
        </p:grpSpPr>
        <p:sp>
          <p:nvSpPr>
            <p:cNvPr id="35"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36" name="Oval 151"/>
            <p:cNvSpPr>
              <a:spLocks noChangeArrowheads="1"/>
            </p:cNvSpPr>
            <p:nvPr/>
          </p:nvSpPr>
          <p:spPr bwMode="auto">
            <a:xfrm>
              <a:off x="1412720" y="2791092"/>
              <a:ext cx="169869" cy="17004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7" name="组合 162"/>
          <p:cNvGrpSpPr/>
          <p:nvPr/>
        </p:nvGrpSpPr>
        <p:grpSpPr>
          <a:xfrm>
            <a:off x="1112838" y="5214938"/>
            <a:ext cx="635000" cy="638175"/>
            <a:chOff x="1190461" y="2772022"/>
            <a:chExt cx="635025" cy="637257"/>
          </a:xfrm>
        </p:grpSpPr>
        <p:sp>
          <p:nvSpPr>
            <p:cNvPr id="33"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34"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5138" name="TextBox 163"/>
          <p:cNvSpPr txBox="1"/>
          <p:nvPr/>
        </p:nvSpPr>
        <p:spPr>
          <a:xfrm>
            <a:off x="1055688" y="2579688"/>
            <a:ext cx="792162" cy="369887"/>
          </a:xfrm>
          <a:prstGeom prst="rect">
            <a:avLst/>
          </a:prstGeom>
          <a:noFill/>
          <a:ln w="9525">
            <a:noFill/>
          </a:ln>
        </p:spPr>
        <p:txBody>
          <a:bodyPr>
            <a:spAutoFit/>
          </a:bodyPr>
          <a:p>
            <a:r>
              <a:rPr lang="en-US" altLang="zh-CN" dirty="0">
                <a:latin typeface="Arial" panose="020B0604020202020204" pitchFamily="34" charset="0"/>
              </a:rPr>
              <a:t>7.1.1</a:t>
            </a:r>
            <a:endParaRPr lang="zh-CN" altLang="en-US" dirty="0">
              <a:latin typeface="Arial" panose="020B0604020202020204" pitchFamily="34" charset="0"/>
            </a:endParaRPr>
          </a:p>
        </p:txBody>
      </p:sp>
      <p:sp>
        <p:nvSpPr>
          <p:cNvPr id="5139" name="TextBox 164"/>
          <p:cNvSpPr txBox="1"/>
          <p:nvPr/>
        </p:nvSpPr>
        <p:spPr>
          <a:xfrm>
            <a:off x="1055688" y="3294063"/>
            <a:ext cx="792162" cy="368300"/>
          </a:xfrm>
          <a:prstGeom prst="rect">
            <a:avLst/>
          </a:prstGeom>
          <a:noFill/>
          <a:ln w="9525">
            <a:noFill/>
          </a:ln>
        </p:spPr>
        <p:txBody>
          <a:bodyPr>
            <a:spAutoFit/>
          </a:bodyPr>
          <a:p>
            <a:r>
              <a:rPr lang="en-US" altLang="zh-CN" dirty="0">
                <a:latin typeface="Arial" panose="020B0604020202020204" pitchFamily="34" charset="0"/>
              </a:rPr>
              <a:t>7.1.2</a:t>
            </a:r>
            <a:endParaRPr lang="zh-CN" altLang="en-US" dirty="0">
              <a:latin typeface="Arial" panose="020B0604020202020204" pitchFamily="34" charset="0"/>
            </a:endParaRPr>
          </a:p>
        </p:txBody>
      </p:sp>
      <p:sp>
        <p:nvSpPr>
          <p:cNvPr id="5140" name="TextBox 165"/>
          <p:cNvSpPr txBox="1"/>
          <p:nvPr/>
        </p:nvSpPr>
        <p:spPr>
          <a:xfrm>
            <a:off x="1055688" y="3984625"/>
            <a:ext cx="792162" cy="369888"/>
          </a:xfrm>
          <a:prstGeom prst="rect">
            <a:avLst/>
          </a:prstGeom>
          <a:noFill/>
          <a:ln w="9525">
            <a:noFill/>
          </a:ln>
        </p:spPr>
        <p:txBody>
          <a:bodyPr>
            <a:spAutoFit/>
          </a:bodyPr>
          <a:p>
            <a:r>
              <a:rPr lang="en-US" altLang="zh-CN" dirty="0">
                <a:latin typeface="Arial" panose="020B0604020202020204" pitchFamily="34" charset="0"/>
              </a:rPr>
              <a:t>7.1.3</a:t>
            </a:r>
            <a:endParaRPr lang="zh-CN" altLang="en-US" dirty="0">
              <a:latin typeface="Arial" panose="020B0604020202020204" pitchFamily="34" charset="0"/>
            </a:endParaRPr>
          </a:p>
        </p:txBody>
      </p:sp>
      <p:sp>
        <p:nvSpPr>
          <p:cNvPr id="5141" name="TextBox 166"/>
          <p:cNvSpPr txBox="1"/>
          <p:nvPr/>
        </p:nvSpPr>
        <p:spPr>
          <a:xfrm>
            <a:off x="1055688" y="4673600"/>
            <a:ext cx="792162" cy="369888"/>
          </a:xfrm>
          <a:prstGeom prst="rect">
            <a:avLst/>
          </a:prstGeom>
          <a:noFill/>
          <a:ln w="9525">
            <a:noFill/>
          </a:ln>
        </p:spPr>
        <p:txBody>
          <a:bodyPr>
            <a:spAutoFit/>
          </a:bodyPr>
          <a:p>
            <a:r>
              <a:rPr lang="en-US" altLang="zh-CN" dirty="0">
                <a:latin typeface="Arial" panose="020B0604020202020204" pitchFamily="34" charset="0"/>
              </a:rPr>
              <a:t>7.1.4</a:t>
            </a:r>
            <a:endParaRPr lang="zh-CN" altLang="en-US" dirty="0">
              <a:latin typeface="Arial" panose="020B0604020202020204" pitchFamily="34" charset="0"/>
            </a:endParaRPr>
          </a:p>
        </p:txBody>
      </p:sp>
      <p:sp>
        <p:nvSpPr>
          <p:cNvPr id="5142" name="TextBox 167"/>
          <p:cNvSpPr txBox="1"/>
          <p:nvPr/>
        </p:nvSpPr>
        <p:spPr>
          <a:xfrm>
            <a:off x="1055688" y="5364163"/>
            <a:ext cx="792162" cy="369887"/>
          </a:xfrm>
          <a:prstGeom prst="rect">
            <a:avLst/>
          </a:prstGeom>
          <a:noFill/>
          <a:ln w="9525">
            <a:noFill/>
          </a:ln>
        </p:spPr>
        <p:txBody>
          <a:bodyPr>
            <a:spAutoFit/>
          </a:bodyPr>
          <a:p>
            <a:r>
              <a:rPr lang="en-US" altLang="zh-CN" dirty="0">
                <a:latin typeface="Arial" panose="020B0604020202020204" pitchFamily="34" charset="0"/>
              </a:rPr>
              <a:t>7.1.5</a:t>
            </a:r>
            <a:endParaRPr lang="zh-CN" altLang="en-US" dirty="0">
              <a:latin typeface="Arial" panose="020B0604020202020204" pitchFamily="34" charset="0"/>
            </a:endParaRPr>
          </a:p>
        </p:txBody>
      </p:sp>
      <p:sp>
        <p:nvSpPr>
          <p:cNvPr id="5143" name="TextBox 168"/>
          <p:cNvSpPr txBox="1"/>
          <p:nvPr/>
        </p:nvSpPr>
        <p:spPr>
          <a:xfrm>
            <a:off x="3213100" y="2586038"/>
            <a:ext cx="1708150" cy="368300"/>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创建表格</a:t>
            </a:r>
            <a:endParaRPr lang="zh-CN" altLang="en-US" dirty="0">
              <a:latin typeface="微软雅黑" panose="020B0503020204020204" pitchFamily="34" charset="-122"/>
              <a:ea typeface="微软雅黑" panose="020B0503020204020204" pitchFamily="34" charset="-122"/>
            </a:endParaRPr>
          </a:p>
        </p:txBody>
      </p:sp>
      <p:sp>
        <p:nvSpPr>
          <p:cNvPr id="5144" name="TextBox 169"/>
          <p:cNvSpPr txBox="1"/>
          <p:nvPr/>
        </p:nvSpPr>
        <p:spPr>
          <a:xfrm>
            <a:off x="3213100" y="3281363"/>
            <a:ext cx="2344738" cy="369887"/>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&lt;table&gt;</a:t>
            </a:r>
            <a:r>
              <a:rPr lang="zh-CN" altLang="en-US" dirty="0">
                <a:latin typeface="微软雅黑" panose="020B0503020204020204" pitchFamily="34" charset="-122"/>
                <a:ea typeface="微软雅黑" panose="020B0503020204020204" pitchFamily="34" charset="-122"/>
              </a:rPr>
              <a:t>标记的属性</a:t>
            </a:r>
            <a:endParaRPr lang="zh-CN" altLang="en-US" dirty="0">
              <a:latin typeface="微软雅黑" panose="020B0503020204020204" pitchFamily="34" charset="-122"/>
              <a:ea typeface="微软雅黑" panose="020B0503020204020204" pitchFamily="34" charset="-122"/>
            </a:endParaRPr>
          </a:p>
        </p:txBody>
      </p:sp>
      <p:sp>
        <p:nvSpPr>
          <p:cNvPr id="5145" name="TextBox 170"/>
          <p:cNvSpPr txBox="1"/>
          <p:nvPr/>
        </p:nvSpPr>
        <p:spPr>
          <a:xfrm>
            <a:off x="3213100" y="3976688"/>
            <a:ext cx="2068513" cy="369887"/>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&lt;tr&gt;</a:t>
            </a:r>
            <a:r>
              <a:rPr lang="zh-CN" altLang="en-US" dirty="0">
                <a:latin typeface="微软雅黑" panose="020B0503020204020204" pitchFamily="34" charset="-122"/>
                <a:ea typeface="微软雅黑" panose="020B0503020204020204" pitchFamily="34" charset="-122"/>
              </a:rPr>
              <a:t>标记的属性</a:t>
            </a:r>
            <a:endParaRPr lang="zh-CN" altLang="en-US" dirty="0">
              <a:latin typeface="微软雅黑" panose="020B0503020204020204" pitchFamily="34" charset="-122"/>
              <a:ea typeface="微软雅黑" panose="020B0503020204020204" pitchFamily="34" charset="-122"/>
            </a:endParaRPr>
          </a:p>
        </p:txBody>
      </p:sp>
      <p:sp>
        <p:nvSpPr>
          <p:cNvPr id="5146" name="TextBox 171"/>
          <p:cNvSpPr txBox="1"/>
          <p:nvPr/>
        </p:nvSpPr>
        <p:spPr>
          <a:xfrm>
            <a:off x="3213100" y="4670425"/>
            <a:ext cx="2068513" cy="369888"/>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&lt;td&gt;</a:t>
            </a:r>
            <a:r>
              <a:rPr lang="zh-CN" altLang="en-US" dirty="0">
                <a:latin typeface="微软雅黑" panose="020B0503020204020204" pitchFamily="34" charset="-122"/>
                <a:ea typeface="微软雅黑" panose="020B0503020204020204" pitchFamily="34" charset="-122"/>
              </a:rPr>
              <a:t>标记的属性</a:t>
            </a:r>
            <a:endParaRPr lang="zh-CN" altLang="en-US" dirty="0">
              <a:latin typeface="微软雅黑" panose="020B0503020204020204" pitchFamily="34" charset="-122"/>
              <a:ea typeface="微软雅黑" panose="020B0503020204020204" pitchFamily="34" charset="-122"/>
            </a:endParaRPr>
          </a:p>
        </p:txBody>
      </p:sp>
      <p:sp>
        <p:nvSpPr>
          <p:cNvPr id="5147" name="TextBox 172"/>
          <p:cNvSpPr txBox="1"/>
          <p:nvPr/>
        </p:nvSpPr>
        <p:spPr>
          <a:xfrm>
            <a:off x="3213100" y="5364163"/>
            <a:ext cx="2185988" cy="369887"/>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&lt;th&gt;</a:t>
            </a:r>
            <a:r>
              <a:rPr lang="zh-CN" altLang="en-US" dirty="0">
                <a:latin typeface="微软雅黑" panose="020B0503020204020204" pitchFamily="34" charset="-122"/>
                <a:ea typeface="微软雅黑" panose="020B0503020204020204" pitchFamily="34" charset="-122"/>
              </a:rPr>
              <a:t>标记及其属性</a:t>
            </a:r>
            <a:endParaRPr lang="zh-CN" altLang="en-US" dirty="0">
              <a:latin typeface="微软雅黑" panose="020B0503020204020204" pitchFamily="34" charset="-122"/>
              <a:ea typeface="微软雅黑" panose="020B0503020204020204" pitchFamily="34" charset="-122"/>
            </a:endParaRPr>
          </a:p>
        </p:txBody>
      </p:sp>
      <p:pic>
        <p:nvPicPr>
          <p:cNvPr id="5148" name="Picture 3">
            <a:hlinkClick r:id="" action="ppaction://noaction"/>
          </p:cNvPr>
          <p:cNvPicPr>
            <a:picLocks noChangeAspect="1"/>
          </p:cNvPicPr>
          <p:nvPr/>
        </p:nvPicPr>
        <p:blipFill>
          <a:blip r:embed="rId1"/>
          <a:stretch>
            <a:fillRect/>
          </a:stretch>
        </p:blipFill>
        <p:spPr>
          <a:xfrm>
            <a:off x="588963" y="1885950"/>
            <a:ext cx="1622425" cy="520700"/>
          </a:xfrm>
          <a:prstGeom prst="rect">
            <a:avLst/>
          </a:prstGeom>
          <a:noFill/>
          <a:ln w="28575">
            <a:noFill/>
          </a:ln>
        </p:spPr>
      </p:pic>
      <p:grpSp>
        <p:nvGrpSpPr>
          <p:cNvPr id="5149" name="组合 158"/>
          <p:cNvGrpSpPr/>
          <p:nvPr/>
        </p:nvGrpSpPr>
        <p:grpSpPr>
          <a:xfrm>
            <a:off x="1336675" y="5913438"/>
            <a:ext cx="7407275" cy="669925"/>
            <a:chOff x="1252258" y="5045323"/>
            <a:chExt cx="7405967" cy="669007"/>
          </a:xfrm>
        </p:grpSpPr>
        <p:grpSp>
          <p:nvGrpSpPr>
            <p:cNvPr id="5155" name="组合 191"/>
            <p:cNvGrpSpPr/>
            <p:nvPr/>
          </p:nvGrpSpPr>
          <p:grpSpPr>
            <a:xfrm>
              <a:off x="2520950" y="5045323"/>
              <a:ext cx="6137275" cy="669007"/>
              <a:chOff x="2520950" y="4924673"/>
              <a:chExt cx="6137275" cy="789657"/>
            </a:xfrm>
          </p:grpSpPr>
          <p:sp>
            <p:nvSpPr>
              <p:cNvPr id="81" name="AutoShape 218"/>
              <p:cNvSpPr>
                <a:spLocks noChangeArrowheads="1"/>
              </p:cNvSpPr>
              <p:nvPr/>
            </p:nvSpPr>
            <p:spPr bwMode="auto">
              <a:xfrm>
                <a:off x="2720437" y="5394350"/>
                <a:ext cx="5807636" cy="31998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59" name="组合 195"/>
              <p:cNvGrpSpPr/>
              <p:nvPr/>
            </p:nvGrpSpPr>
            <p:grpSpPr>
              <a:xfrm>
                <a:off x="2520950" y="4924673"/>
                <a:ext cx="6137275" cy="664245"/>
                <a:chOff x="2520950" y="4868193"/>
                <a:chExt cx="6137275" cy="720725"/>
              </a:xfrm>
            </p:grpSpPr>
            <p:sp>
              <p:nvSpPr>
                <p:cNvPr id="83" name="AutoShape 181"/>
                <p:cNvSpPr>
                  <a:spLocks noChangeArrowheads="1"/>
                </p:cNvSpPr>
                <p:nvPr/>
              </p:nvSpPr>
              <p:spPr bwMode="auto">
                <a:xfrm>
                  <a:off x="2517273" y="4868193"/>
                  <a:ext cx="6140952" cy="720767"/>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84" name="AutoShape 202"/>
                <p:cNvSpPr>
                  <a:spLocks noChangeArrowheads="1"/>
                </p:cNvSpPr>
                <p:nvPr/>
              </p:nvSpPr>
              <p:spPr bwMode="auto">
                <a:xfrm>
                  <a:off x="2761704" y="4983921"/>
                  <a:ext cx="5690182" cy="491340"/>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79" name="Line 188"/>
            <p:cNvSpPr>
              <a:spLocks noChangeShapeType="1"/>
            </p:cNvSpPr>
            <p:nvPr/>
          </p:nvSpPr>
          <p:spPr bwMode="auto">
            <a:xfrm flipH="1">
              <a:off x="1499864" y="5330681"/>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80" name="Oval 151"/>
            <p:cNvSpPr>
              <a:spLocks noChangeArrowheads="1"/>
            </p:cNvSpPr>
            <p:nvPr/>
          </p:nvSpPr>
          <p:spPr bwMode="auto">
            <a:xfrm>
              <a:off x="1252258" y="5064347"/>
              <a:ext cx="169833" cy="169629"/>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50" name="组合 162"/>
          <p:cNvGrpSpPr/>
          <p:nvPr/>
        </p:nvGrpSpPr>
        <p:grpSpPr>
          <a:xfrm>
            <a:off x="1100138" y="5892800"/>
            <a:ext cx="635000" cy="638175"/>
            <a:chOff x="1190461" y="2772022"/>
            <a:chExt cx="635025" cy="637257"/>
          </a:xfrm>
        </p:grpSpPr>
        <p:sp>
          <p:nvSpPr>
            <p:cNvPr id="86"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87" name="Oval 151"/>
            <p:cNvSpPr>
              <a:spLocks noChangeArrowheads="1"/>
            </p:cNvSpPr>
            <p:nvPr/>
          </p:nvSpPr>
          <p:spPr bwMode="auto">
            <a:xfrm>
              <a:off x="1412720" y="2791045"/>
              <a:ext cx="169869" cy="169619"/>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5151" name="TextBox 167"/>
          <p:cNvSpPr txBox="1"/>
          <p:nvPr/>
        </p:nvSpPr>
        <p:spPr>
          <a:xfrm>
            <a:off x="1073150" y="6010275"/>
            <a:ext cx="792163" cy="369888"/>
          </a:xfrm>
          <a:prstGeom prst="rect">
            <a:avLst/>
          </a:prstGeom>
          <a:noFill/>
          <a:ln w="9525">
            <a:noFill/>
          </a:ln>
        </p:spPr>
        <p:txBody>
          <a:bodyPr>
            <a:spAutoFit/>
          </a:bodyPr>
          <a:p>
            <a:r>
              <a:rPr lang="en-US" altLang="zh-CN" dirty="0">
                <a:latin typeface="Arial" panose="020B0604020202020204" pitchFamily="34" charset="0"/>
              </a:rPr>
              <a:t>7.1.6</a:t>
            </a:r>
            <a:endParaRPr lang="zh-CN" altLang="en-US" dirty="0">
              <a:latin typeface="Arial" panose="020B0604020202020204" pitchFamily="34" charset="0"/>
            </a:endParaRPr>
          </a:p>
        </p:txBody>
      </p:sp>
      <p:sp>
        <p:nvSpPr>
          <p:cNvPr id="5152" name="TextBox 172"/>
          <p:cNvSpPr txBox="1"/>
          <p:nvPr/>
        </p:nvSpPr>
        <p:spPr>
          <a:xfrm>
            <a:off x="3221038" y="6011863"/>
            <a:ext cx="2185987" cy="368300"/>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表格的结构</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915" name="Text Box 5"/>
          <p:cNvSpPr txBox="1"/>
          <p:nvPr/>
        </p:nvSpPr>
        <p:spPr>
          <a:xfrm>
            <a:off x="3352800" y="3163888"/>
            <a:ext cx="3376613" cy="366712"/>
          </a:xfrm>
          <a:prstGeom prst="rect">
            <a:avLst/>
          </a:prstGeom>
          <a:noFill/>
          <a:ln w="9525">
            <a:noFill/>
          </a:ln>
        </p:spPr>
        <p:txBody>
          <a:bodyPr>
            <a:spAutoFit/>
          </a:bodyPr>
          <a:p>
            <a:pPr eaLnBrk="1" hangingPunct="1"/>
            <a:endParaRPr lang="zh-CN" altLang="zh-CN" dirty="0">
              <a:solidFill>
                <a:srgbClr val="000000"/>
              </a:solidFill>
              <a:latin typeface="Arial" panose="020B0604020202020204" pitchFamily="34" charset="0"/>
            </a:endParaRPr>
          </a:p>
        </p:txBody>
      </p:sp>
      <p:sp>
        <p:nvSpPr>
          <p:cNvPr id="8" name="虚尾箭头 28"/>
          <p:cNvSpPr/>
          <p:nvPr/>
        </p:nvSpPr>
        <p:spPr>
          <a:xfrm rot="5400000">
            <a:off x="4492625" y="4622800"/>
            <a:ext cx="454025" cy="412750"/>
          </a:xfrm>
          <a:custGeom>
            <a:avLst/>
            <a:gdLst>
              <a:gd name="txL" fmla="*/ 3375 w 21600"/>
              <a:gd name="txT" fmla="*/ 5400 h 21600"/>
              <a:gd name="txR" fmla="*/ 16693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1786" y="0"/>
                </a:moveTo>
                <a:lnTo>
                  <a:pt x="11786" y="5400"/>
                </a:lnTo>
                <a:lnTo>
                  <a:pt x="3375" y="5400"/>
                </a:lnTo>
                <a:lnTo>
                  <a:pt x="3375" y="16200"/>
                </a:lnTo>
                <a:lnTo>
                  <a:pt x="11786" y="16200"/>
                </a:lnTo>
                <a:lnTo>
                  <a:pt x="11786" y="21600"/>
                </a:lnTo>
                <a:lnTo>
                  <a:pt x="21600" y="10800"/>
                </a:lnTo>
                <a:lnTo>
                  <a:pt x="1178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ACE6">
              <a:alpha val="100000"/>
            </a:srgbClr>
          </a:solidFill>
          <a:ln w="19050" cap="flat" cmpd="sng">
            <a:solidFill>
              <a:srgbClr val="00ACE6">
                <a:alpha val="100000"/>
              </a:srgbClr>
            </a:solidFill>
            <a:prstDash val="solid"/>
            <a:miter lim="800000"/>
            <a:headEnd type="none" w="med" len="med"/>
            <a:tailEnd type="none" w="med" len="med"/>
          </a:ln>
        </p:spPr>
        <p:txBody>
          <a:bodyPr/>
          <a:p>
            <a:endParaRPr lang="zh-CN" altLang="en-US"/>
          </a:p>
        </p:txBody>
      </p:sp>
      <p:sp>
        <p:nvSpPr>
          <p:cNvPr id="38917" name="Text Box 14"/>
          <p:cNvSpPr txBox="1"/>
          <p:nvPr/>
        </p:nvSpPr>
        <p:spPr>
          <a:xfrm>
            <a:off x="3322638" y="5314950"/>
            <a:ext cx="3001962" cy="365125"/>
          </a:xfrm>
          <a:prstGeom prst="rect">
            <a:avLst/>
          </a:prstGeom>
          <a:noFill/>
          <a:ln w="9525">
            <a:noFill/>
          </a:ln>
        </p:spPr>
        <p:txBody>
          <a:bodyPr>
            <a:spAutoFit/>
          </a:bodyPr>
          <a:p>
            <a:pPr eaLnBrk="1" hangingPunct="1"/>
            <a:endParaRPr lang="zh-CN" altLang="zh-CN" dirty="0">
              <a:solidFill>
                <a:srgbClr val="000000"/>
              </a:solidFill>
              <a:latin typeface="Arial" panose="020B0604020202020204" pitchFamily="34" charset="0"/>
            </a:endParaRPr>
          </a:p>
        </p:txBody>
      </p:sp>
      <p:grpSp>
        <p:nvGrpSpPr>
          <p:cNvPr id="10" name="组合 9"/>
          <p:cNvGrpSpPr/>
          <p:nvPr/>
        </p:nvGrpSpPr>
        <p:grpSpPr>
          <a:xfrm>
            <a:off x="93663" y="5200650"/>
            <a:ext cx="8958262" cy="576263"/>
            <a:chOff x="4763" y="4781550"/>
            <a:chExt cx="9164637" cy="576263"/>
          </a:xfrm>
        </p:grpSpPr>
        <p:sp>
          <p:nvSpPr>
            <p:cNvPr id="11" name="Rectangle 13"/>
            <p:cNvSpPr>
              <a:spLocks noChangeArrowheads="1"/>
            </p:cNvSpPr>
            <p:nvPr/>
          </p:nvSpPr>
          <p:spPr bwMode="auto">
            <a:xfrm>
              <a:off x="4763" y="4781550"/>
              <a:ext cx="9164637" cy="576263"/>
            </a:xfrm>
            <a:prstGeom prst="rect">
              <a:avLst/>
            </a:prstGeom>
            <a:gradFill rotWithShape="0">
              <a:gsLst>
                <a:gs pos="0">
                  <a:schemeClr val="bg1"/>
                </a:gs>
                <a:gs pos="50000">
                  <a:srgbClr val="00ACE6">
                    <a:alpha val="84000"/>
                  </a:srgbClr>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38924" name="Text Box 15"/>
            <p:cNvSpPr txBox="1"/>
            <p:nvPr/>
          </p:nvSpPr>
          <p:spPr>
            <a:xfrm>
              <a:off x="2991443" y="4814888"/>
              <a:ext cx="3878768" cy="523220"/>
            </a:xfrm>
            <a:prstGeom prst="rect">
              <a:avLst/>
            </a:prstGeom>
            <a:noFill/>
            <a:ln w="9525">
              <a:noFill/>
            </a:ln>
          </p:spPr>
          <p:txBody>
            <a:bodyPr wrap="none">
              <a:spAutoFit/>
            </a:bodyPr>
            <a:p>
              <a:pPr eaLnBrk="1" hangingPunct="1"/>
              <a:r>
                <a:rPr lang="zh-CN" altLang="en-US" sz="2800" b="1" dirty="0">
                  <a:solidFill>
                    <a:srgbClr val="FFFF00"/>
                  </a:solidFill>
                  <a:latin typeface="Arial" panose="020B0604020202020204" pitchFamily="34" charset="0"/>
                  <a:ea typeface="黑体" panose="02010609060101010101" pitchFamily="49" charset="-122"/>
                </a:rPr>
                <a:t>你了解这些表单控件？</a:t>
              </a:r>
              <a:endParaRPr lang="zh-CN" altLang="en-US" sz="2800" b="1" dirty="0">
                <a:solidFill>
                  <a:srgbClr val="FFFF00"/>
                </a:solidFill>
                <a:latin typeface="Arial" panose="020B0604020202020204" pitchFamily="34" charset="0"/>
                <a:ea typeface="黑体" panose="02010609060101010101" pitchFamily="49" charset="-122"/>
              </a:endParaRPr>
            </a:p>
          </p:txBody>
        </p:sp>
      </p:grpSp>
      <p:sp>
        <p:nvSpPr>
          <p:cNvPr id="13" name="TextBox 2"/>
          <p:cNvSpPr txBox="1">
            <a:spLocks noChangeArrowheads="1"/>
          </p:cNvSpPr>
          <p:nvPr/>
        </p:nvSpPr>
        <p:spPr bwMode="auto">
          <a:xfrm>
            <a:off x="3446463" y="3471863"/>
            <a:ext cx="2533650" cy="892175"/>
          </a:xfrm>
          <a:prstGeom prst="rect">
            <a:avLst/>
          </a:prstGeom>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600" b="1" i="0" u="none" strike="noStrike" kern="1200" cap="none" spc="0" normalizeH="0" baseline="0" noProof="0" dirty="0" smtClean="0">
                <a:ln>
                  <a:noFill/>
                </a:ln>
                <a:solidFill>
                  <a:srgbClr val="3BCCFF"/>
                </a:solidFill>
                <a:effectLst/>
                <a:uLnTx/>
                <a:uFillTx/>
                <a:latin typeface="黑体" panose="02010609060101010101" pitchFamily="49" charset="-122"/>
                <a:ea typeface="黑体" panose="02010609060101010101" pitchFamily="49" charset="-122"/>
                <a:cs typeface="+mn-cs"/>
              </a:rPr>
              <a:t>表单控件</a:t>
            </a:r>
            <a:r>
              <a:rPr kumimoji="0" lang="zh-CN" altLang="en-US" sz="26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常用在登录和注册模块</a:t>
            </a:r>
            <a:endParaRPr kumimoji="0" lang="zh-CN" altLang="en-US" sz="26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14" name="Picture 2"/>
          <p:cNvPicPr>
            <a:picLocks noChangeAspect="1"/>
          </p:cNvPicPr>
          <p:nvPr/>
        </p:nvPicPr>
        <p:blipFill>
          <a:blip r:embed="rId1"/>
          <a:stretch>
            <a:fillRect/>
          </a:stretch>
        </p:blipFill>
        <p:spPr>
          <a:xfrm>
            <a:off x="506413" y="2030413"/>
            <a:ext cx="2047875" cy="1500187"/>
          </a:xfrm>
          <a:prstGeom prst="rect">
            <a:avLst/>
          </a:prstGeom>
          <a:noFill/>
          <a:ln w="28575">
            <a:noFill/>
          </a:ln>
        </p:spPr>
      </p:pic>
      <p:pic>
        <p:nvPicPr>
          <p:cNvPr id="15" name="Picture 6"/>
          <p:cNvPicPr>
            <a:picLocks noChangeAspect="1"/>
          </p:cNvPicPr>
          <p:nvPr/>
        </p:nvPicPr>
        <p:blipFill>
          <a:blip r:embed="rId2"/>
          <a:stretch>
            <a:fillRect/>
          </a:stretch>
        </p:blipFill>
        <p:spPr>
          <a:xfrm>
            <a:off x="6854825" y="2084388"/>
            <a:ext cx="1949450" cy="1446212"/>
          </a:xfrm>
          <a:prstGeom prst="rect">
            <a:avLst/>
          </a:prstGeom>
          <a:noFill/>
          <a:ln w="28575">
            <a:noFill/>
          </a:ln>
        </p:spPr>
      </p:pic>
      <p:pic>
        <p:nvPicPr>
          <p:cNvPr id="16" name="Picture 7"/>
          <p:cNvPicPr>
            <a:picLocks noChangeAspect="1"/>
          </p:cNvPicPr>
          <p:nvPr/>
        </p:nvPicPr>
        <p:blipFill>
          <a:blip r:embed="rId3"/>
          <a:stretch>
            <a:fillRect/>
          </a:stretch>
        </p:blipFill>
        <p:spPr>
          <a:xfrm>
            <a:off x="3448050" y="1512888"/>
            <a:ext cx="2378075" cy="1531937"/>
          </a:xfrm>
          <a:prstGeom prst="rect">
            <a:avLst/>
          </a:prstGeom>
          <a:noFill/>
          <a:ln w="2857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000000"/>
                                          </p:val>
                                        </p:tav>
                                        <p:tav tm="100000">
                                          <p:val>
                                            <p:strVal val="#ppt_w"/>
                                          </p:val>
                                        </p:tav>
                                      </p:tavLst>
                                    </p:anim>
                                    <p:anim calcmode="lin" valueType="num">
                                      <p:cBhvr>
                                        <p:cTn id="27" dur="500" fill="hold"/>
                                        <p:tgtEl>
                                          <p:spTgt spid="8"/>
                                        </p:tgtEl>
                                        <p:attrNameLst>
                                          <p:attrName>ppt_h</p:attrName>
                                        </p:attrNameLst>
                                      </p:cBhvr>
                                      <p:tavLst>
                                        <p:tav tm="0">
                                          <p:val>
                                            <p:fltVal val="0.00000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939" name="Text Box 5"/>
          <p:cNvSpPr txBox="1"/>
          <p:nvPr/>
        </p:nvSpPr>
        <p:spPr>
          <a:xfrm>
            <a:off x="3352800" y="2960688"/>
            <a:ext cx="3376613" cy="366712"/>
          </a:xfrm>
          <a:prstGeom prst="rect">
            <a:avLst/>
          </a:prstGeom>
          <a:noFill/>
          <a:ln w="9525">
            <a:noFill/>
          </a:ln>
        </p:spPr>
        <p:txBody>
          <a:bodyPr>
            <a:spAutoFit/>
          </a:bodyPr>
          <a:p>
            <a:pPr eaLnBrk="1" hangingPunct="1"/>
            <a:endParaRPr lang="zh-CN" altLang="zh-CN" dirty="0">
              <a:solidFill>
                <a:srgbClr val="000000"/>
              </a:solidFill>
              <a:latin typeface="Arial" panose="020B0604020202020204" pitchFamily="34" charset="0"/>
            </a:endParaRPr>
          </a:p>
        </p:txBody>
      </p:sp>
      <p:graphicFrame>
        <p:nvGraphicFramePr>
          <p:cNvPr id="39940" name="对象 3"/>
          <p:cNvGraphicFramePr>
            <a:graphicFrameLocks noChangeAspect="1"/>
          </p:cNvGraphicFramePr>
          <p:nvPr/>
        </p:nvGraphicFramePr>
        <p:xfrm>
          <a:off x="663575" y="1350963"/>
          <a:ext cx="4835525" cy="3703637"/>
        </p:xfrm>
        <a:graphic>
          <a:graphicData uri="http://schemas.openxmlformats.org/presentationml/2006/ole">
            <mc:AlternateContent xmlns:mc="http://schemas.openxmlformats.org/markup-compatibility/2006">
              <mc:Choice xmlns:v="urn:schemas-microsoft-com:vml" Requires="v">
                <p:oleObj spid="_x0000_s3076" name="" r:id="rId1" imgW="7271385" imgH="5563235" progId="Visio.Drawing.11">
                  <p:embed/>
                </p:oleObj>
              </mc:Choice>
              <mc:Fallback>
                <p:oleObj name="" r:id="rId1" imgW="7271385" imgH="5563235" progId="Visio.Drawing.11">
                  <p:embed/>
                  <p:pic>
                    <p:nvPicPr>
                      <p:cNvPr id="0" name="图片 3075"/>
                      <p:cNvPicPr/>
                      <p:nvPr/>
                    </p:nvPicPr>
                    <p:blipFill>
                      <a:blip r:embed="rId2"/>
                      <a:stretch>
                        <a:fillRect/>
                      </a:stretch>
                    </p:blipFill>
                    <p:spPr>
                      <a:xfrm>
                        <a:off x="663575" y="1350963"/>
                        <a:ext cx="4835525" cy="3703637"/>
                      </a:xfrm>
                      <a:prstGeom prst="rect">
                        <a:avLst/>
                      </a:prstGeom>
                      <a:noFill/>
                      <a:ln w="38100">
                        <a:noFill/>
                        <a:miter/>
                      </a:ln>
                    </p:spPr>
                  </p:pic>
                </p:oleObj>
              </mc:Fallback>
            </mc:AlternateContent>
          </a:graphicData>
        </a:graphic>
      </p:graphicFrame>
      <p:sp>
        <p:nvSpPr>
          <p:cNvPr id="13" name="矩形 8"/>
          <p:cNvSpPr>
            <a:spLocks noChangeArrowheads="1"/>
          </p:cNvSpPr>
          <p:nvPr/>
        </p:nvSpPr>
        <p:spPr bwMode="auto">
          <a:xfrm>
            <a:off x="1281113" y="5570538"/>
            <a:ext cx="6715125" cy="458788"/>
          </a:xfrm>
          <a:prstGeom prst="rect">
            <a:avLst/>
          </a:prstGeom>
          <a:noFill/>
          <a:ln w="9525">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大致可分为</a:t>
            </a:r>
            <a:r>
              <a:rPr kumimoji="0" lang="en-US" altLang="zh-CN" sz="1800" b="0"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input</a:t>
            </a:r>
            <a:r>
              <a:rPr kumimoji="0" lang="zh-CN" altLang="en-US" sz="1800" b="0"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控件</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err="1">
                <a:ln>
                  <a:noFill/>
                </a:ln>
                <a:solidFill>
                  <a:srgbClr val="00B0F0"/>
                </a:solidFill>
                <a:effectLst/>
                <a:uLnTx/>
                <a:uFillTx/>
                <a:latin typeface="微软雅黑" panose="020B0503020204020204" pitchFamily="34" charset="-122"/>
                <a:ea typeface="微软雅黑" panose="020B0503020204020204" pitchFamily="34" charset="-122"/>
                <a:cs typeface="+mn-cs"/>
              </a:rPr>
              <a:t>textarea</a:t>
            </a:r>
            <a:r>
              <a:rPr kumimoji="0" lang="zh-CN" altLang="en-US" sz="1800" b="0"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控件</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select</a:t>
            </a:r>
            <a:r>
              <a:rPr kumimoji="0" lang="zh-CN" altLang="en-US" sz="1800" b="0"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控件三大类。</a:t>
            </a:r>
            <a:endParaRPr kumimoji="0" lang="zh-CN" altLang="en-US" sz="1800" b="0"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pic>
        <p:nvPicPr>
          <p:cNvPr id="39942" name="Picture 4"/>
          <p:cNvPicPr>
            <a:picLocks noChangeAspect="1"/>
          </p:cNvPicPr>
          <p:nvPr/>
        </p:nvPicPr>
        <p:blipFill>
          <a:blip r:embed="rId3"/>
          <a:stretch>
            <a:fillRect/>
          </a:stretch>
        </p:blipFill>
        <p:spPr>
          <a:xfrm>
            <a:off x="5680075" y="1350963"/>
            <a:ext cx="2859088" cy="1403350"/>
          </a:xfrm>
          <a:prstGeom prst="rect">
            <a:avLst/>
          </a:prstGeom>
          <a:noFill/>
          <a:ln w="28575">
            <a:noFill/>
          </a:ln>
        </p:spPr>
      </p:pic>
      <p:pic>
        <p:nvPicPr>
          <p:cNvPr id="39943" name="Picture 5"/>
          <p:cNvPicPr>
            <a:picLocks noChangeAspect="1"/>
          </p:cNvPicPr>
          <p:nvPr/>
        </p:nvPicPr>
        <p:blipFill>
          <a:blip r:embed="rId4"/>
          <a:stretch>
            <a:fillRect/>
          </a:stretch>
        </p:blipFill>
        <p:spPr>
          <a:xfrm>
            <a:off x="5797550" y="3144838"/>
            <a:ext cx="2741613" cy="1824037"/>
          </a:xfrm>
          <a:prstGeom prst="rect">
            <a:avLst/>
          </a:prstGeom>
          <a:noFill/>
          <a:ln w="28575">
            <a:noFill/>
          </a:ln>
        </p:spPr>
      </p:pic>
      <p:sp>
        <p:nvSpPr>
          <p:cNvPr id="39944" name="矩形 4"/>
          <p:cNvSpPr/>
          <p:nvPr/>
        </p:nvSpPr>
        <p:spPr>
          <a:xfrm>
            <a:off x="5797550" y="1350963"/>
            <a:ext cx="1311275" cy="1285875"/>
          </a:xfrm>
          <a:prstGeom prst="rect">
            <a:avLst/>
          </a:prstGeom>
          <a:noFill/>
          <a:ln w="3175" cap="flat" cmpd="sng">
            <a:solidFill>
              <a:srgbClr val="FF0000"/>
            </a:solidFill>
            <a:prstDash val="solid"/>
            <a:round/>
            <a:headEnd type="none" w="med" len="med"/>
            <a:tailEnd type="none" w="med" len="med"/>
          </a:ln>
        </p:spPr>
        <p:txBody>
          <a:bodyPr/>
          <a:p>
            <a:endParaRPr lang="zh-CN" altLang="en-US" dirty="0">
              <a:latin typeface="Arial" panose="020B0604020202020204" pitchFamily="34" charset="0"/>
            </a:endParaRPr>
          </a:p>
        </p:txBody>
      </p:sp>
      <p:cxnSp>
        <p:nvCxnSpPr>
          <p:cNvPr id="39945" name="直接箭头连接符 6"/>
          <p:cNvCxnSpPr/>
          <p:nvPr/>
        </p:nvCxnSpPr>
        <p:spPr>
          <a:xfrm>
            <a:off x="7167563" y="2636838"/>
            <a:ext cx="552450" cy="117475"/>
          </a:xfrm>
          <a:prstGeom prst="straightConnector1">
            <a:avLst/>
          </a:prstGeom>
          <a:ln w="3175" cap="flat" cmpd="sng">
            <a:solidFill>
              <a:schemeClr val="tx1"/>
            </a:solidFill>
            <a:prstDash val="solid"/>
            <a:headEnd type="none" w="med" len="med"/>
            <a:tailEnd type="arrow" w="med" len="med"/>
          </a:ln>
        </p:spPr>
      </p:cxnSp>
      <p:sp>
        <p:nvSpPr>
          <p:cNvPr id="39946" name="TextBox 7"/>
          <p:cNvSpPr txBox="1"/>
          <p:nvPr/>
        </p:nvSpPr>
        <p:spPr>
          <a:xfrm>
            <a:off x="7739063" y="2636838"/>
            <a:ext cx="1012825" cy="307975"/>
          </a:xfrm>
          <a:prstGeom prst="rect">
            <a:avLst/>
          </a:prstGeom>
          <a:noFill/>
          <a:ln w="9525">
            <a:noFill/>
          </a:ln>
        </p:spPr>
        <p:txBody>
          <a:bodyPr wrap="none">
            <a:spAutoFit/>
          </a:bodyPr>
          <a:p>
            <a:r>
              <a:rPr lang="en-US" altLang="zh-CN" sz="1400" dirty="0">
                <a:solidFill>
                  <a:srgbClr val="FF0000"/>
                </a:solidFill>
                <a:latin typeface="Arial" panose="020B0604020202020204" pitchFamily="34" charset="0"/>
              </a:rPr>
              <a:t>select</a:t>
            </a:r>
            <a:r>
              <a:rPr lang="zh-CN" altLang="en-US" sz="1400" dirty="0">
                <a:solidFill>
                  <a:srgbClr val="FF0000"/>
                </a:solidFill>
                <a:latin typeface="Arial" panose="020B0604020202020204" pitchFamily="34" charset="0"/>
              </a:rPr>
              <a:t>控件</a:t>
            </a:r>
            <a:endParaRPr lang="zh-CN" altLang="en-US" sz="1400" dirty="0">
              <a:solidFill>
                <a:srgbClr val="FF0000"/>
              </a:solidFill>
              <a:latin typeface="Arial" panose="020B0604020202020204" pitchFamily="34" charset="0"/>
            </a:endParaRPr>
          </a:p>
        </p:txBody>
      </p:sp>
      <p:sp>
        <p:nvSpPr>
          <p:cNvPr id="39947" name="矩形 8"/>
          <p:cNvSpPr/>
          <p:nvPr/>
        </p:nvSpPr>
        <p:spPr>
          <a:xfrm>
            <a:off x="6975475" y="3530600"/>
            <a:ext cx="1444625" cy="1243013"/>
          </a:xfrm>
          <a:prstGeom prst="rect">
            <a:avLst/>
          </a:prstGeom>
          <a:noFill/>
          <a:ln w="3175" cap="flat" cmpd="sng">
            <a:solidFill>
              <a:srgbClr val="FF0000"/>
            </a:solidFill>
            <a:prstDash val="solid"/>
            <a:round/>
            <a:headEnd type="none" w="med" len="med"/>
            <a:tailEnd type="none" w="med" len="med"/>
          </a:ln>
        </p:spPr>
        <p:txBody>
          <a:bodyPr/>
          <a:p>
            <a:endParaRPr lang="zh-CN" altLang="en-US" dirty="0">
              <a:latin typeface="Arial" panose="020B0604020202020204" pitchFamily="34" charset="0"/>
            </a:endParaRPr>
          </a:p>
        </p:txBody>
      </p:sp>
      <p:cxnSp>
        <p:nvCxnSpPr>
          <p:cNvPr id="39948" name="直接箭头连接符 25"/>
          <p:cNvCxnSpPr/>
          <p:nvPr/>
        </p:nvCxnSpPr>
        <p:spPr>
          <a:xfrm>
            <a:off x="7251700" y="4773613"/>
            <a:ext cx="352425" cy="396875"/>
          </a:xfrm>
          <a:prstGeom prst="straightConnector1">
            <a:avLst/>
          </a:prstGeom>
          <a:ln w="3175" cap="flat" cmpd="sng">
            <a:solidFill>
              <a:schemeClr val="tx1"/>
            </a:solidFill>
            <a:prstDash val="solid"/>
            <a:headEnd type="none" w="med" len="med"/>
            <a:tailEnd type="arrow" w="med" len="med"/>
          </a:ln>
        </p:spPr>
      </p:cxnSp>
      <p:sp>
        <p:nvSpPr>
          <p:cNvPr id="39949" name="TextBox 26"/>
          <p:cNvSpPr txBox="1"/>
          <p:nvPr/>
        </p:nvSpPr>
        <p:spPr>
          <a:xfrm>
            <a:off x="7624763" y="5054600"/>
            <a:ext cx="1189037" cy="307975"/>
          </a:xfrm>
          <a:prstGeom prst="rect">
            <a:avLst/>
          </a:prstGeom>
          <a:noFill/>
          <a:ln w="9525">
            <a:noFill/>
          </a:ln>
        </p:spPr>
        <p:txBody>
          <a:bodyPr wrap="none">
            <a:spAutoFit/>
          </a:bodyPr>
          <a:p>
            <a:r>
              <a:rPr lang="en-US" altLang="zh-CN" sz="1400" dirty="0">
                <a:solidFill>
                  <a:srgbClr val="FF0000"/>
                </a:solidFill>
                <a:latin typeface="Arial" panose="020B0604020202020204" pitchFamily="34" charset="0"/>
              </a:rPr>
              <a:t>textarea</a:t>
            </a:r>
            <a:r>
              <a:rPr lang="zh-CN" altLang="en-US" sz="1400" dirty="0">
                <a:solidFill>
                  <a:srgbClr val="FF0000"/>
                </a:solidFill>
                <a:latin typeface="Arial" panose="020B0604020202020204" pitchFamily="34" charset="0"/>
              </a:rPr>
              <a:t>控件</a:t>
            </a:r>
            <a:endParaRPr lang="zh-CN" altLang="en-US" sz="1400" dirty="0">
              <a:solidFill>
                <a:srgbClr val="FF0000"/>
              </a:solidFill>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0963"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0978"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45"/>
          <p:cNvGrpSpPr/>
          <p:nvPr/>
        </p:nvGrpSpPr>
        <p:grpSpPr>
          <a:xfrm>
            <a:off x="676275" y="2049463"/>
            <a:ext cx="8137525" cy="1371600"/>
            <a:chOff x="641723" y="5014685"/>
            <a:chExt cx="8138351" cy="1370517"/>
          </a:xfrm>
        </p:grpSpPr>
        <p:grpSp>
          <p:nvGrpSpPr>
            <p:cNvPr id="40969" name="组合 76"/>
            <p:cNvGrpSpPr/>
            <p:nvPr/>
          </p:nvGrpSpPr>
          <p:grpSpPr>
            <a:xfrm>
              <a:off x="641723" y="5014685"/>
              <a:ext cx="8138351" cy="1370517"/>
              <a:chOff x="533397" y="3181246"/>
              <a:chExt cx="11474177" cy="1932653"/>
            </a:xfrm>
          </p:grpSpPr>
          <p:grpSp>
            <p:nvGrpSpPr>
              <p:cNvPr id="40971" name="组合 72"/>
              <p:cNvGrpSpPr/>
              <p:nvPr/>
            </p:nvGrpSpPr>
            <p:grpSpPr>
              <a:xfrm>
                <a:off x="533397" y="3181246"/>
                <a:ext cx="11474177" cy="1932653"/>
                <a:chOff x="1523997" y="2388304"/>
                <a:chExt cx="12749090" cy="2129279"/>
              </a:xfrm>
            </p:grpSpPr>
            <p:sp>
              <p:nvSpPr>
                <p:cNvPr id="16" name="矩形 15"/>
                <p:cNvSpPr/>
                <p:nvPr/>
              </p:nvSpPr>
              <p:spPr>
                <a:xfrm>
                  <a:off x="1523997" y="2735790"/>
                  <a:ext cx="12749090" cy="1781793"/>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任意多边形 16"/>
                <p:cNvSpPr/>
                <p:nvPr/>
              </p:nvSpPr>
              <p:spPr>
                <a:xfrm>
                  <a:off x="1832403" y="2388304"/>
                  <a:ext cx="3444692" cy="576680"/>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0070C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40972" name="矩形 75"/>
              <p:cNvSpPr/>
              <p:nvPr/>
            </p:nvSpPr>
            <p:spPr>
              <a:xfrm>
                <a:off x="810936" y="3193947"/>
                <a:ext cx="2974544" cy="520818"/>
              </a:xfrm>
              <a:prstGeom prst="rect">
                <a:avLst/>
              </a:prstGeom>
              <a:noFill/>
              <a:ln w="9525">
                <a:noFill/>
              </a:ln>
            </p:spPr>
            <p:txBody>
              <a:bodyPr>
                <a:spAutoFit/>
              </a:bodyPr>
              <a:p>
                <a:pPr algn="ctr"/>
                <a:r>
                  <a:rPr lang="zh-CN" altLang="en-US" dirty="0">
                    <a:solidFill>
                      <a:schemeClr val="bg1"/>
                    </a:solidFill>
                    <a:latin typeface="微软雅黑" panose="020B0503020204020204" pitchFamily="34" charset="-122"/>
                    <a:ea typeface="微软雅黑" panose="020B0503020204020204" pitchFamily="34" charset="-122"/>
                  </a:rPr>
                  <a:t>知识概述</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40970" name="矩形 15"/>
            <p:cNvSpPr/>
            <p:nvPr/>
          </p:nvSpPr>
          <p:spPr>
            <a:xfrm>
              <a:off x="780819" y="5487721"/>
              <a:ext cx="7999255" cy="801370"/>
            </a:xfrm>
            <a:prstGeom prst="rect">
              <a:avLst/>
            </a:prstGeom>
            <a:noFill/>
            <a:ln w="9525">
              <a:noFill/>
            </a:ln>
          </p:spPr>
          <p:txBody>
            <a:bodyPr>
              <a:spAutoFit/>
            </a:bodyPr>
            <a:p>
              <a:pPr eaLnBrk="1" latinLnBrk="1">
                <a:lnSpc>
                  <a:spcPct val="135000"/>
                </a:lnSpc>
              </a:pPr>
              <a:r>
                <a:rPr lang="en-US" altLang="zh-CN" dirty="0">
                  <a:latin typeface="微软雅黑" panose="020B0503020204020204" pitchFamily="34" charset="-122"/>
                  <a:ea typeface="微软雅黑" panose="020B0503020204020204" pitchFamily="34" charset="-122"/>
                </a:rPr>
                <a:t>&lt;input /&gt;</a:t>
              </a:r>
              <a:r>
                <a:rPr lang="zh-CN" altLang="en-US" dirty="0">
                  <a:latin typeface="微软雅黑" panose="020B0503020204020204" pitchFamily="34" charset="-122"/>
                  <a:ea typeface="微软雅黑" panose="020B0503020204020204" pitchFamily="34" charset="-122"/>
                </a:rPr>
                <a:t>元素是表单中最常见的元素，网页中常见的单行文本框、单选按钮、复选框等都是通过它定义的。</a:t>
              </a:r>
              <a:endParaRPr lang="zh-CN" altLang="en-US" dirty="0">
                <a:latin typeface="微软雅黑" panose="020B0503020204020204" pitchFamily="34" charset="-122"/>
                <a:ea typeface="微软雅黑" panose="020B0503020204020204" pitchFamily="34" charset="-122"/>
              </a:endParaRPr>
            </a:p>
          </p:txBody>
        </p:sp>
      </p:grpSp>
      <p:sp>
        <p:nvSpPr>
          <p:cNvPr id="18" name="矩形 17"/>
          <p:cNvSpPr/>
          <p:nvPr/>
        </p:nvSpPr>
        <p:spPr>
          <a:xfrm>
            <a:off x="676275" y="3741738"/>
            <a:ext cx="8137525" cy="368300"/>
          </a:xfrm>
          <a:prstGeom prst="rect">
            <a:avLst/>
          </a:prstGeom>
          <a:solidFill>
            <a:schemeClr val="bg1">
              <a:lumMod val="9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&lt;input type="</a:t>
            </a:r>
            <a:r>
              <a:rPr kumimoji="0" lang="zh-CN" altLang="zh-CN"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控件类型</a:t>
            </a:r>
            <a:r>
              <a:rPr kumimoji="0" lang="en-US" altLang="zh-CN"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"/&gt;</a:t>
            </a:r>
            <a:endParaRPr kumimoji="0" lang="zh-CN" altLang="en-US"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2619375" y="4217988"/>
            <a:ext cx="4832350" cy="1674812"/>
            <a:chOff x="2619029" y="4420624"/>
            <a:chExt cx="4833408" cy="1675376"/>
          </a:xfrm>
        </p:grpSpPr>
        <p:sp>
          <p:nvSpPr>
            <p:cNvPr id="20" name="圆角矩形标注 19"/>
            <p:cNvSpPr/>
            <p:nvPr/>
          </p:nvSpPr>
          <p:spPr bwMode="auto">
            <a:xfrm flipV="1">
              <a:off x="2619029" y="4420624"/>
              <a:ext cx="4833408" cy="1675376"/>
            </a:xfrm>
            <a:prstGeom prst="wedgeRoundRectCallout">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8" name="矩形 24"/>
            <p:cNvSpPr/>
            <p:nvPr/>
          </p:nvSpPr>
          <p:spPr>
            <a:xfrm>
              <a:off x="2765786" y="4536491"/>
              <a:ext cx="4572000" cy="1338828"/>
            </a:xfrm>
            <a:prstGeom prst="rect">
              <a:avLst/>
            </a:prstGeom>
            <a:noFill/>
            <a:ln w="9525">
              <a:noFill/>
            </a:ln>
          </p:spPr>
          <p:txBody>
            <a:bodyPr>
              <a:spAutoFit/>
            </a:bodyPr>
            <a:p>
              <a:pPr>
                <a:lnSpc>
                  <a:spcPct val="150000"/>
                </a:lnSpc>
              </a:pPr>
              <a:r>
                <a:rPr lang="en-US" altLang="zh-CN" dirty="0">
                  <a:latin typeface="微软雅黑" panose="020B0503020204020204" pitchFamily="34" charset="-122"/>
                  <a:ea typeface="微软雅黑" panose="020B0503020204020204" pitchFamily="34" charset="-122"/>
                </a:rPr>
                <a:t>&lt;input /&gt;</a:t>
              </a:r>
              <a:r>
                <a:rPr lang="zh-CN" altLang="en-US" dirty="0">
                  <a:latin typeface="微软雅黑" panose="020B0503020204020204" pitchFamily="34" charset="-122"/>
                  <a:ea typeface="微软雅黑" panose="020B0503020204020204" pitchFamily="34" charset="-122"/>
                </a:rPr>
                <a:t>标签为单标签，</a:t>
              </a:r>
              <a:r>
                <a:rPr lang="en-US" altLang="zh-CN" dirty="0">
                  <a:latin typeface="微软雅黑" panose="020B0503020204020204" pitchFamily="34" charset="-122"/>
                  <a:ea typeface="微软雅黑" panose="020B0503020204020204" pitchFamily="34" charset="-122"/>
                </a:rPr>
                <a:t>type</a:t>
              </a:r>
              <a:r>
                <a:rPr lang="zh-CN" altLang="en-US" dirty="0">
                  <a:latin typeface="微软雅黑" panose="020B0503020204020204" pitchFamily="34" charset="-122"/>
                  <a:ea typeface="微软雅黑" panose="020B0503020204020204" pitchFamily="34" charset="-122"/>
                </a:rPr>
                <a:t>属性为其最基本的属性，其取值有多种，用于指定不同的控件类型。</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1987"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206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12" name="表格 11"/>
          <p:cNvGraphicFramePr>
            <a:graphicFrameLocks noGrp="1"/>
          </p:cNvGraphicFramePr>
          <p:nvPr>
            <p:custDataLst>
              <p:tags r:id="rId2"/>
            </p:custDataLst>
          </p:nvPr>
        </p:nvGraphicFramePr>
        <p:xfrm>
          <a:off x="677863" y="2089150"/>
          <a:ext cx="7868285" cy="3998595"/>
        </p:xfrm>
        <a:graphic>
          <a:graphicData uri="http://schemas.openxmlformats.org/drawingml/2006/table">
            <a:tbl>
              <a:tblPr firstRow="1" bandRow="1">
                <a:tableStyleId>{2A488322-F2BA-4B5B-9748-0D474271808F}</a:tableStyleId>
              </a:tblPr>
              <a:tblGrid>
                <a:gridCol w="1670012"/>
                <a:gridCol w="3051011"/>
                <a:gridCol w="3147333"/>
              </a:tblGrid>
              <a:tr h="367884">
                <a:tc>
                  <a:txBody>
                    <a:bodyPr/>
                    <a:lstStyle/>
                    <a:p>
                      <a:pPr algn="ctr">
                        <a:spcAft>
                          <a:spcPts val="0"/>
                        </a:spcAft>
                      </a:pPr>
                      <a:r>
                        <a:rPr lang="zh-CN" sz="1400" b="1" kern="100" dirty="0">
                          <a:effectLst/>
                          <a:latin typeface="Times New Roman" panose="02020603050405020304"/>
                          <a:ea typeface="宋体" panose="02010600030101010101" pitchFamily="2" charset="-122"/>
                        </a:rPr>
                        <a:t>属性</a:t>
                      </a:r>
                      <a:endParaRPr lang="zh-CN" sz="1400" b="1"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solidFill>
                      <a:srgbClr val="59ADCF"/>
                    </a:solidFill>
                  </a:tcPr>
                </a:tc>
                <a:tc>
                  <a:txBody>
                    <a:bodyPr/>
                    <a:lstStyle/>
                    <a:p>
                      <a:pPr algn="ctr">
                        <a:spcAft>
                          <a:spcPts val="0"/>
                        </a:spcAft>
                      </a:pPr>
                      <a:r>
                        <a:rPr lang="zh-CN" sz="1400" b="1" kern="100" dirty="0">
                          <a:effectLst/>
                          <a:latin typeface="Times New Roman" panose="02020603050405020304"/>
                          <a:ea typeface="宋体" panose="02010600030101010101" pitchFamily="2" charset="-122"/>
                        </a:rPr>
                        <a:t>属性值</a:t>
                      </a:r>
                      <a:endParaRPr lang="zh-CN" sz="1400" b="1"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solidFill>
                      <a:srgbClr val="59ADCF"/>
                    </a:solidFill>
                  </a:tcPr>
                </a:tc>
                <a:tc>
                  <a:txBody>
                    <a:bodyPr/>
                    <a:lstStyle/>
                    <a:p>
                      <a:pPr algn="ctr">
                        <a:spcAft>
                          <a:spcPts val="0"/>
                        </a:spcAft>
                      </a:pPr>
                      <a:r>
                        <a:rPr lang="zh-CN" sz="1400" b="1" kern="100" dirty="0">
                          <a:effectLst/>
                          <a:latin typeface="Times New Roman" panose="02020603050405020304"/>
                          <a:ea typeface="宋体" panose="02010600030101010101" pitchFamily="2" charset="-122"/>
                        </a:rPr>
                        <a:t>描述</a:t>
                      </a:r>
                      <a:endParaRPr lang="zh-CN" sz="1400" b="1"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solidFill>
                      <a:srgbClr val="59ADCF"/>
                    </a:solidFill>
                  </a:tcPr>
                </a:tc>
              </a:tr>
              <a:tr h="257142">
                <a:tc rowSpan="10">
                  <a:txBody>
                    <a:bodyPr/>
                    <a:lstStyle/>
                    <a:p>
                      <a:pPr algn="l">
                        <a:spcAft>
                          <a:spcPts val="0"/>
                        </a:spcAft>
                      </a:pPr>
                      <a:r>
                        <a:rPr lang="en-US" sz="1100" kern="100" dirty="0">
                          <a:effectLst/>
                          <a:latin typeface="Times New Roman" panose="02020603050405020304"/>
                          <a:ea typeface="宋体" panose="02010600030101010101" pitchFamily="2" charset="-122"/>
                        </a:rPr>
                        <a:t>type</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text</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单行文本输入框</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214853">
                <a:tc vMerge="1">
                  <a:tcP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password</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密码输入框</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214898">
                <a:tc vMerge="1">
                  <a:tcP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radio</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单选按钮</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244108">
                <a:tc vMerge="1">
                  <a:tcP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checkbox</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复选框</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244151">
                <a:tc vMerge="1">
                  <a:tcP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button</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普通按钮</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195320">
                <a:tc vMerge="1">
                  <a:tcP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just">
                        <a:spcAft>
                          <a:spcPts val="0"/>
                        </a:spcAft>
                      </a:pPr>
                      <a:r>
                        <a:rPr lang="en-US" sz="1100" kern="100" dirty="0">
                          <a:effectLst/>
                          <a:latin typeface="Times New Roman" panose="02020603050405020304"/>
                          <a:ea typeface="宋体" panose="02010600030101010101" pitchFamily="2" charset="-122"/>
                        </a:rPr>
                        <a:t>submit</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just">
                        <a:spcAft>
                          <a:spcPts val="0"/>
                        </a:spcAft>
                      </a:pPr>
                      <a:r>
                        <a:rPr lang="zh-CN" sz="1100" kern="100">
                          <a:effectLst/>
                          <a:latin typeface="Times New Roman" panose="02020603050405020304"/>
                          <a:ea typeface="宋体" panose="02010600030101010101" pitchFamily="2" charset="-122"/>
                        </a:rPr>
                        <a:t>提交按钮</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194945">
                <a:tc vMerge="1">
                  <a:tcP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reset</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重置按钮</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205105">
                <a:tc vMerge="1">
                  <a:tcP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image</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图像形式的提交按钮</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184198">
                <a:tc vMerge="1">
                  <a:tcP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hidden</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隐藏域</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184198">
                <a:tc vMerge="1">
                  <a:tcP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a:effectLst/>
                          <a:latin typeface="Times New Roman" panose="02020603050405020304"/>
                          <a:ea typeface="宋体" panose="02010600030101010101" pitchFamily="2" charset="-122"/>
                        </a:rPr>
                        <a:t>file</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文件域</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227333">
                <a:tc>
                  <a:txBody>
                    <a:bodyPr/>
                    <a:lstStyle/>
                    <a:p>
                      <a:pPr algn="l">
                        <a:spcAft>
                          <a:spcPts val="0"/>
                        </a:spcAft>
                      </a:pPr>
                      <a:r>
                        <a:rPr lang="en-US" sz="1100" kern="100">
                          <a:effectLst/>
                          <a:latin typeface="Times New Roman" panose="02020603050405020304"/>
                          <a:ea typeface="宋体" panose="02010600030101010101" pitchFamily="2" charset="-122"/>
                        </a:rPr>
                        <a:t>name</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a:effectLst/>
                          <a:latin typeface="Times New Roman" panose="02020603050405020304"/>
                          <a:ea typeface="宋体" panose="02010600030101010101" pitchFamily="2" charset="-122"/>
                        </a:rPr>
                        <a:t>由用户自定义</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控件的名称</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244151">
                <a:tc>
                  <a:txBody>
                    <a:bodyPr/>
                    <a:lstStyle/>
                    <a:p>
                      <a:pPr algn="l">
                        <a:spcAft>
                          <a:spcPts val="0"/>
                        </a:spcAft>
                      </a:pPr>
                      <a:r>
                        <a:rPr lang="en-US" sz="1100" kern="100">
                          <a:effectLst/>
                          <a:latin typeface="Times New Roman" panose="02020603050405020304"/>
                          <a:ea typeface="宋体" panose="02010600030101010101" pitchFamily="2" charset="-122"/>
                        </a:rPr>
                        <a:t>value</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a:effectLst/>
                          <a:latin typeface="Times New Roman" panose="02020603050405020304"/>
                          <a:ea typeface="宋体" panose="02010600030101010101" pitchFamily="2" charset="-122"/>
                        </a:rPr>
                        <a:t>由用户自定义</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input</a:t>
                      </a:r>
                      <a:r>
                        <a:rPr lang="zh-CN" sz="1100" kern="100" dirty="0">
                          <a:effectLst/>
                          <a:latin typeface="Times New Roman" panose="02020603050405020304"/>
                          <a:ea typeface="宋体" panose="02010600030101010101" pitchFamily="2" charset="-122"/>
                        </a:rPr>
                        <a:t>控件中的默认文本值</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234386">
                <a:tc>
                  <a:txBody>
                    <a:bodyPr/>
                    <a:lstStyle/>
                    <a:p>
                      <a:pPr algn="l">
                        <a:spcAft>
                          <a:spcPts val="0"/>
                        </a:spcAft>
                      </a:pPr>
                      <a:r>
                        <a:rPr lang="en-US" sz="1100" kern="100">
                          <a:effectLst/>
                          <a:latin typeface="Times New Roman" panose="02020603050405020304"/>
                          <a:ea typeface="宋体" panose="02010600030101010101" pitchFamily="2" charset="-122"/>
                        </a:rPr>
                        <a:t>size</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a:effectLst/>
                          <a:latin typeface="Times New Roman" panose="02020603050405020304"/>
                          <a:ea typeface="宋体" panose="02010600030101010101" pitchFamily="2" charset="-122"/>
                        </a:rPr>
                        <a:t>正整数</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input</a:t>
                      </a:r>
                      <a:r>
                        <a:rPr lang="zh-CN" sz="1100" kern="100" dirty="0">
                          <a:effectLst/>
                          <a:latin typeface="Times New Roman" panose="02020603050405020304"/>
                          <a:ea typeface="宋体" panose="02010600030101010101" pitchFamily="2" charset="-122"/>
                        </a:rPr>
                        <a:t>控件在页面中的显示宽度</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205088">
                <a:tc>
                  <a:txBody>
                    <a:bodyPr/>
                    <a:lstStyle/>
                    <a:p>
                      <a:pPr algn="l">
                        <a:spcAft>
                          <a:spcPts val="0"/>
                        </a:spcAft>
                      </a:pPr>
                      <a:r>
                        <a:rPr lang="en-US" sz="1100" kern="100">
                          <a:effectLst/>
                          <a:latin typeface="Times New Roman" panose="02020603050405020304"/>
                          <a:ea typeface="宋体" panose="02010600030101010101" pitchFamily="2" charset="-122"/>
                        </a:rPr>
                        <a:t>readonly</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a:effectLst/>
                          <a:latin typeface="Times New Roman" panose="02020603050405020304"/>
                          <a:ea typeface="宋体" panose="02010600030101010101" pitchFamily="2" charset="-122"/>
                        </a:rPr>
                        <a:t>readonly</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该控件内容为只读（不能编辑修改）</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212574">
                <a:tc>
                  <a:txBody>
                    <a:bodyPr/>
                    <a:lstStyle/>
                    <a:p>
                      <a:pPr algn="l">
                        <a:spcAft>
                          <a:spcPts val="0"/>
                        </a:spcAft>
                      </a:pPr>
                      <a:r>
                        <a:rPr lang="en-US" sz="1100" kern="100">
                          <a:effectLst/>
                          <a:latin typeface="Times New Roman" panose="02020603050405020304"/>
                          <a:ea typeface="宋体" panose="02010600030101010101" pitchFamily="2" charset="-122"/>
                        </a:rPr>
                        <a:t>disabled</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dirty="0">
                          <a:effectLst/>
                          <a:latin typeface="Times New Roman" panose="02020603050405020304"/>
                          <a:ea typeface="宋体" panose="02010600030101010101" pitchFamily="2" charset="-122"/>
                        </a:rPr>
                        <a:t>disabled</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第一次加载页面时禁用该控件（显示为灰色）</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184198">
                <a:tc>
                  <a:txBody>
                    <a:bodyPr/>
                    <a:lstStyle/>
                    <a:p>
                      <a:pPr algn="l">
                        <a:spcAft>
                          <a:spcPts val="0"/>
                        </a:spcAft>
                      </a:pPr>
                      <a:r>
                        <a:rPr lang="en-US" sz="1100" kern="100">
                          <a:effectLst/>
                          <a:latin typeface="Times New Roman" panose="02020603050405020304"/>
                          <a:ea typeface="宋体" panose="02010600030101010101" pitchFamily="2" charset="-122"/>
                        </a:rPr>
                        <a:t>checked</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100" kern="100">
                          <a:effectLst/>
                          <a:latin typeface="Times New Roman" panose="02020603050405020304"/>
                          <a:ea typeface="宋体" panose="02010600030101010101" pitchFamily="2" charset="-122"/>
                        </a:rPr>
                        <a:t>checked</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定义选择控件默认被选中的项</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r h="184198">
                <a:tc>
                  <a:txBody>
                    <a:bodyPr/>
                    <a:lstStyle/>
                    <a:p>
                      <a:pPr algn="l">
                        <a:spcAft>
                          <a:spcPts val="0"/>
                        </a:spcAft>
                      </a:pPr>
                      <a:r>
                        <a:rPr lang="en-US" sz="1100" kern="100">
                          <a:effectLst/>
                          <a:latin typeface="Times New Roman" panose="02020603050405020304"/>
                          <a:ea typeface="宋体" panose="02010600030101010101" pitchFamily="2" charset="-122"/>
                        </a:rPr>
                        <a:t>maxlength</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a:effectLst/>
                          <a:latin typeface="Times New Roman" panose="02020603050405020304"/>
                          <a:ea typeface="宋体" panose="02010600030101010101" pitchFamily="2" charset="-122"/>
                        </a:rPr>
                        <a:t>正整数</a:t>
                      </a:r>
                      <a:endParaRPr lang="zh-CN" sz="1100" kern="10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zh-CN" sz="1100" kern="100" dirty="0">
                          <a:effectLst/>
                          <a:latin typeface="Times New Roman" panose="02020603050405020304"/>
                          <a:ea typeface="宋体" panose="02010600030101010101" pitchFamily="2" charset="-122"/>
                        </a:rPr>
                        <a:t>控件允许输入的最多字符数</a:t>
                      </a:r>
                      <a:endParaRPr lang="zh-CN" sz="1100" kern="100" dirty="0">
                        <a:effectLst/>
                        <a:latin typeface="Times New Roman" panose="02020603050405020304"/>
                        <a:ea typeface="宋体" panose="02010600030101010101" pitchFamily="2" charset="-122"/>
                      </a:endParaRPr>
                    </a:p>
                  </a:txBody>
                  <a:tcPr marL="68586" marR="68586" marT="0" marB="0" anchor="ct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3011"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302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23" name="矩形 22"/>
          <p:cNvSpPr/>
          <p:nvPr/>
        </p:nvSpPr>
        <p:spPr>
          <a:xfrm>
            <a:off x="1100138" y="1965325"/>
            <a:ext cx="6654800" cy="839788"/>
          </a:xfrm>
          <a:prstGeom prst="rect">
            <a:avLst/>
          </a:prstGeom>
          <a:noFill/>
          <a:ln w="9525">
            <a:noFill/>
          </a:ln>
        </p:spPr>
        <p:txBody>
          <a:bodyPr>
            <a:spAutoFit/>
          </a:bodyPr>
          <a:p>
            <a:pPr>
              <a:lnSpc>
                <a:spcPct val="135000"/>
              </a:lnSpc>
            </a:pPr>
            <a:r>
              <a:rPr lang="zh-CN" altLang="zh-CN" dirty="0">
                <a:latin typeface="微软雅黑" panose="020B0503020204020204" pitchFamily="34" charset="-122"/>
                <a:ea typeface="微软雅黑" panose="020B0503020204020204" pitchFamily="34" charset="-122"/>
              </a:rPr>
              <a:t>在</a:t>
            </a:r>
            <a:r>
              <a:rPr lang="en-US" altLang="zh-CN" dirty="0">
                <a:solidFill>
                  <a:srgbClr val="1369B2"/>
                </a:solidFill>
                <a:latin typeface="微软雅黑" panose="020B0503020204020204" pitchFamily="34" charset="-122"/>
                <a:ea typeface="微软雅黑" panose="020B0503020204020204" pitchFamily="34" charset="-122"/>
              </a:rPr>
              <a:t>HTML5</a:t>
            </a:r>
            <a:r>
              <a:rPr lang="zh-CN" altLang="zh-CN" dirty="0">
                <a:latin typeface="微软雅黑" panose="020B0503020204020204" pitchFamily="34" charset="-122"/>
                <a:ea typeface="微软雅黑" panose="020B0503020204020204" pitchFamily="34" charset="-122"/>
              </a:rPr>
              <a:t>中，</a:t>
            </a:r>
            <a:r>
              <a:rPr lang="en-US" altLang="zh-CN" dirty="0">
                <a:solidFill>
                  <a:srgbClr val="1369B2"/>
                </a:solidFill>
                <a:latin typeface="微软雅黑" panose="020B0503020204020204" pitchFamily="34" charset="-122"/>
                <a:ea typeface="微软雅黑" panose="020B0503020204020204" pitchFamily="34" charset="-122"/>
              </a:rPr>
              <a:t>&lt;input&gt;</a:t>
            </a:r>
            <a:r>
              <a:rPr lang="zh-CN" altLang="en-US" dirty="0">
                <a:solidFill>
                  <a:srgbClr val="1369B2"/>
                </a:solidFill>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拥有多个</a:t>
            </a:r>
            <a:r>
              <a:rPr lang="en-US" altLang="zh-CN" dirty="0">
                <a:solidFill>
                  <a:srgbClr val="1369B2"/>
                </a:solidFill>
                <a:latin typeface="微软雅黑" panose="020B0503020204020204" pitchFamily="34" charset="-122"/>
                <a:ea typeface="微软雅黑" panose="020B0503020204020204" pitchFamily="34" charset="-122"/>
              </a:rPr>
              <a:t>type</a:t>
            </a:r>
            <a:r>
              <a:rPr lang="zh-CN" altLang="zh-CN" dirty="0">
                <a:latin typeface="微软雅黑" panose="020B0503020204020204" pitchFamily="34" charset="-122"/>
                <a:ea typeface="微软雅黑" panose="020B0503020204020204" pitchFamily="34" charset="-122"/>
              </a:rPr>
              <a:t>属性值，用于定义不同的控件类型。</a:t>
            </a:r>
            <a:endParaRPr lang="zh-CN" altLang="en-US"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143000" y="2995613"/>
            <a:ext cx="6157913" cy="3006725"/>
            <a:chOff x="1143000" y="2996175"/>
            <a:chExt cx="6157706" cy="3006955"/>
          </a:xfrm>
        </p:grpSpPr>
        <p:grpSp>
          <p:nvGrpSpPr>
            <p:cNvPr id="43014" name="组合 5"/>
            <p:cNvGrpSpPr/>
            <p:nvPr/>
          </p:nvGrpSpPr>
          <p:grpSpPr>
            <a:xfrm>
              <a:off x="1143000" y="2996175"/>
              <a:ext cx="6157706" cy="3006955"/>
              <a:chOff x="1447803" y="2996175"/>
              <a:chExt cx="6157706" cy="3006955"/>
            </a:xfrm>
          </p:grpSpPr>
          <p:sp>
            <p:nvSpPr>
              <p:cNvPr id="28" name="矩形 27"/>
              <p:cNvSpPr/>
              <p:nvPr/>
            </p:nvSpPr>
            <p:spPr>
              <a:xfrm>
                <a:off x="7461051" y="3318462"/>
                <a:ext cx="144458" cy="2684668"/>
              </a:xfrm>
              <a:prstGeom prst="rect">
                <a:avLst/>
              </a:prstGeom>
              <a:solidFill>
                <a:srgbClr val="00B0F0">
                  <a:alpha val="59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29" name="图文框 28"/>
              <p:cNvSpPr/>
              <p:nvPr/>
            </p:nvSpPr>
            <p:spPr>
              <a:xfrm>
                <a:off x="1654171" y="3318462"/>
                <a:ext cx="3773361" cy="2684668"/>
              </a:xfrm>
              <a:prstGeom prst="frame">
                <a:avLst>
                  <a:gd name="adj1" fmla="val 5450"/>
                </a:avLst>
              </a:prstGeom>
              <a:solidFill>
                <a:srgbClr val="00B0F0">
                  <a:alpha val="63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30" name="矩形 29"/>
              <p:cNvSpPr/>
              <p:nvPr/>
            </p:nvSpPr>
            <p:spPr>
              <a:xfrm>
                <a:off x="1447803" y="2996175"/>
                <a:ext cx="3632078" cy="2241721"/>
              </a:xfrm>
              <a:prstGeom prst="rect">
                <a:avLst/>
              </a:prstGeom>
              <a:solidFill>
                <a:srgbClr val="00B0F0"/>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31" name="任意多边形 30"/>
              <p:cNvSpPr/>
              <p:nvPr/>
            </p:nvSpPr>
            <p:spPr>
              <a:xfrm>
                <a:off x="1773230" y="5207731"/>
                <a:ext cx="3479683" cy="719193"/>
              </a:xfrm>
              <a:custGeom>
                <a:avLst/>
                <a:gdLst>
                  <a:gd name="connsiteX0" fmla="*/ 0 w 3480816"/>
                  <a:gd name="connsiteY0" fmla="*/ 0 h 318737"/>
                  <a:gd name="connsiteX1" fmla="*/ 3480816 w 3480816"/>
                  <a:gd name="connsiteY1" fmla="*/ 0 h 318737"/>
                  <a:gd name="connsiteX2" fmla="*/ 3480816 w 3480816"/>
                  <a:gd name="connsiteY2" fmla="*/ 318737 h 318737"/>
                  <a:gd name="connsiteX3" fmla="*/ 0 w 3480816"/>
                  <a:gd name="connsiteY3" fmla="*/ 318737 h 318737"/>
                  <a:gd name="connsiteX4" fmla="*/ 0 w 3480816"/>
                  <a:gd name="connsiteY4" fmla="*/ 0 h 31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816" h="318737">
                    <a:moveTo>
                      <a:pt x="0" y="0"/>
                    </a:moveTo>
                    <a:lnTo>
                      <a:pt x="3480816" y="0"/>
                    </a:lnTo>
                    <a:lnTo>
                      <a:pt x="3480816" y="318737"/>
                    </a:lnTo>
                    <a:lnTo>
                      <a:pt x="0" y="3187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53340" rIns="142240" bIns="53340" spcCol="1270" anchor="ctr"/>
              <a:lstStyle/>
              <a:p>
                <a:pPr marL="0" marR="0" lvl="0" indent="0" algn="l" defTabSz="622300" rtl="0" eaLnBrk="0" fontAlgn="base" latinLnBrk="0" hangingPunct="0">
                  <a:lnSpc>
                    <a:spcPct val="90000"/>
                  </a:lnSpc>
                  <a:spcBef>
                    <a:spcPct val="0"/>
                  </a:spcBef>
                  <a:spcAft>
                    <a:spcPct val="35000"/>
                  </a:spcAft>
                  <a:buClrTx/>
                  <a:buSzTx/>
                  <a:buFontTx/>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单行文本输入框</a:t>
                </a:r>
                <a:endPar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622300" rtl="0" eaLnBrk="0" fontAlgn="base" latinLnBrk="0" hangingPunct="0">
                  <a:lnSpc>
                    <a:spcPct val="90000"/>
                  </a:lnSpc>
                  <a:spcBef>
                    <a:spcPct val="0"/>
                  </a:spcBef>
                  <a:spcAft>
                    <a:spcPct val="35000"/>
                  </a:spcAft>
                  <a:buClrTx/>
                  <a:buSzTx/>
                  <a:buFontTx/>
                  <a:buNone/>
                  <a:defRPr/>
                </a:pPr>
                <a:r>
                  <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&lt;input type="text" /&gt;</a:t>
                </a:r>
                <a:endPar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32" name="任意多边形 31"/>
              <p:cNvSpPr/>
              <p:nvPr/>
            </p:nvSpPr>
            <p:spPr>
              <a:xfrm>
                <a:off x="5581514" y="3318462"/>
                <a:ext cx="1725555" cy="2684668"/>
              </a:xfrm>
              <a:custGeom>
                <a:avLst/>
                <a:gdLst>
                  <a:gd name="connsiteX0" fmla="*/ 0 w 1725168"/>
                  <a:gd name="connsiteY0" fmla="*/ 0 h 2685210"/>
                  <a:gd name="connsiteX1" fmla="*/ 1725168 w 1725168"/>
                  <a:gd name="connsiteY1" fmla="*/ 0 h 2685210"/>
                  <a:gd name="connsiteX2" fmla="*/ 1725168 w 1725168"/>
                  <a:gd name="connsiteY2" fmla="*/ 2685210 h 2685210"/>
                  <a:gd name="connsiteX3" fmla="*/ 0 w 1725168"/>
                  <a:gd name="connsiteY3" fmla="*/ 2685210 h 2685210"/>
                  <a:gd name="connsiteX4" fmla="*/ 0 w 1725168"/>
                  <a:gd name="connsiteY4" fmla="*/ 0 h 268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68" h="2685210">
                    <a:moveTo>
                      <a:pt x="0" y="0"/>
                    </a:moveTo>
                    <a:lnTo>
                      <a:pt x="1725168" y="0"/>
                    </a:lnTo>
                    <a:lnTo>
                      <a:pt x="1725168" y="2685210"/>
                    </a:lnTo>
                    <a:lnTo>
                      <a:pt x="0" y="268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marR="0" lvl="0" indent="0" algn="l" defTabSz="622300" rtl="0" eaLnBrk="0" fontAlgn="base" latinLnBrk="0" hangingPunct="0">
                  <a:lnSpc>
                    <a:spcPct val="150000"/>
                  </a:lnSpc>
                  <a:spcBef>
                    <a:spcPct val="0"/>
                  </a:spcBef>
                  <a:spcAft>
                    <a:spcPct val="35000"/>
                  </a:spcAft>
                  <a:buClrTx/>
                  <a:buSzTx/>
                  <a:buFontTx/>
                  <a:buNone/>
                  <a:defRPr/>
                </a:pPr>
                <a:r>
                  <a:rPr kumimoji="0" lang="zh-CN"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单行文本输入框常用来输入简短的信息，如用户名、账号、证件号码等，常用的属性有</a:t>
                </a:r>
                <a:r>
                  <a:rPr kumimoji="0" 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name</a:t>
                </a:r>
                <a:r>
                  <a:rPr kumimoji="0" lang="zh-CN"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a:t>
                </a:r>
                <a:r>
                  <a:rPr kumimoji="0" 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value</a:t>
                </a:r>
                <a:r>
                  <a:rPr kumimoji="0" lang="zh-CN"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a:t>
                </a:r>
                <a:r>
                  <a:rPr kumimoji="0" lang="en-US" sz="1400" b="0" i="0" u="none" strike="noStrike" kern="1200" cap="none" spc="0" normalizeH="0" baseline="0" noProof="0" dirty="0" err="1">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maxlength</a:t>
                </a:r>
                <a:r>
                  <a:rPr kumimoji="0" lang="zh-CN"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3015" name="矩形 15"/>
            <p:cNvSpPr/>
            <p:nvPr/>
          </p:nvSpPr>
          <p:spPr>
            <a:xfrm>
              <a:off x="1462681" y="3149790"/>
              <a:ext cx="3078010" cy="1289905"/>
            </a:xfrm>
            <a:prstGeom prst="rect">
              <a:avLst/>
            </a:prstGeom>
            <a:noFill/>
            <a:ln w="9525">
              <a:noFill/>
            </a:ln>
          </p:spPr>
          <p:txBody>
            <a:bodyPr>
              <a:spAutoFit/>
            </a:bodyPr>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&lt;input type="text" value="</a:t>
              </a:r>
              <a:r>
                <a:rPr lang="zh-CN" altLang="zh-CN" b="1" dirty="0">
                  <a:solidFill>
                    <a:schemeClr val="bg1"/>
                  </a:solidFill>
                  <a:latin typeface="微软雅黑" panose="020B0503020204020204" pitchFamily="34" charset="-122"/>
                  <a:ea typeface="微软雅黑" panose="020B0503020204020204" pitchFamily="34" charset="-122"/>
                </a:rPr>
                <a:t>张三</a:t>
              </a:r>
              <a:r>
                <a:rPr lang="en-US" altLang="zh-CN" b="1" dirty="0">
                  <a:solidFill>
                    <a:schemeClr val="bg1"/>
                  </a:solidFill>
                  <a:latin typeface="微软雅黑" panose="020B0503020204020204" pitchFamily="34" charset="-122"/>
                  <a:ea typeface="微软雅黑" panose="020B0503020204020204" pitchFamily="34" charset="-122"/>
                </a:rPr>
                <a:t>" maxlength="6" /&gt;</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43016" name="Picture 3"/>
            <p:cNvPicPr>
              <a:picLocks noChangeAspect="1"/>
            </p:cNvPicPr>
            <p:nvPr/>
          </p:nvPicPr>
          <p:blipFill>
            <a:blip r:embed="rId2"/>
            <a:stretch>
              <a:fillRect/>
            </a:stretch>
          </p:blipFill>
          <p:spPr>
            <a:xfrm>
              <a:off x="1569684" y="4580180"/>
              <a:ext cx="2581275" cy="341313"/>
            </a:xfrm>
            <a:prstGeom prst="rect">
              <a:avLst/>
            </a:prstGeom>
            <a:noFill/>
            <a:ln w="2857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4035"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405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44036" name="矩形 2"/>
          <p:cNvSpPr/>
          <p:nvPr/>
        </p:nvSpPr>
        <p:spPr>
          <a:xfrm>
            <a:off x="1100138" y="1965325"/>
            <a:ext cx="6654800" cy="801688"/>
          </a:xfrm>
          <a:prstGeom prst="rect">
            <a:avLst/>
          </a:prstGeom>
          <a:noFill/>
          <a:ln w="9525">
            <a:noFill/>
          </a:ln>
        </p:spPr>
        <p:txBody>
          <a:bodyPr>
            <a:spAutoFit/>
          </a:bodyPr>
          <a:p>
            <a:pPr>
              <a:lnSpc>
                <a:spcPct val="135000"/>
              </a:lnSpc>
            </a:pPr>
            <a:r>
              <a:rPr lang="zh-CN" altLang="zh-CN" dirty="0">
                <a:latin typeface="微软雅黑" panose="020B0503020204020204" pitchFamily="34" charset="-122"/>
                <a:ea typeface="微软雅黑" panose="020B0503020204020204" pitchFamily="34" charset="-122"/>
              </a:rPr>
              <a:t>在</a:t>
            </a:r>
            <a:r>
              <a:rPr lang="en-US" altLang="zh-CN" dirty="0">
                <a:solidFill>
                  <a:srgbClr val="1369B2"/>
                </a:solidFill>
                <a:latin typeface="微软雅黑" panose="020B0503020204020204" pitchFamily="34" charset="-122"/>
                <a:ea typeface="微软雅黑" panose="020B0503020204020204" pitchFamily="34" charset="-122"/>
              </a:rPr>
              <a:t>HTML5</a:t>
            </a:r>
            <a:r>
              <a:rPr lang="zh-CN" altLang="zh-CN" dirty="0">
                <a:latin typeface="微软雅黑" panose="020B0503020204020204" pitchFamily="34" charset="-122"/>
                <a:ea typeface="微软雅黑" panose="020B0503020204020204" pitchFamily="34" charset="-122"/>
              </a:rPr>
              <a:t>中，</a:t>
            </a:r>
            <a:r>
              <a:rPr lang="en-US" altLang="zh-CN" dirty="0">
                <a:solidFill>
                  <a:srgbClr val="1369B2"/>
                </a:solidFill>
                <a:latin typeface="微软雅黑" panose="020B0503020204020204" pitchFamily="34" charset="-122"/>
                <a:ea typeface="微软雅黑" panose="020B0503020204020204" pitchFamily="34" charset="-122"/>
              </a:rPr>
              <a:t>&lt;input&gt;</a:t>
            </a:r>
            <a:r>
              <a:rPr lang="zh-CN" altLang="en-US" dirty="0">
                <a:solidFill>
                  <a:srgbClr val="1369B2"/>
                </a:solidFill>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拥有多个</a:t>
            </a:r>
            <a:r>
              <a:rPr lang="en-US" altLang="zh-CN" dirty="0">
                <a:solidFill>
                  <a:srgbClr val="1369B2"/>
                </a:solidFill>
                <a:latin typeface="微软雅黑" panose="020B0503020204020204" pitchFamily="34" charset="-122"/>
                <a:ea typeface="微软雅黑" panose="020B0503020204020204" pitchFamily="34" charset="-122"/>
              </a:rPr>
              <a:t>type</a:t>
            </a:r>
            <a:r>
              <a:rPr lang="zh-CN" altLang="zh-CN" dirty="0">
                <a:latin typeface="微软雅黑" panose="020B0503020204020204" pitchFamily="34" charset="-122"/>
                <a:ea typeface="微软雅黑" panose="020B0503020204020204" pitchFamily="34" charset="-122"/>
              </a:rPr>
              <a:t>属性值，用于定义不同的控件类型。</a:t>
            </a: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43000" y="2995613"/>
            <a:ext cx="6157913" cy="3006725"/>
            <a:chOff x="1143000" y="2996175"/>
            <a:chExt cx="6157706" cy="3006955"/>
          </a:xfrm>
        </p:grpSpPr>
        <p:grpSp>
          <p:nvGrpSpPr>
            <p:cNvPr id="44038" name="组合 16"/>
            <p:cNvGrpSpPr/>
            <p:nvPr/>
          </p:nvGrpSpPr>
          <p:grpSpPr>
            <a:xfrm>
              <a:off x="1143000" y="2996175"/>
              <a:ext cx="6157706" cy="3006955"/>
              <a:chOff x="1143000" y="2996175"/>
              <a:chExt cx="6157706" cy="3006955"/>
            </a:xfrm>
          </p:grpSpPr>
          <p:grpSp>
            <p:nvGrpSpPr>
              <p:cNvPr id="44040" name="组合 5"/>
              <p:cNvGrpSpPr/>
              <p:nvPr/>
            </p:nvGrpSpPr>
            <p:grpSpPr>
              <a:xfrm>
                <a:off x="1143000" y="2996175"/>
                <a:ext cx="6157706" cy="3006955"/>
                <a:chOff x="1447803" y="2996175"/>
                <a:chExt cx="6157706" cy="3006955"/>
              </a:xfrm>
            </p:grpSpPr>
            <p:sp>
              <p:nvSpPr>
                <p:cNvPr id="17" name="矩形 16"/>
                <p:cNvSpPr/>
                <p:nvPr/>
              </p:nvSpPr>
              <p:spPr>
                <a:xfrm>
                  <a:off x="7461051" y="3318462"/>
                  <a:ext cx="144458" cy="2684668"/>
                </a:xfrm>
                <a:prstGeom prst="rect">
                  <a:avLst/>
                </a:prstGeom>
                <a:solidFill>
                  <a:srgbClr val="00B0F0">
                    <a:alpha val="59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8" name="图文框 17"/>
                <p:cNvSpPr/>
                <p:nvPr/>
              </p:nvSpPr>
              <p:spPr>
                <a:xfrm>
                  <a:off x="1654171" y="3318462"/>
                  <a:ext cx="3773361" cy="2684668"/>
                </a:xfrm>
                <a:prstGeom prst="frame">
                  <a:avLst>
                    <a:gd name="adj1" fmla="val 5450"/>
                  </a:avLst>
                </a:prstGeom>
                <a:solidFill>
                  <a:srgbClr val="00B0F0">
                    <a:alpha val="63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9" name="矩形 18"/>
                <p:cNvSpPr/>
                <p:nvPr/>
              </p:nvSpPr>
              <p:spPr>
                <a:xfrm>
                  <a:off x="1447803" y="2996175"/>
                  <a:ext cx="3632078" cy="2241721"/>
                </a:xfrm>
                <a:prstGeom prst="rect">
                  <a:avLst/>
                </a:prstGeom>
                <a:solidFill>
                  <a:srgbClr val="00B0F0"/>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任意多边形 19"/>
                <p:cNvSpPr/>
                <p:nvPr/>
              </p:nvSpPr>
              <p:spPr>
                <a:xfrm>
                  <a:off x="1773230" y="5207731"/>
                  <a:ext cx="3479683" cy="719193"/>
                </a:xfrm>
                <a:custGeom>
                  <a:avLst/>
                  <a:gdLst>
                    <a:gd name="connsiteX0" fmla="*/ 0 w 3480816"/>
                    <a:gd name="connsiteY0" fmla="*/ 0 h 318737"/>
                    <a:gd name="connsiteX1" fmla="*/ 3480816 w 3480816"/>
                    <a:gd name="connsiteY1" fmla="*/ 0 h 318737"/>
                    <a:gd name="connsiteX2" fmla="*/ 3480816 w 3480816"/>
                    <a:gd name="connsiteY2" fmla="*/ 318737 h 318737"/>
                    <a:gd name="connsiteX3" fmla="*/ 0 w 3480816"/>
                    <a:gd name="connsiteY3" fmla="*/ 318737 h 318737"/>
                    <a:gd name="connsiteX4" fmla="*/ 0 w 3480816"/>
                    <a:gd name="connsiteY4" fmla="*/ 0 h 31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816" h="318737">
                      <a:moveTo>
                        <a:pt x="0" y="0"/>
                      </a:moveTo>
                      <a:lnTo>
                        <a:pt x="3480816" y="0"/>
                      </a:lnTo>
                      <a:lnTo>
                        <a:pt x="3480816" y="318737"/>
                      </a:lnTo>
                      <a:lnTo>
                        <a:pt x="0" y="3187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53340" rIns="142240" bIns="53340" spcCol="1270" anchor="ctr"/>
                <a:lstStyle/>
                <a:p>
                  <a:pPr marL="0" marR="0" lvl="0" indent="0" algn="l" defTabSz="622300" rtl="0" eaLnBrk="0" fontAlgn="base" latinLnBrk="0" hangingPunct="0">
                    <a:lnSpc>
                      <a:spcPct val="90000"/>
                    </a:lnSpc>
                    <a:spcBef>
                      <a:spcPct val="0"/>
                    </a:spcBef>
                    <a:spcAft>
                      <a:spcPct val="35000"/>
                    </a:spcAft>
                    <a:buClrTx/>
                    <a:buSzTx/>
                    <a:buFontTx/>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密码输入框</a:t>
                  </a:r>
                  <a:endPar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622300" rtl="0" eaLnBrk="0" fontAlgn="base" latinLnBrk="0" hangingPunct="0">
                    <a:lnSpc>
                      <a:spcPct val="90000"/>
                    </a:lnSpc>
                    <a:spcBef>
                      <a:spcPct val="0"/>
                    </a:spcBef>
                    <a:spcAft>
                      <a:spcPct val="35000"/>
                    </a:spcAft>
                    <a:buClrTx/>
                    <a:buSzTx/>
                    <a:buFontTx/>
                    <a:buNone/>
                    <a:defRPr/>
                  </a:pPr>
                  <a:r>
                    <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&lt;input type="password" /&gt;</a:t>
                  </a:r>
                  <a:endPar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21" name="任意多边形 20"/>
                <p:cNvSpPr/>
                <p:nvPr/>
              </p:nvSpPr>
              <p:spPr>
                <a:xfrm>
                  <a:off x="5581514" y="3318462"/>
                  <a:ext cx="1725555" cy="2684668"/>
                </a:xfrm>
                <a:custGeom>
                  <a:avLst/>
                  <a:gdLst>
                    <a:gd name="connsiteX0" fmla="*/ 0 w 1725168"/>
                    <a:gd name="connsiteY0" fmla="*/ 0 h 2685210"/>
                    <a:gd name="connsiteX1" fmla="*/ 1725168 w 1725168"/>
                    <a:gd name="connsiteY1" fmla="*/ 0 h 2685210"/>
                    <a:gd name="connsiteX2" fmla="*/ 1725168 w 1725168"/>
                    <a:gd name="connsiteY2" fmla="*/ 2685210 h 2685210"/>
                    <a:gd name="connsiteX3" fmla="*/ 0 w 1725168"/>
                    <a:gd name="connsiteY3" fmla="*/ 2685210 h 2685210"/>
                    <a:gd name="connsiteX4" fmla="*/ 0 w 1725168"/>
                    <a:gd name="connsiteY4" fmla="*/ 0 h 268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68" h="2685210">
                      <a:moveTo>
                        <a:pt x="0" y="0"/>
                      </a:moveTo>
                      <a:lnTo>
                        <a:pt x="1725168" y="0"/>
                      </a:lnTo>
                      <a:lnTo>
                        <a:pt x="1725168" y="2685210"/>
                      </a:lnTo>
                      <a:lnTo>
                        <a:pt x="0" y="268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marR="0" lvl="0" indent="0" algn="l" defTabSz="622300" rtl="0" eaLnBrk="0" fontAlgn="base" latinLnBrk="0" hangingPunct="0">
                    <a:lnSpc>
                      <a:spcPct val="150000"/>
                    </a:lnSpc>
                    <a:spcBef>
                      <a:spcPct val="0"/>
                    </a:spcBef>
                    <a:spcAft>
                      <a:spcPct val="35000"/>
                    </a:spcAft>
                    <a:buClrTx/>
                    <a:buSzTx/>
                    <a:buFontTx/>
                    <a:buNone/>
                    <a:defRPr/>
                  </a:pP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密码输入框用来输入密码，其内容将以圆点的形式显示。</a:t>
                  </a:r>
                  <a:endPar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4041" name="矩形 15"/>
              <p:cNvSpPr/>
              <p:nvPr/>
            </p:nvSpPr>
            <p:spPr>
              <a:xfrm>
                <a:off x="1462681" y="3217524"/>
                <a:ext cx="3078010" cy="874407"/>
              </a:xfrm>
              <a:prstGeom prst="rect">
                <a:avLst/>
              </a:prstGeom>
              <a:noFill/>
              <a:ln w="9525">
                <a:noFill/>
              </a:ln>
            </p:spPr>
            <p:txBody>
              <a:bodyPr>
                <a:spAutoFit/>
              </a:bodyPr>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&lt;input type="password" size="40" /&gt;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44039" name="Picture 2"/>
            <p:cNvPicPr>
              <a:picLocks noChangeAspect="1"/>
            </p:cNvPicPr>
            <p:nvPr/>
          </p:nvPicPr>
          <p:blipFill>
            <a:blip r:embed="rId2"/>
            <a:stretch>
              <a:fillRect/>
            </a:stretch>
          </p:blipFill>
          <p:spPr>
            <a:xfrm>
              <a:off x="1478971" y="4356631"/>
              <a:ext cx="2960119" cy="281916"/>
            </a:xfrm>
            <a:prstGeom prst="rect">
              <a:avLst/>
            </a:prstGeom>
            <a:noFill/>
            <a:ln w="2857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5059"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5074"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45060" name="矩形 2"/>
          <p:cNvSpPr/>
          <p:nvPr/>
        </p:nvSpPr>
        <p:spPr>
          <a:xfrm>
            <a:off x="1100138" y="1965325"/>
            <a:ext cx="6654800" cy="839788"/>
          </a:xfrm>
          <a:prstGeom prst="rect">
            <a:avLst/>
          </a:prstGeom>
          <a:noFill/>
          <a:ln w="9525">
            <a:noFill/>
          </a:ln>
        </p:spPr>
        <p:txBody>
          <a:bodyPr>
            <a:spAutoFit/>
          </a:bodyPr>
          <a:p>
            <a:pPr>
              <a:lnSpc>
                <a:spcPct val="135000"/>
              </a:lnSpc>
            </a:pPr>
            <a:r>
              <a:rPr lang="zh-CN" altLang="zh-CN" dirty="0">
                <a:latin typeface="微软雅黑" panose="020B0503020204020204" pitchFamily="34" charset="-122"/>
                <a:ea typeface="微软雅黑" panose="020B0503020204020204" pitchFamily="34" charset="-122"/>
              </a:rPr>
              <a:t>在</a:t>
            </a:r>
            <a:r>
              <a:rPr lang="en-US" altLang="zh-CN" dirty="0">
                <a:solidFill>
                  <a:srgbClr val="1369B2"/>
                </a:solidFill>
                <a:latin typeface="微软雅黑" panose="020B0503020204020204" pitchFamily="34" charset="-122"/>
                <a:ea typeface="微软雅黑" panose="020B0503020204020204" pitchFamily="34" charset="-122"/>
              </a:rPr>
              <a:t>HTML5</a:t>
            </a:r>
            <a:r>
              <a:rPr lang="zh-CN" altLang="zh-CN" dirty="0">
                <a:latin typeface="微软雅黑" panose="020B0503020204020204" pitchFamily="34" charset="-122"/>
                <a:ea typeface="微软雅黑" panose="020B0503020204020204" pitchFamily="34" charset="-122"/>
              </a:rPr>
              <a:t>中，</a:t>
            </a:r>
            <a:r>
              <a:rPr lang="en-US" altLang="zh-CN" dirty="0">
                <a:solidFill>
                  <a:srgbClr val="1369B2"/>
                </a:solidFill>
                <a:latin typeface="微软雅黑" panose="020B0503020204020204" pitchFamily="34" charset="-122"/>
                <a:ea typeface="微软雅黑" panose="020B0503020204020204" pitchFamily="34" charset="-122"/>
              </a:rPr>
              <a:t>&lt;input&gt;</a:t>
            </a:r>
            <a:r>
              <a:rPr lang="zh-CN" altLang="en-US" dirty="0">
                <a:solidFill>
                  <a:srgbClr val="1369B2"/>
                </a:solidFill>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拥有多个</a:t>
            </a:r>
            <a:r>
              <a:rPr lang="en-US" altLang="zh-CN" dirty="0">
                <a:solidFill>
                  <a:srgbClr val="1369B2"/>
                </a:solidFill>
                <a:latin typeface="微软雅黑" panose="020B0503020204020204" pitchFamily="34" charset="-122"/>
                <a:ea typeface="微软雅黑" panose="020B0503020204020204" pitchFamily="34" charset="-122"/>
              </a:rPr>
              <a:t>type</a:t>
            </a:r>
            <a:r>
              <a:rPr lang="zh-CN" altLang="zh-CN" dirty="0">
                <a:latin typeface="微软雅黑" panose="020B0503020204020204" pitchFamily="34" charset="-122"/>
                <a:ea typeface="微软雅黑" panose="020B0503020204020204" pitchFamily="34" charset="-122"/>
              </a:rPr>
              <a:t>属性值，用于定义不同的控件类型。</a:t>
            </a: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43000" y="2995613"/>
            <a:ext cx="6157913" cy="3006725"/>
            <a:chOff x="1143000" y="2996175"/>
            <a:chExt cx="6157706" cy="3006955"/>
          </a:xfrm>
        </p:grpSpPr>
        <p:grpSp>
          <p:nvGrpSpPr>
            <p:cNvPr id="45062" name="组合 16"/>
            <p:cNvGrpSpPr/>
            <p:nvPr/>
          </p:nvGrpSpPr>
          <p:grpSpPr>
            <a:xfrm>
              <a:off x="1143000" y="2996175"/>
              <a:ext cx="6157706" cy="3006955"/>
              <a:chOff x="1143000" y="2996175"/>
              <a:chExt cx="6157706" cy="3006955"/>
            </a:xfrm>
          </p:grpSpPr>
          <p:grpSp>
            <p:nvGrpSpPr>
              <p:cNvPr id="45064" name="组合 5"/>
              <p:cNvGrpSpPr/>
              <p:nvPr/>
            </p:nvGrpSpPr>
            <p:grpSpPr>
              <a:xfrm>
                <a:off x="1143000" y="2996175"/>
                <a:ext cx="6157706" cy="3006955"/>
                <a:chOff x="1447803" y="2996175"/>
                <a:chExt cx="6157706" cy="3006955"/>
              </a:xfrm>
            </p:grpSpPr>
            <p:sp>
              <p:nvSpPr>
                <p:cNvPr id="17" name="矩形 16"/>
                <p:cNvSpPr/>
                <p:nvPr/>
              </p:nvSpPr>
              <p:spPr>
                <a:xfrm>
                  <a:off x="7461051" y="3318462"/>
                  <a:ext cx="144458" cy="2684668"/>
                </a:xfrm>
                <a:prstGeom prst="rect">
                  <a:avLst/>
                </a:prstGeom>
                <a:solidFill>
                  <a:srgbClr val="00B0F0">
                    <a:alpha val="59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8" name="图文框 17"/>
                <p:cNvSpPr/>
                <p:nvPr/>
              </p:nvSpPr>
              <p:spPr>
                <a:xfrm>
                  <a:off x="1654171" y="3318462"/>
                  <a:ext cx="3773361" cy="2684668"/>
                </a:xfrm>
                <a:prstGeom prst="frame">
                  <a:avLst>
                    <a:gd name="adj1" fmla="val 5450"/>
                  </a:avLst>
                </a:prstGeom>
                <a:solidFill>
                  <a:srgbClr val="00B0F0">
                    <a:alpha val="63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9" name="矩形 18"/>
                <p:cNvSpPr/>
                <p:nvPr/>
              </p:nvSpPr>
              <p:spPr>
                <a:xfrm>
                  <a:off x="1447803" y="2996175"/>
                  <a:ext cx="3632078" cy="2241721"/>
                </a:xfrm>
                <a:prstGeom prst="rect">
                  <a:avLst/>
                </a:prstGeom>
                <a:solidFill>
                  <a:srgbClr val="00B0F0"/>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任意多边形 19"/>
                <p:cNvSpPr/>
                <p:nvPr/>
              </p:nvSpPr>
              <p:spPr>
                <a:xfrm>
                  <a:off x="1773230" y="5207731"/>
                  <a:ext cx="3479683" cy="719193"/>
                </a:xfrm>
                <a:custGeom>
                  <a:avLst/>
                  <a:gdLst>
                    <a:gd name="connsiteX0" fmla="*/ 0 w 3480816"/>
                    <a:gd name="connsiteY0" fmla="*/ 0 h 318737"/>
                    <a:gd name="connsiteX1" fmla="*/ 3480816 w 3480816"/>
                    <a:gd name="connsiteY1" fmla="*/ 0 h 318737"/>
                    <a:gd name="connsiteX2" fmla="*/ 3480816 w 3480816"/>
                    <a:gd name="connsiteY2" fmla="*/ 318737 h 318737"/>
                    <a:gd name="connsiteX3" fmla="*/ 0 w 3480816"/>
                    <a:gd name="connsiteY3" fmla="*/ 318737 h 318737"/>
                    <a:gd name="connsiteX4" fmla="*/ 0 w 3480816"/>
                    <a:gd name="connsiteY4" fmla="*/ 0 h 31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816" h="318737">
                      <a:moveTo>
                        <a:pt x="0" y="0"/>
                      </a:moveTo>
                      <a:lnTo>
                        <a:pt x="3480816" y="0"/>
                      </a:lnTo>
                      <a:lnTo>
                        <a:pt x="3480816" y="318737"/>
                      </a:lnTo>
                      <a:lnTo>
                        <a:pt x="0" y="3187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53340" rIns="142240" bIns="53340" spcCol="1270" anchor="ctr"/>
                <a:lstStyle/>
                <a:p>
                  <a:pPr marL="0" marR="0" lvl="0" indent="0" algn="l" defTabSz="622300" rtl="0" eaLnBrk="0" fontAlgn="base" latinLnBrk="0" hangingPunct="0">
                    <a:lnSpc>
                      <a:spcPct val="90000"/>
                    </a:lnSpc>
                    <a:spcBef>
                      <a:spcPct val="0"/>
                    </a:spcBef>
                    <a:spcAft>
                      <a:spcPct val="35000"/>
                    </a:spcAft>
                    <a:buClrTx/>
                    <a:buSzTx/>
                    <a:buFontTx/>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单选按钮</a:t>
                  </a:r>
                  <a:endPar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622300" rtl="0" eaLnBrk="0" fontAlgn="base" latinLnBrk="0" hangingPunct="0">
                    <a:lnSpc>
                      <a:spcPct val="90000"/>
                    </a:lnSpc>
                    <a:spcBef>
                      <a:spcPct val="0"/>
                    </a:spcBef>
                    <a:spcAft>
                      <a:spcPct val="35000"/>
                    </a:spcAft>
                    <a:buClrTx/>
                    <a:buSzTx/>
                    <a:buFontTx/>
                    <a:buNone/>
                    <a:defRPr/>
                  </a:pPr>
                  <a:r>
                    <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&lt;input type="radio" /&gt;</a:t>
                  </a:r>
                  <a:endPar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21" name="任意多边形 20"/>
                <p:cNvSpPr/>
                <p:nvPr/>
              </p:nvSpPr>
              <p:spPr>
                <a:xfrm>
                  <a:off x="5614851" y="3318462"/>
                  <a:ext cx="1725554" cy="2684668"/>
                </a:xfrm>
                <a:custGeom>
                  <a:avLst/>
                  <a:gdLst>
                    <a:gd name="connsiteX0" fmla="*/ 0 w 1725168"/>
                    <a:gd name="connsiteY0" fmla="*/ 0 h 2685210"/>
                    <a:gd name="connsiteX1" fmla="*/ 1725168 w 1725168"/>
                    <a:gd name="connsiteY1" fmla="*/ 0 h 2685210"/>
                    <a:gd name="connsiteX2" fmla="*/ 1725168 w 1725168"/>
                    <a:gd name="connsiteY2" fmla="*/ 2685210 h 2685210"/>
                    <a:gd name="connsiteX3" fmla="*/ 0 w 1725168"/>
                    <a:gd name="connsiteY3" fmla="*/ 2685210 h 2685210"/>
                    <a:gd name="connsiteX4" fmla="*/ 0 w 1725168"/>
                    <a:gd name="connsiteY4" fmla="*/ 0 h 268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68" h="2685210">
                      <a:moveTo>
                        <a:pt x="0" y="0"/>
                      </a:moveTo>
                      <a:lnTo>
                        <a:pt x="1725168" y="0"/>
                      </a:lnTo>
                      <a:lnTo>
                        <a:pt x="1725168" y="2685210"/>
                      </a:lnTo>
                      <a:lnTo>
                        <a:pt x="0" y="268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marR="0" lvl="0" indent="0" algn="l" defTabSz="622300" rtl="0" eaLnBrk="0" fontAlgn="base" latinLnBrk="0" hangingPunct="0">
                    <a:lnSpc>
                      <a:spcPct val="150000"/>
                    </a:lnSpc>
                    <a:spcBef>
                      <a:spcPct val="0"/>
                    </a:spcBef>
                    <a:spcAft>
                      <a:spcPct val="35000"/>
                    </a:spcAft>
                    <a:buClrTx/>
                    <a:buSzTx/>
                    <a:buFontTx/>
                    <a:buNone/>
                    <a:defRPr/>
                  </a:pP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单选按钮用于单项选择，如选择性别、是否操作等。</a:t>
                  </a:r>
                  <a:endPar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5065" name="矩形 15"/>
              <p:cNvSpPr/>
              <p:nvPr/>
            </p:nvSpPr>
            <p:spPr>
              <a:xfrm>
                <a:off x="1462681" y="3217524"/>
                <a:ext cx="3078010" cy="1289905"/>
              </a:xfrm>
              <a:prstGeom prst="rect">
                <a:avLst/>
              </a:prstGeom>
              <a:noFill/>
              <a:ln w="9525">
                <a:noFill/>
              </a:ln>
            </p:spPr>
            <p:txBody>
              <a:bodyPr>
                <a:spAutoFit/>
              </a:bodyPr>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&lt;input type="radio" name="sex" checked="checked" /&gt;</a:t>
                </a:r>
                <a:r>
                  <a:rPr lang="zh-CN" altLang="en-US" b="1" dirty="0">
                    <a:solidFill>
                      <a:schemeClr val="bg1"/>
                    </a:solidFill>
                    <a:latin typeface="微软雅黑" panose="020B0503020204020204" pitchFamily="34" charset="-122"/>
                    <a:ea typeface="微软雅黑" panose="020B0503020204020204" pitchFamily="34" charset="-122"/>
                  </a:rPr>
                  <a:t>男</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45063" name="Picture 2"/>
            <p:cNvPicPr>
              <a:picLocks noChangeAspect="1"/>
            </p:cNvPicPr>
            <p:nvPr/>
          </p:nvPicPr>
          <p:blipFill>
            <a:blip r:embed="rId2"/>
            <a:stretch>
              <a:fillRect/>
            </a:stretch>
          </p:blipFill>
          <p:spPr>
            <a:xfrm>
              <a:off x="1580572" y="4660525"/>
              <a:ext cx="931863" cy="295275"/>
            </a:xfrm>
            <a:prstGeom prst="rect">
              <a:avLst/>
            </a:prstGeom>
            <a:noFill/>
            <a:ln w="2857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6083"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6098"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46084" name="矩形 2"/>
          <p:cNvSpPr/>
          <p:nvPr/>
        </p:nvSpPr>
        <p:spPr>
          <a:xfrm>
            <a:off x="1100138" y="1965325"/>
            <a:ext cx="6654800" cy="839788"/>
          </a:xfrm>
          <a:prstGeom prst="rect">
            <a:avLst/>
          </a:prstGeom>
          <a:noFill/>
          <a:ln w="9525">
            <a:noFill/>
          </a:ln>
        </p:spPr>
        <p:txBody>
          <a:bodyPr>
            <a:spAutoFit/>
          </a:bodyPr>
          <a:p>
            <a:pPr>
              <a:lnSpc>
                <a:spcPct val="135000"/>
              </a:lnSpc>
            </a:pPr>
            <a:r>
              <a:rPr lang="zh-CN" altLang="zh-CN" dirty="0">
                <a:latin typeface="微软雅黑" panose="020B0503020204020204" pitchFamily="34" charset="-122"/>
                <a:ea typeface="微软雅黑" panose="020B0503020204020204" pitchFamily="34" charset="-122"/>
              </a:rPr>
              <a:t>在</a:t>
            </a:r>
            <a:r>
              <a:rPr lang="en-US" altLang="zh-CN" dirty="0">
                <a:solidFill>
                  <a:srgbClr val="1369B2"/>
                </a:solidFill>
                <a:latin typeface="微软雅黑" panose="020B0503020204020204" pitchFamily="34" charset="-122"/>
                <a:ea typeface="微软雅黑" panose="020B0503020204020204" pitchFamily="34" charset="-122"/>
              </a:rPr>
              <a:t>HTML5</a:t>
            </a:r>
            <a:r>
              <a:rPr lang="zh-CN" altLang="zh-CN" dirty="0">
                <a:latin typeface="微软雅黑" panose="020B0503020204020204" pitchFamily="34" charset="-122"/>
                <a:ea typeface="微软雅黑" panose="020B0503020204020204" pitchFamily="34" charset="-122"/>
              </a:rPr>
              <a:t>中，</a:t>
            </a:r>
            <a:r>
              <a:rPr lang="en-US" altLang="zh-CN" dirty="0">
                <a:solidFill>
                  <a:srgbClr val="1369B2"/>
                </a:solidFill>
                <a:latin typeface="微软雅黑" panose="020B0503020204020204" pitchFamily="34" charset="-122"/>
                <a:ea typeface="微软雅黑" panose="020B0503020204020204" pitchFamily="34" charset="-122"/>
              </a:rPr>
              <a:t>&lt;input&gt;</a:t>
            </a:r>
            <a:r>
              <a:rPr lang="zh-CN" altLang="en-US" dirty="0">
                <a:solidFill>
                  <a:srgbClr val="1369B2"/>
                </a:solidFill>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拥有多个</a:t>
            </a:r>
            <a:r>
              <a:rPr lang="en-US" altLang="zh-CN" dirty="0">
                <a:solidFill>
                  <a:srgbClr val="1369B2"/>
                </a:solidFill>
                <a:latin typeface="微软雅黑" panose="020B0503020204020204" pitchFamily="34" charset="-122"/>
                <a:ea typeface="微软雅黑" panose="020B0503020204020204" pitchFamily="34" charset="-122"/>
              </a:rPr>
              <a:t>type</a:t>
            </a:r>
            <a:r>
              <a:rPr lang="zh-CN" altLang="zh-CN" dirty="0">
                <a:latin typeface="微软雅黑" panose="020B0503020204020204" pitchFamily="34" charset="-122"/>
                <a:ea typeface="微软雅黑" panose="020B0503020204020204" pitchFamily="34" charset="-122"/>
              </a:rPr>
              <a:t>属性值，用于定义不同的控件类型。</a:t>
            </a: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43000" y="2995613"/>
            <a:ext cx="6157913" cy="3006725"/>
            <a:chOff x="1143000" y="2996175"/>
            <a:chExt cx="6157706" cy="3006955"/>
          </a:xfrm>
        </p:grpSpPr>
        <p:grpSp>
          <p:nvGrpSpPr>
            <p:cNvPr id="46086" name="组合 16"/>
            <p:cNvGrpSpPr/>
            <p:nvPr/>
          </p:nvGrpSpPr>
          <p:grpSpPr>
            <a:xfrm>
              <a:off x="1143000" y="2996175"/>
              <a:ext cx="6157706" cy="3006955"/>
              <a:chOff x="1143000" y="2996175"/>
              <a:chExt cx="6157706" cy="3006955"/>
            </a:xfrm>
          </p:grpSpPr>
          <p:grpSp>
            <p:nvGrpSpPr>
              <p:cNvPr id="46088" name="组合 5"/>
              <p:cNvGrpSpPr/>
              <p:nvPr/>
            </p:nvGrpSpPr>
            <p:grpSpPr>
              <a:xfrm>
                <a:off x="1143000" y="2996175"/>
                <a:ext cx="6157706" cy="3006955"/>
                <a:chOff x="1447803" y="2996175"/>
                <a:chExt cx="6157706" cy="3006955"/>
              </a:xfrm>
            </p:grpSpPr>
            <p:sp>
              <p:nvSpPr>
                <p:cNvPr id="17" name="矩形 16"/>
                <p:cNvSpPr/>
                <p:nvPr/>
              </p:nvSpPr>
              <p:spPr>
                <a:xfrm>
                  <a:off x="7461051" y="3318462"/>
                  <a:ext cx="144458" cy="2684668"/>
                </a:xfrm>
                <a:prstGeom prst="rect">
                  <a:avLst/>
                </a:prstGeom>
                <a:solidFill>
                  <a:srgbClr val="00B0F0">
                    <a:alpha val="59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8" name="图文框 17"/>
                <p:cNvSpPr/>
                <p:nvPr/>
              </p:nvSpPr>
              <p:spPr>
                <a:xfrm>
                  <a:off x="1654171" y="3318462"/>
                  <a:ext cx="3773361" cy="2684668"/>
                </a:xfrm>
                <a:prstGeom prst="frame">
                  <a:avLst>
                    <a:gd name="adj1" fmla="val 5450"/>
                  </a:avLst>
                </a:prstGeom>
                <a:solidFill>
                  <a:srgbClr val="00B0F0">
                    <a:alpha val="63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9" name="矩形 18"/>
                <p:cNvSpPr/>
                <p:nvPr/>
              </p:nvSpPr>
              <p:spPr>
                <a:xfrm>
                  <a:off x="1447803" y="2996175"/>
                  <a:ext cx="3632078" cy="2241721"/>
                </a:xfrm>
                <a:prstGeom prst="rect">
                  <a:avLst/>
                </a:prstGeom>
                <a:solidFill>
                  <a:srgbClr val="00B0F0"/>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任意多边形 19"/>
                <p:cNvSpPr/>
                <p:nvPr/>
              </p:nvSpPr>
              <p:spPr>
                <a:xfrm>
                  <a:off x="1773230" y="5207731"/>
                  <a:ext cx="3479683" cy="719193"/>
                </a:xfrm>
                <a:custGeom>
                  <a:avLst/>
                  <a:gdLst>
                    <a:gd name="connsiteX0" fmla="*/ 0 w 3480816"/>
                    <a:gd name="connsiteY0" fmla="*/ 0 h 318737"/>
                    <a:gd name="connsiteX1" fmla="*/ 3480816 w 3480816"/>
                    <a:gd name="connsiteY1" fmla="*/ 0 h 318737"/>
                    <a:gd name="connsiteX2" fmla="*/ 3480816 w 3480816"/>
                    <a:gd name="connsiteY2" fmla="*/ 318737 h 318737"/>
                    <a:gd name="connsiteX3" fmla="*/ 0 w 3480816"/>
                    <a:gd name="connsiteY3" fmla="*/ 318737 h 318737"/>
                    <a:gd name="connsiteX4" fmla="*/ 0 w 3480816"/>
                    <a:gd name="connsiteY4" fmla="*/ 0 h 31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816" h="318737">
                      <a:moveTo>
                        <a:pt x="0" y="0"/>
                      </a:moveTo>
                      <a:lnTo>
                        <a:pt x="3480816" y="0"/>
                      </a:lnTo>
                      <a:lnTo>
                        <a:pt x="3480816" y="318737"/>
                      </a:lnTo>
                      <a:lnTo>
                        <a:pt x="0" y="3187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53340" rIns="142240" bIns="53340" spcCol="1270" anchor="ctr"/>
                <a:lstStyle/>
                <a:p>
                  <a:pPr marL="0" marR="0" lvl="0" indent="0" algn="l" defTabSz="622300" rtl="0" eaLnBrk="0" fontAlgn="base" latinLnBrk="0" hangingPunct="0">
                    <a:lnSpc>
                      <a:spcPct val="90000"/>
                    </a:lnSpc>
                    <a:spcBef>
                      <a:spcPct val="0"/>
                    </a:spcBef>
                    <a:spcAft>
                      <a:spcPct val="35000"/>
                    </a:spcAft>
                    <a:buClrTx/>
                    <a:buSzTx/>
                    <a:buFontTx/>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复选框</a:t>
                  </a:r>
                  <a:endPar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622300" rtl="0" eaLnBrk="0" fontAlgn="base" latinLnBrk="0" hangingPunct="0">
                    <a:lnSpc>
                      <a:spcPct val="90000"/>
                    </a:lnSpc>
                    <a:spcBef>
                      <a:spcPct val="0"/>
                    </a:spcBef>
                    <a:spcAft>
                      <a:spcPct val="35000"/>
                    </a:spcAft>
                    <a:buClrTx/>
                    <a:buSzTx/>
                    <a:buFontTx/>
                    <a:buNone/>
                    <a:defRPr/>
                  </a:pPr>
                  <a:r>
                    <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&lt;input type="checkbox" /&gt;</a:t>
                  </a:r>
                  <a:endPar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21" name="任意多边形 20"/>
                <p:cNvSpPr/>
                <p:nvPr/>
              </p:nvSpPr>
              <p:spPr>
                <a:xfrm>
                  <a:off x="5614851" y="3318462"/>
                  <a:ext cx="1725554" cy="2684668"/>
                </a:xfrm>
                <a:custGeom>
                  <a:avLst/>
                  <a:gdLst>
                    <a:gd name="connsiteX0" fmla="*/ 0 w 1725168"/>
                    <a:gd name="connsiteY0" fmla="*/ 0 h 2685210"/>
                    <a:gd name="connsiteX1" fmla="*/ 1725168 w 1725168"/>
                    <a:gd name="connsiteY1" fmla="*/ 0 h 2685210"/>
                    <a:gd name="connsiteX2" fmla="*/ 1725168 w 1725168"/>
                    <a:gd name="connsiteY2" fmla="*/ 2685210 h 2685210"/>
                    <a:gd name="connsiteX3" fmla="*/ 0 w 1725168"/>
                    <a:gd name="connsiteY3" fmla="*/ 2685210 h 2685210"/>
                    <a:gd name="connsiteX4" fmla="*/ 0 w 1725168"/>
                    <a:gd name="connsiteY4" fmla="*/ 0 h 268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68" h="2685210">
                      <a:moveTo>
                        <a:pt x="0" y="0"/>
                      </a:moveTo>
                      <a:lnTo>
                        <a:pt x="1725168" y="0"/>
                      </a:lnTo>
                      <a:lnTo>
                        <a:pt x="1725168" y="2685210"/>
                      </a:lnTo>
                      <a:lnTo>
                        <a:pt x="0" y="268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marR="0" lvl="0" indent="0" algn="l" defTabSz="622300" rtl="0" eaLnBrk="0" fontAlgn="base" latinLnBrk="0" hangingPunct="0">
                    <a:lnSpc>
                      <a:spcPct val="150000"/>
                    </a:lnSpc>
                    <a:spcBef>
                      <a:spcPct val="0"/>
                    </a:spcBef>
                    <a:spcAft>
                      <a:spcPct val="35000"/>
                    </a:spcAft>
                    <a:buClrTx/>
                    <a:buSzTx/>
                    <a:buFontTx/>
                    <a:buNone/>
                    <a:defRPr/>
                  </a:pP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复选框常用于多项选择，如选择兴趣、爱好等，可对其应用</a:t>
                  </a:r>
                  <a:r>
                    <a:rPr kumimoji="0" lang="en-US" altLang="zh-CN"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checked</a:t>
                  </a: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属性，指定默认选中项。</a:t>
                  </a:r>
                  <a:endPar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6089" name="矩形 15"/>
              <p:cNvSpPr/>
              <p:nvPr/>
            </p:nvSpPr>
            <p:spPr>
              <a:xfrm>
                <a:off x="1462681" y="3217524"/>
                <a:ext cx="3078010" cy="874407"/>
              </a:xfrm>
              <a:prstGeom prst="rect">
                <a:avLst/>
              </a:prstGeom>
              <a:noFill/>
              <a:ln w="9525">
                <a:noFill/>
              </a:ln>
            </p:spPr>
            <p:txBody>
              <a:bodyPr>
                <a:spAutoFit/>
              </a:bodyPr>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&lt;input type="checkbox" /&gt;</a:t>
                </a:r>
                <a:r>
                  <a:rPr lang="zh-CN" altLang="en-US" b="1" dirty="0">
                    <a:solidFill>
                      <a:schemeClr val="bg1"/>
                    </a:solidFill>
                    <a:latin typeface="微软雅黑" panose="020B0503020204020204" pitchFamily="34" charset="-122"/>
                    <a:ea typeface="微软雅黑" panose="020B0503020204020204" pitchFamily="34" charset="-122"/>
                  </a:rPr>
                  <a:t>唱歌</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46087" name="Picture 2"/>
            <p:cNvPicPr>
              <a:picLocks noChangeAspect="1"/>
            </p:cNvPicPr>
            <p:nvPr/>
          </p:nvPicPr>
          <p:blipFill>
            <a:blip r:embed="rId2"/>
            <a:stretch>
              <a:fillRect/>
            </a:stretch>
          </p:blipFill>
          <p:spPr>
            <a:xfrm>
              <a:off x="1563336" y="4278466"/>
              <a:ext cx="1093787" cy="314325"/>
            </a:xfrm>
            <a:prstGeom prst="rect">
              <a:avLst/>
            </a:prstGeom>
            <a:noFill/>
            <a:ln w="2857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7107"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7122"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47108" name="矩形 2"/>
          <p:cNvSpPr/>
          <p:nvPr/>
        </p:nvSpPr>
        <p:spPr>
          <a:xfrm>
            <a:off x="1100138" y="1965325"/>
            <a:ext cx="6654800" cy="839788"/>
          </a:xfrm>
          <a:prstGeom prst="rect">
            <a:avLst/>
          </a:prstGeom>
          <a:noFill/>
          <a:ln w="9525">
            <a:noFill/>
          </a:ln>
        </p:spPr>
        <p:txBody>
          <a:bodyPr>
            <a:spAutoFit/>
          </a:bodyPr>
          <a:p>
            <a:pPr>
              <a:lnSpc>
                <a:spcPct val="135000"/>
              </a:lnSpc>
            </a:pPr>
            <a:r>
              <a:rPr lang="zh-CN" altLang="zh-CN" dirty="0">
                <a:latin typeface="微软雅黑" panose="020B0503020204020204" pitchFamily="34" charset="-122"/>
                <a:ea typeface="微软雅黑" panose="020B0503020204020204" pitchFamily="34" charset="-122"/>
              </a:rPr>
              <a:t>在</a:t>
            </a:r>
            <a:r>
              <a:rPr lang="en-US" altLang="zh-CN" dirty="0">
                <a:solidFill>
                  <a:srgbClr val="1369B2"/>
                </a:solidFill>
                <a:latin typeface="微软雅黑" panose="020B0503020204020204" pitchFamily="34" charset="-122"/>
                <a:ea typeface="微软雅黑" panose="020B0503020204020204" pitchFamily="34" charset="-122"/>
              </a:rPr>
              <a:t>HTML5</a:t>
            </a:r>
            <a:r>
              <a:rPr lang="zh-CN" altLang="zh-CN" dirty="0">
                <a:latin typeface="微软雅黑" panose="020B0503020204020204" pitchFamily="34" charset="-122"/>
                <a:ea typeface="微软雅黑" panose="020B0503020204020204" pitchFamily="34" charset="-122"/>
              </a:rPr>
              <a:t>中，</a:t>
            </a:r>
            <a:r>
              <a:rPr lang="en-US" altLang="zh-CN" dirty="0">
                <a:solidFill>
                  <a:srgbClr val="1369B2"/>
                </a:solidFill>
                <a:latin typeface="微软雅黑" panose="020B0503020204020204" pitchFamily="34" charset="-122"/>
                <a:ea typeface="微软雅黑" panose="020B0503020204020204" pitchFamily="34" charset="-122"/>
              </a:rPr>
              <a:t>&lt;input&gt;</a:t>
            </a:r>
            <a:r>
              <a:rPr lang="zh-CN" altLang="en-US" dirty="0">
                <a:solidFill>
                  <a:srgbClr val="1369B2"/>
                </a:solidFill>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拥有多个</a:t>
            </a:r>
            <a:r>
              <a:rPr lang="en-US" altLang="zh-CN" dirty="0">
                <a:solidFill>
                  <a:srgbClr val="1369B2"/>
                </a:solidFill>
                <a:latin typeface="微软雅黑" panose="020B0503020204020204" pitchFamily="34" charset="-122"/>
                <a:ea typeface="微软雅黑" panose="020B0503020204020204" pitchFamily="34" charset="-122"/>
              </a:rPr>
              <a:t>type</a:t>
            </a:r>
            <a:r>
              <a:rPr lang="zh-CN" altLang="zh-CN" dirty="0">
                <a:latin typeface="微软雅黑" panose="020B0503020204020204" pitchFamily="34" charset="-122"/>
                <a:ea typeface="微软雅黑" panose="020B0503020204020204" pitchFamily="34" charset="-122"/>
              </a:rPr>
              <a:t>属性值，用于定义不同的控件类型。</a:t>
            </a: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43000" y="2995613"/>
            <a:ext cx="6157913" cy="3006725"/>
            <a:chOff x="1143000" y="2996175"/>
            <a:chExt cx="6157706" cy="3006955"/>
          </a:xfrm>
        </p:grpSpPr>
        <p:grpSp>
          <p:nvGrpSpPr>
            <p:cNvPr id="47110" name="组合 16"/>
            <p:cNvGrpSpPr/>
            <p:nvPr/>
          </p:nvGrpSpPr>
          <p:grpSpPr>
            <a:xfrm>
              <a:off x="1143000" y="2996175"/>
              <a:ext cx="6157706" cy="3006955"/>
              <a:chOff x="1143000" y="2996175"/>
              <a:chExt cx="6157706" cy="3006955"/>
            </a:xfrm>
          </p:grpSpPr>
          <p:grpSp>
            <p:nvGrpSpPr>
              <p:cNvPr id="47112" name="组合 5"/>
              <p:cNvGrpSpPr/>
              <p:nvPr/>
            </p:nvGrpSpPr>
            <p:grpSpPr>
              <a:xfrm>
                <a:off x="1143000" y="2996175"/>
                <a:ext cx="6157706" cy="3006955"/>
                <a:chOff x="1447803" y="2996175"/>
                <a:chExt cx="6157706" cy="3006955"/>
              </a:xfrm>
            </p:grpSpPr>
            <p:sp>
              <p:nvSpPr>
                <p:cNvPr id="17" name="矩形 16"/>
                <p:cNvSpPr/>
                <p:nvPr/>
              </p:nvSpPr>
              <p:spPr>
                <a:xfrm>
                  <a:off x="7461051" y="3318462"/>
                  <a:ext cx="144458" cy="2684668"/>
                </a:xfrm>
                <a:prstGeom prst="rect">
                  <a:avLst/>
                </a:prstGeom>
                <a:solidFill>
                  <a:srgbClr val="00B0F0">
                    <a:alpha val="59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8" name="图文框 17"/>
                <p:cNvSpPr/>
                <p:nvPr/>
              </p:nvSpPr>
              <p:spPr>
                <a:xfrm>
                  <a:off x="1654171" y="3318462"/>
                  <a:ext cx="3773361" cy="2684668"/>
                </a:xfrm>
                <a:prstGeom prst="frame">
                  <a:avLst>
                    <a:gd name="adj1" fmla="val 5450"/>
                  </a:avLst>
                </a:prstGeom>
                <a:solidFill>
                  <a:srgbClr val="00B0F0">
                    <a:alpha val="63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9" name="矩形 18"/>
                <p:cNvSpPr/>
                <p:nvPr/>
              </p:nvSpPr>
              <p:spPr>
                <a:xfrm>
                  <a:off x="1447803" y="2996175"/>
                  <a:ext cx="3632078" cy="2241721"/>
                </a:xfrm>
                <a:prstGeom prst="rect">
                  <a:avLst/>
                </a:prstGeom>
                <a:solidFill>
                  <a:srgbClr val="00B0F0"/>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任意多边形 19"/>
                <p:cNvSpPr/>
                <p:nvPr/>
              </p:nvSpPr>
              <p:spPr>
                <a:xfrm>
                  <a:off x="1773230" y="5207731"/>
                  <a:ext cx="3479683" cy="719193"/>
                </a:xfrm>
                <a:custGeom>
                  <a:avLst/>
                  <a:gdLst>
                    <a:gd name="connsiteX0" fmla="*/ 0 w 3480816"/>
                    <a:gd name="connsiteY0" fmla="*/ 0 h 318737"/>
                    <a:gd name="connsiteX1" fmla="*/ 3480816 w 3480816"/>
                    <a:gd name="connsiteY1" fmla="*/ 0 h 318737"/>
                    <a:gd name="connsiteX2" fmla="*/ 3480816 w 3480816"/>
                    <a:gd name="connsiteY2" fmla="*/ 318737 h 318737"/>
                    <a:gd name="connsiteX3" fmla="*/ 0 w 3480816"/>
                    <a:gd name="connsiteY3" fmla="*/ 318737 h 318737"/>
                    <a:gd name="connsiteX4" fmla="*/ 0 w 3480816"/>
                    <a:gd name="connsiteY4" fmla="*/ 0 h 31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816" h="318737">
                      <a:moveTo>
                        <a:pt x="0" y="0"/>
                      </a:moveTo>
                      <a:lnTo>
                        <a:pt x="3480816" y="0"/>
                      </a:lnTo>
                      <a:lnTo>
                        <a:pt x="3480816" y="318737"/>
                      </a:lnTo>
                      <a:lnTo>
                        <a:pt x="0" y="3187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53340" rIns="142240" bIns="53340" spcCol="1270" anchor="ctr"/>
                <a:lstStyle/>
                <a:p>
                  <a:pPr marL="0" marR="0" lvl="0" indent="0" algn="l" defTabSz="622300" rtl="0" eaLnBrk="0" fontAlgn="base" latinLnBrk="0" hangingPunct="0">
                    <a:lnSpc>
                      <a:spcPct val="90000"/>
                    </a:lnSpc>
                    <a:spcBef>
                      <a:spcPct val="0"/>
                    </a:spcBef>
                    <a:spcAft>
                      <a:spcPct val="35000"/>
                    </a:spcAft>
                    <a:buClrTx/>
                    <a:buSzTx/>
                    <a:buFontTx/>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普通按钮</a:t>
                  </a:r>
                  <a:endPar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622300" rtl="0" eaLnBrk="0" fontAlgn="base" latinLnBrk="0" hangingPunct="0">
                    <a:lnSpc>
                      <a:spcPct val="90000"/>
                    </a:lnSpc>
                    <a:spcBef>
                      <a:spcPct val="0"/>
                    </a:spcBef>
                    <a:spcAft>
                      <a:spcPct val="35000"/>
                    </a:spcAft>
                    <a:buClrTx/>
                    <a:buSzTx/>
                    <a:buFontTx/>
                    <a:buNone/>
                    <a:defRPr/>
                  </a:pPr>
                  <a:r>
                    <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&lt;input type="button" /&gt;</a:t>
                  </a:r>
                  <a:endPar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21" name="任意多边形 20"/>
                <p:cNvSpPr/>
                <p:nvPr/>
              </p:nvSpPr>
              <p:spPr>
                <a:xfrm>
                  <a:off x="5614851" y="3318462"/>
                  <a:ext cx="1725554" cy="2684668"/>
                </a:xfrm>
                <a:custGeom>
                  <a:avLst/>
                  <a:gdLst>
                    <a:gd name="connsiteX0" fmla="*/ 0 w 1725168"/>
                    <a:gd name="connsiteY0" fmla="*/ 0 h 2685210"/>
                    <a:gd name="connsiteX1" fmla="*/ 1725168 w 1725168"/>
                    <a:gd name="connsiteY1" fmla="*/ 0 h 2685210"/>
                    <a:gd name="connsiteX2" fmla="*/ 1725168 w 1725168"/>
                    <a:gd name="connsiteY2" fmla="*/ 2685210 h 2685210"/>
                    <a:gd name="connsiteX3" fmla="*/ 0 w 1725168"/>
                    <a:gd name="connsiteY3" fmla="*/ 2685210 h 2685210"/>
                    <a:gd name="connsiteX4" fmla="*/ 0 w 1725168"/>
                    <a:gd name="connsiteY4" fmla="*/ 0 h 268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68" h="2685210">
                      <a:moveTo>
                        <a:pt x="0" y="0"/>
                      </a:moveTo>
                      <a:lnTo>
                        <a:pt x="1725168" y="0"/>
                      </a:lnTo>
                      <a:lnTo>
                        <a:pt x="1725168" y="2685210"/>
                      </a:lnTo>
                      <a:lnTo>
                        <a:pt x="0" y="268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marR="0" lvl="0" indent="0" algn="l" defTabSz="622300" rtl="0" eaLnBrk="0" fontAlgn="base" latinLnBrk="0" hangingPunct="0">
                    <a:lnSpc>
                      <a:spcPct val="150000"/>
                    </a:lnSpc>
                    <a:spcBef>
                      <a:spcPct val="0"/>
                    </a:spcBef>
                    <a:spcAft>
                      <a:spcPct val="35000"/>
                    </a:spcAft>
                    <a:buClrTx/>
                    <a:buSzTx/>
                    <a:buFontTx/>
                    <a:buNone/>
                    <a:defRPr/>
                  </a:pP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普通按钮常常配合</a:t>
                  </a:r>
                  <a:r>
                    <a:rPr kumimoji="0" lang="en-US" altLang="zh-CN" sz="1400" b="0" i="0" u="none" strike="noStrike" kern="1200" cap="none" spc="0" normalizeH="0" baseline="0" noProof="0" dirty="0" err="1">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javascript</a:t>
                  </a: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脚本语言使用，读者了解即可。</a:t>
                  </a:r>
                  <a:endPar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7113" name="矩形 15"/>
              <p:cNvSpPr/>
              <p:nvPr/>
            </p:nvSpPr>
            <p:spPr>
              <a:xfrm>
                <a:off x="1462681" y="3217524"/>
                <a:ext cx="3078010" cy="874407"/>
              </a:xfrm>
              <a:prstGeom prst="rect">
                <a:avLst/>
              </a:prstGeom>
              <a:noFill/>
              <a:ln w="9525">
                <a:noFill/>
              </a:ln>
            </p:spPr>
            <p:txBody>
              <a:bodyPr>
                <a:spAutoFit/>
              </a:bodyPr>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&lt;input type="button" value="</a:t>
                </a:r>
                <a:r>
                  <a:rPr lang="zh-CN" altLang="en-US" b="1" dirty="0">
                    <a:solidFill>
                      <a:schemeClr val="bg1"/>
                    </a:solidFill>
                    <a:latin typeface="微软雅黑" panose="020B0503020204020204" pitchFamily="34" charset="-122"/>
                    <a:ea typeface="微软雅黑" panose="020B0503020204020204" pitchFamily="34" charset="-122"/>
                  </a:rPr>
                  <a:t>普通按钮</a:t>
                </a:r>
                <a:r>
                  <a:rPr lang="en-US" altLang="zh-CN" b="1" dirty="0">
                    <a:solidFill>
                      <a:schemeClr val="bg1"/>
                    </a:solidFill>
                    <a:latin typeface="微软雅黑" panose="020B0503020204020204" pitchFamily="34" charset="-122"/>
                    <a:ea typeface="微软雅黑" panose="020B0503020204020204" pitchFamily="34" charset="-122"/>
                  </a:rPr>
                  <a:t>" /&gt;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47111" name="Picture 2"/>
            <p:cNvPicPr>
              <a:picLocks noChangeAspect="1"/>
            </p:cNvPicPr>
            <p:nvPr/>
          </p:nvPicPr>
          <p:blipFill>
            <a:blip r:embed="rId2"/>
            <a:stretch>
              <a:fillRect/>
            </a:stretch>
          </p:blipFill>
          <p:spPr>
            <a:xfrm>
              <a:off x="1615860" y="4271433"/>
              <a:ext cx="752475" cy="277813"/>
            </a:xfrm>
            <a:prstGeom prst="rect">
              <a:avLst/>
            </a:prstGeom>
            <a:noFill/>
            <a:ln w="2857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8131"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8146"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48132" name="矩形 2"/>
          <p:cNvSpPr/>
          <p:nvPr/>
        </p:nvSpPr>
        <p:spPr>
          <a:xfrm>
            <a:off x="1100138" y="1965325"/>
            <a:ext cx="6654800" cy="839788"/>
          </a:xfrm>
          <a:prstGeom prst="rect">
            <a:avLst/>
          </a:prstGeom>
          <a:noFill/>
          <a:ln w="9525">
            <a:noFill/>
          </a:ln>
        </p:spPr>
        <p:txBody>
          <a:bodyPr>
            <a:spAutoFit/>
          </a:bodyPr>
          <a:p>
            <a:pPr>
              <a:lnSpc>
                <a:spcPct val="135000"/>
              </a:lnSpc>
            </a:pPr>
            <a:r>
              <a:rPr lang="zh-CN" altLang="zh-CN" dirty="0">
                <a:latin typeface="微软雅黑" panose="020B0503020204020204" pitchFamily="34" charset="-122"/>
                <a:ea typeface="微软雅黑" panose="020B0503020204020204" pitchFamily="34" charset="-122"/>
              </a:rPr>
              <a:t>在</a:t>
            </a:r>
            <a:r>
              <a:rPr lang="en-US" altLang="zh-CN" dirty="0">
                <a:solidFill>
                  <a:srgbClr val="1369B2"/>
                </a:solidFill>
                <a:latin typeface="微软雅黑" panose="020B0503020204020204" pitchFamily="34" charset="-122"/>
                <a:ea typeface="微软雅黑" panose="020B0503020204020204" pitchFamily="34" charset="-122"/>
              </a:rPr>
              <a:t>HTML5</a:t>
            </a:r>
            <a:r>
              <a:rPr lang="zh-CN" altLang="zh-CN" dirty="0">
                <a:latin typeface="微软雅黑" panose="020B0503020204020204" pitchFamily="34" charset="-122"/>
                <a:ea typeface="微软雅黑" panose="020B0503020204020204" pitchFamily="34" charset="-122"/>
              </a:rPr>
              <a:t>中，</a:t>
            </a:r>
            <a:r>
              <a:rPr lang="en-US" altLang="zh-CN" dirty="0">
                <a:solidFill>
                  <a:srgbClr val="1369B2"/>
                </a:solidFill>
                <a:latin typeface="微软雅黑" panose="020B0503020204020204" pitchFamily="34" charset="-122"/>
                <a:ea typeface="微软雅黑" panose="020B0503020204020204" pitchFamily="34" charset="-122"/>
              </a:rPr>
              <a:t>&lt;input&gt;</a:t>
            </a:r>
            <a:r>
              <a:rPr lang="zh-CN" altLang="en-US" dirty="0">
                <a:solidFill>
                  <a:srgbClr val="1369B2"/>
                </a:solidFill>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拥有多个</a:t>
            </a:r>
            <a:r>
              <a:rPr lang="en-US" altLang="zh-CN" dirty="0">
                <a:solidFill>
                  <a:srgbClr val="1369B2"/>
                </a:solidFill>
                <a:latin typeface="微软雅黑" panose="020B0503020204020204" pitchFamily="34" charset="-122"/>
                <a:ea typeface="微软雅黑" panose="020B0503020204020204" pitchFamily="34" charset="-122"/>
              </a:rPr>
              <a:t>type</a:t>
            </a:r>
            <a:r>
              <a:rPr lang="zh-CN" altLang="zh-CN" dirty="0">
                <a:latin typeface="微软雅黑" panose="020B0503020204020204" pitchFamily="34" charset="-122"/>
                <a:ea typeface="微软雅黑" panose="020B0503020204020204" pitchFamily="34" charset="-122"/>
              </a:rPr>
              <a:t>属性值，用于定义不同的控件类型。</a:t>
            </a: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43000" y="2995613"/>
            <a:ext cx="6157913" cy="3006725"/>
            <a:chOff x="1143000" y="2996175"/>
            <a:chExt cx="6157706" cy="3006955"/>
          </a:xfrm>
        </p:grpSpPr>
        <p:grpSp>
          <p:nvGrpSpPr>
            <p:cNvPr id="48134" name="组合 16"/>
            <p:cNvGrpSpPr/>
            <p:nvPr/>
          </p:nvGrpSpPr>
          <p:grpSpPr>
            <a:xfrm>
              <a:off x="1143000" y="2996175"/>
              <a:ext cx="6157706" cy="3006955"/>
              <a:chOff x="1143000" y="2996175"/>
              <a:chExt cx="6157706" cy="3006955"/>
            </a:xfrm>
          </p:grpSpPr>
          <p:grpSp>
            <p:nvGrpSpPr>
              <p:cNvPr id="48136" name="组合 5"/>
              <p:cNvGrpSpPr/>
              <p:nvPr/>
            </p:nvGrpSpPr>
            <p:grpSpPr>
              <a:xfrm>
                <a:off x="1143000" y="2996175"/>
                <a:ext cx="6157706" cy="3006955"/>
                <a:chOff x="1447803" y="2996175"/>
                <a:chExt cx="6157706" cy="3006955"/>
              </a:xfrm>
            </p:grpSpPr>
            <p:sp>
              <p:nvSpPr>
                <p:cNvPr id="17" name="矩形 16"/>
                <p:cNvSpPr/>
                <p:nvPr/>
              </p:nvSpPr>
              <p:spPr>
                <a:xfrm>
                  <a:off x="7461051" y="3318462"/>
                  <a:ext cx="144458" cy="2684668"/>
                </a:xfrm>
                <a:prstGeom prst="rect">
                  <a:avLst/>
                </a:prstGeom>
                <a:solidFill>
                  <a:srgbClr val="00B0F0">
                    <a:alpha val="59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8" name="图文框 17"/>
                <p:cNvSpPr/>
                <p:nvPr/>
              </p:nvSpPr>
              <p:spPr>
                <a:xfrm>
                  <a:off x="1654171" y="3318462"/>
                  <a:ext cx="3773361" cy="2684668"/>
                </a:xfrm>
                <a:prstGeom prst="frame">
                  <a:avLst>
                    <a:gd name="adj1" fmla="val 5450"/>
                  </a:avLst>
                </a:prstGeom>
                <a:solidFill>
                  <a:srgbClr val="00B0F0">
                    <a:alpha val="63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9" name="矩形 18"/>
                <p:cNvSpPr/>
                <p:nvPr/>
              </p:nvSpPr>
              <p:spPr>
                <a:xfrm>
                  <a:off x="1447803" y="2996175"/>
                  <a:ext cx="3632078" cy="2241721"/>
                </a:xfrm>
                <a:prstGeom prst="rect">
                  <a:avLst/>
                </a:prstGeom>
                <a:solidFill>
                  <a:srgbClr val="00B0F0"/>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任意多边形 19"/>
                <p:cNvSpPr/>
                <p:nvPr/>
              </p:nvSpPr>
              <p:spPr>
                <a:xfrm>
                  <a:off x="1773230" y="5207731"/>
                  <a:ext cx="3479683" cy="719193"/>
                </a:xfrm>
                <a:custGeom>
                  <a:avLst/>
                  <a:gdLst>
                    <a:gd name="connsiteX0" fmla="*/ 0 w 3480816"/>
                    <a:gd name="connsiteY0" fmla="*/ 0 h 318737"/>
                    <a:gd name="connsiteX1" fmla="*/ 3480816 w 3480816"/>
                    <a:gd name="connsiteY1" fmla="*/ 0 h 318737"/>
                    <a:gd name="connsiteX2" fmla="*/ 3480816 w 3480816"/>
                    <a:gd name="connsiteY2" fmla="*/ 318737 h 318737"/>
                    <a:gd name="connsiteX3" fmla="*/ 0 w 3480816"/>
                    <a:gd name="connsiteY3" fmla="*/ 318737 h 318737"/>
                    <a:gd name="connsiteX4" fmla="*/ 0 w 3480816"/>
                    <a:gd name="connsiteY4" fmla="*/ 0 h 31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816" h="318737">
                      <a:moveTo>
                        <a:pt x="0" y="0"/>
                      </a:moveTo>
                      <a:lnTo>
                        <a:pt x="3480816" y="0"/>
                      </a:lnTo>
                      <a:lnTo>
                        <a:pt x="3480816" y="318737"/>
                      </a:lnTo>
                      <a:lnTo>
                        <a:pt x="0" y="3187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53340" rIns="142240" bIns="53340" spcCol="1270" anchor="ctr"/>
                <a:lstStyle/>
                <a:p>
                  <a:pPr marL="0" marR="0" lvl="0" indent="0" algn="l" defTabSz="622300" rtl="0" eaLnBrk="0" fontAlgn="base" latinLnBrk="0" hangingPunct="0">
                    <a:lnSpc>
                      <a:spcPct val="90000"/>
                    </a:lnSpc>
                    <a:spcBef>
                      <a:spcPct val="0"/>
                    </a:spcBef>
                    <a:spcAft>
                      <a:spcPct val="35000"/>
                    </a:spcAft>
                    <a:buClrTx/>
                    <a:buSzTx/>
                    <a:buFontTx/>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提交按钮</a:t>
                  </a:r>
                  <a:endPar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622300" rtl="0" eaLnBrk="0" fontAlgn="base" latinLnBrk="0" hangingPunct="0">
                    <a:lnSpc>
                      <a:spcPct val="90000"/>
                    </a:lnSpc>
                    <a:spcBef>
                      <a:spcPct val="0"/>
                    </a:spcBef>
                    <a:spcAft>
                      <a:spcPct val="35000"/>
                    </a:spcAft>
                    <a:buClrTx/>
                    <a:buSzTx/>
                    <a:buFontTx/>
                    <a:buNone/>
                    <a:defRPr/>
                  </a:pPr>
                  <a:r>
                    <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&lt;input type="submit" /&gt;</a:t>
                  </a:r>
                  <a:endPar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21" name="任意多边形 20"/>
                <p:cNvSpPr/>
                <p:nvPr/>
              </p:nvSpPr>
              <p:spPr>
                <a:xfrm>
                  <a:off x="5614851" y="3318462"/>
                  <a:ext cx="1725554" cy="2684668"/>
                </a:xfrm>
                <a:custGeom>
                  <a:avLst/>
                  <a:gdLst>
                    <a:gd name="connsiteX0" fmla="*/ 0 w 1725168"/>
                    <a:gd name="connsiteY0" fmla="*/ 0 h 2685210"/>
                    <a:gd name="connsiteX1" fmla="*/ 1725168 w 1725168"/>
                    <a:gd name="connsiteY1" fmla="*/ 0 h 2685210"/>
                    <a:gd name="connsiteX2" fmla="*/ 1725168 w 1725168"/>
                    <a:gd name="connsiteY2" fmla="*/ 2685210 h 2685210"/>
                    <a:gd name="connsiteX3" fmla="*/ 0 w 1725168"/>
                    <a:gd name="connsiteY3" fmla="*/ 2685210 h 2685210"/>
                    <a:gd name="connsiteX4" fmla="*/ 0 w 1725168"/>
                    <a:gd name="connsiteY4" fmla="*/ 0 h 268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68" h="2685210">
                      <a:moveTo>
                        <a:pt x="0" y="0"/>
                      </a:moveTo>
                      <a:lnTo>
                        <a:pt x="1725168" y="0"/>
                      </a:lnTo>
                      <a:lnTo>
                        <a:pt x="1725168" y="2685210"/>
                      </a:lnTo>
                      <a:lnTo>
                        <a:pt x="0" y="268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marR="0" lvl="0" indent="0" algn="l" defTabSz="622300" rtl="0" eaLnBrk="0" fontAlgn="base" latinLnBrk="0" hangingPunct="0">
                    <a:lnSpc>
                      <a:spcPct val="150000"/>
                    </a:lnSpc>
                    <a:spcBef>
                      <a:spcPct val="0"/>
                    </a:spcBef>
                    <a:spcAft>
                      <a:spcPct val="35000"/>
                    </a:spcAft>
                    <a:buClrTx/>
                    <a:buSzTx/>
                    <a:buFontTx/>
                    <a:buNone/>
                    <a:defRPr/>
                  </a:pP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提交按钮是表单中的核心控件，用户完成信息的输入后，一般都需要单击提交按钮才能完成表单数据的提交。</a:t>
                  </a:r>
                  <a:endPar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8137" name="矩形 15"/>
              <p:cNvSpPr/>
              <p:nvPr/>
            </p:nvSpPr>
            <p:spPr>
              <a:xfrm>
                <a:off x="1462681" y="3217524"/>
                <a:ext cx="3312518" cy="507831"/>
              </a:xfrm>
              <a:prstGeom prst="rect">
                <a:avLst/>
              </a:prstGeom>
              <a:noFill/>
              <a:ln w="9525">
                <a:noFill/>
              </a:ln>
            </p:spPr>
            <p:txBody>
              <a:bodyPr>
                <a:spAutoFit/>
              </a:bodyPr>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&lt;input type="submit" /&gt;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48135" name="Picture 2"/>
            <p:cNvPicPr>
              <a:picLocks noChangeAspect="1"/>
            </p:cNvPicPr>
            <p:nvPr/>
          </p:nvPicPr>
          <p:blipFill>
            <a:blip r:embed="rId2"/>
            <a:stretch>
              <a:fillRect/>
            </a:stretch>
          </p:blipFill>
          <p:spPr>
            <a:xfrm>
              <a:off x="1592439" y="3885556"/>
              <a:ext cx="493713" cy="376237"/>
            </a:xfrm>
            <a:prstGeom prst="rect">
              <a:avLst/>
            </a:prstGeom>
            <a:noFill/>
            <a:ln w="2857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 name="AutoShape 207"/>
          <p:cNvSpPr>
            <a:spLocks noChangeArrowheads="1"/>
          </p:cNvSpPr>
          <p:nvPr/>
        </p:nvSpPr>
        <p:spPr bwMode="auto">
          <a:xfrm>
            <a:off x="233363" y="1127125"/>
            <a:ext cx="8724900" cy="5524500"/>
          </a:xfrm>
          <a:prstGeom prst="roundRect">
            <a:avLst>
              <a:gd name="adj" fmla="val 4171"/>
            </a:avLst>
          </a:prstGeom>
          <a:solidFill>
            <a:schemeClr val="bg1"/>
          </a:solidFill>
          <a:ln w="19050" algn="ctr">
            <a:solidFill>
              <a:schemeClr val="bg1">
                <a:lumMod val="95000"/>
              </a:schemeClr>
            </a:solidFill>
            <a:round/>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ln>
          <a:effectLst>
            <a:outerShdw blurRad="76200" dir="13500000" sy="23000" kx="1200000" algn="br" rotWithShape="0">
              <a:prstClr val="black">
                <a:alpha val="20000"/>
              </a:prstClr>
            </a:outerShdw>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51" name="组合 311"/>
          <p:cNvGrpSpPr/>
          <p:nvPr/>
        </p:nvGrpSpPr>
        <p:grpSpPr>
          <a:xfrm>
            <a:off x="1106488" y="2987675"/>
            <a:ext cx="7629525" cy="668338"/>
            <a:chOff x="1029300" y="5045322"/>
            <a:chExt cx="7628925" cy="669008"/>
          </a:xfrm>
        </p:grpSpPr>
        <p:grpSp>
          <p:nvGrpSpPr>
            <p:cNvPr id="6183" name="组合 345"/>
            <p:cNvGrpSpPr/>
            <p:nvPr/>
          </p:nvGrpSpPr>
          <p:grpSpPr>
            <a:xfrm>
              <a:off x="2520950" y="5045323"/>
              <a:ext cx="6137275" cy="669007"/>
              <a:chOff x="2520950" y="4924673"/>
              <a:chExt cx="6137275" cy="789657"/>
            </a:xfrm>
          </p:grpSpPr>
          <p:sp>
            <p:nvSpPr>
              <p:cNvPr id="4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89" name="组合 351"/>
              <p:cNvGrpSpPr/>
              <p:nvPr/>
            </p:nvGrpSpPr>
            <p:grpSpPr>
              <a:xfrm>
                <a:off x="2520950" y="4924673"/>
                <a:ext cx="6137275" cy="664245"/>
                <a:chOff x="2520950" y="4868193"/>
                <a:chExt cx="6137275" cy="720725"/>
              </a:xfrm>
            </p:grpSpPr>
            <p:sp>
              <p:nvSpPr>
                <p:cNvPr id="49"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0"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4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85" name="组合 347"/>
            <p:cNvGrpSpPr/>
            <p:nvPr/>
          </p:nvGrpSpPr>
          <p:grpSpPr>
            <a:xfrm>
              <a:off x="1029300" y="5045322"/>
              <a:ext cx="635025" cy="637257"/>
              <a:chOff x="1098627" y="4776118"/>
              <a:chExt cx="903287" cy="906462"/>
            </a:xfrm>
          </p:grpSpPr>
          <p:sp>
            <p:nvSpPr>
              <p:cNvPr id="45" name="Oval 148"/>
              <p:cNvSpPr>
                <a:spLocks noChangeArrowheads="1"/>
              </p:cNvSpPr>
              <p:nvPr/>
            </p:nvSpPr>
            <p:spPr bwMode="auto">
              <a:xfrm>
                <a:off x="1098627" y="4776118"/>
                <a:ext cx="903180" cy="906418"/>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46"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6152" name="TextBox 312"/>
          <p:cNvSpPr txBox="1"/>
          <p:nvPr/>
        </p:nvSpPr>
        <p:spPr>
          <a:xfrm>
            <a:off x="3870325" y="1700213"/>
            <a:ext cx="3771900" cy="523875"/>
          </a:xfrm>
          <a:prstGeom prst="rect">
            <a:avLst/>
          </a:prstGeom>
          <a:noFill/>
          <a:ln w="9525">
            <a:noFill/>
          </a:ln>
        </p:spPr>
        <p:txBody>
          <a:bodyPr>
            <a:spAutoFit/>
          </a:bodyPr>
          <a:p>
            <a:r>
              <a:rPr lang="en-US" altLang="zh-CN" sz="2800" b="1" dirty="0">
                <a:latin typeface="Arial" panose="020B0604020202020204" pitchFamily="34" charset="0"/>
              </a:rPr>
              <a:t>7.2  </a:t>
            </a:r>
            <a:r>
              <a:rPr lang="en-US" altLang="zh-CN" sz="2800" b="1" dirty="0">
                <a:solidFill>
                  <a:srgbClr val="1369B2"/>
                </a:solidFill>
                <a:latin typeface="微软雅黑" panose="020B0503020204020204" pitchFamily="34" charset="-122"/>
                <a:ea typeface="微软雅黑" panose="020B0503020204020204" pitchFamily="34" charset="-122"/>
              </a:rPr>
              <a:t>CSS</a:t>
            </a:r>
            <a:r>
              <a:rPr lang="zh-CN" altLang="en-US" sz="2800" b="1" dirty="0">
                <a:solidFill>
                  <a:srgbClr val="1369B2"/>
                </a:solidFill>
                <a:latin typeface="微软雅黑" panose="020B0503020204020204" pitchFamily="34" charset="-122"/>
                <a:ea typeface="微软雅黑" panose="020B0503020204020204" pitchFamily="34" charset="-122"/>
              </a:rPr>
              <a:t>控制表格样式</a:t>
            </a:r>
            <a:endParaRPr lang="zh-CN" altLang="en-US" sz="2800" b="1" dirty="0">
              <a:solidFill>
                <a:srgbClr val="1369B2"/>
              </a:solidFill>
              <a:latin typeface="微软雅黑" panose="020B0503020204020204" pitchFamily="34" charset="-122"/>
              <a:ea typeface="微软雅黑" panose="020B0503020204020204" pitchFamily="34" charset="-122"/>
            </a:endParaRPr>
          </a:p>
        </p:txBody>
      </p:sp>
      <p:grpSp>
        <p:nvGrpSpPr>
          <p:cNvPr id="6153" name="组合 313"/>
          <p:cNvGrpSpPr/>
          <p:nvPr/>
        </p:nvGrpSpPr>
        <p:grpSpPr>
          <a:xfrm>
            <a:off x="1328738" y="3713163"/>
            <a:ext cx="7407275" cy="668337"/>
            <a:chOff x="1252258" y="5045323"/>
            <a:chExt cx="7405967" cy="669007"/>
          </a:xfrm>
        </p:grpSpPr>
        <p:grpSp>
          <p:nvGrpSpPr>
            <p:cNvPr id="6176" name="组合 338"/>
            <p:cNvGrpSpPr/>
            <p:nvPr/>
          </p:nvGrpSpPr>
          <p:grpSpPr>
            <a:xfrm>
              <a:off x="2520950" y="5045323"/>
              <a:ext cx="6137275" cy="669007"/>
              <a:chOff x="2520950" y="4924673"/>
              <a:chExt cx="6137275" cy="789657"/>
            </a:xfrm>
          </p:grpSpPr>
          <p:sp>
            <p:nvSpPr>
              <p:cNvPr id="38"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80" name="组合 342"/>
              <p:cNvGrpSpPr/>
              <p:nvPr/>
            </p:nvGrpSpPr>
            <p:grpSpPr>
              <a:xfrm>
                <a:off x="2520950" y="4924673"/>
                <a:ext cx="6137275" cy="664245"/>
                <a:chOff x="2520950" y="4868193"/>
                <a:chExt cx="6137275" cy="720725"/>
              </a:xfrm>
            </p:grpSpPr>
            <p:sp>
              <p:nvSpPr>
                <p:cNvPr id="40"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41"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36"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7"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54" name="组合 314"/>
          <p:cNvGrpSpPr/>
          <p:nvPr/>
        </p:nvGrpSpPr>
        <p:grpSpPr>
          <a:xfrm>
            <a:off x="1328738" y="4438650"/>
            <a:ext cx="7407275" cy="668338"/>
            <a:chOff x="1252258" y="5045323"/>
            <a:chExt cx="7405967" cy="669007"/>
          </a:xfrm>
        </p:grpSpPr>
        <p:grpSp>
          <p:nvGrpSpPr>
            <p:cNvPr id="6169" name="组合 331"/>
            <p:cNvGrpSpPr/>
            <p:nvPr/>
          </p:nvGrpSpPr>
          <p:grpSpPr>
            <a:xfrm>
              <a:off x="2520950" y="5045323"/>
              <a:ext cx="6137275" cy="669007"/>
              <a:chOff x="2520950" y="4924673"/>
              <a:chExt cx="6137275" cy="789657"/>
            </a:xfrm>
          </p:grpSpPr>
          <p:sp>
            <p:nvSpPr>
              <p:cNvPr id="31"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73" name="组合 335"/>
              <p:cNvGrpSpPr/>
              <p:nvPr/>
            </p:nvGrpSpPr>
            <p:grpSpPr>
              <a:xfrm>
                <a:off x="2520950" y="4924673"/>
                <a:ext cx="6137275" cy="664245"/>
                <a:chOff x="2520950" y="4868193"/>
                <a:chExt cx="6137275" cy="720725"/>
              </a:xfrm>
            </p:grpSpPr>
            <p:sp>
              <p:nvSpPr>
                <p:cNvPr id="33"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4"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29"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0"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55" name="组合 315"/>
          <p:cNvGrpSpPr/>
          <p:nvPr/>
        </p:nvGrpSpPr>
        <p:grpSpPr>
          <a:xfrm>
            <a:off x="1112838" y="3678238"/>
            <a:ext cx="635000" cy="638175"/>
            <a:chOff x="1190461" y="2772022"/>
            <a:chExt cx="635025" cy="637257"/>
          </a:xfrm>
        </p:grpSpPr>
        <p:sp>
          <p:nvSpPr>
            <p:cNvPr id="26"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7"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56" name="组合 316"/>
          <p:cNvGrpSpPr/>
          <p:nvPr/>
        </p:nvGrpSpPr>
        <p:grpSpPr>
          <a:xfrm>
            <a:off x="1112838" y="4402138"/>
            <a:ext cx="635000" cy="636587"/>
            <a:chOff x="1190461" y="2772022"/>
            <a:chExt cx="635025" cy="637257"/>
          </a:xfrm>
        </p:grpSpPr>
        <p:sp>
          <p:nvSpPr>
            <p:cNvPr id="24"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5"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6157" name="TextBox 317"/>
          <p:cNvSpPr txBox="1"/>
          <p:nvPr/>
        </p:nvSpPr>
        <p:spPr>
          <a:xfrm>
            <a:off x="1055688" y="3105150"/>
            <a:ext cx="792162" cy="369888"/>
          </a:xfrm>
          <a:prstGeom prst="rect">
            <a:avLst/>
          </a:prstGeom>
          <a:noFill/>
          <a:ln w="9525">
            <a:noFill/>
          </a:ln>
        </p:spPr>
        <p:txBody>
          <a:bodyPr>
            <a:spAutoFit/>
          </a:bodyPr>
          <a:p>
            <a:r>
              <a:rPr lang="en-US" altLang="zh-CN" dirty="0">
                <a:latin typeface="Arial" panose="020B0604020202020204" pitchFamily="34" charset="0"/>
              </a:rPr>
              <a:t>7.2.1</a:t>
            </a:r>
            <a:endParaRPr lang="zh-CN" altLang="en-US" dirty="0">
              <a:latin typeface="Arial" panose="020B0604020202020204" pitchFamily="34" charset="0"/>
            </a:endParaRPr>
          </a:p>
        </p:txBody>
      </p:sp>
      <p:sp>
        <p:nvSpPr>
          <p:cNvPr id="6158" name="TextBox 318"/>
          <p:cNvSpPr txBox="1"/>
          <p:nvPr/>
        </p:nvSpPr>
        <p:spPr>
          <a:xfrm>
            <a:off x="1055688" y="3827463"/>
            <a:ext cx="792162" cy="369887"/>
          </a:xfrm>
          <a:prstGeom prst="rect">
            <a:avLst/>
          </a:prstGeom>
          <a:noFill/>
          <a:ln w="9525">
            <a:noFill/>
          </a:ln>
        </p:spPr>
        <p:txBody>
          <a:bodyPr>
            <a:spAutoFit/>
          </a:bodyPr>
          <a:p>
            <a:r>
              <a:rPr lang="en-US" altLang="zh-CN" dirty="0">
                <a:latin typeface="Arial" panose="020B0604020202020204" pitchFamily="34" charset="0"/>
              </a:rPr>
              <a:t>7.2.2</a:t>
            </a:r>
            <a:endParaRPr lang="zh-CN" altLang="en-US" dirty="0">
              <a:latin typeface="Arial" panose="020B0604020202020204" pitchFamily="34" charset="0"/>
            </a:endParaRPr>
          </a:p>
        </p:txBody>
      </p:sp>
      <p:sp>
        <p:nvSpPr>
          <p:cNvPr id="6159" name="TextBox 319"/>
          <p:cNvSpPr txBox="1"/>
          <p:nvPr/>
        </p:nvSpPr>
        <p:spPr>
          <a:xfrm>
            <a:off x="1055688" y="4551363"/>
            <a:ext cx="792162" cy="368300"/>
          </a:xfrm>
          <a:prstGeom prst="rect">
            <a:avLst/>
          </a:prstGeom>
          <a:noFill/>
          <a:ln w="9525">
            <a:noFill/>
          </a:ln>
        </p:spPr>
        <p:txBody>
          <a:bodyPr>
            <a:spAutoFit/>
          </a:bodyPr>
          <a:p>
            <a:r>
              <a:rPr lang="en-US" altLang="zh-CN" dirty="0">
                <a:latin typeface="Arial" panose="020B0604020202020204" pitchFamily="34" charset="0"/>
              </a:rPr>
              <a:t>7.2.3</a:t>
            </a:r>
            <a:endParaRPr lang="zh-CN" altLang="en-US" dirty="0">
              <a:latin typeface="Arial" panose="020B0604020202020204" pitchFamily="34" charset="0"/>
            </a:endParaRPr>
          </a:p>
        </p:txBody>
      </p:sp>
      <p:sp>
        <p:nvSpPr>
          <p:cNvPr id="6160" name="TextBox 320"/>
          <p:cNvSpPr txBox="1"/>
          <p:nvPr/>
        </p:nvSpPr>
        <p:spPr>
          <a:xfrm>
            <a:off x="3213100" y="3089275"/>
            <a:ext cx="2185988" cy="369888"/>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CSS</a:t>
            </a:r>
            <a:r>
              <a:rPr lang="zh-CN" altLang="zh-CN" dirty="0">
                <a:latin typeface="微软雅黑" panose="020B0503020204020204" pitchFamily="34" charset="-122"/>
                <a:ea typeface="微软雅黑" panose="020B0503020204020204" pitchFamily="34" charset="-122"/>
              </a:rPr>
              <a:t>控制表格边框</a:t>
            </a:r>
            <a:endParaRPr lang="zh-CN" altLang="en-US" dirty="0">
              <a:latin typeface="微软雅黑" panose="020B0503020204020204" pitchFamily="34" charset="-122"/>
              <a:ea typeface="微软雅黑" panose="020B0503020204020204" pitchFamily="34" charset="-122"/>
            </a:endParaRPr>
          </a:p>
        </p:txBody>
      </p:sp>
      <p:sp>
        <p:nvSpPr>
          <p:cNvPr id="6161" name="TextBox 321"/>
          <p:cNvSpPr txBox="1"/>
          <p:nvPr/>
        </p:nvSpPr>
        <p:spPr>
          <a:xfrm>
            <a:off x="3213100" y="3814763"/>
            <a:ext cx="2671763" cy="369887"/>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CSS</a:t>
            </a:r>
            <a:r>
              <a:rPr lang="zh-CN" altLang="zh-CN" dirty="0">
                <a:latin typeface="微软雅黑" panose="020B0503020204020204" pitchFamily="34" charset="-122"/>
                <a:ea typeface="微软雅黑" panose="020B0503020204020204" pitchFamily="34" charset="-122"/>
              </a:rPr>
              <a:t>控制</a:t>
            </a:r>
            <a:r>
              <a:rPr lang="zh-CN" altLang="en-US" dirty="0">
                <a:latin typeface="微软雅黑" panose="020B0503020204020204" pitchFamily="34" charset="-122"/>
                <a:ea typeface="微软雅黑" panose="020B0503020204020204" pitchFamily="34" charset="-122"/>
              </a:rPr>
              <a:t>单元格边距</a:t>
            </a:r>
            <a:endParaRPr lang="zh-CN" altLang="en-US" dirty="0">
              <a:latin typeface="微软雅黑" panose="020B0503020204020204" pitchFamily="34" charset="-122"/>
              <a:ea typeface="微软雅黑" panose="020B0503020204020204" pitchFamily="34" charset="-122"/>
            </a:endParaRPr>
          </a:p>
        </p:txBody>
      </p:sp>
      <p:sp>
        <p:nvSpPr>
          <p:cNvPr id="6162" name="TextBox 322"/>
          <p:cNvSpPr txBox="1"/>
          <p:nvPr/>
        </p:nvSpPr>
        <p:spPr>
          <a:xfrm>
            <a:off x="3213100" y="4541838"/>
            <a:ext cx="2446338" cy="369887"/>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CSS</a:t>
            </a:r>
            <a:r>
              <a:rPr lang="zh-CN" altLang="zh-CN" dirty="0">
                <a:latin typeface="微软雅黑" panose="020B0503020204020204" pitchFamily="34" charset="-122"/>
                <a:ea typeface="微软雅黑" panose="020B0503020204020204" pitchFamily="34" charset="-122"/>
              </a:rPr>
              <a:t>控制</a:t>
            </a:r>
            <a:r>
              <a:rPr lang="zh-CN" altLang="en-US" dirty="0">
                <a:latin typeface="微软雅黑" panose="020B0503020204020204" pitchFamily="34" charset="-122"/>
                <a:ea typeface="微软雅黑" panose="020B0503020204020204" pitchFamily="34" charset="-122"/>
              </a:rPr>
              <a:t>单元格的宽高</a:t>
            </a:r>
            <a:endParaRPr lang="zh-CN" altLang="en-US" dirty="0">
              <a:latin typeface="微软雅黑" panose="020B0503020204020204" pitchFamily="34" charset="-122"/>
              <a:ea typeface="微软雅黑" panose="020B0503020204020204" pitchFamily="34" charset="-122"/>
            </a:endParaRPr>
          </a:p>
        </p:txBody>
      </p:sp>
      <p:pic>
        <p:nvPicPr>
          <p:cNvPr id="6163" name="Picture 3">
            <a:hlinkClick r:id="" action="ppaction://noaction"/>
          </p:cNvPr>
          <p:cNvPicPr>
            <a:picLocks noChangeAspect="1"/>
          </p:cNvPicPr>
          <p:nvPr/>
        </p:nvPicPr>
        <p:blipFill>
          <a:blip r:embed="rId1"/>
          <a:stretch>
            <a:fillRect/>
          </a:stretch>
        </p:blipFill>
        <p:spPr>
          <a:xfrm>
            <a:off x="588963" y="1885950"/>
            <a:ext cx="1622425" cy="520700"/>
          </a:xfrm>
          <a:prstGeom prst="rect">
            <a:avLst/>
          </a:prstGeom>
          <a:noFill/>
          <a:ln w="28575">
            <a:noFill/>
          </a:ln>
        </p:spPr>
      </p:pic>
      <p:sp>
        <p:nvSpPr>
          <p:cNvPr id="48" name="标题 1"/>
          <p:cNvSpPr/>
          <p:nvPr/>
        </p:nvSpPr>
        <p:spPr>
          <a:xfrm>
            <a:off x="17637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知识架构</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8"/>
                                        </p:tgtEl>
                                      </p:cBhvr>
                                    </p:animEffect>
                                    <p:animScale>
                                      <p:cBhvr>
                                        <p:cTn id="7"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9155"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917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49156" name="矩形 2"/>
          <p:cNvSpPr/>
          <p:nvPr/>
        </p:nvSpPr>
        <p:spPr>
          <a:xfrm>
            <a:off x="1100138" y="1965325"/>
            <a:ext cx="6654800" cy="841375"/>
          </a:xfrm>
          <a:prstGeom prst="rect">
            <a:avLst/>
          </a:prstGeom>
          <a:noFill/>
          <a:ln w="9525">
            <a:noFill/>
          </a:ln>
        </p:spPr>
        <p:txBody>
          <a:bodyPr>
            <a:spAutoFit/>
          </a:bodyPr>
          <a:p>
            <a:pPr>
              <a:lnSpc>
                <a:spcPct val="135000"/>
              </a:lnSpc>
            </a:pPr>
            <a:r>
              <a:rPr lang="zh-CN" altLang="zh-CN" dirty="0">
                <a:latin typeface="微软雅黑" panose="020B0503020204020204" pitchFamily="34" charset="-122"/>
                <a:ea typeface="微软雅黑" panose="020B0503020204020204" pitchFamily="34" charset="-122"/>
              </a:rPr>
              <a:t>在</a:t>
            </a:r>
            <a:r>
              <a:rPr lang="en-US" altLang="zh-CN" dirty="0">
                <a:solidFill>
                  <a:srgbClr val="1369B2"/>
                </a:solidFill>
                <a:latin typeface="微软雅黑" panose="020B0503020204020204" pitchFamily="34" charset="-122"/>
                <a:ea typeface="微软雅黑" panose="020B0503020204020204" pitchFamily="34" charset="-122"/>
              </a:rPr>
              <a:t>HTML5</a:t>
            </a:r>
            <a:r>
              <a:rPr lang="zh-CN" altLang="zh-CN" dirty="0">
                <a:latin typeface="微软雅黑" panose="020B0503020204020204" pitchFamily="34" charset="-122"/>
                <a:ea typeface="微软雅黑" panose="020B0503020204020204" pitchFamily="34" charset="-122"/>
              </a:rPr>
              <a:t>中，</a:t>
            </a:r>
            <a:r>
              <a:rPr lang="en-US" altLang="zh-CN" dirty="0">
                <a:solidFill>
                  <a:srgbClr val="1369B2"/>
                </a:solidFill>
                <a:latin typeface="微软雅黑" panose="020B0503020204020204" pitchFamily="34" charset="-122"/>
                <a:ea typeface="微软雅黑" panose="020B0503020204020204" pitchFamily="34" charset="-122"/>
              </a:rPr>
              <a:t>&lt;input&gt;</a:t>
            </a:r>
            <a:r>
              <a:rPr lang="zh-CN" altLang="en-US" dirty="0">
                <a:solidFill>
                  <a:srgbClr val="1369B2"/>
                </a:solidFill>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拥有多个</a:t>
            </a:r>
            <a:r>
              <a:rPr lang="en-US" altLang="zh-CN" dirty="0">
                <a:solidFill>
                  <a:srgbClr val="1369B2"/>
                </a:solidFill>
                <a:latin typeface="微软雅黑" panose="020B0503020204020204" pitchFamily="34" charset="-122"/>
                <a:ea typeface="微软雅黑" panose="020B0503020204020204" pitchFamily="34" charset="-122"/>
              </a:rPr>
              <a:t>type</a:t>
            </a:r>
            <a:r>
              <a:rPr lang="zh-CN" altLang="zh-CN" dirty="0">
                <a:latin typeface="微软雅黑" panose="020B0503020204020204" pitchFamily="34" charset="-122"/>
                <a:ea typeface="微软雅黑" panose="020B0503020204020204" pitchFamily="34" charset="-122"/>
              </a:rPr>
              <a:t>属性值，用于定义不同的控件类型。</a:t>
            </a: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43000" y="2995613"/>
            <a:ext cx="6157913" cy="3006725"/>
            <a:chOff x="1143000" y="2996175"/>
            <a:chExt cx="6157706" cy="3006955"/>
          </a:xfrm>
        </p:grpSpPr>
        <p:grpSp>
          <p:nvGrpSpPr>
            <p:cNvPr id="49158" name="组合 16"/>
            <p:cNvGrpSpPr/>
            <p:nvPr/>
          </p:nvGrpSpPr>
          <p:grpSpPr>
            <a:xfrm>
              <a:off x="1143000" y="2996175"/>
              <a:ext cx="6157706" cy="3006955"/>
              <a:chOff x="1143000" y="2996175"/>
              <a:chExt cx="6157706" cy="3006955"/>
            </a:xfrm>
          </p:grpSpPr>
          <p:grpSp>
            <p:nvGrpSpPr>
              <p:cNvPr id="49160" name="组合 5"/>
              <p:cNvGrpSpPr/>
              <p:nvPr/>
            </p:nvGrpSpPr>
            <p:grpSpPr>
              <a:xfrm>
                <a:off x="1143000" y="2996175"/>
                <a:ext cx="6157706" cy="3006955"/>
                <a:chOff x="1447803" y="2996175"/>
                <a:chExt cx="6157706" cy="3006955"/>
              </a:xfrm>
            </p:grpSpPr>
            <p:sp>
              <p:nvSpPr>
                <p:cNvPr id="17" name="矩形 16"/>
                <p:cNvSpPr/>
                <p:nvPr/>
              </p:nvSpPr>
              <p:spPr>
                <a:xfrm>
                  <a:off x="7461051" y="3318462"/>
                  <a:ext cx="144458" cy="2684668"/>
                </a:xfrm>
                <a:prstGeom prst="rect">
                  <a:avLst/>
                </a:prstGeom>
                <a:solidFill>
                  <a:srgbClr val="00B0F0">
                    <a:alpha val="59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8" name="图文框 17"/>
                <p:cNvSpPr/>
                <p:nvPr/>
              </p:nvSpPr>
              <p:spPr>
                <a:xfrm>
                  <a:off x="1654171" y="3318462"/>
                  <a:ext cx="3773361" cy="2684668"/>
                </a:xfrm>
                <a:prstGeom prst="frame">
                  <a:avLst>
                    <a:gd name="adj1" fmla="val 5450"/>
                  </a:avLst>
                </a:prstGeom>
                <a:solidFill>
                  <a:srgbClr val="00B0F0">
                    <a:alpha val="63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9" name="矩形 18"/>
                <p:cNvSpPr/>
                <p:nvPr/>
              </p:nvSpPr>
              <p:spPr>
                <a:xfrm>
                  <a:off x="1447803" y="2996175"/>
                  <a:ext cx="3632078" cy="2241721"/>
                </a:xfrm>
                <a:prstGeom prst="rect">
                  <a:avLst/>
                </a:prstGeom>
                <a:solidFill>
                  <a:srgbClr val="00B0F0"/>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任意多边形 19"/>
                <p:cNvSpPr/>
                <p:nvPr/>
              </p:nvSpPr>
              <p:spPr>
                <a:xfrm>
                  <a:off x="1773230" y="5207731"/>
                  <a:ext cx="3479683" cy="719193"/>
                </a:xfrm>
                <a:custGeom>
                  <a:avLst/>
                  <a:gdLst>
                    <a:gd name="connsiteX0" fmla="*/ 0 w 3480816"/>
                    <a:gd name="connsiteY0" fmla="*/ 0 h 318737"/>
                    <a:gd name="connsiteX1" fmla="*/ 3480816 w 3480816"/>
                    <a:gd name="connsiteY1" fmla="*/ 0 h 318737"/>
                    <a:gd name="connsiteX2" fmla="*/ 3480816 w 3480816"/>
                    <a:gd name="connsiteY2" fmla="*/ 318737 h 318737"/>
                    <a:gd name="connsiteX3" fmla="*/ 0 w 3480816"/>
                    <a:gd name="connsiteY3" fmla="*/ 318737 h 318737"/>
                    <a:gd name="connsiteX4" fmla="*/ 0 w 3480816"/>
                    <a:gd name="connsiteY4" fmla="*/ 0 h 31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816" h="318737">
                      <a:moveTo>
                        <a:pt x="0" y="0"/>
                      </a:moveTo>
                      <a:lnTo>
                        <a:pt x="3480816" y="0"/>
                      </a:lnTo>
                      <a:lnTo>
                        <a:pt x="3480816" y="318737"/>
                      </a:lnTo>
                      <a:lnTo>
                        <a:pt x="0" y="3187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53340" rIns="142240" bIns="53340" spcCol="1270" anchor="ctr"/>
                <a:lstStyle/>
                <a:p>
                  <a:pPr marL="0" marR="0" lvl="0" indent="0" algn="l" defTabSz="622300" rtl="0" eaLnBrk="0" fontAlgn="base" latinLnBrk="0" hangingPunct="0">
                    <a:lnSpc>
                      <a:spcPct val="90000"/>
                    </a:lnSpc>
                    <a:spcBef>
                      <a:spcPct val="0"/>
                    </a:spcBef>
                    <a:spcAft>
                      <a:spcPct val="35000"/>
                    </a:spcAft>
                    <a:buClrTx/>
                    <a:buSzTx/>
                    <a:buFontTx/>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重置按钮</a:t>
                  </a:r>
                  <a:endPar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622300" rtl="0" eaLnBrk="0" fontAlgn="base" latinLnBrk="0" hangingPunct="0">
                    <a:lnSpc>
                      <a:spcPct val="90000"/>
                    </a:lnSpc>
                    <a:spcBef>
                      <a:spcPct val="0"/>
                    </a:spcBef>
                    <a:spcAft>
                      <a:spcPct val="35000"/>
                    </a:spcAft>
                    <a:buClrTx/>
                    <a:buSzTx/>
                    <a:buFontTx/>
                    <a:buNone/>
                    <a:defRPr/>
                  </a:pPr>
                  <a:r>
                    <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&lt;input type="reset" /&gt;</a:t>
                  </a:r>
                  <a:endPar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21" name="任意多边形 20"/>
                <p:cNvSpPr/>
                <p:nvPr/>
              </p:nvSpPr>
              <p:spPr>
                <a:xfrm>
                  <a:off x="5614851" y="3318462"/>
                  <a:ext cx="1725554" cy="2684668"/>
                </a:xfrm>
                <a:custGeom>
                  <a:avLst/>
                  <a:gdLst>
                    <a:gd name="connsiteX0" fmla="*/ 0 w 1725168"/>
                    <a:gd name="connsiteY0" fmla="*/ 0 h 2685210"/>
                    <a:gd name="connsiteX1" fmla="*/ 1725168 w 1725168"/>
                    <a:gd name="connsiteY1" fmla="*/ 0 h 2685210"/>
                    <a:gd name="connsiteX2" fmla="*/ 1725168 w 1725168"/>
                    <a:gd name="connsiteY2" fmla="*/ 2685210 h 2685210"/>
                    <a:gd name="connsiteX3" fmla="*/ 0 w 1725168"/>
                    <a:gd name="connsiteY3" fmla="*/ 2685210 h 2685210"/>
                    <a:gd name="connsiteX4" fmla="*/ 0 w 1725168"/>
                    <a:gd name="connsiteY4" fmla="*/ 0 h 268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68" h="2685210">
                      <a:moveTo>
                        <a:pt x="0" y="0"/>
                      </a:moveTo>
                      <a:lnTo>
                        <a:pt x="1725168" y="0"/>
                      </a:lnTo>
                      <a:lnTo>
                        <a:pt x="1725168" y="2685210"/>
                      </a:lnTo>
                      <a:lnTo>
                        <a:pt x="0" y="268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marR="0" lvl="0" indent="0" algn="l" defTabSz="622300" rtl="0" eaLnBrk="0" fontAlgn="base" latinLnBrk="0" hangingPunct="0">
                    <a:lnSpc>
                      <a:spcPct val="150000"/>
                    </a:lnSpc>
                    <a:spcBef>
                      <a:spcPct val="0"/>
                    </a:spcBef>
                    <a:spcAft>
                      <a:spcPct val="35000"/>
                    </a:spcAft>
                    <a:buClrTx/>
                    <a:buSzTx/>
                    <a:buFontTx/>
                    <a:buNone/>
                    <a:defRPr/>
                  </a:pP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当用户输入的信息有误时，可单击重置按钮取消已输入的所有表单信息。可以对其应用</a:t>
                  </a:r>
                  <a:r>
                    <a:rPr kumimoji="0" lang="en-US" altLang="zh-CN"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value</a:t>
                  </a: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属性，改变重置按钮上的默认文本。</a:t>
                  </a:r>
                  <a:endPar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9161" name="矩形 15"/>
              <p:cNvSpPr/>
              <p:nvPr/>
            </p:nvSpPr>
            <p:spPr>
              <a:xfrm>
                <a:off x="1462681" y="3217524"/>
                <a:ext cx="3312518" cy="458908"/>
              </a:xfrm>
              <a:prstGeom prst="rect">
                <a:avLst/>
              </a:prstGeom>
              <a:noFill/>
              <a:ln w="9525">
                <a:noFill/>
              </a:ln>
            </p:spPr>
            <p:txBody>
              <a:bodyPr>
                <a:spAutoFit/>
              </a:bodyPr>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 &lt;input type="reset" /&gt;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49159" name="Picture 3"/>
            <p:cNvPicPr>
              <a:picLocks noChangeAspect="1"/>
            </p:cNvPicPr>
            <p:nvPr/>
          </p:nvPicPr>
          <p:blipFill>
            <a:blip r:embed="rId2"/>
            <a:stretch>
              <a:fillRect/>
            </a:stretch>
          </p:blipFill>
          <p:spPr>
            <a:xfrm>
              <a:off x="1669747" y="3852689"/>
              <a:ext cx="484187" cy="268287"/>
            </a:xfrm>
            <a:prstGeom prst="rect">
              <a:avLst/>
            </a:prstGeom>
            <a:noFill/>
            <a:ln w="2857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0179"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0194"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50180" name="矩形 2"/>
          <p:cNvSpPr/>
          <p:nvPr/>
        </p:nvSpPr>
        <p:spPr>
          <a:xfrm>
            <a:off x="1100138" y="1965325"/>
            <a:ext cx="6654800" cy="839788"/>
          </a:xfrm>
          <a:prstGeom prst="rect">
            <a:avLst/>
          </a:prstGeom>
          <a:noFill/>
          <a:ln w="9525">
            <a:noFill/>
          </a:ln>
        </p:spPr>
        <p:txBody>
          <a:bodyPr>
            <a:spAutoFit/>
          </a:bodyPr>
          <a:p>
            <a:pPr>
              <a:lnSpc>
                <a:spcPct val="135000"/>
              </a:lnSpc>
            </a:pPr>
            <a:r>
              <a:rPr lang="zh-CN" altLang="zh-CN" dirty="0">
                <a:latin typeface="微软雅黑" panose="020B0503020204020204" pitchFamily="34" charset="-122"/>
                <a:ea typeface="微软雅黑" panose="020B0503020204020204" pitchFamily="34" charset="-122"/>
              </a:rPr>
              <a:t>在</a:t>
            </a:r>
            <a:r>
              <a:rPr lang="en-US" altLang="zh-CN" dirty="0">
                <a:solidFill>
                  <a:srgbClr val="1369B2"/>
                </a:solidFill>
                <a:latin typeface="微软雅黑" panose="020B0503020204020204" pitchFamily="34" charset="-122"/>
                <a:ea typeface="微软雅黑" panose="020B0503020204020204" pitchFamily="34" charset="-122"/>
              </a:rPr>
              <a:t>HTML5</a:t>
            </a:r>
            <a:r>
              <a:rPr lang="zh-CN" altLang="zh-CN" dirty="0">
                <a:latin typeface="微软雅黑" panose="020B0503020204020204" pitchFamily="34" charset="-122"/>
                <a:ea typeface="微软雅黑" panose="020B0503020204020204" pitchFamily="34" charset="-122"/>
              </a:rPr>
              <a:t>中，</a:t>
            </a:r>
            <a:r>
              <a:rPr lang="en-US" altLang="zh-CN" dirty="0">
                <a:solidFill>
                  <a:srgbClr val="1369B2"/>
                </a:solidFill>
                <a:latin typeface="微软雅黑" panose="020B0503020204020204" pitchFamily="34" charset="-122"/>
                <a:ea typeface="微软雅黑" panose="020B0503020204020204" pitchFamily="34" charset="-122"/>
              </a:rPr>
              <a:t>&lt;input&gt;</a:t>
            </a:r>
            <a:r>
              <a:rPr lang="zh-CN" altLang="en-US" dirty="0">
                <a:solidFill>
                  <a:srgbClr val="1369B2"/>
                </a:solidFill>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拥有多个</a:t>
            </a:r>
            <a:r>
              <a:rPr lang="en-US" altLang="zh-CN" dirty="0">
                <a:solidFill>
                  <a:srgbClr val="1369B2"/>
                </a:solidFill>
                <a:latin typeface="微软雅黑" panose="020B0503020204020204" pitchFamily="34" charset="-122"/>
                <a:ea typeface="微软雅黑" panose="020B0503020204020204" pitchFamily="34" charset="-122"/>
              </a:rPr>
              <a:t>type</a:t>
            </a:r>
            <a:r>
              <a:rPr lang="zh-CN" altLang="zh-CN" dirty="0">
                <a:latin typeface="微软雅黑" panose="020B0503020204020204" pitchFamily="34" charset="-122"/>
                <a:ea typeface="微软雅黑" panose="020B0503020204020204" pitchFamily="34" charset="-122"/>
              </a:rPr>
              <a:t>属性值，用于定义不同的控件类型。</a:t>
            </a: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43000" y="2995613"/>
            <a:ext cx="6157913" cy="3006725"/>
            <a:chOff x="1143000" y="2996175"/>
            <a:chExt cx="6157706" cy="3006955"/>
          </a:xfrm>
        </p:grpSpPr>
        <p:grpSp>
          <p:nvGrpSpPr>
            <p:cNvPr id="50182" name="组合 16"/>
            <p:cNvGrpSpPr/>
            <p:nvPr/>
          </p:nvGrpSpPr>
          <p:grpSpPr>
            <a:xfrm>
              <a:off x="1143000" y="2996175"/>
              <a:ext cx="6157706" cy="3006955"/>
              <a:chOff x="1143000" y="2996175"/>
              <a:chExt cx="6157706" cy="3006955"/>
            </a:xfrm>
          </p:grpSpPr>
          <p:grpSp>
            <p:nvGrpSpPr>
              <p:cNvPr id="50184" name="组合 5"/>
              <p:cNvGrpSpPr/>
              <p:nvPr/>
            </p:nvGrpSpPr>
            <p:grpSpPr>
              <a:xfrm>
                <a:off x="1143000" y="2996175"/>
                <a:ext cx="6157706" cy="3006955"/>
                <a:chOff x="1447803" y="2996175"/>
                <a:chExt cx="6157706" cy="3006955"/>
              </a:xfrm>
            </p:grpSpPr>
            <p:sp>
              <p:nvSpPr>
                <p:cNvPr id="17" name="矩形 16"/>
                <p:cNvSpPr/>
                <p:nvPr/>
              </p:nvSpPr>
              <p:spPr>
                <a:xfrm>
                  <a:off x="7461051" y="3318462"/>
                  <a:ext cx="144458" cy="2684668"/>
                </a:xfrm>
                <a:prstGeom prst="rect">
                  <a:avLst/>
                </a:prstGeom>
                <a:solidFill>
                  <a:srgbClr val="00B0F0">
                    <a:alpha val="59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8" name="图文框 17"/>
                <p:cNvSpPr/>
                <p:nvPr/>
              </p:nvSpPr>
              <p:spPr>
                <a:xfrm>
                  <a:off x="1654171" y="3318462"/>
                  <a:ext cx="3773361" cy="2684668"/>
                </a:xfrm>
                <a:prstGeom prst="frame">
                  <a:avLst>
                    <a:gd name="adj1" fmla="val 5450"/>
                  </a:avLst>
                </a:prstGeom>
                <a:solidFill>
                  <a:srgbClr val="00B0F0">
                    <a:alpha val="63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9" name="矩形 18"/>
                <p:cNvSpPr/>
                <p:nvPr/>
              </p:nvSpPr>
              <p:spPr>
                <a:xfrm>
                  <a:off x="1447803" y="2996175"/>
                  <a:ext cx="3632078" cy="2241721"/>
                </a:xfrm>
                <a:prstGeom prst="rect">
                  <a:avLst/>
                </a:prstGeom>
                <a:solidFill>
                  <a:srgbClr val="00B0F0"/>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任意多边形 19"/>
                <p:cNvSpPr/>
                <p:nvPr/>
              </p:nvSpPr>
              <p:spPr>
                <a:xfrm>
                  <a:off x="1773230" y="5207731"/>
                  <a:ext cx="3479683" cy="719193"/>
                </a:xfrm>
                <a:custGeom>
                  <a:avLst/>
                  <a:gdLst>
                    <a:gd name="connsiteX0" fmla="*/ 0 w 3480816"/>
                    <a:gd name="connsiteY0" fmla="*/ 0 h 318737"/>
                    <a:gd name="connsiteX1" fmla="*/ 3480816 w 3480816"/>
                    <a:gd name="connsiteY1" fmla="*/ 0 h 318737"/>
                    <a:gd name="connsiteX2" fmla="*/ 3480816 w 3480816"/>
                    <a:gd name="connsiteY2" fmla="*/ 318737 h 318737"/>
                    <a:gd name="connsiteX3" fmla="*/ 0 w 3480816"/>
                    <a:gd name="connsiteY3" fmla="*/ 318737 h 318737"/>
                    <a:gd name="connsiteX4" fmla="*/ 0 w 3480816"/>
                    <a:gd name="connsiteY4" fmla="*/ 0 h 31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816" h="318737">
                      <a:moveTo>
                        <a:pt x="0" y="0"/>
                      </a:moveTo>
                      <a:lnTo>
                        <a:pt x="3480816" y="0"/>
                      </a:lnTo>
                      <a:lnTo>
                        <a:pt x="3480816" y="318737"/>
                      </a:lnTo>
                      <a:lnTo>
                        <a:pt x="0" y="3187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53340" rIns="142240" bIns="53340" spcCol="1270" anchor="ctr"/>
                <a:lstStyle/>
                <a:p>
                  <a:pPr marL="0" marR="0" lvl="0" indent="0" algn="l" defTabSz="622300" rtl="0" eaLnBrk="0" fontAlgn="base" latinLnBrk="0" hangingPunct="0">
                    <a:lnSpc>
                      <a:spcPct val="90000"/>
                    </a:lnSpc>
                    <a:spcBef>
                      <a:spcPct val="0"/>
                    </a:spcBef>
                    <a:spcAft>
                      <a:spcPct val="35000"/>
                    </a:spcAft>
                    <a:buClrTx/>
                    <a:buSzTx/>
                    <a:buFontTx/>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图像形式的提交按钮</a:t>
                  </a:r>
                  <a:endPar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622300" rtl="0" eaLnBrk="0" fontAlgn="base" latinLnBrk="0" hangingPunct="0">
                    <a:lnSpc>
                      <a:spcPct val="90000"/>
                    </a:lnSpc>
                    <a:spcBef>
                      <a:spcPct val="0"/>
                    </a:spcBef>
                    <a:spcAft>
                      <a:spcPct val="35000"/>
                    </a:spcAft>
                    <a:buClrTx/>
                    <a:buSzTx/>
                    <a:buFontTx/>
                    <a:buNone/>
                    <a:defRPr/>
                  </a:pPr>
                  <a:r>
                    <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&lt;input type="image" /&gt;</a:t>
                  </a:r>
                  <a:endPar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21" name="任意多边形 20"/>
                <p:cNvSpPr/>
                <p:nvPr/>
              </p:nvSpPr>
              <p:spPr>
                <a:xfrm>
                  <a:off x="5614851" y="3318462"/>
                  <a:ext cx="1725554" cy="2684668"/>
                </a:xfrm>
                <a:custGeom>
                  <a:avLst/>
                  <a:gdLst>
                    <a:gd name="connsiteX0" fmla="*/ 0 w 1725168"/>
                    <a:gd name="connsiteY0" fmla="*/ 0 h 2685210"/>
                    <a:gd name="connsiteX1" fmla="*/ 1725168 w 1725168"/>
                    <a:gd name="connsiteY1" fmla="*/ 0 h 2685210"/>
                    <a:gd name="connsiteX2" fmla="*/ 1725168 w 1725168"/>
                    <a:gd name="connsiteY2" fmla="*/ 2685210 h 2685210"/>
                    <a:gd name="connsiteX3" fmla="*/ 0 w 1725168"/>
                    <a:gd name="connsiteY3" fmla="*/ 2685210 h 2685210"/>
                    <a:gd name="connsiteX4" fmla="*/ 0 w 1725168"/>
                    <a:gd name="connsiteY4" fmla="*/ 0 h 268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68" h="2685210">
                      <a:moveTo>
                        <a:pt x="0" y="0"/>
                      </a:moveTo>
                      <a:lnTo>
                        <a:pt x="1725168" y="0"/>
                      </a:lnTo>
                      <a:lnTo>
                        <a:pt x="1725168" y="2685210"/>
                      </a:lnTo>
                      <a:lnTo>
                        <a:pt x="0" y="268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marR="0" lvl="0" indent="0" algn="l" defTabSz="622300" rtl="0" eaLnBrk="0" fontAlgn="base" latinLnBrk="0" hangingPunct="0">
                    <a:lnSpc>
                      <a:spcPct val="150000"/>
                    </a:lnSpc>
                    <a:spcBef>
                      <a:spcPct val="0"/>
                    </a:spcBef>
                    <a:spcAft>
                      <a:spcPct val="35000"/>
                    </a:spcAft>
                    <a:buClrTx/>
                    <a:buSzTx/>
                    <a:buFontTx/>
                    <a:buNone/>
                    <a:defRPr/>
                  </a:pP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图像形式的提交按钮与普通的提交按钮在功能上基本相同，只是它用图像替代了默认的按钮，外观上更加美观。</a:t>
                  </a:r>
                  <a:endPar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50185" name="矩形 15"/>
              <p:cNvSpPr/>
              <p:nvPr/>
            </p:nvSpPr>
            <p:spPr>
              <a:xfrm>
                <a:off x="1462681" y="3217524"/>
                <a:ext cx="3312518" cy="874407"/>
              </a:xfrm>
              <a:prstGeom prst="rect">
                <a:avLst/>
              </a:prstGeom>
              <a:noFill/>
              <a:ln w="9525">
                <a:noFill/>
              </a:ln>
            </p:spPr>
            <p:txBody>
              <a:bodyPr>
                <a:spAutoFit/>
              </a:bodyPr>
              <a:p>
                <a:pPr>
                  <a:lnSpc>
                    <a:spcPct val="150000"/>
                  </a:lnSpc>
                </a:pPr>
                <a:r>
                  <a:rPr lang="fr-FR" altLang="zh-CN" b="1" dirty="0">
                    <a:solidFill>
                      <a:schemeClr val="bg1"/>
                    </a:solidFill>
                    <a:latin typeface="微软雅黑" panose="020B0503020204020204" pitchFamily="34" charset="-122"/>
                    <a:ea typeface="微软雅黑" panose="020B0503020204020204" pitchFamily="34" charset="-122"/>
                  </a:rPr>
                  <a:t>&lt;input type="image" src="images/login.gif" /&gt;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50183" name="Picture 2"/>
            <p:cNvPicPr>
              <a:picLocks noChangeAspect="1"/>
            </p:cNvPicPr>
            <p:nvPr/>
          </p:nvPicPr>
          <p:blipFill>
            <a:blip r:embed="rId2"/>
            <a:stretch>
              <a:fillRect/>
            </a:stretch>
          </p:blipFill>
          <p:spPr>
            <a:xfrm>
              <a:off x="1574899" y="4240919"/>
              <a:ext cx="565150" cy="295275"/>
            </a:xfrm>
            <a:prstGeom prst="rect">
              <a:avLst/>
            </a:prstGeom>
            <a:noFill/>
            <a:ln w="2857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1203"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1216"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51204" name="矩形 2"/>
          <p:cNvSpPr/>
          <p:nvPr/>
        </p:nvSpPr>
        <p:spPr>
          <a:xfrm>
            <a:off x="1100138" y="1965325"/>
            <a:ext cx="6654800" cy="839788"/>
          </a:xfrm>
          <a:prstGeom prst="rect">
            <a:avLst/>
          </a:prstGeom>
          <a:noFill/>
          <a:ln w="9525">
            <a:noFill/>
          </a:ln>
        </p:spPr>
        <p:txBody>
          <a:bodyPr>
            <a:spAutoFit/>
          </a:bodyPr>
          <a:p>
            <a:pPr>
              <a:lnSpc>
                <a:spcPct val="135000"/>
              </a:lnSpc>
            </a:pPr>
            <a:r>
              <a:rPr lang="zh-CN" altLang="zh-CN" dirty="0">
                <a:latin typeface="微软雅黑" panose="020B0503020204020204" pitchFamily="34" charset="-122"/>
                <a:ea typeface="微软雅黑" panose="020B0503020204020204" pitchFamily="34" charset="-122"/>
              </a:rPr>
              <a:t>在</a:t>
            </a:r>
            <a:r>
              <a:rPr lang="en-US" altLang="zh-CN" dirty="0">
                <a:solidFill>
                  <a:srgbClr val="1369B2"/>
                </a:solidFill>
                <a:latin typeface="微软雅黑" panose="020B0503020204020204" pitchFamily="34" charset="-122"/>
                <a:ea typeface="微软雅黑" panose="020B0503020204020204" pitchFamily="34" charset="-122"/>
              </a:rPr>
              <a:t>HTML5</a:t>
            </a:r>
            <a:r>
              <a:rPr lang="zh-CN" altLang="zh-CN" dirty="0">
                <a:latin typeface="微软雅黑" panose="020B0503020204020204" pitchFamily="34" charset="-122"/>
                <a:ea typeface="微软雅黑" panose="020B0503020204020204" pitchFamily="34" charset="-122"/>
              </a:rPr>
              <a:t>中，</a:t>
            </a:r>
            <a:r>
              <a:rPr lang="en-US" altLang="zh-CN" dirty="0">
                <a:solidFill>
                  <a:srgbClr val="1369B2"/>
                </a:solidFill>
                <a:latin typeface="微软雅黑" panose="020B0503020204020204" pitchFamily="34" charset="-122"/>
                <a:ea typeface="微软雅黑" panose="020B0503020204020204" pitchFamily="34" charset="-122"/>
              </a:rPr>
              <a:t>&lt;input&gt;</a:t>
            </a:r>
            <a:r>
              <a:rPr lang="zh-CN" altLang="en-US" dirty="0">
                <a:solidFill>
                  <a:srgbClr val="1369B2"/>
                </a:solidFill>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拥有多个</a:t>
            </a:r>
            <a:r>
              <a:rPr lang="en-US" altLang="zh-CN" dirty="0">
                <a:solidFill>
                  <a:srgbClr val="1369B2"/>
                </a:solidFill>
                <a:latin typeface="微软雅黑" panose="020B0503020204020204" pitchFamily="34" charset="-122"/>
                <a:ea typeface="微软雅黑" panose="020B0503020204020204" pitchFamily="34" charset="-122"/>
              </a:rPr>
              <a:t>type</a:t>
            </a:r>
            <a:r>
              <a:rPr lang="zh-CN" altLang="zh-CN" dirty="0">
                <a:latin typeface="微软雅黑" panose="020B0503020204020204" pitchFamily="34" charset="-122"/>
                <a:ea typeface="微软雅黑" panose="020B0503020204020204" pitchFamily="34" charset="-122"/>
              </a:rPr>
              <a:t>属性值，用于定义不同的控件类型。</a:t>
            </a: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43000" y="2995613"/>
            <a:ext cx="6157913" cy="3006725"/>
            <a:chOff x="1143000" y="2996175"/>
            <a:chExt cx="6157706" cy="3006955"/>
          </a:xfrm>
        </p:grpSpPr>
        <p:grpSp>
          <p:nvGrpSpPr>
            <p:cNvPr id="51206" name="组合 5"/>
            <p:cNvGrpSpPr/>
            <p:nvPr/>
          </p:nvGrpSpPr>
          <p:grpSpPr>
            <a:xfrm>
              <a:off x="1143000" y="2996175"/>
              <a:ext cx="6157706" cy="3006955"/>
              <a:chOff x="1447803" y="2996175"/>
              <a:chExt cx="6157706" cy="3006955"/>
            </a:xfrm>
          </p:grpSpPr>
          <p:sp>
            <p:nvSpPr>
              <p:cNvPr id="15" name="矩形 14"/>
              <p:cNvSpPr/>
              <p:nvPr/>
            </p:nvSpPr>
            <p:spPr>
              <a:xfrm>
                <a:off x="7461051" y="3318462"/>
                <a:ext cx="144458" cy="2684668"/>
              </a:xfrm>
              <a:prstGeom prst="rect">
                <a:avLst/>
              </a:prstGeom>
              <a:solidFill>
                <a:srgbClr val="00B0F0">
                  <a:alpha val="59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6" name="图文框 15"/>
              <p:cNvSpPr/>
              <p:nvPr/>
            </p:nvSpPr>
            <p:spPr>
              <a:xfrm>
                <a:off x="1654171" y="3318462"/>
                <a:ext cx="3773361" cy="2684668"/>
              </a:xfrm>
              <a:prstGeom prst="frame">
                <a:avLst>
                  <a:gd name="adj1" fmla="val 5450"/>
                </a:avLst>
              </a:prstGeom>
              <a:solidFill>
                <a:srgbClr val="00B0F0">
                  <a:alpha val="63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7" name="矩形 16"/>
              <p:cNvSpPr/>
              <p:nvPr/>
            </p:nvSpPr>
            <p:spPr>
              <a:xfrm>
                <a:off x="1447803" y="2996175"/>
                <a:ext cx="3632078" cy="2241721"/>
              </a:xfrm>
              <a:prstGeom prst="rect">
                <a:avLst/>
              </a:prstGeom>
              <a:solidFill>
                <a:srgbClr val="00B0F0"/>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8" name="任意多边形 17"/>
              <p:cNvSpPr/>
              <p:nvPr/>
            </p:nvSpPr>
            <p:spPr>
              <a:xfrm>
                <a:off x="1773230" y="5207731"/>
                <a:ext cx="3479683" cy="719193"/>
              </a:xfrm>
              <a:custGeom>
                <a:avLst/>
                <a:gdLst>
                  <a:gd name="connsiteX0" fmla="*/ 0 w 3480816"/>
                  <a:gd name="connsiteY0" fmla="*/ 0 h 318737"/>
                  <a:gd name="connsiteX1" fmla="*/ 3480816 w 3480816"/>
                  <a:gd name="connsiteY1" fmla="*/ 0 h 318737"/>
                  <a:gd name="connsiteX2" fmla="*/ 3480816 w 3480816"/>
                  <a:gd name="connsiteY2" fmla="*/ 318737 h 318737"/>
                  <a:gd name="connsiteX3" fmla="*/ 0 w 3480816"/>
                  <a:gd name="connsiteY3" fmla="*/ 318737 h 318737"/>
                  <a:gd name="connsiteX4" fmla="*/ 0 w 3480816"/>
                  <a:gd name="connsiteY4" fmla="*/ 0 h 31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816" h="318737">
                    <a:moveTo>
                      <a:pt x="0" y="0"/>
                    </a:moveTo>
                    <a:lnTo>
                      <a:pt x="3480816" y="0"/>
                    </a:lnTo>
                    <a:lnTo>
                      <a:pt x="3480816" y="318737"/>
                    </a:lnTo>
                    <a:lnTo>
                      <a:pt x="0" y="3187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53340" rIns="142240" bIns="53340" spcCol="1270" anchor="ctr"/>
              <a:lstStyle/>
              <a:p>
                <a:pPr marL="0" marR="0" lvl="0" indent="0" algn="l" defTabSz="622300" rtl="0" eaLnBrk="0" fontAlgn="base" latinLnBrk="0" hangingPunct="0">
                  <a:lnSpc>
                    <a:spcPct val="90000"/>
                  </a:lnSpc>
                  <a:spcBef>
                    <a:spcPct val="0"/>
                  </a:spcBef>
                  <a:spcAft>
                    <a:spcPct val="35000"/>
                  </a:spcAft>
                  <a:buClrTx/>
                  <a:buSzTx/>
                  <a:buFontTx/>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隐藏域</a:t>
                </a:r>
                <a:endPar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622300" rtl="0" eaLnBrk="0" fontAlgn="base" latinLnBrk="0" hangingPunct="0">
                  <a:lnSpc>
                    <a:spcPct val="90000"/>
                  </a:lnSpc>
                  <a:spcBef>
                    <a:spcPct val="0"/>
                  </a:spcBef>
                  <a:spcAft>
                    <a:spcPct val="35000"/>
                  </a:spcAft>
                  <a:buClrTx/>
                  <a:buSzTx/>
                  <a:buFontTx/>
                  <a:buNone/>
                  <a:defRPr/>
                </a:pPr>
                <a:r>
                  <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&lt;input type=" hidden" /&gt;</a:t>
                </a:r>
                <a:endPar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19" name="任意多边形 18"/>
              <p:cNvSpPr/>
              <p:nvPr/>
            </p:nvSpPr>
            <p:spPr>
              <a:xfrm>
                <a:off x="5614851" y="3318462"/>
                <a:ext cx="1725554" cy="2684668"/>
              </a:xfrm>
              <a:custGeom>
                <a:avLst/>
                <a:gdLst>
                  <a:gd name="connsiteX0" fmla="*/ 0 w 1725168"/>
                  <a:gd name="connsiteY0" fmla="*/ 0 h 2685210"/>
                  <a:gd name="connsiteX1" fmla="*/ 1725168 w 1725168"/>
                  <a:gd name="connsiteY1" fmla="*/ 0 h 2685210"/>
                  <a:gd name="connsiteX2" fmla="*/ 1725168 w 1725168"/>
                  <a:gd name="connsiteY2" fmla="*/ 2685210 h 2685210"/>
                  <a:gd name="connsiteX3" fmla="*/ 0 w 1725168"/>
                  <a:gd name="connsiteY3" fmla="*/ 2685210 h 2685210"/>
                  <a:gd name="connsiteX4" fmla="*/ 0 w 1725168"/>
                  <a:gd name="connsiteY4" fmla="*/ 0 h 268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68" h="2685210">
                    <a:moveTo>
                      <a:pt x="0" y="0"/>
                    </a:moveTo>
                    <a:lnTo>
                      <a:pt x="1725168" y="0"/>
                    </a:lnTo>
                    <a:lnTo>
                      <a:pt x="1725168" y="2685210"/>
                    </a:lnTo>
                    <a:lnTo>
                      <a:pt x="0" y="268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marR="0" lvl="0" indent="0" algn="l" defTabSz="622300" rtl="0" eaLnBrk="0" fontAlgn="base" latinLnBrk="0" hangingPunct="0">
                  <a:lnSpc>
                    <a:spcPct val="150000"/>
                  </a:lnSpc>
                  <a:spcBef>
                    <a:spcPct val="0"/>
                  </a:spcBef>
                  <a:spcAft>
                    <a:spcPct val="35000"/>
                  </a:spcAft>
                  <a:buClrTx/>
                  <a:buSzTx/>
                  <a:buFontTx/>
                  <a:buNone/>
                  <a:defRPr/>
                </a:pP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隐藏域对于用户是不可见的，通常用于后台的程序，读者了解即可。</a:t>
                </a:r>
                <a:endPar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51207" name="矩形 15"/>
            <p:cNvSpPr/>
            <p:nvPr/>
          </p:nvSpPr>
          <p:spPr>
            <a:xfrm>
              <a:off x="1462681" y="3341703"/>
              <a:ext cx="3312518" cy="458908"/>
            </a:xfrm>
            <a:prstGeom prst="rect">
              <a:avLst/>
            </a:prstGeom>
            <a:noFill/>
            <a:ln w="9525">
              <a:noFill/>
            </a:ln>
          </p:spPr>
          <p:txBody>
            <a:bodyPr>
              <a:spAutoFit/>
            </a:bodyPr>
            <a:p>
              <a:pPr>
                <a:lnSpc>
                  <a:spcPct val="150000"/>
                </a:lnSpc>
              </a:pPr>
              <a:r>
                <a:rPr lang="fr-FR" altLang="zh-CN" b="1" dirty="0">
                  <a:solidFill>
                    <a:schemeClr val="bg1"/>
                  </a:solidFill>
                  <a:latin typeface="微软雅黑" panose="020B0503020204020204" pitchFamily="34" charset="-122"/>
                  <a:ea typeface="微软雅黑" panose="020B0503020204020204" pitchFamily="34" charset="-122"/>
                </a:rPr>
                <a:t>&lt;input type="hidden" /&gt;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2227"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2242"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791149"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7.4.1 input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52228" name="矩形 2"/>
          <p:cNvSpPr/>
          <p:nvPr/>
        </p:nvSpPr>
        <p:spPr>
          <a:xfrm>
            <a:off x="1100138" y="1965325"/>
            <a:ext cx="6654800" cy="839788"/>
          </a:xfrm>
          <a:prstGeom prst="rect">
            <a:avLst/>
          </a:prstGeom>
          <a:noFill/>
          <a:ln w="9525">
            <a:noFill/>
          </a:ln>
        </p:spPr>
        <p:txBody>
          <a:bodyPr>
            <a:spAutoFit/>
          </a:bodyPr>
          <a:p>
            <a:pPr>
              <a:lnSpc>
                <a:spcPct val="135000"/>
              </a:lnSpc>
            </a:pPr>
            <a:r>
              <a:rPr lang="zh-CN" altLang="zh-CN" dirty="0">
                <a:latin typeface="微软雅黑" panose="020B0503020204020204" pitchFamily="34" charset="-122"/>
                <a:ea typeface="微软雅黑" panose="020B0503020204020204" pitchFamily="34" charset="-122"/>
              </a:rPr>
              <a:t>在</a:t>
            </a:r>
            <a:r>
              <a:rPr lang="en-US" altLang="zh-CN" dirty="0">
                <a:solidFill>
                  <a:srgbClr val="1369B2"/>
                </a:solidFill>
                <a:latin typeface="微软雅黑" panose="020B0503020204020204" pitchFamily="34" charset="-122"/>
                <a:ea typeface="微软雅黑" panose="020B0503020204020204" pitchFamily="34" charset="-122"/>
              </a:rPr>
              <a:t>HTML5</a:t>
            </a:r>
            <a:r>
              <a:rPr lang="zh-CN" altLang="zh-CN" dirty="0">
                <a:latin typeface="微软雅黑" panose="020B0503020204020204" pitchFamily="34" charset="-122"/>
                <a:ea typeface="微软雅黑" panose="020B0503020204020204" pitchFamily="34" charset="-122"/>
              </a:rPr>
              <a:t>中，</a:t>
            </a:r>
            <a:r>
              <a:rPr lang="en-US" altLang="zh-CN" dirty="0">
                <a:solidFill>
                  <a:srgbClr val="1369B2"/>
                </a:solidFill>
                <a:latin typeface="微软雅黑" panose="020B0503020204020204" pitchFamily="34" charset="-122"/>
                <a:ea typeface="微软雅黑" panose="020B0503020204020204" pitchFamily="34" charset="-122"/>
              </a:rPr>
              <a:t>&lt;input&gt;</a:t>
            </a:r>
            <a:r>
              <a:rPr lang="zh-CN" altLang="en-US" dirty="0">
                <a:solidFill>
                  <a:srgbClr val="1369B2"/>
                </a:solidFill>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拥有多个</a:t>
            </a:r>
            <a:r>
              <a:rPr lang="en-US" altLang="zh-CN" dirty="0">
                <a:solidFill>
                  <a:srgbClr val="1369B2"/>
                </a:solidFill>
                <a:latin typeface="微软雅黑" panose="020B0503020204020204" pitchFamily="34" charset="-122"/>
                <a:ea typeface="微软雅黑" panose="020B0503020204020204" pitchFamily="34" charset="-122"/>
              </a:rPr>
              <a:t>type</a:t>
            </a:r>
            <a:r>
              <a:rPr lang="zh-CN" altLang="zh-CN" dirty="0">
                <a:latin typeface="微软雅黑" panose="020B0503020204020204" pitchFamily="34" charset="-122"/>
                <a:ea typeface="微软雅黑" panose="020B0503020204020204" pitchFamily="34" charset="-122"/>
              </a:rPr>
              <a:t>属性值，用于定义不同的控件类型。</a:t>
            </a: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43000" y="2995613"/>
            <a:ext cx="6157913" cy="3006725"/>
            <a:chOff x="1143000" y="2996175"/>
            <a:chExt cx="6157706" cy="3006955"/>
          </a:xfrm>
        </p:grpSpPr>
        <p:grpSp>
          <p:nvGrpSpPr>
            <p:cNvPr id="52230" name="组合 16"/>
            <p:cNvGrpSpPr/>
            <p:nvPr/>
          </p:nvGrpSpPr>
          <p:grpSpPr>
            <a:xfrm>
              <a:off x="1143000" y="2996175"/>
              <a:ext cx="6157706" cy="3006955"/>
              <a:chOff x="1143000" y="2996175"/>
              <a:chExt cx="6157706" cy="3006955"/>
            </a:xfrm>
          </p:grpSpPr>
          <p:grpSp>
            <p:nvGrpSpPr>
              <p:cNvPr id="52232" name="组合 5"/>
              <p:cNvGrpSpPr/>
              <p:nvPr/>
            </p:nvGrpSpPr>
            <p:grpSpPr>
              <a:xfrm>
                <a:off x="1143000" y="2996175"/>
                <a:ext cx="6157706" cy="3006955"/>
                <a:chOff x="1447803" y="2996175"/>
                <a:chExt cx="6157706" cy="3006955"/>
              </a:xfrm>
            </p:grpSpPr>
            <p:sp>
              <p:nvSpPr>
                <p:cNvPr id="17" name="矩形 16"/>
                <p:cNvSpPr/>
                <p:nvPr/>
              </p:nvSpPr>
              <p:spPr>
                <a:xfrm>
                  <a:off x="7461051" y="3318462"/>
                  <a:ext cx="144458" cy="2684668"/>
                </a:xfrm>
                <a:prstGeom prst="rect">
                  <a:avLst/>
                </a:prstGeom>
                <a:solidFill>
                  <a:srgbClr val="00B0F0">
                    <a:alpha val="59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8" name="图文框 17"/>
                <p:cNvSpPr/>
                <p:nvPr/>
              </p:nvSpPr>
              <p:spPr>
                <a:xfrm>
                  <a:off x="1654171" y="3318462"/>
                  <a:ext cx="3773361" cy="2684668"/>
                </a:xfrm>
                <a:prstGeom prst="frame">
                  <a:avLst>
                    <a:gd name="adj1" fmla="val 5450"/>
                  </a:avLst>
                </a:prstGeom>
                <a:solidFill>
                  <a:srgbClr val="00B0F0">
                    <a:alpha val="63000"/>
                  </a:srgbClr>
                </a:solidFill>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9" name="矩形 18"/>
                <p:cNvSpPr/>
                <p:nvPr/>
              </p:nvSpPr>
              <p:spPr>
                <a:xfrm>
                  <a:off x="1447803" y="2996175"/>
                  <a:ext cx="3632078" cy="2241721"/>
                </a:xfrm>
                <a:prstGeom prst="rect">
                  <a:avLst/>
                </a:prstGeom>
                <a:solidFill>
                  <a:srgbClr val="00B0F0"/>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任意多边形 19"/>
                <p:cNvSpPr/>
                <p:nvPr/>
              </p:nvSpPr>
              <p:spPr>
                <a:xfrm>
                  <a:off x="1773230" y="5207731"/>
                  <a:ext cx="3479683" cy="719193"/>
                </a:xfrm>
                <a:custGeom>
                  <a:avLst/>
                  <a:gdLst>
                    <a:gd name="connsiteX0" fmla="*/ 0 w 3480816"/>
                    <a:gd name="connsiteY0" fmla="*/ 0 h 318737"/>
                    <a:gd name="connsiteX1" fmla="*/ 3480816 w 3480816"/>
                    <a:gd name="connsiteY1" fmla="*/ 0 h 318737"/>
                    <a:gd name="connsiteX2" fmla="*/ 3480816 w 3480816"/>
                    <a:gd name="connsiteY2" fmla="*/ 318737 h 318737"/>
                    <a:gd name="connsiteX3" fmla="*/ 0 w 3480816"/>
                    <a:gd name="connsiteY3" fmla="*/ 318737 h 318737"/>
                    <a:gd name="connsiteX4" fmla="*/ 0 w 3480816"/>
                    <a:gd name="connsiteY4" fmla="*/ 0 h 31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816" h="318737">
                      <a:moveTo>
                        <a:pt x="0" y="0"/>
                      </a:moveTo>
                      <a:lnTo>
                        <a:pt x="3480816" y="0"/>
                      </a:lnTo>
                      <a:lnTo>
                        <a:pt x="3480816" y="318737"/>
                      </a:lnTo>
                      <a:lnTo>
                        <a:pt x="0" y="3187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53340" rIns="142240" bIns="53340" spcCol="1270" anchor="ctr"/>
                <a:lstStyle/>
                <a:p>
                  <a:pPr marL="0" marR="0" lvl="0" indent="0" algn="l" defTabSz="622300" rtl="0" eaLnBrk="0" fontAlgn="base" latinLnBrk="0" hangingPunct="0">
                    <a:lnSpc>
                      <a:spcPct val="90000"/>
                    </a:lnSpc>
                    <a:spcBef>
                      <a:spcPct val="0"/>
                    </a:spcBef>
                    <a:spcAft>
                      <a:spcPct val="35000"/>
                    </a:spcAft>
                    <a:buClrTx/>
                    <a:buSzTx/>
                    <a:buFontTx/>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文件域</a:t>
                  </a:r>
                  <a:endPar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622300" rtl="0" eaLnBrk="0" fontAlgn="base" latinLnBrk="0" hangingPunct="0">
                    <a:lnSpc>
                      <a:spcPct val="90000"/>
                    </a:lnSpc>
                    <a:spcBef>
                      <a:spcPct val="0"/>
                    </a:spcBef>
                    <a:spcAft>
                      <a:spcPct val="35000"/>
                    </a:spcAft>
                    <a:buClrTx/>
                    <a:buSzTx/>
                    <a:buFontTx/>
                    <a:buNone/>
                    <a:defRPr/>
                  </a:pPr>
                  <a:r>
                    <a:rPr kumimoji="0" lang="en-US" altLang="zh-CN"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&lt;input type="file" /&gt;</a:t>
                  </a:r>
                  <a:endPar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21" name="任意多边形 20"/>
                <p:cNvSpPr/>
                <p:nvPr/>
              </p:nvSpPr>
              <p:spPr>
                <a:xfrm>
                  <a:off x="5614851" y="3318462"/>
                  <a:ext cx="1725554" cy="2684668"/>
                </a:xfrm>
                <a:custGeom>
                  <a:avLst/>
                  <a:gdLst>
                    <a:gd name="connsiteX0" fmla="*/ 0 w 1725168"/>
                    <a:gd name="connsiteY0" fmla="*/ 0 h 2685210"/>
                    <a:gd name="connsiteX1" fmla="*/ 1725168 w 1725168"/>
                    <a:gd name="connsiteY1" fmla="*/ 0 h 2685210"/>
                    <a:gd name="connsiteX2" fmla="*/ 1725168 w 1725168"/>
                    <a:gd name="connsiteY2" fmla="*/ 2685210 h 2685210"/>
                    <a:gd name="connsiteX3" fmla="*/ 0 w 1725168"/>
                    <a:gd name="connsiteY3" fmla="*/ 2685210 h 2685210"/>
                    <a:gd name="connsiteX4" fmla="*/ 0 w 1725168"/>
                    <a:gd name="connsiteY4" fmla="*/ 0 h 268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68" h="2685210">
                      <a:moveTo>
                        <a:pt x="0" y="0"/>
                      </a:moveTo>
                      <a:lnTo>
                        <a:pt x="1725168" y="0"/>
                      </a:lnTo>
                      <a:lnTo>
                        <a:pt x="1725168" y="2685210"/>
                      </a:lnTo>
                      <a:lnTo>
                        <a:pt x="0" y="268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marR="0" lvl="0" indent="0" algn="l" defTabSz="622300" rtl="0" eaLnBrk="0" fontAlgn="base" latinLnBrk="0" hangingPunct="0">
                    <a:lnSpc>
                      <a:spcPct val="150000"/>
                    </a:lnSpc>
                    <a:spcBef>
                      <a:spcPct val="0"/>
                    </a:spcBef>
                    <a:spcAft>
                      <a:spcPct val="35000"/>
                    </a:spcAft>
                    <a:buClrTx/>
                    <a:buSzTx/>
                    <a:buFontTx/>
                    <a:buNone/>
                    <a:defRPr/>
                  </a:pP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当定义文件域时，页面中将出现一个文本框和一个“浏览</a:t>
                  </a:r>
                  <a:r>
                    <a:rPr kumimoji="0" lang="en-US" altLang="zh-CN"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按钮，用户可以通过填写文件路径或直接选择文件的方式，将文件提交给后台服务器。</a:t>
                  </a:r>
                  <a:endParaRPr kumimoji="0" lang="zh-CN" altLang="en-US" sz="1400" b="0" i="0" u="none" strike="noStrike" kern="1200" cap="none" spc="0" normalizeH="0" baseline="0" noProof="0" dirty="0">
                    <a:ln>
                      <a:noFill/>
                    </a:ln>
                    <a:solidFill>
                      <a:schemeClr val="tx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52233" name="矩形 15"/>
              <p:cNvSpPr/>
              <p:nvPr/>
            </p:nvSpPr>
            <p:spPr>
              <a:xfrm>
                <a:off x="1462681" y="3341703"/>
                <a:ext cx="3312518" cy="458908"/>
              </a:xfrm>
              <a:prstGeom prst="rect">
                <a:avLst/>
              </a:prstGeom>
              <a:noFill/>
              <a:ln w="9525">
                <a:noFill/>
              </a:ln>
            </p:spPr>
            <p:txBody>
              <a:bodyPr>
                <a:spAutoFit/>
              </a:bodyPr>
              <a:p>
                <a:pPr>
                  <a:lnSpc>
                    <a:spcPct val="150000"/>
                  </a:lnSpc>
                </a:pPr>
                <a:r>
                  <a:rPr lang="fr-FR" altLang="zh-CN" b="1" dirty="0">
                    <a:solidFill>
                      <a:schemeClr val="bg1"/>
                    </a:solidFill>
                    <a:latin typeface="微软雅黑" panose="020B0503020204020204" pitchFamily="34" charset="-122"/>
                    <a:ea typeface="微软雅黑" panose="020B0503020204020204" pitchFamily="34" charset="-122"/>
                  </a:rPr>
                  <a:t>&lt;input type="file" /&gt;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52231" name="Picture 2"/>
            <p:cNvPicPr>
              <a:picLocks noChangeAspect="1"/>
            </p:cNvPicPr>
            <p:nvPr/>
          </p:nvPicPr>
          <p:blipFill>
            <a:blip r:embed="rId2"/>
            <a:stretch>
              <a:fillRect/>
            </a:stretch>
          </p:blipFill>
          <p:spPr>
            <a:xfrm>
              <a:off x="1669747" y="3973440"/>
              <a:ext cx="1693863" cy="287337"/>
            </a:xfrm>
            <a:prstGeom prst="rect">
              <a:avLst/>
            </a:prstGeom>
            <a:noFill/>
            <a:ln w="2857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3251"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3262"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440750"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7.4.2 </a:t>
              </a:r>
              <a:r>
                <a:rPr kumimoji="0" lang="en-US" altLang="zh-CN" sz="2400" b="1" i="0" u="none" strike="noStrike" kern="1200" cap="none" spc="20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textarea</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 </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1" name="TextBox 8"/>
          <p:cNvSpPr txBox="1"/>
          <p:nvPr/>
        </p:nvSpPr>
        <p:spPr>
          <a:xfrm>
            <a:off x="1581150" y="2057400"/>
            <a:ext cx="2471738" cy="508000"/>
          </a:xfrm>
          <a:prstGeom prst="rect">
            <a:avLst/>
          </a:prstGeom>
          <a:noFill/>
          <a:ln w="9525">
            <a:noFill/>
          </a:ln>
        </p:spPr>
        <p:txBody>
          <a:bodyPr>
            <a:spAutoFit/>
          </a:bodyPr>
          <a:p>
            <a:pPr>
              <a:lnSpc>
                <a:spcPct val="150000"/>
              </a:lnSpc>
            </a:pPr>
            <a:r>
              <a:rPr lang="zh-CN" altLang="zh-CN" dirty="0">
                <a:latin typeface="微软雅黑" panose="020B0503020204020204" pitchFamily="34" charset="-122"/>
                <a:ea typeface="微软雅黑" panose="020B0503020204020204" pitchFamily="34" charset="-122"/>
              </a:rPr>
              <a:t>其基本语法格式如下：</a:t>
            </a:r>
            <a:endParaRPr lang="zh-CN" altLang="en-US" dirty="0">
              <a:latin typeface="微软雅黑" panose="020B0503020204020204" pitchFamily="34" charset="-122"/>
              <a:ea typeface="微软雅黑" panose="020B0503020204020204" pitchFamily="34" charset="-122"/>
            </a:endParaRPr>
          </a:p>
        </p:txBody>
      </p:sp>
      <p:sp>
        <p:nvSpPr>
          <p:cNvPr id="12" name="Text Box 8"/>
          <p:cNvSpPr txBox="1">
            <a:spLocks noChangeArrowheads="1"/>
          </p:cNvSpPr>
          <p:nvPr/>
        </p:nvSpPr>
        <p:spPr bwMode="auto">
          <a:xfrm>
            <a:off x="1692275" y="2578100"/>
            <a:ext cx="6142038" cy="1200150"/>
          </a:xfrm>
          <a:prstGeom prst="rect">
            <a:avLst/>
          </a:prstGeom>
          <a:solidFill>
            <a:srgbClr val="D5F4FF"/>
          </a:solidFill>
          <a:ln w="9525">
            <a:solidFill>
              <a:schemeClr val="bg1">
                <a:lumMod val="85000"/>
              </a:schemeClr>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&lt;</a:t>
            </a:r>
            <a:r>
              <a:rPr kumimoji="0" lang="en-US" altLang="zh-CN" sz="1600" b="0" i="0" u="none" strike="noStrike" kern="1200" cap="none" spc="0" normalizeH="0" baseline="0" noProof="0" dirty="0" err="1"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textarea</a:t>
            </a: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cols="</a:t>
            </a:r>
            <a:r>
              <a:rPr kumimoji="0" lang="zh-CN"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每行中的字符数</a:t>
            </a: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rows="</a:t>
            </a:r>
            <a:r>
              <a:rPr kumimoji="0" lang="zh-CN"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显示的行数</a:t>
            </a: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"&gt;</a:t>
            </a:r>
            <a:endParaRPr kumimoji="0" lang="zh-CN"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文本内容</a:t>
            </a:r>
            <a:endParaRPr kumimoji="0" lang="zh-CN"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&lt;/</a:t>
            </a:r>
            <a:r>
              <a:rPr kumimoji="0" lang="en-US" altLang="zh-CN" sz="1600" b="0" i="0" u="none" strike="noStrike" kern="1200" cap="none" spc="0" normalizeH="0" baseline="0" noProof="0" dirty="0" err="1"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textarea</a:t>
            </a: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rPr>
              <a:t>&gt;</a:t>
            </a:r>
            <a:endParaRPr kumimoji="0" lang="en-US" altLang="zh-CN" sz="16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宋体" panose="02010600030101010101" pitchFamily="2" charset="-122"/>
              <a:cs typeface="+mn-cs"/>
            </a:endParaRPr>
          </a:p>
        </p:txBody>
      </p:sp>
      <p:grpSp>
        <p:nvGrpSpPr>
          <p:cNvPr id="13" name="组合 12"/>
          <p:cNvGrpSpPr/>
          <p:nvPr/>
        </p:nvGrpSpPr>
        <p:grpSpPr>
          <a:xfrm>
            <a:off x="1598613" y="4100513"/>
            <a:ext cx="6326187" cy="1822450"/>
            <a:chOff x="1747565" y="5124230"/>
            <a:chExt cx="6367631" cy="1821268"/>
          </a:xfrm>
        </p:grpSpPr>
        <p:cxnSp>
          <p:nvCxnSpPr>
            <p:cNvPr id="14" name="直接连接符 13"/>
            <p:cNvCxnSpPr/>
            <p:nvPr/>
          </p:nvCxnSpPr>
          <p:spPr>
            <a:xfrm>
              <a:off x="1841841" y="5327298"/>
              <a:ext cx="6182276" cy="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53256" name="矩形 20"/>
            <p:cNvSpPr/>
            <p:nvPr/>
          </p:nvSpPr>
          <p:spPr>
            <a:xfrm>
              <a:off x="3889353" y="5124230"/>
              <a:ext cx="1159623" cy="369331"/>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p>
              <a:pPr algn="ct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结论</a:t>
              </a:r>
              <a:r>
                <a:rPr lang="en-US" altLang="zh-CN" dirty="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latin typeface="Arial" panose="020B0604020202020204" pitchFamily="34" charset="0"/>
              </a:endParaRPr>
            </a:p>
          </p:txBody>
        </p:sp>
        <p:cxnSp>
          <p:nvCxnSpPr>
            <p:cNvPr id="16" name="直接连接符 15"/>
            <p:cNvCxnSpPr/>
            <p:nvPr/>
          </p:nvCxnSpPr>
          <p:spPr>
            <a:xfrm>
              <a:off x="1750761" y="6945498"/>
              <a:ext cx="6316498" cy="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53258" name="矩形 15"/>
            <p:cNvSpPr/>
            <p:nvPr/>
          </p:nvSpPr>
          <p:spPr>
            <a:xfrm>
              <a:off x="1747565" y="5536828"/>
              <a:ext cx="6367631" cy="1289422"/>
            </a:xfrm>
            <a:prstGeom prst="rect">
              <a:avLst/>
            </a:prstGeom>
            <a:noFill/>
            <a:ln w="9525">
              <a:noFill/>
            </a:ln>
          </p:spPr>
          <p:txBody>
            <a:bodyPr>
              <a:spAutoFit/>
            </a:bodyPr>
            <a:p>
              <a:pPr>
                <a:lnSpc>
                  <a:spcPct val="150000"/>
                </a:lnSpc>
              </a:pPr>
              <a:r>
                <a:rPr lang="en-US" altLang="zh-CN" dirty="0">
                  <a:solidFill>
                    <a:srgbClr val="3BCCFF"/>
                  </a:solidFill>
                  <a:latin typeface="微软雅黑" panose="020B0503020204020204" pitchFamily="34" charset="-122"/>
                  <a:ea typeface="微软雅黑" panose="020B0503020204020204" pitchFamily="34" charset="-122"/>
                </a:rPr>
                <a:t>cols</a:t>
              </a:r>
              <a:r>
                <a:rPr lang="zh-CN" altLang="zh-CN" dirty="0">
                  <a:latin typeface="微软雅黑" panose="020B0503020204020204" pitchFamily="34" charset="-122"/>
                  <a:ea typeface="微软雅黑" panose="020B0503020204020204" pitchFamily="34" charset="-122"/>
                </a:rPr>
                <a:t>和</a:t>
              </a:r>
              <a:r>
                <a:rPr lang="en-US" altLang="zh-CN" dirty="0">
                  <a:solidFill>
                    <a:srgbClr val="3BCCFF"/>
                  </a:solidFill>
                  <a:latin typeface="微软雅黑" panose="020B0503020204020204" pitchFamily="34" charset="-122"/>
                  <a:ea typeface="微软雅黑" panose="020B0503020204020204" pitchFamily="34" charset="-122"/>
                </a:rPr>
                <a:t>rows</a:t>
              </a:r>
              <a:r>
                <a:rPr lang="zh-CN" altLang="zh-CN" dirty="0">
                  <a:latin typeface="微软雅黑" panose="020B0503020204020204" pitchFamily="34" charset="-122"/>
                  <a:ea typeface="微软雅黑" panose="020B0503020204020204" pitchFamily="34" charset="-122"/>
                </a:rPr>
                <a:t>为</a:t>
              </a:r>
              <a:r>
                <a:rPr lang="en-US" altLang="zh-CN" dirty="0">
                  <a:latin typeface="微软雅黑" panose="020B0503020204020204" pitchFamily="34" charset="-122"/>
                  <a:ea typeface="微软雅黑" panose="020B0503020204020204" pitchFamily="34" charset="-122"/>
                </a:rPr>
                <a:t>&lt;textarea&gt;</a:t>
              </a:r>
              <a:r>
                <a:rPr lang="zh-CN" altLang="zh-CN" dirty="0">
                  <a:latin typeface="微软雅黑" panose="020B0503020204020204" pitchFamily="34" charset="-122"/>
                  <a:ea typeface="微软雅黑" panose="020B0503020204020204" pitchFamily="34" charset="-122"/>
                </a:rPr>
                <a:t>标记的必须属性，其中</a:t>
              </a:r>
              <a:r>
                <a:rPr lang="en-US" altLang="zh-CN" dirty="0">
                  <a:latin typeface="微软雅黑" panose="020B0503020204020204" pitchFamily="34" charset="-122"/>
                  <a:ea typeface="微软雅黑" panose="020B0503020204020204" pitchFamily="34" charset="-122"/>
                </a:rPr>
                <a:t>cols</a:t>
              </a:r>
              <a:r>
                <a:rPr lang="zh-CN" altLang="zh-CN" dirty="0">
                  <a:latin typeface="微软雅黑" panose="020B0503020204020204" pitchFamily="34" charset="-122"/>
                  <a:ea typeface="微软雅黑" panose="020B0503020204020204" pitchFamily="34" charset="-122"/>
                </a:rPr>
                <a:t>用来定义多行文本输入框每行中的</a:t>
              </a:r>
              <a:r>
                <a:rPr lang="zh-CN" altLang="zh-CN" dirty="0">
                  <a:solidFill>
                    <a:srgbClr val="3BCCFF"/>
                  </a:solidFill>
                  <a:latin typeface="微软雅黑" panose="020B0503020204020204" pitchFamily="34" charset="-122"/>
                  <a:ea typeface="微软雅黑" panose="020B0503020204020204" pitchFamily="34" charset="-122"/>
                </a:rPr>
                <a:t>字符数</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rows</a:t>
              </a:r>
              <a:r>
                <a:rPr lang="zh-CN" altLang="zh-CN" dirty="0">
                  <a:latin typeface="微软雅黑" panose="020B0503020204020204" pitchFamily="34" charset="-122"/>
                  <a:ea typeface="微软雅黑" panose="020B0503020204020204" pitchFamily="34" charset="-122"/>
                </a:rPr>
                <a:t>用来定义多行文本输入框显示的</a:t>
              </a:r>
              <a:r>
                <a:rPr lang="zh-CN" altLang="zh-CN" dirty="0">
                  <a:solidFill>
                    <a:srgbClr val="3BCCFF"/>
                  </a:solidFill>
                  <a:latin typeface="微软雅黑" panose="020B0503020204020204" pitchFamily="34" charset="-122"/>
                  <a:ea typeface="微软雅黑" panose="020B0503020204020204" pitchFamily="34" charset="-122"/>
                </a:rPr>
                <a:t>行数</a:t>
              </a:r>
              <a:r>
                <a:rPr lang="zh-CN" altLang="zh-CN" dirty="0">
                  <a:latin typeface="微软雅黑" panose="020B0503020204020204" pitchFamily="34" charset="-122"/>
                  <a:ea typeface="微软雅黑" panose="020B0503020204020204" pitchFamily="34" charset="-122"/>
                </a:rPr>
                <a:t>，取值均为</a:t>
              </a:r>
              <a:r>
                <a:rPr lang="zh-CN" altLang="zh-CN" dirty="0">
                  <a:solidFill>
                    <a:srgbClr val="3BCCFF"/>
                  </a:solidFill>
                  <a:latin typeface="微软雅黑" panose="020B0503020204020204" pitchFamily="34" charset="-122"/>
                  <a:ea typeface="微软雅黑" panose="020B0503020204020204" pitchFamily="34" charset="-122"/>
                </a:rPr>
                <a:t>正整数</a:t>
              </a:r>
              <a:r>
                <a:rPr lang="zh-CN"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000000"/>
                                          </p:val>
                                        </p:tav>
                                        <p:tav tm="100000">
                                          <p:val>
                                            <p:strVal val="#ppt_w"/>
                                          </p:val>
                                        </p:tav>
                                      </p:tavLst>
                                    </p:anim>
                                    <p:anim calcmode="lin" valueType="num">
                                      <p:cBhvr>
                                        <p:cTn id="18" dur="500" fill="hold"/>
                                        <p:tgtEl>
                                          <p:spTgt spid="13"/>
                                        </p:tgtEl>
                                        <p:attrNameLst>
                                          <p:attrName>ppt_h</p:attrName>
                                        </p:attrNameLst>
                                      </p:cBhvr>
                                      <p:tavLst>
                                        <p:tav tm="0">
                                          <p:val>
                                            <p:fltVal val="0.00000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10"/>
          <p:cNvSpPr/>
          <p:nvPr/>
        </p:nvSpPr>
        <p:spPr>
          <a:xfrm>
            <a:off x="742950" y="2089150"/>
            <a:ext cx="2000250" cy="369888"/>
          </a:xfrm>
          <a:prstGeom prst="rect">
            <a:avLst/>
          </a:prstGeom>
          <a:noFill/>
          <a:ln w="9525">
            <a:noFill/>
          </a:ln>
        </p:spPr>
        <p:txBody>
          <a:bodyPr wrap="none">
            <a:spAutoFit/>
          </a:bodyPr>
          <a:p>
            <a:r>
              <a:rPr lang="en-US" altLang="zh-CN" dirty="0">
                <a:solidFill>
                  <a:srgbClr val="1369B2"/>
                </a:solidFill>
                <a:latin typeface="微软雅黑" panose="020B0503020204020204" pitchFamily="34" charset="-122"/>
                <a:ea typeface="微软雅黑" panose="020B0503020204020204" pitchFamily="34" charset="-122"/>
              </a:rPr>
              <a:t>textarea</a:t>
            </a:r>
            <a:r>
              <a:rPr lang="zh-CN" altLang="en-US" dirty="0">
                <a:latin typeface="微软雅黑" panose="020B0503020204020204" pitchFamily="34" charset="-122"/>
                <a:ea typeface="微软雅黑" panose="020B0503020204020204" pitchFamily="34" charset="-122"/>
              </a:rPr>
              <a:t>可选属性</a:t>
            </a:r>
            <a:endParaRPr lang="zh-CN" altLang="en-US" dirty="0">
              <a:latin typeface="Arial" panose="020B0604020202020204" pitchFamily="34" charset="0"/>
            </a:endParaRPr>
          </a:p>
        </p:txBody>
      </p:sp>
      <p:graphicFrame>
        <p:nvGraphicFramePr>
          <p:cNvPr id="12" name="表格 11"/>
          <p:cNvGraphicFramePr>
            <a:graphicFrameLocks noGrp="1"/>
          </p:cNvGraphicFramePr>
          <p:nvPr/>
        </p:nvGraphicFramePr>
        <p:xfrm>
          <a:off x="858838" y="2746375"/>
          <a:ext cx="7361238" cy="2822576"/>
        </p:xfrm>
        <a:graphic>
          <a:graphicData uri="http://schemas.openxmlformats.org/drawingml/2006/table">
            <a:tbl>
              <a:tblPr firstRow="1" firstCol="1">
                <a:tableStyleId>{00A15C55-8517-42AA-B614-E9B94910E393}</a:tableStyleId>
              </a:tblPr>
              <a:tblGrid>
                <a:gridCol w="1246173"/>
                <a:gridCol w="1891256"/>
                <a:gridCol w="4223808"/>
              </a:tblGrid>
              <a:tr h="707963">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属性</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属性值</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描述</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r>
              <a:tr h="704871">
                <a:tc>
                  <a:txBody>
                    <a:bodyPr/>
                    <a:lstStyle/>
                    <a:p>
                      <a:pPr algn="l">
                        <a:spcAft>
                          <a:spcPts val="0"/>
                        </a:spcAft>
                      </a:pPr>
                      <a:r>
                        <a:rPr lang="en-US" sz="1600" kern="100">
                          <a:effectLst/>
                          <a:latin typeface="微软雅黑" panose="020B0503020204020204" pitchFamily="34" charset="-122"/>
                          <a:ea typeface="微软雅黑" panose="020B0503020204020204" pitchFamily="34" charset="-122"/>
                        </a:rPr>
                        <a:t>name</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600" kern="100">
                          <a:effectLst/>
                          <a:latin typeface="微软雅黑" panose="020B0503020204020204" pitchFamily="34" charset="-122"/>
                          <a:ea typeface="微软雅黑" panose="020B0503020204020204" pitchFamily="34" charset="-122"/>
                        </a:rPr>
                        <a:t>由用户自定义</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600" kern="100" dirty="0">
                          <a:effectLst/>
                          <a:latin typeface="微软雅黑" panose="020B0503020204020204" pitchFamily="34" charset="-122"/>
                          <a:ea typeface="微软雅黑" panose="020B0503020204020204" pitchFamily="34" charset="-122"/>
                        </a:rPr>
                        <a:t>控件的名称</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r>
              <a:tr h="704871">
                <a:tc>
                  <a:txBody>
                    <a:bodyPr/>
                    <a:lstStyle/>
                    <a:p>
                      <a:pPr algn="l">
                        <a:spcAft>
                          <a:spcPts val="0"/>
                        </a:spcAft>
                      </a:pPr>
                      <a:r>
                        <a:rPr lang="en-US" sz="1600" kern="100">
                          <a:effectLst/>
                          <a:latin typeface="微软雅黑" panose="020B0503020204020204" pitchFamily="34" charset="-122"/>
                          <a:ea typeface="微软雅黑" panose="020B0503020204020204" pitchFamily="34" charset="-122"/>
                        </a:rPr>
                        <a:t>readonly</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en-US" sz="1600" kern="100">
                          <a:effectLst/>
                          <a:latin typeface="微软雅黑" panose="020B0503020204020204" pitchFamily="34" charset="-122"/>
                          <a:ea typeface="微软雅黑" panose="020B0503020204020204" pitchFamily="34" charset="-122"/>
                        </a:rPr>
                        <a:t>readonly</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600" kern="100">
                          <a:effectLst/>
                          <a:latin typeface="微软雅黑" panose="020B0503020204020204" pitchFamily="34" charset="-122"/>
                          <a:ea typeface="微软雅黑" panose="020B0503020204020204" pitchFamily="34" charset="-122"/>
                        </a:rPr>
                        <a:t>该控件内容为只读（不能编辑修改）</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r>
              <a:tr h="704871">
                <a:tc>
                  <a:txBody>
                    <a:bodyPr/>
                    <a:lstStyle/>
                    <a:p>
                      <a:pPr algn="l">
                        <a:spcAft>
                          <a:spcPts val="0"/>
                        </a:spcAft>
                      </a:pPr>
                      <a:r>
                        <a:rPr lang="en-US" sz="1600" kern="100">
                          <a:effectLst/>
                          <a:latin typeface="微软雅黑" panose="020B0503020204020204" pitchFamily="34" charset="-122"/>
                          <a:ea typeface="微软雅黑" panose="020B0503020204020204" pitchFamily="34" charset="-122"/>
                        </a:rPr>
                        <a:t>disabled</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en-US" sz="1600" kern="100">
                          <a:effectLst/>
                          <a:latin typeface="微软雅黑" panose="020B0503020204020204" pitchFamily="34" charset="-122"/>
                          <a:ea typeface="微软雅黑" panose="020B0503020204020204" pitchFamily="34" charset="-122"/>
                        </a:rPr>
                        <a:t>disabled</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600" kern="100" dirty="0">
                          <a:effectLst/>
                          <a:latin typeface="微软雅黑" panose="020B0503020204020204" pitchFamily="34" charset="-122"/>
                          <a:ea typeface="微软雅黑" panose="020B0503020204020204" pitchFamily="34" charset="-122"/>
                        </a:rPr>
                        <a:t>第一次加载页面时禁用该控件（显示为灰色）</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grpSp>
        <p:nvGrpSpPr>
          <p:cNvPr id="54298" name="组合 14"/>
          <p:cNvGrpSpPr/>
          <p:nvPr/>
        </p:nvGrpSpPr>
        <p:grpSpPr>
          <a:xfrm>
            <a:off x="0" y="969963"/>
            <a:ext cx="9144000" cy="1028700"/>
            <a:chOff x="0" y="969484"/>
            <a:chExt cx="9144000" cy="1029179"/>
          </a:xfrm>
        </p:grpSpPr>
        <p:sp>
          <p:nvSpPr>
            <p:cNvPr id="14" name="矩形 1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4302"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6" name="矩形 15"/>
            <p:cNvSpPr/>
            <p:nvPr/>
          </p:nvSpPr>
          <p:spPr>
            <a:xfrm>
              <a:off x="1755775" y="1142602"/>
              <a:ext cx="3440750"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7.4.2 </a:t>
              </a:r>
              <a:r>
                <a:rPr kumimoji="0" lang="en-US" altLang="zh-CN" sz="2400" b="1" i="0" u="none" strike="noStrike" kern="1200" cap="none" spc="20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textarea</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 </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5299" name="组合 14"/>
          <p:cNvGrpSpPr/>
          <p:nvPr/>
        </p:nvGrpSpPr>
        <p:grpSpPr>
          <a:xfrm>
            <a:off x="0" y="969963"/>
            <a:ext cx="9144000" cy="1028700"/>
            <a:chOff x="0" y="969484"/>
            <a:chExt cx="9144000" cy="1029179"/>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5307"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4" name="矩形 13"/>
            <p:cNvSpPr/>
            <p:nvPr/>
          </p:nvSpPr>
          <p:spPr>
            <a:xfrm>
              <a:off x="1755775" y="1142602"/>
              <a:ext cx="2884123"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7.4.3 select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5" name="矩形 14"/>
          <p:cNvSpPr/>
          <p:nvPr/>
        </p:nvSpPr>
        <p:spPr>
          <a:xfrm>
            <a:off x="750888" y="2147888"/>
            <a:ext cx="7118350" cy="400050"/>
          </a:xfrm>
          <a:prstGeom prst="rect">
            <a:avLst/>
          </a:prstGeom>
          <a:noFill/>
          <a:ln w="9525">
            <a:noFill/>
          </a:ln>
        </p:spPr>
        <p:txBody>
          <a:bodyPr>
            <a:spAutoFit/>
          </a:bodyPr>
          <a:p>
            <a:r>
              <a:rPr lang="zh-CN" altLang="zh-CN" sz="2000" dirty="0">
                <a:solidFill>
                  <a:srgbClr val="1369B2"/>
                </a:solidFill>
                <a:latin typeface="微软雅黑" panose="020B0503020204020204" pitchFamily="34" charset="-122"/>
                <a:ea typeface="微软雅黑" panose="020B0503020204020204" pitchFamily="34" charset="-122"/>
              </a:rPr>
              <a:t>浏览网页</a:t>
            </a:r>
            <a:r>
              <a:rPr lang="zh-CN" altLang="zh-CN" sz="2000" dirty="0">
                <a:latin typeface="微软雅黑" panose="020B0503020204020204" pitchFamily="34" charset="-122"/>
                <a:ea typeface="微软雅黑" panose="020B0503020204020204" pitchFamily="34" charset="-122"/>
              </a:rPr>
              <a:t>时，经常会看到包含多个选项的</a:t>
            </a:r>
            <a:r>
              <a:rPr lang="zh-CN" altLang="zh-CN" sz="2000" dirty="0">
                <a:solidFill>
                  <a:srgbClr val="1369B2"/>
                </a:solidFill>
                <a:latin typeface="微软雅黑" panose="020B0503020204020204" pitchFamily="34" charset="-122"/>
                <a:ea typeface="微软雅黑" panose="020B0503020204020204" pitchFamily="34" charset="-122"/>
              </a:rPr>
              <a:t>下拉菜单</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pic>
        <p:nvPicPr>
          <p:cNvPr id="16" name="Picture 45"/>
          <p:cNvPicPr>
            <a:picLocks noChangeAspect="1"/>
          </p:cNvPicPr>
          <p:nvPr/>
        </p:nvPicPr>
        <p:blipFill>
          <a:blip r:embed="rId2"/>
          <a:stretch>
            <a:fillRect/>
          </a:stretch>
        </p:blipFill>
        <p:spPr>
          <a:xfrm>
            <a:off x="679450" y="3084513"/>
            <a:ext cx="2312988" cy="2089150"/>
          </a:xfrm>
          <a:prstGeom prst="rect">
            <a:avLst/>
          </a:prstGeom>
          <a:noFill/>
          <a:ln w="28575">
            <a:noFill/>
          </a:ln>
        </p:spPr>
      </p:pic>
      <p:pic>
        <p:nvPicPr>
          <p:cNvPr id="17" name="Picture 46"/>
          <p:cNvPicPr>
            <a:picLocks noChangeAspect="1"/>
          </p:cNvPicPr>
          <p:nvPr/>
        </p:nvPicPr>
        <p:blipFill>
          <a:blip r:embed="rId3"/>
          <a:stretch>
            <a:fillRect/>
          </a:stretch>
        </p:blipFill>
        <p:spPr>
          <a:xfrm>
            <a:off x="3521075" y="3416300"/>
            <a:ext cx="2259013" cy="1757363"/>
          </a:xfrm>
          <a:prstGeom prst="rect">
            <a:avLst/>
          </a:prstGeom>
          <a:noFill/>
          <a:ln w="28575">
            <a:noFill/>
          </a:ln>
        </p:spPr>
      </p:pic>
      <p:pic>
        <p:nvPicPr>
          <p:cNvPr id="18" name="Picture 47"/>
          <p:cNvPicPr>
            <a:picLocks noChangeAspect="1"/>
          </p:cNvPicPr>
          <p:nvPr/>
        </p:nvPicPr>
        <p:blipFill>
          <a:blip r:embed="rId4"/>
          <a:stretch>
            <a:fillRect/>
          </a:stretch>
        </p:blipFill>
        <p:spPr>
          <a:xfrm>
            <a:off x="6359525" y="3416300"/>
            <a:ext cx="2070100" cy="1631950"/>
          </a:xfrm>
          <a:prstGeom prst="rect">
            <a:avLst/>
          </a:prstGeom>
          <a:noFill/>
          <a:ln w="2857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6323" name="组合 14"/>
          <p:cNvGrpSpPr/>
          <p:nvPr/>
        </p:nvGrpSpPr>
        <p:grpSpPr>
          <a:xfrm>
            <a:off x="0" y="969963"/>
            <a:ext cx="9144000" cy="1028700"/>
            <a:chOff x="0" y="969484"/>
            <a:chExt cx="9144000" cy="1029179"/>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633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4" name="矩形 13"/>
            <p:cNvSpPr/>
            <p:nvPr/>
          </p:nvSpPr>
          <p:spPr>
            <a:xfrm>
              <a:off x="1755775" y="1142602"/>
              <a:ext cx="2884123"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7.4.3 select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741363" y="2713038"/>
            <a:ext cx="7721600" cy="3100387"/>
            <a:chOff x="740681" y="1966911"/>
            <a:chExt cx="7723108" cy="3100905"/>
          </a:xfrm>
        </p:grpSpPr>
        <p:grpSp>
          <p:nvGrpSpPr>
            <p:cNvPr id="56326" name="组合 51"/>
            <p:cNvGrpSpPr/>
            <p:nvPr/>
          </p:nvGrpSpPr>
          <p:grpSpPr>
            <a:xfrm>
              <a:off x="740681" y="1966911"/>
              <a:ext cx="7723108" cy="3100905"/>
              <a:chOff x="740681" y="1966911"/>
              <a:chExt cx="7723108" cy="3100905"/>
            </a:xfrm>
          </p:grpSpPr>
          <p:grpSp>
            <p:nvGrpSpPr>
              <p:cNvPr id="56328" name="组合 72"/>
              <p:cNvGrpSpPr/>
              <p:nvPr/>
            </p:nvGrpSpPr>
            <p:grpSpPr>
              <a:xfrm>
                <a:off x="740681" y="1966911"/>
                <a:ext cx="7723108" cy="3100905"/>
                <a:chOff x="3957026" y="2388304"/>
                <a:chExt cx="12101423" cy="4814240"/>
              </a:xfrm>
            </p:grpSpPr>
            <p:sp>
              <p:nvSpPr>
                <p:cNvPr id="16" name="矩形 15"/>
                <p:cNvSpPr/>
                <p:nvPr/>
              </p:nvSpPr>
              <p:spPr>
                <a:xfrm>
                  <a:off x="3957026" y="2735875"/>
                  <a:ext cx="12101423" cy="4466669"/>
                </a:xfrm>
                <a:prstGeom prst="rect">
                  <a:avLst/>
                </a:prstGeom>
                <a:ln w="9525">
                  <a:solidFill>
                    <a:srgbClr val="1369B2"/>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任意多边形 16"/>
                <p:cNvSpPr/>
                <p:nvPr/>
              </p:nvSpPr>
              <p:spPr>
                <a:xfrm>
                  <a:off x="4631262" y="2388304"/>
                  <a:ext cx="3445821" cy="576821"/>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0070C0"/>
                </a:solidFill>
                <a:ln>
                  <a:solidFill>
                    <a:srgbClr val="1369B2"/>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56329" name="矩形 75"/>
              <p:cNvSpPr/>
              <p:nvPr/>
            </p:nvSpPr>
            <p:spPr>
              <a:xfrm>
                <a:off x="1238013" y="1976436"/>
                <a:ext cx="2109788" cy="368300"/>
              </a:xfrm>
              <a:prstGeom prst="rect">
                <a:avLst/>
              </a:prstGeom>
              <a:noFill/>
              <a:ln w="9525">
                <a:noFill/>
              </a:ln>
            </p:spPr>
            <p:txBody>
              <a:bodyPr>
                <a:spAutoFit/>
              </a:bodyPr>
              <a:p>
                <a:pPr algn="ctr"/>
                <a:r>
                  <a:rPr lang="zh-CN" altLang="en-US" dirty="0">
                    <a:solidFill>
                      <a:schemeClr val="bg1"/>
                    </a:solidFill>
                    <a:latin typeface="微软雅黑" panose="020B0503020204020204" pitchFamily="34" charset="-122"/>
                    <a:ea typeface="微软雅黑" panose="020B0503020204020204" pitchFamily="34" charset="-122"/>
                  </a:rPr>
                  <a:t>基本语法格式</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56327" name="矩形 5"/>
            <p:cNvSpPr/>
            <p:nvPr/>
          </p:nvSpPr>
          <p:spPr>
            <a:xfrm>
              <a:off x="1003139" y="2513313"/>
              <a:ext cx="7270498" cy="2297215"/>
            </a:xfrm>
            <a:prstGeom prst="rect">
              <a:avLst/>
            </a:prstGeom>
            <a:noFill/>
            <a:ln w="9525">
              <a:noFill/>
            </a:ln>
          </p:spPr>
          <p:txBody>
            <a:bodyPr>
              <a:spAutoFit/>
            </a:bodyPr>
            <a:p>
              <a:pPr>
                <a:lnSpc>
                  <a:spcPct val="135000"/>
                </a:lnSpc>
              </a:pPr>
              <a:r>
                <a:rPr lang="en-US" altLang="zh-CN" dirty="0">
                  <a:latin typeface="微软雅黑" panose="020B0503020204020204" pitchFamily="34" charset="-122"/>
                  <a:ea typeface="微软雅黑" panose="020B0503020204020204" pitchFamily="34" charset="-122"/>
                </a:rPr>
                <a:t> &lt;select&gt;</a:t>
              </a:r>
              <a:endParaRPr lang="zh-CN" altLang="zh-CN" dirty="0">
                <a:latin typeface="微软雅黑" panose="020B0503020204020204" pitchFamily="34" charset="-122"/>
                <a:ea typeface="微软雅黑" panose="020B0503020204020204" pitchFamily="34" charset="-122"/>
              </a:endParaRPr>
            </a:p>
            <a:p>
              <a:pPr>
                <a:lnSpc>
                  <a:spcPct val="135000"/>
                </a:lnSpc>
              </a:pPr>
              <a:r>
                <a:rPr lang="en-US" altLang="zh-CN" dirty="0">
                  <a:latin typeface="微软雅黑" panose="020B0503020204020204" pitchFamily="34" charset="-122"/>
                  <a:ea typeface="微软雅黑" panose="020B0503020204020204" pitchFamily="34" charset="-122"/>
                </a:rPr>
                <a:t>        &lt;option&gt;</a:t>
              </a:r>
              <a:r>
                <a:rPr lang="zh-CN" altLang="zh-CN" dirty="0">
                  <a:latin typeface="微软雅黑" panose="020B0503020204020204" pitchFamily="34" charset="-122"/>
                  <a:ea typeface="微软雅黑" panose="020B0503020204020204" pitchFamily="34" charset="-122"/>
                </a:rPr>
                <a:t>选项</a:t>
              </a:r>
              <a:r>
                <a:rPr lang="en-US" altLang="zh-CN" dirty="0">
                  <a:latin typeface="微软雅黑" panose="020B0503020204020204" pitchFamily="34" charset="-122"/>
                  <a:ea typeface="微软雅黑" panose="020B0503020204020204" pitchFamily="34" charset="-122"/>
                </a:rPr>
                <a:t>1&lt;/option&gt;</a:t>
              </a:r>
              <a:endParaRPr lang="zh-CN" altLang="zh-CN" dirty="0">
                <a:latin typeface="微软雅黑" panose="020B0503020204020204" pitchFamily="34" charset="-122"/>
                <a:ea typeface="微软雅黑" panose="020B0503020204020204" pitchFamily="34" charset="-122"/>
              </a:endParaRPr>
            </a:p>
            <a:p>
              <a:pPr>
                <a:lnSpc>
                  <a:spcPct val="135000"/>
                </a:lnSpc>
              </a:pPr>
              <a:r>
                <a:rPr lang="en-US" altLang="zh-CN" dirty="0">
                  <a:latin typeface="微软雅黑" panose="020B0503020204020204" pitchFamily="34" charset="-122"/>
                  <a:ea typeface="微软雅黑" panose="020B0503020204020204" pitchFamily="34" charset="-122"/>
                </a:rPr>
                <a:t>        &lt;option&gt;</a:t>
              </a:r>
              <a:r>
                <a:rPr lang="zh-CN" altLang="zh-CN" dirty="0">
                  <a:latin typeface="微软雅黑" panose="020B0503020204020204" pitchFamily="34" charset="-122"/>
                  <a:ea typeface="微软雅黑" panose="020B0503020204020204" pitchFamily="34" charset="-122"/>
                </a:rPr>
                <a:t>选项</a:t>
              </a:r>
              <a:r>
                <a:rPr lang="en-US" altLang="zh-CN" dirty="0">
                  <a:latin typeface="微软雅黑" panose="020B0503020204020204" pitchFamily="34" charset="-122"/>
                  <a:ea typeface="微软雅黑" panose="020B0503020204020204" pitchFamily="34" charset="-122"/>
                </a:rPr>
                <a:t>2&lt;/option&gt;</a:t>
              </a:r>
              <a:endParaRPr lang="zh-CN" altLang="zh-CN" dirty="0">
                <a:latin typeface="微软雅黑" panose="020B0503020204020204" pitchFamily="34" charset="-122"/>
                <a:ea typeface="微软雅黑" panose="020B0503020204020204" pitchFamily="34" charset="-122"/>
              </a:endParaRPr>
            </a:p>
            <a:p>
              <a:pPr>
                <a:lnSpc>
                  <a:spcPct val="135000"/>
                </a:lnSpc>
              </a:pPr>
              <a:r>
                <a:rPr lang="en-US" altLang="zh-CN" dirty="0">
                  <a:latin typeface="微软雅黑" panose="020B0503020204020204" pitchFamily="34" charset="-122"/>
                  <a:ea typeface="微软雅黑" panose="020B0503020204020204" pitchFamily="34" charset="-122"/>
                </a:rPr>
                <a:t>        &lt;option&gt;</a:t>
              </a:r>
              <a:r>
                <a:rPr lang="zh-CN" altLang="zh-CN" dirty="0">
                  <a:latin typeface="微软雅黑" panose="020B0503020204020204" pitchFamily="34" charset="-122"/>
                  <a:ea typeface="微软雅黑" panose="020B0503020204020204" pitchFamily="34" charset="-122"/>
                </a:rPr>
                <a:t>选项</a:t>
              </a:r>
              <a:r>
                <a:rPr lang="en-US" altLang="zh-CN" dirty="0">
                  <a:latin typeface="微软雅黑" panose="020B0503020204020204" pitchFamily="34" charset="-122"/>
                  <a:ea typeface="微软雅黑" panose="020B0503020204020204" pitchFamily="34" charset="-122"/>
                </a:rPr>
                <a:t>3&lt;/option&gt;</a:t>
              </a:r>
              <a:endParaRPr lang="zh-CN" altLang="zh-CN" dirty="0">
                <a:latin typeface="微软雅黑" panose="020B0503020204020204" pitchFamily="34" charset="-122"/>
                <a:ea typeface="微软雅黑" panose="020B0503020204020204" pitchFamily="34" charset="-122"/>
              </a:endParaRPr>
            </a:p>
            <a:p>
              <a:pPr>
                <a:lnSpc>
                  <a:spcPct val="135000"/>
                </a:lnSpc>
              </a:pPr>
              <a:r>
                <a:rPr lang="en-US" altLang="zh-CN" dirty="0">
                  <a:latin typeface="微软雅黑" panose="020B0503020204020204" pitchFamily="34" charset="-122"/>
                  <a:ea typeface="微软雅黑" panose="020B0503020204020204" pitchFamily="34" charset="-122"/>
                </a:rPr>
                <a:t>       ...</a:t>
              </a:r>
              <a:endParaRPr lang="zh-CN" altLang="zh-CN" dirty="0">
                <a:latin typeface="微软雅黑" panose="020B0503020204020204" pitchFamily="34" charset="-122"/>
                <a:ea typeface="微软雅黑" panose="020B0503020204020204" pitchFamily="34" charset="-122"/>
              </a:endParaRPr>
            </a:p>
            <a:p>
              <a:pPr>
                <a:lnSpc>
                  <a:spcPct val="135000"/>
                </a:lnSpc>
              </a:pPr>
              <a:r>
                <a:rPr lang="en-US" altLang="zh-CN" dirty="0">
                  <a:latin typeface="微软雅黑" panose="020B0503020204020204" pitchFamily="34" charset="-122"/>
                  <a:ea typeface="微软雅黑" panose="020B0503020204020204" pitchFamily="34" charset="-122"/>
                </a:rPr>
                <a:t>    &lt;/select&gt;</a:t>
              </a:r>
              <a:endParaRPr lang="zh-CN" altLang="en-US" dirty="0">
                <a:latin typeface="微软雅黑" panose="020B0503020204020204" pitchFamily="34" charset="-122"/>
                <a:ea typeface="微软雅黑" panose="020B0503020204020204" pitchFamily="34" charset="-122"/>
              </a:endParaRPr>
            </a:p>
          </p:txBody>
        </p:sp>
      </p:grpSp>
      <p:sp>
        <p:nvSpPr>
          <p:cNvPr id="18" name="矩形 17"/>
          <p:cNvSpPr/>
          <p:nvPr/>
        </p:nvSpPr>
        <p:spPr>
          <a:xfrm>
            <a:off x="669925" y="2092325"/>
            <a:ext cx="5607050" cy="369888"/>
          </a:xfrm>
          <a:prstGeom prst="rect">
            <a:avLst/>
          </a:prstGeom>
          <a:noFill/>
          <a:ln w="9525">
            <a:noFill/>
          </a:ln>
        </p:spPr>
        <p:txBody>
          <a:bodyPr>
            <a:spAutoFit/>
          </a:bodyPr>
          <a:p>
            <a:r>
              <a:rPr lang="zh-CN" altLang="zh-CN" dirty="0">
                <a:latin typeface="微软雅黑" panose="020B0503020204020204" pitchFamily="34" charset="-122"/>
                <a:ea typeface="微软雅黑" panose="020B0503020204020204" pitchFamily="34" charset="-122"/>
              </a:rPr>
              <a:t>使用</a:t>
            </a:r>
            <a:r>
              <a:rPr lang="en-US" altLang="zh-CN" dirty="0">
                <a:solidFill>
                  <a:srgbClr val="1369B2"/>
                </a:solidFill>
                <a:latin typeface="微软雅黑" panose="020B0503020204020204" pitchFamily="34" charset="-122"/>
                <a:ea typeface="微软雅黑" panose="020B0503020204020204" pitchFamily="34" charset="-122"/>
              </a:rPr>
              <a:t>select</a:t>
            </a:r>
            <a:r>
              <a:rPr lang="zh-CN" altLang="zh-CN" dirty="0">
                <a:solidFill>
                  <a:srgbClr val="1369B2"/>
                </a:solidFill>
                <a:latin typeface="微软雅黑" panose="020B0503020204020204" pitchFamily="34" charset="-122"/>
                <a:ea typeface="微软雅黑" panose="020B0503020204020204" pitchFamily="34" charset="-122"/>
              </a:rPr>
              <a:t>控件</a:t>
            </a:r>
            <a:r>
              <a:rPr lang="zh-CN" altLang="zh-CN" dirty="0">
                <a:latin typeface="微软雅黑" panose="020B0503020204020204" pitchFamily="34" charset="-122"/>
                <a:ea typeface="微软雅黑" panose="020B0503020204020204" pitchFamily="34" charset="-122"/>
              </a:rPr>
              <a:t>定义下拉菜单的</a:t>
            </a:r>
            <a:r>
              <a:rPr lang="zh-CN" altLang="zh-CN" dirty="0">
                <a:solidFill>
                  <a:srgbClr val="1369B2"/>
                </a:solidFill>
                <a:latin typeface="微软雅黑" panose="020B0503020204020204" pitchFamily="34" charset="-122"/>
                <a:ea typeface="微软雅黑" panose="020B0503020204020204" pitchFamily="34" charset="-122"/>
              </a:rPr>
              <a:t>基本语法格式</a:t>
            </a:r>
            <a:r>
              <a:rPr lang="zh-CN" altLang="en-US" dirty="0">
                <a:latin typeface="微软雅黑" panose="020B0503020204020204" pitchFamily="34" charset="-122"/>
                <a:ea typeface="微软雅黑" panose="020B0503020204020204" pitchFamily="34" charset="-122"/>
              </a:rPr>
              <a:t>如下：</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7.4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表单控件</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7347" name="组合 14"/>
          <p:cNvGrpSpPr/>
          <p:nvPr/>
        </p:nvGrpSpPr>
        <p:grpSpPr>
          <a:xfrm>
            <a:off x="0" y="969963"/>
            <a:ext cx="9144000" cy="1028700"/>
            <a:chOff x="0" y="969484"/>
            <a:chExt cx="9144000" cy="1029179"/>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737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4" name="矩形 13"/>
            <p:cNvSpPr/>
            <p:nvPr/>
          </p:nvSpPr>
          <p:spPr>
            <a:xfrm>
              <a:off x="1755775" y="1142602"/>
              <a:ext cx="2884123"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7.4.3 select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p:nvPr/>
        </p:nvSpPr>
        <p:spPr>
          <a:xfrm>
            <a:off x="685800" y="2089150"/>
            <a:ext cx="3390900" cy="369888"/>
          </a:xfrm>
          <a:prstGeom prst="rect">
            <a:avLst/>
          </a:prstGeom>
          <a:noFill/>
          <a:ln w="9525">
            <a:noFill/>
          </a:ln>
        </p:spPr>
        <p:txBody>
          <a:bodyPr wrap="none">
            <a:spAutoFit/>
          </a:bodyPr>
          <a:p>
            <a:r>
              <a:rPr lang="en-US" altLang="zh-CN" dirty="0">
                <a:solidFill>
                  <a:srgbClr val="1369B2"/>
                </a:solidFill>
                <a:latin typeface="微软雅黑" panose="020B0503020204020204" pitchFamily="34" charset="-122"/>
                <a:ea typeface="微软雅黑" panose="020B0503020204020204" pitchFamily="34" charset="-122"/>
              </a:rPr>
              <a:t>&lt;select&gt;</a:t>
            </a:r>
            <a:r>
              <a:rPr lang="zh-CN" altLang="zh-CN" dirty="0">
                <a:latin typeface="微软雅黑" panose="020B0503020204020204" pitchFamily="34" charset="-122"/>
                <a:ea typeface="微软雅黑" panose="020B0503020204020204" pitchFamily="34" charset="-122"/>
              </a:rPr>
              <a:t>和</a:t>
            </a:r>
            <a:r>
              <a:rPr lang="en-US" altLang="zh-CN" dirty="0">
                <a:solidFill>
                  <a:srgbClr val="1369B2"/>
                </a:solidFill>
                <a:latin typeface="微软雅黑" panose="020B0503020204020204" pitchFamily="34" charset="-122"/>
                <a:ea typeface="微软雅黑" panose="020B0503020204020204" pitchFamily="34" charset="-122"/>
              </a:rPr>
              <a:t>&lt;option&gt;</a:t>
            </a:r>
            <a:r>
              <a:rPr lang="zh-CN" altLang="en-US" dirty="0">
                <a:latin typeface="微软雅黑" panose="020B0503020204020204" pitchFamily="34" charset="-122"/>
                <a:ea typeface="微软雅黑" panose="020B0503020204020204" pitchFamily="34" charset="-122"/>
              </a:rPr>
              <a:t>标签</a:t>
            </a:r>
            <a:r>
              <a:rPr lang="zh-CN" altLang="zh-CN" dirty="0">
                <a:latin typeface="微软雅黑" panose="020B0503020204020204" pitchFamily="34" charset="-122"/>
                <a:ea typeface="微软雅黑" panose="020B0503020204020204" pitchFamily="34" charset="-122"/>
              </a:rPr>
              <a:t>属性</a:t>
            </a:r>
            <a:endParaRPr lang="zh-CN" altLang="en-US" dirty="0">
              <a:latin typeface="Arial" panose="020B0604020202020204" pitchFamily="34" charset="0"/>
            </a:endParaRPr>
          </a:p>
        </p:txBody>
      </p:sp>
      <p:graphicFrame>
        <p:nvGraphicFramePr>
          <p:cNvPr id="8" name="表格 7"/>
          <p:cNvGraphicFramePr>
            <a:graphicFrameLocks noGrp="1"/>
          </p:cNvGraphicFramePr>
          <p:nvPr/>
        </p:nvGraphicFramePr>
        <p:xfrm>
          <a:off x="798513" y="2762250"/>
          <a:ext cx="7453313" cy="3006726"/>
        </p:xfrm>
        <a:graphic>
          <a:graphicData uri="http://schemas.openxmlformats.org/drawingml/2006/table">
            <a:tbl>
              <a:tblPr firstRow="1" firstCol="1" bandRow="1">
                <a:tableStyleId>{00A15C55-8517-42AA-B614-E9B94910E393}</a:tableStyleId>
              </a:tblPr>
              <a:tblGrid>
                <a:gridCol w="1581921"/>
                <a:gridCol w="1469077"/>
                <a:gridCol w="4402314"/>
              </a:tblGrid>
              <a:tr h="480256">
                <a:tc>
                  <a:txBody>
                    <a:bodyPr/>
                    <a:lstStyle/>
                    <a:p>
                      <a:pPr algn="ctr">
                        <a:spcAft>
                          <a:spcPts val="0"/>
                        </a:spcAft>
                      </a:pPr>
                      <a:r>
                        <a:rPr lang="zh-CN" altLang="en-US" sz="1200" kern="100" dirty="0" smtClean="0">
                          <a:effectLst/>
                          <a:latin typeface="微软雅黑" panose="020B0503020204020204" pitchFamily="34" charset="-122"/>
                          <a:ea typeface="微软雅黑" panose="020B0503020204020204" pitchFamily="34" charset="-122"/>
                        </a:rPr>
                        <a:t>标签</a:t>
                      </a:r>
                      <a:r>
                        <a:rPr lang="zh-CN" sz="1200" kern="100" dirty="0" smtClean="0">
                          <a:effectLst/>
                          <a:latin typeface="微软雅黑" panose="020B0503020204020204" pitchFamily="34" charset="-122"/>
                          <a:ea typeface="微软雅黑" panose="020B0503020204020204" pitchFamily="34" charset="-122"/>
                        </a:rPr>
                        <a:t>名</a:t>
                      </a:r>
                      <a:endParaRPr lang="zh-CN" sz="1200" kern="100" dirty="0">
                        <a:effectLst/>
                        <a:latin typeface="微软雅黑" panose="020B0503020204020204" pitchFamily="34" charset="-122"/>
                        <a:ea typeface="微软雅黑" panose="020B0503020204020204" pitchFamily="34" charset="-122"/>
                      </a:endParaRPr>
                    </a:p>
                  </a:txBody>
                  <a:tcPr marL="68556" marR="68556" marT="0" marB="0" anchor="ct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常用属性</a:t>
                      </a:r>
                      <a:endParaRPr lang="zh-CN" sz="1200" kern="100" dirty="0">
                        <a:effectLst/>
                        <a:latin typeface="微软雅黑" panose="020B0503020204020204" pitchFamily="34" charset="-122"/>
                        <a:ea typeface="微软雅黑" panose="020B0503020204020204" pitchFamily="34" charset="-122"/>
                      </a:endParaRPr>
                    </a:p>
                  </a:txBody>
                  <a:tcPr marL="68556" marR="68556" marT="0" marB="0" anchor="ctr"/>
                </a:tc>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描述</a:t>
                      </a:r>
                      <a:endParaRPr lang="zh-CN" sz="1200" kern="100" dirty="0">
                        <a:effectLst/>
                        <a:latin typeface="微软雅黑" panose="020B0503020204020204" pitchFamily="34" charset="-122"/>
                        <a:ea typeface="微软雅黑" panose="020B0503020204020204" pitchFamily="34" charset="-122"/>
                      </a:endParaRPr>
                    </a:p>
                  </a:txBody>
                  <a:tcPr marL="68556" marR="68556" marT="0" marB="0" anchor="ctr"/>
                </a:tc>
              </a:tr>
              <a:tr h="610174">
                <a:tc rowSpan="2">
                  <a:txBody>
                    <a:bodyPr/>
                    <a:lstStyle/>
                    <a:p>
                      <a:pPr algn="l">
                        <a:spcAft>
                          <a:spcPts val="0"/>
                        </a:spcAft>
                      </a:pPr>
                      <a:r>
                        <a:rPr lang="en-US" sz="1200" kern="100">
                          <a:effectLst/>
                          <a:latin typeface="微软雅黑" panose="020B0503020204020204" pitchFamily="34" charset="-122"/>
                          <a:ea typeface="微软雅黑" panose="020B0503020204020204" pitchFamily="34" charset="-122"/>
                        </a:rPr>
                        <a:t>&lt;select&gt;</a:t>
                      </a:r>
                      <a:endParaRPr lang="zh-CN" sz="1200" kern="100">
                        <a:effectLst/>
                        <a:latin typeface="微软雅黑" panose="020B0503020204020204" pitchFamily="34" charset="-122"/>
                        <a:ea typeface="微软雅黑" panose="020B0503020204020204" pitchFamily="34" charset="-122"/>
                      </a:endParaRPr>
                    </a:p>
                  </a:txBody>
                  <a:tcPr marL="68556" marR="68556" marT="0" marB="0" anchor="ctr"/>
                </a:tc>
                <a:tc>
                  <a:txBody>
                    <a:bodyPr/>
                    <a:lstStyle/>
                    <a:p>
                      <a:pPr algn="l">
                        <a:spcAft>
                          <a:spcPts val="0"/>
                        </a:spcAft>
                      </a:pPr>
                      <a:r>
                        <a:rPr lang="en-US" sz="1200" kern="100">
                          <a:effectLst/>
                          <a:latin typeface="微软雅黑" panose="020B0503020204020204" pitchFamily="34" charset="-122"/>
                          <a:ea typeface="微软雅黑" panose="020B0503020204020204" pitchFamily="34" charset="-122"/>
                        </a:rPr>
                        <a:t>size</a:t>
                      </a:r>
                      <a:endParaRPr lang="zh-CN" sz="1200" kern="100">
                        <a:effectLst/>
                        <a:latin typeface="微软雅黑" panose="020B0503020204020204" pitchFamily="34" charset="-122"/>
                        <a:ea typeface="微软雅黑" panose="020B0503020204020204" pitchFamily="34" charset="-122"/>
                      </a:endParaRPr>
                    </a:p>
                  </a:txBody>
                  <a:tcPr marL="68556" marR="68556" marT="0" marB="0" anchor="ctr"/>
                </a:tc>
                <a:tc>
                  <a:txBody>
                    <a:bodyPr/>
                    <a:lstStyle/>
                    <a:p>
                      <a:pPr algn="l">
                        <a:lnSpc>
                          <a:spcPct val="150000"/>
                        </a:lnSpc>
                        <a:spcAft>
                          <a:spcPts val="0"/>
                        </a:spcAft>
                      </a:pPr>
                      <a:r>
                        <a:rPr lang="zh-CN" sz="1200" kern="100" dirty="0">
                          <a:effectLst/>
                          <a:latin typeface="微软雅黑" panose="020B0503020204020204" pitchFamily="34" charset="-122"/>
                          <a:ea typeface="微软雅黑" panose="020B0503020204020204" pitchFamily="34" charset="-122"/>
                        </a:rPr>
                        <a:t>指定下拉菜单的可见选项数（取值为正整数）。</a:t>
                      </a:r>
                      <a:endParaRPr lang="zh-CN" sz="1200" kern="100" dirty="0">
                        <a:effectLst/>
                        <a:latin typeface="微软雅黑" panose="020B0503020204020204" pitchFamily="34" charset="-122"/>
                        <a:ea typeface="微软雅黑" panose="020B0503020204020204" pitchFamily="34" charset="-122"/>
                      </a:endParaRPr>
                    </a:p>
                  </a:txBody>
                  <a:tcPr marL="68556" marR="68556" marT="0" marB="0" anchor="ctr"/>
                </a:tc>
              </a:tr>
              <a:tr h="1169880">
                <a:tc vMerge="1">
                  <a:tcPr>
                    <a:lnL w="12700" cap="flat" cmpd="sng" algn="ctr">
                      <a:solidFill>
                        <a:schemeClr val="accent3">
                          <a:lumMod val="85000"/>
                        </a:schemeClr>
                      </a:solidFill>
                      <a:prstDash val="solid"/>
                      <a:round/>
                      <a:headEnd type="none" w="med" len="med"/>
                      <a:tailEnd type="none" w="med" len="med"/>
                    </a:lnL>
                    <a:lnR w="12700" cap="flat" cmpd="sng" algn="ctr">
                      <a:solidFill>
                        <a:schemeClr val="accent3">
                          <a:lumMod val="85000"/>
                        </a:schemeClr>
                      </a:solidFill>
                      <a:prstDash val="solid"/>
                      <a:round/>
                      <a:headEnd type="none" w="med" len="med"/>
                      <a:tailEnd type="none" w="med" len="med"/>
                    </a:lnR>
                    <a:lnT w="12700" cap="flat" cmpd="sng" algn="ctr">
                      <a:solidFill>
                        <a:schemeClr val="accent3">
                          <a:lumMod val="85000"/>
                        </a:schemeClr>
                      </a:solidFill>
                      <a:prstDash val="solid"/>
                      <a:round/>
                      <a:headEnd type="none" w="med" len="med"/>
                      <a:tailEnd type="none" w="med" len="med"/>
                    </a:lnT>
                    <a:lnB w="12700" cap="flat" cmpd="sng" algn="ctr">
                      <a:solidFill>
                        <a:schemeClr val="accent3">
                          <a:lumMod val="85000"/>
                        </a:schemeClr>
                      </a:solidFill>
                      <a:prstDash val="solid"/>
                      <a:round/>
                      <a:headEnd type="none" w="med" len="med"/>
                      <a:tailEnd type="none" w="med" len="med"/>
                    </a:lnB>
                  </a:tcPr>
                </a:tc>
                <a:tc>
                  <a:txBody>
                    <a:bodyPr/>
                    <a:lstStyle/>
                    <a:p>
                      <a:pPr algn="l">
                        <a:spcAft>
                          <a:spcPts val="0"/>
                        </a:spcAft>
                      </a:pPr>
                      <a:r>
                        <a:rPr lang="en-US" sz="1200" kern="100">
                          <a:effectLst/>
                          <a:latin typeface="微软雅黑" panose="020B0503020204020204" pitchFamily="34" charset="-122"/>
                          <a:ea typeface="微软雅黑" panose="020B0503020204020204" pitchFamily="34" charset="-122"/>
                        </a:rPr>
                        <a:t>multiple</a:t>
                      </a:r>
                      <a:endParaRPr lang="zh-CN" sz="1200" kern="100">
                        <a:effectLst/>
                        <a:latin typeface="微软雅黑" panose="020B0503020204020204" pitchFamily="34" charset="-122"/>
                        <a:ea typeface="微软雅黑" panose="020B0503020204020204" pitchFamily="34" charset="-122"/>
                      </a:endParaRPr>
                    </a:p>
                  </a:txBody>
                  <a:tcPr marL="68556" marR="68556" marT="0" marB="0" anchor="ctr"/>
                </a:tc>
                <a:tc>
                  <a:txBody>
                    <a:bodyPr/>
                    <a:lstStyle/>
                    <a:p>
                      <a:pPr algn="just">
                        <a:lnSpc>
                          <a:spcPct val="150000"/>
                        </a:lnSpc>
                        <a:spcAft>
                          <a:spcPts val="0"/>
                        </a:spcAft>
                      </a:pPr>
                      <a:r>
                        <a:rPr lang="zh-CN" sz="1200" kern="100" dirty="0">
                          <a:effectLst/>
                          <a:latin typeface="微软雅黑" panose="020B0503020204020204" pitchFamily="34" charset="-122"/>
                          <a:ea typeface="微软雅黑" panose="020B0503020204020204" pitchFamily="34" charset="-122"/>
                        </a:rPr>
                        <a:t>定义</a:t>
                      </a:r>
                      <a:r>
                        <a:rPr lang="en-US" sz="1200" kern="100" dirty="0">
                          <a:effectLst/>
                          <a:latin typeface="微软雅黑" panose="020B0503020204020204" pitchFamily="34" charset="-122"/>
                          <a:ea typeface="微软雅黑" panose="020B0503020204020204" pitchFamily="34" charset="-122"/>
                        </a:rPr>
                        <a:t>multiple="multiple"</a:t>
                      </a:r>
                      <a:r>
                        <a:rPr lang="zh-CN" sz="1200" kern="100" dirty="0">
                          <a:effectLst/>
                          <a:latin typeface="微软雅黑" panose="020B0503020204020204" pitchFamily="34" charset="-122"/>
                          <a:ea typeface="微软雅黑" panose="020B0503020204020204" pitchFamily="34" charset="-122"/>
                        </a:rPr>
                        <a:t>时，下拉菜单将具有多项选择的功能，方法为按住</a:t>
                      </a:r>
                      <a:r>
                        <a:rPr lang="en-US" sz="1200" kern="100" dirty="0">
                          <a:effectLst/>
                          <a:latin typeface="微软雅黑" panose="020B0503020204020204" pitchFamily="34" charset="-122"/>
                          <a:ea typeface="微软雅黑" panose="020B0503020204020204" pitchFamily="34" charset="-122"/>
                        </a:rPr>
                        <a:t>Ctrl</a:t>
                      </a:r>
                      <a:r>
                        <a:rPr lang="zh-CN" sz="1200" kern="100" dirty="0">
                          <a:effectLst/>
                          <a:latin typeface="微软雅黑" panose="020B0503020204020204" pitchFamily="34" charset="-122"/>
                          <a:ea typeface="微软雅黑" panose="020B0503020204020204" pitchFamily="34" charset="-122"/>
                        </a:rPr>
                        <a:t>键的同时选择多项。</a:t>
                      </a:r>
                      <a:endParaRPr lang="zh-CN" sz="1200" kern="100" dirty="0">
                        <a:effectLst/>
                        <a:latin typeface="微软雅黑" panose="020B0503020204020204" pitchFamily="34" charset="-122"/>
                        <a:ea typeface="微软雅黑" panose="020B0503020204020204" pitchFamily="34" charset="-122"/>
                      </a:endParaRPr>
                    </a:p>
                  </a:txBody>
                  <a:tcPr marL="68556" marR="68556" marT="0" marB="0" anchor="ctr"/>
                </a:tc>
              </a:tr>
              <a:tr h="746416">
                <a:tc>
                  <a:txBody>
                    <a:bodyPr/>
                    <a:lstStyle/>
                    <a:p>
                      <a:pPr algn="l">
                        <a:spcAft>
                          <a:spcPts val="0"/>
                        </a:spcAft>
                      </a:pPr>
                      <a:r>
                        <a:rPr lang="en-US" sz="1200" kern="100">
                          <a:effectLst/>
                          <a:latin typeface="微软雅黑" panose="020B0503020204020204" pitchFamily="34" charset="-122"/>
                          <a:ea typeface="微软雅黑" panose="020B0503020204020204" pitchFamily="34" charset="-122"/>
                        </a:rPr>
                        <a:t>&lt;</a:t>
                      </a:r>
                      <a:r>
                        <a:rPr lang="en-US" sz="1200" kern="0">
                          <a:effectLst/>
                          <a:latin typeface="微软雅黑" panose="020B0503020204020204" pitchFamily="34" charset="-122"/>
                          <a:ea typeface="微软雅黑" panose="020B0503020204020204" pitchFamily="34" charset="-122"/>
                        </a:rPr>
                        <a:t>option</a:t>
                      </a:r>
                      <a:r>
                        <a:rPr lang="en-US" sz="1200" kern="100">
                          <a:effectLst/>
                          <a:latin typeface="微软雅黑" panose="020B0503020204020204" pitchFamily="34" charset="-122"/>
                          <a:ea typeface="微软雅黑" panose="020B0503020204020204" pitchFamily="34" charset="-122"/>
                        </a:rPr>
                        <a:t>&gt;</a:t>
                      </a:r>
                      <a:endParaRPr lang="zh-CN" sz="1200" kern="100">
                        <a:effectLst/>
                        <a:latin typeface="微软雅黑" panose="020B0503020204020204" pitchFamily="34" charset="-122"/>
                        <a:ea typeface="微软雅黑" panose="020B0503020204020204" pitchFamily="34" charset="-122"/>
                      </a:endParaRPr>
                    </a:p>
                  </a:txBody>
                  <a:tcPr marL="68556" marR="68556" marT="0" marB="0" anchor="ctr"/>
                </a:tc>
                <a:tc>
                  <a:txBody>
                    <a:bodyPr/>
                    <a:lstStyle/>
                    <a:p>
                      <a:pPr algn="l">
                        <a:spcAft>
                          <a:spcPts val="0"/>
                        </a:spcAft>
                      </a:pPr>
                      <a:r>
                        <a:rPr lang="en-US" sz="1200" kern="100" dirty="0">
                          <a:effectLst/>
                          <a:latin typeface="微软雅黑" panose="020B0503020204020204" pitchFamily="34" charset="-122"/>
                          <a:ea typeface="微软雅黑" panose="020B0503020204020204" pitchFamily="34" charset="-122"/>
                        </a:rPr>
                        <a:t>selected</a:t>
                      </a:r>
                      <a:endParaRPr lang="zh-CN" sz="1200" kern="100" dirty="0">
                        <a:effectLst/>
                        <a:latin typeface="微软雅黑" panose="020B0503020204020204" pitchFamily="34" charset="-122"/>
                        <a:ea typeface="微软雅黑" panose="020B0503020204020204" pitchFamily="34" charset="-122"/>
                      </a:endParaRPr>
                    </a:p>
                  </a:txBody>
                  <a:tcPr marL="68556" marR="68556" marT="0" marB="0" anchor="ctr"/>
                </a:tc>
                <a:tc>
                  <a:txBody>
                    <a:bodyPr/>
                    <a:lstStyle/>
                    <a:p>
                      <a:pPr algn="l">
                        <a:lnSpc>
                          <a:spcPct val="150000"/>
                        </a:lnSpc>
                        <a:spcAft>
                          <a:spcPts val="0"/>
                        </a:spcAft>
                      </a:pPr>
                      <a:r>
                        <a:rPr lang="zh-CN" sz="1200" kern="100" dirty="0">
                          <a:effectLst/>
                          <a:latin typeface="微软雅黑" panose="020B0503020204020204" pitchFamily="34" charset="-122"/>
                          <a:ea typeface="微软雅黑" panose="020B0503020204020204" pitchFamily="34" charset="-122"/>
                        </a:rPr>
                        <a:t>定义</a:t>
                      </a:r>
                      <a:r>
                        <a:rPr lang="en-US" sz="1200" kern="100" dirty="0">
                          <a:effectLst/>
                          <a:latin typeface="微软雅黑" panose="020B0503020204020204" pitchFamily="34" charset="-122"/>
                          <a:ea typeface="微软雅黑" panose="020B0503020204020204" pitchFamily="34" charset="-122"/>
                        </a:rPr>
                        <a:t>selected =" selected "</a:t>
                      </a:r>
                      <a:r>
                        <a:rPr lang="zh-CN" sz="1200" kern="100" dirty="0">
                          <a:effectLst/>
                          <a:latin typeface="微软雅黑" panose="020B0503020204020204" pitchFamily="34" charset="-122"/>
                          <a:ea typeface="微软雅黑" panose="020B0503020204020204" pitchFamily="34" charset="-122"/>
                        </a:rPr>
                        <a:t>时，当前项即为默认选中项。</a:t>
                      </a:r>
                      <a:endParaRPr lang="zh-CN" sz="1200" kern="100" dirty="0">
                        <a:effectLst/>
                        <a:latin typeface="微软雅黑" panose="020B0503020204020204" pitchFamily="34" charset="-122"/>
                        <a:ea typeface="微软雅黑" panose="020B0503020204020204" pitchFamily="34" charset="-122"/>
                      </a:endParaRPr>
                    </a:p>
                  </a:txBody>
                  <a:tcPr marL="68556" marR="68556"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Text Box 6"/>
          <p:cNvSpPr txBox="1">
            <a:spLocks noChangeArrowheads="1"/>
          </p:cNvSpPr>
          <p:nvPr/>
        </p:nvSpPr>
        <p:spPr bwMode="auto">
          <a:xfrm>
            <a:off x="2557463" y="2327275"/>
            <a:ext cx="5432425" cy="1884363"/>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HTML5</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中增加了许多新的表单功能，例如</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form</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属性、表单控件、</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input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控件类型、</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input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属性等，这些新增内容可以帮助设计人员更加高效和省力地制作出标准的</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Web</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表单。</a:t>
            </a:r>
            <a:endParaRPr kumimoji="0" lang="zh-CN" altLang="en-US"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bwMode="auto">
          <a:xfrm>
            <a:off x="22578" y="4950164"/>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矩形 14"/>
          <p:cNvSpPr/>
          <p:nvPr/>
        </p:nvSpPr>
        <p:spPr>
          <a:xfrm>
            <a:off x="2505075" y="5251450"/>
            <a:ext cx="5430838" cy="500063"/>
          </a:xfrm>
          <a:prstGeom prst="rect">
            <a:avLst/>
          </a:prstGeom>
          <a:noFill/>
          <a:ln w="9525">
            <a:noFill/>
          </a:ln>
        </p:spPr>
        <p:txBody>
          <a:bodyPr>
            <a:spAutoFit/>
          </a:bodyPr>
          <a:p>
            <a:pPr>
              <a:lnSpc>
                <a:spcPct val="150000"/>
              </a:lnSpc>
            </a:pPr>
            <a:r>
              <a:rPr lang="zh-CN" altLang="en-US" sz="2000" b="1" dirty="0">
                <a:latin typeface="微软雅黑" panose="020B0503020204020204" pitchFamily="34" charset="-122"/>
                <a:ea typeface="微软雅黑" panose="020B0503020204020204" pitchFamily="34" charset="-122"/>
              </a:rPr>
              <a:t>本节将对</a:t>
            </a:r>
            <a:r>
              <a:rPr lang="en-US" altLang="zh-CN" sz="2000" b="1" dirty="0">
                <a:latin typeface="微软雅黑" panose="020B0503020204020204" pitchFamily="34" charset="-122"/>
                <a:ea typeface="微软雅黑" panose="020B0503020204020204" pitchFamily="34" charset="-122"/>
              </a:rPr>
              <a:t>HTML5</a:t>
            </a:r>
            <a:r>
              <a:rPr lang="zh-CN" altLang="en-US" sz="2000" b="1" dirty="0">
                <a:latin typeface="微软雅黑" panose="020B0503020204020204" pitchFamily="34" charset="-122"/>
                <a:ea typeface="微软雅黑" panose="020B0503020204020204" pitchFamily="34" charset="-122"/>
              </a:rPr>
              <a:t>新增的表单属性做详细讲解。</a:t>
            </a:r>
            <a:endParaRPr lang="zh-CN" altLang="en-US" sz="2000" b="1" dirty="0">
              <a:latin typeface="微软雅黑" panose="020B0503020204020204" pitchFamily="34" charset="-122"/>
              <a:ea typeface="微软雅黑" panose="020B0503020204020204" pitchFamily="34" charset="-122"/>
            </a:endParaRPr>
          </a:p>
        </p:txBody>
      </p:sp>
      <p:pic>
        <p:nvPicPr>
          <p:cNvPr id="16"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48469"/>
            <a:ext cx="3649663" cy="59245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 name="AutoShape 207"/>
          <p:cNvSpPr>
            <a:spLocks noChangeArrowheads="1"/>
          </p:cNvSpPr>
          <p:nvPr/>
        </p:nvSpPr>
        <p:spPr bwMode="auto">
          <a:xfrm>
            <a:off x="233363" y="1127125"/>
            <a:ext cx="8724900" cy="5524500"/>
          </a:xfrm>
          <a:prstGeom prst="roundRect">
            <a:avLst>
              <a:gd name="adj" fmla="val 4171"/>
            </a:avLst>
          </a:prstGeom>
          <a:solidFill>
            <a:schemeClr val="bg1"/>
          </a:solidFill>
          <a:ln w="19050" algn="ctr">
            <a:solidFill>
              <a:schemeClr val="bg1">
                <a:lumMod val="95000"/>
              </a:schemeClr>
            </a:solidFill>
            <a:round/>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ln>
          <a:effectLst>
            <a:outerShdw blurRad="76200" dir="13500000" sy="23000" kx="1200000" algn="br" rotWithShape="0">
              <a:prstClr val="black">
                <a:alpha val="20000"/>
              </a:prstClr>
            </a:outerShdw>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7175" name="组合 311"/>
          <p:cNvGrpSpPr/>
          <p:nvPr/>
        </p:nvGrpSpPr>
        <p:grpSpPr>
          <a:xfrm>
            <a:off x="1106488" y="2987675"/>
            <a:ext cx="7629525" cy="668338"/>
            <a:chOff x="1029300" y="5045322"/>
            <a:chExt cx="7628925" cy="669008"/>
          </a:xfrm>
        </p:grpSpPr>
        <p:grpSp>
          <p:nvGrpSpPr>
            <p:cNvPr id="7194" name="组合 345"/>
            <p:cNvGrpSpPr/>
            <p:nvPr/>
          </p:nvGrpSpPr>
          <p:grpSpPr>
            <a:xfrm>
              <a:off x="2520950" y="5045323"/>
              <a:ext cx="6137275" cy="669007"/>
              <a:chOff x="2520950" y="4924673"/>
              <a:chExt cx="6137275" cy="789657"/>
            </a:xfrm>
          </p:grpSpPr>
          <p:sp>
            <p:nvSpPr>
              <p:cNvPr id="4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7200" name="组合 351"/>
              <p:cNvGrpSpPr/>
              <p:nvPr/>
            </p:nvGrpSpPr>
            <p:grpSpPr>
              <a:xfrm>
                <a:off x="2520950" y="4924673"/>
                <a:ext cx="6137275" cy="664245"/>
                <a:chOff x="2520950" y="4868193"/>
                <a:chExt cx="6137275" cy="720725"/>
              </a:xfrm>
            </p:grpSpPr>
            <p:sp>
              <p:nvSpPr>
                <p:cNvPr id="49"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0"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4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7196" name="组合 347"/>
            <p:cNvGrpSpPr/>
            <p:nvPr/>
          </p:nvGrpSpPr>
          <p:grpSpPr>
            <a:xfrm>
              <a:off x="1029300" y="5045322"/>
              <a:ext cx="635025" cy="637257"/>
              <a:chOff x="1098627" y="4776118"/>
              <a:chExt cx="903287" cy="906462"/>
            </a:xfrm>
          </p:grpSpPr>
          <p:sp>
            <p:nvSpPr>
              <p:cNvPr id="45" name="Oval 148"/>
              <p:cNvSpPr>
                <a:spLocks noChangeArrowheads="1"/>
              </p:cNvSpPr>
              <p:nvPr/>
            </p:nvSpPr>
            <p:spPr bwMode="auto">
              <a:xfrm>
                <a:off x="1098627" y="4776118"/>
                <a:ext cx="903180" cy="906418"/>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46"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7176" name="TextBox 312"/>
          <p:cNvSpPr txBox="1"/>
          <p:nvPr/>
        </p:nvSpPr>
        <p:spPr>
          <a:xfrm>
            <a:off x="3870325" y="1700213"/>
            <a:ext cx="3771900" cy="523875"/>
          </a:xfrm>
          <a:prstGeom prst="rect">
            <a:avLst/>
          </a:prstGeom>
          <a:noFill/>
          <a:ln w="9525">
            <a:noFill/>
          </a:ln>
        </p:spPr>
        <p:txBody>
          <a:bodyPr>
            <a:spAutoFit/>
          </a:bodyPr>
          <a:p>
            <a:r>
              <a:rPr lang="en-US" altLang="zh-CN" sz="2800" b="1" dirty="0">
                <a:latin typeface="Arial" panose="020B0604020202020204" pitchFamily="34" charset="0"/>
              </a:rPr>
              <a:t>7.3  </a:t>
            </a:r>
            <a:r>
              <a:rPr lang="zh-CN" altLang="en-US" sz="2800" b="1" dirty="0">
                <a:solidFill>
                  <a:srgbClr val="1369B2"/>
                </a:solidFill>
                <a:latin typeface="微软雅黑" panose="020B0503020204020204" pitchFamily="34" charset="-122"/>
                <a:ea typeface="微软雅黑" panose="020B0503020204020204" pitchFamily="34" charset="-122"/>
              </a:rPr>
              <a:t>表单</a:t>
            </a:r>
            <a:endParaRPr lang="zh-CN" altLang="en-US" sz="2800" b="1" dirty="0">
              <a:solidFill>
                <a:srgbClr val="00B0F0"/>
              </a:solidFill>
              <a:latin typeface="微软雅黑" panose="020B0503020204020204" pitchFamily="34" charset="-122"/>
              <a:ea typeface="微软雅黑" panose="020B0503020204020204" pitchFamily="34" charset="-122"/>
            </a:endParaRPr>
          </a:p>
        </p:txBody>
      </p:sp>
      <p:grpSp>
        <p:nvGrpSpPr>
          <p:cNvPr id="7177" name="组合 313"/>
          <p:cNvGrpSpPr/>
          <p:nvPr/>
        </p:nvGrpSpPr>
        <p:grpSpPr>
          <a:xfrm>
            <a:off x="1328738" y="3713163"/>
            <a:ext cx="7407275" cy="668337"/>
            <a:chOff x="1252258" y="5045323"/>
            <a:chExt cx="7405967" cy="669007"/>
          </a:xfrm>
        </p:grpSpPr>
        <p:grpSp>
          <p:nvGrpSpPr>
            <p:cNvPr id="7187" name="组合 338"/>
            <p:cNvGrpSpPr/>
            <p:nvPr/>
          </p:nvGrpSpPr>
          <p:grpSpPr>
            <a:xfrm>
              <a:off x="2520950" y="5045323"/>
              <a:ext cx="6137275" cy="669007"/>
              <a:chOff x="2520950" y="4924673"/>
              <a:chExt cx="6137275" cy="789657"/>
            </a:xfrm>
          </p:grpSpPr>
          <p:sp>
            <p:nvSpPr>
              <p:cNvPr id="38"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7191" name="组合 342"/>
              <p:cNvGrpSpPr/>
              <p:nvPr/>
            </p:nvGrpSpPr>
            <p:grpSpPr>
              <a:xfrm>
                <a:off x="2520950" y="4924673"/>
                <a:ext cx="6137275" cy="664245"/>
                <a:chOff x="2520950" y="4868193"/>
                <a:chExt cx="6137275" cy="720725"/>
              </a:xfrm>
            </p:grpSpPr>
            <p:sp>
              <p:nvSpPr>
                <p:cNvPr id="40"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41"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36"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7"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7178" name="组合 315"/>
          <p:cNvGrpSpPr/>
          <p:nvPr/>
        </p:nvGrpSpPr>
        <p:grpSpPr>
          <a:xfrm>
            <a:off x="1112838" y="3678238"/>
            <a:ext cx="635000" cy="638175"/>
            <a:chOff x="1190461" y="2772022"/>
            <a:chExt cx="635025" cy="637257"/>
          </a:xfrm>
        </p:grpSpPr>
        <p:sp>
          <p:nvSpPr>
            <p:cNvPr id="26"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7"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7179" name="TextBox 317"/>
          <p:cNvSpPr txBox="1"/>
          <p:nvPr/>
        </p:nvSpPr>
        <p:spPr>
          <a:xfrm>
            <a:off x="1055688" y="3105150"/>
            <a:ext cx="792162" cy="369888"/>
          </a:xfrm>
          <a:prstGeom prst="rect">
            <a:avLst/>
          </a:prstGeom>
          <a:noFill/>
          <a:ln w="9525">
            <a:noFill/>
          </a:ln>
        </p:spPr>
        <p:txBody>
          <a:bodyPr>
            <a:spAutoFit/>
          </a:bodyPr>
          <a:p>
            <a:r>
              <a:rPr lang="en-US" altLang="zh-CN" dirty="0">
                <a:latin typeface="Arial" panose="020B0604020202020204" pitchFamily="34" charset="0"/>
              </a:rPr>
              <a:t>7.3.1</a:t>
            </a:r>
            <a:endParaRPr lang="zh-CN" altLang="en-US" dirty="0">
              <a:latin typeface="Arial" panose="020B0604020202020204" pitchFamily="34" charset="0"/>
            </a:endParaRPr>
          </a:p>
        </p:txBody>
      </p:sp>
      <p:sp>
        <p:nvSpPr>
          <p:cNvPr id="7180" name="TextBox 318"/>
          <p:cNvSpPr txBox="1"/>
          <p:nvPr/>
        </p:nvSpPr>
        <p:spPr>
          <a:xfrm>
            <a:off x="1055688" y="3827463"/>
            <a:ext cx="792162" cy="369887"/>
          </a:xfrm>
          <a:prstGeom prst="rect">
            <a:avLst/>
          </a:prstGeom>
          <a:noFill/>
          <a:ln w="9525">
            <a:noFill/>
          </a:ln>
        </p:spPr>
        <p:txBody>
          <a:bodyPr>
            <a:spAutoFit/>
          </a:bodyPr>
          <a:p>
            <a:r>
              <a:rPr lang="en-US" altLang="zh-CN" dirty="0">
                <a:latin typeface="Arial" panose="020B0604020202020204" pitchFamily="34" charset="0"/>
              </a:rPr>
              <a:t>7.3.2</a:t>
            </a:r>
            <a:endParaRPr lang="zh-CN" altLang="en-US" dirty="0">
              <a:latin typeface="Arial" panose="020B0604020202020204" pitchFamily="34" charset="0"/>
            </a:endParaRPr>
          </a:p>
        </p:txBody>
      </p:sp>
      <p:sp>
        <p:nvSpPr>
          <p:cNvPr id="7181" name="TextBox 320"/>
          <p:cNvSpPr txBox="1"/>
          <p:nvPr/>
        </p:nvSpPr>
        <p:spPr>
          <a:xfrm>
            <a:off x="3213100" y="3089275"/>
            <a:ext cx="2185988" cy="369888"/>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表单的构成</a:t>
            </a:r>
            <a:endParaRPr lang="zh-CN" altLang="en-US" dirty="0">
              <a:latin typeface="微软雅黑" panose="020B0503020204020204" pitchFamily="34" charset="-122"/>
              <a:ea typeface="微软雅黑" panose="020B0503020204020204" pitchFamily="34" charset="-122"/>
            </a:endParaRPr>
          </a:p>
        </p:txBody>
      </p:sp>
      <p:sp>
        <p:nvSpPr>
          <p:cNvPr id="7182" name="TextBox 321"/>
          <p:cNvSpPr txBox="1"/>
          <p:nvPr/>
        </p:nvSpPr>
        <p:spPr>
          <a:xfrm>
            <a:off x="3213100" y="3814763"/>
            <a:ext cx="2671763"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创建表单</a:t>
            </a:r>
            <a:endParaRPr lang="zh-CN" altLang="en-US" dirty="0">
              <a:latin typeface="微软雅黑" panose="020B0503020204020204" pitchFamily="34" charset="-122"/>
              <a:ea typeface="微软雅黑" panose="020B0503020204020204" pitchFamily="34" charset="-122"/>
            </a:endParaRPr>
          </a:p>
        </p:txBody>
      </p:sp>
      <p:pic>
        <p:nvPicPr>
          <p:cNvPr id="7183" name="Picture 3">
            <a:hlinkClick r:id="" action="ppaction://noaction"/>
          </p:cNvPr>
          <p:cNvPicPr>
            <a:picLocks noChangeAspect="1"/>
          </p:cNvPicPr>
          <p:nvPr/>
        </p:nvPicPr>
        <p:blipFill>
          <a:blip r:embed="rId1"/>
          <a:stretch>
            <a:fillRect/>
          </a:stretch>
        </p:blipFill>
        <p:spPr>
          <a:xfrm>
            <a:off x="588963" y="1885950"/>
            <a:ext cx="1622425" cy="520700"/>
          </a:xfrm>
          <a:prstGeom prst="rect">
            <a:avLst/>
          </a:prstGeom>
          <a:noFill/>
          <a:ln w="28575">
            <a:noFill/>
          </a:ln>
        </p:spPr>
      </p:pic>
      <p:sp>
        <p:nvSpPr>
          <p:cNvPr id="48" name="标题 1"/>
          <p:cNvSpPr/>
          <p:nvPr/>
        </p:nvSpPr>
        <p:spPr>
          <a:xfrm>
            <a:off x="17637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知识架构</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8"/>
                                        </p:tgtEl>
                                      </p:cBhvr>
                                    </p:animEffect>
                                    <p:animScale>
                                      <p:cBhvr>
                                        <p:cTn id="7"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9395" name="组合 14"/>
          <p:cNvGrpSpPr/>
          <p:nvPr/>
        </p:nvGrpSpPr>
        <p:grpSpPr>
          <a:xfrm>
            <a:off x="0" y="969963"/>
            <a:ext cx="9144000" cy="1028700"/>
            <a:chOff x="0" y="969484"/>
            <a:chExt cx="9144000" cy="1029179"/>
          </a:xfrm>
        </p:grpSpPr>
        <p:sp>
          <p:nvSpPr>
            <p:cNvPr id="8" name="矩形 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940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2" name="矩形 11"/>
            <p:cNvSpPr/>
            <p:nvPr/>
          </p:nvSpPr>
          <p:spPr>
            <a:xfrm>
              <a:off x="1755775" y="1142602"/>
              <a:ext cx="3704027"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form</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565150" y="3303588"/>
            <a:ext cx="8261350" cy="752475"/>
            <a:chOff x="717285" y="4715621"/>
            <a:chExt cx="8042891" cy="752079"/>
          </a:xfrm>
        </p:grpSpPr>
        <p:sp>
          <p:nvSpPr>
            <p:cNvPr id="14" name="任意多边形 13"/>
            <p:cNvSpPr/>
            <p:nvPr/>
          </p:nvSpPr>
          <p:spPr>
            <a:xfrm>
              <a:off x="3935060" y="4715621"/>
              <a:ext cx="4825116" cy="752079"/>
            </a:xfrm>
            <a:custGeom>
              <a:avLst/>
              <a:gdLst>
                <a:gd name="connsiteX0" fmla="*/ 0 w 4825735"/>
                <a:gd name="connsiteY0" fmla="*/ 94010 h 752078"/>
                <a:gd name="connsiteX1" fmla="*/ 4449696 w 4825735"/>
                <a:gd name="connsiteY1" fmla="*/ 94010 h 752078"/>
                <a:gd name="connsiteX2" fmla="*/ 4449696 w 4825735"/>
                <a:gd name="connsiteY2" fmla="*/ 0 h 752078"/>
                <a:gd name="connsiteX3" fmla="*/ 4825735 w 4825735"/>
                <a:gd name="connsiteY3" fmla="*/ 376039 h 752078"/>
                <a:gd name="connsiteX4" fmla="*/ 4449696 w 4825735"/>
                <a:gd name="connsiteY4" fmla="*/ 752078 h 752078"/>
                <a:gd name="connsiteX5" fmla="*/ 4449696 w 4825735"/>
                <a:gd name="connsiteY5" fmla="*/ 658068 h 752078"/>
                <a:gd name="connsiteX6" fmla="*/ 0 w 4825735"/>
                <a:gd name="connsiteY6" fmla="*/ 658068 h 752078"/>
                <a:gd name="connsiteX7" fmla="*/ 0 w 4825735"/>
                <a:gd name="connsiteY7" fmla="*/ 94010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735" h="752078">
                  <a:moveTo>
                    <a:pt x="0" y="94010"/>
                  </a:moveTo>
                  <a:lnTo>
                    <a:pt x="4449696" y="94010"/>
                  </a:lnTo>
                  <a:lnTo>
                    <a:pt x="4449696" y="0"/>
                  </a:lnTo>
                  <a:lnTo>
                    <a:pt x="4825735" y="376039"/>
                  </a:lnTo>
                  <a:lnTo>
                    <a:pt x="4449696" y="752078"/>
                  </a:lnTo>
                  <a:lnTo>
                    <a:pt x="4449696" y="658068"/>
                  </a:lnTo>
                  <a:lnTo>
                    <a:pt x="0" y="658068"/>
                  </a:lnTo>
                  <a:lnTo>
                    <a:pt x="0" y="94010"/>
                  </a:lnTo>
                  <a:close/>
                </a:path>
              </a:pathLst>
            </a:custGeom>
          </p:spPr>
          <p:style>
            <a:lnRef idx="2">
              <a:schemeClr val="accent5">
                <a:tint val="40000"/>
                <a:alpha val="90000"/>
                <a:hueOff val="-2724539"/>
                <a:satOff val="-2520"/>
                <a:lumOff val="-2328"/>
                <a:alphaOff val="0"/>
              </a:schemeClr>
            </a:lnRef>
            <a:fillRef idx="1">
              <a:schemeClr val="accent5">
                <a:tint val="40000"/>
                <a:alpha val="90000"/>
                <a:hueOff val="-2724539"/>
                <a:satOff val="-2520"/>
                <a:lumOff val="-2328"/>
                <a:alphaOff val="0"/>
              </a:schemeClr>
            </a:fillRef>
            <a:effectRef idx="0">
              <a:schemeClr val="accent5">
                <a:tint val="40000"/>
                <a:alpha val="90000"/>
                <a:hueOff val="-2724539"/>
                <a:satOff val="-2520"/>
                <a:lumOff val="-2328"/>
                <a:alphaOff val="0"/>
              </a:schemeClr>
            </a:effectRef>
            <a:fontRef idx="minor">
              <a:schemeClr val="dk1">
                <a:hueOff val="0"/>
                <a:satOff val="0"/>
                <a:lumOff val="0"/>
                <a:alphaOff val="0"/>
              </a:schemeClr>
            </a:fontRef>
          </p:style>
          <p:txBody>
            <a:bodyPr lIns="7620" tIns="101630" rIns="289649" bIns="101630" spcCol="1270" anchor="ctr"/>
            <a:lstStyle/>
            <a:p>
              <a:pPr marL="114300" marR="0" lvl="1" indent="-114300" algn="l" defTabSz="533400" rtl="0" eaLnBrk="0" fontAlgn="base" latinLnBrk="0" hangingPunct="0">
                <a:lnSpc>
                  <a:spcPct val="90000"/>
                </a:lnSpc>
                <a:spcBef>
                  <a:spcPct val="0"/>
                </a:spcBef>
                <a:spcAft>
                  <a:spcPct val="15000"/>
                </a:spcAft>
                <a:buClrTx/>
                <a:buSzTx/>
                <a:buFontTx/>
                <a:buChar char="•"/>
                <a:defRPr/>
              </a:pPr>
              <a:r>
                <a:rPr kumimoji="0" 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autocomplete</a:t>
              </a:r>
              <a:r>
                <a:rPr kumimoji="0" lang="zh-CN"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属性用于指定表单是否有自动完成功能</a:t>
              </a:r>
              <a:endParaRPr kumimoji="0" lang="zh-CN" alt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任意多边形 16"/>
            <p:cNvSpPr/>
            <p:nvPr/>
          </p:nvSpPr>
          <p:spPr>
            <a:xfrm>
              <a:off x="717285" y="4715621"/>
              <a:ext cx="3217775" cy="752079"/>
            </a:xfrm>
            <a:custGeom>
              <a:avLst/>
              <a:gdLst>
                <a:gd name="connsiteX0" fmla="*/ 0 w 3217156"/>
                <a:gd name="connsiteY0" fmla="*/ 125349 h 752078"/>
                <a:gd name="connsiteX1" fmla="*/ 125349 w 3217156"/>
                <a:gd name="connsiteY1" fmla="*/ 0 h 752078"/>
                <a:gd name="connsiteX2" fmla="*/ 3091807 w 3217156"/>
                <a:gd name="connsiteY2" fmla="*/ 0 h 752078"/>
                <a:gd name="connsiteX3" fmla="*/ 3217156 w 3217156"/>
                <a:gd name="connsiteY3" fmla="*/ 125349 h 752078"/>
                <a:gd name="connsiteX4" fmla="*/ 3217156 w 3217156"/>
                <a:gd name="connsiteY4" fmla="*/ 626729 h 752078"/>
                <a:gd name="connsiteX5" fmla="*/ 3091807 w 3217156"/>
                <a:gd name="connsiteY5" fmla="*/ 752078 h 752078"/>
                <a:gd name="connsiteX6" fmla="*/ 125349 w 3217156"/>
                <a:gd name="connsiteY6" fmla="*/ 752078 h 752078"/>
                <a:gd name="connsiteX7" fmla="*/ 0 w 3217156"/>
                <a:gd name="connsiteY7" fmla="*/ 626729 h 752078"/>
                <a:gd name="connsiteX8" fmla="*/ 0 w 3217156"/>
                <a:gd name="connsiteY8" fmla="*/ 125349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7156" h="752078">
                  <a:moveTo>
                    <a:pt x="0" y="125349"/>
                  </a:moveTo>
                  <a:cubicBezTo>
                    <a:pt x="0" y="56121"/>
                    <a:pt x="56121" y="0"/>
                    <a:pt x="125349" y="0"/>
                  </a:cubicBezTo>
                  <a:lnTo>
                    <a:pt x="3091807" y="0"/>
                  </a:lnTo>
                  <a:cubicBezTo>
                    <a:pt x="3161035" y="0"/>
                    <a:pt x="3217156" y="56121"/>
                    <a:pt x="3217156" y="125349"/>
                  </a:cubicBezTo>
                  <a:lnTo>
                    <a:pt x="3217156" y="626729"/>
                  </a:lnTo>
                  <a:cubicBezTo>
                    <a:pt x="3217156" y="695957"/>
                    <a:pt x="3161035" y="752078"/>
                    <a:pt x="3091807" y="752078"/>
                  </a:cubicBezTo>
                  <a:lnTo>
                    <a:pt x="125349" y="752078"/>
                  </a:lnTo>
                  <a:cubicBezTo>
                    <a:pt x="56121" y="752078"/>
                    <a:pt x="0" y="695957"/>
                    <a:pt x="0" y="626729"/>
                  </a:cubicBezTo>
                  <a:lnTo>
                    <a:pt x="0" y="125349"/>
                  </a:lnTo>
                  <a:close/>
                </a:path>
              </a:pathLst>
            </a:custGeom>
          </p:spPr>
          <p:style>
            <a:lnRef idx="2">
              <a:schemeClr val="lt1">
                <a:hueOff val="0"/>
                <a:satOff val="0"/>
                <a:lumOff val="0"/>
                <a:alphaOff val="0"/>
              </a:schemeClr>
            </a:lnRef>
            <a:fillRef idx="1">
              <a:schemeClr val="accent5">
                <a:hueOff val="-2322388"/>
                <a:satOff val="23283"/>
                <a:lumOff val="-16173"/>
                <a:alphaOff val="0"/>
              </a:schemeClr>
            </a:fillRef>
            <a:effectRef idx="0">
              <a:schemeClr val="accent5">
                <a:hueOff val="-2322388"/>
                <a:satOff val="23283"/>
                <a:lumOff val="-16173"/>
                <a:alphaOff val="0"/>
              </a:schemeClr>
            </a:effectRef>
            <a:fontRef idx="minor">
              <a:schemeClr val="lt1"/>
            </a:fontRef>
          </p:style>
          <p:txBody>
            <a:bodyPr lIns="112913" tIns="74813" rIns="112913" bIns="74813" spcCol="1270" anchor="ct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autocomplete</a:t>
              </a:r>
              <a:r>
                <a:rPr kumimoji="0" lang="zh-CN"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属性</a:t>
              </a:r>
              <a:endParaRPr kumimoji="0" lang="zh-CN" altLang="en-US"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565150" y="4132263"/>
            <a:ext cx="8261350" cy="750887"/>
            <a:chOff x="717285" y="5542908"/>
            <a:chExt cx="8042891" cy="752078"/>
          </a:xfrm>
        </p:grpSpPr>
        <p:sp>
          <p:nvSpPr>
            <p:cNvPr id="19" name="任意多边形 18"/>
            <p:cNvSpPr/>
            <p:nvPr/>
          </p:nvSpPr>
          <p:spPr>
            <a:xfrm>
              <a:off x="3935060" y="5542908"/>
              <a:ext cx="4825116" cy="752078"/>
            </a:xfrm>
            <a:custGeom>
              <a:avLst/>
              <a:gdLst>
                <a:gd name="connsiteX0" fmla="*/ 0 w 4825735"/>
                <a:gd name="connsiteY0" fmla="*/ 94010 h 752078"/>
                <a:gd name="connsiteX1" fmla="*/ 4449696 w 4825735"/>
                <a:gd name="connsiteY1" fmla="*/ 94010 h 752078"/>
                <a:gd name="connsiteX2" fmla="*/ 4449696 w 4825735"/>
                <a:gd name="connsiteY2" fmla="*/ 0 h 752078"/>
                <a:gd name="connsiteX3" fmla="*/ 4825735 w 4825735"/>
                <a:gd name="connsiteY3" fmla="*/ 376039 h 752078"/>
                <a:gd name="connsiteX4" fmla="*/ 4449696 w 4825735"/>
                <a:gd name="connsiteY4" fmla="*/ 752078 h 752078"/>
                <a:gd name="connsiteX5" fmla="*/ 4449696 w 4825735"/>
                <a:gd name="connsiteY5" fmla="*/ 658068 h 752078"/>
                <a:gd name="connsiteX6" fmla="*/ 0 w 4825735"/>
                <a:gd name="connsiteY6" fmla="*/ 658068 h 752078"/>
                <a:gd name="connsiteX7" fmla="*/ 0 w 4825735"/>
                <a:gd name="connsiteY7" fmla="*/ 94010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735" h="752078">
                  <a:moveTo>
                    <a:pt x="0" y="94010"/>
                  </a:moveTo>
                  <a:lnTo>
                    <a:pt x="4449696" y="94010"/>
                  </a:lnTo>
                  <a:lnTo>
                    <a:pt x="4449696" y="0"/>
                  </a:lnTo>
                  <a:lnTo>
                    <a:pt x="4825735" y="376039"/>
                  </a:lnTo>
                  <a:lnTo>
                    <a:pt x="4449696" y="752078"/>
                  </a:lnTo>
                  <a:lnTo>
                    <a:pt x="4449696" y="658068"/>
                  </a:lnTo>
                  <a:lnTo>
                    <a:pt x="0" y="658068"/>
                  </a:lnTo>
                  <a:lnTo>
                    <a:pt x="0" y="94010"/>
                  </a:lnTo>
                  <a:close/>
                </a:path>
              </a:pathLst>
            </a:custGeom>
          </p:spPr>
          <p:style>
            <a:lnRef idx="2">
              <a:schemeClr val="accent5">
                <a:tint val="40000"/>
                <a:alpha val="90000"/>
                <a:hueOff val="-3632719"/>
                <a:satOff val="-3361"/>
                <a:lumOff val="-3105"/>
                <a:alphaOff val="0"/>
              </a:schemeClr>
            </a:lnRef>
            <a:fillRef idx="1">
              <a:schemeClr val="accent5">
                <a:tint val="40000"/>
                <a:alpha val="90000"/>
                <a:hueOff val="-3632719"/>
                <a:satOff val="-3361"/>
                <a:lumOff val="-3105"/>
                <a:alphaOff val="0"/>
              </a:schemeClr>
            </a:fillRef>
            <a:effectRef idx="0">
              <a:schemeClr val="accent5">
                <a:tint val="40000"/>
                <a:alpha val="90000"/>
                <a:hueOff val="-3632719"/>
                <a:satOff val="-3361"/>
                <a:lumOff val="-3105"/>
                <a:alphaOff val="0"/>
              </a:schemeClr>
            </a:effectRef>
            <a:fontRef idx="minor">
              <a:schemeClr val="dk1">
                <a:hueOff val="0"/>
                <a:satOff val="0"/>
                <a:lumOff val="0"/>
                <a:alphaOff val="0"/>
              </a:schemeClr>
            </a:fontRef>
          </p:style>
          <p:txBody>
            <a:bodyPr lIns="7620" tIns="101630" rIns="289649" bIns="101630" spcCol="1270" anchor="ctr"/>
            <a:lstStyle/>
            <a:p>
              <a:pPr marL="114300" marR="0" lvl="1" indent="-114300" algn="l" defTabSz="533400" rtl="0" eaLnBrk="0" fontAlgn="base" latinLnBrk="0" hangingPunct="0">
                <a:lnSpc>
                  <a:spcPct val="90000"/>
                </a:lnSpc>
                <a:spcBef>
                  <a:spcPct val="0"/>
                </a:spcBef>
                <a:spcAft>
                  <a:spcPct val="15000"/>
                </a:spcAft>
                <a:buClrTx/>
                <a:buSzTx/>
                <a:buFontTx/>
                <a:buChar char="•"/>
                <a:defRPr/>
              </a:pPr>
              <a:r>
                <a:rPr kumimoji="0" lang="en-US" sz="1200" b="0" i="0" u="none" strike="noStrike" kern="1200" cap="none" spc="0" normalizeH="0" baseline="0" noProof="0" dirty="0" err="1">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novalidate</a:t>
              </a:r>
              <a:r>
                <a:rPr kumimoji="0" lang="zh-CN"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rPr>
                <a:t>属性指定在提交表单时取消对表单进行有效的检查。</a:t>
              </a:r>
              <a:endParaRPr kumimoji="0" lang="zh-CN" altLang="en-US" sz="1200" b="0" i="0" u="none" strike="noStrike" kern="1200" cap="none" spc="0" normalizeH="0" baseline="0" noProof="0" dirty="0">
                <a:ln>
                  <a:noFill/>
                </a:ln>
                <a:solidFill>
                  <a:schemeClr val="dk1">
                    <a:hueOff val="0"/>
                    <a:satOff val="0"/>
                    <a:lumOff val="0"/>
                    <a:alphaOff val="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任意多边形 19"/>
            <p:cNvSpPr/>
            <p:nvPr/>
          </p:nvSpPr>
          <p:spPr>
            <a:xfrm>
              <a:off x="717285" y="5542908"/>
              <a:ext cx="3217775" cy="752078"/>
            </a:xfrm>
            <a:custGeom>
              <a:avLst/>
              <a:gdLst>
                <a:gd name="connsiteX0" fmla="*/ 0 w 3217156"/>
                <a:gd name="connsiteY0" fmla="*/ 125349 h 752078"/>
                <a:gd name="connsiteX1" fmla="*/ 125349 w 3217156"/>
                <a:gd name="connsiteY1" fmla="*/ 0 h 752078"/>
                <a:gd name="connsiteX2" fmla="*/ 3091807 w 3217156"/>
                <a:gd name="connsiteY2" fmla="*/ 0 h 752078"/>
                <a:gd name="connsiteX3" fmla="*/ 3217156 w 3217156"/>
                <a:gd name="connsiteY3" fmla="*/ 125349 h 752078"/>
                <a:gd name="connsiteX4" fmla="*/ 3217156 w 3217156"/>
                <a:gd name="connsiteY4" fmla="*/ 626729 h 752078"/>
                <a:gd name="connsiteX5" fmla="*/ 3091807 w 3217156"/>
                <a:gd name="connsiteY5" fmla="*/ 752078 h 752078"/>
                <a:gd name="connsiteX6" fmla="*/ 125349 w 3217156"/>
                <a:gd name="connsiteY6" fmla="*/ 752078 h 752078"/>
                <a:gd name="connsiteX7" fmla="*/ 0 w 3217156"/>
                <a:gd name="connsiteY7" fmla="*/ 626729 h 752078"/>
                <a:gd name="connsiteX8" fmla="*/ 0 w 3217156"/>
                <a:gd name="connsiteY8" fmla="*/ 125349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7156" h="752078">
                  <a:moveTo>
                    <a:pt x="0" y="125349"/>
                  </a:moveTo>
                  <a:cubicBezTo>
                    <a:pt x="0" y="56121"/>
                    <a:pt x="56121" y="0"/>
                    <a:pt x="125349" y="0"/>
                  </a:cubicBezTo>
                  <a:lnTo>
                    <a:pt x="3091807" y="0"/>
                  </a:lnTo>
                  <a:cubicBezTo>
                    <a:pt x="3161035" y="0"/>
                    <a:pt x="3217156" y="56121"/>
                    <a:pt x="3217156" y="125349"/>
                  </a:cubicBezTo>
                  <a:lnTo>
                    <a:pt x="3217156" y="626729"/>
                  </a:lnTo>
                  <a:cubicBezTo>
                    <a:pt x="3217156" y="695957"/>
                    <a:pt x="3161035" y="752078"/>
                    <a:pt x="3091807" y="752078"/>
                  </a:cubicBezTo>
                  <a:lnTo>
                    <a:pt x="125349" y="752078"/>
                  </a:lnTo>
                  <a:cubicBezTo>
                    <a:pt x="56121" y="752078"/>
                    <a:pt x="0" y="695957"/>
                    <a:pt x="0" y="626729"/>
                  </a:cubicBezTo>
                  <a:lnTo>
                    <a:pt x="0" y="125349"/>
                  </a:lnTo>
                  <a:close/>
                </a:path>
              </a:pathLst>
            </a:custGeom>
          </p:spPr>
          <p:style>
            <a:lnRef idx="2">
              <a:schemeClr val="lt1">
                <a:hueOff val="0"/>
                <a:satOff val="0"/>
                <a:lumOff val="0"/>
                <a:alphaOff val="0"/>
              </a:schemeClr>
            </a:lnRef>
            <a:fillRef idx="1">
              <a:schemeClr val="accent5">
                <a:hueOff val="-3096517"/>
                <a:satOff val="31044"/>
                <a:lumOff val="-21565"/>
                <a:alphaOff val="0"/>
              </a:schemeClr>
            </a:fillRef>
            <a:effectRef idx="0">
              <a:schemeClr val="accent5">
                <a:hueOff val="-3096517"/>
                <a:satOff val="31044"/>
                <a:lumOff val="-21565"/>
                <a:alphaOff val="0"/>
              </a:schemeClr>
            </a:effectRef>
            <a:fontRef idx="minor">
              <a:schemeClr val="lt1"/>
            </a:fontRef>
          </p:style>
          <p:txBody>
            <a:bodyPr lIns="112913" tIns="74813" rIns="112913" bIns="74813" spcCol="1270" anchor="ctr"/>
            <a:lstStyle/>
            <a:p>
              <a:pPr marL="0" marR="0" lvl="0" indent="0" algn="ctr" defTabSz="889000" rtl="0" eaLnBrk="0" fontAlgn="base" latinLnBrk="0" hangingPunct="0">
                <a:lnSpc>
                  <a:spcPct val="90000"/>
                </a:lnSpc>
                <a:spcBef>
                  <a:spcPct val="0"/>
                </a:spcBef>
                <a:spcAft>
                  <a:spcPct val="35000"/>
                </a:spcAft>
                <a:buClrTx/>
                <a:buSzTx/>
                <a:buFontTx/>
                <a:buNone/>
                <a:defRPr/>
              </a:pPr>
              <a:r>
                <a:rPr kumimoji="0" lang="en-US" sz="2000" b="0" i="0" u="none" strike="noStrike" kern="1200" cap="none" spc="0" normalizeH="0" baseline="0" noProof="0" dirty="0" err="1">
                  <a:ln>
                    <a:noFill/>
                  </a:ln>
                  <a:solidFill>
                    <a:schemeClr val="lt1"/>
                  </a:solidFill>
                  <a:effectLst/>
                  <a:uLnTx/>
                  <a:uFillTx/>
                  <a:latin typeface="微软雅黑" panose="020B0503020204020204" pitchFamily="34" charset="-122"/>
                  <a:ea typeface="微软雅黑" panose="020B0503020204020204" pitchFamily="34" charset="-122"/>
                  <a:cs typeface="+mn-cs"/>
                </a:rPr>
                <a:t>novalidate</a:t>
              </a:r>
              <a:r>
                <a:rPr kumimoji="0" lang="zh-CN"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属性</a:t>
              </a:r>
              <a:endParaRPr kumimoji="0" lang="zh-CN" altLang="en-US" sz="2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0419"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043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50769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全新的表单控件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pic>
        <p:nvPicPr>
          <p:cNvPr id="7" name="图片 1"/>
          <p:cNvPicPr>
            <a:picLocks noChangeAspect="1"/>
          </p:cNvPicPr>
          <p:nvPr/>
        </p:nvPicPr>
        <p:blipFill>
          <a:blip r:embed="rId2"/>
          <a:stretch>
            <a:fillRect/>
          </a:stretch>
        </p:blipFill>
        <p:spPr>
          <a:xfrm>
            <a:off x="4953000" y="4089400"/>
            <a:ext cx="3400425" cy="1428750"/>
          </a:xfrm>
          <a:prstGeom prst="rect">
            <a:avLst/>
          </a:prstGeom>
          <a:noFill/>
          <a:ln w="9525">
            <a:noFill/>
          </a:ln>
        </p:spPr>
      </p:pic>
      <p:grpSp>
        <p:nvGrpSpPr>
          <p:cNvPr id="8" name="组合 7"/>
          <p:cNvGrpSpPr/>
          <p:nvPr/>
        </p:nvGrpSpPr>
        <p:grpSpPr>
          <a:xfrm>
            <a:off x="1071563" y="2754313"/>
            <a:ext cx="3430587" cy="3638550"/>
            <a:chOff x="1071876" y="3036708"/>
            <a:chExt cx="3430131" cy="3638302"/>
          </a:xfrm>
        </p:grpSpPr>
        <p:grpSp>
          <p:nvGrpSpPr>
            <p:cNvPr id="60423" name="组合 4"/>
            <p:cNvGrpSpPr/>
            <p:nvPr/>
          </p:nvGrpSpPr>
          <p:grpSpPr>
            <a:xfrm>
              <a:off x="1071876" y="3036708"/>
              <a:ext cx="3430131" cy="3638302"/>
              <a:chOff x="868674" y="3036708"/>
              <a:chExt cx="3430131" cy="3638302"/>
            </a:xfrm>
          </p:grpSpPr>
          <p:sp>
            <p:nvSpPr>
              <p:cNvPr id="13" name="同侧圆角矩形 12"/>
              <p:cNvSpPr/>
              <p:nvPr/>
            </p:nvSpPr>
            <p:spPr>
              <a:xfrm>
                <a:off x="879785" y="3036708"/>
                <a:ext cx="3168229" cy="2365214"/>
              </a:xfrm>
              <a:prstGeom prst="round2SameRect">
                <a:avLst>
                  <a:gd name="adj1" fmla="val 8000"/>
                  <a:gd name="adj2" fmla="val 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868674" y="5405097"/>
                <a:ext cx="3168229" cy="1015931"/>
              </a:xfrm>
              <a:custGeom>
                <a:avLst/>
                <a:gdLst>
                  <a:gd name="connsiteX0" fmla="*/ 0 w 3168673"/>
                  <a:gd name="connsiteY0" fmla="*/ 0 h 1017099"/>
                  <a:gd name="connsiteX1" fmla="*/ 3168673 w 3168673"/>
                  <a:gd name="connsiteY1" fmla="*/ 0 h 1017099"/>
                  <a:gd name="connsiteX2" fmla="*/ 3168673 w 3168673"/>
                  <a:gd name="connsiteY2" fmla="*/ 1017099 h 1017099"/>
                  <a:gd name="connsiteX3" fmla="*/ 0 w 3168673"/>
                  <a:gd name="connsiteY3" fmla="*/ 1017099 h 1017099"/>
                  <a:gd name="connsiteX4" fmla="*/ 0 w 3168673"/>
                  <a:gd name="connsiteY4" fmla="*/ 0 h 10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673" h="1017099">
                    <a:moveTo>
                      <a:pt x="0" y="0"/>
                    </a:moveTo>
                    <a:lnTo>
                      <a:pt x="3168673" y="0"/>
                    </a:lnTo>
                    <a:lnTo>
                      <a:pt x="3168673" y="1017099"/>
                    </a:lnTo>
                    <a:lnTo>
                      <a:pt x="0" y="1017099"/>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47650" tIns="0" rIns="1019764" bIns="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3189290" y="5565423"/>
                <a:ext cx="1109515" cy="1109587"/>
              </a:xfrm>
              <a:prstGeom prst="ellips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sp>
          <p:nvSpPr>
            <p:cNvPr id="60424" name="矩形 20"/>
            <p:cNvSpPr/>
            <p:nvPr/>
          </p:nvSpPr>
          <p:spPr>
            <a:xfrm>
              <a:off x="1314450" y="3239606"/>
              <a:ext cx="2738261" cy="1938992"/>
            </a:xfrm>
            <a:prstGeom prst="rect">
              <a:avLst/>
            </a:prstGeom>
            <a:noFill/>
            <a:ln w="9525">
              <a:noFill/>
            </a:ln>
          </p:spPr>
          <p:txBody>
            <a:bodyPr>
              <a:spAutoFit/>
            </a:bodyPr>
            <a:p>
              <a:pPr>
                <a:lnSpc>
                  <a:spcPct val="150000"/>
                </a:lnSpc>
              </a:pPr>
              <a:r>
                <a:rPr lang="en-US" altLang="zh-CN" sz="1600" dirty="0">
                  <a:solidFill>
                    <a:srgbClr val="00B0F0"/>
                  </a:solidFill>
                  <a:latin typeface="微软雅黑" panose="020B0503020204020204" pitchFamily="34" charset="-122"/>
                  <a:ea typeface="微软雅黑" panose="020B0503020204020204" pitchFamily="34" charset="-122"/>
                </a:rPr>
                <a:t>autofocus</a:t>
              </a:r>
              <a:r>
                <a:rPr lang="zh-CN" altLang="en-US" sz="1600" dirty="0">
                  <a:solidFill>
                    <a:srgbClr val="00B0F0"/>
                  </a:solidFill>
                  <a:latin typeface="微软雅黑" panose="020B0503020204020204" pitchFamily="34" charset="-122"/>
                  <a:ea typeface="微软雅黑" panose="020B0503020204020204" pitchFamily="34" charset="-122"/>
                </a:rPr>
                <a:t>属性</a:t>
              </a:r>
              <a:r>
                <a:rPr lang="zh-CN" altLang="en-US" sz="1600" dirty="0">
                  <a:latin typeface="微软雅黑" panose="020B0503020204020204" pitchFamily="34" charset="-122"/>
                  <a:ea typeface="微软雅黑" panose="020B0503020204020204" pitchFamily="34" charset="-122"/>
                </a:rPr>
                <a:t>用于指定页面加载后是否</a:t>
              </a:r>
              <a:r>
                <a:rPr lang="zh-CN" altLang="en-US" sz="1600" dirty="0">
                  <a:solidFill>
                    <a:srgbClr val="00B0F0"/>
                  </a:solidFill>
                  <a:latin typeface="微软雅黑" panose="020B0503020204020204" pitchFamily="34" charset="-122"/>
                  <a:ea typeface="微软雅黑" panose="020B0503020204020204" pitchFamily="34" charset="-122"/>
                </a:rPr>
                <a:t>自动获取焦点</a:t>
              </a:r>
              <a:r>
                <a:rPr lang="zh-CN" altLang="en-US" sz="1600" dirty="0">
                  <a:latin typeface="微软雅黑" panose="020B0503020204020204" pitchFamily="34" charset="-122"/>
                  <a:ea typeface="微软雅黑" panose="020B0503020204020204" pitchFamily="34" charset="-122"/>
                </a:rPr>
                <a:t>，将标签的属性值指定为</a:t>
              </a:r>
              <a:r>
                <a:rPr lang="en-US" altLang="zh-CN" sz="1600" dirty="0">
                  <a:solidFill>
                    <a:srgbClr val="00B0F0"/>
                  </a:solidFill>
                  <a:latin typeface="微软雅黑" panose="020B0503020204020204" pitchFamily="34" charset="-122"/>
                  <a:ea typeface="微软雅黑" panose="020B0503020204020204" pitchFamily="34" charset="-122"/>
                </a:rPr>
                <a:t>true</a:t>
              </a:r>
              <a:r>
                <a:rPr lang="zh-CN" altLang="en-US" sz="1600" dirty="0">
                  <a:latin typeface="微软雅黑" panose="020B0503020204020204" pitchFamily="34" charset="-122"/>
                  <a:ea typeface="微软雅黑" panose="020B0503020204020204" pitchFamily="34" charset="-122"/>
                </a:rPr>
                <a:t>时，表示页面加载完毕后会自动获取该</a:t>
              </a:r>
              <a:r>
                <a:rPr lang="zh-CN" altLang="en-US" sz="1600" dirty="0">
                  <a:solidFill>
                    <a:srgbClr val="00B0F0"/>
                  </a:solidFill>
                  <a:latin typeface="微软雅黑" panose="020B0503020204020204" pitchFamily="34" charset="-122"/>
                  <a:ea typeface="微软雅黑" panose="020B0503020204020204" pitchFamily="34" charset="-122"/>
                </a:rPr>
                <a:t>焦点</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60425" name="矩形 21"/>
            <p:cNvSpPr/>
            <p:nvPr/>
          </p:nvSpPr>
          <p:spPr>
            <a:xfrm>
              <a:off x="1308107" y="5735863"/>
              <a:ext cx="2450809" cy="369332"/>
            </a:xfrm>
            <a:prstGeom prst="rect">
              <a:avLst/>
            </a:prstGeom>
            <a:noFill/>
            <a:ln w="9525">
              <a:noFill/>
            </a:ln>
          </p:spPr>
          <p:txBody>
            <a:bodyPr>
              <a:spAutoFit/>
            </a:bodyPr>
            <a:p>
              <a:r>
                <a:rPr lang="en-US" altLang="zh-CN" b="1" dirty="0">
                  <a:solidFill>
                    <a:schemeClr val="bg1"/>
                  </a:solidFill>
                  <a:latin typeface="微软雅黑" panose="020B0503020204020204" pitchFamily="34" charset="-122"/>
                  <a:ea typeface="微软雅黑" panose="020B0503020204020204" pitchFamily="34" charset="-122"/>
                </a:rPr>
                <a:t>autofocus</a:t>
              </a:r>
              <a:r>
                <a:rPr lang="zh-CN" altLang="en-US" b="1" dirty="0">
                  <a:solidFill>
                    <a:schemeClr val="bg1"/>
                  </a:solidFill>
                  <a:latin typeface="微软雅黑" panose="020B0503020204020204" pitchFamily="34" charset="-122"/>
                  <a:ea typeface="微软雅黑" panose="020B0503020204020204" pitchFamily="34" charset="-122"/>
                </a:rPr>
                <a:t>属性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0426" name="矩形 22"/>
            <p:cNvSpPr/>
            <p:nvPr/>
          </p:nvSpPr>
          <p:spPr>
            <a:xfrm>
              <a:off x="3713760" y="5800358"/>
              <a:ext cx="470000" cy="646331"/>
            </a:xfrm>
            <a:prstGeom prst="rect">
              <a:avLst/>
            </a:prstGeom>
            <a:noFill/>
            <a:ln w="9525">
              <a:noFill/>
            </a:ln>
          </p:spPr>
          <p:txBody>
            <a:bodyPr wrap="none">
              <a:spAutoFit/>
            </a:bodyPr>
            <a:p>
              <a:r>
                <a:rPr lang="en-US" altLang="zh-CN" sz="3600" b="1" dirty="0">
                  <a:solidFill>
                    <a:srgbClr val="00B0F0"/>
                  </a:solidFill>
                  <a:latin typeface="微软雅黑" panose="020B0503020204020204" pitchFamily="34" charset="-122"/>
                  <a:ea typeface="微软雅黑" panose="020B0503020204020204" pitchFamily="34" charset="-122"/>
                </a:rPr>
                <a:t>1</a:t>
              </a:r>
              <a:endParaRPr lang="zh-CN" altLang="en-US" sz="3600" dirty="0">
                <a:latin typeface="Arial" panose="020B0604020202020204" pitchFamily="34" charset="0"/>
              </a:endParaRPr>
            </a:p>
          </p:txBody>
        </p:sp>
      </p:grpSp>
      <p:sp>
        <p:nvSpPr>
          <p:cNvPr id="2" name="矩形 1"/>
          <p:cNvSpPr/>
          <p:nvPr/>
        </p:nvSpPr>
        <p:spPr>
          <a:xfrm>
            <a:off x="984250" y="2009775"/>
            <a:ext cx="316865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autofocus</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属性</a:t>
            </a: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1443"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1457"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50769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全新的表单控件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p:nvPr/>
        </p:nvSpPr>
        <p:spPr>
          <a:xfrm>
            <a:off x="984250" y="2009775"/>
            <a:ext cx="238125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form</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属性 </a:t>
            </a: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1071563" y="2822575"/>
            <a:ext cx="3430587" cy="3638550"/>
            <a:chOff x="1071876" y="3036708"/>
            <a:chExt cx="3430131" cy="3638302"/>
          </a:xfrm>
        </p:grpSpPr>
        <p:grpSp>
          <p:nvGrpSpPr>
            <p:cNvPr id="61447" name="组合 4"/>
            <p:cNvGrpSpPr/>
            <p:nvPr/>
          </p:nvGrpSpPr>
          <p:grpSpPr>
            <a:xfrm>
              <a:off x="1071876" y="3036708"/>
              <a:ext cx="3430131" cy="3638302"/>
              <a:chOff x="868674" y="3036708"/>
              <a:chExt cx="3430131" cy="3638302"/>
            </a:xfrm>
          </p:grpSpPr>
          <p:sp>
            <p:nvSpPr>
              <p:cNvPr id="13" name="同侧圆角矩形 12"/>
              <p:cNvSpPr/>
              <p:nvPr/>
            </p:nvSpPr>
            <p:spPr>
              <a:xfrm>
                <a:off x="879785" y="3036708"/>
                <a:ext cx="3168229" cy="2365214"/>
              </a:xfrm>
              <a:prstGeom prst="round2SameRect">
                <a:avLst>
                  <a:gd name="adj1" fmla="val 8000"/>
                  <a:gd name="adj2" fmla="val 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868674" y="5405097"/>
                <a:ext cx="3168229" cy="1015931"/>
              </a:xfrm>
              <a:custGeom>
                <a:avLst/>
                <a:gdLst>
                  <a:gd name="connsiteX0" fmla="*/ 0 w 3168673"/>
                  <a:gd name="connsiteY0" fmla="*/ 0 h 1017099"/>
                  <a:gd name="connsiteX1" fmla="*/ 3168673 w 3168673"/>
                  <a:gd name="connsiteY1" fmla="*/ 0 h 1017099"/>
                  <a:gd name="connsiteX2" fmla="*/ 3168673 w 3168673"/>
                  <a:gd name="connsiteY2" fmla="*/ 1017099 h 1017099"/>
                  <a:gd name="connsiteX3" fmla="*/ 0 w 3168673"/>
                  <a:gd name="connsiteY3" fmla="*/ 1017099 h 1017099"/>
                  <a:gd name="connsiteX4" fmla="*/ 0 w 3168673"/>
                  <a:gd name="connsiteY4" fmla="*/ 0 h 10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673" h="1017099">
                    <a:moveTo>
                      <a:pt x="0" y="0"/>
                    </a:moveTo>
                    <a:lnTo>
                      <a:pt x="3168673" y="0"/>
                    </a:lnTo>
                    <a:lnTo>
                      <a:pt x="3168673" y="1017099"/>
                    </a:lnTo>
                    <a:lnTo>
                      <a:pt x="0" y="1017099"/>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47650" tIns="0" rIns="1019764" bIns="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3189290" y="5565423"/>
                <a:ext cx="1109515" cy="1109587"/>
              </a:xfrm>
              <a:prstGeom prst="ellips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sp>
          <p:nvSpPr>
            <p:cNvPr id="61448" name="矩形 20"/>
            <p:cNvSpPr/>
            <p:nvPr/>
          </p:nvSpPr>
          <p:spPr>
            <a:xfrm>
              <a:off x="1314450" y="3239606"/>
              <a:ext cx="2738261" cy="1938992"/>
            </a:xfrm>
            <a:prstGeom prst="rect">
              <a:avLst/>
            </a:prstGeom>
            <a:noFill/>
            <a:ln w="9525">
              <a:noFill/>
            </a:ln>
          </p:spPr>
          <p:txBody>
            <a:bodyPr>
              <a:spAutoFit/>
            </a:bodyPr>
            <a:p>
              <a:pPr>
                <a:lnSpc>
                  <a:spcPct val="150000"/>
                </a:lnSpc>
              </a:pPr>
              <a:r>
                <a:rPr lang="en-US" altLang="zh-CN" sz="1600" dirty="0">
                  <a:solidFill>
                    <a:srgbClr val="00B0F0"/>
                  </a:solidFill>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中的</a:t>
              </a:r>
              <a:r>
                <a:rPr lang="en-US" altLang="zh-CN" sz="1600" dirty="0">
                  <a:solidFill>
                    <a:srgbClr val="00B0F0"/>
                  </a:solidFill>
                  <a:latin typeface="微软雅黑" panose="020B0503020204020204" pitchFamily="34" charset="-122"/>
                  <a:ea typeface="微软雅黑" panose="020B0503020204020204" pitchFamily="34" charset="-122"/>
                </a:rPr>
                <a:t>form</a:t>
              </a:r>
              <a:r>
                <a:rPr lang="zh-CN" altLang="en-US" sz="1600" dirty="0">
                  <a:latin typeface="微软雅黑" panose="020B0503020204020204" pitchFamily="34" charset="-122"/>
                  <a:ea typeface="微软雅黑" panose="020B0503020204020204" pitchFamily="34" charset="-122"/>
                </a:rPr>
                <a:t>属性，可以把</a:t>
              </a:r>
              <a:r>
                <a:rPr lang="zh-CN" altLang="en-US" sz="1600" dirty="0">
                  <a:solidFill>
                    <a:srgbClr val="00B0F0"/>
                  </a:solidFill>
                  <a:latin typeface="微软雅黑" panose="020B0503020204020204" pitchFamily="34" charset="-122"/>
                  <a:ea typeface="微软雅黑" panose="020B0503020204020204" pitchFamily="34" charset="-122"/>
                </a:rPr>
                <a:t>表单</a:t>
              </a:r>
              <a:r>
                <a:rPr lang="zh-CN" altLang="en-US" sz="1600" dirty="0">
                  <a:latin typeface="微软雅黑" panose="020B0503020204020204" pitchFamily="34" charset="-122"/>
                  <a:ea typeface="微软雅黑" panose="020B0503020204020204" pitchFamily="34" charset="-122"/>
                </a:rPr>
                <a:t>内的</a:t>
              </a:r>
              <a:r>
                <a:rPr lang="zh-CN" altLang="en-US" sz="1600" dirty="0">
                  <a:solidFill>
                    <a:srgbClr val="00B0F0"/>
                  </a:solidFill>
                  <a:latin typeface="微软雅黑" panose="020B0503020204020204" pitchFamily="34" charset="-122"/>
                  <a:ea typeface="微软雅黑" panose="020B0503020204020204" pitchFamily="34" charset="-122"/>
                </a:rPr>
                <a:t>子元素</a:t>
              </a:r>
              <a:r>
                <a:rPr lang="zh-CN" altLang="en-US" sz="1600" dirty="0">
                  <a:latin typeface="微软雅黑" panose="020B0503020204020204" pitchFamily="34" charset="-122"/>
                  <a:ea typeface="微软雅黑" panose="020B0503020204020204" pitchFamily="34" charset="-122"/>
                </a:rPr>
                <a:t>写在页面中的任一位置，只需为这个元素指定</a:t>
              </a:r>
              <a:r>
                <a:rPr lang="en-US" altLang="zh-CN" sz="1600" dirty="0">
                  <a:solidFill>
                    <a:srgbClr val="00B0F0"/>
                  </a:solidFill>
                  <a:latin typeface="微软雅黑" panose="020B0503020204020204" pitchFamily="34" charset="-122"/>
                  <a:ea typeface="微软雅黑" panose="020B0503020204020204" pitchFamily="34" charset="-122"/>
                </a:rPr>
                <a:t>form</a:t>
              </a:r>
              <a:r>
                <a:rPr lang="zh-CN" altLang="en-US" sz="1600" dirty="0">
                  <a:solidFill>
                    <a:srgbClr val="00B0F0"/>
                  </a:solidFill>
                  <a:latin typeface="微软雅黑" panose="020B0503020204020204" pitchFamily="34" charset="-122"/>
                  <a:ea typeface="微软雅黑" panose="020B0503020204020204" pitchFamily="34" charset="-122"/>
                </a:rPr>
                <a:t>属性</a:t>
              </a:r>
              <a:r>
                <a:rPr lang="zh-CN" altLang="en-US" sz="1600" dirty="0">
                  <a:latin typeface="微软雅黑" panose="020B0503020204020204" pitchFamily="34" charset="-122"/>
                  <a:ea typeface="微软雅黑" panose="020B0503020204020204" pitchFamily="34" charset="-122"/>
                </a:rPr>
                <a:t>并设置属性值为该表单的</a:t>
              </a:r>
              <a:r>
                <a:rPr lang="en-US" altLang="zh-CN" sz="1600" dirty="0">
                  <a:solidFill>
                    <a:srgbClr val="00B0F0"/>
                  </a:solidFill>
                  <a:latin typeface="微软雅黑" panose="020B0503020204020204" pitchFamily="34" charset="-122"/>
                  <a:ea typeface="微软雅黑" panose="020B0503020204020204" pitchFamily="34" charset="-122"/>
                </a:rPr>
                <a:t>id</a:t>
              </a:r>
              <a:r>
                <a:rPr lang="zh-CN" altLang="en-US" sz="1600" dirty="0">
                  <a:latin typeface="微软雅黑" panose="020B0503020204020204" pitchFamily="34" charset="-122"/>
                  <a:ea typeface="微软雅黑" panose="020B0503020204020204" pitchFamily="34" charset="-122"/>
                </a:rPr>
                <a:t>即可。</a:t>
              </a:r>
              <a:endParaRPr lang="zh-CN" altLang="en-US" sz="1600" dirty="0">
                <a:latin typeface="微软雅黑" panose="020B0503020204020204" pitchFamily="34" charset="-122"/>
                <a:ea typeface="微软雅黑" panose="020B0503020204020204" pitchFamily="34" charset="-122"/>
              </a:endParaRPr>
            </a:p>
          </p:txBody>
        </p:sp>
        <p:sp>
          <p:nvSpPr>
            <p:cNvPr id="61449" name="矩形 21"/>
            <p:cNvSpPr/>
            <p:nvPr/>
          </p:nvSpPr>
          <p:spPr>
            <a:xfrm>
              <a:off x="1308107" y="5735863"/>
              <a:ext cx="2450809" cy="369332"/>
            </a:xfrm>
            <a:prstGeom prst="rect">
              <a:avLst/>
            </a:prstGeom>
            <a:noFill/>
            <a:ln w="9525">
              <a:noFill/>
            </a:ln>
          </p:spPr>
          <p:txBody>
            <a:bodyPr>
              <a:spAutoFit/>
            </a:bodyPr>
            <a:p>
              <a:r>
                <a:rPr lang="en-US" altLang="zh-CN" b="1" dirty="0">
                  <a:solidFill>
                    <a:schemeClr val="bg1"/>
                  </a:solidFill>
                  <a:latin typeface="微软雅黑" panose="020B0503020204020204" pitchFamily="34" charset="-122"/>
                  <a:ea typeface="微软雅黑" panose="020B0503020204020204" pitchFamily="34" charset="-122"/>
                </a:rPr>
                <a:t>form</a:t>
              </a:r>
              <a:r>
                <a:rPr lang="zh-CN" altLang="en-US" b="1" dirty="0">
                  <a:solidFill>
                    <a:schemeClr val="bg1"/>
                  </a:solidFill>
                  <a:latin typeface="微软雅黑" panose="020B0503020204020204" pitchFamily="34" charset="-122"/>
                  <a:ea typeface="微软雅黑" panose="020B0503020204020204" pitchFamily="34" charset="-122"/>
                </a:rPr>
                <a:t>属性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1450" name="矩形 22"/>
            <p:cNvSpPr/>
            <p:nvPr/>
          </p:nvSpPr>
          <p:spPr>
            <a:xfrm>
              <a:off x="3713760" y="5800358"/>
              <a:ext cx="470000" cy="646331"/>
            </a:xfrm>
            <a:prstGeom prst="rect">
              <a:avLst/>
            </a:prstGeom>
            <a:noFill/>
            <a:ln w="9525">
              <a:noFill/>
            </a:ln>
          </p:spPr>
          <p:txBody>
            <a:bodyPr wrap="none">
              <a:spAutoFit/>
            </a:bodyPr>
            <a:p>
              <a:r>
                <a:rPr lang="en-US" altLang="zh-CN" sz="3600" b="1" dirty="0">
                  <a:solidFill>
                    <a:srgbClr val="00B0F0"/>
                  </a:solidFill>
                  <a:latin typeface="微软雅黑" panose="020B0503020204020204" pitchFamily="34" charset="-122"/>
                  <a:ea typeface="微软雅黑" panose="020B0503020204020204" pitchFamily="34" charset="-122"/>
                </a:rPr>
                <a:t>2</a:t>
              </a:r>
              <a:endParaRPr lang="zh-CN" altLang="en-US" sz="3600" dirty="0">
                <a:latin typeface="Arial" panose="020B0604020202020204" pitchFamily="34" charset="0"/>
              </a:endParaRPr>
            </a:p>
          </p:txBody>
        </p:sp>
      </p:grpSp>
      <p:pic>
        <p:nvPicPr>
          <p:cNvPr id="16" name="图片 1"/>
          <p:cNvPicPr>
            <a:picLocks noChangeAspect="1"/>
          </p:cNvPicPr>
          <p:nvPr/>
        </p:nvPicPr>
        <p:blipFill>
          <a:blip r:embed="rId2"/>
          <a:stretch>
            <a:fillRect/>
          </a:stretch>
        </p:blipFill>
        <p:spPr>
          <a:xfrm>
            <a:off x="4622800" y="4032250"/>
            <a:ext cx="4281488" cy="114458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2467"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2481"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50769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全新的表单控件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p:nvPr/>
        </p:nvSpPr>
        <p:spPr>
          <a:xfrm>
            <a:off x="984250" y="2009775"/>
            <a:ext cx="1966913"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list</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属性</a:t>
            </a: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1071563" y="2800350"/>
            <a:ext cx="3430587" cy="3638550"/>
            <a:chOff x="1071876" y="3036708"/>
            <a:chExt cx="3430131" cy="3638302"/>
          </a:xfrm>
        </p:grpSpPr>
        <p:grpSp>
          <p:nvGrpSpPr>
            <p:cNvPr id="62471" name="组合 4"/>
            <p:cNvGrpSpPr/>
            <p:nvPr/>
          </p:nvGrpSpPr>
          <p:grpSpPr>
            <a:xfrm>
              <a:off x="1071876" y="3036708"/>
              <a:ext cx="3430131" cy="3638302"/>
              <a:chOff x="868674" y="3036708"/>
              <a:chExt cx="3430131" cy="3638302"/>
            </a:xfrm>
          </p:grpSpPr>
          <p:sp>
            <p:nvSpPr>
              <p:cNvPr id="13" name="同侧圆角矩形 12"/>
              <p:cNvSpPr/>
              <p:nvPr/>
            </p:nvSpPr>
            <p:spPr>
              <a:xfrm>
                <a:off x="879785" y="3036708"/>
                <a:ext cx="3168229" cy="2365214"/>
              </a:xfrm>
              <a:prstGeom prst="round2SameRect">
                <a:avLst>
                  <a:gd name="adj1" fmla="val 8000"/>
                  <a:gd name="adj2" fmla="val 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868674" y="5405097"/>
                <a:ext cx="3168229" cy="1015931"/>
              </a:xfrm>
              <a:custGeom>
                <a:avLst/>
                <a:gdLst>
                  <a:gd name="connsiteX0" fmla="*/ 0 w 3168673"/>
                  <a:gd name="connsiteY0" fmla="*/ 0 h 1017099"/>
                  <a:gd name="connsiteX1" fmla="*/ 3168673 w 3168673"/>
                  <a:gd name="connsiteY1" fmla="*/ 0 h 1017099"/>
                  <a:gd name="connsiteX2" fmla="*/ 3168673 w 3168673"/>
                  <a:gd name="connsiteY2" fmla="*/ 1017099 h 1017099"/>
                  <a:gd name="connsiteX3" fmla="*/ 0 w 3168673"/>
                  <a:gd name="connsiteY3" fmla="*/ 1017099 h 1017099"/>
                  <a:gd name="connsiteX4" fmla="*/ 0 w 3168673"/>
                  <a:gd name="connsiteY4" fmla="*/ 0 h 10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673" h="1017099">
                    <a:moveTo>
                      <a:pt x="0" y="0"/>
                    </a:moveTo>
                    <a:lnTo>
                      <a:pt x="3168673" y="0"/>
                    </a:lnTo>
                    <a:lnTo>
                      <a:pt x="3168673" y="1017099"/>
                    </a:lnTo>
                    <a:lnTo>
                      <a:pt x="0" y="1017099"/>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47650" tIns="0" rIns="1019764" bIns="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3189290" y="5565423"/>
                <a:ext cx="1109515" cy="1109587"/>
              </a:xfrm>
              <a:prstGeom prst="ellips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sp>
          <p:nvSpPr>
            <p:cNvPr id="62472" name="矩形 20"/>
            <p:cNvSpPr/>
            <p:nvPr/>
          </p:nvSpPr>
          <p:spPr>
            <a:xfrm>
              <a:off x="1314450" y="3239606"/>
              <a:ext cx="2738261" cy="1200329"/>
            </a:xfrm>
            <a:prstGeom prst="rect">
              <a:avLst/>
            </a:prstGeom>
            <a:noFill/>
            <a:ln w="9525">
              <a:noFill/>
            </a:ln>
          </p:spPr>
          <p:txBody>
            <a:bodyPr>
              <a:spAutoFit/>
            </a:bodyPr>
            <a:p>
              <a:pPr>
                <a:lnSpc>
                  <a:spcPct val="150000"/>
                </a:lnSpc>
              </a:pPr>
              <a:r>
                <a:rPr lang="en-US" altLang="zh-CN" sz="1600" dirty="0">
                  <a:solidFill>
                    <a:srgbClr val="00B0F0"/>
                  </a:solidFill>
                  <a:latin typeface="微软雅黑" panose="020B0503020204020204" pitchFamily="34" charset="-122"/>
                  <a:ea typeface="微软雅黑" panose="020B0503020204020204" pitchFamily="34" charset="-122"/>
                </a:rPr>
                <a:t>list</a:t>
              </a:r>
              <a:r>
                <a:rPr lang="zh-CN" altLang="en-US" sz="1600" dirty="0">
                  <a:solidFill>
                    <a:srgbClr val="00B0F0"/>
                  </a:solidFill>
                  <a:latin typeface="微软雅黑" panose="020B0503020204020204" pitchFamily="34" charset="-122"/>
                  <a:ea typeface="微软雅黑" panose="020B0503020204020204" pitchFamily="34" charset="-122"/>
                </a:rPr>
                <a:t>属性</a:t>
              </a:r>
              <a:r>
                <a:rPr lang="zh-CN" altLang="en-US" sz="1600" dirty="0">
                  <a:latin typeface="微软雅黑" panose="020B0503020204020204" pitchFamily="34" charset="-122"/>
                  <a:ea typeface="微软雅黑" panose="020B0503020204020204" pitchFamily="34" charset="-122"/>
                </a:rPr>
                <a:t>用于指定</a:t>
              </a:r>
              <a:r>
                <a:rPr lang="zh-CN" altLang="en-US" sz="1600" dirty="0">
                  <a:solidFill>
                    <a:srgbClr val="00B0F0"/>
                  </a:solidFill>
                  <a:latin typeface="微软雅黑" panose="020B0503020204020204" pitchFamily="34" charset="-122"/>
                  <a:ea typeface="微软雅黑" panose="020B0503020204020204" pitchFamily="34" charset="-122"/>
                </a:rPr>
                <a:t>输入框所绑定的</a:t>
              </a:r>
              <a:r>
                <a:rPr lang="en-US" altLang="zh-CN" sz="1600" dirty="0">
                  <a:solidFill>
                    <a:srgbClr val="00B0F0"/>
                  </a:solidFill>
                  <a:latin typeface="微软雅黑" panose="020B0503020204020204" pitchFamily="34" charset="-122"/>
                  <a:ea typeface="微软雅黑" panose="020B0503020204020204" pitchFamily="34" charset="-122"/>
                </a:rPr>
                <a:t>datalist</a:t>
              </a:r>
              <a:r>
                <a:rPr lang="zh-CN" altLang="en-US" sz="1600" dirty="0">
                  <a:solidFill>
                    <a:srgbClr val="00B0F0"/>
                  </a:solidFill>
                  <a:latin typeface="微软雅黑" panose="020B0503020204020204" pitchFamily="34" charset="-122"/>
                  <a:ea typeface="微软雅黑" panose="020B0503020204020204" pitchFamily="34" charset="-122"/>
                </a:rPr>
                <a:t>元素</a:t>
              </a:r>
              <a:r>
                <a:rPr lang="zh-CN" altLang="en-US" sz="1600" dirty="0">
                  <a:latin typeface="微软雅黑" panose="020B0503020204020204" pitchFamily="34" charset="-122"/>
                  <a:ea typeface="微软雅黑" panose="020B0503020204020204" pitchFamily="34" charset="-122"/>
                </a:rPr>
                <a:t>，其值是某个</a:t>
              </a:r>
              <a:r>
                <a:rPr lang="en-US" altLang="zh-CN" sz="1600" dirty="0">
                  <a:solidFill>
                    <a:srgbClr val="00B0F0"/>
                  </a:solidFill>
                  <a:latin typeface="微软雅黑" panose="020B0503020204020204" pitchFamily="34" charset="-122"/>
                  <a:ea typeface="微软雅黑" panose="020B0503020204020204" pitchFamily="34" charset="-122"/>
                </a:rPr>
                <a:t>datalist</a:t>
              </a:r>
              <a:r>
                <a:rPr lang="zh-CN" altLang="en-US" sz="1600" dirty="0">
                  <a:solidFill>
                    <a:srgbClr val="00B0F0"/>
                  </a:solidFill>
                  <a:latin typeface="微软雅黑" panose="020B0503020204020204" pitchFamily="34" charset="-122"/>
                  <a:ea typeface="微软雅黑" panose="020B0503020204020204" pitchFamily="34" charset="-122"/>
                </a:rPr>
                <a:t>元素</a:t>
              </a:r>
              <a:r>
                <a:rPr lang="zh-CN" altLang="en-US" sz="1600" dirty="0">
                  <a:latin typeface="微软雅黑" panose="020B0503020204020204" pitchFamily="34" charset="-122"/>
                  <a:ea typeface="微软雅黑" panose="020B0503020204020204" pitchFamily="34" charset="-122"/>
                </a:rPr>
                <a:t>的</a:t>
              </a:r>
              <a:r>
                <a:rPr lang="en-US" altLang="zh-CN" sz="1600" dirty="0">
                  <a:latin typeface="微软雅黑" panose="020B0503020204020204" pitchFamily="34" charset="-122"/>
                  <a:ea typeface="微软雅黑" panose="020B0503020204020204" pitchFamily="34" charset="-122"/>
                </a:rPr>
                <a:t>id</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62473" name="矩形 21"/>
            <p:cNvSpPr/>
            <p:nvPr/>
          </p:nvSpPr>
          <p:spPr>
            <a:xfrm>
              <a:off x="1308107" y="5735863"/>
              <a:ext cx="2450809" cy="369332"/>
            </a:xfrm>
            <a:prstGeom prst="rect">
              <a:avLst/>
            </a:prstGeom>
            <a:noFill/>
            <a:ln w="9525">
              <a:noFill/>
            </a:ln>
          </p:spPr>
          <p:txBody>
            <a:bodyPr>
              <a:spAutoFit/>
            </a:bodyPr>
            <a:p>
              <a:r>
                <a:rPr lang="en-US" altLang="zh-CN" b="1" dirty="0">
                  <a:solidFill>
                    <a:schemeClr val="bg1"/>
                  </a:solidFill>
                  <a:latin typeface="微软雅黑" panose="020B0503020204020204" pitchFamily="34" charset="-122"/>
                  <a:ea typeface="微软雅黑" panose="020B0503020204020204" pitchFamily="34" charset="-122"/>
                </a:rPr>
                <a:t>list</a:t>
              </a:r>
              <a:r>
                <a:rPr lang="zh-CN" altLang="en-US" b="1" dirty="0">
                  <a:solidFill>
                    <a:schemeClr val="bg1"/>
                  </a:solidFill>
                  <a:latin typeface="微软雅黑" panose="020B0503020204020204" pitchFamily="34" charset="-122"/>
                  <a:ea typeface="微软雅黑" panose="020B0503020204020204" pitchFamily="34" charset="-122"/>
                </a:rPr>
                <a:t>属性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2474" name="矩形 22"/>
            <p:cNvSpPr/>
            <p:nvPr/>
          </p:nvSpPr>
          <p:spPr>
            <a:xfrm>
              <a:off x="3713760" y="5800358"/>
              <a:ext cx="470000" cy="646331"/>
            </a:xfrm>
            <a:prstGeom prst="rect">
              <a:avLst/>
            </a:prstGeom>
            <a:noFill/>
            <a:ln w="9525">
              <a:noFill/>
            </a:ln>
          </p:spPr>
          <p:txBody>
            <a:bodyPr wrap="none">
              <a:spAutoFit/>
            </a:bodyPr>
            <a:p>
              <a:r>
                <a:rPr lang="en-US" altLang="zh-CN" sz="3600" b="1" dirty="0">
                  <a:solidFill>
                    <a:srgbClr val="00B0F0"/>
                  </a:solidFill>
                  <a:latin typeface="微软雅黑" panose="020B0503020204020204" pitchFamily="34" charset="-122"/>
                  <a:ea typeface="微软雅黑" panose="020B0503020204020204" pitchFamily="34" charset="-122"/>
                </a:rPr>
                <a:t>3</a:t>
              </a:r>
              <a:endParaRPr lang="zh-CN" altLang="en-US" sz="3600" dirty="0">
                <a:latin typeface="Arial" panose="020B0604020202020204" pitchFamily="34" charset="0"/>
              </a:endParaRPr>
            </a:p>
          </p:txBody>
        </p:sp>
      </p:grpSp>
      <p:pic>
        <p:nvPicPr>
          <p:cNvPr id="16" name="图片 1"/>
          <p:cNvPicPr>
            <a:picLocks noChangeAspect="1"/>
          </p:cNvPicPr>
          <p:nvPr/>
        </p:nvPicPr>
        <p:blipFill>
          <a:blip r:embed="rId2"/>
          <a:stretch>
            <a:fillRect/>
          </a:stretch>
        </p:blipFill>
        <p:spPr>
          <a:xfrm>
            <a:off x="4652963" y="3740150"/>
            <a:ext cx="3876675" cy="188595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3491"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350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50769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全新的表单控件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p:nvPr/>
        </p:nvSpPr>
        <p:spPr>
          <a:xfrm>
            <a:off x="984250" y="2009775"/>
            <a:ext cx="2894013"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4</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multiple</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属性</a:t>
            </a: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1071563" y="2789238"/>
            <a:ext cx="3430587" cy="3638550"/>
            <a:chOff x="1071876" y="3036708"/>
            <a:chExt cx="3430131" cy="3638302"/>
          </a:xfrm>
        </p:grpSpPr>
        <p:grpSp>
          <p:nvGrpSpPr>
            <p:cNvPr id="63495" name="组合 4"/>
            <p:cNvGrpSpPr/>
            <p:nvPr/>
          </p:nvGrpSpPr>
          <p:grpSpPr>
            <a:xfrm>
              <a:off x="1071876" y="3036708"/>
              <a:ext cx="3430131" cy="3638302"/>
              <a:chOff x="868674" y="3036708"/>
              <a:chExt cx="3430131" cy="3638302"/>
            </a:xfrm>
          </p:grpSpPr>
          <p:sp>
            <p:nvSpPr>
              <p:cNvPr id="13" name="同侧圆角矩形 12"/>
              <p:cNvSpPr/>
              <p:nvPr/>
            </p:nvSpPr>
            <p:spPr>
              <a:xfrm>
                <a:off x="879785" y="3036708"/>
                <a:ext cx="3168229" cy="2365214"/>
              </a:xfrm>
              <a:prstGeom prst="round2SameRect">
                <a:avLst>
                  <a:gd name="adj1" fmla="val 8000"/>
                  <a:gd name="adj2" fmla="val 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868674" y="5405097"/>
                <a:ext cx="3168229" cy="1015931"/>
              </a:xfrm>
              <a:custGeom>
                <a:avLst/>
                <a:gdLst>
                  <a:gd name="connsiteX0" fmla="*/ 0 w 3168673"/>
                  <a:gd name="connsiteY0" fmla="*/ 0 h 1017099"/>
                  <a:gd name="connsiteX1" fmla="*/ 3168673 w 3168673"/>
                  <a:gd name="connsiteY1" fmla="*/ 0 h 1017099"/>
                  <a:gd name="connsiteX2" fmla="*/ 3168673 w 3168673"/>
                  <a:gd name="connsiteY2" fmla="*/ 1017099 h 1017099"/>
                  <a:gd name="connsiteX3" fmla="*/ 0 w 3168673"/>
                  <a:gd name="connsiteY3" fmla="*/ 1017099 h 1017099"/>
                  <a:gd name="connsiteX4" fmla="*/ 0 w 3168673"/>
                  <a:gd name="connsiteY4" fmla="*/ 0 h 10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673" h="1017099">
                    <a:moveTo>
                      <a:pt x="0" y="0"/>
                    </a:moveTo>
                    <a:lnTo>
                      <a:pt x="3168673" y="0"/>
                    </a:lnTo>
                    <a:lnTo>
                      <a:pt x="3168673" y="1017099"/>
                    </a:lnTo>
                    <a:lnTo>
                      <a:pt x="0" y="1017099"/>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47650" tIns="0" rIns="1019764" bIns="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3189290" y="5565423"/>
                <a:ext cx="1109515" cy="1109587"/>
              </a:xfrm>
              <a:prstGeom prst="ellips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sp>
          <p:nvSpPr>
            <p:cNvPr id="63496" name="矩形 20"/>
            <p:cNvSpPr/>
            <p:nvPr/>
          </p:nvSpPr>
          <p:spPr>
            <a:xfrm>
              <a:off x="1314450" y="3239606"/>
              <a:ext cx="2738261" cy="1569660"/>
            </a:xfrm>
            <a:prstGeom prst="rect">
              <a:avLst/>
            </a:prstGeom>
            <a:noFill/>
            <a:ln w="9525">
              <a:noFill/>
            </a:ln>
          </p:spPr>
          <p:txBody>
            <a:bodyPr>
              <a:spAutoFit/>
            </a:bodyPr>
            <a:p>
              <a:pPr>
                <a:lnSpc>
                  <a:spcPct val="150000"/>
                </a:lnSpc>
              </a:pPr>
              <a:r>
                <a:rPr lang="en-US" altLang="zh-CN" sz="1600" dirty="0">
                  <a:solidFill>
                    <a:srgbClr val="00B0F0"/>
                  </a:solidFill>
                  <a:latin typeface="微软雅黑" panose="020B0503020204020204" pitchFamily="34" charset="-122"/>
                  <a:ea typeface="微软雅黑" panose="020B0503020204020204" pitchFamily="34" charset="-122"/>
                </a:rPr>
                <a:t>multiple</a:t>
              </a:r>
              <a:r>
                <a:rPr lang="zh-CN" altLang="en-US" sz="1600" dirty="0">
                  <a:solidFill>
                    <a:srgbClr val="00B0F0"/>
                  </a:solidFill>
                  <a:latin typeface="微软雅黑" panose="020B0503020204020204" pitchFamily="34" charset="-122"/>
                  <a:ea typeface="微软雅黑" panose="020B0503020204020204" pitchFamily="34" charset="-122"/>
                </a:rPr>
                <a:t>属性</a:t>
              </a:r>
              <a:r>
                <a:rPr lang="zh-CN" altLang="en-US" sz="1600" dirty="0">
                  <a:latin typeface="微软雅黑" panose="020B0503020204020204" pitchFamily="34" charset="-122"/>
                  <a:ea typeface="微软雅黑" panose="020B0503020204020204" pitchFamily="34" charset="-122"/>
                </a:rPr>
                <a:t>指定输入框可以选择多个值，该属性适用于</a:t>
              </a:r>
              <a:r>
                <a:rPr lang="en-US" altLang="zh-CN" sz="1600" dirty="0">
                  <a:solidFill>
                    <a:srgbClr val="00B0F0"/>
                  </a:solidFill>
                  <a:latin typeface="微软雅黑" panose="020B0503020204020204" pitchFamily="34" charset="-122"/>
                  <a:ea typeface="微软雅黑" panose="020B0503020204020204" pitchFamily="34" charset="-122"/>
                </a:rPr>
                <a:t>email</a:t>
              </a:r>
              <a:r>
                <a:rPr lang="zh-CN" altLang="en-US" sz="1600" dirty="0">
                  <a:latin typeface="微软雅黑" panose="020B0503020204020204" pitchFamily="34" charset="-122"/>
                  <a:ea typeface="微软雅黑" panose="020B0503020204020204" pitchFamily="34" charset="-122"/>
                </a:rPr>
                <a:t>和</a:t>
              </a:r>
              <a:r>
                <a:rPr lang="en-US" altLang="zh-CN" sz="1600" dirty="0">
                  <a:solidFill>
                    <a:srgbClr val="00B0F0"/>
                  </a:solidFill>
                  <a:latin typeface="微软雅黑" panose="020B0503020204020204" pitchFamily="34" charset="-122"/>
                  <a:ea typeface="微软雅黑" panose="020B0503020204020204" pitchFamily="34" charset="-122"/>
                </a:rPr>
                <a:t>file</a:t>
              </a:r>
              <a:r>
                <a:rPr lang="zh-CN" altLang="en-US" sz="1600" dirty="0">
                  <a:latin typeface="微软雅黑" panose="020B0503020204020204" pitchFamily="34" charset="-122"/>
                  <a:ea typeface="微软雅黑" panose="020B0503020204020204" pitchFamily="34" charset="-122"/>
                </a:rPr>
                <a:t>类型的</a:t>
              </a:r>
              <a:r>
                <a:rPr lang="en-US" altLang="zh-CN" sz="1600" dirty="0">
                  <a:solidFill>
                    <a:srgbClr val="00B0F0"/>
                  </a:solidFill>
                  <a:latin typeface="微软雅黑" panose="020B0503020204020204" pitchFamily="34" charset="-122"/>
                  <a:ea typeface="微软雅黑" panose="020B0503020204020204" pitchFamily="34" charset="-122"/>
                </a:rPr>
                <a:t>input</a:t>
              </a:r>
              <a:r>
                <a:rPr lang="zh-CN" altLang="en-US" sz="1600" dirty="0">
                  <a:latin typeface="微软雅黑" panose="020B0503020204020204" pitchFamily="34" charset="-122"/>
                  <a:ea typeface="微软雅黑" panose="020B0503020204020204" pitchFamily="34" charset="-122"/>
                </a:rPr>
                <a:t>元素。</a:t>
              </a:r>
              <a:endParaRPr lang="zh-CN" altLang="en-US" sz="1600" dirty="0">
                <a:latin typeface="微软雅黑" panose="020B0503020204020204" pitchFamily="34" charset="-122"/>
                <a:ea typeface="微软雅黑" panose="020B0503020204020204" pitchFamily="34" charset="-122"/>
              </a:endParaRPr>
            </a:p>
          </p:txBody>
        </p:sp>
        <p:sp>
          <p:nvSpPr>
            <p:cNvPr id="63497" name="矩形 21"/>
            <p:cNvSpPr/>
            <p:nvPr/>
          </p:nvSpPr>
          <p:spPr>
            <a:xfrm>
              <a:off x="1308107" y="5735863"/>
              <a:ext cx="2450809" cy="369332"/>
            </a:xfrm>
            <a:prstGeom prst="rect">
              <a:avLst/>
            </a:prstGeom>
            <a:noFill/>
            <a:ln w="9525">
              <a:noFill/>
            </a:ln>
          </p:spPr>
          <p:txBody>
            <a:bodyPr>
              <a:spAutoFit/>
            </a:bodyPr>
            <a:p>
              <a:r>
                <a:rPr lang="en-US" altLang="zh-CN" b="1" dirty="0">
                  <a:solidFill>
                    <a:schemeClr val="bg1"/>
                  </a:solidFill>
                  <a:latin typeface="微软雅黑" panose="020B0503020204020204" pitchFamily="34" charset="-122"/>
                  <a:ea typeface="微软雅黑" panose="020B0503020204020204" pitchFamily="34" charset="-122"/>
                </a:rPr>
                <a:t>multiple</a:t>
              </a:r>
              <a:r>
                <a:rPr lang="zh-CN" altLang="en-US" b="1" dirty="0">
                  <a:solidFill>
                    <a:schemeClr val="bg1"/>
                  </a:solidFill>
                  <a:latin typeface="微软雅黑" panose="020B0503020204020204" pitchFamily="34" charset="-122"/>
                  <a:ea typeface="微软雅黑" panose="020B0503020204020204" pitchFamily="34" charset="-122"/>
                </a:rPr>
                <a:t>属性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3498" name="矩形 22"/>
            <p:cNvSpPr/>
            <p:nvPr/>
          </p:nvSpPr>
          <p:spPr>
            <a:xfrm>
              <a:off x="3713760" y="5800358"/>
              <a:ext cx="470000" cy="646331"/>
            </a:xfrm>
            <a:prstGeom prst="rect">
              <a:avLst/>
            </a:prstGeom>
            <a:noFill/>
            <a:ln w="9525">
              <a:noFill/>
            </a:ln>
          </p:spPr>
          <p:txBody>
            <a:bodyPr wrap="none">
              <a:spAutoFit/>
            </a:bodyPr>
            <a:p>
              <a:r>
                <a:rPr lang="en-US" altLang="zh-CN" sz="3600" b="1" dirty="0">
                  <a:solidFill>
                    <a:srgbClr val="00B0F0"/>
                  </a:solidFill>
                  <a:latin typeface="微软雅黑" panose="020B0503020204020204" pitchFamily="34" charset="-122"/>
                  <a:ea typeface="微软雅黑" panose="020B0503020204020204" pitchFamily="34" charset="-122"/>
                </a:rPr>
                <a:t>4</a:t>
              </a:r>
              <a:endParaRPr lang="zh-CN" altLang="en-US" sz="3600" dirty="0">
                <a:latin typeface="Arial" panose="020B0604020202020204" pitchFamily="34" charset="0"/>
              </a:endParaRPr>
            </a:p>
          </p:txBody>
        </p:sp>
      </p:grpSp>
      <p:pic>
        <p:nvPicPr>
          <p:cNvPr id="16" name="图片 1"/>
          <p:cNvPicPr>
            <a:picLocks noChangeAspect="1"/>
          </p:cNvPicPr>
          <p:nvPr/>
        </p:nvPicPr>
        <p:blipFill>
          <a:blip r:embed="rId2"/>
          <a:stretch>
            <a:fillRect/>
          </a:stretch>
        </p:blipFill>
        <p:spPr>
          <a:xfrm>
            <a:off x="5135563" y="3819525"/>
            <a:ext cx="2914650" cy="173355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4515"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452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50769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全新的表单控件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p:nvPr/>
        </p:nvSpPr>
        <p:spPr>
          <a:xfrm>
            <a:off x="984250" y="2009775"/>
            <a:ext cx="4357688"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5</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min</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max</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和</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step</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属性 </a:t>
            </a: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1004888" y="2754313"/>
            <a:ext cx="3429000" cy="3638550"/>
            <a:chOff x="1071876" y="3036708"/>
            <a:chExt cx="3430131" cy="3638302"/>
          </a:xfrm>
        </p:grpSpPr>
        <p:grpSp>
          <p:nvGrpSpPr>
            <p:cNvPr id="64519" name="组合 4"/>
            <p:cNvGrpSpPr/>
            <p:nvPr/>
          </p:nvGrpSpPr>
          <p:grpSpPr>
            <a:xfrm>
              <a:off x="1071876" y="3036708"/>
              <a:ext cx="3430131" cy="3638302"/>
              <a:chOff x="868674" y="3036708"/>
              <a:chExt cx="3430131" cy="3638302"/>
            </a:xfrm>
          </p:grpSpPr>
          <p:sp>
            <p:nvSpPr>
              <p:cNvPr id="13" name="同侧圆角矩形 12"/>
              <p:cNvSpPr/>
              <p:nvPr/>
            </p:nvSpPr>
            <p:spPr>
              <a:xfrm>
                <a:off x="879790" y="3036708"/>
                <a:ext cx="3168108" cy="2365214"/>
              </a:xfrm>
              <a:prstGeom prst="round2SameRect">
                <a:avLst>
                  <a:gd name="adj1" fmla="val 8000"/>
                  <a:gd name="adj2" fmla="val 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868674" y="5405097"/>
                <a:ext cx="3168107" cy="1015931"/>
              </a:xfrm>
              <a:custGeom>
                <a:avLst/>
                <a:gdLst>
                  <a:gd name="connsiteX0" fmla="*/ 0 w 3168673"/>
                  <a:gd name="connsiteY0" fmla="*/ 0 h 1017099"/>
                  <a:gd name="connsiteX1" fmla="*/ 3168673 w 3168673"/>
                  <a:gd name="connsiteY1" fmla="*/ 0 h 1017099"/>
                  <a:gd name="connsiteX2" fmla="*/ 3168673 w 3168673"/>
                  <a:gd name="connsiteY2" fmla="*/ 1017099 h 1017099"/>
                  <a:gd name="connsiteX3" fmla="*/ 0 w 3168673"/>
                  <a:gd name="connsiteY3" fmla="*/ 1017099 h 1017099"/>
                  <a:gd name="connsiteX4" fmla="*/ 0 w 3168673"/>
                  <a:gd name="connsiteY4" fmla="*/ 0 h 10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673" h="1017099">
                    <a:moveTo>
                      <a:pt x="0" y="0"/>
                    </a:moveTo>
                    <a:lnTo>
                      <a:pt x="3168673" y="0"/>
                    </a:lnTo>
                    <a:lnTo>
                      <a:pt x="3168673" y="1017099"/>
                    </a:lnTo>
                    <a:lnTo>
                      <a:pt x="0" y="1017099"/>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47650" tIns="0" rIns="1019764" bIns="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3190365" y="5565424"/>
                <a:ext cx="1108440" cy="1109586"/>
              </a:xfrm>
              <a:prstGeom prst="ellips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sp>
          <p:nvSpPr>
            <p:cNvPr id="64520" name="矩形 20"/>
            <p:cNvSpPr/>
            <p:nvPr/>
          </p:nvSpPr>
          <p:spPr>
            <a:xfrm>
              <a:off x="1314450" y="3171872"/>
              <a:ext cx="2738261" cy="2031325"/>
            </a:xfrm>
            <a:prstGeom prst="rect">
              <a:avLst/>
            </a:prstGeom>
            <a:noFill/>
            <a:ln w="9525">
              <a:noFill/>
            </a:ln>
          </p:spPr>
          <p:txBody>
            <a:bodyPr>
              <a:spAutoFit/>
            </a:bodyPr>
            <a:p>
              <a:pPr>
                <a:lnSpc>
                  <a:spcPct val="150000"/>
                </a:lnSpc>
              </a:pPr>
              <a:r>
                <a:rPr lang="en-US" altLang="zh-CN" sz="1400" dirty="0">
                  <a:solidFill>
                    <a:srgbClr val="00B0F0"/>
                  </a:solidFill>
                  <a:latin typeface="微软雅黑" panose="020B0503020204020204" pitchFamily="34" charset="-122"/>
                  <a:ea typeface="微软雅黑" panose="020B0503020204020204" pitchFamily="34" charset="-122"/>
                </a:rPr>
                <a:t>HTML5</a:t>
              </a:r>
              <a:r>
                <a:rPr lang="zh-CN" altLang="en-US" sz="1400" dirty="0">
                  <a:latin typeface="微软雅黑" panose="020B0503020204020204" pitchFamily="34" charset="-122"/>
                  <a:ea typeface="微软雅黑" panose="020B0503020204020204" pitchFamily="34" charset="-122"/>
                </a:rPr>
                <a:t>中的</a:t>
              </a:r>
              <a:r>
                <a:rPr lang="en-US" altLang="zh-CN" sz="1400" dirty="0">
                  <a:solidFill>
                    <a:srgbClr val="00B0F0"/>
                  </a:solidFill>
                  <a:latin typeface="微软雅黑" panose="020B0503020204020204" pitchFamily="34" charset="-122"/>
                  <a:ea typeface="微软雅黑" panose="020B0503020204020204" pitchFamily="34" charset="-122"/>
                </a:rPr>
                <a:t>min</a:t>
              </a:r>
              <a:r>
                <a:rPr lang="zh-CN" altLang="en-US" sz="1400" dirty="0">
                  <a:latin typeface="微软雅黑" panose="020B0503020204020204" pitchFamily="34" charset="-122"/>
                  <a:ea typeface="微软雅黑" panose="020B0503020204020204" pitchFamily="34" charset="-122"/>
                </a:rPr>
                <a:t>、</a:t>
              </a:r>
              <a:r>
                <a:rPr lang="en-US" altLang="zh-CN" sz="1400" dirty="0">
                  <a:solidFill>
                    <a:srgbClr val="00B0F0"/>
                  </a:solidFill>
                  <a:latin typeface="微软雅黑" panose="020B0503020204020204" pitchFamily="34" charset="-122"/>
                  <a:ea typeface="微软雅黑" panose="020B0503020204020204" pitchFamily="34" charset="-122"/>
                </a:rPr>
                <a:t>max</a:t>
              </a:r>
              <a:r>
                <a:rPr lang="zh-CN" altLang="en-US" sz="1400" dirty="0">
                  <a:latin typeface="微软雅黑" panose="020B0503020204020204" pitchFamily="34" charset="-122"/>
                  <a:ea typeface="微软雅黑" panose="020B0503020204020204" pitchFamily="34" charset="-122"/>
                </a:rPr>
                <a:t>和</a:t>
              </a:r>
              <a:r>
                <a:rPr lang="en-US" altLang="zh-CN" sz="1400" dirty="0">
                  <a:solidFill>
                    <a:srgbClr val="00B0F0"/>
                  </a:solidFill>
                  <a:latin typeface="微软雅黑" panose="020B0503020204020204" pitchFamily="34" charset="-122"/>
                  <a:ea typeface="微软雅黑" panose="020B0503020204020204" pitchFamily="34" charset="-122"/>
                </a:rPr>
                <a:t>step</a:t>
              </a:r>
              <a:r>
                <a:rPr lang="zh-CN" altLang="en-US" sz="1400" dirty="0">
                  <a:latin typeface="微软雅黑" panose="020B0503020204020204" pitchFamily="34" charset="-122"/>
                  <a:ea typeface="微软雅黑" panose="020B0503020204020204" pitchFamily="34" charset="-122"/>
                </a:rPr>
                <a:t>属性用于为包含数字或日期的</a:t>
              </a:r>
              <a:r>
                <a:rPr lang="en-US" altLang="zh-CN" sz="1400" dirty="0">
                  <a:solidFill>
                    <a:srgbClr val="00B0F0"/>
                  </a:solidFill>
                  <a:latin typeface="微软雅黑" panose="020B0503020204020204" pitchFamily="34" charset="-122"/>
                  <a:ea typeface="微软雅黑" panose="020B0503020204020204" pitchFamily="34" charset="-122"/>
                </a:rPr>
                <a:t>input</a:t>
              </a:r>
              <a:r>
                <a:rPr lang="zh-CN" altLang="en-US" sz="1400" dirty="0">
                  <a:latin typeface="微软雅黑" panose="020B0503020204020204" pitchFamily="34" charset="-122"/>
                  <a:ea typeface="微软雅黑" panose="020B0503020204020204" pitchFamily="34" charset="-122"/>
                </a:rPr>
                <a:t>输入类型规定限值，也就是给这些类型的输入框加一个数值的约束，适用于</a:t>
              </a:r>
              <a:r>
                <a:rPr lang="en-US" altLang="zh-CN" sz="1400" dirty="0">
                  <a:solidFill>
                    <a:srgbClr val="00B0F0"/>
                  </a:solidFill>
                  <a:latin typeface="微软雅黑" panose="020B0503020204020204" pitchFamily="34" charset="-122"/>
                  <a:ea typeface="微软雅黑" panose="020B0503020204020204" pitchFamily="34" charset="-122"/>
                </a:rPr>
                <a:t>date</a:t>
              </a:r>
              <a:r>
                <a:rPr lang="zh-CN" altLang="en-US" sz="1400" dirty="0">
                  <a:latin typeface="微软雅黑" panose="020B0503020204020204" pitchFamily="34" charset="-122"/>
                  <a:ea typeface="微软雅黑" panose="020B0503020204020204" pitchFamily="34" charset="-122"/>
                </a:rPr>
                <a:t>、</a:t>
              </a:r>
              <a:r>
                <a:rPr lang="en-US" altLang="zh-CN" sz="1400" dirty="0">
                  <a:solidFill>
                    <a:srgbClr val="00B0F0"/>
                  </a:solidFill>
                  <a:latin typeface="微软雅黑" panose="020B0503020204020204" pitchFamily="34" charset="-122"/>
                  <a:ea typeface="微软雅黑" panose="020B0503020204020204" pitchFamily="34" charset="-122"/>
                </a:rPr>
                <a:t>pickers</a:t>
              </a:r>
              <a:r>
                <a:rPr lang="zh-CN" altLang="en-US" sz="1400" dirty="0">
                  <a:latin typeface="微软雅黑" panose="020B0503020204020204" pitchFamily="34" charset="-122"/>
                  <a:ea typeface="微软雅黑" panose="020B0503020204020204" pitchFamily="34" charset="-122"/>
                </a:rPr>
                <a:t>、</a:t>
              </a:r>
              <a:r>
                <a:rPr lang="en-US" altLang="zh-CN" sz="1400" dirty="0">
                  <a:solidFill>
                    <a:srgbClr val="00B0F0"/>
                  </a:solidFill>
                  <a:latin typeface="微软雅黑" panose="020B0503020204020204" pitchFamily="34" charset="-122"/>
                  <a:ea typeface="微软雅黑" panose="020B0503020204020204" pitchFamily="34" charset="-122"/>
                </a:rPr>
                <a:t>number</a:t>
              </a:r>
              <a:r>
                <a:rPr lang="zh-CN" altLang="en-US" sz="1400" dirty="0">
                  <a:latin typeface="微软雅黑" panose="020B0503020204020204" pitchFamily="34" charset="-122"/>
                  <a:ea typeface="微软雅黑" panose="020B0503020204020204" pitchFamily="34" charset="-122"/>
                </a:rPr>
                <a:t>和</a:t>
              </a:r>
              <a:r>
                <a:rPr lang="en-US" altLang="zh-CN" sz="1400" dirty="0">
                  <a:solidFill>
                    <a:srgbClr val="00B0F0"/>
                  </a:solidFill>
                  <a:latin typeface="微软雅黑" panose="020B0503020204020204" pitchFamily="34" charset="-122"/>
                  <a:ea typeface="微软雅黑" panose="020B0503020204020204" pitchFamily="34" charset="-122"/>
                </a:rPr>
                <a:t>range</a:t>
              </a:r>
              <a:r>
                <a:rPr lang="zh-CN" altLang="en-US" sz="1400" dirty="0">
                  <a:latin typeface="微软雅黑" panose="020B0503020204020204" pitchFamily="34" charset="-122"/>
                  <a:ea typeface="微软雅黑" panose="020B0503020204020204" pitchFamily="34" charset="-122"/>
                </a:rPr>
                <a:t>标签。</a:t>
              </a:r>
              <a:endParaRPr lang="zh-CN" altLang="en-US" sz="1400" dirty="0">
                <a:latin typeface="微软雅黑" panose="020B0503020204020204" pitchFamily="34" charset="-122"/>
                <a:ea typeface="微软雅黑" panose="020B0503020204020204" pitchFamily="34" charset="-122"/>
              </a:endParaRPr>
            </a:p>
          </p:txBody>
        </p:sp>
        <p:sp>
          <p:nvSpPr>
            <p:cNvPr id="64521" name="矩形 21"/>
            <p:cNvSpPr/>
            <p:nvPr/>
          </p:nvSpPr>
          <p:spPr>
            <a:xfrm>
              <a:off x="1308107" y="5510083"/>
              <a:ext cx="2084865" cy="801694"/>
            </a:xfrm>
            <a:prstGeom prst="rect">
              <a:avLst/>
            </a:prstGeom>
            <a:noFill/>
            <a:ln w="9525">
              <a:noFill/>
            </a:ln>
          </p:spPr>
          <p:txBody>
            <a:bodyPr>
              <a:spAutoFit/>
            </a:bodyPr>
            <a:p>
              <a:pPr>
                <a:lnSpc>
                  <a:spcPct val="135000"/>
                </a:lnSpc>
              </a:pPr>
              <a:r>
                <a:rPr lang="en-US" altLang="zh-CN" b="1" dirty="0">
                  <a:solidFill>
                    <a:schemeClr val="bg1"/>
                  </a:solidFill>
                  <a:latin typeface="微软雅黑" panose="020B0503020204020204" pitchFamily="34" charset="-122"/>
                  <a:ea typeface="微软雅黑" panose="020B0503020204020204" pitchFamily="34" charset="-122"/>
                </a:rPr>
                <a:t>min</a:t>
              </a:r>
              <a:r>
                <a:rPr lang="zh-CN" altLang="en-US" b="1" dirty="0">
                  <a:solidFill>
                    <a:schemeClr val="bg1"/>
                  </a:solidFill>
                  <a:latin typeface="微软雅黑" panose="020B0503020204020204" pitchFamily="34" charset="-122"/>
                  <a:ea typeface="微软雅黑" panose="020B0503020204020204" pitchFamily="34" charset="-122"/>
                </a:rPr>
                <a:t>、</a:t>
              </a:r>
              <a:r>
                <a:rPr lang="en-US" altLang="zh-CN" b="1" dirty="0">
                  <a:solidFill>
                    <a:schemeClr val="bg1"/>
                  </a:solidFill>
                  <a:latin typeface="微软雅黑" panose="020B0503020204020204" pitchFamily="34" charset="-122"/>
                  <a:ea typeface="微软雅黑" panose="020B0503020204020204" pitchFamily="34" charset="-122"/>
                </a:rPr>
                <a:t>max</a:t>
              </a:r>
              <a:r>
                <a:rPr lang="zh-CN" altLang="en-US" b="1" dirty="0">
                  <a:solidFill>
                    <a:schemeClr val="bg1"/>
                  </a:solidFill>
                  <a:latin typeface="微软雅黑" panose="020B0503020204020204" pitchFamily="34" charset="-122"/>
                  <a:ea typeface="微软雅黑" panose="020B0503020204020204" pitchFamily="34" charset="-122"/>
                </a:rPr>
                <a:t>和</a:t>
              </a:r>
              <a:r>
                <a:rPr lang="en-US" altLang="zh-CN" b="1" dirty="0">
                  <a:solidFill>
                    <a:schemeClr val="bg1"/>
                  </a:solidFill>
                  <a:latin typeface="微软雅黑" panose="020B0503020204020204" pitchFamily="34" charset="-122"/>
                  <a:ea typeface="微软雅黑" panose="020B0503020204020204" pitchFamily="34" charset="-122"/>
                </a:rPr>
                <a:t>step</a:t>
              </a:r>
              <a:r>
                <a:rPr lang="zh-CN" altLang="en-US" b="1" dirty="0">
                  <a:solidFill>
                    <a:schemeClr val="bg1"/>
                  </a:solidFill>
                  <a:latin typeface="微软雅黑" panose="020B0503020204020204" pitchFamily="34" charset="-122"/>
                  <a:ea typeface="微软雅黑" panose="020B0503020204020204" pitchFamily="34" charset="-122"/>
                </a:rPr>
                <a:t>属性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4522" name="矩形 22"/>
            <p:cNvSpPr/>
            <p:nvPr/>
          </p:nvSpPr>
          <p:spPr>
            <a:xfrm>
              <a:off x="3713760" y="5800358"/>
              <a:ext cx="470000" cy="646331"/>
            </a:xfrm>
            <a:prstGeom prst="rect">
              <a:avLst/>
            </a:prstGeom>
            <a:noFill/>
            <a:ln w="9525">
              <a:noFill/>
            </a:ln>
          </p:spPr>
          <p:txBody>
            <a:bodyPr wrap="none">
              <a:spAutoFit/>
            </a:bodyPr>
            <a:p>
              <a:r>
                <a:rPr lang="en-US" altLang="zh-CN" sz="3600" b="1" dirty="0">
                  <a:solidFill>
                    <a:srgbClr val="00B0F0"/>
                  </a:solidFill>
                  <a:latin typeface="微软雅黑" panose="020B0503020204020204" pitchFamily="34" charset="-122"/>
                  <a:ea typeface="微软雅黑" panose="020B0503020204020204" pitchFamily="34" charset="-122"/>
                </a:rPr>
                <a:t>5</a:t>
              </a:r>
              <a:endParaRPr lang="zh-CN" altLang="en-US" sz="3600" dirty="0">
                <a:latin typeface="Arial" panose="020B0604020202020204" pitchFamily="34" charset="0"/>
              </a:endParaRPr>
            </a:p>
          </p:txBody>
        </p:sp>
      </p:grpSp>
      <p:graphicFrame>
        <p:nvGraphicFramePr>
          <p:cNvPr id="16" name="图示 15"/>
          <p:cNvGraphicFramePr/>
          <p:nvPr/>
        </p:nvGraphicFramePr>
        <p:xfrm>
          <a:off x="4611615" y="2912530"/>
          <a:ext cx="4419496" cy="2934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5539"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555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50769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全新的表单控件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p:nvPr/>
        </p:nvSpPr>
        <p:spPr>
          <a:xfrm>
            <a:off x="984250" y="2009775"/>
            <a:ext cx="272415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6</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pattern</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属性</a:t>
            </a: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1071563" y="2833688"/>
            <a:ext cx="3430587" cy="3638550"/>
            <a:chOff x="1071876" y="3036708"/>
            <a:chExt cx="3430131" cy="3638302"/>
          </a:xfrm>
        </p:grpSpPr>
        <p:grpSp>
          <p:nvGrpSpPr>
            <p:cNvPr id="65543" name="组合 4"/>
            <p:cNvGrpSpPr/>
            <p:nvPr/>
          </p:nvGrpSpPr>
          <p:grpSpPr>
            <a:xfrm>
              <a:off x="1071876" y="3036708"/>
              <a:ext cx="3430131" cy="3638302"/>
              <a:chOff x="868674" y="3036708"/>
              <a:chExt cx="3430131" cy="3638302"/>
            </a:xfrm>
          </p:grpSpPr>
          <p:sp>
            <p:nvSpPr>
              <p:cNvPr id="13" name="同侧圆角矩形 12"/>
              <p:cNvSpPr/>
              <p:nvPr/>
            </p:nvSpPr>
            <p:spPr>
              <a:xfrm>
                <a:off x="879785" y="3036708"/>
                <a:ext cx="3168229" cy="2365214"/>
              </a:xfrm>
              <a:prstGeom prst="round2SameRect">
                <a:avLst>
                  <a:gd name="adj1" fmla="val 8000"/>
                  <a:gd name="adj2" fmla="val 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868674" y="5405097"/>
                <a:ext cx="3168229" cy="1015931"/>
              </a:xfrm>
              <a:custGeom>
                <a:avLst/>
                <a:gdLst>
                  <a:gd name="connsiteX0" fmla="*/ 0 w 3168673"/>
                  <a:gd name="connsiteY0" fmla="*/ 0 h 1017099"/>
                  <a:gd name="connsiteX1" fmla="*/ 3168673 w 3168673"/>
                  <a:gd name="connsiteY1" fmla="*/ 0 h 1017099"/>
                  <a:gd name="connsiteX2" fmla="*/ 3168673 w 3168673"/>
                  <a:gd name="connsiteY2" fmla="*/ 1017099 h 1017099"/>
                  <a:gd name="connsiteX3" fmla="*/ 0 w 3168673"/>
                  <a:gd name="connsiteY3" fmla="*/ 1017099 h 1017099"/>
                  <a:gd name="connsiteX4" fmla="*/ 0 w 3168673"/>
                  <a:gd name="connsiteY4" fmla="*/ 0 h 10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673" h="1017099">
                    <a:moveTo>
                      <a:pt x="0" y="0"/>
                    </a:moveTo>
                    <a:lnTo>
                      <a:pt x="3168673" y="0"/>
                    </a:lnTo>
                    <a:lnTo>
                      <a:pt x="3168673" y="1017099"/>
                    </a:lnTo>
                    <a:lnTo>
                      <a:pt x="0" y="1017099"/>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47650" tIns="0" rIns="1019764" bIns="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3189290" y="5565423"/>
                <a:ext cx="1109515" cy="1109587"/>
              </a:xfrm>
              <a:prstGeom prst="ellips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sp>
          <p:nvSpPr>
            <p:cNvPr id="65544" name="矩形 20"/>
            <p:cNvSpPr/>
            <p:nvPr/>
          </p:nvSpPr>
          <p:spPr>
            <a:xfrm>
              <a:off x="1314450" y="3239606"/>
              <a:ext cx="2738261" cy="2031325"/>
            </a:xfrm>
            <a:prstGeom prst="rect">
              <a:avLst/>
            </a:prstGeom>
            <a:noFill/>
            <a:ln w="9525">
              <a:noFill/>
            </a:ln>
          </p:spPr>
          <p:txBody>
            <a:bodyPr>
              <a:spAutoFit/>
            </a:bodyPr>
            <a:p>
              <a:pPr>
                <a:lnSpc>
                  <a:spcPct val="150000"/>
                </a:lnSpc>
              </a:pPr>
              <a:r>
                <a:rPr lang="en-US" altLang="zh-CN" sz="1400" dirty="0">
                  <a:solidFill>
                    <a:srgbClr val="00B0F0"/>
                  </a:solidFill>
                  <a:latin typeface="微软雅黑" panose="020B0503020204020204" pitchFamily="34" charset="-122"/>
                  <a:ea typeface="微软雅黑" panose="020B0503020204020204" pitchFamily="34" charset="-122"/>
                </a:rPr>
                <a:t>pattern</a:t>
              </a:r>
              <a:r>
                <a:rPr lang="zh-CN" altLang="en-US" sz="1400" dirty="0">
                  <a:latin typeface="微软雅黑" panose="020B0503020204020204" pitchFamily="34" charset="-122"/>
                  <a:ea typeface="微软雅黑" panose="020B0503020204020204" pitchFamily="34" charset="-122"/>
                </a:rPr>
                <a:t>属性用于验证</a:t>
              </a:r>
              <a:r>
                <a:rPr lang="en-US" altLang="zh-CN" sz="1400" dirty="0">
                  <a:solidFill>
                    <a:srgbClr val="00B0F0"/>
                  </a:solidFill>
                  <a:latin typeface="微软雅黑" panose="020B0503020204020204" pitchFamily="34" charset="-122"/>
                  <a:ea typeface="微软雅黑" panose="020B0503020204020204" pitchFamily="34" charset="-122"/>
                </a:rPr>
                <a:t>input</a:t>
              </a:r>
              <a:r>
                <a:rPr lang="zh-CN" altLang="en-US" sz="1400" dirty="0">
                  <a:latin typeface="微软雅黑" panose="020B0503020204020204" pitchFamily="34" charset="-122"/>
                  <a:ea typeface="微软雅黑" panose="020B0503020204020204" pitchFamily="34" charset="-122"/>
                </a:rPr>
                <a:t>类型输入框中，用户输入的内容是否与所定义的</a:t>
              </a:r>
              <a:r>
                <a:rPr lang="zh-CN" altLang="en-US" sz="1400" dirty="0">
                  <a:solidFill>
                    <a:srgbClr val="00B0F0"/>
                  </a:solidFill>
                  <a:latin typeface="微软雅黑" panose="020B0503020204020204" pitchFamily="34" charset="-122"/>
                  <a:ea typeface="微软雅黑" panose="020B0503020204020204" pitchFamily="34" charset="-122"/>
                </a:rPr>
                <a:t>正则表达式相匹配</a:t>
              </a:r>
              <a:r>
                <a:rPr lang="zh-CN" altLang="en-US" sz="1400" dirty="0">
                  <a:latin typeface="微软雅黑" panose="020B0503020204020204" pitchFamily="34" charset="-122"/>
                  <a:ea typeface="微软雅黑" panose="020B0503020204020204" pitchFamily="34" charset="-122"/>
                </a:rPr>
                <a:t>。</a:t>
              </a:r>
              <a:r>
                <a:rPr lang="en-US" altLang="zh-CN" sz="1400" dirty="0">
                  <a:solidFill>
                    <a:srgbClr val="00B0F0"/>
                  </a:solidFill>
                  <a:latin typeface="微软雅黑" panose="020B0503020204020204" pitchFamily="34" charset="-122"/>
                  <a:ea typeface="微软雅黑" panose="020B0503020204020204" pitchFamily="34" charset="-122"/>
                </a:rPr>
                <a:t>pattern</a:t>
              </a:r>
              <a:r>
                <a:rPr lang="zh-CN" altLang="en-US" sz="1400" dirty="0">
                  <a:latin typeface="微软雅黑" panose="020B0503020204020204" pitchFamily="34" charset="-122"/>
                  <a:ea typeface="微软雅黑" panose="020B0503020204020204" pitchFamily="34" charset="-122"/>
                </a:rPr>
                <a:t>属性适用于的类型是：</a:t>
              </a:r>
              <a:r>
                <a:rPr lang="en-US" altLang="zh-CN" sz="1400" dirty="0">
                  <a:solidFill>
                    <a:srgbClr val="00B0F0"/>
                  </a:solidFill>
                  <a:latin typeface="微软雅黑" panose="020B0503020204020204" pitchFamily="34" charset="-122"/>
                  <a:ea typeface="微软雅黑" panose="020B0503020204020204" pitchFamily="34" charset="-122"/>
                </a:rPr>
                <a:t>text</a:t>
              </a:r>
              <a:r>
                <a:rPr lang="zh-CN" altLang="en-US" sz="1400" dirty="0">
                  <a:solidFill>
                    <a:srgbClr val="00B0F0"/>
                  </a:solidFill>
                  <a:latin typeface="微软雅黑" panose="020B0503020204020204" pitchFamily="34" charset="-122"/>
                  <a:ea typeface="微软雅黑" panose="020B0503020204020204" pitchFamily="34" charset="-122"/>
                </a:rPr>
                <a:t>、</a:t>
              </a:r>
              <a:r>
                <a:rPr lang="en-US" altLang="zh-CN" sz="1400" dirty="0">
                  <a:solidFill>
                    <a:srgbClr val="00B0F0"/>
                  </a:solidFill>
                  <a:latin typeface="微软雅黑" panose="020B0503020204020204" pitchFamily="34" charset="-122"/>
                  <a:ea typeface="微软雅黑" panose="020B0503020204020204" pitchFamily="34" charset="-122"/>
                </a:rPr>
                <a:t>search</a:t>
              </a:r>
              <a:r>
                <a:rPr lang="zh-CN" altLang="en-US" sz="1400" dirty="0">
                  <a:solidFill>
                    <a:srgbClr val="00B0F0"/>
                  </a:solidFill>
                  <a:latin typeface="微软雅黑" panose="020B0503020204020204" pitchFamily="34" charset="-122"/>
                  <a:ea typeface="微软雅黑" panose="020B0503020204020204" pitchFamily="34" charset="-122"/>
                </a:rPr>
                <a:t>、</a:t>
              </a:r>
              <a:r>
                <a:rPr lang="en-US" altLang="zh-CN" sz="1400" dirty="0">
                  <a:solidFill>
                    <a:srgbClr val="00B0F0"/>
                  </a:solidFill>
                  <a:latin typeface="微软雅黑" panose="020B0503020204020204" pitchFamily="34" charset="-122"/>
                  <a:ea typeface="微软雅黑" panose="020B0503020204020204" pitchFamily="34" charset="-122"/>
                </a:rPr>
                <a:t>url</a:t>
              </a:r>
              <a:r>
                <a:rPr lang="zh-CN" altLang="en-US" sz="1400" dirty="0">
                  <a:solidFill>
                    <a:srgbClr val="00B0F0"/>
                  </a:solidFill>
                  <a:latin typeface="微软雅黑" panose="020B0503020204020204" pitchFamily="34" charset="-122"/>
                  <a:ea typeface="微软雅黑" panose="020B0503020204020204" pitchFamily="34" charset="-122"/>
                </a:rPr>
                <a:t>、</a:t>
              </a:r>
              <a:r>
                <a:rPr lang="en-US" altLang="zh-CN" sz="1400" dirty="0">
                  <a:solidFill>
                    <a:srgbClr val="00B0F0"/>
                  </a:solidFill>
                  <a:latin typeface="微软雅黑" panose="020B0503020204020204" pitchFamily="34" charset="-122"/>
                  <a:ea typeface="微软雅黑" panose="020B0503020204020204" pitchFamily="34" charset="-122"/>
                </a:rPr>
                <a:t>tel</a:t>
              </a:r>
              <a:r>
                <a:rPr lang="zh-CN" altLang="en-US" sz="1400" dirty="0">
                  <a:solidFill>
                    <a:srgbClr val="00B0F0"/>
                  </a:solidFill>
                  <a:latin typeface="微软雅黑" panose="020B0503020204020204" pitchFamily="34" charset="-122"/>
                  <a:ea typeface="微软雅黑" panose="020B0503020204020204" pitchFamily="34" charset="-122"/>
                </a:rPr>
                <a:t>、</a:t>
              </a:r>
              <a:r>
                <a:rPr lang="en-US" altLang="zh-CN" sz="1400" dirty="0">
                  <a:solidFill>
                    <a:srgbClr val="00B0F0"/>
                  </a:solidFill>
                  <a:latin typeface="微软雅黑" panose="020B0503020204020204" pitchFamily="34" charset="-122"/>
                  <a:ea typeface="微软雅黑" panose="020B0503020204020204" pitchFamily="34" charset="-122"/>
                </a:rPr>
                <a:t>email</a:t>
              </a:r>
              <a:r>
                <a:rPr lang="zh-CN" altLang="en-US" sz="1400" dirty="0">
                  <a:latin typeface="微软雅黑" panose="020B0503020204020204" pitchFamily="34" charset="-122"/>
                  <a:ea typeface="微软雅黑" panose="020B0503020204020204" pitchFamily="34" charset="-122"/>
                </a:rPr>
                <a:t>和</a:t>
              </a:r>
              <a:r>
                <a:rPr lang="en-US" altLang="zh-CN" sz="1400" dirty="0">
                  <a:solidFill>
                    <a:srgbClr val="00B0F0"/>
                  </a:solidFill>
                  <a:latin typeface="微软雅黑" panose="020B0503020204020204" pitchFamily="34" charset="-122"/>
                  <a:ea typeface="微软雅黑" panose="020B0503020204020204" pitchFamily="34" charset="-122"/>
                </a:rPr>
                <a:t>password</a:t>
              </a:r>
              <a:r>
                <a:rPr lang="zh-CN" altLang="en-US" sz="1400" dirty="0">
                  <a:latin typeface="微软雅黑" panose="020B0503020204020204" pitchFamily="34" charset="-122"/>
                  <a:ea typeface="微软雅黑" panose="020B0503020204020204" pitchFamily="34" charset="-122"/>
                </a:rPr>
                <a:t>的</a:t>
              </a:r>
              <a:r>
                <a:rPr lang="en-US" altLang="zh-CN" sz="1400" dirty="0">
                  <a:solidFill>
                    <a:srgbClr val="00B0F0"/>
                  </a:solidFill>
                  <a:latin typeface="微软雅黑" panose="020B0503020204020204" pitchFamily="34" charset="-122"/>
                  <a:ea typeface="微软雅黑" panose="020B0503020204020204" pitchFamily="34" charset="-122"/>
                </a:rPr>
                <a:t>&lt;input/&gt;</a:t>
              </a:r>
              <a:r>
                <a:rPr lang="zh-CN" altLang="en-US" sz="1400" dirty="0">
                  <a:latin typeface="微软雅黑" panose="020B0503020204020204" pitchFamily="34" charset="-122"/>
                  <a:ea typeface="微软雅黑" panose="020B0503020204020204" pitchFamily="34" charset="-122"/>
                </a:rPr>
                <a:t>标签。</a:t>
              </a:r>
              <a:endParaRPr lang="zh-CN" altLang="en-US" sz="1400" dirty="0">
                <a:latin typeface="微软雅黑" panose="020B0503020204020204" pitchFamily="34" charset="-122"/>
                <a:ea typeface="微软雅黑" panose="020B0503020204020204" pitchFamily="34" charset="-122"/>
              </a:endParaRPr>
            </a:p>
          </p:txBody>
        </p:sp>
        <p:sp>
          <p:nvSpPr>
            <p:cNvPr id="65545" name="矩形 21"/>
            <p:cNvSpPr/>
            <p:nvPr/>
          </p:nvSpPr>
          <p:spPr>
            <a:xfrm>
              <a:off x="1308107" y="5735863"/>
              <a:ext cx="2450809" cy="369332"/>
            </a:xfrm>
            <a:prstGeom prst="rect">
              <a:avLst/>
            </a:prstGeom>
            <a:noFill/>
            <a:ln w="9525">
              <a:noFill/>
            </a:ln>
          </p:spPr>
          <p:txBody>
            <a:bodyPr>
              <a:spAutoFit/>
            </a:bodyPr>
            <a:p>
              <a:r>
                <a:rPr lang="en-US" altLang="zh-CN" b="1" dirty="0">
                  <a:solidFill>
                    <a:schemeClr val="bg1"/>
                  </a:solidFill>
                  <a:latin typeface="微软雅黑" panose="020B0503020204020204" pitchFamily="34" charset="-122"/>
                  <a:ea typeface="微软雅黑" panose="020B0503020204020204" pitchFamily="34" charset="-122"/>
                </a:rPr>
                <a:t>pattern</a:t>
              </a:r>
              <a:r>
                <a:rPr lang="zh-CN" altLang="en-US" b="1" dirty="0">
                  <a:solidFill>
                    <a:schemeClr val="bg1"/>
                  </a:solidFill>
                  <a:latin typeface="微软雅黑" panose="020B0503020204020204" pitchFamily="34" charset="-122"/>
                  <a:ea typeface="微软雅黑" panose="020B0503020204020204" pitchFamily="34" charset="-122"/>
                </a:rPr>
                <a:t>属性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5546" name="矩形 22"/>
            <p:cNvSpPr/>
            <p:nvPr/>
          </p:nvSpPr>
          <p:spPr>
            <a:xfrm>
              <a:off x="3713760" y="5800358"/>
              <a:ext cx="470000" cy="646331"/>
            </a:xfrm>
            <a:prstGeom prst="rect">
              <a:avLst/>
            </a:prstGeom>
            <a:noFill/>
            <a:ln w="9525">
              <a:noFill/>
            </a:ln>
          </p:spPr>
          <p:txBody>
            <a:bodyPr wrap="none">
              <a:spAutoFit/>
            </a:bodyPr>
            <a:p>
              <a:r>
                <a:rPr lang="en-US" altLang="zh-CN" sz="3600" b="1" dirty="0">
                  <a:solidFill>
                    <a:srgbClr val="00B0F0"/>
                  </a:solidFill>
                  <a:latin typeface="微软雅黑" panose="020B0503020204020204" pitchFamily="34" charset="-122"/>
                  <a:ea typeface="微软雅黑" panose="020B0503020204020204" pitchFamily="34" charset="-122"/>
                </a:rPr>
                <a:t>6</a:t>
              </a:r>
              <a:endParaRPr lang="zh-CN" altLang="en-US" sz="3600" dirty="0">
                <a:latin typeface="Arial" panose="020B0604020202020204" pitchFamily="34" charset="0"/>
              </a:endParaRPr>
            </a:p>
          </p:txBody>
        </p:sp>
      </p:grpSp>
      <p:pic>
        <p:nvPicPr>
          <p:cNvPr id="16" name="图片 1"/>
          <p:cNvPicPr>
            <a:picLocks noChangeAspect="1"/>
          </p:cNvPicPr>
          <p:nvPr/>
        </p:nvPicPr>
        <p:blipFill>
          <a:blip r:embed="rId2"/>
          <a:stretch>
            <a:fillRect/>
          </a:stretch>
        </p:blipFill>
        <p:spPr>
          <a:xfrm>
            <a:off x="4975225" y="3846513"/>
            <a:ext cx="3333750" cy="180022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6563"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6616"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50769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全新的表单控件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p:nvPr/>
        </p:nvSpPr>
        <p:spPr>
          <a:xfrm>
            <a:off x="984250" y="2009775"/>
            <a:ext cx="272415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6</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pattern</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属性</a:t>
            </a: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17" name="表格 16"/>
          <p:cNvGraphicFramePr>
            <a:graphicFrameLocks noGrp="1"/>
          </p:cNvGraphicFramePr>
          <p:nvPr/>
        </p:nvGraphicFramePr>
        <p:xfrm>
          <a:off x="846138" y="2630488"/>
          <a:ext cx="7370763" cy="3748094"/>
        </p:xfrm>
        <a:graphic>
          <a:graphicData uri="http://schemas.openxmlformats.org/drawingml/2006/table">
            <a:tbl>
              <a:tblPr firstRow="1" firstCol="1" bandRow="1">
                <a:tableStyleId>{00A15C55-8517-42AA-B614-E9B94910E393}</a:tableStyleId>
              </a:tblPr>
              <a:tblGrid>
                <a:gridCol w="4045980"/>
                <a:gridCol w="3324782"/>
              </a:tblGrid>
              <a:tr h="267721">
                <a:tc>
                  <a:txBody>
                    <a:bodyPr/>
                    <a:lstStyle/>
                    <a:p>
                      <a:pPr algn="ctr">
                        <a:spcAft>
                          <a:spcPts val="0"/>
                        </a:spcAft>
                      </a:pPr>
                      <a:r>
                        <a:rPr lang="zh-CN" sz="1400" kern="100" dirty="0">
                          <a:effectLst/>
                          <a:latin typeface="微软雅黑" panose="020B0503020204020204" pitchFamily="34" charset="-122"/>
                          <a:ea typeface="微软雅黑" panose="020B0503020204020204" pitchFamily="34" charset="-122"/>
                        </a:rPr>
                        <a:t>正则表达式</a:t>
                      </a:r>
                      <a:endParaRPr lang="zh-CN" sz="1400" kern="100" dirty="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ctr">
                        <a:spcAft>
                          <a:spcPts val="0"/>
                        </a:spcAft>
                      </a:pPr>
                      <a:r>
                        <a:rPr lang="zh-CN" sz="1400" kern="100" dirty="0">
                          <a:effectLst/>
                          <a:latin typeface="微软雅黑" panose="020B0503020204020204" pitchFamily="34" charset="-122"/>
                          <a:ea typeface="微软雅黑" panose="020B0503020204020204" pitchFamily="34" charset="-122"/>
                        </a:rPr>
                        <a:t>说明</a:t>
                      </a:r>
                      <a:endParaRPr lang="zh-CN" sz="1400" kern="100" dirty="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^[0-9]*$</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数字</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^\d{n}$</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r>
                        <a:rPr lang="en-US" sz="1400">
                          <a:effectLst/>
                          <a:latin typeface="微软雅黑" panose="020B0503020204020204" pitchFamily="34" charset="-122"/>
                          <a:ea typeface="微软雅黑" panose="020B0503020204020204" pitchFamily="34" charset="-122"/>
                        </a:rPr>
                        <a:t>n</a:t>
                      </a:r>
                      <a:r>
                        <a:rPr lang="zh-CN" sz="1400">
                          <a:effectLst/>
                          <a:latin typeface="微软雅黑" panose="020B0503020204020204" pitchFamily="34" charset="-122"/>
                          <a:ea typeface="微软雅黑" panose="020B0503020204020204" pitchFamily="34" charset="-122"/>
                        </a:rPr>
                        <a:t>位的数字</a:t>
                      </a:r>
                      <a:endParaRPr lang="zh-CN" sz="140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^\d{n,}$</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dirty="0">
                          <a:effectLst/>
                          <a:latin typeface="微软雅黑" panose="020B0503020204020204" pitchFamily="34" charset="-122"/>
                          <a:ea typeface="微软雅黑" panose="020B0503020204020204" pitchFamily="34" charset="-122"/>
                        </a:rPr>
                        <a:t>至少</a:t>
                      </a:r>
                      <a:r>
                        <a:rPr lang="en-US" sz="1400" kern="100" dirty="0">
                          <a:effectLst/>
                          <a:latin typeface="微软雅黑" panose="020B0503020204020204" pitchFamily="34" charset="-122"/>
                          <a:ea typeface="微软雅黑" panose="020B0503020204020204" pitchFamily="34" charset="-122"/>
                        </a:rPr>
                        <a:t>n</a:t>
                      </a:r>
                      <a:r>
                        <a:rPr lang="zh-CN" sz="1400" kern="100" dirty="0">
                          <a:effectLst/>
                          <a:latin typeface="微软雅黑" panose="020B0503020204020204" pitchFamily="34" charset="-122"/>
                          <a:ea typeface="微软雅黑" panose="020B0503020204020204" pitchFamily="34" charset="-122"/>
                        </a:rPr>
                        <a:t>位的数字</a:t>
                      </a:r>
                      <a:endParaRPr lang="zh-CN" sz="1400" kern="100" dirty="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^\d{m,n}$</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r>
                        <a:rPr lang="en-US" sz="1400">
                          <a:effectLst/>
                          <a:latin typeface="微软雅黑" panose="020B0503020204020204" pitchFamily="34" charset="-122"/>
                          <a:ea typeface="微软雅黑" panose="020B0503020204020204" pitchFamily="34" charset="-122"/>
                        </a:rPr>
                        <a:t>m-n</a:t>
                      </a:r>
                      <a:r>
                        <a:rPr lang="zh-CN" sz="1400">
                          <a:effectLst/>
                          <a:latin typeface="微软雅黑" panose="020B0503020204020204" pitchFamily="34" charset="-122"/>
                          <a:ea typeface="微软雅黑" panose="020B0503020204020204" pitchFamily="34" charset="-122"/>
                        </a:rPr>
                        <a:t>位的数字</a:t>
                      </a:r>
                      <a:endParaRPr lang="zh-CN" sz="140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^(0|[1-9][0-9]*)$</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dirty="0">
                          <a:effectLst/>
                          <a:latin typeface="微软雅黑" panose="020B0503020204020204" pitchFamily="34" charset="-122"/>
                          <a:ea typeface="微软雅黑" panose="020B0503020204020204" pitchFamily="34" charset="-122"/>
                        </a:rPr>
                        <a:t>零和非零开头的数字</a:t>
                      </a:r>
                      <a:endParaRPr lang="zh-CN" sz="1400" kern="100" dirty="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^([1-9][0-9]*)+(.[0-9]{1,2})?$</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非零开头的最多带两位小数的数字</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^(\-|\+)?\d+(\.\d+)?$</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正数、负数、和小数</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^\d+$ </a:t>
                      </a:r>
                      <a:r>
                        <a:rPr lang="zh-CN" sz="1400" kern="100">
                          <a:effectLst/>
                          <a:latin typeface="微软雅黑" panose="020B0503020204020204" pitchFamily="34" charset="-122"/>
                          <a:ea typeface="微软雅黑" panose="020B0503020204020204" pitchFamily="34" charset="-122"/>
                        </a:rPr>
                        <a:t>或</a:t>
                      </a:r>
                      <a:r>
                        <a:rPr lang="en-US" sz="1400" kern="100">
                          <a:effectLst/>
                          <a:latin typeface="微软雅黑" panose="020B0503020204020204" pitchFamily="34" charset="-122"/>
                          <a:ea typeface="微软雅黑" panose="020B0503020204020204" pitchFamily="34" charset="-122"/>
                        </a:rPr>
                        <a:t> ^[1-9]\d*|0$</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非负整数</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^-[1-9]\d*|0$ </a:t>
                      </a:r>
                      <a:r>
                        <a:rPr lang="zh-CN" sz="1400" kern="100">
                          <a:effectLst/>
                          <a:latin typeface="微软雅黑" panose="020B0503020204020204" pitchFamily="34" charset="-122"/>
                          <a:ea typeface="微软雅黑" panose="020B0503020204020204" pitchFamily="34" charset="-122"/>
                        </a:rPr>
                        <a:t>或</a:t>
                      </a:r>
                      <a:r>
                        <a:rPr lang="en-US" sz="1400" kern="100">
                          <a:effectLst/>
                          <a:latin typeface="微软雅黑" panose="020B0503020204020204" pitchFamily="34" charset="-122"/>
                          <a:ea typeface="微软雅黑" panose="020B0503020204020204" pitchFamily="34" charset="-122"/>
                        </a:rPr>
                        <a:t> ^((-\d+)|(0+))$</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非正整数</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^[\u4e00-\u9fa5]{0,}$</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汉字</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^[A-Za-z0-9]+$ </a:t>
                      </a:r>
                      <a:r>
                        <a:rPr lang="zh-CN" sz="1400" kern="100">
                          <a:effectLst/>
                          <a:latin typeface="微软雅黑" panose="020B0503020204020204" pitchFamily="34" charset="-122"/>
                          <a:ea typeface="微软雅黑" panose="020B0503020204020204" pitchFamily="34" charset="-122"/>
                        </a:rPr>
                        <a:t>或</a:t>
                      </a:r>
                      <a:r>
                        <a:rPr lang="en-US" sz="1400" kern="100">
                          <a:effectLst/>
                          <a:latin typeface="微软雅黑" panose="020B0503020204020204" pitchFamily="34" charset="-122"/>
                          <a:ea typeface="微软雅黑" panose="020B0503020204020204" pitchFamily="34" charset="-122"/>
                        </a:rPr>
                        <a:t> ^[A-Za-z0-9]{4,40}$</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英文和数字</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^[A-Za-z]+$</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由</a:t>
                      </a:r>
                      <a:r>
                        <a:rPr lang="en-US" sz="1400" kern="100">
                          <a:effectLst/>
                          <a:latin typeface="微软雅黑" panose="020B0503020204020204" pitchFamily="34" charset="-122"/>
                          <a:ea typeface="微软雅黑" panose="020B0503020204020204" pitchFamily="34" charset="-122"/>
                        </a:rPr>
                        <a:t>26</a:t>
                      </a:r>
                      <a:r>
                        <a:rPr lang="zh-CN" sz="1400" kern="100">
                          <a:effectLst/>
                          <a:latin typeface="微软雅黑" panose="020B0503020204020204" pitchFamily="34" charset="-122"/>
                          <a:ea typeface="微软雅黑" panose="020B0503020204020204" pitchFamily="34" charset="-122"/>
                        </a:rPr>
                        <a:t>个英文字母组成的字符串</a:t>
                      </a:r>
                      <a:endParaRPr lang="zh-CN" sz="1400" kern="100">
                        <a:effectLst/>
                        <a:latin typeface="微软雅黑" panose="020B0503020204020204" pitchFamily="34" charset="-122"/>
                        <a:ea typeface="微软雅黑" panose="020B0503020204020204" pitchFamily="34" charset="-122"/>
                      </a:endParaRPr>
                    </a:p>
                  </a:txBody>
                  <a:tcPr marL="68589" marR="68589" marT="0" marB="0" anchor="ctr"/>
                </a:tc>
              </a:tr>
              <a:tr h="267721">
                <a:tc>
                  <a:txBody>
                    <a:bodyPr/>
                    <a:lstStyle/>
                    <a:p>
                      <a:pPr algn="l">
                        <a:spcAft>
                          <a:spcPts val="0"/>
                        </a:spcAft>
                      </a:pPr>
                      <a:r>
                        <a:rPr lang="en-US" sz="1400" kern="100" dirty="0">
                          <a:effectLst/>
                          <a:latin typeface="微软雅黑" panose="020B0503020204020204" pitchFamily="34" charset="-122"/>
                          <a:ea typeface="微软雅黑" panose="020B0503020204020204" pitchFamily="34" charset="-122"/>
                        </a:rPr>
                        <a:t>^[A-Za-z0-9]+$</a:t>
                      </a:r>
                      <a:endParaRPr lang="zh-CN" sz="1400" kern="100" dirty="0">
                        <a:effectLst/>
                        <a:latin typeface="微软雅黑" panose="020B0503020204020204" pitchFamily="34" charset="-122"/>
                        <a:ea typeface="微软雅黑" panose="020B0503020204020204" pitchFamily="34" charset="-122"/>
                      </a:endParaRPr>
                    </a:p>
                  </a:txBody>
                  <a:tcPr marL="68589" marR="68589" marT="0" marB="0" anchor="ctr"/>
                </a:tc>
                <a:tc>
                  <a:txBody>
                    <a:bodyPr/>
                    <a:lstStyle/>
                    <a:p>
                      <a:pPr algn="l">
                        <a:spcAft>
                          <a:spcPts val="0"/>
                        </a:spcAft>
                      </a:pPr>
                      <a:r>
                        <a:rPr lang="zh-CN" sz="1400" kern="100" dirty="0">
                          <a:effectLst/>
                          <a:latin typeface="微软雅黑" panose="020B0503020204020204" pitchFamily="34" charset="-122"/>
                          <a:ea typeface="微软雅黑" panose="020B0503020204020204" pitchFamily="34" charset="-122"/>
                        </a:rPr>
                        <a:t>由数字和</a:t>
                      </a:r>
                      <a:r>
                        <a:rPr lang="en-US" sz="1400" kern="100" dirty="0">
                          <a:effectLst/>
                          <a:latin typeface="微软雅黑" panose="020B0503020204020204" pitchFamily="34" charset="-122"/>
                          <a:ea typeface="微软雅黑" panose="020B0503020204020204" pitchFamily="34" charset="-122"/>
                        </a:rPr>
                        <a:t>26</a:t>
                      </a:r>
                      <a:r>
                        <a:rPr lang="zh-CN" sz="1400" kern="100" dirty="0">
                          <a:effectLst/>
                          <a:latin typeface="微软雅黑" panose="020B0503020204020204" pitchFamily="34" charset="-122"/>
                          <a:ea typeface="微软雅黑" panose="020B0503020204020204" pitchFamily="34" charset="-122"/>
                        </a:rPr>
                        <a:t>个英文字母组成的字符串</a:t>
                      </a:r>
                      <a:endParaRPr lang="zh-CN" sz="1400" kern="100" dirty="0">
                        <a:effectLst/>
                        <a:latin typeface="微软雅黑" panose="020B0503020204020204" pitchFamily="34" charset="-122"/>
                        <a:ea typeface="微软雅黑" panose="020B0503020204020204" pitchFamily="34" charset="-122"/>
                      </a:endParaRPr>
                    </a:p>
                  </a:txBody>
                  <a:tcPr marL="68589" marR="68589" marT="0" marB="0" anchor="ctr"/>
                </a:tc>
              </a:tr>
            </a:tbl>
          </a:graphicData>
        </a:graphic>
      </p:graphicFrame>
      <p:sp>
        <p:nvSpPr>
          <p:cNvPr id="66612" name="矩形 5"/>
          <p:cNvSpPr/>
          <p:nvPr/>
        </p:nvSpPr>
        <p:spPr>
          <a:xfrm>
            <a:off x="3854450" y="2022475"/>
            <a:ext cx="3570288" cy="460375"/>
          </a:xfrm>
          <a:prstGeom prst="rect">
            <a:avLst/>
          </a:prstGeom>
          <a:noFill/>
          <a:ln w="9525">
            <a:noFill/>
          </a:ln>
        </p:spPr>
        <p:txBody>
          <a:bodyPr wrap="none">
            <a:spAutoFit/>
          </a:bodyPr>
          <a:p>
            <a:r>
              <a:rPr lang="zh-CN" altLang="zh-CN" sz="2400" b="1" dirty="0">
                <a:latin typeface="微软雅黑" panose="020B0503020204020204" pitchFamily="34" charset="-122"/>
                <a:ea typeface="微软雅黑" panose="020B0503020204020204" pitchFamily="34" charset="-122"/>
              </a:rPr>
              <a:t>常用的正则表达式和说明</a:t>
            </a:r>
            <a:endParaRPr lang="zh-CN" altLang="zh-CN" sz="2400" b="1" dirty="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7587"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762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50769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全新的表单控件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p:nvPr/>
        </p:nvSpPr>
        <p:spPr>
          <a:xfrm>
            <a:off x="984250" y="2009775"/>
            <a:ext cx="272415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6</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pattern</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属性</a:t>
            </a: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89" name="矩形 5"/>
          <p:cNvSpPr/>
          <p:nvPr/>
        </p:nvSpPr>
        <p:spPr>
          <a:xfrm>
            <a:off x="3854450" y="2022475"/>
            <a:ext cx="3570288" cy="460375"/>
          </a:xfrm>
          <a:prstGeom prst="rect">
            <a:avLst/>
          </a:prstGeom>
          <a:noFill/>
          <a:ln w="9525">
            <a:noFill/>
          </a:ln>
        </p:spPr>
        <p:txBody>
          <a:bodyPr wrap="none">
            <a:spAutoFit/>
          </a:bodyPr>
          <a:p>
            <a:r>
              <a:rPr lang="zh-CN" altLang="zh-CN" sz="2400" b="1" dirty="0">
                <a:latin typeface="微软雅黑" panose="020B0503020204020204" pitchFamily="34" charset="-122"/>
                <a:ea typeface="微软雅黑" panose="020B0503020204020204" pitchFamily="34" charset="-122"/>
              </a:rPr>
              <a:t>常用的正则表达式和说明</a:t>
            </a:r>
            <a:endParaRPr lang="zh-CN" altLang="zh-CN" sz="2400" b="1" dirty="0">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nvGraphicFramePr>
        <p:xfrm>
          <a:off x="858838" y="2641600"/>
          <a:ext cx="7361238" cy="3635375"/>
        </p:xfrm>
        <a:graphic>
          <a:graphicData uri="http://schemas.openxmlformats.org/drawingml/2006/table">
            <a:tbl>
              <a:tblPr firstRow="1" firstCol="1" bandRow="1">
                <a:tableStyleId>{00A15C55-8517-42AA-B614-E9B94910E393}</a:tableStyleId>
              </a:tblPr>
              <a:tblGrid>
                <a:gridCol w="3634141"/>
                <a:gridCol w="3727096"/>
              </a:tblGrid>
              <a:tr h="337245">
                <a:tc>
                  <a:txBody>
                    <a:bodyPr/>
                    <a:lstStyle/>
                    <a:p>
                      <a:pPr algn="ctr">
                        <a:spcAft>
                          <a:spcPts val="0"/>
                        </a:spcAft>
                      </a:pPr>
                      <a:r>
                        <a:rPr lang="zh-CN" sz="1400" kern="100" dirty="0">
                          <a:effectLst/>
                          <a:latin typeface="微软雅黑" panose="020B0503020204020204" pitchFamily="34" charset="-122"/>
                          <a:ea typeface="微软雅黑" panose="020B0503020204020204" pitchFamily="34" charset="-122"/>
                        </a:rPr>
                        <a:t>正则表达式</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400" kern="100" dirty="0">
                          <a:effectLst/>
                          <a:latin typeface="微软雅黑" panose="020B0503020204020204" pitchFamily="34" charset="-122"/>
                          <a:ea typeface="微软雅黑" panose="020B0503020204020204" pitchFamily="34" charset="-122"/>
                        </a:rPr>
                        <a:t>说明</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r>
              <a:tr h="471161">
                <a:tc>
                  <a:txBody>
                    <a:bodyPr/>
                    <a:lstStyle/>
                    <a:p>
                      <a:pPr algn="l">
                        <a:spcAft>
                          <a:spcPts val="0"/>
                        </a:spcAft>
                      </a:pPr>
                      <a:r>
                        <a:rPr lang="en-US" sz="1400" kern="100" dirty="0">
                          <a:effectLst/>
                          <a:latin typeface="微软雅黑" panose="020B0503020204020204" pitchFamily="34" charset="-122"/>
                          <a:ea typeface="微软雅黑" panose="020B0503020204020204" pitchFamily="34" charset="-122"/>
                        </a:rPr>
                        <a:t>^\w+$ </a:t>
                      </a:r>
                      <a:r>
                        <a:rPr lang="zh-CN" sz="1400" kern="100" dirty="0">
                          <a:effectLst/>
                          <a:latin typeface="微软雅黑" panose="020B0503020204020204" pitchFamily="34" charset="-122"/>
                          <a:ea typeface="微软雅黑" panose="020B0503020204020204" pitchFamily="34" charset="-122"/>
                        </a:rPr>
                        <a:t>或</a:t>
                      </a:r>
                      <a:r>
                        <a:rPr lang="en-US" sz="1400" kern="100" dirty="0">
                          <a:effectLst/>
                          <a:latin typeface="微软雅黑" panose="020B0503020204020204" pitchFamily="34" charset="-122"/>
                          <a:ea typeface="微软雅黑" panose="020B0503020204020204" pitchFamily="34" charset="-122"/>
                        </a:rPr>
                        <a:t> ^\w{3,20}$</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400" kern="100" dirty="0">
                          <a:effectLst/>
                          <a:latin typeface="微软雅黑" panose="020B0503020204020204" pitchFamily="34" charset="-122"/>
                          <a:ea typeface="微软雅黑" panose="020B0503020204020204" pitchFamily="34" charset="-122"/>
                        </a:rPr>
                        <a:t>由数字、</a:t>
                      </a:r>
                      <a:r>
                        <a:rPr lang="en-US" sz="1400" kern="100" dirty="0">
                          <a:effectLst/>
                          <a:latin typeface="微软雅黑" panose="020B0503020204020204" pitchFamily="34" charset="-122"/>
                          <a:ea typeface="微软雅黑" panose="020B0503020204020204" pitchFamily="34" charset="-122"/>
                        </a:rPr>
                        <a:t>26</a:t>
                      </a:r>
                      <a:r>
                        <a:rPr lang="zh-CN" sz="1400" kern="100" dirty="0">
                          <a:effectLst/>
                          <a:latin typeface="微软雅黑" panose="020B0503020204020204" pitchFamily="34" charset="-122"/>
                          <a:ea typeface="微软雅黑" panose="020B0503020204020204" pitchFamily="34" charset="-122"/>
                        </a:rPr>
                        <a:t>个英文字母或者下划线组成的字符串</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r>
              <a:tr h="23558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^[\u4E00-\u9FA5A-Za-z0-9_]+$</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中文、英文、数字包括下划线</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r>
              <a:tr h="47116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^\w+([-+.]\w+)*@\w+([-.]\w+)*\.\w+([-.]\w+)*$</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Email</a:t>
                      </a:r>
                      <a:r>
                        <a:rPr lang="zh-CN" sz="1400" kern="100">
                          <a:effectLst/>
                          <a:latin typeface="微软雅黑" panose="020B0503020204020204" pitchFamily="34" charset="-122"/>
                          <a:ea typeface="微软雅黑" panose="020B0503020204020204" pitchFamily="34" charset="-122"/>
                        </a:rPr>
                        <a:t>地址</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r>
              <a:tr h="47116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[a-zA-z]+://[^\s]* </a:t>
                      </a:r>
                      <a:r>
                        <a:rPr lang="zh-CN" sz="1400" kern="100">
                          <a:effectLst/>
                          <a:latin typeface="微软雅黑" panose="020B0503020204020204" pitchFamily="34" charset="-122"/>
                          <a:ea typeface="微软雅黑" panose="020B0503020204020204" pitchFamily="34" charset="-122"/>
                        </a:rPr>
                        <a:t>或</a:t>
                      </a:r>
                      <a:r>
                        <a:rPr lang="en-US" sz="1400" kern="100">
                          <a:effectLst/>
                          <a:latin typeface="微软雅黑" panose="020B0503020204020204" pitchFamily="34" charset="-122"/>
                          <a:ea typeface="微软雅黑" panose="020B0503020204020204" pitchFamily="34" charset="-122"/>
                        </a:rPr>
                        <a:t> ^http://([\w-]+\.)+[\w-]+(/[\w-./?%&amp;=]*)?$</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r>
                        <a:rPr lang="en-US" sz="1400">
                          <a:effectLst/>
                          <a:latin typeface="微软雅黑" panose="020B0503020204020204" pitchFamily="34" charset="-122"/>
                          <a:ea typeface="微软雅黑" panose="020B0503020204020204" pitchFamily="34" charset="-122"/>
                        </a:rPr>
                        <a:t>URL</a:t>
                      </a:r>
                      <a:r>
                        <a:rPr lang="zh-CN" sz="1400">
                          <a:effectLst/>
                          <a:latin typeface="微软雅黑" panose="020B0503020204020204" pitchFamily="34" charset="-122"/>
                          <a:ea typeface="微软雅黑" panose="020B0503020204020204" pitchFamily="34" charset="-122"/>
                        </a:rPr>
                        <a:t>地址</a:t>
                      </a:r>
                      <a:endParaRPr lang="zh-CN" sz="1400">
                        <a:effectLst/>
                        <a:latin typeface="微软雅黑" panose="020B0503020204020204" pitchFamily="34" charset="-122"/>
                        <a:ea typeface="微软雅黑" panose="020B0503020204020204" pitchFamily="34" charset="-122"/>
                      </a:endParaRPr>
                    </a:p>
                  </a:txBody>
                  <a:tcPr marL="68580" marR="68580" marT="0" marB="0" anchor="ctr"/>
                </a:tc>
              </a:tr>
              <a:tr h="235581">
                <a:tc>
                  <a:txBody>
                    <a:bodyPr/>
                    <a:lstStyle/>
                    <a:p>
                      <a:pPr algn="l"/>
                      <a:r>
                        <a:rPr lang="en-US" sz="1400">
                          <a:effectLst/>
                          <a:latin typeface="微软雅黑" panose="020B0503020204020204" pitchFamily="34" charset="-122"/>
                          <a:ea typeface="微软雅黑" panose="020B0503020204020204" pitchFamily="34" charset="-122"/>
                        </a:rPr>
                        <a:t>^\d{15}|\d{18}$</a:t>
                      </a:r>
                      <a:endParaRPr lang="zh-CN" sz="14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r>
                        <a:rPr lang="zh-CN" sz="1400">
                          <a:effectLst/>
                          <a:latin typeface="微软雅黑" panose="020B0503020204020204" pitchFamily="34" charset="-122"/>
                          <a:ea typeface="微软雅黑" panose="020B0503020204020204" pitchFamily="34" charset="-122"/>
                        </a:rPr>
                        <a:t>身份证号</a:t>
                      </a:r>
                      <a:r>
                        <a:rPr lang="en-US" sz="1400">
                          <a:effectLst/>
                          <a:latin typeface="微软雅黑" panose="020B0503020204020204" pitchFamily="34" charset="-122"/>
                          <a:ea typeface="微软雅黑" panose="020B0503020204020204" pitchFamily="34" charset="-122"/>
                        </a:rPr>
                        <a:t>(15</a:t>
                      </a:r>
                      <a:r>
                        <a:rPr lang="zh-CN" sz="1400">
                          <a:effectLst/>
                          <a:latin typeface="微软雅黑" panose="020B0503020204020204" pitchFamily="34" charset="-122"/>
                          <a:ea typeface="微软雅黑" panose="020B0503020204020204" pitchFamily="34" charset="-122"/>
                        </a:rPr>
                        <a:t>位、</a:t>
                      </a:r>
                      <a:r>
                        <a:rPr lang="en-US" sz="1400">
                          <a:effectLst/>
                          <a:latin typeface="微软雅黑" panose="020B0503020204020204" pitchFamily="34" charset="-122"/>
                          <a:ea typeface="微软雅黑" panose="020B0503020204020204" pitchFamily="34" charset="-122"/>
                        </a:rPr>
                        <a:t>18</a:t>
                      </a:r>
                      <a:r>
                        <a:rPr lang="zh-CN" sz="1400">
                          <a:effectLst/>
                          <a:latin typeface="微软雅黑" panose="020B0503020204020204" pitchFamily="34" charset="-122"/>
                          <a:ea typeface="微软雅黑" panose="020B0503020204020204" pitchFamily="34" charset="-122"/>
                        </a:rPr>
                        <a:t>位数字</a:t>
                      </a:r>
                      <a:r>
                        <a:rPr lang="en-US" sz="1400">
                          <a:effectLst/>
                          <a:latin typeface="微软雅黑" panose="020B0503020204020204" pitchFamily="34" charset="-122"/>
                          <a:ea typeface="微软雅黑" panose="020B0503020204020204" pitchFamily="34" charset="-122"/>
                        </a:rPr>
                        <a:t>)</a:t>
                      </a:r>
                      <a:endParaRPr lang="zh-CN" sz="1400">
                        <a:effectLst/>
                        <a:latin typeface="微软雅黑" panose="020B0503020204020204" pitchFamily="34" charset="-122"/>
                        <a:ea typeface="微软雅黑" panose="020B0503020204020204" pitchFamily="34" charset="-122"/>
                      </a:endParaRPr>
                    </a:p>
                  </a:txBody>
                  <a:tcPr marL="68580" marR="68580" marT="0" marB="0" anchor="ctr"/>
                </a:tc>
              </a:tr>
              <a:tr h="471161">
                <a:tc>
                  <a:txBody>
                    <a:bodyPr/>
                    <a:lstStyle/>
                    <a:p>
                      <a:pPr algn="l"/>
                      <a:r>
                        <a:rPr lang="en-US" sz="1400">
                          <a:effectLst/>
                          <a:latin typeface="微软雅黑" panose="020B0503020204020204" pitchFamily="34" charset="-122"/>
                          <a:ea typeface="微软雅黑" panose="020B0503020204020204" pitchFamily="34" charset="-122"/>
                        </a:rPr>
                        <a:t>^([0-9]){7,18}(x|X)?$ </a:t>
                      </a:r>
                      <a:r>
                        <a:rPr lang="zh-CN" sz="1400">
                          <a:effectLst/>
                          <a:latin typeface="微软雅黑" panose="020B0503020204020204" pitchFamily="34" charset="-122"/>
                          <a:ea typeface="微软雅黑" panose="020B0503020204020204" pitchFamily="34" charset="-122"/>
                        </a:rPr>
                        <a:t>或</a:t>
                      </a:r>
                      <a:r>
                        <a:rPr lang="en-US" sz="1400">
                          <a:effectLst/>
                          <a:latin typeface="微软雅黑" panose="020B0503020204020204" pitchFamily="34" charset="-122"/>
                          <a:ea typeface="微软雅黑" panose="020B0503020204020204" pitchFamily="34" charset="-122"/>
                        </a:rPr>
                        <a:t> ^\d{8,18}|[0-9x]{8,18}|[0-9X]{8,18}?$</a:t>
                      </a:r>
                      <a:endParaRPr lang="zh-CN" sz="14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以数字、字母</a:t>
                      </a:r>
                      <a:r>
                        <a:rPr lang="en-US" sz="1400" kern="100">
                          <a:effectLst/>
                          <a:latin typeface="微软雅黑" panose="020B0503020204020204" pitchFamily="34" charset="-122"/>
                          <a:ea typeface="微软雅黑" panose="020B0503020204020204" pitchFamily="34" charset="-122"/>
                        </a:rPr>
                        <a:t>x</a:t>
                      </a:r>
                      <a:r>
                        <a:rPr lang="zh-CN" sz="1400" kern="100">
                          <a:effectLst/>
                          <a:latin typeface="微软雅黑" panose="020B0503020204020204" pitchFamily="34" charset="-122"/>
                          <a:ea typeface="微软雅黑" panose="020B0503020204020204" pitchFamily="34" charset="-122"/>
                        </a:rPr>
                        <a:t>结尾的短身份证号码</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r>
              <a:tr h="471161">
                <a:tc>
                  <a:txBody>
                    <a:bodyPr/>
                    <a:lstStyle/>
                    <a:p>
                      <a:pPr algn="l">
                        <a:spcAft>
                          <a:spcPts val="0"/>
                        </a:spcAft>
                      </a:pPr>
                      <a:r>
                        <a:rPr lang="en-US" sz="1400" kern="100">
                          <a:effectLst/>
                          <a:latin typeface="微软雅黑" panose="020B0503020204020204" pitchFamily="34" charset="-122"/>
                          <a:ea typeface="微软雅黑" panose="020B0503020204020204" pitchFamily="34" charset="-122"/>
                        </a:rPr>
                        <a:t>^[a-zA-Z][a-zA-Z0-9_]{4,15}$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400" kern="100">
                          <a:effectLst/>
                          <a:latin typeface="微软雅黑" panose="020B0503020204020204" pitchFamily="34" charset="-122"/>
                          <a:ea typeface="微软雅黑" panose="020B0503020204020204" pitchFamily="34" charset="-122"/>
                        </a:rPr>
                        <a:t>帐号是否合法</a:t>
                      </a:r>
                      <a:r>
                        <a:rPr lang="en-US" sz="1400" kern="100">
                          <a:effectLst/>
                          <a:latin typeface="微软雅黑" panose="020B0503020204020204" pitchFamily="34" charset="-122"/>
                          <a:ea typeface="微软雅黑" panose="020B0503020204020204" pitchFamily="34" charset="-122"/>
                        </a:rPr>
                        <a:t>(</a:t>
                      </a:r>
                      <a:r>
                        <a:rPr lang="zh-CN" sz="1400" kern="100">
                          <a:effectLst/>
                          <a:latin typeface="微软雅黑" panose="020B0503020204020204" pitchFamily="34" charset="-122"/>
                          <a:ea typeface="微软雅黑" panose="020B0503020204020204" pitchFamily="34" charset="-122"/>
                        </a:rPr>
                        <a:t>字母开头，允许</a:t>
                      </a:r>
                      <a:r>
                        <a:rPr lang="en-US" sz="1400" kern="100">
                          <a:effectLst/>
                          <a:latin typeface="微软雅黑" panose="020B0503020204020204" pitchFamily="34" charset="-122"/>
                          <a:ea typeface="微软雅黑" panose="020B0503020204020204" pitchFamily="34" charset="-122"/>
                        </a:rPr>
                        <a:t>5-16</a:t>
                      </a:r>
                      <a:r>
                        <a:rPr lang="zh-CN" sz="1400" kern="100">
                          <a:effectLst/>
                          <a:latin typeface="微软雅黑" panose="020B0503020204020204" pitchFamily="34" charset="-122"/>
                          <a:ea typeface="微软雅黑" panose="020B0503020204020204" pitchFamily="34" charset="-122"/>
                        </a:rPr>
                        <a:t>字节，允许字母数字下划线</a:t>
                      </a:r>
                      <a:r>
                        <a:rPr lang="en-US" sz="1400" kern="100">
                          <a:effectLst/>
                          <a:latin typeface="微软雅黑" panose="020B0503020204020204" pitchFamily="34" charset="-122"/>
                          <a:ea typeface="微软雅黑" panose="020B0503020204020204" pitchFamily="34" charset="-122"/>
                        </a:rPr>
                        <a:t>)</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r>
              <a:tr h="471161">
                <a:tc>
                  <a:txBody>
                    <a:bodyPr/>
                    <a:lstStyle/>
                    <a:p>
                      <a:pPr algn="l">
                        <a:spcAft>
                          <a:spcPts val="0"/>
                        </a:spcAft>
                      </a:pPr>
                      <a:r>
                        <a:rPr lang="en-US" sz="1400" kern="100" dirty="0">
                          <a:effectLst/>
                          <a:latin typeface="微软雅黑" panose="020B0503020204020204" pitchFamily="34" charset="-122"/>
                          <a:ea typeface="微软雅黑" panose="020B0503020204020204" pitchFamily="34" charset="-122"/>
                        </a:rPr>
                        <a:t>^[a-</a:t>
                      </a:r>
                      <a:r>
                        <a:rPr lang="en-US" sz="1400" kern="100" dirty="0" err="1">
                          <a:effectLst/>
                          <a:latin typeface="微软雅黑" panose="020B0503020204020204" pitchFamily="34" charset="-122"/>
                          <a:ea typeface="微软雅黑" panose="020B0503020204020204" pitchFamily="34" charset="-122"/>
                        </a:rPr>
                        <a:t>zA</a:t>
                      </a:r>
                      <a:r>
                        <a:rPr lang="en-US" sz="1400" kern="100" dirty="0">
                          <a:effectLst/>
                          <a:latin typeface="微软雅黑" panose="020B0503020204020204" pitchFamily="34" charset="-122"/>
                          <a:ea typeface="微软雅黑" panose="020B0503020204020204" pitchFamily="34" charset="-122"/>
                        </a:rPr>
                        <a:t>-Z]\w{5,17}$</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400" kern="100" dirty="0">
                          <a:effectLst/>
                          <a:latin typeface="微软雅黑" panose="020B0503020204020204" pitchFamily="34" charset="-122"/>
                          <a:ea typeface="微软雅黑" panose="020B0503020204020204" pitchFamily="34" charset="-122"/>
                        </a:rPr>
                        <a:t>密码</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以字母开头，长度在</a:t>
                      </a:r>
                      <a:r>
                        <a:rPr lang="en-US" sz="1400" kern="100" dirty="0">
                          <a:effectLst/>
                          <a:latin typeface="微软雅黑" panose="020B0503020204020204" pitchFamily="34" charset="-122"/>
                          <a:ea typeface="微软雅黑" panose="020B0503020204020204" pitchFamily="34" charset="-122"/>
                        </a:rPr>
                        <a:t>6~18</a:t>
                      </a:r>
                      <a:r>
                        <a:rPr lang="zh-CN" sz="1400" kern="100" dirty="0">
                          <a:effectLst/>
                          <a:latin typeface="微软雅黑" panose="020B0503020204020204" pitchFamily="34" charset="-122"/>
                          <a:ea typeface="微软雅黑" panose="020B0503020204020204" pitchFamily="34" charset="-122"/>
                        </a:rPr>
                        <a:t>之间，只能包含字母、数字和下划线</a:t>
                      </a:r>
                      <a:r>
                        <a:rPr lang="en-US" sz="1400" kern="100" dirty="0">
                          <a:effectLst/>
                          <a:latin typeface="微软雅黑" panose="020B0503020204020204" pitchFamily="34" charset="-122"/>
                          <a:ea typeface="微软雅黑" panose="020B0503020204020204" pitchFamily="34" charset="-122"/>
                        </a:rPr>
                        <a:t>)</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8611"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862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50769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全新的表单控件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p:nvPr/>
        </p:nvSpPr>
        <p:spPr>
          <a:xfrm>
            <a:off x="984250" y="2009775"/>
            <a:ext cx="3502025"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7</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placeholder</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属性</a:t>
            </a: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1071563" y="2822575"/>
            <a:ext cx="3430587" cy="3638550"/>
            <a:chOff x="1071876" y="3036708"/>
            <a:chExt cx="3430131" cy="3638302"/>
          </a:xfrm>
        </p:grpSpPr>
        <p:grpSp>
          <p:nvGrpSpPr>
            <p:cNvPr id="68615" name="组合 4"/>
            <p:cNvGrpSpPr/>
            <p:nvPr/>
          </p:nvGrpSpPr>
          <p:grpSpPr>
            <a:xfrm>
              <a:off x="1071876" y="3036708"/>
              <a:ext cx="3430131" cy="3638302"/>
              <a:chOff x="868674" y="3036708"/>
              <a:chExt cx="3430131" cy="3638302"/>
            </a:xfrm>
          </p:grpSpPr>
          <p:sp>
            <p:nvSpPr>
              <p:cNvPr id="13" name="同侧圆角矩形 12"/>
              <p:cNvSpPr/>
              <p:nvPr/>
            </p:nvSpPr>
            <p:spPr>
              <a:xfrm>
                <a:off x="879785" y="3036708"/>
                <a:ext cx="3168229" cy="2365214"/>
              </a:xfrm>
              <a:prstGeom prst="round2SameRect">
                <a:avLst>
                  <a:gd name="adj1" fmla="val 8000"/>
                  <a:gd name="adj2" fmla="val 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868674" y="5405097"/>
                <a:ext cx="3168229" cy="1015931"/>
              </a:xfrm>
              <a:custGeom>
                <a:avLst/>
                <a:gdLst>
                  <a:gd name="connsiteX0" fmla="*/ 0 w 3168673"/>
                  <a:gd name="connsiteY0" fmla="*/ 0 h 1017099"/>
                  <a:gd name="connsiteX1" fmla="*/ 3168673 w 3168673"/>
                  <a:gd name="connsiteY1" fmla="*/ 0 h 1017099"/>
                  <a:gd name="connsiteX2" fmla="*/ 3168673 w 3168673"/>
                  <a:gd name="connsiteY2" fmla="*/ 1017099 h 1017099"/>
                  <a:gd name="connsiteX3" fmla="*/ 0 w 3168673"/>
                  <a:gd name="connsiteY3" fmla="*/ 1017099 h 1017099"/>
                  <a:gd name="connsiteX4" fmla="*/ 0 w 3168673"/>
                  <a:gd name="connsiteY4" fmla="*/ 0 h 10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673" h="1017099">
                    <a:moveTo>
                      <a:pt x="0" y="0"/>
                    </a:moveTo>
                    <a:lnTo>
                      <a:pt x="3168673" y="0"/>
                    </a:lnTo>
                    <a:lnTo>
                      <a:pt x="3168673" y="1017099"/>
                    </a:lnTo>
                    <a:lnTo>
                      <a:pt x="0" y="1017099"/>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47650" tIns="0" rIns="1019764" bIns="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3189290" y="5565423"/>
                <a:ext cx="1109515" cy="1109587"/>
              </a:xfrm>
              <a:prstGeom prst="ellips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sp>
          <p:nvSpPr>
            <p:cNvPr id="68616" name="矩形 20"/>
            <p:cNvSpPr/>
            <p:nvPr/>
          </p:nvSpPr>
          <p:spPr>
            <a:xfrm>
              <a:off x="1314450" y="3239606"/>
              <a:ext cx="2738261" cy="1569660"/>
            </a:xfrm>
            <a:prstGeom prst="rect">
              <a:avLst/>
            </a:prstGeom>
            <a:noFill/>
            <a:ln w="9525">
              <a:noFill/>
            </a:ln>
          </p:spPr>
          <p:txBody>
            <a:bodyPr>
              <a:spAutoFit/>
            </a:bodyPr>
            <a:p>
              <a:pPr>
                <a:lnSpc>
                  <a:spcPct val="150000"/>
                </a:lnSpc>
              </a:pPr>
              <a:r>
                <a:rPr lang="en-US" altLang="zh-CN" sz="1600" dirty="0">
                  <a:solidFill>
                    <a:srgbClr val="00B0F0"/>
                  </a:solidFill>
                  <a:latin typeface="微软雅黑" panose="020B0503020204020204" pitchFamily="34" charset="-122"/>
                  <a:ea typeface="微软雅黑" panose="020B0503020204020204" pitchFamily="34" charset="-122"/>
                </a:rPr>
                <a:t>placeholder</a:t>
              </a:r>
              <a:r>
                <a:rPr lang="zh-CN" altLang="en-US" sz="1600" dirty="0">
                  <a:latin typeface="微软雅黑" panose="020B0503020204020204" pitchFamily="34" charset="-122"/>
                  <a:ea typeface="微软雅黑" panose="020B0503020204020204" pitchFamily="34" charset="-122"/>
                </a:rPr>
                <a:t>属性用于为</a:t>
              </a:r>
              <a:r>
                <a:rPr lang="en-US" altLang="zh-CN" sz="1600" dirty="0">
                  <a:solidFill>
                    <a:srgbClr val="00B0F0"/>
                  </a:solidFill>
                  <a:latin typeface="微软雅黑" panose="020B0503020204020204" pitchFamily="34" charset="-122"/>
                  <a:ea typeface="微软雅黑" panose="020B0503020204020204" pitchFamily="34" charset="-122"/>
                </a:rPr>
                <a:t>input</a:t>
              </a:r>
              <a:r>
                <a:rPr lang="zh-CN" altLang="en-US" sz="1600" dirty="0">
                  <a:latin typeface="微软雅黑" panose="020B0503020204020204" pitchFamily="34" charset="-122"/>
                  <a:ea typeface="微软雅黑" panose="020B0503020204020204" pitchFamily="34" charset="-122"/>
                </a:rPr>
                <a:t>类型的输入框提供相关提示信息，以描述输入框期待</a:t>
              </a:r>
              <a:r>
                <a:rPr lang="zh-CN" altLang="en-US" sz="1600" dirty="0">
                  <a:solidFill>
                    <a:srgbClr val="00B0F0"/>
                  </a:solidFill>
                  <a:latin typeface="微软雅黑" panose="020B0503020204020204" pitchFamily="34" charset="-122"/>
                  <a:ea typeface="微软雅黑" panose="020B0503020204020204" pitchFamily="34" charset="-122"/>
                </a:rPr>
                <a:t>用户输入何种内容</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68617" name="矩形 21"/>
            <p:cNvSpPr/>
            <p:nvPr/>
          </p:nvSpPr>
          <p:spPr>
            <a:xfrm>
              <a:off x="1308107" y="5735863"/>
              <a:ext cx="2450809" cy="369332"/>
            </a:xfrm>
            <a:prstGeom prst="rect">
              <a:avLst/>
            </a:prstGeom>
            <a:noFill/>
            <a:ln w="9525">
              <a:noFill/>
            </a:ln>
          </p:spPr>
          <p:txBody>
            <a:bodyPr>
              <a:spAutoFit/>
            </a:bodyPr>
            <a:p>
              <a:r>
                <a:rPr lang="en-US" altLang="zh-CN" b="1" dirty="0">
                  <a:solidFill>
                    <a:schemeClr val="bg1"/>
                  </a:solidFill>
                  <a:latin typeface="微软雅黑" panose="020B0503020204020204" pitchFamily="34" charset="-122"/>
                  <a:ea typeface="微软雅黑" panose="020B0503020204020204" pitchFamily="34" charset="-122"/>
                </a:rPr>
                <a:t>placeholder</a:t>
              </a:r>
              <a:r>
                <a:rPr lang="zh-CN" altLang="en-US" b="1" dirty="0">
                  <a:solidFill>
                    <a:schemeClr val="bg1"/>
                  </a:solidFill>
                  <a:latin typeface="微软雅黑" panose="020B0503020204020204" pitchFamily="34" charset="-122"/>
                  <a:ea typeface="微软雅黑" panose="020B0503020204020204" pitchFamily="34" charset="-122"/>
                </a:rPr>
                <a:t>属性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8618" name="矩形 22"/>
            <p:cNvSpPr/>
            <p:nvPr/>
          </p:nvSpPr>
          <p:spPr>
            <a:xfrm>
              <a:off x="3713760" y="5800358"/>
              <a:ext cx="470000" cy="646331"/>
            </a:xfrm>
            <a:prstGeom prst="rect">
              <a:avLst/>
            </a:prstGeom>
            <a:noFill/>
            <a:ln w="9525">
              <a:noFill/>
            </a:ln>
          </p:spPr>
          <p:txBody>
            <a:bodyPr wrap="none">
              <a:spAutoFit/>
            </a:bodyPr>
            <a:p>
              <a:r>
                <a:rPr lang="en-US" altLang="zh-CN" sz="3600" b="1" dirty="0">
                  <a:solidFill>
                    <a:srgbClr val="00B0F0"/>
                  </a:solidFill>
                  <a:latin typeface="微软雅黑" panose="020B0503020204020204" pitchFamily="34" charset="-122"/>
                  <a:ea typeface="微软雅黑" panose="020B0503020204020204" pitchFamily="34" charset="-122"/>
                </a:rPr>
                <a:t>7</a:t>
              </a:r>
              <a:endParaRPr lang="zh-CN" altLang="en-US" sz="3600" dirty="0">
                <a:latin typeface="Arial" panose="020B0604020202020204" pitchFamily="34" charset="0"/>
              </a:endParaRPr>
            </a:p>
          </p:txBody>
        </p:sp>
      </p:grpSp>
      <p:pic>
        <p:nvPicPr>
          <p:cNvPr id="16" name="图片 1"/>
          <p:cNvPicPr>
            <a:picLocks noChangeAspect="1"/>
          </p:cNvPicPr>
          <p:nvPr/>
        </p:nvPicPr>
        <p:blipFill>
          <a:blip r:embed="rId2"/>
          <a:stretch>
            <a:fillRect/>
          </a:stretch>
        </p:blipFill>
        <p:spPr>
          <a:xfrm>
            <a:off x="4556125" y="4173538"/>
            <a:ext cx="4391025" cy="123825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 name="AutoShape 207"/>
          <p:cNvSpPr>
            <a:spLocks noChangeArrowheads="1"/>
          </p:cNvSpPr>
          <p:nvPr/>
        </p:nvSpPr>
        <p:spPr bwMode="auto">
          <a:xfrm>
            <a:off x="233363" y="1127125"/>
            <a:ext cx="8724900" cy="5524500"/>
          </a:xfrm>
          <a:prstGeom prst="roundRect">
            <a:avLst>
              <a:gd name="adj" fmla="val 4171"/>
            </a:avLst>
          </a:prstGeom>
          <a:solidFill>
            <a:schemeClr val="bg1"/>
          </a:solidFill>
          <a:ln w="19050" algn="ctr">
            <a:solidFill>
              <a:schemeClr val="bg1">
                <a:lumMod val="95000"/>
              </a:schemeClr>
            </a:solidFill>
            <a:round/>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ln>
          <a:effectLst>
            <a:outerShdw blurRad="76200" dir="13500000" sy="23000" kx="1200000" algn="br" rotWithShape="0">
              <a:prstClr val="black">
                <a:alpha val="20000"/>
              </a:prstClr>
            </a:outerShdw>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8199" name="组合 311"/>
          <p:cNvGrpSpPr/>
          <p:nvPr/>
        </p:nvGrpSpPr>
        <p:grpSpPr>
          <a:xfrm>
            <a:off x="1106488" y="2987675"/>
            <a:ext cx="7629525" cy="668338"/>
            <a:chOff x="1029300" y="5045322"/>
            <a:chExt cx="7628925" cy="669008"/>
          </a:xfrm>
        </p:grpSpPr>
        <p:grpSp>
          <p:nvGrpSpPr>
            <p:cNvPr id="8231" name="组合 345"/>
            <p:cNvGrpSpPr/>
            <p:nvPr/>
          </p:nvGrpSpPr>
          <p:grpSpPr>
            <a:xfrm>
              <a:off x="2520950" y="5045323"/>
              <a:ext cx="6137275" cy="669007"/>
              <a:chOff x="2520950" y="4924673"/>
              <a:chExt cx="6137275" cy="789657"/>
            </a:xfrm>
          </p:grpSpPr>
          <p:sp>
            <p:nvSpPr>
              <p:cNvPr id="4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8237" name="组合 351"/>
              <p:cNvGrpSpPr/>
              <p:nvPr/>
            </p:nvGrpSpPr>
            <p:grpSpPr>
              <a:xfrm>
                <a:off x="2520950" y="4924673"/>
                <a:ext cx="6137275" cy="664245"/>
                <a:chOff x="2520950" y="4868193"/>
                <a:chExt cx="6137275" cy="720725"/>
              </a:xfrm>
            </p:grpSpPr>
            <p:sp>
              <p:nvSpPr>
                <p:cNvPr id="49"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0"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4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8233" name="组合 347"/>
            <p:cNvGrpSpPr/>
            <p:nvPr/>
          </p:nvGrpSpPr>
          <p:grpSpPr>
            <a:xfrm>
              <a:off x="1029300" y="5045322"/>
              <a:ext cx="635025" cy="637257"/>
              <a:chOff x="1098627" y="4776118"/>
              <a:chExt cx="903287" cy="906462"/>
            </a:xfrm>
          </p:grpSpPr>
          <p:sp>
            <p:nvSpPr>
              <p:cNvPr id="45" name="Oval 148"/>
              <p:cNvSpPr>
                <a:spLocks noChangeArrowheads="1"/>
              </p:cNvSpPr>
              <p:nvPr/>
            </p:nvSpPr>
            <p:spPr bwMode="auto">
              <a:xfrm>
                <a:off x="1098627" y="4776118"/>
                <a:ext cx="903180" cy="906418"/>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46"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8200" name="TextBox 312"/>
          <p:cNvSpPr txBox="1"/>
          <p:nvPr/>
        </p:nvSpPr>
        <p:spPr>
          <a:xfrm>
            <a:off x="3870325" y="1700213"/>
            <a:ext cx="3771900" cy="523875"/>
          </a:xfrm>
          <a:prstGeom prst="rect">
            <a:avLst/>
          </a:prstGeom>
          <a:noFill/>
          <a:ln w="9525">
            <a:noFill/>
          </a:ln>
        </p:spPr>
        <p:txBody>
          <a:bodyPr>
            <a:spAutoFit/>
          </a:bodyPr>
          <a:p>
            <a:r>
              <a:rPr lang="en-US" altLang="zh-CN" sz="2800" b="1" dirty="0">
                <a:latin typeface="Arial" panose="020B0604020202020204" pitchFamily="34" charset="0"/>
              </a:rPr>
              <a:t>7.4 </a:t>
            </a:r>
            <a:r>
              <a:rPr lang="zh-CN" altLang="en-US" sz="2800" b="1" dirty="0">
                <a:solidFill>
                  <a:srgbClr val="1369B2"/>
                </a:solidFill>
                <a:latin typeface="微软雅黑" panose="020B0503020204020204" pitchFamily="34" charset="-122"/>
                <a:ea typeface="微软雅黑" panose="020B0503020204020204" pitchFamily="34" charset="-122"/>
              </a:rPr>
              <a:t>表单</a:t>
            </a:r>
            <a:r>
              <a:rPr lang="zh-CN" altLang="en-US" sz="2800" b="1" dirty="0">
                <a:latin typeface="微软雅黑" panose="020B0503020204020204" pitchFamily="34" charset="-122"/>
                <a:ea typeface="微软雅黑" panose="020B0503020204020204" pitchFamily="34" charset="-122"/>
              </a:rPr>
              <a:t>控件</a:t>
            </a:r>
            <a:endParaRPr lang="zh-CN" altLang="en-US" sz="2800" b="1" dirty="0">
              <a:solidFill>
                <a:srgbClr val="00B0F0"/>
              </a:solidFill>
              <a:latin typeface="微软雅黑" panose="020B0503020204020204" pitchFamily="34" charset="-122"/>
              <a:ea typeface="微软雅黑" panose="020B0503020204020204" pitchFamily="34" charset="-122"/>
            </a:endParaRPr>
          </a:p>
        </p:txBody>
      </p:sp>
      <p:grpSp>
        <p:nvGrpSpPr>
          <p:cNvPr id="8201" name="组合 313"/>
          <p:cNvGrpSpPr/>
          <p:nvPr/>
        </p:nvGrpSpPr>
        <p:grpSpPr>
          <a:xfrm>
            <a:off x="1328738" y="3713163"/>
            <a:ext cx="7407275" cy="668337"/>
            <a:chOff x="1252258" y="5045323"/>
            <a:chExt cx="7405967" cy="669007"/>
          </a:xfrm>
        </p:grpSpPr>
        <p:grpSp>
          <p:nvGrpSpPr>
            <p:cNvPr id="8224" name="组合 338"/>
            <p:cNvGrpSpPr/>
            <p:nvPr/>
          </p:nvGrpSpPr>
          <p:grpSpPr>
            <a:xfrm>
              <a:off x="2520950" y="5045323"/>
              <a:ext cx="6137275" cy="669007"/>
              <a:chOff x="2520950" y="4924673"/>
              <a:chExt cx="6137275" cy="789657"/>
            </a:xfrm>
          </p:grpSpPr>
          <p:sp>
            <p:nvSpPr>
              <p:cNvPr id="38"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8228" name="组合 342"/>
              <p:cNvGrpSpPr/>
              <p:nvPr/>
            </p:nvGrpSpPr>
            <p:grpSpPr>
              <a:xfrm>
                <a:off x="2520950" y="4924673"/>
                <a:ext cx="6137275" cy="664245"/>
                <a:chOff x="2520950" y="4868193"/>
                <a:chExt cx="6137275" cy="720725"/>
              </a:xfrm>
            </p:grpSpPr>
            <p:sp>
              <p:nvSpPr>
                <p:cNvPr id="40"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41"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36"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7"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8202" name="组合 314"/>
          <p:cNvGrpSpPr/>
          <p:nvPr/>
        </p:nvGrpSpPr>
        <p:grpSpPr>
          <a:xfrm>
            <a:off x="1328738" y="4438650"/>
            <a:ext cx="7407275" cy="668338"/>
            <a:chOff x="1252258" y="5045323"/>
            <a:chExt cx="7405967" cy="669007"/>
          </a:xfrm>
        </p:grpSpPr>
        <p:grpSp>
          <p:nvGrpSpPr>
            <p:cNvPr id="8217" name="组合 331"/>
            <p:cNvGrpSpPr/>
            <p:nvPr/>
          </p:nvGrpSpPr>
          <p:grpSpPr>
            <a:xfrm>
              <a:off x="2520950" y="5045323"/>
              <a:ext cx="6137275" cy="669007"/>
              <a:chOff x="2520950" y="4924673"/>
              <a:chExt cx="6137275" cy="789657"/>
            </a:xfrm>
          </p:grpSpPr>
          <p:sp>
            <p:nvSpPr>
              <p:cNvPr id="31"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8221" name="组合 335"/>
              <p:cNvGrpSpPr/>
              <p:nvPr/>
            </p:nvGrpSpPr>
            <p:grpSpPr>
              <a:xfrm>
                <a:off x="2520950" y="4924673"/>
                <a:ext cx="6137275" cy="664245"/>
                <a:chOff x="2520950" y="4868193"/>
                <a:chExt cx="6137275" cy="720725"/>
              </a:xfrm>
            </p:grpSpPr>
            <p:sp>
              <p:nvSpPr>
                <p:cNvPr id="33"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4"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29"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0"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8203" name="组合 315"/>
          <p:cNvGrpSpPr/>
          <p:nvPr/>
        </p:nvGrpSpPr>
        <p:grpSpPr>
          <a:xfrm>
            <a:off x="1112838" y="3678238"/>
            <a:ext cx="635000" cy="638175"/>
            <a:chOff x="1190461" y="2772022"/>
            <a:chExt cx="635025" cy="637257"/>
          </a:xfrm>
        </p:grpSpPr>
        <p:sp>
          <p:nvSpPr>
            <p:cNvPr id="26"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7"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8204" name="组合 316"/>
          <p:cNvGrpSpPr/>
          <p:nvPr/>
        </p:nvGrpSpPr>
        <p:grpSpPr>
          <a:xfrm>
            <a:off x="1112838" y="4402138"/>
            <a:ext cx="635000" cy="636587"/>
            <a:chOff x="1190461" y="2772022"/>
            <a:chExt cx="635025" cy="637257"/>
          </a:xfrm>
        </p:grpSpPr>
        <p:sp>
          <p:nvSpPr>
            <p:cNvPr id="24"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5"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8205" name="TextBox 317"/>
          <p:cNvSpPr txBox="1"/>
          <p:nvPr/>
        </p:nvSpPr>
        <p:spPr>
          <a:xfrm>
            <a:off x="1055688" y="3105150"/>
            <a:ext cx="792162" cy="369888"/>
          </a:xfrm>
          <a:prstGeom prst="rect">
            <a:avLst/>
          </a:prstGeom>
          <a:noFill/>
          <a:ln w="9525">
            <a:noFill/>
          </a:ln>
        </p:spPr>
        <p:txBody>
          <a:bodyPr>
            <a:spAutoFit/>
          </a:bodyPr>
          <a:p>
            <a:r>
              <a:rPr lang="en-US" altLang="zh-CN" dirty="0">
                <a:latin typeface="Arial" panose="020B0604020202020204" pitchFamily="34" charset="0"/>
              </a:rPr>
              <a:t>7.4.1</a:t>
            </a:r>
            <a:endParaRPr lang="zh-CN" altLang="en-US" dirty="0">
              <a:latin typeface="Arial" panose="020B0604020202020204" pitchFamily="34" charset="0"/>
            </a:endParaRPr>
          </a:p>
        </p:txBody>
      </p:sp>
      <p:sp>
        <p:nvSpPr>
          <p:cNvPr id="8206" name="TextBox 318"/>
          <p:cNvSpPr txBox="1"/>
          <p:nvPr/>
        </p:nvSpPr>
        <p:spPr>
          <a:xfrm>
            <a:off x="1055688" y="3827463"/>
            <a:ext cx="792162" cy="369887"/>
          </a:xfrm>
          <a:prstGeom prst="rect">
            <a:avLst/>
          </a:prstGeom>
          <a:noFill/>
          <a:ln w="9525">
            <a:noFill/>
          </a:ln>
        </p:spPr>
        <p:txBody>
          <a:bodyPr>
            <a:spAutoFit/>
          </a:bodyPr>
          <a:p>
            <a:r>
              <a:rPr lang="en-US" altLang="zh-CN" dirty="0">
                <a:latin typeface="Arial" panose="020B0604020202020204" pitchFamily="34" charset="0"/>
              </a:rPr>
              <a:t>7.4.2</a:t>
            </a:r>
            <a:endParaRPr lang="zh-CN" altLang="en-US" dirty="0">
              <a:latin typeface="Arial" panose="020B0604020202020204" pitchFamily="34" charset="0"/>
            </a:endParaRPr>
          </a:p>
        </p:txBody>
      </p:sp>
      <p:sp>
        <p:nvSpPr>
          <p:cNvPr id="8207" name="TextBox 319"/>
          <p:cNvSpPr txBox="1"/>
          <p:nvPr/>
        </p:nvSpPr>
        <p:spPr>
          <a:xfrm>
            <a:off x="1055688" y="4551363"/>
            <a:ext cx="792162" cy="368300"/>
          </a:xfrm>
          <a:prstGeom prst="rect">
            <a:avLst/>
          </a:prstGeom>
          <a:noFill/>
          <a:ln w="9525">
            <a:noFill/>
          </a:ln>
        </p:spPr>
        <p:txBody>
          <a:bodyPr>
            <a:spAutoFit/>
          </a:bodyPr>
          <a:p>
            <a:r>
              <a:rPr lang="en-US" altLang="zh-CN" dirty="0">
                <a:latin typeface="Arial" panose="020B0604020202020204" pitchFamily="34" charset="0"/>
              </a:rPr>
              <a:t>7.4.3</a:t>
            </a:r>
            <a:endParaRPr lang="zh-CN" altLang="en-US" dirty="0">
              <a:latin typeface="Arial" panose="020B0604020202020204" pitchFamily="34" charset="0"/>
            </a:endParaRPr>
          </a:p>
        </p:txBody>
      </p:sp>
      <p:sp>
        <p:nvSpPr>
          <p:cNvPr id="8208" name="TextBox 320"/>
          <p:cNvSpPr txBox="1"/>
          <p:nvPr/>
        </p:nvSpPr>
        <p:spPr>
          <a:xfrm>
            <a:off x="3213100" y="3089275"/>
            <a:ext cx="2185988" cy="369888"/>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input</a:t>
            </a:r>
            <a:r>
              <a:rPr lang="zh-CN" altLang="en-US" dirty="0">
                <a:latin typeface="微软雅黑" panose="020B0503020204020204" pitchFamily="34" charset="-122"/>
                <a:ea typeface="微软雅黑" panose="020B0503020204020204" pitchFamily="34" charset="-122"/>
              </a:rPr>
              <a:t>控件</a:t>
            </a:r>
            <a:endParaRPr lang="zh-CN" altLang="en-US" dirty="0">
              <a:latin typeface="微软雅黑" panose="020B0503020204020204" pitchFamily="34" charset="-122"/>
              <a:ea typeface="微软雅黑" panose="020B0503020204020204" pitchFamily="34" charset="-122"/>
            </a:endParaRPr>
          </a:p>
        </p:txBody>
      </p:sp>
      <p:sp>
        <p:nvSpPr>
          <p:cNvPr id="8209" name="TextBox 321"/>
          <p:cNvSpPr txBox="1"/>
          <p:nvPr/>
        </p:nvSpPr>
        <p:spPr>
          <a:xfrm>
            <a:off x="3213100" y="3814763"/>
            <a:ext cx="2671763" cy="369887"/>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textarea</a:t>
            </a:r>
            <a:r>
              <a:rPr lang="zh-CN" altLang="en-US" dirty="0">
                <a:latin typeface="微软雅黑" panose="020B0503020204020204" pitchFamily="34" charset="-122"/>
                <a:ea typeface="微软雅黑" panose="020B0503020204020204" pitchFamily="34" charset="-122"/>
              </a:rPr>
              <a:t>控件</a:t>
            </a:r>
            <a:endParaRPr lang="zh-CN" altLang="en-US" dirty="0">
              <a:latin typeface="微软雅黑" panose="020B0503020204020204" pitchFamily="34" charset="-122"/>
              <a:ea typeface="微软雅黑" panose="020B0503020204020204" pitchFamily="34" charset="-122"/>
            </a:endParaRPr>
          </a:p>
        </p:txBody>
      </p:sp>
      <p:sp>
        <p:nvSpPr>
          <p:cNvPr id="8210" name="TextBox 322"/>
          <p:cNvSpPr txBox="1"/>
          <p:nvPr/>
        </p:nvSpPr>
        <p:spPr>
          <a:xfrm>
            <a:off x="3213100" y="4541838"/>
            <a:ext cx="2446338" cy="369887"/>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select</a:t>
            </a:r>
            <a:r>
              <a:rPr lang="zh-CN" altLang="en-US" dirty="0">
                <a:latin typeface="微软雅黑" panose="020B0503020204020204" pitchFamily="34" charset="-122"/>
                <a:ea typeface="微软雅黑" panose="020B0503020204020204" pitchFamily="34" charset="-122"/>
              </a:rPr>
              <a:t>控件</a:t>
            </a:r>
            <a:endParaRPr lang="zh-CN" altLang="en-US" dirty="0">
              <a:latin typeface="微软雅黑" panose="020B0503020204020204" pitchFamily="34" charset="-122"/>
              <a:ea typeface="微软雅黑" panose="020B0503020204020204" pitchFamily="34" charset="-122"/>
            </a:endParaRPr>
          </a:p>
        </p:txBody>
      </p:sp>
      <p:pic>
        <p:nvPicPr>
          <p:cNvPr id="8211" name="Picture 3">
            <a:hlinkClick r:id="" action="ppaction://noaction"/>
          </p:cNvPr>
          <p:cNvPicPr>
            <a:picLocks noChangeAspect="1"/>
          </p:cNvPicPr>
          <p:nvPr/>
        </p:nvPicPr>
        <p:blipFill>
          <a:blip r:embed="rId1"/>
          <a:stretch>
            <a:fillRect/>
          </a:stretch>
        </p:blipFill>
        <p:spPr>
          <a:xfrm>
            <a:off x="588963" y="1885950"/>
            <a:ext cx="1622425" cy="520700"/>
          </a:xfrm>
          <a:prstGeom prst="rect">
            <a:avLst/>
          </a:prstGeom>
          <a:noFill/>
          <a:ln w="28575">
            <a:noFill/>
          </a:ln>
        </p:spPr>
      </p:pic>
      <p:sp>
        <p:nvSpPr>
          <p:cNvPr id="48" name="标题 1"/>
          <p:cNvSpPr/>
          <p:nvPr/>
        </p:nvSpPr>
        <p:spPr>
          <a:xfrm>
            <a:off x="17637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知识架构</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8"/>
                                        </p:tgtEl>
                                      </p:cBhvr>
                                    </p:animEffect>
                                    <p:animScale>
                                      <p:cBhvr>
                                        <p:cTn id="7"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7.5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表单新属性</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9635" name="组合 14"/>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964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6" name="矩形 5"/>
            <p:cNvSpPr/>
            <p:nvPr/>
          </p:nvSpPr>
          <p:spPr>
            <a:xfrm>
              <a:off x="1755775" y="1142602"/>
              <a:ext cx="3507692" cy="46188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全新的表单控件</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p:nvPr/>
        </p:nvSpPr>
        <p:spPr>
          <a:xfrm>
            <a:off x="984250" y="2009775"/>
            <a:ext cx="292100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8</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required</a:t>
            </a:r>
            <a:r>
              <a:rPr kumimoji="0" lang="zh-CN" altLang="en-US" sz="2400" b="1" i="0" u="none" strike="noStrike" kern="1200" cap="none" spc="200" normalizeH="0" baseline="0" noProof="0" dirty="0" smtClean="0">
                <a:ln>
                  <a:noFill/>
                </a:ln>
                <a:solidFill>
                  <a:srgbClr val="1369B2"/>
                </a:solidFill>
                <a:effectLst/>
                <a:uLnTx/>
                <a:uFillTx/>
                <a:latin typeface="微软雅黑" panose="020B0503020204020204" pitchFamily="34" charset="-122"/>
                <a:ea typeface="微软雅黑" panose="020B0503020204020204" pitchFamily="34" charset="-122"/>
                <a:cs typeface="+mn-cs"/>
              </a:rPr>
              <a:t>属性</a:t>
            </a: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7" name="组合 16"/>
          <p:cNvGrpSpPr/>
          <p:nvPr/>
        </p:nvGrpSpPr>
        <p:grpSpPr>
          <a:xfrm>
            <a:off x="1071563" y="2776538"/>
            <a:ext cx="3430587" cy="3638550"/>
            <a:chOff x="1071876" y="3036708"/>
            <a:chExt cx="3430131" cy="3638302"/>
          </a:xfrm>
        </p:grpSpPr>
        <p:grpSp>
          <p:nvGrpSpPr>
            <p:cNvPr id="69639" name="组合 4"/>
            <p:cNvGrpSpPr/>
            <p:nvPr/>
          </p:nvGrpSpPr>
          <p:grpSpPr>
            <a:xfrm>
              <a:off x="1071876" y="3036708"/>
              <a:ext cx="3430131" cy="3638302"/>
              <a:chOff x="868674" y="3036708"/>
              <a:chExt cx="3430131" cy="3638302"/>
            </a:xfrm>
          </p:grpSpPr>
          <p:sp>
            <p:nvSpPr>
              <p:cNvPr id="22" name="同侧圆角矩形 21"/>
              <p:cNvSpPr/>
              <p:nvPr/>
            </p:nvSpPr>
            <p:spPr>
              <a:xfrm>
                <a:off x="879785" y="3036708"/>
                <a:ext cx="3168229" cy="2365214"/>
              </a:xfrm>
              <a:prstGeom prst="round2SameRect">
                <a:avLst>
                  <a:gd name="adj1" fmla="val 8000"/>
                  <a:gd name="adj2" fmla="val 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任意多边形 22"/>
              <p:cNvSpPr/>
              <p:nvPr/>
            </p:nvSpPr>
            <p:spPr>
              <a:xfrm>
                <a:off x="868674" y="5405097"/>
                <a:ext cx="3168229" cy="1015931"/>
              </a:xfrm>
              <a:custGeom>
                <a:avLst/>
                <a:gdLst>
                  <a:gd name="connsiteX0" fmla="*/ 0 w 3168673"/>
                  <a:gd name="connsiteY0" fmla="*/ 0 h 1017099"/>
                  <a:gd name="connsiteX1" fmla="*/ 3168673 w 3168673"/>
                  <a:gd name="connsiteY1" fmla="*/ 0 h 1017099"/>
                  <a:gd name="connsiteX2" fmla="*/ 3168673 w 3168673"/>
                  <a:gd name="connsiteY2" fmla="*/ 1017099 h 1017099"/>
                  <a:gd name="connsiteX3" fmla="*/ 0 w 3168673"/>
                  <a:gd name="connsiteY3" fmla="*/ 1017099 h 1017099"/>
                  <a:gd name="connsiteX4" fmla="*/ 0 w 3168673"/>
                  <a:gd name="connsiteY4" fmla="*/ 0 h 10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673" h="1017099">
                    <a:moveTo>
                      <a:pt x="0" y="0"/>
                    </a:moveTo>
                    <a:lnTo>
                      <a:pt x="3168673" y="0"/>
                    </a:lnTo>
                    <a:lnTo>
                      <a:pt x="3168673" y="1017099"/>
                    </a:lnTo>
                    <a:lnTo>
                      <a:pt x="0" y="1017099"/>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47650" tIns="0" rIns="1019764" bIns="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24" name="椭圆 23"/>
              <p:cNvSpPr/>
              <p:nvPr/>
            </p:nvSpPr>
            <p:spPr>
              <a:xfrm>
                <a:off x="3189290" y="5565423"/>
                <a:ext cx="1109515" cy="1109587"/>
              </a:xfrm>
              <a:prstGeom prst="ellips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sp>
          <p:nvSpPr>
            <p:cNvPr id="69640" name="矩形 20"/>
            <p:cNvSpPr/>
            <p:nvPr/>
          </p:nvSpPr>
          <p:spPr>
            <a:xfrm>
              <a:off x="1314450" y="3239606"/>
              <a:ext cx="2738261" cy="1200329"/>
            </a:xfrm>
            <a:prstGeom prst="rect">
              <a:avLst/>
            </a:prstGeom>
            <a:noFill/>
            <a:ln w="9525">
              <a:noFill/>
            </a:ln>
          </p:spPr>
          <p:txBody>
            <a:bodyPr>
              <a:spAutoFit/>
            </a:bodyPr>
            <a:p>
              <a:pPr>
                <a:lnSpc>
                  <a:spcPct val="150000"/>
                </a:lnSpc>
              </a:pPr>
              <a:r>
                <a:rPr lang="en-US" altLang="zh-CN" sz="1600" dirty="0">
                  <a:solidFill>
                    <a:srgbClr val="00B0F0"/>
                  </a:solidFill>
                  <a:latin typeface="微软雅黑" panose="020B0503020204020204" pitchFamily="34" charset="-122"/>
                  <a:ea typeface="微软雅黑" panose="020B0503020204020204" pitchFamily="34" charset="-122"/>
                </a:rPr>
                <a:t>required</a:t>
              </a:r>
              <a:r>
                <a:rPr lang="zh-CN" altLang="en-US" sz="1600" dirty="0">
                  <a:latin typeface="微软雅黑" panose="020B0503020204020204" pitchFamily="34" charset="-122"/>
                  <a:ea typeface="微软雅黑" panose="020B0503020204020204" pitchFamily="34" charset="-122"/>
                </a:rPr>
                <a:t>属性用于规定输入框填写的内容不能为空，否则</a:t>
              </a:r>
              <a:r>
                <a:rPr lang="zh-CN" altLang="en-US" sz="1600" dirty="0">
                  <a:solidFill>
                    <a:srgbClr val="00B0F0"/>
                  </a:solidFill>
                  <a:latin typeface="微软雅黑" panose="020B0503020204020204" pitchFamily="34" charset="-122"/>
                  <a:ea typeface="微软雅黑" panose="020B0503020204020204" pitchFamily="34" charset="-122"/>
                </a:rPr>
                <a:t>不允许用户提交表单</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69641" name="矩形 21"/>
            <p:cNvSpPr/>
            <p:nvPr/>
          </p:nvSpPr>
          <p:spPr>
            <a:xfrm>
              <a:off x="1308107" y="5735863"/>
              <a:ext cx="2450809" cy="369332"/>
            </a:xfrm>
            <a:prstGeom prst="rect">
              <a:avLst/>
            </a:prstGeom>
            <a:noFill/>
            <a:ln w="9525">
              <a:noFill/>
            </a:ln>
          </p:spPr>
          <p:txBody>
            <a:bodyPr>
              <a:spAutoFit/>
            </a:bodyPr>
            <a:p>
              <a:r>
                <a:rPr lang="en-US" altLang="zh-CN" b="1" dirty="0">
                  <a:solidFill>
                    <a:schemeClr val="bg1"/>
                  </a:solidFill>
                  <a:latin typeface="微软雅黑" panose="020B0503020204020204" pitchFamily="34" charset="-122"/>
                  <a:ea typeface="微软雅黑" panose="020B0503020204020204" pitchFamily="34" charset="-122"/>
                </a:rPr>
                <a:t>required</a:t>
              </a:r>
              <a:r>
                <a:rPr lang="zh-CN" altLang="en-US" b="1" dirty="0">
                  <a:solidFill>
                    <a:schemeClr val="bg1"/>
                  </a:solidFill>
                  <a:latin typeface="微软雅黑" panose="020B0503020204020204" pitchFamily="34" charset="-122"/>
                  <a:ea typeface="微软雅黑" panose="020B0503020204020204" pitchFamily="34" charset="-122"/>
                </a:rPr>
                <a:t>属性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9642" name="矩形 22"/>
            <p:cNvSpPr/>
            <p:nvPr/>
          </p:nvSpPr>
          <p:spPr>
            <a:xfrm>
              <a:off x="3713760" y="5800358"/>
              <a:ext cx="470000" cy="646331"/>
            </a:xfrm>
            <a:prstGeom prst="rect">
              <a:avLst/>
            </a:prstGeom>
            <a:noFill/>
            <a:ln w="9525">
              <a:noFill/>
            </a:ln>
          </p:spPr>
          <p:txBody>
            <a:bodyPr wrap="none">
              <a:spAutoFit/>
            </a:bodyPr>
            <a:p>
              <a:r>
                <a:rPr lang="en-US" altLang="zh-CN" sz="3600" b="1" dirty="0">
                  <a:solidFill>
                    <a:srgbClr val="00B0F0"/>
                  </a:solidFill>
                  <a:latin typeface="微软雅黑" panose="020B0503020204020204" pitchFamily="34" charset="-122"/>
                  <a:ea typeface="微软雅黑" panose="020B0503020204020204" pitchFamily="34" charset="-122"/>
                </a:rPr>
                <a:t>8</a:t>
              </a:r>
              <a:endParaRPr lang="zh-CN" altLang="en-US" sz="3600" dirty="0">
                <a:latin typeface="Arial" panose="020B0604020202020204" pitchFamily="34" charset="0"/>
              </a:endParaRPr>
            </a:p>
          </p:txBody>
        </p:sp>
      </p:grpSp>
      <p:pic>
        <p:nvPicPr>
          <p:cNvPr id="25" name="图片 1"/>
          <p:cNvPicPr>
            <a:picLocks noChangeAspect="1"/>
          </p:cNvPicPr>
          <p:nvPr/>
        </p:nvPicPr>
        <p:blipFill>
          <a:blip r:embed="rId2"/>
          <a:stretch>
            <a:fillRect/>
          </a:stretch>
        </p:blipFill>
        <p:spPr>
          <a:xfrm>
            <a:off x="4652963" y="3965575"/>
            <a:ext cx="3695700" cy="147637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7.6  CSS</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控制表单样式</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 Box 6"/>
          <p:cNvSpPr txBox="1">
            <a:spLocks noChangeArrowheads="1"/>
          </p:cNvSpPr>
          <p:nvPr/>
        </p:nvSpPr>
        <p:spPr bwMode="auto">
          <a:xfrm>
            <a:off x="2557463" y="2327275"/>
            <a:ext cx="5432425" cy="1422400"/>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在网页设计中，表单既要具有相应的功能，也要具有美观的样式，使用</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CSS</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可以轻松控制表单控件的样式。</a:t>
            </a:r>
            <a:endParaRPr kumimoji="0" lang="zh-CN" altLang="en-US"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bwMode="auto">
          <a:xfrm>
            <a:off x="22578" y="4950164"/>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矩形 9"/>
          <p:cNvSpPr/>
          <p:nvPr/>
        </p:nvSpPr>
        <p:spPr>
          <a:xfrm>
            <a:off x="2505075" y="5048250"/>
            <a:ext cx="5430838" cy="962025"/>
          </a:xfrm>
          <a:prstGeom prst="rect">
            <a:avLst/>
          </a:prstGeom>
          <a:noFill/>
          <a:ln w="9525">
            <a:noFill/>
          </a:ln>
        </p:spPr>
        <p:txBody>
          <a:bodyPr>
            <a:spAutoFit/>
          </a:bodyPr>
          <a:p>
            <a:pPr>
              <a:lnSpc>
                <a:spcPct val="150000"/>
              </a:lnSpc>
            </a:pPr>
            <a:r>
              <a:rPr lang="zh-CN" altLang="en-US" sz="2000" b="1" dirty="0">
                <a:latin typeface="微软雅黑" panose="020B0503020204020204" pitchFamily="34" charset="-122"/>
                <a:ea typeface="微软雅黑" panose="020B0503020204020204" pitchFamily="34" charset="-122"/>
              </a:rPr>
              <a:t>本节将通过一个具体的案例来讲解</a:t>
            </a:r>
            <a:r>
              <a:rPr lang="en-US" altLang="zh-CN" sz="2000" b="1" dirty="0">
                <a:latin typeface="微软雅黑" panose="020B0503020204020204" pitchFamily="34" charset="-122"/>
                <a:ea typeface="微软雅黑" panose="020B0503020204020204" pitchFamily="34" charset="-122"/>
              </a:rPr>
              <a:t>CSS</a:t>
            </a:r>
            <a:r>
              <a:rPr lang="zh-CN" altLang="en-US" sz="2000" b="1" dirty="0">
                <a:latin typeface="微软雅黑" panose="020B0503020204020204" pitchFamily="34" charset="-122"/>
                <a:ea typeface="微软雅黑" panose="020B0503020204020204" pitchFamily="34" charset="-122"/>
              </a:rPr>
              <a:t>对表单样式的控制</a:t>
            </a:r>
            <a:endParaRPr lang="zh-CN" altLang="en-US" sz="2000" b="1" dirty="0">
              <a:latin typeface="微软雅黑" panose="020B0503020204020204" pitchFamily="34" charset="-122"/>
              <a:ea typeface="微软雅黑" panose="020B0503020204020204" pitchFamily="34" charset="-122"/>
            </a:endParaRPr>
          </a:p>
        </p:txBody>
      </p:sp>
      <p:pic>
        <p:nvPicPr>
          <p:cNvPr id="11"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48469"/>
            <a:ext cx="3649663" cy="59245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7.6  CSS</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控制表单样式</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0" name="组合 19"/>
          <p:cNvGrpSpPr/>
          <p:nvPr/>
        </p:nvGrpSpPr>
        <p:grpSpPr>
          <a:xfrm>
            <a:off x="1060450" y="1377950"/>
            <a:ext cx="7023100" cy="2019300"/>
            <a:chOff x="914400" y="1365956"/>
            <a:chExt cx="7021689" cy="2020711"/>
          </a:xfrm>
        </p:grpSpPr>
        <p:sp>
          <p:nvSpPr>
            <p:cNvPr id="71687" name="矩形 10"/>
            <p:cNvSpPr/>
            <p:nvPr/>
          </p:nvSpPr>
          <p:spPr>
            <a:xfrm>
              <a:off x="1294695" y="1531276"/>
              <a:ext cx="6464300" cy="1689052"/>
            </a:xfrm>
            <a:prstGeom prst="rect">
              <a:avLst/>
            </a:prstGeom>
            <a:noFill/>
            <a:ln w="9525">
              <a:noFill/>
            </a:ln>
          </p:spPr>
          <p:txBody>
            <a:bodyPr>
              <a:spAutoFit/>
            </a:bodyPr>
            <a:p>
              <a:pPr>
                <a:lnSpc>
                  <a:spcPct val="150000"/>
                </a:lnSpc>
              </a:pPr>
              <a:r>
                <a:rPr lang="zh-CN" altLang="zh-CN" sz="2400" dirty="0">
                  <a:latin typeface="微软雅黑" panose="020B0503020204020204" pitchFamily="34" charset="-122"/>
                  <a:ea typeface="微软雅黑" panose="020B0503020204020204" pitchFamily="34" charset="-122"/>
                </a:rPr>
                <a:t>使用</a:t>
              </a:r>
              <a:r>
                <a:rPr lang="en-US" altLang="zh-CN" sz="2400" dirty="0">
                  <a:solidFill>
                    <a:srgbClr val="1369B2"/>
                  </a:solidFill>
                  <a:latin typeface="微软雅黑" panose="020B0503020204020204" pitchFamily="34" charset="-122"/>
                  <a:ea typeface="微软雅黑" panose="020B0503020204020204" pitchFamily="34" charset="-122"/>
                </a:rPr>
                <a:t>CSS</a:t>
              </a:r>
              <a:r>
                <a:rPr lang="zh-CN" altLang="zh-CN" sz="2400" dirty="0">
                  <a:latin typeface="微软雅黑" panose="020B0503020204020204" pitchFamily="34" charset="-122"/>
                  <a:ea typeface="微软雅黑" panose="020B0503020204020204" pitchFamily="34" charset="-122"/>
                </a:rPr>
                <a:t>可以轻松地控制表单控件的</a:t>
              </a:r>
              <a:r>
                <a:rPr lang="zh-CN" altLang="zh-CN" sz="2400" dirty="0">
                  <a:solidFill>
                    <a:srgbClr val="1369B2"/>
                  </a:solidFill>
                  <a:latin typeface="微软雅黑" panose="020B0503020204020204" pitchFamily="34" charset="-122"/>
                  <a:ea typeface="微软雅黑" panose="020B0503020204020204" pitchFamily="34" charset="-122"/>
                </a:rPr>
                <a:t>样式</a:t>
              </a:r>
              <a:r>
                <a:rPr lang="zh-CN" altLang="zh-CN" sz="2400" dirty="0">
                  <a:latin typeface="微软雅黑" panose="020B0503020204020204" pitchFamily="34" charset="-122"/>
                  <a:ea typeface="微软雅黑" panose="020B0503020204020204" pitchFamily="34" charset="-122"/>
                </a:rPr>
                <a:t>，主要体现在控制表单控件的</a:t>
              </a:r>
              <a:r>
                <a:rPr lang="zh-CN" altLang="zh-CN" sz="2400" dirty="0">
                  <a:solidFill>
                    <a:srgbClr val="1369B2"/>
                  </a:solidFill>
                  <a:latin typeface="微软雅黑" panose="020B0503020204020204" pitchFamily="34" charset="-122"/>
                  <a:ea typeface="微软雅黑" panose="020B0503020204020204" pitchFamily="34" charset="-122"/>
                </a:rPr>
                <a:t>字体</a:t>
              </a:r>
              <a:r>
                <a:rPr lang="zh-CN" altLang="zh-CN" sz="2400" dirty="0">
                  <a:latin typeface="微软雅黑" panose="020B0503020204020204" pitchFamily="34" charset="-122"/>
                  <a:ea typeface="微软雅黑" panose="020B0503020204020204" pitchFamily="34" charset="-122"/>
                </a:rPr>
                <a:t>、</a:t>
              </a:r>
              <a:r>
                <a:rPr lang="zh-CN" altLang="zh-CN" sz="2400" dirty="0">
                  <a:solidFill>
                    <a:srgbClr val="1369B2"/>
                  </a:solidFill>
                  <a:latin typeface="微软雅黑" panose="020B0503020204020204" pitchFamily="34" charset="-122"/>
                  <a:ea typeface="微软雅黑" panose="020B0503020204020204" pitchFamily="34" charset="-122"/>
                </a:rPr>
                <a:t>边框</a:t>
              </a:r>
              <a:r>
                <a:rPr lang="zh-CN" altLang="zh-CN" sz="2400" dirty="0">
                  <a:latin typeface="微软雅黑" panose="020B0503020204020204" pitchFamily="34" charset="-122"/>
                  <a:ea typeface="微软雅黑" panose="020B0503020204020204" pitchFamily="34" charset="-122"/>
                </a:rPr>
                <a:t>、</a:t>
              </a:r>
              <a:r>
                <a:rPr lang="zh-CN" altLang="zh-CN" sz="2400" dirty="0">
                  <a:solidFill>
                    <a:srgbClr val="1369B2"/>
                  </a:solidFill>
                  <a:latin typeface="微软雅黑" panose="020B0503020204020204" pitchFamily="34" charset="-122"/>
                  <a:ea typeface="微软雅黑" panose="020B0503020204020204" pitchFamily="34" charset="-122"/>
                </a:rPr>
                <a:t>背景</a:t>
              </a:r>
              <a:r>
                <a:rPr lang="zh-CN" altLang="zh-CN" sz="2400" dirty="0">
                  <a:latin typeface="微软雅黑" panose="020B0503020204020204" pitchFamily="34" charset="-122"/>
                  <a:ea typeface="微软雅黑" panose="020B0503020204020204" pitchFamily="34" charset="-122"/>
                </a:rPr>
                <a:t>和</a:t>
              </a:r>
              <a:r>
                <a:rPr lang="zh-CN" altLang="zh-CN" sz="2400" dirty="0">
                  <a:solidFill>
                    <a:srgbClr val="1369B2"/>
                  </a:solidFill>
                  <a:latin typeface="微软雅黑" panose="020B0503020204020204" pitchFamily="34" charset="-122"/>
                  <a:ea typeface="微软雅黑" panose="020B0503020204020204" pitchFamily="34" charset="-122"/>
                </a:rPr>
                <a:t>内边距</a:t>
              </a:r>
              <a:r>
                <a:rPr lang="zh-CN" altLang="zh-CN" sz="2400" dirty="0">
                  <a:latin typeface="微软雅黑" panose="020B0503020204020204" pitchFamily="34" charset="-122"/>
                  <a:ea typeface="微软雅黑" panose="020B0503020204020204" pitchFamily="34" charset="-122"/>
                </a:rPr>
                <a:t>等。</a:t>
              </a:r>
              <a:endParaRPr lang="zh-CN" altLang="en-US" sz="2400" dirty="0">
                <a:latin typeface="微软雅黑" panose="020B0503020204020204" pitchFamily="34" charset="-122"/>
                <a:ea typeface="微软雅黑" panose="020B0503020204020204" pitchFamily="34" charset="-122"/>
              </a:endParaRPr>
            </a:p>
          </p:txBody>
        </p:sp>
        <p:sp>
          <p:nvSpPr>
            <p:cNvPr id="22" name="圆角矩形标注 21"/>
            <p:cNvSpPr/>
            <p:nvPr/>
          </p:nvSpPr>
          <p:spPr bwMode="auto">
            <a:xfrm>
              <a:off x="914400" y="1365956"/>
              <a:ext cx="7021689" cy="2020711"/>
            </a:xfrm>
            <a:prstGeom prst="wedgeRoundRectCallout">
              <a:avLst/>
            </a:prstGeom>
            <a:noFill/>
            <a:ln w="190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23" name="图片 22"/>
          <p:cNvPicPr>
            <a:picLocks noChangeAspect="1"/>
          </p:cNvPicPr>
          <p:nvPr/>
        </p:nvPicPr>
        <p:blipFill>
          <a:blip r:embed="rId1"/>
          <a:stretch>
            <a:fillRect/>
          </a:stretch>
        </p:blipFill>
        <p:spPr>
          <a:xfrm>
            <a:off x="969963" y="4121150"/>
            <a:ext cx="3821112" cy="1663700"/>
          </a:xfrm>
          <a:prstGeom prst="rect">
            <a:avLst/>
          </a:prstGeom>
          <a:noFill/>
          <a:ln w="9525">
            <a:noFill/>
          </a:ln>
        </p:spPr>
      </p:pic>
      <p:sp>
        <p:nvSpPr>
          <p:cNvPr id="2" name="右箭头 1"/>
          <p:cNvSpPr/>
          <p:nvPr/>
        </p:nvSpPr>
        <p:spPr>
          <a:xfrm>
            <a:off x="4876800" y="4718050"/>
            <a:ext cx="508000" cy="520700"/>
          </a:xfrm>
          <a:prstGeom prst="rightArrow">
            <a:avLst>
              <a:gd name="adj1" fmla="val 50000"/>
              <a:gd name="adj2" fmla="val 50000"/>
            </a:avLst>
          </a:prstGeom>
          <a:solidFill>
            <a:srgbClr val="0070C0"/>
          </a:solidFill>
          <a:ln w="28575">
            <a:noFill/>
          </a:ln>
        </p:spPr>
        <p:txBody>
          <a:bodyPr/>
          <a:p>
            <a:pPr eaLnBrk="1" hangingPunct="1"/>
            <a:endParaRPr lang="zh-CN" altLang="en-US" dirty="0">
              <a:latin typeface="Arial" panose="020B0604020202020204" pitchFamily="34" charset="0"/>
            </a:endParaRPr>
          </a:p>
        </p:txBody>
      </p:sp>
      <p:pic>
        <p:nvPicPr>
          <p:cNvPr id="38914" name="Picture 2"/>
          <p:cNvPicPr>
            <a:picLocks noChangeAspect="1"/>
          </p:cNvPicPr>
          <p:nvPr/>
        </p:nvPicPr>
        <p:blipFill>
          <a:blip r:embed="rId2"/>
          <a:stretch>
            <a:fillRect/>
          </a:stretch>
        </p:blipFill>
        <p:spPr>
          <a:xfrm>
            <a:off x="5700713" y="3803650"/>
            <a:ext cx="2573337" cy="1981200"/>
          </a:xfrm>
          <a:prstGeom prst="rect">
            <a:avLst/>
          </a:prstGeom>
          <a:noFill/>
          <a:ln w="2857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4"/>
                                        </p:tgtEl>
                                        <p:attrNameLst>
                                          <p:attrName>style.visibility</p:attrName>
                                        </p:attrNameLst>
                                      </p:cBhvr>
                                      <p:to>
                                        <p:strVal val="visible"/>
                                      </p:to>
                                    </p:set>
                                    <p:animEffect transition="in" filter="fade">
                                      <p:cBhvr>
                                        <p:cTn id="22"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1"/>
          <p:cNvSpPr/>
          <p:nvPr/>
        </p:nvSpPr>
        <p:spPr>
          <a:xfrm>
            <a:off x="1631950" y="250825"/>
            <a:ext cx="5148263" cy="765175"/>
          </a:xfrm>
          <a:prstGeom prst="rect">
            <a:avLst/>
          </a:prstGeom>
          <a:noFill/>
          <a:ln w="9525">
            <a:noFill/>
          </a:ln>
        </p:spPr>
        <p:txBody>
          <a:bodyPr anchor="ctr" anchorCtr="0"/>
          <a:p>
            <a:pPr marL="571500" indent="-571500" eaLnBrk="1" hangingPunct="1">
              <a:buFont typeface="Wingdings" panose="05000000000000000000" pitchFamily="2" charset="2"/>
            </a:pPr>
            <a:r>
              <a:rPr lang="zh-CN" altLang="en-US"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r>
              <a:rPr lang="en-US" altLang="zh-CN"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7.7 </a:t>
            </a:r>
            <a:r>
              <a:rPr lang="zh-CN" altLang="en-US"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阶段案例</a:t>
            </a:r>
            <a:r>
              <a:rPr lang="en-US" altLang="zh-CN"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制作表单注册页面</a:t>
            </a:r>
            <a:endParaRPr lang="zh-CN" altLang="en-US"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72707" name="Picture 4"/>
          <p:cNvPicPr>
            <a:picLocks noChangeAspect="1"/>
          </p:cNvPicPr>
          <p:nvPr/>
        </p:nvPicPr>
        <p:blipFill>
          <a:blip r:embed="rId1"/>
          <a:stretch>
            <a:fillRect/>
          </a:stretch>
        </p:blipFill>
        <p:spPr>
          <a:xfrm>
            <a:off x="4206875" y="2593975"/>
            <a:ext cx="4937125" cy="3700463"/>
          </a:xfrm>
          <a:prstGeom prst="rect">
            <a:avLst/>
          </a:prstGeom>
          <a:noFill/>
          <a:ln w="9525">
            <a:noFill/>
          </a:ln>
        </p:spPr>
      </p:pic>
      <p:sp>
        <p:nvSpPr>
          <p:cNvPr id="9" name="矩形 8"/>
          <p:cNvSpPr/>
          <p:nvPr/>
        </p:nvSpPr>
        <p:spPr bwMode="auto">
          <a:xfrm>
            <a:off x="688975" y="2289175"/>
            <a:ext cx="3248025" cy="3455988"/>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p:spPr>
        <p:txBody>
          <a:bodyPr anchor="ct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nvGrpSpPr>
          <p:cNvPr id="72709" name="Group 9"/>
          <p:cNvGrpSpPr>
            <a:grpSpLocks noChangeAspect="1"/>
          </p:cNvGrpSpPr>
          <p:nvPr/>
        </p:nvGrpSpPr>
        <p:grpSpPr>
          <a:xfrm>
            <a:off x="606425" y="1689100"/>
            <a:ext cx="1579563" cy="1289050"/>
            <a:chOff x="4410" y="748"/>
            <a:chExt cx="1246" cy="1017"/>
          </a:xfrm>
        </p:grpSpPr>
        <p:sp>
          <p:nvSpPr>
            <p:cNvPr id="72713" name="AutoShape 8"/>
            <p:cNvSpPr>
              <a:spLocks noChangeAspect="1" noTextEdit="1"/>
            </p:cNvSpPr>
            <p:nvPr/>
          </p:nvSpPr>
          <p:spPr>
            <a:xfrm>
              <a:off x="4410" y="748"/>
              <a:ext cx="1246" cy="1017"/>
            </a:xfrm>
            <a:prstGeom prst="rect">
              <a:avLst/>
            </a:prstGeom>
            <a:noFill/>
            <a:ln w="9525">
              <a:noFill/>
            </a:ln>
          </p:spPr>
          <p:txBody>
            <a:bodyPr/>
            <a:p>
              <a:endParaRPr lang="zh-CN" altLang="en-US"/>
            </a:p>
          </p:txBody>
        </p:sp>
        <p:sp>
          <p:nvSpPr>
            <p:cNvPr id="12" name="Freeform 10"/>
            <p:cNvSpPr/>
            <p:nvPr/>
          </p:nvSpPr>
          <p:spPr bwMode="auto">
            <a:xfrm>
              <a:off x="4410" y="748"/>
              <a:ext cx="748" cy="1017"/>
            </a:xfrm>
            <a:custGeom>
              <a:avLst/>
              <a:gdLst>
                <a:gd name="T0" fmla="*/ 639 w 1495"/>
                <a:gd name="T1" fmla="*/ 2027 h 2034"/>
                <a:gd name="T2" fmla="*/ 682 w 1495"/>
                <a:gd name="T3" fmla="*/ 2016 h 2034"/>
                <a:gd name="T4" fmla="*/ 724 w 1495"/>
                <a:gd name="T5" fmla="*/ 2005 h 2034"/>
                <a:gd name="T6" fmla="*/ 767 w 1495"/>
                <a:gd name="T7" fmla="*/ 1994 h 2034"/>
                <a:gd name="T8" fmla="*/ 810 w 1495"/>
                <a:gd name="T9" fmla="*/ 1982 h 2034"/>
                <a:gd name="T10" fmla="*/ 1329 w 1495"/>
                <a:gd name="T11" fmla="*/ 1728 h 2034"/>
                <a:gd name="T12" fmla="*/ 1426 w 1495"/>
                <a:gd name="T13" fmla="*/ 940 h 2034"/>
                <a:gd name="T14" fmla="*/ 1372 w 1495"/>
                <a:gd name="T15" fmla="*/ 958 h 2034"/>
                <a:gd name="T16" fmla="*/ 1316 w 1495"/>
                <a:gd name="T17" fmla="*/ 976 h 2034"/>
                <a:gd name="T18" fmla="*/ 1261 w 1495"/>
                <a:gd name="T19" fmla="*/ 993 h 2034"/>
                <a:gd name="T20" fmla="*/ 1206 w 1495"/>
                <a:gd name="T21" fmla="*/ 1010 h 2034"/>
                <a:gd name="T22" fmla="*/ 1150 w 1495"/>
                <a:gd name="T23" fmla="*/ 1027 h 2034"/>
                <a:gd name="T24" fmla="*/ 1216 w 1495"/>
                <a:gd name="T25" fmla="*/ 1000 h 2034"/>
                <a:gd name="T26" fmla="*/ 1281 w 1495"/>
                <a:gd name="T27" fmla="*/ 971 h 2034"/>
                <a:gd name="T28" fmla="*/ 1345 w 1495"/>
                <a:gd name="T29" fmla="*/ 941 h 2034"/>
                <a:gd name="T30" fmla="*/ 1410 w 1495"/>
                <a:gd name="T31" fmla="*/ 910 h 2034"/>
                <a:gd name="T32" fmla="*/ 1473 w 1495"/>
                <a:gd name="T33" fmla="*/ 875 h 2034"/>
                <a:gd name="T34" fmla="*/ 1247 w 1495"/>
                <a:gd name="T35" fmla="*/ 540 h 2034"/>
                <a:gd name="T36" fmla="*/ 1207 w 1495"/>
                <a:gd name="T37" fmla="*/ 554 h 2034"/>
                <a:gd name="T38" fmla="*/ 1165 w 1495"/>
                <a:gd name="T39" fmla="*/ 567 h 2034"/>
                <a:gd name="T40" fmla="*/ 1124 w 1495"/>
                <a:gd name="T41" fmla="*/ 580 h 2034"/>
                <a:gd name="T42" fmla="*/ 1082 w 1495"/>
                <a:gd name="T43" fmla="*/ 594 h 2034"/>
                <a:gd name="T44" fmla="*/ 1041 w 1495"/>
                <a:gd name="T45" fmla="*/ 607 h 2034"/>
                <a:gd name="T46" fmla="*/ 1017 w 1495"/>
                <a:gd name="T47" fmla="*/ 615 h 2034"/>
                <a:gd name="T48" fmla="*/ 992 w 1495"/>
                <a:gd name="T49" fmla="*/ 623 h 2034"/>
                <a:gd name="T50" fmla="*/ 989 w 1495"/>
                <a:gd name="T51" fmla="*/ 618 h 2034"/>
                <a:gd name="T52" fmla="*/ 1036 w 1495"/>
                <a:gd name="T53" fmla="*/ 590 h 2034"/>
                <a:gd name="T54" fmla="*/ 1082 w 1495"/>
                <a:gd name="T55" fmla="*/ 561 h 2034"/>
                <a:gd name="T56" fmla="*/ 1127 w 1495"/>
                <a:gd name="T57" fmla="*/ 533 h 2034"/>
                <a:gd name="T58" fmla="*/ 1173 w 1495"/>
                <a:gd name="T59" fmla="*/ 504 h 2034"/>
                <a:gd name="T60" fmla="*/ 1220 w 1495"/>
                <a:gd name="T61" fmla="*/ 477 h 2034"/>
                <a:gd name="T62" fmla="*/ 456 w 1495"/>
                <a:gd name="T63" fmla="*/ 434 h 2034"/>
                <a:gd name="T64" fmla="*/ 180 w 1495"/>
                <a:gd name="T65" fmla="*/ 365 h 2034"/>
                <a:gd name="T66" fmla="*/ 249 w 1495"/>
                <a:gd name="T67" fmla="*/ 667 h 2034"/>
                <a:gd name="T68" fmla="*/ 287 w 1495"/>
                <a:gd name="T69" fmla="*/ 658 h 2034"/>
                <a:gd name="T70" fmla="*/ 325 w 1495"/>
                <a:gd name="T71" fmla="*/ 647 h 2034"/>
                <a:gd name="T72" fmla="*/ 364 w 1495"/>
                <a:gd name="T73" fmla="*/ 638 h 2034"/>
                <a:gd name="T74" fmla="*/ 402 w 1495"/>
                <a:gd name="T75" fmla="*/ 629 h 2034"/>
                <a:gd name="T76" fmla="*/ 441 w 1495"/>
                <a:gd name="T77" fmla="*/ 620 h 2034"/>
                <a:gd name="T78" fmla="*/ 424 w 1495"/>
                <a:gd name="T79" fmla="*/ 636 h 2034"/>
                <a:gd name="T80" fmla="*/ 379 w 1495"/>
                <a:gd name="T81" fmla="*/ 665 h 2034"/>
                <a:gd name="T82" fmla="*/ 334 w 1495"/>
                <a:gd name="T83" fmla="*/ 695 h 2034"/>
                <a:gd name="T84" fmla="*/ 302 w 1495"/>
                <a:gd name="T85" fmla="*/ 715 h 2034"/>
                <a:gd name="T86" fmla="*/ 269 w 1495"/>
                <a:gd name="T87" fmla="*/ 735 h 2034"/>
                <a:gd name="T88" fmla="*/ 249 w 1495"/>
                <a:gd name="T89" fmla="*/ 847 h 2034"/>
                <a:gd name="T90" fmla="*/ 180 w 1495"/>
                <a:gd name="T91" fmla="*/ 1358 h 2034"/>
                <a:gd name="T92" fmla="*/ 154 w 1495"/>
                <a:gd name="T93" fmla="*/ 1624 h 2034"/>
                <a:gd name="T94" fmla="*/ 222 w 1495"/>
                <a:gd name="T95" fmla="*/ 1611 h 2034"/>
                <a:gd name="T96" fmla="*/ 290 w 1495"/>
                <a:gd name="T97" fmla="*/ 1599 h 2034"/>
                <a:gd name="T98" fmla="*/ 358 w 1495"/>
                <a:gd name="T99" fmla="*/ 1586 h 2034"/>
                <a:gd name="T100" fmla="*/ 425 w 1495"/>
                <a:gd name="T101" fmla="*/ 1572 h 2034"/>
                <a:gd name="T102" fmla="*/ 493 w 1495"/>
                <a:gd name="T103" fmla="*/ 1557 h 2034"/>
                <a:gd name="T104" fmla="*/ 433 w 1495"/>
                <a:gd name="T105" fmla="*/ 1591 h 2034"/>
                <a:gd name="T106" fmla="*/ 374 w 1495"/>
                <a:gd name="T107" fmla="*/ 1625 h 2034"/>
                <a:gd name="T108" fmla="*/ 314 w 1495"/>
                <a:gd name="T109" fmla="*/ 1660 h 2034"/>
                <a:gd name="T110" fmla="*/ 256 w 1495"/>
                <a:gd name="T111" fmla="*/ 1695 h 2034"/>
                <a:gd name="T112" fmla="*/ 197 w 1495"/>
                <a:gd name="T113" fmla="*/ 1731 h 2034"/>
                <a:gd name="T114" fmla="*/ 176 w 1495"/>
                <a:gd name="T115" fmla="*/ 1748 h 2034"/>
                <a:gd name="T116" fmla="*/ 174 w 1495"/>
                <a:gd name="T117" fmla="*/ 1754 h 2034"/>
                <a:gd name="T118" fmla="*/ 173 w 1495"/>
                <a:gd name="T119" fmla="*/ 1755 h 2034"/>
                <a:gd name="T120" fmla="*/ 172 w 1495"/>
                <a:gd name="T121" fmla="*/ 1770 h 2034"/>
                <a:gd name="T122" fmla="*/ 170 w 1495"/>
                <a:gd name="T123" fmla="*/ 1788 h 2034"/>
                <a:gd name="T124" fmla="*/ 180 w 1495"/>
                <a:gd name="T125" fmla="*/ 1799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5" h="2034">
                  <a:moveTo>
                    <a:pt x="610" y="2034"/>
                  </a:moveTo>
                  <a:lnTo>
                    <a:pt x="624" y="2031"/>
                  </a:lnTo>
                  <a:lnTo>
                    <a:pt x="639" y="2027"/>
                  </a:lnTo>
                  <a:lnTo>
                    <a:pt x="653" y="2024"/>
                  </a:lnTo>
                  <a:lnTo>
                    <a:pt x="667" y="2020"/>
                  </a:lnTo>
                  <a:lnTo>
                    <a:pt x="682" y="2016"/>
                  </a:lnTo>
                  <a:lnTo>
                    <a:pt x="696" y="2012"/>
                  </a:lnTo>
                  <a:lnTo>
                    <a:pt x="711" y="2009"/>
                  </a:lnTo>
                  <a:lnTo>
                    <a:pt x="724" y="2005"/>
                  </a:lnTo>
                  <a:lnTo>
                    <a:pt x="738" y="2001"/>
                  </a:lnTo>
                  <a:lnTo>
                    <a:pt x="753" y="1997"/>
                  </a:lnTo>
                  <a:lnTo>
                    <a:pt x="767" y="1994"/>
                  </a:lnTo>
                  <a:lnTo>
                    <a:pt x="781" y="1989"/>
                  </a:lnTo>
                  <a:lnTo>
                    <a:pt x="795" y="1986"/>
                  </a:lnTo>
                  <a:lnTo>
                    <a:pt x="810" y="1982"/>
                  </a:lnTo>
                  <a:lnTo>
                    <a:pt x="823" y="1978"/>
                  </a:lnTo>
                  <a:lnTo>
                    <a:pt x="837" y="1974"/>
                  </a:lnTo>
                  <a:lnTo>
                    <a:pt x="1329" y="1728"/>
                  </a:lnTo>
                  <a:lnTo>
                    <a:pt x="1073" y="1183"/>
                  </a:lnTo>
                  <a:lnTo>
                    <a:pt x="1444" y="934"/>
                  </a:lnTo>
                  <a:lnTo>
                    <a:pt x="1426" y="940"/>
                  </a:lnTo>
                  <a:lnTo>
                    <a:pt x="1407" y="946"/>
                  </a:lnTo>
                  <a:lnTo>
                    <a:pt x="1390" y="953"/>
                  </a:lnTo>
                  <a:lnTo>
                    <a:pt x="1372" y="958"/>
                  </a:lnTo>
                  <a:lnTo>
                    <a:pt x="1353" y="964"/>
                  </a:lnTo>
                  <a:lnTo>
                    <a:pt x="1335" y="970"/>
                  </a:lnTo>
                  <a:lnTo>
                    <a:pt x="1316" y="976"/>
                  </a:lnTo>
                  <a:lnTo>
                    <a:pt x="1298" y="981"/>
                  </a:lnTo>
                  <a:lnTo>
                    <a:pt x="1279" y="987"/>
                  </a:lnTo>
                  <a:lnTo>
                    <a:pt x="1261" y="993"/>
                  </a:lnTo>
                  <a:lnTo>
                    <a:pt x="1243" y="999"/>
                  </a:lnTo>
                  <a:lnTo>
                    <a:pt x="1224" y="1004"/>
                  </a:lnTo>
                  <a:lnTo>
                    <a:pt x="1206" y="1010"/>
                  </a:lnTo>
                  <a:lnTo>
                    <a:pt x="1187" y="1016"/>
                  </a:lnTo>
                  <a:lnTo>
                    <a:pt x="1169" y="1022"/>
                  </a:lnTo>
                  <a:lnTo>
                    <a:pt x="1150" y="1027"/>
                  </a:lnTo>
                  <a:lnTo>
                    <a:pt x="1172" y="1018"/>
                  </a:lnTo>
                  <a:lnTo>
                    <a:pt x="1194" y="1009"/>
                  </a:lnTo>
                  <a:lnTo>
                    <a:pt x="1216" y="1000"/>
                  </a:lnTo>
                  <a:lnTo>
                    <a:pt x="1237" y="991"/>
                  </a:lnTo>
                  <a:lnTo>
                    <a:pt x="1259" y="981"/>
                  </a:lnTo>
                  <a:lnTo>
                    <a:pt x="1281" y="971"/>
                  </a:lnTo>
                  <a:lnTo>
                    <a:pt x="1302" y="962"/>
                  </a:lnTo>
                  <a:lnTo>
                    <a:pt x="1323" y="951"/>
                  </a:lnTo>
                  <a:lnTo>
                    <a:pt x="1345" y="941"/>
                  </a:lnTo>
                  <a:lnTo>
                    <a:pt x="1367" y="931"/>
                  </a:lnTo>
                  <a:lnTo>
                    <a:pt x="1388" y="920"/>
                  </a:lnTo>
                  <a:lnTo>
                    <a:pt x="1410" y="910"/>
                  </a:lnTo>
                  <a:lnTo>
                    <a:pt x="1430" y="898"/>
                  </a:lnTo>
                  <a:lnTo>
                    <a:pt x="1452" y="887"/>
                  </a:lnTo>
                  <a:lnTo>
                    <a:pt x="1473" y="875"/>
                  </a:lnTo>
                  <a:lnTo>
                    <a:pt x="1495" y="864"/>
                  </a:lnTo>
                  <a:lnTo>
                    <a:pt x="1261" y="536"/>
                  </a:lnTo>
                  <a:lnTo>
                    <a:pt x="1247" y="540"/>
                  </a:lnTo>
                  <a:lnTo>
                    <a:pt x="1233" y="545"/>
                  </a:lnTo>
                  <a:lnTo>
                    <a:pt x="1220" y="549"/>
                  </a:lnTo>
                  <a:lnTo>
                    <a:pt x="1207" y="554"/>
                  </a:lnTo>
                  <a:lnTo>
                    <a:pt x="1193" y="559"/>
                  </a:lnTo>
                  <a:lnTo>
                    <a:pt x="1179" y="563"/>
                  </a:lnTo>
                  <a:lnTo>
                    <a:pt x="1165" y="567"/>
                  </a:lnTo>
                  <a:lnTo>
                    <a:pt x="1152" y="571"/>
                  </a:lnTo>
                  <a:lnTo>
                    <a:pt x="1138" y="576"/>
                  </a:lnTo>
                  <a:lnTo>
                    <a:pt x="1124" y="580"/>
                  </a:lnTo>
                  <a:lnTo>
                    <a:pt x="1110" y="585"/>
                  </a:lnTo>
                  <a:lnTo>
                    <a:pt x="1096" y="590"/>
                  </a:lnTo>
                  <a:lnTo>
                    <a:pt x="1082" y="594"/>
                  </a:lnTo>
                  <a:lnTo>
                    <a:pt x="1069" y="598"/>
                  </a:lnTo>
                  <a:lnTo>
                    <a:pt x="1055" y="602"/>
                  </a:lnTo>
                  <a:lnTo>
                    <a:pt x="1041" y="607"/>
                  </a:lnTo>
                  <a:lnTo>
                    <a:pt x="1033" y="610"/>
                  </a:lnTo>
                  <a:lnTo>
                    <a:pt x="1025" y="613"/>
                  </a:lnTo>
                  <a:lnTo>
                    <a:pt x="1017" y="615"/>
                  </a:lnTo>
                  <a:lnTo>
                    <a:pt x="1008" y="618"/>
                  </a:lnTo>
                  <a:lnTo>
                    <a:pt x="1000" y="621"/>
                  </a:lnTo>
                  <a:lnTo>
                    <a:pt x="992" y="623"/>
                  </a:lnTo>
                  <a:lnTo>
                    <a:pt x="982" y="625"/>
                  </a:lnTo>
                  <a:lnTo>
                    <a:pt x="974" y="628"/>
                  </a:lnTo>
                  <a:lnTo>
                    <a:pt x="989" y="618"/>
                  </a:lnTo>
                  <a:lnTo>
                    <a:pt x="1005" y="609"/>
                  </a:lnTo>
                  <a:lnTo>
                    <a:pt x="1020" y="599"/>
                  </a:lnTo>
                  <a:lnTo>
                    <a:pt x="1036" y="590"/>
                  </a:lnTo>
                  <a:lnTo>
                    <a:pt x="1051" y="580"/>
                  </a:lnTo>
                  <a:lnTo>
                    <a:pt x="1066" y="571"/>
                  </a:lnTo>
                  <a:lnTo>
                    <a:pt x="1082" y="561"/>
                  </a:lnTo>
                  <a:lnTo>
                    <a:pt x="1097" y="552"/>
                  </a:lnTo>
                  <a:lnTo>
                    <a:pt x="1112" y="542"/>
                  </a:lnTo>
                  <a:lnTo>
                    <a:pt x="1127" y="533"/>
                  </a:lnTo>
                  <a:lnTo>
                    <a:pt x="1144" y="524"/>
                  </a:lnTo>
                  <a:lnTo>
                    <a:pt x="1158" y="514"/>
                  </a:lnTo>
                  <a:lnTo>
                    <a:pt x="1173" y="504"/>
                  </a:lnTo>
                  <a:lnTo>
                    <a:pt x="1188" y="495"/>
                  </a:lnTo>
                  <a:lnTo>
                    <a:pt x="1205" y="486"/>
                  </a:lnTo>
                  <a:lnTo>
                    <a:pt x="1220" y="477"/>
                  </a:lnTo>
                  <a:lnTo>
                    <a:pt x="882" y="0"/>
                  </a:lnTo>
                  <a:lnTo>
                    <a:pt x="456" y="571"/>
                  </a:lnTo>
                  <a:lnTo>
                    <a:pt x="456" y="434"/>
                  </a:lnTo>
                  <a:lnTo>
                    <a:pt x="489" y="434"/>
                  </a:lnTo>
                  <a:lnTo>
                    <a:pt x="489" y="365"/>
                  </a:lnTo>
                  <a:lnTo>
                    <a:pt x="180" y="365"/>
                  </a:lnTo>
                  <a:lnTo>
                    <a:pt x="180" y="434"/>
                  </a:lnTo>
                  <a:lnTo>
                    <a:pt x="249" y="434"/>
                  </a:lnTo>
                  <a:lnTo>
                    <a:pt x="249" y="667"/>
                  </a:lnTo>
                  <a:lnTo>
                    <a:pt x="261" y="663"/>
                  </a:lnTo>
                  <a:lnTo>
                    <a:pt x="274" y="660"/>
                  </a:lnTo>
                  <a:lnTo>
                    <a:pt x="287" y="658"/>
                  </a:lnTo>
                  <a:lnTo>
                    <a:pt x="299" y="654"/>
                  </a:lnTo>
                  <a:lnTo>
                    <a:pt x="312" y="651"/>
                  </a:lnTo>
                  <a:lnTo>
                    <a:pt x="325" y="647"/>
                  </a:lnTo>
                  <a:lnTo>
                    <a:pt x="339" y="644"/>
                  </a:lnTo>
                  <a:lnTo>
                    <a:pt x="351" y="642"/>
                  </a:lnTo>
                  <a:lnTo>
                    <a:pt x="364" y="638"/>
                  </a:lnTo>
                  <a:lnTo>
                    <a:pt x="377" y="635"/>
                  </a:lnTo>
                  <a:lnTo>
                    <a:pt x="389" y="631"/>
                  </a:lnTo>
                  <a:lnTo>
                    <a:pt x="402" y="629"/>
                  </a:lnTo>
                  <a:lnTo>
                    <a:pt x="415" y="625"/>
                  </a:lnTo>
                  <a:lnTo>
                    <a:pt x="428" y="622"/>
                  </a:lnTo>
                  <a:lnTo>
                    <a:pt x="441" y="620"/>
                  </a:lnTo>
                  <a:lnTo>
                    <a:pt x="454" y="616"/>
                  </a:lnTo>
                  <a:lnTo>
                    <a:pt x="439" y="625"/>
                  </a:lnTo>
                  <a:lnTo>
                    <a:pt x="424" y="636"/>
                  </a:lnTo>
                  <a:lnTo>
                    <a:pt x="409" y="645"/>
                  </a:lnTo>
                  <a:lnTo>
                    <a:pt x="394" y="655"/>
                  </a:lnTo>
                  <a:lnTo>
                    <a:pt x="379" y="665"/>
                  </a:lnTo>
                  <a:lnTo>
                    <a:pt x="364" y="675"/>
                  </a:lnTo>
                  <a:lnTo>
                    <a:pt x="349" y="684"/>
                  </a:lnTo>
                  <a:lnTo>
                    <a:pt x="334" y="695"/>
                  </a:lnTo>
                  <a:lnTo>
                    <a:pt x="324" y="701"/>
                  </a:lnTo>
                  <a:lnTo>
                    <a:pt x="312" y="708"/>
                  </a:lnTo>
                  <a:lnTo>
                    <a:pt x="302" y="715"/>
                  </a:lnTo>
                  <a:lnTo>
                    <a:pt x="291" y="721"/>
                  </a:lnTo>
                  <a:lnTo>
                    <a:pt x="280" y="728"/>
                  </a:lnTo>
                  <a:lnTo>
                    <a:pt x="269" y="735"/>
                  </a:lnTo>
                  <a:lnTo>
                    <a:pt x="259" y="741"/>
                  </a:lnTo>
                  <a:lnTo>
                    <a:pt x="249" y="747"/>
                  </a:lnTo>
                  <a:lnTo>
                    <a:pt x="249" y="847"/>
                  </a:lnTo>
                  <a:lnTo>
                    <a:pt x="0" y="1178"/>
                  </a:lnTo>
                  <a:lnTo>
                    <a:pt x="180" y="1178"/>
                  </a:lnTo>
                  <a:lnTo>
                    <a:pt x="180" y="1358"/>
                  </a:lnTo>
                  <a:lnTo>
                    <a:pt x="131" y="1358"/>
                  </a:lnTo>
                  <a:lnTo>
                    <a:pt x="131" y="1627"/>
                  </a:lnTo>
                  <a:lnTo>
                    <a:pt x="154" y="1624"/>
                  </a:lnTo>
                  <a:lnTo>
                    <a:pt x="176" y="1619"/>
                  </a:lnTo>
                  <a:lnTo>
                    <a:pt x="199" y="1616"/>
                  </a:lnTo>
                  <a:lnTo>
                    <a:pt x="222" y="1611"/>
                  </a:lnTo>
                  <a:lnTo>
                    <a:pt x="244" y="1608"/>
                  </a:lnTo>
                  <a:lnTo>
                    <a:pt x="267" y="1603"/>
                  </a:lnTo>
                  <a:lnTo>
                    <a:pt x="290" y="1599"/>
                  </a:lnTo>
                  <a:lnTo>
                    <a:pt x="312" y="1594"/>
                  </a:lnTo>
                  <a:lnTo>
                    <a:pt x="335" y="1591"/>
                  </a:lnTo>
                  <a:lnTo>
                    <a:pt x="358" y="1586"/>
                  </a:lnTo>
                  <a:lnTo>
                    <a:pt x="380" y="1581"/>
                  </a:lnTo>
                  <a:lnTo>
                    <a:pt x="403" y="1577"/>
                  </a:lnTo>
                  <a:lnTo>
                    <a:pt x="425" y="1572"/>
                  </a:lnTo>
                  <a:lnTo>
                    <a:pt x="448" y="1566"/>
                  </a:lnTo>
                  <a:lnTo>
                    <a:pt x="470" y="1562"/>
                  </a:lnTo>
                  <a:lnTo>
                    <a:pt x="493" y="1557"/>
                  </a:lnTo>
                  <a:lnTo>
                    <a:pt x="473" y="1569"/>
                  </a:lnTo>
                  <a:lnTo>
                    <a:pt x="454" y="1580"/>
                  </a:lnTo>
                  <a:lnTo>
                    <a:pt x="433" y="1591"/>
                  </a:lnTo>
                  <a:lnTo>
                    <a:pt x="413" y="1602"/>
                  </a:lnTo>
                  <a:lnTo>
                    <a:pt x="394" y="1614"/>
                  </a:lnTo>
                  <a:lnTo>
                    <a:pt x="374" y="1625"/>
                  </a:lnTo>
                  <a:lnTo>
                    <a:pt x="354" y="1637"/>
                  </a:lnTo>
                  <a:lnTo>
                    <a:pt x="334" y="1648"/>
                  </a:lnTo>
                  <a:lnTo>
                    <a:pt x="314" y="1660"/>
                  </a:lnTo>
                  <a:lnTo>
                    <a:pt x="295" y="1671"/>
                  </a:lnTo>
                  <a:lnTo>
                    <a:pt x="275" y="1684"/>
                  </a:lnTo>
                  <a:lnTo>
                    <a:pt x="256" y="1695"/>
                  </a:lnTo>
                  <a:lnTo>
                    <a:pt x="236" y="1707"/>
                  </a:lnTo>
                  <a:lnTo>
                    <a:pt x="216" y="1720"/>
                  </a:lnTo>
                  <a:lnTo>
                    <a:pt x="197" y="1731"/>
                  </a:lnTo>
                  <a:lnTo>
                    <a:pt x="177" y="1744"/>
                  </a:lnTo>
                  <a:lnTo>
                    <a:pt x="176" y="1746"/>
                  </a:lnTo>
                  <a:lnTo>
                    <a:pt x="176" y="1748"/>
                  </a:lnTo>
                  <a:lnTo>
                    <a:pt x="176" y="1752"/>
                  </a:lnTo>
                  <a:lnTo>
                    <a:pt x="175" y="1754"/>
                  </a:lnTo>
                  <a:lnTo>
                    <a:pt x="174" y="1754"/>
                  </a:lnTo>
                  <a:lnTo>
                    <a:pt x="174" y="1754"/>
                  </a:lnTo>
                  <a:lnTo>
                    <a:pt x="174" y="1755"/>
                  </a:lnTo>
                  <a:lnTo>
                    <a:pt x="173" y="1755"/>
                  </a:lnTo>
                  <a:lnTo>
                    <a:pt x="172" y="1760"/>
                  </a:lnTo>
                  <a:lnTo>
                    <a:pt x="172" y="1766"/>
                  </a:lnTo>
                  <a:lnTo>
                    <a:pt x="172" y="1770"/>
                  </a:lnTo>
                  <a:lnTo>
                    <a:pt x="172" y="1776"/>
                  </a:lnTo>
                  <a:lnTo>
                    <a:pt x="170" y="1782"/>
                  </a:lnTo>
                  <a:lnTo>
                    <a:pt x="170" y="1788"/>
                  </a:lnTo>
                  <a:lnTo>
                    <a:pt x="170" y="1793"/>
                  </a:lnTo>
                  <a:lnTo>
                    <a:pt x="169" y="1799"/>
                  </a:lnTo>
                  <a:lnTo>
                    <a:pt x="180" y="1799"/>
                  </a:lnTo>
                  <a:lnTo>
                    <a:pt x="180" y="2034"/>
                  </a:lnTo>
                  <a:lnTo>
                    <a:pt x="610" y="203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reeform 11"/>
            <p:cNvSpPr/>
            <p:nvPr/>
          </p:nvSpPr>
          <p:spPr bwMode="auto">
            <a:xfrm>
              <a:off x="4979" y="1085"/>
              <a:ext cx="666" cy="527"/>
            </a:xfrm>
            <a:custGeom>
              <a:avLst/>
              <a:gdLst>
                <a:gd name="T0" fmla="*/ 1296 w 1335"/>
                <a:gd name="T1" fmla="*/ 6 h 1054"/>
                <a:gd name="T2" fmla="*/ 1245 w 1335"/>
                <a:gd name="T3" fmla="*/ 0 h 1054"/>
                <a:gd name="T4" fmla="*/ 1164 w 1335"/>
                <a:gd name="T5" fmla="*/ 11 h 1054"/>
                <a:gd name="T6" fmla="*/ 1099 w 1335"/>
                <a:gd name="T7" fmla="*/ 27 h 1054"/>
                <a:gd name="T8" fmla="*/ 1062 w 1335"/>
                <a:gd name="T9" fmla="*/ 41 h 1054"/>
                <a:gd name="T10" fmla="*/ 1099 w 1335"/>
                <a:gd name="T11" fmla="*/ 110 h 1054"/>
                <a:gd name="T12" fmla="*/ 1157 w 1335"/>
                <a:gd name="T13" fmla="*/ 91 h 1054"/>
                <a:gd name="T14" fmla="*/ 1229 w 1335"/>
                <a:gd name="T15" fmla="*/ 78 h 1054"/>
                <a:gd name="T16" fmla="*/ 1218 w 1335"/>
                <a:gd name="T17" fmla="*/ 118 h 1054"/>
                <a:gd name="T18" fmla="*/ 1168 w 1335"/>
                <a:gd name="T19" fmla="*/ 181 h 1054"/>
                <a:gd name="T20" fmla="*/ 1116 w 1335"/>
                <a:gd name="T21" fmla="*/ 226 h 1054"/>
                <a:gd name="T22" fmla="*/ 1052 w 1335"/>
                <a:gd name="T23" fmla="*/ 259 h 1054"/>
                <a:gd name="T24" fmla="*/ 984 w 1335"/>
                <a:gd name="T25" fmla="*/ 285 h 1054"/>
                <a:gd name="T26" fmla="*/ 900 w 1335"/>
                <a:gd name="T27" fmla="*/ 319 h 1054"/>
                <a:gd name="T28" fmla="*/ 842 w 1335"/>
                <a:gd name="T29" fmla="*/ 374 h 1054"/>
                <a:gd name="T30" fmla="*/ 826 w 1335"/>
                <a:gd name="T31" fmla="*/ 507 h 1054"/>
                <a:gd name="T32" fmla="*/ 828 w 1335"/>
                <a:gd name="T33" fmla="*/ 592 h 1054"/>
                <a:gd name="T34" fmla="*/ 782 w 1335"/>
                <a:gd name="T35" fmla="*/ 633 h 1054"/>
                <a:gd name="T36" fmla="*/ 542 w 1335"/>
                <a:gd name="T37" fmla="*/ 440 h 1054"/>
                <a:gd name="T38" fmla="*/ 483 w 1335"/>
                <a:gd name="T39" fmla="*/ 759 h 1054"/>
                <a:gd name="T40" fmla="*/ 452 w 1335"/>
                <a:gd name="T41" fmla="*/ 699 h 1054"/>
                <a:gd name="T42" fmla="*/ 216 w 1335"/>
                <a:gd name="T43" fmla="*/ 792 h 1054"/>
                <a:gd name="T44" fmla="*/ 184 w 1335"/>
                <a:gd name="T45" fmla="*/ 723 h 1054"/>
                <a:gd name="T46" fmla="*/ 379 w 1335"/>
                <a:gd name="T47" fmla="*/ 542 h 1054"/>
                <a:gd name="T48" fmla="*/ 348 w 1335"/>
                <a:gd name="T49" fmla="*/ 484 h 1054"/>
                <a:gd name="T50" fmla="*/ 113 w 1335"/>
                <a:gd name="T51" fmla="*/ 576 h 1054"/>
                <a:gd name="T52" fmla="*/ 477 w 1335"/>
                <a:gd name="T53" fmla="*/ 306 h 1054"/>
                <a:gd name="T54" fmla="*/ 602 w 1335"/>
                <a:gd name="T55" fmla="*/ 226 h 1054"/>
                <a:gd name="T56" fmla="*/ 655 w 1335"/>
                <a:gd name="T57" fmla="*/ 206 h 1054"/>
                <a:gd name="T58" fmla="*/ 725 w 1335"/>
                <a:gd name="T59" fmla="*/ 269 h 1054"/>
                <a:gd name="T60" fmla="*/ 843 w 1335"/>
                <a:gd name="T61" fmla="*/ 308 h 1054"/>
                <a:gd name="T62" fmla="*/ 904 w 1335"/>
                <a:gd name="T63" fmla="*/ 272 h 1054"/>
                <a:gd name="T64" fmla="*/ 976 w 1335"/>
                <a:gd name="T65" fmla="*/ 204 h 1054"/>
                <a:gd name="T66" fmla="*/ 1047 w 1335"/>
                <a:gd name="T67" fmla="*/ 141 h 1054"/>
                <a:gd name="T68" fmla="*/ 995 w 1335"/>
                <a:gd name="T69" fmla="*/ 84 h 1054"/>
                <a:gd name="T70" fmla="*/ 898 w 1335"/>
                <a:gd name="T71" fmla="*/ 173 h 1054"/>
                <a:gd name="T72" fmla="*/ 850 w 1335"/>
                <a:gd name="T73" fmla="*/ 217 h 1054"/>
                <a:gd name="T74" fmla="*/ 809 w 1335"/>
                <a:gd name="T75" fmla="*/ 230 h 1054"/>
                <a:gd name="T76" fmla="*/ 741 w 1335"/>
                <a:gd name="T77" fmla="*/ 178 h 1054"/>
                <a:gd name="T78" fmla="*/ 679 w 1335"/>
                <a:gd name="T79" fmla="*/ 132 h 1054"/>
                <a:gd name="T80" fmla="*/ 612 w 1335"/>
                <a:gd name="T81" fmla="*/ 137 h 1054"/>
                <a:gd name="T82" fmla="*/ 544 w 1335"/>
                <a:gd name="T83" fmla="*/ 170 h 1054"/>
                <a:gd name="T84" fmla="*/ 0 w 1335"/>
                <a:gd name="T85" fmla="*/ 518 h 1054"/>
                <a:gd name="T86" fmla="*/ 672 w 1335"/>
                <a:gd name="T87" fmla="*/ 791 h 1054"/>
                <a:gd name="T88" fmla="*/ 839 w 1335"/>
                <a:gd name="T89" fmla="*/ 687 h 1054"/>
                <a:gd name="T90" fmla="*/ 910 w 1335"/>
                <a:gd name="T91" fmla="*/ 549 h 1054"/>
                <a:gd name="T92" fmla="*/ 922 w 1335"/>
                <a:gd name="T93" fmla="*/ 394 h 1054"/>
                <a:gd name="T94" fmla="*/ 974 w 1335"/>
                <a:gd name="T95" fmla="*/ 371 h 1054"/>
                <a:gd name="T96" fmla="*/ 1043 w 1335"/>
                <a:gd name="T97" fmla="*/ 345 h 1054"/>
                <a:gd name="T98" fmla="*/ 1120 w 1335"/>
                <a:gd name="T99" fmla="*/ 311 h 1054"/>
                <a:gd name="T100" fmla="*/ 1192 w 1335"/>
                <a:gd name="T101" fmla="*/ 265 h 1054"/>
                <a:gd name="T102" fmla="*/ 1286 w 1335"/>
                <a:gd name="T103" fmla="*/ 155 h 1054"/>
                <a:gd name="T104" fmla="*/ 1332 w 1335"/>
                <a:gd name="T105" fmla="*/ 4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5" h="1054">
                  <a:moveTo>
                    <a:pt x="1322" y="24"/>
                  </a:moveTo>
                  <a:lnTo>
                    <a:pt x="1317" y="18"/>
                  </a:lnTo>
                  <a:lnTo>
                    <a:pt x="1311" y="14"/>
                  </a:lnTo>
                  <a:lnTo>
                    <a:pt x="1304" y="9"/>
                  </a:lnTo>
                  <a:lnTo>
                    <a:pt x="1296" y="6"/>
                  </a:lnTo>
                  <a:lnTo>
                    <a:pt x="1288" y="3"/>
                  </a:lnTo>
                  <a:lnTo>
                    <a:pt x="1279" y="1"/>
                  </a:lnTo>
                  <a:lnTo>
                    <a:pt x="1268" y="0"/>
                  </a:lnTo>
                  <a:lnTo>
                    <a:pt x="1258" y="0"/>
                  </a:lnTo>
                  <a:lnTo>
                    <a:pt x="1245" y="0"/>
                  </a:lnTo>
                  <a:lnTo>
                    <a:pt x="1231" y="1"/>
                  </a:lnTo>
                  <a:lnTo>
                    <a:pt x="1217" y="3"/>
                  </a:lnTo>
                  <a:lnTo>
                    <a:pt x="1200" y="6"/>
                  </a:lnTo>
                  <a:lnTo>
                    <a:pt x="1183" y="8"/>
                  </a:lnTo>
                  <a:lnTo>
                    <a:pt x="1164" y="11"/>
                  </a:lnTo>
                  <a:lnTo>
                    <a:pt x="1143" y="16"/>
                  </a:lnTo>
                  <a:lnTo>
                    <a:pt x="1120" y="21"/>
                  </a:lnTo>
                  <a:lnTo>
                    <a:pt x="1114" y="22"/>
                  </a:lnTo>
                  <a:lnTo>
                    <a:pt x="1107" y="24"/>
                  </a:lnTo>
                  <a:lnTo>
                    <a:pt x="1099" y="27"/>
                  </a:lnTo>
                  <a:lnTo>
                    <a:pt x="1091" y="30"/>
                  </a:lnTo>
                  <a:lnTo>
                    <a:pt x="1083" y="33"/>
                  </a:lnTo>
                  <a:lnTo>
                    <a:pt x="1075" y="35"/>
                  </a:lnTo>
                  <a:lnTo>
                    <a:pt x="1068" y="39"/>
                  </a:lnTo>
                  <a:lnTo>
                    <a:pt x="1062" y="41"/>
                  </a:lnTo>
                  <a:lnTo>
                    <a:pt x="1062" y="131"/>
                  </a:lnTo>
                  <a:lnTo>
                    <a:pt x="1070" y="126"/>
                  </a:lnTo>
                  <a:lnTo>
                    <a:pt x="1079" y="121"/>
                  </a:lnTo>
                  <a:lnTo>
                    <a:pt x="1090" y="115"/>
                  </a:lnTo>
                  <a:lnTo>
                    <a:pt x="1099" y="110"/>
                  </a:lnTo>
                  <a:lnTo>
                    <a:pt x="1109" y="106"/>
                  </a:lnTo>
                  <a:lnTo>
                    <a:pt x="1119" y="101"/>
                  </a:lnTo>
                  <a:lnTo>
                    <a:pt x="1128" y="98"/>
                  </a:lnTo>
                  <a:lnTo>
                    <a:pt x="1136" y="95"/>
                  </a:lnTo>
                  <a:lnTo>
                    <a:pt x="1157" y="91"/>
                  </a:lnTo>
                  <a:lnTo>
                    <a:pt x="1175" y="87"/>
                  </a:lnTo>
                  <a:lnTo>
                    <a:pt x="1192" y="84"/>
                  </a:lnTo>
                  <a:lnTo>
                    <a:pt x="1206" y="82"/>
                  </a:lnTo>
                  <a:lnTo>
                    <a:pt x="1219" y="80"/>
                  </a:lnTo>
                  <a:lnTo>
                    <a:pt x="1229" y="78"/>
                  </a:lnTo>
                  <a:lnTo>
                    <a:pt x="1238" y="78"/>
                  </a:lnTo>
                  <a:lnTo>
                    <a:pt x="1246" y="77"/>
                  </a:lnTo>
                  <a:lnTo>
                    <a:pt x="1238" y="90"/>
                  </a:lnTo>
                  <a:lnTo>
                    <a:pt x="1228" y="103"/>
                  </a:lnTo>
                  <a:lnTo>
                    <a:pt x="1218" y="118"/>
                  </a:lnTo>
                  <a:lnTo>
                    <a:pt x="1206" y="133"/>
                  </a:lnTo>
                  <a:lnTo>
                    <a:pt x="1195" y="147"/>
                  </a:lnTo>
                  <a:lnTo>
                    <a:pt x="1184" y="161"/>
                  </a:lnTo>
                  <a:lnTo>
                    <a:pt x="1175" y="171"/>
                  </a:lnTo>
                  <a:lnTo>
                    <a:pt x="1168" y="181"/>
                  </a:lnTo>
                  <a:lnTo>
                    <a:pt x="1159" y="191"/>
                  </a:lnTo>
                  <a:lnTo>
                    <a:pt x="1150" y="200"/>
                  </a:lnTo>
                  <a:lnTo>
                    <a:pt x="1139" y="208"/>
                  </a:lnTo>
                  <a:lnTo>
                    <a:pt x="1129" y="217"/>
                  </a:lnTo>
                  <a:lnTo>
                    <a:pt x="1116" y="226"/>
                  </a:lnTo>
                  <a:lnTo>
                    <a:pt x="1105" y="232"/>
                  </a:lnTo>
                  <a:lnTo>
                    <a:pt x="1092" y="239"/>
                  </a:lnTo>
                  <a:lnTo>
                    <a:pt x="1078" y="246"/>
                  </a:lnTo>
                  <a:lnTo>
                    <a:pt x="1066" y="253"/>
                  </a:lnTo>
                  <a:lnTo>
                    <a:pt x="1052" y="259"/>
                  </a:lnTo>
                  <a:lnTo>
                    <a:pt x="1038" y="265"/>
                  </a:lnTo>
                  <a:lnTo>
                    <a:pt x="1024" y="270"/>
                  </a:lnTo>
                  <a:lnTo>
                    <a:pt x="1010" y="275"/>
                  </a:lnTo>
                  <a:lnTo>
                    <a:pt x="998" y="281"/>
                  </a:lnTo>
                  <a:lnTo>
                    <a:pt x="984" y="285"/>
                  </a:lnTo>
                  <a:lnTo>
                    <a:pt x="971" y="290"/>
                  </a:lnTo>
                  <a:lnTo>
                    <a:pt x="952" y="298"/>
                  </a:lnTo>
                  <a:lnTo>
                    <a:pt x="933" y="305"/>
                  </a:lnTo>
                  <a:lnTo>
                    <a:pt x="916" y="312"/>
                  </a:lnTo>
                  <a:lnTo>
                    <a:pt x="900" y="319"/>
                  </a:lnTo>
                  <a:lnTo>
                    <a:pt x="886" y="326"/>
                  </a:lnTo>
                  <a:lnTo>
                    <a:pt x="874" y="334"/>
                  </a:lnTo>
                  <a:lnTo>
                    <a:pt x="864" y="342"/>
                  </a:lnTo>
                  <a:lnTo>
                    <a:pt x="856" y="351"/>
                  </a:lnTo>
                  <a:lnTo>
                    <a:pt x="842" y="374"/>
                  </a:lnTo>
                  <a:lnTo>
                    <a:pt x="832" y="398"/>
                  </a:lnTo>
                  <a:lnTo>
                    <a:pt x="826" y="424"/>
                  </a:lnTo>
                  <a:lnTo>
                    <a:pt x="824" y="450"/>
                  </a:lnTo>
                  <a:lnTo>
                    <a:pt x="824" y="478"/>
                  </a:lnTo>
                  <a:lnTo>
                    <a:pt x="826" y="507"/>
                  </a:lnTo>
                  <a:lnTo>
                    <a:pt x="830" y="535"/>
                  </a:lnTo>
                  <a:lnTo>
                    <a:pt x="835" y="564"/>
                  </a:lnTo>
                  <a:lnTo>
                    <a:pt x="835" y="573"/>
                  </a:lnTo>
                  <a:lnTo>
                    <a:pt x="833" y="583"/>
                  </a:lnTo>
                  <a:lnTo>
                    <a:pt x="828" y="592"/>
                  </a:lnTo>
                  <a:lnTo>
                    <a:pt x="822" y="600"/>
                  </a:lnTo>
                  <a:lnTo>
                    <a:pt x="812" y="609"/>
                  </a:lnTo>
                  <a:lnTo>
                    <a:pt x="803" y="618"/>
                  </a:lnTo>
                  <a:lnTo>
                    <a:pt x="793" y="626"/>
                  </a:lnTo>
                  <a:lnTo>
                    <a:pt x="782" y="633"/>
                  </a:lnTo>
                  <a:lnTo>
                    <a:pt x="689" y="440"/>
                  </a:lnTo>
                  <a:lnTo>
                    <a:pt x="605" y="440"/>
                  </a:lnTo>
                  <a:lnTo>
                    <a:pt x="716" y="672"/>
                  </a:lnTo>
                  <a:lnTo>
                    <a:pt x="667" y="703"/>
                  </a:lnTo>
                  <a:lnTo>
                    <a:pt x="542" y="440"/>
                  </a:lnTo>
                  <a:lnTo>
                    <a:pt x="456" y="440"/>
                  </a:lnTo>
                  <a:lnTo>
                    <a:pt x="602" y="745"/>
                  </a:lnTo>
                  <a:lnTo>
                    <a:pt x="288" y="943"/>
                  </a:lnTo>
                  <a:lnTo>
                    <a:pt x="265" y="896"/>
                  </a:lnTo>
                  <a:lnTo>
                    <a:pt x="483" y="759"/>
                  </a:lnTo>
                  <a:lnTo>
                    <a:pt x="473" y="743"/>
                  </a:lnTo>
                  <a:lnTo>
                    <a:pt x="257" y="879"/>
                  </a:lnTo>
                  <a:lnTo>
                    <a:pt x="245" y="853"/>
                  </a:lnTo>
                  <a:lnTo>
                    <a:pt x="462" y="715"/>
                  </a:lnTo>
                  <a:lnTo>
                    <a:pt x="452" y="699"/>
                  </a:lnTo>
                  <a:lnTo>
                    <a:pt x="237" y="835"/>
                  </a:lnTo>
                  <a:lnTo>
                    <a:pt x="225" y="809"/>
                  </a:lnTo>
                  <a:lnTo>
                    <a:pt x="442" y="672"/>
                  </a:lnTo>
                  <a:lnTo>
                    <a:pt x="431" y="656"/>
                  </a:lnTo>
                  <a:lnTo>
                    <a:pt x="216" y="792"/>
                  </a:lnTo>
                  <a:lnTo>
                    <a:pt x="204" y="767"/>
                  </a:lnTo>
                  <a:lnTo>
                    <a:pt x="421" y="629"/>
                  </a:lnTo>
                  <a:lnTo>
                    <a:pt x="410" y="613"/>
                  </a:lnTo>
                  <a:lnTo>
                    <a:pt x="195" y="748"/>
                  </a:lnTo>
                  <a:lnTo>
                    <a:pt x="184" y="723"/>
                  </a:lnTo>
                  <a:lnTo>
                    <a:pt x="400" y="586"/>
                  </a:lnTo>
                  <a:lnTo>
                    <a:pt x="390" y="570"/>
                  </a:lnTo>
                  <a:lnTo>
                    <a:pt x="175" y="706"/>
                  </a:lnTo>
                  <a:lnTo>
                    <a:pt x="163" y="680"/>
                  </a:lnTo>
                  <a:lnTo>
                    <a:pt x="379" y="542"/>
                  </a:lnTo>
                  <a:lnTo>
                    <a:pt x="369" y="526"/>
                  </a:lnTo>
                  <a:lnTo>
                    <a:pt x="155" y="662"/>
                  </a:lnTo>
                  <a:lnTo>
                    <a:pt x="142" y="637"/>
                  </a:lnTo>
                  <a:lnTo>
                    <a:pt x="359" y="500"/>
                  </a:lnTo>
                  <a:lnTo>
                    <a:pt x="348" y="484"/>
                  </a:lnTo>
                  <a:lnTo>
                    <a:pt x="134" y="619"/>
                  </a:lnTo>
                  <a:lnTo>
                    <a:pt x="121" y="594"/>
                  </a:lnTo>
                  <a:lnTo>
                    <a:pt x="338" y="456"/>
                  </a:lnTo>
                  <a:lnTo>
                    <a:pt x="327" y="440"/>
                  </a:lnTo>
                  <a:lnTo>
                    <a:pt x="113" y="576"/>
                  </a:lnTo>
                  <a:lnTo>
                    <a:pt x="98" y="546"/>
                  </a:lnTo>
                  <a:lnTo>
                    <a:pt x="413" y="348"/>
                  </a:lnTo>
                  <a:lnTo>
                    <a:pt x="456" y="440"/>
                  </a:lnTo>
                  <a:lnTo>
                    <a:pt x="542" y="440"/>
                  </a:lnTo>
                  <a:lnTo>
                    <a:pt x="477" y="306"/>
                  </a:lnTo>
                  <a:lnTo>
                    <a:pt x="527" y="276"/>
                  </a:lnTo>
                  <a:lnTo>
                    <a:pt x="605" y="440"/>
                  </a:lnTo>
                  <a:lnTo>
                    <a:pt x="689" y="440"/>
                  </a:lnTo>
                  <a:lnTo>
                    <a:pt x="590" y="232"/>
                  </a:lnTo>
                  <a:lnTo>
                    <a:pt x="602" y="226"/>
                  </a:lnTo>
                  <a:lnTo>
                    <a:pt x="613" y="219"/>
                  </a:lnTo>
                  <a:lnTo>
                    <a:pt x="625" y="214"/>
                  </a:lnTo>
                  <a:lnTo>
                    <a:pt x="636" y="209"/>
                  </a:lnTo>
                  <a:lnTo>
                    <a:pt x="645" y="207"/>
                  </a:lnTo>
                  <a:lnTo>
                    <a:pt x="655" y="206"/>
                  </a:lnTo>
                  <a:lnTo>
                    <a:pt x="661" y="207"/>
                  </a:lnTo>
                  <a:lnTo>
                    <a:pt x="666" y="211"/>
                  </a:lnTo>
                  <a:lnTo>
                    <a:pt x="684" y="231"/>
                  </a:lnTo>
                  <a:lnTo>
                    <a:pt x="704" y="251"/>
                  </a:lnTo>
                  <a:lnTo>
                    <a:pt x="725" y="269"/>
                  </a:lnTo>
                  <a:lnTo>
                    <a:pt x="747" y="284"/>
                  </a:lnTo>
                  <a:lnTo>
                    <a:pt x="770" y="297"/>
                  </a:lnTo>
                  <a:lnTo>
                    <a:pt x="793" y="306"/>
                  </a:lnTo>
                  <a:lnTo>
                    <a:pt x="818" y="310"/>
                  </a:lnTo>
                  <a:lnTo>
                    <a:pt x="843" y="308"/>
                  </a:lnTo>
                  <a:lnTo>
                    <a:pt x="855" y="305"/>
                  </a:lnTo>
                  <a:lnTo>
                    <a:pt x="866" y="299"/>
                  </a:lnTo>
                  <a:lnTo>
                    <a:pt x="879" y="292"/>
                  </a:lnTo>
                  <a:lnTo>
                    <a:pt x="892" y="283"/>
                  </a:lnTo>
                  <a:lnTo>
                    <a:pt x="904" y="272"/>
                  </a:lnTo>
                  <a:lnTo>
                    <a:pt x="918" y="259"/>
                  </a:lnTo>
                  <a:lnTo>
                    <a:pt x="934" y="244"/>
                  </a:lnTo>
                  <a:lnTo>
                    <a:pt x="950" y="228"/>
                  </a:lnTo>
                  <a:lnTo>
                    <a:pt x="963" y="216"/>
                  </a:lnTo>
                  <a:lnTo>
                    <a:pt x="976" y="204"/>
                  </a:lnTo>
                  <a:lnTo>
                    <a:pt x="990" y="191"/>
                  </a:lnTo>
                  <a:lnTo>
                    <a:pt x="1003" y="178"/>
                  </a:lnTo>
                  <a:lnTo>
                    <a:pt x="1017" y="166"/>
                  </a:lnTo>
                  <a:lnTo>
                    <a:pt x="1032" y="153"/>
                  </a:lnTo>
                  <a:lnTo>
                    <a:pt x="1047" y="141"/>
                  </a:lnTo>
                  <a:lnTo>
                    <a:pt x="1062" y="131"/>
                  </a:lnTo>
                  <a:lnTo>
                    <a:pt x="1062" y="41"/>
                  </a:lnTo>
                  <a:lnTo>
                    <a:pt x="1039" y="54"/>
                  </a:lnTo>
                  <a:lnTo>
                    <a:pt x="1017" y="69"/>
                  </a:lnTo>
                  <a:lnTo>
                    <a:pt x="995" y="84"/>
                  </a:lnTo>
                  <a:lnTo>
                    <a:pt x="975" y="101"/>
                  </a:lnTo>
                  <a:lnTo>
                    <a:pt x="954" y="118"/>
                  </a:lnTo>
                  <a:lnTo>
                    <a:pt x="934" y="137"/>
                  </a:lnTo>
                  <a:lnTo>
                    <a:pt x="916" y="155"/>
                  </a:lnTo>
                  <a:lnTo>
                    <a:pt x="898" y="173"/>
                  </a:lnTo>
                  <a:lnTo>
                    <a:pt x="888" y="182"/>
                  </a:lnTo>
                  <a:lnTo>
                    <a:pt x="878" y="191"/>
                  </a:lnTo>
                  <a:lnTo>
                    <a:pt x="869" y="201"/>
                  </a:lnTo>
                  <a:lnTo>
                    <a:pt x="858" y="209"/>
                  </a:lnTo>
                  <a:lnTo>
                    <a:pt x="850" y="217"/>
                  </a:lnTo>
                  <a:lnTo>
                    <a:pt x="841" y="224"/>
                  </a:lnTo>
                  <a:lnTo>
                    <a:pt x="835" y="229"/>
                  </a:lnTo>
                  <a:lnTo>
                    <a:pt x="830" y="232"/>
                  </a:lnTo>
                  <a:lnTo>
                    <a:pt x="819" y="232"/>
                  </a:lnTo>
                  <a:lnTo>
                    <a:pt x="809" y="230"/>
                  </a:lnTo>
                  <a:lnTo>
                    <a:pt x="797" y="226"/>
                  </a:lnTo>
                  <a:lnTo>
                    <a:pt x="785" y="219"/>
                  </a:lnTo>
                  <a:lnTo>
                    <a:pt x="771" y="208"/>
                  </a:lnTo>
                  <a:lnTo>
                    <a:pt x="757" y="194"/>
                  </a:lnTo>
                  <a:lnTo>
                    <a:pt x="741" y="178"/>
                  </a:lnTo>
                  <a:lnTo>
                    <a:pt x="725" y="160"/>
                  </a:lnTo>
                  <a:lnTo>
                    <a:pt x="714" y="150"/>
                  </a:lnTo>
                  <a:lnTo>
                    <a:pt x="703" y="141"/>
                  </a:lnTo>
                  <a:lnTo>
                    <a:pt x="691" y="136"/>
                  </a:lnTo>
                  <a:lnTo>
                    <a:pt x="679" y="132"/>
                  </a:lnTo>
                  <a:lnTo>
                    <a:pt x="666" y="130"/>
                  </a:lnTo>
                  <a:lnTo>
                    <a:pt x="653" y="129"/>
                  </a:lnTo>
                  <a:lnTo>
                    <a:pt x="640" y="130"/>
                  </a:lnTo>
                  <a:lnTo>
                    <a:pt x="626" y="132"/>
                  </a:lnTo>
                  <a:lnTo>
                    <a:pt x="612" y="137"/>
                  </a:lnTo>
                  <a:lnTo>
                    <a:pt x="598" y="141"/>
                  </a:lnTo>
                  <a:lnTo>
                    <a:pt x="584" y="147"/>
                  </a:lnTo>
                  <a:lnTo>
                    <a:pt x="570" y="154"/>
                  </a:lnTo>
                  <a:lnTo>
                    <a:pt x="558" y="162"/>
                  </a:lnTo>
                  <a:lnTo>
                    <a:pt x="544" y="170"/>
                  </a:lnTo>
                  <a:lnTo>
                    <a:pt x="531" y="179"/>
                  </a:lnTo>
                  <a:lnTo>
                    <a:pt x="520" y="189"/>
                  </a:lnTo>
                  <a:lnTo>
                    <a:pt x="408" y="260"/>
                  </a:lnTo>
                  <a:lnTo>
                    <a:pt x="29" y="500"/>
                  </a:lnTo>
                  <a:lnTo>
                    <a:pt x="0" y="518"/>
                  </a:lnTo>
                  <a:lnTo>
                    <a:pt x="15" y="548"/>
                  </a:lnTo>
                  <a:lnTo>
                    <a:pt x="238" y="1014"/>
                  </a:lnTo>
                  <a:lnTo>
                    <a:pt x="256" y="1054"/>
                  </a:lnTo>
                  <a:lnTo>
                    <a:pt x="293" y="1031"/>
                  </a:lnTo>
                  <a:lnTo>
                    <a:pt x="672" y="791"/>
                  </a:lnTo>
                  <a:lnTo>
                    <a:pt x="701" y="773"/>
                  </a:lnTo>
                  <a:lnTo>
                    <a:pt x="784" y="721"/>
                  </a:lnTo>
                  <a:lnTo>
                    <a:pt x="796" y="714"/>
                  </a:lnTo>
                  <a:lnTo>
                    <a:pt x="816" y="702"/>
                  </a:lnTo>
                  <a:lnTo>
                    <a:pt x="839" y="687"/>
                  </a:lnTo>
                  <a:lnTo>
                    <a:pt x="863" y="668"/>
                  </a:lnTo>
                  <a:lnTo>
                    <a:pt x="885" y="644"/>
                  </a:lnTo>
                  <a:lnTo>
                    <a:pt x="902" y="616"/>
                  </a:lnTo>
                  <a:lnTo>
                    <a:pt x="911" y="584"/>
                  </a:lnTo>
                  <a:lnTo>
                    <a:pt x="910" y="549"/>
                  </a:lnTo>
                  <a:lnTo>
                    <a:pt x="903" y="507"/>
                  </a:lnTo>
                  <a:lnTo>
                    <a:pt x="900" y="464"/>
                  </a:lnTo>
                  <a:lnTo>
                    <a:pt x="904" y="427"/>
                  </a:lnTo>
                  <a:lnTo>
                    <a:pt x="917" y="397"/>
                  </a:lnTo>
                  <a:lnTo>
                    <a:pt x="922" y="394"/>
                  </a:lnTo>
                  <a:lnTo>
                    <a:pt x="929" y="389"/>
                  </a:lnTo>
                  <a:lnTo>
                    <a:pt x="938" y="384"/>
                  </a:lnTo>
                  <a:lnTo>
                    <a:pt x="949" y="380"/>
                  </a:lnTo>
                  <a:lnTo>
                    <a:pt x="961" y="375"/>
                  </a:lnTo>
                  <a:lnTo>
                    <a:pt x="974" y="371"/>
                  </a:lnTo>
                  <a:lnTo>
                    <a:pt x="986" y="367"/>
                  </a:lnTo>
                  <a:lnTo>
                    <a:pt x="998" y="363"/>
                  </a:lnTo>
                  <a:lnTo>
                    <a:pt x="1013" y="357"/>
                  </a:lnTo>
                  <a:lnTo>
                    <a:pt x="1028" y="351"/>
                  </a:lnTo>
                  <a:lnTo>
                    <a:pt x="1043" y="345"/>
                  </a:lnTo>
                  <a:lnTo>
                    <a:pt x="1058" y="340"/>
                  </a:lnTo>
                  <a:lnTo>
                    <a:pt x="1074" y="333"/>
                  </a:lnTo>
                  <a:lnTo>
                    <a:pt x="1090" y="326"/>
                  </a:lnTo>
                  <a:lnTo>
                    <a:pt x="1105" y="319"/>
                  </a:lnTo>
                  <a:lnTo>
                    <a:pt x="1120" y="311"/>
                  </a:lnTo>
                  <a:lnTo>
                    <a:pt x="1136" y="303"/>
                  </a:lnTo>
                  <a:lnTo>
                    <a:pt x="1150" y="295"/>
                  </a:lnTo>
                  <a:lnTo>
                    <a:pt x="1165" y="285"/>
                  </a:lnTo>
                  <a:lnTo>
                    <a:pt x="1179" y="275"/>
                  </a:lnTo>
                  <a:lnTo>
                    <a:pt x="1192" y="265"/>
                  </a:lnTo>
                  <a:lnTo>
                    <a:pt x="1205" y="253"/>
                  </a:lnTo>
                  <a:lnTo>
                    <a:pt x="1217" y="242"/>
                  </a:lnTo>
                  <a:lnTo>
                    <a:pt x="1228" y="229"/>
                  </a:lnTo>
                  <a:lnTo>
                    <a:pt x="1259" y="190"/>
                  </a:lnTo>
                  <a:lnTo>
                    <a:pt x="1286" y="155"/>
                  </a:lnTo>
                  <a:lnTo>
                    <a:pt x="1306" y="125"/>
                  </a:lnTo>
                  <a:lnTo>
                    <a:pt x="1322" y="100"/>
                  </a:lnTo>
                  <a:lnTo>
                    <a:pt x="1332" y="77"/>
                  </a:lnTo>
                  <a:lnTo>
                    <a:pt x="1335" y="57"/>
                  </a:lnTo>
                  <a:lnTo>
                    <a:pt x="1332" y="40"/>
                  </a:lnTo>
                  <a:lnTo>
                    <a:pt x="1322" y="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72710" name="图片 22"/>
          <p:cNvPicPr>
            <a:picLocks noChangeAspect="1"/>
          </p:cNvPicPr>
          <p:nvPr/>
        </p:nvPicPr>
        <p:blipFill>
          <a:blip r:embed="rId2"/>
          <a:stretch>
            <a:fillRect/>
          </a:stretch>
        </p:blipFill>
        <p:spPr>
          <a:xfrm>
            <a:off x="4732338" y="1768475"/>
            <a:ext cx="2078037" cy="2079625"/>
          </a:xfrm>
          <a:prstGeom prst="rect">
            <a:avLst/>
          </a:prstGeom>
          <a:noFill/>
          <a:ln w="9525">
            <a:noFill/>
          </a:ln>
        </p:spPr>
      </p:pic>
      <p:sp>
        <p:nvSpPr>
          <p:cNvPr id="72711" name="矩形 1"/>
          <p:cNvSpPr/>
          <p:nvPr/>
        </p:nvSpPr>
        <p:spPr>
          <a:xfrm>
            <a:off x="1185863" y="2813050"/>
            <a:ext cx="2646362" cy="461963"/>
          </a:xfrm>
          <a:prstGeom prst="rect">
            <a:avLst/>
          </a:prstGeom>
          <a:noFill/>
          <a:ln w="9525">
            <a:noFill/>
          </a:ln>
        </p:spPr>
        <p:txBody>
          <a:bodyPr wrap="none">
            <a:spAutoFit/>
          </a:bodyPr>
          <a:p>
            <a:pPr marL="571500" indent="-571500" eaLnBrk="1" hangingPunct="1">
              <a:buFont typeface="Wingdings" panose="05000000000000000000" pitchFamily="2" charset="2"/>
            </a:pPr>
            <a:r>
              <a:rPr lang="zh-CN" altLang="en-US" sz="2400" b="1" dirty="0">
                <a:latin typeface="微软雅黑" panose="020B0503020204020204" pitchFamily="34" charset="-122"/>
                <a:ea typeface="微软雅黑" panose="020B0503020204020204" pitchFamily="34" charset="-122"/>
                <a:sym typeface="宋体" panose="02010600030101010101" pitchFamily="2" charset="-122"/>
              </a:rPr>
              <a:t>制作表单注册页面</a:t>
            </a:r>
            <a:endParaRPr lang="zh-CN" altLang="en-US" sz="2400" dirty="0">
              <a:latin typeface="Arial" panose="020B0604020202020204" pitchFamily="34" charset="0"/>
            </a:endParaRPr>
          </a:p>
        </p:txBody>
      </p:sp>
      <p:pic>
        <p:nvPicPr>
          <p:cNvPr id="72712" name="图片 13"/>
          <p:cNvPicPr>
            <a:picLocks noChangeAspect="1"/>
          </p:cNvPicPr>
          <p:nvPr/>
        </p:nvPicPr>
        <p:blipFill>
          <a:blip r:embed="rId3"/>
          <a:stretch>
            <a:fillRect/>
          </a:stretch>
        </p:blipFill>
        <p:spPr>
          <a:xfrm>
            <a:off x="881063" y="3275013"/>
            <a:ext cx="2863850" cy="2620962"/>
          </a:xfrm>
          <a:prstGeom prst="rect">
            <a:avLst/>
          </a:prstGeom>
          <a:noFill/>
          <a:ln w="9525">
            <a:noFill/>
          </a:ln>
        </p:spPr>
      </p:pic>
      <p:pic>
        <p:nvPicPr>
          <p:cNvPr id="2" name="Picture 4"/>
          <p:cNvPicPr>
            <a:picLocks noChangeAspect="1"/>
          </p:cNvPicPr>
          <p:nvPr/>
        </p:nvPicPr>
        <p:blipFill>
          <a:blip r:embed="rId1"/>
          <a:stretch>
            <a:fillRect/>
          </a:stretch>
        </p:blipFill>
        <p:spPr>
          <a:xfrm>
            <a:off x="4206875" y="2585085"/>
            <a:ext cx="4937125" cy="3700463"/>
          </a:xfrm>
          <a:prstGeom prst="rect">
            <a:avLst/>
          </a:prstGeom>
          <a:noFill/>
          <a:ln w="9525">
            <a:noFill/>
          </a:ln>
        </p:spPr>
      </p:pic>
      <p:pic>
        <p:nvPicPr>
          <p:cNvPr id="3" name="图片 22"/>
          <p:cNvPicPr>
            <a:picLocks noChangeAspect="1"/>
          </p:cNvPicPr>
          <p:nvPr/>
        </p:nvPicPr>
        <p:blipFill>
          <a:blip r:embed="rId2"/>
          <a:stretch>
            <a:fillRect/>
          </a:stretch>
        </p:blipFill>
        <p:spPr>
          <a:xfrm>
            <a:off x="4732338" y="1759585"/>
            <a:ext cx="2078037" cy="2079625"/>
          </a:xfrm>
          <a:prstGeom prst="rect">
            <a:avLst/>
          </a:prstGeom>
          <a:noFill/>
          <a:ln w="9525">
            <a:noFill/>
          </a:ln>
        </p:spPr>
      </p:pic>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 name="AutoShape 207"/>
          <p:cNvSpPr>
            <a:spLocks noChangeArrowheads="1"/>
          </p:cNvSpPr>
          <p:nvPr/>
        </p:nvSpPr>
        <p:spPr bwMode="auto">
          <a:xfrm>
            <a:off x="233363" y="1127125"/>
            <a:ext cx="8724900" cy="5524500"/>
          </a:xfrm>
          <a:prstGeom prst="roundRect">
            <a:avLst>
              <a:gd name="adj" fmla="val 4171"/>
            </a:avLst>
          </a:prstGeom>
          <a:solidFill>
            <a:schemeClr val="bg1"/>
          </a:solidFill>
          <a:ln w="19050" algn="ctr">
            <a:solidFill>
              <a:schemeClr val="bg1">
                <a:lumMod val="95000"/>
              </a:schemeClr>
            </a:solidFill>
            <a:round/>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ln>
          <a:effectLst>
            <a:outerShdw blurRad="76200" dir="13500000" sy="23000" kx="1200000" algn="br" rotWithShape="0">
              <a:prstClr val="black">
                <a:alpha val="20000"/>
              </a:prstClr>
            </a:outerShdw>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9223" name="组合 311"/>
          <p:cNvGrpSpPr/>
          <p:nvPr/>
        </p:nvGrpSpPr>
        <p:grpSpPr>
          <a:xfrm>
            <a:off x="1106488" y="2762250"/>
            <a:ext cx="7629525" cy="668338"/>
            <a:chOff x="1029300" y="5045322"/>
            <a:chExt cx="7628925" cy="669008"/>
          </a:xfrm>
        </p:grpSpPr>
        <p:grpSp>
          <p:nvGrpSpPr>
            <p:cNvPr id="9268" name="组合 345"/>
            <p:cNvGrpSpPr/>
            <p:nvPr/>
          </p:nvGrpSpPr>
          <p:grpSpPr>
            <a:xfrm>
              <a:off x="2520950" y="5045323"/>
              <a:ext cx="6137275" cy="669007"/>
              <a:chOff x="2520950" y="4924673"/>
              <a:chExt cx="6137275" cy="789657"/>
            </a:xfrm>
          </p:grpSpPr>
          <p:sp>
            <p:nvSpPr>
              <p:cNvPr id="4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9274" name="组合 351"/>
              <p:cNvGrpSpPr/>
              <p:nvPr/>
            </p:nvGrpSpPr>
            <p:grpSpPr>
              <a:xfrm>
                <a:off x="2520950" y="4924673"/>
                <a:ext cx="6137275" cy="664245"/>
                <a:chOff x="2520950" y="4868193"/>
                <a:chExt cx="6137275" cy="720725"/>
              </a:xfrm>
            </p:grpSpPr>
            <p:sp>
              <p:nvSpPr>
                <p:cNvPr id="49"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0"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4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9270" name="组合 347"/>
            <p:cNvGrpSpPr/>
            <p:nvPr/>
          </p:nvGrpSpPr>
          <p:grpSpPr>
            <a:xfrm>
              <a:off x="1029300" y="5045322"/>
              <a:ext cx="635025" cy="637257"/>
              <a:chOff x="1098627" y="4776118"/>
              <a:chExt cx="903287" cy="906462"/>
            </a:xfrm>
          </p:grpSpPr>
          <p:sp>
            <p:nvSpPr>
              <p:cNvPr id="45" name="Oval 148"/>
              <p:cNvSpPr>
                <a:spLocks noChangeArrowheads="1"/>
              </p:cNvSpPr>
              <p:nvPr/>
            </p:nvSpPr>
            <p:spPr bwMode="auto">
              <a:xfrm>
                <a:off x="1098627" y="4776118"/>
                <a:ext cx="903180" cy="906418"/>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46"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9224" name="TextBox 312"/>
          <p:cNvSpPr txBox="1"/>
          <p:nvPr/>
        </p:nvSpPr>
        <p:spPr>
          <a:xfrm>
            <a:off x="2670175" y="1700213"/>
            <a:ext cx="5935663" cy="523875"/>
          </a:xfrm>
          <a:prstGeom prst="rect">
            <a:avLst/>
          </a:prstGeom>
          <a:noFill/>
          <a:ln w="9525">
            <a:noFill/>
          </a:ln>
        </p:spPr>
        <p:txBody>
          <a:bodyPr>
            <a:spAutoFit/>
          </a:bodyPr>
          <a:p>
            <a:pPr algn="ctr"/>
            <a:r>
              <a:rPr lang="en-US" altLang="zh-CN" sz="2800" b="1" dirty="0">
                <a:latin typeface="Arial" panose="020B0604020202020204" pitchFamily="34" charset="0"/>
              </a:rPr>
              <a:t>7.5  </a:t>
            </a:r>
            <a:r>
              <a:rPr lang="en-US" altLang="zh-CN" sz="2800" b="1" dirty="0">
                <a:solidFill>
                  <a:srgbClr val="1369B2"/>
                </a:solidFill>
                <a:latin typeface="微软雅黑" panose="020B0503020204020204" pitchFamily="34" charset="-122"/>
                <a:ea typeface="微软雅黑" panose="020B0503020204020204" pitchFamily="34" charset="-122"/>
              </a:rPr>
              <a:t>HTML5</a:t>
            </a:r>
            <a:r>
              <a:rPr lang="zh-CN" altLang="en-US" sz="2800" b="1" dirty="0">
                <a:latin typeface="微软雅黑" panose="020B0503020204020204" pitchFamily="34" charset="-122"/>
                <a:ea typeface="微软雅黑" panose="020B0503020204020204" pitchFamily="34" charset="-122"/>
              </a:rPr>
              <a:t>表单新属性</a:t>
            </a:r>
            <a:endParaRPr lang="zh-CN" altLang="en-US" sz="2800" b="1" dirty="0">
              <a:latin typeface="微软雅黑" panose="020B0503020204020204" pitchFamily="34" charset="-122"/>
              <a:ea typeface="微软雅黑" panose="020B0503020204020204" pitchFamily="34" charset="-122"/>
            </a:endParaRPr>
          </a:p>
        </p:txBody>
      </p:sp>
      <p:grpSp>
        <p:nvGrpSpPr>
          <p:cNvPr id="9225" name="组合 313"/>
          <p:cNvGrpSpPr/>
          <p:nvPr/>
        </p:nvGrpSpPr>
        <p:grpSpPr>
          <a:xfrm>
            <a:off x="1328738" y="3487738"/>
            <a:ext cx="7407275" cy="668337"/>
            <a:chOff x="1252258" y="5045323"/>
            <a:chExt cx="7405967" cy="669007"/>
          </a:xfrm>
        </p:grpSpPr>
        <p:grpSp>
          <p:nvGrpSpPr>
            <p:cNvPr id="9261" name="组合 338"/>
            <p:cNvGrpSpPr/>
            <p:nvPr/>
          </p:nvGrpSpPr>
          <p:grpSpPr>
            <a:xfrm>
              <a:off x="2520950" y="5045323"/>
              <a:ext cx="6137275" cy="669007"/>
              <a:chOff x="2520950" y="4924673"/>
              <a:chExt cx="6137275" cy="789657"/>
            </a:xfrm>
          </p:grpSpPr>
          <p:sp>
            <p:nvSpPr>
              <p:cNvPr id="38"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9265" name="组合 342"/>
              <p:cNvGrpSpPr/>
              <p:nvPr/>
            </p:nvGrpSpPr>
            <p:grpSpPr>
              <a:xfrm>
                <a:off x="2520950" y="4924673"/>
                <a:ext cx="6137275" cy="664245"/>
                <a:chOff x="2520950" y="4868193"/>
                <a:chExt cx="6137275" cy="720725"/>
              </a:xfrm>
            </p:grpSpPr>
            <p:sp>
              <p:nvSpPr>
                <p:cNvPr id="40"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41"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36"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7"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9226" name="组合 314"/>
          <p:cNvGrpSpPr/>
          <p:nvPr/>
        </p:nvGrpSpPr>
        <p:grpSpPr>
          <a:xfrm>
            <a:off x="1328738" y="4213225"/>
            <a:ext cx="7407275" cy="668338"/>
            <a:chOff x="1252258" y="5045323"/>
            <a:chExt cx="7405967" cy="669007"/>
          </a:xfrm>
        </p:grpSpPr>
        <p:grpSp>
          <p:nvGrpSpPr>
            <p:cNvPr id="9254" name="组合 331"/>
            <p:cNvGrpSpPr/>
            <p:nvPr/>
          </p:nvGrpSpPr>
          <p:grpSpPr>
            <a:xfrm>
              <a:off x="2520950" y="5045323"/>
              <a:ext cx="6137275" cy="669007"/>
              <a:chOff x="2520950" y="4924673"/>
              <a:chExt cx="6137275" cy="789657"/>
            </a:xfrm>
          </p:grpSpPr>
          <p:sp>
            <p:nvSpPr>
              <p:cNvPr id="31"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9258" name="组合 335"/>
              <p:cNvGrpSpPr/>
              <p:nvPr/>
            </p:nvGrpSpPr>
            <p:grpSpPr>
              <a:xfrm>
                <a:off x="2520950" y="4924673"/>
                <a:ext cx="6137275" cy="664245"/>
                <a:chOff x="2520950" y="4868193"/>
                <a:chExt cx="6137275" cy="720725"/>
              </a:xfrm>
            </p:grpSpPr>
            <p:sp>
              <p:nvSpPr>
                <p:cNvPr id="33"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4"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29"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0"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9227" name="组合 315"/>
          <p:cNvGrpSpPr/>
          <p:nvPr/>
        </p:nvGrpSpPr>
        <p:grpSpPr>
          <a:xfrm>
            <a:off x="1112838" y="3452813"/>
            <a:ext cx="635000" cy="638175"/>
            <a:chOff x="1190461" y="2772022"/>
            <a:chExt cx="635025" cy="637257"/>
          </a:xfrm>
        </p:grpSpPr>
        <p:sp>
          <p:nvSpPr>
            <p:cNvPr id="26"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7"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9228" name="组合 316"/>
          <p:cNvGrpSpPr/>
          <p:nvPr/>
        </p:nvGrpSpPr>
        <p:grpSpPr>
          <a:xfrm>
            <a:off x="1112838" y="4176713"/>
            <a:ext cx="635000" cy="636587"/>
            <a:chOff x="1190461" y="2772022"/>
            <a:chExt cx="635025" cy="637257"/>
          </a:xfrm>
        </p:grpSpPr>
        <p:sp>
          <p:nvSpPr>
            <p:cNvPr id="24"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5"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9229" name="TextBox 317"/>
          <p:cNvSpPr txBox="1"/>
          <p:nvPr/>
        </p:nvSpPr>
        <p:spPr>
          <a:xfrm>
            <a:off x="1055688" y="2879725"/>
            <a:ext cx="792162" cy="369888"/>
          </a:xfrm>
          <a:prstGeom prst="rect">
            <a:avLst/>
          </a:prstGeom>
          <a:noFill/>
          <a:ln w="9525">
            <a:noFill/>
          </a:ln>
        </p:spPr>
        <p:txBody>
          <a:bodyPr>
            <a:spAutoFit/>
          </a:bodyPr>
          <a:p>
            <a:r>
              <a:rPr lang="en-US" altLang="zh-CN" dirty="0">
                <a:latin typeface="Arial" panose="020B0604020202020204" pitchFamily="34" charset="0"/>
              </a:rPr>
              <a:t>7.5.1</a:t>
            </a:r>
            <a:endParaRPr lang="zh-CN" altLang="en-US" dirty="0">
              <a:latin typeface="Arial" panose="020B0604020202020204" pitchFamily="34" charset="0"/>
            </a:endParaRPr>
          </a:p>
        </p:txBody>
      </p:sp>
      <p:sp>
        <p:nvSpPr>
          <p:cNvPr id="9230" name="TextBox 318"/>
          <p:cNvSpPr txBox="1"/>
          <p:nvPr/>
        </p:nvSpPr>
        <p:spPr>
          <a:xfrm>
            <a:off x="1055688" y="3602038"/>
            <a:ext cx="792162" cy="369887"/>
          </a:xfrm>
          <a:prstGeom prst="rect">
            <a:avLst/>
          </a:prstGeom>
          <a:noFill/>
          <a:ln w="9525">
            <a:noFill/>
          </a:ln>
        </p:spPr>
        <p:txBody>
          <a:bodyPr>
            <a:spAutoFit/>
          </a:bodyPr>
          <a:p>
            <a:r>
              <a:rPr lang="en-US" altLang="zh-CN" dirty="0">
                <a:latin typeface="Arial" panose="020B0604020202020204" pitchFamily="34" charset="0"/>
              </a:rPr>
              <a:t>7.5.2</a:t>
            </a:r>
            <a:endParaRPr lang="zh-CN" altLang="en-US" dirty="0">
              <a:latin typeface="Arial" panose="020B0604020202020204" pitchFamily="34" charset="0"/>
            </a:endParaRPr>
          </a:p>
        </p:txBody>
      </p:sp>
      <p:sp>
        <p:nvSpPr>
          <p:cNvPr id="9231" name="TextBox 319"/>
          <p:cNvSpPr txBox="1"/>
          <p:nvPr/>
        </p:nvSpPr>
        <p:spPr>
          <a:xfrm>
            <a:off x="1055688" y="4325938"/>
            <a:ext cx="792162" cy="368300"/>
          </a:xfrm>
          <a:prstGeom prst="rect">
            <a:avLst/>
          </a:prstGeom>
          <a:noFill/>
          <a:ln w="9525">
            <a:noFill/>
          </a:ln>
        </p:spPr>
        <p:txBody>
          <a:bodyPr>
            <a:spAutoFit/>
          </a:bodyPr>
          <a:p>
            <a:r>
              <a:rPr lang="en-US" altLang="zh-CN" dirty="0">
                <a:latin typeface="Arial" panose="020B0604020202020204" pitchFamily="34" charset="0"/>
              </a:rPr>
              <a:t>7.5.3</a:t>
            </a:r>
            <a:endParaRPr lang="zh-CN" altLang="en-US" dirty="0">
              <a:latin typeface="Arial" panose="020B0604020202020204" pitchFamily="34" charset="0"/>
            </a:endParaRPr>
          </a:p>
        </p:txBody>
      </p:sp>
      <p:sp>
        <p:nvSpPr>
          <p:cNvPr id="9232" name="TextBox 320"/>
          <p:cNvSpPr txBox="1"/>
          <p:nvPr/>
        </p:nvSpPr>
        <p:spPr>
          <a:xfrm>
            <a:off x="3213100" y="2863850"/>
            <a:ext cx="2185988" cy="369888"/>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全新的</a:t>
            </a:r>
            <a:r>
              <a:rPr lang="en-US" altLang="zh-CN" dirty="0">
                <a:latin typeface="微软雅黑" panose="020B0503020204020204" pitchFamily="34" charset="-122"/>
                <a:ea typeface="微软雅黑" panose="020B0503020204020204" pitchFamily="34" charset="-122"/>
              </a:rPr>
              <a:t>form</a:t>
            </a:r>
            <a:r>
              <a:rPr lang="zh-CN" altLang="en-US" dirty="0">
                <a:latin typeface="微软雅黑" panose="020B0503020204020204" pitchFamily="34" charset="-122"/>
                <a:ea typeface="微软雅黑" panose="020B0503020204020204" pitchFamily="34" charset="-122"/>
              </a:rPr>
              <a:t>属性</a:t>
            </a:r>
            <a:endParaRPr lang="zh-CN" altLang="en-US" dirty="0">
              <a:latin typeface="微软雅黑" panose="020B0503020204020204" pitchFamily="34" charset="-122"/>
              <a:ea typeface="微软雅黑" panose="020B0503020204020204" pitchFamily="34" charset="-122"/>
            </a:endParaRPr>
          </a:p>
        </p:txBody>
      </p:sp>
      <p:sp>
        <p:nvSpPr>
          <p:cNvPr id="9233" name="TextBox 321"/>
          <p:cNvSpPr txBox="1"/>
          <p:nvPr/>
        </p:nvSpPr>
        <p:spPr>
          <a:xfrm>
            <a:off x="3213100" y="3589338"/>
            <a:ext cx="2671763"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全新的表单控件</a:t>
            </a:r>
            <a:endParaRPr lang="zh-CN" altLang="en-US" dirty="0">
              <a:latin typeface="微软雅黑" panose="020B0503020204020204" pitchFamily="34" charset="-122"/>
              <a:ea typeface="微软雅黑" panose="020B0503020204020204" pitchFamily="34" charset="-122"/>
            </a:endParaRPr>
          </a:p>
        </p:txBody>
      </p:sp>
      <p:sp>
        <p:nvSpPr>
          <p:cNvPr id="9234" name="TextBox 322"/>
          <p:cNvSpPr txBox="1"/>
          <p:nvPr/>
        </p:nvSpPr>
        <p:spPr>
          <a:xfrm>
            <a:off x="3213100" y="4316413"/>
            <a:ext cx="2446338"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全新的</a:t>
            </a:r>
            <a:r>
              <a:rPr lang="en-US" altLang="zh-CN" dirty="0">
                <a:latin typeface="微软雅黑" panose="020B0503020204020204" pitchFamily="34" charset="-122"/>
                <a:ea typeface="微软雅黑" panose="020B0503020204020204" pitchFamily="34" charset="-122"/>
              </a:rPr>
              <a:t>input</a:t>
            </a:r>
            <a:r>
              <a:rPr lang="zh-CN" altLang="en-US" dirty="0">
                <a:latin typeface="微软雅黑" panose="020B0503020204020204" pitchFamily="34" charset="-122"/>
                <a:ea typeface="微软雅黑" panose="020B0503020204020204" pitchFamily="34" charset="-122"/>
              </a:rPr>
              <a:t>控件类型</a:t>
            </a:r>
            <a:endParaRPr lang="zh-CN" altLang="en-US" dirty="0">
              <a:latin typeface="微软雅黑" panose="020B0503020204020204" pitchFamily="34" charset="-122"/>
              <a:ea typeface="微软雅黑" panose="020B0503020204020204" pitchFamily="34" charset="-122"/>
            </a:endParaRPr>
          </a:p>
        </p:txBody>
      </p:sp>
      <p:pic>
        <p:nvPicPr>
          <p:cNvPr id="9235" name="Picture 3">
            <a:hlinkClick r:id="" action="ppaction://noaction"/>
          </p:cNvPr>
          <p:cNvPicPr>
            <a:picLocks noChangeAspect="1"/>
          </p:cNvPicPr>
          <p:nvPr/>
        </p:nvPicPr>
        <p:blipFill>
          <a:blip r:embed="rId1"/>
          <a:stretch>
            <a:fillRect/>
          </a:stretch>
        </p:blipFill>
        <p:spPr>
          <a:xfrm>
            <a:off x="588963" y="1885950"/>
            <a:ext cx="1622425" cy="520700"/>
          </a:xfrm>
          <a:prstGeom prst="rect">
            <a:avLst/>
          </a:prstGeom>
          <a:noFill/>
          <a:ln w="28575">
            <a:noFill/>
          </a:ln>
        </p:spPr>
      </p:pic>
      <p:sp>
        <p:nvSpPr>
          <p:cNvPr id="48" name="标题 1"/>
          <p:cNvSpPr/>
          <p:nvPr/>
        </p:nvSpPr>
        <p:spPr>
          <a:xfrm>
            <a:off x="17637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知识架构</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9237" name="组合 313"/>
          <p:cNvGrpSpPr/>
          <p:nvPr/>
        </p:nvGrpSpPr>
        <p:grpSpPr>
          <a:xfrm>
            <a:off x="1328738" y="4935538"/>
            <a:ext cx="7407275" cy="668337"/>
            <a:chOff x="1252258" y="5045323"/>
            <a:chExt cx="7405967" cy="669007"/>
          </a:xfrm>
        </p:grpSpPr>
        <p:grpSp>
          <p:nvGrpSpPr>
            <p:cNvPr id="9243" name="组合 338"/>
            <p:cNvGrpSpPr/>
            <p:nvPr/>
          </p:nvGrpSpPr>
          <p:grpSpPr>
            <a:xfrm>
              <a:off x="2520950" y="5045323"/>
              <a:ext cx="6137275" cy="669007"/>
              <a:chOff x="2520950" y="4924673"/>
              <a:chExt cx="6137275" cy="789657"/>
            </a:xfrm>
          </p:grpSpPr>
          <p:sp>
            <p:nvSpPr>
              <p:cNvPr id="55"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9247" name="组合 342"/>
              <p:cNvGrpSpPr/>
              <p:nvPr/>
            </p:nvGrpSpPr>
            <p:grpSpPr>
              <a:xfrm>
                <a:off x="2520950" y="4924673"/>
                <a:ext cx="6137275" cy="664245"/>
                <a:chOff x="2520950" y="4868193"/>
                <a:chExt cx="6137275" cy="720725"/>
              </a:xfrm>
            </p:grpSpPr>
            <p:sp>
              <p:nvSpPr>
                <p:cNvPr id="57"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8"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5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4"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9238" name="组合 315"/>
          <p:cNvGrpSpPr/>
          <p:nvPr/>
        </p:nvGrpSpPr>
        <p:grpSpPr>
          <a:xfrm>
            <a:off x="1112838" y="4900613"/>
            <a:ext cx="635000" cy="638175"/>
            <a:chOff x="1190461" y="2772022"/>
            <a:chExt cx="635025" cy="637257"/>
          </a:xfrm>
        </p:grpSpPr>
        <p:sp>
          <p:nvSpPr>
            <p:cNvPr id="60"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61"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9239" name="TextBox 318"/>
          <p:cNvSpPr txBox="1"/>
          <p:nvPr/>
        </p:nvSpPr>
        <p:spPr>
          <a:xfrm>
            <a:off x="1055688" y="5049838"/>
            <a:ext cx="792162" cy="369887"/>
          </a:xfrm>
          <a:prstGeom prst="rect">
            <a:avLst/>
          </a:prstGeom>
          <a:noFill/>
          <a:ln w="9525">
            <a:noFill/>
          </a:ln>
        </p:spPr>
        <p:txBody>
          <a:bodyPr>
            <a:spAutoFit/>
          </a:bodyPr>
          <a:p>
            <a:r>
              <a:rPr lang="en-US" altLang="zh-CN" dirty="0">
                <a:latin typeface="Arial" panose="020B0604020202020204" pitchFamily="34" charset="0"/>
              </a:rPr>
              <a:t>7.5.4</a:t>
            </a:r>
            <a:endParaRPr lang="zh-CN" altLang="en-US" dirty="0">
              <a:latin typeface="Arial" panose="020B0604020202020204" pitchFamily="34" charset="0"/>
            </a:endParaRPr>
          </a:p>
        </p:txBody>
      </p:sp>
      <p:sp>
        <p:nvSpPr>
          <p:cNvPr id="9240" name="TextBox 321"/>
          <p:cNvSpPr txBox="1"/>
          <p:nvPr/>
        </p:nvSpPr>
        <p:spPr>
          <a:xfrm>
            <a:off x="3213100" y="5037138"/>
            <a:ext cx="2671763"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全新的</a:t>
            </a:r>
            <a:r>
              <a:rPr lang="en-US" altLang="zh-CN" dirty="0">
                <a:latin typeface="微软雅黑" panose="020B0503020204020204" pitchFamily="34" charset="-122"/>
                <a:ea typeface="微软雅黑" panose="020B0503020204020204" pitchFamily="34" charset="-122"/>
              </a:rPr>
              <a:t>input</a:t>
            </a:r>
            <a:r>
              <a:rPr lang="zh-CN" altLang="en-US" dirty="0">
                <a:latin typeface="微软雅黑" panose="020B0503020204020204" pitchFamily="34" charset="-122"/>
                <a:ea typeface="微软雅黑" panose="020B0503020204020204" pitchFamily="34" charset="-122"/>
              </a:rPr>
              <a:t>属性</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8"/>
                                        </p:tgtEl>
                                      </p:cBhvr>
                                    </p:animEffect>
                                    <p:animScale>
                                      <p:cBhvr>
                                        <p:cTn id="7"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p:nvPr/>
        </p:nvSpPr>
        <p:spPr>
          <a:xfrm>
            <a:off x="1768475" y="179388"/>
            <a:ext cx="2290763" cy="765175"/>
          </a:xfrm>
          <a:prstGeom prst="rect">
            <a:avLst/>
          </a:prstGeom>
          <a:noFill/>
          <a:ln w="9525">
            <a:noFill/>
          </a:ln>
        </p:spPr>
        <p:txBody>
          <a:bodyPr anchor="ctr" anchorCtr="0"/>
          <a:p>
            <a:pPr marL="571500" indent="-571500" eaLnBrk="1" hangingPunct="1">
              <a:buFont typeface="Wingdings" panose="05000000000000000000" pitchFamily="2" charset="2"/>
            </a:pP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章节概要</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60325" y="3348038"/>
            <a:ext cx="8389938" cy="3556000"/>
            <a:chOff x="-158" y="3004934"/>
            <a:chExt cx="7347123" cy="3112841"/>
          </a:xfrm>
        </p:grpSpPr>
        <p:sp>
          <p:nvSpPr>
            <p:cNvPr id="14" name="矩形 13"/>
            <p:cNvSpPr/>
            <p:nvPr/>
          </p:nvSpPr>
          <p:spPr bwMode="auto">
            <a:xfrm>
              <a:off x="-158" y="4113884"/>
              <a:ext cx="7347123" cy="1309061"/>
            </a:xfrm>
            <a:prstGeom prst="rect">
              <a:avLst/>
            </a:prstGeom>
            <a:gradFill>
              <a:gsLst>
                <a:gs pos="0">
                  <a:schemeClr val="bg1">
                    <a:alpha val="0"/>
                  </a:schemeClr>
                </a:gs>
                <a:gs pos="50000">
                  <a:srgbClr val="0070C0">
                    <a:alpha val="14000"/>
                  </a:srgbClr>
                </a:gs>
                <a:gs pos="100000">
                  <a:schemeClr val="bg1">
                    <a:alpha val="0"/>
                  </a:schemeClr>
                </a:gs>
              </a:gsLst>
              <a:lin ang="0" scaled="1"/>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8" name="Text Box 6"/>
            <p:cNvSpPr txBox="1"/>
            <p:nvPr/>
          </p:nvSpPr>
          <p:spPr>
            <a:xfrm>
              <a:off x="1611755" y="4449938"/>
              <a:ext cx="5286180" cy="619667"/>
            </a:xfrm>
            <a:prstGeom prst="rect">
              <a:avLst/>
            </a:prstGeom>
            <a:noFill/>
            <a:ln w="9525">
              <a:noFill/>
            </a:ln>
          </p:spPr>
          <p:txBody>
            <a:bodyPr>
              <a:spAutoFit/>
            </a:bodyPr>
            <a:p>
              <a:pPr algn="just" latinLnBrk="1">
                <a:lnSpc>
                  <a:spcPct val="125000"/>
                </a:lnSpc>
              </a:pPr>
              <a:r>
                <a:rPr lang="zh-CN" altLang="en-US" sz="1600" dirty="0">
                  <a:latin typeface="微软雅黑" panose="020B0503020204020204" pitchFamily="34" charset="-122"/>
                  <a:ea typeface="微软雅黑" panose="020B0503020204020204" pitchFamily="34" charset="-122"/>
                </a:rPr>
                <a:t>本章将对表格相关标签、表单相关标签以及</a:t>
              </a:r>
              <a:r>
                <a:rPr lang="en-US" altLang="zh-CN" sz="1600" dirty="0">
                  <a:latin typeface="微软雅黑" panose="020B0503020204020204" pitchFamily="34" charset="-122"/>
                  <a:ea typeface="微软雅黑" panose="020B0503020204020204" pitchFamily="34" charset="-122"/>
                </a:rPr>
                <a:t>CSS</a:t>
              </a:r>
              <a:r>
                <a:rPr lang="zh-CN" altLang="en-US" sz="1600" dirty="0">
                  <a:latin typeface="微软雅黑" panose="020B0503020204020204" pitchFamily="34" charset="-122"/>
                  <a:ea typeface="微软雅黑" panose="020B0503020204020204" pitchFamily="34" charset="-122"/>
                </a:rPr>
                <a:t>控制表格与表单的样式进行详细地讲解。</a:t>
              </a:r>
              <a:endParaRPr lang="zh-CN" altLang="en-US" sz="1600" dirty="0">
                <a:latin typeface="微软雅黑" panose="020B0503020204020204" pitchFamily="34" charset="-122"/>
                <a:ea typeface="微软雅黑" panose="020B0503020204020204" pitchFamily="34" charset="-122"/>
              </a:endParaRPr>
            </a:p>
          </p:txBody>
        </p:sp>
        <p:pic>
          <p:nvPicPr>
            <p:cNvPr id="17"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259" y="3004934"/>
              <a:ext cx="1917583" cy="3112841"/>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直接连接符 17"/>
          <p:cNvCxnSpPr/>
          <p:nvPr/>
        </p:nvCxnSpPr>
        <p:spPr bwMode="auto">
          <a:xfrm>
            <a:off x="1023938" y="1535113"/>
            <a:ext cx="7426325" cy="0"/>
          </a:xfrm>
          <a:prstGeom prst="line">
            <a:avLst/>
          </a:prstGeom>
          <a:noFill/>
          <a:ln w="190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矩形 4"/>
          <p:cNvSpPr/>
          <p:nvPr/>
        </p:nvSpPr>
        <p:spPr>
          <a:xfrm>
            <a:off x="1014413" y="1744663"/>
            <a:ext cx="4167187" cy="2265362"/>
          </a:xfrm>
          <a:prstGeom prst="rect">
            <a:avLst/>
          </a:prstGeom>
          <a:noFill/>
          <a:ln w="9525">
            <a:noFill/>
          </a:ln>
        </p:spPr>
        <p:txBody>
          <a:bodyPr>
            <a:spAutoFit/>
          </a:bodyPr>
          <a:p>
            <a:pPr algn="just">
              <a:lnSpc>
                <a:spcPct val="150000"/>
              </a:lnSpc>
            </a:pPr>
            <a:r>
              <a:rPr lang="zh-CN" altLang="en-US" sz="1600" dirty="0">
                <a:latin typeface="微软雅黑" panose="020B0503020204020204" pitchFamily="34" charset="-122"/>
                <a:ea typeface="微软雅黑" panose="020B0503020204020204" pitchFamily="34" charset="-122"/>
              </a:rPr>
              <a:t>表格与表单是</a:t>
            </a: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网页中的重要标签，利用表格可以对网页进行排版，使网页信息有条理地显示出来，而表单的出现则使网页从单向的信息传递发展到能够与用户进行交互对话，实现了网上注册、网上登录、网上交易等多种功能。</a:t>
            </a:r>
            <a:endParaRPr lang="zh-CN" altLang="en-US" sz="1600" dirty="0">
              <a:latin typeface="微软雅黑" panose="020B0503020204020204" pitchFamily="34" charset="-122"/>
              <a:ea typeface="微软雅黑" panose="020B0503020204020204" pitchFamily="34" charset="-122"/>
            </a:endParaRPr>
          </a:p>
        </p:txBody>
      </p:sp>
      <p:pic>
        <p:nvPicPr>
          <p:cNvPr id="20" name="Picture 10"/>
          <p:cNvPicPr>
            <a:picLocks noChangeAspect="1"/>
          </p:cNvPicPr>
          <p:nvPr/>
        </p:nvPicPr>
        <p:blipFill>
          <a:blip r:embed="rId2"/>
          <a:stretch>
            <a:fillRect/>
          </a:stretch>
        </p:blipFill>
        <p:spPr>
          <a:xfrm>
            <a:off x="5475288" y="1722438"/>
            <a:ext cx="2941637" cy="2732087"/>
          </a:xfrm>
          <a:prstGeom prst="rect">
            <a:avLst/>
          </a:prstGeom>
          <a:noFill/>
          <a:ln w="2857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000000"/>
                                          </p:val>
                                        </p:tav>
                                        <p:tav tm="100000">
                                          <p:val>
                                            <p:strVal val="#ppt_w"/>
                                          </p:val>
                                        </p:tav>
                                      </p:tavLst>
                                    </p:anim>
                                    <p:anim calcmode="lin" valueType="num">
                                      <p:cBhvr>
                                        <p:cTn id="26" dur="500" fill="hold"/>
                                        <p:tgtEl>
                                          <p:spTgt spid="13"/>
                                        </p:tgtEl>
                                        <p:attrNameLst>
                                          <p:attrName>ppt_h</p:attrName>
                                        </p:attrNameLst>
                                      </p:cBhvr>
                                      <p:tavLst>
                                        <p:tav tm="0">
                                          <p:val>
                                            <p:fltVal val="0.00000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tags/tag1.xml><?xml version="1.0" encoding="utf-8"?>
<p:tagLst xmlns:p="http://schemas.openxmlformats.org/presentationml/2006/main">
  <p:tag name="KSO_WM_UNIT_TABLE_BEAUTIFY" val="smartTable{dec2f2a0-90de-432d-9154-f8d9b4c09f0a}"/>
</p:tagLst>
</file>

<file path=ppt/tags/tag2.xml><?xml version="1.0" encoding="utf-8"?>
<p:tagLst xmlns:p="http://schemas.openxmlformats.org/presentationml/2006/main">
  <p:tag name="COMMONDATA" val="eyJoZGlkIjoiMjY0NTQ2ODBlNzcwZjgzMWNkNThlNGFmZjA5YWVmNTUifQ=="/>
  <p:tag name="KSO_WPP_MARK_KEY" val="1800144f-a442-465d-b0e2-87dc27689e25"/>
</p:tagLst>
</file>

<file path=ppt/theme/theme1.xml><?xml version="1.0" encoding="utf-8"?>
<a:theme xmlns:a="http://schemas.openxmlformats.org/drawingml/2006/main" name="默认设计模板">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ACE6"/>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28575" cap="flat" cmpd="sng" algn="ctr">
          <a:solidFill>
            <a:srgbClr val="00ACE6"/>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10339</Words>
  <Application>WPS 演示</Application>
  <PresentationFormat>全屏显示(4:3)</PresentationFormat>
  <Paragraphs>1291</Paragraphs>
  <Slides>74</Slides>
  <Notes>0</Notes>
  <HiddenSlides>5</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2</vt:i4>
      </vt:variant>
      <vt:variant>
        <vt:lpstr>幻灯片标题</vt:lpstr>
      </vt:variant>
      <vt:variant>
        <vt:i4>74</vt:i4>
      </vt:variant>
    </vt:vector>
  </HeadingPairs>
  <TitlesOfParts>
    <vt:vector size="97" baseType="lpstr">
      <vt:lpstr>Arial</vt:lpstr>
      <vt:lpstr>宋体</vt:lpstr>
      <vt:lpstr>Wingdings</vt:lpstr>
      <vt:lpstr>微软雅黑</vt:lpstr>
      <vt:lpstr>Calibri</vt:lpstr>
      <vt:lpstr>Times New Roman</vt:lpstr>
      <vt:lpstr>Cambria Math</vt:lpstr>
      <vt:lpstr>汉仪综艺体简</vt:lpstr>
      <vt:lpstr>Gulim</vt:lpstr>
      <vt:lpstr>Arial Black</vt:lpstr>
      <vt:lpstr>黑体</vt:lpstr>
      <vt:lpstr>Arial Unicode MS</vt:lpstr>
      <vt:lpstr>Franklin Gothic Book</vt:lpstr>
      <vt:lpstr>Times New Roman</vt:lpstr>
      <vt:lpstr>Aharoni</vt:lpstr>
      <vt:lpstr>Segoe Print</vt:lpstr>
      <vt:lpstr>Wingdings</vt:lpstr>
      <vt:lpstr>PMingLiU</vt:lpstr>
      <vt:lpstr>Arial</vt:lpstr>
      <vt:lpstr>Malgun Gothic</vt:lpstr>
      <vt:lpstr>默认设计模板</vt:lpstr>
      <vt:lpstr>Excel.Chart.8</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王哲</dc:creator>
  <cp:lastModifiedBy>娟</cp:lastModifiedBy>
  <cp:revision>808</cp:revision>
  <dcterms:created xsi:type="dcterms:W3CDTF">2013-01-25T01:44:00Z</dcterms:created>
  <dcterms:modified xsi:type="dcterms:W3CDTF">2022-11-27T03:26:34Z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2BEBD8C7712244BCB47C9EBEEC945CF5</vt:lpwstr>
  </property>
</Properties>
</file>