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88" r:id="rId4"/>
    <p:sldId id="257" r:id="rId5"/>
    <p:sldId id="446" r:id="rId6"/>
    <p:sldId id="448" r:id="rId7"/>
    <p:sldId id="449" r:id="rId8"/>
    <p:sldId id="474" r:id="rId9"/>
    <p:sldId id="307" r:id="rId10"/>
    <p:sldId id="258" r:id="rId11"/>
    <p:sldId id="475" r:id="rId12"/>
    <p:sldId id="540" r:id="rId13"/>
    <p:sldId id="476" r:id="rId14"/>
    <p:sldId id="477" r:id="rId15"/>
    <p:sldId id="658" r:id="rId16"/>
    <p:sldId id="478" r:id="rId18"/>
    <p:sldId id="479" r:id="rId19"/>
    <p:sldId id="742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659" r:id="rId28"/>
    <p:sldId id="492" r:id="rId29"/>
    <p:sldId id="661" r:id="rId30"/>
    <p:sldId id="542" r:id="rId31"/>
    <p:sldId id="662" r:id="rId32"/>
    <p:sldId id="663" r:id="rId33"/>
    <p:sldId id="664" r:id="rId34"/>
    <p:sldId id="493" r:id="rId35"/>
    <p:sldId id="665" r:id="rId36"/>
    <p:sldId id="494" r:id="rId37"/>
    <p:sldId id="544" r:id="rId38"/>
    <p:sldId id="669" r:id="rId39"/>
    <p:sldId id="495" r:id="rId40"/>
    <p:sldId id="496" r:id="rId41"/>
    <p:sldId id="497" r:id="rId42"/>
    <p:sldId id="673" r:id="rId43"/>
    <p:sldId id="503" r:id="rId44"/>
    <p:sldId id="676" r:id="rId45"/>
    <p:sldId id="504" r:id="rId46"/>
    <p:sldId id="506" r:id="rId47"/>
    <p:sldId id="507" r:id="rId48"/>
    <p:sldId id="508" r:id="rId49"/>
    <p:sldId id="678" r:id="rId50"/>
    <p:sldId id="607" r:id="rId51"/>
    <p:sldId id="608" r:id="rId52"/>
    <p:sldId id="609" r:id="rId53"/>
    <p:sldId id="679" r:id="rId54"/>
    <p:sldId id="668" r:id="rId55"/>
    <p:sldId id="501" r:id="rId56"/>
    <p:sldId id="502" r:id="rId57"/>
    <p:sldId id="509" r:id="rId58"/>
    <p:sldId id="610" r:id="rId59"/>
    <p:sldId id="511" r:id="rId60"/>
    <p:sldId id="516" r:id="rId61"/>
    <p:sldId id="512" r:id="rId62"/>
    <p:sldId id="548" r:id="rId63"/>
    <p:sldId id="611" r:id="rId64"/>
    <p:sldId id="513" r:id="rId65"/>
    <p:sldId id="517" r:id="rId66"/>
    <p:sldId id="514" r:id="rId67"/>
    <p:sldId id="521" r:id="rId68"/>
    <p:sldId id="518" r:id="rId69"/>
    <p:sldId id="519" r:id="rId70"/>
    <p:sldId id="520" r:id="rId71"/>
    <p:sldId id="515" r:id="rId72"/>
    <p:sldId id="522" r:id="rId73"/>
    <p:sldId id="523" r:id="rId74"/>
    <p:sldId id="524" r:id="rId75"/>
    <p:sldId id="525" r:id="rId76"/>
    <p:sldId id="526" r:id="rId77"/>
    <p:sldId id="528" r:id="rId78"/>
    <p:sldId id="529" r:id="rId79"/>
    <p:sldId id="530" r:id="rId80"/>
    <p:sldId id="602" r:id="rId81"/>
    <p:sldId id="603" r:id="rId82"/>
    <p:sldId id="604" r:id="rId83"/>
    <p:sldId id="605" r:id="rId84"/>
    <p:sldId id="606" r:id="rId85"/>
    <p:sldId id="527" r:id="rId86"/>
    <p:sldId id="531" r:id="rId87"/>
    <p:sldId id="545" r:id="rId88"/>
    <p:sldId id="532" r:id="rId89"/>
    <p:sldId id="546" r:id="rId90"/>
    <p:sldId id="533" r:id="rId91"/>
    <p:sldId id="547" r:id="rId92"/>
    <p:sldId id="653" r:id="rId93"/>
    <p:sldId id="534" r:id="rId94"/>
    <p:sldId id="672" r:id="rId95"/>
    <p:sldId id="656" r:id="rId96"/>
    <p:sldId id="675" r:id="rId97"/>
    <p:sldId id="739" r:id="rId98"/>
    <p:sldId id="302" r:id="rId99"/>
  </p:sldIdLst>
  <p:sldSz cx="9144000" cy="6858000" type="screen4x3"/>
  <p:notesSz cx="6858000" cy="9144000"/>
  <p:custDataLst>
    <p:tags r:id="rId103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969B2"/>
    <a:srgbClr val="6B81BB"/>
    <a:srgbClr val="596B9D"/>
    <a:srgbClr val="92A1D1"/>
    <a:srgbClr val="576B9D"/>
    <a:srgbClr val="BFC6E1"/>
    <a:srgbClr val="00ACE6"/>
    <a:srgbClr val="53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1152" y="-78"/>
      </p:cViewPr>
      <p:guideLst>
        <p:guide orient="horz" pos="1478"/>
        <p:guide pos="1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7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3" Type="http://schemas.openxmlformats.org/officeDocument/2006/relationships/tags" Target="tags/tag14.xml"/><Relationship Id="rId102" Type="http://schemas.openxmlformats.org/officeDocument/2006/relationships/tableStyles" Target="tableStyles.xml"/><Relationship Id="rId101" Type="http://schemas.openxmlformats.org/officeDocument/2006/relationships/viewProps" Target="viewProps.xml"/><Relationship Id="rId100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25CF4-B651-4894-83D6-933ABBABB2D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0523C9FC-1298-48EA-9DE9-ADDC35EEBA2C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渐变角度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AB47D96-3B81-455B-914B-870F121A4561}" cxnId="{2FC29E09-4A55-4689-8C58-AA56398F8D68}" type="parTrans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A527DF3-BCB1-4A79-A4A7-D31B67E93734}" cxnId="{2FC29E09-4A55-4689-8C58-AA56398F8D68}" type="sibTrans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2BE7AA6-65C8-4409-9D77-766C4F577971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颜色值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307B13-AF88-4615-86B2-CD0E0B3BBFE0}" cxnId="{C8F079E5-67DA-4B86-9D21-D77AA585005A}" type="parTrans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26EF50-EB70-4F20-AE7F-0E34680ED7BA}" cxnId="{C8F079E5-67DA-4B86-9D21-D77AA585005A}" type="sibTrans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0CEDFA-FFCD-49D6-9711-81A1F1E428F3}">
      <dgm:prSet phldrT="[文本]" custT="1"/>
      <dgm:spPr/>
      <dgm:t>
        <a:bodyPr/>
        <a:lstStyle/>
        <a:p>
          <a:r>
            <a: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颜色值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用于设置</a:t>
          </a:r>
          <a:r>
            <a:rPr lang="zh-CN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渐变颜色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，其中</a:t>
          </a:r>
          <a:r>
            <a:rPr lang="zh-CN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“颜色值</a:t>
          </a:r>
          <a:r>
            <a:rPr lang="en-US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1”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表示起始颜色，</a:t>
          </a:r>
          <a:r>
            <a:rPr lang="zh-CN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“颜色值</a:t>
          </a:r>
          <a:r>
            <a:rPr lang="en-US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n”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表示结束颜色，</a:t>
          </a:r>
          <a:r>
            <a:rPr lang="zh-CN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起始颜色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和</a:t>
          </a:r>
          <a:r>
            <a:rPr lang="zh-CN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结束颜色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之间可以添加</a:t>
          </a:r>
          <a:r>
            <a:rPr lang="zh-CN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多个颜色值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，各颜色值之间用“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,”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隔开。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8A308F-2F91-4AA5-B03E-1C04CC8158CD}" cxnId="{B8E5195B-FCA8-494E-A025-F85DC472B758}" type="parTrans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E4B6DE-7181-4868-B324-3B39B00AD97C}" cxnId="{B8E5195B-FCA8-494E-A025-F85DC472B758}" type="sibTrans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FFF96A-2F0C-4894-8A19-E5AC0AAF6866}">
      <dgm:prSet phldrT="[文本]" custT="1"/>
      <dgm:spPr/>
      <dgm:t>
        <a:bodyPr/>
        <a:lstStyle/>
        <a:p>
          <a:r>
            <a:rPr 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渐变角度指水平线和渐变线之间的夹角，可以是以</a:t>
          </a:r>
          <a:r>
            <a:rPr lang="en-US" sz="14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deg</a:t>
          </a:r>
          <a:r>
            <a:rPr 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为单位的</a:t>
          </a:r>
          <a:r>
            <a:rPr lang="zh-CN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角度数值</a:t>
          </a:r>
          <a:r>
            <a:rPr 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或</a:t>
          </a:r>
          <a:r>
            <a:rPr lang="zh-CN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关键词</a:t>
          </a:r>
          <a:r>
            <a:rPr lang="zh-CN" sz="1400" dirty="0" smtClean="0"/>
            <a:t>。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89B15B7-6DBB-4C31-A21C-BBCC7D6668A2}" cxnId="{A36971AF-2AF6-4D46-BA0D-604E63DCCAA6}" type="parTrans">
      <dgm:prSet/>
      <dgm:spPr/>
      <dgm:t>
        <a:bodyPr/>
        <a:lstStyle/>
        <a:p>
          <a:endParaRPr lang="zh-CN" altLang="en-US"/>
        </a:p>
      </dgm:t>
    </dgm:pt>
    <dgm:pt modelId="{4F0A0A18-E172-4E24-B0CA-94B34076ED89}" cxnId="{A36971AF-2AF6-4D46-BA0D-604E63DCCAA6}" type="sibTrans">
      <dgm:prSet/>
      <dgm:spPr/>
      <dgm:t>
        <a:bodyPr/>
        <a:lstStyle/>
        <a:p>
          <a:endParaRPr lang="zh-CN" altLang="en-US"/>
        </a:p>
      </dgm:t>
    </dgm:pt>
    <dgm:pt modelId="{76CCC9A3-F571-4F69-862D-463044A9A613}" type="pres">
      <dgm:prSet presAssocID="{E3925CF4-B651-4894-83D6-933ABBABB2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86D5531-49BE-4888-8F2C-DFAA9C3BD7A4}" type="pres">
      <dgm:prSet presAssocID="{0523C9FC-1298-48EA-9DE9-ADDC35EEBA2C}" presName="linNode" presStyleCnt="0"/>
      <dgm:spPr/>
    </dgm:pt>
    <dgm:pt modelId="{FD510E50-A51C-4B5A-BD42-92D1111D0D9E}" type="pres">
      <dgm:prSet presAssocID="{0523C9FC-1298-48EA-9DE9-ADDC35EEBA2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789A00-5343-4814-B813-C29EE7941D2B}" type="pres">
      <dgm:prSet presAssocID="{0523C9FC-1298-48EA-9DE9-ADDC35EEBA2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A86457-AF89-4F55-B154-E2B088D02E82}" type="pres">
      <dgm:prSet presAssocID="{DA527DF3-BCB1-4A79-A4A7-D31B67E93734}" presName="sp" presStyleCnt="0"/>
      <dgm:spPr/>
    </dgm:pt>
    <dgm:pt modelId="{0C9BCE7B-E4E2-4978-9CEA-1F8CD097F6B9}" type="pres">
      <dgm:prSet presAssocID="{52BE7AA6-65C8-4409-9D77-766C4F577971}" presName="linNode" presStyleCnt="0"/>
      <dgm:spPr/>
    </dgm:pt>
    <dgm:pt modelId="{D6EFAC93-DB89-4804-AC80-ED319A2FBDFC}" type="pres">
      <dgm:prSet presAssocID="{52BE7AA6-65C8-4409-9D77-766C4F57797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970DD5-057A-493B-A875-15EFAB34358A}" type="pres">
      <dgm:prSet presAssocID="{52BE7AA6-65C8-4409-9D77-766C4F57797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31487CA-3B79-4981-A621-77AD1325C8F8}" type="presOf" srcId="{52BE7AA6-65C8-4409-9D77-766C4F577971}" destId="{D6EFAC93-DB89-4804-AC80-ED319A2FBDFC}" srcOrd="0" destOrd="0" presId="urn:microsoft.com/office/officeart/2005/8/layout/vList5"/>
    <dgm:cxn modelId="{B8E5195B-FCA8-494E-A025-F85DC472B758}" srcId="{52BE7AA6-65C8-4409-9D77-766C4F577971}" destId="{8C0CEDFA-FFCD-49D6-9711-81A1F1E428F3}" srcOrd="0" destOrd="0" parTransId="{CD8A308F-2F91-4AA5-B03E-1C04CC8158CD}" sibTransId="{14E4B6DE-7181-4868-B324-3B39B00AD97C}"/>
    <dgm:cxn modelId="{A36971AF-2AF6-4D46-BA0D-604E63DCCAA6}" srcId="{0523C9FC-1298-48EA-9DE9-ADDC35EEBA2C}" destId="{CBFFF96A-2F0C-4894-8A19-E5AC0AAF6866}" srcOrd="0" destOrd="0" parTransId="{189B15B7-6DBB-4C31-A21C-BBCC7D6668A2}" sibTransId="{4F0A0A18-E172-4E24-B0CA-94B34076ED89}"/>
    <dgm:cxn modelId="{9CFB82E9-723D-42D6-B49A-37207F26DAC4}" type="presOf" srcId="{8C0CEDFA-FFCD-49D6-9711-81A1F1E428F3}" destId="{E4970DD5-057A-493B-A875-15EFAB34358A}" srcOrd="0" destOrd="0" presId="urn:microsoft.com/office/officeart/2005/8/layout/vList5"/>
    <dgm:cxn modelId="{2FC29E09-4A55-4689-8C58-AA56398F8D68}" srcId="{E3925CF4-B651-4894-83D6-933ABBABB2D6}" destId="{0523C9FC-1298-48EA-9DE9-ADDC35EEBA2C}" srcOrd="0" destOrd="0" parTransId="{9AB47D96-3B81-455B-914B-870F121A4561}" sibTransId="{DA527DF3-BCB1-4A79-A4A7-D31B67E93734}"/>
    <dgm:cxn modelId="{28663F78-5B7D-4A15-87A5-8200B5FC002A}" type="presOf" srcId="{E3925CF4-B651-4894-83D6-933ABBABB2D6}" destId="{76CCC9A3-F571-4F69-862D-463044A9A613}" srcOrd="0" destOrd="0" presId="urn:microsoft.com/office/officeart/2005/8/layout/vList5"/>
    <dgm:cxn modelId="{C8F079E5-67DA-4B86-9D21-D77AA585005A}" srcId="{E3925CF4-B651-4894-83D6-933ABBABB2D6}" destId="{52BE7AA6-65C8-4409-9D77-766C4F577971}" srcOrd="1" destOrd="0" parTransId="{FA307B13-AF88-4615-86B2-CD0E0B3BBFE0}" sibTransId="{DD26EF50-EB70-4F20-AE7F-0E34680ED7BA}"/>
    <dgm:cxn modelId="{3001A6A0-7885-4292-AAD6-E10D27BE0523}" type="presOf" srcId="{CBFFF96A-2F0C-4894-8A19-E5AC0AAF6866}" destId="{E0789A00-5343-4814-B813-C29EE7941D2B}" srcOrd="0" destOrd="0" presId="urn:microsoft.com/office/officeart/2005/8/layout/vList5"/>
    <dgm:cxn modelId="{566DD049-81C6-423C-B849-62B5A09E9DC3}" type="presOf" srcId="{0523C9FC-1298-48EA-9DE9-ADDC35EEBA2C}" destId="{FD510E50-A51C-4B5A-BD42-92D1111D0D9E}" srcOrd="0" destOrd="0" presId="urn:microsoft.com/office/officeart/2005/8/layout/vList5"/>
    <dgm:cxn modelId="{284BA020-6970-4F75-A2C3-376ACC06EDF5}" type="presParOf" srcId="{76CCC9A3-F571-4F69-862D-463044A9A613}" destId="{D86D5531-49BE-4888-8F2C-DFAA9C3BD7A4}" srcOrd="0" destOrd="0" presId="urn:microsoft.com/office/officeart/2005/8/layout/vList5"/>
    <dgm:cxn modelId="{0D2D907E-5BA5-4ED9-865D-2D6D3907E907}" type="presParOf" srcId="{D86D5531-49BE-4888-8F2C-DFAA9C3BD7A4}" destId="{FD510E50-A51C-4B5A-BD42-92D1111D0D9E}" srcOrd="0" destOrd="0" presId="urn:microsoft.com/office/officeart/2005/8/layout/vList5"/>
    <dgm:cxn modelId="{3FAF6E82-AE69-4F4E-9FDA-438A519C3D73}" type="presParOf" srcId="{D86D5531-49BE-4888-8F2C-DFAA9C3BD7A4}" destId="{E0789A00-5343-4814-B813-C29EE7941D2B}" srcOrd="1" destOrd="0" presId="urn:microsoft.com/office/officeart/2005/8/layout/vList5"/>
    <dgm:cxn modelId="{18B246BC-23E5-4D94-89B8-F5F89A91124C}" type="presParOf" srcId="{76CCC9A3-F571-4F69-862D-463044A9A613}" destId="{E4A86457-AF89-4F55-B154-E2B088D02E82}" srcOrd="1" destOrd="0" presId="urn:microsoft.com/office/officeart/2005/8/layout/vList5"/>
    <dgm:cxn modelId="{A8C5BAE4-6E98-4AFB-9F83-C939F6FFB8E0}" type="presParOf" srcId="{76CCC9A3-F571-4F69-862D-463044A9A613}" destId="{0C9BCE7B-E4E2-4978-9CEA-1F8CD097F6B9}" srcOrd="2" destOrd="0" presId="urn:microsoft.com/office/officeart/2005/8/layout/vList5"/>
    <dgm:cxn modelId="{55741993-3181-48D2-8B4A-1F743D5392FC}" type="presParOf" srcId="{0C9BCE7B-E4E2-4978-9CEA-1F8CD097F6B9}" destId="{D6EFAC93-DB89-4804-AC80-ED319A2FBDFC}" srcOrd="0" destOrd="0" presId="urn:microsoft.com/office/officeart/2005/8/layout/vList5"/>
    <dgm:cxn modelId="{1E136F19-BC3E-45DC-9201-9FFED9994A53}" type="presParOf" srcId="{0C9BCE7B-E4E2-4978-9CEA-1F8CD097F6B9}" destId="{E4970DD5-057A-493B-A875-15EFAB3435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25CF4-B651-4894-83D6-933ABBABB2D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0523C9FC-1298-48EA-9DE9-ADDC35EEBA2C}">
      <dgm:prSet phldrT="[文本]" custT="1"/>
      <dgm:spPr/>
      <dgm:t>
        <a:bodyPr/>
        <a:lstStyle/>
        <a:p>
          <a:r>
            <a:rPr 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渐变形状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AB47D96-3B81-455B-914B-870F121A4561}" cxnId="{2FC29E09-4A55-4689-8C58-AA56398F8D68}" type="par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A527DF3-BCB1-4A79-A4A7-D31B67E93734}" cxnId="{2FC29E09-4A55-4689-8C58-AA56398F8D68}" type="sib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2BE7AA6-65C8-4409-9D77-766C4F577971}">
      <dgm:prSet phldrT="[文本]" custT="1"/>
      <dgm:spPr/>
      <dgm:t>
        <a:bodyPr/>
        <a:lstStyle/>
        <a:p>
          <a:r>
            <a:rPr 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圆心位置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307B13-AF88-4615-86B2-CD0E0B3BBFE0}" cxnId="{C8F079E5-67DA-4B86-9D21-D77AA585005A}" type="par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26EF50-EB70-4F20-AE7F-0E34680ED7BA}" cxnId="{C8F079E5-67DA-4B86-9D21-D77AA585005A}" type="sib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0CEDFA-FFCD-49D6-9711-81A1F1E428F3}">
      <dgm:prSet phldrT="[文本]" custT="1"/>
      <dgm:spPr/>
      <dgm:t>
        <a:bodyPr/>
        <a:lstStyle/>
        <a:p>
          <a:r>
            <a: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圆心位置用于确定元素渐变的中心位置，使用“</a:t>
          </a:r>
          <a:r>
            <a:rPr lang="en-US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at”</a:t>
          </a:r>
          <a:r>
            <a: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加上关键词或参数值来定义径向渐变的中心位置。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8A308F-2F91-4AA5-B03E-1C04CC8158CD}" cxnId="{B8E5195B-FCA8-494E-A025-F85DC472B758}" type="par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E4B6DE-7181-4868-B324-3B39B00AD97C}" cxnId="{B8E5195B-FCA8-494E-A025-F85DC472B758}" type="sib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FFF96A-2F0C-4894-8A19-E5AC0AAF6866}">
      <dgm:prSet phldrT="[文本]" custT="1"/>
      <dgm:spPr/>
      <dgm:t>
        <a:bodyPr/>
        <a:lstStyle/>
        <a:p>
          <a:r>
            <a: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渐变形状用来定义径向渐变的形状，其取值即可以是定义水平和垂直半径的像素值或百分比，也可以是相应的关键词。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89B15B7-6DBB-4C31-A21C-BBCC7D6668A2}" cxnId="{A36971AF-2AF6-4D46-BA0D-604E63DCCAA6}" type="par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F0A0A18-E172-4E24-B0CA-94B34076ED89}" cxnId="{A36971AF-2AF6-4D46-BA0D-604E63DCCAA6}" type="sib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8A4B4D-9AEB-426F-9E28-2F168A4C2A3B}">
      <dgm:prSet phldrT="[文本]" custT="1"/>
      <dgm:spPr/>
      <dgm:t>
        <a:bodyPr/>
        <a:lstStyle/>
        <a:p>
          <a:r>
            <a:rPr 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颜色值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E885D6-43AD-4187-A774-E0228CE6B76E}" cxnId="{FF495AE9-3A6A-471E-8C5E-663F735FC812}" type="par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4B32BE-2663-4BA1-B7B7-EE9C2F5FEE9F}" cxnId="{FF495AE9-3A6A-471E-8C5E-663F735FC812}" type="sib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254ED3-7874-48E5-943C-4D6B80E9D488}">
      <dgm:prSet phldrT="[文本]" custT="1"/>
      <dgm:spPr/>
      <dgm:t>
        <a:bodyPr/>
        <a:lstStyle/>
        <a:p>
          <a:r>
            <a: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“颜色值</a:t>
          </a:r>
          <a:r>
            <a:rPr lang="en-US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1”</a:t>
          </a:r>
          <a:r>
            <a: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表示起始颜色，“颜色值</a:t>
          </a:r>
          <a:r>
            <a:rPr lang="en-US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n”</a:t>
          </a:r>
          <a:r>
            <a: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表示结束颜色，起始颜色和结束颜色之间可以添加多个颜色值，各颜色值之间用“</a:t>
          </a:r>
          <a:r>
            <a:rPr lang="en-US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,”</a:t>
          </a:r>
          <a:r>
            <a: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隔开。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5D1757-B394-472E-B8A4-8A651EA721C7}" cxnId="{D6CA6A3B-84E9-4C9F-B337-AD20D8C77F81}" type="parTrans">
      <dgm:prSet/>
      <dgm:spPr/>
      <dgm:t>
        <a:bodyPr/>
        <a:lstStyle/>
        <a:p>
          <a:endParaRPr lang="zh-CN" altLang="en-US"/>
        </a:p>
      </dgm:t>
    </dgm:pt>
    <dgm:pt modelId="{A40B1C34-610C-4FA6-A081-F4129371F88F}" cxnId="{D6CA6A3B-84E9-4C9F-B337-AD20D8C77F81}" type="sibTrans">
      <dgm:prSet/>
      <dgm:spPr/>
      <dgm:t>
        <a:bodyPr/>
        <a:lstStyle/>
        <a:p>
          <a:endParaRPr lang="zh-CN" altLang="en-US"/>
        </a:p>
      </dgm:t>
    </dgm:pt>
    <dgm:pt modelId="{76CCC9A3-F571-4F69-862D-463044A9A613}" type="pres">
      <dgm:prSet presAssocID="{E3925CF4-B651-4894-83D6-933ABBABB2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86D5531-49BE-4888-8F2C-DFAA9C3BD7A4}" type="pres">
      <dgm:prSet presAssocID="{0523C9FC-1298-48EA-9DE9-ADDC35EEBA2C}" presName="linNode" presStyleCnt="0"/>
      <dgm:spPr/>
    </dgm:pt>
    <dgm:pt modelId="{FD510E50-A51C-4B5A-BD42-92D1111D0D9E}" type="pres">
      <dgm:prSet presAssocID="{0523C9FC-1298-48EA-9DE9-ADDC35EEBA2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789A00-5343-4814-B813-C29EE7941D2B}" type="pres">
      <dgm:prSet presAssocID="{0523C9FC-1298-48EA-9DE9-ADDC35EEBA2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A86457-AF89-4F55-B154-E2B088D02E82}" type="pres">
      <dgm:prSet presAssocID="{DA527DF3-BCB1-4A79-A4A7-D31B67E93734}" presName="sp" presStyleCnt="0"/>
      <dgm:spPr/>
    </dgm:pt>
    <dgm:pt modelId="{0C9BCE7B-E4E2-4978-9CEA-1F8CD097F6B9}" type="pres">
      <dgm:prSet presAssocID="{52BE7AA6-65C8-4409-9D77-766C4F577971}" presName="linNode" presStyleCnt="0"/>
      <dgm:spPr/>
    </dgm:pt>
    <dgm:pt modelId="{D6EFAC93-DB89-4804-AC80-ED319A2FBDFC}" type="pres">
      <dgm:prSet presAssocID="{52BE7AA6-65C8-4409-9D77-766C4F57797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970DD5-057A-493B-A875-15EFAB34358A}" type="pres">
      <dgm:prSet presAssocID="{52BE7AA6-65C8-4409-9D77-766C4F57797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00AB80-D5D5-4E4C-8809-AC900DDE9D89}" type="pres">
      <dgm:prSet presAssocID="{DD26EF50-EB70-4F20-AE7F-0E34680ED7BA}" presName="sp" presStyleCnt="0"/>
      <dgm:spPr/>
    </dgm:pt>
    <dgm:pt modelId="{4BB96682-BF33-4C8E-A34C-30FF77B9EEEF}" type="pres">
      <dgm:prSet presAssocID="{EC8A4B4D-9AEB-426F-9E28-2F168A4C2A3B}" presName="linNode" presStyleCnt="0"/>
      <dgm:spPr/>
    </dgm:pt>
    <dgm:pt modelId="{BBEDBCDE-6BF7-45DA-B909-109318D12ED3}" type="pres">
      <dgm:prSet presAssocID="{EC8A4B4D-9AEB-426F-9E28-2F168A4C2A3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B9793B-938F-4118-A657-CBA711847ACB}" type="pres">
      <dgm:prSet presAssocID="{EC8A4B4D-9AEB-426F-9E28-2F168A4C2A3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8E5195B-FCA8-494E-A025-F85DC472B758}" srcId="{52BE7AA6-65C8-4409-9D77-766C4F577971}" destId="{8C0CEDFA-FFCD-49D6-9711-81A1F1E428F3}" srcOrd="0" destOrd="0" parTransId="{CD8A308F-2F91-4AA5-B03E-1C04CC8158CD}" sibTransId="{14E4B6DE-7181-4868-B324-3B39B00AD97C}"/>
    <dgm:cxn modelId="{933A6B55-27EA-4674-BB77-5EA3BCA2AA10}" type="presOf" srcId="{8C0CEDFA-FFCD-49D6-9711-81A1F1E428F3}" destId="{E4970DD5-057A-493B-A875-15EFAB34358A}" srcOrd="0" destOrd="0" presId="urn:microsoft.com/office/officeart/2005/8/layout/vList5"/>
    <dgm:cxn modelId="{2FC29E09-4A55-4689-8C58-AA56398F8D68}" srcId="{E3925CF4-B651-4894-83D6-933ABBABB2D6}" destId="{0523C9FC-1298-48EA-9DE9-ADDC35EEBA2C}" srcOrd="0" destOrd="0" parTransId="{9AB47D96-3B81-455B-914B-870F121A4561}" sibTransId="{DA527DF3-BCB1-4A79-A4A7-D31B67E93734}"/>
    <dgm:cxn modelId="{A36971AF-2AF6-4D46-BA0D-604E63DCCAA6}" srcId="{0523C9FC-1298-48EA-9DE9-ADDC35EEBA2C}" destId="{CBFFF96A-2F0C-4894-8A19-E5AC0AAF6866}" srcOrd="0" destOrd="0" parTransId="{189B15B7-6DBB-4C31-A21C-BBCC7D6668A2}" sibTransId="{4F0A0A18-E172-4E24-B0CA-94B34076ED89}"/>
    <dgm:cxn modelId="{112E4B71-2835-41EB-B93C-1421A1C53231}" type="presOf" srcId="{E3925CF4-B651-4894-83D6-933ABBABB2D6}" destId="{76CCC9A3-F571-4F69-862D-463044A9A613}" srcOrd="0" destOrd="0" presId="urn:microsoft.com/office/officeart/2005/8/layout/vList5"/>
    <dgm:cxn modelId="{97E3D865-B12C-4741-9B57-36B83C9ADFC3}" type="presOf" srcId="{EC8A4B4D-9AEB-426F-9E28-2F168A4C2A3B}" destId="{BBEDBCDE-6BF7-45DA-B909-109318D12ED3}" srcOrd="0" destOrd="0" presId="urn:microsoft.com/office/officeart/2005/8/layout/vList5"/>
    <dgm:cxn modelId="{1BD7B098-1F46-4D27-AD70-886284DBB180}" type="presOf" srcId="{52BE7AA6-65C8-4409-9D77-766C4F577971}" destId="{D6EFAC93-DB89-4804-AC80-ED319A2FBDFC}" srcOrd="0" destOrd="0" presId="urn:microsoft.com/office/officeart/2005/8/layout/vList5"/>
    <dgm:cxn modelId="{A32AE0DF-BF3E-498E-AFBA-02610A297202}" type="presOf" srcId="{CBFFF96A-2F0C-4894-8A19-E5AC0AAF6866}" destId="{E0789A00-5343-4814-B813-C29EE7941D2B}" srcOrd="0" destOrd="0" presId="urn:microsoft.com/office/officeart/2005/8/layout/vList5"/>
    <dgm:cxn modelId="{D6CA6A3B-84E9-4C9F-B337-AD20D8C77F81}" srcId="{EC8A4B4D-9AEB-426F-9E28-2F168A4C2A3B}" destId="{3F254ED3-7874-48E5-943C-4D6B80E9D488}" srcOrd="0" destOrd="0" parTransId="{7B5D1757-B394-472E-B8A4-8A651EA721C7}" sibTransId="{A40B1C34-610C-4FA6-A081-F4129371F88F}"/>
    <dgm:cxn modelId="{FF495AE9-3A6A-471E-8C5E-663F735FC812}" srcId="{E3925CF4-B651-4894-83D6-933ABBABB2D6}" destId="{EC8A4B4D-9AEB-426F-9E28-2F168A4C2A3B}" srcOrd="2" destOrd="0" parTransId="{FCE885D6-43AD-4187-A774-E0228CE6B76E}" sibTransId="{6D4B32BE-2663-4BA1-B7B7-EE9C2F5FEE9F}"/>
    <dgm:cxn modelId="{448124D3-9D2F-4827-BAB7-3A9FE522D608}" type="presOf" srcId="{3F254ED3-7874-48E5-943C-4D6B80E9D488}" destId="{58B9793B-938F-4118-A657-CBA711847ACB}" srcOrd="0" destOrd="0" presId="urn:microsoft.com/office/officeart/2005/8/layout/vList5"/>
    <dgm:cxn modelId="{BB2C40B8-D725-4935-A43B-BDABA3217962}" type="presOf" srcId="{0523C9FC-1298-48EA-9DE9-ADDC35EEBA2C}" destId="{FD510E50-A51C-4B5A-BD42-92D1111D0D9E}" srcOrd="0" destOrd="0" presId="urn:microsoft.com/office/officeart/2005/8/layout/vList5"/>
    <dgm:cxn modelId="{C8F079E5-67DA-4B86-9D21-D77AA585005A}" srcId="{E3925CF4-B651-4894-83D6-933ABBABB2D6}" destId="{52BE7AA6-65C8-4409-9D77-766C4F577971}" srcOrd="1" destOrd="0" parTransId="{FA307B13-AF88-4615-86B2-CD0E0B3BBFE0}" sibTransId="{DD26EF50-EB70-4F20-AE7F-0E34680ED7BA}"/>
    <dgm:cxn modelId="{6ADCDB24-F1BB-49A9-9A29-AA3EE4281D79}" type="presParOf" srcId="{76CCC9A3-F571-4F69-862D-463044A9A613}" destId="{D86D5531-49BE-4888-8F2C-DFAA9C3BD7A4}" srcOrd="0" destOrd="0" presId="urn:microsoft.com/office/officeart/2005/8/layout/vList5"/>
    <dgm:cxn modelId="{73CEBD74-4438-42C1-A422-A134C9F211BF}" type="presParOf" srcId="{D86D5531-49BE-4888-8F2C-DFAA9C3BD7A4}" destId="{FD510E50-A51C-4B5A-BD42-92D1111D0D9E}" srcOrd="0" destOrd="0" presId="urn:microsoft.com/office/officeart/2005/8/layout/vList5"/>
    <dgm:cxn modelId="{A1CEA6F0-D2A5-4C37-9214-0733FA4B8ED2}" type="presParOf" srcId="{D86D5531-49BE-4888-8F2C-DFAA9C3BD7A4}" destId="{E0789A00-5343-4814-B813-C29EE7941D2B}" srcOrd="1" destOrd="0" presId="urn:microsoft.com/office/officeart/2005/8/layout/vList5"/>
    <dgm:cxn modelId="{3D755BB0-E0EA-4736-8D68-EF6AA11783B2}" type="presParOf" srcId="{76CCC9A3-F571-4F69-862D-463044A9A613}" destId="{E4A86457-AF89-4F55-B154-E2B088D02E82}" srcOrd="1" destOrd="0" presId="urn:microsoft.com/office/officeart/2005/8/layout/vList5"/>
    <dgm:cxn modelId="{A4EA1C58-02D5-4DB1-B87A-2ECCAD6FBB2D}" type="presParOf" srcId="{76CCC9A3-F571-4F69-862D-463044A9A613}" destId="{0C9BCE7B-E4E2-4978-9CEA-1F8CD097F6B9}" srcOrd="2" destOrd="0" presId="urn:microsoft.com/office/officeart/2005/8/layout/vList5"/>
    <dgm:cxn modelId="{BD9CA343-BDF2-4C28-A223-C5D939018E4F}" type="presParOf" srcId="{0C9BCE7B-E4E2-4978-9CEA-1F8CD097F6B9}" destId="{D6EFAC93-DB89-4804-AC80-ED319A2FBDFC}" srcOrd="0" destOrd="0" presId="urn:microsoft.com/office/officeart/2005/8/layout/vList5"/>
    <dgm:cxn modelId="{B300A021-D662-45B2-9D3D-8E411853B250}" type="presParOf" srcId="{0C9BCE7B-E4E2-4978-9CEA-1F8CD097F6B9}" destId="{E4970DD5-057A-493B-A875-15EFAB34358A}" srcOrd="1" destOrd="0" presId="urn:microsoft.com/office/officeart/2005/8/layout/vList5"/>
    <dgm:cxn modelId="{4A978D2C-884E-4215-ADBD-847A5273F5E8}" type="presParOf" srcId="{76CCC9A3-F571-4F69-862D-463044A9A613}" destId="{7F00AB80-D5D5-4E4C-8809-AC900DDE9D89}" srcOrd="3" destOrd="0" presId="urn:microsoft.com/office/officeart/2005/8/layout/vList5"/>
    <dgm:cxn modelId="{2CE92989-6316-492C-B525-F002ABA12467}" type="presParOf" srcId="{76CCC9A3-F571-4F69-862D-463044A9A613}" destId="{4BB96682-BF33-4C8E-A34C-30FF77B9EEEF}" srcOrd="4" destOrd="0" presId="urn:microsoft.com/office/officeart/2005/8/layout/vList5"/>
    <dgm:cxn modelId="{1A6D565A-13B0-43EE-BFFA-5CA73171EC96}" type="presParOf" srcId="{4BB96682-BF33-4C8E-A34C-30FF77B9EEEF}" destId="{BBEDBCDE-6BF7-45DA-B909-109318D12ED3}" srcOrd="0" destOrd="0" presId="urn:microsoft.com/office/officeart/2005/8/layout/vList5"/>
    <dgm:cxn modelId="{F077B435-25FF-4B3C-917C-FB2872C08FA9}" type="presParOf" srcId="{4BB96682-BF33-4C8E-A34C-30FF77B9EEEF}" destId="{58B9793B-938F-4118-A657-CBA711847A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939155" cy="3244925"/>
        <a:chOff x="0" y="0"/>
        <a:chExt cx="6939155" cy="3244925"/>
      </a:xfrm>
    </dsp:grpSpPr>
    <dsp:sp modelId="{E0789A00-5343-4814-B813-C29EE7941D2B}">
      <dsp:nvSpPr>
        <dsp:cNvPr id="4" name="同侧圆角矩形 3"/>
        <dsp:cNvSpPr/>
      </dsp:nvSpPr>
      <dsp:spPr bwMode="white">
        <a:xfrm rot="5400000">
          <a:off x="4085469" y="-1429084"/>
          <a:ext cx="1266312" cy="4441059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4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53340" tIns="26670" rIns="53340" bIns="2667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渐变角度指水平线和渐变线之间的夹角，可以是以</a:t>
          </a:r>
          <a:r>
            <a:rPr lang="en-US" sz="1400" dirty="0" err="1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deg</a:t>
          </a:r>
          <a:r>
            <a:rPr lang="zh-CN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为单位的</a:t>
          </a:r>
          <a:r>
            <a:rPr lang="zh-CN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角度数值</a:t>
          </a:r>
          <a:r>
            <a:rPr lang="zh-CN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或</a:t>
          </a:r>
          <a:r>
            <a:rPr lang="zh-CN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关键词</a:t>
          </a:r>
          <a:r>
            <a:rPr lang="zh-CN" sz="1400" dirty="0" smtClean="0">
              <a:solidFill>
                <a:schemeClr val="dk1"/>
              </a:solidFill>
            </a:rPr>
            <a:t>。</a:t>
          </a:r>
          <a:endParaRPr lang="zh-CN" altLang="en-US" sz="14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4085469" y="-1429084"/>
        <a:ext cx="1266312" cy="4441059"/>
      </dsp:txXfrm>
    </dsp:sp>
    <dsp:sp modelId="{FD510E50-A51C-4B5A-BD42-92D1111D0D9E}">
      <dsp:nvSpPr>
        <dsp:cNvPr id="3" name="圆角矩形 2"/>
        <dsp:cNvSpPr/>
      </dsp:nvSpPr>
      <dsp:spPr bwMode="white">
        <a:xfrm>
          <a:off x="0" y="0"/>
          <a:ext cx="2498096" cy="158289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45719" rIns="9143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渐变角度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0"/>
        <a:ext cx="2498096" cy="1582890"/>
      </dsp:txXfrm>
    </dsp:sp>
    <dsp:sp modelId="{E4970DD5-057A-493B-A875-15EFAB34358A}">
      <dsp:nvSpPr>
        <dsp:cNvPr id="6" name="同侧圆角矩形 5"/>
        <dsp:cNvSpPr/>
      </dsp:nvSpPr>
      <dsp:spPr bwMode="white">
        <a:xfrm rot="5400000">
          <a:off x="4085469" y="232950"/>
          <a:ext cx="1266312" cy="4441059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  <a:hueOff val="1380000"/>
            <a:satOff val="-24705"/>
            <a:lumOff val="392"/>
            <a:alpha val="90196"/>
          </a:schemeClr>
        </a:lnRef>
        <a:fillRef idx="1">
          <a:schemeClr val="accent4">
            <a:tint val="40000"/>
            <a:alpha val="90000"/>
            <a:hueOff val="1380000"/>
            <a:satOff val="-24705"/>
            <a:lumOff val="392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53340" tIns="26670" rIns="53340" bIns="2667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颜色值</a:t>
          </a:r>
          <a:r>
            <a:rPr lang="zh-CN" altLang="en-US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用于设置</a:t>
          </a:r>
          <a:r>
            <a:rPr lang="zh-CN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渐变颜色</a:t>
          </a:r>
          <a:r>
            <a:rPr lang="zh-CN" altLang="en-US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，其中</a:t>
          </a:r>
          <a:r>
            <a:rPr lang="zh-CN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“颜色值</a:t>
          </a:r>
          <a:r>
            <a:rPr lang="en-US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1”</a:t>
          </a:r>
          <a:r>
            <a:rPr lang="zh-CN" altLang="en-US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表示起始颜色，</a:t>
          </a:r>
          <a:r>
            <a:rPr lang="zh-CN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“颜色值</a:t>
          </a:r>
          <a:r>
            <a:rPr lang="en-US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n”</a:t>
          </a:r>
          <a:r>
            <a:rPr lang="zh-CN" altLang="en-US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表示结束颜色，</a:t>
          </a:r>
          <a:r>
            <a:rPr lang="zh-CN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起始颜色</a:t>
          </a:r>
          <a:r>
            <a:rPr lang="zh-CN" altLang="en-US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和</a:t>
          </a:r>
          <a:r>
            <a:rPr lang="zh-CN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结束颜色</a:t>
          </a:r>
          <a:r>
            <a:rPr lang="zh-CN" altLang="en-US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之间可以添加</a:t>
          </a:r>
          <a:r>
            <a:rPr lang="zh-CN" altLang="en-US" sz="14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多个颜色值</a:t>
          </a:r>
          <a:r>
            <a:rPr lang="zh-CN" altLang="en-US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，各颜色值之间用“</a:t>
          </a:r>
          <a:r>
            <a:rPr lang="en-US" altLang="en-US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,”</a:t>
          </a:r>
          <a:r>
            <a:rPr lang="zh-CN" altLang="en-US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隔开。</a:t>
          </a:r>
          <a:endParaRPr lang="zh-CN" altLang="en-US" sz="14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4085469" y="232950"/>
        <a:ext cx="1266312" cy="4441059"/>
      </dsp:txXfrm>
    </dsp:sp>
    <dsp:sp modelId="{D6EFAC93-DB89-4804-AC80-ED319A2FBDFC}">
      <dsp:nvSpPr>
        <dsp:cNvPr id="5" name="圆角矩形 4"/>
        <dsp:cNvSpPr/>
      </dsp:nvSpPr>
      <dsp:spPr bwMode="white">
        <a:xfrm>
          <a:off x="0" y="1662035"/>
          <a:ext cx="2498096" cy="158289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1860000"/>
            <a:satOff val="-56470"/>
            <a:lumOff val="1882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45719" rIns="9143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颜色值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1662035"/>
        <a:ext cx="2498096" cy="1582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939155" cy="3244925"/>
        <a:chOff x="0" y="0"/>
        <a:chExt cx="6939155" cy="3244925"/>
      </a:xfrm>
    </dsp:grpSpPr>
    <dsp:sp modelId="{E0789A00-5343-4814-B813-C29EE7941D2B}">
      <dsp:nvSpPr>
        <dsp:cNvPr id="4" name="同侧圆角矩形 3"/>
        <dsp:cNvSpPr/>
      </dsp:nvSpPr>
      <dsp:spPr bwMode="white">
        <a:xfrm rot="5400000">
          <a:off x="4299925" y="-1697155"/>
          <a:ext cx="837400" cy="4441059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4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渐变形状用来定义径向渐变的形状，其取值即可以是定义水平和垂直半径的像素值或百分比，也可以是相应的关键词。</a:t>
          </a:r>
          <a:endParaRPr lang="zh-CN" altLang="en-US" sz="12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4299925" y="-1697155"/>
        <a:ext cx="837400" cy="4441059"/>
      </dsp:txXfrm>
    </dsp:sp>
    <dsp:sp modelId="{FD510E50-A51C-4B5A-BD42-92D1111D0D9E}">
      <dsp:nvSpPr>
        <dsp:cNvPr id="3" name="圆角矩形 2"/>
        <dsp:cNvSpPr/>
      </dsp:nvSpPr>
      <dsp:spPr bwMode="white">
        <a:xfrm>
          <a:off x="0" y="0"/>
          <a:ext cx="2498096" cy="104675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38100" rIns="762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渐变形状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0"/>
        <a:ext cx="2498096" cy="1046750"/>
      </dsp:txXfrm>
    </dsp:sp>
    <dsp:sp modelId="{E4970DD5-057A-493B-A875-15EFAB34358A}">
      <dsp:nvSpPr>
        <dsp:cNvPr id="6" name="同侧圆角矩形 5"/>
        <dsp:cNvSpPr/>
      </dsp:nvSpPr>
      <dsp:spPr bwMode="white">
        <a:xfrm rot="5400000">
          <a:off x="4299925" y="-598067"/>
          <a:ext cx="837400" cy="4441059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  <a:hueOff val="690000"/>
            <a:satOff val="-12352"/>
            <a:lumOff val="196"/>
            <a:alpha val="90196"/>
          </a:schemeClr>
        </a:lnRef>
        <a:fillRef idx="1">
          <a:schemeClr val="accent4">
            <a:tint val="40000"/>
            <a:alpha val="90000"/>
            <a:hueOff val="690000"/>
            <a:satOff val="-12352"/>
            <a:lumOff val="196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圆心位置用于确定元素渐变的中心位置，使用“</a:t>
          </a:r>
          <a:r>
            <a:rPr lang="en-US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at”</a:t>
          </a:r>
          <a:r>
            <a: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加上关键词或参数值来定义径向渐变的中心位置。</a:t>
          </a:r>
          <a:endParaRPr lang="zh-CN" altLang="en-US" sz="12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4299925" y="-598067"/>
        <a:ext cx="837400" cy="4441059"/>
      </dsp:txXfrm>
    </dsp:sp>
    <dsp:sp modelId="{D6EFAC93-DB89-4804-AC80-ED319A2FBDFC}">
      <dsp:nvSpPr>
        <dsp:cNvPr id="5" name="圆角矩形 4"/>
        <dsp:cNvSpPr/>
      </dsp:nvSpPr>
      <dsp:spPr bwMode="white">
        <a:xfrm>
          <a:off x="0" y="1099088"/>
          <a:ext cx="2498096" cy="104675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930000"/>
            <a:satOff val="-28234"/>
            <a:lumOff val="941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38100" rIns="762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圆心位置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1099088"/>
        <a:ext cx="2498096" cy="1046750"/>
      </dsp:txXfrm>
    </dsp:sp>
    <dsp:sp modelId="{58B9793B-938F-4118-A657-CBA711847ACB}">
      <dsp:nvSpPr>
        <dsp:cNvPr id="8" name="同侧圆角矩形 7"/>
        <dsp:cNvSpPr/>
      </dsp:nvSpPr>
      <dsp:spPr bwMode="white">
        <a:xfrm rot="5400000">
          <a:off x="4299925" y="501020"/>
          <a:ext cx="837400" cy="4441059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  <a:hueOff val="1380000"/>
            <a:satOff val="-24705"/>
            <a:lumOff val="392"/>
            <a:alpha val="90196"/>
          </a:schemeClr>
        </a:lnRef>
        <a:fillRef idx="1">
          <a:schemeClr val="accent4">
            <a:tint val="40000"/>
            <a:alpha val="90000"/>
            <a:hueOff val="1380000"/>
            <a:satOff val="-24705"/>
            <a:lumOff val="392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“颜色值</a:t>
          </a:r>
          <a:r>
            <a:rPr lang="en-US" altLang="en-US" sz="12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1”</a:t>
          </a:r>
          <a:r>
            <a:rPr lang="zh-CN" altLang="en-US" sz="12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表示起始颜色，“颜色值</a:t>
          </a:r>
          <a:r>
            <a:rPr lang="en-US" altLang="en-US" sz="12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n”</a:t>
          </a:r>
          <a:r>
            <a:rPr lang="zh-CN" altLang="en-US" sz="12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表示结束颜色，起始颜色和结束颜色之间可以添加多个颜色值，各颜色值之间用“</a:t>
          </a:r>
          <a:r>
            <a:rPr lang="en-US" altLang="en-US" sz="12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,”</a:t>
          </a:r>
          <a:r>
            <a:rPr lang="zh-CN" altLang="en-US" sz="12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隔开。</a:t>
          </a:r>
          <a:endParaRPr lang="zh-CN" altLang="en-US" sz="12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4299925" y="501020"/>
        <a:ext cx="837400" cy="4441059"/>
      </dsp:txXfrm>
    </dsp:sp>
    <dsp:sp modelId="{BBEDBCDE-6BF7-45DA-B909-109318D12ED3}">
      <dsp:nvSpPr>
        <dsp:cNvPr id="7" name="圆角矩形 6"/>
        <dsp:cNvSpPr/>
      </dsp:nvSpPr>
      <dsp:spPr bwMode="white">
        <a:xfrm>
          <a:off x="0" y="2198175"/>
          <a:ext cx="2498096" cy="104675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1860000"/>
            <a:satOff val="-56470"/>
            <a:lumOff val="1882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38100" rIns="762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颜色值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2198175"/>
        <a:ext cx="2498096" cy="1046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33DDC5-636D-4B98-8CD9-48D755E1094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540" name="Rectangle 4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874010" y="698500"/>
            <a:ext cx="3424555" cy="668020"/>
          </a:xfrm>
          <a:prstGeom prst="rect">
            <a:avLst/>
          </a:prstGeom>
          <a:solidFill>
            <a:srgbClr val="1369B2"/>
          </a:solidFill>
          <a:ln w="28575" cap="flat" cmpd="sng" algn="ctr">
            <a:solidFill>
              <a:srgbClr val="1369B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690563" y="220663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✎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131560" y="309245"/>
            <a:ext cx="2555240" cy="59245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457200" y="12065"/>
            <a:ext cx="1216660" cy="101536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019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2395220" y="2052320"/>
            <a:ext cx="4114800" cy="571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 userDrawn="1"/>
        </p:nvSpPr>
        <p:spPr>
          <a:xfrm>
            <a:off x="19050" y="5767705"/>
            <a:ext cx="9103995" cy="109029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oleObject" Target="../embeddings/Workbook1.xls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6.xml"/><Relationship Id="rId1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tags" Target="../tags/tag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6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1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1" Type="http://schemas.openxmlformats.org/officeDocument/2006/relationships/tags" Target="../tags/tag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1588" y="2641600"/>
            <a:ext cx="9144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第五章  盒子模型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13"/>
          <p:cNvSpPr>
            <a:spLocks noChangeArrowheads="1"/>
          </p:cNvSpPr>
          <p:nvPr/>
        </p:nvSpPr>
        <p:spPr bwMode="auto">
          <a:xfrm>
            <a:off x="5299075" y="5497513"/>
            <a:ext cx="3111500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A1D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圆角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92A1D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A1D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元素类型的转换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92A1D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92A1D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052" name="矩形 8"/>
          <p:cNvSpPr/>
          <p:nvPr/>
        </p:nvSpPr>
        <p:spPr>
          <a:xfrm>
            <a:off x="2800350" y="5497830"/>
            <a:ext cx="261778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92A1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背景属性</a:t>
            </a:r>
            <a:endParaRPr lang="en-US" altLang="zh-CN" dirty="0">
              <a:solidFill>
                <a:srgbClr val="92A1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92A1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阴影</a:t>
            </a:r>
            <a:endParaRPr lang="zh-CN" altLang="en-US" dirty="0">
              <a:solidFill>
                <a:srgbClr val="92A1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3" name="组合 9"/>
          <p:cNvGrpSpPr/>
          <p:nvPr/>
        </p:nvGrpSpPr>
        <p:grpSpPr>
          <a:xfrm>
            <a:off x="1719263" y="5541963"/>
            <a:ext cx="882650" cy="792162"/>
            <a:chOff x="807239" y="5631842"/>
            <a:chExt cx="880957" cy="792000"/>
          </a:xfrm>
        </p:grpSpPr>
        <p:sp>
          <p:nvSpPr>
            <p:cNvPr id="11" name="椭圆 10"/>
            <p:cNvSpPr/>
            <p:nvPr/>
          </p:nvSpPr>
          <p:spPr bwMode="auto">
            <a:xfrm>
              <a:off x="846850" y="5631842"/>
              <a:ext cx="792228" cy="792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5" name="矩形 4"/>
            <p:cNvSpPr/>
            <p:nvPr/>
          </p:nvSpPr>
          <p:spPr>
            <a:xfrm>
              <a:off x="807239" y="5815954"/>
              <a:ext cx="880957" cy="3692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HTML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5.1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认识盒子模型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67" name="Text Box 5"/>
          <p:cNvSpPr txBox="1"/>
          <p:nvPr/>
        </p:nvSpPr>
        <p:spPr>
          <a:xfrm>
            <a:off x="3352800" y="3402013"/>
            <a:ext cx="3376613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3327400" y="3289300"/>
            <a:ext cx="270192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solidFill>
                  <a:srgbClr val="1369B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联想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一下生活中常见的</a:t>
            </a:r>
            <a:r>
              <a:rPr lang="zh-CN" altLang="en-US" sz="2400" dirty="0">
                <a:solidFill>
                  <a:srgbClr val="1369B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盒子模型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？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9" name="Picture 8" descr="便当盒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725" y="3389313"/>
            <a:ext cx="1279525" cy="96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虚尾箭头 28"/>
          <p:cNvSpPr/>
          <p:nvPr/>
        </p:nvSpPr>
        <p:spPr>
          <a:xfrm rot="5400000">
            <a:off x="4295775" y="4503738"/>
            <a:ext cx="739775" cy="673100"/>
          </a:xfrm>
          <a:custGeom>
            <a:avLst/>
            <a:gdLst>
              <a:gd name="txL" fmla="*/ 3375 w 21600"/>
              <a:gd name="txT" fmla="*/ 5400 h 21600"/>
              <a:gd name="txR" fmla="*/ 16693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1786" y="0"/>
                </a:moveTo>
                <a:lnTo>
                  <a:pt x="117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1786" y="16200"/>
                </a:lnTo>
                <a:lnTo>
                  <a:pt x="11786" y="21600"/>
                </a:lnTo>
                <a:lnTo>
                  <a:pt x="21600" y="10800"/>
                </a:lnTo>
                <a:lnTo>
                  <a:pt x="11786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ACE6">
              <a:alpha val="100000"/>
            </a:srgbClr>
          </a:solidFill>
          <a:ln w="19050" cap="flat" cmpd="sng">
            <a:solidFill>
              <a:srgbClr val="00ACE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1" name="Picture 10" descr="D:\幻灯片\图片\盒子2.png盒子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2108200"/>
            <a:ext cx="1109663" cy="1030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D:\幻灯片\图片\盒子3.png盒子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863" y="2135188"/>
            <a:ext cx="1038225" cy="96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Text Box 14"/>
          <p:cNvSpPr txBox="1"/>
          <p:nvPr/>
        </p:nvSpPr>
        <p:spPr>
          <a:xfrm>
            <a:off x="3322638" y="5553075"/>
            <a:ext cx="3001962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63" y="5346700"/>
            <a:ext cx="9139237" cy="576263"/>
            <a:chOff x="4763" y="4781550"/>
            <a:chExt cx="9164637" cy="576263"/>
          </a:xfrm>
        </p:grpSpPr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763" y="4781550"/>
              <a:ext cx="9164637" cy="57626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00ACE6">
                    <a:alpha val="84000"/>
                  </a:srgb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77" name="Text Box 15"/>
            <p:cNvSpPr txBox="1"/>
            <p:nvPr/>
          </p:nvSpPr>
          <p:spPr>
            <a:xfrm>
              <a:off x="3306763" y="4814888"/>
              <a:ext cx="270939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它们的共同特点</a:t>
              </a:r>
              <a:endPara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838" y="3263900"/>
            <a:ext cx="968375" cy="1157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944245" y="2727960"/>
            <a:ext cx="3514090" cy="140271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910"/>
              </a:spcAft>
            </a:pPr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看透网页布局的本质</a:t>
            </a:r>
            <a:endParaRPr lang="zh-TW" sz="1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网页布局过程：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en-US" sz="1000">
                <a:solidFill>
                  <a:srgbClr val="262626"/>
                </a:solidFill>
                <a:latin typeface="Arial" panose="020B0604020202020204"/>
              </a:rPr>
              <a:t>1. 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先准备好相关的网页元素，网页元素基本都是盒子</a:t>
            </a:r>
            <a:r>
              <a:rPr lang="en-US" sz="1000">
                <a:solidFill>
                  <a:srgbClr val="262626"/>
                </a:solidFill>
                <a:latin typeface="Arial" panose="020B0604020202020204"/>
              </a:rPr>
              <a:t>Box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solidFill>
                  <a:srgbClr val="262626"/>
                </a:solidFill>
                <a:latin typeface="Arial" panose="020B0604020202020204"/>
                <a:ea typeface="Arial" panose="020B0604020202020204"/>
              </a:rPr>
              <a:t>2. 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sz="1000">
                <a:solidFill>
                  <a:srgbClr val="262626"/>
                </a:solidFill>
                <a:latin typeface="Arial" panose="020B0604020202020204"/>
              </a:rPr>
              <a:t>CSS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设置好盒子样式，然后摆放到相应位置。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/>
            <a:r>
              <a:rPr lang="en-US" sz="1000">
                <a:solidFill>
                  <a:srgbClr val="262626"/>
                </a:solidFill>
                <a:latin typeface="Arial" panose="020B0604020202020204"/>
              </a:rPr>
              <a:t>3. 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往盒子里面装内容.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4372" y="4457446"/>
            <a:ext cx="2697480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网页布局的核心本质:就是利用</a:t>
            </a:r>
            <a:r>
              <a:rPr lang="en-US" sz="1000">
                <a:solidFill>
                  <a:srgbClr val="262626"/>
                </a:solidFill>
                <a:latin typeface="Arial" panose="020B0604020202020204"/>
              </a:rPr>
              <a:t>css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摆盒子。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735" y="1138555"/>
            <a:ext cx="8658860" cy="796925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sz="1600"/>
              <a:t>所谓盒子模型就是把HTML页面中的元素看作是一个矩形的盒子，也就是一个盛装内容的容器。</a:t>
            </a:r>
            <a:endParaRPr sz="1600"/>
          </a:p>
          <a:p>
            <a:pPr indent="0" algn="l"/>
            <a:endParaRPr sz="1600"/>
          </a:p>
          <a:p>
            <a:pPr indent="0" algn="l"/>
            <a:r>
              <a:rPr sz="1600"/>
              <a:t>每个矩形都由元素的内容（content）、内边距（padding）、边框(border)和外边距(margin)组成。</a:t>
            </a:r>
            <a:endParaRPr sz="1600"/>
          </a:p>
        </p:txBody>
      </p:sp>
      <p:sp>
        <p:nvSpPr>
          <p:cNvPr id="7" name="矩形 6"/>
          <p:cNvSpPr/>
          <p:nvPr/>
        </p:nvSpPr>
        <p:spPr>
          <a:xfrm>
            <a:off x="943991" y="4823079"/>
            <a:ext cx="6275832" cy="1706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000">
                <a:solidFill>
                  <a:srgbClr val="262626"/>
                </a:solidFill>
                <a:latin typeface="Arial" panose="020B0604020202020204"/>
              </a:rPr>
              <a:t>CSS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盒子模型本质上是一个盒子，封装周围的</a:t>
            </a:r>
            <a:r>
              <a:rPr lang="en-US" sz="1000">
                <a:solidFill>
                  <a:srgbClr val="262626"/>
                </a:solidFill>
                <a:latin typeface="Arial" panose="020B0604020202020204"/>
              </a:rPr>
              <a:t>HTML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元素，它包括:边框、外边距、内边距、和实际内容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50315" y="5307965"/>
            <a:ext cx="50939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页面布局要学习三大核心，盒子模型,浮动和定位.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5.1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认识盒子模型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291" name="Text Box 8"/>
          <p:cNvSpPr txBox="1"/>
          <p:nvPr/>
        </p:nvSpPr>
        <p:spPr>
          <a:xfrm>
            <a:off x="1758950" y="1470025"/>
            <a:ext cx="5327650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以</a:t>
            </a:r>
            <a:r>
              <a:rPr lang="zh-CN" altLang="en-US" sz="2800" b="1" dirty="0">
                <a:solidFill>
                  <a:srgbClr val="1369B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手机盒子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为例，分析</a:t>
            </a:r>
            <a:r>
              <a:rPr lang="zh-CN" altLang="en-US" sz="3600" b="1" dirty="0">
                <a:solidFill>
                  <a:srgbClr val="1369B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盒子模型</a:t>
            </a:r>
            <a:endParaRPr lang="zh-CN" altLang="en-US" sz="3600" b="1" dirty="0">
              <a:solidFill>
                <a:srgbClr val="1369B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虚尾箭头 28"/>
          <p:cNvSpPr/>
          <p:nvPr/>
        </p:nvSpPr>
        <p:spPr>
          <a:xfrm rot="5400000">
            <a:off x="4165600" y="2144713"/>
            <a:ext cx="374650" cy="430212"/>
          </a:xfrm>
          <a:custGeom>
            <a:avLst/>
            <a:gdLst>
              <a:gd name="txL" fmla="*/ 3375 w 21600"/>
              <a:gd name="txT" fmla="*/ 5400 h 21600"/>
              <a:gd name="txR" fmla="*/ 16693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1786" y="0"/>
                </a:moveTo>
                <a:lnTo>
                  <a:pt x="117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1786" y="16200"/>
                </a:lnTo>
                <a:lnTo>
                  <a:pt x="11786" y="21600"/>
                </a:lnTo>
                <a:lnTo>
                  <a:pt x="21600" y="10800"/>
                </a:lnTo>
                <a:lnTo>
                  <a:pt x="11786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ACE6">
              <a:alpha val="100000"/>
            </a:srgbClr>
          </a:solidFill>
          <a:ln w="19050" cap="flat" cmpd="sng">
            <a:solidFill>
              <a:srgbClr val="00ACE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38" y="2686050"/>
            <a:ext cx="5227637" cy="305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9915" y="1168400"/>
            <a:ext cx="7821930" cy="4425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sz="16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要想随心所欲地控制页面中每个盒子的样式，还需要掌握盒子模型的相关属性，盒子模型的相关属性就是</a:t>
            </a:r>
            <a:r>
              <a:rPr sz="16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宽高</a:t>
            </a:r>
            <a:r>
              <a:rPr lang="zh-CN" sz="16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16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边框、边距、背景等</a:t>
            </a:r>
            <a:endParaRPr sz="1600" b="1" spc="-20" dirty="0">
              <a:solidFill>
                <a:srgbClr val="252525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能够认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识 </a:t>
            </a:r>
            <a:r>
              <a:rPr sz="1600" b="1" spc="-2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盒子模型的组</a:t>
            </a:r>
            <a:r>
              <a:rPr sz="1600" b="1" spc="-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 </a:t>
            </a:r>
            <a:r>
              <a:rPr sz="1600" b="1" spc="-5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6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能够掌握盒子模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型 </a:t>
            </a:r>
            <a:r>
              <a:rPr sz="1600" b="1" spc="-2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边框</a:t>
            </a:r>
            <a:r>
              <a:rPr sz="1600" b="1" spc="-5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1600" b="1" spc="-2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内边距</a:t>
            </a:r>
            <a:r>
              <a:rPr sz="1600" b="1" spc="-5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1600" b="1" spc="-2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外边</a:t>
            </a:r>
            <a:r>
              <a:rPr sz="1600" b="1" spc="-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距 </a:t>
            </a:r>
            <a:r>
              <a:rPr lang="zh-CN" sz="1600" b="1" spc="-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、背景</a:t>
            </a:r>
            <a:r>
              <a:rPr sz="16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sz="1600" b="1" spc="-2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设置方</a:t>
            </a:r>
            <a:r>
              <a:rPr sz="1600" b="1" spc="-5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法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b="1" spc="-1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学习路径</a:t>
            </a:r>
            <a:r>
              <a:rPr b="1" spc="-6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tabLst>
                <a:tab pos="372110" algn="l"/>
              </a:tabLst>
            </a:pPr>
            <a:r>
              <a:rPr spc="85" dirty="0">
                <a:solidFill>
                  <a:srgbClr val="404040"/>
                </a:solidFill>
                <a:latin typeface="PMingLiU"/>
                <a:cs typeface="PMingLiU"/>
                <a:sym typeface="+mn-ea"/>
              </a:rPr>
              <a:t>1.</a:t>
            </a:r>
            <a:r>
              <a:rPr dirty="0">
                <a:solidFill>
                  <a:srgbClr val="404040"/>
                </a:solidFill>
                <a:latin typeface="PMingLiU"/>
                <a:cs typeface="PMingLiU"/>
                <a:sym typeface="+mn-ea"/>
              </a:rPr>
              <a:t>	</a:t>
            </a:r>
            <a:r>
              <a:rPr spc="-1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盒子模型的介</a:t>
            </a:r>
            <a:r>
              <a:rPr spc="-5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绍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72110" algn="l"/>
              </a:tabLst>
            </a:pPr>
            <a:r>
              <a:rPr spc="85" dirty="0">
                <a:solidFill>
                  <a:srgbClr val="404040"/>
                </a:solidFill>
                <a:latin typeface="PMingLiU"/>
                <a:cs typeface="PMingLiU"/>
                <a:sym typeface="+mn-ea"/>
              </a:rPr>
              <a:t>2.</a:t>
            </a:r>
            <a:r>
              <a:rPr dirty="0">
                <a:solidFill>
                  <a:srgbClr val="404040"/>
                </a:solidFill>
                <a:latin typeface="PMingLiU"/>
                <a:cs typeface="PMingLiU"/>
                <a:sym typeface="+mn-ea"/>
              </a:rPr>
              <a:t>	</a:t>
            </a:r>
            <a:r>
              <a:rPr spc="-10" dirty="0">
                <a:latin typeface="PMingLiU"/>
                <a:cs typeface="PMingLiU"/>
                <a:sym typeface="+mn-ea"/>
              </a:rPr>
              <a:t>内容区域的宽度和高</a:t>
            </a:r>
            <a:r>
              <a:rPr spc="-50" dirty="0">
                <a:latin typeface="PMingLiU"/>
                <a:cs typeface="PMingLiU"/>
                <a:sym typeface="+mn-ea"/>
              </a:rPr>
              <a:t>度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72110" algn="l"/>
              </a:tabLst>
            </a:pPr>
            <a:r>
              <a:rPr spc="85" dirty="0">
                <a:solidFill>
                  <a:srgbClr val="404040"/>
                </a:solidFill>
                <a:latin typeface="PMingLiU"/>
                <a:cs typeface="PMingLiU"/>
                <a:sym typeface="+mn-ea"/>
              </a:rPr>
              <a:t>3.</a:t>
            </a:r>
            <a:r>
              <a:rPr dirty="0">
                <a:solidFill>
                  <a:srgbClr val="404040"/>
                </a:solidFill>
                <a:latin typeface="PMingLiU"/>
                <a:cs typeface="PMingLiU"/>
                <a:sym typeface="+mn-ea"/>
              </a:rPr>
              <a:t>	</a:t>
            </a:r>
            <a:r>
              <a:rPr spc="-10" dirty="0">
                <a:latin typeface="PMingLiU"/>
                <a:cs typeface="PMingLiU"/>
                <a:sym typeface="+mn-ea"/>
              </a:rPr>
              <a:t>边框</a:t>
            </a:r>
            <a:r>
              <a:rPr dirty="0">
                <a:latin typeface="PMingLiU"/>
                <a:cs typeface="PMingLiU"/>
                <a:sym typeface="+mn-ea"/>
              </a:rPr>
              <a:t>（ </a:t>
            </a:r>
            <a:r>
              <a:rPr spc="195" dirty="0">
                <a:latin typeface="PMingLiU"/>
                <a:cs typeface="PMingLiU"/>
                <a:sym typeface="+mn-ea"/>
              </a:rPr>
              <a:t>border</a:t>
            </a:r>
            <a:r>
              <a:rPr spc="-5" dirty="0">
                <a:latin typeface="PMingLiU"/>
                <a:cs typeface="PMingLiU"/>
                <a:sym typeface="+mn-ea"/>
              </a:rPr>
              <a:t> </a:t>
            </a:r>
            <a:r>
              <a:rPr spc="-50" dirty="0">
                <a:latin typeface="PMingLiU"/>
                <a:cs typeface="PMingLiU"/>
                <a:sym typeface="+mn-ea"/>
              </a:rPr>
              <a:t>）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72110" algn="l"/>
              </a:tabLst>
            </a:pPr>
            <a:r>
              <a:rPr spc="85" dirty="0">
                <a:solidFill>
                  <a:srgbClr val="404040"/>
                </a:solidFill>
                <a:latin typeface="PMingLiU"/>
                <a:cs typeface="PMingLiU"/>
                <a:sym typeface="+mn-ea"/>
              </a:rPr>
              <a:t>4.</a:t>
            </a:r>
            <a:r>
              <a:rPr dirty="0">
                <a:solidFill>
                  <a:srgbClr val="404040"/>
                </a:solidFill>
                <a:latin typeface="PMingLiU"/>
                <a:cs typeface="PMingLiU"/>
                <a:sym typeface="+mn-ea"/>
              </a:rPr>
              <a:t>	</a:t>
            </a:r>
            <a:r>
              <a:rPr spc="-10" dirty="0">
                <a:latin typeface="PMingLiU"/>
                <a:cs typeface="PMingLiU"/>
                <a:sym typeface="+mn-ea"/>
              </a:rPr>
              <a:t>内边距</a:t>
            </a:r>
            <a:r>
              <a:rPr dirty="0">
                <a:latin typeface="PMingLiU"/>
                <a:cs typeface="PMingLiU"/>
                <a:sym typeface="+mn-ea"/>
              </a:rPr>
              <a:t>（</a:t>
            </a:r>
            <a:r>
              <a:rPr spc="5" dirty="0">
                <a:latin typeface="PMingLiU"/>
                <a:cs typeface="PMingLiU"/>
                <a:sym typeface="+mn-ea"/>
              </a:rPr>
              <a:t> </a:t>
            </a:r>
            <a:r>
              <a:rPr spc="220" dirty="0">
                <a:latin typeface="PMingLiU"/>
                <a:cs typeface="PMingLiU"/>
                <a:sym typeface="+mn-ea"/>
              </a:rPr>
              <a:t>padding</a:t>
            </a:r>
            <a:r>
              <a:rPr spc="10" dirty="0">
                <a:latin typeface="PMingLiU"/>
                <a:cs typeface="PMingLiU"/>
                <a:sym typeface="+mn-ea"/>
              </a:rPr>
              <a:t> </a:t>
            </a:r>
            <a:r>
              <a:rPr spc="-50" dirty="0">
                <a:latin typeface="PMingLiU"/>
                <a:cs typeface="PMingLiU"/>
                <a:sym typeface="+mn-ea"/>
              </a:rPr>
              <a:t>）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72110" algn="l"/>
              </a:tabLst>
            </a:pPr>
            <a:r>
              <a:rPr spc="85" dirty="0">
                <a:solidFill>
                  <a:srgbClr val="404040"/>
                </a:solidFill>
                <a:latin typeface="PMingLiU"/>
                <a:cs typeface="PMingLiU"/>
                <a:sym typeface="+mn-ea"/>
              </a:rPr>
              <a:t>5.</a:t>
            </a:r>
            <a:r>
              <a:rPr dirty="0">
                <a:solidFill>
                  <a:srgbClr val="404040"/>
                </a:solidFill>
                <a:latin typeface="PMingLiU"/>
                <a:cs typeface="PMingLiU"/>
                <a:sym typeface="+mn-ea"/>
              </a:rPr>
              <a:t>	</a:t>
            </a:r>
            <a:r>
              <a:rPr spc="-10" dirty="0">
                <a:latin typeface="PMingLiU"/>
                <a:cs typeface="PMingLiU"/>
                <a:sym typeface="+mn-ea"/>
              </a:rPr>
              <a:t>外边距</a:t>
            </a:r>
            <a:r>
              <a:rPr spc="130" dirty="0">
                <a:latin typeface="PMingLiU"/>
                <a:cs typeface="PMingLiU"/>
                <a:sym typeface="+mn-ea"/>
              </a:rPr>
              <a:t>（margin）</a:t>
            </a:r>
            <a:endParaRPr spc="130" dirty="0">
              <a:latin typeface="PMingLiU"/>
              <a:cs typeface="PMingLiU"/>
              <a:sym typeface="+mn-ea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72110" algn="l"/>
              </a:tabLst>
            </a:pPr>
            <a:r>
              <a:rPr lang="en-US" altLang="zh-CN"/>
              <a:t>6.</a:t>
            </a:r>
            <a:r>
              <a:rPr lang="zh-CN" altLang="en-US"/>
              <a:t>背景属性（</a:t>
            </a:r>
            <a:r>
              <a:rPr lang="en-US" altLang="zh-CN"/>
              <a:t>background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4132" y="1129557"/>
            <a:ext cx="7910036" cy="24472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1.1</a:t>
            </a:r>
            <a:r>
              <a:rPr sz="1350" b="1" spc="-4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盒</a:t>
            </a:r>
            <a:r>
              <a:rPr sz="135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子模型的介</a:t>
            </a:r>
            <a:r>
              <a:rPr sz="135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绍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sz="1015" spc="85" dirty="0">
                <a:solidFill>
                  <a:srgbClr val="404040"/>
                </a:solidFill>
                <a:latin typeface="PMingLiU"/>
                <a:cs typeface="PMingLiU"/>
              </a:rPr>
              <a:t>1.</a:t>
            </a:r>
            <a:r>
              <a:rPr sz="1015" dirty="0">
                <a:solidFill>
                  <a:srgbClr val="404040"/>
                </a:solidFill>
                <a:latin typeface="PMingLiU"/>
                <a:cs typeface="PMingLiU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盒子的概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念</a:t>
            </a:r>
            <a:endParaRPr sz="12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050" spc="90" dirty="0">
                <a:latin typeface="PMingLiU"/>
                <a:cs typeface="PMingLiU"/>
              </a:rPr>
              <a:t>1.</a:t>
            </a:r>
            <a:r>
              <a:rPr sz="1050" dirty="0">
                <a:latin typeface="PMingLiU"/>
                <a:cs typeface="PMingLiU"/>
              </a:rPr>
              <a:t>	</a:t>
            </a:r>
            <a:r>
              <a:rPr sz="1050" spc="-20" dirty="0">
                <a:latin typeface="PMingLiU"/>
                <a:cs typeface="PMingLiU"/>
              </a:rPr>
              <a:t>页面中的每一个标签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都可看做是一</a:t>
            </a:r>
            <a:r>
              <a:rPr sz="1050" spc="110" dirty="0">
                <a:latin typeface="PMingLiU"/>
                <a:cs typeface="PMingLiU"/>
              </a:rPr>
              <a:t>个 </a:t>
            </a:r>
            <a:r>
              <a:rPr sz="1050" spc="-40" dirty="0">
                <a:solidFill>
                  <a:srgbClr val="AC2B25"/>
                </a:solidFill>
                <a:latin typeface="PMingLiU"/>
                <a:cs typeface="PMingLiU"/>
              </a:rPr>
              <a:t>“</a:t>
            </a:r>
            <a:r>
              <a:rPr sz="1050" spc="-20" dirty="0">
                <a:solidFill>
                  <a:srgbClr val="AC2B25"/>
                </a:solidFill>
                <a:latin typeface="PMingLiU"/>
                <a:cs typeface="PMingLiU"/>
              </a:rPr>
              <a:t>盒子</a:t>
            </a:r>
            <a:r>
              <a:rPr sz="1050" spc="-40" dirty="0">
                <a:solidFill>
                  <a:srgbClr val="AC2B25"/>
                </a:solidFill>
                <a:latin typeface="PMingLiU"/>
                <a:cs typeface="PMingLiU"/>
              </a:rPr>
              <a:t>”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通过盒子的视角更方便的进行布</a:t>
            </a:r>
            <a:r>
              <a:rPr sz="1050" spc="-50" dirty="0">
                <a:latin typeface="PMingLiU"/>
                <a:cs typeface="PMingLiU"/>
              </a:rPr>
              <a:t>局</a:t>
            </a:r>
            <a:endParaRPr sz="105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175"/>
              </a:spcBef>
              <a:tabLst>
                <a:tab pos="731520" algn="l"/>
              </a:tabLst>
            </a:pPr>
            <a:r>
              <a:rPr sz="1050" spc="90" dirty="0">
                <a:latin typeface="PMingLiU"/>
                <a:cs typeface="PMingLiU"/>
              </a:rPr>
              <a:t>2.</a:t>
            </a:r>
            <a:r>
              <a:rPr sz="1050" dirty="0">
                <a:latin typeface="PMingLiU"/>
                <a:cs typeface="PMingLiU"/>
              </a:rPr>
              <a:t>	</a:t>
            </a:r>
            <a:r>
              <a:rPr sz="1050" spc="-20" dirty="0">
                <a:latin typeface="PMingLiU"/>
                <a:cs typeface="PMingLiU"/>
              </a:rPr>
              <a:t>浏览器在渲染</a:t>
            </a:r>
            <a:r>
              <a:rPr sz="1050" spc="-40" dirty="0">
                <a:latin typeface="PMingLiU"/>
                <a:cs typeface="PMingLiU"/>
              </a:rPr>
              <a:t>（</a:t>
            </a:r>
            <a:r>
              <a:rPr sz="1050" spc="-20" dirty="0">
                <a:latin typeface="PMingLiU"/>
                <a:cs typeface="PMingLiU"/>
              </a:rPr>
              <a:t>显示</a:t>
            </a:r>
            <a:r>
              <a:rPr sz="1050" spc="-40" dirty="0">
                <a:latin typeface="PMingLiU"/>
                <a:cs typeface="PMingLiU"/>
              </a:rPr>
              <a:t>）</a:t>
            </a:r>
            <a:r>
              <a:rPr sz="1050" spc="-20" dirty="0">
                <a:latin typeface="PMingLiU"/>
                <a:cs typeface="PMingLiU"/>
              </a:rPr>
              <a:t>网页时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会将网页中的元素看做是一个个的矩形区域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我们也形象的称之</a:t>
            </a:r>
            <a:r>
              <a:rPr sz="1050" spc="140" dirty="0">
                <a:latin typeface="PMingLiU"/>
                <a:cs typeface="PMingLiU"/>
              </a:rPr>
              <a:t>为 </a:t>
            </a:r>
            <a:r>
              <a:rPr sz="1050" spc="-35" dirty="0">
                <a:solidFill>
                  <a:srgbClr val="AC2B25"/>
                </a:solidFill>
                <a:latin typeface="PMingLiU"/>
                <a:cs typeface="PMingLiU"/>
              </a:rPr>
              <a:t>盒子</a:t>
            </a:r>
            <a:endParaRPr sz="10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372110" algn="l"/>
              </a:tabLst>
            </a:pPr>
            <a:r>
              <a:rPr sz="1015" spc="85" dirty="0">
                <a:solidFill>
                  <a:srgbClr val="404040"/>
                </a:solidFill>
                <a:latin typeface="PMingLiU"/>
                <a:cs typeface="PMingLiU"/>
              </a:rPr>
              <a:t>2.</a:t>
            </a:r>
            <a:r>
              <a:rPr sz="1015" dirty="0">
                <a:solidFill>
                  <a:srgbClr val="404040"/>
                </a:solidFill>
                <a:latin typeface="PMingLiU"/>
                <a:cs typeface="PMingLiU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盒子模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型</a:t>
            </a:r>
            <a:endParaRPr sz="12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050" spc="-5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05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050" dirty="0">
                <a:latin typeface="PMingLiU"/>
                <a:cs typeface="PMingLiU"/>
              </a:rPr>
              <a:t>CSS</a:t>
            </a:r>
            <a:r>
              <a:rPr sz="1050" spc="140" dirty="0">
                <a:latin typeface="PMingLiU"/>
                <a:cs typeface="PMingLiU"/>
              </a:rPr>
              <a:t> 中</a:t>
            </a:r>
            <a:r>
              <a:rPr sz="1050" spc="-20" dirty="0">
                <a:latin typeface="PMingLiU"/>
                <a:cs typeface="PMingLiU"/>
              </a:rPr>
              <a:t>规定每个盒子分别由</a:t>
            </a:r>
            <a:r>
              <a:rPr sz="1050" spc="-40" dirty="0">
                <a:latin typeface="PMingLiU"/>
                <a:cs typeface="PMingLiU"/>
              </a:rPr>
              <a:t>：</a:t>
            </a:r>
            <a:r>
              <a:rPr sz="1050" spc="-20" dirty="0">
                <a:solidFill>
                  <a:srgbClr val="AC2B25"/>
                </a:solidFill>
                <a:latin typeface="PMingLiU"/>
                <a:cs typeface="PMingLiU"/>
              </a:rPr>
              <a:t>内容区域</a:t>
            </a:r>
            <a:r>
              <a:rPr sz="1050" spc="120" dirty="0">
                <a:solidFill>
                  <a:srgbClr val="AC2B25"/>
                </a:solidFill>
                <a:latin typeface="PMingLiU"/>
                <a:cs typeface="PMingLiU"/>
              </a:rPr>
              <a:t>（content）</a:t>
            </a:r>
            <a:r>
              <a:rPr sz="1050" spc="-40" dirty="0">
                <a:solidFill>
                  <a:srgbClr val="AC2B25"/>
                </a:solidFill>
                <a:latin typeface="PMingLiU"/>
                <a:cs typeface="PMingLiU"/>
              </a:rPr>
              <a:t>、</a:t>
            </a:r>
            <a:r>
              <a:rPr sz="1050" spc="-20" dirty="0">
                <a:solidFill>
                  <a:srgbClr val="AC2B25"/>
                </a:solidFill>
                <a:latin typeface="PMingLiU"/>
                <a:cs typeface="PMingLiU"/>
              </a:rPr>
              <a:t>内边距区域</a:t>
            </a:r>
            <a:r>
              <a:rPr sz="1050" spc="145" dirty="0">
                <a:solidFill>
                  <a:srgbClr val="AC2B25"/>
                </a:solidFill>
                <a:latin typeface="PMingLiU"/>
                <a:cs typeface="PMingLiU"/>
              </a:rPr>
              <a:t>（padding）</a:t>
            </a:r>
            <a:r>
              <a:rPr sz="1050" spc="-40" dirty="0">
                <a:solidFill>
                  <a:srgbClr val="AC2B25"/>
                </a:solidFill>
                <a:latin typeface="PMingLiU"/>
                <a:cs typeface="PMingLiU"/>
              </a:rPr>
              <a:t>、</a:t>
            </a:r>
            <a:r>
              <a:rPr sz="1050" spc="-20" dirty="0">
                <a:solidFill>
                  <a:srgbClr val="AC2B25"/>
                </a:solidFill>
                <a:latin typeface="PMingLiU"/>
                <a:cs typeface="PMingLiU"/>
              </a:rPr>
              <a:t>边框区域</a:t>
            </a:r>
            <a:r>
              <a:rPr sz="1050" spc="120" dirty="0">
                <a:solidFill>
                  <a:srgbClr val="AC2B25"/>
                </a:solidFill>
                <a:latin typeface="PMingLiU"/>
                <a:cs typeface="PMingLiU"/>
              </a:rPr>
              <a:t>（border）</a:t>
            </a:r>
            <a:r>
              <a:rPr sz="1050" spc="-40" dirty="0">
                <a:solidFill>
                  <a:srgbClr val="AC2B25"/>
                </a:solidFill>
                <a:latin typeface="PMingLiU"/>
                <a:cs typeface="PMingLiU"/>
              </a:rPr>
              <a:t>、</a:t>
            </a:r>
            <a:r>
              <a:rPr sz="1050" spc="-20" dirty="0">
                <a:solidFill>
                  <a:srgbClr val="AC2B25"/>
                </a:solidFill>
                <a:latin typeface="PMingLiU"/>
                <a:cs typeface="PMingLiU"/>
              </a:rPr>
              <a:t>外边距区域</a:t>
            </a:r>
            <a:r>
              <a:rPr sz="1050" spc="135" dirty="0">
                <a:solidFill>
                  <a:srgbClr val="AC2B25"/>
                </a:solidFill>
                <a:latin typeface="PMingLiU"/>
                <a:cs typeface="PMingLiU"/>
              </a:rPr>
              <a:t>（margin</a:t>
            </a:r>
            <a:r>
              <a:rPr sz="1050" spc="-40" dirty="0">
                <a:solidFill>
                  <a:srgbClr val="AC2B25"/>
                </a:solidFill>
                <a:latin typeface="PMingLiU"/>
                <a:cs typeface="PMingLiU"/>
              </a:rPr>
              <a:t>）</a:t>
            </a:r>
            <a:r>
              <a:rPr sz="1050" spc="-20" dirty="0">
                <a:latin typeface="PMingLiU"/>
                <a:cs typeface="PMingLiU"/>
              </a:rPr>
              <a:t>构成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这就</a:t>
            </a:r>
            <a:r>
              <a:rPr sz="1050" spc="15" dirty="0">
                <a:latin typeface="PMingLiU"/>
                <a:cs typeface="PMingLiU"/>
              </a:rPr>
              <a:t>是 </a:t>
            </a:r>
            <a:r>
              <a:rPr sz="1050" spc="-20" dirty="0">
                <a:solidFill>
                  <a:srgbClr val="AC2B25"/>
                </a:solidFill>
                <a:latin typeface="PMingLiU"/>
                <a:cs typeface="PMingLiU"/>
              </a:rPr>
              <a:t>盒子模</a:t>
            </a:r>
            <a:r>
              <a:rPr sz="1050" spc="-50" dirty="0">
                <a:solidFill>
                  <a:srgbClr val="AC2B25"/>
                </a:solidFill>
                <a:latin typeface="PMingLiU"/>
                <a:cs typeface="PMingLiU"/>
              </a:rPr>
              <a:t>型</a:t>
            </a:r>
            <a:endParaRPr sz="10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372110" algn="l"/>
              </a:tabLst>
            </a:pPr>
            <a:r>
              <a:rPr sz="1015" spc="85" dirty="0">
                <a:solidFill>
                  <a:srgbClr val="404040"/>
                </a:solidFill>
                <a:latin typeface="PMingLiU"/>
                <a:cs typeface="PMingLiU"/>
              </a:rPr>
              <a:t>3.</a:t>
            </a:r>
            <a:r>
              <a:rPr sz="1015" dirty="0">
                <a:solidFill>
                  <a:srgbClr val="404040"/>
                </a:solidFill>
                <a:latin typeface="PMingLiU"/>
                <a:cs typeface="PMingLiU"/>
              </a:rPr>
              <a:t>	</a:t>
            </a:r>
            <a:r>
              <a:rPr sz="1200" spc="-10" dirty="0">
                <a:latin typeface="PMingLiU"/>
                <a:cs typeface="PMingLiU"/>
              </a:rPr>
              <a:t>记忆</a:t>
            </a:r>
            <a:r>
              <a:rPr sz="1200" spc="-35" dirty="0">
                <a:latin typeface="PMingLiU"/>
                <a:cs typeface="PMingLiU"/>
              </a:rPr>
              <a:t>：</a:t>
            </a:r>
            <a:r>
              <a:rPr sz="1200" spc="-10" dirty="0">
                <a:latin typeface="PMingLiU"/>
                <a:cs typeface="PMingLiU"/>
              </a:rPr>
              <a:t>可以联想现实中的包装</a:t>
            </a:r>
            <a:r>
              <a:rPr sz="1200" spc="-50" dirty="0">
                <a:latin typeface="PMingLiU"/>
                <a:cs typeface="PMingLiU"/>
              </a:rPr>
              <a:t>盒</a:t>
            </a:r>
            <a:endParaRPr sz="1200">
              <a:latin typeface="PMingLiU"/>
              <a:cs typeface="PMingLiU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7824" y="4091940"/>
            <a:ext cx="3162776" cy="1825466"/>
            <a:chOff x="1170432" y="4312920"/>
            <a:chExt cx="4217035" cy="243395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71956" y="4312920"/>
              <a:ext cx="3261360" cy="24338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0432" y="4312920"/>
              <a:ext cx="4216908" cy="243382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9150" y="4091940"/>
            <a:ext cx="3103244" cy="16893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4339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437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755775" y="1142602"/>
              <a:ext cx="250666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5.2.1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边框属性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20713" y="1978025"/>
            <a:ext cx="8004175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为了分割页面中不同的</a:t>
            </a: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盒子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，常常需要给元素设置</a:t>
            </a: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边框效果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5800" y="2754313"/>
          <a:ext cx="7583488" cy="3090863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392320"/>
                <a:gridCol w="2805268"/>
                <a:gridCol w="3385900"/>
              </a:tblGrid>
              <a:tr h="28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设置内容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样式属性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常用属性值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 anchorCtr="1"/>
                </a:tc>
              </a:tr>
              <a:tr h="561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边框样式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border-style: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上边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[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右边 下边 左边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];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none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无（默认）、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solid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单实线、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dashed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虚线、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dotted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点线、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double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双实线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/>
                </a:tc>
              </a:tr>
              <a:tr h="28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边框宽度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border-width: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上边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[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右边 下边 左边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];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像素值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/>
                </a:tc>
              </a:tr>
              <a:tr h="561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边框颜色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border-color: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上边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[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右边 下边 左边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];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颜色值、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十六进制、</a:t>
                      </a:r>
                      <a:r>
                        <a:rPr lang="en-US" sz="1200" kern="1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rgb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200" kern="1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r,g,b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sz="1200" kern="1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rgb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200" kern="1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r%,g%,b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%)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/>
                </a:tc>
              </a:tr>
              <a:tr h="28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综合设置边框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border: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四边宽度 四边样式 四边颜色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;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/>
                </a:tc>
              </a:tr>
              <a:tr h="561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圆角边框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border-radius: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水平半径参数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垂直半径参数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;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像素值或百分比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/>
                </a:tc>
              </a:tr>
              <a:tr h="561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图片边框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border-images: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图片路径 裁切方式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边框宽度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边框扩展距离 重复方式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;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6" marR="68576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5363" name="组合 14"/>
          <p:cNvGrpSpPr/>
          <p:nvPr/>
        </p:nvGrpSpPr>
        <p:grpSpPr>
          <a:xfrm>
            <a:off x="0" y="969963"/>
            <a:ext cx="9144000" cy="792272"/>
            <a:chOff x="0" y="969484"/>
            <a:chExt cx="9144000" cy="792641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55775" y="1142602"/>
              <a:ext cx="250666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5.2.1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边框属性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11138" y="1762125"/>
            <a:ext cx="8004175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边框属性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Organization Chart 10"/>
          <p:cNvGrpSpPr>
            <a:grpSpLocks noRot="1"/>
          </p:cNvGrpSpPr>
          <p:nvPr/>
        </p:nvGrpSpPr>
        <p:grpSpPr>
          <a:xfrm>
            <a:off x="1293813" y="2963863"/>
            <a:ext cx="2854325" cy="3673475"/>
            <a:chOff x="1008" y="720"/>
            <a:chExt cx="1008" cy="2160"/>
          </a:xfrm>
        </p:grpSpPr>
        <p:sp>
          <p:nvSpPr>
            <p:cNvPr id="15376" name="_s7175"/>
            <p:cNvSpPr/>
            <p:nvPr/>
          </p:nvSpPr>
          <p:spPr>
            <a:xfrm>
              <a:off x="1152" y="864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zh-CN" sz="1400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none：没有边框</a:t>
              </a:r>
              <a:endParaRPr lang="zh-CN" altLang="zh-CN" sz="1400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377" name="_s7176"/>
            <p:cNvCxnSpPr>
              <a:stCxn id="15376" idx="1"/>
            </p:cNvCxnSpPr>
            <p:nvPr/>
          </p:nvCxnSpPr>
          <p:spPr>
            <a:xfrm rot="10800000">
              <a:off x="1008" y="720"/>
              <a:ext cx="144" cy="288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5378" name="_s7177"/>
            <p:cNvSpPr/>
            <p:nvPr/>
          </p:nvSpPr>
          <p:spPr>
            <a:xfrm>
              <a:off x="1152" y="1296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zh-CN" sz="1400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solid：边框为单实线</a:t>
              </a:r>
              <a:endParaRPr lang="zh-CN" altLang="zh-CN" sz="1400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379" name="_s7178"/>
            <p:cNvCxnSpPr>
              <a:stCxn id="15378" idx="1"/>
            </p:cNvCxnSpPr>
            <p:nvPr/>
          </p:nvCxnSpPr>
          <p:spPr>
            <a:xfrm rot="10800000">
              <a:off x="1008" y="720"/>
              <a:ext cx="144" cy="720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5380" name="_s7179"/>
            <p:cNvSpPr/>
            <p:nvPr/>
          </p:nvSpPr>
          <p:spPr>
            <a:xfrm>
              <a:off x="1152" y="1728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zh-CN" sz="1400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dashed：边框为虚线</a:t>
              </a:r>
              <a:endParaRPr lang="zh-CN" altLang="zh-CN" sz="1400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381" name="_s7180"/>
            <p:cNvCxnSpPr>
              <a:stCxn id="15380" idx="1"/>
            </p:cNvCxnSpPr>
            <p:nvPr/>
          </p:nvCxnSpPr>
          <p:spPr>
            <a:xfrm rot="10800000">
              <a:off x="1008" y="720"/>
              <a:ext cx="144" cy="1152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5382" name="_s7181"/>
            <p:cNvSpPr/>
            <p:nvPr/>
          </p:nvSpPr>
          <p:spPr>
            <a:xfrm>
              <a:off x="1152" y="2160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zh-CN" sz="1400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dotted：边框为点线</a:t>
              </a:r>
              <a:endParaRPr lang="zh-CN" altLang="zh-CN" sz="1400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383" name="_s7182"/>
            <p:cNvCxnSpPr>
              <a:stCxn id="15382" idx="1"/>
            </p:cNvCxnSpPr>
            <p:nvPr/>
          </p:nvCxnSpPr>
          <p:spPr>
            <a:xfrm rot="10800000">
              <a:off x="1008" y="720"/>
              <a:ext cx="144" cy="1584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5384" name="_s7183"/>
            <p:cNvSpPr/>
            <p:nvPr/>
          </p:nvSpPr>
          <p:spPr>
            <a:xfrm>
              <a:off x="1152" y="2592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zh-CN" sz="1400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double：边框为双实线</a:t>
              </a:r>
              <a:endParaRPr lang="zh-CN" altLang="zh-CN" sz="1400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385" name="_s7184"/>
            <p:cNvCxnSpPr>
              <a:stCxn id="15384" idx="1"/>
            </p:cNvCxnSpPr>
            <p:nvPr/>
          </p:nvCxnSpPr>
          <p:spPr>
            <a:xfrm rot="10800000">
              <a:off x="1008" y="720"/>
              <a:ext cx="144" cy="2016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0" name="_s7173"/>
          <p:cNvSpPr/>
          <p:nvPr/>
        </p:nvSpPr>
        <p:spPr>
          <a:xfrm>
            <a:off x="273050" y="24844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边框样式（border-style）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属性值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"/>
          <p:cNvGrpSpPr/>
          <p:nvPr/>
        </p:nvGrpSpPr>
        <p:grpSpPr>
          <a:xfrm>
            <a:off x="4429125" y="3757613"/>
            <a:ext cx="4405313" cy="2879725"/>
            <a:chOff x="4448887" y="3166624"/>
            <a:chExt cx="4404197" cy="2879587"/>
          </a:xfrm>
        </p:grpSpPr>
        <p:sp>
          <p:nvSpPr>
            <p:cNvPr id="15368" name="Text Box 7"/>
            <p:cNvSpPr txBox="1"/>
            <p:nvPr/>
          </p:nvSpPr>
          <p:spPr>
            <a:xfrm>
              <a:off x="4448887" y="3166624"/>
              <a:ext cx="4001682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zh-CN" sz="24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border-style</a:t>
              </a:r>
              <a:r>
                <a:rPr lang="zh-CN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endParaRPr lang="zh-CN" altLang="zh-CN" sz="24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369" name="组合 1"/>
            <p:cNvGrpSpPr/>
            <p:nvPr/>
          </p:nvGrpSpPr>
          <p:grpSpPr>
            <a:xfrm>
              <a:off x="4571999" y="4033838"/>
              <a:ext cx="4281085" cy="2012373"/>
              <a:chOff x="4343399" y="4491038"/>
              <a:chExt cx="4281085" cy="2012373"/>
            </a:xfrm>
          </p:grpSpPr>
          <p:sp>
            <p:nvSpPr>
              <p:cNvPr id="15370" name="虚尾箭头 28"/>
              <p:cNvSpPr/>
              <p:nvPr/>
            </p:nvSpPr>
            <p:spPr>
              <a:xfrm>
                <a:off x="4344509" y="4491038"/>
                <a:ext cx="314804" cy="411162"/>
              </a:xfrm>
              <a:custGeom>
                <a:avLst/>
                <a:gdLst>
                  <a:gd name="txL" fmla="*/ 3375 w 21600"/>
                  <a:gd name="txT" fmla="*/ 5400 h 21600"/>
                  <a:gd name="txR" fmla="*/ 16693 w 21600"/>
                  <a:gd name="txB" fmla="*/ 16200 h 21600"/>
                </a:gdLst>
                <a:ahLst/>
                <a:cxnLst>
                  <a:cxn ang="17694720">
                    <a:pos x="2147483647" y="0"/>
                  </a:cxn>
                  <a:cxn ang="11796480">
                    <a:pos x="0" y="2147483647"/>
                  </a:cxn>
                  <a:cxn ang="589824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21600">
                    <a:moveTo>
                      <a:pt x="11786" y="0"/>
                    </a:moveTo>
                    <a:lnTo>
                      <a:pt x="11786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1786" y="16200"/>
                    </a:lnTo>
                    <a:lnTo>
                      <a:pt x="11786" y="21600"/>
                    </a:lnTo>
                    <a:lnTo>
                      <a:pt x="21600" y="10800"/>
                    </a:lnTo>
                    <a:lnTo>
                      <a:pt x="11786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00ACE6"/>
              </a:solidFill>
              <a:ln w="19050" cap="flat" cmpd="sng">
                <a:solidFill>
                  <a:srgbClr val="00ACE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0170" tIns="46990" rIns="90170" bIns="46990" anchor="ctr" anchorCtr="0"/>
              <a:p>
                <a:pPr eaLnBrk="1" hangingPunct="1"/>
                <a:r>
                  <a:rPr lang="en-US" altLang="zh-CN" dirty="0">
                    <a:latin typeface="Arial" panose="020B0604020202020204" pitchFamily="34" charset="0"/>
                  </a:rPr>
                  <a:t> 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71" name="Text Box 9"/>
              <p:cNvSpPr txBox="1"/>
              <p:nvPr/>
            </p:nvSpPr>
            <p:spPr>
              <a:xfrm>
                <a:off x="4802188" y="4520482"/>
                <a:ext cx="3822296" cy="307823"/>
              </a:xfrm>
              <a:prstGeom prst="rect">
                <a:avLst/>
              </a:prstGeom>
              <a:solidFill>
                <a:srgbClr val="00ACE6"/>
              </a:solidFill>
              <a:ln w="9525">
                <a:noFill/>
              </a:ln>
            </p:spPr>
            <p:txBody>
              <a:bodyPr anchor="ctr" anchorCtr="0">
                <a:spAutoFit/>
              </a:bodyPr>
              <a:p>
                <a:pPr eaLnBrk="1" hangingPunct="1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border-style:solid ; /*四边均为实线*/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72" name="虚尾箭头 28"/>
              <p:cNvSpPr/>
              <p:nvPr/>
            </p:nvSpPr>
            <p:spPr>
              <a:xfrm>
                <a:off x="4343399" y="5286375"/>
                <a:ext cx="315913" cy="412750"/>
              </a:xfrm>
              <a:custGeom>
                <a:avLst/>
                <a:gdLst>
                  <a:gd name="txL" fmla="*/ 3375 w 21600"/>
                  <a:gd name="txT" fmla="*/ 5400 h 21600"/>
                  <a:gd name="txR" fmla="*/ 16693 w 21600"/>
                  <a:gd name="txB" fmla="*/ 16200 h 21600"/>
                </a:gdLst>
                <a:ahLst/>
                <a:cxnLst>
                  <a:cxn ang="17694720">
                    <a:pos x="2147483647" y="0"/>
                  </a:cxn>
                  <a:cxn ang="11796480">
                    <a:pos x="0" y="2147483647"/>
                  </a:cxn>
                  <a:cxn ang="589824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21600">
                    <a:moveTo>
                      <a:pt x="11786" y="0"/>
                    </a:moveTo>
                    <a:lnTo>
                      <a:pt x="11786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1786" y="16200"/>
                    </a:lnTo>
                    <a:lnTo>
                      <a:pt x="11786" y="21600"/>
                    </a:lnTo>
                    <a:lnTo>
                      <a:pt x="21600" y="10800"/>
                    </a:lnTo>
                    <a:lnTo>
                      <a:pt x="11786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00ACE6"/>
              </a:solidFill>
              <a:ln w="19050" cap="flat" cmpd="sng">
                <a:solidFill>
                  <a:srgbClr val="00ACE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0170" tIns="46990" rIns="90170" bIns="46990" anchor="ctr" anchorCtr="0"/>
              <a:p>
                <a:pPr eaLnBrk="1" hangingPunct="1"/>
                <a:r>
                  <a:rPr lang="en-US" altLang="zh-CN" dirty="0">
                    <a:latin typeface="Arial" panose="020B0604020202020204" pitchFamily="34" charset="0"/>
                  </a:rPr>
                  <a:t>       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73" name="Text Box 11"/>
              <p:cNvSpPr txBox="1"/>
              <p:nvPr/>
            </p:nvSpPr>
            <p:spPr>
              <a:xfrm>
                <a:off x="4802188" y="5192713"/>
                <a:ext cx="3822296" cy="523298"/>
              </a:xfrm>
              <a:prstGeom prst="rect">
                <a:avLst/>
              </a:prstGeom>
              <a:solidFill>
                <a:srgbClr val="00ACE6"/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border-style:solid dotted ;  /*上下实线、左右点线*/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74" name="虚尾箭头 28"/>
              <p:cNvSpPr/>
              <p:nvPr/>
            </p:nvSpPr>
            <p:spPr>
              <a:xfrm>
                <a:off x="4343399" y="6073775"/>
                <a:ext cx="315913" cy="412750"/>
              </a:xfrm>
              <a:custGeom>
                <a:avLst/>
                <a:gdLst>
                  <a:gd name="txL" fmla="*/ 3375 w 21600"/>
                  <a:gd name="txT" fmla="*/ 5400 h 21600"/>
                  <a:gd name="txR" fmla="*/ 16693 w 21600"/>
                  <a:gd name="txB" fmla="*/ 16200 h 21600"/>
                </a:gdLst>
                <a:ahLst/>
                <a:cxnLst>
                  <a:cxn ang="17694720">
                    <a:pos x="2147483647" y="0"/>
                  </a:cxn>
                  <a:cxn ang="11796480">
                    <a:pos x="0" y="2147483647"/>
                  </a:cxn>
                  <a:cxn ang="589824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21600">
                    <a:moveTo>
                      <a:pt x="11786" y="0"/>
                    </a:moveTo>
                    <a:lnTo>
                      <a:pt x="11786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1786" y="16200"/>
                    </a:lnTo>
                    <a:lnTo>
                      <a:pt x="11786" y="21600"/>
                    </a:lnTo>
                    <a:lnTo>
                      <a:pt x="21600" y="10800"/>
                    </a:lnTo>
                    <a:lnTo>
                      <a:pt x="11786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00ACE6">
                  <a:alpha val="100000"/>
                </a:srgbClr>
              </a:solidFill>
              <a:ln w="19050" cap="flat" cmpd="sng">
                <a:solidFill>
                  <a:srgbClr val="00ACE6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375" name="Text Box 13"/>
              <p:cNvSpPr txBox="1"/>
              <p:nvPr/>
            </p:nvSpPr>
            <p:spPr>
              <a:xfrm>
                <a:off x="4802188" y="5980113"/>
                <a:ext cx="3822296" cy="523298"/>
              </a:xfrm>
              <a:prstGeom prst="rect">
                <a:avLst/>
              </a:prstGeom>
              <a:solidFill>
                <a:srgbClr val="00ACE6"/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border-style:solid dotted dashed; /*上实线、左右点线、下虚线*/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710" y="995680"/>
            <a:ext cx="8196580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6387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6397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755775" y="1142602"/>
              <a:ext cx="250666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5.2.1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边框属性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6388" name="矩形 13"/>
          <p:cNvSpPr/>
          <p:nvPr/>
        </p:nvSpPr>
        <p:spPr>
          <a:xfrm>
            <a:off x="211138" y="1762125"/>
            <a:ext cx="8004175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边框属性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9" name="_s7173"/>
          <p:cNvSpPr/>
          <p:nvPr/>
        </p:nvSpPr>
        <p:spPr>
          <a:xfrm>
            <a:off x="273050" y="24844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边框样式（border-style）  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_s7173"/>
          <p:cNvSpPr/>
          <p:nvPr/>
        </p:nvSpPr>
        <p:spPr>
          <a:xfrm>
            <a:off x="273050" y="30559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边框宽度（border-</a:t>
            </a:r>
            <a:r>
              <a: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width</a:t>
            </a:r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属性值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69950" y="3643313"/>
            <a:ext cx="7504113" cy="2033587"/>
            <a:chOff x="907909" y="3630018"/>
            <a:chExt cx="7504446" cy="2034182"/>
          </a:xfrm>
        </p:grpSpPr>
        <p:sp>
          <p:nvSpPr>
            <p:cNvPr id="16392" name="Text Box 19"/>
            <p:cNvSpPr txBox="1"/>
            <p:nvPr/>
          </p:nvSpPr>
          <p:spPr>
            <a:xfrm>
              <a:off x="955675" y="4015706"/>
              <a:ext cx="7313613" cy="1476375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p>
              <a:pPr indent="457200" eaLnBrk="1" hangingPunct="1">
                <a:lnSpc>
                  <a:spcPct val="150000"/>
                </a:lnSpc>
              </a:pP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在设置</a:t>
              </a:r>
              <a:r>
                <a:rPr lang="zh-CN" altLang="zh-CN" sz="20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边框宽度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时，必须同时设置</a:t>
              </a:r>
              <a:r>
                <a:rPr lang="zh-CN" altLang="zh-CN" sz="20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边框样式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，如果</a:t>
              </a:r>
              <a:r>
                <a:rPr lang="zh-CN" altLang="zh-CN" sz="20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未设置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样式或设置为</a:t>
              </a:r>
              <a:r>
                <a:rPr lang="zh-CN" altLang="zh-CN" sz="20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none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，则不论宽度设置为多少都无效。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 eaLnBrk="1" hangingPunct="1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注意：常用取值单位为像素。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圆角矩形标注 1"/>
            <p:cNvSpPr/>
            <p:nvPr/>
          </p:nvSpPr>
          <p:spPr bwMode="auto">
            <a:xfrm flipV="1">
              <a:off x="907909" y="3630018"/>
              <a:ext cx="7504446" cy="2034182"/>
            </a:xfrm>
            <a:custGeom>
              <a:avLst/>
              <a:gdLst>
                <a:gd name="connsiteX0" fmla="*/ 0 w 7504446"/>
                <a:gd name="connsiteY0" fmla="*/ 301366 h 1808162"/>
                <a:gd name="connsiteX1" fmla="*/ 301366 w 7504446"/>
                <a:gd name="connsiteY1" fmla="*/ 0 h 1808162"/>
                <a:gd name="connsiteX2" fmla="*/ 1250741 w 7504446"/>
                <a:gd name="connsiteY2" fmla="*/ 0 h 1808162"/>
                <a:gd name="connsiteX3" fmla="*/ 1250741 w 7504446"/>
                <a:gd name="connsiteY3" fmla="*/ 0 h 1808162"/>
                <a:gd name="connsiteX4" fmla="*/ 3126853 w 7504446"/>
                <a:gd name="connsiteY4" fmla="*/ 0 h 1808162"/>
                <a:gd name="connsiteX5" fmla="*/ 7203080 w 7504446"/>
                <a:gd name="connsiteY5" fmla="*/ 0 h 1808162"/>
                <a:gd name="connsiteX6" fmla="*/ 7504446 w 7504446"/>
                <a:gd name="connsiteY6" fmla="*/ 301366 h 1808162"/>
                <a:gd name="connsiteX7" fmla="*/ 7504446 w 7504446"/>
                <a:gd name="connsiteY7" fmla="*/ 1054761 h 1808162"/>
                <a:gd name="connsiteX8" fmla="*/ 7504446 w 7504446"/>
                <a:gd name="connsiteY8" fmla="*/ 1054761 h 1808162"/>
                <a:gd name="connsiteX9" fmla="*/ 7504446 w 7504446"/>
                <a:gd name="connsiteY9" fmla="*/ 1506802 h 1808162"/>
                <a:gd name="connsiteX10" fmla="*/ 7504446 w 7504446"/>
                <a:gd name="connsiteY10" fmla="*/ 1506796 h 1808162"/>
                <a:gd name="connsiteX11" fmla="*/ 7203080 w 7504446"/>
                <a:gd name="connsiteY11" fmla="*/ 1808162 h 1808162"/>
                <a:gd name="connsiteX12" fmla="*/ 3126853 w 7504446"/>
                <a:gd name="connsiteY12" fmla="*/ 1808162 h 1808162"/>
                <a:gd name="connsiteX13" fmla="*/ 2188822 w 7504446"/>
                <a:gd name="connsiteY13" fmla="*/ 2034182 h 1808162"/>
                <a:gd name="connsiteX14" fmla="*/ 1250741 w 7504446"/>
                <a:gd name="connsiteY14" fmla="*/ 1808162 h 1808162"/>
                <a:gd name="connsiteX15" fmla="*/ 301366 w 7504446"/>
                <a:gd name="connsiteY15" fmla="*/ 1808162 h 1808162"/>
                <a:gd name="connsiteX16" fmla="*/ 0 w 7504446"/>
                <a:gd name="connsiteY16" fmla="*/ 1506796 h 1808162"/>
                <a:gd name="connsiteX17" fmla="*/ 0 w 7504446"/>
                <a:gd name="connsiteY17" fmla="*/ 1506802 h 1808162"/>
                <a:gd name="connsiteX18" fmla="*/ 0 w 7504446"/>
                <a:gd name="connsiteY18" fmla="*/ 1054761 h 1808162"/>
                <a:gd name="connsiteX19" fmla="*/ 0 w 7504446"/>
                <a:gd name="connsiteY19" fmla="*/ 1054761 h 1808162"/>
                <a:gd name="connsiteX20" fmla="*/ 0 w 7504446"/>
                <a:gd name="connsiteY20" fmla="*/ 301366 h 1808162"/>
                <a:gd name="connsiteX0-1" fmla="*/ 0 w 7504446"/>
                <a:gd name="connsiteY0-2" fmla="*/ 301366 h 2034182"/>
                <a:gd name="connsiteX1-3" fmla="*/ 301366 w 7504446"/>
                <a:gd name="connsiteY1-4" fmla="*/ 0 h 2034182"/>
                <a:gd name="connsiteX2-5" fmla="*/ 1250741 w 7504446"/>
                <a:gd name="connsiteY2-6" fmla="*/ 0 h 2034182"/>
                <a:gd name="connsiteX3-7" fmla="*/ 1250741 w 7504446"/>
                <a:gd name="connsiteY3-8" fmla="*/ 0 h 2034182"/>
                <a:gd name="connsiteX4-9" fmla="*/ 3126853 w 7504446"/>
                <a:gd name="connsiteY4-10" fmla="*/ 0 h 2034182"/>
                <a:gd name="connsiteX5-11" fmla="*/ 7203080 w 7504446"/>
                <a:gd name="connsiteY5-12" fmla="*/ 0 h 2034182"/>
                <a:gd name="connsiteX6-13" fmla="*/ 7504446 w 7504446"/>
                <a:gd name="connsiteY6-14" fmla="*/ 301366 h 2034182"/>
                <a:gd name="connsiteX7-15" fmla="*/ 7504446 w 7504446"/>
                <a:gd name="connsiteY7-16" fmla="*/ 1054761 h 2034182"/>
                <a:gd name="connsiteX8-17" fmla="*/ 7504446 w 7504446"/>
                <a:gd name="connsiteY8-18" fmla="*/ 1054761 h 2034182"/>
                <a:gd name="connsiteX9-19" fmla="*/ 7504446 w 7504446"/>
                <a:gd name="connsiteY9-20" fmla="*/ 1506802 h 2034182"/>
                <a:gd name="connsiteX10-21" fmla="*/ 7504446 w 7504446"/>
                <a:gd name="connsiteY10-22" fmla="*/ 1506796 h 2034182"/>
                <a:gd name="connsiteX11-23" fmla="*/ 7203080 w 7504446"/>
                <a:gd name="connsiteY11-24" fmla="*/ 1808162 h 2034182"/>
                <a:gd name="connsiteX12-25" fmla="*/ 1729853 w 7504446"/>
                <a:gd name="connsiteY12-26" fmla="*/ 1820862 h 2034182"/>
                <a:gd name="connsiteX13-27" fmla="*/ 2188822 w 7504446"/>
                <a:gd name="connsiteY13-28" fmla="*/ 2034182 h 2034182"/>
                <a:gd name="connsiteX14-29" fmla="*/ 1250741 w 7504446"/>
                <a:gd name="connsiteY14-30" fmla="*/ 1808162 h 2034182"/>
                <a:gd name="connsiteX15-31" fmla="*/ 301366 w 7504446"/>
                <a:gd name="connsiteY15-32" fmla="*/ 1808162 h 2034182"/>
                <a:gd name="connsiteX16-33" fmla="*/ 0 w 7504446"/>
                <a:gd name="connsiteY16-34" fmla="*/ 1506796 h 2034182"/>
                <a:gd name="connsiteX17-35" fmla="*/ 0 w 7504446"/>
                <a:gd name="connsiteY17-36" fmla="*/ 1506802 h 2034182"/>
                <a:gd name="connsiteX18-37" fmla="*/ 0 w 7504446"/>
                <a:gd name="connsiteY18-38" fmla="*/ 1054761 h 2034182"/>
                <a:gd name="connsiteX19-39" fmla="*/ 0 w 7504446"/>
                <a:gd name="connsiteY19-40" fmla="*/ 1054761 h 2034182"/>
                <a:gd name="connsiteX20-41" fmla="*/ 0 w 7504446"/>
                <a:gd name="connsiteY20-42" fmla="*/ 301366 h 20341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7504446" h="2034182">
                  <a:moveTo>
                    <a:pt x="0" y="301366"/>
                  </a:moveTo>
                  <a:cubicBezTo>
                    <a:pt x="0" y="134926"/>
                    <a:pt x="134926" y="0"/>
                    <a:pt x="301366" y="0"/>
                  </a:cubicBezTo>
                  <a:lnTo>
                    <a:pt x="1250741" y="0"/>
                  </a:lnTo>
                  <a:lnTo>
                    <a:pt x="1250741" y="0"/>
                  </a:lnTo>
                  <a:lnTo>
                    <a:pt x="3126853" y="0"/>
                  </a:lnTo>
                  <a:lnTo>
                    <a:pt x="7203080" y="0"/>
                  </a:lnTo>
                  <a:cubicBezTo>
                    <a:pt x="7369520" y="0"/>
                    <a:pt x="7504446" y="134926"/>
                    <a:pt x="7504446" y="301366"/>
                  </a:cubicBezTo>
                  <a:lnTo>
                    <a:pt x="7504446" y="1054761"/>
                  </a:lnTo>
                  <a:lnTo>
                    <a:pt x="7504446" y="1054761"/>
                  </a:lnTo>
                  <a:lnTo>
                    <a:pt x="7504446" y="1506802"/>
                  </a:lnTo>
                  <a:lnTo>
                    <a:pt x="7504446" y="1506796"/>
                  </a:lnTo>
                  <a:cubicBezTo>
                    <a:pt x="7504446" y="1673236"/>
                    <a:pt x="7369520" y="1808162"/>
                    <a:pt x="7203080" y="1808162"/>
                  </a:cubicBezTo>
                  <a:lnTo>
                    <a:pt x="1729853" y="1820862"/>
                  </a:lnTo>
                  <a:lnTo>
                    <a:pt x="2188822" y="2034182"/>
                  </a:lnTo>
                  <a:lnTo>
                    <a:pt x="1250741" y="1808162"/>
                  </a:lnTo>
                  <a:lnTo>
                    <a:pt x="301366" y="1808162"/>
                  </a:lnTo>
                  <a:cubicBezTo>
                    <a:pt x="134926" y="1808162"/>
                    <a:pt x="0" y="1673236"/>
                    <a:pt x="0" y="1506796"/>
                  </a:cubicBezTo>
                  <a:lnTo>
                    <a:pt x="0" y="1506802"/>
                  </a:lnTo>
                  <a:lnTo>
                    <a:pt x="0" y="1054761"/>
                  </a:lnTo>
                  <a:lnTo>
                    <a:pt x="0" y="1054761"/>
                  </a:lnTo>
                  <a:lnTo>
                    <a:pt x="0" y="301366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741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427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755775" y="1142602"/>
              <a:ext cx="250666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5.2.1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边框属性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412" name="矩形 13"/>
          <p:cNvSpPr/>
          <p:nvPr/>
        </p:nvSpPr>
        <p:spPr>
          <a:xfrm>
            <a:off x="211138" y="1762125"/>
            <a:ext cx="8004175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边框属性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_s7173"/>
          <p:cNvSpPr/>
          <p:nvPr/>
        </p:nvSpPr>
        <p:spPr>
          <a:xfrm>
            <a:off x="273050" y="24844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边框样式（border-style）  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4" name="_s7173"/>
          <p:cNvSpPr/>
          <p:nvPr/>
        </p:nvSpPr>
        <p:spPr>
          <a:xfrm>
            <a:off x="273050" y="30559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边框宽度（border-</a:t>
            </a:r>
            <a:r>
              <a: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width</a:t>
            </a:r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属性值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829050" y="2959100"/>
            <a:ext cx="4667250" cy="2873375"/>
            <a:chOff x="3828338" y="2959629"/>
            <a:chExt cx="4668685" cy="2873205"/>
          </a:xfrm>
        </p:grpSpPr>
        <p:grpSp>
          <p:nvGrpSpPr>
            <p:cNvPr id="17416" name="组合 3"/>
            <p:cNvGrpSpPr/>
            <p:nvPr/>
          </p:nvGrpSpPr>
          <p:grpSpPr>
            <a:xfrm>
              <a:off x="3939815" y="3779437"/>
              <a:ext cx="4557208" cy="2053397"/>
              <a:chOff x="3202165" y="4126442"/>
              <a:chExt cx="5005105" cy="2053397"/>
            </a:xfrm>
          </p:grpSpPr>
          <p:sp>
            <p:nvSpPr>
              <p:cNvPr id="17418" name="虚尾箭头 28"/>
              <p:cNvSpPr/>
              <p:nvPr/>
            </p:nvSpPr>
            <p:spPr>
              <a:xfrm>
                <a:off x="3203753" y="4126442"/>
                <a:ext cx="420773" cy="411163"/>
              </a:xfrm>
              <a:custGeom>
                <a:avLst/>
                <a:gdLst>
                  <a:gd name="txL" fmla="*/ 3375 w 21600"/>
                  <a:gd name="txT" fmla="*/ 5400 h 21600"/>
                  <a:gd name="txR" fmla="*/ 16693 w 21600"/>
                  <a:gd name="txB" fmla="*/ 16200 h 21600"/>
                </a:gdLst>
                <a:ahLst/>
                <a:cxnLst>
                  <a:cxn ang="17694720">
                    <a:pos x="2147483647" y="0"/>
                  </a:cxn>
                  <a:cxn ang="11796480">
                    <a:pos x="0" y="2147483647"/>
                  </a:cxn>
                  <a:cxn ang="589824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21600">
                    <a:moveTo>
                      <a:pt x="11786" y="0"/>
                    </a:moveTo>
                    <a:lnTo>
                      <a:pt x="11786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1786" y="16200"/>
                    </a:lnTo>
                    <a:lnTo>
                      <a:pt x="11786" y="21600"/>
                    </a:lnTo>
                    <a:lnTo>
                      <a:pt x="21600" y="10800"/>
                    </a:lnTo>
                    <a:lnTo>
                      <a:pt x="11786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00ACE6">
                  <a:alpha val="100000"/>
                </a:srgbClr>
              </a:solidFill>
              <a:ln w="19050" cap="flat" cmpd="sng">
                <a:solidFill>
                  <a:srgbClr val="00ACE6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19" name="Text Box 8"/>
              <p:cNvSpPr txBox="1"/>
              <p:nvPr/>
            </p:nvSpPr>
            <p:spPr>
              <a:xfrm>
                <a:off x="3786188" y="4186909"/>
                <a:ext cx="4421082" cy="307683"/>
              </a:xfrm>
              <a:prstGeom prst="rect">
                <a:avLst/>
              </a:prstGeom>
              <a:solidFill>
                <a:srgbClr val="00ACE6"/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border-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width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:5px; /*四边宽度均为5像素*/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20" name="虚尾箭头 28"/>
              <p:cNvSpPr/>
              <p:nvPr/>
            </p:nvSpPr>
            <p:spPr>
              <a:xfrm>
                <a:off x="3202165" y="4921780"/>
                <a:ext cx="422255" cy="412750"/>
              </a:xfrm>
              <a:custGeom>
                <a:avLst/>
                <a:gdLst>
                  <a:gd name="txL" fmla="*/ 3375 w 21600"/>
                  <a:gd name="txT" fmla="*/ 5400 h 21600"/>
                  <a:gd name="txR" fmla="*/ 16693 w 21600"/>
                  <a:gd name="txB" fmla="*/ 16200 h 21600"/>
                </a:gdLst>
                <a:ahLst/>
                <a:cxnLst>
                  <a:cxn ang="17694720">
                    <a:pos x="2147483647" y="0"/>
                  </a:cxn>
                  <a:cxn ang="11796480">
                    <a:pos x="0" y="2147483647"/>
                  </a:cxn>
                  <a:cxn ang="589824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21600">
                    <a:moveTo>
                      <a:pt x="11786" y="0"/>
                    </a:moveTo>
                    <a:lnTo>
                      <a:pt x="11786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1786" y="16200"/>
                    </a:lnTo>
                    <a:lnTo>
                      <a:pt x="11786" y="21600"/>
                    </a:lnTo>
                    <a:lnTo>
                      <a:pt x="21600" y="10800"/>
                    </a:lnTo>
                    <a:lnTo>
                      <a:pt x="11786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00ACE6">
                  <a:alpha val="100000"/>
                </a:srgbClr>
              </a:solidFill>
              <a:ln w="19050" cap="flat" cmpd="sng">
                <a:solidFill>
                  <a:srgbClr val="00ACE6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1" name="Text Box 10"/>
              <p:cNvSpPr txBox="1"/>
              <p:nvPr/>
            </p:nvSpPr>
            <p:spPr>
              <a:xfrm>
                <a:off x="3786188" y="4880132"/>
                <a:ext cx="4419600" cy="523061"/>
              </a:xfrm>
              <a:prstGeom prst="rect">
                <a:avLst/>
              </a:prstGeom>
              <a:solidFill>
                <a:srgbClr val="00ACE6"/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border-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width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:5px 3px ; /*上下边框5像素宽度、左右边框3像素宽度*/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22" name="虚尾箭头 28"/>
              <p:cNvSpPr/>
              <p:nvPr/>
            </p:nvSpPr>
            <p:spPr>
              <a:xfrm>
                <a:off x="3202165" y="5709180"/>
                <a:ext cx="422255" cy="412750"/>
              </a:xfrm>
              <a:custGeom>
                <a:avLst/>
                <a:gdLst>
                  <a:gd name="txL" fmla="*/ 3375 w 21600"/>
                  <a:gd name="txT" fmla="*/ 5400 h 21600"/>
                  <a:gd name="txR" fmla="*/ 16693 w 21600"/>
                  <a:gd name="txB" fmla="*/ 16200 h 21600"/>
                </a:gdLst>
                <a:ahLst/>
                <a:cxnLst>
                  <a:cxn ang="17694720">
                    <a:pos x="2147483647" y="0"/>
                  </a:cxn>
                  <a:cxn ang="11796480">
                    <a:pos x="0" y="2147483647"/>
                  </a:cxn>
                  <a:cxn ang="589824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21600">
                    <a:moveTo>
                      <a:pt x="11786" y="0"/>
                    </a:moveTo>
                    <a:lnTo>
                      <a:pt x="11786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1786" y="16200"/>
                    </a:lnTo>
                    <a:lnTo>
                      <a:pt x="11786" y="21600"/>
                    </a:lnTo>
                    <a:lnTo>
                      <a:pt x="21600" y="10800"/>
                    </a:lnTo>
                    <a:lnTo>
                      <a:pt x="11786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00ACE6">
                  <a:alpha val="100000"/>
                </a:srgbClr>
              </a:solidFill>
              <a:ln w="19050" cap="flat" cmpd="sng">
                <a:solidFill>
                  <a:srgbClr val="00ACE6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3" name="Text Box 12"/>
              <p:cNvSpPr txBox="1"/>
              <p:nvPr/>
            </p:nvSpPr>
            <p:spPr>
              <a:xfrm>
                <a:off x="3786188" y="5656778"/>
                <a:ext cx="4419600" cy="523061"/>
              </a:xfrm>
              <a:prstGeom prst="rect">
                <a:avLst/>
              </a:prstGeom>
              <a:solidFill>
                <a:srgbClr val="00ACE6"/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border-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width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:5px 3px 4px; /*上边框5像素宽、左右边框3像素宽度、下边框4像素宽度*/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417" name="Text Box 7"/>
            <p:cNvSpPr txBox="1"/>
            <p:nvPr/>
          </p:nvSpPr>
          <p:spPr>
            <a:xfrm>
              <a:off x="3828338" y="2959629"/>
              <a:ext cx="4002052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zh-CN" sz="24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border-</a:t>
              </a:r>
              <a:r>
                <a:rPr lang="en-US" altLang="zh-CN" sz="24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width</a:t>
              </a:r>
              <a:r>
                <a:rPr lang="zh-CN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endParaRPr lang="zh-CN" altLang="zh-CN" sz="24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学习目标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70088" y="1849438"/>
            <a:ext cx="5205412" cy="3565525"/>
            <a:chOff x="1855287" y="1771655"/>
            <a:chExt cx="5551827" cy="3803639"/>
          </a:xfrm>
        </p:grpSpPr>
        <p:graphicFrame>
          <p:nvGraphicFramePr>
            <p:cNvPr id="3108" name="图表 2"/>
            <p:cNvGraphicFramePr/>
            <p:nvPr/>
          </p:nvGraphicFramePr>
          <p:xfrm>
            <a:off x="1801103" y="1717474"/>
            <a:ext cx="5660194" cy="3912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5303520" imgH="3669665" progId="Excel.Chart.8">
                    <p:embed/>
                  </p:oleObj>
                </mc:Choice>
                <mc:Fallback>
                  <p:oleObj name="" r:id="rId1" imgW="5303520" imgH="3669665" progId="Excel.Chart.8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801103" y="1717474"/>
                          <a:ext cx="5660194" cy="391200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09" name="组合 38"/>
            <p:cNvGrpSpPr/>
            <p:nvPr/>
          </p:nvGrpSpPr>
          <p:grpSpPr>
            <a:xfrm>
              <a:off x="3539746" y="2547020"/>
              <a:ext cx="2393093" cy="2485859"/>
              <a:chOff x="3380927" y="2381295"/>
              <a:chExt cx="2897195" cy="3010409"/>
            </a:xfrm>
          </p:grpSpPr>
          <p:sp>
            <p:nvSpPr>
              <p:cNvPr id="41" name="弧形 40"/>
              <p:cNvSpPr/>
              <p:nvPr/>
            </p:nvSpPr>
            <p:spPr bwMode="auto">
              <a:xfrm rot="5400000">
                <a:off x="3974270" y="3086433"/>
                <a:ext cx="1316660" cy="1313926"/>
              </a:xfrm>
              <a:prstGeom prst="arc">
                <a:avLst>
                  <a:gd name="adj1" fmla="val 5382197"/>
                  <a:gd name="adj2" fmla="val 0"/>
                </a:avLst>
              </a:prstGeom>
              <a:noFill/>
              <a:ln w="57150" cap="flat" cmpd="sng" algn="ctr">
                <a:solidFill>
                  <a:srgbClr val="D5F4FF"/>
                </a:solidFill>
                <a:prstDash val="solid"/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弧形 41"/>
              <p:cNvSpPr/>
              <p:nvPr/>
            </p:nvSpPr>
            <p:spPr bwMode="auto">
              <a:xfrm>
                <a:off x="4092478" y="3201966"/>
                <a:ext cx="1084347" cy="1084911"/>
              </a:xfrm>
              <a:prstGeom prst="arc">
                <a:avLst>
                  <a:gd name="adj1" fmla="val 10763236"/>
                  <a:gd name="adj2" fmla="val 0"/>
                </a:avLst>
              </a:prstGeom>
              <a:noFill/>
              <a:ln w="57150" cap="flat" cmpd="sng" algn="ctr">
                <a:solidFill>
                  <a:srgbClr val="D5F4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弧形 42"/>
              <p:cNvSpPr/>
              <p:nvPr/>
            </p:nvSpPr>
            <p:spPr bwMode="auto">
              <a:xfrm rot="16200000">
                <a:off x="4171161" y="3346765"/>
                <a:ext cx="900332" cy="824022"/>
              </a:xfrm>
              <a:prstGeom prst="arc">
                <a:avLst>
                  <a:gd name="adj1" fmla="val 16251812"/>
                  <a:gd name="adj2" fmla="val 0"/>
                </a:avLst>
              </a:prstGeom>
              <a:noFill/>
              <a:ln w="57150" cap="flat" cmpd="sng" algn="ctr">
                <a:solidFill>
                  <a:srgbClr val="D5F4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113" name="组合 3"/>
              <p:cNvGrpSpPr/>
              <p:nvPr/>
            </p:nvGrpSpPr>
            <p:grpSpPr>
              <a:xfrm>
                <a:off x="3380927" y="2381295"/>
                <a:ext cx="2897195" cy="3010409"/>
                <a:chOff x="3380928" y="2381299"/>
                <a:chExt cx="2897196" cy="3010412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 rot="18611915">
                  <a:off x="3118549" y="2644268"/>
                  <a:ext cx="1041844" cy="51655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kern="1200" cap="none" spc="300" normalizeH="0" baseline="0" noProof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掌握</a:t>
                  </a:r>
                  <a:endPara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 rot="2700000">
                  <a:off x="3317381" y="4623356"/>
                  <a:ext cx="1041844" cy="49605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kern="1200" cap="none" spc="300" normalizeH="0" baseline="0" noProof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掌握</a:t>
                  </a:r>
                  <a:endPara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 rot="18900000">
                  <a:off x="5236271" y="4526835"/>
                  <a:ext cx="1041302" cy="49631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kern="1200" cap="none" spc="300" normalizeH="0" baseline="0" noProof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理解</a:t>
                  </a:r>
                  <a:endPara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 rot="3181581" flipH="1">
                <a:off x="5255471" y="2780646"/>
                <a:ext cx="1043893" cy="5165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掌握</a:t>
                </a:r>
                <a:endParaRPr kumimoji="0" lang="zh-CN" altLang="en-US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471488" y="1463675"/>
            <a:ext cx="3295650" cy="1285875"/>
            <a:chOff x="153988" y="1468474"/>
            <a:chExt cx="3295238" cy="1287296"/>
          </a:xfrm>
        </p:grpSpPr>
        <p:sp>
          <p:nvSpPr>
            <p:cNvPr id="3101" name="矩形 5"/>
            <p:cNvSpPr/>
            <p:nvPr/>
          </p:nvSpPr>
          <p:spPr>
            <a:xfrm>
              <a:off x="765761" y="1468474"/>
              <a:ext cx="2683465" cy="113175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indent="-457200">
                <a:lnSpc>
                  <a:spcPct val="125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盒子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的相关属性，能够制作常见的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盒子模型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效果。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02" name="组合 16"/>
            <p:cNvGrpSpPr/>
            <p:nvPr/>
          </p:nvGrpSpPr>
          <p:grpSpPr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3106" name="直接连接符 7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7" name="直接连接符 10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103" name="组合 15"/>
            <p:cNvGrpSpPr/>
            <p:nvPr/>
          </p:nvGrpSpPr>
          <p:grpSpPr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53" name="椭圆 52"/>
              <p:cNvSpPr/>
              <p:nvPr/>
            </p:nvSpPr>
            <p:spPr bwMode="auto">
              <a:xfrm>
                <a:off x="1232465" y="3558877"/>
                <a:ext cx="474365" cy="473592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287992" y="3530270"/>
                <a:ext cx="334754" cy="521269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5327650" y="1465263"/>
            <a:ext cx="3254375" cy="1292225"/>
            <a:chOff x="5442907" y="1919879"/>
            <a:chExt cx="3253418" cy="1290046"/>
          </a:xfrm>
        </p:grpSpPr>
        <p:grpSp>
          <p:nvGrpSpPr>
            <p:cNvPr id="3094" name="组合 32"/>
            <p:cNvGrpSpPr/>
            <p:nvPr/>
          </p:nvGrpSpPr>
          <p:grpSpPr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3099" name="直接连接符 33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0" name="直接连接符 34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95" name="组合 35"/>
            <p:cNvGrpSpPr/>
            <p:nvPr/>
          </p:nvGrpSpPr>
          <p:grpSpPr>
            <a:xfrm>
              <a:off x="8223250" y="2109791"/>
              <a:ext cx="473075" cy="522287"/>
              <a:chOff x="1232465" y="3530023"/>
              <a:chExt cx="474415" cy="522742"/>
            </a:xfrm>
          </p:grpSpPr>
          <p:sp>
            <p:nvSpPr>
              <p:cNvPr id="61" name="椭圆 60"/>
              <p:cNvSpPr/>
              <p:nvPr/>
            </p:nvSpPr>
            <p:spPr bwMode="auto">
              <a:xfrm>
                <a:off x="1232604" y="3558841"/>
                <a:ext cx="474276" cy="475861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301041" y="3530290"/>
                <a:ext cx="335812" cy="521861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96" name="矩形 46"/>
            <p:cNvSpPr/>
            <p:nvPr/>
          </p:nvSpPr>
          <p:spPr>
            <a:xfrm>
              <a:off x="5442907" y="1919879"/>
              <a:ext cx="2754296" cy="11293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marL="457200" indent="-457200" algn="r">
                <a:lnSpc>
                  <a:spcPct val="125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背景属性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的设置方法，能够设置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背景颜色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图像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405438" y="4879975"/>
            <a:ext cx="3465512" cy="1104900"/>
            <a:chOff x="5231360" y="4225925"/>
            <a:chExt cx="3464965" cy="1104900"/>
          </a:xfrm>
        </p:grpSpPr>
        <p:sp>
          <p:nvSpPr>
            <p:cNvPr id="3087" name="矩形 51"/>
            <p:cNvSpPr/>
            <p:nvPr/>
          </p:nvSpPr>
          <p:spPr>
            <a:xfrm>
              <a:off x="5231360" y="4390654"/>
              <a:ext cx="2806340" cy="7843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marL="457200" indent="-457200" algn="r">
                <a:lnSpc>
                  <a:spcPct val="125000"/>
                </a:lnSpc>
                <a:buFont typeface="Calibri" panose="020F0502020204030204" pitchFamily="34" charset="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理解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渐变属性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的原理，能够设置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渐变背景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。 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3088" name="组合 38"/>
            <p:cNvGrpSpPr/>
            <p:nvPr/>
          </p:nvGrpSpPr>
          <p:grpSpPr>
            <a:xfrm rot="10800000">
              <a:off x="5685823" y="4225925"/>
              <a:ext cx="2745390" cy="652463"/>
              <a:chOff x="860198" y="2352244"/>
              <a:chExt cx="2745675" cy="652213"/>
            </a:xfrm>
          </p:grpSpPr>
          <p:cxnSp>
            <p:nvCxnSpPr>
              <p:cNvPr id="3092" name="直接连接符 39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93" name="直接连接符 40"/>
              <p:cNvCxnSpPr/>
              <p:nvPr/>
            </p:nvCxnSpPr>
            <p:spPr>
              <a:xfrm rot="-10800000" flipH="1">
                <a:off x="1222939" y="3004457"/>
                <a:ext cx="2382934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89" name="组合 41"/>
            <p:cNvGrpSpPr/>
            <p:nvPr/>
          </p:nvGrpSpPr>
          <p:grpSpPr>
            <a:xfrm flipH="1">
              <a:off x="8223250" y="4806950"/>
              <a:ext cx="473075" cy="523875"/>
              <a:chOff x="1232465" y="3533629"/>
              <a:chExt cx="474415" cy="523220"/>
            </a:xfrm>
          </p:grpSpPr>
          <p:sp>
            <p:nvSpPr>
              <p:cNvPr id="69" name="椭圆 68"/>
              <p:cNvSpPr/>
              <p:nvPr/>
            </p:nvSpPr>
            <p:spPr bwMode="auto">
              <a:xfrm>
                <a:off x="1232465" y="3558997"/>
                <a:ext cx="474340" cy="474070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305685" y="3533629"/>
                <a:ext cx="335858" cy="523220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 flipH="1">
            <a:off x="474663" y="4838700"/>
            <a:ext cx="3092450" cy="1323975"/>
            <a:chOff x="5349232" y="4225925"/>
            <a:chExt cx="3347093" cy="1327092"/>
          </a:xfrm>
        </p:grpSpPr>
        <p:sp>
          <p:nvSpPr>
            <p:cNvPr id="3080" name="矩形 51"/>
            <p:cNvSpPr/>
            <p:nvPr/>
          </p:nvSpPr>
          <p:spPr>
            <a:xfrm>
              <a:off x="5349232" y="4419421"/>
              <a:ext cx="2688474" cy="1133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indent="-457200">
                <a:lnSpc>
                  <a:spcPct val="125000"/>
                </a:lnSpc>
                <a:buFont typeface="Calibri" panose="020F0502020204030204" pitchFamily="34" charset="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掌握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元素类型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的分类，能够进行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元素类型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的转换。</a:t>
              </a:r>
              <a:endPara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3081" name="组合 38"/>
            <p:cNvGrpSpPr/>
            <p:nvPr/>
          </p:nvGrpSpPr>
          <p:grpSpPr>
            <a:xfrm rot="10800000">
              <a:off x="5831511" y="4225925"/>
              <a:ext cx="2599702" cy="652463"/>
              <a:chOff x="860198" y="2352244"/>
              <a:chExt cx="2599972" cy="652213"/>
            </a:xfrm>
          </p:grpSpPr>
          <p:cxnSp>
            <p:nvCxnSpPr>
              <p:cNvPr id="3085" name="直接连接符 39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86" name="直接连接符 40"/>
              <p:cNvCxnSpPr/>
              <p:nvPr/>
            </p:nvCxnSpPr>
            <p:spPr>
              <a:xfrm rot="-10800000" flipH="1">
                <a:off x="1222939" y="3004457"/>
                <a:ext cx="2237231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82" name="组合 41"/>
            <p:cNvGrpSpPr/>
            <p:nvPr/>
          </p:nvGrpSpPr>
          <p:grpSpPr>
            <a:xfrm flipH="1">
              <a:off x="8223250" y="4806950"/>
              <a:ext cx="473075" cy="523875"/>
              <a:chOff x="1232465" y="3533629"/>
              <a:chExt cx="474415" cy="523220"/>
            </a:xfrm>
          </p:grpSpPr>
          <p:sp>
            <p:nvSpPr>
              <p:cNvPr id="51" name="椭圆 50"/>
              <p:cNvSpPr/>
              <p:nvPr/>
            </p:nvSpPr>
            <p:spPr bwMode="auto">
              <a:xfrm>
                <a:off x="1232465" y="3558835"/>
                <a:ext cx="473848" cy="473595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4835" y="3533407"/>
                <a:ext cx="336001" cy="522862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8435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8454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755775" y="1142602"/>
              <a:ext cx="250666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5.2.1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边框属性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436" name="矩形 13"/>
          <p:cNvSpPr/>
          <p:nvPr/>
        </p:nvSpPr>
        <p:spPr>
          <a:xfrm>
            <a:off x="211138" y="1762125"/>
            <a:ext cx="8004175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边框属性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7" name="_s7173"/>
          <p:cNvSpPr/>
          <p:nvPr/>
        </p:nvSpPr>
        <p:spPr>
          <a:xfrm>
            <a:off x="273050" y="24844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边框样式（border-style）  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8" name="_s7173"/>
          <p:cNvSpPr/>
          <p:nvPr/>
        </p:nvSpPr>
        <p:spPr>
          <a:xfrm>
            <a:off x="273050" y="30559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边框宽度（border-</a:t>
            </a:r>
            <a:r>
              <a: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width</a:t>
            </a:r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_s7173"/>
          <p:cNvSpPr/>
          <p:nvPr/>
        </p:nvSpPr>
        <p:spPr>
          <a:xfrm>
            <a:off x="273050" y="3635375"/>
            <a:ext cx="3422650" cy="4889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边框颜色（border-</a:t>
            </a:r>
            <a:r>
              <a: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color</a:t>
            </a:r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属性值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Organization Chart 9"/>
          <p:cNvGrpSpPr>
            <a:grpSpLocks noRot="1"/>
          </p:cNvGrpSpPr>
          <p:nvPr/>
        </p:nvGrpSpPr>
        <p:grpSpPr>
          <a:xfrm>
            <a:off x="3713163" y="2487613"/>
            <a:ext cx="3141662" cy="3005137"/>
            <a:chOff x="907" y="864"/>
            <a:chExt cx="1109" cy="1584"/>
          </a:xfrm>
        </p:grpSpPr>
        <p:sp>
          <p:nvSpPr>
            <p:cNvPr id="18443" name="_s8199"/>
            <p:cNvSpPr/>
            <p:nvPr/>
          </p:nvSpPr>
          <p:spPr>
            <a:xfrm>
              <a:off x="1152" y="864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en-US" sz="1400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颜色值，例：red、green</a:t>
              </a:r>
              <a:endParaRPr lang="zh-CN" altLang="en-US" sz="1400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444" name="_s8200"/>
            <p:cNvCxnSpPr/>
            <p:nvPr/>
          </p:nvCxnSpPr>
          <p:spPr>
            <a:xfrm rot="-10800000" flipV="1">
              <a:off x="907" y="1008"/>
              <a:ext cx="251" cy="586"/>
            </a:xfrm>
            <a:prstGeom prst="bentConnector3">
              <a:avLst>
                <a:gd name="adj1" fmla="val 50000"/>
              </a:avLst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445" name="_s8201"/>
            <p:cNvSpPr/>
            <p:nvPr/>
          </p:nvSpPr>
          <p:spPr>
            <a:xfrm>
              <a:off x="1152" y="1296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en-US" sz="1400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#十六进制色值，例：#ccc</a:t>
              </a:r>
              <a:endParaRPr lang="zh-CN" altLang="en-US" sz="1400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446" name="_s8202"/>
            <p:cNvCxnSpPr>
              <a:stCxn id="18445" idx="1"/>
            </p:cNvCxnSpPr>
            <p:nvPr/>
          </p:nvCxnSpPr>
          <p:spPr>
            <a:xfrm rot="10800000">
              <a:off x="1034" y="1008"/>
              <a:ext cx="118" cy="432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447" name="_s8203"/>
            <p:cNvSpPr/>
            <p:nvPr/>
          </p:nvSpPr>
          <p:spPr>
            <a:xfrm>
              <a:off x="1152" y="1728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en-US" sz="1400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rgb(r,g,b)，例：rgb(30,0,0)</a:t>
              </a:r>
              <a:endParaRPr lang="zh-CN" altLang="en-US" sz="1400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448" name="_s8204"/>
            <p:cNvCxnSpPr>
              <a:stCxn id="18447" idx="1"/>
            </p:cNvCxnSpPr>
            <p:nvPr/>
          </p:nvCxnSpPr>
          <p:spPr>
            <a:xfrm rot="10800000">
              <a:off x="1034" y="1008"/>
              <a:ext cx="118" cy="864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449" name="_s8205"/>
            <p:cNvSpPr/>
            <p:nvPr/>
          </p:nvSpPr>
          <p:spPr>
            <a:xfrm>
              <a:off x="1152" y="2160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zh-CN" sz="1400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rgb(r%,g%,b%)</a:t>
              </a:r>
              <a:endParaRPr lang="zh-CN" altLang="zh-CN" sz="1400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450" name="_s8206"/>
            <p:cNvCxnSpPr>
              <a:stCxn id="18449" idx="1"/>
            </p:cNvCxnSpPr>
            <p:nvPr/>
          </p:nvCxnSpPr>
          <p:spPr>
            <a:xfrm rot="10800000">
              <a:off x="1034" y="1008"/>
              <a:ext cx="118" cy="1296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1" name="Text Box 25"/>
          <p:cNvSpPr txBox="1"/>
          <p:nvPr/>
        </p:nvSpPr>
        <p:spPr>
          <a:xfrm>
            <a:off x="6854825" y="3398838"/>
            <a:ext cx="2116138" cy="3698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实际工作中最常用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_s8201"/>
          <p:cNvSpPr/>
          <p:nvPr/>
        </p:nvSpPr>
        <p:spPr>
          <a:xfrm>
            <a:off x="4406900" y="3309938"/>
            <a:ext cx="2447925" cy="54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rgbClr val="00ACE6"/>
            </a:solidFill>
            <a:prstDash val="dashDot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#十六进制色值</a:t>
            </a:r>
            <a:r>
              <a:rPr lang="zh-CN" altLang="en-US" sz="1400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，例：#ccc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459" name="矩形 13"/>
          <p:cNvSpPr/>
          <p:nvPr/>
        </p:nvSpPr>
        <p:spPr>
          <a:xfrm>
            <a:off x="211138" y="1762125"/>
            <a:ext cx="8004175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边框属性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0" name="_s7173"/>
          <p:cNvSpPr/>
          <p:nvPr/>
        </p:nvSpPr>
        <p:spPr>
          <a:xfrm>
            <a:off x="273050" y="24844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边框样式（border-style）  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1" name="_s7173"/>
          <p:cNvSpPr/>
          <p:nvPr/>
        </p:nvSpPr>
        <p:spPr>
          <a:xfrm>
            <a:off x="273050" y="30559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边框宽度（border-</a:t>
            </a:r>
            <a:r>
              <a: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width</a:t>
            </a:r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2" name="_s7173"/>
          <p:cNvSpPr/>
          <p:nvPr/>
        </p:nvSpPr>
        <p:spPr>
          <a:xfrm>
            <a:off x="273050" y="3635375"/>
            <a:ext cx="3422650" cy="4889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边框颜色（border-</a:t>
            </a:r>
            <a:r>
              <a: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color</a:t>
            </a:r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属性值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51275" y="3535363"/>
            <a:ext cx="4221163" cy="2698750"/>
            <a:chOff x="4347632" y="2993496"/>
            <a:chExt cx="4221817" cy="2698314"/>
          </a:xfrm>
        </p:grpSpPr>
        <p:sp>
          <p:nvSpPr>
            <p:cNvPr id="19470" name="虚尾箭头 28"/>
            <p:cNvSpPr/>
            <p:nvPr/>
          </p:nvSpPr>
          <p:spPr>
            <a:xfrm>
              <a:off x="4446236" y="3801360"/>
              <a:ext cx="299257" cy="411162"/>
            </a:xfrm>
            <a:custGeom>
              <a:avLst/>
              <a:gdLst>
                <a:gd name="txL" fmla="*/ 3375 w 21600"/>
                <a:gd name="txT" fmla="*/ 5400 h 21600"/>
                <a:gd name="txR" fmla="*/ 16693 w 21600"/>
                <a:gd name="txB" fmla="*/ 16200 h 21600"/>
              </a:gdLst>
              <a:ahLst/>
              <a:cxnLst>
                <a:cxn ang="17694720">
                  <a:pos x="2147483647" y="0"/>
                </a:cxn>
                <a:cxn ang="11796480">
                  <a:pos x="0" y="2147483647"/>
                </a:cxn>
                <a:cxn ang="589824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11786" y="0"/>
                  </a:moveTo>
                  <a:lnTo>
                    <a:pt x="11786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1786" y="16200"/>
                  </a:lnTo>
                  <a:lnTo>
                    <a:pt x="11786" y="21600"/>
                  </a:lnTo>
                  <a:lnTo>
                    <a:pt x="21600" y="10800"/>
                  </a:lnTo>
                  <a:lnTo>
                    <a:pt x="11786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ACE6">
                <a:alpha val="100000"/>
              </a:srgbClr>
            </a:solidFill>
            <a:ln w="19050" cap="flat" cmpd="sng">
              <a:solidFill>
                <a:srgbClr val="00ACE6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1" name="Text Box 4"/>
            <p:cNvSpPr txBox="1"/>
            <p:nvPr/>
          </p:nvSpPr>
          <p:spPr>
            <a:xfrm>
              <a:off x="5062538" y="3838213"/>
              <a:ext cx="3506911" cy="307802"/>
            </a:xfrm>
            <a:prstGeom prst="rect">
              <a:avLst/>
            </a:prstGeom>
            <a:solidFill>
              <a:srgbClr val="00ACE6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border-color:#f00; /*四边均为红色*/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2" name="虚尾箭头 28"/>
            <p:cNvSpPr/>
            <p:nvPr/>
          </p:nvSpPr>
          <p:spPr>
            <a:xfrm>
              <a:off x="4444648" y="4512560"/>
              <a:ext cx="300310" cy="412750"/>
            </a:xfrm>
            <a:custGeom>
              <a:avLst/>
              <a:gdLst>
                <a:gd name="txL" fmla="*/ 3375 w 21600"/>
                <a:gd name="txT" fmla="*/ 5400 h 21600"/>
                <a:gd name="txR" fmla="*/ 16693 w 21600"/>
                <a:gd name="txB" fmla="*/ 16200 h 21600"/>
              </a:gdLst>
              <a:ahLst/>
              <a:cxnLst>
                <a:cxn ang="17694720">
                  <a:pos x="2147483647" y="0"/>
                </a:cxn>
                <a:cxn ang="11796480">
                  <a:pos x="0" y="2147483647"/>
                </a:cxn>
                <a:cxn ang="589824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11786" y="0"/>
                  </a:moveTo>
                  <a:lnTo>
                    <a:pt x="11786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1786" y="16200"/>
                  </a:lnTo>
                  <a:lnTo>
                    <a:pt x="11786" y="21600"/>
                  </a:lnTo>
                  <a:lnTo>
                    <a:pt x="21600" y="10800"/>
                  </a:lnTo>
                  <a:lnTo>
                    <a:pt x="11786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ACE6">
                <a:alpha val="100000"/>
              </a:srgbClr>
            </a:solidFill>
            <a:ln w="19050" cap="flat" cmpd="sng">
              <a:solidFill>
                <a:srgbClr val="00ACE6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3" name="Text Box 6"/>
            <p:cNvSpPr txBox="1"/>
            <p:nvPr/>
          </p:nvSpPr>
          <p:spPr>
            <a:xfrm>
              <a:off x="5062537" y="4440238"/>
              <a:ext cx="3505735" cy="523263"/>
            </a:xfrm>
            <a:prstGeom prst="rect">
              <a:avLst/>
            </a:prstGeom>
            <a:solidFill>
              <a:srgbClr val="00ACE6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border-color:#f00 #00f ; /*上下红色、左右蓝色*/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4" name="虚尾箭头 28"/>
            <p:cNvSpPr/>
            <p:nvPr/>
          </p:nvSpPr>
          <p:spPr>
            <a:xfrm>
              <a:off x="4444648" y="5242810"/>
              <a:ext cx="300310" cy="412750"/>
            </a:xfrm>
            <a:custGeom>
              <a:avLst/>
              <a:gdLst>
                <a:gd name="txL" fmla="*/ 3375 w 21600"/>
                <a:gd name="txT" fmla="*/ 5400 h 21600"/>
                <a:gd name="txR" fmla="*/ 16693 w 21600"/>
                <a:gd name="txB" fmla="*/ 16200 h 21600"/>
              </a:gdLst>
              <a:ahLst/>
              <a:cxnLst>
                <a:cxn ang="17694720">
                  <a:pos x="2147483647" y="0"/>
                </a:cxn>
                <a:cxn ang="11796480">
                  <a:pos x="0" y="2147483647"/>
                </a:cxn>
                <a:cxn ang="589824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11786" y="0"/>
                  </a:moveTo>
                  <a:lnTo>
                    <a:pt x="11786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1786" y="16200"/>
                  </a:lnTo>
                  <a:lnTo>
                    <a:pt x="11786" y="21600"/>
                  </a:lnTo>
                  <a:lnTo>
                    <a:pt x="21600" y="10800"/>
                  </a:lnTo>
                  <a:lnTo>
                    <a:pt x="11786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ACE6">
                <a:alpha val="100000"/>
              </a:srgbClr>
            </a:solidFill>
            <a:ln w="19050" cap="flat" cmpd="sng">
              <a:solidFill>
                <a:srgbClr val="00ACE6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5" name="Text Box 8"/>
            <p:cNvSpPr txBox="1"/>
            <p:nvPr/>
          </p:nvSpPr>
          <p:spPr>
            <a:xfrm>
              <a:off x="5062537" y="5168547"/>
              <a:ext cx="3505735" cy="523263"/>
            </a:xfrm>
            <a:prstGeom prst="rect">
              <a:avLst/>
            </a:prstGeom>
            <a:solidFill>
              <a:srgbClr val="00ACE6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border-color:#f00 #00f #0f0; /*上红色、左右蓝色、下绿色*/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6" name="Text Box 7"/>
            <p:cNvSpPr txBox="1"/>
            <p:nvPr/>
          </p:nvSpPr>
          <p:spPr>
            <a:xfrm>
              <a:off x="4347632" y="2993496"/>
              <a:ext cx="4002052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zh-CN" sz="24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border-</a:t>
              </a:r>
              <a:r>
                <a:rPr lang="en-US" altLang="zh-CN" sz="24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color</a:t>
              </a:r>
              <a:r>
                <a:rPr lang="zh-CN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endParaRPr lang="zh-CN" altLang="zh-CN" sz="24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64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17" name="矩形 16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946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矩形 18"/>
            <p:cNvSpPr/>
            <p:nvPr/>
          </p:nvSpPr>
          <p:spPr>
            <a:xfrm>
              <a:off x="1755775" y="1142602"/>
              <a:ext cx="250666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5.2.1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边框属性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483" name="矩形 13"/>
          <p:cNvSpPr/>
          <p:nvPr/>
        </p:nvSpPr>
        <p:spPr>
          <a:xfrm>
            <a:off x="211138" y="1762125"/>
            <a:ext cx="8004175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边框属性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_s7173"/>
          <p:cNvSpPr/>
          <p:nvPr/>
        </p:nvSpPr>
        <p:spPr>
          <a:xfrm>
            <a:off x="273050" y="24844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边框样式（border-style）  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_s7173"/>
          <p:cNvSpPr/>
          <p:nvPr/>
        </p:nvSpPr>
        <p:spPr>
          <a:xfrm>
            <a:off x="273050" y="30559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边框宽度（border-</a:t>
            </a:r>
            <a:r>
              <a: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width</a:t>
            </a:r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6" name="_s7173"/>
          <p:cNvSpPr/>
          <p:nvPr/>
        </p:nvSpPr>
        <p:spPr>
          <a:xfrm>
            <a:off x="273050" y="3635375"/>
            <a:ext cx="3422650" cy="4889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边框颜色（border-</a:t>
            </a:r>
            <a:r>
              <a: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color</a:t>
            </a:r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属性值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76700" y="2484438"/>
            <a:ext cx="4203700" cy="1295400"/>
            <a:chOff x="4421392" y="2484439"/>
            <a:chExt cx="4203092" cy="1294804"/>
          </a:xfrm>
        </p:grpSpPr>
        <p:sp>
          <p:nvSpPr>
            <p:cNvPr id="20503" name="矩形 1"/>
            <p:cNvSpPr/>
            <p:nvPr/>
          </p:nvSpPr>
          <p:spPr>
            <a:xfrm>
              <a:off x="4568412" y="2569634"/>
              <a:ext cx="4056072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在原</a:t>
              </a:r>
              <a:r>
                <a:rPr lang="zh-CN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边框颜色属性（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border-color</a:t>
              </a:r>
              <a:r>
                <a:rPr lang="zh-CN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的基础上派生了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r>
                <a:rPr lang="zh-CN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边框颜色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属性。</a:t>
              </a:r>
              <a:endPara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标注 4"/>
            <p:cNvSpPr/>
            <p:nvPr/>
          </p:nvSpPr>
          <p:spPr bwMode="auto">
            <a:xfrm>
              <a:off x="4421392" y="2484439"/>
              <a:ext cx="4180870" cy="1294804"/>
            </a:xfrm>
            <a:custGeom>
              <a:avLst/>
              <a:gdLst>
                <a:gd name="connsiteX0" fmla="*/ 0 w 4181576"/>
                <a:gd name="connsiteY0" fmla="*/ 191827 h 1150937"/>
                <a:gd name="connsiteX1" fmla="*/ 191827 w 4181576"/>
                <a:gd name="connsiteY1" fmla="*/ 0 h 1150937"/>
                <a:gd name="connsiteX2" fmla="*/ 696929 w 4181576"/>
                <a:gd name="connsiteY2" fmla="*/ 0 h 1150937"/>
                <a:gd name="connsiteX3" fmla="*/ 696929 w 4181576"/>
                <a:gd name="connsiteY3" fmla="*/ 0 h 1150937"/>
                <a:gd name="connsiteX4" fmla="*/ 1742323 w 4181576"/>
                <a:gd name="connsiteY4" fmla="*/ 0 h 1150937"/>
                <a:gd name="connsiteX5" fmla="*/ 3989749 w 4181576"/>
                <a:gd name="connsiteY5" fmla="*/ 0 h 1150937"/>
                <a:gd name="connsiteX6" fmla="*/ 4181576 w 4181576"/>
                <a:gd name="connsiteY6" fmla="*/ 191827 h 1150937"/>
                <a:gd name="connsiteX7" fmla="*/ 4181576 w 4181576"/>
                <a:gd name="connsiteY7" fmla="*/ 671380 h 1150937"/>
                <a:gd name="connsiteX8" fmla="*/ 4181576 w 4181576"/>
                <a:gd name="connsiteY8" fmla="*/ 671380 h 1150937"/>
                <a:gd name="connsiteX9" fmla="*/ 4181576 w 4181576"/>
                <a:gd name="connsiteY9" fmla="*/ 959114 h 1150937"/>
                <a:gd name="connsiteX10" fmla="*/ 4181576 w 4181576"/>
                <a:gd name="connsiteY10" fmla="*/ 959110 h 1150937"/>
                <a:gd name="connsiteX11" fmla="*/ 3989749 w 4181576"/>
                <a:gd name="connsiteY11" fmla="*/ 1150937 h 1150937"/>
                <a:gd name="connsiteX12" fmla="*/ 1742323 w 4181576"/>
                <a:gd name="connsiteY12" fmla="*/ 1150937 h 1150937"/>
                <a:gd name="connsiteX13" fmla="*/ 1219640 w 4181576"/>
                <a:gd name="connsiteY13" fmla="*/ 1294804 h 1150937"/>
                <a:gd name="connsiteX14" fmla="*/ 696929 w 4181576"/>
                <a:gd name="connsiteY14" fmla="*/ 1150937 h 1150937"/>
                <a:gd name="connsiteX15" fmla="*/ 191827 w 4181576"/>
                <a:gd name="connsiteY15" fmla="*/ 1150937 h 1150937"/>
                <a:gd name="connsiteX16" fmla="*/ 0 w 4181576"/>
                <a:gd name="connsiteY16" fmla="*/ 959110 h 1150937"/>
                <a:gd name="connsiteX17" fmla="*/ 0 w 4181576"/>
                <a:gd name="connsiteY17" fmla="*/ 959114 h 1150937"/>
                <a:gd name="connsiteX18" fmla="*/ 0 w 4181576"/>
                <a:gd name="connsiteY18" fmla="*/ 671380 h 1150937"/>
                <a:gd name="connsiteX19" fmla="*/ 0 w 4181576"/>
                <a:gd name="connsiteY19" fmla="*/ 671380 h 1150937"/>
                <a:gd name="connsiteX20" fmla="*/ 0 w 4181576"/>
                <a:gd name="connsiteY20" fmla="*/ 191827 h 1150937"/>
                <a:gd name="connsiteX0-1" fmla="*/ 0 w 4181576"/>
                <a:gd name="connsiteY0-2" fmla="*/ 191827 h 1294804"/>
                <a:gd name="connsiteX1-3" fmla="*/ 191827 w 4181576"/>
                <a:gd name="connsiteY1-4" fmla="*/ 0 h 1294804"/>
                <a:gd name="connsiteX2-5" fmla="*/ 696929 w 4181576"/>
                <a:gd name="connsiteY2-6" fmla="*/ 0 h 1294804"/>
                <a:gd name="connsiteX3-7" fmla="*/ 696929 w 4181576"/>
                <a:gd name="connsiteY3-8" fmla="*/ 0 h 1294804"/>
                <a:gd name="connsiteX4-9" fmla="*/ 1742323 w 4181576"/>
                <a:gd name="connsiteY4-10" fmla="*/ 0 h 1294804"/>
                <a:gd name="connsiteX5-11" fmla="*/ 3989749 w 4181576"/>
                <a:gd name="connsiteY5-12" fmla="*/ 0 h 1294804"/>
                <a:gd name="connsiteX6-13" fmla="*/ 4181576 w 4181576"/>
                <a:gd name="connsiteY6-14" fmla="*/ 191827 h 1294804"/>
                <a:gd name="connsiteX7-15" fmla="*/ 4181576 w 4181576"/>
                <a:gd name="connsiteY7-16" fmla="*/ 671380 h 1294804"/>
                <a:gd name="connsiteX8-17" fmla="*/ 4181576 w 4181576"/>
                <a:gd name="connsiteY8-18" fmla="*/ 671380 h 1294804"/>
                <a:gd name="connsiteX9-19" fmla="*/ 4181576 w 4181576"/>
                <a:gd name="connsiteY9-20" fmla="*/ 959114 h 1294804"/>
                <a:gd name="connsiteX10-21" fmla="*/ 4181576 w 4181576"/>
                <a:gd name="connsiteY10-22" fmla="*/ 959110 h 1294804"/>
                <a:gd name="connsiteX11-23" fmla="*/ 3989749 w 4181576"/>
                <a:gd name="connsiteY11-24" fmla="*/ 1150937 h 1294804"/>
                <a:gd name="connsiteX12-25" fmla="*/ 1129137 w 4181576"/>
                <a:gd name="connsiteY12-26" fmla="*/ 1150937 h 1294804"/>
                <a:gd name="connsiteX13-27" fmla="*/ 1219640 w 4181576"/>
                <a:gd name="connsiteY13-28" fmla="*/ 1294804 h 1294804"/>
                <a:gd name="connsiteX14-29" fmla="*/ 696929 w 4181576"/>
                <a:gd name="connsiteY14-30" fmla="*/ 1150937 h 1294804"/>
                <a:gd name="connsiteX15-31" fmla="*/ 191827 w 4181576"/>
                <a:gd name="connsiteY15-32" fmla="*/ 1150937 h 1294804"/>
                <a:gd name="connsiteX16-33" fmla="*/ 0 w 4181576"/>
                <a:gd name="connsiteY16-34" fmla="*/ 959110 h 1294804"/>
                <a:gd name="connsiteX17-35" fmla="*/ 0 w 4181576"/>
                <a:gd name="connsiteY17-36" fmla="*/ 959114 h 1294804"/>
                <a:gd name="connsiteX18-37" fmla="*/ 0 w 4181576"/>
                <a:gd name="connsiteY18-38" fmla="*/ 671380 h 1294804"/>
                <a:gd name="connsiteX19-39" fmla="*/ 0 w 4181576"/>
                <a:gd name="connsiteY19-40" fmla="*/ 671380 h 1294804"/>
                <a:gd name="connsiteX20-41" fmla="*/ 0 w 4181576"/>
                <a:gd name="connsiteY20-42" fmla="*/ 191827 h 12948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4181576" h="1294804">
                  <a:moveTo>
                    <a:pt x="0" y="191827"/>
                  </a:moveTo>
                  <a:cubicBezTo>
                    <a:pt x="0" y="85884"/>
                    <a:pt x="85884" y="0"/>
                    <a:pt x="191827" y="0"/>
                  </a:cubicBezTo>
                  <a:lnTo>
                    <a:pt x="696929" y="0"/>
                  </a:lnTo>
                  <a:lnTo>
                    <a:pt x="696929" y="0"/>
                  </a:lnTo>
                  <a:lnTo>
                    <a:pt x="1742323" y="0"/>
                  </a:lnTo>
                  <a:lnTo>
                    <a:pt x="3989749" y="0"/>
                  </a:lnTo>
                  <a:cubicBezTo>
                    <a:pt x="4095692" y="0"/>
                    <a:pt x="4181576" y="85884"/>
                    <a:pt x="4181576" y="191827"/>
                  </a:cubicBezTo>
                  <a:lnTo>
                    <a:pt x="4181576" y="671380"/>
                  </a:lnTo>
                  <a:lnTo>
                    <a:pt x="4181576" y="671380"/>
                  </a:lnTo>
                  <a:lnTo>
                    <a:pt x="4181576" y="959114"/>
                  </a:lnTo>
                  <a:lnTo>
                    <a:pt x="4181576" y="959110"/>
                  </a:lnTo>
                  <a:cubicBezTo>
                    <a:pt x="4181576" y="1065053"/>
                    <a:pt x="4095692" y="1150937"/>
                    <a:pt x="3989749" y="1150937"/>
                  </a:cubicBezTo>
                  <a:lnTo>
                    <a:pt x="1129137" y="1150937"/>
                  </a:lnTo>
                  <a:lnTo>
                    <a:pt x="1219640" y="1294804"/>
                  </a:lnTo>
                  <a:lnTo>
                    <a:pt x="696929" y="1150937"/>
                  </a:lnTo>
                  <a:lnTo>
                    <a:pt x="191827" y="1150937"/>
                  </a:lnTo>
                  <a:cubicBezTo>
                    <a:pt x="85884" y="1150937"/>
                    <a:pt x="0" y="1065053"/>
                    <a:pt x="0" y="959110"/>
                  </a:cubicBezTo>
                  <a:lnTo>
                    <a:pt x="0" y="959114"/>
                  </a:lnTo>
                  <a:lnTo>
                    <a:pt x="0" y="671380"/>
                  </a:lnTo>
                  <a:lnTo>
                    <a:pt x="0" y="671380"/>
                  </a:lnTo>
                  <a:lnTo>
                    <a:pt x="0" y="191827"/>
                  </a:ln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98925" y="3998913"/>
            <a:ext cx="4016375" cy="1951037"/>
            <a:chOff x="4444648" y="3801360"/>
            <a:chExt cx="4017204" cy="1951010"/>
          </a:xfrm>
        </p:grpSpPr>
        <p:sp>
          <p:nvSpPr>
            <p:cNvPr id="20495" name="虚尾箭头 28"/>
            <p:cNvSpPr/>
            <p:nvPr/>
          </p:nvSpPr>
          <p:spPr>
            <a:xfrm>
              <a:off x="4446236" y="3801360"/>
              <a:ext cx="299257" cy="411162"/>
            </a:xfrm>
            <a:custGeom>
              <a:avLst/>
              <a:gdLst>
                <a:gd name="txL" fmla="*/ 3375 w 21600"/>
                <a:gd name="txT" fmla="*/ 5400 h 21600"/>
                <a:gd name="txR" fmla="*/ 16693 w 21600"/>
                <a:gd name="txB" fmla="*/ 16200 h 21600"/>
              </a:gdLst>
              <a:ahLst/>
              <a:cxnLst>
                <a:cxn ang="17694720">
                  <a:pos x="2147483647" y="0"/>
                </a:cxn>
                <a:cxn ang="11796480">
                  <a:pos x="0" y="2147483647"/>
                </a:cxn>
                <a:cxn ang="589824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11786" y="0"/>
                  </a:moveTo>
                  <a:lnTo>
                    <a:pt x="11786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1786" y="16200"/>
                  </a:lnTo>
                  <a:lnTo>
                    <a:pt x="11786" y="21600"/>
                  </a:lnTo>
                  <a:lnTo>
                    <a:pt x="21600" y="10800"/>
                  </a:lnTo>
                  <a:lnTo>
                    <a:pt x="11786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ACE6">
                <a:alpha val="100000"/>
              </a:srgbClr>
            </a:solidFill>
            <a:ln w="19050" cap="flat" cmpd="sng">
              <a:solidFill>
                <a:srgbClr val="00ACE6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6" name="Text Box 4"/>
            <p:cNvSpPr txBox="1"/>
            <p:nvPr/>
          </p:nvSpPr>
          <p:spPr>
            <a:xfrm>
              <a:off x="4954941" y="3838213"/>
              <a:ext cx="3506911" cy="307802"/>
            </a:xfrm>
            <a:prstGeom prst="rect">
              <a:avLst/>
            </a:prstGeom>
            <a:solidFill>
              <a:srgbClr val="00ACE6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border-top-colors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7" name="虚尾箭头 28"/>
            <p:cNvSpPr/>
            <p:nvPr/>
          </p:nvSpPr>
          <p:spPr>
            <a:xfrm>
              <a:off x="4444648" y="4318899"/>
              <a:ext cx="300310" cy="412750"/>
            </a:xfrm>
            <a:custGeom>
              <a:avLst/>
              <a:gdLst>
                <a:gd name="txL" fmla="*/ 3375 w 21600"/>
                <a:gd name="txT" fmla="*/ 5400 h 21600"/>
                <a:gd name="txR" fmla="*/ 16693 w 21600"/>
                <a:gd name="txB" fmla="*/ 16200 h 21600"/>
              </a:gdLst>
              <a:ahLst/>
              <a:cxnLst>
                <a:cxn ang="17694720">
                  <a:pos x="2147483647" y="0"/>
                </a:cxn>
                <a:cxn ang="11796480">
                  <a:pos x="0" y="2147483647"/>
                </a:cxn>
                <a:cxn ang="589824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11786" y="0"/>
                  </a:moveTo>
                  <a:lnTo>
                    <a:pt x="11786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1786" y="16200"/>
                  </a:lnTo>
                  <a:lnTo>
                    <a:pt x="11786" y="21600"/>
                  </a:lnTo>
                  <a:lnTo>
                    <a:pt x="21600" y="10800"/>
                  </a:lnTo>
                  <a:lnTo>
                    <a:pt x="11786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ACE6">
                <a:alpha val="100000"/>
              </a:srgbClr>
            </a:solidFill>
            <a:ln w="19050" cap="flat" cmpd="sng">
              <a:solidFill>
                <a:srgbClr val="00ACE6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8" name="Text Box 6"/>
            <p:cNvSpPr txBox="1"/>
            <p:nvPr/>
          </p:nvSpPr>
          <p:spPr>
            <a:xfrm>
              <a:off x="4954940" y="4364925"/>
              <a:ext cx="3505735" cy="307802"/>
            </a:xfrm>
            <a:prstGeom prst="rect">
              <a:avLst/>
            </a:prstGeom>
            <a:solidFill>
              <a:srgbClr val="00ACE6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border-right-colors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9" name="虚尾箭头 28"/>
            <p:cNvSpPr/>
            <p:nvPr/>
          </p:nvSpPr>
          <p:spPr>
            <a:xfrm>
              <a:off x="4444648" y="4823212"/>
              <a:ext cx="300310" cy="412750"/>
            </a:xfrm>
            <a:custGeom>
              <a:avLst/>
              <a:gdLst>
                <a:gd name="txL" fmla="*/ 3375 w 21600"/>
                <a:gd name="txT" fmla="*/ 5400 h 21600"/>
                <a:gd name="txR" fmla="*/ 16693 w 21600"/>
                <a:gd name="txB" fmla="*/ 16200 h 21600"/>
              </a:gdLst>
              <a:ahLst/>
              <a:cxnLst>
                <a:cxn ang="17694720">
                  <a:pos x="2147483647" y="0"/>
                </a:cxn>
                <a:cxn ang="11796480">
                  <a:pos x="0" y="2147483647"/>
                </a:cxn>
                <a:cxn ang="589824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11786" y="0"/>
                  </a:moveTo>
                  <a:lnTo>
                    <a:pt x="11786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1786" y="16200"/>
                  </a:lnTo>
                  <a:lnTo>
                    <a:pt x="11786" y="21600"/>
                  </a:lnTo>
                  <a:lnTo>
                    <a:pt x="21600" y="10800"/>
                  </a:lnTo>
                  <a:lnTo>
                    <a:pt x="11786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ACE6">
                <a:alpha val="100000"/>
              </a:srgbClr>
            </a:solidFill>
            <a:ln w="19050" cap="flat" cmpd="sng">
              <a:solidFill>
                <a:srgbClr val="00ACE6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0" name="Text Box 8"/>
            <p:cNvSpPr txBox="1"/>
            <p:nvPr/>
          </p:nvSpPr>
          <p:spPr>
            <a:xfrm>
              <a:off x="4954940" y="4899571"/>
              <a:ext cx="3505735" cy="307802"/>
            </a:xfrm>
            <a:prstGeom prst="rect">
              <a:avLst/>
            </a:prstGeom>
            <a:solidFill>
              <a:srgbClr val="00ACE6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border-bottom-colors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1" name="虚尾箭头 28"/>
            <p:cNvSpPr/>
            <p:nvPr/>
          </p:nvSpPr>
          <p:spPr>
            <a:xfrm>
              <a:off x="4444648" y="5339620"/>
              <a:ext cx="300310" cy="412750"/>
            </a:xfrm>
            <a:custGeom>
              <a:avLst/>
              <a:gdLst>
                <a:gd name="txL" fmla="*/ 3375 w 21600"/>
                <a:gd name="txT" fmla="*/ 5400 h 21600"/>
                <a:gd name="txR" fmla="*/ 16693 w 21600"/>
                <a:gd name="txB" fmla="*/ 16200 h 21600"/>
              </a:gdLst>
              <a:ahLst/>
              <a:cxnLst>
                <a:cxn ang="17694720">
                  <a:pos x="2147483647" y="0"/>
                </a:cxn>
                <a:cxn ang="11796480">
                  <a:pos x="0" y="2147483647"/>
                </a:cxn>
                <a:cxn ang="589824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11786" y="0"/>
                  </a:moveTo>
                  <a:lnTo>
                    <a:pt x="11786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1786" y="16200"/>
                  </a:lnTo>
                  <a:lnTo>
                    <a:pt x="11786" y="21600"/>
                  </a:lnTo>
                  <a:lnTo>
                    <a:pt x="21600" y="10800"/>
                  </a:lnTo>
                  <a:lnTo>
                    <a:pt x="11786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ACE6">
                <a:alpha val="100000"/>
              </a:srgbClr>
            </a:solidFill>
            <a:ln w="19050" cap="flat" cmpd="sng">
              <a:solidFill>
                <a:srgbClr val="00ACE6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2" name="Text Box 8"/>
            <p:cNvSpPr txBox="1"/>
            <p:nvPr/>
          </p:nvSpPr>
          <p:spPr>
            <a:xfrm>
              <a:off x="4954940" y="5415976"/>
              <a:ext cx="3505735" cy="307802"/>
            </a:xfrm>
            <a:prstGeom prst="rect">
              <a:avLst/>
            </a:prstGeom>
            <a:solidFill>
              <a:srgbClr val="00ACE6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border-left-colors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89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21" name="矩形 20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0493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矩形 22"/>
            <p:cNvSpPr/>
            <p:nvPr/>
          </p:nvSpPr>
          <p:spPr>
            <a:xfrm>
              <a:off x="1755775" y="1142602"/>
              <a:ext cx="250666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5.2.1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边框属性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507" name="矩形 13"/>
          <p:cNvSpPr/>
          <p:nvPr/>
        </p:nvSpPr>
        <p:spPr>
          <a:xfrm>
            <a:off x="211138" y="1762125"/>
            <a:ext cx="8004175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边框属性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8" name="_s7173"/>
          <p:cNvSpPr/>
          <p:nvPr/>
        </p:nvSpPr>
        <p:spPr>
          <a:xfrm>
            <a:off x="273050" y="24844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边框样式（border-style）  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9" name="_s7173"/>
          <p:cNvSpPr/>
          <p:nvPr/>
        </p:nvSpPr>
        <p:spPr>
          <a:xfrm>
            <a:off x="273050" y="30559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边框宽度（border-</a:t>
            </a:r>
            <a:r>
              <a: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width</a:t>
            </a:r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0" name="_s7173"/>
          <p:cNvSpPr/>
          <p:nvPr/>
        </p:nvSpPr>
        <p:spPr>
          <a:xfrm>
            <a:off x="273050" y="3635375"/>
            <a:ext cx="3422650" cy="4889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边框颜色（border-</a:t>
            </a:r>
            <a:r>
              <a: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color</a:t>
            </a:r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属性值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076700" y="3108325"/>
            <a:ext cx="4203700" cy="1150938"/>
            <a:chOff x="4421392" y="2484439"/>
            <a:chExt cx="4203092" cy="1150936"/>
          </a:xfrm>
        </p:grpSpPr>
        <p:sp>
          <p:nvSpPr>
            <p:cNvPr id="21519" name="矩形 1"/>
            <p:cNvSpPr/>
            <p:nvPr/>
          </p:nvSpPr>
          <p:spPr>
            <a:xfrm>
              <a:off x="4568412" y="2548118"/>
              <a:ext cx="4056072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对段落文本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&lt;p&gt;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渐变边框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效果，示例代码如下：</a:t>
              </a:r>
              <a:endPara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圆角矩形标注 4"/>
            <p:cNvSpPr/>
            <p:nvPr/>
          </p:nvSpPr>
          <p:spPr bwMode="auto">
            <a:xfrm>
              <a:off x="4421392" y="2484439"/>
              <a:ext cx="4180870" cy="1150936"/>
            </a:xfrm>
            <a:custGeom>
              <a:avLst/>
              <a:gdLst>
                <a:gd name="connsiteX0" fmla="*/ 0 w 4181576"/>
                <a:gd name="connsiteY0" fmla="*/ 191827 h 1150937"/>
                <a:gd name="connsiteX1" fmla="*/ 191827 w 4181576"/>
                <a:gd name="connsiteY1" fmla="*/ 0 h 1150937"/>
                <a:gd name="connsiteX2" fmla="*/ 696929 w 4181576"/>
                <a:gd name="connsiteY2" fmla="*/ 0 h 1150937"/>
                <a:gd name="connsiteX3" fmla="*/ 696929 w 4181576"/>
                <a:gd name="connsiteY3" fmla="*/ 0 h 1150937"/>
                <a:gd name="connsiteX4" fmla="*/ 1742323 w 4181576"/>
                <a:gd name="connsiteY4" fmla="*/ 0 h 1150937"/>
                <a:gd name="connsiteX5" fmla="*/ 3989749 w 4181576"/>
                <a:gd name="connsiteY5" fmla="*/ 0 h 1150937"/>
                <a:gd name="connsiteX6" fmla="*/ 4181576 w 4181576"/>
                <a:gd name="connsiteY6" fmla="*/ 191827 h 1150937"/>
                <a:gd name="connsiteX7" fmla="*/ 4181576 w 4181576"/>
                <a:gd name="connsiteY7" fmla="*/ 671380 h 1150937"/>
                <a:gd name="connsiteX8" fmla="*/ 4181576 w 4181576"/>
                <a:gd name="connsiteY8" fmla="*/ 671380 h 1150937"/>
                <a:gd name="connsiteX9" fmla="*/ 4181576 w 4181576"/>
                <a:gd name="connsiteY9" fmla="*/ 959114 h 1150937"/>
                <a:gd name="connsiteX10" fmla="*/ 4181576 w 4181576"/>
                <a:gd name="connsiteY10" fmla="*/ 959110 h 1150937"/>
                <a:gd name="connsiteX11" fmla="*/ 3989749 w 4181576"/>
                <a:gd name="connsiteY11" fmla="*/ 1150937 h 1150937"/>
                <a:gd name="connsiteX12" fmla="*/ 1742323 w 4181576"/>
                <a:gd name="connsiteY12" fmla="*/ 1150937 h 1150937"/>
                <a:gd name="connsiteX13" fmla="*/ 1219640 w 4181576"/>
                <a:gd name="connsiteY13" fmla="*/ 1294804 h 1150937"/>
                <a:gd name="connsiteX14" fmla="*/ 696929 w 4181576"/>
                <a:gd name="connsiteY14" fmla="*/ 1150937 h 1150937"/>
                <a:gd name="connsiteX15" fmla="*/ 191827 w 4181576"/>
                <a:gd name="connsiteY15" fmla="*/ 1150937 h 1150937"/>
                <a:gd name="connsiteX16" fmla="*/ 0 w 4181576"/>
                <a:gd name="connsiteY16" fmla="*/ 959110 h 1150937"/>
                <a:gd name="connsiteX17" fmla="*/ 0 w 4181576"/>
                <a:gd name="connsiteY17" fmla="*/ 959114 h 1150937"/>
                <a:gd name="connsiteX18" fmla="*/ 0 w 4181576"/>
                <a:gd name="connsiteY18" fmla="*/ 671380 h 1150937"/>
                <a:gd name="connsiteX19" fmla="*/ 0 w 4181576"/>
                <a:gd name="connsiteY19" fmla="*/ 671380 h 1150937"/>
                <a:gd name="connsiteX20" fmla="*/ 0 w 4181576"/>
                <a:gd name="connsiteY20" fmla="*/ 191827 h 1150937"/>
                <a:gd name="connsiteX0-1" fmla="*/ 0 w 4181576"/>
                <a:gd name="connsiteY0-2" fmla="*/ 191827 h 1294804"/>
                <a:gd name="connsiteX1-3" fmla="*/ 191827 w 4181576"/>
                <a:gd name="connsiteY1-4" fmla="*/ 0 h 1294804"/>
                <a:gd name="connsiteX2-5" fmla="*/ 696929 w 4181576"/>
                <a:gd name="connsiteY2-6" fmla="*/ 0 h 1294804"/>
                <a:gd name="connsiteX3-7" fmla="*/ 696929 w 4181576"/>
                <a:gd name="connsiteY3-8" fmla="*/ 0 h 1294804"/>
                <a:gd name="connsiteX4-9" fmla="*/ 1742323 w 4181576"/>
                <a:gd name="connsiteY4-10" fmla="*/ 0 h 1294804"/>
                <a:gd name="connsiteX5-11" fmla="*/ 3989749 w 4181576"/>
                <a:gd name="connsiteY5-12" fmla="*/ 0 h 1294804"/>
                <a:gd name="connsiteX6-13" fmla="*/ 4181576 w 4181576"/>
                <a:gd name="connsiteY6-14" fmla="*/ 191827 h 1294804"/>
                <a:gd name="connsiteX7-15" fmla="*/ 4181576 w 4181576"/>
                <a:gd name="connsiteY7-16" fmla="*/ 671380 h 1294804"/>
                <a:gd name="connsiteX8-17" fmla="*/ 4181576 w 4181576"/>
                <a:gd name="connsiteY8-18" fmla="*/ 671380 h 1294804"/>
                <a:gd name="connsiteX9-19" fmla="*/ 4181576 w 4181576"/>
                <a:gd name="connsiteY9-20" fmla="*/ 959114 h 1294804"/>
                <a:gd name="connsiteX10-21" fmla="*/ 4181576 w 4181576"/>
                <a:gd name="connsiteY10-22" fmla="*/ 959110 h 1294804"/>
                <a:gd name="connsiteX11-23" fmla="*/ 3989749 w 4181576"/>
                <a:gd name="connsiteY11-24" fmla="*/ 1150937 h 1294804"/>
                <a:gd name="connsiteX12-25" fmla="*/ 1129137 w 4181576"/>
                <a:gd name="connsiteY12-26" fmla="*/ 1150937 h 1294804"/>
                <a:gd name="connsiteX13-27" fmla="*/ 1219640 w 4181576"/>
                <a:gd name="connsiteY13-28" fmla="*/ 1294804 h 1294804"/>
                <a:gd name="connsiteX14-29" fmla="*/ 696929 w 4181576"/>
                <a:gd name="connsiteY14-30" fmla="*/ 1150937 h 1294804"/>
                <a:gd name="connsiteX15-31" fmla="*/ 191827 w 4181576"/>
                <a:gd name="connsiteY15-32" fmla="*/ 1150937 h 1294804"/>
                <a:gd name="connsiteX16-33" fmla="*/ 0 w 4181576"/>
                <a:gd name="connsiteY16-34" fmla="*/ 959110 h 1294804"/>
                <a:gd name="connsiteX17-35" fmla="*/ 0 w 4181576"/>
                <a:gd name="connsiteY17-36" fmla="*/ 959114 h 1294804"/>
                <a:gd name="connsiteX18-37" fmla="*/ 0 w 4181576"/>
                <a:gd name="connsiteY18-38" fmla="*/ 671380 h 1294804"/>
                <a:gd name="connsiteX19-39" fmla="*/ 0 w 4181576"/>
                <a:gd name="connsiteY19-40" fmla="*/ 671380 h 1294804"/>
                <a:gd name="connsiteX20-41" fmla="*/ 0 w 4181576"/>
                <a:gd name="connsiteY20-42" fmla="*/ 191827 h 12948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4181576" h="1294804">
                  <a:moveTo>
                    <a:pt x="0" y="191827"/>
                  </a:moveTo>
                  <a:cubicBezTo>
                    <a:pt x="0" y="85884"/>
                    <a:pt x="85884" y="0"/>
                    <a:pt x="191827" y="0"/>
                  </a:cubicBezTo>
                  <a:lnTo>
                    <a:pt x="696929" y="0"/>
                  </a:lnTo>
                  <a:lnTo>
                    <a:pt x="696929" y="0"/>
                  </a:lnTo>
                  <a:lnTo>
                    <a:pt x="1742323" y="0"/>
                  </a:lnTo>
                  <a:lnTo>
                    <a:pt x="3989749" y="0"/>
                  </a:lnTo>
                  <a:cubicBezTo>
                    <a:pt x="4095692" y="0"/>
                    <a:pt x="4181576" y="85884"/>
                    <a:pt x="4181576" y="191827"/>
                  </a:cubicBezTo>
                  <a:lnTo>
                    <a:pt x="4181576" y="671380"/>
                  </a:lnTo>
                  <a:lnTo>
                    <a:pt x="4181576" y="671380"/>
                  </a:lnTo>
                  <a:lnTo>
                    <a:pt x="4181576" y="959114"/>
                  </a:lnTo>
                  <a:lnTo>
                    <a:pt x="4181576" y="959110"/>
                  </a:lnTo>
                  <a:cubicBezTo>
                    <a:pt x="4181576" y="1065053"/>
                    <a:pt x="4095692" y="1150937"/>
                    <a:pt x="3989749" y="1150937"/>
                  </a:cubicBezTo>
                  <a:lnTo>
                    <a:pt x="1129137" y="1150937"/>
                  </a:lnTo>
                  <a:lnTo>
                    <a:pt x="1219640" y="1294804"/>
                  </a:lnTo>
                  <a:lnTo>
                    <a:pt x="696929" y="1150937"/>
                  </a:lnTo>
                  <a:lnTo>
                    <a:pt x="191827" y="1150937"/>
                  </a:lnTo>
                  <a:cubicBezTo>
                    <a:pt x="85884" y="1150937"/>
                    <a:pt x="0" y="1065053"/>
                    <a:pt x="0" y="959110"/>
                  </a:cubicBezTo>
                  <a:lnTo>
                    <a:pt x="0" y="959114"/>
                  </a:lnTo>
                  <a:lnTo>
                    <a:pt x="0" y="671380"/>
                  </a:lnTo>
                  <a:lnTo>
                    <a:pt x="0" y="671380"/>
                  </a:lnTo>
                  <a:lnTo>
                    <a:pt x="0" y="191827"/>
                  </a:ln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292100" y="4454525"/>
            <a:ext cx="7977188" cy="181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p{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border-style:solid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;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border-width:10px;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-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moz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-border-top-colors:#a0a #909 #808 #707 #606 #505 #404 #303;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-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moz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-border-right-colors:#a0a #909 #808 #707 #606 #505 #404 #303;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-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moz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-border-bottom-colors:#a0a #909 #808 #707 #606 #505 #404 #303;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-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moz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-border-left-colors:#a0a #909 #808 #707 #606 #505 #404 #303;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}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513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1" name="矩形 40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1517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" name="矩形 42"/>
            <p:cNvSpPr/>
            <p:nvPr/>
          </p:nvSpPr>
          <p:spPr>
            <a:xfrm>
              <a:off x="1755775" y="1142602"/>
              <a:ext cx="250666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5.2.1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边框属性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253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547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755775" y="1142602"/>
              <a:ext cx="250666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5.2.1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边框属性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2532" name="矩形 13"/>
          <p:cNvSpPr/>
          <p:nvPr/>
        </p:nvSpPr>
        <p:spPr>
          <a:xfrm>
            <a:off x="211138" y="1762125"/>
            <a:ext cx="8004175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边框属性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_s7173"/>
          <p:cNvSpPr/>
          <p:nvPr/>
        </p:nvSpPr>
        <p:spPr>
          <a:xfrm>
            <a:off x="273050" y="24844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边框样式（border-style）  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4" name="_s7173"/>
          <p:cNvSpPr/>
          <p:nvPr/>
        </p:nvSpPr>
        <p:spPr>
          <a:xfrm>
            <a:off x="273050" y="3055938"/>
            <a:ext cx="3422650" cy="490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边框宽度（border-</a:t>
            </a:r>
            <a:r>
              <a: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width</a:t>
            </a:r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_s7173"/>
          <p:cNvSpPr/>
          <p:nvPr/>
        </p:nvSpPr>
        <p:spPr>
          <a:xfrm>
            <a:off x="273050" y="3635375"/>
            <a:ext cx="3422650" cy="4889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边框颜色（border-</a:t>
            </a:r>
            <a:r>
              <a: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color</a:t>
            </a:r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_s10245"/>
          <p:cNvSpPr/>
          <p:nvPr/>
        </p:nvSpPr>
        <p:spPr>
          <a:xfrm>
            <a:off x="273050" y="4206875"/>
            <a:ext cx="3425825" cy="53816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边框综合属性（border）</a:t>
            </a:r>
            <a:endParaRPr lang="zh-CN" altLang="en-US" sz="1600" b="1" dirty="0">
              <a:solidFill>
                <a:srgbClr val="00AC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873500" y="2484438"/>
            <a:ext cx="4395788" cy="2260600"/>
            <a:chOff x="3873504" y="2484438"/>
            <a:chExt cx="4396130" cy="2261306"/>
          </a:xfrm>
        </p:grpSpPr>
        <p:sp>
          <p:nvSpPr>
            <p:cNvPr id="22542" name="Text Box 20"/>
            <p:cNvSpPr txBox="1"/>
            <p:nvPr/>
          </p:nvSpPr>
          <p:spPr>
            <a:xfrm>
              <a:off x="4328067" y="2723621"/>
              <a:ext cx="3879850" cy="18158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zh-CN" sz="1600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border-top: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上边框宽度 样式 颜色;</a:t>
              </a:r>
              <a:endPara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zh-CN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zh-CN" sz="1600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border-right: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右边框宽度 样式 颜色;</a:t>
              </a:r>
              <a:endPara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zh-CN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zh-CN" sz="1600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border-bottom: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下边框宽度 样式 颜色;</a:t>
              </a:r>
              <a:endPara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zh-CN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zh-CN" sz="1600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border-left: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左边框宽度 样式 颜色;</a:t>
              </a:r>
              <a:endPara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zh-CN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zh-CN" sz="1600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border: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四边宽度 样式 颜色;</a:t>
              </a:r>
              <a:endPara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圆角矩形标注 2"/>
            <p:cNvSpPr/>
            <p:nvPr/>
          </p:nvSpPr>
          <p:spPr bwMode="auto">
            <a:xfrm rot="16200000" flipV="1">
              <a:off x="4940916" y="1417026"/>
              <a:ext cx="2261306" cy="4396130"/>
            </a:xfrm>
            <a:custGeom>
              <a:avLst/>
              <a:gdLst>
                <a:gd name="connsiteX0" fmla="*/ 0 w 2261306"/>
                <a:gd name="connsiteY0" fmla="*/ 376892 h 3877954"/>
                <a:gd name="connsiteX1" fmla="*/ 376892 w 2261306"/>
                <a:gd name="connsiteY1" fmla="*/ 0 h 3877954"/>
                <a:gd name="connsiteX2" fmla="*/ 376884 w 2261306"/>
                <a:gd name="connsiteY2" fmla="*/ 0 h 3877954"/>
                <a:gd name="connsiteX3" fmla="*/ 376884 w 2261306"/>
                <a:gd name="connsiteY3" fmla="*/ 0 h 3877954"/>
                <a:gd name="connsiteX4" fmla="*/ 942211 w 2261306"/>
                <a:gd name="connsiteY4" fmla="*/ 0 h 3877954"/>
                <a:gd name="connsiteX5" fmla="*/ 1884414 w 2261306"/>
                <a:gd name="connsiteY5" fmla="*/ 0 h 3877954"/>
                <a:gd name="connsiteX6" fmla="*/ 2261306 w 2261306"/>
                <a:gd name="connsiteY6" fmla="*/ 376892 h 3877954"/>
                <a:gd name="connsiteX7" fmla="*/ 2261306 w 2261306"/>
                <a:gd name="connsiteY7" fmla="*/ 2262140 h 3877954"/>
                <a:gd name="connsiteX8" fmla="*/ 2261306 w 2261306"/>
                <a:gd name="connsiteY8" fmla="*/ 2262140 h 3877954"/>
                <a:gd name="connsiteX9" fmla="*/ 2261306 w 2261306"/>
                <a:gd name="connsiteY9" fmla="*/ 3231628 h 3877954"/>
                <a:gd name="connsiteX10" fmla="*/ 2261306 w 2261306"/>
                <a:gd name="connsiteY10" fmla="*/ 3501062 h 3877954"/>
                <a:gd name="connsiteX11" fmla="*/ 1884414 w 2261306"/>
                <a:gd name="connsiteY11" fmla="*/ 3877954 h 3877954"/>
                <a:gd name="connsiteX12" fmla="*/ 942211 w 2261306"/>
                <a:gd name="connsiteY12" fmla="*/ 3877954 h 3877954"/>
                <a:gd name="connsiteX13" fmla="*/ 659555 w 2261306"/>
                <a:gd name="connsiteY13" fmla="*/ 4362698 h 3877954"/>
                <a:gd name="connsiteX14" fmla="*/ 376884 w 2261306"/>
                <a:gd name="connsiteY14" fmla="*/ 3877954 h 3877954"/>
                <a:gd name="connsiteX15" fmla="*/ 376892 w 2261306"/>
                <a:gd name="connsiteY15" fmla="*/ 3877954 h 3877954"/>
                <a:gd name="connsiteX16" fmla="*/ 0 w 2261306"/>
                <a:gd name="connsiteY16" fmla="*/ 3501062 h 3877954"/>
                <a:gd name="connsiteX17" fmla="*/ 0 w 2261306"/>
                <a:gd name="connsiteY17" fmla="*/ 3231628 h 3877954"/>
                <a:gd name="connsiteX18" fmla="*/ 0 w 2261306"/>
                <a:gd name="connsiteY18" fmla="*/ 2262140 h 3877954"/>
                <a:gd name="connsiteX19" fmla="*/ 0 w 2261306"/>
                <a:gd name="connsiteY19" fmla="*/ 2262140 h 3877954"/>
                <a:gd name="connsiteX20" fmla="*/ 0 w 2261306"/>
                <a:gd name="connsiteY20" fmla="*/ 376892 h 3877954"/>
                <a:gd name="connsiteX0-1" fmla="*/ 0 w 2261306"/>
                <a:gd name="connsiteY0-2" fmla="*/ 376892 h 4396564"/>
                <a:gd name="connsiteX1-3" fmla="*/ 376892 w 2261306"/>
                <a:gd name="connsiteY1-4" fmla="*/ 0 h 4396564"/>
                <a:gd name="connsiteX2-5" fmla="*/ 376884 w 2261306"/>
                <a:gd name="connsiteY2-6" fmla="*/ 0 h 4396564"/>
                <a:gd name="connsiteX3-7" fmla="*/ 376884 w 2261306"/>
                <a:gd name="connsiteY3-8" fmla="*/ 0 h 4396564"/>
                <a:gd name="connsiteX4-9" fmla="*/ 942211 w 2261306"/>
                <a:gd name="connsiteY4-10" fmla="*/ 0 h 4396564"/>
                <a:gd name="connsiteX5-11" fmla="*/ 1884414 w 2261306"/>
                <a:gd name="connsiteY5-12" fmla="*/ 0 h 4396564"/>
                <a:gd name="connsiteX6-13" fmla="*/ 2261306 w 2261306"/>
                <a:gd name="connsiteY6-14" fmla="*/ 376892 h 4396564"/>
                <a:gd name="connsiteX7-15" fmla="*/ 2261306 w 2261306"/>
                <a:gd name="connsiteY7-16" fmla="*/ 2262140 h 4396564"/>
                <a:gd name="connsiteX8-17" fmla="*/ 2261306 w 2261306"/>
                <a:gd name="connsiteY8-18" fmla="*/ 2262140 h 4396564"/>
                <a:gd name="connsiteX9-19" fmla="*/ 2261306 w 2261306"/>
                <a:gd name="connsiteY9-20" fmla="*/ 3231628 h 4396564"/>
                <a:gd name="connsiteX10-21" fmla="*/ 2261306 w 2261306"/>
                <a:gd name="connsiteY10-22" fmla="*/ 3501062 h 4396564"/>
                <a:gd name="connsiteX11-23" fmla="*/ 1884414 w 2261306"/>
                <a:gd name="connsiteY11-24" fmla="*/ 3877954 h 4396564"/>
                <a:gd name="connsiteX12-25" fmla="*/ 942211 w 2261306"/>
                <a:gd name="connsiteY12-26" fmla="*/ 3877954 h 4396564"/>
                <a:gd name="connsiteX13-27" fmla="*/ 253155 w 2261306"/>
                <a:gd name="connsiteY13-28" fmla="*/ 4396564 h 4396564"/>
                <a:gd name="connsiteX14-29" fmla="*/ 376884 w 2261306"/>
                <a:gd name="connsiteY14-30" fmla="*/ 3877954 h 4396564"/>
                <a:gd name="connsiteX15-31" fmla="*/ 376892 w 2261306"/>
                <a:gd name="connsiteY15-32" fmla="*/ 3877954 h 4396564"/>
                <a:gd name="connsiteX16-33" fmla="*/ 0 w 2261306"/>
                <a:gd name="connsiteY16-34" fmla="*/ 3501062 h 4396564"/>
                <a:gd name="connsiteX17-35" fmla="*/ 0 w 2261306"/>
                <a:gd name="connsiteY17-36" fmla="*/ 3231628 h 4396564"/>
                <a:gd name="connsiteX18-37" fmla="*/ 0 w 2261306"/>
                <a:gd name="connsiteY18-38" fmla="*/ 2262140 h 4396564"/>
                <a:gd name="connsiteX19-39" fmla="*/ 0 w 2261306"/>
                <a:gd name="connsiteY19-40" fmla="*/ 2262140 h 4396564"/>
                <a:gd name="connsiteX20-41" fmla="*/ 0 w 2261306"/>
                <a:gd name="connsiteY20-42" fmla="*/ 376892 h 43965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2261306" h="4396564">
                  <a:moveTo>
                    <a:pt x="0" y="376892"/>
                  </a:moveTo>
                  <a:cubicBezTo>
                    <a:pt x="0" y="168740"/>
                    <a:pt x="168740" y="0"/>
                    <a:pt x="376892" y="0"/>
                  </a:cubicBezTo>
                  <a:lnTo>
                    <a:pt x="376884" y="0"/>
                  </a:lnTo>
                  <a:lnTo>
                    <a:pt x="376884" y="0"/>
                  </a:lnTo>
                  <a:lnTo>
                    <a:pt x="942211" y="0"/>
                  </a:lnTo>
                  <a:lnTo>
                    <a:pt x="1884414" y="0"/>
                  </a:lnTo>
                  <a:cubicBezTo>
                    <a:pt x="2092566" y="0"/>
                    <a:pt x="2261306" y="168740"/>
                    <a:pt x="2261306" y="376892"/>
                  </a:cubicBezTo>
                  <a:lnTo>
                    <a:pt x="2261306" y="2262140"/>
                  </a:lnTo>
                  <a:lnTo>
                    <a:pt x="2261306" y="2262140"/>
                  </a:lnTo>
                  <a:lnTo>
                    <a:pt x="2261306" y="3231628"/>
                  </a:lnTo>
                  <a:lnTo>
                    <a:pt x="2261306" y="3501062"/>
                  </a:lnTo>
                  <a:cubicBezTo>
                    <a:pt x="2261306" y="3709214"/>
                    <a:pt x="2092566" y="3877954"/>
                    <a:pt x="1884414" y="3877954"/>
                  </a:cubicBezTo>
                  <a:lnTo>
                    <a:pt x="942211" y="3877954"/>
                  </a:lnTo>
                  <a:lnTo>
                    <a:pt x="253155" y="4396564"/>
                  </a:lnTo>
                  <a:lnTo>
                    <a:pt x="376884" y="3877954"/>
                  </a:lnTo>
                  <a:lnTo>
                    <a:pt x="376892" y="3877954"/>
                  </a:lnTo>
                  <a:cubicBezTo>
                    <a:pt x="168740" y="3877954"/>
                    <a:pt x="0" y="3709214"/>
                    <a:pt x="0" y="3501062"/>
                  </a:cubicBezTo>
                  <a:lnTo>
                    <a:pt x="0" y="3231628"/>
                  </a:lnTo>
                  <a:lnTo>
                    <a:pt x="0" y="2262140"/>
                  </a:lnTo>
                  <a:lnTo>
                    <a:pt x="0" y="2262140"/>
                  </a:lnTo>
                  <a:lnTo>
                    <a:pt x="0" y="376892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93825" y="5330825"/>
            <a:ext cx="6934200" cy="950913"/>
            <a:chOff x="4020615" y="3727368"/>
            <a:chExt cx="4831286" cy="950921"/>
          </a:xfrm>
        </p:grpSpPr>
        <p:sp>
          <p:nvSpPr>
            <p:cNvPr id="22540" name="Text Box 12"/>
            <p:cNvSpPr txBox="1"/>
            <p:nvPr/>
          </p:nvSpPr>
          <p:spPr>
            <a:xfrm>
              <a:off x="4102101" y="4216400"/>
              <a:ext cx="4749800" cy="461889"/>
            </a:xfrm>
            <a:prstGeom prst="rect">
              <a:avLst/>
            </a:prstGeom>
            <a:solidFill>
              <a:srgbClr val="00ACE6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border:宽度,样式,颜色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1" name="Text Box 19"/>
            <p:cNvSpPr txBox="1"/>
            <p:nvPr/>
          </p:nvSpPr>
          <p:spPr>
            <a:xfrm>
              <a:off x="4020615" y="3727368"/>
              <a:ext cx="4819997" cy="3695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注意：宽度、样式、颜色顺序任意，不分先后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Picture 6" descr="注意小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4805363"/>
            <a:ext cx="1531938" cy="1519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510" y="1202690"/>
            <a:ext cx="5908040" cy="26022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盒子实际大小初级计算公</a:t>
            </a:r>
            <a:r>
              <a:rPr sz="135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式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需求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盒子尺</a:t>
            </a:r>
            <a:r>
              <a:rPr sz="1200" spc="30" dirty="0">
                <a:solidFill>
                  <a:srgbClr val="252525"/>
                </a:solidFill>
                <a:latin typeface="PMingLiU"/>
                <a:cs typeface="PMingLiU"/>
              </a:rPr>
              <a:t>寸 </a:t>
            </a:r>
            <a:r>
              <a:rPr sz="1200" spc="110" dirty="0">
                <a:solidFill>
                  <a:srgbClr val="252525"/>
                </a:solidFill>
                <a:latin typeface="PMingLiU"/>
                <a:cs typeface="PMingLiU"/>
              </a:rPr>
              <a:t>400*400，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背景绿色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边框</a:t>
            </a:r>
            <a:r>
              <a:rPr sz="1200" spc="160" dirty="0">
                <a:solidFill>
                  <a:srgbClr val="252525"/>
                </a:solidFill>
                <a:latin typeface="PMingLiU"/>
                <a:cs typeface="PMingLiU"/>
              </a:rPr>
              <a:t>10px</a:t>
            </a:r>
            <a:r>
              <a:rPr sz="1200" spc="10" dirty="0">
                <a:solidFill>
                  <a:srgbClr val="252525"/>
                </a:solidFill>
                <a:latin typeface="PMingLiU"/>
                <a:cs typeface="PMingLiU"/>
              </a:rPr>
              <a:t> 实线 黑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色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如何完成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？</a:t>
            </a:r>
            <a:endParaRPr sz="12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注意点</a:t>
            </a:r>
            <a:r>
              <a:rPr sz="1050" spc="-5" dirty="0">
                <a:latin typeface="PMingLiU"/>
                <a:cs typeface="PMingLiU"/>
              </a:rPr>
              <a:t>： ① 设</a:t>
            </a:r>
            <a:r>
              <a:rPr sz="1050" spc="-20" dirty="0">
                <a:latin typeface="PMingLiU"/>
                <a:cs typeface="PMingLiU"/>
              </a:rPr>
              <a:t>置</a:t>
            </a:r>
            <a:r>
              <a:rPr sz="1050" spc="145" dirty="0">
                <a:latin typeface="PMingLiU"/>
                <a:cs typeface="PMingLiU"/>
              </a:rPr>
              <a:t>width</a:t>
            </a:r>
            <a:r>
              <a:rPr sz="1050" spc="-20" dirty="0">
                <a:latin typeface="PMingLiU"/>
                <a:cs typeface="PMingLiU"/>
              </a:rPr>
              <a:t>和</a:t>
            </a:r>
            <a:r>
              <a:rPr sz="1050" spc="160" dirty="0">
                <a:latin typeface="PMingLiU"/>
                <a:cs typeface="PMingLiU"/>
              </a:rPr>
              <a:t>height</a:t>
            </a:r>
            <a:r>
              <a:rPr sz="1050" spc="-20" dirty="0">
                <a:latin typeface="PMingLiU"/>
                <a:cs typeface="PMingLiU"/>
              </a:rPr>
              <a:t>是内容的宽高</a:t>
            </a:r>
            <a:r>
              <a:rPr sz="1050" spc="-5" dirty="0">
                <a:latin typeface="PMingLiU"/>
                <a:cs typeface="PMingLiU"/>
              </a:rPr>
              <a:t>！② 设</a:t>
            </a:r>
            <a:r>
              <a:rPr sz="1050" spc="-20" dirty="0">
                <a:latin typeface="PMingLiU"/>
                <a:cs typeface="PMingLiU"/>
              </a:rPr>
              <a:t>置</a:t>
            </a:r>
            <a:r>
              <a:rPr sz="1050" spc="175" dirty="0">
                <a:latin typeface="PMingLiU"/>
                <a:cs typeface="PMingLiU"/>
              </a:rPr>
              <a:t>border</a:t>
            </a:r>
            <a:r>
              <a:rPr sz="1050" spc="-20" dirty="0">
                <a:latin typeface="PMingLiU"/>
                <a:cs typeface="PMingLiU"/>
              </a:rPr>
              <a:t>会撑大盒子</a:t>
            </a:r>
            <a:r>
              <a:rPr sz="1050" spc="-50" dirty="0">
                <a:latin typeface="PMingLiU"/>
                <a:cs typeface="PMingLiU"/>
              </a:rPr>
              <a:t>！</a:t>
            </a:r>
            <a:endParaRPr sz="10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372110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latin typeface="PMingLiU"/>
                <a:cs typeface="PMingLiU"/>
              </a:rPr>
              <a:t>盒子实际大小初级计算公式</a:t>
            </a:r>
            <a:r>
              <a:rPr sz="1200" spc="-50" dirty="0">
                <a:latin typeface="PMingLiU"/>
                <a:cs typeface="PMingLiU"/>
              </a:rPr>
              <a:t>：</a:t>
            </a:r>
            <a:endParaRPr sz="12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盒子宽</a:t>
            </a:r>
            <a:r>
              <a:rPr sz="1050" dirty="0">
                <a:latin typeface="PMingLiU"/>
                <a:cs typeface="PMingLiU"/>
              </a:rPr>
              <a:t>度 = 左</a:t>
            </a:r>
            <a:r>
              <a:rPr sz="1050" spc="-20" dirty="0">
                <a:latin typeface="PMingLiU"/>
                <a:cs typeface="PMingLiU"/>
              </a:rPr>
              <a:t>边</a:t>
            </a:r>
            <a:r>
              <a:rPr sz="1050" dirty="0">
                <a:latin typeface="PMingLiU"/>
                <a:cs typeface="PMingLiU"/>
              </a:rPr>
              <a:t>框 + 内</a:t>
            </a:r>
            <a:r>
              <a:rPr sz="1050" spc="-20" dirty="0">
                <a:latin typeface="PMingLiU"/>
                <a:cs typeface="PMingLiU"/>
              </a:rPr>
              <a:t>容宽</a:t>
            </a:r>
            <a:r>
              <a:rPr sz="1050" dirty="0">
                <a:latin typeface="PMingLiU"/>
                <a:cs typeface="PMingLiU"/>
              </a:rPr>
              <a:t>度 + 右</a:t>
            </a:r>
            <a:r>
              <a:rPr sz="1050" spc="-20" dirty="0">
                <a:latin typeface="PMingLiU"/>
                <a:cs typeface="PMingLiU"/>
              </a:rPr>
              <a:t>边</a:t>
            </a:r>
            <a:r>
              <a:rPr sz="1050" spc="-50" dirty="0">
                <a:latin typeface="PMingLiU"/>
                <a:cs typeface="PMingLiU"/>
              </a:rPr>
              <a:t>框</a:t>
            </a:r>
            <a:endParaRPr sz="105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175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盒子高</a:t>
            </a:r>
            <a:r>
              <a:rPr sz="1050" dirty="0">
                <a:latin typeface="PMingLiU"/>
                <a:cs typeface="PMingLiU"/>
              </a:rPr>
              <a:t>度 = 上</a:t>
            </a:r>
            <a:r>
              <a:rPr sz="1050" spc="-20" dirty="0">
                <a:latin typeface="PMingLiU"/>
                <a:cs typeface="PMingLiU"/>
              </a:rPr>
              <a:t>边</a:t>
            </a:r>
            <a:r>
              <a:rPr sz="1050" dirty="0">
                <a:latin typeface="PMingLiU"/>
                <a:cs typeface="PMingLiU"/>
              </a:rPr>
              <a:t>框 + 内</a:t>
            </a:r>
            <a:r>
              <a:rPr sz="1050" spc="-20" dirty="0">
                <a:latin typeface="PMingLiU"/>
                <a:cs typeface="PMingLiU"/>
              </a:rPr>
              <a:t>容高</a:t>
            </a:r>
            <a:r>
              <a:rPr sz="1050" dirty="0">
                <a:latin typeface="PMingLiU"/>
                <a:cs typeface="PMingLiU"/>
              </a:rPr>
              <a:t>度 + 下</a:t>
            </a:r>
            <a:r>
              <a:rPr sz="1050" spc="-20" dirty="0">
                <a:latin typeface="PMingLiU"/>
                <a:cs typeface="PMingLiU"/>
              </a:rPr>
              <a:t>边</a:t>
            </a:r>
            <a:r>
              <a:rPr sz="1050" spc="-50" dirty="0">
                <a:latin typeface="PMingLiU"/>
                <a:cs typeface="PMingLiU"/>
              </a:rPr>
              <a:t>框</a:t>
            </a:r>
            <a:endParaRPr sz="10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372110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解决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当盒子被</a:t>
            </a:r>
            <a:r>
              <a:rPr sz="1200" spc="195" dirty="0">
                <a:solidFill>
                  <a:srgbClr val="252525"/>
                </a:solidFill>
                <a:latin typeface="PMingLiU"/>
                <a:cs typeface="PMingLiU"/>
              </a:rPr>
              <a:t>border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撑大后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如何满足需求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？</a:t>
            </a:r>
            <a:endParaRPr sz="12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解决</a:t>
            </a:r>
            <a:r>
              <a:rPr sz="1050" spc="-40" dirty="0">
                <a:latin typeface="PMingLiU"/>
                <a:cs typeface="PMingLiU"/>
              </a:rPr>
              <a:t>：</a:t>
            </a:r>
            <a:r>
              <a:rPr sz="1050" spc="-20" dirty="0">
                <a:latin typeface="PMingLiU"/>
                <a:cs typeface="PMingLiU"/>
              </a:rPr>
              <a:t>计算多余大小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手动在内容中减去</a:t>
            </a:r>
            <a:r>
              <a:rPr sz="1050" spc="-40" dirty="0">
                <a:latin typeface="PMingLiU"/>
                <a:cs typeface="PMingLiU"/>
              </a:rPr>
              <a:t>（</a:t>
            </a:r>
            <a:r>
              <a:rPr sz="1050" spc="-20" dirty="0">
                <a:latin typeface="PMingLiU"/>
                <a:cs typeface="PMingLiU"/>
              </a:rPr>
              <a:t>手动内减</a:t>
            </a:r>
            <a:r>
              <a:rPr sz="1050" spc="-50" dirty="0">
                <a:latin typeface="PMingLiU"/>
                <a:cs typeface="PMingLiU"/>
              </a:rPr>
              <a:t>）</a:t>
            </a:r>
            <a:endParaRPr sz="1050">
              <a:latin typeface="PMingLiU"/>
              <a:cs typeface="PMingLiU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23740" y="4069715"/>
            <a:ext cx="3139440" cy="1687830"/>
            <a:chOff x="7319644" y="3890505"/>
            <a:chExt cx="3853179" cy="1960880"/>
          </a:xfrm>
        </p:grpSpPr>
        <p:sp>
          <p:nvSpPr>
            <p:cNvPr id="5" name="object 5"/>
            <p:cNvSpPr/>
            <p:nvPr/>
          </p:nvSpPr>
          <p:spPr>
            <a:xfrm>
              <a:off x="7408341" y="3979201"/>
              <a:ext cx="2013585" cy="1143000"/>
            </a:xfrm>
            <a:custGeom>
              <a:avLst/>
              <a:gdLst/>
              <a:ahLst/>
              <a:cxnLst/>
              <a:rect l="l" t="t" r="r" b="b"/>
              <a:pathLst>
                <a:path w="2013584" h="1143000">
                  <a:moveTo>
                    <a:pt x="0" y="0"/>
                  </a:moveTo>
                  <a:lnTo>
                    <a:pt x="2013280" y="0"/>
                  </a:lnTo>
                  <a:lnTo>
                    <a:pt x="2013280" y="1142834"/>
                  </a:lnTo>
                  <a:lnTo>
                    <a:pt x="0" y="1142834"/>
                  </a:lnTo>
                  <a:lnTo>
                    <a:pt x="0" y="0"/>
                  </a:lnTo>
                  <a:close/>
                </a:path>
              </a:pathLst>
            </a:custGeom>
            <a:ln w="177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504004" y="3923829"/>
              <a:ext cx="1821967" cy="11004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37018" y="4819827"/>
              <a:ext cx="2164715" cy="1031875"/>
            </a:xfrm>
            <a:custGeom>
              <a:avLst/>
              <a:gdLst/>
              <a:ahLst/>
              <a:cxnLst/>
              <a:rect l="l" t="t" r="r" b="b"/>
              <a:pathLst>
                <a:path w="2164715" h="1031875">
                  <a:moveTo>
                    <a:pt x="0" y="0"/>
                  </a:moveTo>
                  <a:lnTo>
                    <a:pt x="0" y="8661"/>
                  </a:lnTo>
                </a:path>
                <a:path w="2164715" h="1031875">
                  <a:moveTo>
                    <a:pt x="0" y="44030"/>
                  </a:moveTo>
                  <a:lnTo>
                    <a:pt x="0" y="53365"/>
                  </a:lnTo>
                </a:path>
                <a:path w="2164715" h="1031875">
                  <a:moveTo>
                    <a:pt x="0" y="88722"/>
                  </a:moveTo>
                  <a:lnTo>
                    <a:pt x="0" y="97396"/>
                  </a:lnTo>
                </a:path>
                <a:path w="2164715" h="1031875">
                  <a:moveTo>
                    <a:pt x="0" y="133426"/>
                  </a:moveTo>
                  <a:lnTo>
                    <a:pt x="0" y="142100"/>
                  </a:lnTo>
                </a:path>
                <a:path w="2164715" h="1031875">
                  <a:moveTo>
                    <a:pt x="0" y="177457"/>
                  </a:moveTo>
                  <a:lnTo>
                    <a:pt x="0" y="186804"/>
                  </a:lnTo>
                </a:path>
                <a:path w="2164715" h="1031875">
                  <a:moveTo>
                    <a:pt x="0" y="222161"/>
                  </a:moveTo>
                  <a:lnTo>
                    <a:pt x="0" y="230835"/>
                  </a:lnTo>
                </a:path>
                <a:path w="2164715" h="1031875">
                  <a:moveTo>
                    <a:pt x="0" y="266852"/>
                  </a:moveTo>
                  <a:lnTo>
                    <a:pt x="0" y="275526"/>
                  </a:lnTo>
                </a:path>
                <a:path w="2164715" h="1031875">
                  <a:moveTo>
                    <a:pt x="0" y="310883"/>
                  </a:moveTo>
                  <a:lnTo>
                    <a:pt x="0" y="320230"/>
                  </a:lnTo>
                </a:path>
                <a:path w="2164715" h="1031875">
                  <a:moveTo>
                    <a:pt x="0" y="355587"/>
                  </a:moveTo>
                  <a:lnTo>
                    <a:pt x="0" y="364261"/>
                  </a:lnTo>
                </a:path>
                <a:path w="2164715" h="1031875">
                  <a:moveTo>
                    <a:pt x="0" y="400291"/>
                  </a:moveTo>
                  <a:lnTo>
                    <a:pt x="0" y="408965"/>
                  </a:lnTo>
                </a:path>
                <a:path w="2164715" h="1031875">
                  <a:moveTo>
                    <a:pt x="0" y="444322"/>
                  </a:moveTo>
                  <a:lnTo>
                    <a:pt x="0" y="453656"/>
                  </a:lnTo>
                </a:path>
                <a:path w="2164715" h="1031875">
                  <a:moveTo>
                    <a:pt x="0" y="489013"/>
                  </a:moveTo>
                  <a:lnTo>
                    <a:pt x="0" y="497687"/>
                  </a:lnTo>
                </a:path>
                <a:path w="2164715" h="1031875">
                  <a:moveTo>
                    <a:pt x="0" y="533717"/>
                  </a:moveTo>
                  <a:lnTo>
                    <a:pt x="0" y="542391"/>
                  </a:lnTo>
                </a:path>
                <a:path w="2164715" h="1031875">
                  <a:moveTo>
                    <a:pt x="0" y="577748"/>
                  </a:moveTo>
                  <a:lnTo>
                    <a:pt x="0" y="587095"/>
                  </a:lnTo>
                </a:path>
                <a:path w="2164715" h="1031875">
                  <a:moveTo>
                    <a:pt x="0" y="622452"/>
                  </a:moveTo>
                  <a:lnTo>
                    <a:pt x="0" y="631126"/>
                  </a:lnTo>
                </a:path>
                <a:path w="2164715" h="1031875">
                  <a:moveTo>
                    <a:pt x="0" y="667156"/>
                  </a:moveTo>
                  <a:lnTo>
                    <a:pt x="0" y="675817"/>
                  </a:lnTo>
                </a:path>
                <a:path w="2164715" h="1031875">
                  <a:moveTo>
                    <a:pt x="0" y="711187"/>
                  </a:moveTo>
                  <a:lnTo>
                    <a:pt x="0" y="720521"/>
                  </a:lnTo>
                </a:path>
                <a:path w="2164715" h="1031875">
                  <a:moveTo>
                    <a:pt x="0" y="755878"/>
                  </a:moveTo>
                  <a:lnTo>
                    <a:pt x="0" y="764552"/>
                  </a:lnTo>
                </a:path>
                <a:path w="2164715" h="1031875">
                  <a:moveTo>
                    <a:pt x="0" y="800582"/>
                  </a:moveTo>
                  <a:lnTo>
                    <a:pt x="0" y="809256"/>
                  </a:lnTo>
                </a:path>
                <a:path w="2164715" h="1031875">
                  <a:moveTo>
                    <a:pt x="0" y="844613"/>
                  </a:moveTo>
                  <a:lnTo>
                    <a:pt x="0" y="853948"/>
                  </a:lnTo>
                </a:path>
                <a:path w="2164715" h="1031875">
                  <a:moveTo>
                    <a:pt x="0" y="889317"/>
                  </a:moveTo>
                  <a:lnTo>
                    <a:pt x="0" y="897991"/>
                  </a:lnTo>
                </a:path>
                <a:path w="2164715" h="1031875">
                  <a:moveTo>
                    <a:pt x="0" y="934008"/>
                  </a:moveTo>
                  <a:lnTo>
                    <a:pt x="0" y="942682"/>
                  </a:lnTo>
                </a:path>
                <a:path w="2164715" h="1031875">
                  <a:moveTo>
                    <a:pt x="0" y="978039"/>
                  </a:moveTo>
                  <a:lnTo>
                    <a:pt x="0" y="987386"/>
                  </a:lnTo>
                </a:path>
                <a:path w="2164715" h="1031875">
                  <a:moveTo>
                    <a:pt x="0" y="1022743"/>
                  </a:moveTo>
                  <a:lnTo>
                    <a:pt x="0" y="1031417"/>
                  </a:lnTo>
                </a:path>
                <a:path w="2164715" h="1031875">
                  <a:moveTo>
                    <a:pt x="2164613" y="0"/>
                  </a:moveTo>
                  <a:lnTo>
                    <a:pt x="2164613" y="8661"/>
                  </a:lnTo>
                </a:path>
                <a:path w="2164715" h="1031875">
                  <a:moveTo>
                    <a:pt x="2164613" y="44030"/>
                  </a:moveTo>
                  <a:lnTo>
                    <a:pt x="2164613" y="53365"/>
                  </a:lnTo>
                </a:path>
                <a:path w="2164715" h="1031875">
                  <a:moveTo>
                    <a:pt x="2164613" y="88722"/>
                  </a:moveTo>
                  <a:lnTo>
                    <a:pt x="2164613" y="97396"/>
                  </a:lnTo>
                </a:path>
                <a:path w="2164715" h="1031875">
                  <a:moveTo>
                    <a:pt x="2164613" y="133426"/>
                  </a:moveTo>
                  <a:lnTo>
                    <a:pt x="2164613" y="142100"/>
                  </a:lnTo>
                </a:path>
                <a:path w="2164715" h="1031875">
                  <a:moveTo>
                    <a:pt x="2164613" y="177457"/>
                  </a:moveTo>
                  <a:lnTo>
                    <a:pt x="2164613" y="186804"/>
                  </a:lnTo>
                </a:path>
                <a:path w="2164715" h="1031875">
                  <a:moveTo>
                    <a:pt x="2164613" y="222161"/>
                  </a:moveTo>
                  <a:lnTo>
                    <a:pt x="2164613" y="230835"/>
                  </a:lnTo>
                </a:path>
                <a:path w="2164715" h="1031875">
                  <a:moveTo>
                    <a:pt x="2164613" y="266852"/>
                  </a:moveTo>
                  <a:lnTo>
                    <a:pt x="2164613" y="275526"/>
                  </a:lnTo>
                </a:path>
                <a:path w="2164715" h="1031875">
                  <a:moveTo>
                    <a:pt x="2164613" y="310883"/>
                  </a:moveTo>
                  <a:lnTo>
                    <a:pt x="2164613" y="320230"/>
                  </a:lnTo>
                </a:path>
                <a:path w="2164715" h="1031875">
                  <a:moveTo>
                    <a:pt x="2164613" y="355587"/>
                  </a:moveTo>
                  <a:lnTo>
                    <a:pt x="2164613" y="364261"/>
                  </a:lnTo>
                </a:path>
                <a:path w="2164715" h="1031875">
                  <a:moveTo>
                    <a:pt x="2164613" y="400291"/>
                  </a:moveTo>
                  <a:lnTo>
                    <a:pt x="2164613" y="408965"/>
                  </a:lnTo>
                </a:path>
                <a:path w="2164715" h="1031875">
                  <a:moveTo>
                    <a:pt x="2164613" y="444322"/>
                  </a:moveTo>
                  <a:lnTo>
                    <a:pt x="2164613" y="453656"/>
                  </a:lnTo>
                </a:path>
                <a:path w="2164715" h="1031875">
                  <a:moveTo>
                    <a:pt x="2164613" y="489013"/>
                  </a:moveTo>
                  <a:lnTo>
                    <a:pt x="2164613" y="497687"/>
                  </a:lnTo>
                </a:path>
                <a:path w="2164715" h="1031875">
                  <a:moveTo>
                    <a:pt x="2164613" y="533717"/>
                  </a:moveTo>
                  <a:lnTo>
                    <a:pt x="2164613" y="542391"/>
                  </a:lnTo>
                </a:path>
                <a:path w="2164715" h="1031875">
                  <a:moveTo>
                    <a:pt x="2164613" y="577748"/>
                  </a:moveTo>
                  <a:lnTo>
                    <a:pt x="2164613" y="587095"/>
                  </a:lnTo>
                </a:path>
                <a:path w="2164715" h="1031875">
                  <a:moveTo>
                    <a:pt x="2164613" y="622452"/>
                  </a:moveTo>
                  <a:lnTo>
                    <a:pt x="2164613" y="631126"/>
                  </a:lnTo>
                </a:path>
                <a:path w="2164715" h="1031875">
                  <a:moveTo>
                    <a:pt x="2164613" y="667156"/>
                  </a:moveTo>
                  <a:lnTo>
                    <a:pt x="2164613" y="675817"/>
                  </a:lnTo>
                </a:path>
                <a:path w="2164715" h="1031875">
                  <a:moveTo>
                    <a:pt x="2164613" y="711187"/>
                  </a:moveTo>
                  <a:lnTo>
                    <a:pt x="2164613" y="720521"/>
                  </a:lnTo>
                </a:path>
                <a:path w="2164715" h="1031875">
                  <a:moveTo>
                    <a:pt x="2164613" y="755878"/>
                  </a:moveTo>
                  <a:lnTo>
                    <a:pt x="2164613" y="764552"/>
                  </a:lnTo>
                </a:path>
                <a:path w="2164715" h="1031875">
                  <a:moveTo>
                    <a:pt x="2164613" y="800582"/>
                  </a:moveTo>
                  <a:lnTo>
                    <a:pt x="2164613" y="809256"/>
                  </a:lnTo>
                </a:path>
                <a:path w="2164715" h="1031875">
                  <a:moveTo>
                    <a:pt x="2164613" y="844613"/>
                  </a:moveTo>
                  <a:lnTo>
                    <a:pt x="2164613" y="853948"/>
                  </a:lnTo>
                </a:path>
                <a:path w="2164715" h="1031875">
                  <a:moveTo>
                    <a:pt x="2164613" y="889317"/>
                  </a:moveTo>
                  <a:lnTo>
                    <a:pt x="2164613" y="897991"/>
                  </a:lnTo>
                </a:path>
                <a:path w="2164715" h="1031875">
                  <a:moveTo>
                    <a:pt x="2164613" y="934008"/>
                  </a:moveTo>
                  <a:lnTo>
                    <a:pt x="2164613" y="942682"/>
                  </a:lnTo>
                </a:path>
                <a:path w="2164715" h="1031875">
                  <a:moveTo>
                    <a:pt x="2164613" y="978039"/>
                  </a:moveTo>
                  <a:lnTo>
                    <a:pt x="2164613" y="987386"/>
                  </a:lnTo>
                </a:path>
                <a:path w="2164715" h="1031875">
                  <a:moveTo>
                    <a:pt x="2164613" y="1022743"/>
                  </a:moveTo>
                  <a:lnTo>
                    <a:pt x="2164613" y="1031417"/>
                  </a:lnTo>
                </a:path>
              </a:pathLst>
            </a:custGeom>
            <a:ln w="8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3007" y="5502986"/>
              <a:ext cx="1450632" cy="13210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25016" y="5567032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>
                  <a:moveTo>
                    <a:pt x="0" y="0"/>
                  </a:moveTo>
                  <a:lnTo>
                    <a:pt x="8661" y="0"/>
                  </a:lnTo>
                </a:path>
                <a:path w="142240">
                  <a:moveTo>
                    <a:pt x="44665" y="0"/>
                  </a:moveTo>
                  <a:lnTo>
                    <a:pt x="53327" y="0"/>
                  </a:lnTo>
                </a:path>
                <a:path w="142240">
                  <a:moveTo>
                    <a:pt x="88658" y="0"/>
                  </a:moveTo>
                  <a:lnTo>
                    <a:pt x="97993" y="0"/>
                  </a:lnTo>
                </a:path>
                <a:path w="142240">
                  <a:moveTo>
                    <a:pt x="133324" y="0"/>
                  </a:moveTo>
                  <a:lnTo>
                    <a:pt x="141985" y="0"/>
                  </a:lnTo>
                </a:path>
              </a:pathLst>
            </a:custGeom>
            <a:ln w="8674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353680" y="5540349"/>
              <a:ext cx="71755" cy="53975"/>
            </a:xfrm>
            <a:custGeom>
              <a:avLst/>
              <a:gdLst/>
              <a:ahLst/>
              <a:cxnLst/>
              <a:rect l="l" t="t" r="r" b="b"/>
              <a:pathLst>
                <a:path w="71754" h="53975">
                  <a:moveTo>
                    <a:pt x="71335" y="53378"/>
                  </a:moveTo>
                  <a:lnTo>
                    <a:pt x="0" y="26682"/>
                  </a:lnTo>
                  <a:lnTo>
                    <a:pt x="71335" y="0"/>
                  </a:lnTo>
                  <a:lnTo>
                    <a:pt x="71335" y="53378"/>
                  </a:lnTo>
                  <a:close/>
                </a:path>
              </a:pathLst>
            </a:custGeom>
            <a:solidFill>
              <a:srgbClr val="7E808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353680" y="5540349"/>
              <a:ext cx="71755" cy="53975"/>
            </a:xfrm>
            <a:custGeom>
              <a:avLst/>
              <a:gdLst/>
              <a:ahLst/>
              <a:cxnLst/>
              <a:rect l="l" t="t" r="r" b="b"/>
              <a:pathLst>
                <a:path w="71754" h="53975">
                  <a:moveTo>
                    <a:pt x="0" y="26682"/>
                  </a:moveTo>
                  <a:lnTo>
                    <a:pt x="71335" y="53378"/>
                  </a:lnTo>
                  <a:lnTo>
                    <a:pt x="71335" y="0"/>
                  </a:lnTo>
                  <a:lnTo>
                    <a:pt x="0" y="26682"/>
                  </a:lnTo>
                  <a:close/>
                </a:path>
              </a:pathLst>
            </a:custGeom>
            <a:ln w="8674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196298" y="5569699"/>
              <a:ext cx="186690" cy="1270"/>
            </a:xfrm>
            <a:custGeom>
              <a:avLst/>
              <a:gdLst/>
              <a:ahLst/>
              <a:cxnLst/>
              <a:rect l="l" t="t" r="r" b="b"/>
              <a:pathLst>
                <a:path w="186690" h="1270">
                  <a:moveTo>
                    <a:pt x="0" y="0"/>
                  </a:moveTo>
                  <a:lnTo>
                    <a:pt x="8674" y="0"/>
                  </a:lnTo>
                </a:path>
                <a:path w="186690" h="1270">
                  <a:moveTo>
                    <a:pt x="44005" y="673"/>
                  </a:moveTo>
                  <a:lnTo>
                    <a:pt x="53339" y="673"/>
                  </a:lnTo>
                </a:path>
                <a:path w="186690" h="1270">
                  <a:moveTo>
                    <a:pt x="88671" y="673"/>
                  </a:moveTo>
                  <a:lnTo>
                    <a:pt x="97332" y="673"/>
                  </a:lnTo>
                </a:path>
                <a:path w="186690" h="1270">
                  <a:moveTo>
                    <a:pt x="133337" y="673"/>
                  </a:moveTo>
                  <a:lnTo>
                    <a:pt x="141998" y="673"/>
                  </a:lnTo>
                </a:path>
                <a:path w="186690" h="1270">
                  <a:moveTo>
                    <a:pt x="177330" y="673"/>
                  </a:moveTo>
                  <a:lnTo>
                    <a:pt x="186664" y="673"/>
                  </a:lnTo>
                </a:path>
              </a:pathLst>
            </a:custGeom>
            <a:ln w="8674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413633" y="5544349"/>
              <a:ext cx="71120" cy="53975"/>
            </a:xfrm>
            <a:custGeom>
              <a:avLst/>
              <a:gdLst/>
              <a:ahLst/>
              <a:cxnLst/>
              <a:rect l="l" t="t" r="r" b="b"/>
              <a:pathLst>
                <a:path w="71120" h="53975">
                  <a:moveTo>
                    <a:pt x="0" y="53378"/>
                  </a:moveTo>
                  <a:lnTo>
                    <a:pt x="0" y="0"/>
                  </a:lnTo>
                  <a:lnTo>
                    <a:pt x="70662" y="26695"/>
                  </a:lnTo>
                  <a:lnTo>
                    <a:pt x="0" y="53378"/>
                  </a:lnTo>
                  <a:close/>
                </a:path>
              </a:pathLst>
            </a:custGeom>
            <a:solidFill>
              <a:srgbClr val="7E808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413633" y="5544349"/>
              <a:ext cx="71120" cy="53975"/>
            </a:xfrm>
            <a:custGeom>
              <a:avLst/>
              <a:gdLst/>
              <a:ahLst/>
              <a:cxnLst/>
              <a:rect l="l" t="t" r="r" b="b"/>
              <a:pathLst>
                <a:path w="71120" h="53975">
                  <a:moveTo>
                    <a:pt x="70662" y="26695"/>
                  </a:moveTo>
                  <a:lnTo>
                    <a:pt x="0" y="0"/>
                  </a:lnTo>
                  <a:lnTo>
                    <a:pt x="0" y="53378"/>
                  </a:lnTo>
                  <a:lnTo>
                    <a:pt x="70662" y="26695"/>
                  </a:lnTo>
                  <a:close/>
                </a:path>
              </a:pathLst>
            </a:custGeom>
            <a:ln w="8674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124974" y="5543016"/>
              <a:ext cx="71755" cy="53975"/>
            </a:xfrm>
            <a:custGeom>
              <a:avLst/>
              <a:gdLst/>
              <a:ahLst/>
              <a:cxnLst/>
              <a:rect l="l" t="t" r="r" b="b"/>
              <a:pathLst>
                <a:path w="71754" h="53975">
                  <a:moveTo>
                    <a:pt x="71323" y="53378"/>
                  </a:moveTo>
                  <a:lnTo>
                    <a:pt x="0" y="26682"/>
                  </a:lnTo>
                  <a:lnTo>
                    <a:pt x="71323" y="0"/>
                  </a:lnTo>
                  <a:lnTo>
                    <a:pt x="71323" y="53378"/>
                  </a:lnTo>
                  <a:close/>
                </a:path>
              </a:pathLst>
            </a:custGeom>
            <a:solidFill>
              <a:srgbClr val="7E808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124974" y="5543016"/>
              <a:ext cx="71755" cy="53975"/>
            </a:xfrm>
            <a:custGeom>
              <a:avLst/>
              <a:gdLst/>
              <a:ahLst/>
              <a:cxnLst/>
              <a:rect l="l" t="t" r="r" b="b"/>
              <a:pathLst>
                <a:path w="71754" h="53975">
                  <a:moveTo>
                    <a:pt x="0" y="26682"/>
                  </a:moveTo>
                  <a:lnTo>
                    <a:pt x="71323" y="53378"/>
                  </a:lnTo>
                  <a:lnTo>
                    <a:pt x="71323" y="0"/>
                  </a:lnTo>
                  <a:lnTo>
                    <a:pt x="0" y="26682"/>
                  </a:lnTo>
                  <a:close/>
                </a:path>
              </a:pathLst>
            </a:custGeom>
            <a:ln w="8674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501631" y="3903154"/>
              <a:ext cx="1670685" cy="1308100"/>
            </a:xfrm>
            <a:custGeom>
              <a:avLst/>
              <a:gdLst/>
              <a:ahLst/>
              <a:cxnLst/>
              <a:rect l="l" t="t" r="r" b="b"/>
              <a:pathLst>
                <a:path w="1670684" h="1308100">
                  <a:moveTo>
                    <a:pt x="1670621" y="1307617"/>
                  </a:moveTo>
                  <a:lnTo>
                    <a:pt x="1661960" y="1307617"/>
                  </a:lnTo>
                </a:path>
                <a:path w="1670684" h="1308100">
                  <a:moveTo>
                    <a:pt x="1626628" y="1307617"/>
                  </a:moveTo>
                  <a:lnTo>
                    <a:pt x="1617294" y="1307617"/>
                  </a:lnTo>
                </a:path>
                <a:path w="1670684" h="1308100">
                  <a:moveTo>
                    <a:pt x="1581962" y="1307617"/>
                  </a:moveTo>
                  <a:lnTo>
                    <a:pt x="1573288" y="1307617"/>
                  </a:lnTo>
                </a:path>
                <a:path w="1670684" h="1308100">
                  <a:moveTo>
                    <a:pt x="1537296" y="1307617"/>
                  </a:moveTo>
                  <a:lnTo>
                    <a:pt x="1528622" y="1307617"/>
                  </a:lnTo>
                </a:path>
                <a:path w="1670684" h="1308100">
                  <a:moveTo>
                    <a:pt x="1493291" y="1307617"/>
                  </a:moveTo>
                  <a:lnTo>
                    <a:pt x="1483969" y="1307617"/>
                  </a:lnTo>
                </a:path>
                <a:path w="1670684" h="1308100">
                  <a:moveTo>
                    <a:pt x="1448625" y="1307617"/>
                  </a:moveTo>
                  <a:lnTo>
                    <a:pt x="1439964" y="1307617"/>
                  </a:lnTo>
                </a:path>
                <a:path w="1670684" h="1308100">
                  <a:moveTo>
                    <a:pt x="1403959" y="1307617"/>
                  </a:moveTo>
                  <a:lnTo>
                    <a:pt x="1395298" y="1307617"/>
                  </a:lnTo>
                </a:path>
                <a:path w="1670684" h="1308100">
                  <a:moveTo>
                    <a:pt x="1359966" y="1307617"/>
                  </a:moveTo>
                  <a:lnTo>
                    <a:pt x="1350632" y="1307617"/>
                  </a:lnTo>
                </a:path>
                <a:path w="1670684" h="1308100">
                  <a:moveTo>
                    <a:pt x="1315300" y="1307617"/>
                  </a:moveTo>
                  <a:lnTo>
                    <a:pt x="1306639" y="1307617"/>
                  </a:lnTo>
                </a:path>
                <a:path w="1670684" h="1308100">
                  <a:moveTo>
                    <a:pt x="1270635" y="1307617"/>
                  </a:moveTo>
                  <a:lnTo>
                    <a:pt x="1261973" y="1307617"/>
                  </a:lnTo>
                </a:path>
                <a:path w="1670684" h="1308100">
                  <a:moveTo>
                    <a:pt x="1226629" y="1307617"/>
                  </a:moveTo>
                  <a:lnTo>
                    <a:pt x="1217307" y="1307617"/>
                  </a:lnTo>
                </a:path>
                <a:path w="1670684" h="1308100">
                  <a:moveTo>
                    <a:pt x="1181976" y="1307617"/>
                  </a:moveTo>
                  <a:lnTo>
                    <a:pt x="1173302" y="1307617"/>
                  </a:lnTo>
                </a:path>
                <a:path w="1670684" h="1308100">
                  <a:moveTo>
                    <a:pt x="1137310" y="1307617"/>
                  </a:moveTo>
                  <a:lnTo>
                    <a:pt x="1128636" y="1307617"/>
                  </a:lnTo>
                </a:path>
                <a:path w="1670684" h="1308100">
                  <a:moveTo>
                    <a:pt x="1093304" y="1307617"/>
                  </a:moveTo>
                  <a:lnTo>
                    <a:pt x="1083970" y="1307617"/>
                  </a:lnTo>
                </a:path>
                <a:path w="1670684" h="1308100">
                  <a:moveTo>
                    <a:pt x="1048639" y="1307617"/>
                  </a:moveTo>
                  <a:lnTo>
                    <a:pt x="1039977" y="1307617"/>
                  </a:lnTo>
                </a:path>
                <a:path w="1670684" h="1308100">
                  <a:moveTo>
                    <a:pt x="1003973" y="1307617"/>
                  </a:moveTo>
                  <a:lnTo>
                    <a:pt x="995311" y="1307617"/>
                  </a:lnTo>
                </a:path>
                <a:path w="1670684" h="1308100">
                  <a:moveTo>
                    <a:pt x="959980" y="1307617"/>
                  </a:moveTo>
                  <a:lnTo>
                    <a:pt x="950645" y="1307617"/>
                  </a:lnTo>
                </a:path>
                <a:path w="1670684" h="1308100">
                  <a:moveTo>
                    <a:pt x="915314" y="1307617"/>
                  </a:moveTo>
                  <a:lnTo>
                    <a:pt x="906640" y="1307617"/>
                  </a:lnTo>
                </a:path>
                <a:path w="1670684" h="1308100">
                  <a:moveTo>
                    <a:pt x="870648" y="1307617"/>
                  </a:moveTo>
                  <a:lnTo>
                    <a:pt x="861974" y="1307617"/>
                  </a:lnTo>
                </a:path>
                <a:path w="1670684" h="1308100">
                  <a:moveTo>
                    <a:pt x="826643" y="1307617"/>
                  </a:moveTo>
                  <a:lnTo>
                    <a:pt x="817308" y="1307617"/>
                  </a:lnTo>
                </a:path>
                <a:path w="1670684" h="1308100">
                  <a:moveTo>
                    <a:pt x="781977" y="1307617"/>
                  </a:moveTo>
                  <a:lnTo>
                    <a:pt x="773315" y="1307617"/>
                  </a:lnTo>
                </a:path>
                <a:path w="1670684" h="1308100">
                  <a:moveTo>
                    <a:pt x="737311" y="1307617"/>
                  </a:moveTo>
                  <a:lnTo>
                    <a:pt x="728649" y="1307617"/>
                  </a:lnTo>
                </a:path>
                <a:path w="1670684" h="1308100">
                  <a:moveTo>
                    <a:pt x="693318" y="1307617"/>
                  </a:moveTo>
                  <a:lnTo>
                    <a:pt x="683983" y="1307617"/>
                  </a:lnTo>
                </a:path>
                <a:path w="1670684" h="1308100">
                  <a:moveTo>
                    <a:pt x="648652" y="1307617"/>
                  </a:moveTo>
                  <a:lnTo>
                    <a:pt x="639978" y="1307617"/>
                  </a:lnTo>
                </a:path>
                <a:path w="1670684" h="1308100">
                  <a:moveTo>
                    <a:pt x="603986" y="1307617"/>
                  </a:moveTo>
                  <a:lnTo>
                    <a:pt x="595312" y="1307617"/>
                  </a:lnTo>
                </a:path>
                <a:path w="1670684" h="1308100">
                  <a:moveTo>
                    <a:pt x="559981" y="1307617"/>
                  </a:moveTo>
                  <a:lnTo>
                    <a:pt x="550646" y="1307617"/>
                  </a:lnTo>
                </a:path>
                <a:path w="1670684" h="1308100">
                  <a:moveTo>
                    <a:pt x="515315" y="1307617"/>
                  </a:moveTo>
                  <a:lnTo>
                    <a:pt x="506653" y="1307617"/>
                  </a:lnTo>
                </a:path>
                <a:path w="1670684" h="1308100">
                  <a:moveTo>
                    <a:pt x="470649" y="1307617"/>
                  </a:moveTo>
                  <a:lnTo>
                    <a:pt x="461987" y="1307617"/>
                  </a:lnTo>
                </a:path>
                <a:path w="1670684" h="1308100">
                  <a:moveTo>
                    <a:pt x="426656" y="1307617"/>
                  </a:moveTo>
                  <a:lnTo>
                    <a:pt x="417322" y="1307617"/>
                  </a:lnTo>
                </a:path>
                <a:path w="1670684" h="1308100">
                  <a:moveTo>
                    <a:pt x="381990" y="1307617"/>
                  </a:moveTo>
                  <a:lnTo>
                    <a:pt x="373316" y="1307617"/>
                  </a:lnTo>
                </a:path>
                <a:path w="1670684" h="1308100">
                  <a:moveTo>
                    <a:pt x="337324" y="1307617"/>
                  </a:moveTo>
                  <a:lnTo>
                    <a:pt x="328663" y="1307617"/>
                  </a:lnTo>
                </a:path>
                <a:path w="1670684" h="1308100">
                  <a:moveTo>
                    <a:pt x="293319" y="1307617"/>
                  </a:moveTo>
                  <a:lnTo>
                    <a:pt x="283997" y="1307617"/>
                  </a:lnTo>
                </a:path>
                <a:path w="1670684" h="1308100">
                  <a:moveTo>
                    <a:pt x="248653" y="1307617"/>
                  </a:moveTo>
                  <a:lnTo>
                    <a:pt x="239991" y="1307617"/>
                  </a:lnTo>
                </a:path>
                <a:path w="1670684" h="1308100">
                  <a:moveTo>
                    <a:pt x="203987" y="1307617"/>
                  </a:moveTo>
                  <a:lnTo>
                    <a:pt x="195325" y="1307617"/>
                  </a:lnTo>
                </a:path>
                <a:path w="1670684" h="1308100">
                  <a:moveTo>
                    <a:pt x="159994" y="1307617"/>
                  </a:moveTo>
                  <a:lnTo>
                    <a:pt x="150660" y="1307617"/>
                  </a:lnTo>
                </a:path>
                <a:path w="1670684" h="1308100">
                  <a:moveTo>
                    <a:pt x="115328" y="1307617"/>
                  </a:moveTo>
                  <a:lnTo>
                    <a:pt x="106667" y="1307617"/>
                  </a:lnTo>
                </a:path>
                <a:path w="1670684" h="1308100">
                  <a:moveTo>
                    <a:pt x="70662" y="1307617"/>
                  </a:moveTo>
                  <a:lnTo>
                    <a:pt x="62001" y="1307617"/>
                  </a:lnTo>
                </a:path>
                <a:path w="1670684" h="1308100">
                  <a:moveTo>
                    <a:pt x="26670" y="1307617"/>
                  </a:moveTo>
                  <a:lnTo>
                    <a:pt x="17335" y="1307617"/>
                  </a:lnTo>
                </a:path>
                <a:path w="1670684" h="1308100">
                  <a:moveTo>
                    <a:pt x="1653298" y="0"/>
                  </a:moveTo>
                  <a:lnTo>
                    <a:pt x="1643964" y="0"/>
                  </a:lnTo>
                </a:path>
                <a:path w="1670684" h="1308100">
                  <a:moveTo>
                    <a:pt x="1608632" y="0"/>
                  </a:moveTo>
                  <a:lnTo>
                    <a:pt x="1599958" y="0"/>
                  </a:lnTo>
                </a:path>
                <a:path w="1670684" h="1308100">
                  <a:moveTo>
                    <a:pt x="1563966" y="0"/>
                  </a:moveTo>
                  <a:lnTo>
                    <a:pt x="1555292" y="0"/>
                  </a:lnTo>
                </a:path>
                <a:path w="1670684" h="1308100">
                  <a:moveTo>
                    <a:pt x="1519961" y="0"/>
                  </a:moveTo>
                  <a:lnTo>
                    <a:pt x="1510626" y="0"/>
                  </a:lnTo>
                </a:path>
                <a:path w="1670684" h="1308100">
                  <a:moveTo>
                    <a:pt x="1475295" y="0"/>
                  </a:moveTo>
                  <a:lnTo>
                    <a:pt x="1466634" y="0"/>
                  </a:lnTo>
                </a:path>
                <a:path w="1670684" h="1308100">
                  <a:moveTo>
                    <a:pt x="1430629" y="0"/>
                  </a:moveTo>
                  <a:lnTo>
                    <a:pt x="1421968" y="0"/>
                  </a:lnTo>
                </a:path>
                <a:path w="1670684" h="1308100">
                  <a:moveTo>
                    <a:pt x="1386636" y="0"/>
                  </a:moveTo>
                  <a:lnTo>
                    <a:pt x="1377302" y="0"/>
                  </a:lnTo>
                </a:path>
                <a:path w="1670684" h="1308100">
                  <a:moveTo>
                    <a:pt x="1341970" y="0"/>
                  </a:moveTo>
                  <a:lnTo>
                    <a:pt x="1333296" y="0"/>
                  </a:lnTo>
                </a:path>
                <a:path w="1670684" h="1308100">
                  <a:moveTo>
                    <a:pt x="1297304" y="0"/>
                  </a:moveTo>
                  <a:lnTo>
                    <a:pt x="1288630" y="0"/>
                  </a:lnTo>
                </a:path>
                <a:path w="1670684" h="1308100">
                  <a:moveTo>
                    <a:pt x="1253299" y="0"/>
                  </a:moveTo>
                  <a:lnTo>
                    <a:pt x="1243965" y="0"/>
                  </a:lnTo>
                </a:path>
                <a:path w="1670684" h="1308100">
                  <a:moveTo>
                    <a:pt x="1208633" y="0"/>
                  </a:moveTo>
                  <a:lnTo>
                    <a:pt x="1199972" y="0"/>
                  </a:lnTo>
                </a:path>
                <a:path w="1670684" h="1308100">
                  <a:moveTo>
                    <a:pt x="1163967" y="0"/>
                  </a:moveTo>
                  <a:lnTo>
                    <a:pt x="1155306" y="0"/>
                  </a:lnTo>
                </a:path>
                <a:path w="1670684" h="1308100">
                  <a:moveTo>
                    <a:pt x="1119974" y="0"/>
                  </a:moveTo>
                  <a:lnTo>
                    <a:pt x="1110640" y="0"/>
                  </a:lnTo>
                </a:path>
                <a:path w="1670684" h="1308100">
                  <a:moveTo>
                    <a:pt x="1075309" y="0"/>
                  </a:moveTo>
                  <a:lnTo>
                    <a:pt x="1066634" y="0"/>
                  </a:lnTo>
                </a:path>
                <a:path w="1670684" h="1308100">
                  <a:moveTo>
                    <a:pt x="1030643" y="0"/>
                  </a:moveTo>
                  <a:lnTo>
                    <a:pt x="1021969" y="0"/>
                  </a:lnTo>
                </a:path>
                <a:path w="1670684" h="1308100">
                  <a:moveTo>
                    <a:pt x="986637" y="0"/>
                  </a:moveTo>
                  <a:lnTo>
                    <a:pt x="977303" y="0"/>
                  </a:lnTo>
                </a:path>
                <a:path w="1670684" h="1308100">
                  <a:moveTo>
                    <a:pt x="941971" y="0"/>
                  </a:moveTo>
                  <a:lnTo>
                    <a:pt x="933310" y="0"/>
                  </a:lnTo>
                </a:path>
                <a:path w="1670684" h="1308100">
                  <a:moveTo>
                    <a:pt x="897305" y="0"/>
                  </a:moveTo>
                  <a:lnTo>
                    <a:pt x="888644" y="0"/>
                  </a:lnTo>
                </a:path>
                <a:path w="1670684" h="1308100">
                  <a:moveTo>
                    <a:pt x="853313" y="0"/>
                  </a:moveTo>
                  <a:lnTo>
                    <a:pt x="843978" y="0"/>
                  </a:lnTo>
                </a:path>
                <a:path w="1670684" h="1308100">
                  <a:moveTo>
                    <a:pt x="808647" y="0"/>
                  </a:moveTo>
                  <a:lnTo>
                    <a:pt x="799985" y="0"/>
                  </a:lnTo>
                </a:path>
                <a:path w="1670684" h="1308100">
                  <a:moveTo>
                    <a:pt x="763981" y="0"/>
                  </a:moveTo>
                  <a:lnTo>
                    <a:pt x="755319" y="0"/>
                  </a:lnTo>
                </a:path>
                <a:path w="1670684" h="1308100">
                  <a:moveTo>
                    <a:pt x="719975" y="0"/>
                  </a:moveTo>
                  <a:lnTo>
                    <a:pt x="710653" y="0"/>
                  </a:lnTo>
                </a:path>
                <a:path w="1670684" h="1308100">
                  <a:moveTo>
                    <a:pt x="675309" y="0"/>
                  </a:moveTo>
                  <a:lnTo>
                    <a:pt x="666648" y="0"/>
                  </a:lnTo>
                </a:path>
                <a:path w="1670684" h="1308100">
                  <a:moveTo>
                    <a:pt x="630643" y="0"/>
                  </a:moveTo>
                  <a:lnTo>
                    <a:pt x="621982" y="0"/>
                  </a:lnTo>
                </a:path>
                <a:path w="1670684" h="1308100">
                  <a:moveTo>
                    <a:pt x="586651" y="0"/>
                  </a:moveTo>
                  <a:lnTo>
                    <a:pt x="577316" y="0"/>
                  </a:lnTo>
                </a:path>
                <a:path w="1670684" h="1308100">
                  <a:moveTo>
                    <a:pt x="541985" y="0"/>
                  </a:moveTo>
                  <a:lnTo>
                    <a:pt x="533323" y="0"/>
                  </a:lnTo>
                </a:path>
                <a:path w="1670684" h="1308100">
                  <a:moveTo>
                    <a:pt x="497319" y="0"/>
                  </a:moveTo>
                  <a:lnTo>
                    <a:pt x="488657" y="0"/>
                  </a:lnTo>
                </a:path>
                <a:path w="1670684" h="1308100">
                  <a:moveTo>
                    <a:pt x="453326" y="0"/>
                  </a:moveTo>
                  <a:lnTo>
                    <a:pt x="443992" y="0"/>
                  </a:lnTo>
                </a:path>
                <a:path w="1670684" h="1308100">
                  <a:moveTo>
                    <a:pt x="408660" y="0"/>
                  </a:moveTo>
                  <a:lnTo>
                    <a:pt x="399986" y="0"/>
                  </a:lnTo>
                </a:path>
                <a:path w="1670684" h="1308100">
                  <a:moveTo>
                    <a:pt x="363994" y="0"/>
                  </a:moveTo>
                  <a:lnTo>
                    <a:pt x="355320" y="0"/>
                  </a:lnTo>
                </a:path>
                <a:path w="1670684" h="1308100">
                  <a:moveTo>
                    <a:pt x="319989" y="0"/>
                  </a:moveTo>
                  <a:lnTo>
                    <a:pt x="310654" y="0"/>
                  </a:lnTo>
                </a:path>
                <a:path w="1670684" h="1308100">
                  <a:moveTo>
                    <a:pt x="275323" y="0"/>
                  </a:moveTo>
                  <a:lnTo>
                    <a:pt x="266661" y="0"/>
                  </a:lnTo>
                </a:path>
                <a:path w="1670684" h="1308100">
                  <a:moveTo>
                    <a:pt x="230657" y="0"/>
                  </a:moveTo>
                  <a:lnTo>
                    <a:pt x="221996" y="0"/>
                  </a:lnTo>
                </a:path>
                <a:path w="1670684" h="1308100">
                  <a:moveTo>
                    <a:pt x="186664" y="0"/>
                  </a:moveTo>
                  <a:lnTo>
                    <a:pt x="177330" y="0"/>
                  </a:lnTo>
                </a:path>
                <a:path w="1670684" h="1308100">
                  <a:moveTo>
                    <a:pt x="141998" y="0"/>
                  </a:moveTo>
                  <a:lnTo>
                    <a:pt x="133324" y="0"/>
                  </a:lnTo>
                </a:path>
                <a:path w="1670684" h="1308100">
                  <a:moveTo>
                    <a:pt x="97332" y="0"/>
                  </a:moveTo>
                  <a:lnTo>
                    <a:pt x="88658" y="0"/>
                  </a:lnTo>
                </a:path>
                <a:path w="1670684" h="1308100">
                  <a:moveTo>
                    <a:pt x="53327" y="0"/>
                  </a:moveTo>
                  <a:lnTo>
                    <a:pt x="43992" y="0"/>
                  </a:lnTo>
                </a:path>
                <a:path w="1670684" h="1308100">
                  <a:moveTo>
                    <a:pt x="8661" y="0"/>
                  </a:moveTo>
                  <a:lnTo>
                    <a:pt x="0" y="0"/>
                  </a:lnTo>
                </a:path>
              </a:pathLst>
            </a:custGeom>
            <a:ln w="8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0960" y="4486909"/>
              <a:ext cx="1263967" cy="22750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354944" y="3991216"/>
              <a:ext cx="0" cy="320675"/>
            </a:xfrm>
            <a:custGeom>
              <a:avLst/>
              <a:gdLst/>
              <a:ahLst/>
              <a:cxnLst/>
              <a:rect l="l" t="t" r="r" b="b"/>
              <a:pathLst>
                <a:path h="320675">
                  <a:moveTo>
                    <a:pt x="0" y="0"/>
                  </a:moveTo>
                  <a:lnTo>
                    <a:pt x="0" y="9334"/>
                  </a:lnTo>
                </a:path>
                <a:path h="320675">
                  <a:moveTo>
                    <a:pt x="0" y="44691"/>
                  </a:moveTo>
                  <a:lnTo>
                    <a:pt x="0" y="53365"/>
                  </a:lnTo>
                </a:path>
                <a:path h="320675">
                  <a:moveTo>
                    <a:pt x="0" y="89395"/>
                  </a:moveTo>
                  <a:lnTo>
                    <a:pt x="0" y="98069"/>
                  </a:lnTo>
                </a:path>
                <a:path h="320675">
                  <a:moveTo>
                    <a:pt x="0" y="133426"/>
                  </a:moveTo>
                  <a:lnTo>
                    <a:pt x="0" y="142773"/>
                  </a:lnTo>
                </a:path>
                <a:path h="320675">
                  <a:moveTo>
                    <a:pt x="0" y="178130"/>
                  </a:moveTo>
                  <a:lnTo>
                    <a:pt x="0" y="186804"/>
                  </a:lnTo>
                </a:path>
                <a:path h="320675">
                  <a:moveTo>
                    <a:pt x="0" y="222834"/>
                  </a:moveTo>
                  <a:lnTo>
                    <a:pt x="0" y="231495"/>
                  </a:lnTo>
                </a:path>
                <a:path h="320675">
                  <a:moveTo>
                    <a:pt x="0" y="266865"/>
                  </a:moveTo>
                  <a:lnTo>
                    <a:pt x="0" y="276199"/>
                  </a:lnTo>
                </a:path>
                <a:path h="320675">
                  <a:moveTo>
                    <a:pt x="0" y="311556"/>
                  </a:moveTo>
                  <a:lnTo>
                    <a:pt x="0" y="320230"/>
                  </a:lnTo>
                </a:path>
              </a:pathLst>
            </a:custGeom>
            <a:ln w="8674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28274" y="4320120"/>
              <a:ext cx="53340" cy="71755"/>
            </a:xfrm>
            <a:custGeom>
              <a:avLst/>
              <a:gdLst/>
              <a:ahLst/>
              <a:cxnLst/>
              <a:rect l="l" t="t" r="r" b="b"/>
              <a:pathLst>
                <a:path w="53340" h="71754">
                  <a:moveTo>
                    <a:pt x="26670" y="71386"/>
                  </a:moveTo>
                  <a:lnTo>
                    <a:pt x="0" y="0"/>
                  </a:lnTo>
                  <a:lnTo>
                    <a:pt x="53340" y="0"/>
                  </a:lnTo>
                  <a:lnTo>
                    <a:pt x="26670" y="71386"/>
                  </a:lnTo>
                  <a:close/>
                </a:path>
              </a:pathLst>
            </a:custGeom>
            <a:solidFill>
              <a:srgbClr val="7E808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328274" y="4320120"/>
              <a:ext cx="53340" cy="71755"/>
            </a:xfrm>
            <a:custGeom>
              <a:avLst/>
              <a:gdLst/>
              <a:ahLst/>
              <a:cxnLst/>
              <a:rect l="l" t="t" r="r" b="b"/>
              <a:pathLst>
                <a:path w="53340" h="71754">
                  <a:moveTo>
                    <a:pt x="26670" y="71386"/>
                  </a:moveTo>
                  <a:lnTo>
                    <a:pt x="53340" y="0"/>
                  </a:lnTo>
                  <a:lnTo>
                    <a:pt x="0" y="0"/>
                  </a:lnTo>
                  <a:lnTo>
                    <a:pt x="26670" y="71386"/>
                  </a:lnTo>
                  <a:close/>
                </a:path>
              </a:pathLst>
            </a:custGeom>
            <a:ln w="8674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328274" y="3920489"/>
              <a:ext cx="53340" cy="71120"/>
            </a:xfrm>
            <a:custGeom>
              <a:avLst/>
              <a:gdLst/>
              <a:ahLst/>
              <a:cxnLst/>
              <a:rect l="l" t="t" r="r" b="b"/>
              <a:pathLst>
                <a:path w="53340" h="71120">
                  <a:moveTo>
                    <a:pt x="53340" y="70726"/>
                  </a:moveTo>
                  <a:lnTo>
                    <a:pt x="0" y="70726"/>
                  </a:lnTo>
                  <a:lnTo>
                    <a:pt x="26670" y="0"/>
                  </a:lnTo>
                  <a:lnTo>
                    <a:pt x="53340" y="70726"/>
                  </a:lnTo>
                  <a:close/>
                </a:path>
              </a:pathLst>
            </a:custGeom>
            <a:solidFill>
              <a:srgbClr val="7E808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328274" y="3920489"/>
              <a:ext cx="53340" cy="71120"/>
            </a:xfrm>
            <a:custGeom>
              <a:avLst/>
              <a:gdLst/>
              <a:ahLst/>
              <a:cxnLst/>
              <a:rect l="l" t="t" r="r" b="b"/>
              <a:pathLst>
                <a:path w="53340" h="71120">
                  <a:moveTo>
                    <a:pt x="26670" y="0"/>
                  </a:moveTo>
                  <a:lnTo>
                    <a:pt x="0" y="70726"/>
                  </a:lnTo>
                  <a:lnTo>
                    <a:pt x="53340" y="70726"/>
                  </a:lnTo>
                  <a:lnTo>
                    <a:pt x="26670" y="0"/>
                  </a:lnTo>
                  <a:close/>
                </a:path>
              </a:pathLst>
            </a:custGeom>
            <a:ln w="8674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350271" y="4749774"/>
              <a:ext cx="0" cy="365125"/>
            </a:xfrm>
            <a:custGeom>
              <a:avLst/>
              <a:gdLst/>
              <a:ahLst/>
              <a:cxnLst/>
              <a:rect l="l" t="t" r="r" b="b"/>
              <a:pathLst>
                <a:path h="365125">
                  <a:moveTo>
                    <a:pt x="0" y="0"/>
                  </a:moveTo>
                  <a:lnTo>
                    <a:pt x="0" y="8674"/>
                  </a:lnTo>
                </a:path>
                <a:path h="365125">
                  <a:moveTo>
                    <a:pt x="0" y="44691"/>
                  </a:moveTo>
                  <a:lnTo>
                    <a:pt x="0" y="53365"/>
                  </a:lnTo>
                </a:path>
                <a:path h="365125">
                  <a:moveTo>
                    <a:pt x="0" y="88722"/>
                  </a:moveTo>
                  <a:lnTo>
                    <a:pt x="0" y="98069"/>
                  </a:lnTo>
                </a:path>
                <a:path h="365125">
                  <a:moveTo>
                    <a:pt x="0" y="133426"/>
                  </a:moveTo>
                  <a:lnTo>
                    <a:pt x="0" y="142100"/>
                  </a:lnTo>
                </a:path>
                <a:path h="365125">
                  <a:moveTo>
                    <a:pt x="0" y="178130"/>
                  </a:moveTo>
                  <a:lnTo>
                    <a:pt x="0" y="186804"/>
                  </a:lnTo>
                </a:path>
                <a:path h="365125">
                  <a:moveTo>
                    <a:pt x="0" y="222161"/>
                  </a:moveTo>
                  <a:lnTo>
                    <a:pt x="0" y="231495"/>
                  </a:lnTo>
                </a:path>
                <a:path h="365125">
                  <a:moveTo>
                    <a:pt x="0" y="266852"/>
                  </a:moveTo>
                  <a:lnTo>
                    <a:pt x="0" y="275526"/>
                  </a:lnTo>
                </a:path>
                <a:path h="365125">
                  <a:moveTo>
                    <a:pt x="0" y="311556"/>
                  </a:moveTo>
                  <a:lnTo>
                    <a:pt x="0" y="320230"/>
                  </a:lnTo>
                </a:path>
                <a:path h="365125">
                  <a:moveTo>
                    <a:pt x="0" y="355587"/>
                  </a:moveTo>
                  <a:lnTo>
                    <a:pt x="0" y="364934"/>
                  </a:lnTo>
                </a:path>
              </a:pathLst>
            </a:custGeom>
            <a:ln w="8674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323613" y="5132057"/>
              <a:ext cx="53340" cy="71120"/>
            </a:xfrm>
            <a:custGeom>
              <a:avLst/>
              <a:gdLst/>
              <a:ahLst/>
              <a:cxnLst/>
              <a:rect l="l" t="t" r="r" b="b"/>
              <a:pathLst>
                <a:path w="53340" h="71120">
                  <a:moveTo>
                    <a:pt x="26657" y="70713"/>
                  </a:moveTo>
                  <a:lnTo>
                    <a:pt x="0" y="0"/>
                  </a:lnTo>
                  <a:lnTo>
                    <a:pt x="53327" y="0"/>
                  </a:lnTo>
                  <a:lnTo>
                    <a:pt x="26657" y="70713"/>
                  </a:lnTo>
                  <a:close/>
                </a:path>
              </a:pathLst>
            </a:custGeom>
            <a:solidFill>
              <a:srgbClr val="7E808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23613" y="5132057"/>
              <a:ext cx="53340" cy="71120"/>
            </a:xfrm>
            <a:custGeom>
              <a:avLst/>
              <a:gdLst/>
              <a:ahLst/>
              <a:cxnLst/>
              <a:rect l="l" t="t" r="r" b="b"/>
              <a:pathLst>
                <a:path w="53340" h="71120">
                  <a:moveTo>
                    <a:pt x="26657" y="70713"/>
                  </a:moveTo>
                  <a:lnTo>
                    <a:pt x="53327" y="0"/>
                  </a:lnTo>
                  <a:lnTo>
                    <a:pt x="0" y="0"/>
                  </a:lnTo>
                  <a:lnTo>
                    <a:pt x="26657" y="70713"/>
                  </a:lnTo>
                  <a:close/>
                </a:path>
              </a:pathLst>
            </a:custGeom>
            <a:ln w="8674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3555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13" name="矩形 12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3583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矩形 14"/>
            <p:cNvSpPr/>
            <p:nvPr/>
          </p:nvSpPr>
          <p:spPr>
            <a:xfrm>
              <a:off x="1755775" y="1142602"/>
              <a:ext cx="2841625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5.2.2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内边距属性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38213" y="2100263"/>
            <a:ext cx="2700337" cy="441325"/>
            <a:chOff x="1168400" y="2592593"/>
            <a:chExt cx="2700170" cy="441063"/>
          </a:xfrm>
        </p:grpSpPr>
        <p:sp>
          <p:nvSpPr>
            <p:cNvPr id="23578" name="矩形 4"/>
            <p:cNvSpPr/>
            <p:nvPr/>
          </p:nvSpPr>
          <p:spPr>
            <a:xfrm>
              <a:off x="1168400" y="2592593"/>
              <a:ext cx="2700170" cy="441063"/>
            </a:xfrm>
            <a:prstGeom prst="rect">
              <a:avLst/>
            </a:prstGeom>
            <a:solidFill>
              <a:srgbClr val="00B0F0"/>
            </a:solidFill>
            <a:ln w="2857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79" name="矩形 5"/>
            <p:cNvSpPr/>
            <p:nvPr/>
          </p:nvSpPr>
          <p:spPr>
            <a:xfrm>
              <a:off x="1168400" y="2592593"/>
              <a:ext cx="270017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内边距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Organization Chart 10"/>
          <p:cNvGrpSpPr>
            <a:grpSpLocks noRot="1"/>
          </p:cNvGrpSpPr>
          <p:nvPr/>
        </p:nvGrpSpPr>
        <p:grpSpPr>
          <a:xfrm>
            <a:off x="971550" y="2571750"/>
            <a:ext cx="3703638" cy="3673475"/>
            <a:chOff x="840" y="432"/>
            <a:chExt cx="1308" cy="2448"/>
          </a:xfrm>
        </p:grpSpPr>
        <p:sp>
          <p:nvSpPr>
            <p:cNvPr id="23567" name="_s11269"/>
            <p:cNvSpPr/>
            <p:nvPr/>
          </p:nvSpPr>
          <p:spPr>
            <a:xfrm>
              <a:off x="840" y="432"/>
              <a:ext cx="898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ctr" eaLnBrk="1" hangingPunct="1"/>
              <a:r>
                <a:rPr lang="zh-CN" altLang="en-US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内边距（内填充）</a:t>
              </a:r>
              <a:endParaRPr lang="zh-CN" altLang="en-US" sz="1600" dirty="0">
                <a:solidFill>
                  <a:srgbClr val="00ACE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8" name="_s11271"/>
            <p:cNvSpPr/>
            <p:nvPr/>
          </p:nvSpPr>
          <p:spPr>
            <a:xfrm>
              <a:off x="1265" y="864"/>
              <a:ext cx="883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miter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zh-CN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padding-top:上边距;</a:t>
              </a:r>
              <a:endParaRPr lang="zh-CN" altLang="zh-CN" sz="1600" dirty="0">
                <a:solidFill>
                  <a:srgbClr val="00ACE6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3569" name="_s11272"/>
            <p:cNvCxnSpPr>
              <a:stCxn id="23568" idx="1"/>
            </p:cNvCxnSpPr>
            <p:nvPr/>
          </p:nvCxnSpPr>
          <p:spPr>
            <a:xfrm rot="-10800000" flipV="1">
              <a:off x="956" y="1008"/>
              <a:ext cx="309" cy="0"/>
            </a:xfrm>
            <a:prstGeom prst="bentConnector3">
              <a:avLst>
                <a:gd name="adj1" fmla="val 50000"/>
              </a:avLst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3570" name="_s11273"/>
            <p:cNvSpPr/>
            <p:nvPr/>
          </p:nvSpPr>
          <p:spPr>
            <a:xfrm>
              <a:off x="1265" y="1296"/>
              <a:ext cx="883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miter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zh-CN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padding-right:右边距;</a:t>
              </a:r>
              <a:endParaRPr lang="zh-CN" altLang="zh-CN" sz="1600" dirty="0">
                <a:solidFill>
                  <a:srgbClr val="00ACE6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3571" name="_s11274"/>
            <p:cNvCxnSpPr>
              <a:stCxn id="23570" idx="1"/>
            </p:cNvCxnSpPr>
            <p:nvPr/>
          </p:nvCxnSpPr>
          <p:spPr>
            <a:xfrm rot="10800000">
              <a:off x="958" y="720"/>
              <a:ext cx="307" cy="720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3572" name="_s11275"/>
            <p:cNvSpPr/>
            <p:nvPr/>
          </p:nvSpPr>
          <p:spPr>
            <a:xfrm>
              <a:off x="1265" y="1728"/>
              <a:ext cx="883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miter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zh-CN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padding-bottom:下边距;</a:t>
              </a:r>
              <a:endParaRPr lang="zh-CN" altLang="zh-CN" sz="1600" dirty="0">
                <a:solidFill>
                  <a:srgbClr val="00ACE6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3573" name="_s11276"/>
            <p:cNvCxnSpPr>
              <a:stCxn id="23572" idx="1"/>
            </p:cNvCxnSpPr>
            <p:nvPr/>
          </p:nvCxnSpPr>
          <p:spPr>
            <a:xfrm rot="10800000">
              <a:off x="958" y="720"/>
              <a:ext cx="307" cy="1152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3574" name="_s11277"/>
            <p:cNvSpPr/>
            <p:nvPr/>
          </p:nvSpPr>
          <p:spPr>
            <a:xfrm>
              <a:off x="1265" y="2160"/>
              <a:ext cx="883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miter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zh-CN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padding-left:左边距;</a:t>
              </a:r>
              <a:endParaRPr lang="zh-CN" altLang="zh-CN" sz="1600" dirty="0">
                <a:solidFill>
                  <a:srgbClr val="00ACE6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3575" name="_s11278"/>
            <p:cNvCxnSpPr>
              <a:stCxn id="23574" idx="1"/>
            </p:cNvCxnSpPr>
            <p:nvPr/>
          </p:nvCxnSpPr>
          <p:spPr>
            <a:xfrm rot="10800000">
              <a:off x="958" y="720"/>
              <a:ext cx="307" cy="1584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3576" name="_s11279"/>
            <p:cNvSpPr/>
            <p:nvPr/>
          </p:nvSpPr>
          <p:spPr>
            <a:xfrm>
              <a:off x="1265" y="2592"/>
              <a:ext cx="883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miter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en-US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padding：四边内边距</a:t>
              </a:r>
              <a:r>
                <a:rPr lang="en-US" altLang="zh-CN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;</a:t>
              </a:r>
              <a:endParaRPr lang="zh-CN" altLang="en-US" sz="1600" dirty="0">
                <a:solidFill>
                  <a:srgbClr val="00ACE6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3577" name="_s11280"/>
            <p:cNvCxnSpPr>
              <a:stCxn id="23576" idx="1"/>
            </p:cNvCxnSpPr>
            <p:nvPr/>
          </p:nvCxnSpPr>
          <p:spPr>
            <a:xfrm rot="10800000">
              <a:off x="958" y="720"/>
              <a:ext cx="307" cy="2016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37" name="组合 36"/>
          <p:cNvGrpSpPr/>
          <p:nvPr/>
        </p:nvGrpSpPr>
        <p:grpSpPr>
          <a:xfrm>
            <a:off x="4848225" y="3160713"/>
            <a:ext cx="3502025" cy="3009900"/>
            <a:chOff x="5380743" y="3300190"/>
            <a:chExt cx="3500791" cy="3010542"/>
          </a:xfrm>
        </p:grpSpPr>
        <p:sp>
          <p:nvSpPr>
            <p:cNvPr id="23559" name="Text Box 6"/>
            <p:cNvSpPr txBox="1"/>
            <p:nvPr/>
          </p:nvSpPr>
          <p:spPr>
            <a:xfrm>
              <a:off x="5380743" y="3300190"/>
              <a:ext cx="3500791" cy="8402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35000"/>
                </a:lnSpc>
              </a:pP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注意：内边距padding不允许使用负值</a:t>
              </a:r>
              <a:endPara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560" name="组合 1"/>
            <p:cNvGrpSpPr/>
            <p:nvPr/>
          </p:nvGrpSpPr>
          <p:grpSpPr>
            <a:xfrm>
              <a:off x="5504147" y="4207097"/>
              <a:ext cx="3201348" cy="2103635"/>
              <a:chOff x="5718638" y="4207097"/>
              <a:chExt cx="3201348" cy="2103635"/>
            </a:xfrm>
          </p:grpSpPr>
          <p:sp>
            <p:nvSpPr>
              <p:cNvPr id="23561" name="虚尾箭头 28"/>
              <p:cNvSpPr/>
              <p:nvPr/>
            </p:nvSpPr>
            <p:spPr>
              <a:xfrm>
                <a:off x="5718638" y="4272539"/>
                <a:ext cx="266444" cy="411162"/>
              </a:xfrm>
              <a:custGeom>
                <a:avLst/>
                <a:gdLst>
                  <a:gd name="txL" fmla="*/ 3375 w 21600"/>
                  <a:gd name="txT" fmla="*/ 5400 h 21600"/>
                  <a:gd name="txR" fmla="*/ 16693 w 21600"/>
                  <a:gd name="txB" fmla="*/ 16200 h 21600"/>
                </a:gdLst>
                <a:ahLst/>
                <a:cxnLst>
                  <a:cxn ang="17694720">
                    <a:pos x="2147483647" y="0"/>
                  </a:cxn>
                  <a:cxn ang="11796480">
                    <a:pos x="0" y="2147483647"/>
                  </a:cxn>
                  <a:cxn ang="589824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21600">
                    <a:moveTo>
                      <a:pt x="11786" y="0"/>
                    </a:moveTo>
                    <a:lnTo>
                      <a:pt x="11786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1786" y="16200"/>
                    </a:lnTo>
                    <a:lnTo>
                      <a:pt x="11786" y="21600"/>
                    </a:lnTo>
                    <a:lnTo>
                      <a:pt x="21600" y="10800"/>
                    </a:lnTo>
                    <a:lnTo>
                      <a:pt x="11786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00ACE6">
                  <a:alpha val="100000"/>
                </a:srgbClr>
              </a:solidFill>
              <a:ln w="19050" cap="flat" cmpd="sng">
                <a:solidFill>
                  <a:srgbClr val="00ACE6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62" name="Text Box 8"/>
              <p:cNvSpPr txBox="1"/>
              <p:nvPr/>
            </p:nvSpPr>
            <p:spPr>
              <a:xfrm>
                <a:off x="6109160" y="4207097"/>
                <a:ext cx="2799537" cy="461776"/>
              </a:xfrm>
              <a:prstGeom prst="rect">
                <a:avLst/>
              </a:prstGeom>
              <a:solidFill>
                <a:srgbClr val="00ACE6"/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padding:5px  /*四个方向内边距为5像素宽度*/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63" name="虚尾箭头 28"/>
              <p:cNvSpPr/>
              <p:nvPr/>
            </p:nvSpPr>
            <p:spPr>
              <a:xfrm>
                <a:off x="5718638" y="4993616"/>
                <a:ext cx="266444" cy="411162"/>
              </a:xfrm>
              <a:custGeom>
                <a:avLst/>
                <a:gdLst>
                  <a:gd name="txL" fmla="*/ 3375 w 21600"/>
                  <a:gd name="txT" fmla="*/ 5400 h 21600"/>
                  <a:gd name="txR" fmla="*/ 16693 w 21600"/>
                  <a:gd name="txB" fmla="*/ 16200 h 21600"/>
                </a:gdLst>
                <a:ahLst/>
                <a:cxnLst>
                  <a:cxn ang="17694720">
                    <a:pos x="2147483647" y="0"/>
                  </a:cxn>
                  <a:cxn ang="11796480">
                    <a:pos x="0" y="2147483647"/>
                  </a:cxn>
                  <a:cxn ang="589824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21600">
                    <a:moveTo>
                      <a:pt x="11786" y="0"/>
                    </a:moveTo>
                    <a:lnTo>
                      <a:pt x="11786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1786" y="16200"/>
                    </a:lnTo>
                    <a:lnTo>
                      <a:pt x="11786" y="21600"/>
                    </a:lnTo>
                    <a:lnTo>
                      <a:pt x="21600" y="10800"/>
                    </a:lnTo>
                    <a:lnTo>
                      <a:pt x="11786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00ACE6">
                  <a:alpha val="100000"/>
                </a:srgbClr>
              </a:solidFill>
              <a:ln w="19050" cap="flat" cmpd="sng">
                <a:solidFill>
                  <a:srgbClr val="00ACE6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64" name="Text Box 15"/>
              <p:cNvSpPr txBox="1"/>
              <p:nvPr/>
            </p:nvSpPr>
            <p:spPr>
              <a:xfrm>
                <a:off x="6120449" y="4930116"/>
                <a:ext cx="2799537" cy="461776"/>
              </a:xfrm>
              <a:prstGeom prst="rect">
                <a:avLst/>
              </a:prstGeom>
              <a:solidFill>
                <a:srgbClr val="00ACE6"/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padding:5px 3px  /*上下内边距为5像素，左右内边距为3像素*/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65" name="虚尾箭头 28"/>
              <p:cNvSpPr/>
              <p:nvPr/>
            </p:nvSpPr>
            <p:spPr>
              <a:xfrm>
                <a:off x="5718638" y="5829347"/>
                <a:ext cx="266444" cy="411162"/>
              </a:xfrm>
              <a:custGeom>
                <a:avLst/>
                <a:gdLst>
                  <a:gd name="txL" fmla="*/ 3375 w 21600"/>
                  <a:gd name="txT" fmla="*/ 5400 h 21600"/>
                  <a:gd name="txR" fmla="*/ 16693 w 21600"/>
                  <a:gd name="txB" fmla="*/ 16200 h 21600"/>
                </a:gdLst>
                <a:ahLst/>
                <a:cxnLst>
                  <a:cxn ang="17694720">
                    <a:pos x="2147483647" y="0"/>
                  </a:cxn>
                  <a:cxn ang="11796480">
                    <a:pos x="0" y="2147483647"/>
                  </a:cxn>
                  <a:cxn ang="589824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21600">
                    <a:moveTo>
                      <a:pt x="11786" y="0"/>
                    </a:moveTo>
                    <a:lnTo>
                      <a:pt x="11786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1786" y="16200"/>
                    </a:lnTo>
                    <a:lnTo>
                      <a:pt x="11786" y="21600"/>
                    </a:lnTo>
                    <a:lnTo>
                      <a:pt x="21600" y="10800"/>
                    </a:lnTo>
                    <a:lnTo>
                      <a:pt x="11786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00ACE6">
                  <a:alpha val="100000"/>
                </a:srgbClr>
              </a:solidFill>
              <a:ln w="19050" cap="flat" cmpd="sng">
                <a:solidFill>
                  <a:srgbClr val="00ACE6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66" name="Text Box 17"/>
              <p:cNvSpPr txBox="1"/>
              <p:nvPr/>
            </p:nvSpPr>
            <p:spPr>
              <a:xfrm>
                <a:off x="6120449" y="5664246"/>
                <a:ext cx="2799537" cy="646486"/>
              </a:xfrm>
              <a:prstGeom prst="rect">
                <a:avLst/>
              </a:prstGeom>
              <a:solidFill>
                <a:srgbClr val="00ACE6"/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padding:5px 3px 4px  /*上内边距为5像素，左右内边距为3像素，下内边距为4像素*/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455" y="1624330"/>
            <a:ext cx="6271260" cy="22866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3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小结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65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3020">
              <a:lnSpc>
                <a:spcPct val="100000"/>
              </a:lnSpc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给盒子设置四</a:t>
            </a:r>
            <a:r>
              <a:rPr sz="1200" spc="45" dirty="0">
                <a:solidFill>
                  <a:srgbClr val="252525"/>
                </a:solidFill>
                <a:latin typeface="PMingLiU"/>
                <a:cs typeface="PMingLiU"/>
              </a:rPr>
              <a:t>周 </a:t>
            </a:r>
            <a:r>
              <a:rPr sz="1200" spc="160" dirty="0">
                <a:solidFill>
                  <a:srgbClr val="252525"/>
                </a:solidFill>
                <a:latin typeface="PMingLiU"/>
                <a:cs typeface="PMingLiU"/>
              </a:rPr>
              <a:t>20px</a:t>
            </a:r>
            <a:r>
              <a:rPr sz="1200" spc="25" dirty="0">
                <a:solidFill>
                  <a:srgbClr val="252525"/>
                </a:solidFill>
                <a:latin typeface="PMingLiU"/>
                <a:cs typeface="PMingLiU"/>
              </a:rPr>
              <a:t> 的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内边距可以通过什么属性设置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？</a:t>
            </a:r>
            <a:endParaRPr sz="12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195" dirty="0">
                <a:latin typeface="PMingLiU"/>
                <a:cs typeface="PMingLiU"/>
              </a:rPr>
              <a:t>padding</a:t>
            </a:r>
            <a:r>
              <a:rPr sz="1050" dirty="0">
                <a:latin typeface="PMingLiU"/>
                <a:cs typeface="PMingLiU"/>
              </a:rPr>
              <a:t> </a:t>
            </a:r>
            <a:r>
              <a:rPr sz="1050" spc="160" dirty="0">
                <a:latin typeface="PMingLiU"/>
                <a:cs typeface="PMingLiU"/>
              </a:rPr>
              <a:t>:</a:t>
            </a:r>
            <a:r>
              <a:rPr sz="1050" spc="5" dirty="0">
                <a:latin typeface="PMingLiU"/>
                <a:cs typeface="PMingLiU"/>
              </a:rPr>
              <a:t> </a:t>
            </a:r>
            <a:r>
              <a:rPr sz="1050" spc="140" dirty="0">
                <a:latin typeface="PMingLiU"/>
                <a:cs typeface="PMingLiU"/>
              </a:rPr>
              <a:t>20px</a:t>
            </a:r>
            <a:r>
              <a:rPr sz="1050" spc="5" dirty="0">
                <a:latin typeface="PMingLiU"/>
                <a:cs typeface="PMingLiU"/>
              </a:rPr>
              <a:t> </a:t>
            </a:r>
            <a:r>
              <a:rPr sz="1050" spc="110" dirty="0">
                <a:latin typeface="PMingLiU"/>
                <a:cs typeface="PMingLiU"/>
              </a:rPr>
              <a:t>;</a:t>
            </a:r>
            <a:endParaRPr sz="105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05"/>
              </a:spcBef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给盒子设置上下</a:t>
            </a:r>
            <a:r>
              <a:rPr sz="1200" spc="160" dirty="0">
                <a:solidFill>
                  <a:srgbClr val="252525"/>
                </a:solidFill>
                <a:latin typeface="PMingLiU"/>
                <a:cs typeface="PMingLiU"/>
              </a:rPr>
              <a:t>20px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、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左右</a:t>
            </a:r>
            <a:r>
              <a:rPr sz="1200" spc="160" dirty="0">
                <a:solidFill>
                  <a:srgbClr val="252525"/>
                </a:solidFill>
                <a:latin typeface="PMingLiU"/>
                <a:cs typeface="PMingLiU"/>
              </a:rPr>
              <a:t>30px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的内边距可以通过什么属性设置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？</a:t>
            </a:r>
            <a:endParaRPr sz="12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195" dirty="0">
                <a:latin typeface="PMingLiU"/>
                <a:cs typeface="PMingLiU"/>
              </a:rPr>
              <a:t>padding</a:t>
            </a:r>
            <a:r>
              <a:rPr sz="1050" dirty="0">
                <a:latin typeface="PMingLiU"/>
                <a:cs typeface="PMingLiU"/>
              </a:rPr>
              <a:t> </a:t>
            </a:r>
            <a:r>
              <a:rPr sz="1050" spc="160" dirty="0">
                <a:latin typeface="PMingLiU"/>
                <a:cs typeface="PMingLiU"/>
              </a:rPr>
              <a:t>:</a:t>
            </a:r>
            <a:r>
              <a:rPr sz="1050" spc="5" dirty="0">
                <a:latin typeface="PMingLiU"/>
                <a:cs typeface="PMingLiU"/>
              </a:rPr>
              <a:t> </a:t>
            </a:r>
            <a:r>
              <a:rPr sz="1050" spc="140" dirty="0">
                <a:latin typeface="PMingLiU"/>
                <a:cs typeface="PMingLiU"/>
              </a:rPr>
              <a:t>20px</a:t>
            </a:r>
            <a:r>
              <a:rPr sz="1050" dirty="0">
                <a:latin typeface="PMingLiU"/>
                <a:cs typeface="PMingLiU"/>
              </a:rPr>
              <a:t> </a:t>
            </a:r>
            <a:r>
              <a:rPr sz="1050" spc="140" dirty="0">
                <a:latin typeface="PMingLiU"/>
                <a:cs typeface="PMingLiU"/>
              </a:rPr>
              <a:t>30px</a:t>
            </a:r>
            <a:r>
              <a:rPr sz="1050" spc="5" dirty="0">
                <a:latin typeface="PMingLiU"/>
                <a:cs typeface="PMingLiU"/>
              </a:rPr>
              <a:t> </a:t>
            </a:r>
            <a:r>
              <a:rPr sz="1050" spc="110" dirty="0">
                <a:latin typeface="PMingLiU"/>
                <a:cs typeface="PMingLiU"/>
              </a:rPr>
              <a:t>;</a:t>
            </a:r>
            <a:endParaRPr sz="105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05"/>
              </a:spcBef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给盒子设置左侧</a:t>
            </a:r>
            <a:r>
              <a:rPr sz="1200" spc="160" dirty="0">
                <a:solidFill>
                  <a:srgbClr val="252525"/>
                </a:solidFill>
                <a:latin typeface="PMingLiU"/>
                <a:cs typeface="PMingLiU"/>
              </a:rPr>
              <a:t>50px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的内边距可以通过什么属性设置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？</a:t>
            </a:r>
            <a:endParaRPr sz="12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190" dirty="0">
                <a:latin typeface="PMingLiU"/>
                <a:cs typeface="PMingLiU"/>
              </a:rPr>
              <a:t>padding-</a:t>
            </a:r>
            <a:r>
              <a:rPr sz="1050" spc="100" dirty="0">
                <a:latin typeface="PMingLiU"/>
                <a:cs typeface="PMingLiU"/>
              </a:rPr>
              <a:t>left</a:t>
            </a:r>
            <a:r>
              <a:rPr sz="1050" spc="5" dirty="0">
                <a:latin typeface="PMingLiU"/>
                <a:cs typeface="PMingLiU"/>
              </a:rPr>
              <a:t> </a:t>
            </a:r>
            <a:r>
              <a:rPr sz="1050" spc="160" dirty="0">
                <a:latin typeface="PMingLiU"/>
                <a:cs typeface="PMingLiU"/>
              </a:rPr>
              <a:t>:</a:t>
            </a:r>
            <a:r>
              <a:rPr sz="1050" spc="10" dirty="0">
                <a:latin typeface="PMingLiU"/>
                <a:cs typeface="PMingLiU"/>
              </a:rPr>
              <a:t> </a:t>
            </a:r>
            <a:r>
              <a:rPr sz="1050" spc="140" dirty="0">
                <a:latin typeface="PMingLiU"/>
                <a:cs typeface="PMingLiU"/>
              </a:rPr>
              <a:t>50px</a:t>
            </a:r>
            <a:r>
              <a:rPr sz="1050" spc="5" dirty="0">
                <a:latin typeface="PMingLiU"/>
                <a:cs typeface="PMingLiU"/>
              </a:rPr>
              <a:t> </a:t>
            </a:r>
            <a:r>
              <a:rPr sz="1050" spc="110" dirty="0">
                <a:latin typeface="PMingLiU"/>
                <a:cs typeface="PMingLiU"/>
              </a:rPr>
              <a:t>;</a:t>
            </a:r>
            <a:endParaRPr sz="10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880364" y="1278763"/>
            <a:ext cx="2828544" cy="6644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120"/>
              </a:spcAft>
            </a:pPr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内边距</a:t>
            </a:r>
            <a:r>
              <a:rPr lang="zh-TW" sz="2100" b="1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sz="2000" b="1">
                <a:solidFill>
                  <a:srgbClr val="595959"/>
                </a:solidFill>
                <a:latin typeface="Times New Roman" panose="02020603050405020304"/>
              </a:rPr>
              <a:t>padding </a:t>
            </a:r>
            <a:r>
              <a:rPr lang="zh-TW" sz="2000" b="1">
                <a:solidFill>
                  <a:srgbClr val="595959"/>
                </a:solidFill>
                <a:latin typeface="Times New Roman" panose="02020603050405020304"/>
                <a:ea typeface="Times New Roman" panose="02020603050405020304"/>
              </a:rPr>
              <a:t>）</a:t>
            </a:r>
            <a:endParaRPr lang="zh-TW" sz="2000" b="1">
              <a:solidFill>
                <a:srgbClr val="595959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0"/>
            <a:r>
              <a:rPr lang="en-US" sz="1000">
                <a:solidFill>
                  <a:srgbClr val="FF0000"/>
                </a:solidFill>
                <a:latin typeface="Arial" panose="020B0604020202020204"/>
              </a:rPr>
              <a:t>padding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属性（简写属性</a:t>
            </a:r>
            <a:r>
              <a:rPr lang="zh-TW" sz="1000" i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可以有一到四个值。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13892" y="2123059"/>
          <a:ext cx="6254496" cy="1487424"/>
        </p:xfrm>
        <a:graphic>
          <a:graphicData uri="http://schemas.openxmlformats.org/drawingml/2006/table">
            <a:tbl>
              <a:tblPr/>
              <a:tblGrid>
                <a:gridCol w="2057400"/>
                <a:gridCol w="4197096"/>
              </a:tblGrid>
              <a:tr h="298704"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95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值的个数</a:t>
                      </a:r>
                      <a:endParaRPr lang="zh-TW" sz="950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95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表达意思</a:t>
                      </a:r>
                      <a:endParaRPr lang="zh-TW" sz="950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298704"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000">
                          <a:solidFill>
                            <a:srgbClr val="595959"/>
                          </a:solidFill>
                          <a:latin typeface="Arial" panose="020B0604020202020204"/>
                        </a:rPr>
                        <a:t>padding: 5px;</a:t>
                      </a:r>
                      <a:endParaRPr lang="en-US" sz="1000">
                        <a:solidFill>
                          <a:srgbClr val="595959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［个值，代表上下左右都有</a:t>
                      </a:r>
                      <a:r>
                        <a:rPr lang="en-US" sz="1000">
                          <a:solidFill>
                            <a:srgbClr val="595959"/>
                          </a:solidFill>
                          <a:latin typeface="Arial" panose="020B0604020202020204"/>
                        </a:rPr>
                        <a:t>5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像素内边距；</a:t>
                      </a:r>
                      <a:endParaRPr lang="zh-TW" sz="950">
                        <a:solidFill>
                          <a:srgbClr val="595959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295656"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000">
                          <a:solidFill>
                            <a:srgbClr val="595959"/>
                          </a:solidFill>
                          <a:latin typeface="Arial" panose="020B0604020202020204"/>
                        </a:rPr>
                        <a:t>padding: 5px 10px;</a:t>
                      </a:r>
                      <a:endParaRPr lang="en-US" sz="1000">
                        <a:solidFill>
                          <a:srgbClr val="595959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595959"/>
                          </a:solidFill>
                          <a:latin typeface="Arial" panose="020B0604020202020204"/>
                          <a:ea typeface="Arial" panose="020B0604020202020204"/>
                        </a:rPr>
                        <a:t>2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个值，代</a:t>
                      </a:r>
                      <a:r>
                        <a:rPr lang="zh-TW" sz="950">
                          <a:solidFill>
                            <a:srgbClr val="262626"/>
                          </a:solidFill>
                          <a:latin typeface="MingLiU"/>
                          <a:ea typeface="MingLiU"/>
                        </a:rPr>
                        <a:t>表上下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内</a:t>
                      </a:r>
                      <a:r>
                        <a:rPr lang="zh-TW" sz="950">
                          <a:solidFill>
                            <a:srgbClr val="262626"/>
                          </a:solidFill>
                          <a:latin typeface="MingLiU"/>
                          <a:ea typeface="MingLiU"/>
                        </a:rPr>
                        <a:t>边距是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Arial" panose="020B0604020202020204"/>
                          <a:ea typeface="Arial" panose="020B0604020202020204"/>
                        </a:rPr>
                        <a:t>5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像素左右内边距是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Arial" panose="020B0604020202020204"/>
                          <a:ea typeface="Arial" panose="020B0604020202020204"/>
                        </a:rPr>
                        <a:t>10</a:t>
                      </a:r>
                      <a:r>
                        <a:rPr lang="zh-TW" sz="950">
                          <a:solidFill>
                            <a:srgbClr val="262626"/>
                          </a:solidFill>
                          <a:latin typeface="MingLiU"/>
                          <a:ea typeface="MingLiU"/>
                        </a:rPr>
                        <a:t>像素；</a:t>
                      </a:r>
                      <a:endParaRPr lang="zh-TW" sz="950">
                        <a:solidFill>
                          <a:srgbClr val="262626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295656"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000">
                          <a:solidFill>
                            <a:srgbClr val="595959"/>
                          </a:solidFill>
                          <a:latin typeface="Arial" panose="020B0604020202020204"/>
                        </a:rPr>
                        <a:t>padding: 5px 10px 20px;</a:t>
                      </a:r>
                      <a:endParaRPr lang="en-US" sz="1000">
                        <a:solidFill>
                          <a:srgbClr val="595959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595959"/>
                          </a:solidFill>
                          <a:latin typeface="Arial" panose="020B0604020202020204"/>
                          <a:ea typeface="Arial" panose="020B0604020202020204"/>
                        </a:rPr>
                        <a:t>3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个值，代表上内边距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Arial" panose="020B0604020202020204"/>
                          <a:ea typeface="Arial" panose="020B0604020202020204"/>
                        </a:rPr>
                        <a:t>5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像素左右内边距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Arial" panose="020B0604020202020204"/>
                          <a:ea typeface="Arial" panose="020B0604020202020204"/>
                        </a:rPr>
                        <a:t>1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。像素下内边距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Arial" panose="020B0604020202020204"/>
                          <a:ea typeface="Arial" panose="020B0604020202020204"/>
                        </a:rPr>
                        <a:t>20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像素；</a:t>
                      </a:r>
                      <a:endParaRPr lang="zh-TW" sz="950">
                        <a:solidFill>
                          <a:srgbClr val="595959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298704"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000">
                          <a:solidFill>
                            <a:srgbClr val="595959"/>
                          </a:solidFill>
                          <a:latin typeface="Arial" panose="020B0604020202020204"/>
                        </a:rPr>
                        <a:t>padding: 5px 10px 20px 30px;</a:t>
                      </a:r>
                      <a:endParaRPr lang="en-US" sz="1000">
                        <a:solidFill>
                          <a:srgbClr val="595959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595959"/>
                          </a:solidFill>
                          <a:latin typeface="Arial" panose="020B0604020202020204"/>
                          <a:ea typeface="Arial" panose="020B0604020202020204"/>
                        </a:rPr>
                        <a:t>4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个值，上是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Arial" panose="020B0604020202020204"/>
                          <a:ea typeface="Arial" panose="020B0604020202020204"/>
                        </a:rPr>
                        <a:t>5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像素右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Arial" panose="020B0604020202020204"/>
                          <a:ea typeface="Arial" panose="020B0604020202020204"/>
                        </a:rPr>
                        <a:t>10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像素下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Arial" panose="020B0604020202020204"/>
                          <a:ea typeface="Arial" panose="020B0604020202020204"/>
                        </a:rPr>
                        <a:t>20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像素左是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Arial" panose="020B0604020202020204"/>
                          <a:ea typeface="Arial" panose="020B0604020202020204"/>
                        </a:rPr>
                        <a:t>30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像素 顺时针</a:t>
                      </a:r>
                      <a:endParaRPr lang="zh-TW" sz="950">
                        <a:solidFill>
                          <a:srgbClr val="595959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850519" y="3861943"/>
            <a:ext cx="4483608" cy="22463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910"/>
              </a:spcAft>
            </a:pPr>
            <a:r>
              <a:rPr lang="en-US" sz="2000" b="1">
                <a:latin typeface="Times New Roman" panose="02020603050405020304"/>
              </a:rPr>
              <a:t> </a:t>
            </a:r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内边距</a:t>
            </a:r>
            <a:r>
              <a:rPr lang="zh-TW" sz="2100" b="1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sz="2000" b="1">
                <a:solidFill>
                  <a:srgbClr val="595959"/>
                </a:solidFill>
                <a:latin typeface="Times New Roman" panose="02020603050405020304"/>
              </a:rPr>
              <a:t>padding </a:t>
            </a:r>
            <a:r>
              <a:rPr lang="zh-TW" sz="2000" b="1">
                <a:solidFill>
                  <a:srgbClr val="595959"/>
                </a:solidFill>
                <a:latin typeface="Times New Roman" panose="02020603050405020304"/>
                <a:ea typeface="Times New Roman" panose="02020603050405020304"/>
              </a:rPr>
              <a:t>）</a:t>
            </a:r>
            <a:endParaRPr lang="zh-TW" sz="2000" b="1">
              <a:solidFill>
                <a:srgbClr val="595959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当我们给盒子指定</a:t>
            </a:r>
            <a:r>
              <a:rPr lang="en-US" sz="1000">
                <a:solidFill>
                  <a:srgbClr val="FF0000"/>
                </a:solidFill>
                <a:latin typeface="Arial" panose="020B0604020202020204"/>
              </a:rPr>
              <a:t>padding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直之后，发生了 </a:t>
            </a:r>
            <a:r>
              <a:rPr lang="zh-TW" sz="1000">
                <a:solidFill>
                  <a:srgbClr val="262626"/>
                </a:solidFill>
                <a:latin typeface="Arial" panose="020B0604020202020204"/>
                <a:ea typeface="Arial" panose="020B0604020202020204"/>
              </a:rPr>
              <a:t>2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件事情: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en-US" sz="1000">
                <a:solidFill>
                  <a:srgbClr val="262626"/>
                </a:solidFill>
                <a:latin typeface="Arial" panose="020B0604020202020204"/>
              </a:rPr>
              <a:t>1. 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内容和边框有了距离,添加了内边距。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en-US" sz="1000">
                <a:solidFill>
                  <a:srgbClr val="262626"/>
                </a:solidFill>
                <a:latin typeface="Arial" panose="020B0604020202020204"/>
              </a:rPr>
              <a:t>2. padding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影响了盒子实际大小。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203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也就是说，如果盒子已经有了宽度和高度，此时再指定内边框，会撑大盒子。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/>
            <a:r>
              <a:rPr lang="zh-TW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解决方案：</a:t>
            </a:r>
            <a:endParaRPr lang="zh-TW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4019" y="6058027"/>
            <a:ext cx="5254752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如果保证盒子跟效果图大小保持一致，则让</a:t>
            </a:r>
            <a:r>
              <a:rPr lang="en-US" alt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width/height</a:t>
            </a:r>
            <a:r>
              <a:rPr lang="zh-CN" altLang="en-US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减去多出来的内边距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即可。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300" y="1039495"/>
            <a:ext cx="7332980" cy="26022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盒子实际大小计算公</a:t>
            </a:r>
            <a:r>
              <a:rPr sz="135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式</a:t>
            </a:r>
            <a:r>
              <a:rPr lang="en-US" sz="135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需求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盒子尺寸</a:t>
            </a:r>
            <a:r>
              <a:rPr sz="1200" spc="110" dirty="0">
                <a:solidFill>
                  <a:srgbClr val="252525"/>
                </a:solidFill>
                <a:latin typeface="PMingLiU"/>
                <a:cs typeface="PMingLiU"/>
              </a:rPr>
              <a:t>300*300，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背景粉色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边框</a:t>
            </a:r>
            <a:r>
              <a:rPr sz="1200" spc="160" dirty="0">
                <a:solidFill>
                  <a:srgbClr val="252525"/>
                </a:solidFill>
                <a:latin typeface="PMingLiU"/>
                <a:cs typeface="PMingLiU"/>
              </a:rPr>
              <a:t>10px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实线黑色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上下左右</a:t>
            </a:r>
            <a:r>
              <a:rPr sz="1200" spc="160" dirty="0">
                <a:solidFill>
                  <a:srgbClr val="252525"/>
                </a:solidFill>
                <a:latin typeface="PMingLiU"/>
                <a:cs typeface="PMingLiU"/>
              </a:rPr>
              <a:t>20px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的内边距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如何完成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？</a:t>
            </a:r>
            <a:endParaRPr sz="12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注意点</a:t>
            </a:r>
            <a:r>
              <a:rPr sz="1050" spc="-10" dirty="0">
                <a:latin typeface="PMingLiU"/>
                <a:cs typeface="PMingLiU"/>
              </a:rPr>
              <a:t>：① 设</a:t>
            </a:r>
            <a:r>
              <a:rPr sz="1050" spc="-20" dirty="0">
                <a:latin typeface="PMingLiU"/>
                <a:cs typeface="PMingLiU"/>
              </a:rPr>
              <a:t>置</a:t>
            </a:r>
            <a:r>
              <a:rPr sz="1050" spc="145" dirty="0">
                <a:latin typeface="PMingLiU"/>
                <a:cs typeface="PMingLiU"/>
              </a:rPr>
              <a:t>width</a:t>
            </a:r>
            <a:r>
              <a:rPr sz="1050" spc="-20" dirty="0">
                <a:latin typeface="PMingLiU"/>
                <a:cs typeface="PMingLiU"/>
              </a:rPr>
              <a:t>和</a:t>
            </a:r>
            <a:r>
              <a:rPr sz="1050" spc="160" dirty="0">
                <a:latin typeface="PMingLiU"/>
                <a:cs typeface="PMingLiU"/>
              </a:rPr>
              <a:t>height</a:t>
            </a:r>
            <a:r>
              <a:rPr sz="1050" spc="-20" dirty="0">
                <a:latin typeface="PMingLiU"/>
                <a:cs typeface="PMingLiU"/>
              </a:rPr>
              <a:t>是内容的宽高</a:t>
            </a:r>
            <a:r>
              <a:rPr sz="1050" spc="-5" dirty="0">
                <a:latin typeface="PMingLiU"/>
                <a:cs typeface="PMingLiU"/>
              </a:rPr>
              <a:t>！② 设</a:t>
            </a:r>
            <a:r>
              <a:rPr sz="1050" spc="-20" dirty="0">
                <a:latin typeface="PMingLiU"/>
                <a:cs typeface="PMingLiU"/>
              </a:rPr>
              <a:t>置</a:t>
            </a:r>
            <a:r>
              <a:rPr sz="1050" spc="175" dirty="0">
                <a:latin typeface="PMingLiU"/>
                <a:cs typeface="PMingLiU"/>
              </a:rPr>
              <a:t>border</a:t>
            </a:r>
            <a:r>
              <a:rPr sz="1050" spc="-20" dirty="0">
                <a:latin typeface="PMingLiU"/>
                <a:cs typeface="PMingLiU"/>
              </a:rPr>
              <a:t>会撑大盒</a:t>
            </a:r>
            <a:r>
              <a:rPr sz="1050" spc="-5" dirty="0">
                <a:latin typeface="PMingLiU"/>
                <a:cs typeface="PMingLiU"/>
              </a:rPr>
              <a:t>子 ③ 设</a:t>
            </a:r>
            <a:r>
              <a:rPr sz="1050" spc="-20" dirty="0">
                <a:latin typeface="PMingLiU"/>
                <a:cs typeface="PMingLiU"/>
              </a:rPr>
              <a:t>置</a:t>
            </a:r>
            <a:r>
              <a:rPr sz="1050" spc="195" dirty="0">
                <a:latin typeface="PMingLiU"/>
                <a:cs typeface="PMingLiU"/>
              </a:rPr>
              <a:t>padding</a:t>
            </a:r>
            <a:r>
              <a:rPr sz="1050" spc="-20" dirty="0">
                <a:latin typeface="PMingLiU"/>
                <a:cs typeface="PMingLiU"/>
              </a:rPr>
              <a:t>会撑大盒</a:t>
            </a:r>
            <a:r>
              <a:rPr sz="1050" spc="-50" dirty="0">
                <a:latin typeface="PMingLiU"/>
                <a:cs typeface="PMingLiU"/>
              </a:rPr>
              <a:t>子</a:t>
            </a:r>
            <a:endParaRPr sz="10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372110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latin typeface="PMingLiU"/>
                <a:cs typeface="PMingLiU"/>
              </a:rPr>
              <a:t>盒子实际大小终极计算公式</a:t>
            </a:r>
            <a:r>
              <a:rPr sz="1200" spc="-50" dirty="0">
                <a:latin typeface="PMingLiU"/>
                <a:cs typeface="PMingLiU"/>
              </a:rPr>
              <a:t>：</a:t>
            </a:r>
            <a:endParaRPr sz="12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盒子宽</a:t>
            </a:r>
            <a:r>
              <a:rPr sz="1050" dirty="0">
                <a:latin typeface="PMingLiU"/>
                <a:cs typeface="PMingLiU"/>
              </a:rPr>
              <a:t>度 = 左</a:t>
            </a:r>
            <a:r>
              <a:rPr sz="1050" spc="-20" dirty="0">
                <a:latin typeface="PMingLiU"/>
                <a:cs typeface="PMingLiU"/>
              </a:rPr>
              <a:t>边</a:t>
            </a:r>
            <a:r>
              <a:rPr sz="1050" dirty="0">
                <a:latin typeface="PMingLiU"/>
                <a:cs typeface="PMingLiU"/>
              </a:rPr>
              <a:t>框 + 左</a:t>
            </a:r>
            <a:r>
              <a:rPr sz="1050" spc="195" dirty="0">
                <a:latin typeface="PMingLiU"/>
                <a:cs typeface="PMingLiU"/>
              </a:rPr>
              <a:t>padding</a:t>
            </a:r>
            <a:r>
              <a:rPr sz="1050" spc="-5" dirty="0">
                <a:latin typeface="PMingLiU"/>
                <a:cs typeface="PMingLiU"/>
              </a:rPr>
              <a:t> + 内</a:t>
            </a:r>
            <a:r>
              <a:rPr sz="1050" spc="-20" dirty="0">
                <a:latin typeface="PMingLiU"/>
                <a:cs typeface="PMingLiU"/>
              </a:rPr>
              <a:t>容宽</a:t>
            </a:r>
            <a:r>
              <a:rPr sz="1050" dirty="0">
                <a:latin typeface="PMingLiU"/>
                <a:cs typeface="PMingLiU"/>
              </a:rPr>
              <a:t>度 + 右</a:t>
            </a:r>
            <a:r>
              <a:rPr sz="1050" spc="195" dirty="0">
                <a:latin typeface="PMingLiU"/>
                <a:cs typeface="PMingLiU"/>
              </a:rPr>
              <a:t>padding</a:t>
            </a:r>
            <a:r>
              <a:rPr sz="1050" spc="-5" dirty="0">
                <a:latin typeface="PMingLiU"/>
                <a:cs typeface="PMingLiU"/>
              </a:rPr>
              <a:t> + 右</a:t>
            </a:r>
            <a:r>
              <a:rPr sz="1050" spc="-20" dirty="0">
                <a:latin typeface="PMingLiU"/>
                <a:cs typeface="PMingLiU"/>
              </a:rPr>
              <a:t>边</a:t>
            </a:r>
            <a:r>
              <a:rPr sz="1050" spc="-50" dirty="0">
                <a:latin typeface="PMingLiU"/>
                <a:cs typeface="PMingLiU"/>
              </a:rPr>
              <a:t>框</a:t>
            </a:r>
            <a:endParaRPr sz="105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175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盒子高</a:t>
            </a:r>
            <a:r>
              <a:rPr sz="1050" dirty="0">
                <a:latin typeface="PMingLiU"/>
                <a:cs typeface="PMingLiU"/>
              </a:rPr>
              <a:t>度 = 上</a:t>
            </a:r>
            <a:r>
              <a:rPr sz="1050" spc="-20" dirty="0">
                <a:latin typeface="PMingLiU"/>
                <a:cs typeface="PMingLiU"/>
              </a:rPr>
              <a:t>边</a:t>
            </a:r>
            <a:r>
              <a:rPr sz="1050" dirty="0">
                <a:latin typeface="PMingLiU"/>
                <a:cs typeface="PMingLiU"/>
              </a:rPr>
              <a:t>框 + 上</a:t>
            </a:r>
            <a:r>
              <a:rPr sz="1050" spc="195" dirty="0">
                <a:latin typeface="PMingLiU"/>
                <a:cs typeface="PMingLiU"/>
              </a:rPr>
              <a:t>padding</a:t>
            </a:r>
            <a:r>
              <a:rPr sz="1050" spc="-5" dirty="0">
                <a:latin typeface="PMingLiU"/>
                <a:cs typeface="PMingLiU"/>
              </a:rPr>
              <a:t> + 内</a:t>
            </a:r>
            <a:r>
              <a:rPr sz="1050" spc="-20" dirty="0">
                <a:latin typeface="PMingLiU"/>
                <a:cs typeface="PMingLiU"/>
              </a:rPr>
              <a:t>容宽</a:t>
            </a:r>
            <a:r>
              <a:rPr sz="1050" dirty="0">
                <a:latin typeface="PMingLiU"/>
                <a:cs typeface="PMingLiU"/>
              </a:rPr>
              <a:t>度 + 下</a:t>
            </a:r>
            <a:r>
              <a:rPr sz="1050" spc="195" dirty="0">
                <a:latin typeface="PMingLiU"/>
                <a:cs typeface="PMingLiU"/>
              </a:rPr>
              <a:t>padding</a:t>
            </a:r>
            <a:r>
              <a:rPr sz="1050" spc="-5" dirty="0">
                <a:latin typeface="PMingLiU"/>
                <a:cs typeface="PMingLiU"/>
              </a:rPr>
              <a:t> + 下</a:t>
            </a:r>
            <a:r>
              <a:rPr sz="1050" spc="-20" dirty="0">
                <a:latin typeface="PMingLiU"/>
                <a:cs typeface="PMingLiU"/>
              </a:rPr>
              <a:t>边</a:t>
            </a:r>
            <a:r>
              <a:rPr sz="1050" spc="-50" dirty="0">
                <a:latin typeface="PMingLiU"/>
                <a:cs typeface="PMingLiU"/>
              </a:rPr>
              <a:t>框</a:t>
            </a:r>
            <a:endParaRPr sz="10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372110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latin typeface="PMingLiU"/>
                <a:cs typeface="PMingLiU"/>
              </a:rPr>
              <a:t>解决</a:t>
            </a:r>
            <a:r>
              <a:rPr sz="1200" spc="-35" dirty="0">
                <a:latin typeface="PMingLiU"/>
                <a:cs typeface="PMingLiU"/>
              </a:rPr>
              <a:t>：</a:t>
            </a:r>
            <a:r>
              <a:rPr sz="1200" spc="-10" dirty="0">
                <a:latin typeface="PMingLiU"/>
                <a:cs typeface="PMingLiU"/>
              </a:rPr>
              <a:t>当盒子被</a:t>
            </a:r>
            <a:r>
              <a:rPr sz="1200" spc="195" dirty="0">
                <a:latin typeface="PMingLiU"/>
                <a:cs typeface="PMingLiU"/>
              </a:rPr>
              <a:t>border</a:t>
            </a:r>
            <a:r>
              <a:rPr sz="1200" spc="-10" dirty="0">
                <a:latin typeface="PMingLiU"/>
                <a:cs typeface="PMingLiU"/>
              </a:rPr>
              <a:t>和</a:t>
            </a:r>
            <a:r>
              <a:rPr sz="1200" spc="225" dirty="0">
                <a:latin typeface="PMingLiU"/>
                <a:cs typeface="PMingLiU"/>
              </a:rPr>
              <a:t>padding</a:t>
            </a:r>
            <a:r>
              <a:rPr sz="1200" spc="-10" dirty="0">
                <a:latin typeface="PMingLiU"/>
                <a:cs typeface="PMingLiU"/>
              </a:rPr>
              <a:t>撑大后</a:t>
            </a:r>
            <a:r>
              <a:rPr sz="1200" spc="-35" dirty="0">
                <a:latin typeface="PMingLiU"/>
                <a:cs typeface="PMingLiU"/>
              </a:rPr>
              <a:t>，</a:t>
            </a:r>
            <a:r>
              <a:rPr sz="1200" spc="-10" dirty="0">
                <a:latin typeface="PMingLiU"/>
                <a:cs typeface="PMingLiU"/>
              </a:rPr>
              <a:t>如何满足需求</a:t>
            </a:r>
            <a:r>
              <a:rPr sz="1200" spc="-50" dirty="0">
                <a:latin typeface="PMingLiU"/>
                <a:cs typeface="PMingLiU"/>
              </a:rPr>
              <a:t>？</a:t>
            </a:r>
            <a:endParaRPr sz="12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自己计算多余大小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手动在内容中减去</a:t>
            </a:r>
            <a:r>
              <a:rPr sz="1050" spc="-40" dirty="0">
                <a:latin typeface="PMingLiU"/>
                <a:cs typeface="PMingLiU"/>
              </a:rPr>
              <a:t>（</a:t>
            </a:r>
            <a:r>
              <a:rPr sz="1050" spc="-20" dirty="0">
                <a:latin typeface="PMingLiU"/>
                <a:cs typeface="PMingLiU"/>
              </a:rPr>
              <a:t>手动内减</a:t>
            </a:r>
            <a:r>
              <a:rPr sz="1050" spc="-50" dirty="0">
                <a:latin typeface="PMingLiU"/>
                <a:cs typeface="PMingLiU"/>
              </a:rPr>
              <a:t>）</a:t>
            </a:r>
            <a:endParaRPr sz="1050">
              <a:latin typeface="PMingLiU"/>
              <a:cs typeface="PMingLiU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63953" y="4277549"/>
            <a:ext cx="2827972" cy="1530667"/>
            <a:chOff x="7685271" y="4560398"/>
            <a:chExt cx="3770629" cy="2040889"/>
          </a:xfrm>
        </p:grpSpPr>
        <p:sp>
          <p:nvSpPr>
            <p:cNvPr id="5" name="object 5"/>
            <p:cNvSpPr/>
            <p:nvPr/>
          </p:nvSpPr>
          <p:spPr>
            <a:xfrm>
              <a:off x="7759954" y="4634814"/>
              <a:ext cx="2242820" cy="1343660"/>
            </a:xfrm>
            <a:custGeom>
              <a:avLst/>
              <a:gdLst/>
              <a:ahLst/>
              <a:cxnLst/>
              <a:rect l="l" t="t" r="r" b="b"/>
              <a:pathLst>
                <a:path w="2242820" h="1343660">
                  <a:moveTo>
                    <a:pt x="0" y="0"/>
                  </a:moveTo>
                  <a:lnTo>
                    <a:pt x="2242705" y="0"/>
                  </a:lnTo>
                  <a:lnTo>
                    <a:pt x="2242705" y="1343113"/>
                  </a:lnTo>
                  <a:lnTo>
                    <a:pt x="0" y="1343113"/>
                  </a:lnTo>
                  <a:lnTo>
                    <a:pt x="0" y="0"/>
                  </a:lnTo>
                  <a:close/>
                </a:path>
              </a:pathLst>
            </a:custGeom>
            <a:ln w="148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437410" y="4592840"/>
              <a:ext cx="124752" cy="923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1245" y="4592840"/>
              <a:ext cx="187401" cy="9234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06624" y="4616348"/>
              <a:ext cx="46990" cy="67310"/>
            </a:xfrm>
            <a:custGeom>
              <a:avLst/>
              <a:gdLst/>
              <a:ahLst/>
              <a:cxnLst/>
              <a:rect l="l" t="t" r="r" b="b"/>
              <a:pathLst>
                <a:path w="46990" h="67310">
                  <a:moveTo>
                    <a:pt x="10629" y="67157"/>
                  </a:moveTo>
                  <a:lnTo>
                    <a:pt x="0" y="67157"/>
                  </a:lnTo>
                  <a:lnTo>
                    <a:pt x="0" y="1676"/>
                  </a:lnTo>
                  <a:lnTo>
                    <a:pt x="10629" y="1676"/>
                  </a:lnTo>
                  <a:lnTo>
                    <a:pt x="10629" y="14541"/>
                  </a:lnTo>
                  <a:lnTo>
                    <a:pt x="12865" y="10071"/>
                  </a:lnTo>
                  <a:lnTo>
                    <a:pt x="15100" y="6146"/>
                  </a:lnTo>
                  <a:lnTo>
                    <a:pt x="19011" y="3911"/>
                  </a:lnTo>
                  <a:lnTo>
                    <a:pt x="22936" y="1117"/>
                  </a:lnTo>
                  <a:lnTo>
                    <a:pt x="27406" y="0"/>
                  </a:lnTo>
                  <a:lnTo>
                    <a:pt x="34683" y="0"/>
                  </a:lnTo>
                  <a:lnTo>
                    <a:pt x="41948" y="1676"/>
                  </a:lnTo>
                  <a:lnTo>
                    <a:pt x="46431" y="3911"/>
                  </a:lnTo>
                  <a:lnTo>
                    <a:pt x="46431" y="15100"/>
                  </a:lnTo>
                  <a:lnTo>
                    <a:pt x="43637" y="13423"/>
                  </a:lnTo>
                  <a:lnTo>
                    <a:pt x="39154" y="11188"/>
                  </a:lnTo>
                  <a:lnTo>
                    <a:pt x="34124" y="10071"/>
                  </a:lnTo>
                  <a:lnTo>
                    <a:pt x="24612" y="10071"/>
                  </a:lnTo>
                  <a:lnTo>
                    <a:pt x="19583" y="12306"/>
                  </a:lnTo>
                  <a:lnTo>
                    <a:pt x="12306" y="20700"/>
                  </a:lnTo>
                  <a:lnTo>
                    <a:pt x="10629" y="26301"/>
                  </a:lnTo>
                  <a:lnTo>
                    <a:pt x="10629" y="671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9" name="object 9"/>
            <p:cNvSpPr/>
            <p:nvPr/>
          </p:nvSpPr>
          <p:spPr>
            <a:xfrm>
              <a:off x="7688910" y="6000318"/>
              <a:ext cx="0" cy="82550"/>
            </a:xfrm>
            <a:custGeom>
              <a:avLst/>
              <a:gdLst/>
              <a:ahLst/>
              <a:cxnLst/>
              <a:rect l="l" t="t" r="r" b="b"/>
              <a:pathLst>
                <a:path h="82550">
                  <a:moveTo>
                    <a:pt x="0" y="0"/>
                  </a:moveTo>
                  <a:lnTo>
                    <a:pt x="0" y="7277"/>
                  </a:lnTo>
                </a:path>
                <a:path h="82550">
                  <a:moveTo>
                    <a:pt x="0" y="37490"/>
                  </a:moveTo>
                  <a:lnTo>
                    <a:pt x="0" y="44767"/>
                  </a:lnTo>
                </a:path>
                <a:path h="82550">
                  <a:moveTo>
                    <a:pt x="0" y="74422"/>
                  </a:moveTo>
                  <a:lnTo>
                    <a:pt x="0" y="82257"/>
                  </a:lnTo>
                </a:path>
              </a:pathLst>
            </a:custGeom>
            <a:ln w="72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8740" y="4584445"/>
              <a:ext cx="1719383" cy="112849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688910" y="6000318"/>
              <a:ext cx="2398395" cy="600710"/>
            </a:xfrm>
            <a:custGeom>
              <a:avLst/>
              <a:gdLst/>
              <a:ahLst/>
              <a:cxnLst/>
              <a:rect l="l" t="t" r="r" b="b"/>
              <a:pathLst>
                <a:path w="2398395" h="600709">
                  <a:moveTo>
                    <a:pt x="0" y="111925"/>
                  </a:moveTo>
                  <a:lnTo>
                    <a:pt x="0" y="119202"/>
                  </a:lnTo>
                </a:path>
                <a:path w="2398395" h="600709">
                  <a:moveTo>
                    <a:pt x="0" y="149415"/>
                  </a:moveTo>
                  <a:lnTo>
                    <a:pt x="0" y="156692"/>
                  </a:lnTo>
                </a:path>
                <a:path w="2398395" h="600709">
                  <a:moveTo>
                    <a:pt x="0" y="186359"/>
                  </a:moveTo>
                  <a:lnTo>
                    <a:pt x="0" y="194182"/>
                  </a:lnTo>
                </a:path>
                <a:path w="2398395" h="600709">
                  <a:moveTo>
                    <a:pt x="0" y="223850"/>
                  </a:moveTo>
                  <a:lnTo>
                    <a:pt x="0" y="231127"/>
                  </a:lnTo>
                </a:path>
                <a:path w="2398395" h="600709">
                  <a:moveTo>
                    <a:pt x="0" y="261340"/>
                  </a:moveTo>
                  <a:lnTo>
                    <a:pt x="0" y="268617"/>
                  </a:lnTo>
                </a:path>
                <a:path w="2398395" h="600709">
                  <a:moveTo>
                    <a:pt x="0" y="298284"/>
                  </a:moveTo>
                  <a:lnTo>
                    <a:pt x="0" y="306120"/>
                  </a:lnTo>
                </a:path>
                <a:path w="2398395" h="600709">
                  <a:moveTo>
                    <a:pt x="0" y="335775"/>
                  </a:moveTo>
                  <a:lnTo>
                    <a:pt x="0" y="343052"/>
                  </a:lnTo>
                </a:path>
                <a:path w="2398395" h="600709">
                  <a:moveTo>
                    <a:pt x="0" y="373265"/>
                  </a:moveTo>
                  <a:lnTo>
                    <a:pt x="0" y="380542"/>
                  </a:lnTo>
                </a:path>
                <a:path w="2398395" h="600709">
                  <a:moveTo>
                    <a:pt x="0" y="410210"/>
                  </a:moveTo>
                  <a:lnTo>
                    <a:pt x="0" y="418045"/>
                  </a:lnTo>
                </a:path>
                <a:path w="2398395" h="600709">
                  <a:moveTo>
                    <a:pt x="0" y="447700"/>
                  </a:moveTo>
                  <a:lnTo>
                    <a:pt x="0" y="454977"/>
                  </a:lnTo>
                </a:path>
                <a:path w="2398395" h="600709">
                  <a:moveTo>
                    <a:pt x="0" y="485203"/>
                  </a:moveTo>
                  <a:lnTo>
                    <a:pt x="0" y="492467"/>
                  </a:lnTo>
                </a:path>
                <a:path w="2398395" h="600709">
                  <a:moveTo>
                    <a:pt x="0" y="522135"/>
                  </a:moveTo>
                  <a:lnTo>
                    <a:pt x="0" y="529971"/>
                  </a:lnTo>
                </a:path>
                <a:path w="2398395" h="600709">
                  <a:moveTo>
                    <a:pt x="0" y="559625"/>
                  </a:moveTo>
                  <a:lnTo>
                    <a:pt x="0" y="566902"/>
                  </a:lnTo>
                </a:path>
                <a:path w="2398395" h="600709">
                  <a:moveTo>
                    <a:pt x="0" y="597128"/>
                  </a:moveTo>
                  <a:lnTo>
                    <a:pt x="0" y="600481"/>
                  </a:lnTo>
                </a:path>
                <a:path w="2398395" h="600709">
                  <a:moveTo>
                    <a:pt x="2398217" y="0"/>
                  </a:moveTo>
                  <a:lnTo>
                    <a:pt x="2398217" y="7277"/>
                  </a:lnTo>
                </a:path>
                <a:path w="2398395" h="600709">
                  <a:moveTo>
                    <a:pt x="2398217" y="37490"/>
                  </a:moveTo>
                  <a:lnTo>
                    <a:pt x="2398217" y="44767"/>
                  </a:lnTo>
                </a:path>
                <a:path w="2398395" h="600709">
                  <a:moveTo>
                    <a:pt x="2398217" y="74422"/>
                  </a:moveTo>
                  <a:lnTo>
                    <a:pt x="2398217" y="82257"/>
                  </a:lnTo>
                </a:path>
                <a:path w="2398395" h="600709">
                  <a:moveTo>
                    <a:pt x="2398217" y="111925"/>
                  </a:moveTo>
                  <a:lnTo>
                    <a:pt x="2398217" y="119202"/>
                  </a:lnTo>
                </a:path>
                <a:path w="2398395" h="600709">
                  <a:moveTo>
                    <a:pt x="2398217" y="149415"/>
                  </a:moveTo>
                  <a:lnTo>
                    <a:pt x="2398217" y="156692"/>
                  </a:lnTo>
                </a:path>
                <a:path w="2398395" h="600709">
                  <a:moveTo>
                    <a:pt x="2398217" y="186359"/>
                  </a:moveTo>
                  <a:lnTo>
                    <a:pt x="2398217" y="194182"/>
                  </a:lnTo>
                </a:path>
                <a:path w="2398395" h="600709">
                  <a:moveTo>
                    <a:pt x="2398217" y="223850"/>
                  </a:moveTo>
                  <a:lnTo>
                    <a:pt x="2398217" y="231127"/>
                  </a:lnTo>
                </a:path>
                <a:path w="2398395" h="600709">
                  <a:moveTo>
                    <a:pt x="2398217" y="261340"/>
                  </a:moveTo>
                  <a:lnTo>
                    <a:pt x="2398217" y="268617"/>
                  </a:lnTo>
                </a:path>
                <a:path w="2398395" h="600709">
                  <a:moveTo>
                    <a:pt x="2398217" y="298284"/>
                  </a:moveTo>
                  <a:lnTo>
                    <a:pt x="2398217" y="306120"/>
                  </a:lnTo>
                </a:path>
                <a:path w="2398395" h="600709">
                  <a:moveTo>
                    <a:pt x="2398217" y="335775"/>
                  </a:moveTo>
                  <a:lnTo>
                    <a:pt x="2398217" y="343052"/>
                  </a:lnTo>
                </a:path>
                <a:path w="2398395" h="600709">
                  <a:moveTo>
                    <a:pt x="2398217" y="373265"/>
                  </a:moveTo>
                  <a:lnTo>
                    <a:pt x="2398217" y="380542"/>
                  </a:lnTo>
                </a:path>
                <a:path w="2398395" h="600709">
                  <a:moveTo>
                    <a:pt x="2398217" y="410210"/>
                  </a:moveTo>
                  <a:lnTo>
                    <a:pt x="2398217" y="418045"/>
                  </a:lnTo>
                </a:path>
                <a:path w="2398395" h="600709">
                  <a:moveTo>
                    <a:pt x="2398217" y="447700"/>
                  </a:moveTo>
                  <a:lnTo>
                    <a:pt x="2398217" y="454977"/>
                  </a:lnTo>
                </a:path>
                <a:path w="2398395" h="600709">
                  <a:moveTo>
                    <a:pt x="2398217" y="485203"/>
                  </a:moveTo>
                  <a:lnTo>
                    <a:pt x="2398217" y="492467"/>
                  </a:lnTo>
                </a:path>
                <a:path w="2398395" h="600709">
                  <a:moveTo>
                    <a:pt x="2398217" y="522135"/>
                  </a:moveTo>
                  <a:lnTo>
                    <a:pt x="2398217" y="529971"/>
                  </a:lnTo>
                </a:path>
                <a:path w="2398395" h="600709">
                  <a:moveTo>
                    <a:pt x="2398217" y="559625"/>
                  </a:moveTo>
                  <a:lnTo>
                    <a:pt x="2398217" y="566902"/>
                  </a:lnTo>
                </a:path>
                <a:path w="2398395" h="600709">
                  <a:moveTo>
                    <a:pt x="2398217" y="597128"/>
                  </a:moveTo>
                  <a:lnTo>
                    <a:pt x="2398217" y="600481"/>
                  </a:lnTo>
                </a:path>
              </a:pathLst>
            </a:custGeom>
            <a:ln w="72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2805" y="6319862"/>
              <a:ext cx="1400784" cy="11080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762748" y="6375831"/>
              <a:ext cx="381000" cy="1270"/>
            </a:xfrm>
            <a:custGeom>
              <a:avLst/>
              <a:gdLst/>
              <a:ahLst/>
              <a:cxnLst/>
              <a:rect l="l" t="t" r="r" b="b"/>
              <a:pathLst>
                <a:path w="381000" h="1270">
                  <a:moveTo>
                    <a:pt x="0" y="1117"/>
                  </a:moveTo>
                  <a:lnTo>
                    <a:pt x="7277" y="1117"/>
                  </a:lnTo>
                </a:path>
                <a:path w="381000" h="1270">
                  <a:moveTo>
                    <a:pt x="37477" y="1117"/>
                  </a:moveTo>
                  <a:lnTo>
                    <a:pt x="44754" y="1117"/>
                  </a:lnTo>
                </a:path>
                <a:path w="381000" h="1270">
                  <a:moveTo>
                    <a:pt x="74396" y="558"/>
                  </a:moveTo>
                  <a:lnTo>
                    <a:pt x="82232" y="558"/>
                  </a:lnTo>
                </a:path>
                <a:path w="381000" h="1270">
                  <a:moveTo>
                    <a:pt x="111886" y="558"/>
                  </a:moveTo>
                  <a:lnTo>
                    <a:pt x="119151" y="558"/>
                  </a:lnTo>
                </a:path>
                <a:path w="381000" h="1270">
                  <a:moveTo>
                    <a:pt x="149364" y="558"/>
                  </a:moveTo>
                  <a:lnTo>
                    <a:pt x="156641" y="558"/>
                  </a:lnTo>
                </a:path>
                <a:path w="381000" h="1270">
                  <a:moveTo>
                    <a:pt x="186283" y="558"/>
                  </a:moveTo>
                  <a:lnTo>
                    <a:pt x="194119" y="558"/>
                  </a:lnTo>
                </a:path>
                <a:path w="381000" h="1270">
                  <a:moveTo>
                    <a:pt x="223761" y="558"/>
                  </a:moveTo>
                  <a:lnTo>
                    <a:pt x="231038" y="558"/>
                  </a:lnTo>
                </a:path>
                <a:path w="381000" h="1270">
                  <a:moveTo>
                    <a:pt x="261251" y="0"/>
                  </a:moveTo>
                  <a:lnTo>
                    <a:pt x="268516" y="0"/>
                  </a:lnTo>
                </a:path>
                <a:path w="381000" h="1270">
                  <a:moveTo>
                    <a:pt x="298170" y="0"/>
                  </a:moveTo>
                  <a:lnTo>
                    <a:pt x="306006" y="0"/>
                  </a:lnTo>
                </a:path>
                <a:path w="381000" h="1270">
                  <a:moveTo>
                    <a:pt x="335648" y="0"/>
                  </a:moveTo>
                  <a:lnTo>
                    <a:pt x="342925" y="0"/>
                  </a:lnTo>
                </a:path>
                <a:path w="381000" h="1270">
                  <a:moveTo>
                    <a:pt x="373125" y="0"/>
                  </a:moveTo>
                  <a:lnTo>
                    <a:pt x="380403" y="0"/>
                  </a:lnTo>
                </a:path>
              </a:pathLst>
            </a:custGeom>
            <a:ln w="7277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702893" y="6354559"/>
              <a:ext cx="60325" cy="45085"/>
            </a:xfrm>
            <a:custGeom>
              <a:avLst/>
              <a:gdLst/>
              <a:ahLst/>
              <a:cxnLst/>
              <a:rect l="l" t="t" r="r" b="b"/>
              <a:pathLst>
                <a:path w="60325" h="45085">
                  <a:moveTo>
                    <a:pt x="59855" y="44767"/>
                  </a:moveTo>
                  <a:lnTo>
                    <a:pt x="0" y="22390"/>
                  </a:lnTo>
                  <a:lnTo>
                    <a:pt x="59855" y="0"/>
                  </a:lnTo>
                  <a:lnTo>
                    <a:pt x="59855" y="44767"/>
                  </a:lnTo>
                  <a:close/>
                </a:path>
              </a:pathLst>
            </a:custGeom>
            <a:solidFill>
              <a:srgbClr val="7E808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702893" y="6354559"/>
              <a:ext cx="60325" cy="45085"/>
            </a:xfrm>
            <a:custGeom>
              <a:avLst/>
              <a:gdLst/>
              <a:ahLst/>
              <a:cxnLst/>
              <a:rect l="l" t="t" r="r" b="b"/>
              <a:pathLst>
                <a:path w="60325" h="45085">
                  <a:moveTo>
                    <a:pt x="0" y="22390"/>
                  </a:moveTo>
                  <a:lnTo>
                    <a:pt x="59855" y="44767"/>
                  </a:lnTo>
                  <a:lnTo>
                    <a:pt x="59855" y="0"/>
                  </a:lnTo>
                  <a:lnTo>
                    <a:pt x="0" y="22390"/>
                  </a:lnTo>
                  <a:close/>
                </a:path>
              </a:pathLst>
            </a:custGeom>
            <a:ln w="7277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603232" y="6369672"/>
              <a:ext cx="381000" cy="1905"/>
            </a:xfrm>
            <a:custGeom>
              <a:avLst/>
              <a:gdLst/>
              <a:ahLst/>
              <a:cxnLst/>
              <a:rect l="l" t="t" r="r" b="b"/>
              <a:pathLst>
                <a:path w="381000" h="1904">
                  <a:moveTo>
                    <a:pt x="0" y="1676"/>
                  </a:moveTo>
                  <a:lnTo>
                    <a:pt x="7277" y="1676"/>
                  </a:lnTo>
                </a:path>
                <a:path w="381000" h="1904">
                  <a:moveTo>
                    <a:pt x="37477" y="1117"/>
                  </a:moveTo>
                  <a:lnTo>
                    <a:pt x="44754" y="1117"/>
                  </a:lnTo>
                </a:path>
                <a:path w="381000" h="1904">
                  <a:moveTo>
                    <a:pt x="74409" y="1117"/>
                  </a:moveTo>
                  <a:lnTo>
                    <a:pt x="82232" y="1117"/>
                  </a:lnTo>
                </a:path>
                <a:path w="381000" h="1904">
                  <a:moveTo>
                    <a:pt x="111887" y="1117"/>
                  </a:moveTo>
                  <a:lnTo>
                    <a:pt x="119151" y="1117"/>
                  </a:lnTo>
                </a:path>
                <a:path w="381000" h="1904">
                  <a:moveTo>
                    <a:pt x="149364" y="1117"/>
                  </a:moveTo>
                  <a:lnTo>
                    <a:pt x="156641" y="1117"/>
                  </a:lnTo>
                </a:path>
                <a:path w="381000" h="1904">
                  <a:moveTo>
                    <a:pt x="186283" y="558"/>
                  </a:moveTo>
                  <a:lnTo>
                    <a:pt x="194119" y="558"/>
                  </a:lnTo>
                </a:path>
                <a:path w="381000" h="1904">
                  <a:moveTo>
                    <a:pt x="223774" y="558"/>
                  </a:moveTo>
                  <a:lnTo>
                    <a:pt x="231038" y="558"/>
                  </a:lnTo>
                </a:path>
                <a:path w="381000" h="1904">
                  <a:moveTo>
                    <a:pt x="261251" y="558"/>
                  </a:moveTo>
                  <a:lnTo>
                    <a:pt x="268516" y="558"/>
                  </a:lnTo>
                </a:path>
                <a:path w="381000" h="1904">
                  <a:moveTo>
                    <a:pt x="298170" y="558"/>
                  </a:moveTo>
                  <a:lnTo>
                    <a:pt x="306006" y="558"/>
                  </a:lnTo>
                </a:path>
                <a:path w="381000" h="1904">
                  <a:moveTo>
                    <a:pt x="335648" y="558"/>
                  </a:moveTo>
                  <a:lnTo>
                    <a:pt x="342925" y="558"/>
                  </a:lnTo>
                </a:path>
                <a:path w="381000" h="1904">
                  <a:moveTo>
                    <a:pt x="373138" y="0"/>
                  </a:moveTo>
                  <a:lnTo>
                    <a:pt x="380403" y="0"/>
                  </a:lnTo>
                </a:path>
              </a:pathLst>
            </a:custGeom>
            <a:ln w="7277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13289" y="6347281"/>
              <a:ext cx="59690" cy="45085"/>
            </a:xfrm>
            <a:custGeom>
              <a:avLst/>
              <a:gdLst/>
              <a:ahLst/>
              <a:cxnLst/>
              <a:rect l="l" t="t" r="r" b="b"/>
              <a:pathLst>
                <a:path w="59690" h="45085">
                  <a:moveTo>
                    <a:pt x="0" y="44780"/>
                  </a:moveTo>
                  <a:lnTo>
                    <a:pt x="0" y="0"/>
                  </a:lnTo>
                  <a:lnTo>
                    <a:pt x="59296" y="22390"/>
                  </a:lnTo>
                  <a:lnTo>
                    <a:pt x="0" y="44780"/>
                  </a:lnTo>
                  <a:close/>
                </a:path>
              </a:pathLst>
            </a:custGeom>
            <a:solidFill>
              <a:srgbClr val="7E808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13289" y="6347281"/>
              <a:ext cx="59690" cy="45085"/>
            </a:xfrm>
            <a:custGeom>
              <a:avLst/>
              <a:gdLst/>
              <a:ahLst/>
              <a:cxnLst/>
              <a:rect l="l" t="t" r="r" b="b"/>
              <a:pathLst>
                <a:path w="59690" h="45085">
                  <a:moveTo>
                    <a:pt x="59296" y="2239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59296" y="22390"/>
                  </a:lnTo>
                  <a:close/>
                </a:path>
              </a:pathLst>
            </a:custGeom>
            <a:ln w="7277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68115" y="4567656"/>
              <a:ext cx="1387475" cy="1470660"/>
            </a:xfrm>
            <a:custGeom>
              <a:avLst/>
              <a:gdLst/>
              <a:ahLst/>
              <a:cxnLst/>
              <a:rect l="l" t="t" r="r" b="b"/>
              <a:pathLst>
                <a:path w="1387475" h="1470660">
                  <a:moveTo>
                    <a:pt x="1387348" y="1470152"/>
                  </a:moveTo>
                  <a:lnTo>
                    <a:pt x="1380083" y="1470152"/>
                  </a:lnTo>
                </a:path>
                <a:path w="1387475" h="1470660">
                  <a:moveTo>
                    <a:pt x="1350429" y="1470152"/>
                  </a:moveTo>
                  <a:lnTo>
                    <a:pt x="1342593" y="1470152"/>
                  </a:lnTo>
                </a:path>
                <a:path w="1387475" h="1470660">
                  <a:moveTo>
                    <a:pt x="1312951" y="1470152"/>
                  </a:moveTo>
                  <a:lnTo>
                    <a:pt x="1305674" y="1470152"/>
                  </a:lnTo>
                </a:path>
                <a:path w="1387475" h="1470660">
                  <a:moveTo>
                    <a:pt x="1275473" y="1470152"/>
                  </a:moveTo>
                  <a:lnTo>
                    <a:pt x="1268196" y="1470152"/>
                  </a:lnTo>
                </a:path>
                <a:path w="1387475" h="1470660">
                  <a:moveTo>
                    <a:pt x="1238542" y="1470152"/>
                  </a:moveTo>
                  <a:lnTo>
                    <a:pt x="1230718" y="1470152"/>
                  </a:lnTo>
                </a:path>
                <a:path w="1387475" h="1470660">
                  <a:moveTo>
                    <a:pt x="1201064" y="1470152"/>
                  </a:moveTo>
                  <a:lnTo>
                    <a:pt x="1193787" y="1470152"/>
                  </a:lnTo>
                </a:path>
                <a:path w="1387475" h="1470660">
                  <a:moveTo>
                    <a:pt x="1163586" y="1470152"/>
                  </a:moveTo>
                  <a:lnTo>
                    <a:pt x="1156309" y="1470152"/>
                  </a:lnTo>
                </a:path>
                <a:path w="1387475" h="1470660">
                  <a:moveTo>
                    <a:pt x="1126667" y="1470152"/>
                  </a:moveTo>
                  <a:lnTo>
                    <a:pt x="1118831" y="1470152"/>
                  </a:lnTo>
                </a:path>
                <a:path w="1387475" h="1470660">
                  <a:moveTo>
                    <a:pt x="1089177" y="1470152"/>
                  </a:moveTo>
                  <a:lnTo>
                    <a:pt x="1081913" y="1470152"/>
                  </a:lnTo>
                </a:path>
                <a:path w="1387475" h="1470660">
                  <a:moveTo>
                    <a:pt x="1051699" y="1470152"/>
                  </a:moveTo>
                  <a:lnTo>
                    <a:pt x="1044422" y="1470152"/>
                  </a:lnTo>
                </a:path>
                <a:path w="1387475" h="1470660">
                  <a:moveTo>
                    <a:pt x="1014780" y="1470152"/>
                  </a:moveTo>
                  <a:lnTo>
                    <a:pt x="1006944" y="1470152"/>
                  </a:lnTo>
                </a:path>
                <a:path w="1387475" h="1470660">
                  <a:moveTo>
                    <a:pt x="977303" y="1470152"/>
                  </a:moveTo>
                  <a:lnTo>
                    <a:pt x="970026" y="1470152"/>
                  </a:lnTo>
                </a:path>
                <a:path w="1387475" h="1470660">
                  <a:moveTo>
                    <a:pt x="939812" y="1470152"/>
                  </a:moveTo>
                  <a:lnTo>
                    <a:pt x="932548" y="1470152"/>
                  </a:lnTo>
                </a:path>
                <a:path w="1387475" h="1470660">
                  <a:moveTo>
                    <a:pt x="902893" y="1470152"/>
                  </a:moveTo>
                  <a:lnTo>
                    <a:pt x="895057" y="1470152"/>
                  </a:lnTo>
                </a:path>
                <a:path w="1387475" h="1470660">
                  <a:moveTo>
                    <a:pt x="865416" y="1470152"/>
                  </a:moveTo>
                  <a:lnTo>
                    <a:pt x="858139" y="1470152"/>
                  </a:lnTo>
                </a:path>
                <a:path w="1387475" h="1470660">
                  <a:moveTo>
                    <a:pt x="827938" y="1470152"/>
                  </a:moveTo>
                  <a:lnTo>
                    <a:pt x="820661" y="1470152"/>
                  </a:lnTo>
                </a:path>
                <a:path w="1387475" h="1470660">
                  <a:moveTo>
                    <a:pt x="791006" y="1470152"/>
                  </a:moveTo>
                  <a:lnTo>
                    <a:pt x="783183" y="1470152"/>
                  </a:lnTo>
                </a:path>
                <a:path w="1387475" h="1470660">
                  <a:moveTo>
                    <a:pt x="753529" y="1470152"/>
                  </a:moveTo>
                  <a:lnTo>
                    <a:pt x="746264" y="1470152"/>
                  </a:lnTo>
                </a:path>
                <a:path w="1387475" h="1470660">
                  <a:moveTo>
                    <a:pt x="716051" y="1470152"/>
                  </a:moveTo>
                  <a:lnTo>
                    <a:pt x="708774" y="1470152"/>
                  </a:lnTo>
                </a:path>
                <a:path w="1387475" h="1470660">
                  <a:moveTo>
                    <a:pt x="679132" y="1470152"/>
                  </a:moveTo>
                  <a:lnTo>
                    <a:pt x="671296" y="1470152"/>
                  </a:lnTo>
                </a:path>
                <a:path w="1387475" h="1470660">
                  <a:moveTo>
                    <a:pt x="641642" y="1470152"/>
                  </a:moveTo>
                  <a:lnTo>
                    <a:pt x="634377" y="1470152"/>
                  </a:lnTo>
                </a:path>
                <a:path w="1387475" h="1470660">
                  <a:moveTo>
                    <a:pt x="604164" y="1470152"/>
                  </a:moveTo>
                  <a:lnTo>
                    <a:pt x="596900" y="1470152"/>
                  </a:lnTo>
                </a:path>
                <a:path w="1387475" h="1470660">
                  <a:moveTo>
                    <a:pt x="567245" y="1470152"/>
                  </a:moveTo>
                  <a:lnTo>
                    <a:pt x="559409" y="1470152"/>
                  </a:lnTo>
                </a:path>
                <a:path w="1387475" h="1470660">
                  <a:moveTo>
                    <a:pt x="529767" y="1470152"/>
                  </a:moveTo>
                  <a:lnTo>
                    <a:pt x="522490" y="1470152"/>
                  </a:lnTo>
                </a:path>
                <a:path w="1387475" h="1470660">
                  <a:moveTo>
                    <a:pt x="492277" y="1470152"/>
                  </a:moveTo>
                  <a:lnTo>
                    <a:pt x="485013" y="1470152"/>
                  </a:lnTo>
                </a:path>
                <a:path w="1387475" h="1470660">
                  <a:moveTo>
                    <a:pt x="455358" y="1470152"/>
                  </a:moveTo>
                  <a:lnTo>
                    <a:pt x="447535" y="1470152"/>
                  </a:lnTo>
                </a:path>
                <a:path w="1387475" h="1470660">
                  <a:moveTo>
                    <a:pt x="417880" y="1470152"/>
                  </a:moveTo>
                  <a:lnTo>
                    <a:pt x="410603" y="1470152"/>
                  </a:lnTo>
                </a:path>
                <a:path w="1387475" h="1470660">
                  <a:moveTo>
                    <a:pt x="380403" y="1470152"/>
                  </a:moveTo>
                  <a:lnTo>
                    <a:pt x="373125" y="1470152"/>
                  </a:lnTo>
                </a:path>
                <a:path w="1387475" h="1470660">
                  <a:moveTo>
                    <a:pt x="343471" y="1470152"/>
                  </a:moveTo>
                  <a:lnTo>
                    <a:pt x="335648" y="1470152"/>
                  </a:lnTo>
                </a:path>
                <a:path w="1387475" h="1470660">
                  <a:moveTo>
                    <a:pt x="305993" y="1470152"/>
                  </a:moveTo>
                  <a:lnTo>
                    <a:pt x="298729" y="1470152"/>
                  </a:lnTo>
                </a:path>
                <a:path w="1387475" h="1470660">
                  <a:moveTo>
                    <a:pt x="268516" y="1470152"/>
                  </a:moveTo>
                  <a:lnTo>
                    <a:pt x="261239" y="1470152"/>
                  </a:lnTo>
                </a:path>
                <a:path w="1387475" h="1470660">
                  <a:moveTo>
                    <a:pt x="231597" y="1470152"/>
                  </a:moveTo>
                  <a:lnTo>
                    <a:pt x="223761" y="1470152"/>
                  </a:lnTo>
                </a:path>
                <a:path w="1387475" h="1470660">
                  <a:moveTo>
                    <a:pt x="194106" y="1470152"/>
                  </a:moveTo>
                  <a:lnTo>
                    <a:pt x="186842" y="1470152"/>
                  </a:lnTo>
                </a:path>
                <a:path w="1387475" h="1470660">
                  <a:moveTo>
                    <a:pt x="156629" y="1470152"/>
                  </a:moveTo>
                  <a:lnTo>
                    <a:pt x="149364" y="1470152"/>
                  </a:lnTo>
                </a:path>
                <a:path w="1387475" h="1470660">
                  <a:moveTo>
                    <a:pt x="119710" y="1470152"/>
                  </a:moveTo>
                  <a:lnTo>
                    <a:pt x="111874" y="1470152"/>
                  </a:lnTo>
                </a:path>
                <a:path w="1387475" h="1470660">
                  <a:moveTo>
                    <a:pt x="82232" y="1470152"/>
                  </a:moveTo>
                  <a:lnTo>
                    <a:pt x="74955" y="1470152"/>
                  </a:lnTo>
                </a:path>
                <a:path w="1387475" h="1470660">
                  <a:moveTo>
                    <a:pt x="44742" y="1470152"/>
                  </a:moveTo>
                  <a:lnTo>
                    <a:pt x="37477" y="1470152"/>
                  </a:lnTo>
                </a:path>
                <a:path w="1387475" h="1470660">
                  <a:moveTo>
                    <a:pt x="7823" y="1470152"/>
                  </a:moveTo>
                  <a:lnTo>
                    <a:pt x="0" y="1470152"/>
                  </a:lnTo>
                </a:path>
                <a:path w="1387475" h="1470660">
                  <a:moveTo>
                    <a:pt x="1387348" y="0"/>
                  </a:moveTo>
                  <a:lnTo>
                    <a:pt x="1380083" y="0"/>
                  </a:lnTo>
                </a:path>
                <a:path w="1387475" h="1470660">
                  <a:moveTo>
                    <a:pt x="1350429" y="0"/>
                  </a:moveTo>
                  <a:lnTo>
                    <a:pt x="1342593" y="0"/>
                  </a:lnTo>
                </a:path>
                <a:path w="1387475" h="1470660">
                  <a:moveTo>
                    <a:pt x="1312951" y="0"/>
                  </a:moveTo>
                  <a:lnTo>
                    <a:pt x="1305674" y="0"/>
                  </a:lnTo>
                </a:path>
                <a:path w="1387475" h="1470660">
                  <a:moveTo>
                    <a:pt x="1275473" y="0"/>
                  </a:moveTo>
                  <a:lnTo>
                    <a:pt x="1268196" y="0"/>
                  </a:lnTo>
                </a:path>
                <a:path w="1387475" h="1470660">
                  <a:moveTo>
                    <a:pt x="1238542" y="0"/>
                  </a:moveTo>
                  <a:lnTo>
                    <a:pt x="1230718" y="0"/>
                  </a:lnTo>
                </a:path>
                <a:path w="1387475" h="1470660">
                  <a:moveTo>
                    <a:pt x="1201064" y="0"/>
                  </a:moveTo>
                  <a:lnTo>
                    <a:pt x="1193787" y="0"/>
                  </a:lnTo>
                </a:path>
                <a:path w="1387475" h="1470660">
                  <a:moveTo>
                    <a:pt x="1163586" y="0"/>
                  </a:moveTo>
                  <a:lnTo>
                    <a:pt x="1156309" y="0"/>
                  </a:lnTo>
                </a:path>
                <a:path w="1387475" h="1470660">
                  <a:moveTo>
                    <a:pt x="1126667" y="0"/>
                  </a:moveTo>
                  <a:lnTo>
                    <a:pt x="1118831" y="0"/>
                  </a:lnTo>
                </a:path>
                <a:path w="1387475" h="1470660">
                  <a:moveTo>
                    <a:pt x="1089177" y="0"/>
                  </a:moveTo>
                  <a:lnTo>
                    <a:pt x="1081913" y="0"/>
                  </a:lnTo>
                </a:path>
                <a:path w="1387475" h="1470660">
                  <a:moveTo>
                    <a:pt x="1051699" y="0"/>
                  </a:moveTo>
                  <a:lnTo>
                    <a:pt x="1044422" y="0"/>
                  </a:lnTo>
                </a:path>
                <a:path w="1387475" h="1470660">
                  <a:moveTo>
                    <a:pt x="1014780" y="0"/>
                  </a:moveTo>
                  <a:lnTo>
                    <a:pt x="1006944" y="0"/>
                  </a:lnTo>
                </a:path>
                <a:path w="1387475" h="1470660">
                  <a:moveTo>
                    <a:pt x="977303" y="0"/>
                  </a:moveTo>
                  <a:lnTo>
                    <a:pt x="970026" y="0"/>
                  </a:lnTo>
                </a:path>
                <a:path w="1387475" h="1470660">
                  <a:moveTo>
                    <a:pt x="939812" y="0"/>
                  </a:moveTo>
                  <a:lnTo>
                    <a:pt x="932548" y="0"/>
                  </a:lnTo>
                </a:path>
                <a:path w="1387475" h="1470660">
                  <a:moveTo>
                    <a:pt x="902893" y="0"/>
                  </a:moveTo>
                  <a:lnTo>
                    <a:pt x="895057" y="0"/>
                  </a:lnTo>
                </a:path>
                <a:path w="1387475" h="1470660">
                  <a:moveTo>
                    <a:pt x="865416" y="0"/>
                  </a:moveTo>
                  <a:lnTo>
                    <a:pt x="858139" y="0"/>
                  </a:lnTo>
                </a:path>
                <a:path w="1387475" h="1470660">
                  <a:moveTo>
                    <a:pt x="827938" y="0"/>
                  </a:moveTo>
                  <a:lnTo>
                    <a:pt x="820661" y="0"/>
                  </a:lnTo>
                </a:path>
                <a:path w="1387475" h="1470660">
                  <a:moveTo>
                    <a:pt x="791006" y="0"/>
                  </a:moveTo>
                  <a:lnTo>
                    <a:pt x="783183" y="0"/>
                  </a:lnTo>
                </a:path>
                <a:path w="1387475" h="1470660">
                  <a:moveTo>
                    <a:pt x="753529" y="0"/>
                  </a:moveTo>
                  <a:lnTo>
                    <a:pt x="746264" y="0"/>
                  </a:lnTo>
                </a:path>
                <a:path w="1387475" h="1470660">
                  <a:moveTo>
                    <a:pt x="716051" y="0"/>
                  </a:moveTo>
                  <a:lnTo>
                    <a:pt x="708774" y="0"/>
                  </a:lnTo>
                </a:path>
                <a:path w="1387475" h="1470660">
                  <a:moveTo>
                    <a:pt x="679132" y="0"/>
                  </a:moveTo>
                  <a:lnTo>
                    <a:pt x="671296" y="0"/>
                  </a:lnTo>
                </a:path>
                <a:path w="1387475" h="1470660">
                  <a:moveTo>
                    <a:pt x="641642" y="0"/>
                  </a:moveTo>
                  <a:lnTo>
                    <a:pt x="634377" y="0"/>
                  </a:lnTo>
                </a:path>
                <a:path w="1387475" h="1470660">
                  <a:moveTo>
                    <a:pt x="604164" y="0"/>
                  </a:moveTo>
                  <a:lnTo>
                    <a:pt x="596900" y="0"/>
                  </a:lnTo>
                </a:path>
                <a:path w="1387475" h="1470660">
                  <a:moveTo>
                    <a:pt x="567245" y="0"/>
                  </a:moveTo>
                  <a:lnTo>
                    <a:pt x="559409" y="0"/>
                  </a:lnTo>
                </a:path>
                <a:path w="1387475" h="1470660">
                  <a:moveTo>
                    <a:pt x="529767" y="0"/>
                  </a:moveTo>
                  <a:lnTo>
                    <a:pt x="522490" y="0"/>
                  </a:lnTo>
                </a:path>
                <a:path w="1387475" h="1470660">
                  <a:moveTo>
                    <a:pt x="492277" y="0"/>
                  </a:moveTo>
                  <a:lnTo>
                    <a:pt x="485013" y="0"/>
                  </a:lnTo>
                </a:path>
                <a:path w="1387475" h="1470660">
                  <a:moveTo>
                    <a:pt x="455358" y="0"/>
                  </a:moveTo>
                  <a:lnTo>
                    <a:pt x="447535" y="0"/>
                  </a:lnTo>
                </a:path>
                <a:path w="1387475" h="1470660">
                  <a:moveTo>
                    <a:pt x="417880" y="0"/>
                  </a:moveTo>
                  <a:lnTo>
                    <a:pt x="410603" y="0"/>
                  </a:lnTo>
                </a:path>
                <a:path w="1387475" h="1470660">
                  <a:moveTo>
                    <a:pt x="380403" y="0"/>
                  </a:moveTo>
                  <a:lnTo>
                    <a:pt x="373125" y="0"/>
                  </a:lnTo>
                </a:path>
                <a:path w="1387475" h="1470660">
                  <a:moveTo>
                    <a:pt x="343471" y="0"/>
                  </a:moveTo>
                  <a:lnTo>
                    <a:pt x="335648" y="0"/>
                  </a:lnTo>
                </a:path>
                <a:path w="1387475" h="1470660">
                  <a:moveTo>
                    <a:pt x="305993" y="0"/>
                  </a:moveTo>
                  <a:lnTo>
                    <a:pt x="298729" y="0"/>
                  </a:lnTo>
                </a:path>
                <a:path w="1387475" h="1470660">
                  <a:moveTo>
                    <a:pt x="268516" y="0"/>
                  </a:moveTo>
                  <a:lnTo>
                    <a:pt x="261239" y="0"/>
                  </a:lnTo>
                </a:path>
                <a:path w="1387475" h="1470660">
                  <a:moveTo>
                    <a:pt x="231597" y="0"/>
                  </a:moveTo>
                  <a:lnTo>
                    <a:pt x="223761" y="0"/>
                  </a:lnTo>
                </a:path>
                <a:path w="1387475" h="1470660">
                  <a:moveTo>
                    <a:pt x="194106" y="0"/>
                  </a:moveTo>
                  <a:lnTo>
                    <a:pt x="186842" y="0"/>
                  </a:lnTo>
                </a:path>
                <a:path w="1387475" h="1470660">
                  <a:moveTo>
                    <a:pt x="156629" y="0"/>
                  </a:moveTo>
                  <a:lnTo>
                    <a:pt x="149364" y="0"/>
                  </a:lnTo>
                </a:path>
                <a:path w="1387475" h="1470660">
                  <a:moveTo>
                    <a:pt x="119710" y="0"/>
                  </a:moveTo>
                  <a:lnTo>
                    <a:pt x="111874" y="0"/>
                  </a:lnTo>
                </a:path>
                <a:path w="1387475" h="1470660">
                  <a:moveTo>
                    <a:pt x="82232" y="0"/>
                  </a:moveTo>
                  <a:lnTo>
                    <a:pt x="74955" y="0"/>
                  </a:lnTo>
                </a:path>
                <a:path w="1387475" h="1470660">
                  <a:moveTo>
                    <a:pt x="44742" y="0"/>
                  </a:moveTo>
                  <a:lnTo>
                    <a:pt x="37477" y="0"/>
                  </a:lnTo>
                </a:path>
                <a:path w="1387475" h="1470660">
                  <a:moveTo>
                    <a:pt x="7823" y="0"/>
                  </a:moveTo>
                  <a:lnTo>
                    <a:pt x="0" y="0"/>
                  </a:lnTo>
                </a:path>
              </a:pathLst>
            </a:custGeom>
            <a:ln w="72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63352" y="5253202"/>
              <a:ext cx="1061211" cy="11024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785284" y="4641532"/>
              <a:ext cx="7620" cy="455295"/>
            </a:xfrm>
            <a:custGeom>
              <a:avLst/>
              <a:gdLst/>
              <a:ahLst/>
              <a:cxnLst/>
              <a:rect l="l" t="t" r="r" b="b"/>
              <a:pathLst>
                <a:path w="7620" h="455295">
                  <a:moveTo>
                    <a:pt x="0" y="0"/>
                  </a:moveTo>
                  <a:lnTo>
                    <a:pt x="0" y="7264"/>
                  </a:lnTo>
                </a:path>
                <a:path w="7620" h="455295">
                  <a:moveTo>
                    <a:pt x="1117" y="36931"/>
                  </a:moveTo>
                  <a:lnTo>
                    <a:pt x="1117" y="44767"/>
                  </a:lnTo>
                </a:path>
                <a:path w="7620" h="455295">
                  <a:moveTo>
                    <a:pt x="1676" y="74421"/>
                  </a:moveTo>
                  <a:lnTo>
                    <a:pt x="1676" y="81699"/>
                  </a:lnTo>
                </a:path>
                <a:path w="7620" h="455295">
                  <a:moveTo>
                    <a:pt x="2235" y="111925"/>
                  </a:moveTo>
                  <a:lnTo>
                    <a:pt x="2235" y="119202"/>
                  </a:lnTo>
                </a:path>
                <a:path w="7620" h="455295">
                  <a:moveTo>
                    <a:pt x="2794" y="148856"/>
                  </a:moveTo>
                  <a:lnTo>
                    <a:pt x="2794" y="156692"/>
                  </a:lnTo>
                </a:path>
                <a:path w="7620" h="455295">
                  <a:moveTo>
                    <a:pt x="3352" y="186347"/>
                  </a:moveTo>
                  <a:lnTo>
                    <a:pt x="3352" y="193624"/>
                  </a:lnTo>
                </a:path>
                <a:path w="7620" h="455295">
                  <a:moveTo>
                    <a:pt x="3911" y="223850"/>
                  </a:moveTo>
                  <a:lnTo>
                    <a:pt x="3911" y="231127"/>
                  </a:lnTo>
                </a:path>
                <a:path w="7620" h="455295">
                  <a:moveTo>
                    <a:pt x="4470" y="260781"/>
                  </a:moveTo>
                  <a:lnTo>
                    <a:pt x="4470" y="268617"/>
                  </a:lnTo>
                </a:path>
                <a:path w="7620" h="455295">
                  <a:moveTo>
                    <a:pt x="5029" y="298284"/>
                  </a:moveTo>
                  <a:lnTo>
                    <a:pt x="5029" y="305549"/>
                  </a:lnTo>
                </a:path>
                <a:path w="7620" h="455295">
                  <a:moveTo>
                    <a:pt x="5587" y="335775"/>
                  </a:moveTo>
                  <a:lnTo>
                    <a:pt x="5587" y="343052"/>
                  </a:lnTo>
                </a:path>
                <a:path w="7620" h="455295">
                  <a:moveTo>
                    <a:pt x="6159" y="372706"/>
                  </a:moveTo>
                  <a:lnTo>
                    <a:pt x="6159" y="380542"/>
                  </a:lnTo>
                </a:path>
                <a:path w="7620" h="455295">
                  <a:moveTo>
                    <a:pt x="6718" y="410209"/>
                  </a:moveTo>
                  <a:lnTo>
                    <a:pt x="6718" y="417487"/>
                  </a:lnTo>
                </a:path>
                <a:path w="7620" h="455295">
                  <a:moveTo>
                    <a:pt x="7277" y="447700"/>
                  </a:moveTo>
                  <a:lnTo>
                    <a:pt x="7277" y="454977"/>
                  </a:lnTo>
                </a:path>
              </a:pathLst>
            </a:custGeom>
            <a:ln w="7277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70184" y="5112740"/>
              <a:ext cx="45085" cy="60325"/>
            </a:xfrm>
            <a:custGeom>
              <a:avLst/>
              <a:gdLst/>
              <a:ahLst/>
              <a:cxnLst/>
              <a:rect l="l" t="t" r="r" b="b"/>
              <a:pathLst>
                <a:path w="45084" h="60325">
                  <a:moveTo>
                    <a:pt x="23494" y="59880"/>
                  </a:moveTo>
                  <a:lnTo>
                    <a:pt x="0" y="558"/>
                  </a:lnTo>
                  <a:lnTo>
                    <a:pt x="44754" y="0"/>
                  </a:lnTo>
                  <a:lnTo>
                    <a:pt x="23494" y="59880"/>
                  </a:lnTo>
                  <a:close/>
                </a:path>
              </a:pathLst>
            </a:custGeom>
            <a:solidFill>
              <a:srgbClr val="7E808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70184" y="5112740"/>
              <a:ext cx="45085" cy="60325"/>
            </a:xfrm>
            <a:custGeom>
              <a:avLst/>
              <a:gdLst/>
              <a:ahLst/>
              <a:cxnLst/>
              <a:rect l="l" t="t" r="r" b="b"/>
              <a:pathLst>
                <a:path w="45084" h="60325">
                  <a:moveTo>
                    <a:pt x="23494" y="59880"/>
                  </a:moveTo>
                  <a:lnTo>
                    <a:pt x="44754" y="0"/>
                  </a:lnTo>
                  <a:lnTo>
                    <a:pt x="0" y="558"/>
                  </a:lnTo>
                  <a:lnTo>
                    <a:pt x="23494" y="59880"/>
                  </a:lnTo>
                  <a:close/>
                </a:path>
              </a:pathLst>
            </a:custGeom>
            <a:ln w="7277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763466" y="4581651"/>
              <a:ext cx="44450" cy="60325"/>
            </a:xfrm>
            <a:custGeom>
              <a:avLst/>
              <a:gdLst/>
              <a:ahLst/>
              <a:cxnLst/>
              <a:rect l="l" t="t" r="r" b="b"/>
              <a:pathLst>
                <a:path w="44450" h="60325">
                  <a:moveTo>
                    <a:pt x="0" y="59880"/>
                  </a:moveTo>
                  <a:lnTo>
                    <a:pt x="21259" y="0"/>
                  </a:lnTo>
                  <a:lnTo>
                    <a:pt x="44195" y="59321"/>
                  </a:lnTo>
                  <a:lnTo>
                    <a:pt x="0" y="59880"/>
                  </a:lnTo>
                  <a:close/>
                </a:path>
              </a:pathLst>
            </a:custGeom>
            <a:solidFill>
              <a:srgbClr val="7E808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63466" y="4581651"/>
              <a:ext cx="44450" cy="60325"/>
            </a:xfrm>
            <a:custGeom>
              <a:avLst/>
              <a:gdLst/>
              <a:ahLst/>
              <a:cxnLst/>
              <a:rect l="l" t="t" r="r" b="b"/>
              <a:pathLst>
                <a:path w="44450" h="60325">
                  <a:moveTo>
                    <a:pt x="21259" y="0"/>
                  </a:moveTo>
                  <a:lnTo>
                    <a:pt x="0" y="59880"/>
                  </a:lnTo>
                  <a:lnTo>
                    <a:pt x="44195" y="59321"/>
                  </a:lnTo>
                  <a:lnTo>
                    <a:pt x="21259" y="0"/>
                  </a:lnTo>
                  <a:close/>
                </a:path>
              </a:pathLst>
            </a:custGeom>
            <a:ln w="7277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795355" y="5499442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0" y="7835"/>
                  </a:lnTo>
                </a:path>
                <a:path h="455929">
                  <a:moveTo>
                    <a:pt x="0" y="37490"/>
                  </a:moveTo>
                  <a:lnTo>
                    <a:pt x="0" y="44767"/>
                  </a:lnTo>
                </a:path>
                <a:path h="455929">
                  <a:moveTo>
                    <a:pt x="0" y="74993"/>
                  </a:moveTo>
                  <a:lnTo>
                    <a:pt x="0" y="82270"/>
                  </a:lnTo>
                </a:path>
                <a:path h="455929">
                  <a:moveTo>
                    <a:pt x="0" y="111925"/>
                  </a:moveTo>
                  <a:lnTo>
                    <a:pt x="0" y="119761"/>
                  </a:lnTo>
                </a:path>
                <a:path h="455929">
                  <a:moveTo>
                    <a:pt x="0" y="149428"/>
                  </a:moveTo>
                  <a:lnTo>
                    <a:pt x="0" y="156692"/>
                  </a:lnTo>
                </a:path>
                <a:path h="455929">
                  <a:moveTo>
                    <a:pt x="0" y="186918"/>
                  </a:moveTo>
                  <a:lnTo>
                    <a:pt x="0" y="194195"/>
                  </a:lnTo>
                </a:path>
                <a:path h="455929">
                  <a:moveTo>
                    <a:pt x="0" y="223850"/>
                  </a:moveTo>
                  <a:lnTo>
                    <a:pt x="0" y="231686"/>
                  </a:lnTo>
                </a:path>
                <a:path h="455929">
                  <a:moveTo>
                    <a:pt x="0" y="261353"/>
                  </a:moveTo>
                  <a:lnTo>
                    <a:pt x="0" y="268630"/>
                  </a:lnTo>
                </a:path>
                <a:path h="455929">
                  <a:moveTo>
                    <a:pt x="0" y="298843"/>
                  </a:moveTo>
                  <a:lnTo>
                    <a:pt x="0" y="306120"/>
                  </a:lnTo>
                </a:path>
                <a:path h="455929">
                  <a:moveTo>
                    <a:pt x="0" y="335775"/>
                  </a:moveTo>
                  <a:lnTo>
                    <a:pt x="0" y="343611"/>
                  </a:lnTo>
                </a:path>
                <a:path h="455929">
                  <a:moveTo>
                    <a:pt x="0" y="373278"/>
                  </a:moveTo>
                  <a:lnTo>
                    <a:pt x="0" y="380555"/>
                  </a:lnTo>
                </a:path>
                <a:path h="455929">
                  <a:moveTo>
                    <a:pt x="0" y="410768"/>
                  </a:moveTo>
                  <a:lnTo>
                    <a:pt x="0" y="418045"/>
                  </a:lnTo>
                </a:path>
                <a:path h="455929">
                  <a:moveTo>
                    <a:pt x="0" y="447713"/>
                  </a:moveTo>
                  <a:lnTo>
                    <a:pt x="0" y="455536"/>
                  </a:lnTo>
                </a:path>
              </a:pathLst>
            </a:custGeom>
            <a:ln w="7277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0772978" y="5963932"/>
              <a:ext cx="45085" cy="59690"/>
            </a:xfrm>
            <a:custGeom>
              <a:avLst/>
              <a:gdLst/>
              <a:ahLst/>
              <a:cxnLst/>
              <a:rect l="l" t="t" r="r" b="b"/>
              <a:pathLst>
                <a:path w="45084" h="59689">
                  <a:moveTo>
                    <a:pt x="22377" y="59321"/>
                  </a:moveTo>
                  <a:lnTo>
                    <a:pt x="0" y="0"/>
                  </a:lnTo>
                  <a:lnTo>
                    <a:pt x="44754" y="0"/>
                  </a:lnTo>
                  <a:lnTo>
                    <a:pt x="22377" y="59321"/>
                  </a:lnTo>
                  <a:close/>
                </a:path>
              </a:pathLst>
            </a:custGeom>
            <a:solidFill>
              <a:srgbClr val="7E808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72978" y="5963932"/>
              <a:ext cx="45085" cy="59690"/>
            </a:xfrm>
            <a:custGeom>
              <a:avLst/>
              <a:gdLst/>
              <a:ahLst/>
              <a:cxnLst/>
              <a:rect l="l" t="t" r="r" b="b"/>
              <a:pathLst>
                <a:path w="45084" h="59689">
                  <a:moveTo>
                    <a:pt x="22377" y="59321"/>
                  </a:moveTo>
                  <a:lnTo>
                    <a:pt x="44754" y="0"/>
                  </a:lnTo>
                  <a:lnTo>
                    <a:pt x="0" y="0"/>
                  </a:lnTo>
                  <a:lnTo>
                    <a:pt x="22377" y="59321"/>
                  </a:lnTo>
                  <a:close/>
                </a:path>
              </a:pathLst>
            </a:custGeom>
            <a:ln w="7277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0772978" y="5440121"/>
              <a:ext cx="45085" cy="59690"/>
            </a:xfrm>
            <a:custGeom>
              <a:avLst/>
              <a:gdLst/>
              <a:ahLst/>
              <a:cxnLst/>
              <a:rect l="l" t="t" r="r" b="b"/>
              <a:pathLst>
                <a:path w="45084" h="59689">
                  <a:moveTo>
                    <a:pt x="44754" y="59321"/>
                  </a:moveTo>
                  <a:lnTo>
                    <a:pt x="0" y="59321"/>
                  </a:lnTo>
                  <a:lnTo>
                    <a:pt x="22377" y="0"/>
                  </a:lnTo>
                  <a:lnTo>
                    <a:pt x="44754" y="59321"/>
                  </a:lnTo>
                  <a:close/>
                </a:path>
              </a:pathLst>
            </a:custGeom>
            <a:solidFill>
              <a:srgbClr val="7E8080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0772978" y="5440121"/>
              <a:ext cx="45085" cy="59690"/>
            </a:xfrm>
            <a:custGeom>
              <a:avLst/>
              <a:gdLst/>
              <a:ahLst/>
              <a:cxnLst/>
              <a:rect l="l" t="t" r="r" b="b"/>
              <a:pathLst>
                <a:path w="45084" h="59689">
                  <a:moveTo>
                    <a:pt x="22377" y="0"/>
                  </a:moveTo>
                  <a:lnTo>
                    <a:pt x="0" y="59321"/>
                  </a:lnTo>
                  <a:lnTo>
                    <a:pt x="44754" y="59321"/>
                  </a:lnTo>
                  <a:lnTo>
                    <a:pt x="22377" y="0"/>
                  </a:lnTo>
                  <a:close/>
                </a:path>
              </a:pathLst>
            </a:custGeom>
            <a:ln w="7277">
              <a:solidFill>
                <a:srgbClr val="7E8080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标题 1"/>
          <p:cNvSpPr/>
          <p:nvPr/>
        </p:nvSpPr>
        <p:spPr>
          <a:xfrm>
            <a:off x="1754188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目录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099" name="4.1"/>
          <p:cNvGrpSpPr/>
          <p:nvPr/>
        </p:nvGrpSpPr>
        <p:grpSpPr>
          <a:xfrm>
            <a:off x="1892300" y="1349375"/>
            <a:ext cx="4032250" cy="677863"/>
            <a:chOff x="1881786" y="1537493"/>
            <a:chExt cx="4032249" cy="677795"/>
          </a:xfrm>
        </p:grpSpPr>
        <p:grpSp>
          <p:nvGrpSpPr>
            <p:cNvPr id="4144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47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47" name="圆角矩形 46"/>
                <p:cNvSpPr/>
                <p:nvPr/>
              </p:nvSpPr>
              <p:spPr>
                <a:xfrm>
                  <a:off x="2085887" y="2073171"/>
                  <a:ext cx="1121438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5.1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48" name="圆角矩形 47"/>
                <p:cNvSpPr/>
                <p:nvPr/>
              </p:nvSpPr>
              <p:spPr>
                <a:xfrm>
                  <a:off x="2113828" y="2127836"/>
                  <a:ext cx="1035353" cy="803711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46" name="圆角矩形 5"/>
              <p:cNvSpPr/>
              <p:nvPr/>
            </p:nvSpPr>
            <p:spPr>
              <a:xfrm>
                <a:off x="2186506" y="2447819"/>
                <a:ext cx="1046985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43" name="直接连接符 42"/>
            <p:cNvCxnSpPr/>
            <p:nvPr/>
          </p:nvCxnSpPr>
          <p:spPr>
            <a:xfrm flipV="1">
              <a:off x="2810474" y="1893057"/>
              <a:ext cx="3103561" cy="7937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46" name="矩形 35"/>
            <p:cNvSpPr/>
            <p:nvPr/>
          </p:nvSpPr>
          <p:spPr>
            <a:xfrm>
              <a:off x="2734711" y="1537493"/>
              <a:ext cx="1723549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认识盒子模型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00" name="4.1"/>
          <p:cNvGrpSpPr/>
          <p:nvPr/>
        </p:nvGrpSpPr>
        <p:grpSpPr>
          <a:xfrm>
            <a:off x="3429000" y="2076450"/>
            <a:ext cx="4032250" cy="677863"/>
            <a:chOff x="1881786" y="1537493"/>
            <a:chExt cx="4032249" cy="677795"/>
          </a:xfrm>
        </p:grpSpPr>
        <p:grpSp>
          <p:nvGrpSpPr>
            <p:cNvPr id="4137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40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56" name="圆角矩形 55"/>
                <p:cNvSpPr/>
                <p:nvPr/>
              </p:nvSpPr>
              <p:spPr>
                <a:xfrm>
                  <a:off x="2085887" y="2073171"/>
                  <a:ext cx="1121438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5.2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57" name="圆角矩形 56"/>
                <p:cNvSpPr/>
                <p:nvPr/>
              </p:nvSpPr>
              <p:spPr>
                <a:xfrm>
                  <a:off x="2113828" y="2127836"/>
                  <a:ext cx="1035353" cy="803711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55" name="圆角矩形 5"/>
              <p:cNvSpPr/>
              <p:nvPr/>
            </p:nvSpPr>
            <p:spPr>
              <a:xfrm>
                <a:off x="2186506" y="2447819"/>
                <a:ext cx="1046985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810474" y="1893057"/>
              <a:ext cx="3103561" cy="7937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9" name="矩形 35"/>
            <p:cNvSpPr/>
            <p:nvPr/>
          </p:nvSpPr>
          <p:spPr>
            <a:xfrm>
              <a:off x="2734711" y="1537493"/>
              <a:ext cx="2492989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盒子模型的相关属性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01" name="4.1"/>
          <p:cNvGrpSpPr/>
          <p:nvPr/>
        </p:nvGrpSpPr>
        <p:grpSpPr>
          <a:xfrm>
            <a:off x="1914525" y="2830513"/>
            <a:ext cx="4032250" cy="677862"/>
            <a:chOff x="1881786" y="1537493"/>
            <a:chExt cx="4032249" cy="677795"/>
          </a:xfrm>
        </p:grpSpPr>
        <p:grpSp>
          <p:nvGrpSpPr>
            <p:cNvPr id="4130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33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64" name="圆角矩形 63"/>
                <p:cNvSpPr/>
                <p:nvPr/>
              </p:nvSpPr>
              <p:spPr>
                <a:xfrm>
                  <a:off x="2085887" y="2073173"/>
                  <a:ext cx="1121438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5.3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65" name="圆角矩形 64"/>
                <p:cNvSpPr/>
                <p:nvPr/>
              </p:nvSpPr>
              <p:spPr>
                <a:xfrm>
                  <a:off x="2113828" y="2127836"/>
                  <a:ext cx="1035353" cy="803713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63" name="圆角矩形 5"/>
              <p:cNvSpPr/>
              <p:nvPr/>
            </p:nvSpPr>
            <p:spPr>
              <a:xfrm>
                <a:off x="2186506" y="2447821"/>
                <a:ext cx="1046985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60" name="直接连接符 59"/>
            <p:cNvCxnSpPr/>
            <p:nvPr/>
          </p:nvCxnSpPr>
          <p:spPr>
            <a:xfrm flipV="1">
              <a:off x="2810474" y="1893058"/>
              <a:ext cx="3103561" cy="7936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2" name="矩形 35"/>
            <p:cNvSpPr/>
            <p:nvPr/>
          </p:nvSpPr>
          <p:spPr>
            <a:xfrm>
              <a:off x="2734711" y="1537493"/>
              <a:ext cx="2929006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新增盒子模型属性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02" name="4.1"/>
          <p:cNvGrpSpPr/>
          <p:nvPr/>
        </p:nvGrpSpPr>
        <p:grpSpPr>
          <a:xfrm>
            <a:off x="3451225" y="3616325"/>
            <a:ext cx="4032250" cy="677863"/>
            <a:chOff x="1881786" y="1537493"/>
            <a:chExt cx="4032492" cy="677795"/>
          </a:xfrm>
        </p:grpSpPr>
        <p:grpSp>
          <p:nvGrpSpPr>
            <p:cNvPr id="4123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26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>
                  <a:off x="2085883" y="2073171"/>
                  <a:ext cx="1121506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5.4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74" name="圆角矩形 73"/>
                <p:cNvSpPr/>
                <p:nvPr/>
              </p:nvSpPr>
              <p:spPr>
                <a:xfrm>
                  <a:off x="2113826" y="2127836"/>
                  <a:ext cx="1035416" cy="803711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72" name="圆角矩形 5"/>
              <p:cNvSpPr/>
              <p:nvPr/>
            </p:nvSpPr>
            <p:spPr>
              <a:xfrm>
                <a:off x="2186506" y="2447819"/>
                <a:ext cx="1047048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69" name="直接连接符 68"/>
            <p:cNvCxnSpPr/>
            <p:nvPr/>
          </p:nvCxnSpPr>
          <p:spPr>
            <a:xfrm flipV="1">
              <a:off x="2810530" y="1893057"/>
              <a:ext cx="3103748" cy="7937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25" name="矩形 35"/>
            <p:cNvSpPr/>
            <p:nvPr/>
          </p:nvSpPr>
          <p:spPr>
            <a:xfrm>
              <a:off x="2734711" y="1537493"/>
              <a:ext cx="2236644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元素的类型和转换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5" name="TextBox 126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2720975" y="3190875"/>
            <a:ext cx="3525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☞</a:t>
            </a:r>
            <a:r>
              <a:rPr kumimoji="0" lang="zh-CN" alt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点击查看本小节知识架构</a:t>
            </a:r>
            <a:endParaRPr kumimoji="0" lang="zh-CN" alt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104" name="4.1"/>
          <p:cNvGrpSpPr/>
          <p:nvPr/>
        </p:nvGrpSpPr>
        <p:grpSpPr>
          <a:xfrm>
            <a:off x="2000250" y="4460875"/>
            <a:ext cx="4246563" cy="677863"/>
            <a:chOff x="1881786" y="1537493"/>
            <a:chExt cx="4246733" cy="677795"/>
          </a:xfrm>
        </p:grpSpPr>
        <p:grpSp>
          <p:nvGrpSpPr>
            <p:cNvPr id="4116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19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62" name="圆角矩形 61"/>
                <p:cNvSpPr/>
                <p:nvPr/>
              </p:nvSpPr>
              <p:spPr>
                <a:xfrm>
                  <a:off x="2085884" y="2073171"/>
                  <a:ext cx="1121484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5.5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67" name="圆角矩形 66"/>
                <p:cNvSpPr/>
                <p:nvPr/>
              </p:nvSpPr>
              <p:spPr>
                <a:xfrm>
                  <a:off x="2113827" y="2127836"/>
                  <a:ext cx="1035395" cy="803711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61" name="圆角矩形 5"/>
              <p:cNvSpPr/>
              <p:nvPr/>
            </p:nvSpPr>
            <p:spPr>
              <a:xfrm>
                <a:off x="2186506" y="2447819"/>
                <a:ext cx="1047028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54" name="直接连接符 53"/>
            <p:cNvCxnSpPr/>
            <p:nvPr/>
          </p:nvCxnSpPr>
          <p:spPr>
            <a:xfrm>
              <a:off x="2810511" y="1900995"/>
              <a:ext cx="3318008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18" name="矩形 35"/>
            <p:cNvSpPr/>
            <p:nvPr/>
          </p:nvSpPr>
          <p:spPr>
            <a:xfrm>
              <a:off x="2734711" y="1537493"/>
              <a:ext cx="3006071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块元素垂直外边距的合并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TextBox 12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278313" y="3978275"/>
            <a:ext cx="3525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☞</a:t>
            </a:r>
            <a:r>
              <a:rPr kumimoji="0" lang="zh-CN" alt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点击查看本小节知识架构</a:t>
            </a:r>
            <a:endParaRPr kumimoji="0" lang="zh-CN" alt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TextBox 1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78313" y="2446338"/>
            <a:ext cx="3525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☞</a:t>
            </a:r>
            <a:r>
              <a:rPr kumimoji="0" lang="zh-CN" alt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点击查看本小节知识架构</a:t>
            </a:r>
            <a:endParaRPr kumimoji="0" lang="zh-CN" alt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107" name="4.1"/>
          <p:cNvGrpSpPr/>
          <p:nvPr/>
        </p:nvGrpSpPr>
        <p:grpSpPr>
          <a:xfrm>
            <a:off x="3451225" y="5173663"/>
            <a:ext cx="4413250" cy="677862"/>
            <a:chOff x="1881786" y="1537493"/>
            <a:chExt cx="4413729" cy="677795"/>
          </a:xfrm>
        </p:grpSpPr>
        <p:grpSp>
          <p:nvGrpSpPr>
            <p:cNvPr id="4109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12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71" name="圆角矩形 70"/>
                <p:cNvSpPr/>
                <p:nvPr/>
              </p:nvSpPr>
              <p:spPr>
                <a:xfrm>
                  <a:off x="2085879" y="2073173"/>
                  <a:ext cx="1121561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5.6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>
                  <a:off x="2113824" y="2127836"/>
                  <a:ext cx="1035466" cy="803713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70" name="圆角矩形 5"/>
              <p:cNvSpPr/>
              <p:nvPr/>
            </p:nvSpPr>
            <p:spPr>
              <a:xfrm>
                <a:off x="2186506" y="2447821"/>
                <a:ext cx="1047100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51" name="直接连接符 50"/>
            <p:cNvCxnSpPr/>
            <p:nvPr/>
          </p:nvCxnSpPr>
          <p:spPr>
            <a:xfrm>
              <a:off x="2810575" y="1900994"/>
              <a:ext cx="3424609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11" name="矩形 35"/>
            <p:cNvSpPr/>
            <p:nvPr/>
          </p:nvSpPr>
          <p:spPr>
            <a:xfrm>
              <a:off x="2734711" y="1537493"/>
              <a:ext cx="3560804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阶段案例</a:t>
              </a:r>
              <a:r>
                <a:rPr lang="en-US" altLang="zh-CN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制作音乐排行榜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TextBox 126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2720975" y="4824413"/>
            <a:ext cx="3525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☞</a:t>
            </a:r>
            <a:r>
              <a:rPr kumimoji="0" lang="zh-CN" alt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点击查看本小节知识架构</a:t>
            </a:r>
            <a:endParaRPr kumimoji="0" lang="zh-CN" alt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662305" y="1198880"/>
            <a:ext cx="7671435" cy="158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拓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展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不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会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撑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大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盒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子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特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殊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情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况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sz="135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35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latin typeface="PMingLiU"/>
                <a:cs typeface="PMingLiU"/>
              </a:rPr>
              <a:t>不</a:t>
            </a:r>
            <a:r>
              <a:rPr sz="1600" spc="-10" dirty="0">
                <a:latin typeface="PMingLiU"/>
                <a:cs typeface="PMingLiU"/>
              </a:rPr>
              <a:t>会</a:t>
            </a:r>
            <a:r>
              <a:rPr sz="1600" spc="-10" dirty="0">
                <a:latin typeface="PMingLiU"/>
                <a:cs typeface="PMingLiU"/>
              </a:rPr>
              <a:t>撑</a:t>
            </a:r>
            <a:r>
              <a:rPr sz="1600" spc="-10" dirty="0">
                <a:latin typeface="PMingLiU"/>
                <a:cs typeface="PMingLiU"/>
              </a:rPr>
              <a:t>大</a:t>
            </a:r>
            <a:r>
              <a:rPr sz="1600" spc="-10" dirty="0">
                <a:latin typeface="PMingLiU"/>
                <a:cs typeface="PMingLiU"/>
              </a:rPr>
              <a:t>盒</a:t>
            </a:r>
            <a:r>
              <a:rPr sz="1600" spc="-10" dirty="0">
                <a:latin typeface="PMingLiU"/>
                <a:cs typeface="PMingLiU"/>
              </a:rPr>
              <a:t>子</a:t>
            </a:r>
            <a:r>
              <a:rPr sz="1600" spc="-10" dirty="0">
                <a:latin typeface="PMingLiU"/>
                <a:cs typeface="PMingLiU"/>
              </a:rPr>
              <a:t>的</a:t>
            </a:r>
            <a:r>
              <a:rPr sz="1600" spc="-10" dirty="0">
                <a:latin typeface="PMingLiU"/>
                <a:cs typeface="PMingLiU"/>
              </a:rPr>
              <a:t>特</a:t>
            </a:r>
            <a:r>
              <a:rPr sz="1600" spc="-10" dirty="0">
                <a:latin typeface="PMingLiU"/>
                <a:cs typeface="PMingLiU"/>
              </a:rPr>
              <a:t>殊</a:t>
            </a:r>
            <a:r>
              <a:rPr sz="1600" spc="-10" dirty="0">
                <a:latin typeface="PMingLiU"/>
                <a:cs typeface="PMingLiU"/>
              </a:rPr>
              <a:t>情</a:t>
            </a:r>
            <a:r>
              <a:rPr sz="1600" spc="-10" dirty="0">
                <a:latin typeface="PMingLiU"/>
                <a:cs typeface="PMingLiU"/>
              </a:rPr>
              <a:t>况</a:t>
            </a:r>
            <a:r>
              <a:rPr sz="1600" spc="-35" dirty="0">
                <a:latin typeface="PMingLiU"/>
                <a:cs typeface="PMingLiU"/>
              </a:rPr>
              <a:t>（</a:t>
            </a:r>
            <a:r>
              <a:rPr sz="1600" spc="-10" dirty="0">
                <a:latin typeface="PMingLiU"/>
                <a:cs typeface="PMingLiU"/>
              </a:rPr>
              <a:t>块</a:t>
            </a:r>
            <a:r>
              <a:rPr sz="1600" spc="-10" dirty="0">
                <a:latin typeface="PMingLiU"/>
                <a:cs typeface="PMingLiU"/>
              </a:rPr>
              <a:t>级</a:t>
            </a:r>
            <a:r>
              <a:rPr sz="1600" spc="-10" dirty="0">
                <a:latin typeface="PMingLiU"/>
                <a:cs typeface="PMingLiU"/>
              </a:rPr>
              <a:t>元</a:t>
            </a:r>
            <a:r>
              <a:rPr sz="1600" spc="-10" dirty="0">
                <a:latin typeface="PMingLiU"/>
                <a:cs typeface="PMingLiU"/>
              </a:rPr>
              <a:t>素</a:t>
            </a:r>
            <a:r>
              <a:rPr sz="1600" spc="-50" dirty="0">
                <a:latin typeface="PMingLiU"/>
                <a:cs typeface="PMingLiU"/>
              </a:rPr>
              <a:t>）</a:t>
            </a:r>
            <a:endParaRPr sz="16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400" spc="90" dirty="0">
                <a:latin typeface="PMingLiU"/>
                <a:cs typeface="PMingLiU"/>
              </a:rPr>
              <a:t>1.</a:t>
            </a:r>
            <a:r>
              <a:rPr sz="1400" dirty="0">
                <a:latin typeface="PMingLiU"/>
                <a:cs typeface="PMingLiU"/>
              </a:rPr>
              <a:t>	</a:t>
            </a:r>
            <a:r>
              <a:rPr sz="1400" spc="-20" dirty="0">
                <a:latin typeface="PMingLiU"/>
                <a:cs typeface="PMingLiU"/>
              </a:rPr>
              <a:t>如</a:t>
            </a:r>
            <a:r>
              <a:rPr sz="1400" spc="-20" dirty="0">
                <a:latin typeface="PMingLiU"/>
                <a:cs typeface="PMingLiU"/>
              </a:rPr>
              <a:t>果</a:t>
            </a:r>
            <a:r>
              <a:rPr sz="1400" spc="-20" dirty="0">
                <a:latin typeface="PMingLiU"/>
                <a:cs typeface="PMingLiU"/>
              </a:rPr>
              <a:t>子</a:t>
            </a:r>
            <a:r>
              <a:rPr sz="1400" spc="-20" dirty="0">
                <a:latin typeface="PMingLiU"/>
                <a:cs typeface="PMingLiU"/>
              </a:rPr>
              <a:t>盒</a:t>
            </a:r>
            <a:r>
              <a:rPr sz="1400" spc="-20" dirty="0">
                <a:latin typeface="PMingLiU"/>
                <a:cs typeface="PMingLiU"/>
              </a:rPr>
              <a:t>子</a:t>
            </a:r>
            <a:r>
              <a:rPr sz="1400" spc="-20" dirty="0">
                <a:latin typeface="PMingLiU"/>
                <a:cs typeface="PMingLiU"/>
              </a:rPr>
              <a:t>没</a:t>
            </a:r>
            <a:r>
              <a:rPr sz="1400" spc="-20" dirty="0">
                <a:latin typeface="PMingLiU"/>
                <a:cs typeface="PMingLiU"/>
              </a:rPr>
              <a:t>有</a:t>
            </a:r>
            <a:r>
              <a:rPr sz="1400" spc="-20" dirty="0">
                <a:latin typeface="PMingLiU"/>
                <a:cs typeface="PMingLiU"/>
              </a:rPr>
              <a:t>设</a:t>
            </a:r>
            <a:r>
              <a:rPr sz="1400" spc="-20" dirty="0">
                <a:latin typeface="PMingLiU"/>
                <a:cs typeface="PMingLiU"/>
              </a:rPr>
              <a:t>置</a:t>
            </a:r>
            <a:r>
              <a:rPr sz="1400" spc="-20" dirty="0">
                <a:latin typeface="PMingLiU"/>
                <a:cs typeface="PMingLiU"/>
              </a:rPr>
              <a:t>宽</a:t>
            </a:r>
            <a:r>
              <a:rPr sz="1400" spc="-20" dirty="0">
                <a:latin typeface="PMingLiU"/>
                <a:cs typeface="PMingLiU"/>
              </a:rPr>
              <a:t>度</a:t>
            </a:r>
            <a:r>
              <a:rPr sz="1400" spc="-40" dirty="0">
                <a:latin typeface="PMingLiU"/>
                <a:cs typeface="PMingLiU"/>
              </a:rPr>
              <a:t>，</a:t>
            </a:r>
            <a:r>
              <a:rPr sz="1400" spc="-20" dirty="0">
                <a:latin typeface="PMingLiU"/>
                <a:cs typeface="PMingLiU"/>
              </a:rPr>
              <a:t>此</a:t>
            </a:r>
            <a:r>
              <a:rPr sz="1400" spc="-20" dirty="0">
                <a:latin typeface="PMingLiU"/>
                <a:cs typeface="PMingLiU"/>
              </a:rPr>
              <a:t>时</a:t>
            </a:r>
            <a:r>
              <a:rPr sz="1400" spc="-20" dirty="0">
                <a:latin typeface="PMingLiU"/>
                <a:cs typeface="PMingLiU"/>
              </a:rPr>
              <a:t>宽</a:t>
            </a:r>
            <a:r>
              <a:rPr sz="1400" spc="-20" dirty="0">
                <a:latin typeface="PMingLiU"/>
                <a:cs typeface="PMingLiU"/>
              </a:rPr>
              <a:t>度</a:t>
            </a:r>
            <a:r>
              <a:rPr sz="1400" spc="-20" dirty="0">
                <a:latin typeface="PMingLiU"/>
                <a:cs typeface="PMingLiU"/>
              </a:rPr>
              <a:t>默</a:t>
            </a:r>
            <a:r>
              <a:rPr sz="1400" spc="-20" dirty="0">
                <a:latin typeface="PMingLiU"/>
                <a:cs typeface="PMingLiU"/>
              </a:rPr>
              <a:t>认</a:t>
            </a:r>
            <a:r>
              <a:rPr sz="1400" spc="-20" dirty="0">
                <a:latin typeface="PMingLiU"/>
                <a:cs typeface="PMingLiU"/>
              </a:rPr>
              <a:t>是</a:t>
            </a:r>
            <a:r>
              <a:rPr sz="1400" spc="-20" dirty="0">
                <a:latin typeface="PMingLiU"/>
                <a:cs typeface="PMingLiU"/>
              </a:rPr>
              <a:t>父</a:t>
            </a:r>
            <a:r>
              <a:rPr sz="1400" spc="-20" dirty="0">
                <a:latin typeface="PMingLiU"/>
                <a:cs typeface="PMingLiU"/>
              </a:rPr>
              <a:t>盒</a:t>
            </a:r>
            <a:r>
              <a:rPr sz="1400" spc="-20" dirty="0">
                <a:latin typeface="PMingLiU"/>
                <a:cs typeface="PMingLiU"/>
              </a:rPr>
              <a:t>子</a:t>
            </a:r>
            <a:r>
              <a:rPr sz="1400" spc="-20" dirty="0">
                <a:latin typeface="PMingLiU"/>
                <a:cs typeface="PMingLiU"/>
              </a:rPr>
              <a:t>的</a:t>
            </a:r>
            <a:r>
              <a:rPr sz="1400" spc="-20" dirty="0">
                <a:latin typeface="PMingLiU"/>
                <a:cs typeface="PMingLiU"/>
              </a:rPr>
              <a:t>宽</a:t>
            </a:r>
            <a:r>
              <a:rPr sz="1400" spc="-50" dirty="0">
                <a:latin typeface="PMingLiU"/>
                <a:cs typeface="PMingLiU"/>
              </a:rPr>
              <a:t>度</a:t>
            </a:r>
            <a:endParaRPr sz="14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175"/>
              </a:spcBef>
              <a:tabLst>
                <a:tab pos="731520" algn="l"/>
              </a:tabLst>
            </a:pPr>
            <a:r>
              <a:rPr sz="1400" spc="90" dirty="0">
                <a:latin typeface="PMingLiU"/>
                <a:cs typeface="PMingLiU"/>
              </a:rPr>
              <a:t>2.</a:t>
            </a:r>
            <a:r>
              <a:rPr sz="1400" dirty="0">
                <a:latin typeface="PMingLiU"/>
                <a:cs typeface="PMingLiU"/>
              </a:rPr>
              <a:t>	</a:t>
            </a:r>
            <a:r>
              <a:rPr sz="1400" spc="-20" dirty="0">
                <a:latin typeface="PMingLiU"/>
                <a:cs typeface="PMingLiU"/>
              </a:rPr>
              <a:t>此</a:t>
            </a:r>
            <a:r>
              <a:rPr sz="1400" spc="-20" dirty="0">
                <a:latin typeface="PMingLiU"/>
                <a:cs typeface="PMingLiU"/>
              </a:rPr>
              <a:t>时</a:t>
            </a:r>
            <a:r>
              <a:rPr sz="1400" spc="-20" dirty="0">
                <a:latin typeface="PMingLiU"/>
                <a:cs typeface="PMingLiU"/>
              </a:rPr>
              <a:t>给</a:t>
            </a:r>
            <a:r>
              <a:rPr sz="1400" spc="-20" dirty="0">
                <a:latin typeface="PMingLiU"/>
                <a:cs typeface="PMingLiU"/>
              </a:rPr>
              <a:t>子</a:t>
            </a:r>
            <a:r>
              <a:rPr sz="1400" spc="-20" dirty="0">
                <a:latin typeface="PMingLiU"/>
                <a:cs typeface="PMingLiU"/>
              </a:rPr>
              <a:t>盒</a:t>
            </a:r>
            <a:r>
              <a:rPr sz="1400" spc="-20" dirty="0">
                <a:latin typeface="PMingLiU"/>
                <a:cs typeface="PMingLiU"/>
              </a:rPr>
              <a:t>子</a:t>
            </a:r>
            <a:r>
              <a:rPr sz="1400" spc="-20" dirty="0">
                <a:latin typeface="PMingLiU"/>
                <a:cs typeface="PMingLiU"/>
              </a:rPr>
              <a:t>设</a:t>
            </a:r>
            <a:r>
              <a:rPr sz="1400" spc="-20" dirty="0">
                <a:latin typeface="PMingLiU"/>
                <a:cs typeface="PMingLiU"/>
              </a:rPr>
              <a:t>置</a:t>
            </a:r>
            <a:r>
              <a:rPr sz="1400" spc="-20" dirty="0">
                <a:latin typeface="PMingLiU"/>
                <a:cs typeface="PMingLiU"/>
              </a:rPr>
              <a:t>左</a:t>
            </a:r>
            <a:r>
              <a:rPr sz="1400" spc="-20" dirty="0">
                <a:latin typeface="PMingLiU"/>
                <a:cs typeface="PMingLiU"/>
              </a:rPr>
              <a:t>右</a:t>
            </a:r>
            <a:r>
              <a:rPr sz="1400" spc="-20" dirty="0">
                <a:latin typeface="PMingLiU"/>
                <a:cs typeface="PMingLiU"/>
              </a:rPr>
              <a:t>的</a:t>
            </a:r>
            <a:r>
              <a:rPr sz="1400" spc="195" dirty="0">
                <a:latin typeface="PMingLiU"/>
                <a:cs typeface="PMingLiU"/>
              </a:rPr>
              <a:t>padding</a:t>
            </a:r>
            <a:r>
              <a:rPr sz="1400" spc="-20" dirty="0">
                <a:latin typeface="PMingLiU"/>
                <a:cs typeface="PMingLiU"/>
              </a:rPr>
              <a:t>或</a:t>
            </a:r>
            <a:r>
              <a:rPr sz="1400" spc="-20" dirty="0">
                <a:latin typeface="PMingLiU"/>
                <a:cs typeface="PMingLiU"/>
              </a:rPr>
              <a:t>者</a:t>
            </a:r>
            <a:r>
              <a:rPr sz="1400" spc="-20" dirty="0">
                <a:latin typeface="PMingLiU"/>
                <a:cs typeface="PMingLiU"/>
              </a:rPr>
              <a:t>左</a:t>
            </a:r>
            <a:r>
              <a:rPr sz="1400" spc="-20" dirty="0">
                <a:latin typeface="PMingLiU"/>
                <a:cs typeface="PMingLiU"/>
              </a:rPr>
              <a:t>右</a:t>
            </a:r>
            <a:r>
              <a:rPr sz="1400" spc="-20" dirty="0">
                <a:latin typeface="PMingLiU"/>
                <a:cs typeface="PMingLiU"/>
              </a:rPr>
              <a:t>的</a:t>
            </a:r>
            <a:r>
              <a:rPr sz="1400" spc="145" dirty="0">
                <a:latin typeface="PMingLiU"/>
                <a:cs typeface="PMingLiU"/>
              </a:rPr>
              <a:t>border，</a:t>
            </a:r>
            <a:r>
              <a:rPr sz="1400" spc="-20" dirty="0">
                <a:latin typeface="PMingLiU"/>
                <a:cs typeface="PMingLiU"/>
              </a:rPr>
              <a:t>此</a:t>
            </a:r>
            <a:r>
              <a:rPr sz="1400" spc="-20" dirty="0">
                <a:latin typeface="PMingLiU"/>
                <a:cs typeface="PMingLiU"/>
              </a:rPr>
              <a:t>时</a:t>
            </a:r>
            <a:r>
              <a:rPr sz="1400" spc="-20" dirty="0">
                <a:latin typeface="PMingLiU"/>
                <a:cs typeface="PMingLiU"/>
              </a:rPr>
              <a:t>不</a:t>
            </a:r>
            <a:r>
              <a:rPr sz="1400" spc="-20" dirty="0">
                <a:latin typeface="PMingLiU"/>
                <a:cs typeface="PMingLiU"/>
              </a:rPr>
              <a:t>会</a:t>
            </a:r>
            <a:r>
              <a:rPr sz="1400" spc="-20" dirty="0">
                <a:latin typeface="PMingLiU"/>
                <a:cs typeface="PMingLiU"/>
              </a:rPr>
              <a:t>撑</a:t>
            </a:r>
            <a:r>
              <a:rPr sz="1400" spc="-20" dirty="0">
                <a:latin typeface="PMingLiU"/>
                <a:cs typeface="PMingLiU"/>
              </a:rPr>
              <a:t>大</a:t>
            </a:r>
            <a:r>
              <a:rPr sz="1400" spc="-20" dirty="0">
                <a:latin typeface="PMingLiU"/>
                <a:cs typeface="PMingLiU"/>
              </a:rPr>
              <a:t>子</a:t>
            </a:r>
            <a:r>
              <a:rPr sz="1400" spc="-20" dirty="0">
                <a:latin typeface="PMingLiU"/>
                <a:cs typeface="PMingLiU"/>
              </a:rPr>
              <a:t>盒</a:t>
            </a:r>
            <a:r>
              <a:rPr sz="1400" spc="-50" dirty="0">
                <a:latin typeface="PMingLiU"/>
                <a:cs typeface="PMingLiU"/>
              </a:rPr>
              <a:t>子</a:t>
            </a:r>
            <a:endParaRPr sz="1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662" y="1374667"/>
            <a:ext cx="6748463" cy="30994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8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CSS3</a:t>
            </a:r>
            <a:r>
              <a:rPr sz="135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盒模型</a:t>
            </a:r>
            <a:r>
              <a:rPr sz="135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sz="135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自动内减</a:t>
            </a:r>
            <a:r>
              <a:rPr sz="135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需求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盒子尺寸</a:t>
            </a:r>
            <a:r>
              <a:rPr sz="1200" spc="110" dirty="0">
                <a:solidFill>
                  <a:srgbClr val="252525"/>
                </a:solidFill>
                <a:latin typeface="PMingLiU"/>
                <a:cs typeface="PMingLiU"/>
              </a:rPr>
              <a:t>300*300，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背景粉色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边框</a:t>
            </a:r>
            <a:r>
              <a:rPr sz="1200" spc="160" dirty="0">
                <a:solidFill>
                  <a:srgbClr val="252525"/>
                </a:solidFill>
                <a:latin typeface="PMingLiU"/>
                <a:cs typeface="PMingLiU"/>
              </a:rPr>
              <a:t>10px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实线黑色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上下左右</a:t>
            </a:r>
            <a:r>
              <a:rPr sz="1200" spc="160" dirty="0">
                <a:solidFill>
                  <a:srgbClr val="252525"/>
                </a:solidFill>
                <a:latin typeface="PMingLiU"/>
                <a:cs typeface="PMingLiU"/>
              </a:rPr>
              <a:t>20px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的内边距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如何完成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？</a:t>
            </a:r>
            <a:endParaRPr sz="12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给盒子设置</a:t>
            </a:r>
            <a:r>
              <a:rPr sz="1050" spc="175" dirty="0">
                <a:latin typeface="PMingLiU"/>
                <a:cs typeface="PMingLiU"/>
              </a:rPr>
              <a:t>border</a:t>
            </a:r>
            <a:r>
              <a:rPr sz="1050" spc="-20" dirty="0">
                <a:latin typeface="PMingLiU"/>
                <a:cs typeface="PMingLiU"/>
              </a:rPr>
              <a:t>或</a:t>
            </a:r>
            <a:r>
              <a:rPr sz="1050" spc="195" dirty="0">
                <a:latin typeface="PMingLiU"/>
                <a:cs typeface="PMingLiU"/>
              </a:rPr>
              <a:t>padding</a:t>
            </a:r>
            <a:r>
              <a:rPr sz="1050" spc="-35" dirty="0">
                <a:latin typeface="PMingLiU"/>
                <a:cs typeface="PMingLiU"/>
              </a:rPr>
              <a:t>时，</a:t>
            </a:r>
            <a:r>
              <a:rPr sz="1050" spc="-20" dirty="0">
                <a:latin typeface="PMingLiU"/>
                <a:cs typeface="PMingLiU"/>
              </a:rPr>
              <a:t>盒子会被撑大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如果不想盒子被撑大</a:t>
            </a:r>
            <a:r>
              <a:rPr sz="1050" spc="-50" dirty="0">
                <a:latin typeface="PMingLiU"/>
                <a:cs typeface="PMingLiU"/>
              </a:rPr>
              <a:t>？</a:t>
            </a:r>
            <a:endParaRPr sz="10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372110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latin typeface="PMingLiU"/>
                <a:cs typeface="PMingLiU"/>
              </a:rPr>
              <a:t>解决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方法 ① ：手动内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减</a:t>
            </a:r>
            <a:endParaRPr sz="12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操作</a:t>
            </a:r>
            <a:r>
              <a:rPr sz="1050" spc="-40" dirty="0">
                <a:latin typeface="PMingLiU"/>
                <a:cs typeface="PMingLiU"/>
              </a:rPr>
              <a:t>：</a:t>
            </a:r>
            <a:r>
              <a:rPr sz="1050" spc="-20" dirty="0">
                <a:latin typeface="PMingLiU"/>
                <a:cs typeface="PMingLiU"/>
              </a:rPr>
              <a:t>自己计算多余大小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手动在内容中减</a:t>
            </a:r>
            <a:r>
              <a:rPr sz="1050" spc="-50" dirty="0">
                <a:latin typeface="PMingLiU"/>
                <a:cs typeface="PMingLiU"/>
              </a:rPr>
              <a:t>去</a:t>
            </a:r>
            <a:endParaRPr sz="105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175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缺点</a:t>
            </a:r>
            <a:r>
              <a:rPr sz="1050" spc="-40" dirty="0">
                <a:latin typeface="PMingLiU"/>
                <a:cs typeface="PMingLiU"/>
              </a:rPr>
              <a:t>：</a:t>
            </a:r>
            <a:r>
              <a:rPr sz="1050" spc="-20" dirty="0">
                <a:latin typeface="PMingLiU"/>
                <a:cs typeface="PMingLiU"/>
              </a:rPr>
              <a:t>项目中计算量太大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很麻</a:t>
            </a:r>
            <a:r>
              <a:rPr sz="1050" spc="-50" dirty="0">
                <a:latin typeface="PMingLiU"/>
                <a:cs typeface="PMingLiU"/>
              </a:rPr>
              <a:t>烦</a:t>
            </a:r>
            <a:endParaRPr sz="10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372110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latin typeface="PMingLiU"/>
                <a:cs typeface="PMingLiU"/>
              </a:rPr>
              <a:t>解决方</a:t>
            </a:r>
            <a:r>
              <a:rPr sz="1200" spc="-15" dirty="0">
                <a:latin typeface="PMingLiU"/>
                <a:cs typeface="PMingLiU"/>
              </a:rPr>
              <a:t>法 ② ：</a:t>
            </a:r>
            <a:r>
              <a:rPr sz="1200" spc="-10" dirty="0">
                <a:latin typeface="PMingLiU"/>
                <a:cs typeface="PMingLiU"/>
              </a:rPr>
              <a:t>自动内</a:t>
            </a:r>
            <a:r>
              <a:rPr sz="1200" spc="-50" dirty="0">
                <a:latin typeface="PMingLiU"/>
                <a:cs typeface="PMingLiU"/>
              </a:rPr>
              <a:t>减</a:t>
            </a:r>
            <a:endParaRPr sz="12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操作</a:t>
            </a:r>
            <a:r>
              <a:rPr sz="1050" spc="-40" dirty="0">
                <a:latin typeface="PMingLiU"/>
                <a:cs typeface="PMingLiU"/>
              </a:rPr>
              <a:t>：</a:t>
            </a:r>
            <a:r>
              <a:rPr sz="1050" spc="-20" dirty="0">
                <a:latin typeface="PMingLiU"/>
                <a:cs typeface="PMingLiU"/>
              </a:rPr>
              <a:t>给盒子设置属</a:t>
            </a:r>
            <a:r>
              <a:rPr sz="1050" spc="15" dirty="0">
                <a:latin typeface="PMingLiU"/>
                <a:cs typeface="PMingLiU"/>
              </a:rPr>
              <a:t>性 </a:t>
            </a:r>
            <a:r>
              <a:rPr sz="1050" spc="165" dirty="0">
                <a:latin typeface="PMingLiU"/>
                <a:cs typeface="PMingLiU"/>
              </a:rPr>
              <a:t>box-</a:t>
            </a:r>
            <a:r>
              <a:rPr sz="1050" spc="114" dirty="0">
                <a:latin typeface="PMingLiU"/>
                <a:cs typeface="PMingLiU"/>
              </a:rPr>
              <a:t>sizing</a:t>
            </a:r>
            <a:r>
              <a:rPr sz="1050" spc="60" dirty="0">
                <a:latin typeface="PMingLiU"/>
                <a:cs typeface="PMingLiU"/>
              </a:rPr>
              <a:t> : </a:t>
            </a:r>
            <a:r>
              <a:rPr sz="1050" spc="170" dirty="0">
                <a:latin typeface="PMingLiU"/>
                <a:cs typeface="PMingLiU"/>
              </a:rPr>
              <a:t>border-</a:t>
            </a:r>
            <a:r>
              <a:rPr sz="1050" spc="165" dirty="0">
                <a:latin typeface="PMingLiU"/>
                <a:cs typeface="PMingLiU"/>
              </a:rPr>
              <a:t>box</a:t>
            </a:r>
            <a:r>
              <a:rPr sz="1050" spc="20" dirty="0">
                <a:latin typeface="PMingLiU"/>
                <a:cs typeface="PMingLiU"/>
              </a:rPr>
              <a:t> ; 即可</a:t>
            </a:r>
            <a:endParaRPr sz="105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175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优点</a:t>
            </a:r>
            <a:r>
              <a:rPr sz="1050" spc="-40" dirty="0">
                <a:latin typeface="PMingLiU"/>
                <a:cs typeface="PMingLiU"/>
              </a:rPr>
              <a:t>：</a:t>
            </a:r>
            <a:r>
              <a:rPr sz="1050" spc="-20" dirty="0">
                <a:latin typeface="PMingLiU"/>
                <a:cs typeface="PMingLiU"/>
              </a:rPr>
              <a:t>浏览器会自动计算多余大小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自动在内容中减</a:t>
            </a:r>
            <a:r>
              <a:rPr sz="1050" spc="-50" dirty="0">
                <a:latin typeface="PMingLiU"/>
                <a:cs typeface="PMingLiU"/>
              </a:rPr>
              <a:t>去</a:t>
            </a:r>
            <a:endParaRPr sz="10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4579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4606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755775" y="1142602"/>
              <a:ext cx="2841625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5.2.3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外边距属性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组合 23"/>
          <p:cNvGrpSpPr/>
          <p:nvPr/>
        </p:nvGrpSpPr>
        <p:grpSpPr>
          <a:xfrm>
            <a:off x="5386388" y="2089150"/>
            <a:ext cx="2698750" cy="441325"/>
            <a:chOff x="1168400" y="2592593"/>
            <a:chExt cx="2700170" cy="441063"/>
          </a:xfrm>
        </p:grpSpPr>
        <p:sp>
          <p:nvSpPr>
            <p:cNvPr id="24601" name="矩形 24"/>
            <p:cNvSpPr/>
            <p:nvPr/>
          </p:nvSpPr>
          <p:spPr>
            <a:xfrm>
              <a:off x="1168400" y="2592593"/>
              <a:ext cx="2700170" cy="441063"/>
            </a:xfrm>
            <a:prstGeom prst="rect">
              <a:avLst/>
            </a:prstGeom>
            <a:solidFill>
              <a:srgbClr val="00B0F0"/>
            </a:solidFill>
            <a:ln w="2857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02" name="矩形 26"/>
            <p:cNvSpPr/>
            <p:nvPr/>
          </p:nvSpPr>
          <p:spPr>
            <a:xfrm>
              <a:off x="1168400" y="2592593"/>
              <a:ext cx="270017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</a:t>
              </a:r>
              <a:r>
                <a:rPr lang="zh-CN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边距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Organization Chart 14"/>
          <p:cNvGrpSpPr>
            <a:grpSpLocks noRot="1"/>
          </p:cNvGrpSpPr>
          <p:nvPr/>
        </p:nvGrpSpPr>
        <p:grpSpPr>
          <a:xfrm>
            <a:off x="4535488" y="2654300"/>
            <a:ext cx="3540125" cy="3586163"/>
            <a:chOff x="-148" y="432"/>
            <a:chExt cx="1250" cy="2496"/>
          </a:xfrm>
        </p:grpSpPr>
        <p:sp>
          <p:nvSpPr>
            <p:cNvPr id="24590" name="_s12293"/>
            <p:cNvSpPr/>
            <p:nvPr/>
          </p:nvSpPr>
          <p:spPr>
            <a:xfrm>
              <a:off x="444" y="432"/>
              <a:ext cx="658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solid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en-US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外边距（margin）</a:t>
              </a:r>
              <a:endParaRPr lang="zh-CN" altLang="en-US" sz="1600" dirty="0">
                <a:solidFill>
                  <a:srgbClr val="00ACE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1" name="_s12295"/>
            <p:cNvSpPr/>
            <p:nvPr/>
          </p:nvSpPr>
          <p:spPr>
            <a:xfrm>
              <a:off x="-148" y="912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r" eaLnBrk="1" hangingPunct="1"/>
              <a:r>
                <a:rPr lang="zh-CN" altLang="en-US" dirty="0">
                  <a:solidFill>
                    <a:srgbClr val="00ACE6"/>
                  </a:solidFill>
                  <a:latin typeface="Arial" panose="020B0604020202020204" pitchFamily="34" charset="0"/>
                </a:rPr>
                <a:t>margin</a:t>
              </a:r>
              <a:r>
                <a:rPr lang="zh-CN" altLang="en-US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-top:上外边距;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cxnSp>
          <p:nvCxnSpPr>
            <p:cNvPr id="24592" name="_s12296"/>
            <p:cNvCxnSpPr>
              <a:stCxn id="24591" idx="3"/>
              <a:endCxn id="24590" idx="2"/>
            </p:cNvCxnSpPr>
            <p:nvPr/>
          </p:nvCxnSpPr>
          <p:spPr>
            <a:xfrm flipV="1">
              <a:off x="716" y="720"/>
              <a:ext cx="57" cy="336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593" name="_s12297"/>
            <p:cNvSpPr/>
            <p:nvPr/>
          </p:nvSpPr>
          <p:spPr>
            <a:xfrm>
              <a:off x="-148" y="1344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r" eaLnBrk="1" hangingPunct="1"/>
              <a:r>
                <a:rPr lang="zh-CN" altLang="en-US" dirty="0">
                  <a:solidFill>
                    <a:srgbClr val="00ACE6"/>
                  </a:solidFill>
                  <a:latin typeface="Arial" panose="020B0604020202020204" pitchFamily="34" charset="0"/>
                </a:rPr>
                <a:t>margin</a:t>
              </a:r>
              <a:r>
                <a:rPr lang="zh-CN" altLang="en-US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-right:右外边距;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cxnSp>
          <p:nvCxnSpPr>
            <p:cNvPr id="24594" name="_s12298"/>
            <p:cNvCxnSpPr>
              <a:stCxn id="24593" idx="3"/>
              <a:endCxn id="24590" idx="2"/>
            </p:cNvCxnSpPr>
            <p:nvPr/>
          </p:nvCxnSpPr>
          <p:spPr>
            <a:xfrm flipV="1">
              <a:off x="716" y="720"/>
              <a:ext cx="57" cy="768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595" name="_s12299"/>
            <p:cNvSpPr/>
            <p:nvPr/>
          </p:nvSpPr>
          <p:spPr>
            <a:xfrm>
              <a:off x="-148" y="1776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r" eaLnBrk="1" hangingPunct="1"/>
              <a:r>
                <a:rPr lang="zh-CN" altLang="en-US" dirty="0">
                  <a:solidFill>
                    <a:srgbClr val="00ACE6"/>
                  </a:solidFill>
                  <a:latin typeface="Arial" panose="020B0604020202020204" pitchFamily="34" charset="0"/>
                </a:rPr>
                <a:t>margin</a:t>
              </a:r>
              <a:r>
                <a:rPr lang="zh-CN" altLang="en-US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-bottom:</a:t>
              </a:r>
              <a:r>
                <a:rPr lang="zh-CN" altLang="en-US" sz="1400" dirty="0">
                  <a:solidFill>
                    <a:srgbClr val="00ACE6"/>
                  </a:solidFill>
                  <a:latin typeface="Arial" panose="020B0604020202020204" pitchFamily="34" charset="0"/>
                </a:rPr>
                <a:t>下外边距</a:t>
              </a:r>
              <a:r>
                <a:rPr lang="zh-CN" altLang="en-US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;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cxnSp>
          <p:nvCxnSpPr>
            <p:cNvPr id="24596" name="_s12300"/>
            <p:cNvCxnSpPr>
              <a:stCxn id="24595" idx="3"/>
              <a:endCxn id="24590" idx="2"/>
            </p:cNvCxnSpPr>
            <p:nvPr/>
          </p:nvCxnSpPr>
          <p:spPr>
            <a:xfrm flipV="1">
              <a:off x="716" y="720"/>
              <a:ext cx="57" cy="1200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597" name="_s12301"/>
            <p:cNvSpPr/>
            <p:nvPr/>
          </p:nvSpPr>
          <p:spPr>
            <a:xfrm>
              <a:off x="-148" y="2208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r" eaLnBrk="1" hangingPunct="1"/>
              <a:r>
                <a:rPr lang="zh-CN" altLang="en-US" dirty="0">
                  <a:solidFill>
                    <a:srgbClr val="00ACE6"/>
                  </a:solidFill>
                  <a:latin typeface="Arial" panose="020B0604020202020204" pitchFamily="34" charset="0"/>
                </a:rPr>
                <a:t>margin</a:t>
              </a:r>
              <a:r>
                <a:rPr lang="zh-CN" altLang="en-US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-left:左外边距;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cxnSp>
          <p:nvCxnSpPr>
            <p:cNvPr id="24598" name="_s12302"/>
            <p:cNvCxnSpPr>
              <a:stCxn id="24597" idx="3"/>
              <a:endCxn id="24590" idx="2"/>
            </p:cNvCxnSpPr>
            <p:nvPr/>
          </p:nvCxnSpPr>
          <p:spPr>
            <a:xfrm flipV="1">
              <a:off x="716" y="720"/>
              <a:ext cx="57" cy="1632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599" name="_s12303"/>
            <p:cNvSpPr/>
            <p:nvPr/>
          </p:nvSpPr>
          <p:spPr>
            <a:xfrm>
              <a:off x="-148" y="2640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r" eaLnBrk="1" hangingPunct="1"/>
              <a:r>
                <a:rPr lang="zh-CN" altLang="en-US" dirty="0">
                  <a:solidFill>
                    <a:srgbClr val="00ACE6"/>
                  </a:solidFill>
                  <a:latin typeface="Arial" panose="020B0604020202020204" pitchFamily="34" charset="0"/>
                </a:rPr>
                <a:t>margin</a:t>
              </a:r>
              <a:r>
                <a:rPr lang="zh-CN" altLang="en-US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:四边外边距;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cxnSp>
          <p:nvCxnSpPr>
            <p:cNvPr id="24600" name="_s12304"/>
            <p:cNvCxnSpPr>
              <a:stCxn id="24599" idx="3"/>
              <a:endCxn id="24590" idx="2"/>
            </p:cNvCxnSpPr>
            <p:nvPr/>
          </p:nvCxnSpPr>
          <p:spPr>
            <a:xfrm flipV="1">
              <a:off x="716" y="720"/>
              <a:ext cx="57" cy="2064"/>
            </a:xfrm>
            <a:prstGeom prst="bentConnector2">
              <a:avLst/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32" name="组合 31"/>
          <p:cNvGrpSpPr/>
          <p:nvPr/>
        </p:nvGrpSpPr>
        <p:grpSpPr>
          <a:xfrm>
            <a:off x="688975" y="2919413"/>
            <a:ext cx="3189288" cy="2882900"/>
            <a:chOff x="856720" y="3109601"/>
            <a:chExt cx="3189551" cy="2884277"/>
          </a:xfrm>
        </p:grpSpPr>
        <p:sp>
          <p:nvSpPr>
            <p:cNvPr id="24583" name="虚尾箭头 28"/>
            <p:cNvSpPr/>
            <p:nvPr/>
          </p:nvSpPr>
          <p:spPr>
            <a:xfrm>
              <a:off x="1007271" y="4025721"/>
              <a:ext cx="246695" cy="411162"/>
            </a:xfrm>
            <a:custGeom>
              <a:avLst/>
              <a:gdLst>
                <a:gd name="txL" fmla="*/ 3375 w 21600"/>
                <a:gd name="txT" fmla="*/ 5400 h 21600"/>
                <a:gd name="txR" fmla="*/ 16693 w 21600"/>
                <a:gd name="txB" fmla="*/ 16200 h 21600"/>
              </a:gdLst>
              <a:ahLst/>
              <a:cxnLst>
                <a:cxn ang="17694720">
                  <a:pos x="2147483647" y="0"/>
                </a:cxn>
                <a:cxn ang="11796480">
                  <a:pos x="0" y="2147483647"/>
                </a:cxn>
                <a:cxn ang="589824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11786" y="0"/>
                  </a:moveTo>
                  <a:lnTo>
                    <a:pt x="11786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1786" y="16200"/>
                  </a:lnTo>
                  <a:lnTo>
                    <a:pt x="11786" y="21600"/>
                  </a:lnTo>
                  <a:lnTo>
                    <a:pt x="21600" y="10800"/>
                  </a:lnTo>
                  <a:lnTo>
                    <a:pt x="11786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ACE6">
                <a:alpha val="100000"/>
              </a:srgbClr>
            </a:solidFill>
            <a:ln w="19050" cap="flat" cmpd="sng">
              <a:solidFill>
                <a:srgbClr val="00ACE6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84" name="Text Box 8"/>
            <p:cNvSpPr txBox="1"/>
            <p:nvPr/>
          </p:nvSpPr>
          <p:spPr>
            <a:xfrm>
              <a:off x="1431660" y="3972982"/>
              <a:ext cx="2592034" cy="461779"/>
            </a:xfrm>
            <a:prstGeom prst="rect">
              <a:avLst/>
            </a:prstGeom>
            <a:solidFill>
              <a:srgbClr val="00ACE6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margin:5px  /*四边外边距为5像素宽度*/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5" name="虚尾箭头 28"/>
            <p:cNvSpPr/>
            <p:nvPr/>
          </p:nvSpPr>
          <p:spPr>
            <a:xfrm>
              <a:off x="1007271" y="4675171"/>
              <a:ext cx="246695" cy="411162"/>
            </a:xfrm>
            <a:custGeom>
              <a:avLst/>
              <a:gdLst>
                <a:gd name="txL" fmla="*/ 3375 w 21600"/>
                <a:gd name="txT" fmla="*/ 5400 h 21600"/>
                <a:gd name="txR" fmla="*/ 16693 w 21600"/>
                <a:gd name="txB" fmla="*/ 16200 h 21600"/>
              </a:gdLst>
              <a:ahLst/>
              <a:cxnLst>
                <a:cxn ang="17694720">
                  <a:pos x="2147483647" y="0"/>
                </a:cxn>
                <a:cxn ang="11796480">
                  <a:pos x="0" y="2147483647"/>
                </a:cxn>
                <a:cxn ang="589824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11786" y="0"/>
                  </a:moveTo>
                  <a:lnTo>
                    <a:pt x="11786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1786" y="16200"/>
                  </a:lnTo>
                  <a:lnTo>
                    <a:pt x="11786" y="21600"/>
                  </a:lnTo>
                  <a:lnTo>
                    <a:pt x="21600" y="10800"/>
                  </a:lnTo>
                  <a:lnTo>
                    <a:pt x="11786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ACE6">
                <a:alpha val="100000"/>
              </a:srgbClr>
            </a:solidFill>
            <a:ln w="19050" cap="flat" cmpd="sng">
              <a:solidFill>
                <a:srgbClr val="00ACE6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86" name="Text Box 15"/>
            <p:cNvSpPr txBox="1"/>
            <p:nvPr/>
          </p:nvSpPr>
          <p:spPr>
            <a:xfrm>
              <a:off x="1431660" y="4647846"/>
              <a:ext cx="2592034" cy="461779"/>
            </a:xfrm>
            <a:prstGeom prst="rect">
              <a:avLst/>
            </a:prstGeom>
            <a:solidFill>
              <a:srgbClr val="00ACE6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margin:5px 3px  /*上下外边距为5像素，左右外边距为3像素*/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7" name="虚尾箭头 28"/>
            <p:cNvSpPr/>
            <p:nvPr/>
          </p:nvSpPr>
          <p:spPr>
            <a:xfrm>
              <a:off x="1007271" y="5465751"/>
              <a:ext cx="246695" cy="411162"/>
            </a:xfrm>
            <a:custGeom>
              <a:avLst/>
              <a:gdLst>
                <a:gd name="txL" fmla="*/ 3375 w 21600"/>
                <a:gd name="txT" fmla="*/ 5400 h 21600"/>
                <a:gd name="txR" fmla="*/ 16693 w 21600"/>
                <a:gd name="txB" fmla="*/ 16200 h 21600"/>
              </a:gdLst>
              <a:ahLst/>
              <a:cxnLst>
                <a:cxn ang="17694720">
                  <a:pos x="2147483647" y="0"/>
                </a:cxn>
                <a:cxn ang="11796480">
                  <a:pos x="0" y="2147483647"/>
                </a:cxn>
                <a:cxn ang="589824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11786" y="0"/>
                  </a:moveTo>
                  <a:lnTo>
                    <a:pt x="11786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1786" y="16200"/>
                  </a:lnTo>
                  <a:lnTo>
                    <a:pt x="11786" y="21600"/>
                  </a:lnTo>
                  <a:lnTo>
                    <a:pt x="21600" y="10800"/>
                  </a:lnTo>
                  <a:lnTo>
                    <a:pt x="11786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ACE6">
                <a:alpha val="100000"/>
              </a:srgbClr>
            </a:solidFill>
            <a:ln w="19050" cap="flat" cmpd="sng">
              <a:solidFill>
                <a:srgbClr val="00ACE6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88" name="Text Box 17"/>
            <p:cNvSpPr txBox="1"/>
            <p:nvPr/>
          </p:nvSpPr>
          <p:spPr>
            <a:xfrm>
              <a:off x="1431660" y="5347387"/>
              <a:ext cx="2592034" cy="646491"/>
            </a:xfrm>
            <a:prstGeom prst="rect">
              <a:avLst/>
            </a:prstGeom>
            <a:solidFill>
              <a:srgbClr val="00ACE6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margin:5px 3px 4px  /*外边距：上为5像素，左右为3像素，下为4像素*/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9" name="矩形 1"/>
            <p:cNvSpPr/>
            <p:nvPr/>
          </p:nvSpPr>
          <p:spPr>
            <a:xfrm>
              <a:off x="856720" y="3109601"/>
              <a:ext cx="3189551" cy="5849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注意：和内边距不同，外边距margin允许使用负值</a:t>
              </a:r>
              <a:endParaRPr lang="zh-CN" altLang="en-US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84249" y="2502662"/>
            <a:ext cx="7286244" cy="185318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54012" y="1018184"/>
            <a:ext cx="306006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800" b="1" spc="-3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margin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单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方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向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设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置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应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sz="135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35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latin typeface="PMingLiU"/>
                <a:cs typeface="PMingLiU"/>
              </a:rPr>
              <a:t>应</a:t>
            </a:r>
            <a:r>
              <a:rPr sz="1600" spc="-10" dirty="0">
                <a:latin typeface="PMingLiU"/>
                <a:cs typeface="PMingLiU"/>
              </a:rPr>
              <a:t>用</a:t>
            </a:r>
            <a:r>
              <a:rPr sz="1600" spc="-60" dirty="0">
                <a:latin typeface="PMingLiU"/>
                <a:cs typeface="PMingLiU"/>
              </a:rPr>
              <a:t>：</a:t>
            </a:r>
            <a:endParaRPr sz="16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5603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561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755775" y="1142602"/>
              <a:ext cx="2841625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5.2.3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外边距属性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Text Box 6"/>
          <p:cNvSpPr txBox="1"/>
          <p:nvPr/>
        </p:nvSpPr>
        <p:spPr>
          <a:xfrm>
            <a:off x="1567815" y="2032000"/>
            <a:ext cx="64046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当对</a:t>
            </a:r>
            <a:r>
              <a:rPr lang="zh-CN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块级元素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应用宽度属性</a:t>
            </a:r>
            <a:r>
              <a:rPr lang="zh-CN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width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，并将左右的外边距都设置为</a:t>
            </a:r>
            <a:r>
              <a:rPr lang="zh-CN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，可使</a:t>
            </a:r>
            <a:r>
              <a:rPr lang="zh-CN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块级元素水平居中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，实际工作中常用这种方式进行网页布局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3081020" y="3380423"/>
            <a:ext cx="4994275" cy="307975"/>
          </a:xfrm>
          <a:prstGeom prst="rect">
            <a:avLst/>
          </a:prstGeom>
          <a:solidFill>
            <a:srgbClr val="00ACE6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margin:0 auto  /* 利用margin实现块元素水平居中*/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081020" y="4207510"/>
            <a:ext cx="4994275" cy="522288"/>
          </a:xfrm>
          <a:prstGeom prst="rect">
            <a:avLst/>
          </a:prstGeom>
          <a:solidFill>
            <a:srgbClr val="00ACE6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margin:5px auto  /* 利用margin实现块元素水平居中，并且上下拉开5像素边距*/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15"/>
          <p:cNvSpPr/>
          <p:nvPr/>
        </p:nvSpPr>
        <p:spPr>
          <a:xfrm>
            <a:off x="2263458" y="3628073"/>
            <a:ext cx="712787" cy="846137"/>
          </a:xfrm>
          <a:prstGeom prst="curvedRightArrow">
            <a:avLst>
              <a:gd name="adj1" fmla="val 25032"/>
              <a:gd name="adj2" fmla="val 50060"/>
              <a:gd name="adj3" fmla="val 33333"/>
            </a:avLst>
          </a:prstGeom>
          <a:solidFill>
            <a:srgbClr val="00ACE6"/>
          </a:solidFill>
          <a:ln w="28575" cap="flat" cmpd="sng">
            <a:solidFill>
              <a:srgbClr val="00ACE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eaLnBrk="1" hangingPunct="1"/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1" grpId="0" bldLvl="0" animBg="1"/>
      <p:bldP spid="12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070864" y="1845691"/>
            <a:ext cx="3496056" cy="1271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910"/>
              </a:spcAft>
            </a:pPr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外边距典型应用</a:t>
            </a:r>
            <a:endParaRPr lang="zh-TW" sz="1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外边距可以让块级盒子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水平居  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但是必须满足两个条件：</a:t>
            </a:r>
            <a:endParaRPr lang="zh-TW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① 盒子必须指定了宽度（</a:t>
            </a:r>
            <a:r>
              <a:rPr lang="en-US" sz="1000">
                <a:latin typeface="Arial" panose="020B0604020202020204"/>
              </a:rPr>
              <a:t>width）</a:t>
            </a:r>
            <a:r>
              <a:rPr lang="en-US" sz="1000">
                <a:latin typeface="微软雅黑" panose="020B0503020204020204" pitchFamily="34" charset="-122"/>
              </a:rPr>
              <a:t>。</a:t>
            </a:r>
            <a:endParaRPr lang="en-US" sz="1000">
              <a:latin typeface="微软雅黑" panose="020B0503020204020204" pitchFamily="34" charset="-122"/>
            </a:endParaRPr>
          </a:p>
          <a:p>
            <a:pPr indent="0"/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② 盒子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左右的外边距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都设置为</a:t>
            </a:r>
            <a:r>
              <a:rPr lang="en-US" sz="1000">
                <a:latin typeface="Arial" panose="020B0604020202020204"/>
              </a:rPr>
              <a:t>auto</a:t>
            </a:r>
            <a:r>
              <a:rPr lang="en-US" sz="1000">
                <a:latin typeface="微软雅黑" panose="020B0503020204020204" pitchFamily="34" charset="-122"/>
              </a:rPr>
              <a:t>。</a:t>
            </a:r>
            <a:endParaRPr lang="en-US" sz="1000"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0610" y="3116580"/>
            <a:ext cx="3763010" cy="406400"/>
          </a:xfrm>
          <a:prstGeom prst="rect">
            <a:avLst/>
          </a:prstGeom>
          <a:solidFill>
            <a:srgbClr val="E7F0FF"/>
          </a:solidFill>
        </p:spPr>
        <p:txBody>
          <a:bodyPr wrap="none" lIns="0" tIns="0" rIns="0" bIns="0">
            <a:noAutofit/>
          </a:bodyPr>
          <a:p>
            <a:pPr indent="152400"/>
            <a:endParaRPr lang="en-US" sz="1000">
              <a:latin typeface="Courier New" panose="02070309020205020404"/>
            </a:endParaRPr>
          </a:p>
          <a:p>
            <a:pPr indent="152400"/>
            <a:r>
              <a:rPr lang="en-US" sz="1000">
                <a:latin typeface="Courier New" panose="02070309020205020404"/>
              </a:rPr>
              <a:t>.header{ width</a:t>
            </a:r>
            <a:r>
              <a:rPr lang="zh-TW" sz="1000">
                <a:latin typeface="Courier New" panose="02070309020205020404"/>
                <a:ea typeface="Courier New" panose="02070309020205020404"/>
              </a:rPr>
              <a:t>:</a:t>
            </a:r>
            <a:r>
              <a:rPr lang="en-US" sz="1000">
                <a:latin typeface="Courier New" panose="02070309020205020404"/>
              </a:rPr>
              <a:t>960px</a:t>
            </a:r>
            <a:r>
              <a:rPr lang="zh-TW" sz="1000">
                <a:latin typeface="Courier New" panose="02070309020205020404"/>
                <a:ea typeface="Courier New" panose="02070309020205020404"/>
              </a:rPr>
              <a:t>; </a:t>
            </a:r>
            <a:r>
              <a:rPr lang="en-US" sz="1000">
                <a:latin typeface="Courier New" panose="02070309020205020404"/>
              </a:rPr>
              <a:t>margin</a:t>
            </a:r>
            <a:r>
              <a:rPr lang="zh-TW" sz="1000">
                <a:latin typeface="Courier New" panose="02070309020205020404"/>
                <a:ea typeface="Courier New" panose="02070309020205020404"/>
              </a:rPr>
              <a:t>:</a:t>
            </a:r>
            <a:r>
              <a:rPr lang="en-US" sz="1000">
                <a:latin typeface="Courier New" panose="02070309020205020404"/>
              </a:rPr>
              <a:t>0 auto;}</a:t>
            </a:r>
            <a:endParaRPr lang="en-US" sz="1000">
              <a:latin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0864" y="3610483"/>
            <a:ext cx="3496056" cy="15514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910"/>
              </a:spcAft>
            </a:pP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常见的写法，以下三种都可以</a:t>
            </a:r>
            <a:r>
              <a:rPr lang="zh-CN" alt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，常用第三种方法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TW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en-US" sz="1000">
                <a:latin typeface="微软雅黑" panose="020B0503020204020204" pitchFamily="34" charset="-122"/>
              </a:rPr>
              <a:t>•  </a:t>
            </a:r>
            <a:r>
              <a:rPr lang="en-US" sz="1000">
                <a:latin typeface="Arial" panose="020B0604020202020204"/>
              </a:rPr>
              <a:t>margin-left: auto; margin-right: auto;</a:t>
            </a:r>
            <a:endParaRPr lang="en-US" sz="1000">
              <a:latin typeface="Arial" panose="020B0604020202020204"/>
            </a:endParaRPr>
          </a:p>
          <a:p>
            <a:pPr indent="0">
              <a:spcAft>
                <a:spcPts val="910"/>
              </a:spcAft>
            </a:pPr>
            <a:r>
              <a:rPr lang="en-US" sz="1000">
                <a:latin typeface="微软雅黑" panose="020B0503020204020204" pitchFamily="34" charset="-122"/>
              </a:rPr>
              <a:t>• </a:t>
            </a:r>
            <a:r>
              <a:rPr lang="en-US" sz="1000">
                <a:latin typeface="Arial" panose="020B0604020202020204"/>
              </a:rPr>
              <a:t>margin: auto;</a:t>
            </a:r>
            <a:endParaRPr lang="en-US" sz="1000">
              <a:latin typeface="Arial" panose="020B0604020202020204"/>
            </a:endParaRPr>
          </a:p>
          <a:p>
            <a:pPr indent="0"/>
            <a:r>
              <a:rPr lang="en-US" sz="1000">
                <a:solidFill>
                  <a:srgbClr val="FF0000"/>
                </a:solidFill>
                <a:latin typeface="微软雅黑" panose="020B0503020204020204" pitchFamily="34" charset="-122"/>
              </a:rPr>
              <a:t>• </a:t>
            </a:r>
            <a:r>
              <a:rPr lang="en-US" sz="1000">
                <a:solidFill>
                  <a:srgbClr val="FF0000"/>
                </a:solidFill>
                <a:latin typeface="Arial" panose="020B0604020202020204"/>
              </a:rPr>
              <a:t>margin: 0 auto;</a:t>
            </a:r>
            <a:endParaRPr lang="en-US" sz="1000">
              <a:solidFill>
                <a:srgbClr val="FF0000"/>
              </a:solidFill>
              <a:latin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0737" y="4905248"/>
            <a:ext cx="4666488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以上方法是让块级元素水平居中，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行内元素或者行内块元素水平居中给其父元素添加</a:t>
            </a:r>
            <a:r>
              <a:rPr lang="en-US" sz="1000">
                <a:solidFill>
                  <a:srgbClr val="FF0000"/>
                </a:solidFill>
                <a:latin typeface="Arial" panose="020B0604020202020204"/>
              </a:rPr>
              <a:t>text-align:center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即可</a:t>
            </a:r>
            <a:endParaRPr lang="zh-TW" sz="1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-263245" y="4414520"/>
            <a:ext cx="9351975" cy="1920493"/>
            <a:chOff x="1484720" y="2201269"/>
            <a:chExt cx="7839961" cy="4001118"/>
          </a:xfrm>
        </p:grpSpPr>
        <p:grpSp>
          <p:nvGrpSpPr>
            <p:cNvPr id="35847" name="组合 27"/>
            <p:cNvGrpSpPr/>
            <p:nvPr/>
          </p:nvGrpSpPr>
          <p:grpSpPr>
            <a:xfrm>
              <a:off x="1484720" y="2201269"/>
              <a:ext cx="7839961" cy="4001118"/>
              <a:chOff x="1484720" y="2201269"/>
              <a:chExt cx="7839961" cy="4001118"/>
            </a:xfrm>
          </p:grpSpPr>
          <p:sp>
            <p:nvSpPr>
              <p:cNvPr id="10" name="椭圆 9"/>
              <p:cNvSpPr/>
              <p:nvPr/>
            </p:nvSpPr>
            <p:spPr bwMode="auto">
              <a:xfrm>
                <a:off x="2113172" y="2201269"/>
                <a:ext cx="604801" cy="51907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35850" name="组合 7"/>
              <p:cNvGrpSpPr/>
              <p:nvPr/>
            </p:nvGrpSpPr>
            <p:grpSpPr>
              <a:xfrm>
                <a:off x="1514807" y="2201796"/>
                <a:ext cx="7809874" cy="4000591"/>
                <a:chOff x="-636448" y="1895743"/>
                <a:chExt cx="9253583" cy="1966902"/>
              </a:xfrm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-636448" y="1895743"/>
                  <a:ext cx="9253583" cy="1966902"/>
                </a:xfrm>
                <a:prstGeom prst="roundRect">
                  <a:avLst>
                    <a:gd name="adj" fmla="val 7320"/>
                  </a:avLst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5856" name="Text Box 28"/>
                <p:cNvSpPr txBox="1"/>
                <p:nvPr/>
              </p:nvSpPr>
              <p:spPr>
                <a:xfrm>
                  <a:off x="6898061" y="2261600"/>
                  <a:ext cx="711901" cy="7474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 anchorCtr="0"/>
                <a:p>
                  <a:pPr algn="ctr"/>
                  <a:endParaRPr lang="zh-CN" altLang="en-US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" name="椭圆 11"/>
              <p:cNvSpPr/>
              <p:nvPr/>
            </p:nvSpPr>
            <p:spPr bwMode="auto">
              <a:xfrm>
                <a:off x="2113172" y="2201269"/>
                <a:ext cx="604801" cy="51907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 bwMode="auto">
              <a:xfrm>
                <a:off x="1484720" y="2289109"/>
                <a:ext cx="503208" cy="431766"/>
              </a:xfrm>
              <a:prstGeom prst="ellipse">
                <a:avLst/>
              </a:prstGeom>
              <a:solidFill>
                <a:srgbClr val="8F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854" name="TextBox 14"/>
              <p:cNvSpPr txBox="1"/>
              <p:nvPr/>
            </p:nvSpPr>
            <p:spPr>
              <a:xfrm>
                <a:off x="1823280" y="2946517"/>
                <a:ext cx="433734" cy="12157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结论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113939" y="2549204"/>
              <a:ext cx="7037457" cy="1920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盒子的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总宽度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=</a:t>
              </a:r>
              <a:r>
                <a:rPr kumimoji="0" lang="x-none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x-none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width</a:t>
              </a:r>
              <a:r>
                <a:rPr kumimoji="0" lang="x-none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左右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内边距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之和</a:t>
              </a:r>
              <a:r>
                <a:rPr kumimoji="0" lang="x-none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左右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边框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宽度之和</a:t>
              </a:r>
              <a:r>
                <a:rPr kumimoji="0" lang="x-none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左右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外边距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之和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盒子的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总高度</a:t>
              </a:r>
              <a:r>
                <a:rPr kumimoji="0" lang="x-none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= </a:t>
              </a:r>
              <a:r>
                <a:rPr kumimoji="0" lang="x-none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height</a:t>
              </a:r>
              <a:r>
                <a:rPr kumimoji="0" lang="x-none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上下内边距之和</a:t>
              </a:r>
              <a:r>
                <a:rPr kumimoji="0" lang="x-none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上下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边框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宽度之和</a:t>
              </a:r>
              <a:r>
                <a:rPr kumimoji="0" lang="x-none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上下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外边距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之和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40018" y="240983"/>
            <a:ext cx="42243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盒子模型的总宽度与总高度</a:t>
            </a:r>
            <a:endParaRPr lang="zh-CN" altLang="en-US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10653" y="1008380"/>
            <a:ext cx="4884737" cy="2951163"/>
            <a:chOff x="2824956" y="2010850"/>
            <a:chExt cx="4885355" cy="2951767"/>
          </a:xfrm>
        </p:grpSpPr>
        <p:sp>
          <p:nvSpPr>
            <p:cNvPr id="34850" name="矩形 17"/>
            <p:cNvSpPr/>
            <p:nvPr/>
          </p:nvSpPr>
          <p:spPr>
            <a:xfrm>
              <a:off x="2824956" y="2010850"/>
              <a:ext cx="4885355" cy="2951767"/>
            </a:xfrm>
            <a:prstGeom prst="rect">
              <a:avLst/>
            </a:prstGeom>
            <a:solidFill>
              <a:srgbClr val="00B0F0"/>
            </a:solidFill>
            <a:ln w="381000" cap="flat" cmpd="sng">
              <a:solidFill>
                <a:srgbClr val="F7F8D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4851" name="矩形 18"/>
            <p:cNvSpPr/>
            <p:nvPr/>
          </p:nvSpPr>
          <p:spPr>
            <a:xfrm>
              <a:off x="3375381" y="2567340"/>
              <a:ext cx="3787078" cy="1897203"/>
            </a:xfrm>
            <a:prstGeom prst="rect">
              <a:avLst/>
            </a:prstGeom>
            <a:solidFill>
              <a:srgbClr val="D1F7F4"/>
            </a:solidFill>
            <a:ln w="381000" cap="flat" cmpd="sng">
              <a:solidFill>
                <a:srgbClr val="F2F6F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64715" y="1394143"/>
            <a:ext cx="3376613" cy="354012"/>
            <a:chOff x="3828863" y="3077629"/>
            <a:chExt cx="3377516" cy="354353"/>
          </a:xfrm>
        </p:grpSpPr>
        <p:sp>
          <p:nvSpPr>
            <p:cNvPr id="34842" name="左大括号 21"/>
            <p:cNvSpPr/>
            <p:nvPr/>
          </p:nvSpPr>
          <p:spPr>
            <a:xfrm rot="5400000">
              <a:off x="5454279" y="1679882"/>
              <a:ext cx="126684" cy="3377516"/>
            </a:xfrm>
            <a:prstGeom prst="leftBrace">
              <a:avLst>
                <a:gd name="adj1" fmla="val 8393"/>
                <a:gd name="adj2" fmla="val 49667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r>
                <a:rPr lang="en-US" altLang="zh-CN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4843" name="TextBox 22"/>
            <p:cNvSpPr txBox="1"/>
            <p:nvPr/>
          </p:nvSpPr>
          <p:spPr>
            <a:xfrm>
              <a:off x="5266268" y="3077629"/>
              <a:ext cx="64346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200" dirty="0">
                  <a:latin typeface="Arial" panose="020B0604020202020204" pitchFamily="34" charset="0"/>
                </a:rPr>
                <a:t>width</a:t>
              </a:r>
              <a:endParaRPr lang="zh-CN" altLang="en-US" sz="12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80540" y="1498918"/>
            <a:ext cx="382588" cy="987425"/>
            <a:chOff x="3444287" y="3183377"/>
            <a:chExt cx="383304" cy="986908"/>
          </a:xfrm>
        </p:grpSpPr>
        <p:sp>
          <p:nvSpPr>
            <p:cNvPr id="34840" name="左大括号 23"/>
            <p:cNvSpPr/>
            <p:nvPr/>
          </p:nvSpPr>
          <p:spPr>
            <a:xfrm rot="5400000">
              <a:off x="3572597" y="3180525"/>
              <a:ext cx="126684" cy="383304"/>
            </a:xfrm>
            <a:prstGeom prst="leftBrace">
              <a:avLst>
                <a:gd name="adj1" fmla="val 8334"/>
                <a:gd name="adj2" fmla="val 49667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r>
                <a:rPr lang="en-US" altLang="zh-CN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4841" name="TextBox 24"/>
            <p:cNvSpPr txBox="1"/>
            <p:nvPr/>
          </p:nvSpPr>
          <p:spPr>
            <a:xfrm rot="-5400000">
              <a:off x="3116673" y="3538331"/>
              <a:ext cx="98690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latin typeface="Arial" panose="020B0604020202020204" pitchFamily="34" charset="0"/>
                </a:rPr>
                <a:t>左内边距</a:t>
              </a:r>
              <a:endParaRPr lang="zh-CN" altLang="en-US" sz="12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42915" y="1490980"/>
            <a:ext cx="388938" cy="987425"/>
            <a:chOff x="7207810" y="3175758"/>
            <a:chExt cx="387694" cy="986908"/>
          </a:xfrm>
        </p:grpSpPr>
        <p:sp>
          <p:nvSpPr>
            <p:cNvPr id="34838" name="左大括号 25"/>
            <p:cNvSpPr/>
            <p:nvPr/>
          </p:nvSpPr>
          <p:spPr>
            <a:xfrm rot="5400000">
              <a:off x="7338315" y="3175408"/>
              <a:ext cx="126684" cy="387694"/>
            </a:xfrm>
            <a:prstGeom prst="leftBrace">
              <a:avLst>
                <a:gd name="adj1" fmla="val 8330"/>
                <a:gd name="adj2" fmla="val 49667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r>
                <a:rPr lang="en-US" altLang="zh-CN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4839" name="TextBox 27"/>
            <p:cNvSpPr txBox="1"/>
            <p:nvPr/>
          </p:nvSpPr>
          <p:spPr>
            <a:xfrm rot="-5400000">
              <a:off x="6916677" y="3530712"/>
              <a:ext cx="98690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latin typeface="Arial" panose="020B0604020202020204" pitchFamily="34" charset="0"/>
                </a:rPr>
                <a:t>右内边距</a:t>
              </a:r>
              <a:endParaRPr lang="zh-CN" altLang="en-US" sz="12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39240" y="1621155"/>
            <a:ext cx="277813" cy="625475"/>
            <a:chOff x="3203612" y="3305913"/>
            <a:chExt cx="276999" cy="624408"/>
          </a:xfrm>
        </p:grpSpPr>
        <p:sp>
          <p:nvSpPr>
            <p:cNvPr id="34836" name="TextBox 30"/>
            <p:cNvSpPr txBox="1"/>
            <p:nvPr/>
          </p:nvSpPr>
          <p:spPr>
            <a:xfrm rot="-5400000">
              <a:off x="3039125" y="3488835"/>
              <a:ext cx="605973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latin typeface="Arial" panose="020B0604020202020204" pitchFamily="34" charset="0"/>
                </a:rPr>
                <a:t>边框</a:t>
              </a:r>
              <a:endParaRPr lang="zh-CN" altLang="en-US" sz="1200" b="1" dirty="0">
                <a:latin typeface="Arial" panose="020B0604020202020204" pitchFamily="34" charset="0"/>
              </a:endParaRPr>
            </a:p>
          </p:txBody>
        </p:sp>
        <p:sp>
          <p:nvSpPr>
            <p:cNvPr id="34837" name="左大括号 28"/>
            <p:cNvSpPr/>
            <p:nvPr/>
          </p:nvSpPr>
          <p:spPr>
            <a:xfrm rot="5400000">
              <a:off x="3291469" y="3279779"/>
              <a:ext cx="126684" cy="178952"/>
            </a:xfrm>
            <a:prstGeom prst="leftBrace">
              <a:avLst>
                <a:gd name="adj1" fmla="val 8331"/>
                <a:gd name="adj2" fmla="val 49667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r>
                <a:rPr lang="en-US" altLang="zh-CN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21740" y="1511618"/>
            <a:ext cx="379413" cy="987425"/>
            <a:chOff x="2886074" y="3196274"/>
            <a:chExt cx="379260" cy="986908"/>
          </a:xfrm>
        </p:grpSpPr>
        <p:sp>
          <p:nvSpPr>
            <p:cNvPr id="34834" name="左大括号 32"/>
            <p:cNvSpPr/>
            <p:nvPr/>
          </p:nvSpPr>
          <p:spPr>
            <a:xfrm rot="5400000">
              <a:off x="3011088" y="3176902"/>
              <a:ext cx="129231" cy="379260"/>
            </a:xfrm>
            <a:prstGeom prst="leftBrace">
              <a:avLst>
                <a:gd name="adj1" fmla="val 8328"/>
                <a:gd name="adj2" fmla="val 49667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r>
                <a:rPr lang="en-US" altLang="zh-CN" dirty="0">
                  <a:latin typeface="Arial" panose="020B0604020202020204" pitchFamily="34" charset="0"/>
                </a:rPr>
                <a:t>         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4835" name="TextBox 34"/>
            <p:cNvSpPr txBox="1"/>
            <p:nvPr/>
          </p:nvSpPr>
          <p:spPr>
            <a:xfrm rot="-5400000">
              <a:off x="2582248" y="3551228"/>
              <a:ext cx="98690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latin typeface="Arial" panose="020B0604020202020204" pitchFamily="34" charset="0"/>
                </a:rPr>
                <a:t>左外边距</a:t>
              </a:r>
              <a:endParaRPr lang="zh-CN" altLang="en-US" sz="12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09653" y="1492568"/>
            <a:ext cx="379412" cy="987425"/>
            <a:chOff x="7774458" y="3176459"/>
            <a:chExt cx="379260" cy="986908"/>
          </a:xfrm>
        </p:grpSpPr>
        <p:sp>
          <p:nvSpPr>
            <p:cNvPr id="34832" name="左大括号 33"/>
            <p:cNvSpPr/>
            <p:nvPr/>
          </p:nvSpPr>
          <p:spPr>
            <a:xfrm rot="5400000">
              <a:off x="7899472" y="3179947"/>
              <a:ext cx="129231" cy="379260"/>
            </a:xfrm>
            <a:prstGeom prst="leftBrace">
              <a:avLst>
                <a:gd name="adj1" fmla="val 8328"/>
                <a:gd name="adj2" fmla="val 49667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r>
                <a:rPr lang="en-US" altLang="zh-CN" dirty="0">
                  <a:latin typeface="Arial" panose="020B0604020202020204" pitchFamily="34" charset="0"/>
                </a:rPr>
                <a:t>         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4833" name="TextBox 35"/>
            <p:cNvSpPr txBox="1"/>
            <p:nvPr/>
          </p:nvSpPr>
          <p:spPr>
            <a:xfrm rot="-5400000">
              <a:off x="7470632" y="3531413"/>
              <a:ext cx="98690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latin typeface="Arial" panose="020B0604020202020204" pitchFamily="34" charset="0"/>
                </a:rPr>
                <a:t>右外边距</a:t>
              </a:r>
              <a:endParaRPr lang="zh-CN" altLang="en-US" sz="12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76290" y="1621155"/>
            <a:ext cx="276225" cy="636588"/>
            <a:chOff x="7540365" y="3305572"/>
            <a:chExt cx="276999" cy="636026"/>
          </a:xfrm>
        </p:grpSpPr>
        <p:sp>
          <p:nvSpPr>
            <p:cNvPr id="34830" name="左大括号 29"/>
            <p:cNvSpPr/>
            <p:nvPr/>
          </p:nvSpPr>
          <p:spPr>
            <a:xfrm rot="5400000">
              <a:off x="7621638" y="3279438"/>
              <a:ext cx="126684" cy="178952"/>
            </a:xfrm>
            <a:prstGeom prst="leftBrace">
              <a:avLst>
                <a:gd name="adj1" fmla="val 8331"/>
                <a:gd name="adj2" fmla="val 49667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r>
                <a:rPr lang="en-US" altLang="zh-CN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4831" name="TextBox 31"/>
            <p:cNvSpPr txBox="1"/>
            <p:nvPr/>
          </p:nvSpPr>
          <p:spPr>
            <a:xfrm rot="-5400000">
              <a:off x="7375878" y="3500112"/>
              <a:ext cx="605973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latin typeface="Arial" panose="020B0604020202020204" pitchFamily="34" charset="0"/>
                </a:rPr>
                <a:t>边框</a:t>
              </a:r>
              <a:endParaRPr lang="zh-CN" altLang="en-US" sz="1200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6627" name="组合 14"/>
          <p:cNvGrpSpPr/>
          <p:nvPr/>
        </p:nvGrpSpPr>
        <p:grpSpPr>
          <a:xfrm>
            <a:off x="-99695" y="819468"/>
            <a:ext cx="9144000" cy="1028700"/>
            <a:chOff x="0" y="969484"/>
            <a:chExt cx="9144000" cy="1029179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6636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755775" y="1142602"/>
              <a:ext cx="2841625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5.2.3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外边距属性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" name="Text Box 9"/>
          <p:cNvSpPr txBox="1"/>
          <p:nvPr/>
        </p:nvSpPr>
        <p:spPr>
          <a:xfrm>
            <a:off x="885190" y="1771015"/>
            <a:ext cx="35067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内外边距清除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9662" y="2202072"/>
            <a:ext cx="7821930" cy="299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4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清</a:t>
            </a:r>
            <a:r>
              <a:rPr sz="135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除默认内外边</a:t>
            </a:r>
            <a:r>
              <a:rPr sz="135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距</a:t>
            </a:r>
            <a:endParaRPr sz="1350" b="1" spc="-50" dirty="0">
              <a:solidFill>
                <a:srgbClr val="25252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>
                <a:latin typeface="微软雅黑" panose="020B0503020204020204" pitchFamily="34" charset="-122"/>
                <a:cs typeface="微软雅黑" panose="020B0503020204020204" pitchFamily="34" charset="-122"/>
              </a:rPr>
              <a:t>为了更方便地控制网页中的元素，制作网页时，通常先清除元素的默认内外边距。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09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72745" marR="5080" indent="-360045">
              <a:lnSpc>
                <a:spcPct val="150000"/>
              </a:lnSpc>
              <a:tabLst>
                <a:tab pos="372110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场景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浏览器会默认给部分标签设置默认的</a:t>
            </a:r>
            <a:r>
              <a:rPr sz="1200" spc="200" dirty="0">
                <a:solidFill>
                  <a:srgbClr val="252525"/>
                </a:solidFill>
                <a:latin typeface="PMingLiU"/>
                <a:cs typeface="PMingLiU"/>
              </a:rPr>
              <a:t>margin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和</a:t>
            </a:r>
            <a:r>
              <a:rPr sz="1200" spc="190" dirty="0">
                <a:solidFill>
                  <a:srgbClr val="252525"/>
                </a:solidFill>
                <a:latin typeface="PMingLiU"/>
                <a:cs typeface="PMingLiU"/>
              </a:rPr>
              <a:t>padding，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但一般在项目开始前需要先清除这些标签默认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的 </a:t>
            </a:r>
            <a:r>
              <a:rPr sz="1200" spc="200" dirty="0">
                <a:solidFill>
                  <a:srgbClr val="252525"/>
                </a:solidFill>
                <a:latin typeface="PMingLiU"/>
                <a:cs typeface="PMingLiU"/>
              </a:rPr>
              <a:t>margin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和</a:t>
            </a:r>
            <a:r>
              <a:rPr sz="1200" spc="190" dirty="0">
                <a:solidFill>
                  <a:srgbClr val="252525"/>
                </a:solidFill>
                <a:latin typeface="PMingLiU"/>
                <a:cs typeface="PMingLiU"/>
              </a:rPr>
              <a:t>padding，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后续自己设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置</a:t>
            </a:r>
            <a:endParaRPr sz="12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比如</a:t>
            </a:r>
            <a:r>
              <a:rPr sz="1050" spc="135" dirty="0">
                <a:latin typeface="PMingLiU"/>
                <a:cs typeface="PMingLiU"/>
              </a:rPr>
              <a:t>：body</a:t>
            </a:r>
            <a:r>
              <a:rPr sz="1050" spc="-20" dirty="0">
                <a:latin typeface="PMingLiU"/>
                <a:cs typeface="PMingLiU"/>
              </a:rPr>
              <a:t>标签默认有</a:t>
            </a:r>
            <a:r>
              <a:rPr sz="1050" spc="135" dirty="0">
                <a:latin typeface="PMingLiU"/>
                <a:cs typeface="PMingLiU"/>
              </a:rPr>
              <a:t>margin：8px</a:t>
            </a:r>
            <a:endParaRPr sz="105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175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比如</a:t>
            </a:r>
            <a:r>
              <a:rPr sz="1050" spc="95" dirty="0">
                <a:latin typeface="PMingLiU"/>
                <a:cs typeface="PMingLiU"/>
              </a:rPr>
              <a:t>：p</a:t>
            </a:r>
            <a:r>
              <a:rPr sz="1050" spc="-20" dirty="0">
                <a:latin typeface="PMingLiU"/>
                <a:cs typeface="PMingLiU"/>
              </a:rPr>
              <a:t>标签默认有上下的</a:t>
            </a:r>
            <a:r>
              <a:rPr sz="1050" spc="165" dirty="0">
                <a:latin typeface="PMingLiU"/>
                <a:cs typeface="PMingLiU"/>
              </a:rPr>
              <a:t>margin</a:t>
            </a:r>
            <a:endParaRPr sz="105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175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比如</a:t>
            </a:r>
            <a:r>
              <a:rPr sz="1050" spc="60" dirty="0">
                <a:latin typeface="PMingLiU"/>
                <a:cs typeface="PMingLiU"/>
              </a:rPr>
              <a:t>：ul</a:t>
            </a:r>
            <a:r>
              <a:rPr sz="1050" spc="-20" dirty="0">
                <a:latin typeface="PMingLiU"/>
                <a:cs typeface="PMingLiU"/>
              </a:rPr>
              <a:t>标签默认由上下的</a:t>
            </a:r>
            <a:r>
              <a:rPr sz="1050" spc="175" dirty="0">
                <a:latin typeface="PMingLiU"/>
                <a:cs typeface="PMingLiU"/>
              </a:rPr>
              <a:t>margin</a:t>
            </a:r>
            <a:r>
              <a:rPr sz="1050" spc="-20" dirty="0">
                <a:latin typeface="PMingLiU"/>
                <a:cs typeface="PMingLiU"/>
              </a:rPr>
              <a:t>和</a:t>
            </a:r>
            <a:r>
              <a:rPr sz="1050" spc="190" dirty="0">
                <a:latin typeface="PMingLiU"/>
                <a:cs typeface="PMingLiU"/>
              </a:rPr>
              <a:t>padding-</a:t>
            </a:r>
            <a:r>
              <a:rPr sz="1050" spc="80" dirty="0">
                <a:latin typeface="PMingLiU"/>
                <a:cs typeface="PMingLiU"/>
              </a:rPr>
              <a:t>left</a:t>
            </a:r>
            <a:endParaRPr sz="105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175"/>
              </a:spcBef>
              <a:tabLst>
                <a:tab pos="731520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5" dirty="0">
                <a:latin typeface="PMingLiU"/>
                <a:cs typeface="PMingLiU"/>
              </a:rPr>
              <a:t>……</a:t>
            </a:r>
            <a:endParaRPr sz="10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372110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latin typeface="PMingLiU"/>
                <a:cs typeface="PMingLiU"/>
              </a:rPr>
              <a:t>解决方法</a:t>
            </a:r>
            <a:r>
              <a:rPr sz="1200" spc="-50" dirty="0">
                <a:latin typeface="PMingLiU"/>
                <a:cs typeface="PMingLiU"/>
              </a:rPr>
              <a:t>：</a:t>
            </a:r>
            <a:endParaRPr sz="1200">
              <a:latin typeface="PMingLiU"/>
              <a:cs typeface="PMingLiU"/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2018449" y="6230223"/>
            <a:ext cx="778193" cy="193040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淘宝网代</a:t>
            </a:r>
            <a:r>
              <a:rPr sz="1200" spc="-60" dirty="0">
                <a:solidFill>
                  <a:srgbClr val="252525"/>
                </a:solidFill>
                <a:latin typeface="PMingLiU"/>
                <a:cs typeface="PMingLiU"/>
              </a:rPr>
              <a:t>码</a:t>
            </a:r>
            <a:endParaRPr sz="1200">
              <a:latin typeface="PMingLiU"/>
              <a:cs typeface="PMingLiU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6731419" y="6197533"/>
            <a:ext cx="625793" cy="193040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京东代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码</a:t>
            </a:r>
            <a:endParaRPr sz="1200">
              <a:latin typeface="PMingLiU"/>
              <a:cs typeface="PMingLiU"/>
            </a:endParaRPr>
          </a:p>
        </p:txBody>
      </p:sp>
      <p:grpSp>
        <p:nvGrpSpPr>
          <p:cNvPr id="13" name="object 4"/>
          <p:cNvGrpSpPr/>
          <p:nvPr/>
        </p:nvGrpSpPr>
        <p:grpSpPr>
          <a:xfrm>
            <a:off x="564181" y="5197656"/>
            <a:ext cx="8671084" cy="1123474"/>
            <a:chOff x="631168" y="4424074"/>
            <a:chExt cx="11561445" cy="1497965"/>
          </a:xfrm>
        </p:grpSpPr>
        <p:pic>
          <p:nvPicPr>
            <p:cNvPr id="14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168" y="4424074"/>
              <a:ext cx="5794215" cy="1497700"/>
            </a:xfrm>
            <a:prstGeom prst="rect">
              <a:avLst/>
            </a:prstGeom>
          </p:spPr>
        </p:pic>
        <p:pic>
          <p:nvPicPr>
            <p:cNvPr id="15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2082" y="4577156"/>
              <a:ext cx="5789917" cy="125638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765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765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755775" y="1142602"/>
              <a:ext cx="250666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5.2.4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背景属性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圆角矩形标注 9"/>
          <p:cNvSpPr/>
          <p:nvPr/>
        </p:nvSpPr>
        <p:spPr bwMode="auto">
          <a:xfrm rot="16200000" flipH="1">
            <a:off x="605790" y="1751013"/>
            <a:ext cx="3700463" cy="4195763"/>
          </a:xfrm>
          <a:prstGeom prst="wedgeRoundRectCallou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3" name="矩形 4"/>
          <p:cNvSpPr/>
          <p:nvPr/>
        </p:nvSpPr>
        <p:spPr>
          <a:xfrm>
            <a:off x="765175" y="2397125"/>
            <a:ext cx="3659188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网页能通过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背景图像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给读者留下更深刻的印象，如节日题材的网站一般采用喜庆祥和的图片来突出效果，所以在网页设计中，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合理控制背景颜色和背景图像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至关重要。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6695" y="2257425"/>
            <a:ext cx="3023235" cy="26549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2110" algn="l"/>
              </a:tabLst>
            </a:pPr>
            <a:r>
              <a:rPr sz="16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目标</a:t>
            </a:r>
            <a:r>
              <a:rPr sz="16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sz="16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能够使</a:t>
            </a:r>
            <a:r>
              <a:rPr sz="1600" b="1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 </a:t>
            </a:r>
            <a:r>
              <a:rPr sz="1600" b="1" spc="-2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背景相关属</a:t>
            </a:r>
            <a:r>
              <a:rPr sz="1600" b="1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性 </a:t>
            </a:r>
            <a:r>
              <a:rPr sz="16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装饰元素的背景样</a:t>
            </a:r>
            <a:r>
              <a:rPr sz="16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式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2110" algn="l"/>
              </a:tabLst>
            </a:pPr>
            <a:endParaRPr sz="1350" spc="85" dirty="0">
              <a:solidFill>
                <a:srgbClr val="404040"/>
              </a:solidFill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2110" algn="l"/>
              </a:tabLst>
            </a:pPr>
            <a:r>
              <a:rPr sz="1350" spc="85" dirty="0">
                <a:solidFill>
                  <a:srgbClr val="404040"/>
                </a:solidFill>
                <a:latin typeface="PMingLiU"/>
                <a:cs typeface="PMingLiU"/>
              </a:rPr>
              <a:t>1.</a:t>
            </a:r>
            <a:r>
              <a:rPr sz="1350" dirty="0">
                <a:solidFill>
                  <a:srgbClr val="404040"/>
                </a:solidFill>
                <a:latin typeface="PMingLiU"/>
                <a:cs typeface="PMingLiU"/>
              </a:rPr>
              <a:t>	</a:t>
            </a:r>
            <a:r>
              <a:rPr sz="1600" spc="-10" dirty="0">
                <a:latin typeface="PMingLiU"/>
                <a:cs typeface="PMingLiU"/>
              </a:rPr>
              <a:t>背景颜色</a:t>
            </a:r>
            <a:endParaRPr sz="16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  <a:tabLst>
                <a:tab pos="372110" algn="l"/>
              </a:tabLst>
            </a:pPr>
            <a:r>
              <a:rPr sz="1350" spc="85" dirty="0">
                <a:solidFill>
                  <a:srgbClr val="404040"/>
                </a:solidFill>
                <a:latin typeface="PMingLiU"/>
                <a:cs typeface="PMingLiU"/>
              </a:rPr>
              <a:t>2.</a:t>
            </a:r>
            <a:r>
              <a:rPr sz="1350" dirty="0">
                <a:solidFill>
                  <a:srgbClr val="404040"/>
                </a:solidFill>
                <a:latin typeface="PMingLiU"/>
                <a:cs typeface="PMingLiU"/>
              </a:rPr>
              <a:t>	</a:t>
            </a:r>
            <a:r>
              <a:rPr sz="1600" spc="-10" dirty="0">
                <a:latin typeface="PMingLiU"/>
                <a:cs typeface="PMingLiU"/>
              </a:rPr>
              <a:t>背</a:t>
            </a:r>
            <a:r>
              <a:rPr sz="1600" spc="-10" dirty="0">
                <a:latin typeface="PMingLiU"/>
                <a:cs typeface="PMingLiU"/>
              </a:rPr>
              <a:t>景</a:t>
            </a:r>
            <a:r>
              <a:rPr sz="1600" spc="-10" dirty="0">
                <a:latin typeface="PMingLiU"/>
                <a:cs typeface="PMingLiU"/>
              </a:rPr>
              <a:t>图</a:t>
            </a:r>
            <a:r>
              <a:rPr sz="1600" spc="-50" dirty="0">
                <a:latin typeface="PMingLiU"/>
                <a:cs typeface="PMingLiU"/>
              </a:rPr>
              <a:t>片</a:t>
            </a:r>
            <a:endParaRPr sz="16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  <a:tabLst>
                <a:tab pos="372110" algn="l"/>
              </a:tabLst>
            </a:pPr>
            <a:r>
              <a:rPr sz="1350" spc="85" dirty="0">
                <a:solidFill>
                  <a:srgbClr val="404040"/>
                </a:solidFill>
                <a:latin typeface="PMingLiU"/>
                <a:cs typeface="PMingLiU"/>
              </a:rPr>
              <a:t>3.</a:t>
            </a:r>
            <a:r>
              <a:rPr sz="1350" dirty="0">
                <a:solidFill>
                  <a:srgbClr val="404040"/>
                </a:solidFill>
                <a:latin typeface="PMingLiU"/>
                <a:cs typeface="PMingLiU"/>
              </a:rPr>
              <a:t>	</a:t>
            </a:r>
            <a:r>
              <a:rPr sz="1600" spc="-10" dirty="0">
                <a:latin typeface="PMingLiU"/>
                <a:cs typeface="PMingLiU"/>
              </a:rPr>
              <a:t>背</a:t>
            </a:r>
            <a:r>
              <a:rPr sz="1600" spc="-10" dirty="0">
                <a:latin typeface="PMingLiU"/>
                <a:cs typeface="PMingLiU"/>
              </a:rPr>
              <a:t>景</a:t>
            </a:r>
            <a:r>
              <a:rPr sz="1600" spc="-10" dirty="0">
                <a:latin typeface="PMingLiU"/>
                <a:cs typeface="PMingLiU"/>
              </a:rPr>
              <a:t>平</a:t>
            </a:r>
            <a:r>
              <a:rPr sz="1600" spc="-50" dirty="0">
                <a:latin typeface="PMingLiU"/>
                <a:cs typeface="PMingLiU"/>
              </a:rPr>
              <a:t>铺</a:t>
            </a:r>
            <a:endParaRPr sz="16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  <a:tabLst>
                <a:tab pos="372110" algn="l"/>
              </a:tabLst>
            </a:pPr>
            <a:r>
              <a:rPr sz="1350" spc="85" dirty="0">
                <a:solidFill>
                  <a:srgbClr val="404040"/>
                </a:solidFill>
                <a:latin typeface="PMingLiU"/>
                <a:cs typeface="PMingLiU"/>
              </a:rPr>
              <a:t>4.</a:t>
            </a:r>
            <a:r>
              <a:rPr sz="1350" dirty="0">
                <a:solidFill>
                  <a:srgbClr val="404040"/>
                </a:solidFill>
                <a:latin typeface="PMingLiU"/>
                <a:cs typeface="PMingLiU"/>
              </a:rPr>
              <a:t>	</a:t>
            </a:r>
            <a:r>
              <a:rPr sz="1600" spc="-10" dirty="0">
                <a:latin typeface="PMingLiU"/>
                <a:cs typeface="PMingLiU"/>
              </a:rPr>
              <a:t>背</a:t>
            </a:r>
            <a:r>
              <a:rPr sz="1600" spc="-10" dirty="0">
                <a:latin typeface="PMingLiU"/>
                <a:cs typeface="PMingLiU"/>
              </a:rPr>
              <a:t>景</a:t>
            </a:r>
            <a:r>
              <a:rPr sz="1600" spc="-10" dirty="0">
                <a:latin typeface="PMingLiU"/>
                <a:cs typeface="PMingLiU"/>
              </a:rPr>
              <a:t>位</a:t>
            </a:r>
            <a:r>
              <a:rPr sz="1600" spc="-50" dirty="0">
                <a:latin typeface="PMingLiU"/>
                <a:cs typeface="PMingLiU"/>
              </a:rPr>
              <a:t>置</a:t>
            </a:r>
            <a:endParaRPr sz="16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  <a:tabLst>
                <a:tab pos="372110" algn="l"/>
              </a:tabLst>
            </a:pPr>
            <a:r>
              <a:rPr sz="1350" spc="85" dirty="0">
                <a:solidFill>
                  <a:srgbClr val="404040"/>
                </a:solidFill>
                <a:latin typeface="PMingLiU"/>
                <a:cs typeface="PMingLiU"/>
              </a:rPr>
              <a:t>5.</a:t>
            </a:r>
            <a:r>
              <a:rPr sz="1350" dirty="0">
                <a:solidFill>
                  <a:srgbClr val="404040"/>
                </a:solidFill>
                <a:latin typeface="PMingLiU"/>
                <a:cs typeface="PMingLiU"/>
              </a:rPr>
              <a:t>	</a:t>
            </a:r>
            <a:r>
              <a:rPr sz="1600" spc="-10" dirty="0">
                <a:latin typeface="PMingLiU"/>
                <a:cs typeface="PMingLiU"/>
              </a:rPr>
              <a:t>背</a:t>
            </a:r>
            <a:r>
              <a:rPr sz="1600" spc="-10" dirty="0">
                <a:latin typeface="PMingLiU"/>
                <a:cs typeface="PMingLiU"/>
              </a:rPr>
              <a:t>景</a:t>
            </a:r>
            <a:r>
              <a:rPr sz="1600" spc="-10" dirty="0">
                <a:latin typeface="PMingLiU"/>
                <a:cs typeface="PMingLiU"/>
              </a:rPr>
              <a:t>相</a:t>
            </a:r>
            <a:r>
              <a:rPr sz="1600" spc="-10" dirty="0">
                <a:latin typeface="PMingLiU"/>
                <a:cs typeface="PMingLiU"/>
              </a:rPr>
              <a:t>关</a:t>
            </a:r>
            <a:r>
              <a:rPr sz="1600" spc="-10" dirty="0">
                <a:latin typeface="PMingLiU"/>
                <a:cs typeface="PMingLiU"/>
              </a:rPr>
              <a:t>属</a:t>
            </a:r>
            <a:r>
              <a:rPr sz="1600" spc="-10" dirty="0">
                <a:latin typeface="PMingLiU"/>
                <a:cs typeface="PMingLiU"/>
              </a:rPr>
              <a:t>性</a:t>
            </a:r>
            <a:r>
              <a:rPr sz="1600" spc="-10" dirty="0">
                <a:latin typeface="PMingLiU"/>
                <a:cs typeface="PMingLiU"/>
              </a:rPr>
              <a:t>连</a:t>
            </a:r>
            <a:r>
              <a:rPr sz="1600" spc="-50" dirty="0">
                <a:latin typeface="PMingLiU"/>
                <a:cs typeface="PMingLiU"/>
              </a:rPr>
              <a:t>写</a:t>
            </a:r>
            <a:endParaRPr sz="1600">
              <a:latin typeface="PMingLiU"/>
              <a:cs typeface="PMingLiU"/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8675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8691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755775" y="1142602"/>
              <a:ext cx="250666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5.2.4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背景属性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_s13317"/>
          <p:cNvSpPr/>
          <p:nvPr/>
        </p:nvSpPr>
        <p:spPr>
          <a:xfrm>
            <a:off x="4662488" y="2544763"/>
            <a:ext cx="3775075" cy="51276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algn="r" eaLnBrk="1" hangingPunct="1"/>
            <a:r>
              <a:rPr lang="zh-CN" altLang="en-US" b="1" dirty="0">
                <a:solidFill>
                  <a:srgbClr val="00ACE6"/>
                </a:solidFill>
                <a:latin typeface="Arial" panose="020B0604020202020204" pitchFamily="34" charset="0"/>
              </a:rPr>
              <a:t>background-color:背景颜色属性</a:t>
            </a:r>
            <a:endParaRPr lang="zh-CN" altLang="en-US" b="1" dirty="0">
              <a:solidFill>
                <a:srgbClr val="00ACE6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0"/>
          <p:cNvSpPr/>
          <p:nvPr/>
        </p:nvSpPr>
        <p:spPr>
          <a:xfrm>
            <a:off x="4711700" y="3406775"/>
            <a:ext cx="3751263" cy="2541588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anchor="ctr" anchorCtr="0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0" name="Organization Chart 13"/>
          <p:cNvGrpSpPr>
            <a:grpSpLocks noRot="1"/>
          </p:cNvGrpSpPr>
          <p:nvPr/>
        </p:nvGrpSpPr>
        <p:grpSpPr>
          <a:xfrm>
            <a:off x="1028700" y="2754313"/>
            <a:ext cx="3627438" cy="2335212"/>
            <a:chOff x="1152" y="276"/>
            <a:chExt cx="1281" cy="1385"/>
          </a:xfrm>
        </p:grpSpPr>
        <p:sp>
          <p:nvSpPr>
            <p:cNvPr id="28682" name="_s14343"/>
            <p:cNvSpPr/>
            <p:nvPr/>
          </p:nvSpPr>
          <p:spPr>
            <a:xfrm>
              <a:off x="1152" y="509"/>
              <a:ext cx="1018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en-US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颜色值，例：red、yellow</a:t>
              </a:r>
              <a:endParaRPr lang="zh-CN" altLang="en-US" sz="1600" dirty="0">
                <a:solidFill>
                  <a:srgbClr val="00ACE6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683" name="_s14344"/>
            <p:cNvCxnSpPr>
              <a:stCxn id="28682" idx="3"/>
            </p:cNvCxnSpPr>
            <p:nvPr/>
          </p:nvCxnSpPr>
          <p:spPr>
            <a:xfrm flipV="1">
              <a:off x="2170" y="276"/>
              <a:ext cx="263" cy="377"/>
            </a:xfrm>
            <a:prstGeom prst="bentConnector3">
              <a:avLst>
                <a:gd name="adj1" fmla="val 50000"/>
              </a:avLst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8684" name="_s14345"/>
            <p:cNvSpPr/>
            <p:nvPr/>
          </p:nvSpPr>
          <p:spPr>
            <a:xfrm>
              <a:off x="1152" y="941"/>
              <a:ext cx="1018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en-US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#十六进制色值，例：#ccc</a:t>
              </a:r>
              <a:endParaRPr lang="zh-CN" altLang="en-US" sz="1600" dirty="0">
                <a:solidFill>
                  <a:srgbClr val="00ACE6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685" name="_s14346"/>
            <p:cNvCxnSpPr>
              <a:stCxn id="28684" idx="3"/>
            </p:cNvCxnSpPr>
            <p:nvPr/>
          </p:nvCxnSpPr>
          <p:spPr>
            <a:xfrm flipV="1">
              <a:off x="2170" y="276"/>
              <a:ext cx="263" cy="809"/>
            </a:xfrm>
            <a:prstGeom prst="bentConnector3">
              <a:avLst>
                <a:gd name="adj1" fmla="val 50000"/>
              </a:avLst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8686" name="_s14347"/>
            <p:cNvSpPr/>
            <p:nvPr/>
          </p:nvSpPr>
          <p:spPr>
            <a:xfrm>
              <a:off x="1152" y="1373"/>
              <a:ext cx="1018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ACE6"/>
              </a:solidFill>
              <a:prstDash val="dashDot"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eaLnBrk="1" hangingPunct="1"/>
              <a:r>
                <a:rPr lang="zh-CN" altLang="en-US" sz="1600" dirty="0">
                  <a:solidFill>
                    <a:srgbClr val="00ACE6"/>
                  </a:solidFill>
                  <a:latin typeface="Arial" panose="020B0604020202020204" pitchFamily="34" charset="0"/>
                </a:rPr>
                <a:t>rgb(r,g,b)，例：rgb(30,0,0)</a:t>
              </a:r>
              <a:endParaRPr lang="zh-CN" altLang="en-US" sz="1600" dirty="0">
                <a:solidFill>
                  <a:srgbClr val="00ACE6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687" name="_s14348"/>
            <p:cNvCxnSpPr>
              <a:stCxn id="28686" idx="3"/>
            </p:cNvCxnSpPr>
            <p:nvPr/>
          </p:nvCxnSpPr>
          <p:spPr>
            <a:xfrm flipV="1">
              <a:off x="2170" y="276"/>
              <a:ext cx="263" cy="1241"/>
            </a:xfrm>
            <a:prstGeom prst="bentConnector3">
              <a:avLst>
                <a:gd name="adj1" fmla="val 50000"/>
              </a:avLst>
            </a:prstGeom>
            <a:ln w="28575" cap="flat" cmpd="sng">
              <a:solidFill>
                <a:srgbClr val="00ACE6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7" name="Text Box 24"/>
          <p:cNvSpPr txBox="1"/>
          <p:nvPr/>
        </p:nvSpPr>
        <p:spPr>
          <a:xfrm>
            <a:off x="963613" y="5330825"/>
            <a:ext cx="33845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实际工作中最常用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_s14345"/>
          <p:cNvSpPr/>
          <p:nvPr/>
        </p:nvSpPr>
        <p:spPr>
          <a:xfrm>
            <a:off x="1028700" y="3876675"/>
            <a:ext cx="2882900" cy="48418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dashDot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#十六进制色值</a:t>
            </a:r>
            <a:r>
              <a:rPr lang="zh-CN" altLang="en-US" sz="1600" dirty="0">
                <a:solidFill>
                  <a:srgbClr val="00ACE6"/>
                </a:solidFill>
                <a:latin typeface="Arial" panose="020B0604020202020204" pitchFamily="34" charset="0"/>
              </a:rPr>
              <a:t>，例：#ccc</a:t>
            </a:r>
            <a:endParaRPr lang="zh-CN" altLang="en-US" sz="1600" dirty="0">
              <a:solidFill>
                <a:srgbClr val="00ACE6"/>
              </a:solidFill>
              <a:latin typeface="Arial" panose="020B0604020202020204" pitchFamily="34" charset="0"/>
            </a:endParaRPr>
          </a:p>
        </p:txBody>
      </p:sp>
      <p:sp>
        <p:nvSpPr>
          <p:cNvPr id="28681" name="矩形 23"/>
          <p:cNvSpPr/>
          <p:nvPr/>
        </p:nvSpPr>
        <p:spPr>
          <a:xfrm>
            <a:off x="896938" y="1882775"/>
            <a:ext cx="6007100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、设置背景颜色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" name="标题 1"/>
          <p:cNvSpPr/>
          <p:nvPr/>
        </p:nvSpPr>
        <p:spPr>
          <a:xfrm>
            <a:off x="1657350" y="260350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AutoShape 207"/>
          <p:cNvSpPr>
            <a:spLocks noChangeArrowheads="1"/>
          </p:cNvSpPr>
          <p:nvPr/>
        </p:nvSpPr>
        <p:spPr bwMode="auto">
          <a:xfrm>
            <a:off x="233363" y="1127125"/>
            <a:ext cx="8724900" cy="552450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8" name="TextBox 154"/>
          <p:cNvSpPr txBox="1"/>
          <p:nvPr/>
        </p:nvSpPr>
        <p:spPr>
          <a:xfrm>
            <a:off x="2670175" y="1700213"/>
            <a:ext cx="59356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5.2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盒子模型的相关属性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9" name="组合 4"/>
          <p:cNvGrpSpPr/>
          <p:nvPr/>
        </p:nvGrpSpPr>
        <p:grpSpPr>
          <a:xfrm>
            <a:off x="1055688" y="2579688"/>
            <a:ext cx="7680325" cy="669925"/>
            <a:chOff x="1055688" y="3223161"/>
            <a:chExt cx="7680325" cy="669925"/>
          </a:xfrm>
        </p:grpSpPr>
        <p:grpSp>
          <p:nvGrpSpPr>
            <p:cNvPr id="5187" name="组合 153"/>
            <p:cNvGrpSpPr/>
            <p:nvPr/>
          </p:nvGrpSpPr>
          <p:grpSpPr>
            <a:xfrm>
              <a:off x="1106488" y="3223161"/>
              <a:ext cx="7629525" cy="669925"/>
              <a:chOff x="1029300" y="5045322"/>
              <a:chExt cx="7628925" cy="669008"/>
            </a:xfrm>
          </p:grpSpPr>
          <p:grpSp>
            <p:nvGrpSpPr>
              <p:cNvPr id="5190" name="组合 219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7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1442" y="5394349"/>
                  <a:ext cx="5806618" cy="31998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5196" name="组合 22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7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21433" y="4868192"/>
                    <a:ext cx="6136792" cy="72076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7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2714" y="4983920"/>
                    <a:ext cx="5689152" cy="4913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70" name="Line 188"/>
              <p:cNvSpPr>
                <a:spLocks noChangeShapeType="1"/>
              </p:cNvSpPr>
              <p:nvPr/>
            </p:nvSpPr>
            <p:spPr bwMode="auto">
              <a:xfrm flipH="1">
                <a:off x="1500750" y="5330681"/>
                <a:ext cx="1498482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5192" name="组合 221"/>
              <p:cNvGrpSpPr/>
              <p:nvPr/>
            </p:nvGrpSpPr>
            <p:grpSpPr>
              <a:xfrm>
                <a:off x="1029300" y="5045322"/>
                <a:ext cx="635025" cy="637257"/>
                <a:chOff x="1098627" y="4776118"/>
                <a:chExt cx="903287" cy="906462"/>
              </a:xfrm>
            </p:grpSpPr>
            <p:sp>
              <p:nvSpPr>
                <p:cNvPr id="72" name="Oval 148"/>
                <p:cNvSpPr>
                  <a:spLocks noChangeArrowheads="1"/>
                </p:cNvSpPr>
                <p:nvPr/>
              </p:nvSpPr>
              <p:spPr bwMode="auto">
                <a:xfrm>
                  <a:off x="1098627" y="4776118"/>
                  <a:ext cx="903180" cy="9065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A3D3FF"/>
                    </a:gs>
                    <a:gs pos="100000">
                      <a:srgbClr val="B9E9FF"/>
                    </a:gs>
                  </a:gsLst>
                  <a:lin ang="27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Black" panose="020B0A04020102020204" pitchFamily="34" charset="0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73" name="Oval 151"/>
                <p:cNvSpPr>
                  <a:spLocks noChangeArrowheads="1"/>
                </p:cNvSpPr>
                <p:nvPr/>
              </p:nvSpPr>
              <p:spPr bwMode="auto">
                <a:xfrm>
                  <a:off x="1414740" y="4803178"/>
                  <a:ext cx="241600" cy="2412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5188" name="TextBox 163"/>
            <p:cNvSpPr txBox="1"/>
            <p:nvPr/>
          </p:nvSpPr>
          <p:spPr>
            <a:xfrm>
              <a:off x="1055688" y="3340636"/>
              <a:ext cx="792162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5.2.1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89" name="TextBox 168"/>
            <p:cNvSpPr txBox="1"/>
            <p:nvPr/>
          </p:nvSpPr>
          <p:spPr>
            <a:xfrm>
              <a:off x="3213100" y="3324761"/>
              <a:ext cx="293934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边框属性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30" name="组合 2"/>
          <p:cNvGrpSpPr/>
          <p:nvPr/>
        </p:nvGrpSpPr>
        <p:grpSpPr>
          <a:xfrm>
            <a:off x="1055688" y="3271838"/>
            <a:ext cx="7680325" cy="701675"/>
            <a:chOff x="1055688" y="3915311"/>
            <a:chExt cx="7680325" cy="701675"/>
          </a:xfrm>
        </p:grpSpPr>
        <p:grpSp>
          <p:nvGrpSpPr>
            <p:cNvPr id="5174" name="组合 155"/>
            <p:cNvGrpSpPr/>
            <p:nvPr/>
          </p:nvGrpSpPr>
          <p:grpSpPr>
            <a:xfrm>
              <a:off x="1328738" y="3948648"/>
              <a:ext cx="7407275" cy="668338"/>
              <a:chOff x="1252258" y="5045323"/>
              <a:chExt cx="7405967" cy="669007"/>
            </a:xfrm>
          </p:grpSpPr>
          <p:grpSp>
            <p:nvGrpSpPr>
              <p:cNvPr id="5180" name="组合 212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65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0436" y="5393590"/>
                  <a:ext cx="5807637" cy="32074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5184" name="组合 216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67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17272" y="4868193"/>
                    <a:ext cx="6140953" cy="7204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EB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68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1703" y="4984197"/>
                    <a:ext cx="5690183" cy="49047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63" name="Line 188"/>
              <p:cNvSpPr>
                <a:spLocks noChangeShapeType="1"/>
              </p:cNvSpPr>
              <p:nvPr/>
            </p:nvSpPr>
            <p:spPr bwMode="auto">
              <a:xfrm flipH="1">
                <a:off x="1499864" y="5329770"/>
                <a:ext cx="1498335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64" name="Oval 151"/>
              <p:cNvSpPr>
                <a:spLocks noChangeArrowheads="1"/>
              </p:cNvSpPr>
              <p:nvPr/>
            </p:nvSpPr>
            <p:spPr bwMode="auto">
              <a:xfrm>
                <a:off x="1252258" y="5064392"/>
                <a:ext cx="169832" cy="170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5175" name="组合 159"/>
            <p:cNvGrpSpPr/>
            <p:nvPr/>
          </p:nvGrpSpPr>
          <p:grpSpPr>
            <a:xfrm>
              <a:off x="1112838" y="3915311"/>
              <a:ext cx="635000" cy="636587"/>
              <a:chOff x="1190461" y="2772022"/>
              <a:chExt cx="635025" cy="637257"/>
            </a:xfrm>
          </p:grpSpPr>
          <p:sp>
            <p:nvSpPr>
              <p:cNvPr id="39" name="Oval 148"/>
              <p:cNvSpPr>
                <a:spLocks noChangeArrowheads="1"/>
              </p:cNvSpPr>
              <p:nvPr/>
            </p:nvSpPr>
            <p:spPr bwMode="auto">
              <a:xfrm>
                <a:off x="1190461" y="2772022"/>
                <a:ext cx="635025" cy="637257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40" name="Oval 151"/>
              <p:cNvSpPr>
                <a:spLocks noChangeArrowheads="1"/>
              </p:cNvSpPr>
              <p:nvPr/>
            </p:nvSpPr>
            <p:spPr bwMode="auto">
              <a:xfrm>
                <a:off x="1412720" y="2791092"/>
                <a:ext cx="169869" cy="17004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sp>
          <p:nvSpPr>
            <p:cNvPr id="5176" name="TextBox 164"/>
            <p:cNvSpPr txBox="1"/>
            <p:nvPr/>
          </p:nvSpPr>
          <p:spPr>
            <a:xfrm>
              <a:off x="1055688" y="4064536"/>
              <a:ext cx="792162" cy="368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5.2.2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77" name="TextBox 169"/>
            <p:cNvSpPr txBox="1"/>
            <p:nvPr/>
          </p:nvSpPr>
          <p:spPr>
            <a:xfrm>
              <a:off x="3213099" y="4051836"/>
              <a:ext cx="306352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内边距属性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31" name="组合 1"/>
          <p:cNvGrpSpPr/>
          <p:nvPr/>
        </p:nvGrpSpPr>
        <p:grpSpPr>
          <a:xfrm>
            <a:off x="1055688" y="3994150"/>
            <a:ext cx="7680325" cy="704850"/>
            <a:chOff x="1055688" y="4637623"/>
            <a:chExt cx="7680325" cy="704850"/>
          </a:xfrm>
        </p:grpSpPr>
        <p:grpSp>
          <p:nvGrpSpPr>
            <p:cNvPr id="5161" name="组合 156"/>
            <p:cNvGrpSpPr/>
            <p:nvPr/>
          </p:nvGrpSpPr>
          <p:grpSpPr>
            <a:xfrm>
              <a:off x="1328738" y="4674136"/>
              <a:ext cx="7407275" cy="668337"/>
              <a:chOff x="1252258" y="5045323"/>
              <a:chExt cx="7405967" cy="669007"/>
            </a:xfrm>
          </p:grpSpPr>
          <p:grpSp>
            <p:nvGrpSpPr>
              <p:cNvPr id="5167" name="组合 205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58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0436" y="5393591"/>
                  <a:ext cx="5807637" cy="32073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5171" name="组合 209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60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17272" y="4868193"/>
                    <a:ext cx="6140953" cy="72044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61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1703" y="4984196"/>
                    <a:ext cx="5690183" cy="49047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56" name="Line 188"/>
              <p:cNvSpPr>
                <a:spLocks noChangeShapeType="1"/>
              </p:cNvSpPr>
              <p:nvPr/>
            </p:nvSpPr>
            <p:spPr bwMode="auto">
              <a:xfrm flipH="1">
                <a:off x="1499864" y="5329770"/>
                <a:ext cx="1498335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57" name="Oval 151"/>
              <p:cNvSpPr>
                <a:spLocks noChangeArrowheads="1"/>
              </p:cNvSpPr>
              <p:nvPr/>
            </p:nvSpPr>
            <p:spPr bwMode="auto">
              <a:xfrm>
                <a:off x="1252258" y="5064392"/>
                <a:ext cx="169832" cy="1700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5162" name="组合 160"/>
            <p:cNvGrpSpPr/>
            <p:nvPr/>
          </p:nvGrpSpPr>
          <p:grpSpPr>
            <a:xfrm>
              <a:off x="1112838" y="4637623"/>
              <a:ext cx="635000" cy="636588"/>
              <a:chOff x="1190461" y="2772022"/>
              <a:chExt cx="635025" cy="637257"/>
            </a:xfrm>
          </p:grpSpPr>
          <p:sp>
            <p:nvSpPr>
              <p:cNvPr id="37" name="Oval 148"/>
              <p:cNvSpPr>
                <a:spLocks noChangeArrowheads="1"/>
              </p:cNvSpPr>
              <p:nvPr/>
            </p:nvSpPr>
            <p:spPr bwMode="auto">
              <a:xfrm>
                <a:off x="1190461" y="2772022"/>
                <a:ext cx="635025" cy="637257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38" name="Oval 151"/>
              <p:cNvSpPr>
                <a:spLocks noChangeArrowheads="1"/>
              </p:cNvSpPr>
              <p:nvPr/>
            </p:nvSpPr>
            <p:spPr bwMode="auto">
              <a:xfrm>
                <a:off x="1412720" y="2791092"/>
                <a:ext cx="169869" cy="17004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sp>
          <p:nvSpPr>
            <p:cNvPr id="5163" name="TextBox 165"/>
            <p:cNvSpPr txBox="1"/>
            <p:nvPr/>
          </p:nvSpPr>
          <p:spPr>
            <a:xfrm>
              <a:off x="1055688" y="4786848"/>
              <a:ext cx="792162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5.2.3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4" name="TextBox 170"/>
            <p:cNvSpPr txBox="1"/>
            <p:nvPr/>
          </p:nvSpPr>
          <p:spPr>
            <a:xfrm>
              <a:off x="3213100" y="4778911"/>
              <a:ext cx="324414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外边距属性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132" name="图片 1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3" y="1857375"/>
            <a:ext cx="1633537" cy="523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3" name="组合 2"/>
          <p:cNvGrpSpPr/>
          <p:nvPr/>
        </p:nvGrpSpPr>
        <p:grpSpPr>
          <a:xfrm>
            <a:off x="1055688" y="4694238"/>
            <a:ext cx="7680325" cy="701675"/>
            <a:chOff x="1055688" y="3915311"/>
            <a:chExt cx="7680325" cy="701675"/>
          </a:xfrm>
        </p:grpSpPr>
        <p:grpSp>
          <p:nvGrpSpPr>
            <p:cNvPr id="5148" name="组合 155"/>
            <p:cNvGrpSpPr/>
            <p:nvPr/>
          </p:nvGrpSpPr>
          <p:grpSpPr>
            <a:xfrm>
              <a:off x="1328738" y="3948648"/>
              <a:ext cx="7407275" cy="668338"/>
              <a:chOff x="1252258" y="5045323"/>
              <a:chExt cx="7405967" cy="669007"/>
            </a:xfrm>
          </p:grpSpPr>
          <p:grpSp>
            <p:nvGrpSpPr>
              <p:cNvPr id="5154" name="组合 212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69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0436" y="5393590"/>
                  <a:ext cx="5807637" cy="32074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5158" name="组合 216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75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17272" y="4868193"/>
                    <a:ext cx="6140953" cy="7204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EB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78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1703" y="4984197"/>
                    <a:ext cx="5690183" cy="49047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62" name="Line 188"/>
              <p:cNvSpPr>
                <a:spLocks noChangeShapeType="1"/>
              </p:cNvSpPr>
              <p:nvPr/>
            </p:nvSpPr>
            <p:spPr bwMode="auto">
              <a:xfrm flipH="1">
                <a:off x="1499864" y="5329770"/>
                <a:ext cx="1498335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66" name="Oval 151"/>
              <p:cNvSpPr>
                <a:spLocks noChangeArrowheads="1"/>
              </p:cNvSpPr>
              <p:nvPr/>
            </p:nvSpPr>
            <p:spPr bwMode="auto">
              <a:xfrm>
                <a:off x="1252258" y="5064392"/>
                <a:ext cx="169832" cy="170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5149" name="组合 159"/>
            <p:cNvGrpSpPr/>
            <p:nvPr/>
          </p:nvGrpSpPr>
          <p:grpSpPr>
            <a:xfrm>
              <a:off x="1112838" y="3915311"/>
              <a:ext cx="635000" cy="636587"/>
              <a:chOff x="1190461" y="2772022"/>
              <a:chExt cx="635025" cy="637257"/>
            </a:xfrm>
          </p:grpSpPr>
          <p:sp>
            <p:nvSpPr>
              <p:cNvPr id="54" name="Oval 148"/>
              <p:cNvSpPr>
                <a:spLocks noChangeArrowheads="1"/>
              </p:cNvSpPr>
              <p:nvPr/>
            </p:nvSpPr>
            <p:spPr bwMode="auto">
              <a:xfrm>
                <a:off x="1190461" y="2772022"/>
                <a:ext cx="635025" cy="637257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55" name="Oval 151"/>
              <p:cNvSpPr>
                <a:spLocks noChangeArrowheads="1"/>
              </p:cNvSpPr>
              <p:nvPr/>
            </p:nvSpPr>
            <p:spPr bwMode="auto">
              <a:xfrm>
                <a:off x="1412720" y="2791092"/>
                <a:ext cx="169869" cy="17004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sp>
          <p:nvSpPr>
            <p:cNvPr id="5150" name="TextBox 164"/>
            <p:cNvSpPr txBox="1"/>
            <p:nvPr/>
          </p:nvSpPr>
          <p:spPr>
            <a:xfrm>
              <a:off x="1055688" y="4064536"/>
              <a:ext cx="792162" cy="368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5.2.4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51" name="TextBox 169"/>
            <p:cNvSpPr txBox="1"/>
            <p:nvPr/>
          </p:nvSpPr>
          <p:spPr>
            <a:xfrm>
              <a:off x="3213099" y="4051836"/>
              <a:ext cx="306352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背景属性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34" name="组合 1"/>
          <p:cNvGrpSpPr/>
          <p:nvPr/>
        </p:nvGrpSpPr>
        <p:grpSpPr>
          <a:xfrm>
            <a:off x="1055688" y="5416550"/>
            <a:ext cx="7680325" cy="704850"/>
            <a:chOff x="1055688" y="4637623"/>
            <a:chExt cx="7680325" cy="704850"/>
          </a:xfrm>
        </p:grpSpPr>
        <p:grpSp>
          <p:nvGrpSpPr>
            <p:cNvPr id="5135" name="组合 156"/>
            <p:cNvGrpSpPr/>
            <p:nvPr/>
          </p:nvGrpSpPr>
          <p:grpSpPr>
            <a:xfrm>
              <a:off x="1328738" y="4674136"/>
              <a:ext cx="7407275" cy="668337"/>
              <a:chOff x="1252258" y="5045323"/>
              <a:chExt cx="7405967" cy="669007"/>
            </a:xfrm>
          </p:grpSpPr>
          <p:grpSp>
            <p:nvGrpSpPr>
              <p:cNvPr id="5141" name="组合 205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89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0436" y="5393591"/>
                  <a:ext cx="5807637" cy="32073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5145" name="组合 209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91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17272" y="4868193"/>
                    <a:ext cx="6140953" cy="72044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92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1703" y="4984196"/>
                    <a:ext cx="5690183" cy="49047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87" name="Line 188"/>
              <p:cNvSpPr>
                <a:spLocks noChangeShapeType="1"/>
              </p:cNvSpPr>
              <p:nvPr/>
            </p:nvSpPr>
            <p:spPr bwMode="auto">
              <a:xfrm flipH="1">
                <a:off x="1499864" y="5329770"/>
                <a:ext cx="1498335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88" name="Oval 151"/>
              <p:cNvSpPr>
                <a:spLocks noChangeArrowheads="1"/>
              </p:cNvSpPr>
              <p:nvPr/>
            </p:nvSpPr>
            <p:spPr bwMode="auto">
              <a:xfrm>
                <a:off x="1252258" y="5064392"/>
                <a:ext cx="169832" cy="1700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5136" name="组合 160"/>
            <p:cNvGrpSpPr/>
            <p:nvPr/>
          </p:nvGrpSpPr>
          <p:grpSpPr>
            <a:xfrm>
              <a:off x="1112838" y="4637623"/>
              <a:ext cx="635000" cy="636588"/>
              <a:chOff x="1190461" y="2772022"/>
              <a:chExt cx="635025" cy="637257"/>
            </a:xfrm>
          </p:grpSpPr>
          <p:sp>
            <p:nvSpPr>
              <p:cNvPr id="84" name="Oval 148"/>
              <p:cNvSpPr>
                <a:spLocks noChangeArrowheads="1"/>
              </p:cNvSpPr>
              <p:nvPr/>
            </p:nvSpPr>
            <p:spPr bwMode="auto">
              <a:xfrm>
                <a:off x="1190461" y="2772022"/>
                <a:ext cx="635025" cy="637257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85" name="Oval 151"/>
              <p:cNvSpPr>
                <a:spLocks noChangeArrowheads="1"/>
              </p:cNvSpPr>
              <p:nvPr/>
            </p:nvSpPr>
            <p:spPr bwMode="auto">
              <a:xfrm>
                <a:off x="1412720" y="2791092"/>
                <a:ext cx="169869" cy="17004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sp>
          <p:nvSpPr>
            <p:cNvPr id="5137" name="TextBox 165"/>
            <p:cNvSpPr txBox="1"/>
            <p:nvPr/>
          </p:nvSpPr>
          <p:spPr>
            <a:xfrm>
              <a:off x="1055688" y="4786848"/>
              <a:ext cx="792162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5.2.5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38" name="TextBox 170"/>
            <p:cNvSpPr txBox="1"/>
            <p:nvPr/>
          </p:nvSpPr>
          <p:spPr>
            <a:xfrm>
              <a:off x="3213100" y="4778911"/>
              <a:ext cx="324414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盒子的宽与高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242" y="2204612"/>
            <a:ext cx="6836093" cy="20097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020">
              <a:lnSpc>
                <a:spcPct val="100000"/>
              </a:lnSpc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属性名</a:t>
            </a:r>
            <a:r>
              <a:rPr sz="1200" spc="-40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200" b="1" spc="-4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background-</a:t>
            </a:r>
            <a:r>
              <a:rPr sz="1200"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color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（bgc）</a:t>
            </a:r>
            <a:endParaRPr sz="120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latin typeface="PMingLiU"/>
                <a:cs typeface="PMingLiU"/>
              </a:rPr>
              <a:t>属性值</a:t>
            </a:r>
            <a:r>
              <a:rPr sz="1200" spc="-50" dirty="0">
                <a:latin typeface="PMingLiU"/>
                <a:cs typeface="PMingLiU"/>
              </a:rPr>
              <a:t>：</a:t>
            </a:r>
            <a:endParaRPr sz="12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颜色取值</a:t>
            </a:r>
            <a:r>
              <a:rPr sz="1050" spc="-40" dirty="0">
                <a:latin typeface="PMingLiU"/>
                <a:cs typeface="PMingLiU"/>
              </a:rPr>
              <a:t>：</a:t>
            </a:r>
            <a:r>
              <a:rPr sz="1050" spc="-20" dirty="0">
                <a:latin typeface="PMingLiU"/>
                <a:cs typeface="PMingLiU"/>
              </a:rPr>
              <a:t>关键字</a:t>
            </a:r>
            <a:r>
              <a:rPr sz="1050" spc="-40" dirty="0">
                <a:latin typeface="PMingLiU"/>
                <a:cs typeface="PMingLiU"/>
              </a:rPr>
              <a:t>、</a:t>
            </a:r>
            <a:r>
              <a:rPr sz="1050" spc="175" dirty="0">
                <a:latin typeface="PMingLiU"/>
                <a:cs typeface="PMingLiU"/>
              </a:rPr>
              <a:t>rgb</a:t>
            </a:r>
            <a:r>
              <a:rPr sz="1050" spc="-20" dirty="0">
                <a:latin typeface="PMingLiU"/>
                <a:cs typeface="PMingLiU"/>
              </a:rPr>
              <a:t>表示法</a:t>
            </a:r>
            <a:r>
              <a:rPr sz="1050" spc="-40" dirty="0">
                <a:latin typeface="PMingLiU"/>
                <a:cs typeface="PMingLiU"/>
              </a:rPr>
              <a:t>、</a:t>
            </a:r>
            <a:r>
              <a:rPr sz="1050" spc="200" dirty="0">
                <a:latin typeface="PMingLiU"/>
                <a:cs typeface="PMingLiU"/>
              </a:rPr>
              <a:t>rgba</a:t>
            </a:r>
            <a:r>
              <a:rPr sz="1050" spc="-20" dirty="0">
                <a:latin typeface="PMingLiU"/>
                <a:cs typeface="PMingLiU"/>
              </a:rPr>
              <a:t>表示法</a:t>
            </a:r>
            <a:r>
              <a:rPr sz="1050" spc="-40" dirty="0">
                <a:latin typeface="PMingLiU"/>
                <a:cs typeface="PMingLiU"/>
              </a:rPr>
              <a:t>、</a:t>
            </a:r>
            <a:r>
              <a:rPr sz="1050" spc="-20" dirty="0">
                <a:latin typeface="PMingLiU"/>
                <a:cs typeface="PMingLiU"/>
              </a:rPr>
              <a:t>十六进制</a:t>
            </a:r>
            <a:r>
              <a:rPr sz="1050" spc="-25" dirty="0">
                <a:latin typeface="PMingLiU"/>
                <a:cs typeface="PMingLiU"/>
              </a:rPr>
              <a:t>……</a:t>
            </a:r>
            <a:endParaRPr sz="105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05"/>
              </a:spcBef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注意点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endParaRPr sz="12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背景颜色默认值是</a:t>
            </a:r>
            <a:r>
              <a:rPr sz="1050" b="1" spc="-2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透明</a:t>
            </a:r>
            <a:r>
              <a:rPr sz="1050" spc="5" dirty="0">
                <a:latin typeface="PMingLiU"/>
                <a:cs typeface="PMingLiU"/>
              </a:rPr>
              <a:t>： </a:t>
            </a:r>
            <a:r>
              <a:rPr sz="1050" spc="135" dirty="0">
                <a:latin typeface="PMingLiU"/>
                <a:cs typeface="PMingLiU"/>
              </a:rPr>
              <a:t>rgba(0,0,0,0</a:t>
            </a:r>
            <a:r>
              <a:rPr sz="1050" spc="40" dirty="0">
                <a:latin typeface="PMingLiU"/>
                <a:cs typeface="PMingLiU"/>
              </a:rPr>
              <a:t>) 、</a:t>
            </a:r>
            <a:r>
              <a:rPr sz="1050" spc="165" dirty="0">
                <a:latin typeface="PMingLiU"/>
                <a:cs typeface="PMingLiU"/>
              </a:rPr>
              <a:t>transparent</a:t>
            </a:r>
            <a:endParaRPr sz="105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175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背景颜色不会影响盒子大小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并且还能看清盒子的大小和位置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一般在布局中会习惯先给盒子设置背景颜</a:t>
            </a:r>
            <a:r>
              <a:rPr sz="1050" spc="-50" dirty="0">
                <a:latin typeface="PMingLiU"/>
                <a:cs typeface="PMingLiU"/>
              </a:rPr>
              <a:t>色</a:t>
            </a:r>
            <a:endParaRPr sz="1050">
              <a:latin typeface="PMingLiU"/>
              <a:cs typeface="PMingLiU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67520" y="1440294"/>
            <a:ext cx="2358523" cy="2360876"/>
          </a:xfrm>
          <a:prstGeom prst="rect">
            <a:avLst/>
          </a:prstGeom>
        </p:spPr>
      </p:pic>
      <p:sp>
        <p:nvSpPr>
          <p:cNvPr id="28681" name="矩形 23"/>
          <p:cNvSpPr/>
          <p:nvPr/>
        </p:nvSpPr>
        <p:spPr>
          <a:xfrm>
            <a:off x="211773" y="807720"/>
            <a:ext cx="6007100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、设置背景颜色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9700" name="矩形 23"/>
          <p:cNvSpPr/>
          <p:nvPr/>
        </p:nvSpPr>
        <p:spPr>
          <a:xfrm>
            <a:off x="633413" y="1211580"/>
            <a:ext cx="6007100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、设置背景图像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_s13317"/>
          <p:cNvSpPr/>
          <p:nvPr/>
        </p:nvSpPr>
        <p:spPr>
          <a:xfrm>
            <a:off x="4662488" y="3143250"/>
            <a:ext cx="4249737" cy="51276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solid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algn="r" eaLnBrk="1" hangingPunct="1"/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background-image </a:t>
            </a:r>
            <a:r>
              <a:rPr lang="zh-CN" altLang="en-US" b="1" dirty="0">
                <a:solidFill>
                  <a:srgbClr val="00ACE6"/>
                </a:solidFill>
                <a:latin typeface="Arial" panose="020B0604020202020204" pitchFamily="34" charset="0"/>
              </a:rPr>
              <a:t>:背景颜色属性</a:t>
            </a:r>
            <a:endParaRPr lang="zh-CN" altLang="en-US" b="1" dirty="0">
              <a:solidFill>
                <a:srgbClr val="00ACE6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21" descr="t01f34c2027d797dbf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4738" y="3998913"/>
            <a:ext cx="3810000" cy="25415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612775" y="3384550"/>
            <a:ext cx="4873625" cy="3155950"/>
            <a:chOff x="612219" y="3124984"/>
            <a:chExt cx="4874179" cy="3155166"/>
          </a:xfrm>
        </p:grpSpPr>
        <p:sp>
          <p:nvSpPr>
            <p:cNvPr id="29705" name="矩形 2"/>
            <p:cNvSpPr/>
            <p:nvPr/>
          </p:nvSpPr>
          <p:spPr>
            <a:xfrm>
              <a:off x="612219" y="3124984"/>
              <a:ext cx="126188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例如：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706" name="组合 49"/>
            <p:cNvGrpSpPr/>
            <p:nvPr/>
          </p:nvGrpSpPr>
          <p:grpSpPr>
            <a:xfrm>
              <a:off x="632305" y="3917491"/>
              <a:ext cx="4854093" cy="2362659"/>
              <a:chOff x="632305" y="3993693"/>
              <a:chExt cx="4854093" cy="236265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632859" y="4156624"/>
                <a:ext cx="4853539" cy="19394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body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{</a:t>
                </a:r>
                <a:endPara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background-color:#CCC; 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>
                        <a:lumMod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background-image:url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(images/jianbian.jpg);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}   </a:t>
                </a:r>
                <a:endPara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 bwMode="auto">
              <a:xfrm>
                <a:off x="632859" y="3993152"/>
                <a:ext cx="4135907" cy="2363200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628650" y="2522538"/>
            <a:ext cx="7931150" cy="839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中，还可以将图像作为</a:t>
            </a:r>
            <a:r>
              <a:rPr lang="zh-CN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网页元素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的背景，通过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background-image</a:t>
            </a:r>
            <a:r>
              <a:rPr lang="zh-CN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217" y="1624222"/>
            <a:ext cx="5102543" cy="1974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65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3020">
              <a:lnSpc>
                <a:spcPct val="100000"/>
              </a:lnSpc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属性名</a:t>
            </a:r>
            <a:r>
              <a:rPr sz="1200" spc="-40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200" b="1" spc="-4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background-</a:t>
            </a:r>
            <a:r>
              <a:rPr sz="1200"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image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（bgi）</a:t>
            </a:r>
            <a:endParaRPr sz="120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latin typeface="PMingLiU"/>
                <a:cs typeface="PMingLiU"/>
              </a:rPr>
              <a:t>属性值</a:t>
            </a:r>
            <a:r>
              <a:rPr sz="1200" spc="-50" dirty="0">
                <a:latin typeface="PMingLiU"/>
                <a:cs typeface="PMingLiU"/>
              </a:rPr>
              <a:t>：</a:t>
            </a:r>
            <a:r>
              <a:rPr lang="en-US" sz="1200">
                <a:latin typeface="Courier New" panose="02070309020205020404"/>
                <a:sym typeface="+mn-ea"/>
              </a:rPr>
              <a:t>background-image </a:t>
            </a:r>
            <a:r>
              <a:rPr lang="zh-TW" sz="1200">
                <a:latin typeface="Courier New" panose="02070309020205020404"/>
                <a:ea typeface="Courier New" panose="02070309020205020404"/>
                <a:sym typeface="+mn-ea"/>
              </a:rPr>
              <a:t>: </a:t>
            </a:r>
            <a:r>
              <a:rPr lang="en-US" sz="1200">
                <a:latin typeface="Courier New" panose="02070309020205020404"/>
                <a:sym typeface="+mn-ea"/>
              </a:rPr>
              <a:t>none </a:t>
            </a:r>
            <a:r>
              <a:rPr lang="zh-TW" sz="1200">
                <a:latin typeface="Courier New" panose="02070309020205020404"/>
                <a:ea typeface="Courier New" panose="02070309020205020404"/>
                <a:sym typeface="+mn-ea"/>
              </a:rPr>
              <a:t>| </a:t>
            </a:r>
            <a:r>
              <a:rPr lang="en-US" sz="1200">
                <a:latin typeface="Courier New" panose="02070309020205020404"/>
                <a:sym typeface="+mn-ea"/>
              </a:rPr>
              <a:t>url （url</a:t>
            </a:r>
            <a:r>
              <a:rPr lang="zh-TW" sz="1200">
                <a:latin typeface="Courier New" panose="02070309020205020404"/>
                <a:ea typeface="Courier New" panose="02070309020205020404"/>
                <a:sym typeface="+mn-ea"/>
              </a:rPr>
              <a:t>）</a:t>
            </a:r>
            <a:endParaRPr sz="120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注意点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endParaRPr sz="12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spc="-20" dirty="0">
                <a:latin typeface="PMingLiU"/>
                <a:cs typeface="PMingLiU"/>
              </a:rPr>
              <a:t>背景图片默认是在水平和垂直方向平铺</a:t>
            </a:r>
            <a:r>
              <a:rPr sz="1050" spc="-50" dirty="0">
                <a:latin typeface="PMingLiU"/>
                <a:cs typeface="PMingLiU"/>
              </a:rPr>
              <a:t>的</a:t>
            </a:r>
            <a:endParaRPr sz="105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175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spc="-20" dirty="0">
                <a:latin typeface="PMingLiU"/>
                <a:cs typeface="PMingLiU"/>
              </a:rPr>
              <a:t>背景图片仅仅是指给盒子起到装饰效果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类似于背景颜色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是不能撑开盒子</a:t>
            </a:r>
            <a:r>
              <a:rPr sz="1050" spc="-50" dirty="0">
                <a:latin typeface="PMingLiU"/>
                <a:cs typeface="PMingLiU"/>
              </a:rPr>
              <a:t>的</a:t>
            </a:r>
            <a:endParaRPr sz="1050">
              <a:latin typeface="PMingLiU"/>
              <a:cs typeface="PMingLiU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15608" y="1611896"/>
            <a:ext cx="2122551" cy="2123505"/>
          </a:xfrm>
          <a:prstGeom prst="rect">
            <a:avLst/>
          </a:prstGeom>
        </p:spPr>
      </p:pic>
      <p:sp>
        <p:nvSpPr>
          <p:cNvPr id="29700" name="矩形 23"/>
          <p:cNvSpPr/>
          <p:nvPr/>
        </p:nvSpPr>
        <p:spPr>
          <a:xfrm>
            <a:off x="230188" y="807720"/>
            <a:ext cx="6007100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、设置背景图像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24" name="矩形 23"/>
          <p:cNvSpPr/>
          <p:nvPr/>
        </p:nvSpPr>
        <p:spPr>
          <a:xfrm>
            <a:off x="679133" y="1016000"/>
            <a:ext cx="6007100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、设置背景图像平铺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_s15370"/>
          <p:cNvSpPr/>
          <p:nvPr/>
        </p:nvSpPr>
        <p:spPr>
          <a:xfrm>
            <a:off x="803275" y="1804670"/>
            <a:ext cx="3201988" cy="571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ACE6"/>
            </a:solidFill>
            <a:prstDash val="dashDot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dirty="0">
                <a:solidFill>
                  <a:srgbClr val="00ACE6"/>
                </a:solidFill>
                <a:latin typeface="Arial" panose="020B0604020202020204" pitchFamily="34" charset="0"/>
              </a:rPr>
              <a:t>background-repeat图像平铺属性</a:t>
            </a:r>
            <a:endParaRPr lang="zh-CN" altLang="en-US" sz="1600" dirty="0">
              <a:solidFill>
                <a:srgbClr val="00ACE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Group 28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</p:nvPr>
        </p:nvGraphicFramePr>
        <p:xfrm>
          <a:off x="920115" y="2545715"/>
          <a:ext cx="6232525" cy="201104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20850"/>
                <a:gridCol w="4511675"/>
              </a:tblGrid>
              <a:tr h="346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平铺属性值</a:t>
                      </a:r>
                      <a:endParaRPr kumimoji="0" lang="zh-CN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8187" marR="88187" marT="44076" marB="44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含义</a:t>
                      </a:r>
                      <a:endParaRPr kumimoji="0" lang="zh-CN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8187" marR="88187" marT="44076" marB="44076" anchor="ctr" horzOverflow="overflow"/>
                </a:tc>
              </a:tr>
              <a:tr h="45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repeat</a:t>
                      </a:r>
                      <a:endParaRPr kumimoji="0" lang="zh-CN" altLang="zh-CN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CE6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8187" marR="88187" marT="44076" marB="44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沿水平和竖直两个方向平铺（默认值）</a:t>
                      </a:r>
                      <a:endParaRPr kumimoji="0" 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8187" marR="88187" marT="44076" marB="44076" anchor="ctr" horzOverflow="overflow"/>
                </a:tc>
              </a:tr>
              <a:tr h="454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no-repeat</a:t>
                      </a:r>
                      <a:endParaRPr kumimoji="0" lang="zh-CN" altLang="zh-CN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CE6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8187" marR="88187" marT="44076" marB="44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不平铺（图像位于元素的左上角，只显示一次）</a:t>
                      </a:r>
                      <a:endParaRPr kumimoji="0" 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8187" marR="88187" marT="44076" marB="44076" anchor="ctr" horzOverflow="overflow"/>
                </a:tc>
              </a:tr>
              <a:tr h="37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repeat-x</a:t>
                      </a:r>
                      <a:endParaRPr kumimoji="0" lang="zh-CN" altLang="zh-CN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CE6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8187" marR="88187" marT="44076" marB="44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只沿水平方向平铺</a:t>
                      </a:r>
                      <a:endParaRPr kumimoji="0" 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8187" marR="88187" marT="44076" marB="44076" anchor="ctr" horzOverflow="overflow"/>
                </a:tc>
              </a:tr>
              <a:tr h="37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repeat-y</a:t>
                      </a:r>
                      <a:endParaRPr kumimoji="0" lang="zh-CN" altLang="zh-CN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CE6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8187" marR="88187" marT="44076" marB="44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只沿竖直方向平铺</a:t>
                      </a:r>
                      <a:endParaRPr kumimoji="0" 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8187" marR="88187" marT="44076" marB="44076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48" name="矩形 23"/>
          <p:cNvSpPr/>
          <p:nvPr/>
        </p:nvSpPr>
        <p:spPr>
          <a:xfrm>
            <a:off x="620713" y="1016000"/>
            <a:ext cx="6007100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、设置背景图像的位置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_s15372"/>
          <p:cNvSpPr/>
          <p:nvPr/>
        </p:nvSpPr>
        <p:spPr>
          <a:xfrm>
            <a:off x="582613" y="1792288"/>
            <a:ext cx="3395662" cy="56991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dashDot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dirty="0">
                <a:solidFill>
                  <a:srgbClr val="00ACE6"/>
                </a:solidFill>
                <a:latin typeface="Arial" panose="020B0604020202020204" pitchFamily="34" charset="0"/>
              </a:rPr>
              <a:t>background-position图像位置属性</a:t>
            </a:r>
            <a:endParaRPr lang="zh-CN" altLang="en-US" sz="1600" dirty="0">
              <a:solidFill>
                <a:srgbClr val="00ACE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Group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5920" y="2579370"/>
          <a:ext cx="4441825" cy="345249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16025"/>
                <a:gridCol w="3225800"/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位置属性取值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694" marB="456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含义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694" marB="45694" anchor="ctr" horzOverflow="overflow"/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单位数值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CE6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694" marB="456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设置图像左上角在元素中的坐标，例如background-position:20px 20px;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CE6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694" marB="45694" anchor="ctr" horzOverflow="overflow"/>
                </a:tc>
              </a:tr>
              <a:tr h="3295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预定义的关键字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CE6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694" marB="456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水平方向值：</a:t>
                      </a:r>
                      <a:r>
                        <a:rPr kumimoji="0" lang="zh-CN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left</a:t>
                      </a:r>
                      <a:r>
                        <a:rPr kumimoji="0" 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zh-CN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center</a:t>
                      </a:r>
                      <a:r>
                        <a:rPr kumimoji="0" 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zh-CN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right</a:t>
                      </a:r>
                      <a:r>
                        <a:rPr kumimoji="0" 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。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694" marB="45694" anchor="ctr" horzOverflow="overflow"/>
                </a:tc>
              </a:tr>
              <a:tr h="3302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垂直方向值：</a:t>
                      </a:r>
                      <a:r>
                        <a:rPr kumimoji="0" lang="zh-CN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top</a:t>
                      </a:r>
                      <a:r>
                        <a:rPr kumimoji="0" 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zh-CN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center</a:t>
                      </a:r>
                      <a:r>
                        <a:rPr kumimoji="0" 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zh-CN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bottom</a:t>
                      </a:r>
                      <a:r>
                        <a:rPr kumimoji="0" 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。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694" marB="45694" anchor="ctr" horzOverflow="overflow"/>
                </a:tc>
              </a:tr>
              <a:tr h="33083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百分比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CE6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694" marB="456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0% 0% ：图像左上角与元素的左上角对齐。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694" marB="45694" anchor="ctr" horzOverflow="overflow"/>
                </a:tc>
              </a:tr>
              <a:tr h="54991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50% 50%：图像50% 50%中心点与元素50% 50%的中心点对齐。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694" marB="45694" anchor="ctr" horzOverflow="overflow"/>
                </a:tc>
              </a:tr>
              <a:tr h="48514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20% 30%：图像20% 30%的点与元素20% 30%的点对齐。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694" marB="45694" anchor="ctr" horzOverflow="overflow"/>
                </a:tc>
              </a:tr>
              <a:tr h="55054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100% 100%：图像右下角与元素的右下角对齐，而不是图像充满元素。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6" marR="91446" marT="45694" marB="45694" anchor="ctr" horzOverflow="overflow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375910" y="4596130"/>
            <a:ext cx="3208655" cy="105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2110" algn="l"/>
              </a:tabLst>
            </a:pPr>
            <a:r>
              <a:rPr sz="135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35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latin typeface="PMingLiU"/>
                <a:cs typeface="PMingLiU"/>
              </a:rPr>
              <a:t>注</a:t>
            </a:r>
            <a:r>
              <a:rPr sz="1600" spc="-10" dirty="0">
                <a:latin typeface="PMingLiU"/>
                <a:cs typeface="PMingLiU"/>
              </a:rPr>
              <a:t>意</a:t>
            </a:r>
            <a:r>
              <a:rPr sz="1600" spc="-10" dirty="0">
                <a:latin typeface="PMingLiU"/>
                <a:cs typeface="PMingLiU"/>
              </a:rPr>
              <a:t>点</a:t>
            </a:r>
            <a:r>
              <a:rPr sz="1600" spc="-50" dirty="0">
                <a:latin typeface="PMingLiU"/>
                <a:cs typeface="PMingLiU"/>
              </a:rPr>
              <a:t>：</a:t>
            </a:r>
            <a:endParaRPr sz="16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40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400" dirty="0">
                <a:latin typeface="Arial" panose="020B0604020202020204"/>
                <a:cs typeface="Arial" panose="020B0604020202020204"/>
              </a:rPr>
              <a:t>	</a:t>
            </a:r>
            <a:r>
              <a:rPr sz="1400" spc="-20" dirty="0">
                <a:latin typeface="PMingLiU"/>
                <a:cs typeface="PMingLiU"/>
              </a:rPr>
              <a:t>方</a:t>
            </a:r>
            <a:r>
              <a:rPr sz="1400" spc="-20" dirty="0">
                <a:latin typeface="PMingLiU"/>
                <a:cs typeface="PMingLiU"/>
              </a:rPr>
              <a:t>位</a:t>
            </a:r>
            <a:r>
              <a:rPr sz="1400" spc="-20" dirty="0">
                <a:latin typeface="PMingLiU"/>
                <a:cs typeface="PMingLiU"/>
              </a:rPr>
              <a:t>名</a:t>
            </a:r>
            <a:r>
              <a:rPr sz="1400" spc="-20" dirty="0">
                <a:latin typeface="PMingLiU"/>
                <a:cs typeface="PMingLiU"/>
              </a:rPr>
              <a:t>词</a:t>
            </a:r>
            <a:r>
              <a:rPr sz="1400" spc="-20" dirty="0">
                <a:latin typeface="PMingLiU"/>
                <a:cs typeface="PMingLiU"/>
              </a:rPr>
              <a:t>取</a:t>
            </a:r>
            <a:r>
              <a:rPr sz="1400" spc="-20" dirty="0">
                <a:latin typeface="PMingLiU"/>
                <a:cs typeface="PMingLiU"/>
              </a:rPr>
              <a:t>值</a:t>
            </a:r>
            <a:r>
              <a:rPr sz="1400" spc="-20" dirty="0">
                <a:latin typeface="PMingLiU"/>
                <a:cs typeface="PMingLiU"/>
              </a:rPr>
              <a:t>和</a:t>
            </a:r>
            <a:r>
              <a:rPr sz="1400" spc="-20" dirty="0">
                <a:latin typeface="PMingLiU"/>
                <a:cs typeface="PMingLiU"/>
              </a:rPr>
              <a:t>坐</a:t>
            </a:r>
            <a:r>
              <a:rPr sz="1400" spc="-20" dirty="0">
                <a:latin typeface="PMingLiU"/>
                <a:cs typeface="PMingLiU"/>
              </a:rPr>
              <a:t>标</a:t>
            </a:r>
            <a:r>
              <a:rPr sz="1400" spc="-20" dirty="0">
                <a:latin typeface="PMingLiU"/>
                <a:cs typeface="PMingLiU"/>
              </a:rPr>
              <a:t>取</a:t>
            </a:r>
            <a:r>
              <a:rPr sz="1400" spc="-20" dirty="0">
                <a:latin typeface="PMingLiU"/>
                <a:cs typeface="PMingLiU"/>
              </a:rPr>
              <a:t>值</a:t>
            </a:r>
            <a:r>
              <a:rPr sz="1400" spc="-20" dirty="0">
                <a:latin typeface="PMingLiU"/>
                <a:cs typeface="PMingLiU"/>
              </a:rPr>
              <a:t>可</a:t>
            </a:r>
            <a:r>
              <a:rPr sz="1400" spc="-20" dirty="0">
                <a:latin typeface="PMingLiU"/>
                <a:cs typeface="PMingLiU"/>
              </a:rPr>
              <a:t>以</a:t>
            </a:r>
            <a:r>
              <a:rPr sz="1400" spc="-20" dirty="0">
                <a:latin typeface="PMingLiU"/>
                <a:cs typeface="PMingLiU"/>
              </a:rPr>
              <a:t>混</a:t>
            </a:r>
            <a:r>
              <a:rPr sz="1400" spc="-20" dirty="0">
                <a:latin typeface="PMingLiU"/>
                <a:cs typeface="PMingLiU"/>
              </a:rPr>
              <a:t>使</a:t>
            </a:r>
            <a:r>
              <a:rPr sz="1400" spc="-20" dirty="0">
                <a:latin typeface="PMingLiU"/>
                <a:cs typeface="PMingLiU"/>
              </a:rPr>
              <a:t>用</a:t>
            </a:r>
            <a:r>
              <a:rPr sz="1400" spc="-40" dirty="0">
                <a:latin typeface="PMingLiU"/>
                <a:cs typeface="PMingLiU"/>
              </a:rPr>
              <a:t>，</a:t>
            </a:r>
            <a:r>
              <a:rPr sz="1400" spc="-20" dirty="0">
                <a:latin typeface="PMingLiU"/>
                <a:cs typeface="PMingLiU"/>
              </a:rPr>
              <a:t>第</a:t>
            </a:r>
            <a:r>
              <a:rPr sz="1400" spc="-20" dirty="0">
                <a:latin typeface="PMingLiU"/>
                <a:cs typeface="PMingLiU"/>
              </a:rPr>
              <a:t>一</a:t>
            </a:r>
            <a:r>
              <a:rPr sz="1400" spc="-20" dirty="0">
                <a:latin typeface="PMingLiU"/>
                <a:cs typeface="PMingLiU"/>
              </a:rPr>
              <a:t>个</a:t>
            </a:r>
            <a:r>
              <a:rPr sz="1400" spc="-20" dirty="0">
                <a:latin typeface="PMingLiU"/>
                <a:cs typeface="PMingLiU"/>
              </a:rPr>
              <a:t>取</a:t>
            </a:r>
            <a:r>
              <a:rPr sz="1400" spc="-20" dirty="0">
                <a:latin typeface="PMingLiU"/>
                <a:cs typeface="PMingLiU"/>
              </a:rPr>
              <a:t>值</a:t>
            </a:r>
            <a:r>
              <a:rPr sz="1400" spc="-20" dirty="0">
                <a:latin typeface="PMingLiU"/>
                <a:cs typeface="PMingLiU"/>
              </a:rPr>
              <a:t>表</a:t>
            </a:r>
            <a:r>
              <a:rPr sz="1400" spc="-20" dirty="0">
                <a:latin typeface="PMingLiU"/>
                <a:cs typeface="PMingLiU"/>
              </a:rPr>
              <a:t>示</a:t>
            </a:r>
            <a:r>
              <a:rPr sz="1400" spc="-20" dirty="0">
                <a:latin typeface="PMingLiU"/>
                <a:cs typeface="PMingLiU"/>
              </a:rPr>
              <a:t>水</a:t>
            </a:r>
            <a:r>
              <a:rPr sz="1400" spc="-20" dirty="0">
                <a:latin typeface="PMingLiU"/>
                <a:cs typeface="PMingLiU"/>
              </a:rPr>
              <a:t>平</a:t>
            </a:r>
            <a:r>
              <a:rPr sz="1400" spc="-40" dirty="0">
                <a:latin typeface="PMingLiU"/>
                <a:cs typeface="PMingLiU"/>
              </a:rPr>
              <a:t>，</a:t>
            </a:r>
            <a:r>
              <a:rPr sz="1400" spc="-20" dirty="0">
                <a:latin typeface="PMingLiU"/>
                <a:cs typeface="PMingLiU"/>
              </a:rPr>
              <a:t>第</a:t>
            </a:r>
            <a:r>
              <a:rPr sz="1400" spc="-20" dirty="0">
                <a:latin typeface="PMingLiU"/>
                <a:cs typeface="PMingLiU"/>
              </a:rPr>
              <a:t>二</a:t>
            </a:r>
            <a:r>
              <a:rPr sz="1400" spc="-20" dirty="0">
                <a:latin typeface="PMingLiU"/>
                <a:cs typeface="PMingLiU"/>
              </a:rPr>
              <a:t>个</a:t>
            </a:r>
            <a:r>
              <a:rPr sz="1400" spc="-20" dirty="0">
                <a:latin typeface="PMingLiU"/>
                <a:cs typeface="PMingLiU"/>
              </a:rPr>
              <a:t>取</a:t>
            </a:r>
            <a:r>
              <a:rPr sz="1400" spc="-20" dirty="0">
                <a:latin typeface="PMingLiU"/>
                <a:cs typeface="PMingLiU"/>
              </a:rPr>
              <a:t>值</a:t>
            </a:r>
            <a:r>
              <a:rPr sz="1400" spc="-20" dirty="0">
                <a:latin typeface="PMingLiU"/>
                <a:cs typeface="PMingLiU"/>
              </a:rPr>
              <a:t>表</a:t>
            </a:r>
            <a:r>
              <a:rPr sz="1400" spc="-20" dirty="0">
                <a:latin typeface="PMingLiU"/>
                <a:cs typeface="PMingLiU"/>
              </a:rPr>
              <a:t>示</a:t>
            </a:r>
            <a:r>
              <a:rPr sz="1400" spc="-20" dirty="0">
                <a:latin typeface="PMingLiU"/>
                <a:cs typeface="PMingLiU"/>
              </a:rPr>
              <a:t>垂</a:t>
            </a:r>
            <a:r>
              <a:rPr sz="1400" spc="-50" dirty="0">
                <a:latin typeface="PMingLiU"/>
                <a:cs typeface="PMingLiU"/>
              </a:rPr>
              <a:t>直</a:t>
            </a:r>
            <a:endParaRPr sz="1400">
              <a:latin typeface="PMingLiU"/>
              <a:cs typeface="PMingLiU"/>
            </a:endParaRPr>
          </a:p>
        </p:txBody>
      </p:sp>
      <p:pic>
        <p:nvPicPr>
          <p:cNvPr id="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4920" y="1906905"/>
            <a:ext cx="3560445" cy="23025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2772" name="矩形 23"/>
          <p:cNvSpPr/>
          <p:nvPr/>
        </p:nvSpPr>
        <p:spPr>
          <a:xfrm>
            <a:off x="706438" y="1016000"/>
            <a:ext cx="6007100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、设置背景图像固定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_s15374"/>
          <p:cNvSpPr/>
          <p:nvPr/>
        </p:nvSpPr>
        <p:spPr>
          <a:xfrm>
            <a:off x="1033780" y="1829753"/>
            <a:ext cx="3729038" cy="56991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dashDot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zh-CN" altLang="en-US" sz="1600" dirty="0">
                <a:solidFill>
                  <a:srgbClr val="00ACE6"/>
                </a:solidFill>
                <a:latin typeface="Arial" panose="020B0604020202020204" pitchFamily="34" charset="0"/>
              </a:rPr>
              <a:t>background-attachment图像固定属性</a:t>
            </a:r>
            <a:endParaRPr lang="zh-CN" altLang="en-US" sz="1600" dirty="0">
              <a:solidFill>
                <a:srgbClr val="00ACE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Group 28"/>
          <p:cNvGraphicFramePr/>
          <p:nvPr>
            <p:custDataLst>
              <p:tags r:id="rId1"/>
            </p:custDataLst>
          </p:nvPr>
        </p:nvGraphicFramePr>
        <p:xfrm>
          <a:off x="1288415" y="2706370"/>
          <a:ext cx="6428740" cy="11906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07260"/>
                <a:gridCol w="422148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固定属性取值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32" marR="91432" marT="45745" marB="4574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含义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32" marR="91432" marT="45745" marB="45745" anchor="ctr" horzOverflow="overflow"/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scroll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CE6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32" marR="91432" marT="45745" marB="4574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图像随页面元素一起滚动（默认值）。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32" marR="91432" marT="45745" marB="45745" anchor="ctr" horzOverflow="overflow"/>
                </a:tc>
              </a:tr>
              <a:tr h="412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fixed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CE6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32" marR="91432" marT="45745" marB="4574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图像固定在屏幕上，不随页面元素滚动。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32" marR="91432" marT="45745" marB="45745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5.2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盒子模型相关属性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3796" name="矩形 23"/>
          <p:cNvSpPr/>
          <p:nvPr/>
        </p:nvSpPr>
        <p:spPr>
          <a:xfrm>
            <a:off x="833438" y="1329690"/>
            <a:ext cx="6007100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、综合设置元素的背景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1631633" y="2167573"/>
            <a:ext cx="565626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zh-CN" dirty="0">
                <a:latin typeface="Arial" panose="020B0604020202020204" pitchFamily="34" charset="0"/>
              </a:rPr>
              <a:t>在CSS中</a:t>
            </a:r>
            <a:r>
              <a:rPr lang="zh-CN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背景属性</a:t>
            </a:r>
            <a:r>
              <a:rPr lang="zh-CN" altLang="zh-CN" dirty="0">
                <a:latin typeface="Arial" panose="020B0604020202020204" pitchFamily="34" charset="0"/>
              </a:rPr>
              <a:t>也是一个</a:t>
            </a:r>
            <a:r>
              <a:rPr lang="zh-CN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复合属性</a:t>
            </a:r>
            <a:r>
              <a:rPr lang="zh-CN" altLang="zh-CN" dirty="0">
                <a:latin typeface="Arial" panose="020B0604020202020204" pitchFamily="34" charset="0"/>
              </a:rPr>
              <a:t>，可以将背景相关的样式都综合定义在一个</a:t>
            </a:r>
            <a:r>
              <a:rPr lang="zh-CN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复合属性background</a:t>
            </a:r>
            <a:r>
              <a:rPr lang="zh-CN" altLang="zh-CN" dirty="0">
                <a:latin typeface="Arial" panose="020B0604020202020204" pitchFamily="34" charset="0"/>
              </a:rPr>
              <a:t>中。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2179003" y="3425190"/>
            <a:ext cx="4737100" cy="337185"/>
          </a:xfrm>
          <a:prstGeom prst="rect">
            <a:avLst/>
          </a:prstGeom>
          <a:solidFill>
            <a:srgbClr val="00ACE6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background:背景色 url(图像路径) 平铺 定位 固定;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2179320" y="4033520"/>
            <a:ext cx="6056630" cy="339725"/>
          </a:xfrm>
          <a:prstGeom prst="rect">
            <a:avLst/>
          </a:prstGeom>
          <a:noFill/>
          <a:ln w="19050" cap="flat" cmpd="sng">
            <a:solidFill>
              <a:srgbClr val="00AC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>
            <a:spAutoFit/>
          </a:bodyPr>
          <a:p>
            <a:pPr eaLnBrk="1" hangingPunct="1"/>
            <a:r>
              <a:rPr lang="zh-CN" altLang="en-US" sz="1600" dirty="0">
                <a:latin typeface="Arial" panose="020B0604020202020204" pitchFamily="34" charset="0"/>
              </a:rPr>
              <a:t>background: url(img/wdjl.jpg) no-repeat 50px 80px fixed;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14" name="AutoShape 15"/>
          <p:cNvSpPr/>
          <p:nvPr/>
        </p:nvSpPr>
        <p:spPr>
          <a:xfrm>
            <a:off x="1242378" y="3610928"/>
            <a:ext cx="676275" cy="844550"/>
          </a:xfrm>
          <a:prstGeom prst="curvedRightArrow">
            <a:avLst>
              <a:gd name="adj1" fmla="val 24976"/>
              <a:gd name="adj2" fmla="val 49953"/>
              <a:gd name="adj3" fmla="val 33333"/>
            </a:avLst>
          </a:prstGeom>
          <a:solidFill>
            <a:srgbClr val="00ACE6"/>
          </a:solidFill>
          <a:ln w="28575" cap="flat" cmpd="sng">
            <a:solidFill>
              <a:srgbClr val="00ACE6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 bldLvl="0" animBg="1"/>
      <p:bldP spid="14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662" y="1270527"/>
            <a:ext cx="6054090" cy="42386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背</a:t>
            </a:r>
            <a:r>
              <a:rPr sz="135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景相关属性的连写形</a:t>
            </a:r>
            <a:r>
              <a:rPr sz="135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式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65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3020">
              <a:lnSpc>
                <a:spcPct val="100000"/>
              </a:lnSpc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属性名：</a:t>
            </a:r>
            <a:r>
              <a:rPr sz="1200"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background</a:t>
            </a:r>
            <a:endParaRPr sz="1200" b="1" spc="-10" dirty="0">
              <a:solidFill>
                <a:srgbClr val="AC2B2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3020">
              <a:lnSpc>
                <a:spcPct val="100000"/>
              </a:lnSpc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latin typeface="PMingLiU"/>
                <a:cs typeface="PMingLiU"/>
              </a:rPr>
              <a:t>属性值</a:t>
            </a:r>
            <a:r>
              <a:rPr sz="1200" spc="-50" dirty="0">
                <a:latin typeface="PMingLiU"/>
                <a:cs typeface="PMingLiU"/>
              </a:rPr>
              <a:t>：</a:t>
            </a:r>
            <a:endParaRPr sz="12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spc="-20" dirty="0">
                <a:latin typeface="PMingLiU"/>
                <a:cs typeface="PMingLiU"/>
              </a:rPr>
              <a:t>单个属性值的合写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取值之间以空格隔</a:t>
            </a:r>
            <a:r>
              <a:rPr sz="1050" spc="-50" dirty="0">
                <a:latin typeface="PMingLiU"/>
                <a:cs typeface="PMingLiU"/>
              </a:rPr>
              <a:t>开</a:t>
            </a:r>
            <a:endParaRPr sz="105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05"/>
              </a:spcBef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latin typeface="PMingLiU"/>
                <a:cs typeface="PMingLiU"/>
              </a:rPr>
              <a:t>书写顺序</a:t>
            </a:r>
            <a:r>
              <a:rPr sz="1200" spc="-50" dirty="0">
                <a:latin typeface="PMingLiU"/>
                <a:cs typeface="PMingLiU"/>
              </a:rPr>
              <a:t>：</a:t>
            </a:r>
            <a:endParaRPr sz="12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spc="-20" dirty="0">
                <a:latin typeface="PMingLiU"/>
                <a:cs typeface="PMingLiU"/>
              </a:rPr>
              <a:t>推荐</a:t>
            </a:r>
            <a:r>
              <a:rPr sz="1050" spc="135" dirty="0">
                <a:latin typeface="PMingLiU"/>
                <a:cs typeface="PMingLiU"/>
              </a:rPr>
              <a:t>：background：color</a:t>
            </a:r>
            <a:r>
              <a:rPr sz="1050" spc="30" dirty="0">
                <a:latin typeface="PMingLiU"/>
                <a:cs typeface="PMingLiU"/>
              </a:rPr>
              <a:t> </a:t>
            </a:r>
            <a:r>
              <a:rPr sz="1050" spc="195" dirty="0">
                <a:latin typeface="PMingLiU"/>
                <a:cs typeface="PMingLiU"/>
              </a:rPr>
              <a:t>image</a:t>
            </a:r>
            <a:r>
              <a:rPr sz="1050" spc="35" dirty="0">
                <a:latin typeface="PMingLiU"/>
                <a:cs typeface="PMingLiU"/>
              </a:rPr>
              <a:t> </a:t>
            </a:r>
            <a:r>
              <a:rPr sz="1050" spc="185" dirty="0">
                <a:latin typeface="PMingLiU"/>
                <a:cs typeface="PMingLiU"/>
              </a:rPr>
              <a:t>repeat</a:t>
            </a:r>
            <a:r>
              <a:rPr sz="1050" spc="35" dirty="0">
                <a:latin typeface="PMingLiU"/>
                <a:cs typeface="PMingLiU"/>
              </a:rPr>
              <a:t> </a:t>
            </a:r>
            <a:r>
              <a:rPr sz="1050" spc="125" dirty="0">
                <a:latin typeface="PMingLiU"/>
                <a:cs typeface="PMingLiU"/>
              </a:rPr>
              <a:t>position</a:t>
            </a:r>
            <a:endParaRPr sz="105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05"/>
              </a:spcBef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latin typeface="PMingLiU"/>
                <a:cs typeface="PMingLiU"/>
              </a:rPr>
              <a:t>省略问题</a:t>
            </a:r>
            <a:r>
              <a:rPr sz="1200" spc="-50" dirty="0">
                <a:latin typeface="PMingLiU"/>
                <a:cs typeface="PMingLiU"/>
              </a:rPr>
              <a:t>：</a:t>
            </a:r>
            <a:endParaRPr sz="12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spc="-20" dirty="0">
                <a:latin typeface="PMingLiU"/>
                <a:cs typeface="PMingLiU"/>
              </a:rPr>
              <a:t>可以按照需求省</a:t>
            </a:r>
            <a:r>
              <a:rPr sz="1050" spc="-50" dirty="0">
                <a:latin typeface="PMingLiU"/>
                <a:cs typeface="PMingLiU"/>
              </a:rPr>
              <a:t>略</a:t>
            </a:r>
            <a:endParaRPr sz="105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175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spc="-20" dirty="0">
                <a:latin typeface="PMingLiU"/>
                <a:cs typeface="PMingLiU"/>
              </a:rPr>
              <a:t>特殊情况</a:t>
            </a:r>
            <a:r>
              <a:rPr sz="1050" spc="-35" dirty="0">
                <a:latin typeface="PMingLiU"/>
                <a:cs typeface="PMingLiU"/>
              </a:rPr>
              <a:t>：在</a:t>
            </a:r>
            <a:r>
              <a:rPr sz="1050" spc="165" dirty="0">
                <a:latin typeface="PMingLiU"/>
                <a:cs typeface="PMingLiU"/>
              </a:rPr>
              <a:t>pc</a:t>
            </a:r>
            <a:r>
              <a:rPr sz="1050" spc="-30" dirty="0">
                <a:latin typeface="PMingLiU"/>
                <a:cs typeface="PMingLiU"/>
              </a:rPr>
              <a:t>端，</a:t>
            </a:r>
            <a:r>
              <a:rPr sz="1050" spc="-20" dirty="0">
                <a:latin typeface="PMingLiU"/>
                <a:cs typeface="PMingLiU"/>
              </a:rPr>
              <a:t>如果盒子大小和背景图片大小一样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此时可以直接</a:t>
            </a:r>
            <a:r>
              <a:rPr sz="1050" spc="95" dirty="0">
                <a:latin typeface="PMingLiU"/>
                <a:cs typeface="PMingLiU"/>
              </a:rPr>
              <a:t>写 </a:t>
            </a:r>
            <a:r>
              <a:rPr sz="1050" spc="125" dirty="0">
                <a:latin typeface="PMingLiU"/>
                <a:cs typeface="PMingLiU"/>
              </a:rPr>
              <a:t>background：url()</a:t>
            </a:r>
            <a:endParaRPr sz="105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05"/>
              </a:spcBef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latin typeface="PMingLiU"/>
                <a:cs typeface="PMingLiU"/>
              </a:rPr>
              <a:t>注意</a:t>
            </a:r>
            <a:r>
              <a:rPr sz="1200" spc="-50" dirty="0">
                <a:latin typeface="PMingLiU"/>
                <a:cs typeface="PMingLiU"/>
              </a:rPr>
              <a:t>点</a:t>
            </a:r>
            <a:endParaRPr sz="12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latin typeface="PMingLiU"/>
                <a:cs typeface="PMingLiU"/>
              </a:rPr>
              <a:t>如果需要设置单独的样式和连</a:t>
            </a:r>
            <a:r>
              <a:rPr sz="1050" spc="-50" dirty="0">
                <a:latin typeface="PMingLiU"/>
                <a:cs typeface="PMingLiU"/>
              </a:rPr>
              <a:t>写</a:t>
            </a:r>
            <a:endParaRPr sz="105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175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5" dirty="0">
                <a:latin typeface="PMingLiU"/>
                <a:cs typeface="PMingLiU"/>
              </a:rPr>
              <a:t>① 要</a:t>
            </a:r>
            <a:r>
              <a:rPr sz="1050" spc="-20" dirty="0">
                <a:latin typeface="PMingLiU"/>
                <a:cs typeface="PMingLiU"/>
              </a:rPr>
              <a:t>么把单独的样式写在连写的下</a:t>
            </a:r>
            <a:r>
              <a:rPr sz="1050" spc="-50" dirty="0">
                <a:latin typeface="PMingLiU"/>
                <a:cs typeface="PMingLiU"/>
              </a:rPr>
              <a:t>面</a:t>
            </a:r>
            <a:endParaRPr sz="105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175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5" dirty="0">
                <a:latin typeface="PMingLiU"/>
                <a:cs typeface="PMingLiU"/>
              </a:rPr>
              <a:t>② 要</a:t>
            </a:r>
            <a:r>
              <a:rPr sz="1050" spc="-20" dirty="0">
                <a:latin typeface="PMingLiU"/>
                <a:cs typeface="PMingLiU"/>
              </a:rPr>
              <a:t>么把单独的样式写在连写的里</a:t>
            </a:r>
            <a:r>
              <a:rPr sz="1050" spc="-50" dirty="0">
                <a:latin typeface="PMingLiU"/>
                <a:cs typeface="PMingLiU"/>
              </a:rPr>
              <a:t>面</a:t>
            </a:r>
            <a:endParaRPr sz="1050">
              <a:latin typeface="PMingLiU"/>
              <a:cs typeface="PMingLiU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232778" y="1609343"/>
            <a:ext cx="1926096" cy="192616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805180" y="1487170"/>
            <a:ext cx="5821680" cy="28600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393700">
              <a:spcAft>
                <a:spcPts val="91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CSS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背景属性，可以给页面元素添加背景样式。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93700">
              <a:spcAft>
                <a:spcPts val="126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背景属性可以设置背景颜色、背景图片背景平铺 </a:t>
            </a:r>
            <a:r>
              <a:rPr lang="zh-CN" alt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、背景图片位置、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背景图像固定等。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93700">
              <a:spcAft>
                <a:spcPts val="910"/>
              </a:spcAft>
            </a:pPr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背景图片位置</a:t>
            </a:r>
            <a:endParaRPr lang="zh-TW" sz="1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93700">
              <a:spcAft>
                <a:spcPts val="910"/>
              </a:spcAft>
            </a:pP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1. 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参数是方位名词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93700">
              <a:spcAft>
                <a:spcPts val="910"/>
              </a:spcAft>
            </a:pP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如果指定的两个值都是方位名词，则两个值前后顺序无关，比如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left top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top left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效果一致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93700">
              <a:spcAft>
                <a:spcPts val="910"/>
              </a:spcAft>
            </a:pP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如果只指定了一个方位名词，另一个值省略，则第二个值默认居中对齐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93700">
              <a:spcAft>
                <a:spcPts val="910"/>
              </a:spcAft>
            </a:pP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2. 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参数是精确单位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93700">
              <a:spcAft>
                <a:spcPts val="910"/>
              </a:spcAft>
            </a:pP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如果参数值是精确坐标，那么第一个肯定是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x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坐标，第二个一定是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y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93700"/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如果只指定一个数值，那该数值一定是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x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坐标，另一个默认垂直居中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4926" y="4399026"/>
            <a:ext cx="5739384" cy="5242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393700">
              <a:spcAft>
                <a:spcPts val="910"/>
              </a:spcAft>
            </a:pP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3.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参数是混合单位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93700"/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如果指定的两个值是精确单位和方位名词混合使用，则第一个值是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x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坐标，第二个值是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y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66419" y="1412240"/>
            <a:ext cx="4108704" cy="6979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393700" algn="just">
              <a:spcAft>
                <a:spcPts val="1540"/>
              </a:spcAft>
            </a:pPr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背景色半透明</a:t>
            </a:r>
            <a:endParaRPr lang="zh-TW" sz="1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93700" algn="just"/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CSS3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为我们提供了背景颜色半透明的效果。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2584" y="2469007"/>
            <a:ext cx="4108704" cy="469392"/>
          </a:xfrm>
          <a:prstGeom prst="rect">
            <a:avLst/>
          </a:prstGeom>
          <a:solidFill>
            <a:srgbClr val="E7F0FF"/>
          </a:solidFill>
        </p:spPr>
        <p:txBody>
          <a:bodyPr wrap="none" lIns="0" tIns="0" rIns="0" bIns="0">
            <a:noAutofit/>
          </a:bodyPr>
          <a:p>
            <a:pPr indent="482600" algn="just"/>
            <a:r>
              <a:rPr lang="en-US" sz="1000">
                <a:latin typeface="Courier New" panose="02070309020205020404"/>
              </a:rPr>
              <a:t>background</a:t>
            </a:r>
            <a:r>
              <a:rPr lang="zh-TW" sz="1000">
                <a:latin typeface="Courier New" panose="02070309020205020404"/>
                <a:ea typeface="Courier New" panose="02070309020205020404"/>
              </a:rPr>
              <a:t>: </a:t>
            </a:r>
            <a:r>
              <a:rPr lang="en-US" sz="1000">
                <a:latin typeface="Courier New" panose="02070309020205020404"/>
              </a:rPr>
              <a:t>rgba </a:t>
            </a:r>
            <a:r>
              <a:rPr lang="zh-TW" sz="1000">
                <a:latin typeface="Courier New" panose="02070309020205020404"/>
                <a:ea typeface="Courier New" panose="02070309020205020404"/>
              </a:rPr>
              <a:t>(0, 0, 0, </a:t>
            </a:r>
            <a:r>
              <a:rPr lang="en-US" sz="1000">
                <a:latin typeface="Courier New" panose="02070309020205020404"/>
              </a:rPr>
              <a:t>0.3)</a:t>
            </a:r>
            <a:r>
              <a:rPr lang="zh-TW" sz="1000">
                <a:latin typeface="Courier New" panose="02070309020205020404"/>
                <a:ea typeface="Courier New" panose="02070309020205020404"/>
              </a:rPr>
              <a:t>;</a:t>
            </a:r>
            <a:endParaRPr lang="zh-TW" sz="1000">
              <a:latin typeface="Courier New" panose="02070309020205020404"/>
              <a:ea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2330" y="2938145"/>
            <a:ext cx="5219700" cy="15240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393700" algn="just">
              <a:spcAft>
                <a:spcPts val="840"/>
              </a:spcAft>
            </a:pP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最后一个参数是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alpha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透明度，取值范围在</a:t>
            </a:r>
            <a:r>
              <a:rPr lang="zh-CN" sz="1200">
                <a:solidFill>
                  <a:srgbClr val="262626"/>
                </a:solidFill>
                <a:latin typeface="Times New Roman" panose="02020603050405020304"/>
                <a:ea typeface="Times New Roman" panose="02020603050405020304"/>
              </a:rPr>
              <a:t>0~1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93700" algn="just">
              <a:spcAft>
                <a:spcPts val="980"/>
              </a:spcAft>
            </a:pP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我们习惯把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0.3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TW" sz="1200">
                <a:solidFill>
                  <a:srgbClr val="262626"/>
                </a:solidFill>
                <a:latin typeface="Times New Roman" panose="02020603050405020304"/>
                <a:ea typeface="Times New Roman" panose="02020603050405020304"/>
              </a:rPr>
              <a:t>0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省略掉,写为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background: rgba(0, </a:t>
            </a:r>
            <a:r>
              <a:rPr lang="zh-TW" sz="1200">
                <a:solidFill>
                  <a:srgbClr val="262626"/>
                </a:solidFill>
                <a:latin typeface="Times New Roman" panose="02020603050405020304"/>
                <a:ea typeface="Times New Roman" panose="02020603050405020304"/>
              </a:rPr>
              <a:t>0, 0, 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.3);</a:t>
            </a:r>
            <a:endParaRPr lang="en-US" sz="1200">
              <a:solidFill>
                <a:srgbClr val="262626"/>
              </a:solidFill>
              <a:latin typeface="Times New Roman" panose="02020603050405020304"/>
            </a:endParaRPr>
          </a:p>
          <a:p>
            <a:pPr indent="393700" algn="just">
              <a:spcAft>
                <a:spcPts val="840"/>
              </a:spcAft>
            </a:pP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注意：背景半透明是指盒子背景半透明，盒子里面的内容不受影响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93700" algn="just"/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• CSS3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新增属性，是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IE9+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版本浏览器才支持的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2584" y="4654423"/>
            <a:ext cx="3761232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393700" algn="just"/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但是现在实际开发，我们不太关注兼容性写法了,可以放心使用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" name="AutoShape 207"/>
          <p:cNvSpPr>
            <a:spLocks noChangeArrowheads="1"/>
          </p:cNvSpPr>
          <p:nvPr/>
        </p:nvSpPr>
        <p:spPr bwMode="auto">
          <a:xfrm>
            <a:off x="233363" y="1127125"/>
            <a:ext cx="8724900" cy="552450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684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151" name="TextBox 359"/>
          <p:cNvSpPr txBox="1"/>
          <p:nvPr/>
        </p:nvSpPr>
        <p:spPr>
          <a:xfrm>
            <a:off x="3319463" y="1738313"/>
            <a:ext cx="48656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5.3 CSS3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新增盒子模型属性</a:t>
            </a:r>
            <a:endParaRPr lang="zh-CN" altLang="en-US" sz="2800" b="1" dirty="0">
              <a:solidFill>
                <a:srgbClr val="009E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2" name="组合 159"/>
          <p:cNvGrpSpPr/>
          <p:nvPr/>
        </p:nvGrpSpPr>
        <p:grpSpPr>
          <a:xfrm>
            <a:off x="1112838" y="3101975"/>
            <a:ext cx="635000" cy="452438"/>
            <a:chOff x="1190461" y="2772022"/>
            <a:chExt cx="635025" cy="637257"/>
          </a:xfrm>
        </p:grpSpPr>
        <p:sp>
          <p:nvSpPr>
            <p:cNvPr id="63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64" name="Oval 151"/>
            <p:cNvSpPr>
              <a:spLocks noChangeArrowheads="1"/>
            </p:cNvSpPr>
            <p:nvPr/>
          </p:nvSpPr>
          <p:spPr bwMode="auto">
            <a:xfrm>
              <a:off x="1412720" y="2792147"/>
              <a:ext cx="169869" cy="1699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6153" name="组合 3"/>
          <p:cNvGrpSpPr/>
          <p:nvPr/>
        </p:nvGrpSpPr>
        <p:grpSpPr>
          <a:xfrm>
            <a:off x="1084263" y="2611438"/>
            <a:ext cx="7651750" cy="476250"/>
            <a:chOff x="1084716" y="2462213"/>
            <a:chExt cx="7651297" cy="669925"/>
          </a:xfrm>
        </p:grpSpPr>
        <p:grpSp>
          <p:nvGrpSpPr>
            <p:cNvPr id="6241" name="组合 153"/>
            <p:cNvGrpSpPr/>
            <p:nvPr/>
          </p:nvGrpSpPr>
          <p:grpSpPr>
            <a:xfrm>
              <a:off x="1106488" y="2462213"/>
              <a:ext cx="7629525" cy="669925"/>
              <a:chOff x="1029300" y="5045322"/>
              <a:chExt cx="7628925" cy="669008"/>
            </a:xfrm>
          </p:grpSpPr>
          <p:grpSp>
            <p:nvGrpSpPr>
              <p:cNvPr id="6244" name="组合 219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83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37666" y="5393202"/>
                  <a:ext cx="5790402" cy="3211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6250" name="组合 22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85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37669" y="4868191"/>
                    <a:ext cx="6120556" cy="71971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86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78935" y="4982432"/>
                    <a:ext cx="5672943" cy="4912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79" name="Line 188"/>
              <p:cNvSpPr>
                <a:spLocks noChangeShapeType="1"/>
              </p:cNvSpPr>
              <p:nvPr/>
            </p:nvSpPr>
            <p:spPr bwMode="auto">
              <a:xfrm flipH="1">
                <a:off x="1501174" y="5330765"/>
                <a:ext cx="1498393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6246" name="组合 221"/>
              <p:cNvGrpSpPr/>
              <p:nvPr/>
            </p:nvGrpSpPr>
            <p:grpSpPr>
              <a:xfrm>
                <a:off x="1029300" y="5045322"/>
                <a:ext cx="635025" cy="637257"/>
                <a:chOff x="1098627" y="4776118"/>
                <a:chExt cx="903287" cy="906462"/>
              </a:xfrm>
            </p:grpSpPr>
            <p:sp>
              <p:nvSpPr>
                <p:cNvPr id="81" name="Oval 148"/>
                <p:cNvSpPr>
                  <a:spLocks noChangeArrowheads="1"/>
                </p:cNvSpPr>
                <p:nvPr/>
              </p:nvSpPr>
              <p:spPr bwMode="auto">
                <a:xfrm>
                  <a:off x="1099270" y="4776118"/>
                  <a:ext cx="903126" cy="9072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A3D3FF"/>
                    </a:gs>
                    <a:gs pos="100000">
                      <a:srgbClr val="B9E9FF"/>
                    </a:gs>
                  </a:gsLst>
                  <a:lin ang="27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Black" panose="020B0A04020102020204" pitchFamily="34" charset="0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82" name="Oval 151"/>
                <p:cNvSpPr>
                  <a:spLocks noChangeArrowheads="1"/>
                </p:cNvSpPr>
                <p:nvPr/>
              </p:nvSpPr>
              <p:spPr bwMode="auto">
                <a:xfrm>
                  <a:off x="1415364" y="4804666"/>
                  <a:ext cx="241586" cy="2410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6242" name="TextBox 163"/>
            <p:cNvSpPr txBox="1"/>
            <p:nvPr/>
          </p:nvSpPr>
          <p:spPr>
            <a:xfrm>
              <a:off x="1084716" y="2518427"/>
              <a:ext cx="792162" cy="519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5.3.1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43" name="TextBox 168"/>
            <p:cNvSpPr txBox="1"/>
            <p:nvPr/>
          </p:nvSpPr>
          <p:spPr>
            <a:xfrm>
              <a:off x="3213100" y="2483936"/>
              <a:ext cx="1708150" cy="519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颜色透明度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54" name="组合 2"/>
          <p:cNvGrpSpPr/>
          <p:nvPr/>
        </p:nvGrpSpPr>
        <p:grpSpPr>
          <a:xfrm>
            <a:off x="1084263" y="3105150"/>
            <a:ext cx="7651750" cy="476250"/>
            <a:chOff x="1084716" y="3105605"/>
            <a:chExt cx="7651297" cy="475028"/>
          </a:xfrm>
        </p:grpSpPr>
        <p:grpSp>
          <p:nvGrpSpPr>
            <p:cNvPr id="6230" name="组合 1"/>
            <p:cNvGrpSpPr/>
            <p:nvPr/>
          </p:nvGrpSpPr>
          <p:grpSpPr>
            <a:xfrm>
              <a:off x="1084716" y="3105605"/>
              <a:ext cx="7651297" cy="475028"/>
              <a:chOff x="1084716" y="3105605"/>
              <a:chExt cx="7651297" cy="475028"/>
            </a:xfrm>
          </p:grpSpPr>
          <p:grpSp>
            <p:nvGrpSpPr>
              <p:cNvPr id="6232" name="组合 155"/>
              <p:cNvGrpSpPr/>
              <p:nvPr/>
            </p:nvGrpSpPr>
            <p:grpSpPr>
              <a:xfrm>
                <a:off x="1328738" y="3105605"/>
                <a:ext cx="7407275" cy="475028"/>
                <a:chOff x="1252258" y="5045323"/>
                <a:chExt cx="7405967" cy="669007"/>
              </a:xfrm>
            </p:grpSpPr>
            <p:grpSp>
              <p:nvGrpSpPr>
                <p:cNvPr id="6234" name="组合 212"/>
                <p:cNvGrpSpPr/>
                <p:nvPr/>
              </p:nvGrpSpPr>
              <p:grpSpPr>
                <a:xfrm>
                  <a:off x="2520950" y="5045323"/>
                  <a:ext cx="6137275" cy="669007"/>
                  <a:chOff x="2520950" y="4924673"/>
                  <a:chExt cx="6137275" cy="789657"/>
                </a:xfrm>
              </p:grpSpPr>
              <p:sp>
                <p:nvSpPr>
                  <p:cNvPr id="42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2720788" y="5393203"/>
                    <a:ext cx="5807293" cy="32112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50000"/>
                        </a:srgbClr>
                      </a:gs>
                      <a:gs pos="100000">
                        <a:srgbClr val="000000">
                          <a:gamma/>
                          <a:tint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grpSp>
                <p:nvGrpSpPr>
                  <p:cNvPr id="6238" name="组合 216"/>
                  <p:cNvGrpSpPr/>
                  <p:nvPr/>
                </p:nvGrpSpPr>
                <p:grpSpPr>
                  <a:xfrm>
                    <a:off x="2520950" y="4924673"/>
                    <a:ext cx="6137275" cy="664245"/>
                    <a:chOff x="2520950" y="4868193"/>
                    <a:chExt cx="6137275" cy="720725"/>
                  </a:xfrm>
                </p:grpSpPr>
                <p:sp>
                  <p:nvSpPr>
                    <p:cNvPr id="44" name="AutoShap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636" y="4868193"/>
                      <a:ext cx="6140589" cy="71971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5EBFF"/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45" name="AutoShap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2053" y="4985290"/>
                      <a:ext cx="5689846" cy="48837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45882"/>
                      </a:srgbClr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0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500288" y="5330766"/>
                  <a:ext cx="1498247" cy="0"/>
                </a:xfrm>
                <a:prstGeom prst="line">
                  <a:avLst/>
                </a:prstGeom>
                <a:noFill/>
                <a:ln w="31750" cap="rnd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41" name="Oval 151"/>
                <p:cNvSpPr>
                  <a:spLocks noChangeArrowheads="1"/>
                </p:cNvSpPr>
                <p:nvPr/>
              </p:nvSpPr>
              <p:spPr bwMode="auto">
                <a:xfrm>
                  <a:off x="1252697" y="5065394"/>
                  <a:ext cx="169822" cy="1694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  <p:sp>
            <p:nvSpPr>
              <p:cNvPr id="6233" name="TextBox 164"/>
              <p:cNvSpPr txBox="1"/>
              <p:nvPr/>
            </p:nvSpPr>
            <p:spPr>
              <a:xfrm>
                <a:off x="1084716" y="3134409"/>
                <a:ext cx="792162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latin typeface="Arial" panose="020B0604020202020204" pitchFamily="34" charset="0"/>
                  </a:rPr>
                  <a:t>5.3.2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231" name="TextBox 169"/>
            <p:cNvSpPr txBox="1"/>
            <p:nvPr/>
          </p:nvSpPr>
          <p:spPr>
            <a:xfrm>
              <a:off x="3213100" y="3121709"/>
              <a:ext cx="2344738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圆角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55" name="组合 7"/>
          <p:cNvGrpSpPr/>
          <p:nvPr/>
        </p:nvGrpSpPr>
        <p:grpSpPr>
          <a:xfrm>
            <a:off x="1084263" y="3589338"/>
            <a:ext cx="7651750" cy="511175"/>
            <a:chOff x="1084716" y="3632204"/>
            <a:chExt cx="7651297" cy="511541"/>
          </a:xfrm>
        </p:grpSpPr>
        <p:grpSp>
          <p:nvGrpSpPr>
            <p:cNvPr id="6216" name="组合 160"/>
            <p:cNvGrpSpPr/>
            <p:nvPr/>
          </p:nvGrpSpPr>
          <p:grpSpPr>
            <a:xfrm>
              <a:off x="1112838" y="3632204"/>
              <a:ext cx="635000" cy="452462"/>
              <a:chOff x="1190461" y="2772022"/>
              <a:chExt cx="635025" cy="637257"/>
            </a:xfrm>
          </p:grpSpPr>
          <p:sp>
            <p:nvSpPr>
              <p:cNvPr id="66" name="Oval 148"/>
              <p:cNvSpPr>
                <a:spLocks noChangeArrowheads="1"/>
              </p:cNvSpPr>
              <p:nvPr/>
            </p:nvSpPr>
            <p:spPr bwMode="auto">
              <a:xfrm>
                <a:off x="1190912" y="2772022"/>
                <a:ext cx="634987" cy="63767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67" name="Oval 151"/>
              <p:cNvSpPr>
                <a:spLocks noChangeArrowheads="1"/>
              </p:cNvSpPr>
              <p:nvPr/>
            </p:nvSpPr>
            <p:spPr bwMode="auto">
              <a:xfrm>
                <a:off x="1413157" y="2792159"/>
                <a:ext cx="169859" cy="17004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6217" name="组合 3"/>
            <p:cNvGrpSpPr/>
            <p:nvPr/>
          </p:nvGrpSpPr>
          <p:grpSpPr>
            <a:xfrm>
              <a:off x="1084716" y="3665317"/>
              <a:ext cx="7651297" cy="478428"/>
              <a:chOff x="1084716" y="3607261"/>
              <a:chExt cx="7651297" cy="478428"/>
            </a:xfrm>
          </p:grpSpPr>
          <p:grpSp>
            <p:nvGrpSpPr>
              <p:cNvPr id="6218" name="组合 156"/>
              <p:cNvGrpSpPr/>
              <p:nvPr/>
            </p:nvGrpSpPr>
            <p:grpSpPr>
              <a:xfrm>
                <a:off x="1328738" y="3610661"/>
                <a:ext cx="7407275" cy="475028"/>
                <a:chOff x="1252258" y="5045323"/>
                <a:chExt cx="7405967" cy="669007"/>
              </a:xfrm>
            </p:grpSpPr>
            <p:grpSp>
              <p:nvGrpSpPr>
                <p:cNvPr id="6221" name="组合 205"/>
                <p:cNvGrpSpPr/>
                <p:nvPr/>
              </p:nvGrpSpPr>
              <p:grpSpPr>
                <a:xfrm>
                  <a:off x="2520950" y="5045323"/>
                  <a:ext cx="6137275" cy="669007"/>
                  <a:chOff x="2520950" y="4924673"/>
                  <a:chExt cx="6137275" cy="789657"/>
                </a:xfrm>
              </p:grpSpPr>
              <p:sp>
                <p:nvSpPr>
                  <p:cNvPr id="50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2720788" y="5394786"/>
                    <a:ext cx="5807293" cy="31954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50000"/>
                        </a:srgbClr>
                      </a:gs>
                      <a:gs pos="100000">
                        <a:srgbClr val="000000">
                          <a:gamma/>
                          <a:tint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grpSp>
                <p:nvGrpSpPr>
                  <p:cNvPr id="6225" name="组合 209"/>
                  <p:cNvGrpSpPr/>
                  <p:nvPr/>
                </p:nvGrpSpPr>
                <p:grpSpPr>
                  <a:xfrm>
                    <a:off x="2520950" y="4924673"/>
                    <a:ext cx="6137275" cy="664245"/>
                    <a:chOff x="2520950" y="4868193"/>
                    <a:chExt cx="6137275" cy="720725"/>
                  </a:xfrm>
                </p:grpSpPr>
                <p:sp>
                  <p:nvSpPr>
                    <p:cNvPr id="52" name="AutoShap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636" y="4868238"/>
                      <a:ext cx="6140589" cy="722081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5F4FF"/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53" name="AutoShap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2053" y="4985720"/>
                      <a:ext cx="5689846" cy="48998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45882"/>
                      </a:srgbClr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8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500288" y="5329504"/>
                  <a:ext cx="1498247" cy="0"/>
                </a:xfrm>
                <a:prstGeom prst="line">
                  <a:avLst/>
                </a:prstGeom>
                <a:noFill/>
                <a:ln w="31750" cap="rnd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49" name="Oval 151"/>
                <p:cNvSpPr>
                  <a:spLocks noChangeArrowheads="1"/>
                </p:cNvSpPr>
                <p:nvPr/>
              </p:nvSpPr>
              <p:spPr bwMode="auto">
                <a:xfrm>
                  <a:off x="1252697" y="5065495"/>
                  <a:ext cx="169822" cy="1700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  <p:sp>
            <p:nvSpPr>
              <p:cNvPr id="6219" name="TextBox 165"/>
              <p:cNvSpPr txBox="1"/>
              <p:nvPr/>
            </p:nvSpPr>
            <p:spPr>
              <a:xfrm>
                <a:off x="1084716" y="3607261"/>
                <a:ext cx="792162" cy="3698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latin typeface="Arial" panose="020B0604020202020204" pitchFamily="34" charset="0"/>
                  </a:rPr>
                  <a:t>5.3.3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20" name="TextBox 170"/>
              <p:cNvSpPr txBox="1"/>
              <p:nvPr/>
            </p:nvSpPr>
            <p:spPr>
              <a:xfrm>
                <a:off x="3213100" y="3628352"/>
                <a:ext cx="3216729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图片边框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156" name="组合 2"/>
          <p:cNvGrpSpPr/>
          <p:nvPr/>
        </p:nvGrpSpPr>
        <p:grpSpPr>
          <a:xfrm>
            <a:off x="1084263" y="4103688"/>
            <a:ext cx="7651750" cy="503237"/>
            <a:chOff x="1084716" y="4524375"/>
            <a:chExt cx="7651297" cy="708023"/>
          </a:xfrm>
        </p:grpSpPr>
        <p:grpSp>
          <p:nvGrpSpPr>
            <p:cNvPr id="6202" name="组合 161"/>
            <p:cNvGrpSpPr/>
            <p:nvPr/>
          </p:nvGrpSpPr>
          <p:grpSpPr>
            <a:xfrm>
              <a:off x="1112838" y="4524375"/>
              <a:ext cx="635000" cy="636588"/>
              <a:chOff x="1190461" y="2772022"/>
              <a:chExt cx="635025" cy="637257"/>
            </a:xfrm>
          </p:grpSpPr>
          <p:sp>
            <p:nvSpPr>
              <p:cNvPr id="102" name="Oval 148"/>
              <p:cNvSpPr>
                <a:spLocks noChangeArrowheads="1"/>
              </p:cNvSpPr>
              <p:nvPr/>
            </p:nvSpPr>
            <p:spPr bwMode="auto">
              <a:xfrm>
                <a:off x="1190912" y="2772022"/>
                <a:ext cx="634987" cy="637219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103" name="Oval 151"/>
              <p:cNvSpPr>
                <a:spLocks noChangeArrowheads="1"/>
              </p:cNvSpPr>
              <p:nvPr/>
            </p:nvSpPr>
            <p:spPr bwMode="auto">
              <a:xfrm>
                <a:off x="1413157" y="2792144"/>
                <a:ext cx="169859" cy="16992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6203" name="组合 1"/>
            <p:cNvGrpSpPr/>
            <p:nvPr/>
          </p:nvGrpSpPr>
          <p:grpSpPr>
            <a:xfrm>
              <a:off x="1084716" y="4562475"/>
              <a:ext cx="7651297" cy="669923"/>
              <a:chOff x="1084716" y="4562475"/>
              <a:chExt cx="7651297" cy="669923"/>
            </a:xfrm>
          </p:grpSpPr>
          <p:grpSp>
            <p:nvGrpSpPr>
              <p:cNvPr id="6204" name="组合 157"/>
              <p:cNvGrpSpPr/>
              <p:nvPr/>
            </p:nvGrpSpPr>
            <p:grpSpPr>
              <a:xfrm>
                <a:off x="1328738" y="4562475"/>
                <a:ext cx="7407275" cy="669923"/>
                <a:chOff x="1252258" y="5045323"/>
                <a:chExt cx="7405967" cy="669005"/>
              </a:xfrm>
            </p:grpSpPr>
            <p:grpSp>
              <p:nvGrpSpPr>
                <p:cNvPr id="6207" name="组合 198"/>
                <p:cNvGrpSpPr/>
                <p:nvPr/>
              </p:nvGrpSpPr>
              <p:grpSpPr>
                <a:xfrm>
                  <a:off x="2517272" y="5045323"/>
                  <a:ext cx="6140953" cy="669005"/>
                  <a:chOff x="2517272" y="4924675"/>
                  <a:chExt cx="6140953" cy="789655"/>
                </a:xfrm>
              </p:grpSpPr>
              <p:sp>
                <p:nvSpPr>
                  <p:cNvPr id="98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2720788" y="5393141"/>
                    <a:ext cx="5807293" cy="32118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50000"/>
                        </a:srgbClr>
                      </a:gs>
                      <a:gs pos="100000">
                        <a:srgbClr val="000000">
                          <a:gamma/>
                          <a:tint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grpSp>
                <p:nvGrpSpPr>
                  <p:cNvPr id="6211" name="组合 202"/>
                  <p:cNvGrpSpPr/>
                  <p:nvPr/>
                </p:nvGrpSpPr>
                <p:grpSpPr>
                  <a:xfrm>
                    <a:off x="2517272" y="4924675"/>
                    <a:ext cx="6140953" cy="664285"/>
                    <a:chOff x="2517272" y="4868193"/>
                    <a:chExt cx="6140953" cy="720768"/>
                  </a:xfrm>
                </p:grpSpPr>
                <p:sp>
                  <p:nvSpPr>
                    <p:cNvPr id="100" name="AutoShap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636" y="4868026"/>
                      <a:ext cx="6140589" cy="71985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5EBFF"/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101" name="AutoShap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2053" y="4982288"/>
                      <a:ext cx="5689845" cy="491326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45882"/>
                      </a:srgbClr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6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500288" y="5330690"/>
                  <a:ext cx="1498247" cy="0"/>
                </a:xfrm>
                <a:prstGeom prst="line">
                  <a:avLst/>
                </a:prstGeom>
                <a:noFill/>
                <a:ln w="31750" cap="rnd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97" name="Oval 151"/>
                <p:cNvSpPr>
                  <a:spLocks noChangeArrowheads="1"/>
                </p:cNvSpPr>
                <p:nvPr/>
              </p:nvSpPr>
              <p:spPr bwMode="auto">
                <a:xfrm>
                  <a:off x="1252697" y="5065267"/>
                  <a:ext cx="169822" cy="1695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  <p:sp>
            <p:nvSpPr>
              <p:cNvPr id="6205" name="TextBox 166"/>
              <p:cNvSpPr txBox="1"/>
              <p:nvPr/>
            </p:nvSpPr>
            <p:spPr>
              <a:xfrm>
                <a:off x="1084716" y="4612339"/>
                <a:ext cx="792162" cy="5196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latin typeface="Arial" panose="020B0604020202020204" pitchFamily="34" charset="0"/>
                  </a:rPr>
                  <a:t>5.3.5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06" name="TextBox 171"/>
              <p:cNvSpPr txBox="1"/>
              <p:nvPr/>
            </p:nvSpPr>
            <p:spPr>
              <a:xfrm>
                <a:off x="3213100" y="4588744"/>
                <a:ext cx="3434443" cy="5196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阴影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157" name="组合 8"/>
          <p:cNvGrpSpPr/>
          <p:nvPr/>
        </p:nvGrpSpPr>
        <p:grpSpPr>
          <a:xfrm>
            <a:off x="1084263" y="4605338"/>
            <a:ext cx="7651750" cy="517525"/>
            <a:chOff x="1084716" y="4953686"/>
            <a:chExt cx="7651297" cy="517432"/>
          </a:xfrm>
        </p:grpSpPr>
        <p:grpSp>
          <p:nvGrpSpPr>
            <p:cNvPr id="6189" name="组合 158"/>
            <p:cNvGrpSpPr/>
            <p:nvPr/>
          </p:nvGrpSpPr>
          <p:grpSpPr>
            <a:xfrm>
              <a:off x="1328738" y="4994962"/>
              <a:ext cx="7407275" cy="476156"/>
              <a:chOff x="1252258" y="5045323"/>
              <a:chExt cx="7405967" cy="669007"/>
            </a:xfrm>
          </p:grpSpPr>
          <p:grpSp>
            <p:nvGrpSpPr>
              <p:cNvPr id="6195" name="组合 19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58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0788" y="5393197"/>
                  <a:ext cx="5807293" cy="32113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6199" name="组合 19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60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17636" y="4868179"/>
                    <a:ext cx="6140589" cy="7197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61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2053" y="4982421"/>
                    <a:ext cx="5689846" cy="4912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56" name="Line 188"/>
              <p:cNvSpPr>
                <a:spLocks noChangeShapeType="1"/>
              </p:cNvSpPr>
              <p:nvPr/>
            </p:nvSpPr>
            <p:spPr bwMode="auto">
              <a:xfrm flipH="1">
                <a:off x="1500288" y="5330760"/>
                <a:ext cx="1498247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57" name="Oval 151"/>
              <p:cNvSpPr>
                <a:spLocks noChangeArrowheads="1"/>
              </p:cNvSpPr>
              <p:nvPr/>
            </p:nvSpPr>
            <p:spPr bwMode="auto">
              <a:xfrm>
                <a:off x="1252697" y="5065382"/>
                <a:ext cx="169822" cy="1694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6190" name="组合 162"/>
            <p:cNvGrpSpPr/>
            <p:nvPr/>
          </p:nvGrpSpPr>
          <p:grpSpPr>
            <a:xfrm>
              <a:off x="1112838" y="4953686"/>
              <a:ext cx="635000" cy="453589"/>
              <a:chOff x="1190461" y="2772022"/>
              <a:chExt cx="635025" cy="637257"/>
            </a:xfrm>
          </p:grpSpPr>
          <p:sp>
            <p:nvSpPr>
              <p:cNvPr id="69" name="Oval 148"/>
              <p:cNvSpPr>
                <a:spLocks noChangeArrowheads="1"/>
              </p:cNvSpPr>
              <p:nvPr/>
            </p:nvSpPr>
            <p:spPr bwMode="auto">
              <a:xfrm>
                <a:off x="1190912" y="2772022"/>
                <a:ext cx="634987" cy="637754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70" name="Oval 151"/>
              <p:cNvSpPr>
                <a:spLocks noChangeArrowheads="1"/>
              </p:cNvSpPr>
              <p:nvPr/>
            </p:nvSpPr>
            <p:spPr bwMode="auto">
              <a:xfrm>
                <a:off x="1413157" y="2792090"/>
                <a:ext cx="169859" cy="16947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sp>
          <p:nvSpPr>
            <p:cNvPr id="6191" name="TextBox 167"/>
            <p:cNvSpPr txBox="1"/>
            <p:nvPr/>
          </p:nvSpPr>
          <p:spPr>
            <a:xfrm>
              <a:off x="1084716" y="5001313"/>
              <a:ext cx="792162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5.3.5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92" name="TextBox 172"/>
            <p:cNvSpPr txBox="1"/>
            <p:nvPr/>
          </p:nvSpPr>
          <p:spPr>
            <a:xfrm>
              <a:off x="3213099" y="5001313"/>
              <a:ext cx="531653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渐变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58" name="组合 139"/>
          <p:cNvGrpSpPr/>
          <p:nvPr/>
        </p:nvGrpSpPr>
        <p:grpSpPr>
          <a:xfrm>
            <a:off x="1084263" y="5127625"/>
            <a:ext cx="7651750" cy="503238"/>
            <a:chOff x="1084716" y="4524375"/>
            <a:chExt cx="7651297" cy="708025"/>
          </a:xfrm>
        </p:grpSpPr>
        <p:grpSp>
          <p:nvGrpSpPr>
            <p:cNvPr id="6175" name="组合 161"/>
            <p:cNvGrpSpPr/>
            <p:nvPr/>
          </p:nvGrpSpPr>
          <p:grpSpPr>
            <a:xfrm>
              <a:off x="1112838" y="4524375"/>
              <a:ext cx="635000" cy="636588"/>
              <a:chOff x="1190461" y="2772022"/>
              <a:chExt cx="635025" cy="637257"/>
            </a:xfrm>
          </p:grpSpPr>
          <p:sp>
            <p:nvSpPr>
              <p:cNvPr id="118" name="Oval 148"/>
              <p:cNvSpPr>
                <a:spLocks noChangeArrowheads="1"/>
              </p:cNvSpPr>
              <p:nvPr/>
            </p:nvSpPr>
            <p:spPr bwMode="auto">
              <a:xfrm>
                <a:off x="1190912" y="2772022"/>
                <a:ext cx="634987" cy="637222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119" name="Oval 151"/>
              <p:cNvSpPr>
                <a:spLocks noChangeArrowheads="1"/>
              </p:cNvSpPr>
              <p:nvPr/>
            </p:nvSpPr>
            <p:spPr bwMode="auto">
              <a:xfrm>
                <a:off x="1413157" y="2792145"/>
                <a:ext cx="169859" cy="1699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6176" name="组合 141"/>
            <p:cNvGrpSpPr/>
            <p:nvPr/>
          </p:nvGrpSpPr>
          <p:grpSpPr>
            <a:xfrm>
              <a:off x="1084716" y="4562475"/>
              <a:ext cx="7651297" cy="669925"/>
              <a:chOff x="1084716" y="4562475"/>
              <a:chExt cx="7651297" cy="669925"/>
            </a:xfrm>
          </p:grpSpPr>
          <p:grpSp>
            <p:nvGrpSpPr>
              <p:cNvPr id="6177" name="组合 157"/>
              <p:cNvGrpSpPr/>
              <p:nvPr/>
            </p:nvGrpSpPr>
            <p:grpSpPr>
              <a:xfrm>
                <a:off x="1328738" y="4562475"/>
                <a:ext cx="7407275" cy="669925"/>
                <a:chOff x="1252258" y="5045323"/>
                <a:chExt cx="7405967" cy="669007"/>
              </a:xfrm>
            </p:grpSpPr>
            <p:grpSp>
              <p:nvGrpSpPr>
                <p:cNvPr id="6180" name="组合 198"/>
                <p:cNvGrpSpPr/>
                <p:nvPr/>
              </p:nvGrpSpPr>
              <p:grpSpPr>
                <a:xfrm>
                  <a:off x="2520950" y="5045323"/>
                  <a:ext cx="6137275" cy="669007"/>
                  <a:chOff x="2520950" y="4924673"/>
                  <a:chExt cx="6137275" cy="789657"/>
                </a:xfrm>
              </p:grpSpPr>
              <p:sp>
                <p:nvSpPr>
                  <p:cNvPr id="114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2720788" y="5393141"/>
                    <a:ext cx="5807293" cy="32118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50000"/>
                        </a:srgbClr>
                      </a:gs>
                      <a:gs pos="100000">
                        <a:srgbClr val="000000">
                          <a:gamma/>
                          <a:tint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grpSp>
                <p:nvGrpSpPr>
                  <p:cNvPr id="6184" name="组合 202"/>
                  <p:cNvGrpSpPr/>
                  <p:nvPr/>
                </p:nvGrpSpPr>
                <p:grpSpPr>
                  <a:xfrm>
                    <a:off x="2520950" y="4924673"/>
                    <a:ext cx="6137275" cy="664245"/>
                    <a:chOff x="2520950" y="4868193"/>
                    <a:chExt cx="6137275" cy="720725"/>
                  </a:xfrm>
                </p:grpSpPr>
                <p:sp>
                  <p:nvSpPr>
                    <p:cNvPr id="116" name="AutoShap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636" y="4868027"/>
                      <a:ext cx="6140589" cy="71985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5EBFF"/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117" name="AutoShap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2053" y="4982290"/>
                      <a:ext cx="5689846" cy="49132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45882"/>
                      </a:srgbClr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12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500288" y="5330692"/>
                  <a:ext cx="1498247" cy="0"/>
                </a:xfrm>
                <a:prstGeom prst="line">
                  <a:avLst/>
                </a:prstGeom>
                <a:noFill/>
                <a:ln w="31750" cap="rnd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113" name="Oval 151"/>
                <p:cNvSpPr>
                  <a:spLocks noChangeArrowheads="1"/>
                </p:cNvSpPr>
                <p:nvPr/>
              </p:nvSpPr>
              <p:spPr bwMode="auto">
                <a:xfrm>
                  <a:off x="1252697" y="5065267"/>
                  <a:ext cx="169822" cy="1695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  <p:sp>
            <p:nvSpPr>
              <p:cNvPr id="6178" name="TextBox 166"/>
              <p:cNvSpPr txBox="1"/>
              <p:nvPr/>
            </p:nvSpPr>
            <p:spPr>
              <a:xfrm>
                <a:off x="1084716" y="4591918"/>
                <a:ext cx="792162" cy="5196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latin typeface="Arial" panose="020B0604020202020204" pitchFamily="34" charset="0"/>
                  </a:rPr>
                  <a:t>5.3.6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79" name="TextBox 171"/>
              <p:cNvSpPr txBox="1"/>
              <p:nvPr/>
            </p:nvSpPr>
            <p:spPr>
              <a:xfrm>
                <a:off x="3213100" y="4568324"/>
                <a:ext cx="5316536" cy="5196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多背景图像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159" name="组合 121"/>
          <p:cNvGrpSpPr/>
          <p:nvPr/>
        </p:nvGrpSpPr>
        <p:grpSpPr>
          <a:xfrm>
            <a:off x="1084263" y="5619750"/>
            <a:ext cx="7651750" cy="517525"/>
            <a:chOff x="1084716" y="4953686"/>
            <a:chExt cx="7651297" cy="517432"/>
          </a:xfrm>
        </p:grpSpPr>
        <p:grpSp>
          <p:nvGrpSpPr>
            <p:cNvPr id="6162" name="组合 158"/>
            <p:cNvGrpSpPr/>
            <p:nvPr/>
          </p:nvGrpSpPr>
          <p:grpSpPr>
            <a:xfrm>
              <a:off x="1328738" y="4994962"/>
              <a:ext cx="7407275" cy="476156"/>
              <a:chOff x="1252258" y="5045323"/>
              <a:chExt cx="7405967" cy="669007"/>
            </a:xfrm>
          </p:grpSpPr>
          <p:grpSp>
            <p:nvGrpSpPr>
              <p:cNvPr id="6168" name="组合 19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2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0788" y="5393197"/>
                  <a:ext cx="5807293" cy="32113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6172" name="组合 19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4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17636" y="4868179"/>
                    <a:ext cx="6140589" cy="7197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135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2053" y="4982421"/>
                    <a:ext cx="5689846" cy="4912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30" name="Line 188"/>
              <p:cNvSpPr>
                <a:spLocks noChangeShapeType="1"/>
              </p:cNvSpPr>
              <p:nvPr/>
            </p:nvSpPr>
            <p:spPr bwMode="auto">
              <a:xfrm flipH="1">
                <a:off x="1500288" y="5330760"/>
                <a:ext cx="1498247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131" name="Oval 151"/>
              <p:cNvSpPr>
                <a:spLocks noChangeArrowheads="1"/>
              </p:cNvSpPr>
              <p:nvPr/>
            </p:nvSpPr>
            <p:spPr bwMode="auto">
              <a:xfrm>
                <a:off x="1252697" y="5065383"/>
                <a:ext cx="169822" cy="1694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6163" name="组合 162"/>
            <p:cNvGrpSpPr/>
            <p:nvPr/>
          </p:nvGrpSpPr>
          <p:grpSpPr>
            <a:xfrm>
              <a:off x="1112838" y="4953686"/>
              <a:ext cx="635000" cy="453589"/>
              <a:chOff x="1190461" y="2772022"/>
              <a:chExt cx="635025" cy="637257"/>
            </a:xfrm>
          </p:grpSpPr>
          <p:sp>
            <p:nvSpPr>
              <p:cNvPr id="127" name="Oval 148"/>
              <p:cNvSpPr>
                <a:spLocks noChangeArrowheads="1"/>
              </p:cNvSpPr>
              <p:nvPr/>
            </p:nvSpPr>
            <p:spPr bwMode="auto">
              <a:xfrm>
                <a:off x="1190912" y="2772022"/>
                <a:ext cx="634987" cy="637754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128" name="Oval 151"/>
              <p:cNvSpPr>
                <a:spLocks noChangeArrowheads="1"/>
              </p:cNvSpPr>
              <p:nvPr/>
            </p:nvSpPr>
            <p:spPr bwMode="auto">
              <a:xfrm>
                <a:off x="1413157" y="2792092"/>
                <a:ext cx="169859" cy="16947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sp>
          <p:nvSpPr>
            <p:cNvPr id="6164" name="TextBox 167"/>
            <p:cNvSpPr txBox="1"/>
            <p:nvPr/>
          </p:nvSpPr>
          <p:spPr>
            <a:xfrm>
              <a:off x="1084716" y="5001313"/>
              <a:ext cx="792162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5.3.7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5" name="TextBox 172"/>
            <p:cNvSpPr txBox="1"/>
            <p:nvPr/>
          </p:nvSpPr>
          <p:spPr>
            <a:xfrm>
              <a:off x="3213100" y="5001313"/>
              <a:ext cx="2185988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修剪背景图像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160" name="图片 125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3" y="1857375"/>
            <a:ext cx="1633537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" name="标题 1"/>
          <p:cNvSpPr/>
          <p:nvPr/>
        </p:nvSpPr>
        <p:spPr>
          <a:xfrm>
            <a:off x="1657350" y="260350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968375" y="1272032"/>
            <a:ext cx="1347216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368300" algn="just"/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背景总结</a:t>
            </a:r>
            <a:endParaRPr lang="zh-TW" sz="1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74649" y="1924304"/>
          <a:ext cx="6647180" cy="2523744"/>
        </p:xfrm>
        <a:graphic>
          <a:graphicData uri="http://schemas.openxmlformats.org/drawingml/2006/table">
            <a:tbl>
              <a:tblPr/>
              <a:tblGrid>
                <a:gridCol w="1822450"/>
                <a:gridCol w="1225550"/>
                <a:gridCol w="3599180"/>
              </a:tblGrid>
              <a:tr h="316992"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 b="1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属性</a:t>
                      </a:r>
                      <a:endParaRPr lang="zh-TW" sz="1000" b="1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 b="1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作用</a:t>
                      </a:r>
                      <a:endParaRPr lang="zh-TW" sz="1000" b="1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 b="1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值</a:t>
                      </a:r>
                      <a:endParaRPr lang="zh-TW" sz="1000" b="1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313944"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200">
                          <a:solidFill>
                            <a:srgbClr val="595959"/>
                          </a:solidFill>
                          <a:latin typeface="Times New Roman" panose="02020603050405020304"/>
                        </a:rPr>
                        <a:t>background-color</a:t>
                      </a:r>
                      <a:endParaRPr lang="en-US" sz="1200">
                        <a:solidFill>
                          <a:srgbClr val="595959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背最颜色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预定义的颜色彳</a:t>
                      </a:r>
                      <a:r>
                        <a:rPr lang="zh-TW" sz="1200">
                          <a:solidFill>
                            <a:srgbClr val="595959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1/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十六进制</a:t>
                      </a:r>
                      <a:r>
                        <a:rPr lang="en-US" sz="1200">
                          <a:solidFill>
                            <a:srgbClr val="595959"/>
                          </a:solidFill>
                          <a:latin typeface="Times New Roman" panose="02020603050405020304"/>
                        </a:rPr>
                        <a:t>/RG B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代码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313944"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200">
                          <a:solidFill>
                            <a:srgbClr val="595959"/>
                          </a:solidFill>
                          <a:latin typeface="Times New Roman" panose="02020603050405020304"/>
                        </a:rPr>
                        <a:t>background-image</a:t>
                      </a:r>
                      <a:endParaRPr lang="en-US" sz="1200">
                        <a:solidFill>
                          <a:srgbClr val="595959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背景图片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200">
                          <a:solidFill>
                            <a:srgbClr val="757386"/>
                          </a:solidFill>
                          <a:latin typeface="Times New Roman" panose="02020603050405020304"/>
                        </a:rPr>
                        <a:t>url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（国片路径）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316992"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200">
                          <a:solidFill>
                            <a:srgbClr val="595959"/>
                          </a:solidFill>
                          <a:latin typeface="Times New Roman" panose="02020603050405020304"/>
                        </a:rPr>
                        <a:t>background-repeat</a:t>
                      </a:r>
                      <a:endParaRPr lang="en-US" sz="1200">
                        <a:solidFill>
                          <a:srgbClr val="595959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是否平铺</a:t>
                      </a:r>
                      <a:endParaRPr lang="zh-TW" sz="1000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200">
                          <a:solidFill>
                            <a:srgbClr val="595959"/>
                          </a:solidFill>
                          <a:latin typeface="Times New Roman" panose="02020603050405020304"/>
                        </a:rPr>
                        <a:t>repeat/no-repeat/repeat-x/repeat-y</a:t>
                      </a:r>
                      <a:endParaRPr lang="en-US" sz="1200">
                        <a:solidFill>
                          <a:srgbClr val="595959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/>
                </a:tc>
              </a:tr>
              <a:tr h="313944"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200">
                          <a:solidFill>
                            <a:srgbClr val="595959"/>
                          </a:solidFill>
                          <a:latin typeface="Times New Roman" panose="02020603050405020304"/>
                        </a:rPr>
                        <a:t>background-position</a:t>
                      </a:r>
                      <a:endParaRPr lang="en-US" sz="1200">
                        <a:solidFill>
                          <a:srgbClr val="595959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CN" altLang="zh-TW" sz="100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背景</a:t>
                      </a:r>
                      <a:r>
                        <a:rPr lang="zh-TW" sz="100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位置</a:t>
                      </a:r>
                      <a:endParaRPr lang="zh-TW" sz="1000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200">
                          <a:solidFill>
                            <a:srgbClr val="757386"/>
                          </a:solidFill>
                          <a:latin typeface="Times New Roman" panose="02020603050405020304"/>
                        </a:rPr>
                        <a:t>lengthi/position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分别是</a:t>
                      </a:r>
                      <a:r>
                        <a:rPr lang="en-US" sz="1200">
                          <a:solidFill>
                            <a:srgbClr val="595959"/>
                          </a:solidFill>
                          <a:latin typeface="Times New Roman" panose="02020603050405020304"/>
                        </a:rPr>
                        <a:t>x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sz="1200">
                          <a:solidFill>
                            <a:srgbClr val="757386"/>
                          </a:solidFill>
                          <a:latin typeface="Times New Roman" panose="02020603050405020304"/>
                        </a:rPr>
                        <a:t>y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坐标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313944"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200">
                          <a:solidFill>
                            <a:srgbClr val="595959"/>
                          </a:solidFill>
                          <a:latin typeface="Times New Roman" panose="02020603050405020304"/>
                        </a:rPr>
                        <a:t>background-attachment</a:t>
                      </a:r>
                      <a:endParaRPr lang="en-US" sz="1200">
                        <a:solidFill>
                          <a:srgbClr val="595959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背景附着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200">
                          <a:solidFill>
                            <a:srgbClr val="595959"/>
                          </a:solidFill>
                          <a:latin typeface="Times New Roman" panose="02020603050405020304"/>
                        </a:rPr>
                        <a:t>scroll 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（背景滚动）</a:t>
                      </a:r>
                      <a:r>
                        <a:rPr lang="en-US" sz="1200">
                          <a:solidFill>
                            <a:srgbClr val="757386"/>
                          </a:solidFill>
                          <a:latin typeface="Times New Roman" panose="02020603050405020304"/>
                        </a:rPr>
                        <a:t>/fixed 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（背景固定）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316992"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75738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背景简写</a:t>
                      </a:r>
                      <a:endParaRPr lang="zh-TW" sz="1000">
                        <a:solidFill>
                          <a:srgbClr val="75738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书写更简单</a:t>
                      </a:r>
                      <a:endParaRPr lang="zh-TW" sz="1000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背景颜色背景图片地址背景平铺背景滚动背景位置；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316992"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背景色半透明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背景颜色半透明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200">
                          <a:solidFill>
                            <a:srgbClr val="595959"/>
                          </a:solidFill>
                          <a:latin typeface="Times New Roman" panose="02020603050405020304"/>
                        </a:rPr>
                        <a:t>background: rgba(0,0,0,0.5);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后面必须是 </a:t>
                      </a:r>
                      <a:r>
                        <a:rPr lang="zh-TW" sz="1200">
                          <a:solidFill>
                            <a:srgbClr val="595959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个值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41960" y="4737735"/>
            <a:ext cx="6862445" cy="62928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1920"/>
              </a:lnSpc>
            </a:pPr>
            <a:r>
              <a:rPr lang="zh-TW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背景图片:实际开发常见于</a:t>
            </a:r>
            <a:r>
              <a:rPr lang="en-US" sz="1800">
                <a:solidFill>
                  <a:srgbClr val="262626"/>
                </a:solidFill>
                <a:latin typeface="Times New Roman" panose="02020603050405020304"/>
              </a:rPr>
              <a:t>logo</a:t>
            </a:r>
            <a:r>
              <a:rPr lang="zh-TW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或者一些装饰性的小图片或者是超大的背景图片，优点是非常便于控制位置. （精灵图也是一种运用场景）</a:t>
            </a:r>
            <a:endParaRPr lang="zh-TW" sz="18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455" y="1624330"/>
            <a:ext cx="5852795" cy="1974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35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sz="135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拓展</a:t>
            </a:r>
            <a:r>
              <a:rPr sz="1350" b="1" spc="-5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）img</a:t>
            </a:r>
            <a:r>
              <a:rPr sz="135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标签和背景图片的区</a:t>
            </a:r>
            <a:r>
              <a:rPr sz="135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别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65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3020">
              <a:lnSpc>
                <a:spcPct val="100000"/>
              </a:lnSpc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需求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需要在网页中展示一张图片的效果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？</a:t>
            </a:r>
            <a:endParaRPr sz="120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方法一</a:t>
            </a:r>
            <a:r>
              <a:rPr sz="1200" spc="-35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直接写上</a:t>
            </a:r>
            <a:r>
              <a:rPr sz="1200" spc="185" dirty="0">
                <a:solidFill>
                  <a:srgbClr val="252525"/>
                </a:solidFill>
                <a:latin typeface="PMingLiU"/>
                <a:cs typeface="PMingLiU"/>
              </a:rPr>
              <a:t>img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标签即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可</a:t>
            </a:r>
            <a:endParaRPr sz="12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spc="160" dirty="0">
                <a:latin typeface="PMingLiU"/>
                <a:cs typeface="PMingLiU"/>
              </a:rPr>
              <a:t>img</a:t>
            </a:r>
            <a:r>
              <a:rPr sz="1050" spc="-20" dirty="0">
                <a:latin typeface="PMingLiU"/>
                <a:cs typeface="PMingLiU"/>
              </a:rPr>
              <a:t>标签是一个标签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不设置宽高默认会以原尺寸显</a:t>
            </a:r>
            <a:r>
              <a:rPr sz="1050" spc="-50" dirty="0">
                <a:latin typeface="PMingLiU"/>
                <a:cs typeface="PMingLiU"/>
              </a:rPr>
              <a:t>示</a:t>
            </a:r>
            <a:endParaRPr sz="105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05"/>
              </a:spcBef>
              <a:tabLst>
                <a:tab pos="393065" algn="l"/>
              </a:tabLst>
            </a:pPr>
            <a:r>
              <a:rPr sz="1015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01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方法二</a:t>
            </a:r>
            <a:r>
              <a:rPr sz="1200" spc="75" dirty="0">
                <a:solidFill>
                  <a:srgbClr val="252525"/>
                </a:solidFill>
                <a:latin typeface="PMingLiU"/>
                <a:cs typeface="PMingLiU"/>
              </a:rPr>
              <a:t>：div</a:t>
            </a:r>
            <a:r>
              <a:rPr sz="1200" spc="5" dirty="0">
                <a:solidFill>
                  <a:srgbClr val="252525"/>
                </a:solidFill>
                <a:latin typeface="PMingLiU"/>
                <a:cs typeface="PMingLiU"/>
              </a:rPr>
              <a:t>标签 + 背</a:t>
            </a:r>
            <a:r>
              <a:rPr sz="1200" spc="-10" dirty="0">
                <a:solidFill>
                  <a:srgbClr val="252525"/>
                </a:solidFill>
                <a:latin typeface="PMingLiU"/>
                <a:cs typeface="PMingLiU"/>
              </a:rPr>
              <a:t>景图</a:t>
            </a:r>
            <a:r>
              <a:rPr sz="1200" spc="-50" dirty="0">
                <a:solidFill>
                  <a:srgbClr val="252525"/>
                </a:solidFill>
                <a:latin typeface="PMingLiU"/>
                <a:cs typeface="PMingLiU"/>
              </a:rPr>
              <a:t>片</a:t>
            </a:r>
            <a:endParaRPr sz="12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05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050" dirty="0">
                <a:latin typeface="Arial" panose="020B0604020202020204"/>
                <a:cs typeface="Arial" panose="020B0604020202020204"/>
              </a:rPr>
              <a:t>	</a:t>
            </a:r>
            <a:r>
              <a:rPr sz="1050" b="1" spc="-2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需要设置</a:t>
            </a:r>
            <a:r>
              <a:rPr sz="1050" b="1" spc="-30" dirty="0">
                <a:latin typeface="微软雅黑" panose="020B0503020204020204" pitchFamily="34" charset="-122"/>
                <a:cs typeface="微软雅黑" panose="020B0503020204020204" pitchFamily="34" charset="-122"/>
              </a:rPr>
              <a:t>div</a:t>
            </a:r>
            <a:r>
              <a:rPr sz="1050" b="1" spc="-2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的宽高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因为背景图片只是装饰的</a:t>
            </a:r>
            <a:r>
              <a:rPr sz="1050" dirty="0">
                <a:latin typeface="PMingLiU"/>
                <a:cs typeface="PMingLiU"/>
              </a:rPr>
              <a:t>CSS</a:t>
            </a:r>
            <a:r>
              <a:rPr sz="1050" spc="-20" dirty="0">
                <a:latin typeface="PMingLiU"/>
                <a:cs typeface="PMingLiU"/>
              </a:rPr>
              <a:t>样式</a:t>
            </a:r>
            <a:r>
              <a:rPr sz="1050" spc="-40" dirty="0">
                <a:latin typeface="PMingLiU"/>
                <a:cs typeface="PMingLiU"/>
              </a:rPr>
              <a:t>，</a:t>
            </a:r>
            <a:r>
              <a:rPr sz="1050" spc="-20" dirty="0">
                <a:latin typeface="PMingLiU"/>
                <a:cs typeface="PMingLiU"/>
              </a:rPr>
              <a:t>不能撑开</a:t>
            </a:r>
            <a:r>
              <a:rPr sz="1050" spc="100" dirty="0">
                <a:latin typeface="PMingLiU"/>
                <a:cs typeface="PMingLiU"/>
              </a:rPr>
              <a:t>div</a:t>
            </a:r>
            <a:r>
              <a:rPr sz="1050" spc="-35" dirty="0">
                <a:latin typeface="PMingLiU"/>
                <a:cs typeface="PMingLiU"/>
              </a:rPr>
              <a:t>标签</a:t>
            </a:r>
            <a:endParaRPr sz="10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2615" y="1385570"/>
            <a:ext cx="7678420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457200" algn="l" defTabSz="914400" rtl="0" eaLnBrk="1" latinLnBrk="0" hangingPunct="1">
              <a:lnSpc>
                <a:spcPct val="150000"/>
              </a:lnSpc>
              <a:buNone/>
            </a:pPr>
            <a:r>
              <a:rPr lang="zh-CN" altLang="zh-CN" sz="1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盒子模型注意：</a:t>
            </a:r>
            <a:endParaRPr lang="zh-CN" altLang="zh-CN" sz="1400" dirty="0">
              <a:solidFill>
                <a:sysClr val="windowText" lastClr="000000">
                  <a:lumMod val="95000"/>
                  <a:lumOff val="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457200" algn="l" defTabSz="914400" rtl="0" eaLnBrk="1" latinLnBrk="0" hangingPunct="1">
              <a:lnSpc>
                <a:spcPct val="150000"/>
              </a:lnSpc>
              <a:buNone/>
            </a:pPr>
            <a:r>
              <a:rPr lang="zh-CN" altLang="zh-CN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（1）大部分网页元素都是以盒子的形式存在的。例如，</a:t>
            </a:r>
            <a:r>
              <a:rPr lang="zh-CN" altLang="zh-CN" sz="1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body、p、h1~h6、ul、li</a:t>
            </a:r>
            <a:r>
              <a:rPr lang="zh-CN" altLang="zh-CN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等。</a:t>
            </a:r>
            <a:endParaRPr lang="zh-CN" altLang="zh-CN" sz="1400" dirty="0">
              <a:solidFill>
                <a:sysClr val="windowText" lastClr="000000">
                  <a:lumMod val="95000"/>
                  <a:lumOff val="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457200" algn="l" defTabSz="914400" rtl="0" eaLnBrk="1" latinLnBrk="0" hangingPunct="1">
              <a:lnSpc>
                <a:spcPct val="150000"/>
              </a:lnSpc>
              <a:buNone/>
            </a:pPr>
            <a:r>
              <a:rPr lang="zh-CN" altLang="zh-CN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（2）给盒子添加背景色或背景图像时，该元素的背景色或背景图像也将出现在内边距中。</a:t>
            </a:r>
            <a:endParaRPr lang="zh-CN" altLang="zh-CN" sz="1400" dirty="0">
              <a:solidFill>
                <a:sysClr val="windowText" lastClr="000000">
                  <a:lumMod val="95000"/>
                  <a:lumOff val="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457200" algn="l" defTabSz="914400" rtl="0" eaLnBrk="1" latinLnBrk="0" hangingPunct="1">
              <a:lnSpc>
                <a:spcPct val="150000"/>
              </a:lnSpc>
              <a:buNone/>
            </a:pPr>
            <a:r>
              <a:rPr lang="zh-CN" altLang="zh-CN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（3）虽然每个盒子模型拥有内边距、边框、外边距、宽和高这些基本属性，但是并不要求每个元素都必须定义这些属性。</a:t>
            </a:r>
            <a:endParaRPr lang="zh-CN" altLang="zh-CN" sz="1400" dirty="0">
              <a:solidFill>
                <a:sysClr val="windowText" lastClr="000000">
                  <a:lumMod val="95000"/>
                  <a:lumOff val="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457200" algn="l" defTabSz="914400" rtl="0" eaLnBrk="1" latinLnBrk="0" hangingPunct="1">
              <a:lnSpc>
                <a:spcPct val="150000"/>
              </a:lnSpc>
              <a:buNone/>
            </a:pPr>
            <a:r>
              <a:rPr lang="zh-CN" altLang="zh-CN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（4）盒子</a:t>
            </a:r>
            <a:r>
              <a:rPr lang="zh-CN" altLang="zh-CN" sz="1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默认的宽度</a:t>
            </a:r>
            <a:r>
              <a:rPr lang="zh-CN" altLang="zh-CN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的值是的宽</a:t>
            </a:r>
            <a:r>
              <a:rPr lang="zh-CN" altLang="en-US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父元素的宽度</a:t>
            </a:r>
            <a:r>
              <a:rPr lang="zh-CN" altLang="zh-CN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，</a:t>
            </a:r>
            <a:r>
              <a:rPr lang="zh-CN" altLang="zh-CN" sz="1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默认的高度</a:t>
            </a:r>
            <a:r>
              <a:rPr lang="zh-CN" altLang="zh-CN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值由盒子中的内容决定</a:t>
            </a:r>
            <a:r>
              <a:rPr lang="zh-CN" altLang="en-US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lang="zh-CN" altLang="zh-CN" sz="1400" dirty="0">
              <a:solidFill>
                <a:sysClr val="windowText" lastClr="000000">
                  <a:lumMod val="95000"/>
                  <a:lumOff val="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zh-CN" sz="1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57463" y="2327275"/>
            <a:ext cx="5432425" cy="14224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为了丰富网页的样式功能，去除一些冗余的样式代码，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中添加了一些新的盒子模型属性，如颜色透明、圆角、阴影、渐变等。</a:t>
            </a:r>
            <a:endParaRPr kumimoji="0" lang="zh-CN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2578" y="4950164"/>
            <a:ext cx="9144000" cy="116345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5075" y="5048250"/>
            <a:ext cx="5430838" cy="500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本节将详细介绍这些全新的的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样式属性。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7" descr="总结小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771" y="448469"/>
            <a:ext cx="3649663" cy="592454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7890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7903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2840842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5.3.1 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颜色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透明度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7891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0263" y="2255838"/>
            <a:ext cx="73469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通过引入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RGBA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opacity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属性，对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背景与图片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不透明度</a:t>
            </a:r>
            <a:endParaRPr lang="zh-CN" altLang="en-US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5513" y="3044825"/>
            <a:ext cx="3309937" cy="36830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rgba(r,g,b,alpha);</a:t>
            </a:r>
            <a:endParaRPr lang="zh-CN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58838" y="3870325"/>
            <a:ext cx="4919662" cy="1560513"/>
            <a:chOff x="567059" y="3226558"/>
            <a:chExt cx="4919339" cy="1560303"/>
          </a:xfrm>
        </p:grpSpPr>
        <p:sp>
          <p:nvSpPr>
            <p:cNvPr id="37896" name="矩形 2"/>
            <p:cNvSpPr/>
            <p:nvPr/>
          </p:nvSpPr>
          <p:spPr>
            <a:xfrm>
              <a:off x="567059" y="3226558"/>
              <a:ext cx="126188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例如：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897" name="组合 49"/>
            <p:cNvGrpSpPr/>
            <p:nvPr/>
          </p:nvGrpSpPr>
          <p:grpSpPr>
            <a:xfrm>
              <a:off x="632859" y="3916951"/>
              <a:ext cx="4853539" cy="869910"/>
              <a:chOff x="632859" y="3993153"/>
              <a:chExt cx="4853539" cy="86991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632142" y="4156720"/>
                <a:ext cx="4854256" cy="4158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p{</a:t>
                </a:r>
                <a:r>
                  <a:rPr kumimoji="0" lang="en-US" altLang="zh-CN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>
                        <a:lumMod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background-color:rgba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(255,0,0,0.5);}</a:t>
                </a:r>
                <a:endPara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 bwMode="auto">
              <a:xfrm>
                <a:off x="632142" y="3993230"/>
                <a:ext cx="4136753" cy="869833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1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425" y="3044825"/>
            <a:ext cx="2732088" cy="2416175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0263" y="2255838"/>
            <a:ext cx="7346950" cy="417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通过引入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RGBA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opacity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属性，对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背景与图片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不透明度</a:t>
            </a:r>
            <a:endParaRPr lang="zh-CN" altLang="en-US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5513" y="3044825"/>
            <a:ext cx="3309937" cy="36830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opacity</a:t>
            </a:r>
            <a:r>
              <a:rPr lang="zh-CN" altLang="zh-CN" dirty="0">
                <a:solidFill>
                  <a:schemeClr val="bg1"/>
                </a:solidFill>
                <a:latin typeface="Arial" panose="020B0604020202020204" pitchFamily="34" charset="0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opacityValue;</a:t>
            </a:r>
            <a:endParaRPr lang="zh-CN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组合 49"/>
          <p:cNvGrpSpPr/>
          <p:nvPr/>
        </p:nvGrpSpPr>
        <p:grpSpPr>
          <a:xfrm>
            <a:off x="925513" y="3767138"/>
            <a:ext cx="6604000" cy="1557337"/>
            <a:chOff x="632770" y="3993153"/>
            <a:chExt cx="6605544" cy="1557226"/>
          </a:xfrm>
        </p:grpSpPr>
        <p:sp>
          <p:nvSpPr>
            <p:cNvPr id="11" name="矩形 10"/>
            <p:cNvSpPr/>
            <p:nvPr/>
          </p:nvSpPr>
          <p:spPr>
            <a:xfrm>
              <a:off x="632770" y="4156653"/>
              <a:ext cx="6345133" cy="12000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opacity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属性用于定义标签的不透明度，参数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opacityValue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表示不透明度的值，它是一个介于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0~1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之间的浮点数值。其中，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表示完全透明，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表示完全不透明，而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0.5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则表示半透明。</a:t>
              </a: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圆角矩形 11"/>
            <p:cNvSpPr/>
            <p:nvPr/>
          </p:nvSpPr>
          <p:spPr bwMode="auto">
            <a:xfrm>
              <a:off x="632770" y="3993153"/>
              <a:ext cx="6605544" cy="1557226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8918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14" name="矩形 1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892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矩形 15"/>
            <p:cNvSpPr/>
            <p:nvPr/>
          </p:nvSpPr>
          <p:spPr>
            <a:xfrm>
              <a:off x="1755775" y="1142602"/>
              <a:ext cx="2840842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5.3.1 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颜色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透明度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537845" y="1521460"/>
            <a:ext cx="6703060" cy="102997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690"/>
              </a:lnSpc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sz="1000">
                <a:solidFill>
                  <a:srgbClr val="262626"/>
                </a:solidFill>
                <a:latin typeface="Arial" panose="020B0604020202020204"/>
              </a:rPr>
              <a:t>CSS3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中，新增了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圆角边框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样式，这样我们的盒子就可以变圆角了。 </a:t>
            </a:r>
            <a:r>
              <a:rPr lang="en-US" sz="1000">
                <a:solidFill>
                  <a:srgbClr val="FF0000"/>
                </a:solidFill>
                <a:latin typeface="Arial" panose="020B0604020202020204"/>
              </a:rPr>
              <a:t>border-radius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属性用于设置元素的外边框圆角。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ts val="2690"/>
              </a:lnSpc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语法：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4760" y="2191385"/>
            <a:ext cx="3441700" cy="214630"/>
          </a:xfrm>
          <a:prstGeom prst="rect">
            <a:avLst/>
          </a:prstGeom>
          <a:solidFill>
            <a:srgbClr val="E7F0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en-US" sz="1000">
                <a:latin typeface="Courier New" panose="02070309020205020404"/>
              </a:rPr>
              <a:t>border-radius:length</a:t>
            </a:r>
            <a:r>
              <a:rPr lang="zh-TW" sz="1000">
                <a:latin typeface="Courier New" panose="02070309020205020404"/>
                <a:ea typeface="Courier New" panose="02070309020205020404"/>
              </a:rPr>
              <a:t>;</a:t>
            </a:r>
            <a:endParaRPr lang="zh-TW" sz="1000">
              <a:latin typeface="Courier New" panose="02070309020205020404"/>
              <a:ea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19783" y="5129911"/>
            <a:ext cx="3898392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000">
                <a:solidFill>
                  <a:srgbClr val="FF0000"/>
                </a:solidFill>
                <a:latin typeface="Arial" panose="020B0604020202020204"/>
              </a:rPr>
              <a:t>•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兼容性</a:t>
            </a:r>
            <a:r>
              <a:rPr lang="en-US" sz="1000">
                <a:solidFill>
                  <a:srgbClr val="FF0000"/>
                </a:solidFill>
                <a:latin typeface="Arial" panose="020B0604020202020204"/>
              </a:rPr>
              <a:t>ie9+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浏览器支持，但是不会影响页面布局，可以放心使用.</a:t>
            </a:r>
            <a:endParaRPr lang="zh-TW" sz="1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3300" y="2792730"/>
            <a:ext cx="6770370" cy="185737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690"/>
              </a:lnSpc>
            </a:pP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参数值可以为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数值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百分比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的形式</a:t>
            </a:r>
            <a:endParaRPr lang="en-US" sz="1000">
              <a:solidFill>
                <a:srgbClr val="262626"/>
              </a:solidFill>
              <a:latin typeface="微软雅黑" panose="020B0503020204020204" pitchFamily="34" charset="-122"/>
            </a:endParaRPr>
          </a:p>
          <a:p>
            <a:pPr indent="0">
              <a:lnSpc>
                <a:spcPts val="2690"/>
              </a:lnSpc>
            </a:pP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  <a:sym typeface="+mn-ea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如果是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正方形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，想要</a:t>
            </a:r>
            <a:r>
              <a:rPr lang="zh-CN" alt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为一个圆，把数值修改为</a:t>
            </a:r>
            <a:r>
              <a:rPr lang="zh-CN" alt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盒子宽高</a:t>
            </a:r>
            <a:r>
              <a:rPr lang="zh-CN" alt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的一半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，或者直接写为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50%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ts val="2690"/>
              </a:lnSpc>
              <a:spcAft>
                <a:spcPts val="910"/>
              </a:spcAft>
            </a:pP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该属性是一个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简写属性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，可以跟四个值，分别代表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420"/>
              </a:spcAft>
            </a:pPr>
            <a:r>
              <a:rPr lang="en-US" sz="1000">
                <a:solidFill>
                  <a:srgbClr val="262626"/>
                </a:solidFill>
                <a:latin typeface="Arial" panose="020B0604020202020204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分开写</a:t>
            </a:r>
            <a:r>
              <a:rPr lang="zh-TW" sz="120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sz="1000">
                <a:solidFill>
                  <a:srgbClr val="FF0000"/>
                </a:solidFill>
                <a:latin typeface="Arial" panose="020B0604020202020204"/>
              </a:rPr>
              <a:t>border-top-left-radius</a:t>
            </a:r>
            <a:r>
              <a:rPr lang="en-US" sz="1000">
                <a:solidFill>
                  <a:srgbClr val="FF0000"/>
                </a:solidFill>
                <a:latin typeface="微软雅黑" panose="020B0503020204020204" pitchFamily="34" charset="-122"/>
              </a:rPr>
              <a:t>、</a:t>
            </a:r>
            <a:r>
              <a:rPr lang="en-US" sz="1000">
                <a:solidFill>
                  <a:srgbClr val="FF0000"/>
                </a:solidFill>
                <a:latin typeface="Arial" panose="020B0604020202020204"/>
              </a:rPr>
              <a:t>border-top-right-radius</a:t>
            </a:r>
            <a:r>
              <a:rPr lang="en-US" sz="1000">
                <a:solidFill>
                  <a:srgbClr val="FF0000"/>
                </a:solidFill>
                <a:latin typeface="微软雅黑" panose="020B0503020204020204" pitchFamily="34" charset="-122"/>
              </a:rPr>
              <a:t>、</a:t>
            </a:r>
            <a:r>
              <a:rPr lang="en-US" sz="1000">
                <a:solidFill>
                  <a:srgbClr val="FF0000"/>
                </a:solidFill>
                <a:latin typeface="Arial" panose="020B0604020202020204"/>
              </a:rPr>
              <a:t>border-bottom-right-radius 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endParaRPr lang="zh-TW" sz="1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190500"/>
            <a:r>
              <a:rPr lang="en-US" sz="1000">
                <a:solidFill>
                  <a:srgbClr val="FF0000"/>
                </a:solidFill>
                <a:latin typeface="Arial" panose="020B0604020202020204"/>
              </a:rPr>
              <a:t>border-bottom-left-radius</a:t>
            </a:r>
            <a:endParaRPr lang="en-US" sz="1000">
              <a:solidFill>
                <a:srgbClr val="FF0000"/>
              </a:solidFill>
              <a:latin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330" y="970915"/>
            <a:ext cx="2484755" cy="46037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5.3.2 </a:t>
            </a:r>
            <a:r>
              <a:rPr kumimoji="0" lang="zh-CN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圆角边框</a:t>
            </a:r>
            <a:endParaRPr kumimoji="0" lang="en-US" altLang="zh-CN" sz="2400" b="1" i="0" u="none" strike="noStrike" kern="1200" cap="none" spc="200" normalizeH="0" baseline="0" noProof="0" dirty="0">
              <a:ln>
                <a:noFill/>
              </a:ln>
              <a:solidFill>
                <a:srgbClr val="1369B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0963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0973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2390398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5.3.3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图片边框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964" name="组合 7"/>
          <p:cNvGrpSpPr/>
          <p:nvPr/>
        </p:nvGrpSpPr>
        <p:grpSpPr>
          <a:xfrm>
            <a:off x="438150" y="1906588"/>
            <a:ext cx="8080375" cy="1322387"/>
            <a:chOff x="676275" y="2314574"/>
            <a:chExt cx="8080376" cy="1324367"/>
          </a:xfrm>
        </p:grpSpPr>
        <p:sp>
          <p:nvSpPr>
            <p:cNvPr id="9" name="矩形 8"/>
            <p:cNvSpPr/>
            <p:nvPr/>
          </p:nvSpPr>
          <p:spPr bwMode="auto">
            <a:xfrm>
              <a:off x="676275" y="2538807"/>
              <a:ext cx="8080376" cy="1100134"/>
            </a:xfrm>
            <a:prstGeom prst="rect">
              <a:avLst/>
            </a:prstGeom>
            <a:ln w="9525"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967" name="矩形 29"/>
            <p:cNvSpPr/>
            <p:nvPr/>
          </p:nvSpPr>
          <p:spPr>
            <a:xfrm>
              <a:off x="854075" y="2752258"/>
              <a:ext cx="7902576" cy="832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latinLnBrk="1" hangingPunct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在网页设计中，我们还可以使用图片作为元素的边框。运用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border-image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属性可以轻松实现这个效果。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873125" y="2314574"/>
              <a:ext cx="1905000" cy="372131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969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 念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"/>
          <p:cNvSpPr/>
          <p:nvPr/>
        </p:nvSpPr>
        <p:spPr>
          <a:xfrm>
            <a:off x="438150" y="3470275"/>
            <a:ext cx="8080375" cy="92392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border-image: border-image-source/ border-image-slice/ border-image-width/ border-image-outset/ border-image-repeat;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1987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2019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2507418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5.3.3 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图片边框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1988" name="组合 7"/>
          <p:cNvGrpSpPr/>
          <p:nvPr/>
        </p:nvGrpSpPr>
        <p:grpSpPr>
          <a:xfrm>
            <a:off x="438150" y="1906588"/>
            <a:ext cx="8080375" cy="1322387"/>
            <a:chOff x="676275" y="2314574"/>
            <a:chExt cx="8080376" cy="1324367"/>
          </a:xfrm>
        </p:grpSpPr>
        <p:sp>
          <p:nvSpPr>
            <p:cNvPr id="9" name="矩形 8"/>
            <p:cNvSpPr/>
            <p:nvPr/>
          </p:nvSpPr>
          <p:spPr bwMode="auto">
            <a:xfrm>
              <a:off x="676275" y="2538807"/>
              <a:ext cx="8080376" cy="1100134"/>
            </a:xfrm>
            <a:prstGeom prst="rect">
              <a:avLst/>
            </a:prstGeom>
            <a:ln w="9525"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013" name="矩形 29"/>
            <p:cNvSpPr/>
            <p:nvPr/>
          </p:nvSpPr>
          <p:spPr>
            <a:xfrm>
              <a:off x="854075" y="2752258"/>
              <a:ext cx="7902576" cy="832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latinLnBrk="1" hangingPunct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在网页设计中，我们还可以使用图片作为元素的边框。运用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border-image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属性可以轻松实现这个效果。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873125" y="2314574"/>
              <a:ext cx="1905000" cy="372131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015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 念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38150" y="3440113"/>
          <a:ext cx="8080375" cy="292258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64256"/>
                <a:gridCol w="5016119"/>
              </a:tblGrid>
              <a:tr h="396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属性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26797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</a:tr>
              <a:tr h="4335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border-image-source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指定图片的路径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</a:tr>
              <a:tr h="792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border-image-slice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指定边框图像顶部、右侧、底部、左侧内偏移量。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</a:tr>
              <a:tr h="4335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border-image-width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指定边框宽度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</a:tr>
              <a:tr h="4335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border-image-outset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指定边框背景向盒子外部延伸的距离。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</a:tr>
              <a:tr h="4335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border-image-repeat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指定背景图片的平铺方式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5775" y="1143000"/>
            <a:ext cx="248475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5.3.4 </a:t>
            </a: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盒子阴影</a:t>
            </a:r>
            <a:endParaRPr kumimoji="0" lang="en-US" altLang="zh-CN" sz="2400" b="1" i="0" u="none" strike="noStrike" kern="1200" cap="none" spc="200" normalizeH="0" baseline="0" noProof="0" dirty="0">
              <a:ln>
                <a:noFill/>
              </a:ln>
              <a:solidFill>
                <a:srgbClr val="1369B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3012" name="组合 7"/>
          <p:cNvGrpSpPr/>
          <p:nvPr/>
        </p:nvGrpSpPr>
        <p:grpSpPr>
          <a:xfrm>
            <a:off x="438150" y="1906588"/>
            <a:ext cx="8080375" cy="1322387"/>
            <a:chOff x="676275" y="2314574"/>
            <a:chExt cx="8080376" cy="1324367"/>
          </a:xfrm>
        </p:grpSpPr>
        <p:sp>
          <p:nvSpPr>
            <p:cNvPr id="9" name="矩形 8"/>
            <p:cNvSpPr/>
            <p:nvPr/>
          </p:nvSpPr>
          <p:spPr bwMode="auto">
            <a:xfrm>
              <a:off x="676275" y="2538807"/>
              <a:ext cx="8080376" cy="1100134"/>
            </a:xfrm>
            <a:prstGeom prst="rect">
              <a:avLst/>
            </a:prstGeom>
            <a:ln w="9525"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019" name="矩形 29"/>
            <p:cNvSpPr/>
            <p:nvPr/>
          </p:nvSpPr>
          <p:spPr>
            <a:xfrm>
              <a:off x="854075" y="2752258"/>
              <a:ext cx="7902576" cy="7889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latinLnBrk="1" hangingPunct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在网页制作中，经常需要对盒子添加阴影效果。使用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box-shadow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属性可以轻松实现阴影的添加。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873125" y="2314574"/>
              <a:ext cx="1905000" cy="372131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021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 念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74700" y="3338513"/>
            <a:ext cx="82677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box-shadow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也可以改变阴影的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投射方向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以及添加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多重阴影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效果。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2163" y="3741738"/>
            <a:ext cx="12604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81063" y="4433888"/>
            <a:ext cx="3422650" cy="2119312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 box-shadow:5px 5px 10px 2px #999 inset,-5px -5px 10px 2px #333 inset;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4776788" y="5340350"/>
            <a:ext cx="396875" cy="358775"/>
          </a:xfrm>
          <a:prstGeom prst="rightArrow">
            <a:avLst>
              <a:gd name="adj1" fmla="val 50000"/>
              <a:gd name="adj2" fmla="val 49906"/>
            </a:avLst>
          </a:prstGeom>
          <a:solidFill>
            <a:srgbClr val="00B0F0"/>
          </a:solidFill>
          <a:ln w="28575">
            <a:noFill/>
          </a:ln>
        </p:spPr>
        <p:txBody>
          <a:bodyPr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2588" y="3865563"/>
            <a:ext cx="2295525" cy="271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" name="AutoShape 207"/>
          <p:cNvSpPr>
            <a:spLocks noChangeArrowheads="1"/>
          </p:cNvSpPr>
          <p:nvPr/>
        </p:nvSpPr>
        <p:spPr bwMode="auto">
          <a:xfrm>
            <a:off x="233363" y="1127125"/>
            <a:ext cx="8724900" cy="552450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684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7175" name="组合 358"/>
          <p:cNvGrpSpPr/>
          <p:nvPr/>
        </p:nvGrpSpPr>
        <p:grpSpPr>
          <a:xfrm>
            <a:off x="1106488" y="3219450"/>
            <a:ext cx="7629525" cy="668338"/>
            <a:chOff x="1029300" y="5045322"/>
            <a:chExt cx="7628925" cy="669008"/>
          </a:xfrm>
        </p:grpSpPr>
        <p:grpSp>
          <p:nvGrpSpPr>
            <p:cNvPr id="7206" name="组合 379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34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7212" name="组合 385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36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2"/>
                  <a:ext cx="6136792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37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6"/>
                  <a:ext cx="5689152" cy="4904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30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grpSp>
          <p:nvGrpSpPr>
            <p:cNvPr id="7208" name="组合 381"/>
            <p:cNvGrpSpPr/>
            <p:nvPr/>
          </p:nvGrpSpPr>
          <p:grpSpPr>
            <a:xfrm>
              <a:off x="1029300" y="5045322"/>
              <a:ext cx="635025" cy="637257"/>
              <a:chOff x="1098627" y="4776118"/>
              <a:chExt cx="903287" cy="906462"/>
            </a:xfrm>
          </p:grpSpPr>
          <p:sp>
            <p:nvSpPr>
              <p:cNvPr id="32" name="Oval 148"/>
              <p:cNvSpPr>
                <a:spLocks noChangeArrowheads="1"/>
              </p:cNvSpPr>
              <p:nvPr/>
            </p:nvSpPr>
            <p:spPr bwMode="auto">
              <a:xfrm>
                <a:off x="1098627" y="4776118"/>
                <a:ext cx="903180" cy="90641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33" name="Oval 151"/>
              <p:cNvSpPr>
                <a:spLocks noChangeArrowheads="1"/>
              </p:cNvSpPr>
              <p:nvPr/>
            </p:nvSpPr>
            <p:spPr bwMode="auto">
              <a:xfrm>
                <a:off x="1414740" y="4803243"/>
                <a:ext cx="241600" cy="24186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</p:grpSp>
      <p:sp>
        <p:nvSpPr>
          <p:cNvPr id="7176" name="TextBox 359"/>
          <p:cNvSpPr txBox="1"/>
          <p:nvPr/>
        </p:nvSpPr>
        <p:spPr>
          <a:xfrm>
            <a:off x="2670175" y="1738313"/>
            <a:ext cx="593566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5.4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元素的类型和转换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solidFill>
                <a:srgbClr val="009E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77" name="组合 360"/>
          <p:cNvGrpSpPr/>
          <p:nvPr/>
        </p:nvGrpSpPr>
        <p:grpSpPr>
          <a:xfrm>
            <a:off x="1328738" y="3943350"/>
            <a:ext cx="7407275" cy="669925"/>
            <a:chOff x="1252258" y="5045323"/>
            <a:chExt cx="7405967" cy="669007"/>
          </a:xfrm>
        </p:grpSpPr>
        <p:grpSp>
          <p:nvGrpSpPr>
            <p:cNvPr id="7199" name="组合 372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25" name="AutoShape 218"/>
              <p:cNvSpPr>
                <a:spLocks noChangeArrowheads="1"/>
              </p:cNvSpPr>
              <p:nvPr/>
            </p:nvSpPr>
            <p:spPr bwMode="auto">
              <a:xfrm>
                <a:off x="2720436" y="5394351"/>
                <a:ext cx="5807637" cy="3199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7203" name="组合 376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2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7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28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3923"/>
                  <a:ext cx="5690183" cy="4913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23" name="Line 188"/>
            <p:cNvSpPr>
              <a:spLocks noChangeShapeType="1"/>
            </p:cNvSpPr>
            <p:nvPr/>
          </p:nvSpPr>
          <p:spPr bwMode="auto">
            <a:xfrm flipH="1">
              <a:off x="1499864" y="5330681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4" name="Oval 151"/>
            <p:cNvSpPr>
              <a:spLocks noChangeArrowheads="1"/>
            </p:cNvSpPr>
            <p:nvPr/>
          </p:nvSpPr>
          <p:spPr bwMode="auto">
            <a:xfrm>
              <a:off x="1252258" y="5064347"/>
              <a:ext cx="169832" cy="1696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7178" name="组合 361"/>
          <p:cNvGrpSpPr/>
          <p:nvPr/>
        </p:nvGrpSpPr>
        <p:grpSpPr>
          <a:xfrm>
            <a:off x="1112838" y="3910013"/>
            <a:ext cx="635000" cy="638175"/>
            <a:chOff x="1190461" y="2772022"/>
            <a:chExt cx="635025" cy="637257"/>
          </a:xfrm>
        </p:grpSpPr>
        <p:sp>
          <p:nvSpPr>
            <p:cNvPr id="20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21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sp>
        <p:nvSpPr>
          <p:cNvPr id="7179" name="TextBox 362"/>
          <p:cNvSpPr txBox="1"/>
          <p:nvPr/>
        </p:nvSpPr>
        <p:spPr>
          <a:xfrm>
            <a:off x="1055688" y="3336925"/>
            <a:ext cx="7921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5.4.1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0" name="TextBox 363"/>
          <p:cNvSpPr txBox="1"/>
          <p:nvPr/>
        </p:nvSpPr>
        <p:spPr>
          <a:xfrm>
            <a:off x="1055688" y="4059238"/>
            <a:ext cx="7921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5.4.2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1" name="TextBox 364"/>
          <p:cNvSpPr txBox="1"/>
          <p:nvPr/>
        </p:nvSpPr>
        <p:spPr>
          <a:xfrm>
            <a:off x="3213100" y="3319463"/>
            <a:ext cx="32210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元素的类型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2" name="TextBox 365"/>
          <p:cNvSpPr txBox="1"/>
          <p:nvPr/>
        </p:nvSpPr>
        <p:spPr>
          <a:xfrm>
            <a:off x="3213100" y="4046538"/>
            <a:ext cx="32194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&lt;div&gt;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&lt;span&gt;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83" name="图片 34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3" y="1857375"/>
            <a:ext cx="1633537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标题 1"/>
          <p:cNvSpPr/>
          <p:nvPr/>
        </p:nvSpPr>
        <p:spPr>
          <a:xfrm>
            <a:off x="1657350" y="260350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7185" name="组合 358"/>
          <p:cNvGrpSpPr/>
          <p:nvPr/>
        </p:nvGrpSpPr>
        <p:grpSpPr>
          <a:xfrm>
            <a:off x="1106488" y="4613275"/>
            <a:ext cx="7629525" cy="668338"/>
            <a:chOff x="1029300" y="5045322"/>
            <a:chExt cx="7628925" cy="669008"/>
          </a:xfrm>
        </p:grpSpPr>
        <p:grpSp>
          <p:nvGrpSpPr>
            <p:cNvPr id="7188" name="组合 379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44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7194" name="组合 385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46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2"/>
                  <a:ext cx="6136792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47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6"/>
                  <a:ext cx="5689152" cy="4904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40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grpSp>
          <p:nvGrpSpPr>
            <p:cNvPr id="7190" name="组合 381"/>
            <p:cNvGrpSpPr/>
            <p:nvPr/>
          </p:nvGrpSpPr>
          <p:grpSpPr>
            <a:xfrm>
              <a:off x="1029300" y="5045322"/>
              <a:ext cx="635025" cy="637257"/>
              <a:chOff x="1098627" y="4776118"/>
              <a:chExt cx="903287" cy="906462"/>
            </a:xfrm>
          </p:grpSpPr>
          <p:sp>
            <p:nvSpPr>
              <p:cNvPr id="42" name="Oval 148"/>
              <p:cNvSpPr>
                <a:spLocks noChangeArrowheads="1"/>
              </p:cNvSpPr>
              <p:nvPr/>
            </p:nvSpPr>
            <p:spPr bwMode="auto">
              <a:xfrm>
                <a:off x="1098627" y="4776118"/>
                <a:ext cx="903180" cy="90641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43" name="Oval 151"/>
              <p:cNvSpPr>
                <a:spLocks noChangeArrowheads="1"/>
              </p:cNvSpPr>
              <p:nvPr/>
            </p:nvSpPr>
            <p:spPr bwMode="auto">
              <a:xfrm>
                <a:off x="1414740" y="4803243"/>
                <a:ext cx="241600" cy="24186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</p:grpSp>
      <p:sp>
        <p:nvSpPr>
          <p:cNvPr id="7186" name="TextBox 362"/>
          <p:cNvSpPr txBox="1"/>
          <p:nvPr/>
        </p:nvSpPr>
        <p:spPr>
          <a:xfrm>
            <a:off x="1055688" y="4730750"/>
            <a:ext cx="7921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5.4.3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7" name="TextBox 364"/>
          <p:cNvSpPr txBox="1"/>
          <p:nvPr/>
        </p:nvSpPr>
        <p:spPr>
          <a:xfrm>
            <a:off x="3213100" y="4713288"/>
            <a:ext cx="32210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元素类型的转换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41984" y="1841500"/>
          <a:ext cx="5910072" cy="2432304"/>
        </p:xfrm>
        <a:graphic>
          <a:graphicData uri="http://schemas.openxmlformats.org/drawingml/2006/table">
            <a:tbl>
              <a:tblPr/>
              <a:tblGrid>
                <a:gridCol w="1335024"/>
                <a:gridCol w="4575048"/>
              </a:tblGrid>
              <a:tr h="469392">
                <a:tc gridSpan="2">
                  <a:txBody>
                    <a:bodyPr>
                      <a:spAutoFit/>
                    </a:bodyPr>
                    <a:p>
                      <a:pPr indent="165100"/>
                      <a:r>
                        <a:rPr lang="en-US" sz="1000">
                          <a:latin typeface="Courier New" panose="02070309020205020404"/>
                        </a:rPr>
                        <a:t>box-shadow</a:t>
                      </a:r>
                      <a:r>
                        <a:rPr lang="zh-TW" sz="1000">
                          <a:latin typeface="Courier New" panose="02070309020205020404"/>
                          <a:ea typeface="Courier New" panose="02070309020205020404"/>
                        </a:rPr>
                        <a:t>: </a:t>
                      </a:r>
                      <a:r>
                        <a:rPr lang="en-US" sz="1000" b="1">
                          <a:latin typeface="Courier New" panose="02070309020205020404"/>
                        </a:rPr>
                        <a:t>h-shadow v-shadow </a:t>
                      </a:r>
                      <a:r>
                        <a:rPr lang="en-US" sz="1000">
                          <a:latin typeface="Courier New" panose="02070309020205020404"/>
                        </a:rPr>
                        <a:t>blur spread color inset;</a:t>
                      </a:r>
                      <a:endParaRPr lang="en-US" sz="1000">
                        <a:latin typeface="Courier New" panose="02070309020205020404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</a:tr>
              <a:tr h="292608"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950">
                          <a:solidFill>
                            <a:srgbClr val="404040"/>
                          </a:solidFill>
                          <a:latin typeface="MingLiU"/>
                          <a:ea typeface="MingLiU"/>
                        </a:rPr>
                        <a:t>值</a:t>
                      </a:r>
                      <a:endParaRPr lang="zh-TW" sz="950">
                        <a:solidFill>
                          <a:srgbClr val="404040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950">
                          <a:solidFill>
                            <a:srgbClr val="404040"/>
                          </a:solidFill>
                          <a:latin typeface="MingLiU"/>
                          <a:ea typeface="MingLiU"/>
                        </a:rPr>
                        <a:t>描述</a:t>
                      </a:r>
                      <a:endParaRPr lang="zh-TW" sz="950">
                        <a:solidFill>
                          <a:srgbClr val="404040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277368"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1000" i="1">
                          <a:solidFill>
                            <a:srgbClr val="618861"/>
                          </a:solidFill>
                          <a:latin typeface="Arial" panose="020B0604020202020204"/>
                        </a:rPr>
                        <a:t>h-shadow</a:t>
                      </a:r>
                      <a:endParaRPr lang="en-US" sz="1000" i="1">
                        <a:solidFill>
                          <a:srgbClr val="618861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950">
                          <a:solidFill>
                            <a:srgbClr val="404040"/>
                          </a:solidFill>
                          <a:latin typeface="MingLiU"/>
                          <a:ea typeface="MingLiU"/>
                        </a:rPr>
                        <a:t>必需,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水</a:t>
                      </a:r>
                      <a:r>
                        <a:rPr lang="zh-TW" sz="950">
                          <a:solidFill>
                            <a:srgbClr val="404040"/>
                          </a:solidFill>
                          <a:latin typeface="MingLiU"/>
                          <a:ea typeface="MingLiU"/>
                        </a:rPr>
                        <a:t>平阻影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的</a:t>
                      </a:r>
                      <a:r>
                        <a:rPr lang="zh-TW" sz="950">
                          <a:solidFill>
                            <a:srgbClr val="404040"/>
                          </a:solidFill>
                          <a:latin typeface="MingLiU"/>
                          <a:ea typeface="MingLiU"/>
                        </a:rPr>
                        <a:t>位置。允许负值.</a:t>
                      </a:r>
                      <a:endParaRPr lang="zh-TW" sz="950">
                        <a:solidFill>
                          <a:srgbClr val="404040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277368"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1000" i="1">
                          <a:solidFill>
                            <a:srgbClr val="618861"/>
                          </a:solidFill>
                          <a:latin typeface="Arial" panose="020B0604020202020204"/>
                        </a:rPr>
                        <a:t>v-shadow</a:t>
                      </a:r>
                      <a:endParaRPr lang="en-US" sz="1000" i="1">
                        <a:solidFill>
                          <a:srgbClr val="618861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950">
                          <a:solidFill>
                            <a:srgbClr val="404040"/>
                          </a:solidFill>
                          <a:latin typeface="MingLiU"/>
                          <a:ea typeface="MingLiU"/>
                        </a:rPr>
                        <a:t>必需,垂直阴影的位置。允许负值。</a:t>
                      </a:r>
                      <a:endParaRPr lang="zh-TW" sz="950">
                        <a:solidFill>
                          <a:srgbClr val="404040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277368"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1000" i="1">
                          <a:solidFill>
                            <a:srgbClr val="618861"/>
                          </a:solidFill>
                          <a:latin typeface="Arial" panose="020B0604020202020204"/>
                        </a:rPr>
                        <a:t>blur</a:t>
                      </a:r>
                      <a:endParaRPr lang="en-US" sz="1000" i="1">
                        <a:solidFill>
                          <a:srgbClr val="618861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950">
                          <a:solidFill>
                            <a:srgbClr val="404040"/>
                          </a:solidFill>
                          <a:latin typeface="MingLiU"/>
                          <a:ea typeface="MingLiU"/>
                        </a:rPr>
                        <a:t>可选.模糊</a:t>
                      </a:r>
                      <a:r>
                        <a:rPr lang="zh-CN" sz="950">
                          <a:solidFill>
                            <a:srgbClr val="404040"/>
                          </a:solidFill>
                          <a:latin typeface="MingLiU"/>
                          <a:ea typeface="MingLiU"/>
                        </a:rPr>
                        <a:t>距离。</a:t>
                      </a:r>
                      <a:endParaRPr lang="zh-CN" sz="950">
                        <a:solidFill>
                          <a:srgbClr val="404040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1000" i="1">
                          <a:solidFill>
                            <a:srgbClr val="595959"/>
                          </a:solidFill>
                          <a:latin typeface="Arial" panose="020B0604020202020204"/>
                        </a:rPr>
                        <a:t>spread</a:t>
                      </a:r>
                      <a:endParaRPr lang="en-US" sz="1000" i="1">
                        <a:solidFill>
                          <a:srgbClr val="595959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950">
                          <a:solidFill>
                            <a:srgbClr val="404040"/>
                          </a:solidFill>
                          <a:latin typeface="MingLiU"/>
                          <a:ea typeface="MingLiU"/>
                        </a:rPr>
                        <a:t>可选.阴影的尺寸</a:t>
                      </a:r>
                      <a:r>
                        <a:rPr lang="en-US" sz="950">
                          <a:solidFill>
                            <a:srgbClr val="404040"/>
                          </a:solidFill>
                          <a:latin typeface="MingLiU"/>
                        </a:rPr>
                        <a:t>-</a:t>
                      </a:r>
                      <a:endParaRPr lang="en-US" sz="950">
                        <a:solidFill>
                          <a:srgbClr val="404040"/>
                        </a:solidFill>
                        <a:latin typeface="MingLiU"/>
                      </a:endParaRPr>
                    </a:p>
                  </a:txBody>
                  <a:tcPr marL="0" marR="0" marT="0" marB="0" anchor="ctr"/>
                </a:tc>
              </a:tr>
              <a:tr h="277368"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1000" i="1">
                          <a:solidFill>
                            <a:srgbClr val="618861"/>
                          </a:solidFill>
                          <a:latin typeface="Arial" panose="020B0604020202020204"/>
                        </a:rPr>
                        <a:t>color</a:t>
                      </a:r>
                      <a:endParaRPr lang="en-US" sz="1000" i="1">
                        <a:solidFill>
                          <a:srgbClr val="618861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950">
                          <a:solidFill>
                            <a:srgbClr val="404040"/>
                          </a:solidFill>
                          <a:latin typeface="MingLiU"/>
                          <a:ea typeface="MingLiU"/>
                        </a:rPr>
                        <a:t>可选.阴影的颜色.请参阅</a:t>
                      </a:r>
                      <a:r>
                        <a:rPr lang="en-US" sz="1000">
                          <a:solidFill>
                            <a:srgbClr val="404040"/>
                          </a:solidFill>
                          <a:latin typeface="Arial" panose="020B0604020202020204"/>
                        </a:rPr>
                        <a:t>C</a:t>
                      </a:r>
                      <a:r>
                        <a:rPr lang="en-US" sz="1000">
                          <a:solidFill>
                            <a:srgbClr val="595959"/>
                          </a:solidFill>
                          <a:latin typeface="Arial" panose="020B0604020202020204"/>
                        </a:rPr>
                        <a:t>SS</a:t>
                      </a:r>
                      <a:r>
                        <a:rPr lang="zh-TW" sz="950">
                          <a:solidFill>
                            <a:srgbClr val="404040"/>
                          </a:solidFill>
                          <a:latin typeface="MingLiU"/>
                          <a:ea typeface="MingLiU"/>
                        </a:rPr>
                        <a:t>颜色值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＜,</a:t>
                      </a:r>
                      <a:endParaRPr lang="zh-TW" sz="950">
                        <a:solidFill>
                          <a:srgbClr val="595959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286512"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1000">
                          <a:solidFill>
                            <a:srgbClr val="828336"/>
                          </a:solidFill>
                          <a:latin typeface="Arial" panose="020B0604020202020204"/>
                        </a:rPr>
                        <a:t>inset</a:t>
                      </a:r>
                      <a:endParaRPr lang="en-US" sz="1000">
                        <a:solidFill>
                          <a:srgbClr val="828336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可选。将外部阴影</a:t>
                      </a:r>
                      <a:r>
                        <a:rPr lang="en-US" sz="1000">
                          <a:solidFill>
                            <a:srgbClr val="595959"/>
                          </a:solidFill>
                          <a:latin typeface="Arial" panose="020B0604020202020204"/>
                        </a:rPr>
                        <a:t>(outset)</a:t>
                      </a:r>
                      <a:r>
                        <a:rPr lang="zh-TW" sz="950">
                          <a:solidFill>
                            <a:srgbClr val="595959"/>
                          </a:solidFill>
                          <a:latin typeface="MingLiU"/>
                          <a:ea typeface="MingLiU"/>
                        </a:rPr>
                        <a:t>改为内部阴影。</a:t>
                      </a:r>
                      <a:endParaRPr lang="zh-TW" sz="950">
                        <a:solidFill>
                          <a:srgbClr val="595959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141730" y="5107940"/>
            <a:ext cx="3528695" cy="12827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7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zh-TW" sz="950">
                <a:solidFill>
                  <a:srgbClr val="262626"/>
                </a:solidFill>
                <a:latin typeface="MingLiU"/>
                <a:ea typeface="MingLiU"/>
              </a:rPr>
              <a:t>:</a:t>
            </a:r>
            <a:endParaRPr lang="zh-TW" sz="950">
              <a:solidFill>
                <a:srgbClr val="262626"/>
              </a:solidFill>
              <a:latin typeface="MingLiU"/>
              <a:ea typeface="MingLiU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1095" y="5403850"/>
            <a:ext cx="4708525" cy="4114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06400">
              <a:spcAft>
                <a:spcPts val="770"/>
              </a:spcAft>
            </a:pPr>
            <a:r>
              <a:rPr lang="en-US" sz="850">
                <a:solidFill>
                  <a:srgbClr val="262626"/>
                </a:solidFill>
                <a:latin typeface="Arial" panose="020B0604020202020204"/>
              </a:rPr>
              <a:t>1. </a:t>
            </a:r>
            <a:r>
              <a:rPr lang="zh-TW" sz="950">
                <a:solidFill>
                  <a:srgbClr val="262626"/>
                </a:solidFill>
                <a:latin typeface="MingLiU"/>
                <a:ea typeface="MingLiU"/>
              </a:rPr>
              <a:t>默认的是外阴影</a:t>
            </a:r>
            <a:r>
              <a:rPr lang="en-US" sz="850">
                <a:solidFill>
                  <a:srgbClr val="262626"/>
                </a:solidFill>
                <a:latin typeface="Arial" panose="020B0604020202020204"/>
              </a:rPr>
              <a:t>(outset)</a:t>
            </a:r>
            <a:r>
              <a:rPr lang="zh-TW" sz="950">
                <a:solidFill>
                  <a:srgbClr val="262626"/>
                </a:solidFill>
                <a:latin typeface="MingLiU"/>
                <a:ea typeface="MingLiU"/>
              </a:rPr>
              <a:t>，但是不可以写这个单词，否则造成阴影无效</a:t>
            </a:r>
            <a:endParaRPr lang="zh-TW" sz="950">
              <a:solidFill>
                <a:srgbClr val="262626"/>
              </a:solidFill>
              <a:latin typeface="MingLiU"/>
              <a:ea typeface="MingLiU"/>
            </a:endParaRPr>
          </a:p>
          <a:p>
            <a:pPr indent="406400"/>
            <a:r>
              <a:rPr lang="zh-TW" sz="85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2</a:t>
            </a:r>
            <a:r>
              <a:rPr lang="zh-TW" sz="950">
                <a:solidFill>
                  <a:srgbClr val="FF0000"/>
                </a:solidFill>
                <a:latin typeface="MingLiU"/>
                <a:ea typeface="MingLiU"/>
              </a:rPr>
              <a:t>. 盒子阴影不占用空间，不会影响其他盒子排列。</a:t>
            </a:r>
            <a:endParaRPr lang="zh-TW" sz="950">
              <a:solidFill>
                <a:srgbClr val="FF0000"/>
              </a:solidFill>
              <a:latin typeface="MingLiU"/>
              <a:ea typeface="MingLiU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1095" y="512445"/>
            <a:ext cx="2484755" cy="46037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5.3.4 </a:t>
            </a: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盒子阴影</a:t>
            </a:r>
            <a:endParaRPr kumimoji="0" lang="en-US" altLang="zh-CN" sz="2400" b="1" i="0" u="none" strike="noStrike" kern="1200" cap="none" spc="200" normalizeH="0" baseline="0" noProof="0" dirty="0">
              <a:ln>
                <a:noFill/>
              </a:ln>
              <a:solidFill>
                <a:srgbClr val="1369B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031" y="3429508"/>
            <a:ext cx="6220968" cy="15300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3511" y="2060956"/>
            <a:ext cx="3886200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304800"/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sz="1000">
                <a:solidFill>
                  <a:srgbClr val="262626"/>
                </a:solidFill>
                <a:latin typeface="Arial" panose="020B0604020202020204"/>
              </a:rPr>
              <a:t>CSS3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中，我们可以使用</a:t>
            </a:r>
            <a:r>
              <a:rPr lang="en-US" sz="1000">
                <a:solidFill>
                  <a:srgbClr val="FF0000"/>
                </a:solidFill>
                <a:latin typeface="Arial" panose="020B0604020202020204"/>
              </a:rPr>
              <a:t>text-shadow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属性将阴影应用于文本。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0463" y="2402332"/>
            <a:ext cx="3410712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304800"/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语法：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0463" y="2551684"/>
            <a:ext cx="3410712" cy="463296"/>
          </a:xfrm>
          <a:prstGeom prst="rect">
            <a:avLst/>
          </a:prstGeom>
          <a:solidFill>
            <a:srgbClr val="E7F0FF"/>
          </a:solidFill>
        </p:spPr>
        <p:txBody>
          <a:bodyPr wrap="none" lIns="0" tIns="0" rIns="0" bIns="0">
            <a:noAutofit/>
          </a:bodyPr>
          <a:p>
            <a:pPr indent="431800"/>
            <a:r>
              <a:rPr lang="en-US" sz="1000">
                <a:latin typeface="Courier New" panose="02070309020205020404"/>
              </a:rPr>
              <a:t>text-shadow: </a:t>
            </a:r>
            <a:r>
              <a:rPr lang="en-US" sz="1000" b="1">
                <a:latin typeface="Courier New" panose="02070309020205020404"/>
              </a:rPr>
              <a:t>h-shadow v-shadow </a:t>
            </a:r>
            <a:r>
              <a:rPr lang="en-US" sz="1000">
                <a:latin typeface="Courier New" panose="02070309020205020404"/>
              </a:rPr>
              <a:t>blur color</a:t>
            </a:r>
            <a:endParaRPr lang="en-US" sz="1000">
              <a:latin typeface="Courier New" panose="020703090202050204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4425" y="998220"/>
            <a:ext cx="2484755" cy="46037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5.3.5 </a:t>
            </a: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</a:t>
            </a:r>
            <a:r>
              <a:rPr kumimoji="0" lang="zh-CN" altLang="en-US" sz="2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阴影</a:t>
            </a:r>
            <a:endParaRPr kumimoji="0" lang="en-US" altLang="zh-CN" sz="2400" b="1" i="0" u="none" strike="noStrike" kern="1200" cap="none" spc="200" normalizeH="0" baseline="0" noProof="0" dirty="0">
              <a:ln>
                <a:noFill/>
              </a:ln>
              <a:solidFill>
                <a:srgbClr val="1369B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4035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404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1840568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5.3.5 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渐变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4036" name="组合 7"/>
          <p:cNvGrpSpPr/>
          <p:nvPr/>
        </p:nvGrpSpPr>
        <p:grpSpPr>
          <a:xfrm>
            <a:off x="438150" y="1906588"/>
            <a:ext cx="8080375" cy="1322387"/>
            <a:chOff x="676275" y="2314574"/>
            <a:chExt cx="8080376" cy="1324367"/>
          </a:xfrm>
        </p:grpSpPr>
        <p:sp>
          <p:nvSpPr>
            <p:cNvPr id="9" name="矩形 8"/>
            <p:cNvSpPr/>
            <p:nvPr/>
          </p:nvSpPr>
          <p:spPr bwMode="auto">
            <a:xfrm>
              <a:off x="676275" y="2538807"/>
              <a:ext cx="8080376" cy="1100134"/>
            </a:xfrm>
            <a:prstGeom prst="rect">
              <a:avLst/>
            </a:prstGeom>
            <a:ln w="9525"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042" name="矩形 29"/>
            <p:cNvSpPr/>
            <p:nvPr/>
          </p:nvSpPr>
          <p:spPr>
            <a:xfrm>
              <a:off x="854075" y="2752258"/>
              <a:ext cx="7902576" cy="7889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latinLnBrk="1" hangingPunct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在线性渐变过程中，起始颜色会沿着一条直线按顺序过渡到结束颜色。运用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 “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background-image:linear-gradient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（参数值）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;”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样式可以实现线性渐变效果。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873125" y="2314574"/>
              <a:ext cx="1905000" cy="372131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044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、线性渐变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236663" y="3529013"/>
            <a:ext cx="6411912" cy="129222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background-image:linear-gradient(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渐变角度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2...,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n);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25550" y="4710113"/>
            <a:ext cx="4735513" cy="1130300"/>
            <a:chOff x="1506071" y="4927002"/>
            <a:chExt cx="4735676" cy="1129553"/>
          </a:xfrm>
        </p:grpSpPr>
        <p:sp>
          <p:nvSpPr>
            <p:cNvPr id="21" name="圆角矩形标注 20"/>
            <p:cNvSpPr/>
            <p:nvPr/>
          </p:nvSpPr>
          <p:spPr bwMode="auto">
            <a:xfrm rot="10800000">
              <a:off x="1506071" y="4927002"/>
              <a:ext cx="4735676" cy="1129553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40" name="矩形 4"/>
            <p:cNvSpPr/>
            <p:nvPr/>
          </p:nvSpPr>
          <p:spPr>
            <a:xfrm>
              <a:off x="1669747" y="5043359"/>
              <a:ext cx="4572000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linear-gradient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用于定义渐变方式为</a:t>
              </a:r>
              <a:r>
                <a:rPr lang="zh-CN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线性渐变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，括号内用于设定</a:t>
              </a:r>
              <a:r>
                <a:rPr lang="zh-CN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渐变角度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颜色值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5059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5069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1840568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5.3.5 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渐变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5060" name="组合 7"/>
          <p:cNvGrpSpPr/>
          <p:nvPr/>
        </p:nvGrpSpPr>
        <p:grpSpPr>
          <a:xfrm>
            <a:off x="438150" y="1906588"/>
            <a:ext cx="8080375" cy="1322387"/>
            <a:chOff x="676275" y="2314574"/>
            <a:chExt cx="8080376" cy="1324367"/>
          </a:xfrm>
        </p:grpSpPr>
        <p:sp>
          <p:nvSpPr>
            <p:cNvPr id="9" name="矩形 8"/>
            <p:cNvSpPr/>
            <p:nvPr/>
          </p:nvSpPr>
          <p:spPr bwMode="auto">
            <a:xfrm>
              <a:off x="676275" y="2538807"/>
              <a:ext cx="8080376" cy="1100134"/>
            </a:xfrm>
            <a:prstGeom prst="rect">
              <a:avLst/>
            </a:prstGeom>
            <a:ln w="9525"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063" name="矩形 29"/>
            <p:cNvSpPr/>
            <p:nvPr/>
          </p:nvSpPr>
          <p:spPr>
            <a:xfrm>
              <a:off x="854075" y="2752258"/>
              <a:ext cx="7902576" cy="7889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latinLnBrk="1" hangingPunct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在线性渐变过程中，起始颜色会沿着一条直线按顺序过渡到结束颜色。运用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 “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background-image:linear-gradient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（参数值）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;”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样式可以实现线性渐变效果。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873125" y="2314574"/>
              <a:ext cx="1905000" cy="372131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5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、线性渐变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3" name="图示 12"/>
          <p:cNvGraphicFramePr/>
          <p:nvPr/>
        </p:nvGraphicFramePr>
        <p:xfrm>
          <a:off x="1289325" y="3306321"/>
          <a:ext cx="6939155" cy="324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6083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6096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1840568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5.3.5 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渐变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6084" name="组合 7"/>
          <p:cNvGrpSpPr/>
          <p:nvPr/>
        </p:nvGrpSpPr>
        <p:grpSpPr>
          <a:xfrm>
            <a:off x="438150" y="1906588"/>
            <a:ext cx="8080375" cy="1693862"/>
            <a:chOff x="676275" y="2314574"/>
            <a:chExt cx="8080376" cy="1697559"/>
          </a:xfrm>
        </p:grpSpPr>
        <p:sp>
          <p:nvSpPr>
            <p:cNvPr id="9" name="矩形 8"/>
            <p:cNvSpPr/>
            <p:nvPr/>
          </p:nvSpPr>
          <p:spPr bwMode="auto">
            <a:xfrm>
              <a:off x="676275" y="2538806"/>
              <a:ext cx="8080376" cy="1473327"/>
            </a:xfrm>
            <a:prstGeom prst="rect">
              <a:avLst/>
            </a:prstGeom>
            <a:ln w="9525"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090" name="矩形 29"/>
            <p:cNvSpPr/>
            <p:nvPr/>
          </p:nvSpPr>
          <p:spPr>
            <a:xfrm>
              <a:off x="854075" y="2752258"/>
              <a:ext cx="7902576" cy="11588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latinLnBrk="1" hangingPunct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径向渐变同样是网页中一种常用的渐变，在径向渐变过程中，起始颜色会从一个中心点开始，按照椭圆或圆形形状进行扩张渐变。运用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中的“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background-image:radial-gradient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（参数值）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;”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样式可以实现径向渐变效果。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873125" y="2314574"/>
              <a:ext cx="1905000" cy="372131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092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、径向渐变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236663" y="3813175"/>
            <a:ext cx="6411912" cy="1293813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background-image:radial-gradient(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渐变形状 圆心位置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2...,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n);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25550" y="4994275"/>
            <a:ext cx="5153025" cy="1492250"/>
            <a:chOff x="1506069" y="4927000"/>
            <a:chExt cx="5154167" cy="1491894"/>
          </a:xfrm>
        </p:grpSpPr>
        <p:sp>
          <p:nvSpPr>
            <p:cNvPr id="16" name="圆角矩形标注 15"/>
            <p:cNvSpPr/>
            <p:nvPr/>
          </p:nvSpPr>
          <p:spPr bwMode="auto">
            <a:xfrm rot="10800000">
              <a:off x="1506069" y="4927000"/>
              <a:ext cx="5154167" cy="1491894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088" name="矩形 21"/>
            <p:cNvSpPr/>
            <p:nvPr/>
          </p:nvSpPr>
          <p:spPr>
            <a:xfrm>
              <a:off x="1669746" y="5075633"/>
              <a:ext cx="4786095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radial-gradient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用于定义渐变的方式为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径向渐变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，括号内的参数值用于设定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渐变形状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圆心位置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颜色值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7107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7115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1840568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5.3.5 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渐变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7108" name="组合 7"/>
          <p:cNvGrpSpPr/>
          <p:nvPr/>
        </p:nvGrpSpPr>
        <p:grpSpPr>
          <a:xfrm>
            <a:off x="635000" y="1906588"/>
            <a:ext cx="1905000" cy="371475"/>
            <a:chOff x="873125" y="2314574"/>
            <a:chExt cx="1905000" cy="372131"/>
          </a:xfrm>
        </p:grpSpPr>
        <p:sp>
          <p:nvSpPr>
            <p:cNvPr id="11" name="任意多边形 10"/>
            <p:cNvSpPr/>
            <p:nvPr/>
          </p:nvSpPr>
          <p:spPr bwMode="auto">
            <a:xfrm>
              <a:off x="873125" y="2314574"/>
              <a:ext cx="1905000" cy="372131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11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、径向渐变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8" name="图示 17"/>
          <p:cNvGraphicFramePr/>
          <p:nvPr/>
        </p:nvGraphicFramePr>
        <p:xfrm>
          <a:off x="635000" y="2730577"/>
          <a:ext cx="6939155" cy="324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813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8151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1840568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5.3.5 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渐变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8132" name="组合 7"/>
          <p:cNvGrpSpPr/>
          <p:nvPr/>
        </p:nvGrpSpPr>
        <p:grpSpPr>
          <a:xfrm>
            <a:off x="635000" y="1906588"/>
            <a:ext cx="1905000" cy="371475"/>
            <a:chOff x="873125" y="2314574"/>
            <a:chExt cx="1905000" cy="372131"/>
          </a:xfrm>
        </p:grpSpPr>
        <p:sp>
          <p:nvSpPr>
            <p:cNvPr id="11" name="任意多边形 10"/>
            <p:cNvSpPr/>
            <p:nvPr/>
          </p:nvSpPr>
          <p:spPr bwMode="auto">
            <a:xfrm>
              <a:off x="873125" y="2314574"/>
              <a:ext cx="1905000" cy="372131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47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、重复渐变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65238" y="2828925"/>
            <a:ext cx="2700337" cy="441325"/>
            <a:chOff x="1168400" y="2592593"/>
            <a:chExt cx="2700170" cy="441063"/>
          </a:xfrm>
        </p:grpSpPr>
        <p:sp>
          <p:nvSpPr>
            <p:cNvPr id="48144" name="矩形 4"/>
            <p:cNvSpPr/>
            <p:nvPr/>
          </p:nvSpPr>
          <p:spPr>
            <a:xfrm>
              <a:off x="1168400" y="2592593"/>
              <a:ext cx="2700170" cy="441063"/>
            </a:xfrm>
            <a:prstGeom prst="rect">
              <a:avLst/>
            </a:prstGeom>
            <a:solidFill>
              <a:srgbClr val="00B0F0"/>
            </a:solidFill>
            <a:ln w="2857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8145" name="矩形 5"/>
            <p:cNvSpPr/>
            <p:nvPr/>
          </p:nvSpPr>
          <p:spPr>
            <a:xfrm>
              <a:off x="1168400" y="2592593"/>
              <a:ext cx="270017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重复线性渐变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95875" y="2828925"/>
            <a:ext cx="2698750" cy="441325"/>
            <a:chOff x="1168400" y="2592593"/>
            <a:chExt cx="2700170" cy="441063"/>
          </a:xfrm>
        </p:grpSpPr>
        <p:sp>
          <p:nvSpPr>
            <p:cNvPr id="48142" name="矩形 24"/>
            <p:cNvSpPr/>
            <p:nvPr/>
          </p:nvSpPr>
          <p:spPr>
            <a:xfrm>
              <a:off x="1168400" y="2592593"/>
              <a:ext cx="2700170" cy="441063"/>
            </a:xfrm>
            <a:prstGeom prst="rect">
              <a:avLst/>
            </a:prstGeom>
            <a:solidFill>
              <a:srgbClr val="00B0F0"/>
            </a:solidFill>
            <a:ln w="2857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8143" name="矩形 26"/>
            <p:cNvSpPr/>
            <p:nvPr/>
          </p:nvSpPr>
          <p:spPr>
            <a:xfrm>
              <a:off x="1168400" y="2592593"/>
              <a:ext cx="270017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重复径向渐变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95875" y="2825750"/>
            <a:ext cx="2698750" cy="441325"/>
            <a:chOff x="1168400" y="2592593"/>
            <a:chExt cx="2700170" cy="441063"/>
          </a:xfrm>
        </p:grpSpPr>
        <p:sp>
          <p:nvSpPr>
            <p:cNvPr id="20" name="矩形 19"/>
            <p:cNvSpPr/>
            <p:nvPr/>
          </p:nvSpPr>
          <p:spPr bwMode="auto">
            <a:xfrm>
              <a:off x="1168400" y="2592593"/>
              <a:ext cx="2700170" cy="4410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141" name="矩形 29"/>
            <p:cNvSpPr/>
            <p:nvPr/>
          </p:nvSpPr>
          <p:spPr>
            <a:xfrm>
              <a:off x="1168400" y="2592593"/>
              <a:ext cx="270017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重复径向渐变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71588" y="3459163"/>
            <a:ext cx="6523037" cy="1295400"/>
            <a:chOff x="1142998" y="3330836"/>
            <a:chExt cx="6522361" cy="1294952"/>
          </a:xfrm>
        </p:grpSpPr>
        <p:sp>
          <p:nvSpPr>
            <p:cNvPr id="48138" name="矩形 2"/>
            <p:cNvSpPr/>
            <p:nvPr/>
          </p:nvSpPr>
          <p:spPr>
            <a:xfrm>
              <a:off x="1426962" y="3569763"/>
              <a:ext cx="6210973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中，通过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background-image:repeating-linear-gradient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（参数值）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;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样式可以实现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重复线性渐变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的效果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标注 3"/>
            <p:cNvSpPr/>
            <p:nvPr/>
          </p:nvSpPr>
          <p:spPr bwMode="auto">
            <a:xfrm rot="10800000" flipH="1">
              <a:off x="1142998" y="3330836"/>
              <a:ext cx="6522361" cy="1294952"/>
            </a:xfrm>
            <a:custGeom>
              <a:avLst/>
              <a:gdLst>
                <a:gd name="connsiteX0" fmla="*/ 0 w 6258262"/>
                <a:gd name="connsiteY0" fmla="*/ 191849 h 1151068"/>
                <a:gd name="connsiteX1" fmla="*/ 191849 w 6258262"/>
                <a:gd name="connsiteY1" fmla="*/ 0 h 1151068"/>
                <a:gd name="connsiteX2" fmla="*/ 1043044 w 6258262"/>
                <a:gd name="connsiteY2" fmla="*/ 0 h 1151068"/>
                <a:gd name="connsiteX3" fmla="*/ 1043044 w 6258262"/>
                <a:gd name="connsiteY3" fmla="*/ 0 h 1151068"/>
                <a:gd name="connsiteX4" fmla="*/ 2607609 w 6258262"/>
                <a:gd name="connsiteY4" fmla="*/ 0 h 1151068"/>
                <a:gd name="connsiteX5" fmla="*/ 6066413 w 6258262"/>
                <a:gd name="connsiteY5" fmla="*/ 0 h 1151068"/>
                <a:gd name="connsiteX6" fmla="*/ 6258262 w 6258262"/>
                <a:gd name="connsiteY6" fmla="*/ 191849 h 1151068"/>
                <a:gd name="connsiteX7" fmla="*/ 6258262 w 6258262"/>
                <a:gd name="connsiteY7" fmla="*/ 671456 h 1151068"/>
                <a:gd name="connsiteX8" fmla="*/ 6258262 w 6258262"/>
                <a:gd name="connsiteY8" fmla="*/ 671456 h 1151068"/>
                <a:gd name="connsiteX9" fmla="*/ 6258262 w 6258262"/>
                <a:gd name="connsiteY9" fmla="*/ 959223 h 1151068"/>
                <a:gd name="connsiteX10" fmla="*/ 6258262 w 6258262"/>
                <a:gd name="connsiteY10" fmla="*/ 959219 h 1151068"/>
                <a:gd name="connsiteX11" fmla="*/ 6066413 w 6258262"/>
                <a:gd name="connsiteY11" fmla="*/ 1151068 h 1151068"/>
                <a:gd name="connsiteX12" fmla="*/ 2607609 w 6258262"/>
                <a:gd name="connsiteY12" fmla="*/ 1151068 h 1151068"/>
                <a:gd name="connsiteX13" fmla="*/ 1825347 w 6258262"/>
                <a:gd name="connsiteY13" fmla="*/ 1294952 h 1151068"/>
                <a:gd name="connsiteX14" fmla="*/ 1043044 w 6258262"/>
                <a:gd name="connsiteY14" fmla="*/ 1151068 h 1151068"/>
                <a:gd name="connsiteX15" fmla="*/ 191849 w 6258262"/>
                <a:gd name="connsiteY15" fmla="*/ 1151068 h 1151068"/>
                <a:gd name="connsiteX16" fmla="*/ 0 w 6258262"/>
                <a:gd name="connsiteY16" fmla="*/ 959219 h 1151068"/>
                <a:gd name="connsiteX17" fmla="*/ 0 w 6258262"/>
                <a:gd name="connsiteY17" fmla="*/ 959223 h 1151068"/>
                <a:gd name="connsiteX18" fmla="*/ 0 w 6258262"/>
                <a:gd name="connsiteY18" fmla="*/ 671456 h 1151068"/>
                <a:gd name="connsiteX19" fmla="*/ 0 w 6258262"/>
                <a:gd name="connsiteY19" fmla="*/ 671456 h 1151068"/>
                <a:gd name="connsiteX20" fmla="*/ 0 w 6258262"/>
                <a:gd name="connsiteY20" fmla="*/ 191849 h 1151068"/>
                <a:gd name="connsiteX0-1" fmla="*/ 0 w 6258262"/>
                <a:gd name="connsiteY0-2" fmla="*/ 191849 h 1294952"/>
                <a:gd name="connsiteX1-3" fmla="*/ 191849 w 6258262"/>
                <a:gd name="connsiteY1-4" fmla="*/ 0 h 1294952"/>
                <a:gd name="connsiteX2-5" fmla="*/ 1043044 w 6258262"/>
                <a:gd name="connsiteY2-6" fmla="*/ 0 h 1294952"/>
                <a:gd name="connsiteX3-7" fmla="*/ 1043044 w 6258262"/>
                <a:gd name="connsiteY3-8" fmla="*/ 0 h 1294952"/>
                <a:gd name="connsiteX4-9" fmla="*/ 2607609 w 6258262"/>
                <a:gd name="connsiteY4-10" fmla="*/ 0 h 1294952"/>
                <a:gd name="connsiteX5-11" fmla="*/ 6066413 w 6258262"/>
                <a:gd name="connsiteY5-12" fmla="*/ 0 h 1294952"/>
                <a:gd name="connsiteX6-13" fmla="*/ 6258262 w 6258262"/>
                <a:gd name="connsiteY6-14" fmla="*/ 191849 h 1294952"/>
                <a:gd name="connsiteX7-15" fmla="*/ 6258262 w 6258262"/>
                <a:gd name="connsiteY7-16" fmla="*/ 671456 h 1294952"/>
                <a:gd name="connsiteX8-17" fmla="*/ 6258262 w 6258262"/>
                <a:gd name="connsiteY8-18" fmla="*/ 671456 h 1294952"/>
                <a:gd name="connsiteX9-19" fmla="*/ 6258262 w 6258262"/>
                <a:gd name="connsiteY9-20" fmla="*/ 959223 h 1294952"/>
                <a:gd name="connsiteX10-21" fmla="*/ 6258262 w 6258262"/>
                <a:gd name="connsiteY10-22" fmla="*/ 959219 h 1294952"/>
                <a:gd name="connsiteX11-23" fmla="*/ 6066413 w 6258262"/>
                <a:gd name="connsiteY11-24" fmla="*/ 1151068 h 1294952"/>
                <a:gd name="connsiteX12-25" fmla="*/ 1833058 w 6258262"/>
                <a:gd name="connsiteY12-26" fmla="*/ 1161826 h 1294952"/>
                <a:gd name="connsiteX13-27" fmla="*/ 1825347 w 6258262"/>
                <a:gd name="connsiteY13-28" fmla="*/ 1294952 h 1294952"/>
                <a:gd name="connsiteX14-29" fmla="*/ 1043044 w 6258262"/>
                <a:gd name="connsiteY14-30" fmla="*/ 1151068 h 1294952"/>
                <a:gd name="connsiteX15-31" fmla="*/ 191849 w 6258262"/>
                <a:gd name="connsiteY15-32" fmla="*/ 1151068 h 1294952"/>
                <a:gd name="connsiteX16-33" fmla="*/ 0 w 6258262"/>
                <a:gd name="connsiteY16-34" fmla="*/ 959219 h 1294952"/>
                <a:gd name="connsiteX17-35" fmla="*/ 0 w 6258262"/>
                <a:gd name="connsiteY17-36" fmla="*/ 959223 h 1294952"/>
                <a:gd name="connsiteX18-37" fmla="*/ 0 w 6258262"/>
                <a:gd name="connsiteY18-38" fmla="*/ 671456 h 1294952"/>
                <a:gd name="connsiteX19-39" fmla="*/ 0 w 6258262"/>
                <a:gd name="connsiteY19-40" fmla="*/ 671456 h 1294952"/>
                <a:gd name="connsiteX20-41" fmla="*/ 0 w 6258262"/>
                <a:gd name="connsiteY20-42" fmla="*/ 191849 h 12949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6258262" h="1294952">
                  <a:moveTo>
                    <a:pt x="0" y="191849"/>
                  </a:moveTo>
                  <a:cubicBezTo>
                    <a:pt x="0" y="85894"/>
                    <a:pt x="85894" y="0"/>
                    <a:pt x="191849" y="0"/>
                  </a:cubicBezTo>
                  <a:lnTo>
                    <a:pt x="1043044" y="0"/>
                  </a:lnTo>
                  <a:lnTo>
                    <a:pt x="1043044" y="0"/>
                  </a:lnTo>
                  <a:lnTo>
                    <a:pt x="2607609" y="0"/>
                  </a:lnTo>
                  <a:lnTo>
                    <a:pt x="6066413" y="0"/>
                  </a:lnTo>
                  <a:cubicBezTo>
                    <a:pt x="6172368" y="0"/>
                    <a:pt x="6258262" y="85894"/>
                    <a:pt x="6258262" y="191849"/>
                  </a:cubicBezTo>
                  <a:lnTo>
                    <a:pt x="6258262" y="671456"/>
                  </a:lnTo>
                  <a:lnTo>
                    <a:pt x="6258262" y="671456"/>
                  </a:lnTo>
                  <a:lnTo>
                    <a:pt x="6258262" y="959223"/>
                  </a:lnTo>
                  <a:lnTo>
                    <a:pt x="6258262" y="959219"/>
                  </a:lnTo>
                  <a:cubicBezTo>
                    <a:pt x="6258262" y="1065174"/>
                    <a:pt x="6172368" y="1151068"/>
                    <a:pt x="6066413" y="1151068"/>
                  </a:cubicBezTo>
                  <a:lnTo>
                    <a:pt x="1833058" y="1161826"/>
                  </a:lnTo>
                  <a:lnTo>
                    <a:pt x="1825347" y="1294952"/>
                  </a:lnTo>
                  <a:lnTo>
                    <a:pt x="1043044" y="1151068"/>
                  </a:lnTo>
                  <a:lnTo>
                    <a:pt x="191849" y="1151068"/>
                  </a:lnTo>
                  <a:cubicBezTo>
                    <a:pt x="85894" y="1151068"/>
                    <a:pt x="0" y="1065174"/>
                    <a:pt x="0" y="959219"/>
                  </a:cubicBezTo>
                  <a:lnTo>
                    <a:pt x="0" y="959223"/>
                  </a:lnTo>
                  <a:lnTo>
                    <a:pt x="0" y="671456"/>
                  </a:lnTo>
                  <a:lnTo>
                    <a:pt x="0" y="671456"/>
                  </a:lnTo>
                  <a:lnTo>
                    <a:pt x="0" y="191849"/>
                  </a:ln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271588" y="4978400"/>
            <a:ext cx="6496050" cy="92392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background-image:repeating-linear-gradient(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渐变角度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2...,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n);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9155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917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1840568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5.3.5 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渐变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156" name="组合 7"/>
          <p:cNvGrpSpPr/>
          <p:nvPr/>
        </p:nvGrpSpPr>
        <p:grpSpPr>
          <a:xfrm>
            <a:off x="635000" y="1906588"/>
            <a:ext cx="1905000" cy="371475"/>
            <a:chOff x="873125" y="2314574"/>
            <a:chExt cx="1905000" cy="372131"/>
          </a:xfrm>
        </p:grpSpPr>
        <p:sp>
          <p:nvSpPr>
            <p:cNvPr id="9" name="任意多边形 8"/>
            <p:cNvSpPr/>
            <p:nvPr/>
          </p:nvSpPr>
          <p:spPr bwMode="auto">
            <a:xfrm>
              <a:off x="873125" y="2314574"/>
              <a:ext cx="1905000" cy="372131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174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、重复渐变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157" name="组合 14"/>
          <p:cNvGrpSpPr/>
          <p:nvPr/>
        </p:nvGrpSpPr>
        <p:grpSpPr>
          <a:xfrm>
            <a:off x="1265238" y="2828925"/>
            <a:ext cx="2700337" cy="441325"/>
            <a:chOff x="1168400" y="2592593"/>
            <a:chExt cx="2700170" cy="441063"/>
          </a:xfrm>
        </p:grpSpPr>
        <p:sp>
          <p:nvSpPr>
            <p:cNvPr id="49171" name="矩形 4"/>
            <p:cNvSpPr/>
            <p:nvPr/>
          </p:nvSpPr>
          <p:spPr>
            <a:xfrm>
              <a:off x="1168400" y="2592593"/>
              <a:ext cx="2700170" cy="441063"/>
            </a:xfrm>
            <a:prstGeom prst="rect">
              <a:avLst/>
            </a:prstGeom>
            <a:solidFill>
              <a:srgbClr val="00B0F0"/>
            </a:solidFill>
            <a:ln w="2857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9172" name="矩形 5"/>
            <p:cNvSpPr/>
            <p:nvPr/>
          </p:nvSpPr>
          <p:spPr>
            <a:xfrm>
              <a:off x="1168400" y="2592593"/>
              <a:ext cx="270017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重复线性渐变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9158" name="组合 21"/>
          <p:cNvGrpSpPr/>
          <p:nvPr/>
        </p:nvGrpSpPr>
        <p:grpSpPr>
          <a:xfrm>
            <a:off x="5095875" y="2828925"/>
            <a:ext cx="2698750" cy="441325"/>
            <a:chOff x="1168400" y="2592593"/>
            <a:chExt cx="2700170" cy="441063"/>
          </a:xfrm>
        </p:grpSpPr>
        <p:sp>
          <p:nvSpPr>
            <p:cNvPr id="49169" name="矩形 24"/>
            <p:cNvSpPr/>
            <p:nvPr/>
          </p:nvSpPr>
          <p:spPr>
            <a:xfrm>
              <a:off x="1168400" y="2592593"/>
              <a:ext cx="2700170" cy="441063"/>
            </a:xfrm>
            <a:prstGeom prst="rect">
              <a:avLst/>
            </a:prstGeom>
            <a:solidFill>
              <a:srgbClr val="00B0F0"/>
            </a:solidFill>
            <a:ln w="2857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9170" name="矩形 26"/>
            <p:cNvSpPr/>
            <p:nvPr/>
          </p:nvSpPr>
          <p:spPr>
            <a:xfrm>
              <a:off x="1168400" y="2592593"/>
              <a:ext cx="270017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重复径向渐变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095875" y="2832100"/>
            <a:ext cx="2698750" cy="441325"/>
            <a:chOff x="1168400" y="2592593"/>
            <a:chExt cx="2700170" cy="441063"/>
          </a:xfrm>
        </p:grpSpPr>
        <p:sp>
          <p:nvSpPr>
            <p:cNvPr id="18" name="矩形 17"/>
            <p:cNvSpPr/>
            <p:nvPr/>
          </p:nvSpPr>
          <p:spPr bwMode="auto">
            <a:xfrm>
              <a:off x="1168400" y="2592593"/>
              <a:ext cx="2700170" cy="4410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168" name="矩形 29"/>
            <p:cNvSpPr/>
            <p:nvPr/>
          </p:nvSpPr>
          <p:spPr>
            <a:xfrm>
              <a:off x="1168400" y="2592593"/>
              <a:ext cx="270017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重复径向渐变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66825" y="2830513"/>
            <a:ext cx="2700338" cy="441325"/>
            <a:chOff x="1168400" y="2592593"/>
            <a:chExt cx="2700170" cy="441063"/>
          </a:xfrm>
        </p:grpSpPr>
        <p:sp>
          <p:nvSpPr>
            <p:cNvPr id="21" name="矩形 4"/>
            <p:cNvSpPr>
              <a:spLocks noChangeArrowheads="1"/>
            </p:cNvSpPr>
            <p:nvPr/>
          </p:nvSpPr>
          <p:spPr bwMode="auto">
            <a:xfrm>
              <a:off x="1168400" y="2592593"/>
              <a:ext cx="2700170" cy="4410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166" name="矩形 5"/>
            <p:cNvSpPr/>
            <p:nvPr/>
          </p:nvSpPr>
          <p:spPr>
            <a:xfrm>
              <a:off x="1168400" y="2592593"/>
              <a:ext cx="270017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重复线性渐变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71588" y="3459163"/>
            <a:ext cx="6523037" cy="1295400"/>
            <a:chOff x="1142998" y="3330836"/>
            <a:chExt cx="6522361" cy="1294952"/>
          </a:xfrm>
        </p:grpSpPr>
        <p:sp>
          <p:nvSpPr>
            <p:cNvPr id="49163" name="矩形 40"/>
            <p:cNvSpPr/>
            <p:nvPr/>
          </p:nvSpPr>
          <p:spPr>
            <a:xfrm>
              <a:off x="1426962" y="3569763"/>
              <a:ext cx="6210973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中，通过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background-image:repeating-radial-gradient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（参数值）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;”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样式可以实现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重复线性渐变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的效果。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圆角矩形标注 3"/>
            <p:cNvSpPr/>
            <p:nvPr/>
          </p:nvSpPr>
          <p:spPr bwMode="auto">
            <a:xfrm rot="10800000">
              <a:off x="1142998" y="3330836"/>
              <a:ext cx="6522361" cy="1294952"/>
            </a:xfrm>
            <a:custGeom>
              <a:avLst/>
              <a:gdLst>
                <a:gd name="connsiteX0" fmla="*/ 0 w 6258262"/>
                <a:gd name="connsiteY0" fmla="*/ 191849 h 1151068"/>
                <a:gd name="connsiteX1" fmla="*/ 191849 w 6258262"/>
                <a:gd name="connsiteY1" fmla="*/ 0 h 1151068"/>
                <a:gd name="connsiteX2" fmla="*/ 1043044 w 6258262"/>
                <a:gd name="connsiteY2" fmla="*/ 0 h 1151068"/>
                <a:gd name="connsiteX3" fmla="*/ 1043044 w 6258262"/>
                <a:gd name="connsiteY3" fmla="*/ 0 h 1151068"/>
                <a:gd name="connsiteX4" fmla="*/ 2607609 w 6258262"/>
                <a:gd name="connsiteY4" fmla="*/ 0 h 1151068"/>
                <a:gd name="connsiteX5" fmla="*/ 6066413 w 6258262"/>
                <a:gd name="connsiteY5" fmla="*/ 0 h 1151068"/>
                <a:gd name="connsiteX6" fmla="*/ 6258262 w 6258262"/>
                <a:gd name="connsiteY6" fmla="*/ 191849 h 1151068"/>
                <a:gd name="connsiteX7" fmla="*/ 6258262 w 6258262"/>
                <a:gd name="connsiteY7" fmla="*/ 671456 h 1151068"/>
                <a:gd name="connsiteX8" fmla="*/ 6258262 w 6258262"/>
                <a:gd name="connsiteY8" fmla="*/ 671456 h 1151068"/>
                <a:gd name="connsiteX9" fmla="*/ 6258262 w 6258262"/>
                <a:gd name="connsiteY9" fmla="*/ 959223 h 1151068"/>
                <a:gd name="connsiteX10" fmla="*/ 6258262 w 6258262"/>
                <a:gd name="connsiteY10" fmla="*/ 959219 h 1151068"/>
                <a:gd name="connsiteX11" fmla="*/ 6066413 w 6258262"/>
                <a:gd name="connsiteY11" fmla="*/ 1151068 h 1151068"/>
                <a:gd name="connsiteX12" fmla="*/ 2607609 w 6258262"/>
                <a:gd name="connsiteY12" fmla="*/ 1151068 h 1151068"/>
                <a:gd name="connsiteX13" fmla="*/ 1825347 w 6258262"/>
                <a:gd name="connsiteY13" fmla="*/ 1294952 h 1151068"/>
                <a:gd name="connsiteX14" fmla="*/ 1043044 w 6258262"/>
                <a:gd name="connsiteY14" fmla="*/ 1151068 h 1151068"/>
                <a:gd name="connsiteX15" fmla="*/ 191849 w 6258262"/>
                <a:gd name="connsiteY15" fmla="*/ 1151068 h 1151068"/>
                <a:gd name="connsiteX16" fmla="*/ 0 w 6258262"/>
                <a:gd name="connsiteY16" fmla="*/ 959219 h 1151068"/>
                <a:gd name="connsiteX17" fmla="*/ 0 w 6258262"/>
                <a:gd name="connsiteY17" fmla="*/ 959223 h 1151068"/>
                <a:gd name="connsiteX18" fmla="*/ 0 w 6258262"/>
                <a:gd name="connsiteY18" fmla="*/ 671456 h 1151068"/>
                <a:gd name="connsiteX19" fmla="*/ 0 w 6258262"/>
                <a:gd name="connsiteY19" fmla="*/ 671456 h 1151068"/>
                <a:gd name="connsiteX20" fmla="*/ 0 w 6258262"/>
                <a:gd name="connsiteY20" fmla="*/ 191849 h 1151068"/>
                <a:gd name="connsiteX0-1" fmla="*/ 0 w 6258262"/>
                <a:gd name="connsiteY0-2" fmla="*/ 191849 h 1294952"/>
                <a:gd name="connsiteX1-3" fmla="*/ 191849 w 6258262"/>
                <a:gd name="connsiteY1-4" fmla="*/ 0 h 1294952"/>
                <a:gd name="connsiteX2-5" fmla="*/ 1043044 w 6258262"/>
                <a:gd name="connsiteY2-6" fmla="*/ 0 h 1294952"/>
                <a:gd name="connsiteX3-7" fmla="*/ 1043044 w 6258262"/>
                <a:gd name="connsiteY3-8" fmla="*/ 0 h 1294952"/>
                <a:gd name="connsiteX4-9" fmla="*/ 2607609 w 6258262"/>
                <a:gd name="connsiteY4-10" fmla="*/ 0 h 1294952"/>
                <a:gd name="connsiteX5-11" fmla="*/ 6066413 w 6258262"/>
                <a:gd name="connsiteY5-12" fmla="*/ 0 h 1294952"/>
                <a:gd name="connsiteX6-13" fmla="*/ 6258262 w 6258262"/>
                <a:gd name="connsiteY6-14" fmla="*/ 191849 h 1294952"/>
                <a:gd name="connsiteX7-15" fmla="*/ 6258262 w 6258262"/>
                <a:gd name="connsiteY7-16" fmla="*/ 671456 h 1294952"/>
                <a:gd name="connsiteX8-17" fmla="*/ 6258262 w 6258262"/>
                <a:gd name="connsiteY8-18" fmla="*/ 671456 h 1294952"/>
                <a:gd name="connsiteX9-19" fmla="*/ 6258262 w 6258262"/>
                <a:gd name="connsiteY9-20" fmla="*/ 959223 h 1294952"/>
                <a:gd name="connsiteX10-21" fmla="*/ 6258262 w 6258262"/>
                <a:gd name="connsiteY10-22" fmla="*/ 959219 h 1294952"/>
                <a:gd name="connsiteX11-23" fmla="*/ 6066413 w 6258262"/>
                <a:gd name="connsiteY11-24" fmla="*/ 1151068 h 1294952"/>
                <a:gd name="connsiteX12-25" fmla="*/ 1833058 w 6258262"/>
                <a:gd name="connsiteY12-26" fmla="*/ 1161826 h 1294952"/>
                <a:gd name="connsiteX13-27" fmla="*/ 1825347 w 6258262"/>
                <a:gd name="connsiteY13-28" fmla="*/ 1294952 h 1294952"/>
                <a:gd name="connsiteX14-29" fmla="*/ 1043044 w 6258262"/>
                <a:gd name="connsiteY14-30" fmla="*/ 1151068 h 1294952"/>
                <a:gd name="connsiteX15-31" fmla="*/ 191849 w 6258262"/>
                <a:gd name="connsiteY15-32" fmla="*/ 1151068 h 1294952"/>
                <a:gd name="connsiteX16-33" fmla="*/ 0 w 6258262"/>
                <a:gd name="connsiteY16-34" fmla="*/ 959219 h 1294952"/>
                <a:gd name="connsiteX17-35" fmla="*/ 0 w 6258262"/>
                <a:gd name="connsiteY17-36" fmla="*/ 959223 h 1294952"/>
                <a:gd name="connsiteX18-37" fmla="*/ 0 w 6258262"/>
                <a:gd name="connsiteY18-38" fmla="*/ 671456 h 1294952"/>
                <a:gd name="connsiteX19-39" fmla="*/ 0 w 6258262"/>
                <a:gd name="connsiteY19-40" fmla="*/ 671456 h 1294952"/>
                <a:gd name="connsiteX20-41" fmla="*/ 0 w 6258262"/>
                <a:gd name="connsiteY20-42" fmla="*/ 191849 h 12949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6258262" h="1294952">
                  <a:moveTo>
                    <a:pt x="0" y="191849"/>
                  </a:moveTo>
                  <a:cubicBezTo>
                    <a:pt x="0" y="85894"/>
                    <a:pt x="85894" y="0"/>
                    <a:pt x="191849" y="0"/>
                  </a:cubicBezTo>
                  <a:lnTo>
                    <a:pt x="1043044" y="0"/>
                  </a:lnTo>
                  <a:lnTo>
                    <a:pt x="1043044" y="0"/>
                  </a:lnTo>
                  <a:lnTo>
                    <a:pt x="2607609" y="0"/>
                  </a:lnTo>
                  <a:lnTo>
                    <a:pt x="6066413" y="0"/>
                  </a:lnTo>
                  <a:cubicBezTo>
                    <a:pt x="6172368" y="0"/>
                    <a:pt x="6258262" y="85894"/>
                    <a:pt x="6258262" y="191849"/>
                  </a:cubicBezTo>
                  <a:lnTo>
                    <a:pt x="6258262" y="671456"/>
                  </a:lnTo>
                  <a:lnTo>
                    <a:pt x="6258262" y="671456"/>
                  </a:lnTo>
                  <a:lnTo>
                    <a:pt x="6258262" y="959223"/>
                  </a:lnTo>
                  <a:lnTo>
                    <a:pt x="6258262" y="959219"/>
                  </a:lnTo>
                  <a:cubicBezTo>
                    <a:pt x="6258262" y="1065174"/>
                    <a:pt x="6172368" y="1151068"/>
                    <a:pt x="6066413" y="1151068"/>
                  </a:cubicBezTo>
                  <a:lnTo>
                    <a:pt x="1833058" y="1161826"/>
                  </a:lnTo>
                  <a:lnTo>
                    <a:pt x="1825347" y="1294952"/>
                  </a:lnTo>
                  <a:lnTo>
                    <a:pt x="1043044" y="1151068"/>
                  </a:lnTo>
                  <a:lnTo>
                    <a:pt x="191849" y="1151068"/>
                  </a:lnTo>
                  <a:cubicBezTo>
                    <a:pt x="85894" y="1151068"/>
                    <a:pt x="0" y="1065174"/>
                    <a:pt x="0" y="959219"/>
                  </a:cubicBezTo>
                  <a:lnTo>
                    <a:pt x="0" y="959223"/>
                  </a:lnTo>
                  <a:lnTo>
                    <a:pt x="0" y="671456"/>
                  </a:lnTo>
                  <a:lnTo>
                    <a:pt x="0" y="671456"/>
                  </a:lnTo>
                  <a:lnTo>
                    <a:pt x="0" y="191849"/>
                  </a:ln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271588" y="4978400"/>
            <a:ext cx="6496050" cy="874713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background-image:repeating-radial-gradient(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渐变形状 圆心位置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2...,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n);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0179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019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2840842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5.3.6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多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背景图像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0180" name="组合 7"/>
          <p:cNvGrpSpPr/>
          <p:nvPr/>
        </p:nvGrpSpPr>
        <p:grpSpPr>
          <a:xfrm>
            <a:off x="438150" y="1906588"/>
            <a:ext cx="8080375" cy="1693862"/>
            <a:chOff x="676275" y="2314574"/>
            <a:chExt cx="8080376" cy="1697559"/>
          </a:xfrm>
        </p:grpSpPr>
        <p:sp>
          <p:nvSpPr>
            <p:cNvPr id="9" name="矩形 8"/>
            <p:cNvSpPr/>
            <p:nvPr/>
          </p:nvSpPr>
          <p:spPr bwMode="auto">
            <a:xfrm>
              <a:off x="676275" y="2538806"/>
              <a:ext cx="8080376" cy="1473327"/>
            </a:xfrm>
            <a:prstGeom prst="rect">
              <a:avLst/>
            </a:prstGeom>
            <a:ln w="9525"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186" name="矩形 29"/>
            <p:cNvSpPr/>
            <p:nvPr/>
          </p:nvSpPr>
          <p:spPr>
            <a:xfrm>
              <a:off x="854075" y="2752258"/>
              <a:ext cx="7902576" cy="11588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中，通过</a:t>
              </a:r>
              <a:r>
                <a:rPr lang="en-US" altLang="zh-CN" sz="16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background-image</a:t>
              </a:r>
              <a:r>
                <a:rPr lang="zh-CN" altLang="en-US" sz="16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background-repeat</a:t>
              </a:r>
              <a:r>
                <a:rPr lang="zh-CN" altLang="en-US" sz="16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background-position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sz="16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background-size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等属性提供多个属性值可以实现多重背景图像效果，各属性值之间用</a:t>
              </a:r>
              <a:r>
                <a:rPr lang="zh-CN" altLang="en-US" sz="16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逗号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隔开。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873125" y="2314574"/>
              <a:ext cx="1905000" cy="372131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188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概述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139825" y="3714750"/>
            <a:ext cx="11080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30313" y="4376738"/>
            <a:ext cx="3309937" cy="175418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spAutoFit/>
          </a:bodyPr>
          <a:p>
            <a:pPr latinLnBrk="1" hangingPunct="1"/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background-image: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url(images/caodi.png),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url(images/taiyang.png),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url(images/tiankong.png);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 hangingPunct="1"/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0" y="4067175"/>
            <a:ext cx="2032000" cy="2373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右箭头 15"/>
          <p:cNvSpPr/>
          <p:nvPr/>
        </p:nvSpPr>
        <p:spPr>
          <a:xfrm>
            <a:off x="4908550" y="4956175"/>
            <a:ext cx="490538" cy="461963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00B0F0"/>
          </a:solidFill>
          <a:ln w="28575">
            <a:noFill/>
          </a:ln>
        </p:spPr>
        <p:txBody>
          <a:bodyPr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1203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1234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3174267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5.3.7 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修剪背景图像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1204" name="组合 13"/>
          <p:cNvGrpSpPr/>
          <p:nvPr/>
        </p:nvGrpSpPr>
        <p:grpSpPr>
          <a:xfrm>
            <a:off x="438150" y="1916113"/>
            <a:ext cx="8080375" cy="949325"/>
            <a:chOff x="438150" y="1916730"/>
            <a:chExt cx="8080375" cy="949058"/>
          </a:xfrm>
        </p:grpSpPr>
        <p:grpSp>
          <p:nvGrpSpPr>
            <p:cNvPr id="51226" name="组合 7"/>
            <p:cNvGrpSpPr/>
            <p:nvPr/>
          </p:nvGrpSpPr>
          <p:grpSpPr>
            <a:xfrm>
              <a:off x="438150" y="2130423"/>
              <a:ext cx="8080375" cy="735365"/>
              <a:chOff x="676275" y="2538805"/>
              <a:chExt cx="8080376" cy="736663"/>
            </a:xfrm>
          </p:grpSpPr>
          <p:sp>
            <p:nvSpPr>
              <p:cNvPr id="9" name="矩形 8"/>
              <p:cNvSpPr/>
              <p:nvPr/>
            </p:nvSpPr>
            <p:spPr bwMode="auto">
              <a:xfrm>
                <a:off x="676275" y="2538805"/>
                <a:ext cx="8080376" cy="736663"/>
              </a:xfrm>
              <a:prstGeom prst="rect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230" name="矩形 29"/>
              <p:cNvSpPr/>
              <p:nvPr/>
            </p:nvSpPr>
            <p:spPr>
              <a:xfrm>
                <a:off x="854075" y="2752258"/>
                <a:ext cx="7902576" cy="4189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50000"/>
                  </a:lnSpc>
                  <a:buNone/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CSS3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中，新增了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background-size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属性用于控制背景图像的大小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圆角矩形 1"/>
            <p:cNvSpPr/>
            <p:nvPr/>
          </p:nvSpPr>
          <p:spPr bwMode="auto">
            <a:xfrm>
              <a:off x="769754" y="1916730"/>
              <a:ext cx="2707908" cy="383078"/>
            </a:xfrm>
            <a:prstGeom prst="roundRect">
              <a:avLst/>
            </a:prstGeom>
            <a:solidFill>
              <a:srgbClr val="0969B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228" name="矩形 75"/>
            <p:cNvSpPr/>
            <p:nvPr/>
          </p:nvSpPr>
          <p:spPr>
            <a:xfrm>
              <a:off x="759179" y="1949964"/>
              <a:ext cx="259362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、设置背景图像的大小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_s15374"/>
          <p:cNvSpPr/>
          <p:nvPr/>
        </p:nvSpPr>
        <p:spPr>
          <a:xfrm>
            <a:off x="728663" y="3170238"/>
            <a:ext cx="3729037" cy="56991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dashDot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r>
              <a:rPr lang="en-US" altLang="zh-CN" sz="1600" dirty="0">
                <a:solidFill>
                  <a:srgbClr val="1369B2"/>
                </a:solidFill>
                <a:latin typeface="Arial" panose="020B0604020202020204" pitchFamily="34" charset="0"/>
              </a:rPr>
              <a:t>background-size:</a:t>
            </a:r>
            <a:r>
              <a:rPr lang="zh-CN" altLang="zh-CN" sz="1600" dirty="0">
                <a:solidFill>
                  <a:srgbClr val="1369B2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sz="1600" dirty="0">
                <a:solidFill>
                  <a:srgbClr val="1369B2"/>
                </a:solidFill>
                <a:latin typeface="Arial" panose="020B0604020202020204" pitchFamily="34" charset="0"/>
              </a:rPr>
              <a:t>1 </a:t>
            </a:r>
            <a:r>
              <a:rPr lang="zh-CN" altLang="zh-CN" sz="1600" dirty="0">
                <a:solidFill>
                  <a:srgbClr val="1369B2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sz="1600" dirty="0">
                <a:solidFill>
                  <a:srgbClr val="1369B2"/>
                </a:solidFill>
                <a:latin typeface="Arial" panose="020B0604020202020204" pitchFamily="34" charset="0"/>
              </a:rPr>
              <a:t>2;</a:t>
            </a:r>
            <a:endParaRPr lang="zh-CN" altLang="zh-CN" sz="1600" dirty="0">
              <a:solidFill>
                <a:srgbClr val="1369B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728663" y="3851275"/>
          <a:ext cx="6684963" cy="2327277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140829"/>
                <a:gridCol w="5544133"/>
              </a:tblGrid>
              <a:tr h="29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属性值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说 明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3" marR="68583" marT="0" marB="0"/>
                </a:tc>
              </a:tr>
              <a:tr h="581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像素值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设置背景图像的高度和宽度。第一个值设置宽度，第二个值设置高度。如果只设置一个值，则第二个值会默认为</a:t>
                      </a:r>
                      <a:r>
                        <a:rPr lang="en-US" sz="1200" kern="100" dirty="0">
                          <a:effectLst/>
                        </a:rPr>
                        <a:t>auto</a:t>
                      </a:r>
                      <a:r>
                        <a:rPr lang="zh-CN" sz="1200" kern="100" dirty="0">
                          <a:effectLst/>
                        </a:rPr>
                        <a:t>；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3" marR="68583" marT="0" marB="0"/>
                </a:tc>
              </a:tr>
              <a:tr h="581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百分比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以父元素的百分比来设置背景图像的宽度和高度。第一个值设置宽度，第二个值设置高度。如果只设置一个值，则第二个值会默认为</a:t>
                      </a:r>
                      <a:r>
                        <a:rPr lang="en-US" sz="1200" kern="100">
                          <a:effectLst/>
                        </a:rPr>
                        <a:t>auto</a:t>
                      </a:r>
                      <a:r>
                        <a:rPr lang="zh-CN" sz="1200" kern="100">
                          <a:effectLst/>
                        </a:rPr>
                        <a:t>；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3" marR="68583" marT="0" marB="0"/>
                </a:tc>
              </a:tr>
              <a:tr h="581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cover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把背景图像扩展至足够大，使背景图像完全覆盖背景区域。背景图像的某些部分也许无法显示在背景定位区域中；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3" marR="68583" marT="0" marB="0"/>
                </a:tc>
              </a:tr>
              <a:tr h="290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contain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把图像扩展至最大尺寸，以使其宽度和高度完全适应内容区域；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" name="AutoShape 207"/>
          <p:cNvSpPr>
            <a:spLocks noChangeArrowheads="1"/>
          </p:cNvSpPr>
          <p:nvPr/>
        </p:nvSpPr>
        <p:spPr bwMode="auto">
          <a:xfrm>
            <a:off x="233363" y="1127125"/>
            <a:ext cx="8724900" cy="552450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684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8199" name="组合 358"/>
          <p:cNvGrpSpPr/>
          <p:nvPr/>
        </p:nvGrpSpPr>
        <p:grpSpPr>
          <a:xfrm>
            <a:off x="1106488" y="3219450"/>
            <a:ext cx="7629525" cy="668338"/>
            <a:chOff x="1029300" y="5045322"/>
            <a:chExt cx="7628925" cy="669008"/>
          </a:xfrm>
        </p:grpSpPr>
        <p:grpSp>
          <p:nvGrpSpPr>
            <p:cNvPr id="8218" name="组合 379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34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8224" name="组合 385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36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2"/>
                  <a:ext cx="6136792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37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6"/>
                  <a:ext cx="5689152" cy="4904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30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grpSp>
          <p:nvGrpSpPr>
            <p:cNvPr id="8220" name="组合 381"/>
            <p:cNvGrpSpPr/>
            <p:nvPr/>
          </p:nvGrpSpPr>
          <p:grpSpPr>
            <a:xfrm>
              <a:off x="1029300" y="5045322"/>
              <a:ext cx="635025" cy="637257"/>
              <a:chOff x="1098627" y="4776118"/>
              <a:chExt cx="903287" cy="906462"/>
            </a:xfrm>
          </p:grpSpPr>
          <p:sp>
            <p:nvSpPr>
              <p:cNvPr id="32" name="Oval 148"/>
              <p:cNvSpPr>
                <a:spLocks noChangeArrowheads="1"/>
              </p:cNvSpPr>
              <p:nvPr/>
            </p:nvSpPr>
            <p:spPr bwMode="auto">
              <a:xfrm>
                <a:off x="1098627" y="4776118"/>
                <a:ext cx="903180" cy="90641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33" name="Oval 151"/>
              <p:cNvSpPr>
                <a:spLocks noChangeArrowheads="1"/>
              </p:cNvSpPr>
              <p:nvPr/>
            </p:nvSpPr>
            <p:spPr bwMode="auto">
              <a:xfrm>
                <a:off x="1414740" y="4803243"/>
                <a:ext cx="241600" cy="24186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</p:grpSp>
      <p:sp>
        <p:nvSpPr>
          <p:cNvPr id="8200" name="TextBox 359"/>
          <p:cNvSpPr txBox="1"/>
          <p:nvPr/>
        </p:nvSpPr>
        <p:spPr>
          <a:xfrm>
            <a:off x="2670175" y="1738313"/>
            <a:ext cx="59356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5.5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块元素垂直外边距的合并</a:t>
            </a:r>
            <a:endParaRPr lang="zh-CN" altLang="en-US" sz="2800" b="1" dirty="0">
              <a:solidFill>
                <a:srgbClr val="009E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01" name="组合 360"/>
          <p:cNvGrpSpPr/>
          <p:nvPr/>
        </p:nvGrpSpPr>
        <p:grpSpPr>
          <a:xfrm>
            <a:off x="1328738" y="3943350"/>
            <a:ext cx="7407275" cy="669925"/>
            <a:chOff x="1252258" y="5045323"/>
            <a:chExt cx="7405967" cy="669007"/>
          </a:xfrm>
        </p:grpSpPr>
        <p:grpSp>
          <p:nvGrpSpPr>
            <p:cNvPr id="8211" name="组合 372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25" name="AutoShape 218"/>
              <p:cNvSpPr>
                <a:spLocks noChangeArrowheads="1"/>
              </p:cNvSpPr>
              <p:nvPr/>
            </p:nvSpPr>
            <p:spPr bwMode="auto">
              <a:xfrm>
                <a:off x="2720436" y="5394351"/>
                <a:ext cx="5807637" cy="3199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8215" name="组合 376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2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7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28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3923"/>
                  <a:ext cx="5690183" cy="4913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23" name="Line 188"/>
            <p:cNvSpPr>
              <a:spLocks noChangeShapeType="1"/>
            </p:cNvSpPr>
            <p:nvPr/>
          </p:nvSpPr>
          <p:spPr bwMode="auto">
            <a:xfrm flipH="1">
              <a:off x="1499864" y="5330681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4" name="Oval 151"/>
            <p:cNvSpPr>
              <a:spLocks noChangeArrowheads="1"/>
            </p:cNvSpPr>
            <p:nvPr/>
          </p:nvSpPr>
          <p:spPr bwMode="auto">
            <a:xfrm>
              <a:off x="1252258" y="5064347"/>
              <a:ext cx="169832" cy="1696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8202" name="组合 361"/>
          <p:cNvGrpSpPr/>
          <p:nvPr/>
        </p:nvGrpSpPr>
        <p:grpSpPr>
          <a:xfrm>
            <a:off x="1112838" y="3910013"/>
            <a:ext cx="635000" cy="638175"/>
            <a:chOff x="1190461" y="2772022"/>
            <a:chExt cx="635025" cy="637257"/>
          </a:xfrm>
        </p:grpSpPr>
        <p:sp>
          <p:nvSpPr>
            <p:cNvPr id="20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21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sp>
        <p:nvSpPr>
          <p:cNvPr id="8203" name="TextBox 362"/>
          <p:cNvSpPr txBox="1"/>
          <p:nvPr/>
        </p:nvSpPr>
        <p:spPr>
          <a:xfrm>
            <a:off x="1055688" y="3336925"/>
            <a:ext cx="7921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5.5.1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4" name="TextBox 363"/>
          <p:cNvSpPr txBox="1"/>
          <p:nvPr/>
        </p:nvSpPr>
        <p:spPr>
          <a:xfrm>
            <a:off x="1055688" y="4059238"/>
            <a:ext cx="7921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5.5.2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5" name="TextBox 364"/>
          <p:cNvSpPr txBox="1"/>
          <p:nvPr/>
        </p:nvSpPr>
        <p:spPr>
          <a:xfrm>
            <a:off x="3213100" y="3319463"/>
            <a:ext cx="32210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相邻块元素垂直外边距的合并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6" name="TextBox 365"/>
          <p:cNvSpPr txBox="1"/>
          <p:nvPr/>
        </p:nvSpPr>
        <p:spPr>
          <a:xfrm>
            <a:off x="3213100" y="4046538"/>
            <a:ext cx="32194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嵌套块元素垂直外边距的合并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07" name="图片 34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3" y="1857375"/>
            <a:ext cx="1633537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标题 1"/>
          <p:cNvSpPr/>
          <p:nvPr/>
        </p:nvSpPr>
        <p:spPr>
          <a:xfrm>
            <a:off x="1657350" y="260350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2227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2241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3174267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5.3.7 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修剪背景图像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2228" name="组合 13"/>
          <p:cNvGrpSpPr/>
          <p:nvPr/>
        </p:nvGrpSpPr>
        <p:grpSpPr>
          <a:xfrm>
            <a:off x="438150" y="1916113"/>
            <a:ext cx="8124825" cy="949325"/>
            <a:chOff x="438150" y="1916730"/>
            <a:chExt cx="8125531" cy="949058"/>
          </a:xfrm>
        </p:grpSpPr>
        <p:grpSp>
          <p:nvGrpSpPr>
            <p:cNvPr id="52233" name="组合 7"/>
            <p:cNvGrpSpPr/>
            <p:nvPr/>
          </p:nvGrpSpPr>
          <p:grpSpPr>
            <a:xfrm>
              <a:off x="438150" y="2130423"/>
              <a:ext cx="8125531" cy="735365"/>
              <a:chOff x="676275" y="2538805"/>
              <a:chExt cx="8125532" cy="736663"/>
            </a:xfrm>
          </p:grpSpPr>
          <p:sp>
            <p:nvSpPr>
              <p:cNvPr id="9" name="矩形 8"/>
              <p:cNvSpPr/>
              <p:nvPr/>
            </p:nvSpPr>
            <p:spPr bwMode="auto">
              <a:xfrm>
                <a:off x="676275" y="2538805"/>
                <a:ext cx="8080376" cy="736663"/>
              </a:xfrm>
              <a:prstGeom prst="rect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237" name="矩形 29"/>
              <p:cNvSpPr/>
              <p:nvPr/>
            </p:nvSpPr>
            <p:spPr>
              <a:xfrm>
                <a:off x="899231" y="2752258"/>
                <a:ext cx="7902576" cy="4189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运用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CSS3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中的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background-origin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属性可以自行定义背景图像的相对位置。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圆角矩形 1"/>
            <p:cNvSpPr/>
            <p:nvPr/>
          </p:nvSpPr>
          <p:spPr bwMode="auto">
            <a:xfrm>
              <a:off x="769754" y="1916730"/>
              <a:ext cx="2707908" cy="383078"/>
            </a:xfrm>
            <a:prstGeom prst="roundRect">
              <a:avLst/>
            </a:prstGeom>
            <a:solidFill>
              <a:srgbClr val="0969B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35" name="矩形 75"/>
            <p:cNvSpPr/>
            <p:nvPr/>
          </p:nvSpPr>
          <p:spPr>
            <a:xfrm>
              <a:off x="691444" y="1949964"/>
              <a:ext cx="285326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、设置背景图像的显示区域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_s15374"/>
          <p:cNvSpPr/>
          <p:nvPr/>
        </p:nvSpPr>
        <p:spPr>
          <a:xfrm>
            <a:off x="806450" y="3038475"/>
            <a:ext cx="2671763" cy="56991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dashDot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r>
              <a:rPr lang="en-US" altLang="zh-CN" sz="1600" dirty="0">
                <a:solidFill>
                  <a:srgbClr val="1369B2"/>
                </a:solidFill>
                <a:latin typeface="Arial" panose="020B0604020202020204" pitchFamily="34" charset="0"/>
              </a:rPr>
              <a:t>background-origin:</a:t>
            </a:r>
            <a:r>
              <a:rPr lang="zh-CN" altLang="en-US" sz="1600" dirty="0">
                <a:solidFill>
                  <a:srgbClr val="1369B2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sz="1600" dirty="0">
                <a:solidFill>
                  <a:srgbClr val="1369B2"/>
                </a:solidFill>
                <a:latin typeface="Arial" panose="020B0604020202020204" pitchFamily="34" charset="0"/>
              </a:rPr>
              <a:t>;</a:t>
            </a:r>
            <a:endParaRPr lang="zh-CN" altLang="zh-CN" sz="1600" dirty="0">
              <a:solidFill>
                <a:srgbClr val="1369B2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69938" y="4060825"/>
            <a:ext cx="6861175" cy="2436813"/>
            <a:chOff x="1143000" y="3931516"/>
            <a:chExt cx="6860698" cy="2437011"/>
          </a:xfrm>
        </p:grpSpPr>
        <p:sp>
          <p:nvSpPr>
            <p:cNvPr id="19" name="矩形 18"/>
            <p:cNvSpPr/>
            <p:nvPr/>
          </p:nvSpPr>
          <p:spPr>
            <a:xfrm>
              <a:off x="1330312" y="3974382"/>
              <a:ext cx="6587667" cy="23544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在上面的语法格式中，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background-origin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属性有三种取值，分别表示不同的含义，具体解释如下。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padding-box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：背景图像相对于内边距区域来定位。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border-box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：背景图像相对于边框来定位。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content-box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：背景图像相对于内容框来定位。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圆角矩形标注 19"/>
            <p:cNvSpPr/>
            <p:nvPr/>
          </p:nvSpPr>
          <p:spPr bwMode="auto">
            <a:xfrm rot="10800000" flipH="1">
              <a:off x="1143000" y="3931516"/>
              <a:ext cx="6860698" cy="2437011"/>
            </a:xfrm>
            <a:prstGeom prst="wedgeRoundRectCallout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5.3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盒子模型新增属性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325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3265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3174267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5.3.7 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修剪背景图像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3252" name="组合 13"/>
          <p:cNvGrpSpPr/>
          <p:nvPr/>
        </p:nvGrpSpPr>
        <p:grpSpPr>
          <a:xfrm>
            <a:off x="438150" y="1916113"/>
            <a:ext cx="8148638" cy="949325"/>
            <a:chOff x="438150" y="1916730"/>
            <a:chExt cx="8148109" cy="949058"/>
          </a:xfrm>
        </p:grpSpPr>
        <p:grpSp>
          <p:nvGrpSpPr>
            <p:cNvPr id="53257" name="组合 7"/>
            <p:cNvGrpSpPr/>
            <p:nvPr/>
          </p:nvGrpSpPr>
          <p:grpSpPr>
            <a:xfrm>
              <a:off x="438150" y="2130423"/>
              <a:ext cx="8148109" cy="735365"/>
              <a:chOff x="676275" y="2538805"/>
              <a:chExt cx="8148110" cy="736663"/>
            </a:xfrm>
          </p:grpSpPr>
          <p:sp>
            <p:nvSpPr>
              <p:cNvPr id="9" name="矩形 8"/>
              <p:cNvSpPr/>
              <p:nvPr/>
            </p:nvSpPr>
            <p:spPr bwMode="auto">
              <a:xfrm>
                <a:off x="676275" y="2538805"/>
                <a:ext cx="8080376" cy="736663"/>
              </a:xfrm>
              <a:prstGeom prst="rect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261" name="矩形 29"/>
              <p:cNvSpPr/>
              <p:nvPr/>
            </p:nvSpPr>
            <p:spPr>
              <a:xfrm>
                <a:off x="921809" y="2752258"/>
                <a:ext cx="7902576" cy="4189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CSS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样式中，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background-clip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属性用于定义背景图像的裁剪区域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圆角矩形 1"/>
            <p:cNvSpPr/>
            <p:nvPr/>
          </p:nvSpPr>
          <p:spPr bwMode="auto">
            <a:xfrm>
              <a:off x="769754" y="1916730"/>
              <a:ext cx="2707908" cy="383078"/>
            </a:xfrm>
            <a:prstGeom prst="roundRect">
              <a:avLst/>
            </a:prstGeom>
            <a:solidFill>
              <a:srgbClr val="0969B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259" name="矩形 75"/>
            <p:cNvSpPr/>
            <p:nvPr/>
          </p:nvSpPr>
          <p:spPr>
            <a:xfrm>
              <a:off x="691444" y="1949964"/>
              <a:ext cx="285326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、设置背景图像的裁剪区域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_s15374"/>
          <p:cNvSpPr/>
          <p:nvPr/>
        </p:nvSpPr>
        <p:spPr>
          <a:xfrm>
            <a:off x="806450" y="2987675"/>
            <a:ext cx="2671763" cy="56991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CE6"/>
            </a:solidFill>
            <a:prstDash val="dashDot"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r>
              <a:rPr lang="en-US" altLang="zh-CN" sz="1600" dirty="0">
                <a:solidFill>
                  <a:srgbClr val="1369B2"/>
                </a:solidFill>
                <a:latin typeface="Arial" panose="020B0604020202020204" pitchFamily="34" charset="0"/>
              </a:rPr>
              <a:t>background-clip:</a:t>
            </a:r>
            <a:r>
              <a:rPr lang="zh-CN" altLang="en-US" sz="1600" dirty="0">
                <a:solidFill>
                  <a:srgbClr val="1369B2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sz="1600" dirty="0">
                <a:solidFill>
                  <a:srgbClr val="1369B2"/>
                </a:solidFill>
                <a:latin typeface="Arial" panose="020B0604020202020204" pitchFamily="34" charset="0"/>
              </a:rPr>
              <a:t>;</a:t>
            </a:r>
            <a:endParaRPr lang="zh-CN" altLang="zh-CN" sz="1600" dirty="0">
              <a:solidFill>
                <a:srgbClr val="1369B2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69938" y="4010025"/>
            <a:ext cx="6861175" cy="2436813"/>
            <a:chOff x="1143000" y="3931516"/>
            <a:chExt cx="6860698" cy="2437011"/>
          </a:xfrm>
        </p:grpSpPr>
        <p:sp>
          <p:nvSpPr>
            <p:cNvPr id="21" name="矩形 20"/>
            <p:cNvSpPr/>
            <p:nvPr/>
          </p:nvSpPr>
          <p:spPr>
            <a:xfrm>
              <a:off x="1330312" y="3974382"/>
              <a:ext cx="6587667" cy="21702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在语法格式上，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background-clip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属性和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background-origin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属性的取值相似，但含义不同，具体解释如下。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border-box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：默认值，从边框区域向外裁剪背景。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padding-box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：从内边距区域向外裁剪背景。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content-box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：从内容区域向外裁剪背景。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圆角矩形标注 21"/>
            <p:cNvSpPr/>
            <p:nvPr/>
          </p:nvSpPr>
          <p:spPr bwMode="auto">
            <a:xfrm rot="10800000" flipH="1">
              <a:off x="1143000" y="3931516"/>
              <a:ext cx="6860698" cy="2437011"/>
            </a:xfrm>
            <a:prstGeom prst="wedgeRoundRectCallout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5.4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元素的类型和转换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557463" y="2327275"/>
            <a:ext cx="5432425" cy="234632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在使用这些标签的时候，我们会发现有些标签可以设置宽度和高度属性（如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标签），有些标签则不可以（如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strong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标签）。这是因为标签有着特定的类型，不同类型的标签可以设置的属性也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22578" y="4950164"/>
            <a:ext cx="9144000" cy="116345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05075" y="5048250"/>
            <a:ext cx="5430838" cy="500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本节将详细讲解标签元素的类型和装换方法。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Picture 7" descr="总结小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771" y="448469"/>
            <a:ext cx="3649663" cy="592454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5.4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元素的类型和转换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5299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5309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2840842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5.4.1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元素的类型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2160588" y="4173538"/>
            <a:ext cx="5780088" cy="1541463"/>
          </a:xfrm>
          <a:custGeom>
            <a:avLst/>
            <a:gdLst>
              <a:gd name="connsiteX0" fmla="*/ 0 w 4101981"/>
              <a:gd name="connsiteY0" fmla="*/ 256786 h 1540685"/>
              <a:gd name="connsiteX1" fmla="*/ 256786 w 4101981"/>
              <a:gd name="connsiteY1" fmla="*/ 0 h 1540685"/>
              <a:gd name="connsiteX2" fmla="*/ 3845195 w 4101981"/>
              <a:gd name="connsiteY2" fmla="*/ 0 h 1540685"/>
              <a:gd name="connsiteX3" fmla="*/ 4101981 w 4101981"/>
              <a:gd name="connsiteY3" fmla="*/ 256786 h 1540685"/>
              <a:gd name="connsiteX4" fmla="*/ 4101981 w 4101981"/>
              <a:gd name="connsiteY4" fmla="*/ 1283899 h 1540685"/>
              <a:gd name="connsiteX5" fmla="*/ 3845195 w 4101981"/>
              <a:gd name="connsiteY5" fmla="*/ 1540685 h 1540685"/>
              <a:gd name="connsiteX6" fmla="*/ 256786 w 4101981"/>
              <a:gd name="connsiteY6" fmla="*/ 1540685 h 1540685"/>
              <a:gd name="connsiteX7" fmla="*/ 0 w 4101981"/>
              <a:gd name="connsiteY7" fmla="*/ 1283899 h 1540685"/>
              <a:gd name="connsiteX8" fmla="*/ 0 w 4101981"/>
              <a:gd name="connsiteY8" fmla="*/ 256786 h 154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1981" h="1540685">
                <a:moveTo>
                  <a:pt x="0" y="256786"/>
                </a:moveTo>
                <a:cubicBezTo>
                  <a:pt x="0" y="114967"/>
                  <a:pt x="114967" y="0"/>
                  <a:pt x="256786" y="0"/>
                </a:cubicBezTo>
                <a:lnTo>
                  <a:pt x="3845195" y="0"/>
                </a:lnTo>
                <a:cubicBezTo>
                  <a:pt x="3987014" y="0"/>
                  <a:pt x="4101981" y="114967"/>
                  <a:pt x="4101981" y="256786"/>
                </a:cubicBezTo>
                <a:lnTo>
                  <a:pt x="4101981" y="1283899"/>
                </a:lnTo>
                <a:cubicBezTo>
                  <a:pt x="4101981" y="1425718"/>
                  <a:pt x="3987014" y="1540685"/>
                  <a:pt x="3845195" y="1540685"/>
                </a:cubicBezTo>
                <a:lnTo>
                  <a:pt x="256786" y="1540685"/>
                </a:lnTo>
                <a:cubicBezTo>
                  <a:pt x="114967" y="1540685"/>
                  <a:pt x="0" y="1425718"/>
                  <a:pt x="0" y="1283899"/>
                </a:cubicBezTo>
                <a:lnTo>
                  <a:pt x="0" y="256786"/>
                </a:lnTo>
                <a:close/>
              </a:path>
            </a:pathLst>
          </a:custGeom>
          <a:solidFill>
            <a:srgbClr val="ECF9F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37795" tIns="136170" rIns="136170" bIns="136170" spcCol="1270" anchor="ctr"/>
          <a:lstStyle/>
          <a:p>
            <a:pPr marL="0" marR="0" lvl="0" indent="0" algn="l" defTabSz="711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257425" y="2278063"/>
            <a:ext cx="5546725" cy="1538288"/>
          </a:xfrm>
          <a:custGeom>
            <a:avLst/>
            <a:gdLst>
              <a:gd name="connsiteX0" fmla="*/ 0 w 4084519"/>
              <a:gd name="connsiteY0" fmla="*/ 261732 h 1570358"/>
              <a:gd name="connsiteX1" fmla="*/ 261732 w 4084519"/>
              <a:gd name="connsiteY1" fmla="*/ 0 h 1570358"/>
              <a:gd name="connsiteX2" fmla="*/ 3822787 w 4084519"/>
              <a:gd name="connsiteY2" fmla="*/ 0 h 1570358"/>
              <a:gd name="connsiteX3" fmla="*/ 4084519 w 4084519"/>
              <a:gd name="connsiteY3" fmla="*/ 261732 h 1570358"/>
              <a:gd name="connsiteX4" fmla="*/ 4084519 w 4084519"/>
              <a:gd name="connsiteY4" fmla="*/ 1308626 h 1570358"/>
              <a:gd name="connsiteX5" fmla="*/ 3822787 w 4084519"/>
              <a:gd name="connsiteY5" fmla="*/ 1570358 h 1570358"/>
              <a:gd name="connsiteX6" fmla="*/ 261732 w 4084519"/>
              <a:gd name="connsiteY6" fmla="*/ 1570358 h 1570358"/>
              <a:gd name="connsiteX7" fmla="*/ 0 w 4084519"/>
              <a:gd name="connsiteY7" fmla="*/ 1308626 h 1570358"/>
              <a:gd name="connsiteX8" fmla="*/ 0 w 4084519"/>
              <a:gd name="connsiteY8" fmla="*/ 261732 h 157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4519" h="1570358">
                <a:moveTo>
                  <a:pt x="0" y="261732"/>
                </a:moveTo>
                <a:cubicBezTo>
                  <a:pt x="0" y="117181"/>
                  <a:pt x="117181" y="0"/>
                  <a:pt x="261732" y="0"/>
                </a:cubicBezTo>
                <a:lnTo>
                  <a:pt x="3822787" y="0"/>
                </a:lnTo>
                <a:cubicBezTo>
                  <a:pt x="3967338" y="0"/>
                  <a:pt x="4084519" y="117181"/>
                  <a:pt x="4084519" y="261732"/>
                </a:cubicBezTo>
                <a:lnTo>
                  <a:pt x="4084519" y="1308626"/>
                </a:lnTo>
                <a:cubicBezTo>
                  <a:pt x="4084519" y="1453177"/>
                  <a:pt x="3967338" y="1570358"/>
                  <a:pt x="3822787" y="1570358"/>
                </a:cubicBezTo>
                <a:lnTo>
                  <a:pt x="261732" y="1570358"/>
                </a:lnTo>
                <a:cubicBezTo>
                  <a:pt x="117181" y="1570358"/>
                  <a:pt x="0" y="1453177"/>
                  <a:pt x="0" y="1308626"/>
                </a:cubicBezTo>
                <a:lnTo>
                  <a:pt x="0" y="261732"/>
                </a:lnTo>
                <a:close/>
              </a:path>
            </a:pathLst>
          </a:custGeom>
          <a:solidFill>
            <a:srgbClr val="ECF9F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39244" tIns="137619" rIns="137619" bIns="137619" spcCol="1270" anchor="ctr"/>
          <a:lstStyle/>
          <a:p>
            <a:pPr marL="0" marR="0" lvl="0" indent="0" algn="l" defTabSz="711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11500" y="2457450"/>
            <a:ext cx="49942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在页面中以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的形式出现。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每个块元素通常都会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独自占据一整行或多整行。</a:t>
            </a:r>
            <a:endParaRPr lang="en-US" altLang="zh-CN" sz="16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可以对其设置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宽度、高度、对齐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等属性。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65463" y="4367213"/>
            <a:ext cx="487521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不占有</a:t>
            </a:r>
            <a:r>
              <a:rPr lang="zh-CN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独立的区域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仅仅靠自身的</a:t>
            </a:r>
            <a:r>
              <a:rPr lang="zh-CN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字体大小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图像尺寸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来支撑结构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一般不可以设置</a:t>
            </a:r>
            <a:r>
              <a:rPr lang="zh-CN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宽度、高度、对齐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等属性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539744" y="2278816"/>
            <a:ext cx="1526281" cy="1526179"/>
            <a:chOff x="1968723" y="2765646"/>
            <a:chExt cx="1526281" cy="1526179"/>
          </a:xfrm>
          <a:solidFill>
            <a:srgbClr val="8FE2FF"/>
          </a:solidFill>
        </p:grpSpPr>
        <p:sp>
          <p:nvSpPr>
            <p:cNvPr id="13" name="椭圆 12"/>
            <p:cNvSpPr/>
            <p:nvPr/>
          </p:nvSpPr>
          <p:spPr>
            <a:xfrm>
              <a:off x="1968723" y="2765646"/>
              <a:ext cx="1526281" cy="152617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161637" y="3275324"/>
              <a:ext cx="1286932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块元素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72406" y="4147647"/>
            <a:ext cx="1594281" cy="1552725"/>
            <a:chOff x="1139385" y="4453853"/>
            <a:chExt cx="1594281" cy="1552725"/>
          </a:xfrm>
          <a:solidFill>
            <a:srgbClr val="8FE2FF"/>
          </a:solidFill>
        </p:grpSpPr>
        <p:sp>
          <p:nvSpPr>
            <p:cNvPr id="16" name="椭圆 15"/>
            <p:cNvSpPr/>
            <p:nvPr/>
          </p:nvSpPr>
          <p:spPr>
            <a:xfrm>
              <a:off x="1139385" y="4453853"/>
              <a:ext cx="1552828" cy="155272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1198830" y="4991183"/>
              <a:ext cx="15348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行内元素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5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charRg st="15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>
                                            <p:txEl>
                                              <p:charRg st="15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>
                                            <p:txEl>
                                              <p:charRg st="15" end="3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37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charRg st="37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>
                                            <p:txEl>
                                              <p:charRg st="37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>
                                            <p:txEl>
                                              <p:charRg st="37" end="5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charRg st="1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">
                                            <p:txEl>
                                              <p:charRg st="1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">
                                            <p:txEl>
                                              <p:charRg st="10" end="3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3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charRg st="32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1">
                                            <p:txEl>
                                              <p:charRg st="32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1">
                                            <p:txEl>
                                              <p:charRg st="32" end="5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5.4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元素的类型和转换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6323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6366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2840842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5.4.1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元素的类型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54775" y="3487738"/>
            <a:ext cx="736600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&lt;p&gt;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3263" y="4098925"/>
            <a:ext cx="950913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</a:t>
            </a:r>
            <a:r>
              <a:rPr kumimoji="0" lang="en-US" altLang="zh-CN" sz="2400" kern="1200" cap="none" spc="0" normalizeH="0" baseline="0" noProof="0" dirty="0" err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ul</a:t>
            </a:r>
            <a:r>
              <a: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&gt;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639763" y="3178175"/>
            <a:ext cx="2190750" cy="722313"/>
          </a:xfrm>
          <a:custGeom>
            <a:avLst/>
            <a:gdLst>
              <a:gd name="connsiteX0" fmla="*/ 0 w 2190499"/>
              <a:gd name="connsiteY0" fmla="*/ 0 h 721869"/>
              <a:gd name="connsiteX1" fmla="*/ 2190499 w 2190499"/>
              <a:gd name="connsiteY1" fmla="*/ 0 h 721869"/>
              <a:gd name="connsiteX2" fmla="*/ 2190499 w 2190499"/>
              <a:gd name="connsiteY2" fmla="*/ 721869 h 721869"/>
              <a:gd name="connsiteX3" fmla="*/ 0 w 2190499"/>
              <a:gd name="connsiteY3" fmla="*/ 721869 h 721869"/>
              <a:gd name="connsiteX4" fmla="*/ 0 w 2190499"/>
              <a:gd name="connsiteY4" fmla="*/ 0 h 72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499" h="721869">
                <a:moveTo>
                  <a:pt x="0" y="0"/>
                </a:moveTo>
                <a:lnTo>
                  <a:pt x="2190499" y="0"/>
                </a:lnTo>
                <a:lnTo>
                  <a:pt x="2190499" y="721869"/>
                </a:lnTo>
                <a:lnTo>
                  <a:pt x="0" y="721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2070" tIns="52070" rIns="52070" bIns="52070" spcCol="1270" anchor="ctr"/>
          <a:lstStyle/>
          <a:p>
            <a:pPr marL="0" marR="0" lvl="0" indent="0" algn="ctr" defTabSz="18224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>
              <a:ln>
                <a:noFill/>
              </a:ln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46075" y="4805363"/>
            <a:ext cx="2190750" cy="1352550"/>
          </a:xfrm>
          <a:custGeom>
            <a:avLst/>
            <a:gdLst>
              <a:gd name="connsiteX0" fmla="*/ 0 w 2190499"/>
              <a:gd name="connsiteY0" fmla="*/ 0 h 1352430"/>
              <a:gd name="connsiteX1" fmla="*/ 2190499 w 2190499"/>
              <a:gd name="connsiteY1" fmla="*/ 0 h 1352430"/>
              <a:gd name="connsiteX2" fmla="*/ 2190499 w 2190499"/>
              <a:gd name="connsiteY2" fmla="*/ 1352430 h 1352430"/>
              <a:gd name="connsiteX3" fmla="*/ 0 w 2190499"/>
              <a:gd name="connsiteY3" fmla="*/ 1352430 h 1352430"/>
              <a:gd name="connsiteX4" fmla="*/ 0 w 2190499"/>
              <a:gd name="connsiteY4" fmla="*/ 0 h 135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499" h="1352430">
                <a:moveTo>
                  <a:pt x="0" y="0"/>
                </a:moveTo>
                <a:lnTo>
                  <a:pt x="2190499" y="0"/>
                </a:lnTo>
                <a:lnTo>
                  <a:pt x="2190499" y="1352430"/>
                </a:lnTo>
                <a:lnTo>
                  <a:pt x="0" y="13524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2550" tIns="82550" rIns="82550" bIns="82550" spcCol="1270" anchor="ctr"/>
          <a:lstStyle/>
          <a:p>
            <a:pPr marL="0" marR="0" lvl="0" indent="0" algn="ctr" defTabSz="28892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6500" b="0" i="0" u="none" strike="noStrike" kern="1200" cap="none" spc="0" normalizeH="0" baseline="0" noProof="0">
              <a:ln>
                <a:noFill/>
              </a:ln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36588" y="2959100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椭圆 12"/>
          <p:cNvSpPr/>
          <p:nvPr/>
        </p:nvSpPr>
        <p:spPr>
          <a:xfrm>
            <a:off x="758825" y="2714625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椭圆 13"/>
          <p:cNvSpPr/>
          <p:nvPr/>
        </p:nvSpPr>
        <p:spPr>
          <a:xfrm>
            <a:off x="1052513" y="2763838"/>
            <a:ext cx="273050" cy="2730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椭圆 14"/>
          <p:cNvSpPr/>
          <p:nvPr/>
        </p:nvSpPr>
        <p:spPr>
          <a:xfrm>
            <a:off x="1295400" y="2495550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椭圆 15"/>
          <p:cNvSpPr/>
          <p:nvPr/>
        </p:nvSpPr>
        <p:spPr>
          <a:xfrm>
            <a:off x="1612900" y="2397125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椭圆 16"/>
          <p:cNvSpPr/>
          <p:nvPr/>
        </p:nvSpPr>
        <p:spPr>
          <a:xfrm>
            <a:off x="2003425" y="2568575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椭圆 17"/>
          <p:cNvSpPr/>
          <p:nvPr/>
        </p:nvSpPr>
        <p:spPr>
          <a:xfrm>
            <a:off x="2247900" y="2690813"/>
            <a:ext cx="273050" cy="2730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椭圆 18"/>
          <p:cNvSpPr/>
          <p:nvPr/>
        </p:nvSpPr>
        <p:spPr>
          <a:xfrm>
            <a:off x="2589213" y="2959100"/>
            <a:ext cx="173038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椭圆 19"/>
          <p:cNvSpPr/>
          <p:nvPr/>
        </p:nvSpPr>
        <p:spPr>
          <a:xfrm>
            <a:off x="2735263" y="3227388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椭圆 20"/>
          <p:cNvSpPr/>
          <p:nvPr/>
        </p:nvSpPr>
        <p:spPr>
          <a:xfrm>
            <a:off x="1466850" y="2714625"/>
            <a:ext cx="447675" cy="4476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椭圆 21"/>
          <p:cNvSpPr/>
          <p:nvPr/>
        </p:nvSpPr>
        <p:spPr>
          <a:xfrm>
            <a:off x="515938" y="3641725"/>
            <a:ext cx="173038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椭圆 22"/>
          <p:cNvSpPr/>
          <p:nvPr/>
        </p:nvSpPr>
        <p:spPr>
          <a:xfrm>
            <a:off x="661988" y="3860800"/>
            <a:ext cx="273050" cy="27463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椭圆 23"/>
          <p:cNvSpPr/>
          <p:nvPr/>
        </p:nvSpPr>
        <p:spPr>
          <a:xfrm>
            <a:off x="1027113" y="4056063"/>
            <a:ext cx="398463" cy="3984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椭圆 24"/>
          <p:cNvSpPr/>
          <p:nvPr/>
        </p:nvSpPr>
        <p:spPr>
          <a:xfrm>
            <a:off x="1539875" y="4373563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椭圆 25"/>
          <p:cNvSpPr/>
          <p:nvPr/>
        </p:nvSpPr>
        <p:spPr>
          <a:xfrm>
            <a:off x="1636713" y="4056063"/>
            <a:ext cx="274638" cy="27463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椭圆 26"/>
          <p:cNvSpPr/>
          <p:nvPr/>
        </p:nvSpPr>
        <p:spPr>
          <a:xfrm>
            <a:off x="1881188" y="4397375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椭圆 27"/>
          <p:cNvSpPr/>
          <p:nvPr/>
        </p:nvSpPr>
        <p:spPr>
          <a:xfrm>
            <a:off x="2100263" y="4008438"/>
            <a:ext cx="398463" cy="3968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椭圆 28"/>
          <p:cNvSpPr/>
          <p:nvPr/>
        </p:nvSpPr>
        <p:spPr>
          <a:xfrm>
            <a:off x="2636838" y="3910013"/>
            <a:ext cx="274638" cy="27463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燕尾形 29"/>
          <p:cNvSpPr/>
          <p:nvPr/>
        </p:nvSpPr>
        <p:spPr>
          <a:xfrm>
            <a:off x="3168650" y="2882900"/>
            <a:ext cx="804863" cy="1535113"/>
          </a:xfrm>
          <a:prstGeom prst="chevron">
            <a:avLst>
              <a:gd name="adj" fmla="val 62310"/>
            </a:avLst>
          </a:prstGeom>
          <a:solidFill>
            <a:srgbClr val="596B9D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6347" name="组合 44050"/>
          <p:cNvGrpSpPr/>
          <p:nvPr/>
        </p:nvGrpSpPr>
        <p:grpSpPr>
          <a:xfrm rot="-5400000">
            <a:off x="730250" y="1643063"/>
            <a:ext cx="3556000" cy="4013200"/>
            <a:chOff x="2794001" y="1422399"/>
            <a:chExt cx="3556000" cy="4013201"/>
          </a:xfrm>
        </p:grpSpPr>
        <p:sp>
          <p:nvSpPr>
            <p:cNvPr id="32" name="椭圆 31"/>
            <p:cNvSpPr/>
            <p:nvPr/>
          </p:nvSpPr>
          <p:spPr>
            <a:xfrm>
              <a:off x="2928939" y="1562099"/>
              <a:ext cx="3276600" cy="113823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任意多边形 32"/>
            <p:cNvSpPr/>
            <p:nvPr/>
          </p:nvSpPr>
          <p:spPr>
            <a:xfrm>
              <a:off x="3048001" y="4673600"/>
              <a:ext cx="3048000" cy="762000"/>
            </a:xfrm>
            <a:custGeom>
              <a:avLst/>
              <a:gdLst>
                <a:gd name="connsiteX0" fmla="*/ 0 w 3048000"/>
                <a:gd name="connsiteY0" fmla="*/ 0 h 762000"/>
                <a:gd name="connsiteX1" fmla="*/ 3048000 w 3048000"/>
                <a:gd name="connsiteY1" fmla="*/ 0 h 762000"/>
                <a:gd name="connsiteX2" fmla="*/ 3048000 w 3048000"/>
                <a:gd name="connsiteY2" fmla="*/ 762000 h 762000"/>
                <a:gd name="connsiteX3" fmla="*/ 0 w 3048000"/>
                <a:gd name="connsiteY3" fmla="*/ 762000 h 762000"/>
                <a:gd name="connsiteX4" fmla="*/ 0 w 3048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762000">
                  <a:moveTo>
                    <a:pt x="0" y="0"/>
                  </a:moveTo>
                  <a:lnTo>
                    <a:pt x="3048000" y="0"/>
                  </a:lnTo>
                  <a:lnTo>
                    <a:pt x="3048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84912" tIns="184912" rIns="184912" bIns="184912" spcCol="1270" anchor="ctr"/>
            <a:lstStyle/>
            <a:p>
              <a:pPr marL="0" marR="0" lvl="0" indent="0" algn="ctr" defTabSz="11557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4119564" y="2787649"/>
              <a:ext cx="1143000" cy="1143000"/>
            </a:xfrm>
            <a:custGeom>
              <a:avLst/>
              <a:gdLst>
                <a:gd name="connsiteX0" fmla="*/ 0 w 1143000"/>
                <a:gd name="connsiteY0" fmla="*/ 571500 h 1143000"/>
                <a:gd name="connsiteX1" fmla="*/ 571500 w 1143000"/>
                <a:gd name="connsiteY1" fmla="*/ 0 h 1143000"/>
                <a:gd name="connsiteX2" fmla="*/ 1143000 w 1143000"/>
                <a:gd name="connsiteY2" fmla="*/ 571500 h 1143000"/>
                <a:gd name="connsiteX3" fmla="*/ 571500 w 1143000"/>
                <a:gd name="connsiteY3" fmla="*/ 1143000 h 1143000"/>
                <a:gd name="connsiteX4" fmla="*/ 0 w 1143000"/>
                <a:gd name="connsiteY4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0" y="571500"/>
                  </a:moveTo>
                  <a:cubicBezTo>
                    <a:pt x="0" y="255869"/>
                    <a:pt x="255869" y="0"/>
                    <a:pt x="571500" y="0"/>
                  </a:cubicBez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9138" tIns="199138" rIns="199138" bIns="199138" spcCol="1270" anchor="ctr"/>
            <a:lstStyle/>
            <a:p>
              <a:pPr marL="0" marR="0" lvl="0" indent="0" algn="ctr" defTabSz="1111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形状 34"/>
            <p:cNvSpPr/>
            <p:nvPr/>
          </p:nvSpPr>
          <p:spPr>
            <a:xfrm>
              <a:off x="2794001" y="1422399"/>
              <a:ext cx="3556000" cy="2844801"/>
            </a:xfrm>
            <a:prstGeom prst="funnel">
              <a:avLst/>
            </a:prstGeom>
            <a:ln>
              <a:solidFill>
                <a:srgbClr val="596B9D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6" name="TextBox 35"/>
          <p:cNvSpPr txBox="1"/>
          <p:nvPr/>
        </p:nvSpPr>
        <p:spPr>
          <a:xfrm>
            <a:off x="815975" y="3414713"/>
            <a:ext cx="20462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常见的块元素</a:t>
            </a:r>
            <a:endParaRPr lang="zh-CN" altLang="en-US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40250" y="2924175"/>
            <a:ext cx="1914525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&lt;h1&gt;—&lt;h6&gt;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42150" y="4162425"/>
            <a:ext cx="95250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</a:t>
            </a:r>
            <a:r>
              <a:rPr kumimoji="0" lang="en-US" altLang="zh-CN" sz="2400" kern="1200" cap="none" spc="0" normalizeH="0" baseline="0" noProof="0" dirty="0" err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ol</a:t>
            </a:r>
            <a:r>
              <a: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&gt;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83100" y="3867150"/>
            <a:ext cx="952500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&lt;div&gt;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70813" y="3257550"/>
            <a:ext cx="727075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&lt;li&gt;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矩形 44058"/>
          <p:cNvSpPr/>
          <p:nvPr/>
        </p:nvSpPr>
        <p:spPr>
          <a:xfrm>
            <a:off x="1466850" y="5686903"/>
            <a:ext cx="7031038" cy="461665"/>
          </a:xfrm>
          <a:prstGeom prst="rect">
            <a:avLst/>
          </a:prstGeom>
          <a:gradFill>
            <a:gsLst>
              <a:gs pos="0">
                <a:srgbClr val="8FE2FF"/>
              </a:gs>
              <a:gs pos="75000">
                <a:srgbClr val="DAEEF6"/>
              </a:gs>
              <a:gs pos="50000">
                <a:srgbClr val="C1EAF9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其中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&lt;div&gt;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标签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是最典型的块元素。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027113" y="5737225"/>
            <a:ext cx="373062" cy="371475"/>
            <a:chOff x="963745" y="5363409"/>
            <a:chExt cx="373186" cy="372616"/>
          </a:xfrm>
        </p:grpSpPr>
        <p:sp>
          <p:nvSpPr>
            <p:cNvPr id="43" name="流程图: 联系 42"/>
            <p:cNvSpPr/>
            <p:nvPr/>
          </p:nvSpPr>
          <p:spPr>
            <a:xfrm>
              <a:off x="963745" y="5363409"/>
              <a:ext cx="373186" cy="372616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燕尾形 43"/>
            <p:cNvSpPr/>
            <p:nvPr/>
          </p:nvSpPr>
          <p:spPr>
            <a:xfrm>
              <a:off x="1054262" y="5422327"/>
              <a:ext cx="242969" cy="232487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6" grpId="0"/>
      <p:bldP spid="37" grpId="0" animBg="1"/>
      <p:bldP spid="38" grpId="0" animBg="1"/>
      <p:bldP spid="39" grpId="0" animBg="1"/>
      <p:bldP spid="4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5.4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元素的类型和转换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7347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7390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2840842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5.4.1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元素的类型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54775" y="3525838"/>
            <a:ext cx="736600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&lt;a&gt;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3263" y="4137025"/>
            <a:ext cx="1039813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</a:t>
            </a:r>
            <a:r>
              <a:rPr kumimoji="0" lang="en-US" altLang="zh-CN" sz="2400" kern="1200" cap="none" spc="0" normalizeH="0" baseline="0" noProof="0" dirty="0" err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em</a:t>
            </a:r>
            <a:r>
              <a: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&gt;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639763" y="3165475"/>
            <a:ext cx="2190750" cy="722313"/>
          </a:xfrm>
          <a:custGeom>
            <a:avLst/>
            <a:gdLst>
              <a:gd name="connsiteX0" fmla="*/ 0 w 2190499"/>
              <a:gd name="connsiteY0" fmla="*/ 0 h 721869"/>
              <a:gd name="connsiteX1" fmla="*/ 2190499 w 2190499"/>
              <a:gd name="connsiteY1" fmla="*/ 0 h 721869"/>
              <a:gd name="connsiteX2" fmla="*/ 2190499 w 2190499"/>
              <a:gd name="connsiteY2" fmla="*/ 721869 h 721869"/>
              <a:gd name="connsiteX3" fmla="*/ 0 w 2190499"/>
              <a:gd name="connsiteY3" fmla="*/ 721869 h 721869"/>
              <a:gd name="connsiteX4" fmla="*/ 0 w 2190499"/>
              <a:gd name="connsiteY4" fmla="*/ 0 h 72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499" h="721869">
                <a:moveTo>
                  <a:pt x="0" y="0"/>
                </a:moveTo>
                <a:lnTo>
                  <a:pt x="2190499" y="0"/>
                </a:lnTo>
                <a:lnTo>
                  <a:pt x="2190499" y="721869"/>
                </a:lnTo>
                <a:lnTo>
                  <a:pt x="0" y="721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2070" tIns="52070" rIns="52070" bIns="52070" spcCol="1270" anchor="ctr"/>
          <a:lstStyle/>
          <a:p>
            <a:pPr marL="0" marR="0" lvl="0" indent="0" algn="ctr" defTabSz="18224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>
              <a:ln>
                <a:noFill/>
              </a:ln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46075" y="5122863"/>
            <a:ext cx="2190750" cy="1352550"/>
          </a:xfrm>
          <a:custGeom>
            <a:avLst/>
            <a:gdLst>
              <a:gd name="connsiteX0" fmla="*/ 0 w 2190499"/>
              <a:gd name="connsiteY0" fmla="*/ 0 h 1352430"/>
              <a:gd name="connsiteX1" fmla="*/ 2190499 w 2190499"/>
              <a:gd name="connsiteY1" fmla="*/ 0 h 1352430"/>
              <a:gd name="connsiteX2" fmla="*/ 2190499 w 2190499"/>
              <a:gd name="connsiteY2" fmla="*/ 1352430 h 1352430"/>
              <a:gd name="connsiteX3" fmla="*/ 0 w 2190499"/>
              <a:gd name="connsiteY3" fmla="*/ 1352430 h 1352430"/>
              <a:gd name="connsiteX4" fmla="*/ 0 w 2190499"/>
              <a:gd name="connsiteY4" fmla="*/ 0 h 135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499" h="1352430">
                <a:moveTo>
                  <a:pt x="0" y="0"/>
                </a:moveTo>
                <a:lnTo>
                  <a:pt x="2190499" y="0"/>
                </a:lnTo>
                <a:lnTo>
                  <a:pt x="2190499" y="1352430"/>
                </a:lnTo>
                <a:lnTo>
                  <a:pt x="0" y="13524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2550" tIns="82550" rIns="82550" bIns="82550" spcCol="1270" anchor="ctr"/>
          <a:lstStyle/>
          <a:p>
            <a:pPr marL="0" marR="0" lvl="0" indent="0" algn="ctr" defTabSz="28892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6500" b="0" i="0" u="none" strike="noStrike" kern="1200" cap="none" spc="0" normalizeH="0" baseline="0" noProof="0">
              <a:ln>
                <a:noFill/>
              </a:ln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36588" y="2946400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椭圆 12"/>
          <p:cNvSpPr/>
          <p:nvPr/>
        </p:nvSpPr>
        <p:spPr>
          <a:xfrm>
            <a:off x="758825" y="2701925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椭圆 13"/>
          <p:cNvSpPr/>
          <p:nvPr/>
        </p:nvSpPr>
        <p:spPr>
          <a:xfrm>
            <a:off x="1052513" y="2751138"/>
            <a:ext cx="273050" cy="2730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椭圆 14"/>
          <p:cNvSpPr/>
          <p:nvPr/>
        </p:nvSpPr>
        <p:spPr>
          <a:xfrm>
            <a:off x="1295400" y="2482850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椭圆 15"/>
          <p:cNvSpPr/>
          <p:nvPr/>
        </p:nvSpPr>
        <p:spPr>
          <a:xfrm>
            <a:off x="1612900" y="2384425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椭圆 16"/>
          <p:cNvSpPr/>
          <p:nvPr/>
        </p:nvSpPr>
        <p:spPr>
          <a:xfrm>
            <a:off x="2003425" y="2555875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椭圆 17"/>
          <p:cNvSpPr/>
          <p:nvPr/>
        </p:nvSpPr>
        <p:spPr>
          <a:xfrm>
            <a:off x="2247900" y="2678113"/>
            <a:ext cx="273050" cy="2730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椭圆 18"/>
          <p:cNvSpPr/>
          <p:nvPr/>
        </p:nvSpPr>
        <p:spPr>
          <a:xfrm>
            <a:off x="2589213" y="2946400"/>
            <a:ext cx="173038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椭圆 19"/>
          <p:cNvSpPr/>
          <p:nvPr/>
        </p:nvSpPr>
        <p:spPr>
          <a:xfrm>
            <a:off x="2735263" y="3214688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椭圆 20"/>
          <p:cNvSpPr/>
          <p:nvPr/>
        </p:nvSpPr>
        <p:spPr>
          <a:xfrm>
            <a:off x="1466850" y="2701925"/>
            <a:ext cx="447675" cy="4476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椭圆 21"/>
          <p:cNvSpPr/>
          <p:nvPr/>
        </p:nvSpPr>
        <p:spPr>
          <a:xfrm>
            <a:off x="515938" y="3629025"/>
            <a:ext cx="173038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椭圆 22"/>
          <p:cNvSpPr/>
          <p:nvPr/>
        </p:nvSpPr>
        <p:spPr>
          <a:xfrm>
            <a:off x="661988" y="3848100"/>
            <a:ext cx="273050" cy="27463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椭圆 23"/>
          <p:cNvSpPr/>
          <p:nvPr/>
        </p:nvSpPr>
        <p:spPr>
          <a:xfrm>
            <a:off x="1027113" y="4043363"/>
            <a:ext cx="398463" cy="3984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椭圆 24"/>
          <p:cNvSpPr/>
          <p:nvPr/>
        </p:nvSpPr>
        <p:spPr>
          <a:xfrm>
            <a:off x="1539875" y="4360863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椭圆 25"/>
          <p:cNvSpPr/>
          <p:nvPr/>
        </p:nvSpPr>
        <p:spPr>
          <a:xfrm>
            <a:off x="1636713" y="4043363"/>
            <a:ext cx="274638" cy="27463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椭圆 26"/>
          <p:cNvSpPr/>
          <p:nvPr/>
        </p:nvSpPr>
        <p:spPr>
          <a:xfrm>
            <a:off x="1881188" y="4384675"/>
            <a:ext cx="174625" cy="174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椭圆 27"/>
          <p:cNvSpPr/>
          <p:nvPr/>
        </p:nvSpPr>
        <p:spPr>
          <a:xfrm>
            <a:off x="2100263" y="3995738"/>
            <a:ext cx="398463" cy="3968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椭圆 28"/>
          <p:cNvSpPr/>
          <p:nvPr/>
        </p:nvSpPr>
        <p:spPr>
          <a:xfrm>
            <a:off x="2636838" y="3897313"/>
            <a:ext cx="274638" cy="27463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燕尾形 29"/>
          <p:cNvSpPr/>
          <p:nvPr/>
        </p:nvSpPr>
        <p:spPr>
          <a:xfrm>
            <a:off x="3168650" y="2882900"/>
            <a:ext cx="804863" cy="1535113"/>
          </a:xfrm>
          <a:prstGeom prst="chevron">
            <a:avLst>
              <a:gd name="adj" fmla="val 62310"/>
            </a:avLst>
          </a:prstGeom>
          <a:solidFill>
            <a:srgbClr val="596B9D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7371" name="组合 30"/>
          <p:cNvGrpSpPr/>
          <p:nvPr/>
        </p:nvGrpSpPr>
        <p:grpSpPr>
          <a:xfrm rot="-5400000">
            <a:off x="730250" y="1630363"/>
            <a:ext cx="3556000" cy="4013200"/>
            <a:chOff x="2794000" y="1422399"/>
            <a:chExt cx="3556000" cy="4013201"/>
          </a:xfrm>
        </p:grpSpPr>
        <p:sp>
          <p:nvSpPr>
            <p:cNvPr id="32" name="椭圆 31"/>
            <p:cNvSpPr/>
            <p:nvPr/>
          </p:nvSpPr>
          <p:spPr>
            <a:xfrm>
              <a:off x="2928938" y="1562099"/>
              <a:ext cx="3276600" cy="113823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任意多边形 32"/>
            <p:cNvSpPr/>
            <p:nvPr/>
          </p:nvSpPr>
          <p:spPr>
            <a:xfrm>
              <a:off x="3048000" y="4673600"/>
              <a:ext cx="3048000" cy="762000"/>
            </a:xfrm>
            <a:custGeom>
              <a:avLst/>
              <a:gdLst>
                <a:gd name="connsiteX0" fmla="*/ 0 w 3048000"/>
                <a:gd name="connsiteY0" fmla="*/ 0 h 762000"/>
                <a:gd name="connsiteX1" fmla="*/ 3048000 w 3048000"/>
                <a:gd name="connsiteY1" fmla="*/ 0 h 762000"/>
                <a:gd name="connsiteX2" fmla="*/ 3048000 w 3048000"/>
                <a:gd name="connsiteY2" fmla="*/ 762000 h 762000"/>
                <a:gd name="connsiteX3" fmla="*/ 0 w 3048000"/>
                <a:gd name="connsiteY3" fmla="*/ 762000 h 762000"/>
                <a:gd name="connsiteX4" fmla="*/ 0 w 3048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762000">
                  <a:moveTo>
                    <a:pt x="0" y="0"/>
                  </a:moveTo>
                  <a:lnTo>
                    <a:pt x="3048000" y="0"/>
                  </a:lnTo>
                  <a:lnTo>
                    <a:pt x="3048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84912" tIns="184912" rIns="184912" bIns="184912" spcCol="1270" anchor="ctr"/>
            <a:lstStyle/>
            <a:p>
              <a:pPr marL="0" marR="0" lvl="0" indent="0" algn="ctr" defTabSz="11557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4119563" y="2787649"/>
              <a:ext cx="1143000" cy="1143000"/>
            </a:xfrm>
            <a:custGeom>
              <a:avLst/>
              <a:gdLst>
                <a:gd name="connsiteX0" fmla="*/ 0 w 1143000"/>
                <a:gd name="connsiteY0" fmla="*/ 571500 h 1143000"/>
                <a:gd name="connsiteX1" fmla="*/ 571500 w 1143000"/>
                <a:gd name="connsiteY1" fmla="*/ 0 h 1143000"/>
                <a:gd name="connsiteX2" fmla="*/ 1143000 w 1143000"/>
                <a:gd name="connsiteY2" fmla="*/ 571500 h 1143000"/>
                <a:gd name="connsiteX3" fmla="*/ 571500 w 1143000"/>
                <a:gd name="connsiteY3" fmla="*/ 1143000 h 1143000"/>
                <a:gd name="connsiteX4" fmla="*/ 0 w 1143000"/>
                <a:gd name="connsiteY4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0" y="571500"/>
                  </a:moveTo>
                  <a:cubicBezTo>
                    <a:pt x="0" y="255869"/>
                    <a:pt x="255869" y="0"/>
                    <a:pt x="571500" y="0"/>
                  </a:cubicBez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9138" tIns="199138" rIns="199138" bIns="199138" spcCol="1270" anchor="ctr"/>
            <a:lstStyle/>
            <a:p>
              <a:pPr marL="0" marR="0" lvl="0" indent="0" algn="ctr" defTabSz="1111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形状 34"/>
            <p:cNvSpPr/>
            <p:nvPr/>
          </p:nvSpPr>
          <p:spPr>
            <a:xfrm>
              <a:off x="2794000" y="1422399"/>
              <a:ext cx="3556000" cy="2844801"/>
            </a:xfrm>
            <a:prstGeom prst="funnel">
              <a:avLst/>
            </a:prstGeom>
            <a:ln>
              <a:solidFill>
                <a:srgbClr val="596B9D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6" name="TextBox 35"/>
          <p:cNvSpPr txBox="1"/>
          <p:nvPr/>
        </p:nvSpPr>
        <p:spPr>
          <a:xfrm>
            <a:off x="749300" y="3424238"/>
            <a:ext cx="23526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行内</a:t>
            </a:r>
            <a:r>
              <a:rPr lang="zh-CN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endParaRPr lang="zh-CN" altLang="en-US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40250" y="2962275"/>
            <a:ext cx="1420813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&lt;strong&gt;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6450" y="4200525"/>
            <a:ext cx="1227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&lt;span&gt;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83100" y="3905250"/>
            <a:ext cx="766763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&lt;b&gt;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70813" y="3295650"/>
            <a:ext cx="727075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&lt;u&gt;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475455" y="5774449"/>
            <a:ext cx="6908134" cy="461665"/>
          </a:xfrm>
          <a:prstGeom prst="rect">
            <a:avLst/>
          </a:prstGeom>
          <a:gradFill>
            <a:gsLst>
              <a:gs pos="0">
                <a:srgbClr val="8FE2FF"/>
              </a:gs>
              <a:gs pos="75000">
                <a:srgbClr val="DAEEF6"/>
              </a:gs>
              <a:gs pos="50000">
                <a:srgbClr val="C1EAF9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其中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&lt;span&gt;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标签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最典型的行内元素。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035050" y="5824538"/>
            <a:ext cx="373063" cy="371475"/>
            <a:chOff x="963745" y="5363409"/>
            <a:chExt cx="373186" cy="372616"/>
          </a:xfrm>
        </p:grpSpPr>
        <p:sp>
          <p:nvSpPr>
            <p:cNvPr id="43" name="流程图: 联系 42"/>
            <p:cNvSpPr/>
            <p:nvPr/>
          </p:nvSpPr>
          <p:spPr>
            <a:xfrm>
              <a:off x="963745" y="5363409"/>
              <a:ext cx="373186" cy="372616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燕尾形 43"/>
            <p:cNvSpPr/>
            <p:nvPr/>
          </p:nvSpPr>
          <p:spPr>
            <a:xfrm>
              <a:off x="1054263" y="5422326"/>
              <a:ext cx="242967" cy="232487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extBox 7"/>
          <p:cNvSpPr txBox="1"/>
          <p:nvPr/>
        </p:nvSpPr>
        <p:spPr>
          <a:xfrm>
            <a:off x="6291580" y="2499360"/>
            <a:ext cx="128016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&lt;img&gt;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6" grpId="0"/>
      <p:bldP spid="37" grpId="0" animBg="1"/>
      <p:bldP spid="38" grpId="0" animBg="1"/>
      <p:bldP spid="39" grpId="0" animBg="1"/>
      <p:bldP spid="40" grpId="0" animBg="1"/>
      <p:bldP spid="2" grpId="0" bldLvl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5.4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元素的类型和转换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837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8397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4597349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5.4.2 &lt;div&gt;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和</a:t>
              </a: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&lt;span&gt;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标签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8372" name="组合 7"/>
          <p:cNvGrpSpPr/>
          <p:nvPr/>
        </p:nvGrpSpPr>
        <p:grpSpPr>
          <a:xfrm>
            <a:off x="438150" y="1905000"/>
            <a:ext cx="2724150" cy="4473575"/>
            <a:chOff x="438150" y="1916730"/>
            <a:chExt cx="2723421" cy="4472780"/>
          </a:xfrm>
        </p:grpSpPr>
        <p:grpSp>
          <p:nvGrpSpPr>
            <p:cNvPr id="58389" name="组合 8"/>
            <p:cNvGrpSpPr/>
            <p:nvPr/>
          </p:nvGrpSpPr>
          <p:grpSpPr>
            <a:xfrm>
              <a:off x="438150" y="2525537"/>
              <a:ext cx="2293761" cy="3863973"/>
              <a:chOff x="676275" y="2934619"/>
              <a:chExt cx="2293761" cy="3870792"/>
            </a:xfrm>
          </p:grpSpPr>
          <p:sp>
            <p:nvSpPr>
              <p:cNvPr id="12" name="矩形 11"/>
              <p:cNvSpPr/>
              <p:nvPr/>
            </p:nvSpPr>
            <p:spPr bwMode="auto">
              <a:xfrm>
                <a:off x="676275" y="2934619"/>
                <a:ext cx="2293761" cy="3870792"/>
              </a:xfrm>
              <a:prstGeom prst="rect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393" name="矩形 29"/>
              <p:cNvSpPr/>
              <p:nvPr/>
            </p:nvSpPr>
            <p:spPr>
              <a:xfrm>
                <a:off x="710142" y="3080217"/>
                <a:ext cx="2203450" cy="26823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div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英文全称为“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division”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，译为中文是“分割、区域”。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&lt;div&gt;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标签简单而言就是一个块标签，可以实现网页的规划和布局。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圆角矩形 9"/>
            <p:cNvSpPr/>
            <p:nvPr/>
          </p:nvSpPr>
          <p:spPr bwMode="auto">
            <a:xfrm>
              <a:off x="453662" y="1916730"/>
              <a:ext cx="2707908" cy="383078"/>
            </a:xfrm>
            <a:prstGeom prst="roundRect">
              <a:avLst/>
            </a:prstGeom>
            <a:solidFill>
              <a:srgbClr val="0969B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391" name="矩形 75"/>
            <p:cNvSpPr/>
            <p:nvPr/>
          </p:nvSpPr>
          <p:spPr>
            <a:xfrm>
              <a:off x="453662" y="1949964"/>
              <a:ext cx="2707909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div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标签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892425" y="2487613"/>
            <a:ext cx="6096000" cy="1127125"/>
            <a:chOff x="1910363" y="2286295"/>
            <a:chExt cx="6096000" cy="1127125"/>
          </a:xfrm>
        </p:grpSpPr>
        <p:sp>
          <p:nvSpPr>
            <p:cNvPr id="15" name="任意多边形 14"/>
            <p:cNvSpPr/>
            <p:nvPr/>
          </p:nvSpPr>
          <p:spPr>
            <a:xfrm>
              <a:off x="1910363" y="2286295"/>
              <a:ext cx="788987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8FE2FF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699350" y="2286295"/>
              <a:ext cx="5307013" cy="733425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388" name="矩形 19"/>
            <p:cNvSpPr/>
            <p:nvPr/>
          </p:nvSpPr>
          <p:spPr>
            <a:xfrm>
              <a:off x="2892690" y="2422031"/>
              <a:ext cx="3634328" cy="4385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marL="342900" indent="-342900">
                <a:lnSpc>
                  <a:spcPct val="125000"/>
                </a:lnSpc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Arial" panose="020B0604020202020204" pitchFamily="34" charset="0"/>
                </a:rPr>
                <a:t>&lt;div&gt;</a:t>
              </a:r>
              <a:r>
                <a:rPr lang="zh-CN" altLang="en-US" dirty="0">
                  <a:latin typeface="Arial" panose="020B0604020202020204" pitchFamily="34" charset="0"/>
                </a:rPr>
                <a:t>标记</a:t>
              </a:r>
              <a:r>
                <a:rPr lang="zh-CN" altLang="zh-CN" dirty="0">
                  <a:latin typeface="Arial" panose="020B0604020202020204" pitchFamily="34" charset="0"/>
                </a:rPr>
                <a:t>是一个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块容器标记</a:t>
              </a:r>
              <a:r>
                <a:rPr lang="zh-CN" altLang="en-US" dirty="0">
                  <a:latin typeface="Arial" panose="020B0604020202020204" pitchFamily="34" charset="0"/>
                </a:rPr>
                <a:t>。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92425" y="3441700"/>
            <a:ext cx="6096000" cy="1152525"/>
            <a:chOff x="1910363" y="3240027"/>
            <a:chExt cx="6096000" cy="1151950"/>
          </a:xfrm>
        </p:grpSpPr>
        <p:sp>
          <p:nvSpPr>
            <p:cNvPr id="19" name="任意多边形 18"/>
            <p:cNvSpPr/>
            <p:nvPr/>
          </p:nvSpPr>
          <p:spPr>
            <a:xfrm>
              <a:off x="1910363" y="3265414"/>
              <a:ext cx="788987" cy="1126563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8FE2FF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2699350" y="3265414"/>
              <a:ext cx="5307013" cy="731472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385" name="矩形 20"/>
            <p:cNvSpPr/>
            <p:nvPr/>
          </p:nvSpPr>
          <p:spPr>
            <a:xfrm>
              <a:off x="2892690" y="3240027"/>
              <a:ext cx="4572000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342900" indent="-342900">
                <a:lnSpc>
                  <a:spcPct val="125000"/>
                </a:lnSpc>
                <a:buFont typeface="Wingdings" panose="05000000000000000000" pitchFamily="2" charset="2"/>
                <a:buChar char="Ø"/>
              </a:pPr>
              <a:r>
                <a:rPr lang="zh-CN" altLang="zh-CN" dirty="0">
                  <a:latin typeface="Arial" panose="020B0604020202020204" pitchFamily="34" charset="0"/>
                </a:rPr>
                <a:t>可以将网页分割为独立的部分，以实现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网页的规划和布局</a:t>
              </a:r>
              <a:r>
                <a:rPr lang="zh-CN" altLang="zh-CN" dirty="0">
                  <a:latin typeface="Arial" panose="020B0604020202020204" pitchFamily="34" charset="0"/>
                </a:rPr>
                <a:t>。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892425" y="4438650"/>
            <a:ext cx="6096000" cy="1133475"/>
            <a:chOff x="1910363" y="4236914"/>
            <a:chExt cx="6096000" cy="1133620"/>
          </a:xfrm>
        </p:grpSpPr>
        <p:sp>
          <p:nvSpPr>
            <p:cNvPr id="23" name="任意多边形 22"/>
            <p:cNvSpPr/>
            <p:nvPr/>
          </p:nvSpPr>
          <p:spPr>
            <a:xfrm>
              <a:off x="1910363" y="4243265"/>
              <a:ext cx="788987" cy="1127269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8FE2FF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同侧圆角矩形 23"/>
            <p:cNvSpPr/>
            <p:nvPr/>
          </p:nvSpPr>
          <p:spPr>
            <a:xfrm rot="5400000">
              <a:off x="4986097" y="1956518"/>
              <a:ext cx="733519" cy="5307013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382" name="矩形 21"/>
            <p:cNvSpPr/>
            <p:nvPr/>
          </p:nvSpPr>
          <p:spPr>
            <a:xfrm>
              <a:off x="2892690" y="4236914"/>
              <a:ext cx="4572000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342900" indent="-342900">
                <a:lnSpc>
                  <a:spcPct val="125000"/>
                </a:lnSpc>
                <a:buFont typeface="Wingdings" panose="05000000000000000000" pitchFamily="2" charset="2"/>
                <a:buChar char="Ø"/>
              </a:pPr>
              <a:r>
                <a:rPr lang="zh-CN" altLang="zh-CN" dirty="0">
                  <a:latin typeface="Arial" panose="020B0604020202020204" pitchFamily="34" charset="0"/>
                </a:rPr>
                <a:t>大多数</a:t>
              </a:r>
              <a:r>
                <a:rPr lang="en-US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HTML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标记</a:t>
              </a:r>
              <a:r>
                <a:rPr lang="zh-CN" altLang="zh-CN" dirty="0">
                  <a:latin typeface="Arial" panose="020B0604020202020204" pitchFamily="34" charset="0"/>
                </a:rPr>
                <a:t>都可以嵌套在</a:t>
              </a:r>
              <a:r>
                <a:rPr lang="en-US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&lt;div&gt;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标记</a:t>
              </a:r>
              <a:r>
                <a:rPr lang="zh-CN" altLang="zh-CN" dirty="0">
                  <a:latin typeface="Arial" panose="020B0604020202020204" pitchFamily="34" charset="0"/>
                </a:rPr>
                <a:t>中，</a:t>
              </a:r>
              <a:r>
                <a:rPr lang="en-US" altLang="zh-CN" dirty="0">
                  <a:latin typeface="Arial" panose="020B0604020202020204" pitchFamily="34" charset="0"/>
                </a:rPr>
                <a:t>&lt;div&gt;</a:t>
              </a:r>
              <a:r>
                <a:rPr lang="zh-CN" altLang="zh-CN" dirty="0">
                  <a:latin typeface="Arial" panose="020B0604020202020204" pitchFamily="34" charset="0"/>
                </a:rPr>
                <a:t>中还可以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嵌套多层</a:t>
              </a:r>
              <a:r>
                <a:rPr lang="en-US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&lt;div&gt;</a:t>
              </a:r>
              <a:r>
                <a:rPr lang="zh-CN" altLang="zh-CN" dirty="0">
                  <a:latin typeface="Arial" panose="020B0604020202020204" pitchFamily="34" charset="0"/>
                </a:rPr>
                <a:t>。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92425" y="5422900"/>
            <a:ext cx="6096000" cy="1127125"/>
            <a:chOff x="1910363" y="5221967"/>
            <a:chExt cx="6096000" cy="1127125"/>
          </a:xfrm>
        </p:grpSpPr>
        <p:sp>
          <p:nvSpPr>
            <p:cNvPr id="27" name="任意多边形 26"/>
            <p:cNvSpPr/>
            <p:nvPr/>
          </p:nvSpPr>
          <p:spPr>
            <a:xfrm>
              <a:off x="1910363" y="5221967"/>
              <a:ext cx="788987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8FE2FF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606" tIns="409100" rIns="14605" bIns="409098" spcCol="1270" anchor="ctr"/>
            <a:lstStyle/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2699350" y="5221967"/>
              <a:ext cx="5307013" cy="733425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379" name="矩形 22"/>
            <p:cNvSpPr/>
            <p:nvPr/>
          </p:nvSpPr>
          <p:spPr>
            <a:xfrm>
              <a:off x="2892690" y="5364656"/>
              <a:ext cx="4572000" cy="4020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342900" indent="-342900">
                <a:lnSpc>
                  <a:spcPct val="125000"/>
                </a:lnSpc>
                <a:buFont typeface="Wingdings" panose="05000000000000000000" pitchFamily="2" charset="2"/>
                <a:buChar char="Ø"/>
              </a:pPr>
              <a:r>
                <a:rPr lang="zh-CN" altLang="zh-CN" dirty="0">
                  <a:latin typeface="Arial" panose="020B0604020202020204" pitchFamily="34" charset="0"/>
                </a:rPr>
                <a:t>可以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替代</a:t>
              </a:r>
              <a:r>
                <a:rPr lang="zh-CN" altLang="zh-CN" dirty="0">
                  <a:latin typeface="Arial" panose="020B0604020202020204" pitchFamily="34" charset="0"/>
                </a:rPr>
                <a:t>大多数的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块级文本标记</a:t>
              </a:r>
              <a:r>
                <a:rPr lang="zh-CN" altLang="zh-CN" dirty="0">
                  <a:latin typeface="Arial" panose="020B0604020202020204" pitchFamily="34" charset="0"/>
                </a:rPr>
                <a:t>。</a:t>
              </a:r>
              <a:endParaRPr lang="zh-CN" altLang="zh-CN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5.4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元素的类型和转换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9395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9421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4597349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5.4.2 &lt;div&gt;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和</a:t>
              </a: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&lt;span&gt;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标签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9396" name="组合 7"/>
          <p:cNvGrpSpPr/>
          <p:nvPr/>
        </p:nvGrpSpPr>
        <p:grpSpPr>
          <a:xfrm>
            <a:off x="438150" y="1905000"/>
            <a:ext cx="2724150" cy="4473575"/>
            <a:chOff x="438150" y="1916730"/>
            <a:chExt cx="2723421" cy="4472780"/>
          </a:xfrm>
        </p:grpSpPr>
        <p:grpSp>
          <p:nvGrpSpPr>
            <p:cNvPr id="59413" name="组合 8"/>
            <p:cNvGrpSpPr/>
            <p:nvPr/>
          </p:nvGrpSpPr>
          <p:grpSpPr>
            <a:xfrm>
              <a:off x="438150" y="2525537"/>
              <a:ext cx="2293761" cy="3863973"/>
              <a:chOff x="676275" y="2934619"/>
              <a:chExt cx="2293761" cy="3870792"/>
            </a:xfrm>
          </p:grpSpPr>
          <p:sp>
            <p:nvSpPr>
              <p:cNvPr id="12" name="矩形 11"/>
              <p:cNvSpPr/>
              <p:nvPr/>
            </p:nvSpPr>
            <p:spPr bwMode="auto">
              <a:xfrm>
                <a:off x="676275" y="2934619"/>
                <a:ext cx="2293761" cy="3870792"/>
              </a:xfrm>
              <a:prstGeom prst="rect">
                <a:avLst/>
              </a:prstGeom>
              <a:ln w="9525">
                <a:solidFill>
                  <a:srgbClr val="0070C0"/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417" name="矩形 29"/>
              <p:cNvSpPr/>
              <p:nvPr/>
            </p:nvSpPr>
            <p:spPr>
              <a:xfrm>
                <a:off x="710142" y="3080217"/>
                <a:ext cx="2203450" cy="3052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span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中文译为“范围”，作为容器标签被广泛应用在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HTML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语言中。和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&lt;div&gt;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标签不同的是，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&lt;span&gt;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是行内元素，仅作为只能包含文本和各种行内标签的容器。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圆角矩形 9"/>
            <p:cNvSpPr/>
            <p:nvPr/>
          </p:nvSpPr>
          <p:spPr bwMode="auto">
            <a:xfrm>
              <a:off x="453662" y="1916730"/>
              <a:ext cx="2707908" cy="383078"/>
            </a:xfrm>
            <a:prstGeom prst="roundRect">
              <a:avLst/>
            </a:prstGeom>
            <a:solidFill>
              <a:srgbClr val="0969B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415" name="矩形 75"/>
            <p:cNvSpPr/>
            <p:nvPr/>
          </p:nvSpPr>
          <p:spPr>
            <a:xfrm>
              <a:off x="472017" y="1949964"/>
              <a:ext cx="2689554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span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标签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881313" y="2522538"/>
            <a:ext cx="6096000" cy="1127125"/>
            <a:chOff x="1910363" y="2286295"/>
            <a:chExt cx="6096000" cy="1127125"/>
          </a:xfrm>
        </p:grpSpPr>
        <p:sp>
          <p:nvSpPr>
            <p:cNvPr id="31" name="任意多边形 30"/>
            <p:cNvSpPr/>
            <p:nvPr/>
          </p:nvSpPr>
          <p:spPr>
            <a:xfrm>
              <a:off x="1910363" y="2286295"/>
              <a:ext cx="788987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8FE2FF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2699350" y="2286295"/>
              <a:ext cx="5307013" cy="733425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412" name="矩形 24"/>
            <p:cNvSpPr/>
            <p:nvPr/>
          </p:nvSpPr>
          <p:spPr>
            <a:xfrm>
              <a:off x="2892690" y="2422031"/>
              <a:ext cx="3608680" cy="4385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marL="342900" indent="-342900">
                <a:lnSpc>
                  <a:spcPct val="125000"/>
                </a:lnSpc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Arial" panose="020B0604020202020204" pitchFamily="34" charset="0"/>
                </a:rPr>
                <a:t>&lt;span&gt;</a:t>
              </a:r>
              <a:r>
                <a:rPr lang="zh-CN" altLang="en-US" dirty="0">
                  <a:latin typeface="Arial" panose="020B0604020202020204" pitchFamily="34" charset="0"/>
                </a:rPr>
                <a:t>标记</a:t>
              </a:r>
              <a:r>
                <a:rPr lang="zh-CN" altLang="zh-CN" dirty="0">
                  <a:latin typeface="Arial" panose="020B0604020202020204" pitchFamily="34" charset="0"/>
                </a:rPr>
                <a:t>是一个</a:t>
              </a:r>
              <a:r>
                <a:rPr lang="zh-CN" altLang="en-US" dirty="0">
                  <a:solidFill>
                    <a:srgbClr val="00B0F0"/>
                  </a:solidFill>
                  <a:latin typeface="Arial" panose="020B0604020202020204" pitchFamily="34" charset="0"/>
                </a:rPr>
                <a:t>行内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标记</a:t>
              </a:r>
              <a:r>
                <a:rPr lang="zh-CN" altLang="en-US" dirty="0">
                  <a:latin typeface="Arial" panose="020B0604020202020204" pitchFamily="34" charset="0"/>
                </a:rPr>
                <a:t>。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881313" y="3502025"/>
            <a:ext cx="6096000" cy="1127125"/>
            <a:chOff x="1910363" y="3264852"/>
            <a:chExt cx="6096000" cy="1127125"/>
          </a:xfrm>
        </p:grpSpPr>
        <p:sp>
          <p:nvSpPr>
            <p:cNvPr id="35" name="任意多边形 34"/>
            <p:cNvSpPr/>
            <p:nvPr/>
          </p:nvSpPr>
          <p:spPr>
            <a:xfrm>
              <a:off x="1910363" y="3264852"/>
              <a:ext cx="788987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8FE2FF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2699350" y="3264852"/>
              <a:ext cx="5307013" cy="733425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409" name="矩形 28"/>
            <p:cNvSpPr/>
            <p:nvPr/>
          </p:nvSpPr>
          <p:spPr>
            <a:xfrm>
              <a:off x="2892690" y="3296472"/>
              <a:ext cx="4572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&lt;span&gt;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与</a:t>
              </a:r>
              <a:r>
                <a:rPr lang="en-US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&lt;/span&gt;</a:t>
              </a:r>
              <a:r>
                <a:rPr lang="zh-CN" altLang="zh-CN" dirty="0">
                  <a:latin typeface="Arial" panose="020B0604020202020204" pitchFamily="34" charset="0"/>
                </a:rPr>
                <a:t>之间只能包含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文本</a:t>
              </a:r>
              <a:r>
                <a:rPr lang="zh-CN" altLang="zh-CN" dirty="0">
                  <a:latin typeface="Arial" panose="020B0604020202020204" pitchFamily="34" charset="0"/>
                </a:rPr>
                <a:t>和各种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行内标记</a:t>
              </a:r>
              <a:r>
                <a:rPr lang="zh-CN" altLang="en-US" dirty="0">
                  <a:solidFill>
                    <a:srgbClr val="00B0F0"/>
                  </a:solidFill>
                  <a:latin typeface="Arial" panose="020B0604020202020204" pitchFamily="34" charset="0"/>
                </a:rPr>
                <a:t>。</a:t>
              </a:r>
              <a:endParaRPr lang="zh-CN" altLang="en-US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881313" y="4479925"/>
            <a:ext cx="6096000" cy="1127125"/>
            <a:chOff x="1910363" y="4243409"/>
            <a:chExt cx="6096000" cy="1127125"/>
          </a:xfrm>
        </p:grpSpPr>
        <p:sp>
          <p:nvSpPr>
            <p:cNvPr id="39" name="任意多边形 38"/>
            <p:cNvSpPr/>
            <p:nvPr/>
          </p:nvSpPr>
          <p:spPr>
            <a:xfrm>
              <a:off x="1910363" y="4243409"/>
              <a:ext cx="788987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8FE2FF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同侧圆角矩形 39"/>
            <p:cNvSpPr/>
            <p:nvPr/>
          </p:nvSpPr>
          <p:spPr>
            <a:xfrm rot="5400000">
              <a:off x="4986144" y="1956615"/>
              <a:ext cx="733425" cy="5307013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406" name="矩形 32"/>
            <p:cNvSpPr/>
            <p:nvPr/>
          </p:nvSpPr>
          <p:spPr>
            <a:xfrm>
              <a:off x="2892690" y="4282070"/>
              <a:ext cx="4572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zh-CN" dirty="0"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latin typeface="Arial" panose="020B0604020202020204" pitchFamily="34" charset="0"/>
                </a:rPr>
                <a:t>&lt;span&gt;</a:t>
              </a:r>
              <a:r>
                <a:rPr lang="zh-CN" altLang="zh-CN" dirty="0">
                  <a:latin typeface="Arial" panose="020B0604020202020204" pitchFamily="34" charset="0"/>
                </a:rPr>
                <a:t>标记常用于定义网页中某些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特殊显示的文本</a:t>
              </a:r>
              <a:r>
                <a:rPr lang="zh-CN" altLang="zh-CN" dirty="0">
                  <a:latin typeface="Arial" panose="020B0604020202020204" pitchFamily="34" charset="0"/>
                </a:rPr>
                <a:t>，配合</a:t>
              </a:r>
              <a:r>
                <a:rPr lang="en-US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class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属性</a:t>
              </a:r>
              <a:r>
                <a:rPr lang="zh-CN" altLang="zh-CN" dirty="0">
                  <a:latin typeface="Arial" panose="020B0604020202020204" pitchFamily="34" charset="0"/>
                </a:rPr>
                <a:t>使用。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881313" y="5457825"/>
            <a:ext cx="6096000" cy="1127125"/>
            <a:chOff x="1910363" y="5221967"/>
            <a:chExt cx="6096000" cy="1127125"/>
          </a:xfrm>
        </p:grpSpPr>
        <p:sp>
          <p:nvSpPr>
            <p:cNvPr id="43" name="任意多边形 42"/>
            <p:cNvSpPr/>
            <p:nvPr/>
          </p:nvSpPr>
          <p:spPr>
            <a:xfrm>
              <a:off x="1910363" y="5221967"/>
              <a:ext cx="788987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8FE2FF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606" tIns="409100" rIns="14605" bIns="409098" spcCol="1270" anchor="ctr"/>
            <a:lstStyle/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2699350" y="5221967"/>
              <a:ext cx="5307013" cy="733425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403" name="矩形 36"/>
            <p:cNvSpPr/>
            <p:nvPr/>
          </p:nvSpPr>
          <p:spPr>
            <a:xfrm>
              <a:off x="2892690" y="5274344"/>
              <a:ext cx="4572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zh-CN" dirty="0">
                  <a:latin typeface="Arial" panose="020B0604020202020204" pitchFamily="34" charset="0"/>
                </a:rPr>
                <a:t>当其他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行内标记</a:t>
              </a:r>
              <a:r>
                <a:rPr lang="zh-CN" altLang="zh-CN" dirty="0">
                  <a:latin typeface="Arial" panose="020B0604020202020204" pitchFamily="34" charset="0"/>
                </a:rPr>
                <a:t>都不合适时，就可以使用</a:t>
              </a:r>
              <a:r>
                <a:rPr lang="en-US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&lt;span&gt;</a:t>
              </a:r>
              <a:r>
                <a:rPr lang="zh-CN" altLang="zh-CN" dirty="0">
                  <a:solidFill>
                    <a:srgbClr val="00B0F0"/>
                  </a:solidFill>
                  <a:latin typeface="Arial" panose="020B0604020202020204" pitchFamily="34" charset="0"/>
                </a:rPr>
                <a:t>标记</a:t>
              </a:r>
              <a:r>
                <a:rPr lang="zh-CN" altLang="zh-CN" dirty="0">
                  <a:latin typeface="Arial" panose="020B0604020202020204" pitchFamily="34" charset="0"/>
                </a:rPr>
                <a:t>。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622935" y="1254887"/>
            <a:ext cx="6397752" cy="28651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120"/>
              </a:spcAft>
            </a:pPr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块元素</a:t>
            </a:r>
            <a:endParaRPr lang="zh-TW" sz="1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147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常见的块元素有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＜hl＞~＜h6＞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、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＜p＞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、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＜div＞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、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＜ul＞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、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＜ol＞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、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＜li＞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zh-TW" sz="1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块级元素的特点: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1945"/>
              </a:lnSpc>
              <a:spcAft>
                <a:spcPts val="490"/>
              </a:spcAft>
              <a:buClrTx/>
              <a:buSzTx/>
              <a:buFontTx/>
            </a:pPr>
            <a:r>
              <a:rPr sz="1000"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属性</a:t>
            </a:r>
            <a:r>
              <a:rPr sz="1000" spc="5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：display：</a:t>
            </a:r>
            <a:r>
              <a:rPr sz="1000" b="1" spc="5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block;</a:t>
            </a:r>
            <a:endParaRPr sz="1000" b="1" spc="55" dirty="0">
              <a:solidFill>
                <a:srgbClr val="AC2B2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比较霸道,自己独占一行。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高度，宽度、外边距以及内边距都可以控制。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宽度默认是容器（父级宽度）的</a:t>
            </a:r>
            <a:r>
              <a:rPr lang="zh-TW" sz="1200">
                <a:solidFill>
                  <a:srgbClr val="262626"/>
                </a:solidFill>
                <a:latin typeface="Times New Roman" panose="02020603050405020304"/>
                <a:ea typeface="Times New Roman" panose="02020603050405020304"/>
              </a:rPr>
              <a:t>100%</a:t>
            </a:r>
            <a:r>
              <a:rPr lang="zh-CN" altLang="zh-TW" sz="1200">
                <a:solidFill>
                  <a:srgbClr val="262626"/>
                </a:solidFill>
                <a:latin typeface="Times New Roman" panose="02020603050405020304"/>
              </a:rPr>
              <a:t>，默认的高度由内容支撑的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126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是一个容器及盒子，里面可以放行内或者块级元素。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/>
            <a:r>
              <a:rPr lang="zh-TW" sz="1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注意:</a:t>
            </a:r>
            <a:endParaRPr lang="zh-TW" sz="1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6300" y="3773170"/>
            <a:ext cx="5572125" cy="853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700"/>
              </a:spcAft>
            </a:pPr>
            <a:r>
              <a:rPr lang="en-US" sz="1400">
                <a:solidFill>
                  <a:srgbClr val="262626"/>
                </a:solidFill>
                <a:latin typeface="Arial" panose="020B0604020202020204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文字类的元素内不能使用块级元素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700"/>
              </a:spcAft>
            </a:pPr>
            <a:r>
              <a:rPr lang="en-US" sz="1400">
                <a:solidFill>
                  <a:srgbClr val="262626"/>
                </a:solidFill>
                <a:latin typeface="Arial" panose="020B0604020202020204"/>
              </a:rPr>
              <a:t>•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＜p＞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标签主要用于存放文字，因此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＜p＞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里面不能放块级元素</a:t>
            </a:r>
            <a:r>
              <a:rPr lang="zh-TW" sz="120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特别是不能放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＜div＞</a:t>
            </a:r>
            <a:endParaRPr lang="en-US" sz="1200">
              <a:solidFill>
                <a:srgbClr val="262626"/>
              </a:solidFill>
              <a:latin typeface="Times New Roman" panose="02020603050405020304"/>
            </a:endParaRPr>
          </a:p>
          <a:p>
            <a:pPr indent="0"/>
            <a:r>
              <a:rPr lang="en-US" sz="1400">
                <a:solidFill>
                  <a:srgbClr val="262626"/>
                </a:solidFill>
                <a:latin typeface="Arial" panose="020B0604020202020204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同理，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＜hl＞~＜h6＞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等都是文字类块级标签，里面也不能放其他块级元素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718820" y="918845"/>
            <a:ext cx="6470650" cy="372046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770"/>
              </a:spcAft>
            </a:pPr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行内元素</a:t>
            </a:r>
            <a:endParaRPr lang="zh-TW" sz="1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ts val="1945"/>
              </a:lnSpc>
              <a:spcAft>
                <a:spcPts val="98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常见的行内元素有 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＜a＞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、〈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strong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〉、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＜b＞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、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＜em＞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、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＜i＞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、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＜del＞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、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＜s＞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、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＜ins＞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、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＜u＞</a:t>
            </a:r>
            <a:r>
              <a:rPr lang="zh-CN" altLang="en-US" sz="1200">
                <a:solidFill>
                  <a:srgbClr val="262626"/>
                </a:solidFill>
                <a:latin typeface="Times New Roman" panose="02020603050405020304"/>
              </a:rPr>
              <a:t>、</a:t>
            </a:r>
            <a:r>
              <a:rPr lang="en-US" altLang="zh-CN" sz="1200">
                <a:solidFill>
                  <a:srgbClr val="262626"/>
                </a:solidFill>
                <a:latin typeface="Times New Roman" panose="02020603050405020304"/>
              </a:rPr>
              <a:t>&lt;img&gt;</a:t>
            </a:r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、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＜span＞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等，其中 </a:t>
            </a:r>
            <a:r>
              <a:rPr lang="en-US" sz="1200">
                <a:solidFill>
                  <a:srgbClr val="FF0000"/>
                </a:solidFill>
                <a:latin typeface="Times New Roman" panose="02020603050405020304"/>
              </a:rPr>
              <a:t>＜span ＞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标签是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最典型的行内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ts val="1945"/>
              </a:lnSpc>
              <a:spcAft>
                <a:spcPts val="49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行内元素的特点: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ts val="1945"/>
              </a:lnSpc>
              <a:spcAft>
                <a:spcPts val="490"/>
              </a:spcAft>
            </a:pPr>
            <a:r>
              <a:rPr sz="1000"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属性</a:t>
            </a:r>
            <a:r>
              <a:rPr sz="1000" spc="5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：display：</a:t>
            </a:r>
            <a:r>
              <a:rPr sz="1000" b="1" spc="5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inline</a:t>
            </a:r>
            <a:r>
              <a:rPr lang="en-US" sz="1000" b="1" spc="5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ts val="1945"/>
              </a:lnSpc>
              <a:spcAft>
                <a:spcPts val="49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相邻行内元素在一行上，一行可以显示多个。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ts val="1945"/>
              </a:lnSpc>
              <a:spcAft>
                <a:spcPts val="49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高、宽直接设置是无效的。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1945"/>
              </a:lnSpc>
              <a:spcAft>
                <a:spcPts val="490"/>
              </a:spcAft>
              <a:buClrTx/>
              <a:buSzTx/>
              <a:buFontTx/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宽度和高度默认由内容撑开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ts val="1945"/>
              </a:lnSpc>
              <a:spcAft>
                <a:spcPts val="126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行内元素只能容纳文本或其他行内元素。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490"/>
              </a:spcAft>
            </a:pPr>
            <a:r>
              <a:rPr lang="zh-TW" sz="1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注意:</a:t>
            </a:r>
            <a:endParaRPr lang="zh-TW" sz="1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ts val="1945"/>
              </a:lnSpc>
            </a:pPr>
            <a:endParaRPr lang="en-US" sz="1200">
              <a:solidFill>
                <a:srgbClr val="262626"/>
              </a:solidFill>
              <a:latin typeface="Times New Roman" panose="02020603050405020304"/>
            </a:endParaRPr>
          </a:p>
          <a:p>
            <a:pPr indent="0">
              <a:lnSpc>
                <a:spcPts val="1945"/>
              </a:lnSpc>
            </a:pP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链接里面不能再放链接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ts val="1945"/>
              </a:lnSpc>
            </a:pPr>
            <a:r>
              <a:rPr lang="en-US" sz="1000">
                <a:solidFill>
                  <a:srgbClr val="262626"/>
                </a:solidFill>
                <a:latin typeface="Times New Roman" panose="02020603050405020304"/>
                <a:sym typeface="+mn-ea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特殊情况链接</a:t>
            </a:r>
            <a:r>
              <a:rPr lang="en-US" sz="1000">
                <a:solidFill>
                  <a:srgbClr val="262626"/>
                </a:solidFill>
                <a:latin typeface="Times New Roman" panose="02020603050405020304"/>
                <a:sym typeface="+mn-ea"/>
              </a:rPr>
              <a:t>＜a＞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里面可以放块级元素，但是给</a:t>
            </a:r>
            <a:r>
              <a:rPr lang="en-US" sz="1000">
                <a:solidFill>
                  <a:srgbClr val="262626"/>
                </a:solidFill>
                <a:latin typeface="Times New Roman" panose="02020603050405020304"/>
                <a:sym typeface="+mn-ea"/>
              </a:rPr>
              <a:t>＜a＞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转换一下块级模式最安全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ts val="1945"/>
              </a:lnSpc>
            </a:pP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60325" y="3302000"/>
            <a:ext cx="8389938" cy="3556000"/>
            <a:chOff x="-158" y="3004934"/>
            <a:chExt cx="7347123" cy="3112841"/>
          </a:xfrm>
        </p:grpSpPr>
        <p:sp>
          <p:nvSpPr>
            <p:cNvPr id="8" name="矩形 7"/>
            <p:cNvSpPr/>
            <p:nvPr/>
          </p:nvSpPr>
          <p:spPr bwMode="auto">
            <a:xfrm>
              <a:off x="-158" y="4208381"/>
              <a:ext cx="7347123" cy="99777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70C0">
                    <a:alpha val="14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0" name="Picture 7" descr="总结小人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9" y="3004934"/>
              <a:ext cx="1917583" cy="3112841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 Box 6"/>
            <p:cNvSpPr txBox="1"/>
            <p:nvPr/>
          </p:nvSpPr>
          <p:spPr>
            <a:xfrm>
              <a:off x="1611755" y="4474491"/>
              <a:ext cx="5506647" cy="3256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latinLnBrk="1">
                <a:lnSpc>
                  <a:spcPct val="125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本章将对盒子模型的概念、盒子相关属性进行详细讲解。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 bwMode="auto">
          <a:xfrm>
            <a:off x="1023938" y="1535113"/>
            <a:ext cx="7426325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矩形 4"/>
          <p:cNvSpPr/>
          <p:nvPr/>
        </p:nvSpPr>
        <p:spPr>
          <a:xfrm>
            <a:off x="1150938" y="1700213"/>
            <a:ext cx="3586162" cy="1525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盒子模型是网页布局的基础，只有掌握了盒子模型的各种规律和特征，才可以更好地控制网页中各个元素所呈现的效果。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"/>
          <p:cNvSpPr/>
          <p:nvPr/>
        </p:nvSpPr>
        <p:spPr>
          <a:xfrm>
            <a:off x="1768475" y="179388"/>
            <a:ext cx="22907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章节概要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9226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75" y="1744663"/>
            <a:ext cx="3608388" cy="2657475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945515" y="1662430"/>
            <a:ext cx="6483350" cy="31191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120"/>
              </a:spcAft>
            </a:pPr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行内块元素</a:t>
            </a:r>
            <a:endParaRPr lang="zh-TW" sz="1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42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在行内元素中有几个特殊的标签</a:t>
            </a:r>
            <a:r>
              <a:rPr sz="1200" b="1" spc="-5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input</a:t>
            </a:r>
            <a:r>
              <a:rPr sz="1200" b="1" spc="-4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1200" b="1" spc="-2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textarea</a:t>
            </a:r>
            <a:r>
              <a:rPr sz="1200" b="1" spc="-4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1200" b="1" spc="-2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button、select</a:t>
            </a:r>
            <a:r>
              <a:rPr lang="en-US" sz="1200">
                <a:solidFill>
                  <a:srgbClr val="262626"/>
                </a:solidFill>
                <a:latin typeface="Times New Roman" panose="02020603050405020304"/>
              </a:rPr>
              <a:t> </a:t>
            </a:r>
            <a:r>
              <a:rPr lang="zh-TW" sz="1200">
                <a:solidFill>
                  <a:srgbClr val="262626"/>
                </a:solidFill>
                <a:latin typeface="Times New Roman" panose="02020603050405020304"/>
                <a:ea typeface="Times New Roman" panose="02020603050405020304"/>
              </a:rPr>
              <a:t>,</a:t>
            </a:r>
            <a:endParaRPr lang="zh-TW" sz="1200">
              <a:solidFill>
                <a:srgbClr val="262626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0">
              <a:spcAft>
                <a:spcPts val="42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它们 </a:t>
            </a:r>
            <a:r>
              <a:rPr lang="zh-CN" alt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既有</a:t>
            </a:r>
            <a:r>
              <a:rPr lang="zh-CN" alt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块元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素的特点</a:t>
            </a:r>
            <a:r>
              <a:rPr lang="zh-CN" alt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又有行内元素特点，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有些资料称它们为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行内块元素</a:t>
            </a:r>
            <a:endParaRPr lang="zh-TW" sz="1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行内块元素的特点: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sz="1000"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属性</a:t>
            </a:r>
            <a:r>
              <a:rPr sz="1000" spc="6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：display：</a:t>
            </a:r>
            <a:r>
              <a:rPr sz="1000" b="1" spc="6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inline-</a:t>
            </a:r>
            <a:r>
              <a:rPr sz="1000" b="1" spc="-2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block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和相邻行内元素（行内块）在一行上，但是他们之间会有空白缝隙。一行可以显示多个（行内元素特点）。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默认宽度就是它本身内容的宽度（行内元素特点）</a:t>
            </a:r>
            <a:r>
              <a:rPr lang="en-US" alt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可以设置宽高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/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高度，行高、外边距以及内边距都可以控制（块级元素特点</a:t>
            </a:r>
            <a:r>
              <a:rPr lang="zh-TW" sz="1000" i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5515" y="4735195"/>
            <a:ext cx="72294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1400" spc="-20" dirty="0">
                <a:solidFill>
                  <a:srgbClr val="FF0000"/>
                </a:solidFill>
                <a:latin typeface="PMingLiU"/>
                <a:cs typeface="PMingLiU"/>
                <a:sym typeface="+mn-ea"/>
              </a:rPr>
              <a:t>特殊情况</a:t>
            </a:r>
            <a:r>
              <a:rPr sz="1400" spc="110" dirty="0">
                <a:latin typeface="PMingLiU"/>
                <a:cs typeface="PMingLiU"/>
                <a:sym typeface="+mn-ea"/>
              </a:rPr>
              <a:t>：img</a:t>
            </a:r>
            <a:r>
              <a:rPr sz="1400" spc="-20" dirty="0">
                <a:latin typeface="PMingLiU"/>
                <a:cs typeface="PMingLiU"/>
                <a:sym typeface="+mn-ea"/>
              </a:rPr>
              <a:t>标签有行内块元素特点</a:t>
            </a:r>
            <a:r>
              <a:rPr sz="1400" spc="-40" dirty="0">
                <a:latin typeface="PMingLiU"/>
                <a:cs typeface="PMingLiU"/>
                <a:sym typeface="+mn-ea"/>
              </a:rPr>
              <a:t>，</a:t>
            </a:r>
            <a:r>
              <a:rPr sz="1400" spc="-20" dirty="0">
                <a:latin typeface="PMingLiU"/>
                <a:cs typeface="PMingLiU"/>
                <a:sym typeface="+mn-ea"/>
              </a:rPr>
              <a:t>但是</a:t>
            </a:r>
            <a:r>
              <a:rPr sz="1400" spc="155" dirty="0">
                <a:latin typeface="PMingLiU"/>
                <a:cs typeface="PMingLiU"/>
                <a:sym typeface="+mn-ea"/>
              </a:rPr>
              <a:t>Chrome</a:t>
            </a:r>
            <a:r>
              <a:rPr sz="1400" spc="-20" dirty="0">
                <a:latin typeface="PMingLiU"/>
                <a:cs typeface="PMingLiU"/>
                <a:sym typeface="+mn-ea"/>
              </a:rPr>
              <a:t>调试工具中显示结果是</a:t>
            </a:r>
            <a:r>
              <a:rPr sz="1400" spc="100" dirty="0">
                <a:latin typeface="PMingLiU"/>
                <a:cs typeface="PMingLiU"/>
                <a:sym typeface="+mn-ea"/>
              </a:rPr>
              <a:t>inline</a:t>
            </a:r>
            <a:endParaRPr lang="zh-CN" altLang="en-US" sz="1400" spc="100" dirty="0">
              <a:latin typeface="PMingLiU"/>
              <a:cs typeface="PMingLiU"/>
              <a:sym typeface="+mn-ea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939419" y="1594612"/>
            <a:ext cx="2267712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元素显示模式总结</a:t>
            </a:r>
            <a:endParaRPr lang="zh-TW" sz="1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36371" y="2182876"/>
          <a:ext cx="6874002" cy="1880870"/>
        </p:xfrm>
        <a:graphic>
          <a:graphicData uri="http://schemas.openxmlformats.org/drawingml/2006/table">
            <a:tbl>
              <a:tblPr/>
              <a:tblGrid>
                <a:gridCol w="795528"/>
                <a:gridCol w="1505712"/>
                <a:gridCol w="1505712"/>
                <a:gridCol w="1424940"/>
                <a:gridCol w="1642110"/>
              </a:tblGrid>
              <a:tr h="316992">
                <a:tc>
                  <a:txBody>
                    <a:bodyPr>
                      <a:spAutoFit/>
                    </a:bodyPr>
                    <a:p>
                      <a:pPr marL="52705" indent="0"/>
                      <a:r>
                        <a:rPr lang="zh-TW" sz="1000" b="1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元素模式</a:t>
                      </a:r>
                      <a:endParaRPr lang="zh-TW" sz="1000" b="1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 b="1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元素排列</a:t>
                      </a:r>
                      <a:endParaRPr lang="zh-TW" sz="1000" b="1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 b="1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设置样式</a:t>
                      </a:r>
                      <a:endParaRPr lang="zh-TW" sz="1000" b="1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 b="1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默认</a:t>
                      </a:r>
                      <a:r>
                        <a:rPr lang="zh-CN" altLang="zh-TW" sz="1000" b="1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zh-TW" sz="1000" b="1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度</a:t>
                      </a:r>
                      <a:endParaRPr lang="zh-TW" sz="1000" b="1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 algn="just"/>
                      <a:r>
                        <a:rPr lang="zh-TW" sz="1000" b="1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包含</a:t>
                      </a:r>
                      <a:endParaRPr lang="zh-TW" sz="1000" b="1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518160">
                <a:tc>
                  <a:txBody>
                    <a:bodyPr>
                      <a:spAutoFit/>
                    </a:bodyPr>
                    <a:p>
                      <a:pPr marL="52705" indent="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块级元素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>
                        <a:lnSpc>
                          <a:spcPts val="1655"/>
                        </a:lnSpc>
                      </a:pP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一行只能放一个块级</a:t>
                      </a:r>
                      <a:r>
                        <a:rPr lang="zh-TW" sz="100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元素</a:t>
                      </a:r>
                      <a:endParaRPr lang="zh-TW" sz="1000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可以设置</a:t>
                      </a:r>
                      <a:r>
                        <a:rPr lang="zh-CN" alt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宽度高度</a:t>
                      </a:r>
                      <a:endParaRPr lang="zh-CN" alt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容器的</a:t>
                      </a:r>
                      <a:r>
                        <a:rPr lang="zh-TW" sz="1200">
                          <a:solidFill>
                            <a:srgbClr val="595959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  <a:endParaRPr lang="zh-TW" sz="1200">
                        <a:solidFill>
                          <a:srgbClr val="595959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>
                        <a:lnSpc>
                          <a:spcPts val="1585"/>
                        </a:lnSpc>
                      </a:pP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容器级可以包含</a:t>
                      </a:r>
                      <a:r>
                        <a:rPr lang="zh-TW" sz="100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行内或者块级元素</a:t>
                      </a:r>
                      <a:endParaRPr lang="zh-CN" alt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521208">
                <a:tc>
                  <a:txBody>
                    <a:bodyPr>
                      <a:spAutoFit/>
                    </a:bodyPr>
                    <a:p>
                      <a:pPr marL="52705" indent="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行内元素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>
                        <a:lnSpc>
                          <a:spcPts val="1630"/>
                        </a:lnSpc>
                      </a:pP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一行可以放多个行内</a:t>
                      </a:r>
                      <a:r>
                        <a:rPr lang="zh-TW" sz="100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元素</a:t>
                      </a:r>
                      <a:endParaRPr lang="zh-TW" sz="1000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>
                        <a:lnSpc>
                          <a:spcPts val="1680"/>
                        </a:lnSpc>
                      </a:pP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不可以直接设置宽度 高度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>
                        <a:lnSpc>
                          <a:spcPts val="1655"/>
                        </a:lnSpc>
                      </a:pP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它本身内容的宽度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>
                        <a:lnSpc>
                          <a:spcPts val="1705"/>
                        </a:lnSpc>
                      </a:pP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容纳文本或则其他行内元素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524256">
                <a:tc>
                  <a:txBody>
                    <a:bodyPr>
                      <a:spAutoFit/>
                    </a:bodyPr>
                    <a:p>
                      <a:pPr marL="52705" indent="0">
                        <a:lnSpc>
                          <a:spcPts val="1630"/>
                        </a:lnSpc>
                      </a:pP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行内块元 素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>
                        <a:lnSpc>
                          <a:spcPts val="1630"/>
                        </a:lnSpc>
                      </a:pPr>
                      <a:r>
                        <a:rPr lang="zh-CN" alt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行放多个行内块元素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/>
                      <a:r>
                        <a:rPr lang="zh-TW" sz="100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可以设置宽度和高度</a:t>
                      </a:r>
                      <a:endParaRPr lang="zh-TW" sz="1000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>
                        <a:spcAft>
                          <a:spcPts val="210"/>
                        </a:spcAft>
                      </a:pPr>
                      <a:r>
                        <a:rPr lang="zh-TW" sz="1000">
                          <a:solidFill>
                            <a:srgbClr val="825D3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它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本身内容的宽</a:t>
                      </a:r>
                      <a:r>
                        <a:rPr lang="zh-TW" sz="100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度</a:t>
                      </a:r>
                      <a:endParaRPr lang="zh-TW" sz="1000">
                        <a:solidFill>
                          <a:srgbClr val="26262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930275" y="4371340"/>
            <a:ext cx="6742176" cy="1706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学习元素显示模式的主要目的就是分清它们各自的特点，当我们网页布局的时候，在合适的地方用合适的标签元素。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904240" y="1113917"/>
            <a:ext cx="4721352" cy="10881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540"/>
              </a:spcAft>
            </a:pPr>
            <a:r>
              <a:rPr lang="en-US" sz="1800" b="1">
                <a:solidFill>
                  <a:srgbClr val="595959"/>
                </a:solidFill>
                <a:latin typeface="Times New Roman" panose="02020603050405020304"/>
              </a:rPr>
              <a:t> </a:t>
            </a:r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一个小技巧单行文字垂直居中的代码</a:t>
            </a:r>
            <a:endParaRPr lang="zh-TW" sz="1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80"/>
              </a:spcAft>
            </a:pPr>
            <a:r>
              <a:rPr lang="en-US" sz="1300" cap="small">
                <a:solidFill>
                  <a:srgbClr val="262626"/>
                </a:solidFill>
                <a:latin typeface="Arial" panose="020B0604020202020204"/>
              </a:rPr>
              <a:t>css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没有给我们提供文字垂直居中的代码.这里我们可以使用一个小技巧来实现.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/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解决方案：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让文字的行高等于</a:t>
            </a:r>
            <a:r>
              <a:rPr lang="zh-CN" alt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盒子的高度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就可以让文字在当前盒子内垂直居中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0896" y="2461387"/>
            <a:ext cx="597408" cy="12222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769" y="4195699"/>
            <a:ext cx="3188208" cy="124358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66673" y="2973451"/>
            <a:ext cx="365760" cy="195072"/>
          </a:xfrm>
          <a:prstGeom prst="rect">
            <a:avLst/>
          </a:prstGeom>
          <a:solidFill>
            <a:srgbClr val="4473C5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300">
                <a:solidFill>
                  <a:srgbClr val="FFFFFF"/>
                </a:solidFill>
                <a:latin typeface="MingLiU"/>
                <a:ea typeface="MingLiU"/>
              </a:rPr>
              <a:t>行高</a:t>
            </a:r>
            <a:endParaRPr lang="zh-TW" sz="1300">
              <a:solidFill>
                <a:srgbClr val="FFFFFF"/>
              </a:solidFill>
              <a:latin typeface="MingLiU"/>
              <a:ea typeface="MingLiU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64409" y="2632075"/>
            <a:ext cx="536448" cy="192024"/>
          </a:xfrm>
          <a:prstGeom prst="rect">
            <a:avLst/>
          </a:prstGeom>
          <a:solidFill>
            <a:srgbClr val="4473C4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solidFill>
                  <a:srgbClr val="FFFFFF"/>
                </a:solidFill>
                <a:latin typeface="MingLiU"/>
                <a:ea typeface="MingLiU"/>
              </a:rPr>
              <a:t>上空隙</a:t>
            </a:r>
            <a:endParaRPr lang="zh-TW" sz="1300">
              <a:solidFill>
                <a:srgbClr val="FFFFFF"/>
              </a:solidFill>
              <a:latin typeface="MingLiU"/>
              <a:ea typeface="MingLiU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85873" y="2939923"/>
            <a:ext cx="1520952" cy="2773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文李本身高度</a:t>
            </a:r>
            <a:endParaRPr lang="zh-TW" sz="1800" b="1">
              <a:solidFill>
                <a:srgbClr val="4472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67457" y="3357499"/>
            <a:ext cx="533400" cy="192024"/>
          </a:xfrm>
          <a:prstGeom prst="rect">
            <a:avLst/>
          </a:prstGeom>
          <a:solidFill>
            <a:srgbClr val="4473C4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solidFill>
                  <a:srgbClr val="FFFFFF"/>
                </a:solidFill>
                <a:latin typeface="MingLiU"/>
                <a:ea typeface="MingLiU"/>
              </a:rPr>
              <a:t>下空隙</a:t>
            </a:r>
            <a:endParaRPr lang="zh-TW" sz="1300">
              <a:solidFill>
                <a:srgbClr val="FFFFFF"/>
              </a:solidFill>
              <a:latin typeface="MingLiU"/>
              <a:ea typeface="MingLiU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6489" y="4719955"/>
            <a:ext cx="877824" cy="1950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latin typeface="MingLiU"/>
                <a:ea typeface="MingLiU"/>
              </a:rPr>
              <a:t>盒子高度</a:t>
            </a:r>
            <a:r>
              <a:rPr lang="zh-TW" sz="1300">
                <a:latin typeface="Calibri" panose="020F0502020204030204"/>
                <a:ea typeface="Calibri" panose="020F0502020204030204"/>
              </a:rPr>
              <a:t>40</a:t>
            </a:r>
            <a:endParaRPr lang="zh-TW" sz="1300"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55665" y="4332859"/>
            <a:ext cx="536448" cy="192024"/>
          </a:xfrm>
          <a:prstGeom prst="rect">
            <a:avLst/>
          </a:prstGeom>
          <a:solidFill>
            <a:srgbClr val="4473C5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solidFill>
                  <a:srgbClr val="FFFFFF"/>
                </a:solidFill>
                <a:latin typeface="MingLiU"/>
                <a:ea typeface="MingLiU"/>
              </a:rPr>
              <a:t>上空隙</a:t>
            </a:r>
            <a:endParaRPr lang="zh-TW" sz="1300">
              <a:solidFill>
                <a:srgbClr val="FFFFFF"/>
              </a:solidFill>
              <a:latin typeface="MingLiU"/>
              <a:ea typeface="MingLiU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74081" y="4640707"/>
            <a:ext cx="1520952" cy="2773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文李本身高度</a:t>
            </a:r>
            <a:endParaRPr lang="zh-TW" sz="1800" b="1">
              <a:solidFill>
                <a:srgbClr val="4472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55665" y="5058283"/>
            <a:ext cx="533400" cy="192024"/>
          </a:xfrm>
          <a:prstGeom prst="rect">
            <a:avLst/>
          </a:prstGeom>
          <a:solidFill>
            <a:srgbClr val="4473C4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solidFill>
                  <a:srgbClr val="FFFFFF"/>
                </a:solidFill>
                <a:latin typeface="MingLiU"/>
                <a:ea typeface="MingLiU"/>
              </a:rPr>
              <a:t>下空隙</a:t>
            </a:r>
            <a:endParaRPr lang="zh-TW" sz="1300">
              <a:solidFill>
                <a:srgbClr val="FFFFFF"/>
              </a:solidFill>
              <a:latin typeface="MingLiU"/>
              <a:ea typeface="MingLiU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04049" y="4668139"/>
            <a:ext cx="545592" cy="1950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300">
                <a:latin typeface="MingLiU"/>
                <a:ea typeface="MingLiU"/>
              </a:rPr>
              <a:t>行高</a:t>
            </a:r>
            <a:r>
              <a:rPr lang="zh-TW" sz="1300">
                <a:latin typeface="Calibri" panose="020F0502020204030204"/>
                <a:ea typeface="Calibri" panose="020F0502020204030204"/>
              </a:rPr>
              <a:t>40</a:t>
            </a:r>
            <a:endParaRPr lang="zh-TW" sz="1300"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5233" y="5616067"/>
            <a:ext cx="7421880" cy="1706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简单理解：行高的上空隙和下空隙把文字挤到中间了.是如果行高小于盒子高度，文字会偏上，如果行高大于盒子高度，则文字偏下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5.4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元素的类型和转换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60419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9" name="矩形 8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60460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矩形 10"/>
            <p:cNvSpPr/>
            <p:nvPr/>
          </p:nvSpPr>
          <p:spPr>
            <a:xfrm>
              <a:off x="1755775" y="1142602"/>
              <a:ext cx="3507692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5.4.3 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元素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类型的转换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任意多边形 11"/>
          <p:cNvSpPr/>
          <p:nvPr/>
        </p:nvSpPr>
        <p:spPr>
          <a:xfrm rot="3683489">
            <a:off x="1522413" y="5099050"/>
            <a:ext cx="842963" cy="492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2104"/>
                </a:moveTo>
                <a:lnTo>
                  <a:pt x="754690" y="22104"/>
                </a:lnTo>
              </a:path>
            </a:pathLst>
          </a:custGeom>
          <a:solidFill>
            <a:srgbClr val="8FE2FF"/>
          </a:solidFill>
          <a:ln>
            <a:solidFill>
              <a:srgbClr val="29C7FF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任意多边形 12"/>
          <p:cNvSpPr/>
          <p:nvPr/>
        </p:nvSpPr>
        <p:spPr>
          <a:xfrm rot="1312800">
            <a:off x="1985963" y="4491038"/>
            <a:ext cx="601663" cy="492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2104"/>
                </a:moveTo>
                <a:lnTo>
                  <a:pt x="538874" y="22104"/>
                </a:lnTo>
              </a:path>
            </a:pathLst>
          </a:custGeom>
          <a:solidFill>
            <a:srgbClr val="8FE2FF"/>
          </a:solidFill>
          <a:ln>
            <a:solidFill>
              <a:srgbClr val="29C7FF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任意多边形 13"/>
          <p:cNvSpPr/>
          <p:nvPr/>
        </p:nvSpPr>
        <p:spPr>
          <a:xfrm rot="20287200">
            <a:off x="1985963" y="3797300"/>
            <a:ext cx="601663" cy="492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2104"/>
                </a:moveTo>
                <a:lnTo>
                  <a:pt x="538874" y="22104"/>
                </a:lnTo>
              </a:path>
            </a:pathLst>
          </a:custGeom>
          <a:solidFill>
            <a:srgbClr val="8FE2FF"/>
          </a:solidFill>
          <a:ln>
            <a:solidFill>
              <a:srgbClr val="29C7FF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任意多边形 14"/>
          <p:cNvSpPr/>
          <p:nvPr/>
        </p:nvSpPr>
        <p:spPr>
          <a:xfrm rot="17916511">
            <a:off x="1522413" y="3189288"/>
            <a:ext cx="842963" cy="492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2104"/>
                </a:moveTo>
                <a:lnTo>
                  <a:pt x="754690" y="22104"/>
                </a:lnTo>
              </a:path>
            </a:pathLst>
          </a:custGeom>
          <a:solidFill>
            <a:srgbClr val="8FE2FF"/>
          </a:solidFill>
          <a:ln>
            <a:solidFill>
              <a:srgbClr val="29C7FF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组合 15"/>
          <p:cNvGrpSpPr/>
          <p:nvPr/>
        </p:nvGrpSpPr>
        <p:grpSpPr>
          <a:xfrm>
            <a:off x="587375" y="3332163"/>
            <a:ext cx="1735138" cy="1671637"/>
            <a:chOff x="587442" y="3384848"/>
            <a:chExt cx="1735491" cy="1671590"/>
          </a:xfrm>
        </p:grpSpPr>
        <p:sp>
          <p:nvSpPr>
            <p:cNvPr id="17" name="椭圆 16"/>
            <p:cNvSpPr/>
            <p:nvPr/>
          </p:nvSpPr>
          <p:spPr>
            <a:xfrm>
              <a:off x="587442" y="3384848"/>
              <a:ext cx="1671590" cy="1671590"/>
            </a:xfrm>
            <a:prstGeom prst="ellipse">
              <a:avLst/>
            </a:prstGeom>
            <a:solidFill>
              <a:srgbClr val="8FE2FF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456" name="TextBox 40"/>
            <p:cNvSpPr txBox="1"/>
            <p:nvPr/>
          </p:nvSpPr>
          <p:spPr>
            <a:xfrm>
              <a:off x="772676" y="3966462"/>
              <a:ext cx="155025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display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84363" y="1901825"/>
            <a:ext cx="1003300" cy="1003300"/>
            <a:chOff x="1884425" y="1954138"/>
            <a:chExt cx="1002954" cy="1002954"/>
          </a:xfrm>
        </p:grpSpPr>
        <p:sp>
          <p:nvSpPr>
            <p:cNvPr id="20" name="任意多边形 19"/>
            <p:cNvSpPr/>
            <p:nvPr/>
          </p:nvSpPr>
          <p:spPr>
            <a:xfrm>
              <a:off x="1884425" y="1954138"/>
              <a:ext cx="1002954" cy="1002954"/>
            </a:xfrm>
            <a:custGeom>
              <a:avLst/>
              <a:gdLst>
                <a:gd name="connsiteX0" fmla="*/ 0 w 898326"/>
                <a:gd name="connsiteY0" fmla="*/ 449163 h 898326"/>
                <a:gd name="connsiteX1" fmla="*/ 449163 w 898326"/>
                <a:gd name="connsiteY1" fmla="*/ 0 h 898326"/>
                <a:gd name="connsiteX2" fmla="*/ 898326 w 898326"/>
                <a:gd name="connsiteY2" fmla="*/ 449163 h 898326"/>
                <a:gd name="connsiteX3" fmla="*/ 449163 w 898326"/>
                <a:gd name="connsiteY3" fmla="*/ 898326 h 898326"/>
                <a:gd name="connsiteX4" fmla="*/ 0 w 898326"/>
                <a:gd name="connsiteY4" fmla="*/ 449163 h 8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8326" h="898326">
                  <a:moveTo>
                    <a:pt x="0" y="449163"/>
                  </a:moveTo>
                  <a:cubicBezTo>
                    <a:pt x="0" y="201097"/>
                    <a:pt x="201097" y="0"/>
                    <a:pt x="449163" y="0"/>
                  </a:cubicBezTo>
                  <a:cubicBezTo>
                    <a:pt x="697229" y="0"/>
                    <a:pt x="898326" y="201097"/>
                    <a:pt x="898326" y="449163"/>
                  </a:cubicBezTo>
                  <a:cubicBezTo>
                    <a:pt x="898326" y="697229"/>
                    <a:pt x="697229" y="898326"/>
                    <a:pt x="449163" y="898326"/>
                  </a:cubicBezTo>
                  <a:cubicBezTo>
                    <a:pt x="201097" y="898326"/>
                    <a:pt x="0" y="697229"/>
                    <a:pt x="0" y="449163"/>
                  </a:cubicBezTo>
                  <a:close/>
                </a:path>
              </a:pathLst>
            </a:custGeom>
            <a:solidFill>
              <a:srgbClr val="8FE2FF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4892" tIns="144892" rIns="144892" bIns="144892" spcCol="1270" anchor="ctr"/>
            <a:lstStyle/>
            <a:p>
              <a:pPr marL="0" marR="0" lvl="0" indent="0" algn="ctr" defTabSz="9334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452" name="矩形 42"/>
            <p:cNvSpPr/>
            <p:nvPr/>
          </p:nvSpPr>
          <p:spPr>
            <a:xfrm>
              <a:off x="2003493" y="2248371"/>
              <a:ext cx="78739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b="1" dirty="0">
                  <a:latin typeface="Arial" panose="020B0604020202020204" pitchFamily="34" charset="0"/>
                </a:rPr>
                <a:t>inline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530470" y="3020908"/>
            <a:ext cx="1002954" cy="1002954"/>
            <a:chOff x="2530470" y="3073121"/>
            <a:chExt cx="1002954" cy="1002954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23" name="任意多边形 22"/>
            <p:cNvSpPr/>
            <p:nvPr/>
          </p:nvSpPr>
          <p:spPr>
            <a:xfrm>
              <a:off x="2530470" y="3073121"/>
              <a:ext cx="1002954" cy="1002954"/>
            </a:xfrm>
            <a:custGeom>
              <a:avLst/>
              <a:gdLst>
                <a:gd name="connsiteX0" fmla="*/ 0 w 898326"/>
                <a:gd name="connsiteY0" fmla="*/ 449163 h 898326"/>
                <a:gd name="connsiteX1" fmla="*/ 449163 w 898326"/>
                <a:gd name="connsiteY1" fmla="*/ 0 h 898326"/>
                <a:gd name="connsiteX2" fmla="*/ 898326 w 898326"/>
                <a:gd name="connsiteY2" fmla="*/ 449163 h 898326"/>
                <a:gd name="connsiteX3" fmla="*/ 449163 w 898326"/>
                <a:gd name="connsiteY3" fmla="*/ 898326 h 898326"/>
                <a:gd name="connsiteX4" fmla="*/ 0 w 898326"/>
                <a:gd name="connsiteY4" fmla="*/ 449163 h 8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8326" h="898326">
                  <a:moveTo>
                    <a:pt x="0" y="449163"/>
                  </a:moveTo>
                  <a:cubicBezTo>
                    <a:pt x="0" y="201097"/>
                    <a:pt x="201097" y="0"/>
                    <a:pt x="449163" y="0"/>
                  </a:cubicBezTo>
                  <a:cubicBezTo>
                    <a:pt x="697229" y="0"/>
                    <a:pt x="898326" y="201097"/>
                    <a:pt x="898326" y="449163"/>
                  </a:cubicBezTo>
                  <a:cubicBezTo>
                    <a:pt x="898326" y="697229"/>
                    <a:pt x="697229" y="898326"/>
                    <a:pt x="449163" y="898326"/>
                  </a:cubicBezTo>
                  <a:cubicBezTo>
                    <a:pt x="201097" y="898326"/>
                    <a:pt x="0" y="697229"/>
                    <a:pt x="0" y="449163"/>
                  </a:cubicBezTo>
                  <a:close/>
                </a:path>
              </a:pathLst>
            </a:custGeom>
            <a:solidFill>
              <a:srgbClr val="8FE2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4892" tIns="144892" rIns="144892" bIns="144892" spcCol="1270" anchor="ctr"/>
            <a:lstStyle/>
            <a:p>
              <a:pPr marL="0" marR="0" lvl="0" indent="0" algn="ctr" defTabSz="9334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638249" y="3369248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block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530475" y="4176713"/>
            <a:ext cx="1228725" cy="1228725"/>
            <a:chOff x="2530470" y="4229743"/>
            <a:chExt cx="1228730" cy="1228730"/>
          </a:xfrm>
        </p:grpSpPr>
        <p:sp>
          <p:nvSpPr>
            <p:cNvPr id="26" name="任意多边形 25"/>
            <p:cNvSpPr/>
            <p:nvPr/>
          </p:nvSpPr>
          <p:spPr>
            <a:xfrm>
              <a:off x="2530470" y="4229743"/>
              <a:ext cx="1228730" cy="1228730"/>
            </a:xfrm>
            <a:custGeom>
              <a:avLst/>
              <a:gdLst>
                <a:gd name="connsiteX0" fmla="*/ 0 w 898326"/>
                <a:gd name="connsiteY0" fmla="*/ 449163 h 898326"/>
                <a:gd name="connsiteX1" fmla="*/ 449163 w 898326"/>
                <a:gd name="connsiteY1" fmla="*/ 0 h 898326"/>
                <a:gd name="connsiteX2" fmla="*/ 898326 w 898326"/>
                <a:gd name="connsiteY2" fmla="*/ 449163 h 898326"/>
                <a:gd name="connsiteX3" fmla="*/ 449163 w 898326"/>
                <a:gd name="connsiteY3" fmla="*/ 898326 h 898326"/>
                <a:gd name="connsiteX4" fmla="*/ 0 w 898326"/>
                <a:gd name="connsiteY4" fmla="*/ 449163 h 8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8326" h="898326">
                  <a:moveTo>
                    <a:pt x="0" y="449163"/>
                  </a:moveTo>
                  <a:cubicBezTo>
                    <a:pt x="0" y="201097"/>
                    <a:pt x="201097" y="0"/>
                    <a:pt x="449163" y="0"/>
                  </a:cubicBezTo>
                  <a:cubicBezTo>
                    <a:pt x="697229" y="0"/>
                    <a:pt x="898326" y="201097"/>
                    <a:pt x="898326" y="449163"/>
                  </a:cubicBezTo>
                  <a:cubicBezTo>
                    <a:pt x="898326" y="697229"/>
                    <a:pt x="697229" y="898326"/>
                    <a:pt x="449163" y="898326"/>
                  </a:cubicBezTo>
                  <a:cubicBezTo>
                    <a:pt x="201097" y="898326"/>
                    <a:pt x="0" y="697229"/>
                    <a:pt x="0" y="449163"/>
                  </a:cubicBezTo>
                  <a:close/>
                </a:path>
              </a:pathLst>
            </a:custGeom>
            <a:solidFill>
              <a:srgbClr val="8FE2FF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4892" tIns="144892" rIns="144892" bIns="144892" spcCol="1270" anchor="ctr"/>
            <a:lstStyle/>
            <a:p>
              <a:pPr marL="0" marR="0" lvl="0" indent="0" algn="ctr" defTabSz="9334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448" name="矩形 44"/>
            <p:cNvSpPr/>
            <p:nvPr/>
          </p:nvSpPr>
          <p:spPr>
            <a:xfrm>
              <a:off x="2536647" y="4693311"/>
              <a:ext cx="117692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1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inline-block</a:t>
              </a:r>
              <a:endPara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884363" y="5432425"/>
            <a:ext cx="1003300" cy="1001713"/>
            <a:chOff x="1884425" y="5484194"/>
            <a:chExt cx="1002954" cy="1002954"/>
          </a:xfrm>
        </p:grpSpPr>
        <p:sp>
          <p:nvSpPr>
            <p:cNvPr id="29" name="任意多边形 28"/>
            <p:cNvSpPr/>
            <p:nvPr/>
          </p:nvSpPr>
          <p:spPr>
            <a:xfrm>
              <a:off x="1884425" y="5484194"/>
              <a:ext cx="1002954" cy="1002954"/>
            </a:xfrm>
            <a:custGeom>
              <a:avLst/>
              <a:gdLst>
                <a:gd name="connsiteX0" fmla="*/ 0 w 898326"/>
                <a:gd name="connsiteY0" fmla="*/ 449163 h 898326"/>
                <a:gd name="connsiteX1" fmla="*/ 449163 w 898326"/>
                <a:gd name="connsiteY1" fmla="*/ 0 h 898326"/>
                <a:gd name="connsiteX2" fmla="*/ 898326 w 898326"/>
                <a:gd name="connsiteY2" fmla="*/ 449163 h 898326"/>
                <a:gd name="connsiteX3" fmla="*/ 449163 w 898326"/>
                <a:gd name="connsiteY3" fmla="*/ 898326 h 898326"/>
                <a:gd name="connsiteX4" fmla="*/ 0 w 898326"/>
                <a:gd name="connsiteY4" fmla="*/ 449163 h 8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8326" h="898326">
                  <a:moveTo>
                    <a:pt x="0" y="449163"/>
                  </a:moveTo>
                  <a:cubicBezTo>
                    <a:pt x="0" y="201097"/>
                    <a:pt x="201097" y="0"/>
                    <a:pt x="449163" y="0"/>
                  </a:cubicBezTo>
                  <a:cubicBezTo>
                    <a:pt x="697229" y="0"/>
                    <a:pt x="898326" y="201097"/>
                    <a:pt x="898326" y="449163"/>
                  </a:cubicBezTo>
                  <a:cubicBezTo>
                    <a:pt x="898326" y="697229"/>
                    <a:pt x="697229" y="898326"/>
                    <a:pt x="449163" y="898326"/>
                  </a:cubicBezTo>
                  <a:cubicBezTo>
                    <a:pt x="201097" y="898326"/>
                    <a:pt x="0" y="697229"/>
                    <a:pt x="0" y="449163"/>
                  </a:cubicBezTo>
                  <a:close/>
                </a:path>
              </a:pathLst>
            </a:custGeom>
            <a:solidFill>
              <a:srgbClr val="8FE2FF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9497" tIns="159497" rIns="159497" bIns="159497" spcCol="1270" anchor="ctr"/>
            <a:lstStyle/>
            <a:p>
              <a:pPr marL="0" marR="0" lvl="0" indent="0" algn="ctr" defTabSz="1955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444" name="矩形 45"/>
            <p:cNvSpPr/>
            <p:nvPr/>
          </p:nvSpPr>
          <p:spPr>
            <a:xfrm>
              <a:off x="1992204" y="5801005"/>
              <a:ext cx="7360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b="1" dirty="0">
                  <a:latin typeface="Arial" panose="020B0604020202020204" pitchFamily="34" charset="0"/>
                </a:rPr>
                <a:t>none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068638" y="1954213"/>
            <a:ext cx="4572000" cy="784225"/>
            <a:chOff x="3068664" y="2006630"/>
            <a:chExt cx="4572000" cy="784830"/>
          </a:xfrm>
        </p:grpSpPr>
        <p:cxnSp>
          <p:nvCxnSpPr>
            <p:cNvPr id="60439" name="直接连接符 47"/>
            <p:cNvCxnSpPr/>
            <p:nvPr/>
          </p:nvCxnSpPr>
          <p:spPr>
            <a:xfrm>
              <a:off x="3183466" y="2777067"/>
              <a:ext cx="4255911" cy="0"/>
            </a:xfrm>
            <a:prstGeom prst="line">
              <a:avLst/>
            </a:prstGeom>
            <a:ln w="12700" cap="flat" cmpd="sng">
              <a:solidFill>
                <a:srgbClr val="00ACE6"/>
              </a:solidFill>
              <a:prstDash val="solid"/>
              <a:headEnd type="oval" w="med" len="med"/>
              <a:tailEnd type="oval" w="med" len="med"/>
            </a:ln>
          </p:spPr>
        </p:cxnSp>
        <p:sp>
          <p:nvSpPr>
            <p:cNvPr id="60440" name="矩形 51"/>
            <p:cNvSpPr/>
            <p:nvPr/>
          </p:nvSpPr>
          <p:spPr>
            <a:xfrm>
              <a:off x="3068664" y="2006630"/>
              <a:ext cx="4572000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25000"/>
                </a:lnSpc>
              </a:pP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此元素将显示为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行内元素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（行内元素默认的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display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属性值）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590925" y="3146425"/>
            <a:ext cx="4678363" cy="785813"/>
            <a:chOff x="3590273" y="3199048"/>
            <a:chExt cx="4679795" cy="784830"/>
          </a:xfrm>
        </p:grpSpPr>
        <p:cxnSp>
          <p:nvCxnSpPr>
            <p:cNvPr id="60437" name="直接连接符 48"/>
            <p:cNvCxnSpPr/>
            <p:nvPr/>
          </p:nvCxnSpPr>
          <p:spPr>
            <a:xfrm>
              <a:off x="3691466" y="3935675"/>
              <a:ext cx="4255911" cy="0"/>
            </a:xfrm>
            <a:prstGeom prst="line">
              <a:avLst/>
            </a:prstGeom>
            <a:ln w="12700" cap="flat" cmpd="sng">
              <a:solidFill>
                <a:srgbClr val="00ACE6"/>
              </a:solidFill>
              <a:prstDash val="solid"/>
              <a:headEnd type="oval" w="med" len="med"/>
              <a:tailEnd type="oval" w="med" len="med"/>
            </a:ln>
          </p:spPr>
        </p:cxnSp>
        <p:sp>
          <p:nvSpPr>
            <p:cNvPr id="60438" name="矩形 52"/>
            <p:cNvSpPr/>
            <p:nvPr/>
          </p:nvSpPr>
          <p:spPr>
            <a:xfrm>
              <a:off x="3590273" y="3199048"/>
              <a:ext cx="4679795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25000"/>
                </a:lnSpc>
              </a:pP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此元素将显示为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块元素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块元素默认的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display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属性值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75075" y="4379913"/>
            <a:ext cx="5121275" cy="773112"/>
            <a:chOff x="3775659" y="4432853"/>
            <a:chExt cx="5119986" cy="772820"/>
          </a:xfrm>
        </p:grpSpPr>
        <p:cxnSp>
          <p:nvCxnSpPr>
            <p:cNvPr id="60435" name="直接连接符 49"/>
            <p:cNvCxnSpPr/>
            <p:nvPr/>
          </p:nvCxnSpPr>
          <p:spPr>
            <a:xfrm>
              <a:off x="3911127" y="5205673"/>
              <a:ext cx="4255911" cy="0"/>
            </a:xfrm>
            <a:prstGeom prst="line">
              <a:avLst/>
            </a:prstGeom>
            <a:ln w="12700" cap="flat" cmpd="sng">
              <a:solidFill>
                <a:srgbClr val="00ACE6"/>
              </a:solidFill>
              <a:prstDash val="solid"/>
              <a:headEnd type="oval" w="med" len="med"/>
              <a:tailEnd type="oval" w="med" len="med"/>
            </a:ln>
          </p:spPr>
        </p:cxnSp>
        <p:sp>
          <p:nvSpPr>
            <p:cNvPr id="60436" name="矩形 53"/>
            <p:cNvSpPr/>
            <p:nvPr/>
          </p:nvSpPr>
          <p:spPr>
            <a:xfrm>
              <a:off x="3775659" y="4432853"/>
              <a:ext cx="5119986" cy="75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25000"/>
                </a:lnSpc>
              </a:pP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此元素将显示为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行内块元素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，可以对其设置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宽高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对齐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等属性，但是该元素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不会独占一行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35288" y="5610225"/>
            <a:ext cx="5068570" cy="785813"/>
            <a:chOff x="2935109" y="5662505"/>
            <a:chExt cx="5068365" cy="786628"/>
          </a:xfrm>
        </p:grpSpPr>
        <p:cxnSp>
          <p:nvCxnSpPr>
            <p:cNvPr id="60433" name="直接连接符 50"/>
            <p:cNvCxnSpPr/>
            <p:nvPr/>
          </p:nvCxnSpPr>
          <p:spPr>
            <a:xfrm>
              <a:off x="3031947" y="6449133"/>
              <a:ext cx="4255911" cy="0"/>
            </a:xfrm>
            <a:prstGeom prst="line">
              <a:avLst/>
            </a:prstGeom>
            <a:ln w="12700" cap="flat" cmpd="sng">
              <a:solidFill>
                <a:srgbClr val="00ACE6"/>
              </a:solidFill>
              <a:prstDash val="solid"/>
              <a:headEnd type="oval" w="med" len="med"/>
              <a:tailEnd type="oval" w="med" len="med"/>
            </a:ln>
          </p:spPr>
        </p:cxnSp>
        <p:sp>
          <p:nvSpPr>
            <p:cNvPr id="60434" name="矩形 54"/>
            <p:cNvSpPr/>
            <p:nvPr/>
          </p:nvSpPr>
          <p:spPr>
            <a:xfrm>
              <a:off x="2935109" y="5662505"/>
              <a:ext cx="5068365" cy="4379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lnSpc>
                  <a:spcPct val="125000"/>
                </a:lnSpc>
              </a:pP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此元素将被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隐藏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，不显示，也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不占用页面空间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5.5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水平外边距正常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9305" y="1022350"/>
            <a:ext cx="6882765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外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边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距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正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常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情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况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sz="135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35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场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景</a:t>
            </a:r>
            <a:r>
              <a:rPr sz="1600" spc="-35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600" spc="-10" dirty="0">
                <a:solidFill>
                  <a:srgbClr val="AC2B25"/>
                </a:solidFill>
                <a:latin typeface="PMingLiU"/>
                <a:cs typeface="PMingLiU"/>
              </a:rPr>
              <a:t>水</a:t>
            </a:r>
            <a:r>
              <a:rPr sz="1600" spc="-10" dirty="0">
                <a:solidFill>
                  <a:srgbClr val="AC2B25"/>
                </a:solidFill>
                <a:latin typeface="PMingLiU"/>
                <a:cs typeface="PMingLiU"/>
              </a:rPr>
              <a:t>平</a:t>
            </a:r>
            <a:r>
              <a:rPr sz="1600" spc="-10" dirty="0">
                <a:solidFill>
                  <a:srgbClr val="AC2B25"/>
                </a:solidFill>
                <a:latin typeface="PMingLiU"/>
                <a:cs typeface="PMingLiU"/>
              </a:rPr>
              <a:t>布</a:t>
            </a:r>
            <a:r>
              <a:rPr sz="1600" spc="70" dirty="0">
                <a:solidFill>
                  <a:srgbClr val="AC2B25"/>
                </a:solidFill>
                <a:latin typeface="PMingLiU"/>
                <a:cs typeface="PMingLiU"/>
              </a:rPr>
              <a:t>局 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的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盒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子</a:t>
            </a:r>
            <a:r>
              <a:rPr sz="1600" spc="-35" dirty="0">
                <a:solidFill>
                  <a:srgbClr val="252525"/>
                </a:solidFill>
                <a:latin typeface="PMingLiU"/>
                <a:cs typeface="PMingLiU"/>
              </a:rPr>
              <a:t>，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左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右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的</a:t>
            </a:r>
            <a:r>
              <a:rPr sz="1600" spc="200" dirty="0">
                <a:solidFill>
                  <a:srgbClr val="252525"/>
                </a:solidFill>
                <a:latin typeface="PMingLiU"/>
                <a:cs typeface="PMingLiU"/>
              </a:rPr>
              <a:t>margin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正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常</a:t>
            </a:r>
            <a:r>
              <a:rPr sz="1600" spc="-35" dirty="0">
                <a:solidFill>
                  <a:srgbClr val="252525"/>
                </a:solidFill>
                <a:latin typeface="PMingLiU"/>
                <a:cs typeface="PMingLiU"/>
              </a:rPr>
              <a:t>，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互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不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影</a:t>
            </a:r>
            <a:r>
              <a:rPr sz="1600" spc="-50" dirty="0">
                <a:solidFill>
                  <a:srgbClr val="252525"/>
                </a:solidFill>
                <a:latin typeface="PMingLiU"/>
                <a:cs typeface="PMingLiU"/>
              </a:rPr>
              <a:t>响</a:t>
            </a:r>
            <a:endParaRPr sz="16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  <a:tabLst>
                <a:tab pos="372110" algn="l"/>
              </a:tabLst>
            </a:pPr>
            <a:r>
              <a:rPr sz="135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35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结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果</a:t>
            </a:r>
            <a:r>
              <a:rPr sz="1600" spc="-35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最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终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两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者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距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离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为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左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右</a:t>
            </a:r>
            <a:r>
              <a:rPr sz="1600" spc="200" dirty="0">
                <a:solidFill>
                  <a:srgbClr val="252525"/>
                </a:solidFill>
                <a:latin typeface="PMingLiU"/>
                <a:cs typeface="PMingLiU"/>
              </a:rPr>
              <a:t>margin</a:t>
            </a:r>
            <a:r>
              <a:rPr sz="1600" spc="-30" dirty="0">
                <a:solidFill>
                  <a:srgbClr val="252525"/>
                </a:solidFill>
                <a:latin typeface="PMingLiU"/>
                <a:cs typeface="PMingLiU"/>
              </a:rPr>
              <a:t>的和</a:t>
            </a:r>
            <a:endParaRPr sz="1600">
              <a:latin typeface="PMingLiU"/>
              <a:cs typeface="PMingLiU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12774" y="1173988"/>
            <a:ext cx="1575816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外边距合</a:t>
            </a:r>
            <a:r>
              <a:rPr lang="zh-CN" alt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</a:t>
            </a:r>
            <a:endParaRPr lang="zh-CN" altLang="zh-TW" sz="1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5330" y="1781810"/>
            <a:ext cx="7623175" cy="222567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910"/>
              </a:spcAft>
            </a:pP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当两个相邻或嵌套的块元素相遇时，其垂直方向的外边距会自动合并，发生重叠。了解块元素的这一特性，有助于设计者更好地使用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CSS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进行网页布局。</a:t>
            </a:r>
            <a:endParaRPr lang="zh-TW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40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sz="1400">
                <a:solidFill>
                  <a:srgbClr val="FF0000"/>
                </a:solidFill>
                <a:latin typeface="Arial" panose="020B0604020202020204"/>
              </a:rPr>
              <a:t>margin</a:t>
            </a:r>
            <a:r>
              <a:rPr lang="zh-TW" sz="1400">
                <a:latin typeface="微软雅黑" panose="020B0503020204020204" pitchFamily="34" charset="-122"/>
                <a:ea typeface="微软雅黑" panose="020B0503020204020204" pitchFamily="34" charset="-122"/>
              </a:rPr>
              <a:t>定义块元素的</a:t>
            </a:r>
            <a:r>
              <a:rPr lang="zh-CN" altLang="zh-TW" sz="1400">
                <a:latin typeface="微软雅黑" panose="020B0503020204020204" pitchFamily="34" charset="-122"/>
                <a:ea typeface="微软雅黑" panose="020B0503020204020204" pitchFamily="34" charset="-122"/>
              </a:rPr>
              <a:t>外边距</a:t>
            </a:r>
            <a:r>
              <a:rPr lang="zh-TW" sz="1400">
                <a:latin typeface="微软雅黑" panose="020B0503020204020204" pitchFamily="34" charset="-122"/>
                <a:ea typeface="微软雅黑" panose="020B0503020204020204" pitchFamily="34" charset="-122"/>
              </a:rPr>
              <a:t> 时，可能会出现外边距的合并。</a:t>
            </a:r>
            <a:endParaRPr lang="zh-TW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主要有两种情况：</a:t>
            </a:r>
            <a:endParaRPr lang="zh-TW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en-US" sz="1400" b="1">
                <a:latin typeface="Times New Roman" panose="02020603050405020304"/>
              </a:rPr>
              <a:t>1. </a:t>
            </a:r>
            <a:r>
              <a:rPr lang="zh-TW" sz="1400">
                <a:latin typeface="微软雅黑" panose="020B0503020204020204" pitchFamily="34" charset="-122"/>
                <a:ea typeface="微软雅黑" panose="020B0503020204020204" pitchFamily="34" charset="-122"/>
              </a:rPr>
              <a:t>相邻块元素垂直外边距的合并</a:t>
            </a:r>
            <a:endParaRPr lang="zh-TW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/>
            <a:r>
              <a:rPr lang="en-US" sz="1400" b="1">
                <a:latin typeface="Times New Roman" panose="02020603050405020304"/>
              </a:rPr>
              <a:t>2. </a:t>
            </a:r>
            <a:r>
              <a:rPr lang="zh-TW" sz="1400">
                <a:latin typeface="微软雅黑" panose="020B0503020204020204" pitchFamily="34" charset="-122"/>
                <a:ea typeface="微软雅黑" panose="020B0503020204020204" pitchFamily="34" charset="-122"/>
              </a:rPr>
              <a:t>嵌套块元素垂直外边距的塌陷</a:t>
            </a:r>
            <a:endParaRPr lang="zh-TW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2" name="标题 1"/>
          <p:cNvSpPr/>
          <p:nvPr/>
        </p:nvSpPr>
        <p:spPr>
          <a:xfrm>
            <a:off x="1237615" y="205740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5.5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块元素垂直外边距的合并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2466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62479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5723042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5.5.1 </a:t>
              </a:r>
              <a:r>
                <a:rPr kumimoji="0" lang="zh-CN" altLang="en-US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相邻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块元素垂直外边距的合并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2467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5.5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块元素垂直外边距的合并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2468" name="矩形 36"/>
          <p:cNvSpPr/>
          <p:nvPr/>
        </p:nvSpPr>
        <p:spPr>
          <a:xfrm>
            <a:off x="1250950" y="5332413"/>
            <a:ext cx="29543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latin typeface="Arial" panose="020B0604020202020204" pitchFamily="34" charset="0"/>
              </a:rPr>
              <a:t>相邻</a:t>
            </a:r>
            <a:r>
              <a:rPr lang="zh-CN" altLang="en-US" dirty="0">
                <a:latin typeface="Arial" panose="020B0604020202020204" pitchFamily="34" charset="0"/>
              </a:rPr>
              <a:t>元素垂直外边距的合并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917707" y="2595220"/>
            <a:ext cx="1524000" cy="1132932"/>
            <a:chOff x="903110" y="2366620"/>
            <a:chExt cx="1524000" cy="1132932"/>
          </a:xfrm>
          <a:solidFill>
            <a:srgbClr val="FAFBE5"/>
          </a:solidFill>
        </p:grpSpPr>
        <p:sp>
          <p:nvSpPr>
            <p:cNvPr id="12" name="矩形 11"/>
            <p:cNvSpPr/>
            <p:nvPr/>
          </p:nvSpPr>
          <p:spPr bwMode="auto">
            <a:xfrm>
              <a:off x="903110" y="2551286"/>
              <a:ext cx="1524000" cy="948266"/>
            </a:xfrm>
            <a:prstGeom prst="rect">
              <a:avLst/>
            </a:prstGeom>
            <a:grpFill/>
            <a:ln w="247650" cap="flat" cmpd="sng" algn="ctr">
              <a:solidFill>
                <a:srgbClr val="00ACE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0278" y="2366620"/>
              <a:ext cx="1098021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外边距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2470" name="组合 45"/>
          <p:cNvGrpSpPr/>
          <p:nvPr/>
        </p:nvGrpSpPr>
        <p:grpSpPr>
          <a:xfrm>
            <a:off x="1917700" y="3954463"/>
            <a:ext cx="1524000" cy="1133475"/>
            <a:chOff x="903110" y="3725714"/>
            <a:chExt cx="1524000" cy="1132932"/>
          </a:xfrm>
        </p:grpSpPr>
        <p:sp>
          <p:nvSpPr>
            <p:cNvPr id="62474" name="矩形 39"/>
            <p:cNvSpPr/>
            <p:nvPr/>
          </p:nvSpPr>
          <p:spPr>
            <a:xfrm>
              <a:off x="903110" y="3910380"/>
              <a:ext cx="1524000" cy="948266"/>
            </a:xfrm>
            <a:prstGeom prst="rect">
              <a:avLst/>
            </a:prstGeom>
            <a:solidFill>
              <a:srgbClr val="FAFBE5"/>
            </a:solidFill>
            <a:ln w="247650" cap="flat" cmpd="sng">
              <a:solidFill>
                <a:srgbClr val="BA6D0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475" name="TextBox 41"/>
            <p:cNvSpPr txBox="1"/>
            <p:nvPr/>
          </p:nvSpPr>
          <p:spPr>
            <a:xfrm>
              <a:off x="1251567" y="3725714"/>
              <a:ext cx="109802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外边距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14850" y="2622550"/>
            <a:ext cx="3297238" cy="2551113"/>
            <a:chOff x="3115027" y="2678818"/>
            <a:chExt cx="3297767" cy="2551289"/>
          </a:xfrm>
        </p:grpSpPr>
        <p:sp>
          <p:nvSpPr>
            <p:cNvPr id="62472" name="矩形 22"/>
            <p:cNvSpPr/>
            <p:nvPr/>
          </p:nvSpPr>
          <p:spPr>
            <a:xfrm>
              <a:off x="3304997" y="2848488"/>
              <a:ext cx="2940403" cy="1879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latinLnBrk="1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相邻块元素</a:t>
              </a:r>
              <a:r>
                <a:rPr lang="zh-CN" altLang="zh-CN" sz="2000" dirty="0">
                  <a:latin typeface="Arial" panose="020B0604020202020204" pitchFamily="34" charset="0"/>
                </a:rPr>
                <a:t>之间的垂直间距不是</a:t>
              </a:r>
              <a:r>
                <a:rPr lang="en-US" altLang="zh-CN" sz="2000" dirty="0">
                  <a:latin typeface="Arial" panose="020B0604020202020204" pitchFamily="34" charset="0"/>
                </a:rPr>
                <a:t>margin-bottom</a:t>
              </a:r>
              <a:r>
                <a:rPr lang="zh-CN" altLang="zh-CN" sz="2000" dirty="0">
                  <a:latin typeface="Arial" panose="020B0604020202020204" pitchFamily="34" charset="0"/>
                </a:rPr>
                <a:t>与</a:t>
              </a:r>
              <a:r>
                <a:rPr lang="en-US" altLang="zh-CN" sz="2000" dirty="0">
                  <a:latin typeface="Arial" panose="020B0604020202020204" pitchFamily="34" charset="0"/>
                </a:rPr>
                <a:t>margin-top</a:t>
              </a:r>
              <a:r>
                <a:rPr lang="zh-CN" altLang="zh-CN" sz="2000" dirty="0">
                  <a:latin typeface="Arial" panose="020B0604020202020204" pitchFamily="34" charset="0"/>
                </a:rPr>
                <a:t>之和，而是</a:t>
              </a:r>
              <a:r>
                <a:rPr lang="zh-CN" altLang="zh-CN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两者中的较大者</a:t>
              </a:r>
              <a:r>
                <a:rPr lang="zh-CN" altLang="zh-CN" sz="2000" dirty="0">
                  <a:latin typeface="Arial" panose="020B0604020202020204" pitchFamily="34" charset="0"/>
                </a:rPr>
                <a:t>。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2" name="圆角矩形标注 1"/>
            <p:cNvSpPr/>
            <p:nvPr/>
          </p:nvSpPr>
          <p:spPr bwMode="auto">
            <a:xfrm rot="5400000">
              <a:off x="3488266" y="2305579"/>
              <a:ext cx="2551289" cy="3297767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1.94444E-6 0.06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842899" y="1078738"/>
            <a:ext cx="1575816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外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边距折叠现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象 – ① 合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并现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象</a:t>
            </a:r>
            <a:endParaRPr lang="zh-CN" altLang="zh-TW" sz="1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7568" y="1466342"/>
            <a:ext cx="2554224" cy="2164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400" b="1">
                <a:latin typeface="微软雅黑" panose="020B0503020204020204" pitchFamily="34" charset="-122"/>
              </a:rPr>
              <a:t>1.</a:t>
            </a:r>
            <a:r>
              <a:rPr lang="zh-TW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相邻块元素垂直外边距的合并</a:t>
            </a:r>
            <a:endParaRPr lang="zh-TW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1345" y="3612515"/>
            <a:ext cx="6726555" cy="68262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>
              <a:lnSpc>
                <a:spcPct val="150000"/>
              </a:lnSpc>
            </a:pP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当上下相邻的两个块元素（兄弟关系）相遇时，如果上面的元素有下外边距</a:t>
            </a:r>
            <a:r>
              <a:rPr lang="en-US" sz="1000">
                <a:latin typeface="Arial" panose="020B0604020202020204"/>
              </a:rPr>
              <a:t>margin-bottom </a:t>
            </a:r>
            <a:r>
              <a:rPr lang="zh-TW" sz="1000">
                <a:latin typeface="Arial" panose="020B0604020202020204"/>
                <a:ea typeface="Arial" panose="020B0604020202020204"/>
              </a:rPr>
              <a:t>,</a:t>
            </a:r>
            <a:endParaRPr lang="zh-TW" sz="1000">
              <a:latin typeface="Arial" panose="020B0604020202020204"/>
              <a:ea typeface="Arial" panose="020B0604020202020204"/>
            </a:endParaRPr>
          </a:p>
          <a:p>
            <a:pPr indent="0" algn="l">
              <a:lnSpc>
                <a:spcPct val="150000"/>
              </a:lnSpc>
            </a:pP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下面的元素有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上外边距</a:t>
            </a:r>
            <a:r>
              <a:rPr lang="en-US" sz="1000">
                <a:latin typeface="Arial" panose="020B0604020202020204"/>
                <a:sym typeface="+mn-ea"/>
              </a:rPr>
              <a:t>margin-top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，则他们之间的垂直间距不是</a:t>
            </a:r>
            <a:r>
              <a:rPr lang="en-US" sz="1000">
                <a:latin typeface="Arial" panose="020B0604020202020204"/>
                <a:sym typeface="+mn-ea"/>
              </a:rPr>
              <a:t>margin-bottom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</a:t>
            </a:r>
            <a:r>
              <a:rPr lang="en-US" sz="1000">
                <a:latin typeface="Arial" panose="020B0604020202020204"/>
                <a:sym typeface="+mn-ea"/>
              </a:rPr>
              <a:t>margin-top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之和</a:t>
            </a:r>
            <a:r>
              <a:rPr lang="zh-CN" altLang="zh-TW" sz="1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，而是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值中的较大者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TW" sz="10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>
              <a:lnSpc>
                <a:spcPct val="150000"/>
              </a:lnSpc>
            </a:pP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</a:t>
            </a:r>
            <a:r>
              <a:rPr lang="zh-CN" alt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取两个值中的较大者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种现象被称为相邻块元素垂直外边距的合并</a:t>
            </a:r>
            <a:endParaRPr lang="zh-TW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4039" y="4956556"/>
            <a:ext cx="853440" cy="2103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解决方案:</a:t>
            </a:r>
            <a:endParaRPr lang="zh-TW" sz="1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2429" y="5277866"/>
            <a:ext cx="2075688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尽量只给一个盒子添加</a:t>
            </a:r>
            <a:r>
              <a:rPr lang="en-US" sz="1000">
                <a:solidFill>
                  <a:srgbClr val="FF0000"/>
                </a:solidFill>
                <a:latin typeface="Arial" panose="020B0604020202020204"/>
              </a:rPr>
              <a:t>margin</a:t>
            </a:r>
            <a:r>
              <a:rPr lang="zh-TW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值。</a:t>
            </a:r>
            <a:endParaRPr lang="zh-TW" sz="1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H7TM%C8CRJN~`O6AJN}I26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4895" y="4463415"/>
            <a:ext cx="3871595" cy="21850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2175" y="2024380"/>
            <a:ext cx="5304790" cy="1276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/>
              <a:t>场景：垂直布局 的 块级元素，上下的margin会合并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/>
              <a:t>结果：最终两者距离为margin的最大值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/>
              <a:t>解决方法：避免就好</a:t>
            </a:r>
            <a:endParaRPr lang="zh-CN" altLang="en-US" sz="1400"/>
          </a:p>
          <a:p>
            <a:pPr marL="285750" indent="-285750">
              <a:lnSpc>
                <a:spcPct val="150000"/>
              </a:lnSpc>
            </a:pPr>
            <a:r>
              <a:rPr lang="zh-CN" altLang="en-US" sz="1400"/>
              <a:t> </a:t>
            </a:r>
            <a:r>
              <a:rPr lang="en-US" altLang="zh-CN" sz="1400"/>
              <a:t>        </a:t>
            </a:r>
            <a:r>
              <a:rPr lang="zh-CN" altLang="en-US" sz="1400"/>
              <a:t>只给其中一个盒子设置margin即可</a:t>
            </a:r>
            <a:endParaRPr lang="zh-CN" altLang="en-US" sz="1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5.5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块元素垂直外边距的合并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6349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9" name="矩形 8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63505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矩形 10"/>
            <p:cNvSpPr/>
            <p:nvPr/>
          </p:nvSpPr>
          <p:spPr>
            <a:xfrm>
              <a:off x="1755775" y="1142602"/>
              <a:ext cx="5723042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5.5.2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嵌套块元素垂直外边距的合并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3492" name="矩形 37"/>
          <p:cNvSpPr/>
          <p:nvPr/>
        </p:nvSpPr>
        <p:spPr>
          <a:xfrm>
            <a:off x="1187450" y="5308600"/>
            <a:ext cx="295592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嵌套元素垂直外边距的合并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63493" name="组合 46"/>
          <p:cNvGrpSpPr/>
          <p:nvPr/>
        </p:nvGrpSpPr>
        <p:grpSpPr>
          <a:xfrm>
            <a:off x="831850" y="2562225"/>
            <a:ext cx="3667125" cy="2468563"/>
            <a:chOff x="586626" y="3619911"/>
            <a:chExt cx="1840484" cy="1238735"/>
          </a:xfrm>
        </p:grpSpPr>
        <p:sp>
          <p:nvSpPr>
            <p:cNvPr id="63500" name="矩形 47"/>
            <p:cNvSpPr/>
            <p:nvPr/>
          </p:nvSpPr>
          <p:spPr>
            <a:xfrm>
              <a:off x="586626" y="3713457"/>
              <a:ext cx="1840484" cy="1145189"/>
            </a:xfrm>
            <a:prstGeom prst="rect">
              <a:avLst/>
            </a:prstGeom>
            <a:solidFill>
              <a:srgbClr val="FFC000"/>
            </a:solidFill>
            <a:ln w="247650" cap="flat" cmpd="sng">
              <a:solidFill>
                <a:srgbClr val="BA6D0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501" name="TextBox 48"/>
            <p:cNvSpPr txBox="1"/>
            <p:nvPr/>
          </p:nvSpPr>
          <p:spPr>
            <a:xfrm>
              <a:off x="1308927" y="3619911"/>
              <a:ext cx="109802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外边距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03413" y="2822575"/>
            <a:ext cx="1524000" cy="1133475"/>
            <a:chOff x="903110" y="2366620"/>
            <a:chExt cx="1524000" cy="1132932"/>
          </a:xfrm>
        </p:grpSpPr>
        <p:sp>
          <p:nvSpPr>
            <p:cNvPr id="63498" name="矩形 50"/>
            <p:cNvSpPr/>
            <p:nvPr/>
          </p:nvSpPr>
          <p:spPr>
            <a:xfrm>
              <a:off x="903110" y="2551286"/>
              <a:ext cx="1524000" cy="948266"/>
            </a:xfrm>
            <a:prstGeom prst="rect">
              <a:avLst/>
            </a:prstGeom>
            <a:solidFill>
              <a:srgbClr val="FAFBE5"/>
            </a:solidFill>
            <a:ln w="247650" cap="flat" cmpd="sng">
              <a:solidFill>
                <a:srgbClr val="00AC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499" name="TextBox 51"/>
            <p:cNvSpPr txBox="1"/>
            <p:nvPr/>
          </p:nvSpPr>
          <p:spPr>
            <a:xfrm>
              <a:off x="1240278" y="2366620"/>
              <a:ext cx="109802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外边距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921250" y="2416175"/>
            <a:ext cx="3624263" cy="2897188"/>
            <a:chOff x="4887380" y="2416340"/>
            <a:chExt cx="3624442" cy="2896491"/>
          </a:xfrm>
        </p:grpSpPr>
        <p:sp>
          <p:nvSpPr>
            <p:cNvPr id="63496" name="矩形 21"/>
            <p:cNvSpPr/>
            <p:nvPr/>
          </p:nvSpPr>
          <p:spPr>
            <a:xfrm>
              <a:off x="5237339" y="2562930"/>
              <a:ext cx="3274483" cy="25853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latinLnBrk="1">
                <a:lnSpc>
                  <a:spcPct val="150000"/>
                </a:lnSpc>
              </a:pPr>
              <a:r>
                <a:rPr lang="zh-CN" altLang="zh-CN" dirty="0">
                  <a:latin typeface="Arial" panose="020B0604020202020204" pitchFamily="34" charset="0"/>
                </a:rPr>
                <a:t>对于两个</a:t>
              </a:r>
              <a:r>
                <a:rPr lang="zh-CN" altLang="zh-CN" dirty="0">
                  <a:solidFill>
                    <a:srgbClr val="FF0000"/>
                  </a:solidFill>
                  <a:latin typeface="Arial" panose="020B0604020202020204" pitchFamily="34" charset="0"/>
                </a:rPr>
                <a:t>嵌套关系</a:t>
              </a:r>
              <a:r>
                <a:rPr lang="zh-CN" altLang="zh-CN" dirty="0">
                  <a:latin typeface="Arial" panose="020B0604020202020204" pitchFamily="34" charset="0"/>
                </a:rPr>
                <a:t>的块元素，如果父元素没有</a:t>
              </a:r>
              <a:r>
                <a:rPr lang="zh-CN" altLang="zh-CN" dirty="0">
                  <a:solidFill>
                    <a:srgbClr val="FF0000"/>
                  </a:solidFill>
                  <a:latin typeface="Arial" panose="020B0604020202020204" pitchFamily="34" charset="0"/>
                </a:rPr>
                <a:t>上内边距及边框</a:t>
              </a:r>
              <a:r>
                <a:rPr lang="zh-CN" altLang="zh-CN" dirty="0">
                  <a:latin typeface="Arial" panose="020B0604020202020204" pitchFamily="34" charset="0"/>
                </a:rPr>
                <a:t>，则父元素的上外边距会与子元素的上外边距发生合并，合并后的外边距为</a:t>
              </a:r>
              <a:r>
                <a:rPr lang="zh-CN" altLang="zh-CN" dirty="0">
                  <a:solidFill>
                    <a:srgbClr val="FF0000"/>
                  </a:solidFill>
                  <a:latin typeface="Arial" panose="020B0604020202020204" pitchFamily="34" charset="0"/>
                </a:rPr>
                <a:t>两者中的较大者</a:t>
              </a:r>
              <a:r>
                <a:rPr lang="zh-CN" altLang="en-US" dirty="0">
                  <a:latin typeface="Arial" panose="020B0604020202020204" pitchFamily="34" charset="0"/>
                </a:rPr>
                <a:t>。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" name="圆角矩形标注 22"/>
            <p:cNvSpPr/>
            <p:nvPr/>
          </p:nvSpPr>
          <p:spPr bwMode="auto">
            <a:xfrm rot="5400000">
              <a:off x="5251354" y="2052366"/>
              <a:ext cx="2896491" cy="3624439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1.38889E-6 -0.0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742696" y="4474718"/>
            <a:ext cx="7284720" cy="1737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对于两个嵌套关系（父子关系）的块元素，</a:t>
            </a:r>
            <a:r>
              <a:rPr lang="zh-CN" altLang="zh-TW" sz="1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父元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素有上外边距同时子元素也有上外边距，此时父元素会塌陷较大的外边距值。</a:t>
            </a:r>
            <a:endParaRPr lang="zh-TW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/>
            <a:endParaRPr lang="zh-TW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X8~O[2V)C]]5%NY24M%X%6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4665" y="4731385"/>
            <a:ext cx="4908550" cy="1917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7980" y="1308735"/>
            <a:ext cx="8274050" cy="298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外</a:t>
            </a:r>
            <a:r>
              <a:rPr sz="14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边距折叠现</a:t>
            </a:r>
            <a:r>
              <a:rPr sz="14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象 – ② 塌</a:t>
            </a:r>
            <a:r>
              <a:rPr sz="14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陷现</a:t>
            </a:r>
            <a:r>
              <a:rPr sz="14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象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tabLst>
                <a:tab pos="372110" algn="l"/>
              </a:tabLst>
            </a:pPr>
            <a:r>
              <a:rPr sz="140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sz="140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z="1400"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场景</a:t>
            </a:r>
            <a:r>
              <a:rPr sz="1400"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r>
              <a:rPr sz="1400" spc="-1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互相嵌</a:t>
            </a:r>
            <a:r>
              <a:rPr sz="1400" spc="2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套 </a:t>
            </a:r>
            <a:r>
              <a:rPr sz="1400" spc="2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的 </a:t>
            </a:r>
            <a:r>
              <a:rPr sz="1400" spc="-1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块级元素</a:t>
            </a:r>
            <a:r>
              <a:rPr sz="1400"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，</a:t>
            </a:r>
            <a:r>
              <a:rPr sz="1400"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子元素</a:t>
            </a:r>
            <a:r>
              <a:rPr sz="1400" spc="2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的 </a:t>
            </a:r>
            <a:r>
              <a:rPr sz="1400" spc="20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margin-top</a:t>
            </a:r>
            <a:r>
              <a:rPr sz="1400" spc="1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会作用在父元素</a:t>
            </a:r>
            <a:r>
              <a:rPr sz="1400"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上</a:t>
            </a:r>
            <a:endParaRPr sz="14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72110" algn="l"/>
              </a:tabLst>
            </a:pPr>
            <a:r>
              <a:rPr sz="140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sz="140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z="1400"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结果</a:t>
            </a:r>
            <a:r>
              <a:rPr sz="1400"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r>
              <a:rPr sz="1400"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导致父元素一起往下移</a:t>
            </a:r>
            <a:r>
              <a:rPr sz="1400"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动</a:t>
            </a:r>
            <a:endParaRPr sz="14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72110" algn="l"/>
              </a:tabLst>
            </a:pPr>
            <a:r>
              <a:rPr sz="140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sz="140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z="1400"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解决方法</a:t>
            </a:r>
            <a:r>
              <a:rPr sz="1400"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endParaRPr sz="1400">
              <a:latin typeface="PMingLiU"/>
              <a:cs typeface="PMingLiU"/>
            </a:endParaRPr>
          </a:p>
          <a:p>
            <a:pPr lvl="1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400" spc="90" dirty="0">
                <a:latin typeface="PMingLiU"/>
                <a:cs typeface="PMingLiU"/>
                <a:sym typeface="+mn-ea"/>
              </a:rPr>
              <a:t>1.</a:t>
            </a:r>
            <a:r>
              <a:rPr sz="1400" spc="-20" dirty="0">
                <a:latin typeface="PMingLiU"/>
                <a:cs typeface="PMingLiU"/>
                <a:sym typeface="+mn-ea"/>
              </a:rPr>
              <a:t>给父元素设置</a:t>
            </a:r>
            <a:r>
              <a:rPr sz="1400" spc="170" dirty="0">
                <a:latin typeface="PMingLiU"/>
                <a:cs typeface="PMingLiU"/>
                <a:sym typeface="+mn-ea"/>
              </a:rPr>
              <a:t>border-</a:t>
            </a:r>
            <a:r>
              <a:rPr sz="1400" spc="175" dirty="0">
                <a:latin typeface="PMingLiU"/>
                <a:cs typeface="PMingLiU"/>
                <a:sym typeface="+mn-ea"/>
              </a:rPr>
              <a:t>top</a:t>
            </a:r>
            <a:r>
              <a:rPr sz="1400" spc="50" dirty="0">
                <a:latin typeface="PMingLiU"/>
                <a:cs typeface="PMingLiU"/>
                <a:sym typeface="+mn-ea"/>
              </a:rPr>
              <a:t> 或者 </a:t>
            </a:r>
            <a:r>
              <a:rPr sz="1400" spc="190" dirty="0">
                <a:latin typeface="PMingLiU"/>
                <a:cs typeface="PMingLiU"/>
                <a:sym typeface="+mn-ea"/>
              </a:rPr>
              <a:t>padding-</a:t>
            </a:r>
            <a:r>
              <a:rPr sz="1400" spc="120" dirty="0">
                <a:latin typeface="PMingLiU"/>
                <a:cs typeface="PMingLiU"/>
                <a:sym typeface="+mn-ea"/>
              </a:rPr>
              <a:t>top（</a:t>
            </a:r>
            <a:r>
              <a:rPr sz="1400" spc="-20" dirty="0">
                <a:latin typeface="PMingLiU"/>
                <a:cs typeface="PMingLiU"/>
                <a:sym typeface="+mn-ea"/>
              </a:rPr>
              <a:t>分隔父子元素的</a:t>
            </a:r>
            <a:r>
              <a:rPr sz="1400" spc="165" dirty="0">
                <a:latin typeface="PMingLiU"/>
                <a:cs typeface="PMingLiU"/>
                <a:sym typeface="+mn-ea"/>
              </a:rPr>
              <a:t>margin-</a:t>
            </a:r>
            <a:r>
              <a:rPr sz="1400" spc="105" dirty="0">
                <a:latin typeface="PMingLiU"/>
                <a:cs typeface="PMingLiU"/>
                <a:sym typeface="+mn-ea"/>
              </a:rPr>
              <a:t>top）</a:t>
            </a:r>
            <a:endParaRPr sz="1400">
              <a:latin typeface="PMingLiU"/>
              <a:cs typeface="PMingLiU"/>
            </a:endParaRPr>
          </a:p>
          <a:p>
            <a:pPr lvl="1">
              <a:lnSpc>
                <a:spcPct val="100000"/>
              </a:lnSpc>
              <a:spcBef>
                <a:spcPts val="1175"/>
              </a:spcBef>
              <a:tabLst>
                <a:tab pos="731520" algn="l"/>
              </a:tabLst>
            </a:pPr>
            <a:r>
              <a:rPr sz="1400" spc="90" dirty="0">
                <a:latin typeface="PMingLiU"/>
                <a:cs typeface="PMingLiU"/>
                <a:sym typeface="+mn-ea"/>
              </a:rPr>
              <a:t>2.</a:t>
            </a:r>
            <a:r>
              <a:rPr sz="1400" spc="-20" dirty="0">
                <a:latin typeface="PMingLiU"/>
                <a:cs typeface="PMingLiU"/>
                <a:sym typeface="+mn-ea"/>
              </a:rPr>
              <a:t>给父元素设置</a:t>
            </a:r>
            <a:r>
              <a:rPr sz="1400" spc="130" dirty="0">
                <a:latin typeface="PMingLiU"/>
                <a:cs typeface="PMingLiU"/>
                <a:sym typeface="+mn-ea"/>
              </a:rPr>
              <a:t>overflow：hidden</a:t>
            </a:r>
            <a:endParaRPr sz="1400">
              <a:latin typeface="PMingLiU"/>
              <a:cs typeface="PMingLiU"/>
            </a:endParaRPr>
          </a:p>
          <a:p>
            <a:pPr lvl="1">
              <a:lnSpc>
                <a:spcPct val="100000"/>
              </a:lnSpc>
              <a:spcBef>
                <a:spcPts val="1175"/>
              </a:spcBef>
              <a:tabLst>
                <a:tab pos="731520" algn="l"/>
              </a:tabLst>
            </a:pPr>
            <a:r>
              <a:rPr sz="1400" spc="90" dirty="0">
                <a:latin typeface="PMingLiU"/>
                <a:cs typeface="PMingLiU"/>
                <a:sym typeface="+mn-ea"/>
              </a:rPr>
              <a:t>3.</a:t>
            </a:r>
            <a:r>
              <a:rPr sz="1400" spc="-20" dirty="0">
                <a:latin typeface="PMingLiU"/>
                <a:cs typeface="PMingLiU"/>
                <a:sym typeface="+mn-ea"/>
              </a:rPr>
              <a:t>转换成行内块元</a:t>
            </a:r>
            <a:r>
              <a:rPr sz="1400" spc="-50" dirty="0">
                <a:latin typeface="PMingLiU"/>
                <a:cs typeface="PMingLiU"/>
                <a:sym typeface="+mn-ea"/>
              </a:rPr>
              <a:t>素</a:t>
            </a:r>
            <a:endParaRPr sz="1400">
              <a:latin typeface="PMingLiU"/>
              <a:cs typeface="PMingLiU"/>
            </a:endParaRPr>
          </a:p>
          <a:p>
            <a:pPr lvl="1">
              <a:lnSpc>
                <a:spcPct val="100000"/>
              </a:lnSpc>
              <a:spcBef>
                <a:spcPts val="1175"/>
              </a:spcBef>
              <a:tabLst>
                <a:tab pos="731520" algn="l"/>
              </a:tabLst>
            </a:pPr>
            <a:r>
              <a:rPr sz="1400" spc="90" dirty="0">
                <a:latin typeface="PMingLiU"/>
                <a:cs typeface="PMingLiU"/>
                <a:sym typeface="+mn-ea"/>
              </a:rPr>
              <a:t>4.</a:t>
            </a:r>
            <a:r>
              <a:rPr sz="1400" spc="-20" dirty="0">
                <a:latin typeface="PMingLiU"/>
                <a:cs typeface="PMingLiU"/>
                <a:sym typeface="+mn-ea"/>
              </a:rPr>
              <a:t>设置浮</a:t>
            </a:r>
            <a:r>
              <a:rPr sz="1400" spc="-50" dirty="0">
                <a:latin typeface="PMingLiU"/>
                <a:cs typeface="PMingLiU"/>
                <a:sym typeface="+mn-ea"/>
              </a:rPr>
              <a:t>动</a:t>
            </a:r>
            <a:endParaRPr lang="zh-CN" altLang="en-US" sz="1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5.1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认识盒子模型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154238" y="1120775"/>
            <a:ext cx="7169150" cy="4635500"/>
            <a:chOff x="2380286" y="623888"/>
            <a:chExt cx="7169491" cy="4635500"/>
          </a:xfrm>
        </p:grpSpPr>
        <p:pic>
          <p:nvPicPr>
            <p:cNvPr id="10245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80286" y="623888"/>
              <a:ext cx="7169491" cy="4635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6" name="Text Box 7"/>
            <p:cNvSpPr txBox="1"/>
            <p:nvPr/>
          </p:nvSpPr>
          <p:spPr>
            <a:xfrm>
              <a:off x="4250839" y="1989138"/>
              <a:ext cx="4043362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什么是盒子模型？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7" name="Picture 8" descr="问小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2901950"/>
            <a:ext cx="3411537" cy="3525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8600" y="1534160"/>
            <a:ext cx="8597265" cy="2263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spcAft>
                <a:spcPts val="1540"/>
              </a:spcAft>
            </a:pPr>
            <a:r>
              <a:rPr lang="en-US" sz="1400" b="1">
                <a:solidFill>
                  <a:srgbClr val="595959"/>
                </a:solidFill>
                <a:latin typeface="Times New Roman" panose="02020603050405020304"/>
                <a:sym typeface="+mn-ea"/>
              </a:rPr>
              <a:t>CSS</a:t>
            </a:r>
            <a:r>
              <a:rPr lang="zh-TW" sz="1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属性书写顺序（重点）</a:t>
            </a:r>
            <a:endParaRPr lang="zh-TW" sz="14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>
              <a:spcAft>
                <a:spcPts val="910"/>
              </a:spcAft>
            </a:pPr>
            <a:r>
              <a:rPr lang="zh-TW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建议遵循以下顺序：</a:t>
            </a:r>
            <a:endParaRPr lang="zh-TW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>
              <a:spcAft>
                <a:spcPts val="910"/>
              </a:spcAft>
            </a:pP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1. </a:t>
            </a:r>
            <a:r>
              <a:rPr lang="zh-TW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布局定位属性</a:t>
            </a:r>
            <a:r>
              <a:rPr lang="zh-TW" sz="1400">
                <a:solidFill>
                  <a:srgbClr val="262626"/>
                </a:solidFill>
                <a:latin typeface="宋体" panose="02010600030101010101" pitchFamily="2" charset="-122"/>
                <a:sym typeface="+mn-ea"/>
              </a:rPr>
              <a:t>：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display/position/float/clear/visibility/overflow </a:t>
            </a:r>
            <a:r>
              <a:rPr lang="zh-TW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（建议 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display </a:t>
            </a:r>
            <a:r>
              <a:rPr lang="zh-TW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第一个写，毕竟关系到模式）</a:t>
            </a:r>
            <a:endParaRPr lang="zh-TW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>
              <a:spcAft>
                <a:spcPts val="910"/>
              </a:spcAft>
            </a:pP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2. </a:t>
            </a:r>
            <a:r>
              <a:rPr lang="zh-TW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自身属性：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width </a:t>
            </a:r>
            <a:r>
              <a:rPr lang="zh-TW" sz="1400">
                <a:solidFill>
                  <a:srgbClr val="262626"/>
                </a:solidFill>
                <a:latin typeface="Arial" panose="020B0604020202020204"/>
                <a:ea typeface="Arial" panose="020B0604020202020204"/>
                <a:sym typeface="+mn-ea"/>
              </a:rPr>
              <a:t>/ 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height </a:t>
            </a:r>
            <a:r>
              <a:rPr lang="zh-TW" sz="1400">
                <a:solidFill>
                  <a:srgbClr val="262626"/>
                </a:solidFill>
                <a:latin typeface="Arial" panose="020B0604020202020204"/>
                <a:ea typeface="Arial" panose="020B0604020202020204"/>
                <a:sym typeface="+mn-ea"/>
              </a:rPr>
              <a:t>/ 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margin </a:t>
            </a:r>
            <a:r>
              <a:rPr lang="zh-TW" sz="1400">
                <a:solidFill>
                  <a:srgbClr val="262626"/>
                </a:solidFill>
                <a:latin typeface="Arial" panose="020B0604020202020204"/>
                <a:ea typeface="Arial" panose="020B0604020202020204"/>
                <a:sym typeface="+mn-ea"/>
              </a:rPr>
              <a:t>/ 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padding </a:t>
            </a:r>
            <a:r>
              <a:rPr lang="zh-TW" sz="1400">
                <a:solidFill>
                  <a:srgbClr val="262626"/>
                </a:solidFill>
                <a:latin typeface="Arial" panose="020B0604020202020204"/>
                <a:ea typeface="Arial" panose="020B0604020202020204"/>
                <a:sym typeface="+mn-ea"/>
              </a:rPr>
              <a:t>/ 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border / background</a:t>
            </a:r>
            <a:endParaRPr lang="en-US" sz="1400">
              <a:solidFill>
                <a:srgbClr val="262626"/>
              </a:solidFill>
              <a:latin typeface="Arial" panose="020B0604020202020204"/>
            </a:endParaRPr>
          </a:p>
          <a:p>
            <a:pPr indent="0" algn="just">
              <a:spcAft>
                <a:spcPts val="910"/>
              </a:spcAft>
            </a:pP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3. </a:t>
            </a:r>
            <a:r>
              <a:rPr lang="zh-TW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文本属性：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color </a:t>
            </a:r>
            <a:r>
              <a:rPr lang="zh-TW" sz="1400">
                <a:solidFill>
                  <a:srgbClr val="262626"/>
                </a:solidFill>
                <a:latin typeface="Arial" panose="020B0604020202020204"/>
                <a:ea typeface="Arial" panose="020B0604020202020204"/>
                <a:sym typeface="+mn-ea"/>
              </a:rPr>
              <a:t>/ 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font </a:t>
            </a:r>
            <a:r>
              <a:rPr lang="zh-TW" sz="1400">
                <a:solidFill>
                  <a:srgbClr val="262626"/>
                </a:solidFill>
                <a:latin typeface="Arial" panose="020B0604020202020204"/>
                <a:ea typeface="Arial" panose="020B0604020202020204"/>
                <a:sym typeface="+mn-ea"/>
              </a:rPr>
              <a:t>/ 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text-decoration </a:t>
            </a:r>
            <a:r>
              <a:rPr lang="zh-TW" sz="1400">
                <a:solidFill>
                  <a:srgbClr val="262626"/>
                </a:solidFill>
                <a:latin typeface="Arial" panose="020B0604020202020204"/>
                <a:ea typeface="Arial" panose="020B0604020202020204"/>
                <a:sym typeface="+mn-ea"/>
              </a:rPr>
              <a:t>/ 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text-align </a:t>
            </a:r>
            <a:r>
              <a:rPr lang="zh-TW" sz="1400">
                <a:solidFill>
                  <a:srgbClr val="262626"/>
                </a:solidFill>
                <a:latin typeface="Arial" panose="020B0604020202020204"/>
                <a:ea typeface="Arial" panose="020B0604020202020204"/>
                <a:sym typeface="+mn-ea"/>
              </a:rPr>
              <a:t>/ 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vertical-align </a:t>
            </a:r>
            <a:r>
              <a:rPr lang="zh-TW" sz="1400">
                <a:solidFill>
                  <a:srgbClr val="262626"/>
                </a:solidFill>
                <a:latin typeface="Arial" panose="020B0604020202020204"/>
                <a:ea typeface="Arial" panose="020B0604020202020204"/>
                <a:sym typeface="+mn-ea"/>
              </a:rPr>
              <a:t>/ 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white- space </a:t>
            </a:r>
            <a:r>
              <a:rPr lang="zh-TW" sz="1400">
                <a:solidFill>
                  <a:srgbClr val="262626"/>
                </a:solidFill>
                <a:latin typeface="Arial" panose="020B0604020202020204"/>
                <a:ea typeface="Arial" panose="020B0604020202020204"/>
                <a:sym typeface="+mn-ea"/>
              </a:rPr>
              <a:t>/ 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break-word</a:t>
            </a:r>
            <a:endParaRPr lang="en-US" sz="1400">
              <a:solidFill>
                <a:srgbClr val="262626"/>
              </a:solidFill>
              <a:latin typeface="Arial" panose="020B0604020202020204"/>
            </a:endParaRPr>
          </a:p>
          <a:p>
            <a:pPr indent="0" algn="just"/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4. </a:t>
            </a:r>
            <a:r>
              <a:rPr lang="zh-TW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其他属性（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CSS3</a:t>
            </a:r>
            <a:r>
              <a:rPr lang="en-US" sz="1400">
                <a:solidFill>
                  <a:srgbClr val="262626"/>
                </a:solidFill>
                <a:latin typeface="宋体" panose="02010600030101010101" pitchFamily="2" charset="-122"/>
                <a:sym typeface="+mn-ea"/>
              </a:rPr>
              <a:t>）</a:t>
            </a:r>
            <a:r>
              <a:rPr lang="zh-CN" altLang="en-US" sz="1400">
                <a:solidFill>
                  <a:srgbClr val="262626"/>
                </a:solidFill>
                <a:latin typeface="宋体" panose="02010600030101010101" pitchFamily="2" charset="-122"/>
                <a:sym typeface="+mn-ea"/>
              </a:rPr>
              <a:t>：</a:t>
            </a:r>
            <a:r>
              <a:rPr lang="en-US" sz="1400">
                <a:solidFill>
                  <a:srgbClr val="262626"/>
                </a:solidFill>
                <a:latin typeface="Arial" panose="020B0604020202020204"/>
                <a:sym typeface="+mn-ea"/>
              </a:rPr>
              <a:t> content/cursor / border-radius / box-shadow/text-shadow / background:linear-gradient ...</a:t>
            </a:r>
            <a:endParaRPr lang="zh-CN" altLang="en-US" sz="14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标题 1"/>
          <p:cNvSpPr/>
          <p:nvPr/>
        </p:nvSpPr>
        <p:spPr>
          <a:xfrm>
            <a:off x="1631950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5.6 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阶段案例</a:t>
            </a: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制作音乐排行榜</a:t>
            </a:r>
            <a:endParaRPr lang="zh-CN" altLang="en-US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6451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6875" y="2593975"/>
            <a:ext cx="4937125" cy="370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 bwMode="auto">
          <a:xfrm>
            <a:off x="688975" y="2289175"/>
            <a:ext cx="3248025" cy="345598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4517" name="Group 9"/>
          <p:cNvGrpSpPr>
            <a:grpSpLocks noChangeAspect="1"/>
          </p:cNvGrpSpPr>
          <p:nvPr/>
        </p:nvGrpSpPr>
        <p:grpSpPr>
          <a:xfrm>
            <a:off x="606425" y="1689100"/>
            <a:ext cx="1579563" cy="1289050"/>
            <a:chOff x="4410" y="748"/>
            <a:chExt cx="1246" cy="1017"/>
          </a:xfrm>
        </p:grpSpPr>
        <p:sp>
          <p:nvSpPr>
            <p:cNvPr id="64521" name="AutoShape 8"/>
            <p:cNvSpPr>
              <a:spLocks noChangeAspect="1" noTextEdit="1"/>
            </p:cNvSpPr>
            <p:nvPr/>
          </p:nvSpPr>
          <p:spPr>
            <a:xfrm>
              <a:off x="4410" y="748"/>
              <a:ext cx="1246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410" y="748"/>
              <a:ext cx="748" cy="1017"/>
            </a:xfrm>
            <a:custGeom>
              <a:avLst/>
              <a:gdLst>
                <a:gd name="T0" fmla="*/ 639 w 1495"/>
                <a:gd name="T1" fmla="*/ 2027 h 2034"/>
                <a:gd name="T2" fmla="*/ 682 w 1495"/>
                <a:gd name="T3" fmla="*/ 2016 h 2034"/>
                <a:gd name="T4" fmla="*/ 724 w 1495"/>
                <a:gd name="T5" fmla="*/ 2005 h 2034"/>
                <a:gd name="T6" fmla="*/ 767 w 1495"/>
                <a:gd name="T7" fmla="*/ 1994 h 2034"/>
                <a:gd name="T8" fmla="*/ 810 w 1495"/>
                <a:gd name="T9" fmla="*/ 1982 h 2034"/>
                <a:gd name="T10" fmla="*/ 1329 w 1495"/>
                <a:gd name="T11" fmla="*/ 1728 h 2034"/>
                <a:gd name="T12" fmla="*/ 1426 w 1495"/>
                <a:gd name="T13" fmla="*/ 940 h 2034"/>
                <a:gd name="T14" fmla="*/ 1372 w 1495"/>
                <a:gd name="T15" fmla="*/ 958 h 2034"/>
                <a:gd name="T16" fmla="*/ 1316 w 1495"/>
                <a:gd name="T17" fmla="*/ 976 h 2034"/>
                <a:gd name="T18" fmla="*/ 1261 w 1495"/>
                <a:gd name="T19" fmla="*/ 993 h 2034"/>
                <a:gd name="T20" fmla="*/ 1206 w 1495"/>
                <a:gd name="T21" fmla="*/ 1010 h 2034"/>
                <a:gd name="T22" fmla="*/ 1150 w 1495"/>
                <a:gd name="T23" fmla="*/ 1027 h 2034"/>
                <a:gd name="T24" fmla="*/ 1216 w 1495"/>
                <a:gd name="T25" fmla="*/ 1000 h 2034"/>
                <a:gd name="T26" fmla="*/ 1281 w 1495"/>
                <a:gd name="T27" fmla="*/ 971 h 2034"/>
                <a:gd name="T28" fmla="*/ 1345 w 1495"/>
                <a:gd name="T29" fmla="*/ 941 h 2034"/>
                <a:gd name="T30" fmla="*/ 1410 w 1495"/>
                <a:gd name="T31" fmla="*/ 910 h 2034"/>
                <a:gd name="T32" fmla="*/ 1473 w 1495"/>
                <a:gd name="T33" fmla="*/ 875 h 2034"/>
                <a:gd name="T34" fmla="*/ 1247 w 1495"/>
                <a:gd name="T35" fmla="*/ 540 h 2034"/>
                <a:gd name="T36" fmla="*/ 1207 w 1495"/>
                <a:gd name="T37" fmla="*/ 554 h 2034"/>
                <a:gd name="T38" fmla="*/ 1165 w 1495"/>
                <a:gd name="T39" fmla="*/ 567 h 2034"/>
                <a:gd name="T40" fmla="*/ 1124 w 1495"/>
                <a:gd name="T41" fmla="*/ 580 h 2034"/>
                <a:gd name="T42" fmla="*/ 1082 w 1495"/>
                <a:gd name="T43" fmla="*/ 594 h 2034"/>
                <a:gd name="T44" fmla="*/ 1041 w 1495"/>
                <a:gd name="T45" fmla="*/ 607 h 2034"/>
                <a:gd name="T46" fmla="*/ 1017 w 1495"/>
                <a:gd name="T47" fmla="*/ 615 h 2034"/>
                <a:gd name="T48" fmla="*/ 992 w 1495"/>
                <a:gd name="T49" fmla="*/ 623 h 2034"/>
                <a:gd name="T50" fmla="*/ 989 w 1495"/>
                <a:gd name="T51" fmla="*/ 618 h 2034"/>
                <a:gd name="T52" fmla="*/ 1036 w 1495"/>
                <a:gd name="T53" fmla="*/ 590 h 2034"/>
                <a:gd name="T54" fmla="*/ 1082 w 1495"/>
                <a:gd name="T55" fmla="*/ 561 h 2034"/>
                <a:gd name="T56" fmla="*/ 1127 w 1495"/>
                <a:gd name="T57" fmla="*/ 533 h 2034"/>
                <a:gd name="T58" fmla="*/ 1173 w 1495"/>
                <a:gd name="T59" fmla="*/ 504 h 2034"/>
                <a:gd name="T60" fmla="*/ 1220 w 1495"/>
                <a:gd name="T61" fmla="*/ 477 h 2034"/>
                <a:gd name="T62" fmla="*/ 456 w 1495"/>
                <a:gd name="T63" fmla="*/ 434 h 2034"/>
                <a:gd name="T64" fmla="*/ 180 w 1495"/>
                <a:gd name="T65" fmla="*/ 365 h 2034"/>
                <a:gd name="T66" fmla="*/ 249 w 1495"/>
                <a:gd name="T67" fmla="*/ 667 h 2034"/>
                <a:gd name="T68" fmla="*/ 287 w 1495"/>
                <a:gd name="T69" fmla="*/ 658 h 2034"/>
                <a:gd name="T70" fmla="*/ 325 w 1495"/>
                <a:gd name="T71" fmla="*/ 647 h 2034"/>
                <a:gd name="T72" fmla="*/ 364 w 1495"/>
                <a:gd name="T73" fmla="*/ 638 h 2034"/>
                <a:gd name="T74" fmla="*/ 402 w 1495"/>
                <a:gd name="T75" fmla="*/ 629 h 2034"/>
                <a:gd name="T76" fmla="*/ 441 w 1495"/>
                <a:gd name="T77" fmla="*/ 620 h 2034"/>
                <a:gd name="T78" fmla="*/ 424 w 1495"/>
                <a:gd name="T79" fmla="*/ 636 h 2034"/>
                <a:gd name="T80" fmla="*/ 379 w 1495"/>
                <a:gd name="T81" fmla="*/ 665 h 2034"/>
                <a:gd name="T82" fmla="*/ 334 w 1495"/>
                <a:gd name="T83" fmla="*/ 695 h 2034"/>
                <a:gd name="T84" fmla="*/ 302 w 1495"/>
                <a:gd name="T85" fmla="*/ 715 h 2034"/>
                <a:gd name="T86" fmla="*/ 269 w 1495"/>
                <a:gd name="T87" fmla="*/ 735 h 2034"/>
                <a:gd name="T88" fmla="*/ 249 w 1495"/>
                <a:gd name="T89" fmla="*/ 847 h 2034"/>
                <a:gd name="T90" fmla="*/ 180 w 1495"/>
                <a:gd name="T91" fmla="*/ 1358 h 2034"/>
                <a:gd name="T92" fmla="*/ 154 w 1495"/>
                <a:gd name="T93" fmla="*/ 1624 h 2034"/>
                <a:gd name="T94" fmla="*/ 222 w 1495"/>
                <a:gd name="T95" fmla="*/ 1611 h 2034"/>
                <a:gd name="T96" fmla="*/ 290 w 1495"/>
                <a:gd name="T97" fmla="*/ 1599 h 2034"/>
                <a:gd name="T98" fmla="*/ 358 w 1495"/>
                <a:gd name="T99" fmla="*/ 1586 h 2034"/>
                <a:gd name="T100" fmla="*/ 425 w 1495"/>
                <a:gd name="T101" fmla="*/ 1572 h 2034"/>
                <a:gd name="T102" fmla="*/ 493 w 1495"/>
                <a:gd name="T103" fmla="*/ 1557 h 2034"/>
                <a:gd name="T104" fmla="*/ 433 w 1495"/>
                <a:gd name="T105" fmla="*/ 1591 h 2034"/>
                <a:gd name="T106" fmla="*/ 374 w 1495"/>
                <a:gd name="T107" fmla="*/ 1625 h 2034"/>
                <a:gd name="T108" fmla="*/ 314 w 1495"/>
                <a:gd name="T109" fmla="*/ 1660 h 2034"/>
                <a:gd name="T110" fmla="*/ 256 w 1495"/>
                <a:gd name="T111" fmla="*/ 1695 h 2034"/>
                <a:gd name="T112" fmla="*/ 197 w 1495"/>
                <a:gd name="T113" fmla="*/ 1731 h 2034"/>
                <a:gd name="T114" fmla="*/ 176 w 1495"/>
                <a:gd name="T115" fmla="*/ 1748 h 2034"/>
                <a:gd name="T116" fmla="*/ 174 w 1495"/>
                <a:gd name="T117" fmla="*/ 1754 h 2034"/>
                <a:gd name="T118" fmla="*/ 173 w 1495"/>
                <a:gd name="T119" fmla="*/ 1755 h 2034"/>
                <a:gd name="T120" fmla="*/ 172 w 1495"/>
                <a:gd name="T121" fmla="*/ 1770 h 2034"/>
                <a:gd name="T122" fmla="*/ 170 w 1495"/>
                <a:gd name="T123" fmla="*/ 1788 h 2034"/>
                <a:gd name="T124" fmla="*/ 180 w 1495"/>
                <a:gd name="T125" fmla="*/ 1799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5" h="2034">
                  <a:moveTo>
                    <a:pt x="610" y="2034"/>
                  </a:moveTo>
                  <a:lnTo>
                    <a:pt x="624" y="2031"/>
                  </a:lnTo>
                  <a:lnTo>
                    <a:pt x="639" y="2027"/>
                  </a:lnTo>
                  <a:lnTo>
                    <a:pt x="653" y="2024"/>
                  </a:lnTo>
                  <a:lnTo>
                    <a:pt x="667" y="2020"/>
                  </a:lnTo>
                  <a:lnTo>
                    <a:pt x="682" y="2016"/>
                  </a:lnTo>
                  <a:lnTo>
                    <a:pt x="696" y="2012"/>
                  </a:lnTo>
                  <a:lnTo>
                    <a:pt x="711" y="2009"/>
                  </a:lnTo>
                  <a:lnTo>
                    <a:pt x="724" y="2005"/>
                  </a:lnTo>
                  <a:lnTo>
                    <a:pt x="738" y="2001"/>
                  </a:lnTo>
                  <a:lnTo>
                    <a:pt x="753" y="1997"/>
                  </a:lnTo>
                  <a:lnTo>
                    <a:pt x="767" y="1994"/>
                  </a:lnTo>
                  <a:lnTo>
                    <a:pt x="781" y="1989"/>
                  </a:lnTo>
                  <a:lnTo>
                    <a:pt x="795" y="1986"/>
                  </a:lnTo>
                  <a:lnTo>
                    <a:pt x="810" y="1982"/>
                  </a:lnTo>
                  <a:lnTo>
                    <a:pt x="823" y="1978"/>
                  </a:lnTo>
                  <a:lnTo>
                    <a:pt x="837" y="1974"/>
                  </a:lnTo>
                  <a:lnTo>
                    <a:pt x="1329" y="1728"/>
                  </a:lnTo>
                  <a:lnTo>
                    <a:pt x="1073" y="1183"/>
                  </a:lnTo>
                  <a:lnTo>
                    <a:pt x="1444" y="934"/>
                  </a:lnTo>
                  <a:lnTo>
                    <a:pt x="1426" y="940"/>
                  </a:lnTo>
                  <a:lnTo>
                    <a:pt x="1407" y="946"/>
                  </a:lnTo>
                  <a:lnTo>
                    <a:pt x="1390" y="953"/>
                  </a:lnTo>
                  <a:lnTo>
                    <a:pt x="1372" y="958"/>
                  </a:lnTo>
                  <a:lnTo>
                    <a:pt x="1353" y="964"/>
                  </a:lnTo>
                  <a:lnTo>
                    <a:pt x="1335" y="970"/>
                  </a:lnTo>
                  <a:lnTo>
                    <a:pt x="1316" y="976"/>
                  </a:lnTo>
                  <a:lnTo>
                    <a:pt x="1298" y="981"/>
                  </a:lnTo>
                  <a:lnTo>
                    <a:pt x="1279" y="987"/>
                  </a:lnTo>
                  <a:lnTo>
                    <a:pt x="1261" y="993"/>
                  </a:lnTo>
                  <a:lnTo>
                    <a:pt x="1243" y="999"/>
                  </a:lnTo>
                  <a:lnTo>
                    <a:pt x="1224" y="1004"/>
                  </a:lnTo>
                  <a:lnTo>
                    <a:pt x="1206" y="1010"/>
                  </a:lnTo>
                  <a:lnTo>
                    <a:pt x="1187" y="1016"/>
                  </a:lnTo>
                  <a:lnTo>
                    <a:pt x="1169" y="1022"/>
                  </a:lnTo>
                  <a:lnTo>
                    <a:pt x="1150" y="1027"/>
                  </a:lnTo>
                  <a:lnTo>
                    <a:pt x="1172" y="1018"/>
                  </a:lnTo>
                  <a:lnTo>
                    <a:pt x="1194" y="1009"/>
                  </a:lnTo>
                  <a:lnTo>
                    <a:pt x="1216" y="1000"/>
                  </a:lnTo>
                  <a:lnTo>
                    <a:pt x="1237" y="991"/>
                  </a:lnTo>
                  <a:lnTo>
                    <a:pt x="1259" y="981"/>
                  </a:lnTo>
                  <a:lnTo>
                    <a:pt x="1281" y="971"/>
                  </a:lnTo>
                  <a:lnTo>
                    <a:pt x="1302" y="962"/>
                  </a:lnTo>
                  <a:lnTo>
                    <a:pt x="1323" y="951"/>
                  </a:lnTo>
                  <a:lnTo>
                    <a:pt x="1345" y="941"/>
                  </a:lnTo>
                  <a:lnTo>
                    <a:pt x="1367" y="931"/>
                  </a:lnTo>
                  <a:lnTo>
                    <a:pt x="1388" y="920"/>
                  </a:lnTo>
                  <a:lnTo>
                    <a:pt x="1410" y="910"/>
                  </a:lnTo>
                  <a:lnTo>
                    <a:pt x="1430" y="898"/>
                  </a:lnTo>
                  <a:lnTo>
                    <a:pt x="1452" y="887"/>
                  </a:lnTo>
                  <a:lnTo>
                    <a:pt x="1473" y="875"/>
                  </a:lnTo>
                  <a:lnTo>
                    <a:pt x="1495" y="864"/>
                  </a:lnTo>
                  <a:lnTo>
                    <a:pt x="1261" y="536"/>
                  </a:lnTo>
                  <a:lnTo>
                    <a:pt x="1247" y="540"/>
                  </a:lnTo>
                  <a:lnTo>
                    <a:pt x="1233" y="545"/>
                  </a:lnTo>
                  <a:lnTo>
                    <a:pt x="1220" y="549"/>
                  </a:lnTo>
                  <a:lnTo>
                    <a:pt x="1207" y="554"/>
                  </a:lnTo>
                  <a:lnTo>
                    <a:pt x="1193" y="559"/>
                  </a:lnTo>
                  <a:lnTo>
                    <a:pt x="1179" y="563"/>
                  </a:lnTo>
                  <a:lnTo>
                    <a:pt x="1165" y="567"/>
                  </a:lnTo>
                  <a:lnTo>
                    <a:pt x="1152" y="571"/>
                  </a:lnTo>
                  <a:lnTo>
                    <a:pt x="1138" y="576"/>
                  </a:lnTo>
                  <a:lnTo>
                    <a:pt x="1124" y="580"/>
                  </a:lnTo>
                  <a:lnTo>
                    <a:pt x="1110" y="585"/>
                  </a:lnTo>
                  <a:lnTo>
                    <a:pt x="1096" y="590"/>
                  </a:lnTo>
                  <a:lnTo>
                    <a:pt x="1082" y="594"/>
                  </a:lnTo>
                  <a:lnTo>
                    <a:pt x="1069" y="598"/>
                  </a:lnTo>
                  <a:lnTo>
                    <a:pt x="1055" y="602"/>
                  </a:lnTo>
                  <a:lnTo>
                    <a:pt x="1041" y="607"/>
                  </a:lnTo>
                  <a:lnTo>
                    <a:pt x="1033" y="610"/>
                  </a:lnTo>
                  <a:lnTo>
                    <a:pt x="1025" y="613"/>
                  </a:lnTo>
                  <a:lnTo>
                    <a:pt x="1017" y="615"/>
                  </a:lnTo>
                  <a:lnTo>
                    <a:pt x="1008" y="618"/>
                  </a:lnTo>
                  <a:lnTo>
                    <a:pt x="1000" y="621"/>
                  </a:lnTo>
                  <a:lnTo>
                    <a:pt x="992" y="623"/>
                  </a:lnTo>
                  <a:lnTo>
                    <a:pt x="982" y="625"/>
                  </a:lnTo>
                  <a:lnTo>
                    <a:pt x="974" y="628"/>
                  </a:lnTo>
                  <a:lnTo>
                    <a:pt x="989" y="618"/>
                  </a:lnTo>
                  <a:lnTo>
                    <a:pt x="1005" y="609"/>
                  </a:lnTo>
                  <a:lnTo>
                    <a:pt x="1020" y="599"/>
                  </a:lnTo>
                  <a:lnTo>
                    <a:pt x="1036" y="590"/>
                  </a:lnTo>
                  <a:lnTo>
                    <a:pt x="1051" y="580"/>
                  </a:lnTo>
                  <a:lnTo>
                    <a:pt x="1066" y="571"/>
                  </a:lnTo>
                  <a:lnTo>
                    <a:pt x="1082" y="561"/>
                  </a:lnTo>
                  <a:lnTo>
                    <a:pt x="1097" y="552"/>
                  </a:lnTo>
                  <a:lnTo>
                    <a:pt x="1112" y="542"/>
                  </a:lnTo>
                  <a:lnTo>
                    <a:pt x="1127" y="533"/>
                  </a:lnTo>
                  <a:lnTo>
                    <a:pt x="1144" y="524"/>
                  </a:lnTo>
                  <a:lnTo>
                    <a:pt x="1158" y="514"/>
                  </a:lnTo>
                  <a:lnTo>
                    <a:pt x="1173" y="504"/>
                  </a:lnTo>
                  <a:lnTo>
                    <a:pt x="1188" y="495"/>
                  </a:lnTo>
                  <a:lnTo>
                    <a:pt x="1205" y="486"/>
                  </a:lnTo>
                  <a:lnTo>
                    <a:pt x="1220" y="477"/>
                  </a:lnTo>
                  <a:lnTo>
                    <a:pt x="882" y="0"/>
                  </a:lnTo>
                  <a:lnTo>
                    <a:pt x="456" y="571"/>
                  </a:lnTo>
                  <a:lnTo>
                    <a:pt x="456" y="434"/>
                  </a:lnTo>
                  <a:lnTo>
                    <a:pt x="489" y="434"/>
                  </a:lnTo>
                  <a:lnTo>
                    <a:pt x="489" y="365"/>
                  </a:lnTo>
                  <a:lnTo>
                    <a:pt x="180" y="365"/>
                  </a:lnTo>
                  <a:lnTo>
                    <a:pt x="180" y="434"/>
                  </a:lnTo>
                  <a:lnTo>
                    <a:pt x="249" y="434"/>
                  </a:lnTo>
                  <a:lnTo>
                    <a:pt x="249" y="667"/>
                  </a:lnTo>
                  <a:lnTo>
                    <a:pt x="261" y="663"/>
                  </a:lnTo>
                  <a:lnTo>
                    <a:pt x="274" y="660"/>
                  </a:lnTo>
                  <a:lnTo>
                    <a:pt x="287" y="658"/>
                  </a:lnTo>
                  <a:lnTo>
                    <a:pt x="299" y="654"/>
                  </a:lnTo>
                  <a:lnTo>
                    <a:pt x="312" y="651"/>
                  </a:lnTo>
                  <a:lnTo>
                    <a:pt x="325" y="647"/>
                  </a:lnTo>
                  <a:lnTo>
                    <a:pt x="339" y="644"/>
                  </a:lnTo>
                  <a:lnTo>
                    <a:pt x="351" y="642"/>
                  </a:lnTo>
                  <a:lnTo>
                    <a:pt x="364" y="638"/>
                  </a:lnTo>
                  <a:lnTo>
                    <a:pt x="377" y="635"/>
                  </a:lnTo>
                  <a:lnTo>
                    <a:pt x="389" y="631"/>
                  </a:lnTo>
                  <a:lnTo>
                    <a:pt x="402" y="629"/>
                  </a:lnTo>
                  <a:lnTo>
                    <a:pt x="415" y="625"/>
                  </a:lnTo>
                  <a:lnTo>
                    <a:pt x="428" y="622"/>
                  </a:lnTo>
                  <a:lnTo>
                    <a:pt x="441" y="620"/>
                  </a:lnTo>
                  <a:lnTo>
                    <a:pt x="454" y="616"/>
                  </a:lnTo>
                  <a:lnTo>
                    <a:pt x="439" y="625"/>
                  </a:lnTo>
                  <a:lnTo>
                    <a:pt x="424" y="636"/>
                  </a:lnTo>
                  <a:lnTo>
                    <a:pt x="409" y="645"/>
                  </a:lnTo>
                  <a:lnTo>
                    <a:pt x="394" y="655"/>
                  </a:lnTo>
                  <a:lnTo>
                    <a:pt x="379" y="665"/>
                  </a:lnTo>
                  <a:lnTo>
                    <a:pt x="364" y="675"/>
                  </a:lnTo>
                  <a:lnTo>
                    <a:pt x="349" y="684"/>
                  </a:lnTo>
                  <a:lnTo>
                    <a:pt x="334" y="695"/>
                  </a:lnTo>
                  <a:lnTo>
                    <a:pt x="324" y="701"/>
                  </a:lnTo>
                  <a:lnTo>
                    <a:pt x="312" y="708"/>
                  </a:lnTo>
                  <a:lnTo>
                    <a:pt x="302" y="715"/>
                  </a:lnTo>
                  <a:lnTo>
                    <a:pt x="291" y="721"/>
                  </a:lnTo>
                  <a:lnTo>
                    <a:pt x="280" y="728"/>
                  </a:lnTo>
                  <a:lnTo>
                    <a:pt x="269" y="735"/>
                  </a:lnTo>
                  <a:lnTo>
                    <a:pt x="259" y="741"/>
                  </a:lnTo>
                  <a:lnTo>
                    <a:pt x="249" y="747"/>
                  </a:lnTo>
                  <a:lnTo>
                    <a:pt x="249" y="847"/>
                  </a:lnTo>
                  <a:lnTo>
                    <a:pt x="0" y="1178"/>
                  </a:lnTo>
                  <a:lnTo>
                    <a:pt x="180" y="1178"/>
                  </a:lnTo>
                  <a:lnTo>
                    <a:pt x="180" y="1358"/>
                  </a:lnTo>
                  <a:lnTo>
                    <a:pt x="131" y="1358"/>
                  </a:lnTo>
                  <a:lnTo>
                    <a:pt x="131" y="1627"/>
                  </a:lnTo>
                  <a:lnTo>
                    <a:pt x="154" y="1624"/>
                  </a:lnTo>
                  <a:lnTo>
                    <a:pt x="176" y="1619"/>
                  </a:lnTo>
                  <a:lnTo>
                    <a:pt x="199" y="1616"/>
                  </a:lnTo>
                  <a:lnTo>
                    <a:pt x="222" y="1611"/>
                  </a:lnTo>
                  <a:lnTo>
                    <a:pt x="244" y="1608"/>
                  </a:lnTo>
                  <a:lnTo>
                    <a:pt x="267" y="1603"/>
                  </a:lnTo>
                  <a:lnTo>
                    <a:pt x="290" y="1599"/>
                  </a:lnTo>
                  <a:lnTo>
                    <a:pt x="312" y="1594"/>
                  </a:lnTo>
                  <a:lnTo>
                    <a:pt x="335" y="1591"/>
                  </a:lnTo>
                  <a:lnTo>
                    <a:pt x="358" y="1586"/>
                  </a:lnTo>
                  <a:lnTo>
                    <a:pt x="380" y="1581"/>
                  </a:lnTo>
                  <a:lnTo>
                    <a:pt x="403" y="1577"/>
                  </a:lnTo>
                  <a:lnTo>
                    <a:pt x="425" y="1572"/>
                  </a:lnTo>
                  <a:lnTo>
                    <a:pt x="448" y="1566"/>
                  </a:lnTo>
                  <a:lnTo>
                    <a:pt x="470" y="1562"/>
                  </a:lnTo>
                  <a:lnTo>
                    <a:pt x="493" y="1557"/>
                  </a:lnTo>
                  <a:lnTo>
                    <a:pt x="473" y="1569"/>
                  </a:lnTo>
                  <a:lnTo>
                    <a:pt x="454" y="1580"/>
                  </a:lnTo>
                  <a:lnTo>
                    <a:pt x="433" y="1591"/>
                  </a:lnTo>
                  <a:lnTo>
                    <a:pt x="413" y="1602"/>
                  </a:lnTo>
                  <a:lnTo>
                    <a:pt x="394" y="1614"/>
                  </a:lnTo>
                  <a:lnTo>
                    <a:pt x="374" y="1625"/>
                  </a:lnTo>
                  <a:lnTo>
                    <a:pt x="354" y="1637"/>
                  </a:lnTo>
                  <a:lnTo>
                    <a:pt x="334" y="1648"/>
                  </a:lnTo>
                  <a:lnTo>
                    <a:pt x="314" y="1660"/>
                  </a:lnTo>
                  <a:lnTo>
                    <a:pt x="295" y="1671"/>
                  </a:lnTo>
                  <a:lnTo>
                    <a:pt x="275" y="1684"/>
                  </a:lnTo>
                  <a:lnTo>
                    <a:pt x="256" y="1695"/>
                  </a:lnTo>
                  <a:lnTo>
                    <a:pt x="236" y="1707"/>
                  </a:lnTo>
                  <a:lnTo>
                    <a:pt x="216" y="1720"/>
                  </a:lnTo>
                  <a:lnTo>
                    <a:pt x="197" y="1731"/>
                  </a:lnTo>
                  <a:lnTo>
                    <a:pt x="177" y="1744"/>
                  </a:lnTo>
                  <a:lnTo>
                    <a:pt x="176" y="1746"/>
                  </a:lnTo>
                  <a:lnTo>
                    <a:pt x="176" y="1748"/>
                  </a:lnTo>
                  <a:lnTo>
                    <a:pt x="176" y="1752"/>
                  </a:lnTo>
                  <a:lnTo>
                    <a:pt x="175" y="1754"/>
                  </a:lnTo>
                  <a:lnTo>
                    <a:pt x="174" y="1754"/>
                  </a:lnTo>
                  <a:lnTo>
                    <a:pt x="174" y="1754"/>
                  </a:lnTo>
                  <a:lnTo>
                    <a:pt x="174" y="1755"/>
                  </a:lnTo>
                  <a:lnTo>
                    <a:pt x="173" y="1755"/>
                  </a:lnTo>
                  <a:lnTo>
                    <a:pt x="172" y="1760"/>
                  </a:lnTo>
                  <a:lnTo>
                    <a:pt x="172" y="1766"/>
                  </a:lnTo>
                  <a:lnTo>
                    <a:pt x="172" y="1770"/>
                  </a:lnTo>
                  <a:lnTo>
                    <a:pt x="172" y="1776"/>
                  </a:lnTo>
                  <a:lnTo>
                    <a:pt x="170" y="1782"/>
                  </a:lnTo>
                  <a:lnTo>
                    <a:pt x="170" y="1788"/>
                  </a:lnTo>
                  <a:lnTo>
                    <a:pt x="170" y="1793"/>
                  </a:lnTo>
                  <a:lnTo>
                    <a:pt x="169" y="1799"/>
                  </a:lnTo>
                  <a:lnTo>
                    <a:pt x="180" y="1799"/>
                  </a:lnTo>
                  <a:lnTo>
                    <a:pt x="180" y="2034"/>
                  </a:lnTo>
                  <a:lnTo>
                    <a:pt x="610" y="20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979" y="1085"/>
              <a:ext cx="666" cy="527"/>
            </a:xfrm>
            <a:custGeom>
              <a:avLst/>
              <a:gdLst>
                <a:gd name="T0" fmla="*/ 1296 w 1335"/>
                <a:gd name="T1" fmla="*/ 6 h 1054"/>
                <a:gd name="T2" fmla="*/ 1245 w 1335"/>
                <a:gd name="T3" fmla="*/ 0 h 1054"/>
                <a:gd name="T4" fmla="*/ 1164 w 1335"/>
                <a:gd name="T5" fmla="*/ 11 h 1054"/>
                <a:gd name="T6" fmla="*/ 1099 w 1335"/>
                <a:gd name="T7" fmla="*/ 27 h 1054"/>
                <a:gd name="T8" fmla="*/ 1062 w 1335"/>
                <a:gd name="T9" fmla="*/ 41 h 1054"/>
                <a:gd name="T10" fmla="*/ 1099 w 1335"/>
                <a:gd name="T11" fmla="*/ 110 h 1054"/>
                <a:gd name="T12" fmla="*/ 1157 w 1335"/>
                <a:gd name="T13" fmla="*/ 91 h 1054"/>
                <a:gd name="T14" fmla="*/ 1229 w 1335"/>
                <a:gd name="T15" fmla="*/ 78 h 1054"/>
                <a:gd name="T16" fmla="*/ 1218 w 1335"/>
                <a:gd name="T17" fmla="*/ 118 h 1054"/>
                <a:gd name="T18" fmla="*/ 1168 w 1335"/>
                <a:gd name="T19" fmla="*/ 181 h 1054"/>
                <a:gd name="T20" fmla="*/ 1116 w 1335"/>
                <a:gd name="T21" fmla="*/ 226 h 1054"/>
                <a:gd name="T22" fmla="*/ 1052 w 1335"/>
                <a:gd name="T23" fmla="*/ 259 h 1054"/>
                <a:gd name="T24" fmla="*/ 984 w 1335"/>
                <a:gd name="T25" fmla="*/ 285 h 1054"/>
                <a:gd name="T26" fmla="*/ 900 w 1335"/>
                <a:gd name="T27" fmla="*/ 319 h 1054"/>
                <a:gd name="T28" fmla="*/ 842 w 1335"/>
                <a:gd name="T29" fmla="*/ 374 h 1054"/>
                <a:gd name="T30" fmla="*/ 826 w 1335"/>
                <a:gd name="T31" fmla="*/ 507 h 1054"/>
                <a:gd name="T32" fmla="*/ 828 w 1335"/>
                <a:gd name="T33" fmla="*/ 592 h 1054"/>
                <a:gd name="T34" fmla="*/ 782 w 1335"/>
                <a:gd name="T35" fmla="*/ 633 h 1054"/>
                <a:gd name="T36" fmla="*/ 542 w 1335"/>
                <a:gd name="T37" fmla="*/ 440 h 1054"/>
                <a:gd name="T38" fmla="*/ 483 w 1335"/>
                <a:gd name="T39" fmla="*/ 759 h 1054"/>
                <a:gd name="T40" fmla="*/ 452 w 1335"/>
                <a:gd name="T41" fmla="*/ 699 h 1054"/>
                <a:gd name="T42" fmla="*/ 216 w 1335"/>
                <a:gd name="T43" fmla="*/ 792 h 1054"/>
                <a:gd name="T44" fmla="*/ 184 w 1335"/>
                <a:gd name="T45" fmla="*/ 723 h 1054"/>
                <a:gd name="T46" fmla="*/ 379 w 1335"/>
                <a:gd name="T47" fmla="*/ 542 h 1054"/>
                <a:gd name="T48" fmla="*/ 348 w 1335"/>
                <a:gd name="T49" fmla="*/ 484 h 1054"/>
                <a:gd name="T50" fmla="*/ 113 w 1335"/>
                <a:gd name="T51" fmla="*/ 576 h 1054"/>
                <a:gd name="T52" fmla="*/ 477 w 1335"/>
                <a:gd name="T53" fmla="*/ 306 h 1054"/>
                <a:gd name="T54" fmla="*/ 602 w 1335"/>
                <a:gd name="T55" fmla="*/ 226 h 1054"/>
                <a:gd name="T56" fmla="*/ 655 w 1335"/>
                <a:gd name="T57" fmla="*/ 206 h 1054"/>
                <a:gd name="T58" fmla="*/ 725 w 1335"/>
                <a:gd name="T59" fmla="*/ 269 h 1054"/>
                <a:gd name="T60" fmla="*/ 843 w 1335"/>
                <a:gd name="T61" fmla="*/ 308 h 1054"/>
                <a:gd name="T62" fmla="*/ 904 w 1335"/>
                <a:gd name="T63" fmla="*/ 272 h 1054"/>
                <a:gd name="T64" fmla="*/ 976 w 1335"/>
                <a:gd name="T65" fmla="*/ 204 h 1054"/>
                <a:gd name="T66" fmla="*/ 1047 w 1335"/>
                <a:gd name="T67" fmla="*/ 141 h 1054"/>
                <a:gd name="T68" fmla="*/ 995 w 1335"/>
                <a:gd name="T69" fmla="*/ 84 h 1054"/>
                <a:gd name="T70" fmla="*/ 898 w 1335"/>
                <a:gd name="T71" fmla="*/ 173 h 1054"/>
                <a:gd name="T72" fmla="*/ 850 w 1335"/>
                <a:gd name="T73" fmla="*/ 217 h 1054"/>
                <a:gd name="T74" fmla="*/ 809 w 1335"/>
                <a:gd name="T75" fmla="*/ 230 h 1054"/>
                <a:gd name="T76" fmla="*/ 741 w 1335"/>
                <a:gd name="T77" fmla="*/ 178 h 1054"/>
                <a:gd name="T78" fmla="*/ 679 w 1335"/>
                <a:gd name="T79" fmla="*/ 132 h 1054"/>
                <a:gd name="T80" fmla="*/ 612 w 1335"/>
                <a:gd name="T81" fmla="*/ 137 h 1054"/>
                <a:gd name="T82" fmla="*/ 544 w 1335"/>
                <a:gd name="T83" fmla="*/ 170 h 1054"/>
                <a:gd name="T84" fmla="*/ 0 w 1335"/>
                <a:gd name="T85" fmla="*/ 518 h 1054"/>
                <a:gd name="T86" fmla="*/ 672 w 1335"/>
                <a:gd name="T87" fmla="*/ 791 h 1054"/>
                <a:gd name="T88" fmla="*/ 839 w 1335"/>
                <a:gd name="T89" fmla="*/ 687 h 1054"/>
                <a:gd name="T90" fmla="*/ 910 w 1335"/>
                <a:gd name="T91" fmla="*/ 549 h 1054"/>
                <a:gd name="T92" fmla="*/ 922 w 1335"/>
                <a:gd name="T93" fmla="*/ 394 h 1054"/>
                <a:gd name="T94" fmla="*/ 974 w 1335"/>
                <a:gd name="T95" fmla="*/ 371 h 1054"/>
                <a:gd name="T96" fmla="*/ 1043 w 1335"/>
                <a:gd name="T97" fmla="*/ 345 h 1054"/>
                <a:gd name="T98" fmla="*/ 1120 w 1335"/>
                <a:gd name="T99" fmla="*/ 311 h 1054"/>
                <a:gd name="T100" fmla="*/ 1192 w 1335"/>
                <a:gd name="T101" fmla="*/ 265 h 1054"/>
                <a:gd name="T102" fmla="*/ 1286 w 1335"/>
                <a:gd name="T103" fmla="*/ 155 h 1054"/>
                <a:gd name="T104" fmla="*/ 1332 w 1335"/>
                <a:gd name="T105" fmla="*/ 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5" h="1054">
                  <a:moveTo>
                    <a:pt x="1322" y="24"/>
                  </a:moveTo>
                  <a:lnTo>
                    <a:pt x="1317" y="18"/>
                  </a:lnTo>
                  <a:lnTo>
                    <a:pt x="1311" y="14"/>
                  </a:lnTo>
                  <a:lnTo>
                    <a:pt x="1304" y="9"/>
                  </a:lnTo>
                  <a:lnTo>
                    <a:pt x="1296" y="6"/>
                  </a:lnTo>
                  <a:lnTo>
                    <a:pt x="1288" y="3"/>
                  </a:lnTo>
                  <a:lnTo>
                    <a:pt x="1279" y="1"/>
                  </a:lnTo>
                  <a:lnTo>
                    <a:pt x="1268" y="0"/>
                  </a:lnTo>
                  <a:lnTo>
                    <a:pt x="1258" y="0"/>
                  </a:lnTo>
                  <a:lnTo>
                    <a:pt x="1245" y="0"/>
                  </a:lnTo>
                  <a:lnTo>
                    <a:pt x="1231" y="1"/>
                  </a:lnTo>
                  <a:lnTo>
                    <a:pt x="1217" y="3"/>
                  </a:lnTo>
                  <a:lnTo>
                    <a:pt x="1200" y="6"/>
                  </a:lnTo>
                  <a:lnTo>
                    <a:pt x="1183" y="8"/>
                  </a:lnTo>
                  <a:lnTo>
                    <a:pt x="1164" y="11"/>
                  </a:lnTo>
                  <a:lnTo>
                    <a:pt x="1143" y="16"/>
                  </a:lnTo>
                  <a:lnTo>
                    <a:pt x="1120" y="21"/>
                  </a:lnTo>
                  <a:lnTo>
                    <a:pt x="1114" y="22"/>
                  </a:lnTo>
                  <a:lnTo>
                    <a:pt x="1107" y="24"/>
                  </a:lnTo>
                  <a:lnTo>
                    <a:pt x="1099" y="27"/>
                  </a:lnTo>
                  <a:lnTo>
                    <a:pt x="1091" y="30"/>
                  </a:lnTo>
                  <a:lnTo>
                    <a:pt x="1083" y="33"/>
                  </a:lnTo>
                  <a:lnTo>
                    <a:pt x="1075" y="35"/>
                  </a:lnTo>
                  <a:lnTo>
                    <a:pt x="1068" y="39"/>
                  </a:lnTo>
                  <a:lnTo>
                    <a:pt x="1062" y="41"/>
                  </a:lnTo>
                  <a:lnTo>
                    <a:pt x="1062" y="131"/>
                  </a:lnTo>
                  <a:lnTo>
                    <a:pt x="1070" y="126"/>
                  </a:lnTo>
                  <a:lnTo>
                    <a:pt x="1079" y="121"/>
                  </a:lnTo>
                  <a:lnTo>
                    <a:pt x="1090" y="115"/>
                  </a:lnTo>
                  <a:lnTo>
                    <a:pt x="1099" y="110"/>
                  </a:lnTo>
                  <a:lnTo>
                    <a:pt x="1109" y="106"/>
                  </a:lnTo>
                  <a:lnTo>
                    <a:pt x="1119" y="101"/>
                  </a:lnTo>
                  <a:lnTo>
                    <a:pt x="1128" y="98"/>
                  </a:lnTo>
                  <a:lnTo>
                    <a:pt x="1136" y="95"/>
                  </a:lnTo>
                  <a:lnTo>
                    <a:pt x="1157" y="91"/>
                  </a:lnTo>
                  <a:lnTo>
                    <a:pt x="1175" y="87"/>
                  </a:lnTo>
                  <a:lnTo>
                    <a:pt x="1192" y="84"/>
                  </a:lnTo>
                  <a:lnTo>
                    <a:pt x="1206" y="82"/>
                  </a:lnTo>
                  <a:lnTo>
                    <a:pt x="1219" y="80"/>
                  </a:lnTo>
                  <a:lnTo>
                    <a:pt x="1229" y="78"/>
                  </a:lnTo>
                  <a:lnTo>
                    <a:pt x="1238" y="78"/>
                  </a:lnTo>
                  <a:lnTo>
                    <a:pt x="1246" y="77"/>
                  </a:lnTo>
                  <a:lnTo>
                    <a:pt x="1238" y="90"/>
                  </a:lnTo>
                  <a:lnTo>
                    <a:pt x="1228" y="103"/>
                  </a:lnTo>
                  <a:lnTo>
                    <a:pt x="1218" y="118"/>
                  </a:lnTo>
                  <a:lnTo>
                    <a:pt x="1206" y="133"/>
                  </a:lnTo>
                  <a:lnTo>
                    <a:pt x="1195" y="147"/>
                  </a:lnTo>
                  <a:lnTo>
                    <a:pt x="1184" y="161"/>
                  </a:lnTo>
                  <a:lnTo>
                    <a:pt x="1175" y="171"/>
                  </a:lnTo>
                  <a:lnTo>
                    <a:pt x="1168" y="181"/>
                  </a:lnTo>
                  <a:lnTo>
                    <a:pt x="1159" y="191"/>
                  </a:lnTo>
                  <a:lnTo>
                    <a:pt x="1150" y="200"/>
                  </a:lnTo>
                  <a:lnTo>
                    <a:pt x="1139" y="208"/>
                  </a:lnTo>
                  <a:lnTo>
                    <a:pt x="1129" y="217"/>
                  </a:lnTo>
                  <a:lnTo>
                    <a:pt x="1116" y="226"/>
                  </a:lnTo>
                  <a:lnTo>
                    <a:pt x="1105" y="232"/>
                  </a:lnTo>
                  <a:lnTo>
                    <a:pt x="1092" y="239"/>
                  </a:lnTo>
                  <a:lnTo>
                    <a:pt x="1078" y="246"/>
                  </a:lnTo>
                  <a:lnTo>
                    <a:pt x="1066" y="253"/>
                  </a:lnTo>
                  <a:lnTo>
                    <a:pt x="1052" y="259"/>
                  </a:lnTo>
                  <a:lnTo>
                    <a:pt x="1038" y="265"/>
                  </a:lnTo>
                  <a:lnTo>
                    <a:pt x="1024" y="270"/>
                  </a:lnTo>
                  <a:lnTo>
                    <a:pt x="1010" y="275"/>
                  </a:lnTo>
                  <a:lnTo>
                    <a:pt x="998" y="281"/>
                  </a:lnTo>
                  <a:lnTo>
                    <a:pt x="984" y="285"/>
                  </a:lnTo>
                  <a:lnTo>
                    <a:pt x="971" y="290"/>
                  </a:lnTo>
                  <a:lnTo>
                    <a:pt x="952" y="298"/>
                  </a:lnTo>
                  <a:lnTo>
                    <a:pt x="933" y="305"/>
                  </a:lnTo>
                  <a:lnTo>
                    <a:pt x="916" y="312"/>
                  </a:lnTo>
                  <a:lnTo>
                    <a:pt x="900" y="319"/>
                  </a:lnTo>
                  <a:lnTo>
                    <a:pt x="886" y="326"/>
                  </a:lnTo>
                  <a:lnTo>
                    <a:pt x="874" y="334"/>
                  </a:lnTo>
                  <a:lnTo>
                    <a:pt x="864" y="342"/>
                  </a:lnTo>
                  <a:lnTo>
                    <a:pt x="856" y="351"/>
                  </a:lnTo>
                  <a:lnTo>
                    <a:pt x="842" y="374"/>
                  </a:lnTo>
                  <a:lnTo>
                    <a:pt x="832" y="398"/>
                  </a:lnTo>
                  <a:lnTo>
                    <a:pt x="826" y="424"/>
                  </a:lnTo>
                  <a:lnTo>
                    <a:pt x="824" y="450"/>
                  </a:lnTo>
                  <a:lnTo>
                    <a:pt x="824" y="478"/>
                  </a:lnTo>
                  <a:lnTo>
                    <a:pt x="826" y="507"/>
                  </a:lnTo>
                  <a:lnTo>
                    <a:pt x="830" y="535"/>
                  </a:lnTo>
                  <a:lnTo>
                    <a:pt x="835" y="564"/>
                  </a:lnTo>
                  <a:lnTo>
                    <a:pt x="835" y="573"/>
                  </a:lnTo>
                  <a:lnTo>
                    <a:pt x="833" y="583"/>
                  </a:lnTo>
                  <a:lnTo>
                    <a:pt x="828" y="592"/>
                  </a:lnTo>
                  <a:lnTo>
                    <a:pt x="822" y="600"/>
                  </a:lnTo>
                  <a:lnTo>
                    <a:pt x="812" y="609"/>
                  </a:lnTo>
                  <a:lnTo>
                    <a:pt x="803" y="618"/>
                  </a:lnTo>
                  <a:lnTo>
                    <a:pt x="793" y="626"/>
                  </a:lnTo>
                  <a:lnTo>
                    <a:pt x="782" y="633"/>
                  </a:lnTo>
                  <a:lnTo>
                    <a:pt x="689" y="440"/>
                  </a:lnTo>
                  <a:lnTo>
                    <a:pt x="605" y="440"/>
                  </a:lnTo>
                  <a:lnTo>
                    <a:pt x="716" y="672"/>
                  </a:lnTo>
                  <a:lnTo>
                    <a:pt x="667" y="703"/>
                  </a:lnTo>
                  <a:lnTo>
                    <a:pt x="542" y="440"/>
                  </a:lnTo>
                  <a:lnTo>
                    <a:pt x="456" y="440"/>
                  </a:lnTo>
                  <a:lnTo>
                    <a:pt x="602" y="745"/>
                  </a:lnTo>
                  <a:lnTo>
                    <a:pt x="288" y="943"/>
                  </a:lnTo>
                  <a:lnTo>
                    <a:pt x="265" y="896"/>
                  </a:lnTo>
                  <a:lnTo>
                    <a:pt x="483" y="759"/>
                  </a:lnTo>
                  <a:lnTo>
                    <a:pt x="473" y="743"/>
                  </a:lnTo>
                  <a:lnTo>
                    <a:pt x="257" y="879"/>
                  </a:lnTo>
                  <a:lnTo>
                    <a:pt x="245" y="853"/>
                  </a:lnTo>
                  <a:lnTo>
                    <a:pt x="462" y="715"/>
                  </a:lnTo>
                  <a:lnTo>
                    <a:pt x="452" y="699"/>
                  </a:lnTo>
                  <a:lnTo>
                    <a:pt x="237" y="835"/>
                  </a:lnTo>
                  <a:lnTo>
                    <a:pt x="225" y="809"/>
                  </a:lnTo>
                  <a:lnTo>
                    <a:pt x="442" y="672"/>
                  </a:lnTo>
                  <a:lnTo>
                    <a:pt x="431" y="656"/>
                  </a:lnTo>
                  <a:lnTo>
                    <a:pt x="216" y="792"/>
                  </a:lnTo>
                  <a:lnTo>
                    <a:pt x="204" y="767"/>
                  </a:lnTo>
                  <a:lnTo>
                    <a:pt x="421" y="629"/>
                  </a:lnTo>
                  <a:lnTo>
                    <a:pt x="410" y="613"/>
                  </a:lnTo>
                  <a:lnTo>
                    <a:pt x="195" y="748"/>
                  </a:lnTo>
                  <a:lnTo>
                    <a:pt x="184" y="723"/>
                  </a:lnTo>
                  <a:lnTo>
                    <a:pt x="400" y="586"/>
                  </a:lnTo>
                  <a:lnTo>
                    <a:pt x="390" y="570"/>
                  </a:lnTo>
                  <a:lnTo>
                    <a:pt x="175" y="706"/>
                  </a:lnTo>
                  <a:lnTo>
                    <a:pt x="163" y="680"/>
                  </a:lnTo>
                  <a:lnTo>
                    <a:pt x="379" y="542"/>
                  </a:lnTo>
                  <a:lnTo>
                    <a:pt x="369" y="526"/>
                  </a:lnTo>
                  <a:lnTo>
                    <a:pt x="155" y="662"/>
                  </a:lnTo>
                  <a:lnTo>
                    <a:pt x="142" y="637"/>
                  </a:lnTo>
                  <a:lnTo>
                    <a:pt x="359" y="500"/>
                  </a:lnTo>
                  <a:lnTo>
                    <a:pt x="348" y="484"/>
                  </a:lnTo>
                  <a:lnTo>
                    <a:pt x="134" y="619"/>
                  </a:lnTo>
                  <a:lnTo>
                    <a:pt x="121" y="594"/>
                  </a:lnTo>
                  <a:lnTo>
                    <a:pt x="338" y="456"/>
                  </a:lnTo>
                  <a:lnTo>
                    <a:pt x="327" y="440"/>
                  </a:lnTo>
                  <a:lnTo>
                    <a:pt x="113" y="576"/>
                  </a:lnTo>
                  <a:lnTo>
                    <a:pt x="98" y="546"/>
                  </a:lnTo>
                  <a:lnTo>
                    <a:pt x="413" y="348"/>
                  </a:lnTo>
                  <a:lnTo>
                    <a:pt x="456" y="440"/>
                  </a:lnTo>
                  <a:lnTo>
                    <a:pt x="542" y="440"/>
                  </a:lnTo>
                  <a:lnTo>
                    <a:pt x="477" y="306"/>
                  </a:lnTo>
                  <a:lnTo>
                    <a:pt x="527" y="276"/>
                  </a:lnTo>
                  <a:lnTo>
                    <a:pt x="605" y="440"/>
                  </a:lnTo>
                  <a:lnTo>
                    <a:pt x="689" y="440"/>
                  </a:lnTo>
                  <a:lnTo>
                    <a:pt x="590" y="232"/>
                  </a:lnTo>
                  <a:lnTo>
                    <a:pt x="602" y="226"/>
                  </a:lnTo>
                  <a:lnTo>
                    <a:pt x="613" y="219"/>
                  </a:lnTo>
                  <a:lnTo>
                    <a:pt x="625" y="214"/>
                  </a:lnTo>
                  <a:lnTo>
                    <a:pt x="636" y="209"/>
                  </a:lnTo>
                  <a:lnTo>
                    <a:pt x="645" y="207"/>
                  </a:lnTo>
                  <a:lnTo>
                    <a:pt x="655" y="206"/>
                  </a:lnTo>
                  <a:lnTo>
                    <a:pt x="661" y="207"/>
                  </a:lnTo>
                  <a:lnTo>
                    <a:pt x="666" y="211"/>
                  </a:lnTo>
                  <a:lnTo>
                    <a:pt x="684" y="231"/>
                  </a:lnTo>
                  <a:lnTo>
                    <a:pt x="704" y="251"/>
                  </a:lnTo>
                  <a:lnTo>
                    <a:pt x="725" y="269"/>
                  </a:lnTo>
                  <a:lnTo>
                    <a:pt x="747" y="284"/>
                  </a:lnTo>
                  <a:lnTo>
                    <a:pt x="770" y="297"/>
                  </a:lnTo>
                  <a:lnTo>
                    <a:pt x="793" y="306"/>
                  </a:lnTo>
                  <a:lnTo>
                    <a:pt x="818" y="310"/>
                  </a:lnTo>
                  <a:lnTo>
                    <a:pt x="843" y="308"/>
                  </a:lnTo>
                  <a:lnTo>
                    <a:pt x="855" y="305"/>
                  </a:lnTo>
                  <a:lnTo>
                    <a:pt x="866" y="299"/>
                  </a:lnTo>
                  <a:lnTo>
                    <a:pt x="879" y="292"/>
                  </a:lnTo>
                  <a:lnTo>
                    <a:pt x="892" y="283"/>
                  </a:lnTo>
                  <a:lnTo>
                    <a:pt x="904" y="272"/>
                  </a:lnTo>
                  <a:lnTo>
                    <a:pt x="918" y="259"/>
                  </a:lnTo>
                  <a:lnTo>
                    <a:pt x="934" y="244"/>
                  </a:lnTo>
                  <a:lnTo>
                    <a:pt x="950" y="228"/>
                  </a:lnTo>
                  <a:lnTo>
                    <a:pt x="963" y="216"/>
                  </a:lnTo>
                  <a:lnTo>
                    <a:pt x="976" y="204"/>
                  </a:lnTo>
                  <a:lnTo>
                    <a:pt x="990" y="191"/>
                  </a:lnTo>
                  <a:lnTo>
                    <a:pt x="1003" y="178"/>
                  </a:lnTo>
                  <a:lnTo>
                    <a:pt x="1017" y="166"/>
                  </a:lnTo>
                  <a:lnTo>
                    <a:pt x="1032" y="153"/>
                  </a:lnTo>
                  <a:lnTo>
                    <a:pt x="1047" y="141"/>
                  </a:lnTo>
                  <a:lnTo>
                    <a:pt x="1062" y="131"/>
                  </a:lnTo>
                  <a:lnTo>
                    <a:pt x="1062" y="41"/>
                  </a:lnTo>
                  <a:lnTo>
                    <a:pt x="1039" y="54"/>
                  </a:lnTo>
                  <a:lnTo>
                    <a:pt x="1017" y="69"/>
                  </a:lnTo>
                  <a:lnTo>
                    <a:pt x="995" y="84"/>
                  </a:lnTo>
                  <a:lnTo>
                    <a:pt x="975" y="101"/>
                  </a:lnTo>
                  <a:lnTo>
                    <a:pt x="954" y="118"/>
                  </a:lnTo>
                  <a:lnTo>
                    <a:pt x="934" y="137"/>
                  </a:lnTo>
                  <a:lnTo>
                    <a:pt x="916" y="155"/>
                  </a:lnTo>
                  <a:lnTo>
                    <a:pt x="898" y="173"/>
                  </a:lnTo>
                  <a:lnTo>
                    <a:pt x="888" y="182"/>
                  </a:lnTo>
                  <a:lnTo>
                    <a:pt x="878" y="191"/>
                  </a:lnTo>
                  <a:lnTo>
                    <a:pt x="869" y="201"/>
                  </a:lnTo>
                  <a:lnTo>
                    <a:pt x="858" y="209"/>
                  </a:lnTo>
                  <a:lnTo>
                    <a:pt x="850" y="217"/>
                  </a:lnTo>
                  <a:lnTo>
                    <a:pt x="841" y="224"/>
                  </a:lnTo>
                  <a:lnTo>
                    <a:pt x="835" y="229"/>
                  </a:lnTo>
                  <a:lnTo>
                    <a:pt x="830" y="232"/>
                  </a:lnTo>
                  <a:lnTo>
                    <a:pt x="819" y="232"/>
                  </a:lnTo>
                  <a:lnTo>
                    <a:pt x="809" y="230"/>
                  </a:lnTo>
                  <a:lnTo>
                    <a:pt x="797" y="226"/>
                  </a:lnTo>
                  <a:lnTo>
                    <a:pt x="785" y="219"/>
                  </a:lnTo>
                  <a:lnTo>
                    <a:pt x="771" y="208"/>
                  </a:lnTo>
                  <a:lnTo>
                    <a:pt x="757" y="194"/>
                  </a:lnTo>
                  <a:lnTo>
                    <a:pt x="741" y="178"/>
                  </a:lnTo>
                  <a:lnTo>
                    <a:pt x="725" y="160"/>
                  </a:lnTo>
                  <a:lnTo>
                    <a:pt x="714" y="150"/>
                  </a:lnTo>
                  <a:lnTo>
                    <a:pt x="703" y="141"/>
                  </a:lnTo>
                  <a:lnTo>
                    <a:pt x="691" y="136"/>
                  </a:lnTo>
                  <a:lnTo>
                    <a:pt x="679" y="132"/>
                  </a:lnTo>
                  <a:lnTo>
                    <a:pt x="666" y="130"/>
                  </a:lnTo>
                  <a:lnTo>
                    <a:pt x="653" y="129"/>
                  </a:lnTo>
                  <a:lnTo>
                    <a:pt x="640" y="130"/>
                  </a:lnTo>
                  <a:lnTo>
                    <a:pt x="626" y="132"/>
                  </a:lnTo>
                  <a:lnTo>
                    <a:pt x="612" y="137"/>
                  </a:lnTo>
                  <a:lnTo>
                    <a:pt x="598" y="141"/>
                  </a:lnTo>
                  <a:lnTo>
                    <a:pt x="584" y="147"/>
                  </a:lnTo>
                  <a:lnTo>
                    <a:pt x="570" y="154"/>
                  </a:lnTo>
                  <a:lnTo>
                    <a:pt x="558" y="162"/>
                  </a:lnTo>
                  <a:lnTo>
                    <a:pt x="544" y="170"/>
                  </a:lnTo>
                  <a:lnTo>
                    <a:pt x="531" y="179"/>
                  </a:lnTo>
                  <a:lnTo>
                    <a:pt x="520" y="189"/>
                  </a:lnTo>
                  <a:lnTo>
                    <a:pt x="408" y="260"/>
                  </a:lnTo>
                  <a:lnTo>
                    <a:pt x="29" y="500"/>
                  </a:lnTo>
                  <a:lnTo>
                    <a:pt x="0" y="518"/>
                  </a:lnTo>
                  <a:lnTo>
                    <a:pt x="15" y="548"/>
                  </a:lnTo>
                  <a:lnTo>
                    <a:pt x="238" y="1014"/>
                  </a:lnTo>
                  <a:lnTo>
                    <a:pt x="256" y="1054"/>
                  </a:lnTo>
                  <a:lnTo>
                    <a:pt x="293" y="1031"/>
                  </a:lnTo>
                  <a:lnTo>
                    <a:pt x="672" y="791"/>
                  </a:lnTo>
                  <a:lnTo>
                    <a:pt x="701" y="773"/>
                  </a:lnTo>
                  <a:lnTo>
                    <a:pt x="784" y="721"/>
                  </a:lnTo>
                  <a:lnTo>
                    <a:pt x="796" y="714"/>
                  </a:lnTo>
                  <a:lnTo>
                    <a:pt x="816" y="702"/>
                  </a:lnTo>
                  <a:lnTo>
                    <a:pt x="839" y="687"/>
                  </a:lnTo>
                  <a:lnTo>
                    <a:pt x="863" y="668"/>
                  </a:lnTo>
                  <a:lnTo>
                    <a:pt x="885" y="644"/>
                  </a:lnTo>
                  <a:lnTo>
                    <a:pt x="902" y="616"/>
                  </a:lnTo>
                  <a:lnTo>
                    <a:pt x="911" y="584"/>
                  </a:lnTo>
                  <a:lnTo>
                    <a:pt x="910" y="549"/>
                  </a:lnTo>
                  <a:lnTo>
                    <a:pt x="903" y="507"/>
                  </a:lnTo>
                  <a:lnTo>
                    <a:pt x="900" y="464"/>
                  </a:lnTo>
                  <a:lnTo>
                    <a:pt x="904" y="427"/>
                  </a:lnTo>
                  <a:lnTo>
                    <a:pt x="917" y="397"/>
                  </a:lnTo>
                  <a:lnTo>
                    <a:pt x="922" y="394"/>
                  </a:lnTo>
                  <a:lnTo>
                    <a:pt x="929" y="389"/>
                  </a:lnTo>
                  <a:lnTo>
                    <a:pt x="938" y="384"/>
                  </a:lnTo>
                  <a:lnTo>
                    <a:pt x="949" y="380"/>
                  </a:lnTo>
                  <a:lnTo>
                    <a:pt x="961" y="375"/>
                  </a:lnTo>
                  <a:lnTo>
                    <a:pt x="974" y="371"/>
                  </a:lnTo>
                  <a:lnTo>
                    <a:pt x="986" y="367"/>
                  </a:lnTo>
                  <a:lnTo>
                    <a:pt x="998" y="363"/>
                  </a:lnTo>
                  <a:lnTo>
                    <a:pt x="1013" y="357"/>
                  </a:lnTo>
                  <a:lnTo>
                    <a:pt x="1028" y="351"/>
                  </a:lnTo>
                  <a:lnTo>
                    <a:pt x="1043" y="345"/>
                  </a:lnTo>
                  <a:lnTo>
                    <a:pt x="1058" y="340"/>
                  </a:lnTo>
                  <a:lnTo>
                    <a:pt x="1074" y="333"/>
                  </a:lnTo>
                  <a:lnTo>
                    <a:pt x="1090" y="326"/>
                  </a:lnTo>
                  <a:lnTo>
                    <a:pt x="1105" y="319"/>
                  </a:lnTo>
                  <a:lnTo>
                    <a:pt x="1120" y="311"/>
                  </a:lnTo>
                  <a:lnTo>
                    <a:pt x="1136" y="303"/>
                  </a:lnTo>
                  <a:lnTo>
                    <a:pt x="1150" y="295"/>
                  </a:lnTo>
                  <a:lnTo>
                    <a:pt x="1165" y="285"/>
                  </a:lnTo>
                  <a:lnTo>
                    <a:pt x="1179" y="275"/>
                  </a:lnTo>
                  <a:lnTo>
                    <a:pt x="1192" y="265"/>
                  </a:lnTo>
                  <a:lnTo>
                    <a:pt x="1205" y="253"/>
                  </a:lnTo>
                  <a:lnTo>
                    <a:pt x="1217" y="242"/>
                  </a:lnTo>
                  <a:lnTo>
                    <a:pt x="1228" y="229"/>
                  </a:lnTo>
                  <a:lnTo>
                    <a:pt x="1259" y="190"/>
                  </a:lnTo>
                  <a:lnTo>
                    <a:pt x="1286" y="155"/>
                  </a:lnTo>
                  <a:lnTo>
                    <a:pt x="1306" y="125"/>
                  </a:lnTo>
                  <a:lnTo>
                    <a:pt x="1322" y="100"/>
                  </a:lnTo>
                  <a:lnTo>
                    <a:pt x="1332" y="77"/>
                  </a:lnTo>
                  <a:lnTo>
                    <a:pt x="1335" y="57"/>
                  </a:lnTo>
                  <a:lnTo>
                    <a:pt x="1332" y="40"/>
                  </a:lnTo>
                  <a:lnTo>
                    <a:pt x="1322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4518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338" y="1768475"/>
            <a:ext cx="2078037" cy="207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9" name="矩形 1"/>
          <p:cNvSpPr/>
          <p:nvPr/>
        </p:nvSpPr>
        <p:spPr>
          <a:xfrm>
            <a:off x="1185863" y="2813050"/>
            <a:ext cx="23399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制作音乐排行榜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pic>
        <p:nvPicPr>
          <p:cNvPr id="64520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3373438"/>
            <a:ext cx="2251075" cy="2141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67385" y="1283335"/>
            <a:ext cx="7301230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</a:rPr>
              <a:t>总结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600"/>
              <a:t>1. 布局为啥用不同盒子，我只想用div ?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标签都是有语义的,合理的地方用合理的标签。比如产品标题就用h,大量文字段落就用p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2. 为啥用那么多类名？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类名就是给每个盒子起了一个名字，可以更好的找到这个盒子，选取盒子更容易，后期维护也方便。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3. 到底用 margin 还是 padding ?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大部分情况两个可以混用，两者各有优缺点，但是根据实际情况，总是有更简单的方法实现。</a:t>
            </a:r>
            <a:endParaRPr lang="zh-CN" altLang="en-US" sz="16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object 11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298450" y="1650365"/>
            <a:ext cx="8422640" cy="343662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8656" y="2255647"/>
            <a:ext cx="597408" cy="12222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3989959"/>
            <a:ext cx="3188208" cy="12435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2224" y="351282"/>
            <a:ext cx="2953512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单行文字垂直居中的原理</a:t>
            </a:r>
            <a:endParaRPr lang="zh-TW" sz="1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2208" y="2767711"/>
            <a:ext cx="365760" cy="195072"/>
          </a:xfrm>
          <a:prstGeom prst="rect">
            <a:avLst/>
          </a:prstGeom>
          <a:solidFill>
            <a:srgbClr val="4473C5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300">
                <a:solidFill>
                  <a:srgbClr val="FFFFFF"/>
                </a:solidFill>
                <a:latin typeface="MingLiU"/>
                <a:ea typeface="MingLiU"/>
              </a:rPr>
              <a:t>行高</a:t>
            </a:r>
            <a:endParaRPr lang="zh-TW" sz="1300">
              <a:solidFill>
                <a:srgbClr val="FFFFFF"/>
              </a:solidFill>
              <a:latin typeface="MingLiU"/>
              <a:ea typeface="MingLiU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99944" y="2426335"/>
            <a:ext cx="536448" cy="192024"/>
          </a:xfrm>
          <a:prstGeom prst="rect">
            <a:avLst/>
          </a:prstGeom>
          <a:solidFill>
            <a:srgbClr val="4473C4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solidFill>
                  <a:srgbClr val="FFFFFF"/>
                </a:solidFill>
                <a:latin typeface="MingLiU"/>
                <a:ea typeface="MingLiU"/>
              </a:rPr>
              <a:t>上空隙</a:t>
            </a:r>
            <a:endParaRPr lang="zh-TW" sz="1300">
              <a:solidFill>
                <a:srgbClr val="FFFFFF"/>
              </a:solidFill>
              <a:latin typeface="MingLiU"/>
              <a:ea typeface="MingLiU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1408" y="2734183"/>
            <a:ext cx="1520952" cy="2773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文李本身高度</a:t>
            </a:r>
            <a:endParaRPr lang="zh-TW" sz="1800" b="1">
              <a:solidFill>
                <a:srgbClr val="4472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02992" y="3151759"/>
            <a:ext cx="533400" cy="192024"/>
          </a:xfrm>
          <a:prstGeom prst="rect">
            <a:avLst/>
          </a:prstGeom>
          <a:solidFill>
            <a:srgbClr val="4473C4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solidFill>
                  <a:srgbClr val="FFFFFF"/>
                </a:solidFill>
                <a:latin typeface="MingLiU"/>
                <a:ea typeface="MingLiU"/>
              </a:rPr>
              <a:t>下空隙</a:t>
            </a:r>
            <a:endParaRPr lang="zh-TW" sz="1300">
              <a:solidFill>
                <a:srgbClr val="FFFFFF"/>
              </a:solidFill>
              <a:latin typeface="MingLiU"/>
              <a:ea typeface="MingLiU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024" y="4514215"/>
            <a:ext cx="877824" cy="1950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latin typeface="MingLiU"/>
                <a:ea typeface="MingLiU"/>
              </a:rPr>
              <a:t>盒子高度</a:t>
            </a:r>
            <a:r>
              <a:rPr lang="zh-TW" sz="1300">
                <a:latin typeface="Calibri" panose="020F0502020204030204"/>
                <a:ea typeface="Calibri" panose="020F0502020204030204"/>
              </a:rPr>
              <a:t>40</a:t>
            </a:r>
            <a:endParaRPr lang="zh-TW" sz="1300"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91200" y="4127119"/>
            <a:ext cx="536448" cy="192024"/>
          </a:xfrm>
          <a:prstGeom prst="rect">
            <a:avLst/>
          </a:prstGeom>
          <a:solidFill>
            <a:srgbClr val="4473C5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solidFill>
                  <a:srgbClr val="FFFFFF"/>
                </a:solidFill>
                <a:latin typeface="MingLiU"/>
                <a:ea typeface="MingLiU"/>
              </a:rPr>
              <a:t>上空隙</a:t>
            </a:r>
            <a:endParaRPr lang="zh-TW" sz="1300">
              <a:solidFill>
                <a:srgbClr val="FFFFFF"/>
              </a:solidFill>
              <a:latin typeface="MingLiU"/>
              <a:ea typeface="MingLiU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09616" y="4434967"/>
            <a:ext cx="1520952" cy="2773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文李本身高度</a:t>
            </a:r>
            <a:endParaRPr lang="zh-TW" sz="1800" b="1">
              <a:solidFill>
                <a:srgbClr val="4472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91200" y="4852543"/>
            <a:ext cx="533400" cy="192024"/>
          </a:xfrm>
          <a:prstGeom prst="rect">
            <a:avLst/>
          </a:prstGeom>
          <a:solidFill>
            <a:srgbClr val="4473C4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solidFill>
                  <a:srgbClr val="FFFFFF"/>
                </a:solidFill>
                <a:latin typeface="MingLiU"/>
                <a:ea typeface="MingLiU"/>
              </a:rPr>
              <a:t>下空隙</a:t>
            </a:r>
            <a:endParaRPr lang="zh-TW" sz="1300">
              <a:solidFill>
                <a:srgbClr val="FFFFFF"/>
              </a:solidFill>
              <a:latin typeface="MingLiU"/>
              <a:ea typeface="MingLiU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39584" y="4462399"/>
            <a:ext cx="545592" cy="1950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300">
                <a:latin typeface="MingLiU"/>
                <a:ea typeface="MingLiU"/>
              </a:rPr>
              <a:t>行高</a:t>
            </a:r>
            <a:r>
              <a:rPr lang="zh-TW" sz="1300">
                <a:latin typeface="Calibri" panose="020F0502020204030204"/>
                <a:ea typeface="Calibri" panose="020F0502020204030204"/>
              </a:rPr>
              <a:t>40</a:t>
            </a:r>
            <a:endParaRPr lang="zh-TW" sz="1300"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0768" y="5410327"/>
            <a:ext cx="7421880" cy="1706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简单理解：行高的上空隙和下空隙把文字挤到中间了.是如果行高小于盒子高度，文字会偏上，如果行高大于盒子高度，则文字偏下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9760" y="1135380"/>
            <a:ext cx="7613015" cy="647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spcAft>
                <a:spcPts val="980"/>
              </a:spcAft>
            </a:pPr>
            <a:r>
              <a:rPr lang="en-US" sz="1400" cap="small">
                <a:solidFill>
                  <a:srgbClr val="262626"/>
                </a:solidFill>
                <a:latin typeface="Arial" panose="020B0604020202020204"/>
                <a:sym typeface="+mn-ea"/>
              </a:rPr>
              <a:t>css</a:t>
            </a:r>
            <a:r>
              <a:rPr lang="zh-TW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没有给我们提供文字垂直居中的代码.这里我们可以使用一个小技巧来实现.</a:t>
            </a:r>
            <a:endParaRPr lang="zh-TW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/>
            <a:r>
              <a:rPr lang="zh-TW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解决方案：</a:t>
            </a:r>
            <a:r>
              <a:rPr lang="zh-TW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让文字的行高等于</a:t>
            </a:r>
            <a:r>
              <a:rPr lang="zh-CN" altLang="zh-TW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盒子的高度</a:t>
            </a:r>
            <a:r>
              <a:rPr lang="zh-TW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就可以让文字在当前盒子内垂直居中</a:t>
            </a:r>
            <a:endParaRPr lang="zh-CN" altLang="en-US" sz="1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4665" y="1550670"/>
            <a:ext cx="800544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css书写顺序</a:t>
            </a:r>
            <a:endParaRPr lang="zh-CN" altLang="en-US" b="1"/>
          </a:p>
          <a:p>
            <a:r>
              <a:rPr lang="zh-CN" altLang="en-US" sz="1600"/>
              <a:t>1.影响文档流的属性（位置属性） ( 比如：position, top, right, z-index, display, float等 )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2.自身盒模型的属性（大小）（比如：width, height, margin, padding, border等）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3.排版相关属性（文字系列）（比如：font, line-height, text-align, vertical-align等）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4.装饰性属性（背景，颜色）（比如： background, color, opacity, cursor等）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5.生成内容的属性（其他）（比如：content, list-style, quotes等）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注：根据1、2、3、4、5的序号优先级书写css属性更有利于浏览器渲染引擎解析</a:t>
            </a:r>
            <a:endParaRPr lang="zh-CN" altLang="en-US" sz="1600"/>
          </a:p>
          <a:p>
            <a:endParaRPr lang="zh-CN" altLang="en-US" sz="160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10.xml><?xml version="1.0" encoding="utf-8"?>
<p:tagLst xmlns:p="http://schemas.openxmlformats.org/presentationml/2006/main">
  <p:tag name="KSO_WM_UNIT_TABLE_BEAUTIFY" val="smartTable{864aa2e8-4f9a-4af9-a66e-25462692ccd7}"/>
</p:tagLst>
</file>

<file path=ppt/tags/tag11.xml><?xml version="1.0" encoding="utf-8"?>
<p:tagLst xmlns:p="http://schemas.openxmlformats.org/presentationml/2006/main">
  <p:tag name="KSO_WM_UNIT_TABLE_BEAUTIFY" val="smartTable{e3c3dca5-bb12-4036-84e8-d8958baeaaaa}"/>
</p:tagLst>
</file>

<file path=ppt/tags/tag12.xml><?xml version="1.0" encoding="utf-8"?>
<p:tagLst xmlns:p="http://schemas.openxmlformats.org/presentationml/2006/main">
  <p:tag name="KSO_WM_UNIT_TABLE_BEAUTIFY" val="smartTable{171948b1-fad2-49b1-bd8d-d58cbb8022d8}"/>
</p:tagLst>
</file>

<file path=ppt/tags/tag13.xml><?xml version="1.0" encoding="utf-8"?>
<p:tagLst xmlns:p="http://schemas.openxmlformats.org/presentationml/2006/main">
  <p:tag name="KSO_WM_UNIT_PLACING_PICTURE_USER_VIEWPORT" val="{&quot;height&quot;:3727.2125984251966,&quot;width&quot;:14340.292913385827}"/>
</p:tagLst>
</file>

<file path=ppt/tags/tag14.xml><?xml version="1.0" encoding="utf-8"?>
<p:tagLst xmlns:p="http://schemas.openxmlformats.org/presentationml/2006/main">
  <p:tag name="COMMONDATA" val="eyJoZGlkIjoiMjY0NTQ2ODBlNzcwZjgzMWNkNThlNGFmZjA5YWVmNTUifQ=="/>
  <p:tag name="KSO_WPP_MARK_KEY" val="df132105-a4e9-4a4f-a013-324d33313993"/>
</p:tagLst>
</file>

<file path=ppt/tags/tag2.xml><?xml version="1.0" encoding="utf-8"?>
<p:tagLst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3.xml><?xml version="1.0" encoding="utf-8"?>
<p:tagLst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4.xml><?xml version="1.0" encoding="utf-8"?>
<p:tagLst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5.xml><?xml version="1.0" encoding="utf-8"?>
<p:tagLst xmlns:p="http://schemas.openxmlformats.org/presentationml/2006/main">
  <p:tag name="KSO_WM_UNIT_TABLE_BEAUTIFY" val="smartTable{c9b2bcc1-bd5f-4e51-b4f7-c8c5ee67d15e}"/>
</p:tagLst>
</file>

<file path=ppt/tags/tag6.xml><?xml version="1.0" encoding="utf-8"?>
<p:tagLst xmlns:p="http://schemas.openxmlformats.org/presentationml/2006/main">
  <p:tag name="KSO_WM_UNIT_TABLE_BEAUTIFY" val="smartTable{a9195a26-db6e-45a2-a318-1183ea9f4b8e}"/>
</p:tagLst>
</file>

<file path=ppt/tags/tag7.xml><?xml version="1.0" encoding="utf-8"?>
<p:tagLst xmlns:p="http://schemas.openxmlformats.org/presentationml/2006/main">
  <p:tag name="KSO_WM_UNIT_TABLE_BEAUTIFY" val="smartTable{111a18ee-7fe4-43fb-a04d-72894e826701}"/>
  <p:tag name="TABLE_ENDDRAG_ORIGIN_RECT" val="490*141"/>
  <p:tag name="TABLE_ENDDRAG_RECT" val="175*350*490*141"/>
</p:tagLst>
</file>

<file path=ppt/tags/tag8.xml><?xml version="1.0" encoding="utf-8"?>
<p:tagLst xmlns:p="http://schemas.openxmlformats.org/presentationml/2006/main">
  <p:tag name="KSO_WM_UNIT_TABLE_BEAUTIFY" val="smartTable{c0cfe46d-0b70-4455-a11b-f7a4c8538b84}"/>
  <p:tag name="TABLE_ENDDRAG_ORIGIN_RECT" val="349*271"/>
  <p:tag name="TABLE_ENDDRAG_RECT" val="29*203*349*271"/>
</p:tagLst>
</file>

<file path=ppt/tags/tag9.xml><?xml version="1.0" encoding="utf-8"?>
<p:tagLst xmlns:p="http://schemas.openxmlformats.org/presentationml/2006/main">
  <p:tag name="KSO_WM_UNIT_TABLE_BEAUTIFY" val="smartTable{04099f4e-5120-40ef-9fe7-84b8fa574aff}"/>
  <p:tag name="TABLE_ENDDRAG_ORIGIN_RECT" val="506*87"/>
  <p:tag name="TABLE_ENDDRAG_RECT" val="180*349*506*87"/>
</p:tagLst>
</file>

<file path=ppt/theme/theme1.xml><?xml version="1.0" encoding="utf-8"?>
<a:theme xmlns:a="http://schemas.openxmlformats.org/drawingml/2006/main" name="默认设计模板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17389</Words>
  <Application>WPS 演示</Application>
  <PresentationFormat>全屏显示(4:3)</PresentationFormat>
  <Paragraphs>1601</Paragraphs>
  <Slides>96</Slides>
  <Notes>0</Notes>
  <HiddenSlides>4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96</vt:i4>
      </vt:variant>
    </vt:vector>
  </HeadingPairs>
  <TitlesOfParts>
    <vt:vector size="120" baseType="lpstr">
      <vt:lpstr>Arial</vt:lpstr>
      <vt:lpstr>宋体</vt:lpstr>
      <vt:lpstr>Wingdings</vt:lpstr>
      <vt:lpstr>微软雅黑</vt:lpstr>
      <vt:lpstr>Calibri</vt:lpstr>
      <vt:lpstr>Times New Roman</vt:lpstr>
      <vt:lpstr>Cambria Math</vt:lpstr>
      <vt:lpstr>汉仪综艺体简</vt:lpstr>
      <vt:lpstr>Gulim</vt:lpstr>
      <vt:lpstr>Arial Black</vt:lpstr>
      <vt:lpstr>黑体</vt:lpstr>
      <vt:lpstr>Arial Unicode MS</vt:lpstr>
      <vt:lpstr>Arial</vt:lpstr>
      <vt:lpstr>PMingLiU</vt:lpstr>
      <vt:lpstr>Segoe Print</vt:lpstr>
      <vt:lpstr>Wingdings</vt:lpstr>
      <vt:lpstr>Times New Roman</vt:lpstr>
      <vt:lpstr>MingLiU</vt:lpstr>
      <vt:lpstr>Courier New</vt:lpstr>
      <vt:lpstr>Calibri</vt:lpstr>
      <vt:lpstr>Wingdings</vt:lpstr>
      <vt:lpstr>Malgun Gothic</vt:lpstr>
      <vt:lpstr>默认设计模板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王哲</dc:creator>
  <cp:lastModifiedBy>娟</cp:lastModifiedBy>
  <cp:revision>858</cp:revision>
  <dcterms:created xsi:type="dcterms:W3CDTF">2013-01-25T01:44:00Z</dcterms:created>
  <dcterms:modified xsi:type="dcterms:W3CDTF">2022-12-02T02:57:51Z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697184B7838F4CC581B5D5A88DF67721</vt:lpwstr>
  </property>
</Properties>
</file>