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Default Extension="emf" ContentType="image/x-emf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88" r:id="rId4"/>
    <p:sldId id="257" r:id="rId5"/>
    <p:sldId id="289" r:id="rId6"/>
    <p:sldId id="290" r:id="rId7"/>
    <p:sldId id="291" r:id="rId8"/>
    <p:sldId id="307" r:id="rId9"/>
    <p:sldId id="258" r:id="rId10"/>
    <p:sldId id="261" r:id="rId11"/>
    <p:sldId id="395" r:id="rId12"/>
    <p:sldId id="400" r:id="rId13"/>
    <p:sldId id="396" r:id="rId14"/>
    <p:sldId id="401" r:id="rId15"/>
    <p:sldId id="402" r:id="rId16"/>
    <p:sldId id="404" r:id="rId17"/>
    <p:sldId id="403" r:id="rId18"/>
    <p:sldId id="405" r:id="rId19"/>
    <p:sldId id="408" r:id="rId20"/>
    <p:sldId id="488" r:id="rId21"/>
    <p:sldId id="411" r:id="rId23"/>
    <p:sldId id="490" r:id="rId24"/>
    <p:sldId id="412" r:id="rId25"/>
    <p:sldId id="413" r:id="rId26"/>
    <p:sldId id="414" r:id="rId27"/>
    <p:sldId id="415" r:id="rId28"/>
    <p:sldId id="416" r:id="rId29"/>
    <p:sldId id="491" r:id="rId30"/>
    <p:sldId id="495" r:id="rId31"/>
    <p:sldId id="494" r:id="rId32"/>
    <p:sldId id="533" r:id="rId33"/>
    <p:sldId id="532" r:id="rId34"/>
    <p:sldId id="417" r:id="rId35"/>
    <p:sldId id="593" r:id="rId36"/>
    <p:sldId id="418" r:id="rId37"/>
    <p:sldId id="594" r:id="rId38"/>
    <p:sldId id="595" r:id="rId39"/>
    <p:sldId id="406" r:id="rId40"/>
    <p:sldId id="500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2" r:id="rId53"/>
    <p:sldId id="436" r:id="rId54"/>
    <p:sldId id="433" r:id="rId55"/>
    <p:sldId id="435" r:id="rId56"/>
    <p:sldId id="592" r:id="rId57"/>
    <p:sldId id="434" r:id="rId58"/>
    <p:sldId id="534" r:id="rId59"/>
    <p:sldId id="577" r:id="rId60"/>
    <p:sldId id="431" r:id="rId61"/>
    <p:sldId id="430" r:id="rId62"/>
    <p:sldId id="438" r:id="rId63"/>
    <p:sldId id="439" r:id="rId64"/>
    <p:sldId id="440" r:id="rId65"/>
    <p:sldId id="596" r:id="rId66"/>
    <p:sldId id="597" r:id="rId67"/>
    <p:sldId id="598" r:id="rId68"/>
    <p:sldId id="600" r:id="rId69"/>
    <p:sldId id="601" r:id="rId70"/>
    <p:sldId id="603" r:id="rId71"/>
    <p:sldId id="602" r:id="rId72"/>
    <p:sldId id="639" r:id="rId73"/>
    <p:sldId id="640" r:id="rId74"/>
    <p:sldId id="641" r:id="rId75"/>
    <p:sldId id="642" r:id="rId76"/>
    <p:sldId id="661" r:id="rId77"/>
    <p:sldId id="643" r:id="rId78"/>
    <p:sldId id="644" r:id="rId79"/>
    <p:sldId id="645" r:id="rId80"/>
    <p:sldId id="646" r:id="rId81"/>
    <p:sldId id="647" r:id="rId82"/>
    <p:sldId id="648" r:id="rId83"/>
    <p:sldId id="649" r:id="rId84"/>
    <p:sldId id="650" r:id="rId85"/>
    <p:sldId id="651" r:id="rId86"/>
    <p:sldId id="652" r:id="rId87"/>
    <p:sldId id="653" r:id="rId88"/>
    <p:sldId id="654" r:id="rId89"/>
    <p:sldId id="655" r:id="rId90"/>
    <p:sldId id="656" r:id="rId91"/>
    <p:sldId id="657" r:id="rId92"/>
    <p:sldId id="658" r:id="rId93"/>
    <p:sldId id="570" r:id="rId94"/>
    <p:sldId id="302" r:id="rId95"/>
  </p:sldIdLst>
  <p:sldSz cx="9144000" cy="6858000" type="screen4x3"/>
  <p:notesSz cx="6858000" cy="9144000"/>
  <p:custDataLst>
    <p:tags r:id="rId99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BFDFF"/>
    <a:srgbClr val="1369B2"/>
    <a:srgbClr val="6B81BB"/>
    <a:srgbClr val="92A1D1"/>
    <a:srgbClr val="576B9D"/>
    <a:srgbClr val="BFC6E1"/>
    <a:srgbClr val="0969B2"/>
    <a:srgbClr val="00ACE6"/>
    <a:srgbClr val="53B9FF"/>
    <a:srgbClr val="9F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1152" y="-78"/>
      </p:cViewPr>
      <p:guideLst>
        <p:guide orient="horz" pos="1648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tags" Target="tags/tag6.xml"/><Relationship Id="rId98" Type="http://schemas.openxmlformats.org/officeDocument/2006/relationships/tableStyles" Target="tableStyles.xml"/><Relationship Id="rId97" Type="http://schemas.openxmlformats.org/officeDocument/2006/relationships/viewProps" Target="viewProps.xml"/><Relationship Id="rId96" Type="http://schemas.openxmlformats.org/officeDocument/2006/relationships/presProps" Target="presProps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7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ACBA3-9A3C-4C25-865E-43EF7ECE4BA6}" type="doc">
      <dgm:prSet loTypeId="urn:microsoft.com/office/officeart/2005/8/layout/arrow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2EA1763-F0A3-4DAD-83E6-365C2399953C}">
      <dgm:prSet phldrT="[文本]"/>
      <dgm:spPr/>
      <dgm:t>
        <a:bodyPr/>
        <a:lstStyle/>
        <a:p>
          <a:r>
            <a:rPr lang="zh-CN" altLang="en-US" dirty="0" smtClean="0"/>
            <a:t>节约成本</a:t>
          </a:r>
          <a:endParaRPr lang="zh-CN" altLang="en-US" dirty="0"/>
        </a:p>
      </dgm:t>
    </dgm:pt>
    <dgm:pt modelId="{06FFB2FE-8601-4892-B983-72F6D25493A7}" cxnId="{730464F3-E9AD-4F91-B967-0DF8FD252C33}" type="parTrans">
      <dgm:prSet/>
      <dgm:spPr/>
      <dgm:t>
        <a:bodyPr/>
        <a:lstStyle/>
        <a:p>
          <a:endParaRPr lang="zh-CN" altLang="en-US"/>
        </a:p>
      </dgm:t>
    </dgm:pt>
    <dgm:pt modelId="{1370BDCD-57D3-4520-82BB-BA48BE43F12B}" cxnId="{730464F3-E9AD-4F91-B967-0DF8FD252C33}" type="sibTrans">
      <dgm:prSet/>
      <dgm:spPr/>
      <dgm:t>
        <a:bodyPr/>
        <a:lstStyle/>
        <a:p>
          <a:endParaRPr lang="zh-CN" altLang="en-US"/>
        </a:p>
      </dgm:t>
    </dgm:pt>
    <dgm:pt modelId="{19BFFC01-BE5F-4130-BEF0-DEF2F9CFA4FE}">
      <dgm:prSet phldrT="[文本]"/>
      <dgm:spPr/>
      <dgm:t>
        <a:bodyPr/>
        <a:lstStyle/>
        <a:p>
          <a:r>
            <a:rPr lang="zh-CN" altLang="en-US" dirty="0" smtClean="0"/>
            <a:t>提高性能</a:t>
          </a:r>
          <a:endParaRPr lang="zh-CN" altLang="en-US" dirty="0"/>
        </a:p>
      </dgm:t>
    </dgm:pt>
    <dgm:pt modelId="{A7B4B9FB-2B1F-4F8F-B134-E3B7E54F437E}" cxnId="{7F71B145-28B8-443D-9381-1923945BF2DE}" type="parTrans">
      <dgm:prSet/>
      <dgm:spPr/>
      <dgm:t>
        <a:bodyPr/>
        <a:lstStyle/>
        <a:p>
          <a:endParaRPr lang="zh-CN" altLang="en-US"/>
        </a:p>
      </dgm:t>
    </dgm:pt>
    <dgm:pt modelId="{EAC82F27-252B-460F-ABF6-ECAA72739D8F}" cxnId="{7F71B145-28B8-443D-9381-1923945BF2DE}" type="sibTrans">
      <dgm:prSet/>
      <dgm:spPr/>
      <dgm:t>
        <a:bodyPr/>
        <a:lstStyle/>
        <a:p>
          <a:endParaRPr lang="zh-CN" altLang="en-US"/>
        </a:p>
      </dgm:t>
    </dgm:pt>
    <dgm:pt modelId="{0B0CCA54-F007-49C0-A644-6AC9FDF34105}" type="pres">
      <dgm:prSet presAssocID="{098ACBA3-9A3C-4C25-865E-43EF7ECE4BA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BF766D8-0899-4B01-BC24-37FD57D8C65D}" type="pres">
      <dgm:prSet presAssocID="{098ACBA3-9A3C-4C25-865E-43EF7ECE4BA6}" presName="ribbon" presStyleLbl="node1" presStyleIdx="0" presStyleCnt="1"/>
      <dgm:spPr/>
    </dgm:pt>
    <dgm:pt modelId="{94EAA0BB-EE75-4CA5-9445-80682BA78BEC}" type="pres">
      <dgm:prSet presAssocID="{098ACBA3-9A3C-4C25-865E-43EF7ECE4BA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0FD7E4-665F-4ECB-9CAC-F101AF34B413}" type="pres">
      <dgm:prSet presAssocID="{098ACBA3-9A3C-4C25-865E-43EF7ECE4BA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3F262BD-C69C-42A3-AC24-61BEC181722D}" type="presOf" srcId="{A2EA1763-F0A3-4DAD-83E6-365C2399953C}" destId="{94EAA0BB-EE75-4CA5-9445-80682BA78BEC}" srcOrd="0" destOrd="0" presId="urn:microsoft.com/office/officeart/2005/8/layout/arrow6"/>
    <dgm:cxn modelId="{434F1E1B-B007-48E9-9D2A-F49B34676735}" type="presOf" srcId="{098ACBA3-9A3C-4C25-865E-43EF7ECE4BA6}" destId="{0B0CCA54-F007-49C0-A644-6AC9FDF34105}" srcOrd="0" destOrd="0" presId="urn:microsoft.com/office/officeart/2005/8/layout/arrow6"/>
    <dgm:cxn modelId="{F29E39D2-2392-4E10-88DF-4D3B4FABC0C4}" type="presOf" srcId="{19BFFC01-BE5F-4130-BEF0-DEF2F9CFA4FE}" destId="{D10FD7E4-665F-4ECB-9CAC-F101AF34B413}" srcOrd="0" destOrd="0" presId="urn:microsoft.com/office/officeart/2005/8/layout/arrow6"/>
    <dgm:cxn modelId="{730464F3-E9AD-4F91-B967-0DF8FD252C33}" srcId="{098ACBA3-9A3C-4C25-865E-43EF7ECE4BA6}" destId="{A2EA1763-F0A3-4DAD-83E6-365C2399953C}" srcOrd="0" destOrd="0" parTransId="{06FFB2FE-8601-4892-B983-72F6D25493A7}" sibTransId="{1370BDCD-57D3-4520-82BB-BA48BE43F12B}"/>
    <dgm:cxn modelId="{7F71B145-28B8-443D-9381-1923945BF2DE}" srcId="{098ACBA3-9A3C-4C25-865E-43EF7ECE4BA6}" destId="{19BFFC01-BE5F-4130-BEF0-DEF2F9CFA4FE}" srcOrd="1" destOrd="0" parTransId="{A7B4B9FB-2B1F-4F8F-B134-E3B7E54F437E}" sibTransId="{EAC82F27-252B-460F-ABF6-ECAA72739D8F}"/>
    <dgm:cxn modelId="{B3D3C26F-4F91-42F8-BFB1-A0C7CB8C1213}" type="presParOf" srcId="{0B0CCA54-F007-49C0-A644-6AC9FDF34105}" destId="{3BF766D8-0899-4B01-BC24-37FD57D8C65D}" srcOrd="0" destOrd="0" presId="urn:microsoft.com/office/officeart/2005/8/layout/arrow6"/>
    <dgm:cxn modelId="{0FA03B26-698C-4971-8015-857E70A4D800}" type="presParOf" srcId="{0B0CCA54-F007-49C0-A644-6AC9FDF34105}" destId="{94EAA0BB-EE75-4CA5-9445-80682BA78BEC}" srcOrd="1" destOrd="0" presId="urn:microsoft.com/office/officeart/2005/8/layout/arrow6"/>
    <dgm:cxn modelId="{08EAE913-3AAB-44B1-9EA2-9F8241F403B9}" type="presParOf" srcId="{0B0CCA54-F007-49C0-A644-6AC9FDF34105}" destId="{D10FD7E4-665F-4ECB-9CAC-F101AF34B41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895167" cy="3158067"/>
        <a:chOff x="0" y="0"/>
        <a:chExt cx="7895167" cy="3158067"/>
      </a:xfrm>
    </dsp:grpSpPr>
    <dsp:sp modelId="{3BF766D8-0899-4B01-BC24-37FD57D8C65D}">
      <dsp:nvSpPr>
        <dsp:cNvPr id="3" name="形状 2"/>
        <dsp:cNvSpPr/>
      </dsp:nvSpPr>
      <dsp:spPr bwMode="white">
        <a:xfrm>
          <a:off x="0" y="1052689"/>
          <a:ext cx="7895167" cy="3158067"/>
        </a:xfrm>
        <a:prstGeom prst="leftRightRibbon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0" y="1052689"/>
        <a:ext cx="7895167" cy="3158067"/>
      </dsp:txXfrm>
    </dsp:sp>
    <dsp:sp modelId="{94EAA0BB-EE75-4CA5-9445-80682BA78BEC}">
      <dsp:nvSpPr>
        <dsp:cNvPr id="4" name="矩形 3"/>
        <dsp:cNvSpPr/>
      </dsp:nvSpPr>
      <dsp:spPr bwMode="white">
        <a:xfrm>
          <a:off x="947420" y="1605351"/>
          <a:ext cx="2605405" cy="1547453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lIns="0" tIns="181356" rIns="0" bIns="194310" anchor="ctr"/>
        <a:lstStyle>
          <a:lvl1pPr algn="ctr">
            <a:defRPr sz="51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节约成本</a:t>
          </a:r>
          <a:endParaRPr lang="zh-CN" altLang="en-US" dirty="0"/>
        </a:p>
      </dsp:txBody>
      <dsp:txXfrm>
        <a:off x="947420" y="1605351"/>
        <a:ext cx="2605405" cy="1547453"/>
      </dsp:txXfrm>
    </dsp:sp>
    <dsp:sp modelId="{D10FD7E4-665F-4ECB-9CAC-F101AF34B413}">
      <dsp:nvSpPr>
        <dsp:cNvPr id="5" name="矩形 4"/>
        <dsp:cNvSpPr/>
      </dsp:nvSpPr>
      <dsp:spPr bwMode="white">
        <a:xfrm>
          <a:off x="3947584" y="2110641"/>
          <a:ext cx="3079115" cy="1547453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lIns="0" tIns="181356" rIns="0" bIns="194310" anchor="ctr"/>
        <a:lstStyle>
          <a:lvl1pPr algn="ctr">
            <a:defRPr sz="51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提高性能</a:t>
          </a:r>
          <a:endParaRPr lang="zh-CN" altLang="en-US" dirty="0"/>
        </a:p>
      </dsp:txBody>
      <dsp:txXfrm>
        <a:off x="3947584" y="2110641"/>
        <a:ext cx="3079115" cy="1547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BE4070-9F01-4D56-9C54-79C9084C994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72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834640" y="654050"/>
            <a:ext cx="3455670" cy="730250"/>
          </a:xfrm>
          <a:prstGeom prst="rect">
            <a:avLst/>
          </a:prstGeom>
          <a:solidFill>
            <a:srgbClr val="1369B2"/>
          </a:solidFill>
          <a:ln w="28575" cap="flat" cmpd="sng" algn="ctr">
            <a:solidFill>
              <a:srgbClr val="1369B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690563" y="220663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✎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5929630" y="306070"/>
            <a:ext cx="2757170" cy="59245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29565" y="14605"/>
            <a:ext cx="1320800" cy="106299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2359660" y="1938020"/>
            <a:ext cx="4269105" cy="69913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 userDrawn="1"/>
        </p:nvSpPr>
        <p:spPr>
          <a:xfrm>
            <a:off x="16510" y="5551805"/>
            <a:ext cx="9095740" cy="129667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oleObject" Target="../embeddings/Workbook1.xls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image" Target="../media/image25.GI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2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1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1588" y="2641600"/>
            <a:ext cx="9144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第三章  初识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CSS3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13"/>
          <p:cNvSpPr>
            <a:spLocks noChangeArrowheads="1"/>
          </p:cNvSpPr>
          <p:nvPr/>
        </p:nvSpPr>
        <p:spPr bwMode="auto">
          <a:xfrm>
            <a:off x="5953125" y="5497513"/>
            <a:ext cx="3111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92A1D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CSS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A1D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基础选择器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92A1D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92A1D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052" name="矩形 8"/>
          <p:cNvSpPr/>
          <p:nvPr/>
        </p:nvSpPr>
        <p:spPr>
          <a:xfrm>
            <a:off x="2800350" y="5511800"/>
            <a:ext cx="4572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92A1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引入</a:t>
            </a:r>
            <a:r>
              <a:rPr lang="en-US" altLang="zh-CN" dirty="0">
                <a:solidFill>
                  <a:srgbClr val="92A1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CSS</a:t>
            </a:r>
            <a:r>
              <a:rPr lang="zh-CN" altLang="en-US" dirty="0">
                <a:solidFill>
                  <a:srgbClr val="92A1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样式表</a:t>
            </a:r>
            <a:endParaRPr lang="en-US" altLang="zh-CN" dirty="0">
              <a:solidFill>
                <a:srgbClr val="92A1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92A1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CSS</a:t>
            </a:r>
            <a:r>
              <a:rPr lang="zh-CN" altLang="en-US" dirty="0">
                <a:solidFill>
                  <a:srgbClr val="92A1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复合选择器</a:t>
            </a:r>
            <a:endParaRPr lang="zh-CN" altLang="en-US" dirty="0">
              <a:solidFill>
                <a:srgbClr val="92A1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3" name="组合 9"/>
          <p:cNvGrpSpPr/>
          <p:nvPr/>
        </p:nvGrpSpPr>
        <p:grpSpPr>
          <a:xfrm>
            <a:off x="1719263" y="5541963"/>
            <a:ext cx="882650" cy="792162"/>
            <a:chOff x="807239" y="5631842"/>
            <a:chExt cx="880957" cy="792000"/>
          </a:xfrm>
        </p:grpSpPr>
        <p:sp>
          <p:nvSpPr>
            <p:cNvPr id="11" name="椭圆 10"/>
            <p:cNvSpPr/>
            <p:nvPr/>
          </p:nvSpPr>
          <p:spPr bwMode="auto">
            <a:xfrm>
              <a:off x="846850" y="5631842"/>
              <a:ext cx="792228" cy="792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5" name="矩形 4"/>
            <p:cNvSpPr/>
            <p:nvPr/>
          </p:nvSpPr>
          <p:spPr>
            <a:xfrm>
              <a:off x="807239" y="5815954"/>
              <a:ext cx="880957" cy="3692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HTML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3.1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结构与表现分离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13" y="1436688"/>
            <a:ext cx="6573837" cy="2536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3578225" y="3940175"/>
            <a:ext cx="4775200" cy="2189163"/>
            <a:chOff x="3183467" y="3939596"/>
            <a:chExt cx="4775200" cy="2190045"/>
          </a:xfrm>
        </p:grpSpPr>
        <p:sp>
          <p:nvSpPr>
            <p:cNvPr id="2" name="圆角矩形标注 1"/>
            <p:cNvSpPr/>
            <p:nvPr/>
          </p:nvSpPr>
          <p:spPr bwMode="auto">
            <a:xfrm rot="10800000">
              <a:off x="3183467" y="3939596"/>
              <a:ext cx="4775200" cy="2190045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0" name="矩形 2"/>
            <p:cNvSpPr/>
            <p:nvPr/>
          </p:nvSpPr>
          <p:spPr>
            <a:xfrm>
              <a:off x="3304821" y="4052486"/>
              <a:ext cx="4653846" cy="1895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如今大多数网页都是遵循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Web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标准开发的，即用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HTML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编写网页结构和内容，而相关版面布局、文本或图片的显示样式都使用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控制。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HTML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的关系就像人的身体与衣服，通过更改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样式，可以轻松控制网页的表现样式。</a:t>
              </a:r>
              <a:endPara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3.2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的优势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57463" y="2384425"/>
            <a:ext cx="5432425" cy="1884363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规范的最新版本，在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CSS2.1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的基础上增加了很多强大的新功能，以帮助开发人员解决一些实际面临的问题。使用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不仅可以设计炫酷美观的网页，还能提高网页性能。</a:t>
            </a:r>
            <a:endParaRPr kumimoji="0" lang="zh-CN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2578" y="4950164"/>
            <a:ext cx="9144000" cy="116345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7613" y="5048250"/>
            <a:ext cx="7170737" cy="962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与传统的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相比，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最突出的优势主要体现在节约成本和提高性能两方面，本节将做具体介绍。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7" descr="总结小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771" y="448469"/>
            <a:ext cx="3649663" cy="592454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图示 1"/>
          <p:cNvGraphicFramePr/>
          <p:nvPr/>
        </p:nvGraphicFramePr>
        <p:xfrm>
          <a:off x="745067" y="910165"/>
          <a:ext cx="7895167" cy="526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3315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3.2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的优势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06650" y="1565275"/>
            <a:ext cx="5394325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CSS3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的新功能帮我们摒弃了冗余的代码结构，远离很多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Javascript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脚本或者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Flash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代码。网页设计者不再需要花大把时间去写脚本，极大的节约了开发成本。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84325" y="4691063"/>
            <a:ext cx="539432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由于功能的加强，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能够用更少的图片或脚本制作图形化网站。在进行网页设计时，减少标签的嵌套和图片的使用数量，网页页面加载也会更快。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57463" y="2384425"/>
            <a:ext cx="5432425" cy="960438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在学习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之前，我们首先要掌握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的基础知识，为学习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夯实基础。</a:t>
            </a:r>
            <a:endParaRPr kumimoji="0" lang="zh-CN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2578" y="4950164"/>
            <a:ext cx="9144000" cy="116345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7613" y="5048250"/>
            <a:ext cx="7170737" cy="962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本节将从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样式规则、引入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样式表、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基础选择器三个方面，详细讲解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的基础知识。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7" descr="总结小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771" y="448469"/>
            <a:ext cx="3649663" cy="592454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5363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5374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316304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3.3.1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样式规则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95600" y="2289175"/>
            <a:ext cx="5232400" cy="1961460"/>
            <a:chOff x="2895600" y="2325688"/>
            <a:chExt cx="5311775" cy="1992592"/>
          </a:xfrm>
        </p:grpSpPr>
        <p:sp>
          <p:nvSpPr>
            <p:cNvPr id="15369" name="矩形 2"/>
            <p:cNvSpPr/>
            <p:nvPr/>
          </p:nvSpPr>
          <p:spPr>
            <a:xfrm>
              <a:off x="2951163" y="2325688"/>
              <a:ext cx="5256212" cy="508000"/>
            </a:xfrm>
            <a:prstGeom prst="rect">
              <a:avLst/>
            </a:prstGeom>
            <a:solidFill>
              <a:srgbClr val="D5F4FF"/>
            </a:solidFill>
            <a:ln w="2857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5370" name="矩形 8"/>
            <p:cNvSpPr/>
            <p:nvPr/>
          </p:nvSpPr>
          <p:spPr>
            <a:xfrm>
              <a:off x="2895600" y="2349500"/>
              <a:ext cx="5311775" cy="196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{</a:t>
              </a:r>
              <a:endPara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1:</a:t>
              </a: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1;</a:t>
              </a:r>
              <a:endPara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2:</a:t>
              </a: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2; </a:t>
              </a:r>
              <a:endPara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3:</a:t>
              </a: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3;</a:t>
              </a:r>
              <a:r>
                <a:rPr lang="zh-CN" altLang="en-US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。。。</a:t>
              </a:r>
              <a:endPara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}</a:t>
              </a:r>
              <a:endPara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Picture 7" descr="总结小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025" y="800015"/>
            <a:ext cx="3649662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460625" y="4250690"/>
            <a:ext cx="6030595" cy="2236796"/>
            <a:chOff x="2949574" y="3149600"/>
            <a:chExt cx="5178426" cy="2236529"/>
          </a:xfrm>
        </p:grpSpPr>
        <p:sp>
          <p:nvSpPr>
            <p:cNvPr id="12" name="矩形标注 5"/>
            <p:cNvSpPr>
              <a:spLocks noChangeArrowheads="1"/>
            </p:cNvSpPr>
            <p:nvPr/>
          </p:nvSpPr>
          <p:spPr bwMode="auto">
            <a:xfrm rot="10800000">
              <a:off x="2949574" y="3149600"/>
              <a:ext cx="5178426" cy="2235200"/>
            </a:xfrm>
            <a:prstGeom prst="wedgeRectCallout">
              <a:avLst>
                <a:gd name="adj1" fmla="val -20833"/>
                <a:gd name="adj2" fmla="val 62500"/>
              </a:avLst>
            </a:prstGeom>
            <a:noFill/>
            <a:ln w="28575" algn="ctr">
              <a:solidFill>
                <a:schemeClr val="bg1">
                  <a:lumMod val="8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68" name="TextBox 7"/>
            <p:cNvSpPr txBox="1"/>
            <p:nvPr/>
          </p:nvSpPr>
          <p:spPr>
            <a:xfrm>
              <a:off x="2951163" y="3217863"/>
              <a:ext cx="5176837" cy="2168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在上面的样式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规则中，选择器用于指定</a:t>
              </a: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作用的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HTML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对象，花括号内是对该对象设置的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具体样式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。其中，属性和属性值以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“键值对”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的形式出现，用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英文“</a:t>
              </a: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:”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连接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，多个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“键值对”之间用英文“</a:t>
              </a: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;”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进行区分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638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6397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316304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3.3.1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样式规则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388" name="组合 6"/>
          <p:cNvGrpSpPr/>
          <p:nvPr/>
        </p:nvGrpSpPr>
        <p:grpSpPr>
          <a:xfrm>
            <a:off x="2895600" y="2289175"/>
            <a:ext cx="5232400" cy="500063"/>
            <a:chOff x="2895600" y="2325688"/>
            <a:chExt cx="5311775" cy="508000"/>
          </a:xfrm>
        </p:grpSpPr>
        <p:sp>
          <p:nvSpPr>
            <p:cNvPr id="16392" name="矩形 2"/>
            <p:cNvSpPr/>
            <p:nvPr/>
          </p:nvSpPr>
          <p:spPr>
            <a:xfrm>
              <a:off x="2951163" y="2325688"/>
              <a:ext cx="5256212" cy="508000"/>
            </a:xfrm>
            <a:prstGeom prst="rect">
              <a:avLst/>
            </a:prstGeom>
            <a:solidFill>
              <a:srgbClr val="D5F4FF"/>
            </a:solidFill>
            <a:ln w="2857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393" name="矩形 8"/>
            <p:cNvSpPr/>
            <p:nvPr/>
          </p:nvSpPr>
          <p:spPr>
            <a:xfrm>
              <a:off x="2895600" y="2349500"/>
              <a:ext cx="5311775" cy="4175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{</a:t>
              </a: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1:</a:t>
              </a: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1; </a:t>
              </a: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2:</a:t>
              </a: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2; </a:t>
              </a: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3:</a:t>
              </a:r>
              <a:r>
                <a:rPr lang="zh-CN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属性值</a:t>
              </a:r>
              <a:r>
                <a:rPr lang="en-US" altLang="zh-CN" sz="1600" b="1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3;}</a:t>
              </a:r>
              <a:endParaRPr lang="en-US" altLang="zh-CN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Picture 7" descr="总结小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025" y="813350"/>
            <a:ext cx="3649662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6391" name="对象 13"/>
          <p:cNvGraphicFramePr>
            <a:graphicFrameLocks noChangeAspect="1"/>
          </p:cNvGraphicFramePr>
          <p:nvPr/>
        </p:nvGraphicFramePr>
        <p:xfrm>
          <a:off x="2895600" y="3511550"/>
          <a:ext cx="547528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6413500" imgH="2032000" progId="Visio.Drawing.11">
                  <p:embed/>
                </p:oleObj>
              </mc:Choice>
              <mc:Fallback>
                <p:oleObj name="" r:id="rId3" imgW="6413500" imgH="2032000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3511550"/>
                        <a:ext cx="5475288" cy="172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741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419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3496470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 smtClean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3.3.2 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引入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样式表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18753" y="1935163"/>
            <a:ext cx="5702300" cy="3067050"/>
            <a:chOff x="3316771" y="1549005"/>
            <a:chExt cx="5296519" cy="2785267"/>
          </a:xfrm>
        </p:grpSpPr>
        <p:pic>
          <p:nvPicPr>
            <p:cNvPr id="17414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6771" y="1549005"/>
              <a:ext cx="5296519" cy="27852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5" name="Text Box 7"/>
            <p:cNvSpPr txBox="1"/>
            <p:nvPr/>
          </p:nvSpPr>
          <p:spPr>
            <a:xfrm>
              <a:off x="3774380" y="2137911"/>
              <a:ext cx="4658487" cy="4940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样式表的方式有哪些？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4" y="3816447"/>
            <a:ext cx="4550269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2843213" y="2971800"/>
            <a:ext cx="565626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行内式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也称为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内联样式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，是通过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style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来设置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元素的样式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，其基本语法格式如下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2846388" y="2260600"/>
            <a:ext cx="35067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行内式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虚尾箭头 28"/>
          <p:cNvSpPr/>
          <p:nvPr/>
        </p:nvSpPr>
        <p:spPr>
          <a:xfrm>
            <a:off x="2943225" y="4391025"/>
            <a:ext cx="250825" cy="314325"/>
          </a:xfrm>
          <a:custGeom>
            <a:avLst/>
            <a:gdLst>
              <a:gd name="txL" fmla="*/ 3375 w 21600"/>
              <a:gd name="txT" fmla="*/ 5400 h 21600"/>
              <a:gd name="txR" fmla="*/ 16693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1786" y="0"/>
                </a:moveTo>
                <a:lnTo>
                  <a:pt x="117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786" y="16200"/>
                </a:lnTo>
                <a:lnTo>
                  <a:pt x="11786" y="21600"/>
                </a:lnTo>
                <a:lnTo>
                  <a:pt x="21600" y="10800"/>
                </a:lnTo>
                <a:lnTo>
                  <a:pt x="11786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ACE6">
              <a:alpha val="100000"/>
            </a:srgbClr>
          </a:solidFill>
          <a:ln w="19050" cap="flat" cmpd="sng">
            <a:solidFill>
              <a:srgbClr val="00ACE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0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663" y="2185988"/>
            <a:ext cx="2447925" cy="3457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边形 10"/>
          <p:cNvSpPr/>
          <p:nvPr/>
        </p:nvSpPr>
        <p:spPr>
          <a:xfrm>
            <a:off x="587375" y="1309688"/>
            <a:ext cx="1670050" cy="508000"/>
          </a:xfrm>
          <a:prstGeom prst="homePlate">
            <a:avLst>
              <a:gd name="adj" fmla="val 49997"/>
            </a:avLst>
          </a:prstGeom>
          <a:solidFill>
            <a:srgbClr val="00ACE6"/>
          </a:solidFill>
          <a:ln w="28575">
            <a:noFill/>
          </a:ln>
        </p:spPr>
        <p:txBody>
          <a:bodyPr/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行内式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五边形 11"/>
          <p:cNvSpPr/>
          <p:nvPr/>
        </p:nvSpPr>
        <p:spPr bwMode="auto">
          <a:xfrm>
            <a:off x="2692400" y="1314450"/>
            <a:ext cx="1670050" cy="509588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内嵌式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3" name="五边形 12"/>
          <p:cNvSpPr/>
          <p:nvPr/>
        </p:nvSpPr>
        <p:spPr bwMode="auto">
          <a:xfrm>
            <a:off x="4797425" y="1320800"/>
            <a:ext cx="1671638" cy="508000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链入式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" name="五边形 13"/>
          <p:cNvSpPr/>
          <p:nvPr/>
        </p:nvSpPr>
        <p:spPr bwMode="auto">
          <a:xfrm>
            <a:off x="6881813" y="1336675"/>
            <a:ext cx="1670050" cy="509588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导入式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49638" y="3960813"/>
            <a:ext cx="4737100" cy="1052512"/>
          </a:xfrm>
          <a:prstGeom prst="rect">
            <a:avLst/>
          </a:prstGeom>
          <a:noFill/>
          <a:ln w="28575" cap="flat" cmpd="sng">
            <a:solidFill>
              <a:srgbClr val="00ACE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&lt;</a:t>
            </a:r>
            <a:r>
              <a:rPr lang="zh-CN" altLang="en-US" b="1" dirty="0">
                <a:solidFill>
                  <a:srgbClr val="1369B2"/>
                </a:solidFill>
                <a:latin typeface="Arial" panose="020B0604020202020204" pitchFamily="34" charset="0"/>
              </a:rPr>
              <a:t>标签</a:t>
            </a:r>
            <a:r>
              <a:rPr lang="zh-CN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名</a:t>
            </a:r>
            <a:r>
              <a:rPr lang="en-US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 style="</a:t>
            </a:r>
            <a:r>
              <a:rPr lang="zh-CN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属性</a:t>
            </a:r>
            <a:r>
              <a:rPr lang="en-US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1:</a:t>
            </a:r>
            <a:r>
              <a:rPr lang="zh-CN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1; </a:t>
            </a:r>
            <a:r>
              <a:rPr lang="zh-CN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属性</a:t>
            </a:r>
            <a:r>
              <a:rPr lang="en-US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2:</a:t>
            </a:r>
            <a:r>
              <a:rPr lang="zh-CN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2; </a:t>
            </a:r>
            <a:r>
              <a:rPr lang="zh-CN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属性</a:t>
            </a:r>
            <a:r>
              <a:rPr lang="en-US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3:</a:t>
            </a:r>
            <a:r>
              <a:rPr lang="zh-CN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3;"&gt; </a:t>
            </a:r>
            <a:r>
              <a:rPr lang="zh-CN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内容</a:t>
            </a:r>
            <a:r>
              <a:rPr lang="en-US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 &lt;/</a:t>
            </a:r>
            <a:r>
              <a:rPr lang="zh-CN" altLang="en-US" b="1" dirty="0">
                <a:solidFill>
                  <a:srgbClr val="1369B2"/>
                </a:solidFill>
                <a:latin typeface="Arial" panose="020B0604020202020204" pitchFamily="34" charset="0"/>
              </a:rPr>
              <a:t>标签</a:t>
            </a:r>
            <a:r>
              <a:rPr lang="zh-CN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名</a:t>
            </a:r>
            <a:r>
              <a:rPr lang="en-US" altLang="zh-CN" b="1" dirty="0">
                <a:solidFill>
                  <a:srgbClr val="1369B2"/>
                </a:solidFill>
                <a:latin typeface="Arial" panose="020B0604020202020204" pitchFamily="34" charset="0"/>
              </a:rPr>
              <a:t>&gt;</a:t>
            </a:r>
            <a:endParaRPr lang="zh-CN" altLang="en-US" b="1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2606675" y="2779713"/>
            <a:ext cx="5656263" cy="1338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内嵌式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代码集中写在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文档的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&lt;head&gt;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头部标签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中，并且用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&lt;style&gt;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定义，其基本语法格式如下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2609850" y="2068513"/>
            <a:ext cx="35067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内嵌式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虚尾箭头 28"/>
          <p:cNvSpPr/>
          <p:nvPr/>
        </p:nvSpPr>
        <p:spPr>
          <a:xfrm>
            <a:off x="2800350" y="4322763"/>
            <a:ext cx="284163" cy="325437"/>
          </a:xfrm>
          <a:custGeom>
            <a:avLst/>
            <a:gdLst>
              <a:gd name="txL" fmla="*/ 3375 w 21600"/>
              <a:gd name="txT" fmla="*/ 5400 h 21600"/>
              <a:gd name="txR" fmla="*/ 16693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1786" y="0"/>
                </a:moveTo>
                <a:lnTo>
                  <a:pt x="117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786" y="16200"/>
                </a:lnTo>
                <a:lnTo>
                  <a:pt x="11786" y="21600"/>
                </a:lnTo>
                <a:lnTo>
                  <a:pt x="21600" y="10800"/>
                </a:lnTo>
                <a:lnTo>
                  <a:pt x="11786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ACE6">
              <a:alpha val="100000"/>
            </a:srgbClr>
          </a:solidFill>
          <a:ln w="19050" cap="flat" cmpd="sng">
            <a:solidFill>
              <a:srgbClr val="00ACE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" name="五边形 9"/>
          <p:cNvSpPr/>
          <p:nvPr/>
        </p:nvSpPr>
        <p:spPr bwMode="auto">
          <a:xfrm>
            <a:off x="587375" y="1309688"/>
            <a:ext cx="1670050" cy="508000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行内式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2692400" y="1314450"/>
            <a:ext cx="1670050" cy="508000"/>
          </a:xfrm>
          <a:prstGeom prst="homePlate">
            <a:avLst>
              <a:gd name="adj" fmla="val 49997"/>
            </a:avLst>
          </a:prstGeom>
          <a:solidFill>
            <a:srgbClr val="00ACE6"/>
          </a:solidFill>
          <a:ln w="28575">
            <a:noFill/>
          </a:ln>
        </p:spPr>
        <p:txBody>
          <a:bodyPr/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内嵌式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464" name="组合 2"/>
          <p:cNvGrpSpPr/>
          <p:nvPr/>
        </p:nvGrpSpPr>
        <p:grpSpPr>
          <a:xfrm>
            <a:off x="4799013" y="1320800"/>
            <a:ext cx="3752850" cy="525463"/>
            <a:chOff x="4798347" y="1320792"/>
            <a:chExt cx="3753045" cy="524932"/>
          </a:xfrm>
        </p:grpSpPr>
        <p:sp>
          <p:nvSpPr>
            <p:cNvPr id="13" name="五边形 12"/>
            <p:cNvSpPr/>
            <p:nvPr/>
          </p:nvSpPr>
          <p:spPr bwMode="auto">
            <a:xfrm>
              <a:off x="4798347" y="1320792"/>
              <a:ext cx="1670137" cy="507487"/>
            </a:xfrm>
            <a:prstGeom prst="homePlate">
              <a:avLst/>
            </a:prstGeom>
            <a:solidFill>
              <a:schemeClr val="tx2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链入式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4" name="五边形 13"/>
            <p:cNvSpPr/>
            <p:nvPr/>
          </p:nvSpPr>
          <p:spPr bwMode="auto">
            <a:xfrm>
              <a:off x="6881255" y="1338237"/>
              <a:ext cx="1670137" cy="507487"/>
            </a:xfrm>
            <a:prstGeom prst="homePlate">
              <a:avLst/>
            </a:prstGeom>
            <a:solidFill>
              <a:schemeClr val="tx2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导入式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387725" y="3881438"/>
            <a:ext cx="4645025" cy="1244600"/>
          </a:xfrm>
          <a:prstGeom prst="rect">
            <a:avLst/>
          </a:prstGeom>
          <a:noFill/>
          <a:ln w="28575" cap="flat" cmpd="sng">
            <a:solidFill>
              <a:srgbClr val="00ACE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&lt;head&gt;</a:t>
            </a:r>
            <a:endParaRPr lang="zh-CN" altLang="zh-CN" sz="1400" b="1" dirty="0">
              <a:solidFill>
                <a:srgbClr val="1369B2"/>
              </a:solidFill>
              <a:latin typeface="Arial" panose="020B0604020202020204" pitchFamily="34" charset="0"/>
            </a:endParaRPr>
          </a:p>
          <a:p>
            <a:r>
              <a:rPr lang="en-US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&lt;style type="text/css"&gt;</a:t>
            </a:r>
            <a:endParaRPr lang="zh-CN" altLang="zh-CN" sz="1400" b="1" dirty="0">
              <a:solidFill>
                <a:srgbClr val="1369B2"/>
              </a:solidFill>
              <a:latin typeface="Arial" panose="020B0604020202020204" pitchFamily="34" charset="0"/>
            </a:endParaRPr>
          </a:p>
          <a:p>
            <a:r>
              <a:rPr lang="zh-CN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选择器</a:t>
            </a:r>
            <a:r>
              <a:rPr lang="en-US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 {</a:t>
            </a:r>
            <a:r>
              <a:rPr lang="zh-CN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属性</a:t>
            </a:r>
            <a:r>
              <a:rPr lang="en-US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1:</a:t>
            </a:r>
            <a:r>
              <a:rPr lang="zh-CN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1; </a:t>
            </a:r>
            <a:r>
              <a:rPr lang="zh-CN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属性</a:t>
            </a:r>
            <a:r>
              <a:rPr lang="en-US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2:</a:t>
            </a:r>
            <a:r>
              <a:rPr lang="zh-CN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2; </a:t>
            </a:r>
            <a:r>
              <a:rPr lang="zh-CN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属性</a:t>
            </a:r>
            <a:r>
              <a:rPr lang="en-US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3:</a:t>
            </a:r>
            <a:r>
              <a:rPr lang="zh-CN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3;}</a:t>
            </a:r>
            <a:endParaRPr lang="zh-CN" altLang="zh-CN" sz="1400" b="1" dirty="0">
              <a:solidFill>
                <a:srgbClr val="1369B2"/>
              </a:solidFill>
              <a:latin typeface="Arial" panose="020B0604020202020204" pitchFamily="34" charset="0"/>
            </a:endParaRPr>
          </a:p>
          <a:p>
            <a:r>
              <a:rPr lang="en-US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&lt;/style&gt;</a:t>
            </a:r>
            <a:endParaRPr lang="zh-CN" altLang="zh-CN" sz="1400" b="1" dirty="0">
              <a:solidFill>
                <a:srgbClr val="1369B2"/>
              </a:solidFill>
              <a:latin typeface="Arial" panose="020B0604020202020204" pitchFamily="34" charset="0"/>
            </a:endParaRPr>
          </a:p>
          <a:p>
            <a:r>
              <a:rPr lang="en-US" altLang="zh-CN" sz="1400" b="1" dirty="0">
                <a:solidFill>
                  <a:srgbClr val="1369B2"/>
                </a:solidFill>
                <a:latin typeface="Arial" panose="020B0604020202020204" pitchFamily="34" charset="0"/>
              </a:rPr>
              <a:t>&lt;/head&gt;</a:t>
            </a:r>
            <a:endParaRPr lang="zh-CN" altLang="en-US" sz="1400" b="1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663" y="2185988"/>
            <a:ext cx="2447925" cy="345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0"/>
          <p:cNvSpPr>
            <a:spLocks noChangeShapeType="1"/>
          </p:cNvSpPr>
          <p:nvPr/>
        </p:nvSpPr>
        <p:spPr bwMode="auto">
          <a:xfrm flipV="1">
            <a:off x="1564124" y="5652493"/>
            <a:ext cx="67183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C13D6D23-8EA6-445F-B959-20BE0C287158}" type="slidenum">
              <a:rPr lang="zh-CN" altLang="en-US" sz="100" smtClean="0"/>
            </a:fld>
            <a:endParaRPr lang="zh-CN" altLang="en-US" sz="100"/>
          </a:p>
        </p:txBody>
      </p:sp>
      <p:sp>
        <p:nvSpPr>
          <p:cNvPr id="30" name="TextBox 35"/>
          <p:cNvSpPr txBox="1"/>
          <p:nvPr/>
        </p:nvSpPr>
        <p:spPr>
          <a:xfrm>
            <a:off x="343535" y="1494155"/>
            <a:ext cx="77781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>
              <a:lnSpc>
                <a:spcPct val="10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说明：</a:t>
            </a: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indent="266700">
              <a:lnSpc>
                <a:spcPct val="100000"/>
              </a:lnSpc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indent="266700">
              <a:lnSpc>
                <a:spcPct val="10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（1）&lt;style&gt;标记一般位于&lt;head&gt;标记中&lt;title&gt;标记之后。</a:t>
            </a: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indent="266700">
              <a:lnSpc>
                <a:spcPct val="100000"/>
              </a:lnSpc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indent="266700">
              <a:lnSpc>
                <a:spcPct val="10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（2）选择器用于指定CSS样式作用的HTML对象，有标记选择器、类选择器和ID选择器等。选择器的详细内容会在本章后面介绍。</a:t>
            </a: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indent="266700">
              <a:lnSpc>
                <a:spcPct val="100000"/>
              </a:lnSpc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indent="266700">
              <a:lnSpc>
                <a:spcPct val="10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（3）/*......*/为CSS的注释符号，用于说明该行代码的作用。注释内容不会显示在网页上。</a:t>
            </a: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26110" y="4445635"/>
            <a:ext cx="78384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50000"/>
              </a:lnSpc>
            </a:pPr>
            <a:r>
              <a:rPr lang="zh-CN" altLang="zh-CN" sz="1800" dirty="0">
                <a:latin typeface="Arial" panose="020B0604020202020204" pitchFamily="34" charset="0"/>
                <a:ea typeface="黑体" panose="02010609060101010101" pitchFamily="49" charset="-122"/>
              </a:rPr>
              <a:t>  内嵌式CSS样式只对其所在的HTML页面有效。因此，如果只有一个页面时，使用内嵌式。但如果网站有多个页面，则应使用外部样式表。</a:t>
            </a:r>
            <a:endParaRPr lang="zh-CN" altLang="zh-CN" sz="1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0" grpId="0"/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学习目标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90713" y="1874838"/>
            <a:ext cx="5345112" cy="3597275"/>
            <a:chOff x="1958152" y="1874520"/>
            <a:chExt cx="5346097" cy="3597910"/>
          </a:xfrm>
        </p:grpSpPr>
        <p:graphicFrame>
          <p:nvGraphicFramePr>
            <p:cNvPr id="3108" name="图表 2"/>
            <p:cNvGraphicFramePr/>
            <p:nvPr/>
          </p:nvGraphicFramePr>
          <p:xfrm>
            <a:off x="1907342" y="1823710"/>
            <a:ext cx="5447717" cy="3699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5443855" imgH="3700145" progId="Excel.Chart.8">
                    <p:embed/>
                  </p:oleObj>
                </mc:Choice>
                <mc:Fallback>
                  <p:oleObj name="" r:id="rId1" imgW="5443855" imgH="3700145" progId="Excel.Chart.8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907342" y="1823710"/>
                          <a:ext cx="5447717" cy="36995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09" name="组合 38"/>
            <p:cNvGrpSpPr/>
            <p:nvPr/>
          </p:nvGrpSpPr>
          <p:grpSpPr>
            <a:xfrm>
              <a:off x="3552825" y="2547938"/>
              <a:ext cx="2379750" cy="2485422"/>
              <a:chOff x="3396761" y="2382407"/>
              <a:chExt cx="2881041" cy="3009880"/>
            </a:xfrm>
          </p:grpSpPr>
          <p:sp>
            <p:nvSpPr>
              <p:cNvPr id="41" name="弧形 40"/>
              <p:cNvSpPr/>
              <p:nvPr/>
            </p:nvSpPr>
            <p:spPr bwMode="auto">
              <a:xfrm rot="5400000">
                <a:off x="3975489" y="3087074"/>
                <a:ext cx="1315211" cy="1312902"/>
              </a:xfrm>
              <a:prstGeom prst="arc">
                <a:avLst>
                  <a:gd name="adj1" fmla="val 5382197"/>
                  <a:gd name="adj2" fmla="val 0"/>
                </a:avLst>
              </a:prstGeom>
              <a:noFill/>
              <a:ln w="57150" cap="flat" cmpd="sng" algn="ctr">
                <a:solidFill>
                  <a:srgbClr val="D5F4FF"/>
                </a:solidFill>
                <a:prstDash val="solid"/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弧形 41"/>
              <p:cNvSpPr/>
              <p:nvPr/>
            </p:nvSpPr>
            <p:spPr bwMode="auto">
              <a:xfrm>
                <a:off x="4091978" y="3203211"/>
                <a:ext cx="1084154" cy="1084473"/>
              </a:xfrm>
              <a:prstGeom prst="arc">
                <a:avLst>
                  <a:gd name="adj1" fmla="val 10763236"/>
                  <a:gd name="adj2" fmla="val 0"/>
                </a:avLst>
              </a:prstGeom>
              <a:noFill/>
              <a:ln w="57150" cap="flat" cmpd="sng" algn="ctr">
                <a:solidFill>
                  <a:srgbClr val="D5F4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弧形 42"/>
              <p:cNvSpPr/>
              <p:nvPr/>
            </p:nvSpPr>
            <p:spPr bwMode="auto">
              <a:xfrm rot="16200000">
                <a:off x="4170658" y="3347546"/>
                <a:ext cx="899882" cy="822727"/>
              </a:xfrm>
              <a:prstGeom prst="arc">
                <a:avLst>
                  <a:gd name="adj1" fmla="val 16251812"/>
                  <a:gd name="adj2" fmla="val 0"/>
                </a:avLst>
              </a:prstGeom>
              <a:noFill/>
              <a:ln w="57150" cap="flat" cmpd="sng" algn="ctr">
                <a:solidFill>
                  <a:srgbClr val="D5F4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113" name="组合 3"/>
              <p:cNvGrpSpPr/>
              <p:nvPr/>
            </p:nvGrpSpPr>
            <p:grpSpPr>
              <a:xfrm>
                <a:off x="3396761" y="2382407"/>
                <a:ext cx="2881041" cy="3009880"/>
                <a:chOff x="3396762" y="2382411"/>
                <a:chExt cx="2881042" cy="3009883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 rot="18611915">
                  <a:off x="3117240" y="2661053"/>
                  <a:ext cx="1042172" cy="48440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kern="1200" cap="none" spc="300" normalizeH="0" baseline="0" noProof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了解</a:t>
                  </a:r>
                  <a:endPara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 rot="2700000">
                  <a:off x="3317155" y="4628103"/>
                  <a:ext cx="1042172" cy="48440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kern="1200" cap="none" spc="300" normalizeH="0" baseline="0" noProof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理解</a:t>
                  </a:r>
                  <a:endPara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 rot="18900000">
                  <a:off x="5235723" y="4531889"/>
                  <a:ext cx="1041864" cy="48455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kern="1200" cap="none" spc="300" normalizeH="0" baseline="0" noProof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熟悉</a:t>
                  </a:r>
                  <a:endPara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 rot="3181581" flipH="1">
                <a:off x="5254791" y="2797567"/>
                <a:ext cx="1042171" cy="4844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掌握</a:t>
                </a:r>
                <a:endParaRPr kumimoji="0" lang="zh-CN" altLang="en-US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71488" y="1395413"/>
            <a:ext cx="3295650" cy="1354137"/>
            <a:chOff x="153988" y="1400930"/>
            <a:chExt cx="3295238" cy="1354840"/>
          </a:xfrm>
        </p:grpSpPr>
        <p:sp>
          <p:nvSpPr>
            <p:cNvPr id="3101" name="矩形 5"/>
            <p:cNvSpPr/>
            <p:nvPr/>
          </p:nvSpPr>
          <p:spPr>
            <a:xfrm>
              <a:off x="765761" y="1400930"/>
              <a:ext cx="2683465" cy="11312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indent="-457200">
                <a:lnSpc>
                  <a:spcPct val="125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的发展历史以及主流浏览器的支持情况。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02" name="组合 16"/>
            <p:cNvGrpSpPr/>
            <p:nvPr/>
          </p:nvGrpSpPr>
          <p:grpSpPr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3106" name="直接连接符 7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7" name="直接连接符 10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103" name="组合 15"/>
            <p:cNvGrpSpPr/>
            <p:nvPr/>
          </p:nvGrpSpPr>
          <p:grpSpPr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53" name="椭圆 52"/>
              <p:cNvSpPr/>
              <p:nvPr/>
            </p:nvSpPr>
            <p:spPr bwMode="auto">
              <a:xfrm>
                <a:off x="1232465" y="3557940"/>
                <a:ext cx="474365" cy="47490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287992" y="3529351"/>
                <a:ext cx="334754" cy="52255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5226050" y="1431925"/>
            <a:ext cx="3355975" cy="1325563"/>
            <a:chOff x="5341321" y="1886075"/>
            <a:chExt cx="3355004" cy="1323850"/>
          </a:xfrm>
        </p:grpSpPr>
        <p:grpSp>
          <p:nvGrpSpPr>
            <p:cNvPr id="3094" name="组合 32"/>
            <p:cNvGrpSpPr/>
            <p:nvPr/>
          </p:nvGrpSpPr>
          <p:grpSpPr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3099" name="直接连接符 33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0" name="直接连接符 34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95" name="组合 35"/>
            <p:cNvGrpSpPr/>
            <p:nvPr/>
          </p:nvGrpSpPr>
          <p:grpSpPr>
            <a:xfrm>
              <a:off x="8223250" y="2109791"/>
              <a:ext cx="473075" cy="522287"/>
              <a:chOff x="1232465" y="3530023"/>
              <a:chExt cx="474415" cy="522742"/>
            </a:xfrm>
          </p:grpSpPr>
          <p:sp>
            <p:nvSpPr>
              <p:cNvPr id="61" name="椭圆 60"/>
              <p:cNvSpPr/>
              <p:nvPr/>
            </p:nvSpPr>
            <p:spPr bwMode="auto">
              <a:xfrm>
                <a:off x="1232602" y="3558419"/>
                <a:ext cx="474278" cy="477635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301039" y="3529856"/>
                <a:ext cx="335814" cy="523654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96" name="矩形 46"/>
            <p:cNvSpPr/>
            <p:nvPr/>
          </p:nvSpPr>
          <p:spPr>
            <a:xfrm>
              <a:off x="5341321" y="1886075"/>
              <a:ext cx="2754296" cy="1129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marL="457200" indent="-457200" algn="r">
                <a:lnSpc>
                  <a:spcPct val="125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</a:t>
              </a: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基础选择器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，能够运用</a:t>
              </a: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定义标签样式。</a:t>
              </a:r>
              <a:endParaRPr lang="zh-CN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405438" y="4879975"/>
            <a:ext cx="3465512" cy="1303338"/>
            <a:chOff x="5231360" y="4225925"/>
            <a:chExt cx="3464965" cy="1302671"/>
          </a:xfrm>
        </p:grpSpPr>
        <p:sp>
          <p:nvSpPr>
            <p:cNvPr id="3087" name="矩形 51"/>
            <p:cNvSpPr/>
            <p:nvPr/>
          </p:nvSpPr>
          <p:spPr>
            <a:xfrm>
              <a:off x="5231360" y="4398137"/>
              <a:ext cx="2806340" cy="113045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marL="457200" indent="-457200" algn="r">
                <a:lnSpc>
                  <a:spcPct val="125000"/>
                </a:lnSpc>
                <a:buFont typeface="Calibri" panose="020F0502020204030204" pitchFamily="3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熟悉</a:t>
              </a: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CSS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文本样式属性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，能够运用相应的属性定义文本样式。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8" name="组合 38"/>
            <p:cNvGrpSpPr/>
            <p:nvPr/>
          </p:nvGrpSpPr>
          <p:grpSpPr>
            <a:xfrm rot="10800000">
              <a:off x="5685823" y="4225925"/>
              <a:ext cx="2745390" cy="652463"/>
              <a:chOff x="860198" y="2352244"/>
              <a:chExt cx="2745675" cy="652213"/>
            </a:xfrm>
          </p:grpSpPr>
          <p:cxnSp>
            <p:nvCxnSpPr>
              <p:cNvPr id="3092" name="直接连接符 39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93" name="直接连接符 40"/>
              <p:cNvCxnSpPr/>
              <p:nvPr/>
            </p:nvCxnSpPr>
            <p:spPr>
              <a:xfrm rot="-10800000" flipH="1">
                <a:off x="1222939" y="3004457"/>
                <a:ext cx="2382934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9" name="组合 41"/>
            <p:cNvGrpSpPr/>
            <p:nvPr/>
          </p:nvGrpSpPr>
          <p:grpSpPr>
            <a:xfrm flipH="1">
              <a:off x="8223250" y="4806950"/>
              <a:ext cx="473075" cy="523875"/>
              <a:chOff x="1232465" y="3533629"/>
              <a:chExt cx="474415" cy="523220"/>
            </a:xfrm>
          </p:grpSpPr>
          <p:sp>
            <p:nvSpPr>
              <p:cNvPr id="69" name="椭圆 68"/>
              <p:cNvSpPr/>
              <p:nvPr/>
            </p:nvSpPr>
            <p:spPr bwMode="auto">
              <a:xfrm>
                <a:off x="1232465" y="3558688"/>
                <a:ext cx="474340" cy="473827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305685" y="3533333"/>
                <a:ext cx="335858" cy="522952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 flipH="1">
            <a:off x="474663" y="4838700"/>
            <a:ext cx="3092450" cy="1323975"/>
            <a:chOff x="5349232" y="4225925"/>
            <a:chExt cx="3347093" cy="1326646"/>
          </a:xfrm>
        </p:grpSpPr>
        <p:sp>
          <p:nvSpPr>
            <p:cNvPr id="3080" name="矩形 51"/>
            <p:cNvSpPr/>
            <p:nvPr/>
          </p:nvSpPr>
          <p:spPr>
            <a:xfrm>
              <a:off x="5349232" y="4419865"/>
              <a:ext cx="2688474" cy="11327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indent="-457200">
                <a:lnSpc>
                  <a:spcPct val="125000"/>
                </a:lnSpc>
                <a:buFont typeface="Calibri" panose="020F0502020204030204" pitchFamily="3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理解</a:t>
              </a: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CSS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优先级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，能够区分复合选择器权重的大小。</a:t>
              </a:r>
              <a:endPara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1" name="组合 38"/>
            <p:cNvGrpSpPr/>
            <p:nvPr/>
          </p:nvGrpSpPr>
          <p:grpSpPr>
            <a:xfrm rot="10800000">
              <a:off x="5831511" y="4225925"/>
              <a:ext cx="2599702" cy="652463"/>
              <a:chOff x="860198" y="2352244"/>
              <a:chExt cx="2599972" cy="652213"/>
            </a:xfrm>
          </p:grpSpPr>
          <p:cxnSp>
            <p:nvCxnSpPr>
              <p:cNvPr id="3085" name="直接连接符 39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86" name="直接连接符 40"/>
              <p:cNvCxnSpPr/>
              <p:nvPr/>
            </p:nvCxnSpPr>
            <p:spPr>
              <a:xfrm rot="-10800000" flipH="1">
                <a:off x="1222939" y="3004457"/>
                <a:ext cx="2237231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2" name="组合 41"/>
            <p:cNvGrpSpPr/>
            <p:nvPr/>
          </p:nvGrpSpPr>
          <p:grpSpPr>
            <a:xfrm flipH="1">
              <a:off x="8223250" y="4806950"/>
              <a:ext cx="473075" cy="523875"/>
              <a:chOff x="1232465" y="3533629"/>
              <a:chExt cx="474415" cy="523220"/>
            </a:xfrm>
          </p:grpSpPr>
          <p:sp>
            <p:nvSpPr>
              <p:cNvPr id="51" name="椭圆 50"/>
              <p:cNvSpPr/>
              <p:nvPr/>
            </p:nvSpPr>
            <p:spPr bwMode="auto">
              <a:xfrm>
                <a:off x="1232465" y="3558631"/>
                <a:ext cx="473848" cy="475025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4835" y="3533212"/>
                <a:ext cx="336001" cy="524276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Text Box 7"/>
          <p:cNvSpPr txBox="1"/>
          <p:nvPr/>
        </p:nvSpPr>
        <p:spPr>
          <a:xfrm>
            <a:off x="2560638" y="2633663"/>
            <a:ext cx="5656262" cy="1338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链入式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是将所有的样式放在一个或多个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.css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为扩展名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的外部样式表文件中，通过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&lt;link /&gt;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将外部样式表文件链接到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文档中，其基本语法格式如下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2563813" y="2035175"/>
            <a:ext cx="35067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链入式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虚尾箭头 28"/>
          <p:cNvSpPr/>
          <p:nvPr/>
        </p:nvSpPr>
        <p:spPr>
          <a:xfrm>
            <a:off x="2709863" y="4459288"/>
            <a:ext cx="250825" cy="312737"/>
          </a:xfrm>
          <a:custGeom>
            <a:avLst/>
            <a:gdLst>
              <a:gd name="txL" fmla="*/ 3375 w 21600"/>
              <a:gd name="txT" fmla="*/ 5400 h 21600"/>
              <a:gd name="txR" fmla="*/ 16693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1786" y="0"/>
                </a:moveTo>
                <a:lnTo>
                  <a:pt x="117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786" y="16200"/>
                </a:lnTo>
                <a:lnTo>
                  <a:pt x="11786" y="21600"/>
                </a:lnTo>
                <a:lnTo>
                  <a:pt x="21600" y="10800"/>
                </a:lnTo>
                <a:lnTo>
                  <a:pt x="11786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ACE6">
              <a:alpha val="100000"/>
            </a:srgbClr>
          </a:solidFill>
          <a:ln w="19050" cap="flat" cmpd="sng">
            <a:solidFill>
              <a:srgbClr val="00ACE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12" y="2073275"/>
            <a:ext cx="2447925" cy="34575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7" name="组合 2"/>
          <p:cNvGrpSpPr/>
          <p:nvPr/>
        </p:nvGrpSpPr>
        <p:grpSpPr>
          <a:xfrm>
            <a:off x="587375" y="1309688"/>
            <a:ext cx="3775075" cy="512762"/>
            <a:chOff x="587553" y="1309506"/>
            <a:chExt cx="3775623" cy="513643"/>
          </a:xfrm>
        </p:grpSpPr>
        <p:sp>
          <p:nvSpPr>
            <p:cNvPr id="8" name="五边形 7"/>
            <p:cNvSpPr/>
            <p:nvPr/>
          </p:nvSpPr>
          <p:spPr bwMode="auto">
            <a:xfrm>
              <a:off x="587553" y="1309506"/>
              <a:ext cx="1670292" cy="507282"/>
            </a:xfrm>
            <a:prstGeom prst="homePlate">
              <a:avLst/>
            </a:prstGeom>
            <a:solidFill>
              <a:schemeClr val="tx2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行内式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9" name="五边形 8"/>
            <p:cNvSpPr/>
            <p:nvPr/>
          </p:nvSpPr>
          <p:spPr bwMode="auto">
            <a:xfrm>
              <a:off x="2692884" y="1315867"/>
              <a:ext cx="1670292" cy="507282"/>
            </a:xfrm>
            <a:prstGeom prst="homePlate">
              <a:avLst/>
            </a:prstGeom>
            <a:solidFill>
              <a:schemeClr val="tx2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内嵌式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10" name="五边形 9"/>
          <p:cNvSpPr/>
          <p:nvPr/>
        </p:nvSpPr>
        <p:spPr>
          <a:xfrm>
            <a:off x="4799013" y="1320800"/>
            <a:ext cx="1670050" cy="508000"/>
          </a:xfrm>
          <a:prstGeom prst="homePlate">
            <a:avLst>
              <a:gd name="adj" fmla="val 49997"/>
            </a:avLst>
          </a:prstGeom>
          <a:solidFill>
            <a:srgbClr val="00ACE6"/>
          </a:solidFill>
          <a:ln w="28575">
            <a:noFill/>
          </a:ln>
        </p:spPr>
        <p:txBody>
          <a:bodyPr/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链入式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 bwMode="auto">
          <a:xfrm>
            <a:off x="6881813" y="1338263"/>
            <a:ext cx="1670050" cy="508000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导入式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408363" y="4038600"/>
            <a:ext cx="4437063" cy="1165225"/>
          </a:xfrm>
          <a:prstGeom prst="rect">
            <a:avLst/>
          </a:prstGeom>
          <a:noFill/>
          <a:ln w="28575" cap="flat" cmpd="sng" algn="ctr">
            <a:solidFill>
              <a:srgbClr val="00ACE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&lt;head&gt;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1369B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&lt;link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href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="CSS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文件的路径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" type="text/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css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"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rel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="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stylesheet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" /&gt;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1369B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&lt;/head&gt;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1369B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46225" y="1230630"/>
            <a:ext cx="6704330" cy="26466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2810" y="4690745"/>
            <a:ext cx="72224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链接外部样式表的最大好处是同一个CSS样式表可以被多个HTML页面链接使用。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该种方式实现了结构与表现的分离，使得网页的前期制作和后期维护都十分方便。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Text Box 7"/>
          <p:cNvSpPr txBox="1"/>
          <p:nvPr/>
        </p:nvSpPr>
        <p:spPr>
          <a:xfrm>
            <a:off x="2584450" y="2847975"/>
            <a:ext cx="6119813" cy="1338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针对外部样式表文件。对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头部文档应用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style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，并在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&lt;style&gt;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内的开头处使用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@import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，即可导入外部样式表文件。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其基本语法格式如下</a:t>
            </a:r>
            <a:r>
              <a:rPr lang="en-US" altLang="zh-CN" dirty="0">
                <a:latin typeface="Arial" panose="020B0604020202020204" pitchFamily="34" charset="0"/>
              </a:rPr>
              <a:t>: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2598738" y="2203450"/>
            <a:ext cx="35067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导入式（了解）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虚尾箭头 28"/>
          <p:cNvSpPr/>
          <p:nvPr/>
        </p:nvSpPr>
        <p:spPr>
          <a:xfrm>
            <a:off x="2800350" y="4908550"/>
            <a:ext cx="265113" cy="304800"/>
          </a:xfrm>
          <a:custGeom>
            <a:avLst/>
            <a:gdLst>
              <a:gd name="txL" fmla="*/ 3375 w 21600"/>
              <a:gd name="txT" fmla="*/ 5400 h 21600"/>
              <a:gd name="txR" fmla="*/ 16693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1786" y="0"/>
                </a:moveTo>
                <a:lnTo>
                  <a:pt x="117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786" y="16200"/>
                </a:lnTo>
                <a:lnTo>
                  <a:pt x="11786" y="21600"/>
                </a:lnTo>
                <a:lnTo>
                  <a:pt x="21600" y="10800"/>
                </a:lnTo>
                <a:lnTo>
                  <a:pt x="11786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ACE6">
              <a:alpha val="100000"/>
            </a:srgbClr>
          </a:solidFill>
          <a:ln w="19050" cap="flat" cmpd="sng">
            <a:solidFill>
              <a:srgbClr val="00ACE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1510" name="组合 2"/>
          <p:cNvGrpSpPr/>
          <p:nvPr/>
        </p:nvGrpSpPr>
        <p:grpSpPr>
          <a:xfrm>
            <a:off x="587375" y="1309688"/>
            <a:ext cx="5881688" cy="519112"/>
            <a:chOff x="587553" y="1309506"/>
            <a:chExt cx="5881020" cy="519286"/>
          </a:xfrm>
        </p:grpSpPr>
        <p:sp>
          <p:nvSpPr>
            <p:cNvPr id="7" name="五边形 6"/>
            <p:cNvSpPr/>
            <p:nvPr/>
          </p:nvSpPr>
          <p:spPr bwMode="auto">
            <a:xfrm>
              <a:off x="587553" y="1309506"/>
              <a:ext cx="1669860" cy="508170"/>
            </a:xfrm>
            <a:prstGeom prst="homePlate">
              <a:avLst/>
            </a:prstGeom>
            <a:solidFill>
              <a:schemeClr val="tx2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行内式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8" name="五边形 7"/>
            <p:cNvSpPr/>
            <p:nvPr/>
          </p:nvSpPr>
          <p:spPr bwMode="auto">
            <a:xfrm>
              <a:off x="2692339" y="1315858"/>
              <a:ext cx="1671448" cy="506582"/>
            </a:xfrm>
            <a:prstGeom prst="homePlate">
              <a:avLst/>
            </a:prstGeom>
            <a:solidFill>
              <a:schemeClr val="tx2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内嵌式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9" name="五边形 8"/>
            <p:cNvSpPr/>
            <p:nvPr/>
          </p:nvSpPr>
          <p:spPr bwMode="auto">
            <a:xfrm>
              <a:off x="4798713" y="1320622"/>
              <a:ext cx="1669860" cy="508170"/>
            </a:xfrm>
            <a:prstGeom prst="homePlate">
              <a:avLst/>
            </a:prstGeom>
            <a:solidFill>
              <a:schemeClr val="tx2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链入式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10" name="五边形 9"/>
          <p:cNvSpPr/>
          <p:nvPr/>
        </p:nvSpPr>
        <p:spPr>
          <a:xfrm>
            <a:off x="6881813" y="1338263"/>
            <a:ext cx="1670050" cy="508000"/>
          </a:xfrm>
          <a:prstGeom prst="homePlate">
            <a:avLst>
              <a:gd name="adj" fmla="val 49997"/>
            </a:avLst>
          </a:prstGeom>
          <a:solidFill>
            <a:srgbClr val="00ACE6"/>
          </a:solidFill>
          <a:ln w="28575">
            <a:noFill/>
          </a:ln>
        </p:spPr>
        <p:txBody>
          <a:bodyPr/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84563" y="4389438"/>
            <a:ext cx="4797425" cy="1357312"/>
          </a:xfrm>
          <a:prstGeom prst="rect">
            <a:avLst/>
          </a:prstGeom>
          <a:noFill/>
          <a:ln w="28575" cap="flat" cmpd="sng">
            <a:solidFill>
              <a:srgbClr val="00ACE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&lt;style type="text/css" &gt;</a:t>
            </a:r>
            <a:endParaRPr lang="zh-CN" altLang="zh-CN" sz="1600" b="1" dirty="0">
              <a:solidFill>
                <a:srgbClr val="1369B2"/>
              </a:solidFill>
              <a:latin typeface="Arial" panose="020B0604020202020204" pitchFamily="34" charset="0"/>
            </a:endParaRPr>
          </a:p>
          <a:p>
            <a:r>
              <a:rPr lang="en-US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@import url(css</a:t>
            </a:r>
            <a:r>
              <a:rPr lang="zh-CN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文件路径</a:t>
            </a:r>
            <a:r>
              <a:rPr lang="en-US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);</a:t>
            </a:r>
            <a:r>
              <a:rPr lang="zh-CN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或 </a:t>
            </a:r>
            <a:r>
              <a:rPr lang="en-US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@import "css</a:t>
            </a:r>
            <a:r>
              <a:rPr lang="zh-CN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文件路径</a:t>
            </a:r>
            <a:r>
              <a:rPr lang="en-US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";</a:t>
            </a:r>
            <a:endParaRPr lang="zh-CN" altLang="zh-CN" sz="1600" b="1" dirty="0">
              <a:solidFill>
                <a:srgbClr val="1369B2"/>
              </a:solidFill>
              <a:latin typeface="Arial" panose="020B0604020202020204" pitchFamily="34" charset="0"/>
            </a:endParaRPr>
          </a:p>
          <a:p>
            <a:r>
              <a:rPr lang="en-US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	/* </a:t>
            </a:r>
            <a:r>
              <a:rPr lang="zh-CN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在此还可以存放其他</a:t>
            </a:r>
            <a:r>
              <a:rPr lang="en-US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CSS</a:t>
            </a:r>
            <a:r>
              <a:rPr lang="zh-CN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样式</a:t>
            </a:r>
            <a:r>
              <a:rPr lang="en-US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*/</a:t>
            </a:r>
            <a:endParaRPr lang="zh-CN" altLang="zh-CN" sz="1600" b="1" dirty="0">
              <a:solidFill>
                <a:srgbClr val="1369B2"/>
              </a:solidFill>
              <a:latin typeface="Arial" panose="020B0604020202020204" pitchFamily="34" charset="0"/>
            </a:endParaRPr>
          </a:p>
          <a:p>
            <a:r>
              <a:rPr lang="en-US" altLang="zh-CN" sz="1600" b="1" dirty="0">
                <a:solidFill>
                  <a:srgbClr val="1369B2"/>
                </a:solidFill>
                <a:latin typeface="Arial" panose="020B0604020202020204" pitchFamily="34" charset="0"/>
              </a:rPr>
              <a:t>&lt;/style&gt;</a:t>
            </a:r>
            <a:endParaRPr lang="zh-CN" altLang="en-US" sz="1600" b="1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663" y="2185988"/>
            <a:ext cx="2447925" cy="345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253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539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3496470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3.3.3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基础选择器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40088" y="1831975"/>
            <a:ext cx="4970462" cy="3305175"/>
            <a:chOff x="3240351" y="1447412"/>
            <a:chExt cx="4970199" cy="3305867"/>
          </a:xfrm>
        </p:grpSpPr>
        <p:pic>
          <p:nvPicPr>
            <p:cNvPr id="22534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0351" y="1447412"/>
              <a:ext cx="4970199" cy="330586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</p:pic>
        <p:sp>
          <p:nvSpPr>
            <p:cNvPr id="22535" name="Text Box 7"/>
            <p:cNvSpPr txBox="1"/>
            <p:nvPr/>
          </p:nvSpPr>
          <p:spPr>
            <a:xfrm>
              <a:off x="3726963" y="1794469"/>
              <a:ext cx="4043362" cy="15612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25000"/>
                </a:lnSpc>
              </a:pP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</a:t>
              </a: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基础选择器？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Picture 8" descr="问小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38" y="3394075"/>
            <a:ext cx="3046412" cy="3148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355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356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3496470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3.3.3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基础选择器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98395" y="2990533"/>
            <a:ext cx="5968365" cy="1476375"/>
          </a:xfrm>
          <a:prstGeom prst="rect">
            <a:avLst/>
          </a:prstGeom>
          <a:noFill/>
          <a:ln w="31750">
            <a:solidFill>
              <a:srgbClr val="00ACE6"/>
            </a:solidFill>
            <a:prstDash val="dash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想将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样式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应用于特定的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HTML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元素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，首先需要找到该目标元素。在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执行这一任务的样式规则部分被称为选择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器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具体如下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1369B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34018" y="2030095"/>
            <a:ext cx="263048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基础选择器</a:t>
            </a:r>
            <a:endParaRPr lang="zh-CN" altLang="en-US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7990" y="4897755"/>
            <a:ext cx="6126480" cy="36830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p>
            <a:r>
              <a:rPr lang="zh-CN" altLang="en-US"/>
              <a:t>选择器的作用：选择页面中对应的标签，方便后续设置样式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957513" y="2906713"/>
            <a:ext cx="5722937" cy="1487487"/>
            <a:chOff x="2957513" y="2906713"/>
            <a:chExt cx="5722937" cy="1487487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2957513" y="2906713"/>
              <a:ext cx="5700712" cy="1487487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00ACE6"/>
              </a:solidFill>
              <a:prstDash val="dash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CE6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590" name="Text Box 7"/>
            <p:cNvSpPr txBox="1"/>
            <p:nvPr/>
          </p:nvSpPr>
          <p:spPr>
            <a:xfrm>
              <a:off x="3024188" y="2971800"/>
              <a:ext cx="5656262" cy="13382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标签选择器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是指用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HTML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标签名称作为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，按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标签名称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分类，为页面中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某一类标签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指定统一的</a:t>
              </a:r>
              <a:r>
                <a:rPr lang="en-US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。其基本语法格式如下</a:t>
              </a:r>
              <a:r>
                <a:rPr lang="zh-CN" altLang="en-US" dirty="0">
                  <a:latin typeface="Arial" panose="020B0604020202020204" pitchFamily="34" charset="0"/>
                </a:rPr>
                <a:t>：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00475" y="4676775"/>
            <a:ext cx="4832350" cy="830263"/>
          </a:xfrm>
          <a:prstGeom prst="rect">
            <a:avLst/>
          </a:prstGeom>
          <a:solidFill>
            <a:srgbClr val="00AC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标签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名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{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属性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1: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属性值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1; 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属性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2: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属性值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2; 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属性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3: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属性值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3; }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3001645" y="2181860"/>
            <a:ext cx="33235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标签选择器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虚尾箭头 28"/>
          <p:cNvSpPr/>
          <p:nvPr/>
        </p:nvSpPr>
        <p:spPr>
          <a:xfrm>
            <a:off x="2989263" y="4867275"/>
            <a:ext cx="450850" cy="411163"/>
          </a:xfrm>
          <a:custGeom>
            <a:avLst/>
            <a:gdLst>
              <a:gd name="txL" fmla="*/ 3375 w 21600"/>
              <a:gd name="txT" fmla="*/ 5400 h 21600"/>
              <a:gd name="txR" fmla="*/ 16693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1786" y="0"/>
                </a:moveTo>
                <a:lnTo>
                  <a:pt x="117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786" y="16200"/>
                </a:lnTo>
                <a:lnTo>
                  <a:pt x="11786" y="21600"/>
                </a:lnTo>
                <a:lnTo>
                  <a:pt x="21600" y="10800"/>
                </a:lnTo>
                <a:lnTo>
                  <a:pt x="11786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ACE6">
              <a:alpha val="100000"/>
            </a:srgbClr>
          </a:solidFill>
          <a:ln w="19050" cap="flat" cmpd="sng">
            <a:solidFill>
              <a:srgbClr val="00ACE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" name="TextBox 41"/>
          <p:cNvSpPr/>
          <p:nvPr/>
        </p:nvSpPr>
        <p:spPr>
          <a:xfrm>
            <a:off x="474663" y="1312863"/>
            <a:ext cx="1766887" cy="457200"/>
          </a:xfrm>
          <a:prstGeom prst="rect">
            <a:avLst/>
          </a:prstGeom>
          <a:gradFill rotWithShape="1">
            <a:gsLst>
              <a:gs pos="0">
                <a:srgbClr val="157A9E">
                  <a:alpha val="100000"/>
                </a:srgbClr>
              </a:gs>
              <a:gs pos="50000">
                <a:srgbClr val="23B1E3">
                  <a:alpha val="100000"/>
                </a:srgbClr>
              </a:gs>
              <a:gs pos="100000">
                <a:srgbClr val="2CD3FF">
                  <a:alpha val="100000"/>
                </a:srgbClr>
              </a:gs>
            </a:gsLst>
            <a:lin ang="16200000" scaled="1"/>
            <a:tileRect/>
          </a:grad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标签选择器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" name="组合 3"/>
          <p:cNvGrpSpPr/>
          <p:nvPr/>
        </p:nvGrpSpPr>
        <p:grpSpPr>
          <a:xfrm>
            <a:off x="6911975" y="1312863"/>
            <a:ext cx="1787525" cy="461962"/>
            <a:chOff x="6911975" y="1312863"/>
            <a:chExt cx="1787525" cy="461962"/>
          </a:xfrm>
        </p:grpSpPr>
        <p:sp>
          <p:nvSpPr>
            <p:cNvPr id="15" name="TextBox 41"/>
            <p:cNvSpPr>
              <a:spLocks noChangeArrowheads="1"/>
            </p:cNvSpPr>
            <p:nvPr/>
          </p:nvSpPr>
          <p:spPr bwMode="auto">
            <a:xfrm>
              <a:off x="6911975" y="1312863"/>
              <a:ext cx="1766888" cy="46196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2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2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CC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TextBox 1"/>
            <p:cNvSpPr txBox="1">
              <a:spLocks noChangeArrowheads="1"/>
            </p:cNvSpPr>
            <p:nvPr/>
          </p:nvSpPr>
          <p:spPr bwMode="auto">
            <a:xfrm>
              <a:off x="6919913" y="1335088"/>
              <a:ext cx="1779587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通配符选择器</a:t>
              </a:r>
              <a:endPara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TextBox 41"/>
          <p:cNvSpPr>
            <a:spLocks noChangeArrowheads="1"/>
          </p:cNvSpPr>
          <p:nvPr/>
        </p:nvSpPr>
        <p:spPr bwMode="auto">
          <a:xfrm>
            <a:off x="2620963" y="1312863"/>
            <a:ext cx="1766888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类选择器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TextBox 41"/>
          <p:cNvSpPr>
            <a:spLocks noChangeArrowheads="1"/>
          </p:cNvSpPr>
          <p:nvPr/>
        </p:nvSpPr>
        <p:spPr bwMode="auto">
          <a:xfrm>
            <a:off x="4765675" y="1312863"/>
            <a:ext cx="1768475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id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选择器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2005" y="5873750"/>
            <a:ext cx="7099935" cy="6451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标签</a:t>
            </a:r>
            <a:r>
              <a:rPr lang="zh-CN" altLang="en-US"/>
              <a:t>选择器最大的优点是能快速为页面中同类型的标记统一样式，</a:t>
            </a:r>
            <a:endParaRPr lang="zh-CN" altLang="en-US"/>
          </a:p>
          <a:p>
            <a:r>
              <a:rPr lang="zh-CN" altLang="en-US"/>
              <a:t>同时这也是它的缺点，不能设计差异化样式。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3" grpId="0" animBg="1"/>
      <p:bldP spid="13" grpId="1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900363" y="2719388"/>
            <a:ext cx="5722937" cy="1131887"/>
            <a:chOff x="2901068" y="2718857"/>
            <a:chExt cx="5722937" cy="1131887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2901068" y="2718857"/>
              <a:ext cx="5700712" cy="1131887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00ACE6"/>
              </a:solidFill>
              <a:prstDash val="dash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CE6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614" name="Text Box 7"/>
            <p:cNvSpPr txBox="1"/>
            <p:nvPr/>
          </p:nvSpPr>
          <p:spPr>
            <a:xfrm>
              <a:off x="2967743" y="2836332"/>
              <a:ext cx="5656262" cy="9239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.”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（英文点号）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进行标识，后面紧跟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类名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，其基本语法格式如下</a:t>
              </a:r>
              <a:r>
                <a:rPr lang="zh-CN" altLang="en-US" dirty="0">
                  <a:latin typeface="Arial" panose="020B0604020202020204" pitchFamily="34" charset="0"/>
                </a:rPr>
                <a:t>：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0" name="Text Box 9"/>
          <p:cNvSpPr txBox="1"/>
          <p:nvPr/>
        </p:nvSpPr>
        <p:spPr>
          <a:xfrm>
            <a:off x="2782888" y="1989138"/>
            <a:ext cx="35067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类选择器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虚尾箭头 28"/>
          <p:cNvSpPr/>
          <p:nvPr/>
        </p:nvSpPr>
        <p:spPr>
          <a:xfrm>
            <a:off x="2947988" y="4233863"/>
            <a:ext cx="450850" cy="411162"/>
          </a:xfrm>
          <a:custGeom>
            <a:avLst/>
            <a:gdLst>
              <a:gd name="txL" fmla="*/ 3375 w 21600"/>
              <a:gd name="txT" fmla="*/ 5400 h 21600"/>
              <a:gd name="txR" fmla="*/ 16693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1786" y="0"/>
                </a:moveTo>
                <a:lnTo>
                  <a:pt x="117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786" y="16200"/>
                </a:lnTo>
                <a:lnTo>
                  <a:pt x="11786" y="21600"/>
                </a:lnTo>
                <a:lnTo>
                  <a:pt x="21600" y="10800"/>
                </a:lnTo>
                <a:lnTo>
                  <a:pt x="11786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ACE6">
              <a:alpha val="100000"/>
            </a:srgbClr>
          </a:solidFill>
          <a:ln w="19050" cap="flat" cmpd="sng">
            <a:solidFill>
              <a:srgbClr val="00ACE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" name="TextBox 41"/>
          <p:cNvSpPr>
            <a:spLocks noChangeArrowheads="1"/>
          </p:cNvSpPr>
          <p:nvPr/>
        </p:nvSpPr>
        <p:spPr bwMode="auto">
          <a:xfrm>
            <a:off x="474663" y="1312863"/>
            <a:ext cx="1766888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标签选择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器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3" name="TextBox 41"/>
          <p:cNvSpPr/>
          <p:nvPr/>
        </p:nvSpPr>
        <p:spPr>
          <a:xfrm>
            <a:off x="2620963" y="1312863"/>
            <a:ext cx="1766887" cy="457200"/>
          </a:xfrm>
          <a:prstGeom prst="rect">
            <a:avLst/>
          </a:prstGeom>
          <a:gradFill rotWithShape="1">
            <a:gsLst>
              <a:gs pos="0">
                <a:srgbClr val="157A9E">
                  <a:alpha val="100000"/>
                </a:srgbClr>
              </a:gs>
              <a:gs pos="50000">
                <a:srgbClr val="23B1E3">
                  <a:alpha val="100000"/>
                </a:srgbClr>
              </a:gs>
              <a:gs pos="100000">
                <a:srgbClr val="2CD3FF">
                  <a:alpha val="100000"/>
                </a:srgbClr>
              </a:gs>
            </a:gsLst>
            <a:lin ang="16200000" scaled="1"/>
            <a:tileRect/>
          </a:grad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类选择器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25608" name="组合 5"/>
          <p:cNvGrpSpPr/>
          <p:nvPr/>
        </p:nvGrpSpPr>
        <p:grpSpPr>
          <a:xfrm>
            <a:off x="6911975" y="1312863"/>
            <a:ext cx="1787525" cy="461962"/>
            <a:chOff x="6911975" y="1312863"/>
            <a:chExt cx="1787525" cy="461962"/>
          </a:xfrm>
        </p:grpSpPr>
        <p:sp>
          <p:nvSpPr>
            <p:cNvPr id="15" name="TextBox 41"/>
            <p:cNvSpPr>
              <a:spLocks noChangeArrowheads="1"/>
            </p:cNvSpPr>
            <p:nvPr/>
          </p:nvSpPr>
          <p:spPr bwMode="auto">
            <a:xfrm>
              <a:off x="6911975" y="1312863"/>
              <a:ext cx="1766888" cy="461962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BCC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TextBox 1"/>
            <p:cNvSpPr txBox="1">
              <a:spLocks noChangeArrowheads="1"/>
            </p:cNvSpPr>
            <p:nvPr/>
          </p:nvSpPr>
          <p:spPr bwMode="auto">
            <a:xfrm>
              <a:off x="6919913" y="1335088"/>
              <a:ext cx="1779587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通配符选择器</a:t>
              </a:r>
              <a:endPara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TextBox 41"/>
          <p:cNvSpPr>
            <a:spLocks noChangeArrowheads="1"/>
          </p:cNvSpPr>
          <p:nvPr/>
        </p:nvSpPr>
        <p:spPr bwMode="auto">
          <a:xfrm>
            <a:off x="4765675" y="1312863"/>
            <a:ext cx="1768475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id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选择器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67138" y="4030663"/>
            <a:ext cx="4800600" cy="944562"/>
          </a:xfrm>
          <a:prstGeom prst="rect">
            <a:avLst/>
          </a:prstGeom>
          <a:solidFill>
            <a:srgbClr val="00ACE6"/>
          </a:solidFill>
          <a:ln w="28575" cap="flat" cmpd="sng">
            <a:solidFill>
              <a:srgbClr val="00ACE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类名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{</a:t>
            </a:r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属性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1:</a:t>
            </a:r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1; </a:t>
            </a:r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属性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2:</a:t>
            </a:r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2; </a:t>
            </a:r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属性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3:</a:t>
            </a:r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3; }</a:t>
            </a:r>
            <a:endParaRPr lang="zh-CN" altLang="zh-CN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2000" y="5405755"/>
            <a:ext cx="76206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说明：</a:t>
            </a:r>
            <a:endParaRPr lang="zh-CN" altLang="en-US" sz="1600"/>
          </a:p>
          <a:p>
            <a:r>
              <a:rPr lang="zh-CN" altLang="en-US" sz="1600"/>
              <a:t>（1）使用类选择器定义的CSS样式，需要设置元素的class属性值为其指定样式。</a:t>
            </a:r>
            <a:endParaRPr lang="zh-CN" altLang="en-US" sz="1600"/>
          </a:p>
          <a:p>
            <a:r>
              <a:rPr lang="zh-CN" altLang="en-US" sz="1600"/>
              <a:t>（2）类选择器的最大优势是可以为元素定义相同或单独的样式，可以多次使用。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25145" y="1085850"/>
            <a:ext cx="7666355" cy="29997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（1）多个标记可以使用同一个类名，使不同的标记指定相同的样式。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样式类名，首字符必须是字母，禁止数字或其他特殊字符。由以字母开头的小写字母（a-z）、数字（0-9）、中划线 （-），下划线（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_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）组成。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）类名的第一个字符不能使用数字，并且严格区分大小写，一般采用小写英文字母表示，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不要使用纯数字、中文等命名，尽量使用英文字母来表示。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）可以是单个单词，也可以是组合单词，要求能够描述清楚模块和元素的含义，使其具有语义化。避免使用 123456…,red,blue,left,right之类的（如颜色、字号大小等）矢量命名，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命名要有意义，尽量使别人一眼就知道这个类名的目的。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4140" y="4558665"/>
            <a:ext cx="74733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可以用连字符或者下滑线，也可以用驼峰命名形式，</a:t>
            </a:r>
            <a:endParaRPr lang="zh-CN" altLang="en-US" sz="1200"/>
          </a:p>
          <a:p>
            <a:r>
              <a:rPr lang="zh-CN" altLang="en-US" sz="1200"/>
              <a:t>举例：.title-my或者.title_my或者.titleMy。</a:t>
            </a:r>
            <a:endParaRPr lang="zh-CN" altLang="en-US"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62760" y="1726565"/>
            <a:ext cx="1706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spc="2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网页命名规范</a:t>
            </a:r>
            <a:endParaRPr lang="en-US" altLang="zh-CN" sz="1800" b="1" spc="2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19"/>
          <p:cNvGrpSpPr/>
          <p:nvPr/>
        </p:nvGrpSpPr>
        <p:grpSpPr bwMode="auto">
          <a:xfrm>
            <a:off x="895351" y="3152775"/>
            <a:ext cx="7337425" cy="2077641"/>
            <a:chOff x="377371" y="1853817"/>
            <a:chExt cx="8734475" cy="3298167"/>
          </a:xfrm>
        </p:grpSpPr>
        <p:sp>
          <p:nvSpPr>
            <p:cNvPr id="9" name="任意多边形 8"/>
            <p:cNvSpPr/>
            <p:nvPr/>
          </p:nvSpPr>
          <p:spPr>
            <a:xfrm>
              <a:off x="5205982" y="3851506"/>
              <a:ext cx="3905864" cy="1300478"/>
            </a:xfrm>
            <a:custGeom>
              <a:avLst/>
              <a:gdLst>
                <a:gd name="connsiteX0" fmla="*/ 0 w 2007616"/>
                <a:gd name="connsiteY0" fmla="*/ 130048 h 1300480"/>
                <a:gd name="connsiteX1" fmla="*/ 130048 w 2007616"/>
                <a:gd name="connsiteY1" fmla="*/ 0 h 1300480"/>
                <a:gd name="connsiteX2" fmla="*/ 1877568 w 2007616"/>
                <a:gd name="connsiteY2" fmla="*/ 0 h 1300480"/>
                <a:gd name="connsiteX3" fmla="*/ 2007616 w 2007616"/>
                <a:gd name="connsiteY3" fmla="*/ 130048 h 1300480"/>
                <a:gd name="connsiteX4" fmla="*/ 2007616 w 2007616"/>
                <a:gd name="connsiteY4" fmla="*/ 1170432 h 1300480"/>
                <a:gd name="connsiteX5" fmla="*/ 1877568 w 2007616"/>
                <a:gd name="connsiteY5" fmla="*/ 1300480 h 1300480"/>
                <a:gd name="connsiteX6" fmla="*/ 130048 w 2007616"/>
                <a:gd name="connsiteY6" fmla="*/ 1300480 h 1300480"/>
                <a:gd name="connsiteX7" fmla="*/ 0 w 2007616"/>
                <a:gd name="connsiteY7" fmla="*/ 1170432 h 1300480"/>
                <a:gd name="connsiteX8" fmla="*/ 0 w 2007616"/>
                <a:gd name="connsiteY8" fmla="*/ 130048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7616" h="1300480">
                  <a:moveTo>
                    <a:pt x="0" y="130048"/>
                  </a:moveTo>
                  <a:cubicBezTo>
                    <a:pt x="0" y="58224"/>
                    <a:pt x="58224" y="0"/>
                    <a:pt x="130048" y="0"/>
                  </a:cubicBezTo>
                  <a:lnTo>
                    <a:pt x="1877568" y="0"/>
                  </a:lnTo>
                  <a:cubicBezTo>
                    <a:pt x="1949392" y="0"/>
                    <a:pt x="2007616" y="58224"/>
                    <a:pt x="2007616" y="130048"/>
                  </a:cubicBezTo>
                  <a:lnTo>
                    <a:pt x="2007616" y="1170432"/>
                  </a:lnTo>
                  <a:cubicBezTo>
                    <a:pt x="2007616" y="1242256"/>
                    <a:pt x="1949392" y="1300480"/>
                    <a:pt x="1877568" y="1300480"/>
                  </a:cubicBezTo>
                  <a:lnTo>
                    <a:pt x="130048" y="1300480"/>
                  </a:lnTo>
                  <a:cubicBezTo>
                    <a:pt x="58224" y="1300480"/>
                    <a:pt x="0" y="1242256"/>
                    <a:pt x="0" y="1170432"/>
                  </a:cubicBezTo>
                  <a:lnTo>
                    <a:pt x="0" y="13004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1237882"/>
                <a:satOff val="-37588"/>
                <a:lumOff val="1241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3150" tIns="365277" rIns="121438" bIns="121437" spcCol="1270"/>
            <a:lstStyle/>
            <a:p>
              <a:pPr marL="228600" lvl="1" indent="-228600" defTabSz="12001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CN" altLang="zh-CN" sz="1350" dirty="0"/>
                <a:t>用最少的字母达到最容易理解的意义</a:t>
              </a:r>
              <a:r>
                <a:rPr lang="zh-CN" altLang="en-US" sz="1350" dirty="0"/>
                <a:t>。</a:t>
              </a:r>
              <a:endParaRPr lang="zh-CN" altLang="zh-CN" sz="1350" dirty="0"/>
            </a:p>
            <a:p>
              <a:pPr marL="228600" lvl="1" indent="-228600" defTabSz="12001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CN" altLang="zh-CN" sz="1350" dirty="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377371" y="3851505"/>
              <a:ext cx="3560645" cy="1300479"/>
            </a:xfrm>
            <a:custGeom>
              <a:avLst/>
              <a:gdLst>
                <a:gd name="connsiteX0" fmla="*/ 0 w 2007616"/>
                <a:gd name="connsiteY0" fmla="*/ 130048 h 1300480"/>
                <a:gd name="connsiteX1" fmla="*/ 130048 w 2007616"/>
                <a:gd name="connsiteY1" fmla="*/ 0 h 1300480"/>
                <a:gd name="connsiteX2" fmla="*/ 1877568 w 2007616"/>
                <a:gd name="connsiteY2" fmla="*/ 0 h 1300480"/>
                <a:gd name="connsiteX3" fmla="*/ 2007616 w 2007616"/>
                <a:gd name="connsiteY3" fmla="*/ 130048 h 1300480"/>
                <a:gd name="connsiteX4" fmla="*/ 2007616 w 2007616"/>
                <a:gd name="connsiteY4" fmla="*/ 1170432 h 1300480"/>
                <a:gd name="connsiteX5" fmla="*/ 1877568 w 2007616"/>
                <a:gd name="connsiteY5" fmla="*/ 1300480 h 1300480"/>
                <a:gd name="connsiteX6" fmla="*/ 130048 w 2007616"/>
                <a:gd name="connsiteY6" fmla="*/ 1300480 h 1300480"/>
                <a:gd name="connsiteX7" fmla="*/ 0 w 2007616"/>
                <a:gd name="connsiteY7" fmla="*/ 1170432 h 1300480"/>
                <a:gd name="connsiteX8" fmla="*/ 0 w 2007616"/>
                <a:gd name="connsiteY8" fmla="*/ 130048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7616" h="1300480">
                  <a:moveTo>
                    <a:pt x="0" y="130048"/>
                  </a:moveTo>
                  <a:cubicBezTo>
                    <a:pt x="0" y="58224"/>
                    <a:pt x="58224" y="0"/>
                    <a:pt x="130048" y="0"/>
                  </a:cubicBezTo>
                  <a:lnTo>
                    <a:pt x="1877568" y="0"/>
                  </a:lnTo>
                  <a:cubicBezTo>
                    <a:pt x="1949392" y="0"/>
                    <a:pt x="2007616" y="58224"/>
                    <a:pt x="2007616" y="130048"/>
                  </a:cubicBezTo>
                  <a:lnTo>
                    <a:pt x="2007616" y="1170432"/>
                  </a:lnTo>
                  <a:cubicBezTo>
                    <a:pt x="2007616" y="1242256"/>
                    <a:pt x="1949392" y="1300480"/>
                    <a:pt x="1877568" y="1300480"/>
                  </a:cubicBezTo>
                  <a:lnTo>
                    <a:pt x="130048" y="1300480"/>
                  </a:lnTo>
                  <a:cubicBezTo>
                    <a:pt x="58224" y="1300480"/>
                    <a:pt x="0" y="1242256"/>
                    <a:pt x="0" y="1170432"/>
                  </a:cubicBezTo>
                  <a:lnTo>
                    <a:pt x="0" y="13004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1856823"/>
                <a:satOff val="-56391"/>
                <a:lumOff val="1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1437" tIns="365277" rIns="573151" bIns="121437" spcCol="1270" anchor="ctr" anchorCtr="1"/>
            <a:lstStyle/>
            <a:p>
              <a:pPr marL="228600" lvl="1" indent="-228600" defTabSz="12001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CN" altLang="zh-CN" sz="1350" dirty="0"/>
                <a:t>不能占用关键字</a:t>
              </a:r>
              <a:r>
                <a:rPr lang="zh-CN" altLang="zh-CN" sz="1350" dirty="0">
                  <a:solidFill>
                    <a:srgbClr val="FF0000"/>
                  </a:solidFill>
                </a:rPr>
                <a:t>（例如</a:t>
              </a:r>
              <a:r>
                <a:rPr lang="en-US" altLang="zh-CN" sz="1350" dirty="0">
                  <a:solidFill>
                    <a:srgbClr val="FF0000"/>
                  </a:solidFill>
                </a:rPr>
                <a:t>id=“h3”</a:t>
              </a:r>
              <a:r>
                <a:rPr lang="zh-CN" altLang="zh-CN" sz="1350" dirty="0">
                  <a:solidFill>
                    <a:srgbClr val="FF0000"/>
                  </a:solidFill>
                </a:rPr>
                <a:t>）</a:t>
              </a:r>
              <a:r>
                <a:rPr lang="zh-CN" altLang="en-US" sz="1350" dirty="0">
                  <a:solidFill>
                    <a:srgbClr val="FF0000"/>
                  </a:solidFill>
                </a:rPr>
                <a:t>。</a:t>
              </a:r>
              <a:endParaRPr lang="zh-CN" alt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5205981" y="1853817"/>
              <a:ext cx="3905865" cy="1300476"/>
            </a:xfrm>
            <a:custGeom>
              <a:avLst/>
              <a:gdLst>
                <a:gd name="connsiteX0" fmla="*/ 0 w 2007616"/>
                <a:gd name="connsiteY0" fmla="*/ 130048 h 1300480"/>
                <a:gd name="connsiteX1" fmla="*/ 130048 w 2007616"/>
                <a:gd name="connsiteY1" fmla="*/ 0 h 1300480"/>
                <a:gd name="connsiteX2" fmla="*/ 1877568 w 2007616"/>
                <a:gd name="connsiteY2" fmla="*/ 0 h 1300480"/>
                <a:gd name="connsiteX3" fmla="*/ 2007616 w 2007616"/>
                <a:gd name="connsiteY3" fmla="*/ 130048 h 1300480"/>
                <a:gd name="connsiteX4" fmla="*/ 2007616 w 2007616"/>
                <a:gd name="connsiteY4" fmla="*/ 1170432 h 1300480"/>
                <a:gd name="connsiteX5" fmla="*/ 1877568 w 2007616"/>
                <a:gd name="connsiteY5" fmla="*/ 1300480 h 1300480"/>
                <a:gd name="connsiteX6" fmla="*/ 130048 w 2007616"/>
                <a:gd name="connsiteY6" fmla="*/ 1300480 h 1300480"/>
                <a:gd name="connsiteX7" fmla="*/ 0 w 2007616"/>
                <a:gd name="connsiteY7" fmla="*/ 1170432 h 1300480"/>
                <a:gd name="connsiteX8" fmla="*/ 0 w 2007616"/>
                <a:gd name="connsiteY8" fmla="*/ 130048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7616" h="1300480">
                  <a:moveTo>
                    <a:pt x="0" y="130048"/>
                  </a:moveTo>
                  <a:cubicBezTo>
                    <a:pt x="0" y="58224"/>
                    <a:pt x="58224" y="0"/>
                    <a:pt x="130048" y="0"/>
                  </a:cubicBezTo>
                  <a:lnTo>
                    <a:pt x="1877568" y="0"/>
                  </a:lnTo>
                  <a:cubicBezTo>
                    <a:pt x="1949392" y="0"/>
                    <a:pt x="2007616" y="58224"/>
                    <a:pt x="2007616" y="130048"/>
                  </a:cubicBezTo>
                  <a:lnTo>
                    <a:pt x="2007616" y="1170432"/>
                  </a:lnTo>
                  <a:cubicBezTo>
                    <a:pt x="2007616" y="1242256"/>
                    <a:pt x="1949392" y="1300480"/>
                    <a:pt x="1877568" y="1300480"/>
                  </a:cubicBezTo>
                  <a:lnTo>
                    <a:pt x="130048" y="1300480"/>
                  </a:lnTo>
                  <a:cubicBezTo>
                    <a:pt x="58224" y="1300480"/>
                    <a:pt x="0" y="1242256"/>
                    <a:pt x="0" y="1170432"/>
                  </a:cubicBezTo>
                  <a:lnTo>
                    <a:pt x="0" y="13004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618941"/>
                <a:satOff val="-18784"/>
                <a:lumOff val="620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3150" tIns="121437" rIns="121438" bIns="365277" spcCol="1270"/>
            <a:lstStyle/>
            <a:p>
              <a:pPr marL="228600" lvl="1" indent="-228600" defTabSz="12001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CN" altLang="zh-CN" sz="1350" dirty="0"/>
                <a:t>不能以数字开头命名</a:t>
              </a:r>
              <a:r>
                <a:rPr lang="zh-CN" altLang="zh-CN" sz="1350" dirty="0">
                  <a:solidFill>
                    <a:srgbClr val="FF0000"/>
                  </a:solidFill>
                </a:rPr>
                <a:t>（例如</a:t>
              </a:r>
              <a:r>
                <a:rPr lang="en-US" altLang="zh-CN" sz="1350" dirty="0">
                  <a:solidFill>
                    <a:srgbClr val="FF0000"/>
                  </a:solidFill>
                </a:rPr>
                <a:t>id=“1nav”</a:t>
              </a:r>
              <a:r>
                <a:rPr lang="zh-CN" altLang="zh-CN" sz="1350" dirty="0">
                  <a:solidFill>
                    <a:srgbClr val="FF0000"/>
                  </a:solidFill>
                </a:rPr>
                <a:t>）</a:t>
              </a:r>
              <a:r>
                <a:rPr lang="zh-CN" altLang="en-US" sz="1350" dirty="0">
                  <a:solidFill>
                    <a:srgbClr val="FF0000"/>
                  </a:solidFill>
                </a:rPr>
                <a:t>。</a:t>
              </a:r>
              <a:endParaRPr lang="zh-CN" altLang="zh-CN" sz="1350" dirty="0">
                <a:solidFill>
                  <a:srgbClr val="FF0000"/>
                </a:solidFill>
              </a:endParaRPr>
            </a:p>
            <a:p>
              <a:pPr marL="228600" lvl="1" indent="-228600" defTabSz="12001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CN" altLang="zh-CN" sz="1350" dirty="0">
                <a:solidFill>
                  <a:srgbClr val="FF0000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77371" y="1853817"/>
              <a:ext cx="3560645" cy="1300476"/>
            </a:xfrm>
            <a:custGeom>
              <a:avLst/>
              <a:gdLst>
                <a:gd name="connsiteX0" fmla="*/ 0 w 2007616"/>
                <a:gd name="connsiteY0" fmla="*/ 130048 h 1300480"/>
                <a:gd name="connsiteX1" fmla="*/ 130048 w 2007616"/>
                <a:gd name="connsiteY1" fmla="*/ 0 h 1300480"/>
                <a:gd name="connsiteX2" fmla="*/ 1877568 w 2007616"/>
                <a:gd name="connsiteY2" fmla="*/ 0 h 1300480"/>
                <a:gd name="connsiteX3" fmla="*/ 2007616 w 2007616"/>
                <a:gd name="connsiteY3" fmla="*/ 130048 h 1300480"/>
                <a:gd name="connsiteX4" fmla="*/ 2007616 w 2007616"/>
                <a:gd name="connsiteY4" fmla="*/ 1170432 h 1300480"/>
                <a:gd name="connsiteX5" fmla="*/ 1877568 w 2007616"/>
                <a:gd name="connsiteY5" fmla="*/ 1300480 h 1300480"/>
                <a:gd name="connsiteX6" fmla="*/ 130048 w 2007616"/>
                <a:gd name="connsiteY6" fmla="*/ 1300480 h 1300480"/>
                <a:gd name="connsiteX7" fmla="*/ 0 w 2007616"/>
                <a:gd name="connsiteY7" fmla="*/ 1170432 h 1300480"/>
                <a:gd name="connsiteX8" fmla="*/ 0 w 2007616"/>
                <a:gd name="connsiteY8" fmla="*/ 130048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7616" h="1300480">
                  <a:moveTo>
                    <a:pt x="0" y="130048"/>
                  </a:moveTo>
                  <a:cubicBezTo>
                    <a:pt x="0" y="58224"/>
                    <a:pt x="58224" y="0"/>
                    <a:pt x="130048" y="0"/>
                  </a:cubicBezTo>
                  <a:lnTo>
                    <a:pt x="1877568" y="0"/>
                  </a:lnTo>
                  <a:cubicBezTo>
                    <a:pt x="1949392" y="0"/>
                    <a:pt x="2007616" y="58224"/>
                    <a:pt x="2007616" y="130048"/>
                  </a:cubicBezTo>
                  <a:lnTo>
                    <a:pt x="2007616" y="1170432"/>
                  </a:lnTo>
                  <a:cubicBezTo>
                    <a:pt x="2007616" y="1242256"/>
                    <a:pt x="1949392" y="1300480"/>
                    <a:pt x="1877568" y="1300480"/>
                  </a:cubicBezTo>
                  <a:lnTo>
                    <a:pt x="130048" y="1300480"/>
                  </a:lnTo>
                  <a:cubicBezTo>
                    <a:pt x="58224" y="1300480"/>
                    <a:pt x="0" y="1242256"/>
                    <a:pt x="0" y="1170432"/>
                  </a:cubicBezTo>
                  <a:lnTo>
                    <a:pt x="0" y="13004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1437" tIns="121437" rIns="573151" bIns="365277" spcCol="1270"/>
            <a:lstStyle/>
            <a:p>
              <a:pPr marL="228600" lvl="1" indent="-228600" defTabSz="12001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CN" altLang="zh-CN" sz="1350" dirty="0"/>
                <a:t>避免使用中文字符命名</a:t>
              </a:r>
              <a:r>
                <a:rPr lang="zh-CN" altLang="zh-CN" sz="1350" dirty="0">
                  <a:solidFill>
                    <a:srgbClr val="FF0000"/>
                  </a:solidFill>
                </a:rPr>
                <a:t>（例如</a:t>
              </a:r>
              <a:r>
                <a:rPr lang="en-US" altLang="zh-CN" sz="1350" dirty="0">
                  <a:solidFill>
                    <a:srgbClr val="FF0000"/>
                  </a:solidFill>
                </a:rPr>
                <a:t>id=“</a:t>
              </a:r>
              <a:r>
                <a:rPr lang="zh-CN" altLang="zh-CN" sz="1350" dirty="0">
                  <a:solidFill>
                    <a:srgbClr val="FF0000"/>
                  </a:solidFill>
                </a:rPr>
                <a:t>导航栏</a:t>
              </a:r>
              <a:r>
                <a:rPr lang="en-US" altLang="zh-CN" sz="1350" dirty="0">
                  <a:solidFill>
                    <a:srgbClr val="FF0000"/>
                  </a:solidFill>
                </a:rPr>
                <a:t>”</a:t>
              </a:r>
              <a:r>
                <a:rPr lang="zh-CN" altLang="zh-CN" sz="1350" dirty="0">
                  <a:solidFill>
                    <a:srgbClr val="FF0000"/>
                  </a:solidFill>
                </a:rPr>
                <a:t>）</a:t>
              </a:r>
              <a:r>
                <a:rPr lang="zh-CN" altLang="en-US" sz="1350" dirty="0">
                  <a:solidFill>
                    <a:srgbClr val="FF0000"/>
                  </a:solidFill>
                </a:rPr>
                <a:t>。</a:t>
              </a:r>
              <a:endParaRPr lang="zh-CN" altLang="zh-CN" sz="1350" dirty="0">
                <a:solidFill>
                  <a:srgbClr val="FF0000"/>
                </a:solidFill>
              </a:endParaRPr>
            </a:p>
            <a:p>
              <a:pPr marL="228600" lvl="1" indent="-228600" defTabSz="12001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CN" altLang="zh-CN" sz="1350" dirty="0">
                <a:solidFill>
                  <a:srgbClr val="FF0000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551077" y="2428674"/>
              <a:ext cx="959686" cy="959687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1759712"/>
                  </a:moveTo>
                  <a:cubicBezTo>
                    <a:pt x="0" y="787850"/>
                    <a:pt x="787850" y="0"/>
                    <a:pt x="1759712" y="0"/>
                  </a:cubicBezTo>
                  <a:lnTo>
                    <a:pt x="1759712" y="1759712"/>
                  </a:lnTo>
                  <a:lnTo>
                    <a:pt x="0" y="1759712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5908" tIns="535908" rIns="149352" bIns="149352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1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612640" y="2428674"/>
              <a:ext cx="959686" cy="959687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0"/>
                  </a:moveTo>
                  <a:cubicBezTo>
                    <a:pt x="971862" y="0"/>
                    <a:pt x="1759712" y="787850"/>
                    <a:pt x="1759712" y="1759712"/>
                  </a:cubicBezTo>
                  <a:lnTo>
                    <a:pt x="0" y="175971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18941"/>
                <a:satOff val="-18784"/>
                <a:lumOff val="6209"/>
                <a:alphaOff val="0"/>
              </a:schemeClr>
            </a:fillRef>
            <a:effectRef idx="2">
              <a:schemeClr val="accent4">
                <a:hueOff val="618941"/>
                <a:satOff val="-18784"/>
                <a:lumOff val="6209"/>
                <a:alphaOff val="0"/>
              </a:schemeClr>
            </a:effectRef>
            <a:fontRef idx="minor">
              <a:schemeClr val="lt1"/>
            </a:fontRef>
          </p:style>
          <p:txBody>
            <a:bodyPr lIns="149352" tIns="535908" rIns="535908" bIns="149352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10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612641" y="3507677"/>
              <a:ext cx="959686" cy="959687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1759712" y="0"/>
                  </a:moveTo>
                  <a:cubicBezTo>
                    <a:pt x="1759712" y="971862"/>
                    <a:pt x="971862" y="1759712"/>
                    <a:pt x="0" y="1759712"/>
                  </a:cubicBezTo>
                  <a:lnTo>
                    <a:pt x="0" y="0"/>
                  </a:lnTo>
                  <a:lnTo>
                    <a:pt x="1759712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237882"/>
                <a:satOff val="-37588"/>
                <a:lumOff val="12419"/>
                <a:alphaOff val="0"/>
              </a:schemeClr>
            </a:fillRef>
            <a:effectRef idx="2">
              <a:schemeClr val="accent4">
                <a:hueOff val="1237882"/>
                <a:satOff val="-37588"/>
                <a:lumOff val="12419"/>
                <a:alphaOff val="0"/>
              </a:schemeClr>
            </a:effectRef>
            <a:fontRef idx="minor">
              <a:schemeClr val="lt1"/>
            </a:fontRef>
          </p:style>
          <p:txBody>
            <a:bodyPr lIns="149352" tIns="149352" rIns="535908" bIns="535908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1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3551076" y="3507677"/>
              <a:ext cx="959686" cy="959687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1759712" y="1759712"/>
                  </a:moveTo>
                  <a:cubicBezTo>
                    <a:pt x="787850" y="1759712"/>
                    <a:pt x="0" y="971862"/>
                    <a:pt x="0" y="0"/>
                  </a:cubicBezTo>
                  <a:lnTo>
                    <a:pt x="1759712" y="0"/>
                  </a:lnTo>
                  <a:lnTo>
                    <a:pt x="1759712" y="1759712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856823"/>
                <a:satOff val="-56391"/>
                <a:lumOff val="18628"/>
                <a:alphaOff val="0"/>
              </a:schemeClr>
            </a:fillRef>
            <a:effectRef idx="2">
              <a:schemeClr val="accent4">
                <a:hueOff val="1856823"/>
                <a:satOff val="-56391"/>
                <a:lumOff val="18628"/>
                <a:alphaOff val="0"/>
              </a:schemeClr>
            </a:effectRef>
            <a:fontRef idx="minor">
              <a:schemeClr val="lt1"/>
            </a:fontRef>
          </p:style>
          <p:txBody>
            <a:bodyPr lIns="535908" tIns="149352" rIns="149351" bIns="535908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100"/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03275" y="2368154"/>
            <a:ext cx="364998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命名需要遵循以下几个原则</a:t>
            </a: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 bwMode="auto">
          <a:xfrm>
            <a:off x="1721485" y="4535329"/>
            <a:ext cx="6407786" cy="1062038"/>
            <a:chOff x="2062651" y="4554248"/>
            <a:chExt cx="6407231" cy="1416050"/>
          </a:xfrm>
        </p:grpSpPr>
        <p:grpSp>
          <p:nvGrpSpPr>
            <p:cNvPr id="59400" name="组合 14"/>
            <p:cNvGrpSpPr/>
            <p:nvPr/>
          </p:nvGrpSpPr>
          <p:grpSpPr bwMode="auto">
            <a:xfrm>
              <a:off x="2062651" y="4554248"/>
              <a:ext cx="6407231" cy="1416050"/>
              <a:chOff x="3551844" y="4745917"/>
              <a:chExt cx="6407468" cy="1415329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3708046" y="4877718"/>
                <a:ext cx="1103258" cy="1104337"/>
              </a:xfrm>
              <a:custGeom>
                <a:avLst/>
                <a:gdLst>
                  <a:gd name="connsiteX0" fmla="*/ 0 w 1269130"/>
                  <a:gd name="connsiteY0" fmla="*/ 634555 h 1269110"/>
                  <a:gd name="connsiteX1" fmla="*/ 634565 w 1269130"/>
                  <a:gd name="connsiteY1" fmla="*/ 0 h 1269110"/>
                  <a:gd name="connsiteX2" fmla="*/ 1269130 w 1269130"/>
                  <a:gd name="connsiteY2" fmla="*/ 634555 h 1269110"/>
                  <a:gd name="connsiteX3" fmla="*/ 634565 w 1269130"/>
                  <a:gd name="connsiteY3" fmla="*/ 1269110 h 1269110"/>
                  <a:gd name="connsiteX4" fmla="*/ 0 w 1269130"/>
                  <a:gd name="connsiteY4" fmla="*/ 634555 h 126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130" h="1269110">
                    <a:moveTo>
                      <a:pt x="0" y="634555"/>
                    </a:moveTo>
                    <a:cubicBezTo>
                      <a:pt x="0" y="284100"/>
                      <a:pt x="284104" y="0"/>
                      <a:pt x="634565" y="0"/>
                    </a:cubicBezTo>
                    <a:cubicBezTo>
                      <a:pt x="985026" y="0"/>
                      <a:pt x="1269130" y="284100"/>
                      <a:pt x="1269130" y="634555"/>
                    </a:cubicBezTo>
                    <a:cubicBezTo>
                      <a:pt x="1269130" y="985010"/>
                      <a:pt x="985026" y="1269110"/>
                      <a:pt x="634565" y="1269110"/>
                    </a:cubicBezTo>
                    <a:cubicBezTo>
                      <a:pt x="284104" y="1269110"/>
                      <a:pt x="0" y="985010"/>
                      <a:pt x="0" y="634555"/>
                    </a:cubicBezTo>
                    <a:close/>
                  </a:path>
                </a:pathLst>
              </a:custGeom>
            </p:spPr>
            <p:style>
              <a:lnRef idx="2">
                <a:schemeClr val="accent4">
                  <a:tint val="40000"/>
                  <a:alpha val="90000"/>
                  <a:hueOff val="1428006"/>
                  <a:satOff val="-24152"/>
                  <a:lumOff val="639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1428006"/>
                  <a:satOff val="-24152"/>
                  <a:lumOff val="639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1428006"/>
                  <a:satOff val="-24152"/>
                  <a:lumOff val="639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9395" tIns="139392" rIns="139395" bIns="139392" spcCol="1270" anchor="ctr"/>
              <a:lstStyle/>
              <a:p>
                <a:pPr algn="ctr" defTabSz="1377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CN" altLang="en-US" sz="232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同心圆 18"/>
              <p:cNvSpPr/>
              <p:nvPr/>
            </p:nvSpPr>
            <p:spPr>
              <a:xfrm>
                <a:off x="3551844" y="4745917"/>
                <a:ext cx="1415980" cy="1415329"/>
              </a:xfrm>
              <a:prstGeom prst="donut">
                <a:avLst>
                  <a:gd name="adj" fmla="val 11010"/>
                </a:avLst>
              </a:prstGeom>
            </p:spPr>
            <p:style>
              <a:lnRef idx="2">
                <a:schemeClr val="accent4">
                  <a:hueOff val="1856823"/>
                  <a:satOff val="-56391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391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391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矩形 19"/>
              <p:cNvSpPr/>
              <p:nvPr/>
            </p:nvSpPr>
            <p:spPr>
              <a:xfrm>
                <a:off x="4614782" y="4794999"/>
                <a:ext cx="5344530" cy="131674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50000"/>
                  <a:hueOff val="1486123"/>
                  <a:satOff val="-26766"/>
                  <a:lumOff val="10757"/>
                  <a:alphaOff val="0"/>
                </a:schemeClr>
              </a:fillRef>
              <a:effectRef idx="0">
                <a:schemeClr val="accent4">
                  <a:tint val="50000"/>
                  <a:hueOff val="1486123"/>
                  <a:satOff val="-26766"/>
                  <a:lumOff val="10757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405" name="矩形 23"/>
              <p:cNvSpPr>
                <a:spLocks noChangeArrowheads="1"/>
              </p:cNvSpPr>
              <p:nvPr/>
            </p:nvSpPr>
            <p:spPr bwMode="auto">
              <a:xfrm>
                <a:off x="4762094" y="4916010"/>
                <a:ext cx="5197217" cy="1106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每一个单词之间用</a:t>
                </a:r>
                <a:r>
                  <a:rPr lang="zh-CN" altLang="zh-CN" sz="16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_</a:t>
                </a:r>
                <a:r>
                  <a:rPr lang="zh-CN" altLang="zh-CN" sz="16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”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’-’</a:t>
                </a:r>
                <a:r>
                  <a:rPr lang="zh-CN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连接</a:t>
                </a:r>
                <a:r>
                  <a:rPr lang="zh-CN" altLang="zh-CN" sz="16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（例如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1600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content_one</a:t>
                </a:r>
                <a:r>
                  <a:rPr lang="zh-CN" altLang="zh-CN" sz="16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401" name="矩形 19"/>
            <p:cNvSpPr>
              <a:spLocks noChangeArrowheads="1"/>
            </p:cNvSpPr>
            <p:nvPr/>
          </p:nvSpPr>
          <p:spPr bwMode="auto">
            <a:xfrm flipH="1">
              <a:off x="2173627" y="5031439"/>
              <a:ext cx="868605" cy="49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帕斯卡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395" name="组合 14"/>
          <p:cNvGrpSpPr/>
          <p:nvPr/>
        </p:nvGrpSpPr>
        <p:grpSpPr bwMode="auto">
          <a:xfrm>
            <a:off x="0" y="1584722"/>
            <a:ext cx="9144000" cy="771525"/>
            <a:chOff x="0" y="969484"/>
            <a:chExt cx="9144000" cy="1029179"/>
          </a:xfrm>
        </p:grpSpPr>
        <p:sp>
          <p:nvSpPr>
            <p:cNvPr id="8" name="矩形 7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59414" name="Picture 2" descr="C:\Documents and Settings\Administrator\桌面\小人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25" y="969963"/>
              <a:ext cx="1323975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1755775" y="1142602"/>
              <a:ext cx="2468880" cy="491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800" b="1" spc="2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网页模块的命名规范</a:t>
              </a:r>
              <a:endParaRPr lang="en-US" altLang="zh-CN" sz="1800" b="1" spc="2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流程图: 联系 6"/>
          <p:cNvSpPr/>
          <p:nvPr/>
        </p:nvSpPr>
        <p:spPr>
          <a:xfrm>
            <a:off x="2628900" y="4208861"/>
            <a:ext cx="280988" cy="210740"/>
          </a:xfrm>
          <a:prstGeom prst="flowChartConnector">
            <a:avLst/>
          </a:prstGeom>
        </p:spPr>
        <p:style>
          <a:lnRef idx="2">
            <a:schemeClr val="accent4">
              <a:hueOff val="928412"/>
              <a:satOff val="-28186"/>
              <a:lumOff val="9314"/>
              <a:alphaOff val="0"/>
            </a:schemeClr>
          </a:lnRef>
          <a:fillRef idx="1">
            <a:schemeClr val="accent4">
              <a:hueOff val="928412"/>
              <a:satOff val="-28186"/>
              <a:lumOff val="9314"/>
              <a:alphaOff val="0"/>
            </a:schemeClr>
          </a:fillRef>
          <a:effectRef idx="0">
            <a:schemeClr val="accent4">
              <a:hueOff val="928412"/>
              <a:satOff val="-28186"/>
              <a:lumOff val="9314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279525" y="2228851"/>
            <a:ext cx="38404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网页中，常用的</a:t>
            </a:r>
            <a:r>
              <a:rPr lang="zh-CN" altLang="zh-CN" sz="3000" b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命名方式</a:t>
            </a:r>
            <a:endParaRPr lang="zh-CN" altLang="en-US" sz="3000" b="1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 flipH="1">
            <a:off x="1784985" y="2964180"/>
            <a:ext cx="6336030" cy="1129665"/>
            <a:chOff x="-1293650" y="2627086"/>
            <a:chExt cx="6260846" cy="1505003"/>
          </a:xfrm>
        </p:grpSpPr>
        <p:sp>
          <p:nvSpPr>
            <p:cNvPr id="13" name="任意多边形 12"/>
            <p:cNvSpPr/>
            <p:nvPr/>
          </p:nvSpPr>
          <p:spPr>
            <a:xfrm>
              <a:off x="3707789" y="2782582"/>
              <a:ext cx="1103768" cy="1104337"/>
            </a:xfrm>
            <a:custGeom>
              <a:avLst/>
              <a:gdLst>
                <a:gd name="connsiteX0" fmla="*/ 0 w 1269130"/>
                <a:gd name="connsiteY0" fmla="*/ 634555 h 1269110"/>
                <a:gd name="connsiteX1" fmla="*/ 634565 w 1269130"/>
                <a:gd name="connsiteY1" fmla="*/ 0 h 1269110"/>
                <a:gd name="connsiteX2" fmla="*/ 1269130 w 1269130"/>
                <a:gd name="connsiteY2" fmla="*/ 634555 h 1269110"/>
                <a:gd name="connsiteX3" fmla="*/ 634565 w 1269130"/>
                <a:gd name="connsiteY3" fmla="*/ 1269110 h 1269110"/>
                <a:gd name="connsiteX4" fmla="*/ 0 w 1269130"/>
                <a:gd name="connsiteY4" fmla="*/ 634555 h 126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130" h="1269110">
                  <a:moveTo>
                    <a:pt x="0" y="634555"/>
                  </a:moveTo>
                  <a:cubicBezTo>
                    <a:pt x="0" y="284100"/>
                    <a:pt x="284104" y="0"/>
                    <a:pt x="634565" y="0"/>
                  </a:cubicBezTo>
                  <a:cubicBezTo>
                    <a:pt x="985026" y="0"/>
                    <a:pt x="1269130" y="284100"/>
                    <a:pt x="1269130" y="634555"/>
                  </a:cubicBezTo>
                  <a:cubicBezTo>
                    <a:pt x="1269130" y="985010"/>
                    <a:pt x="985026" y="1269110"/>
                    <a:pt x="634565" y="1269110"/>
                  </a:cubicBezTo>
                  <a:cubicBezTo>
                    <a:pt x="284104" y="1269110"/>
                    <a:pt x="0" y="985010"/>
                    <a:pt x="0" y="634555"/>
                  </a:cubicBez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9395" tIns="139392" rIns="139395" bIns="139392" spcCol="1270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3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410" name="矩形 20"/>
            <p:cNvSpPr>
              <a:spLocks noChangeArrowheads="1"/>
            </p:cNvSpPr>
            <p:nvPr/>
          </p:nvSpPr>
          <p:spPr bwMode="auto">
            <a:xfrm>
              <a:off x="-518449" y="2887752"/>
              <a:ext cx="4160239" cy="15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sz="100">
                  <a:latin typeface="微软雅黑" panose="020B0503020204020204" pitchFamily="34" charset="-122"/>
                  <a:ea typeface="微软雅黑" panose="020B0503020204020204" pitchFamily="34" charset="-122"/>
                </a:rPr>
                <a:t>除了第一个单词外后面的单词首写字母都要大写（例如：partOne）</a:t>
              </a:r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同心圆 10"/>
            <p:cNvSpPr/>
            <p:nvPr/>
          </p:nvSpPr>
          <p:spPr>
            <a:xfrm>
              <a:off x="3552149" y="2627086"/>
              <a:ext cx="1415047" cy="1415329"/>
            </a:xfrm>
            <a:prstGeom prst="donut">
              <a:avLst>
                <a:gd name="adj" fmla="val 1101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矩形 11"/>
            <p:cNvSpPr/>
            <p:nvPr/>
          </p:nvSpPr>
          <p:spPr>
            <a:xfrm>
              <a:off x="-1293650" y="2676153"/>
              <a:ext cx="5251255" cy="14559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p>
              <a:endParaRPr lang="zh-CN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除了第一个单词外后面的单词首写字母都要大写（例如：</a:t>
              </a:r>
              <a:r>
                <a:rPr lang="zh-CN" altLang="zh-CN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partOne</a:t>
              </a:r>
              <a:r>
                <a:rPr lang="zh-CN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）</a:t>
              </a:r>
              <a:endPara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9409" name="矩形 19"/>
            <p:cNvSpPr>
              <a:spLocks noChangeArrowheads="1"/>
            </p:cNvSpPr>
            <p:nvPr/>
          </p:nvSpPr>
          <p:spPr bwMode="auto">
            <a:xfrm>
              <a:off x="4034150" y="3103850"/>
              <a:ext cx="869039" cy="490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驼峰式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标题 1"/>
          <p:cNvSpPr/>
          <p:nvPr/>
        </p:nvSpPr>
        <p:spPr>
          <a:xfrm>
            <a:off x="1754188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目录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099" name="4.1"/>
          <p:cNvGrpSpPr/>
          <p:nvPr/>
        </p:nvGrpSpPr>
        <p:grpSpPr>
          <a:xfrm>
            <a:off x="1892300" y="1327150"/>
            <a:ext cx="4032250" cy="677863"/>
            <a:chOff x="1881786" y="1537493"/>
            <a:chExt cx="4032249" cy="677795"/>
          </a:xfrm>
        </p:grpSpPr>
        <p:grpSp>
          <p:nvGrpSpPr>
            <p:cNvPr id="4143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46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47" name="圆角矩形 46"/>
                <p:cNvSpPr/>
                <p:nvPr/>
              </p:nvSpPr>
              <p:spPr>
                <a:xfrm>
                  <a:off x="2099847" y="2073203"/>
                  <a:ext cx="1107478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3.1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48" name="圆角矩形 47"/>
                <p:cNvSpPr/>
                <p:nvPr/>
              </p:nvSpPr>
              <p:spPr>
                <a:xfrm>
                  <a:off x="2127788" y="2127868"/>
                  <a:ext cx="1021394" cy="803711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46" name="圆角矩形 5"/>
              <p:cNvSpPr/>
              <p:nvPr/>
            </p:nvSpPr>
            <p:spPr>
              <a:xfrm>
                <a:off x="2186454" y="2465103"/>
                <a:ext cx="1046985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43" name="直接连接符 42"/>
            <p:cNvCxnSpPr/>
            <p:nvPr/>
          </p:nvCxnSpPr>
          <p:spPr>
            <a:xfrm flipV="1">
              <a:off x="2810474" y="1893057"/>
              <a:ext cx="3103561" cy="7937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45" name="矩形 35"/>
            <p:cNvSpPr/>
            <p:nvPr/>
          </p:nvSpPr>
          <p:spPr>
            <a:xfrm>
              <a:off x="2734711" y="1537493"/>
              <a:ext cx="1980029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结构与表现分离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00" name="4.1"/>
          <p:cNvGrpSpPr/>
          <p:nvPr/>
        </p:nvGrpSpPr>
        <p:grpSpPr>
          <a:xfrm>
            <a:off x="3429000" y="2054225"/>
            <a:ext cx="4032250" cy="677863"/>
            <a:chOff x="1881786" y="1537493"/>
            <a:chExt cx="4032249" cy="677795"/>
          </a:xfrm>
        </p:grpSpPr>
        <p:grpSp>
          <p:nvGrpSpPr>
            <p:cNvPr id="4136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39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56" name="圆角矩形 55"/>
                <p:cNvSpPr/>
                <p:nvPr/>
              </p:nvSpPr>
              <p:spPr>
                <a:xfrm>
                  <a:off x="2099847" y="2073203"/>
                  <a:ext cx="1107478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3.2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57" name="圆角矩形 56"/>
                <p:cNvSpPr/>
                <p:nvPr/>
              </p:nvSpPr>
              <p:spPr>
                <a:xfrm>
                  <a:off x="2127788" y="2127868"/>
                  <a:ext cx="1021394" cy="803711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55" name="圆角矩形 5"/>
              <p:cNvSpPr/>
              <p:nvPr/>
            </p:nvSpPr>
            <p:spPr>
              <a:xfrm>
                <a:off x="2186454" y="2465103"/>
                <a:ext cx="1046985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810474" y="1893057"/>
              <a:ext cx="3103561" cy="7937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8" name="矩形 35"/>
            <p:cNvSpPr/>
            <p:nvPr/>
          </p:nvSpPr>
          <p:spPr>
            <a:xfrm>
              <a:off x="2734711" y="1537493"/>
              <a:ext cx="1571264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的优势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01" name="4.1"/>
          <p:cNvGrpSpPr/>
          <p:nvPr/>
        </p:nvGrpSpPr>
        <p:grpSpPr>
          <a:xfrm>
            <a:off x="1914525" y="2808288"/>
            <a:ext cx="4032250" cy="677862"/>
            <a:chOff x="1881786" y="1537493"/>
            <a:chExt cx="4032249" cy="677795"/>
          </a:xfrm>
        </p:grpSpPr>
        <p:grpSp>
          <p:nvGrpSpPr>
            <p:cNvPr id="4129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32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64" name="圆角矩形 63"/>
                <p:cNvSpPr/>
                <p:nvPr/>
              </p:nvSpPr>
              <p:spPr>
                <a:xfrm>
                  <a:off x="2099847" y="2073205"/>
                  <a:ext cx="1107478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3.3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65" name="圆角矩形 64"/>
                <p:cNvSpPr/>
                <p:nvPr/>
              </p:nvSpPr>
              <p:spPr>
                <a:xfrm>
                  <a:off x="2127788" y="2127868"/>
                  <a:ext cx="1021394" cy="803713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63" name="圆角矩形 5"/>
              <p:cNvSpPr/>
              <p:nvPr/>
            </p:nvSpPr>
            <p:spPr>
              <a:xfrm>
                <a:off x="2186454" y="2465105"/>
                <a:ext cx="1046985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60" name="直接连接符 59"/>
            <p:cNvCxnSpPr/>
            <p:nvPr/>
          </p:nvCxnSpPr>
          <p:spPr>
            <a:xfrm flipV="1">
              <a:off x="2810474" y="1893058"/>
              <a:ext cx="3103561" cy="7936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1" name="矩形 35"/>
            <p:cNvSpPr/>
            <p:nvPr/>
          </p:nvSpPr>
          <p:spPr>
            <a:xfrm>
              <a:off x="2734711" y="1537493"/>
              <a:ext cx="1677062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核心基础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02" name="4.1"/>
          <p:cNvGrpSpPr/>
          <p:nvPr/>
        </p:nvGrpSpPr>
        <p:grpSpPr>
          <a:xfrm>
            <a:off x="3451225" y="3594100"/>
            <a:ext cx="4032250" cy="677863"/>
            <a:chOff x="1881786" y="1537493"/>
            <a:chExt cx="4032492" cy="677795"/>
          </a:xfrm>
        </p:grpSpPr>
        <p:grpSp>
          <p:nvGrpSpPr>
            <p:cNvPr id="4122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25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>
                  <a:off x="2099843" y="2073203"/>
                  <a:ext cx="1107545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3.4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74" name="圆角矩形 73"/>
                <p:cNvSpPr/>
                <p:nvPr/>
              </p:nvSpPr>
              <p:spPr>
                <a:xfrm>
                  <a:off x="2127786" y="2127868"/>
                  <a:ext cx="1021455" cy="803711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72" name="圆角矩形 5"/>
              <p:cNvSpPr/>
              <p:nvPr/>
            </p:nvSpPr>
            <p:spPr>
              <a:xfrm>
                <a:off x="2186454" y="2465103"/>
                <a:ext cx="1047048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69" name="直接连接符 68"/>
            <p:cNvCxnSpPr/>
            <p:nvPr/>
          </p:nvCxnSpPr>
          <p:spPr>
            <a:xfrm flipV="1">
              <a:off x="2810530" y="1893057"/>
              <a:ext cx="3103748" cy="7937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24" name="矩形 35"/>
            <p:cNvSpPr/>
            <p:nvPr/>
          </p:nvSpPr>
          <p:spPr>
            <a:xfrm>
              <a:off x="2734711" y="1537493"/>
              <a:ext cx="1723652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设置文本样式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5" name="TextBox 126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2720975" y="3168650"/>
            <a:ext cx="3525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☞</a:t>
            </a:r>
            <a:r>
              <a:rPr kumimoji="0" lang="zh-CN" alt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点击查看本小节知识架构</a:t>
            </a:r>
            <a:endParaRPr kumimoji="0" lang="zh-CN" alt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104" name="4.1"/>
          <p:cNvGrpSpPr/>
          <p:nvPr/>
        </p:nvGrpSpPr>
        <p:grpSpPr>
          <a:xfrm>
            <a:off x="1914525" y="4467225"/>
            <a:ext cx="4032250" cy="677863"/>
            <a:chOff x="1881786" y="1537493"/>
            <a:chExt cx="4032249" cy="677795"/>
          </a:xfrm>
        </p:grpSpPr>
        <p:grpSp>
          <p:nvGrpSpPr>
            <p:cNvPr id="4115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18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45" name="圆角矩形 44"/>
                <p:cNvSpPr/>
                <p:nvPr/>
              </p:nvSpPr>
              <p:spPr>
                <a:xfrm>
                  <a:off x="2099847" y="2073203"/>
                  <a:ext cx="1107478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3.5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2127788" y="2127868"/>
                  <a:ext cx="1021394" cy="803711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44" name="圆角矩形 5"/>
              <p:cNvSpPr/>
              <p:nvPr/>
            </p:nvSpPr>
            <p:spPr>
              <a:xfrm>
                <a:off x="2186454" y="2465103"/>
                <a:ext cx="1046985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40" name="直接连接符 39"/>
            <p:cNvCxnSpPr/>
            <p:nvPr/>
          </p:nvCxnSpPr>
          <p:spPr>
            <a:xfrm flipV="1">
              <a:off x="2810474" y="1893057"/>
              <a:ext cx="3103561" cy="7937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17" name="矩形 35"/>
            <p:cNvSpPr/>
            <p:nvPr/>
          </p:nvSpPr>
          <p:spPr>
            <a:xfrm>
              <a:off x="2734711" y="1537493"/>
              <a:ext cx="1210588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高级特性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05" name="4.1"/>
          <p:cNvGrpSpPr/>
          <p:nvPr/>
        </p:nvGrpSpPr>
        <p:grpSpPr>
          <a:xfrm>
            <a:off x="3451225" y="5218113"/>
            <a:ext cx="4670425" cy="677862"/>
            <a:chOff x="1881786" y="1537493"/>
            <a:chExt cx="4670224" cy="677795"/>
          </a:xfrm>
        </p:grpSpPr>
        <p:grpSp>
          <p:nvGrpSpPr>
            <p:cNvPr id="4108" name="组合 29"/>
            <p:cNvGrpSpPr/>
            <p:nvPr/>
          </p:nvGrpSpPr>
          <p:grpSpPr>
            <a:xfrm rot="-12767">
              <a:off x="1881786" y="1703456"/>
              <a:ext cx="715856" cy="511832"/>
              <a:chOff x="2184595" y="2074922"/>
              <a:chExt cx="1049156" cy="928866"/>
            </a:xfrm>
          </p:grpSpPr>
          <p:grpSp>
            <p:nvGrpSpPr>
              <p:cNvPr id="4111" name="组合 31"/>
              <p:cNvGrpSpPr/>
              <p:nvPr/>
            </p:nvGrpSpPr>
            <p:grpSpPr>
              <a:xfrm>
                <a:off x="2184595" y="2074922"/>
                <a:ext cx="1048003" cy="928866"/>
                <a:chOff x="2155679" y="2074922"/>
                <a:chExt cx="1048003" cy="928866"/>
              </a:xfrm>
            </p:grpSpPr>
            <p:sp>
              <p:nvSpPr>
                <p:cNvPr id="62" name="圆角矩形 61"/>
                <p:cNvSpPr/>
                <p:nvPr/>
              </p:nvSpPr>
              <p:spPr>
                <a:xfrm>
                  <a:off x="2099849" y="2073205"/>
                  <a:ext cx="1107430" cy="927581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3.6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67" name="圆角矩形 66"/>
                <p:cNvSpPr/>
                <p:nvPr/>
              </p:nvSpPr>
              <p:spPr>
                <a:xfrm>
                  <a:off x="2127789" y="2127868"/>
                  <a:ext cx="1021349" cy="803713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61" name="圆角矩形 5"/>
              <p:cNvSpPr/>
              <p:nvPr/>
            </p:nvSpPr>
            <p:spPr>
              <a:xfrm>
                <a:off x="2186454" y="2465105"/>
                <a:ext cx="1046940" cy="460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54" name="直接连接符 53"/>
            <p:cNvCxnSpPr/>
            <p:nvPr/>
          </p:nvCxnSpPr>
          <p:spPr>
            <a:xfrm>
              <a:off x="2810434" y="1900994"/>
              <a:ext cx="364633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10" name="矩形 35"/>
            <p:cNvSpPr/>
            <p:nvPr/>
          </p:nvSpPr>
          <p:spPr>
            <a:xfrm>
              <a:off x="2734711" y="1537493"/>
              <a:ext cx="3817299" cy="400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阶段案例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制作活动通知页面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TextBox 12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278313" y="3956050"/>
            <a:ext cx="3525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☞</a:t>
            </a:r>
            <a:r>
              <a:rPr kumimoji="0" lang="zh-CN" alt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点击查看本小节知识架构</a:t>
            </a:r>
            <a:endParaRPr kumimoji="0" lang="zh-CN" alt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TextBox 12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741613" y="4826000"/>
            <a:ext cx="3525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☞</a:t>
            </a:r>
            <a:r>
              <a:rPr kumimoji="0" lang="zh-CN" alt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点击查看本小节知识架构</a:t>
            </a:r>
            <a:endParaRPr kumimoji="0" lang="zh-CN" alt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8985" y="339090"/>
            <a:ext cx="7894320" cy="63373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40385" y="1588770"/>
            <a:ext cx="836739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　</a:t>
            </a:r>
            <a:r>
              <a:rPr lang="zh-CN" altLang="en-US" sz="1200"/>
              <a:t>1、中划线</a:t>
            </a:r>
            <a:endParaRPr lang="zh-CN" altLang="en-US" sz="1200"/>
          </a:p>
          <a:p>
            <a:endParaRPr lang="zh-CN" altLang="en-US" sz="1200"/>
          </a:p>
          <a:p>
            <a:r>
              <a:rPr lang="zh-CN" altLang="en-US" sz="1200"/>
              <a:t>　　中划线可以用来表示层级关系</a:t>
            </a:r>
            <a:endParaRPr lang="zh-CN" altLang="en-US" sz="1200"/>
          </a:p>
          <a:p>
            <a:endParaRPr lang="zh-CN" altLang="en-US" sz="1200"/>
          </a:p>
          <a:p>
            <a:r>
              <a:rPr lang="zh-CN" altLang="en-US" sz="1200"/>
              <a:t>&lt;div class="box"&gt;&lt;ul class="box-list"&gt;&lt;li class="box-list-item"&gt;&lt;/li&gt;&lt;li class="box-list-item"&gt;&lt;/li&gt;&lt;li class="box-list-item"&gt;&lt;/li&gt;&lt;/ul&gt;&lt;/div&gt;</a:t>
            </a:r>
            <a:endParaRPr lang="zh-CN" altLang="en-US" sz="1200"/>
          </a:p>
          <a:p>
            <a:r>
              <a:rPr lang="zh-CN" altLang="en-US" sz="1200"/>
              <a:t>　　2、下划线</a:t>
            </a:r>
            <a:endParaRPr lang="zh-CN" altLang="en-US" sz="1200"/>
          </a:p>
          <a:p>
            <a:endParaRPr lang="zh-CN" altLang="en-US" sz="1200"/>
          </a:p>
          <a:p>
            <a:r>
              <a:rPr lang="zh-CN" altLang="en-US" sz="1200"/>
              <a:t>　　下划线可以用来表示不同的状态</a:t>
            </a:r>
            <a:endParaRPr lang="zh-CN" altLang="en-US" sz="1200"/>
          </a:p>
          <a:p>
            <a:endParaRPr lang="zh-CN" altLang="en-US" sz="1200"/>
          </a:p>
          <a:p>
            <a:r>
              <a:rPr lang="zh-CN" altLang="en-US" sz="1200"/>
              <a:t>&lt;div class="box"&gt;&lt;button class="box-btn box-btn_default" type="button"&gt;&lt;/button&gt;&lt;button class="box-btn" type="button"&gt;&lt;/button&gt;&lt;/div&gt;</a:t>
            </a:r>
            <a:endParaRPr lang="zh-CN" altLang="en-US" sz="1200"/>
          </a:p>
          <a:p>
            <a:r>
              <a:rPr lang="zh-CN" altLang="en-US" sz="1200"/>
              <a:t>　　3、首字母大写</a:t>
            </a:r>
            <a:endParaRPr lang="zh-CN" altLang="en-US" sz="1200"/>
          </a:p>
          <a:p>
            <a:endParaRPr lang="zh-CN" altLang="en-US" sz="1200"/>
          </a:p>
          <a:p>
            <a:r>
              <a:rPr lang="zh-CN" altLang="en-US" sz="1200"/>
              <a:t>　　首字母大写可以用来表示因为样式的需要，而不得不增加的HTML结构。一般地，如果在外层增加结构，可以增加Wrap，在内层增加结构，可以增加Inner，且不影响原先的classname的命名</a:t>
            </a:r>
            <a:endParaRPr lang="zh-CN" altLang="en-US" sz="1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6627" name="组合 2"/>
          <p:cNvGrpSpPr/>
          <p:nvPr/>
        </p:nvGrpSpPr>
        <p:grpSpPr>
          <a:xfrm>
            <a:off x="6911975" y="1312863"/>
            <a:ext cx="1787525" cy="461962"/>
            <a:chOff x="6911975" y="1312863"/>
            <a:chExt cx="1787525" cy="461962"/>
          </a:xfrm>
        </p:grpSpPr>
        <p:sp>
          <p:nvSpPr>
            <p:cNvPr id="8" name="TextBox 41"/>
            <p:cNvSpPr>
              <a:spLocks noChangeArrowheads="1"/>
            </p:cNvSpPr>
            <p:nvPr/>
          </p:nvSpPr>
          <p:spPr bwMode="auto">
            <a:xfrm>
              <a:off x="6911975" y="1312863"/>
              <a:ext cx="1766888" cy="461962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BCC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6919913" y="1335088"/>
              <a:ext cx="1779587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通配符选择器</a:t>
              </a:r>
              <a:endPara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46400" y="2941638"/>
            <a:ext cx="5745163" cy="1095375"/>
            <a:chOff x="2935288" y="2941638"/>
            <a:chExt cx="5745162" cy="1095375"/>
          </a:xfrm>
        </p:grpSpPr>
        <p:sp>
          <p:nvSpPr>
            <p:cNvPr id="11" name="任意多边形 10"/>
            <p:cNvSpPr/>
            <p:nvPr/>
          </p:nvSpPr>
          <p:spPr bwMode="auto">
            <a:xfrm>
              <a:off x="2935288" y="2941638"/>
              <a:ext cx="5700712" cy="1095375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00ACE6"/>
              </a:solidFill>
              <a:prstDash val="dash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CE6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637" name="Text Box 7"/>
            <p:cNvSpPr txBox="1"/>
            <p:nvPr/>
          </p:nvSpPr>
          <p:spPr>
            <a:xfrm>
              <a:off x="3024188" y="2971800"/>
              <a:ext cx="5656262" cy="9239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en-US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id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#”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进行标识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，后面紧跟</a:t>
              </a:r>
              <a:r>
                <a:rPr lang="en-US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id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名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，其基本语法格式如下</a:t>
              </a:r>
              <a:r>
                <a:rPr lang="zh-CN" altLang="en-US" dirty="0">
                  <a:latin typeface="Arial" panose="020B0604020202020204" pitchFamily="34" charset="0"/>
                </a:rPr>
                <a:t>：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43338" y="4305300"/>
            <a:ext cx="4737100" cy="782638"/>
          </a:xfrm>
          <a:prstGeom prst="rect">
            <a:avLst/>
          </a:prstGeom>
          <a:solidFill>
            <a:srgbClr val="00AC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#id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名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{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属性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1: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属性值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1;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属性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2: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属性值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2;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属性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3: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属性值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3; }</a:t>
            </a:r>
            <a:endParaRPr kumimoji="0" lang="zh-CN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2892425" y="2227263"/>
            <a:ext cx="35067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选择器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虚尾箭头 28"/>
          <p:cNvSpPr/>
          <p:nvPr/>
        </p:nvSpPr>
        <p:spPr>
          <a:xfrm>
            <a:off x="2981325" y="4494213"/>
            <a:ext cx="450850" cy="411162"/>
          </a:xfrm>
          <a:custGeom>
            <a:avLst/>
            <a:gdLst>
              <a:gd name="txL" fmla="*/ 3375 w 21600"/>
              <a:gd name="txT" fmla="*/ 5400 h 21600"/>
              <a:gd name="txR" fmla="*/ 16693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1786" y="0"/>
                </a:moveTo>
                <a:lnTo>
                  <a:pt x="117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786" y="16200"/>
                </a:lnTo>
                <a:lnTo>
                  <a:pt x="11786" y="21600"/>
                </a:lnTo>
                <a:lnTo>
                  <a:pt x="21600" y="10800"/>
                </a:lnTo>
                <a:lnTo>
                  <a:pt x="11786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ACE6">
              <a:alpha val="100000"/>
            </a:srgbClr>
          </a:solidFill>
          <a:ln w="19050" cap="flat" cmpd="sng">
            <a:solidFill>
              <a:srgbClr val="00ACE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6632" name="组合 1"/>
          <p:cNvGrpSpPr/>
          <p:nvPr/>
        </p:nvGrpSpPr>
        <p:grpSpPr>
          <a:xfrm>
            <a:off x="474663" y="1312863"/>
            <a:ext cx="3913187" cy="457200"/>
            <a:chOff x="474663" y="1312863"/>
            <a:chExt cx="3913187" cy="457200"/>
          </a:xfrm>
        </p:grpSpPr>
        <p:sp>
          <p:nvSpPr>
            <p:cNvPr id="17" name="TextBox 41"/>
            <p:cNvSpPr>
              <a:spLocks noChangeArrowheads="1"/>
            </p:cNvSpPr>
            <p:nvPr/>
          </p:nvSpPr>
          <p:spPr bwMode="auto">
            <a:xfrm>
              <a:off x="474663" y="1312863"/>
              <a:ext cx="1766887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标记选择器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8" name="TextBox 41"/>
            <p:cNvSpPr>
              <a:spLocks noChangeArrowheads="1"/>
            </p:cNvSpPr>
            <p:nvPr/>
          </p:nvSpPr>
          <p:spPr bwMode="auto">
            <a:xfrm>
              <a:off x="2620963" y="1312863"/>
              <a:ext cx="1766887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类选择器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TextBox 41"/>
          <p:cNvSpPr/>
          <p:nvPr/>
        </p:nvSpPr>
        <p:spPr>
          <a:xfrm>
            <a:off x="4765675" y="1312863"/>
            <a:ext cx="1768475" cy="457200"/>
          </a:xfrm>
          <a:prstGeom prst="rect">
            <a:avLst/>
          </a:prstGeom>
          <a:gradFill rotWithShape="1">
            <a:gsLst>
              <a:gs pos="0">
                <a:srgbClr val="157A9E">
                  <a:alpha val="100000"/>
                </a:srgbClr>
              </a:gs>
              <a:gs pos="50000">
                <a:srgbClr val="23B1E3">
                  <a:alpha val="100000"/>
                </a:srgbClr>
              </a:gs>
              <a:gs pos="100000">
                <a:srgbClr val="2CD3FF">
                  <a:alpha val="100000"/>
                </a:srgbClr>
              </a:gs>
            </a:gsLst>
            <a:lin ang="16200000" scaled="1"/>
            <a:tileRect/>
          </a:grad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id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选择器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830" y="4974590"/>
            <a:ext cx="6539865" cy="1607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892175" y="1711325"/>
            <a:ext cx="6416040" cy="2136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910"/>
              </a:spcAft>
            </a:pPr>
            <a:r>
              <a:rPr lang="en-US" sz="1500" b="1">
                <a:latin typeface="Arial" panose="020B0604020202020204"/>
              </a:rPr>
              <a:t>id</a:t>
            </a:r>
            <a:r>
              <a:rPr lang="zh-TW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选择器和类选择器的区别</a:t>
            </a:r>
            <a:endParaRPr lang="zh-TW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① 类选择器（</a:t>
            </a:r>
            <a:r>
              <a:rPr lang="en-US" sz="1000">
                <a:latin typeface="微软雅黑" panose="020B0503020204020204" pitchFamily="34" charset="-122"/>
              </a:rPr>
              <a:t>class 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）好比人的名字，一个人可以有多个名字，同时一个名字也可以被多个人使用。</a:t>
            </a:r>
            <a:endParaRPr lang="zh-TW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sz="1000">
                <a:latin typeface="微软雅黑" panose="020B0503020204020204" pitchFamily="34" charset="-122"/>
              </a:rPr>
              <a:t>id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选择器好比人的身份证号码，全中国是唯一的，不得重复。</a:t>
            </a:r>
            <a:endParaRPr lang="zh-TW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spcAft>
                <a:spcPts val="910"/>
              </a:spcAft>
            </a:pP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sz="1000">
                <a:latin typeface="微软雅黑" panose="020B0503020204020204" pitchFamily="34" charset="-122"/>
              </a:rPr>
              <a:t>id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选择器和类选择器最大的不同在于使用次数上。</a:t>
            </a:r>
            <a:endParaRPr lang="zh-TW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/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④ 类选择器在修改样式中用的最多，</a:t>
            </a:r>
            <a:r>
              <a:rPr lang="en-US" sz="1000">
                <a:latin typeface="微软雅黑" panose="020B0503020204020204" pitchFamily="34" charset="-122"/>
              </a:rPr>
              <a:t>id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选择器一般用于页面唯一性的元素上，经常和</a:t>
            </a:r>
            <a:r>
              <a:rPr lang="en-US" sz="1000">
                <a:latin typeface="微软雅黑" panose="020B0503020204020204" pitchFamily="34" charset="-122"/>
              </a:rPr>
              <a:t>JavaScript</a:t>
            </a:r>
            <a:r>
              <a:rPr lang="zh-TW" sz="1000">
                <a:latin typeface="微软雅黑" panose="020B0503020204020204" pitchFamily="34" charset="-122"/>
                <a:ea typeface="微软雅黑" panose="020B0503020204020204" pitchFamily="34" charset="-122"/>
              </a:rPr>
              <a:t>搭配使用。</a:t>
            </a:r>
            <a:endParaRPr lang="zh-TW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3.3 CSS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核心基础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911975" y="1312863"/>
            <a:ext cx="1787525" cy="700087"/>
            <a:chOff x="6911975" y="1312863"/>
            <a:chExt cx="1787525" cy="700087"/>
          </a:xfrm>
        </p:grpSpPr>
        <p:sp>
          <p:nvSpPr>
            <p:cNvPr id="27664" name="TextBox 41"/>
            <p:cNvSpPr/>
            <p:nvPr/>
          </p:nvSpPr>
          <p:spPr>
            <a:xfrm>
              <a:off x="6911975" y="1312863"/>
              <a:ext cx="1766888" cy="461962"/>
            </a:xfrm>
            <a:prstGeom prst="rect">
              <a:avLst/>
            </a:prstGeom>
            <a:gradFill rotWithShape="1">
              <a:gsLst>
                <a:gs pos="0">
                  <a:srgbClr val="157A9E">
                    <a:alpha val="100000"/>
                  </a:srgbClr>
                </a:gs>
                <a:gs pos="50000">
                  <a:srgbClr val="23B1E3">
                    <a:alpha val="100000"/>
                  </a:srgbClr>
                </a:gs>
                <a:gs pos="100000">
                  <a:srgbClr val="2CD3FF">
                    <a:alpha val="100000"/>
                  </a:srgbClr>
                </a:gs>
              </a:gsLst>
              <a:lin ang="16200000" scaled="1"/>
              <a:tileRect/>
            </a:gradFill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endParaRPr lang="zh-CN" altLang="en-US" sz="2400" dirty="0">
                <a:solidFill>
                  <a:srgbClr val="3BCC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5" name="TextBox 1"/>
            <p:cNvSpPr txBox="1"/>
            <p:nvPr/>
          </p:nvSpPr>
          <p:spPr>
            <a:xfrm>
              <a:off x="6919913" y="1335088"/>
              <a:ext cx="1779587" cy="6778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通配符选择器</a:t>
              </a:r>
              <a:endParaRPr lang="zh-CN" altLang="en-US" sz="2000" dirty="0">
                <a:latin typeface="Arial" panose="020B0604020202020204" pitchFamily="34" charset="0"/>
              </a:endParaRPr>
            </a:p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05038" y="2537778"/>
            <a:ext cx="5745162" cy="1506537"/>
            <a:chOff x="2935288" y="2941638"/>
            <a:chExt cx="5745162" cy="1506537"/>
          </a:xfrm>
        </p:grpSpPr>
        <p:sp>
          <p:nvSpPr>
            <p:cNvPr id="11" name="任意多边形 10"/>
            <p:cNvSpPr/>
            <p:nvPr/>
          </p:nvSpPr>
          <p:spPr bwMode="auto">
            <a:xfrm>
              <a:off x="2935288" y="2941638"/>
              <a:ext cx="5700712" cy="1506537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00ACE6"/>
              </a:solidFill>
              <a:prstDash val="dash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CE6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63" name="Text Box 7"/>
            <p:cNvSpPr txBox="1"/>
            <p:nvPr/>
          </p:nvSpPr>
          <p:spPr>
            <a:xfrm>
              <a:off x="3024188" y="2971800"/>
              <a:ext cx="5656262" cy="13382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通配符选择器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用“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*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”号表示，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它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是所有选择器中作用范围最广的，</a:t>
              </a:r>
              <a:r>
                <a:rPr lang="zh-CN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能匹配页面中所有的元素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。其基本语法格式如下</a:t>
              </a:r>
              <a:r>
                <a:rPr lang="zh-CN" altLang="zh-CN" dirty="0">
                  <a:latin typeface="Arial" panose="020B0604020202020204" pitchFamily="34" charset="0"/>
                </a:rPr>
                <a:t>：</a:t>
              </a:r>
              <a:endParaRPr lang="zh-CN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Text Box 9"/>
          <p:cNvSpPr txBox="1"/>
          <p:nvPr/>
        </p:nvSpPr>
        <p:spPr>
          <a:xfrm>
            <a:off x="1148080" y="1937068"/>
            <a:ext cx="35067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通配符选择器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虚尾箭头 28"/>
          <p:cNvSpPr/>
          <p:nvPr/>
        </p:nvSpPr>
        <p:spPr>
          <a:xfrm>
            <a:off x="1273175" y="4093528"/>
            <a:ext cx="450850" cy="411162"/>
          </a:xfrm>
          <a:custGeom>
            <a:avLst/>
            <a:gdLst>
              <a:gd name="txL" fmla="*/ 3375 w 21600"/>
              <a:gd name="txT" fmla="*/ 5400 h 21600"/>
              <a:gd name="txR" fmla="*/ 16693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1786" y="0"/>
                </a:moveTo>
                <a:lnTo>
                  <a:pt x="117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786" y="16200"/>
                </a:lnTo>
                <a:lnTo>
                  <a:pt x="11786" y="21600"/>
                </a:lnTo>
                <a:lnTo>
                  <a:pt x="21600" y="10800"/>
                </a:lnTo>
                <a:lnTo>
                  <a:pt x="11786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ACE6">
              <a:alpha val="100000"/>
            </a:srgbClr>
          </a:solidFill>
          <a:ln w="19050" cap="flat" cmpd="sng">
            <a:solidFill>
              <a:srgbClr val="00ACE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7655" name="组合 2"/>
          <p:cNvGrpSpPr/>
          <p:nvPr/>
        </p:nvGrpSpPr>
        <p:grpSpPr>
          <a:xfrm>
            <a:off x="474663" y="1312863"/>
            <a:ext cx="6059487" cy="457200"/>
            <a:chOff x="474663" y="1312863"/>
            <a:chExt cx="6059487" cy="457200"/>
          </a:xfrm>
        </p:grpSpPr>
        <p:sp>
          <p:nvSpPr>
            <p:cNvPr id="16" name="TextBox 41"/>
            <p:cNvSpPr>
              <a:spLocks noChangeArrowheads="1"/>
            </p:cNvSpPr>
            <p:nvPr/>
          </p:nvSpPr>
          <p:spPr bwMode="auto">
            <a:xfrm>
              <a:off x="474663" y="1312863"/>
              <a:ext cx="1766887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68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标记选择器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7" name="TextBox 41"/>
            <p:cNvSpPr>
              <a:spLocks noChangeArrowheads="1"/>
            </p:cNvSpPr>
            <p:nvPr/>
          </p:nvSpPr>
          <p:spPr bwMode="auto">
            <a:xfrm>
              <a:off x="2620963" y="1312863"/>
              <a:ext cx="1766887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类选择器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TextBox 41"/>
            <p:cNvSpPr>
              <a:spLocks noChangeArrowheads="1"/>
            </p:cNvSpPr>
            <p:nvPr/>
          </p:nvSpPr>
          <p:spPr bwMode="auto">
            <a:xfrm>
              <a:off x="4765675" y="1312863"/>
              <a:ext cx="1768475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id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选择器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108835" y="4184650"/>
            <a:ext cx="5655310" cy="904875"/>
          </a:xfrm>
          <a:prstGeom prst="rect">
            <a:avLst/>
          </a:prstGeom>
          <a:solidFill>
            <a:srgbClr val="00ACE6"/>
          </a:solidFill>
          <a:ln w="28575" cap="flat" cmpd="sng">
            <a:solidFill>
              <a:srgbClr val="00ACE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*{</a:t>
            </a:r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属性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1:</a:t>
            </a:r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1; </a:t>
            </a:r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属性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2:</a:t>
            </a:r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2; </a:t>
            </a:r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属性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3:</a:t>
            </a:r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属性值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3; }</a:t>
            </a:r>
            <a:endParaRPr lang="zh-CN" altLang="zh-CN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1695" y="5203190"/>
            <a:ext cx="76873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zh-TW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开发中极少使用，只会在</a:t>
            </a:r>
            <a:r>
              <a:rPr lang="zh-TW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特殊情况才使用,后面讲解使用场景（以下是清除所有的元素标签的内外边距，后期讲）</a:t>
            </a:r>
            <a:endParaRPr lang="zh-TW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endParaRPr lang="zh-CN" altLang="en-US" sz="1200"/>
          </a:p>
        </p:txBody>
      </p:sp>
      <p:sp>
        <p:nvSpPr>
          <p:cNvPr id="12" name="矩形 11"/>
          <p:cNvSpPr/>
          <p:nvPr/>
        </p:nvSpPr>
        <p:spPr>
          <a:xfrm>
            <a:off x="1538605" y="5802757"/>
            <a:ext cx="1176528" cy="615696"/>
          </a:xfrm>
          <a:prstGeom prst="rect">
            <a:avLst/>
          </a:prstGeom>
          <a:solidFill>
            <a:srgbClr val="E7F0FF"/>
          </a:solidFill>
        </p:spPr>
        <p:txBody>
          <a:bodyPr lIns="0" tIns="0" rIns="0" bIns="0">
            <a:noAutofit/>
          </a:bodyPr>
          <a:p>
            <a:pPr indent="88900"/>
            <a:r>
              <a:rPr lang="en-US" sz="1000">
                <a:latin typeface="Courier New" panose="02070309020205020404"/>
              </a:rPr>
              <a:t>*  {</a:t>
            </a:r>
            <a:endParaRPr lang="en-US" sz="1000">
              <a:latin typeface="Courier New" panose="02070309020205020404"/>
            </a:endParaRPr>
          </a:p>
          <a:p>
            <a:pPr indent="330200">
              <a:lnSpc>
                <a:spcPct val="97000"/>
              </a:lnSpc>
              <a:spcAft>
                <a:spcPts val="140"/>
              </a:spcAft>
            </a:pPr>
            <a:r>
              <a:rPr lang="en-US" sz="1000">
                <a:latin typeface="Courier New" panose="02070309020205020404"/>
              </a:rPr>
              <a:t>margin</a:t>
            </a:r>
            <a:r>
              <a:rPr lang="zh-TW" sz="1000">
                <a:latin typeface="Courier New" panose="02070309020205020404"/>
                <a:ea typeface="Courier New" panose="02070309020205020404"/>
              </a:rPr>
              <a:t>: 0;</a:t>
            </a:r>
            <a:endParaRPr lang="zh-TW" sz="1000">
              <a:latin typeface="Courier New" panose="02070309020205020404"/>
              <a:ea typeface="Courier New" panose="02070309020205020404"/>
            </a:endParaRPr>
          </a:p>
          <a:p>
            <a:pPr indent="330200">
              <a:spcAft>
                <a:spcPts val="140"/>
              </a:spcAft>
            </a:pPr>
            <a:r>
              <a:rPr lang="en-US" sz="1000">
                <a:latin typeface="Courier New" panose="02070309020205020404"/>
              </a:rPr>
              <a:t>padding</a:t>
            </a:r>
            <a:r>
              <a:rPr lang="zh-TW" sz="1000">
                <a:latin typeface="Courier New" panose="02070309020205020404"/>
                <a:ea typeface="Courier New" panose="02070309020205020404"/>
              </a:rPr>
              <a:t>: 0;</a:t>
            </a:r>
            <a:endParaRPr lang="zh-TW" sz="1000">
              <a:latin typeface="Courier New" panose="02070309020205020404"/>
              <a:ea typeface="Courier New" panose="02070309020205020404"/>
            </a:endParaRPr>
          </a:p>
          <a:p>
            <a:pPr indent="0"/>
            <a:r>
              <a:rPr lang="en-US" sz="1000">
                <a:latin typeface="Courier New" panose="02070309020205020404"/>
              </a:rPr>
              <a:t>}</a:t>
            </a:r>
            <a:endParaRPr lang="en-US" sz="1000">
              <a:latin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0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698881" y="1081532"/>
            <a:ext cx="2039112" cy="2621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基础选择器总结</a:t>
            </a:r>
            <a:endParaRPr lang="zh-TW" sz="18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88162" y="1831467"/>
          <a:ext cx="6528435" cy="2389632"/>
        </p:xfrm>
        <a:graphic>
          <a:graphicData uri="http://schemas.openxmlformats.org/drawingml/2006/table">
            <a:tbl>
              <a:tblPr/>
              <a:tblGrid>
                <a:gridCol w="914400"/>
                <a:gridCol w="1920240"/>
                <a:gridCol w="1611630"/>
                <a:gridCol w="905510"/>
                <a:gridCol w="1176655"/>
              </a:tblGrid>
              <a:tr h="320040"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000">
                          <a:solidFill>
                            <a:srgbClr val="333333"/>
                          </a:solidFill>
                          <a:latin typeface="MingLiU"/>
                          <a:ea typeface="MingLiU"/>
                        </a:rPr>
                        <a:t>基础选择器</a:t>
                      </a:r>
                      <a:endParaRPr lang="zh-TW" sz="1000">
                        <a:solidFill>
                          <a:srgbClr val="333333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333333"/>
                          </a:solidFill>
                          <a:latin typeface="MingLiU"/>
                          <a:ea typeface="MingLiU"/>
                        </a:rPr>
                        <a:t>作用</a:t>
                      </a:r>
                      <a:endParaRPr lang="zh-TW" sz="1000">
                        <a:solidFill>
                          <a:srgbClr val="333333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solidFill>
                            <a:srgbClr val="333333"/>
                          </a:solidFill>
                          <a:latin typeface="MingLiU"/>
                          <a:ea typeface="MingLiU"/>
                        </a:rPr>
                        <a:t>特点</a:t>
                      </a:r>
                      <a:endParaRPr lang="zh-TW" sz="1000">
                        <a:solidFill>
                          <a:srgbClr val="333333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333333"/>
                          </a:solidFill>
                          <a:latin typeface="MingLiU"/>
                          <a:ea typeface="MingLiU"/>
                        </a:rPr>
                        <a:t>使用情况</a:t>
                      </a:r>
                      <a:endParaRPr lang="zh-TW" sz="1000">
                        <a:solidFill>
                          <a:srgbClr val="333333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/>
                      <a:r>
                        <a:rPr lang="zh-TW" sz="1000">
                          <a:solidFill>
                            <a:srgbClr val="333333"/>
                          </a:solidFill>
                          <a:latin typeface="MingLiU"/>
                          <a:ea typeface="MingLiU"/>
                        </a:rPr>
                        <a:t>用法</a:t>
                      </a:r>
                      <a:endParaRPr lang="zh-TW" sz="1000">
                        <a:solidFill>
                          <a:srgbClr val="333333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512064"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标签噂器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>
                        <a:lnSpc>
                          <a:spcPts val="1610"/>
                        </a:lnSpc>
                      </a:pP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可以选出所有相同的标签， 比如</a:t>
                      </a:r>
                      <a:r>
                        <a:rPr lang="en-US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P</a:t>
                      </a:r>
                      <a:endParaRPr lang="en-US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不能差异化选择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较多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/>
                      <a:r>
                        <a:rPr lang="en-US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p {color: red;}</a:t>
                      </a:r>
                      <a:endParaRPr lang="en-US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515112"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类选择器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可以选出1个或者多个标签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可以根据需求选择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非常多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>
                        <a:lnSpc>
                          <a:spcPts val="1630"/>
                        </a:lnSpc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.nav (color: red;}</a:t>
                      </a:r>
                      <a:endParaRPr lang="en-US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515112"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en-US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id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选择器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一次只能选择1个标签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850"/>
                        </a:lnSpc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ID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属性只能在每个</a:t>
                      </a:r>
                      <a:r>
                        <a:rPr lang="en-US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HTML 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文档中出现一次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>
                        <a:lnSpc>
                          <a:spcPts val="1680"/>
                        </a:lnSpc>
                      </a:pPr>
                      <a:r>
                        <a:rPr lang="zh-CN" alt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般和</a:t>
                      </a:r>
                      <a:r>
                        <a:rPr lang="en-US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js</a:t>
                      </a: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搭 配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>
                        <a:lnSpc>
                          <a:spcPts val="1630"/>
                        </a:lnSpc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#nav (color: red;}</a:t>
                      </a:r>
                      <a:endParaRPr lang="en-US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527304">
                <a:tc>
                  <a:txBody>
                    <a:bodyPr>
                      <a:spAutoFit/>
                    </a:bodyPr>
                    <a:p>
                      <a:pPr marL="65405" indent="0">
                        <a:lnSpc>
                          <a:spcPts val="1610"/>
                        </a:lnSpc>
                      </a:pP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通配符选择 器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/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选择所有的标签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630"/>
                        </a:lnSpc>
                      </a:pP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选择的太多，有部分不 需要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52705" indent="0">
                        <a:lnSpc>
                          <a:spcPts val="1680"/>
                        </a:lnSpc>
                      </a:pPr>
                      <a:r>
                        <a:rPr lang="zh-TW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特殊情况使用</a:t>
                      </a:r>
                      <a:endParaRPr lang="zh-TW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en-US" sz="10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</a:rPr>
                        <a:t>* (color: red;}</a:t>
                      </a:r>
                      <a:endParaRPr lang="en-US" sz="1000">
                        <a:solidFill>
                          <a:srgbClr val="595959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844296" y="4831207"/>
            <a:ext cx="2734056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每个基础选择器都有使用场景，都需要掌握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4296" y="5172583"/>
            <a:ext cx="2633472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>
                <a:solidFill>
                  <a:srgbClr val="262626"/>
                </a:solidFill>
                <a:latin typeface="微软雅黑" panose="020B0503020204020204" pitchFamily="34" charset="-122"/>
              </a:rPr>
              <a:t>•</a:t>
            </a:r>
            <a:r>
              <a:rPr lang="zh-TW" sz="1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如果是修改样式,类选择器是使用最多的</a:t>
            </a:r>
            <a:endParaRPr lang="zh-TW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57463" y="2203450"/>
            <a:ext cx="5432425" cy="234632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HTML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时，可以使用文本样式标签及其属性控制文本的显示样式，但是这种方式繁琐且不利于代码的共享和移植。为此，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提供了相应的文本设置属性。使用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可以更轻松方便的控制文本样式。</a:t>
            </a:r>
            <a:endParaRPr kumimoji="0" lang="zh-CN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2578" y="4950164"/>
            <a:ext cx="9144000" cy="116345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95550" y="5160963"/>
            <a:ext cx="5948363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本节将对常用的文本样式属性进行详细地讲解。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7" descr="总结小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771" y="448469"/>
            <a:ext cx="3649663" cy="592454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0"/>
          <p:cNvSpPr>
            <a:spLocks noChangeShapeType="1"/>
          </p:cNvSpPr>
          <p:nvPr/>
        </p:nvSpPr>
        <p:spPr bwMode="auto">
          <a:xfrm flipV="1">
            <a:off x="1564124" y="5652493"/>
            <a:ext cx="67183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C13D6D23-8EA6-445F-B959-20BE0C287158}" type="slidenum">
              <a:rPr lang="zh-CN" altLang="en-US" sz="100" smtClean="0"/>
            </a:fld>
            <a:endParaRPr lang="zh-CN" altLang="en-US" sz="100"/>
          </a:p>
        </p:txBody>
      </p:sp>
      <p:sp>
        <p:nvSpPr>
          <p:cNvPr id="100" name="文本框 99"/>
          <p:cNvSpPr txBox="1"/>
          <p:nvPr/>
        </p:nvSpPr>
        <p:spPr>
          <a:xfrm>
            <a:off x="1018125" y="1142491"/>
            <a:ext cx="7633115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zh-CN" sz="1500" b="0" dirty="0">
                <a:latin typeface="Arial" panose="020B0604020202020204" pitchFamily="34" charset="0"/>
                <a:ea typeface="黑体" panose="02010609060101010101" pitchFamily="49" charset="-122"/>
              </a:rPr>
              <a:t>学习了常用的HTML文本标记，为了更好地控制文本标记显示的样式，CSS提供了相应的文本设置属性。</a:t>
            </a:r>
            <a:endParaRPr lang="zh-CN" altLang="zh-CN" sz="15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1144270" y="1988185"/>
          <a:ext cx="7065010" cy="3968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035"/>
                <a:gridCol w="1343660"/>
                <a:gridCol w="5060315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分类</a:t>
                      </a:r>
                      <a:endParaRPr lang="zh-CN" altLang="en-US" sz="1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属性</a:t>
                      </a:r>
                      <a:endParaRPr lang="en-US" altLang="en-US" sz="1400" b="1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说明</a:t>
                      </a:r>
                      <a:endParaRPr lang="en-US" altLang="en-US" sz="1400" b="1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7D7"/>
                    </a:solidFill>
                  </a:tcPr>
                </a:tc>
              </a:tr>
              <a:tr h="233680">
                <a:tc rowSpan="5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字体样式属性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font-family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设置字体</a:t>
                      </a:r>
                      <a:endParaRPr lang="en-US" altLang="en-US" sz="1400" b="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font-size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设置字号</a:t>
                      </a:r>
                      <a:endParaRPr lang="en-US" altLang="en-US" sz="1400" b="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font-weight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设置字体的粗细</a:t>
                      </a:r>
                      <a:endParaRPr lang="en-US" altLang="en-US" sz="1400" b="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font-style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设置字体的倾斜</a:t>
                      </a:r>
                      <a:endParaRPr lang="en-US" altLang="en-US" sz="1400" b="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@font-face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用于定义服务器字体，是CSS3新增属性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rowSpan="11">
                  <a:txBody>
                    <a:bodyPr/>
                    <a:p>
                      <a:pPr indent="0" algn="ctr">
                        <a:buNone/>
                      </a:pPr>
                      <a:endParaRPr lang="zh-CN" altLang="en-US" sz="1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文本外观属性</a:t>
                      </a:r>
                      <a:endParaRPr lang="zh-CN" altLang="en-US" sz="1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text-decoration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设置文本是否添加下划线、删除线等</a:t>
                      </a:r>
                      <a:endParaRPr lang="en-US" altLang="en-US" sz="1400" b="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设置文本颜色</a:t>
                      </a:r>
                      <a:endParaRPr lang="en-US" altLang="en-US" sz="1400" b="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text-align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设置文本的水平对齐方式</a:t>
                      </a:r>
                      <a:endParaRPr lang="en-US" altLang="en-US" sz="1400" b="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text-indent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设置段落的首行缩进</a:t>
                      </a:r>
                      <a:endParaRPr lang="en-US" altLang="en-US" sz="1400" b="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line-height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设置行高</a:t>
                      </a:r>
                      <a:endParaRPr lang="en-US" altLang="en-US" sz="1400" b="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text-shadow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设置文字的阴影效果，是CSS3新增属性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text-overflow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设置元素内溢出文本的处理，是CSS3新增属性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190">
                <a:tc vMerge="1"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letter-spacing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用于定义字间距，所谓字间距就是字符与字符之间的空白</a:t>
                      </a:r>
                      <a:endParaRPr lang="zh-CN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">
                <a:tc vMerge="1"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word-spacing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英文单词之间的间距（对中文字符无效）</a:t>
                      </a:r>
                      <a:endParaRPr lang="zh-CN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">
                <a:tc vMerge="1">
                  <a:tcPr/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white-space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设置空白符的处理方式</a:t>
                      </a:r>
                      <a:endParaRPr lang="zh-CN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">
                <a:tc vMerge="1"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word-wrap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sym typeface="+mn-ea"/>
                        </a:rPr>
                        <a:t>用于实现长单词和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sym typeface="+mn-ea"/>
                        </a:rPr>
                        <a:t>URL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sym typeface="+mn-ea"/>
                        </a:rPr>
                        <a:t>地址的自动换行。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9699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2" name="矩形 11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973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矩形 13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3.4.1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字体样式属性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700" name="组合 2"/>
          <p:cNvGrpSpPr/>
          <p:nvPr/>
        </p:nvGrpSpPr>
        <p:grpSpPr>
          <a:xfrm>
            <a:off x="1815783" y="1828483"/>
            <a:ext cx="5541962" cy="4416883"/>
            <a:chOff x="1779234" y="1857552"/>
            <a:chExt cx="5542316" cy="4417255"/>
          </a:xfrm>
        </p:grpSpPr>
        <p:grpSp>
          <p:nvGrpSpPr>
            <p:cNvPr id="29701" name="组合 12"/>
            <p:cNvGrpSpPr/>
            <p:nvPr/>
          </p:nvGrpSpPr>
          <p:grpSpPr>
            <a:xfrm>
              <a:off x="1785584" y="1857552"/>
              <a:ext cx="5535966" cy="817420"/>
              <a:chOff x="1910363" y="2286295"/>
              <a:chExt cx="6096000" cy="1127125"/>
            </a:xfrm>
          </p:grpSpPr>
          <p:sp>
            <p:nvSpPr>
              <p:cNvPr id="41" name="任意多边形 40"/>
              <p:cNvSpPr/>
              <p:nvPr/>
            </p:nvSpPr>
            <p:spPr>
              <a:xfrm>
                <a:off x="1910363" y="2286295"/>
                <a:ext cx="788441" cy="1127416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8FE2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spcCol="1270" anchor="ctr"/>
              <a:lstStyle/>
              <a:p>
                <a:pPr marL="0" marR="0" lvl="0" indent="0" algn="ctr" defTabSz="8890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ctr" defTabSz="8890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2698804" y="2286295"/>
                <a:ext cx="5307559" cy="733367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marR="0" lvl="1" indent="-171450" algn="l" defTabSz="8445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728" name="矩形 24"/>
              <p:cNvSpPr/>
              <p:nvPr/>
            </p:nvSpPr>
            <p:spPr>
              <a:xfrm>
                <a:off x="2892690" y="2422031"/>
                <a:ext cx="3480440" cy="5489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marL="342900" indent="-342900">
                  <a:lnSpc>
                    <a:spcPct val="125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font-size</a:t>
                </a:r>
                <a:r>
                  <a:rPr lang="zh-CN" altLang="en-US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属性</a:t>
                </a:r>
                <a:r>
                  <a:rPr lang="zh-CN" altLang="en-US" dirty="0">
                    <a:latin typeface="Arial" panose="020B0604020202020204" pitchFamily="34" charset="0"/>
                  </a:rPr>
                  <a:t>用于设置字号。</a:t>
                </a:r>
                <a:endParaRPr lang="en-US" altLang="zh-CN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02" name="组合 16"/>
            <p:cNvGrpSpPr/>
            <p:nvPr/>
          </p:nvGrpSpPr>
          <p:grpSpPr>
            <a:xfrm>
              <a:off x="1785584" y="2543351"/>
              <a:ext cx="5535966" cy="840486"/>
              <a:chOff x="1910363" y="3264852"/>
              <a:chExt cx="6096000" cy="1127125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1910363" y="3264931"/>
                <a:ext cx="788441" cy="1126283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8FE2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spcCol="1270" anchor="ctr"/>
              <a:lstStyle/>
              <a:p>
                <a:pPr marL="0" marR="0" lvl="0" indent="0" algn="ctr" defTabSz="8890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ctr" defTabSz="8890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2698804" y="3264931"/>
                <a:ext cx="5307559" cy="732404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marR="0" lvl="1" indent="-171450" algn="l" defTabSz="8445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171450" marR="0" lvl="1" indent="-171450" algn="l" defTabSz="8445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725" name="矩形 28"/>
              <p:cNvSpPr/>
              <p:nvPr/>
            </p:nvSpPr>
            <p:spPr>
              <a:xfrm>
                <a:off x="2892690" y="3420108"/>
                <a:ext cx="4572000" cy="4494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font-family</a:t>
                </a:r>
                <a:r>
                  <a:rPr lang="zh-CN" altLang="en-US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属性</a:t>
                </a:r>
                <a:r>
                  <a:rPr lang="zh-CN" altLang="en-US" dirty="0">
                    <a:latin typeface="Arial" panose="020B0604020202020204" pitchFamily="34" charset="0"/>
                  </a:rPr>
                  <a:t>用于设置字体。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03" name="组合 20"/>
            <p:cNvGrpSpPr/>
            <p:nvPr/>
          </p:nvGrpSpPr>
          <p:grpSpPr>
            <a:xfrm>
              <a:off x="1785584" y="3249788"/>
              <a:ext cx="5535966" cy="785704"/>
              <a:chOff x="1910363" y="4243409"/>
              <a:chExt cx="6096000" cy="1127125"/>
            </a:xfrm>
          </p:grpSpPr>
          <p:sp>
            <p:nvSpPr>
              <p:cNvPr id="35" name="任意多边形 34"/>
              <p:cNvSpPr/>
              <p:nvPr/>
            </p:nvSpPr>
            <p:spPr>
              <a:xfrm>
                <a:off x="1910363" y="4243578"/>
                <a:ext cx="788441" cy="1127376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8FE2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spcCol="1270" anchor="ctr"/>
              <a:lstStyle/>
              <a:p>
                <a:pPr marL="0" marR="0" lvl="0" indent="0" algn="ctr" defTabSz="8890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ctr" defTabSz="8890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同侧圆角矩形 35"/>
              <p:cNvSpPr/>
              <p:nvPr/>
            </p:nvSpPr>
            <p:spPr>
              <a:xfrm rot="5400000">
                <a:off x="4985901" y="1956481"/>
                <a:ext cx="733363" cy="5307559"/>
              </a:xfrm>
              <a:prstGeom prst="round2Same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722" name="矩形 32"/>
              <p:cNvSpPr/>
              <p:nvPr/>
            </p:nvSpPr>
            <p:spPr>
              <a:xfrm>
                <a:off x="2892691" y="4370329"/>
                <a:ext cx="5113672" cy="529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font-weight</a:t>
                </a:r>
                <a:r>
                  <a:rPr lang="zh-CN" altLang="en-US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属性</a:t>
                </a:r>
                <a:r>
                  <a:rPr lang="zh-CN" altLang="en-US" dirty="0">
                    <a:latin typeface="Arial" panose="020B0604020202020204" pitchFamily="34" charset="0"/>
                  </a:rPr>
                  <a:t>用于定义字体的粗细。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04" name="组合 24"/>
            <p:cNvGrpSpPr/>
            <p:nvPr/>
          </p:nvGrpSpPr>
          <p:grpSpPr>
            <a:xfrm>
              <a:off x="1785584" y="3911777"/>
              <a:ext cx="5535966" cy="834720"/>
              <a:chOff x="1910363" y="5221967"/>
              <a:chExt cx="6096000" cy="1127125"/>
            </a:xfrm>
          </p:grpSpPr>
          <p:sp>
            <p:nvSpPr>
              <p:cNvPr id="32" name="任意多边形 31"/>
              <p:cNvSpPr/>
              <p:nvPr/>
            </p:nvSpPr>
            <p:spPr>
              <a:xfrm>
                <a:off x="1910363" y="5222201"/>
                <a:ext cx="788441" cy="1127631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8FE2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4606" tIns="409100" rIns="14605" bIns="409098" spcCol="1270" anchor="ctr"/>
              <a:lstStyle/>
              <a:p>
                <a:pPr marL="0" marR="0" lvl="0" indent="0" algn="ctr" defTabSz="10223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ctr" defTabSz="10223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2698804" y="5222201"/>
                <a:ext cx="5307559" cy="73317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marR="0" lvl="1" indent="-171450" algn="l" defTabSz="8445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171450" marR="0" lvl="1" indent="-171450" algn="l" defTabSz="8445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719" name="矩形 36"/>
              <p:cNvSpPr/>
              <p:nvPr/>
            </p:nvSpPr>
            <p:spPr>
              <a:xfrm>
                <a:off x="2892689" y="5398836"/>
                <a:ext cx="5108028" cy="4987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zh-CN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font-style</a:t>
                </a:r>
                <a:r>
                  <a:rPr lang="zh-CN" altLang="en-US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属性</a:t>
                </a:r>
                <a:r>
                  <a:rPr lang="zh-CN" altLang="en-US" dirty="0">
                    <a:latin typeface="Arial" panose="020B0604020202020204" pitchFamily="34" charset="0"/>
                  </a:rPr>
                  <a:t>用于定义字体风格。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05" name="组合 28"/>
            <p:cNvGrpSpPr/>
            <p:nvPr/>
          </p:nvGrpSpPr>
          <p:grpSpPr>
            <a:xfrm>
              <a:off x="1779234" y="4621388"/>
              <a:ext cx="5542315" cy="785704"/>
              <a:chOff x="1910363" y="4243409"/>
              <a:chExt cx="6102991" cy="1127125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1910363" y="4243745"/>
                <a:ext cx="788441" cy="1127376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8FE2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spcCol="1270" anchor="ctr"/>
              <a:lstStyle/>
              <a:p>
                <a:pPr marL="0" marR="0" lvl="0" indent="0" algn="ctr" defTabSz="8890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ctr" defTabSz="8890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同侧圆角矩形 29"/>
              <p:cNvSpPr/>
              <p:nvPr/>
            </p:nvSpPr>
            <p:spPr>
              <a:xfrm rot="5400000">
                <a:off x="4985902" y="1956648"/>
                <a:ext cx="733363" cy="5307558"/>
              </a:xfrm>
              <a:prstGeom prst="round2Same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716" name="矩形 32"/>
              <p:cNvSpPr/>
              <p:nvPr/>
            </p:nvSpPr>
            <p:spPr>
              <a:xfrm>
                <a:off x="2903977" y="4370329"/>
                <a:ext cx="5109377" cy="529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zh-CN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font</a:t>
                </a:r>
                <a:r>
                  <a:rPr lang="zh-CN" altLang="en-US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综合属性</a:t>
                </a:r>
                <a:r>
                  <a:rPr lang="zh-CN" altLang="en-US" dirty="0">
                    <a:latin typeface="Arial" panose="020B0604020202020204" pitchFamily="34" charset="0"/>
                  </a:rPr>
                  <a:t>用于综合设置字体样式。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06" name="组合 39"/>
            <p:cNvGrpSpPr/>
            <p:nvPr/>
          </p:nvGrpSpPr>
          <p:grpSpPr>
            <a:xfrm>
              <a:off x="1785584" y="5228090"/>
              <a:ext cx="5535966" cy="873070"/>
              <a:chOff x="1910363" y="5170182"/>
              <a:chExt cx="6096000" cy="1178910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1910363" y="5221644"/>
                <a:ext cx="788441" cy="1127633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8FE2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4606" tIns="409100" rIns="14605" bIns="409098" spcCol="1270" anchor="ctr"/>
              <a:lstStyle/>
              <a:p>
                <a:pPr marL="0" marR="0" lvl="0" indent="0" algn="ctr" defTabSz="10223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ctr" defTabSz="10223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6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2698804" y="5221644"/>
                <a:ext cx="5307559" cy="735320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marR="0" lvl="1" indent="-171450" algn="l" defTabSz="8445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171450" marR="0" lvl="1" indent="-171450" algn="l" defTabSz="8445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713" name="矩形 36"/>
              <p:cNvSpPr/>
              <p:nvPr/>
            </p:nvSpPr>
            <p:spPr>
              <a:xfrm>
                <a:off x="2892689" y="5170182"/>
                <a:ext cx="5108028" cy="8727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@font-face</a:t>
                </a:r>
                <a:r>
                  <a:rPr lang="zh-CN" altLang="en-US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属性</a:t>
                </a:r>
                <a:r>
                  <a:rPr lang="zh-CN" altLang="en-US" dirty="0">
                    <a:latin typeface="Arial" panose="020B0604020202020204" pitchFamily="34" charset="0"/>
                  </a:rPr>
                  <a:t>是</a:t>
                </a:r>
                <a:r>
                  <a:rPr lang="en-US" altLang="zh-CN" dirty="0">
                    <a:latin typeface="Arial" panose="020B0604020202020204" pitchFamily="34" charset="0"/>
                  </a:rPr>
                  <a:t>CSS3</a:t>
                </a:r>
                <a:r>
                  <a:rPr lang="zh-CN" altLang="en-US" dirty="0">
                    <a:latin typeface="Arial" panose="020B0604020202020204" pitchFamily="34" charset="0"/>
                  </a:rPr>
                  <a:t>的新增属性，用于定义服务器字体。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710" name="矩形 32"/>
            <p:cNvSpPr/>
            <p:nvPr/>
          </p:nvSpPr>
          <p:spPr>
            <a:xfrm>
              <a:off x="2681566" y="5906476"/>
              <a:ext cx="4633633" cy="368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285750" indent="-285750">
                <a:buFont typeface="Wingdings" panose="05000000000000000000" pitchFamily="2" charset="2"/>
                <a:buChar char="Ø"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" name="标题 1"/>
          <p:cNvSpPr/>
          <p:nvPr/>
        </p:nvSpPr>
        <p:spPr>
          <a:xfrm>
            <a:off x="1741488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8" name="TextBox 154"/>
          <p:cNvSpPr txBox="1"/>
          <p:nvPr/>
        </p:nvSpPr>
        <p:spPr>
          <a:xfrm>
            <a:off x="3870325" y="1700213"/>
            <a:ext cx="3771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  CSS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核心基础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9" name="Picture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3" y="1885950"/>
            <a:ext cx="1622425" cy="520700"/>
          </a:xfrm>
          <a:prstGeom prst="rect">
            <a:avLst/>
          </a:prstGeom>
          <a:noFill/>
          <a:ln w="28575">
            <a:noFill/>
          </a:ln>
        </p:spPr>
      </p:pic>
      <p:grpSp>
        <p:nvGrpSpPr>
          <p:cNvPr id="5130" name="组合 311"/>
          <p:cNvGrpSpPr/>
          <p:nvPr/>
        </p:nvGrpSpPr>
        <p:grpSpPr>
          <a:xfrm>
            <a:off x="1106488" y="2987675"/>
            <a:ext cx="7629525" cy="668338"/>
            <a:chOff x="1029300" y="5045322"/>
            <a:chExt cx="7628925" cy="669008"/>
          </a:xfrm>
        </p:grpSpPr>
        <p:grpSp>
          <p:nvGrpSpPr>
            <p:cNvPr id="5159" name="组合 345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83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5165" name="组合 351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85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86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6"/>
                  <a:ext cx="5689152" cy="4904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79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grpSp>
          <p:nvGrpSpPr>
            <p:cNvPr id="5161" name="组合 347"/>
            <p:cNvGrpSpPr/>
            <p:nvPr/>
          </p:nvGrpSpPr>
          <p:grpSpPr>
            <a:xfrm>
              <a:off x="1029300" y="5045322"/>
              <a:ext cx="635025" cy="637257"/>
              <a:chOff x="1098627" y="4776118"/>
              <a:chExt cx="903287" cy="906462"/>
            </a:xfrm>
          </p:grpSpPr>
          <p:sp>
            <p:nvSpPr>
              <p:cNvPr id="81" name="Oval 148"/>
              <p:cNvSpPr>
                <a:spLocks noChangeArrowheads="1"/>
              </p:cNvSpPr>
              <p:nvPr/>
            </p:nvSpPr>
            <p:spPr bwMode="auto">
              <a:xfrm>
                <a:off x="1098627" y="4776118"/>
                <a:ext cx="903180" cy="90641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82" name="Oval 151"/>
              <p:cNvSpPr>
                <a:spLocks noChangeArrowheads="1"/>
              </p:cNvSpPr>
              <p:nvPr/>
            </p:nvSpPr>
            <p:spPr bwMode="auto">
              <a:xfrm>
                <a:off x="1414740" y="4803243"/>
                <a:ext cx="241600" cy="24186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</p:grpSp>
      <p:grpSp>
        <p:nvGrpSpPr>
          <p:cNvPr id="5131" name="组合 313"/>
          <p:cNvGrpSpPr/>
          <p:nvPr/>
        </p:nvGrpSpPr>
        <p:grpSpPr>
          <a:xfrm>
            <a:off x="1328738" y="3713163"/>
            <a:ext cx="7407275" cy="668337"/>
            <a:chOff x="1252258" y="5045323"/>
            <a:chExt cx="7405967" cy="669007"/>
          </a:xfrm>
        </p:grpSpPr>
        <p:grpSp>
          <p:nvGrpSpPr>
            <p:cNvPr id="5152" name="组合 338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91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5156" name="组合 342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93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94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89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90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5132" name="组合 314"/>
          <p:cNvGrpSpPr/>
          <p:nvPr/>
        </p:nvGrpSpPr>
        <p:grpSpPr>
          <a:xfrm>
            <a:off x="1328738" y="4438650"/>
            <a:ext cx="7407275" cy="668338"/>
            <a:chOff x="1252258" y="5045323"/>
            <a:chExt cx="7405967" cy="669007"/>
          </a:xfrm>
        </p:grpSpPr>
        <p:grpSp>
          <p:nvGrpSpPr>
            <p:cNvPr id="5145" name="组合 331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99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0"/>
                <a:ext cx="5807637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5149" name="组合 335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101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102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7"/>
                  <a:ext cx="5690183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97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98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5133" name="组合 315"/>
          <p:cNvGrpSpPr/>
          <p:nvPr/>
        </p:nvGrpSpPr>
        <p:grpSpPr>
          <a:xfrm>
            <a:off x="1112838" y="3678238"/>
            <a:ext cx="635000" cy="638175"/>
            <a:chOff x="1190461" y="2772022"/>
            <a:chExt cx="635025" cy="637257"/>
          </a:xfrm>
        </p:grpSpPr>
        <p:sp>
          <p:nvSpPr>
            <p:cNvPr id="104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105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5134" name="组合 316"/>
          <p:cNvGrpSpPr/>
          <p:nvPr/>
        </p:nvGrpSpPr>
        <p:grpSpPr>
          <a:xfrm>
            <a:off x="1112838" y="4402138"/>
            <a:ext cx="635000" cy="636587"/>
            <a:chOff x="1190461" y="2772022"/>
            <a:chExt cx="635025" cy="637257"/>
          </a:xfrm>
        </p:grpSpPr>
        <p:sp>
          <p:nvSpPr>
            <p:cNvPr id="107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108" name="Oval 151"/>
            <p:cNvSpPr>
              <a:spLocks noChangeArrowheads="1"/>
            </p:cNvSpPr>
            <p:nvPr/>
          </p:nvSpPr>
          <p:spPr bwMode="auto">
            <a:xfrm>
              <a:off x="1412720" y="2791092"/>
              <a:ext cx="169869" cy="17004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5135" name="TextBox 317"/>
          <p:cNvSpPr txBox="1"/>
          <p:nvPr/>
        </p:nvSpPr>
        <p:spPr>
          <a:xfrm>
            <a:off x="1055688" y="3105150"/>
            <a:ext cx="7921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3.3.1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6" name="TextBox 318"/>
          <p:cNvSpPr txBox="1"/>
          <p:nvPr/>
        </p:nvSpPr>
        <p:spPr>
          <a:xfrm>
            <a:off x="1055688" y="3827463"/>
            <a:ext cx="7921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3.3.2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7" name="TextBox 319"/>
          <p:cNvSpPr txBox="1"/>
          <p:nvPr/>
        </p:nvSpPr>
        <p:spPr>
          <a:xfrm>
            <a:off x="1055688" y="4551363"/>
            <a:ext cx="7921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3.3.3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8" name="TextBox 320"/>
          <p:cNvSpPr txBox="1"/>
          <p:nvPr/>
        </p:nvSpPr>
        <p:spPr>
          <a:xfrm>
            <a:off x="3213100" y="3089275"/>
            <a:ext cx="17081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样式规则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9" name="TextBox 321"/>
          <p:cNvSpPr txBox="1"/>
          <p:nvPr/>
        </p:nvSpPr>
        <p:spPr>
          <a:xfrm>
            <a:off x="3213100" y="3814763"/>
            <a:ext cx="2671763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样式表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0" name="TextBox 322"/>
          <p:cNvSpPr txBox="1"/>
          <p:nvPr/>
        </p:nvSpPr>
        <p:spPr>
          <a:xfrm>
            <a:off x="3213100" y="4541838"/>
            <a:ext cx="2671763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基础选择器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32" name="Picture 7" descr="C:\Documents and Settings\Administrator\桌面\书本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1100138"/>
            <a:ext cx="1476375" cy="1319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矩形 32"/>
          <p:cNvSpPr/>
          <p:nvPr/>
        </p:nvSpPr>
        <p:spPr>
          <a:xfrm>
            <a:off x="1809750" y="1298575"/>
            <a:ext cx="2692400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1369B2"/>
                </a:solidFill>
                <a:latin typeface="Arial" panose="020B0604020202020204" pitchFamily="34" charset="0"/>
              </a:rPr>
              <a:t>font-size</a:t>
            </a:r>
            <a:r>
              <a:rPr lang="zh-CN" altLang="en-US" sz="3200" b="1" dirty="0">
                <a:solidFill>
                  <a:srgbClr val="1369B2"/>
                </a:solidFill>
                <a:latin typeface="Arial" panose="020B0604020202020204" pitchFamily="34" charset="0"/>
              </a:rPr>
              <a:t>属性</a:t>
            </a:r>
            <a:endParaRPr lang="zh-CN" altLang="zh-CN" sz="3200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849438" y="1870075"/>
            <a:ext cx="6165850" cy="4303713"/>
            <a:chOff x="1849438" y="1870605"/>
            <a:chExt cx="6165850" cy="4303712"/>
          </a:xfrm>
        </p:grpSpPr>
        <p:sp>
          <p:nvSpPr>
            <p:cNvPr id="35" name="任意多边形 34"/>
            <p:cNvSpPr/>
            <p:nvPr/>
          </p:nvSpPr>
          <p:spPr bwMode="auto">
            <a:xfrm>
              <a:off x="2314575" y="1880130"/>
              <a:ext cx="5700713" cy="4260849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font-size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属性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用于设置字号，该属性的值可以使用相对长度单位，也可以使用绝对长度单位，具体如下表所示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：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CE6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燕尾形 3"/>
            <p:cNvSpPr>
              <a:spLocks noChangeArrowheads="1"/>
            </p:cNvSpPr>
            <p:nvPr/>
          </p:nvSpPr>
          <p:spPr bwMode="auto">
            <a:xfrm rot="5400000">
              <a:off x="-125413" y="3845455"/>
              <a:ext cx="4303712" cy="354012"/>
            </a:xfrm>
            <a:prstGeom prst="chevron">
              <a:avLst>
                <a:gd name="adj" fmla="val 49866"/>
              </a:avLst>
            </a:prstGeom>
            <a:solidFill>
              <a:schemeClr val="bg1"/>
            </a:solidFill>
            <a:ln w="12700" algn="ctr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font-size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属性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ACE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2549525" y="3224213"/>
          <a:ext cx="4968875" cy="2689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6075"/>
                <a:gridCol w="3352800"/>
              </a:tblGrid>
              <a:tr h="336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</a:rPr>
                        <a:t>相对长度单位</a:t>
                      </a:r>
                      <a:endParaRPr lang="zh-CN" sz="1400" b="1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</a:rPr>
                        <a:t>说明</a:t>
                      </a:r>
                      <a:endParaRPr lang="zh-CN" sz="1400" b="1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3BCCFF"/>
                    </a:solidFill>
                  </a:tcPr>
                </a:tc>
              </a:tr>
              <a:tr h="336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effectLst/>
                        </a:rPr>
                        <a:t>em</a:t>
                      </a:r>
                      <a:endParaRPr lang="zh-CN" sz="1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相对于当前对象内文本的字体尺寸</a:t>
                      </a:r>
                      <a:endParaRPr lang="zh-CN" sz="1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</a:tr>
              <a:tr h="336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px</a:t>
                      </a:r>
                      <a:endParaRPr lang="zh-CN" sz="1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像素，最常用，推荐使用</a:t>
                      </a:r>
                      <a:endParaRPr lang="zh-CN" sz="1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</a:tr>
              <a:tr h="336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绝对长度单位</a:t>
                      </a:r>
                      <a:endParaRPr lang="zh-CN" sz="1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说明</a:t>
                      </a:r>
                      <a:endParaRPr lang="zh-CN" sz="1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</a:tr>
              <a:tr h="336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in</a:t>
                      </a:r>
                      <a:endParaRPr lang="zh-CN" sz="1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英寸</a:t>
                      </a:r>
                      <a:endParaRPr lang="zh-CN" sz="1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</a:tr>
              <a:tr h="336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cm</a:t>
                      </a:r>
                      <a:endParaRPr lang="zh-CN" sz="1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厘米</a:t>
                      </a:r>
                      <a:endParaRPr lang="zh-CN" sz="1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</a:tr>
              <a:tr h="336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mm</a:t>
                      </a:r>
                      <a:endParaRPr lang="zh-CN" sz="14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毫米</a:t>
                      </a:r>
                      <a:endParaRPr lang="zh-CN" sz="1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</a:tr>
              <a:tr h="336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pt</a:t>
                      </a:r>
                      <a:endParaRPr lang="zh-CN" sz="1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点</a:t>
                      </a:r>
                      <a:endParaRPr lang="zh-CN" sz="1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66" marR="68566" marT="0" marB="0" anchor="ctr" anchorCtr="1">
                    <a:solidFill>
                      <a:srgbClr val="A3D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3" name="Picture 7" descr="C:\Documents and Settings\Administrator\桌面\书本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1100138"/>
            <a:ext cx="1476375" cy="1319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809750" y="1298575"/>
            <a:ext cx="3101975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1369B2"/>
                </a:solidFill>
                <a:latin typeface="Arial" panose="020B0604020202020204" pitchFamily="34" charset="0"/>
              </a:rPr>
              <a:t>font-family</a:t>
            </a:r>
            <a:r>
              <a:rPr lang="zh-CN" altLang="en-US" sz="3200" b="1" dirty="0">
                <a:solidFill>
                  <a:srgbClr val="1369B2"/>
                </a:solidFill>
                <a:latin typeface="Arial" panose="020B0604020202020204" pitchFamily="34" charset="0"/>
              </a:rPr>
              <a:t>属性</a:t>
            </a:r>
            <a:endParaRPr lang="zh-CN" altLang="zh-CN" sz="3200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49438" y="2243138"/>
            <a:ext cx="6165850" cy="3119437"/>
            <a:chOff x="1849438" y="1836738"/>
            <a:chExt cx="6165850" cy="3119084"/>
          </a:xfrm>
        </p:grpSpPr>
        <p:grpSp>
          <p:nvGrpSpPr>
            <p:cNvPr id="31750" name="组合 1"/>
            <p:cNvGrpSpPr/>
            <p:nvPr/>
          </p:nvGrpSpPr>
          <p:grpSpPr>
            <a:xfrm>
              <a:off x="1849438" y="1836738"/>
              <a:ext cx="6165850" cy="3119084"/>
              <a:chOff x="1849438" y="1836738"/>
              <a:chExt cx="6165850" cy="3119084"/>
            </a:xfrm>
          </p:grpSpPr>
          <p:sp>
            <p:nvSpPr>
              <p:cNvPr id="9" name="任意多边形 8"/>
              <p:cNvSpPr/>
              <p:nvPr/>
            </p:nvSpPr>
            <p:spPr bwMode="auto">
              <a:xfrm>
                <a:off x="2314575" y="1879595"/>
                <a:ext cx="5700713" cy="3076227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font-family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属性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CE6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用于设置字体。网页中常用的字体有宋体、微软雅黑、黑体等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CE6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。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" name="燕尾形 3"/>
              <p:cNvSpPr>
                <a:spLocks noChangeArrowheads="1"/>
              </p:cNvSpPr>
              <p:nvPr/>
            </p:nvSpPr>
            <p:spPr bwMode="auto">
              <a:xfrm rot="5400000">
                <a:off x="466901" y="3219274"/>
                <a:ext cx="3119084" cy="354012"/>
              </a:xfrm>
              <a:prstGeom prst="chevron">
                <a:avLst>
                  <a:gd name="adj" fmla="val 49866"/>
                </a:avLst>
              </a:prstGeom>
              <a:solidFill>
                <a:srgbClr val="FFFFFF"/>
              </a:solidFill>
              <a:ln w="12700" algn="ctr">
                <a:solidFill>
                  <a:schemeClr val="bg1">
                    <a:lumMod val="85000"/>
                  </a:schemeClr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ACE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font-family</a:t>
                </a: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ACE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属性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1751" name="矩形 1"/>
            <p:cNvSpPr/>
            <p:nvPr/>
          </p:nvSpPr>
          <p:spPr>
            <a:xfrm>
              <a:off x="2439988" y="4156075"/>
              <a:ext cx="5416550" cy="400050"/>
            </a:xfrm>
            <a:prstGeom prst="rect">
              <a:avLst/>
            </a:prstGeom>
            <a:solidFill>
              <a:srgbClr val="D5F4FF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000" dirty="0">
                  <a:latin typeface="Arial" panose="020B0604020202020204" pitchFamily="34" charset="0"/>
                </a:rPr>
                <a:t>p{ font-family:"</a:t>
              </a:r>
              <a:r>
                <a:rPr lang="zh-CN" altLang="zh-CN" sz="2000" dirty="0">
                  <a:latin typeface="Arial" panose="020B0604020202020204" pitchFamily="34" charset="0"/>
                </a:rPr>
                <a:t>微软雅黑</a:t>
              </a:r>
              <a:r>
                <a:rPr lang="en-US" altLang="zh-CN" sz="2000" dirty="0">
                  <a:latin typeface="Arial" panose="020B0604020202020204" pitchFamily="34" charset="0"/>
                </a:rPr>
                <a:t>";}</a:t>
              </a:r>
              <a:endParaRPr lang="en-US" altLang="zh-CN" sz="2000" dirty="0">
                <a:latin typeface="Arial" panose="020B0604020202020204" pitchFamily="34" charset="0"/>
              </a:endParaRPr>
            </a:p>
          </p:txBody>
        </p:sp>
        <p:sp>
          <p:nvSpPr>
            <p:cNvPr id="31752" name="TextBox 3"/>
            <p:cNvSpPr txBox="1"/>
            <p:nvPr/>
          </p:nvSpPr>
          <p:spPr>
            <a:xfrm>
              <a:off x="2371725" y="3171825"/>
              <a:ext cx="5484813" cy="12001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例如将网页中所有段落文本的字体设置为微软雅黑，可以使用如下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样式代码：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3" name="Picture 7" descr="C:\Documents and Settings\Administrator\桌面\书本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1100138"/>
            <a:ext cx="1476375" cy="1319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809750" y="1298575"/>
            <a:ext cx="3214688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1369B2"/>
                </a:solidFill>
                <a:latin typeface="Arial" panose="020B0604020202020204" pitchFamily="34" charset="0"/>
              </a:rPr>
              <a:t>font-weight</a:t>
            </a:r>
            <a:r>
              <a:rPr lang="zh-CN" altLang="en-US" sz="3200" b="1" dirty="0">
                <a:solidFill>
                  <a:srgbClr val="1369B2"/>
                </a:solidFill>
                <a:latin typeface="Arial" panose="020B0604020202020204" pitchFamily="34" charset="0"/>
              </a:rPr>
              <a:t>属性</a:t>
            </a:r>
            <a:endParaRPr lang="zh-CN" altLang="zh-CN" sz="3200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49438" y="1905000"/>
            <a:ext cx="6165850" cy="3389313"/>
            <a:chOff x="1849438" y="1836738"/>
            <a:chExt cx="6165850" cy="3390018"/>
          </a:xfrm>
        </p:grpSpPr>
        <p:sp>
          <p:nvSpPr>
            <p:cNvPr id="6" name="任意多边形 5"/>
            <p:cNvSpPr/>
            <p:nvPr/>
          </p:nvSpPr>
          <p:spPr bwMode="auto">
            <a:xfrm>
              <a:off x="2314575" y="1879610"/>
              <a:ext cx="5700713" cy="3347146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font-weight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属性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用于定义字体的粗细，其可用属性值如下表所示：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ACE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燕尾形 3"/>
            <p:cNvSpPr>
              <a:spLocks noChangeArrowheads="1"/>
            </p:cNvSpPr>
            <p:nvPr/>
          </p:nvSpPr>
          <p:spPr bwMode="auto">
            <a:xfrm rot="5400000">
              <a:off x="331434" y="3354742"/>
              <a:ext cx="3390018" cy="354012"/>
            </a:xfrm>
            <a:prstGeom prst="chevron">
              <a:avLst>
                <a:gd name="adj" fmla="val 49866"/>
              </a:avLst>
            </a:prstGeom>
            <a:solidFill>
              <a:srgbClr val="FFFFFF"/>
            </a:solidFill>
            <a:ln w="12700" algn="ctr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font-weight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属性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ACE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541588" y="2935288"/>
          <a:ext cx="5213350" cy="2144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2742"/>
                <a:gridCol w="3690608"/>
              </a:tblGrid>
              <a:tr h="336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值</a:t>
                      </a:r>
                      <a:endParaRPr lang="zh-CN" sz="1200" b="1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04277" marR="104277" marT="0" marB="0" anchor="ctr">
                    <a:solidFill>
                      <a:srgbClr val="3B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描述</a:t>
                      </a:r>
                      <a:endParaRPr lang="zh-CN" sz="1200" b="1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04277" marR="104277" marT="0" marB="0" anchor="ctr">
                    <a:solidFill>
                      <a:srgbClr val="3BCCFF"/>
                    </a:solidFill>
                  </a:tcPr>
                </a:tc>
              </a:tr>
              <a:tr h="3114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normal</a:t>
                      </a:r>
                      <a:endParaRPr lang="zh-CN" sz="12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04277" marR="104277" marT="0" marB="0" anchor="ctr">
                    <a:solidFill>
                      <a:srgbClr val="A3D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默认值。定义标准的字符。</a:t>
                      </a:r>
                      <a:endParaRPr lang="zh-CN" sz="12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04277" marR="104277" marT="0" marB="0" anchor="ctr">
                    <a:solidFill>
                      <a:srgbClr val="A3D3FF"/>
                    </a:solidFill>
                  </a:tcPr>
                </a:tc>
              </a:tr>
              <a:tr h="319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bold</a:t>
                      </a:r>
                      <a:endParaRPr lang="zh-CN" sz="12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04277" marR="104277" marT="0" marB="0" anchor="ctr">
                    <a:solidFill>
                      <a:srgbClr val="A3D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定义粗体字符。</a:t>
                      </a:r>
                      <a:endParaRPr lang="zh-CN" sz="12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04277" marR="104277" marT="0" marB="0" anchor="ctr">
                    <a:solidFill>
                      <a:srgbClr val="A3D3FF"/>
                    </a:solidFill>
                  </a:tcPr>
                </a:tc>
              </a:tr>
              <a:tr h="303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bolder</a:t>
                      </a:r>
                      <a:endParaRPr lang="zh-CN" sz="12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04277" marR="104277" marT="0" marB="0" anchor="ctr">
                    <a:solidFill>
                      <a:srgbClr val="A3D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定义更粗的字符。</a:t>
                      </a:r>
                      <a:endParaRPr lang="zh-CN" sz="12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04277" marR="104277" marT="0" marB="0" anchor="ctr">
                    <a:solidFill>
                      <a:srgbClr val="A3D3FF"/>
                    </a:solidFill>
                  </a:tcPr>
                </a:tc>
              </a:tr>
              <a:tr h="3282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lighter</a:t>
                      </a:r>
                      <a:endParaRPr lang="zh-CN" sz="12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04277" marR="104277" marT="0" marB="0" anchor="ctr">
                    <a:solidFill>
                      <a:srgbClr val="A3D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定义更细的字符。</a:t>
                      </a:r>
                      <a:endParaRPr lang="zh-CN" sz="12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04277" marR="104277" marT="0" marB="0" anchor="ctr">
                    <a:solidFill>
                      <a:srgbClr val="A3D3FF"/>
                    </a:solidFill>
                  </a:tcPr>
                </a:tc>
              </a:tr>
              <a:tr h="545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100~900</a:t>
                      </a:r>
                      <a:r>
                        <a:rPr lang="zh-CN" sz="1200" kern="100" dirty="0">
                          <a:effectLst/>
                        </a:rPr>
                        <a:t>（</a:t>
                      </a:r>
                      <a:r>
                        <a:rPr lang="en-US" sz="1200" kern="100" dirty="0">
                          <a:effectLst/>
                        </a:rPr>
                        <a:t>100</a:t>
                      </a:r>
                      <a:r>
                        <a:rPr lang="zh-CN" sz="1200" kern="100" dirty="0">
                          <a:effectLst/>
                        </a:rPr>
                        <a:t>的整数倍）</a:t>
                      </a:r>
                      <a:endParaRPr lang="zh-CN" sz="12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04277" marR="104277" marT="0" marB="0" anchor="ctr">
                    <a:solidFill>
                      <a:srgbClr val="A3D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定义由细到粗的字符。其中</a:t>
                      </a:r>
                      <a:r>
                        <a:rPr lang="en-US" sz="1200" kern="100" dirty="0">
                          <a:effectLst/>
                        </a:rPr>
                        <a:t>400</a:t>
                      </a:r>
                      <a:r>
                        <a:rPr lang="zh-CN" sz="1200" kern="100" dirty="0">
                          <a:effectLst/>
                        </a:rPr>
                        <a:t>等同于</a:t>
                      </a:r>
                      <a:r>
                        <a:rPr lang="en-US" sz="1200" kern="100" dirty="0">
                          <a:effectLst/>
                        </a:rPr>
                        <a:t>normal</a:t>
                      </a:r>
                      <a:r>
                        <a:rPr lang="zh-CN" sz="1200" kern="100" dirty="0">
                          <a:effectLst/>
                        </a:rPr>
                        <a:t>，</a:t>
                      </a:r>
                      <a:r>
                        <a:rPr lang="en-US" sz="1200" kern="100" dirty="0">
                          <a:effectLst/>
                        </a:rPr>
                        <a:t>700</a:t>
                      </a:r>
                      <a:r>
                        <a:rPr lang="zh-CN" sz="1200" kern="100" dirty="0">
                          <a:effectLst/>
                        </a:rPr>
                        <a:t>等同于</a:t>
                      </a:r>
                      <a:r>
                        <a:rPr lang="en-US" sz="1200" kern="100" dirty="0">
                          <a:effectLst/>
                        </a:rPr>
                        <a:t>bold</a:t>
                      </a:r>
                      <a:r>
                        <a:rPr lang="zh-CN" sz="1200" kern="100" dirty="0">
                          <a:effectLst/>
                        </a:rPr>
                        <a:t>，值越大字体越粗。</a:t>
                      </a:r>
                      <a:endParaRPr lang="zh-CN" sz="12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104277" marR="104277" marT="0" marB="0" anchor="ctr">
                    <a:solidFill>
                      <a:srgbClr val="A3D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3" name="Picture 7" descr="C:\Documents and Settings\Administrator\桌面\书本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1100138"/>
            <a:ext cx="1476375" cy="1319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809750" y="1139825"/>
            <a:ext cx="2851150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1369B2"/>
                </a:solidFill>
                <a:latin typeface="Arial" panose="020B0604020202020204" pitchFamily="34" charset="0"/>
              </a:rPr>
              <a:t>font-style</a:t>
            </a:r>
            <a:r>
              <a:rPr lang="zh-CN" altLang="en-US" sz="3200" b="1" dirty="0">
                <a:solidFill>
                  <a:srgbClr val="1369B2"/>
                </a:solidFill>
                <a:latin typeface="Arial" panose="020B0604020202020204" pitchFamily="34" charset="0"/>
              </a:rPr>
              <a:t>属性</a:t>
            </a:r>
            <a:endParaRPr lang="zh-CN" altLang="zh-CN" sz="3200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49438" y="1836738"/>
            <a:ext cx="6165850" cy="3619500"/>
            <a:chOff x="1849438" y="1836738"/>
            <a:chExt cx="6165850" cy="3619672"/>
          </a:xfrm>
        </p:grpSpPr>
        <p:grpSp>
          <p:nvGrpSpPr>
            <p:cNvPr id="33798" name="组合 2"/>
            <p:cNvGrpSpPr/>
            <p:nvPr/>
          </p:nvGrpSpPr>
          <p:grpSpPr>
            <a:xfrm>
              <a:off x="1849438" y="1836738"/>
              <a:ext cx="6165850" cy="3619672"/>
              <a:chOff x="1849438" y="1836738"/>
              <a:chExt cx="6165850" cy="3619672"/>
            </a:xfrm>
          </p:grpSpPr>
          <p:sp>
            <p:nvSpPr>
              <p:cNvPr id="13" name="任意多边形 12"/>
              <p:cNvSpPr/>
              <p:nvPr/>
            </p:nvSpPr>
            <p:spPr bwMode="auto">
              <a:xfrm>
                <a:off x="2314575" y="1857376"/>
                <a:ext cx="5700713" cy="3599034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font-style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属性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CE6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用于定义字体风格，如设置斜体、倾斜或正常字体，其可用属性值如下：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燕尾形 3"/>
              <p:cNvSpPr>
                <a:spLocks noChangeArrowheads="1"/>
              </p:cNvSpPr>
              <p:nvPr/>
            </p:nvSpPr>
            <p:spPr bwMode="auto">
              <a:xfrm rot="5400000">
                <a:off x="216608" y="3469568"/>
                <a:ext cx="3619672" cy="354012"/>
              </a:xfrm>
              <a:prstGeom prst="chevron">
                <a:avLst>
                  <a:gd name="adj" fmla="val 49866"/>
                </a:avLst>
              </a:prstGeom>
              <a:solidFill>
                <a:srgbClr val="FFFFFF"/>
              </a:solidFill>
              <a:ln w="12700" algn="ctr">
                <a:solidFill>
                  <a:schemeClr val="bg1">
                    <a:lumMod val="85000"/>
                  </a:schemeClr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ACE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font-style</a:t>
                </a: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ACE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属性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3799" name="下箭头 6"/>
            <p:cNvSpPr/>
            <p:nvPr/>
          </p:nvSpPr>
          <p:spPr>
            <a:xfrm>
              <a:off x="5046841" y="2733545"/>
              <a:ext cx="332581" cy="31374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ACE6"/>
            </a:solidFill>
            <a:ln w="28575" cap="flat" cmpd="sng">
              <a:solidFill>
                <a:srgbClr val="00AC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33800" name="组合 1"/>
            <p:cNvGrpSpPr/>
            <p:nvPr/>
          </p:nvGrpSpPr>
          <p:grpSpPr>
            <a:xfrm>
              <a:off x="2584450" y="3113611"/>
              <a:ext cx="5002213" cy="2263775"/>
              <a:chOff x="2584450" y="3113611"/>
              <a:chExt cx="5002213" cy="2263775"/>
            </a:xfrm>
          </p:grpSpPr>
          <p:sp>
            <p:nvSpPr>
              <p:cNvPr id="33801" name="_s11271"/>
              <p:cNvSpPr/>
              <p:nvPr/>
            </p:nvSpPr>
            <p:spPr>
              <a:xfrm>
                <a:off x="2979738" y="3113611"/>
                <a:ext cx="4606925" cy="6477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ACE6"/>
                </a:solidFill>
                <a:prstDash val="dashDot"/>
                <a:miter/>
                <a:headEnd type="none" w="med" len="med"/>
                <a:tailEnd type="none" w="med" len="med"/>
              </a:ln>
            </p:spPr>
            <p:txBody>
              <a:bodyPr lIns="90170" tIns="46990" rIns="90170" bIns="46990" anchor="ctr" anchorCtr="0"/>
              <a:p>
                <a:pPr eaLnBrk="1" hangingPunct="1"/>
                <a:r>
                  <a:rPr lang="en-US" altLang="zh-CN" sz="1600" dirty="0">
                    <a:solidFill>
                      <a:srgbClr val="00ACE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normal</a:t>
                </a:r>
                <a:r>
                  <a:rPr lang="zh-CN" altLang="en-US" sz="1600" dirty="0">
                    <a:solidFill>
                      <a:srgbClr val="00ACE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：默认值，浏览器会显示标准的字体样式</a:t>
                </a:r>
                <a:r>
                  <a:rPr lang="zh-CN" altLang="zh-CN" sz="1600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;</a:t>
                </a:r>
                <a:endParaRPr lang="zh-CN" altLang="zh-CN" sz="1600" dirty="0">
                  <a:solidFill>
                    <a:srgbClr val="00ACE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02" name="_s11273"/>
              <p:cNvSpPr/>
              <p:nvPr/>
            </p:nvSpPr>
            <p:spPr>
              <a:xfrm>
                <a:off x="3013075" y="3877199"/>
                <a:ext cx="4573588" cy="681037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ACE6"/>
                </a:solidFill>
                <a:prstDash val="dashDot"/>
                <a:miter/>
                <a:headEnd type="none" w="med" len="med"/>
                <a:tailEnd type="none" w="med" len="med"/>
              </a:ln>
            </p:spPr>
            <p:txBody>
              <a:bodyPr lIns="90170" tIns="46990" rIns="90170" bIns="46990" anchor="ctr" anchorCtr="0"/>
              <a:p>
                <a:pPr eaLnBrk="1" hangingPunct="1"/>
                <a:r>
                  <a:rPr lang="en-US" altLang="zh-CN" sz="1600" dirty="0">
                    <a:solidFill>
                      <a:srgbClr val="00ACE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italic</a:t>
                </a:r>
                <a:r>
                  <a:rPr lang="zh-CN" altLang="en-US" sz="1600" dirty="0">
                    <a:solidFill>
                      <a:srgbClr val="00ACE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：浏览器会显示斜体的字体样式</a:t>
                </a:r>
                <a:r>
                  <a:rPr lang="zh-CN" altLang="zh-CN" sz="1600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;</a:t>
                </a:r>
                <a:endParaRPr lang="zh-CN" altLang="zh-CN" sz="1600" dirty="0">
                  <a:solidFill>
                    <a:srgbClr val="00ACE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03" name="_s11273"/>
              <p:cNvSpPr/>
              <p:nvPr/>
            </p:nvSpPr>
            <p:spPr>
              <a:xfrm>
                <a:off x="3019425" y="4696349"/>
                <a:ext cx="4567238" cy="681037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ACE6"/>
                </a:solidFill>
                <a:prstDash val="dashDot"/>
                <a:miter/>
                <a:headEnd type="none" w="med" len="med"/>
                <a:tailEnd type="none" w="med" len="med"/>
              </a:ln>
            </p:spPr>
            <p:txBody>
              <a:bodyPr lIns="90170" tIns="46990" rIns="90170" bIns="46990" anchor="ctr" anchorCtr="0"/>
              <a:p>
                <a:pPr eaLnBrk="1" hangingPunct="1"/>
                <a:r>
                  <a:rPr lang="en-US" altLang="zh-CN" sz="1600" dirty="0">
                    <a:solidFill>
                      <a:srgbClr val="00ACE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oblique</a:t>
                </a:r>
                <a:r>
                  <a:rPr lang="zh-CN" altLang="en-US" sz="1600" dirty="0">
                    <a:solidFill>
                      <a:srgbClr val="00ACE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：浏览器会显示倾斜的字体样式</a:t>
                </a:r>
                <a:r>
                  <a:rPr lang="zh-CN" altLang="zh-CN" sz="1600" dirty="0">
                    <a:solidFill>
                      <a:srgbClr val="00ACE6"/>
                    </a:solidFill>
                    <a:latin typeface="Arial" panose="020B0604020202020204" pitchFamily="34" charset="0"/>
                  </a:rPr>
                  <a:t>;</a:t>
                </a:r>
                <a:endParaRPr lang="zh-CN" altLang="zh-CN" sz="1600" dirty="0">
                  <a:solidFill>
                    <a:srgbClr val="00ACE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04" name="左大括号 1"/>
              <p:cNvSpPr/>
              <p:nvPr/>
            </p:nvSpPr>
            <p:spPr>
              <a:xfrm>
                <a:off x="2584450" y="3342211"/>
                <a:ext cx="168275" cy="1804988"/>
              </a:xfrm>
              <a:prstGeom prst="leftBrace">
                <a:avLst>
                  <a:gd name="adj1" fmla="val 8342"/>
                  <a:gd name="adj2" fmla="val 50000"/>
                </a:avLst>
              </a:prstGeom>
              <a:noFill/>
              <a:ln w="28575" cap="flat" cmpd="sng">
                <a:solidFill>
                  <a:srgbClr val="00ACE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9750" y="1298575"/>
            <a:ext cx="26050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1369B2"/>
                </a:solidFill>
                <a:latin typeface="Arial" panose="020B0604020202020204" pitchFamily="34" charset="0"/>
              </a:rPr>
              <a:t>font</a:t>
            </a:r>
            <a:r>
              <a:rPr lang="zh-CN" altLang="en-US" sz="3200" b="1" dirty="0">
                <a:solidFill>
                  <a:srgbClr val="1369B2"/>
                </a:solidFill>
                <a:latin typeface="Arial" panose="020B0604020202020204" pitchFamily="34" charset="0"/>
              </a:rPr>
              <a:t>综合属性</a:t>
            </a:r>
            <a:endParaRPr lang="zh-CN" altLang="zh-CN" sz="3200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1031" y="1992630"/>
            <a:ext cx="8148964" cy="2804795"/>
            <a:chOff x="2314569" y="1857376"/>
            <a:chExt cx="5700719" cy="2804937"/>
          </a:xfrm>
        </p:grpSpPr>
        <p:sp>
          <p:nvSpPr>
            <p:cNvPr id="10" name="任意多边形 9"/>
            <p:cNvSpPr/>
            <p:nvPr/>
          </p:nvSpPr>
          <p:spPr bwMode="auto">
            <a:xfrm>
              <a:off x="2314575" y="1857376"/>
              <a:ext cx="5700713" cy="2804937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font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属性用于对字体样式进行综合设置，其基本语法格式如下：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4823" name="组合 2"/>
            <p:cNvGrpSpPr/>
            <p:nvPr/>
          </p:nvGrpSpPr>
          <p:grpSpPr>
            <a:xfrm>
              <a:off x="2314569" y="2867200"/>
              <a:ext cx="5700713" cy="1534873"/>
              <a:chOff x="2145234" y="3059113"/>
              <a:chExt cx="5700713" cy="1534873"/>
            </a:xfrm>
          </p:grpSpPr>
          <p:sp>
            <p:nvSpPr>
              <p:cNvPr id="34824" name="矩形标注 2"/>
              <p:cNvSpPr/>
              <p:nvPr/>
            </p:nvSpPr>
            <p:spPr>
              <a:xfrm rot="10800000">
                <a:off x="2145234" y="3059113"/>
                <a:ext cx="5557673" cy="1534873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rgbClr val="F9F9F9"/>
              </a:solidFill>
              <a:ln w="28575" cap="flat" cmpd="sng">
                <a:solidFill>
                  <a:srgbClr val="00AC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825" name="TextBox 4"/>
              <p:cNvSpPr txBox="1"/>
              <p:nvPr/>
            </p:nvSpPr>
            <p:spPr>
              <a:xfrm>
                <a:off x="2270949" y="3269309"/>
                <a:ext cx="5574998" cy="11989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选择器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{font: font-style  font-weight font-size/line-height font-family;}</a:t>
                </a:r>
                <a:endParaRPr lang="zh-CN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dirty="0">
                  <a:latin typeface="Arial" panose="020B0604020202020204" pitchFamily="34" charset="0"/>
                </a:endParaRPr>
              </a:p>
              <a:p>
                <a:r>
                  <a:rPr lang="zh-CN" altLang="en-US" dirty="0">
                    <a:latin typeface="Arial" panose="020B0604020202020204" pitchFamily="34" charset="0"/>
                  </a:rPr>
                  <a:t>font : style weight </a:t>
                </a:r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size family</a:t>
                </a:r>
                <a:r>
                  <a:rPr lang="zh-CN" altLang="en-US" dirty="0">
                    <a:latin typeface="Arial" panose="020B0604020202020204" pitchFamily="34" charset="0"/>
                  </a:rPr>
                  <a:t>;</a:t>
                </a:r>
                <a:endParaRPr lang="zh-CN" altLang="en-US" dirty="0">
                  <a:latin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</a:rPr>
                  <a:t>f</a:t>
                </a:r>
                <a:r>
                  <a:rPr lang="en-US" altLang="zh-CN" sz="1600" dirty="0">
                    <a:latin typeface="Arial" panose="020B0604020202020204" pitchFamily="34" charset="0"/>
                  </a:rPr>
                  <a:t>ont</a:t>
                </a:r>
                <a:r>
                  <a:rPr lang="zh-CN" altLang="en-US" sz="1600" dirty="0">
                    <a:latin typeface="Arial" panose="020B0604020202020204" pitchFamily="34" charset="0"/>
                  </a:rPr>
                  <a:t>综合设置时必须按照上面顺序书写，各个属性以空格隔开</a:t>
                </a:r>
                <a:endParaRPr lang="zh-CN" altLang="en-US" sz="16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902970" y="5142230"/>
            <a:ext cx="6542405" cy="5835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p>
            <a:pPr algn="l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综合设置时，不需要的设置的属性可以省略（取默认值），但必须保留</a:t>
            </a:r>
            <a:r>
              <a:rPr lang="en-US" altLang="zh-CN" sz="1600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1600" dirty="0">
              <a:solidFill>
                <a:srgbClr val="00ACE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font-size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font-family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否则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font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属性不起作用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3" name="Picture 7" descr="C:\Documents and Settings\Administrator\桌面\书本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1100138"/>
            <a:ext cx="1476375" cy="1319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809750" y="1298575"/>
            <a:ext cx="313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1369B2"/>
                </a:solidFill>
                <a:latin typeface="Arial" panose="020B0604020202020204" pitchFamily="34" charset="0"/>
              </a:rPr>
              <a:t>@font-face</a:t>
            </a:r>
            <a:r>
              <a:rPr lang="zh-CN" altLang="en-US" sz="3200" b="1" dirty="0">
                <a:solidFill>
                  <a:srgbClr val="1369B2"/>
                </a:solidFill>
                <a:latin typeface="Arial" panose="020B0604020202020204" pitchFamily="34" charset="0"/>
              </a:rPr>
              <a:t>属性</a:t>
            </a:r>
            <a:endParaRPr lang="zh-CN" altLang="zh-CN" sz="3200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49438" y="1971675"/>
            <a:ext cx="6165850" cy="3559175"/>
            <a:chOff x="1849438" y="1836739"/>
            <a:chExt cx="6165850" cy="3559659"/>
          </a:xfrm>
        </p:grpSpPr>
        <p:grpSp>
          <p:nvGrpSpPr>
            <p:cNvPr id="35846" name="组合 1"/>
            <p:cNvGrpSpPr/>
            <p:nvPr/>
          </p:nvGrpSpPr>
          <p:grpSpPr>
            <a:xfrm>
              <a:off x="1849438" y="1836739"/>
              <a:ext cx="6165850" cy="3559659"/>
              <a:chOff x="1849438" y="1836739"/>
              <a:chExt cx="6165850" cy="3559659"/>
            </a:xfrm>
          </p:grpSpPr>
          <p:sp>
            <p:nvSpPr>
              <p:cNvPr id="10" name="任意多边形 9"/>
              <p:cNvSpPr/>
              <p:nvPr/>
            </p:nvSpPr>
            <p:spPr bwMode="auto">
              <a:xfrm>
                <a:off x="2314575" y="1857380"/>
                <a:ext cx="5700713" cy="3539018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@font-face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属性是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CSS3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的新增属性，用于定义服务器字体。通过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@font-face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属性，开发者可以在用户计算机未安装字体时，使用任何喜欢的字体。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燕尾形 3"/>
              <p:cNvSpPr>
                <a:spLocks noChangeArrowheads="1"/>
              </p:cNvSpPr>
              <p:nvPr/>
            </p:nvSpPr>
            <p:spPr bwMode="auto">
              <a:xfrm rot="5400000">
                <a:off x="613377" y="3072800"/>
                <a:ext cx="2826134" cy="354012"/>
              </a:xfrm>
              <a:prstGeom prst="chevron">
                <a:avLst>
                  <a:gd name="adj" fmla="val 49866"/>
                </a:avLst>
              </a:prstGeom>
              <a:solidFill>
                <a:srgbClr val="FFFFFF"/>
              </a:solidFill>
              <a:ln w="12700" algn="ctr">
                <a:solidFill>
                  <a:schemeClr val="bg1">
                    <a:lumMod val="85000"/>
                  </a:schemeClr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CE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@font-face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CE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属性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ACE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5847" name="组合 2"/>
            <p:cNvGrpSpPr/>
            <p:nvPr/>
          </p:nvGrpSpPr>
          <p:grpSpPr>
            <a:xfrm>
              <a:off x="2845860" y="3499329"/>
              <a:ext cx="4763205" cy="1535112"/>
              <a:chOff x="2676525" y="3691242"/>
              <a:chExt cx="4763205" cy="1535112"/>
            </a:xfrm>
          </p:grpSpPr>
          <p:sp>
            <p:nvSpPr>
              <p:cNvPr id="35848" name="矩形标注 2"/>
              <p:cNvSpPr/>
              <p:nvPr/>
            </p:nvSpPr>
            <p:spPr>
              <a:xfrm rot="10800000">
                <a:off x="2676525" y="3691242"/>
                <a:ext cx="4740275" cy="1535112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rgbClr val="F9F9F9"/>
              </a:solidFill>
              <a:ln w="28575" cap="flat" cmpd="sng">
                <a:solidFill>
                  <a:srgbClr val="00AC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849" name="TextBox 4"/>
              <p:cNvSpPr txBox="1"/>
              <p:nvPr/>
            </p:nvSpPr>
            <p:spPr>
              <a:xfrm>
                <a:off x="2769305" y="3882998"/>
                <a:ext cx="4670425" cy="11990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@font-face{</a:t>
                </a:r>
                <a:endParaRPr lang="en-US" altLang="zh-CN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		font-family:</a:t>
                </a:r>
                <a:r>
                  <a:rPr lang="zh-CN" altLang="en-US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字体名称</a:t>
                </a:r>
                <a:r>
                  <a:rPr lang="en-US" altLang="zh-CN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;</a:t>
                </a:r>
                <a:endParaRPr lang="en-US" altLang="zh-CN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		src:</a:t>
                </a:r>
                <a:r>
                  <a:rPr lang="zh-CN" altLang="en-US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字体路径</a:t>
                </a:r>
                <a:r>
                  <a:rPr lang="en-US" altLang="zh-CN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;</a:t>
                </a:r>
                <a:endParaRPr lang="en-US" altLang="zh-CN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	}</a:t>
                </a:r>
                <a:endParaRPr lang="en-US" altLang="zh-CN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686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6910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文本外观属性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6075" y="3635375"/>
            <a:ext cx="8577263" cy="673100"/>
            <a:chOff x="346200" y="3872090"/>
            <a:chExt cx="8576924" cy="673100"/>
          </a:xfrm>
        </p:grpSpPr>
        <p:grpSp>
          <p:nvGrpSpPr>
            <p:cNvPr id="36895" name="组合 66"/>
            <p:cNvGrpSpPr/>
            <p:nvPr/>
          </p:nvGrpSpPr>
          <p:grpSpPr>
            <a:xfrm>
              <a:off x="346200" y="3872090"/>
              <a:ext cx="1950571" cy="673100"/>
              <a:chOff x="804241" y="2044701"/>
              <a:chExt cx="1950571" cy="673100"/>
            </a:xfrm>
          </p:grpSpPr>
          <p:sp>
            <p:nvSpPr>
              <p:cNvPr id="36905" name="圆角矩形标注 49"/>
              <p:cNvSpPr/>
              <p:nvPr/>
            </p:nvSpPr>
            <p:spPr>
              <a:xfrm>
                <a:off x="804241" y="2044701"/>
                <a:ext cx="1950571" cy="673100"/>
              </a:xfrm>
              <a:custGeom>
                <a:avLst/>
                <a:gdLst/>
                <a:ahLst/>
                <a:cxnLst>
                  <a:cxn ang="0">
                    <a:pos x="0" y="99720"/>
                  </a:cxn>
                  <a:cxn ang="0">
                    <a:pos x="99720" y="0"/>
                  </a:cxn>
                  <a:cxn ang="0">
                    <a:pos x="188570" y="0"/>
                  </a:cxn>
                  <a:cxn ang="0">
                    <a:pos x="188570" y="0"/>
                  </a:cxn>
                  <a:cxn ang="0">
                    <a:pos x="471425" y="0"/>
                  </a:cxn>
                  <a:cxn ang="0">
                    <a:pos x="1869901" y="9525"/>
                  </a:cxn>
                  <a:cxn ang="0">
                    <a:pos x="1950571" y="133058"/>
                  </a:cxn>
                  <a:cxn ang="0">
                    <a:pos x="1948189" y="481922"/>
                  </a:cxn>
                  <a:cxn ang="0">
                    <a:pos x="1846089" y="593549"/>
                  </a:cxn>
                  <a:cxn ang="0">
                    <a:pos x="471425" y="598311"/>
                  </a:cxn>
                  <a:cxn ang="0">
                    <a:pos x="330002" y="673100"/>
                  </a:cxn>
                  <a:cxn ang="0">
                    <a:pos x="188570" y="598311"/>
                  </a:cxn>
                  <a:cxn ang="0">
                    <a:pos x="99720" y="598311"/>
                  </a:cxn>
                  <a:cxn ang="0">
                    <a:pos x="0" y="498591"/>
                  </a:cxn>
                  <a:cxn ang="0">
                    <a:pos x="0" y="498593"/>
                  </a:cxn>
                  <a:cxn ang="0">
                    <a:pos x="0" y="349015"/>
                  </a:cxn>
                  <a:cxn ang="0">
                    <a:pos x="0" y="349015"/>
                  </a:cxn>
                  <a:cxn ang="0">
                    <a:pos x="0" y="99720"/>
                  </a:cxn>
                </a:cxnLst>
                <a:pathLst>
                  <a:path w="1950571" h="673100">
                    <a:moveTo>
                      <a:pt x="0" y="99720"/>
                    </a:moveTo>
                    <a:cubicBezTo>
                      <a:pt x="0" y="44646"/>
                      <a:pt x="44646" y="0"/>
                      <a:pt x="99720" y="0"/>
                    </a:cubicBezTo>
                    <a:lnTo>
                      <a:pt x="188570" y="0"/>
                    </a:lnTo>
                    <a:lnTo>
                      <a:pt x="471425" y="0"/>
                    </a:lnTo>
                    <a:lnTo>
                      <a:pt x="1869901" y="9525"/>
                    </a:lnTo>
                    <a:cubicBezTo>
                      <a:pt x="1924975" y="9525"/>
                      <a:pt x="1950571" y="77984"/>
                      <a:pt x="1950571" y="133058"/>
                    </a:cubicBezTo>
                    <a:lnTo>
                      <a:pt x="1948189" y="481922"/>
                    </a:lnTo>
                    <a:cubicBezTo>
                      <a:pt x="1948189" y="536996"/>
                      <a:pt x="1901163" y="593549"/>
                      <a:pt x="1846089" y="593549"/>
                    </a:cubicBezTo>
                    <a:lnTo>
                      <a:pt x="471425" y="598311"/>
                    </a:lnTo>
                    <a:lnTo>
                      <a:pt x="330002" y="673100"/>
                    </a:lnTo>
                    <a:lnTo>
                      <a:pt x="188570" y="598311"/>
                    </a:lnTo>
                    <a:lnTo>
                      <a:pt x="99720" y="598311"/>
                    </a:lnTo>
                    <a:cubicBezTo>
                      <a:pt x="44646" y="598311"/>
                      <a:pt x="0" y="553665"/>
                      <a:pt x="0" y="498591"/>
                    </a:cubicBezTo>
                    <a:lnTo>
                      <a:pt x="0" y="498593"/>
                    </a:lnTo>
                    <a:lnTo>
                      <a:pt x="0" y="349015"/>
                    </a:lnTo>
                    <a:lnTo>
                      <a:pt x="0" y="9972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B0F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906" name="矩形 68"/>
              <p:cNvSpPr/>
              <p:nvPr/>
            </p:nvSpPr>
            <p:spPr>
              <a:xfrm>
                <a:off x="903084" y="2136611"/>
                <a:ext cx="1749197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b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text-transform</a:t>
                </a:r>
                <a:endParaRPr lang="zh-CN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896" name="组合 69"/>
            <p:cNvGrpSpPr/>
            <p:nvPr/>
          </p:nvGrpSpPr>
          <p:grpSpPr>
            <a:xfrm>
              <a:off x="2554984" y="3872090"/>
              <a:ext cx="1950571" cy="673100"/>
              <a:chOff x="804241" y="2044701"/>
              <a:chExt cx="1950571" cy="673100"/>
            </a:xfrm>
          </p:grpSpPr>
          <p:sp>
            <p:nvSpPr>
              <p:cNvPr id="36903" name="圆角矩形标注 49"/>
              <p:cNvSpPr/>
              <p:nvPr/>
            </p:nvSpPr>
            <p:spPr>
              <a:xfrm>
                <a:off x="804241" y="2044701"/>
                <a:ext cx="1950571" cy="673100"/>
              </a:xfrm>
              <a:custGeom>
                <a:avLst/>
                <a:gdLst/>
                <a:ahLst/>
                <a:cxnLst>
                  <a:cxn ang="0">
                    <a:pos x="0" y="99720"/>
                  </a:cxn>
                  <a:cxn ang="0">
                    <a:pos x="99720" y="0"/>
                  </a:cxn>
                  <a:cxn ang="0">
                    <a:pos x="188570" y="0"/>
                  </a:cxn>
                  <a:cxn ang="0">
                    <a:pos x="188570" y="0"/>
                  </a:cxn>
                  <a:cxn ang="0">
                    <a:pos x="471425" y="0"/>
                  </a:cxn>
                  <a:cxn ang="0">
                    <a:pos x="1869901" y="9525"/>
                  </a:cxn>
                  <a:cxn ang="0">
                    <a:pos x="1950571" y="133058"/>
                  </a:cxn>
                  <a:cxn ang="0">
                    <a:pos x="1948189" y="481922"/>
                  </a:cxn>
                  <a:cxn ang="0">
                    <a:pos x="1846089" y="593549"/>
                  </a:cxn>
                  <a:cxn ang="0">
                    <a:pos x="471425" y="598311"/>
                  </a:cxn>
                  <a:cxn ang="0">
                    <a:pos x="330002" y="673100"/>
                  </a:cxn>
                  <a:cxn ang="0">
                    <a:pos x="188570" y="598311"/>
                  </a:cxn>
                  <a:cxn ang="0">
                    <a:pos x="99720" y="598311"/>
                  </a:cxn>
                  <a:cxn ang="0">
                    <a:pos x="0" y="498591"/>
                  </a:cxn>
                  <a:cxn ang="0">
                    <a:pos x="0" y="498593"/>
                  </a:cxn>
                  <a:cxn ang="0">
                    <a:pos x="0" y="349015"/>
                  </a:cxn>
                  <a:cxn ang="0">
                    <a:pos x="0" y="349015"/>
                  </a:cxn>
                  <a:cxn ang="0">
                    <a:pos x="0" y="99720"/>
                  </a:cxn>
                </a:cxnLst>
                <a:pathLst>
                  <a:path w="1950571" h="673100">
                    <a:moveTo>
                      <a:pt x="0" y="99720"/>
                    </a:moveTo>
                    <a:cubicBezTo>
                      <a:pt x="0" y="44646"/>
                      <a:pt x="44646" y="0"/>
                      <a:pt x="99720" y="0"/>
                    </a:cubicBezTo>
                    <a:lnTo>
                      <a:pt x="188570" y="0"/>
                    </a:lnTo>
                    <a:lnTo>
                      <a:pt x="471425" y="0"/>
                    </a:lnTo>
                    <a:lnTo>
                      <a:pt x="1869901" y="9525"/>
                    </a:lnTo>
                    <a:cubicBezTo>
                      <a:pt x="1924975" y="9525"/>
                      <a:pt x="1950571" y="77984"/>
                      <a:pt x="1950571" y="133058"/>
                    </a:cubicBezTo>
                    <a:lnTo>
                      <a:pt x="1948189" y="481922"/>
                    </a:lnTo>
                    <a:cubicBezTo>
                      <a:pt x="1948189" y="536996"/>
                      <a:pt x="1901163" y="593549"/>
                      <a:pt x="1846089" y="593549"/>
                    </a:cubicBezTo>
                    <a:lnTo>
                      <a:pt x="471425" y="598311"/>
                    </a:lnTo>
                    <a:lnTo>
                      <a:pt x="330002" y="673100"/>
                    </a:lnTo>
                    <a:lnTo>
                      <a:pt x="188570" y="598311"/>
                    </a:lnTo>
                    <a:lnTo>
                      <a:pt x="99720" y="598311"/>
                    </a:lnTo>
                    <a:cubicBezTo>
                      <a:pt x="44646" y="598311"/>
                      <a:pt x="0" y="553665"/>
                      <a:pt x="0" y="498591"/>
                    </a:cubicBezTo>
                    <a:lnTo>
                      <a:pt x="0" y="498593"/>
                    </a:lnTo>
                    <a:lnTo>
                      <a:pt x="0" y="349015"/>
                    </a:lnTo>
                    <a:lnTo>
                      <a:pt x="0" y="9972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B0F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904" name="矩形 71"/>
              <p:cNvSpPr/>
              <p:nvPr/>
            </p:nvSpPr>
            <p:spPr>
              <a:xfrm>
                <a:off x="852284" y="2136611"/>
                <a:ext cx="1851789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b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text-decoration</a:t>
                </a:r>
                <a:endParaRPr lang="zh-CN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897" name="组合 72"/>
            <p:cNvGrpSpPr/>
            <p:nvPr/>
          </p:nvGrpSpPr>
          <p:grpSpPr>
            <a:xfrm>
              <a:off x="4763768" y="3872090"/>
              <a:ext cx="1950571" cy="673100"/>
              <a:chOff x="804241" y="2044701"/>
              <a:chExt cx="1950571" cy="673100"/>
            </a:xfrm>
          </p:grpSpPr>
          <p:sp>
            <p:nvSpPr>
              <p:cNvPr id="36901" name="圆角矩形标注 49"/>
              <p:cNvSpPr/>
              <p:nvPr/>
            </p:nvSpPr>
            <p:spPr>
              <a:xfrm>
                <a:off x="804241" y="2044701"/>
                <a:ext cx="1950571" cy="673100"/>
              </a:xfrm>
              <a:custGeom>
                <a:avLst/>
                <a:gdLst/>
                <a:ahLst/>
                <a:cxnLst>
                  <a:cxn ang="0">
                    <a:pos x="0" y="99720"/>
                  </a:cxn>
                  <a:cxn ang="0">
                    <a:pos x="99720" y="0"/>
                  </a:cxn>
                  <a:cxn ang="0">
                    <a:pos x="188570" y="0"/>
                  </a:cxn>
                  <a:cxn ang="0">
                    <a:pos x="188570" y="0"/>
                  </a:cxn>
                  <a:cxn ang="0">
                    <a:pos x="471425" y="0"/>
                  </a:cxn>
                  <a:cxn ang="0">
                    <a:pos x="1869901" y="9525"/>
                  </a:cxn>
                  <a:cxn ang="0">
                    <a:pos x="1950571" y="133058"/>
                  </a:cxn>
                  <a:cxn ang="0">
                    <a:pos x="1948189" y="481922"/>
                  </a:cxn>
                  <a:cxn ang="0">
                    <a:pos x="1846089" y="593549"/>
                  </a:cxn>
                  <a:cxn ang="0">
                    <a:pos x="471425" y="598311"/>
                  </a:cxn>
                  <a:cxn ang="0">
                    <a:pos x="330002" y="673100"/>
                  </a:cxn>
                  <a:cxn ang="0">
                    <a:pos x="188570" y="598311"/>
                  </a:cxn>
                  <a:cxn ang="0">
                    <a:pos x="99720" y="598311"/>
                  </a:cxn>
                  <a:cxn ang="0">
                    <a:pos x="0" y="498591"/>
                  </a:cxn>
                  <a:cxn ang="0">
                    <a:pos x="0" y="498593"/>
                  </a:cxn>
                  <a:cxn ang="0">
                    <a:pos x="0" y="349015"/>
                  </a:cxn>
                  <a:cxn ang="0">
                    <a:pos x="0" y="349015"/>
                  </a:cxn>
                  <a:cxn ang="0">
                    <a:pos x="0" y="99720"/>
                  </a:cxn>
                </a:cxnLst>
                <a:pathLst>
                  <a:path w="1950571" h="673100">
                    <a:moveTo>
                      <a:pt x="0" y="99720"/>
                    </a:moveTo>
                    <a:cubicBezTo>
                      <a:pt x="0" y="44646"/>
                      <a:pt x="44646" y="0"/>
                      <a:pt x="99720" y="0"/>
                    </a:cubicBezTo>
                    <a:lnTo>
                      <a:pt x="188570" y="0"/>
                    </a:lnTo>
                    <a:lnTo>
                      <a:pt x="471425" y="0"/>
                    </a:lnTo>
                    <a:lnTo>
                      <a:pt x="1869901" y="9525"/>
                    </a:lnTo>
                    <a:cubicBezTo>
                      <a:pt x="1924975" y="9525"/>
                      <a:pt x="1950571" y="77984"/>
                      <a:pt x="1950571" y="133058"/>
                    </a:cubicBezTo>
                    <a:lnTo>
                      <a:pt x="1948189" y="481922"/>
                    </a:lnTo>
                    <a:cubicBezTo>
                      <a:pt x="1948189" y="536996"/>
                      <a:pt x="1901163" y="593549"/>
                      <a:pt x="1846089" y="593549"/>
                    </a:cubicBezTo>
                    <a:lnTo>
                      <a:pt x="471425" y="598311"/>
                    </a:lnTo>
                    <a:lnTo>
                      <a:pt x="330002" y="673100"/>
                    </a:lnTo>
                    <a:lnTo>
                      <a:pt x="188570" y="598311"/>
                    </a:lnTo>
                    <a:lnTo>
                      <a:pt x="99720" y="598311"/>
                    </a:lnTo>
                    <a:cubicBezTo>
                      <a:pt x="44646" y="598311"/>
                      <a:pt x="0" y="553665"/>
                      <a:pt x="0" y="498591"/>
                    </a:cubicBezTo>
                    <a:lnTo>
                      <a:pt x="0" y="498593"/>
                    </a:lnTo>
                    <a:lnTo>
                      <a:pt x="0" y="349015"/>
                    </a:lnTo>
                    <a:lnTo>
                      <a:pt x="0" y="9972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B0F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902" name="矩形 74"/>
              <p:cNvSpPr/>
              <p:nvPr/>
            </p:nvSpPr>
            <p:spPr>
              <a:xfrm>
                <a:off x="1093584" y="2136611"/>
                <a:ext cx="1364476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b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text-indent</a:t>
                </a:r>
                <a:endParaRPr lang="zh-CN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898" name="组合 75"/>
            <p:cNvGrpSpPr/>
            <p:nvPr/>
          </p:nvGrpSpPr>
          <p:grpSpPr>
            <a:xfrm>
              <a:off x="6972553" y="3872090"/>
              <a:ext cx="1950571" cy="673100"/>
              <a:chOff x="804241" y="2044701"/>
              <a:chExt cx="1950571" cy="673100"/>
            </a:xfrm>
          </p:grpSpPr>
          <p:sp>
            <p:nvSpPr>
              <p:cNvPr id="36899" name="圆角矩形标注 49"/>
              <p:cNvSpPr/>
              <p:nvPr/>
            </p:nvSpPr>
            <p:spPr>
              <a:xfrm>
                <a:off x="804241" y="2044701"/>
                <a:ext cx="1950571" cy="673100"/>
              </a:xfrm>
              <a:custGeom>
                <a:avLst/>
                <a:gdLst/>
                <a:ahLst/>
                <a:cxnLst>
                  <a:cxn ang="0">
                    <a:pos x="0" y="99720"/>
                  </a:cxn>
                  <a:cxn ang="0">
                    <a:pos x="99720" y="0"/>
                  </a:cxn>
                  <a:cxn ang="0">
                    <a:pos x="188570" y="0"/>
                  </a:cxn>
                  <a:cxn ang="0">
                    <a:pos x="188570" y="0"/>
                  </a:cxn>
                  <a:cxn ang="0">
                    <a:pos x="471425" y="0"/>
                  </a:cxn>
                  <a:cxn ang="0">
                    <a:pos x="1869901" y="9525"/>
                  </a:cxn>
                  <a:cxn ang="0">
                    <a:pos x="1950571" y="133058"/>
                  </a:cxn>
                  <a:cxn ang="0">
                    <a:pos x="1948189" y="481922"/>
                  </a:cxn>
                  <a:cxn ang="0">
                    <a:pos x="1846089" y="593549"/>
                  </a:cxn>
                  <a:cxn ang="0">
                    <a:pos x="471425" y="598311"/>
                  </a:cxn>
                  <a:cxn ang="0">
                    <a:pos x="330002" y="673100"/>
                  </a:cxn>
                  <a:cxn ang="0">
                    <a:pos x="188570" y="598311"/>
                  </a:cxn>
                  <a:cxn ang="0">
                    <a:pos x="99720" y="598311"/>
                  </a:cxn>
                  <a:cxn ang="0">
                    <a:pos x="0" y="498591"/>
                  </a:cxn>
                  <a:cxn ang="0">
                    <a:pos x="0" y="498593"/>
                  </a:cxn>
                  <a:cxn ang="0">
                    <a:pos x="0" y="349015"/>
                  </a:cxn>
                  <a:cxn ang="0">
                    <a:pos x="0" y="349015"/>
                  </a:cxn>
                  <a:cxn ang="0">
                    <a:pos x="0" y="99720"/>
                  </a:cxn>
                </a:cxnLst>
                <a:pathLst>
                  <a:path w="1950571" h="673100">
                    <a:moveTo>
                      <a:pt x="0" y="99720"/>
                    </a:moveTo>
                    <a:cubicBezTo>
                      <a:pt x="0" y="44646"/>
                      <a:pt x="44646" y="0"/>
                      <a:pt x="99720" y="0"/>
                    </a:cubicBezTo>
                    <a:lnTo>
                      <a:pt x="188570" y="0"/>
                    </a:lnTo>
                    <a:lnTo>
                      <a:pt x="471425" y="0"/>
                    </a:lnTo>
                    <a:lnTo>
                      <a:pt x="1869901" y="9525"/>
                    </a:lnTo>
                    <a:cubicBezTo>
                      <a:pt x="1924975" y="9525"/>
                      <a:pt x="1950571" y="77984"/>
                      <a:pt x="1950571" y="133058"/>
                    </a:cubicBezTo>
                    <a:lnTo>
                      <a:pt x="1948189" y="481922"/>
                    </a:lnTo>
                    <a:cubicBezTo>
                      <a:pt x="1948189" y="536996"/>
                      <a:pt x="1901163" y="593549"/>
                      <a:pt x="1846089" y="593549"/>
                    </a:cubicBezTo>
                    <a:lnTo>
                      <a:pt x="471425" y="598311"/>
                    </a:lnTo>
                    <a:lnTo>
                      <a:pt x="330002" y="673100"/>
                    </a:lnTo>
                    <a:lnTo>
                      <a:pt x="188570" y="598311"/>
                    </a:lnTo>
                    <a:lnTo>
                      <a:pt x="99720" y="598311"/>
                    </a:lnTo>
                    <a:cubicBezTo>
                      <a:pt x="44646" y="598311"/>
                      <a:pt x="0" y="553665"/>
                      <a:pt x="0" y="498591"/>
                    </a:cubicBezTo>
                    <a:lnTo>
                      <a:pt x="0" y="498593"/>
                    </a:lnTo>
                    <a:lnTo>
                      <a:pt x="0" y="349015"/>
                    </a:lnTo>
                    <a:lnTo>
                      <a:pt x="0" y="9972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B0F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900" name="矩形 77"/>
              <p:cNvSpPr/>
              <p:nvPr/>
            </p:nvSpPr>
            <p:spPr>
              <a:xfrm>
                <a:off x="1055484" y="2073111"/>
                <a:ext cx="1505540" cy="4565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white-space</a:t>
                </a:r>
                <a:endParaRPr lang="zh-CN" altLang="en-US" b="1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52425" y="2576513"/>
            <a:ext cx="8596313" cy="673100"/>
            <a:chOff x="353003" y="2576689"/>
            <a:chExt cx="8595732" cy="673101"/>
          </a:xfrm>
        </p:grpSpPr>
        <p:grpSp>
          <p:nvGrpSpPr>
            <p:cNvPr id="36880" name="组合 47"/>
            <p:cNvGrpSpPr/>
            <p:nvPr/>
          </p:nvGrpSpPr>
          <p:grpSpPr>
            <a:xfrm>
              <a:off x="353003" y="2576689"/>
              <a:ext cx="1131421" cy="598311"/>
              <a:chOff x="804240" y="2044700"/>
              <a:chExt cx="1131421" cy="598311"/>
            </a:xfrm>
          </p:grpSpPr>
          <p:sp>
            <p:nvSpPr>
              <p:cNvPr id="36893" name="圆角矩形标注 1"/>
              <p:cNvSpPr/>
              <p:nvPr/>
            </p:nvSpPr>
            <p:spPr>
              <a:xfrm>
                <a:off x="804240" y="2044700"/>
                <a:ext cx="1131421" cy="598311"/>
              </a:xfrm>
              <a:prstGeom prst="wedgeRoundRectCallout">
                <a:avLst>
                  <a:gd name="adj1" fmla="val -20833"/>
                  <a:gd name="adj2" fmla="val 62500"/>
                  <a:gd name="adj3" fmla="val 16667"/>
                </a:avLst>
              </a:prstGeom>
              <a:noFill/>
              <a:ln w="19050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894" name="矩形 46"/>
              <p:cNvSpPr/>
              <p:nvPr/>
            </p:nvSpPr>
            <p:spPr>
              <a:xfrm>
                <a:off x="991984" y="2136611"/>
                <a:ext cx="748923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b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color</a:t>
                </a:r>
                <a:endParaRPr lang="zh-CN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881" name="组合 48"/>
            <p:cNvGrpSpPr/>
            <p:nvPr/>
          </p:nvGrpSpPr>
          <p:grpSpPr>
            <a:xfrm>
              <a:off x="1598316" y="2576690"/>
              <a:ext cx="1950571" cy="673100"/>
              <a:chOff x="804241" y="2044701"/>
              <a:chExt cx="1950571" cy="673100"/>
            </a:xfrm>
          </p:grpSpPr>
          <p:sp>
            <p:nvSpPr>
              <p:cNvPr id="36891" name="圆角矩形标注 49"/>
              <p:cNvSpPr/>
              <p:nvPr/>
            </p:nvSpPr>
            <p:spPr>
              <a:xfrm>
                <a:off x="804241" y="2044701"/>
                <a:ext cx="1950571" cy="673100"/>
              </a:xfrm>
              <a:custGeom>
                <a:avLst/>
                <a:gdLst/>
                <a:ahLst/>
                <a:cxnLst>
                  <a:cxn ang="0">
                    <a:pos x="0" y="99720"/>
                  </a:cxn>
                  <a:cxn ang="0">
                    <a:pos x="99720" y="0"/>
                  </a:cxn>
                  <a:cxn ang="0">
                    <a:pos x="188570" y="0"/>
                  </a:cxn>
                  <a:cxn ang="0">
                    <a:pos x="188570" y="0"/>
                  </a:cxn>
                  <a:cxn ang="0">
                    <a:pos x="471425" y="0"/>
                  </a:cxn>
                  <a:cxn ang="0">
                    <a:pos x="1869901" y="9525"/>
                  </a:cxn>
                  <a:cxn ang="0">
                    <a:pos x="1950571" y="133058"/>
                  </a:cxn>
                  <a:cxn ang="0">
                    <a:pos x="1948189" y="481922"/>
                  </a:cxn>
                  <a:cxn ang="0">
                    <a:pos x="1846089" y="593549"/>
                  </a:cxn>
                  <a:cxn ang="0">
                    <a:pos x="471425" y="598311"/>
                  </a:cxn>
                  <a:cxn ang="0">
                    <a:pos x="330002" y="673100"/>
                  </a:cxn>
                  <a:cxn ang="0">
                    <a:pos x="188570" y="598311"/>
                  </a:cxn>
                  <a:cxn ang="0">
                    <a:pos x="99720" y="598311"/>
                  </a:cxn>
                  <a:cxn ang="0">
                    <a:pos x="0" y="498591"/>
                  </a:cxn>
                  <a:cxn ang="0">
                    <a:pos x="0" y="498593"/>
                  </a:cxn>
                  <a:cxn ang="0">
                    <a:pos x="0" y="349015"/>
                  </a:cxn>
                  <a:cxn ang="0">
                    <a:pos x="0" y="349015"/>
                  </a:cxn>
                  <a:cxn ang="0">
                    <a:pos x="0" y="99720"/>
                  </a:cxn>
                </a:cxnLst>
                <a:pathLst>
                  <a:path w="1950571" h="673100">
                    <a:moveTo>
                      <a:pt x="0" y="99720"/>
                    </a:moveTo>
                    <a:cubicBezTo>
                      <a:pt x="0" y="44646"/>
                      <a:pt x="44646" y="0"/>
                      <a:pt x="99720" y="0"/>
                    </a:cubicBezTo>
                    <a:lnTo>
                      <a:pt x="188570" y="0"/>
                    </a:lnTo>
                    <a:lnTo>
                      <a:pt x="471425" y="0"/>
                    </a:lnTo>
                    <a:lnTo>
                      <a:pt x="1869901" y="9525"/>
                    </a:lnTo>
                    <a:cubicBezTo>
                      <a:pt x="1924975" y="9525"/>
                      <a:pt x="1950571" y="77984"/>
                      <a:pt x="1950571" y="133058"/>
                    </a:cubicBezTo>
                    <a:lnTo>
                      <a:pt x="1948189" y="481922"/>
                    </a:lnTo>
                    <a:cubicBezTo>
                      <a:pt x="1948189" y="536996"/>
                      <a:pt x="1901163" y="593549"/>
                      <a:pt x="1846089" y="593549"/>
                    </a:cubicBezTo>
                    <a:lnTo>
                      <a:pt x="471425" y="598311"/>
                    </a:lnTo>
                    <a:lnTo>
                      <a:pt x="330002" y="673100"/>
                    </a:lnTo>
                    <a:lnTo>
                      <a:pt x="188570" y="598311"/>
                    </a:lnTo>
                    <a:lnTo>
                      <a:pt x="99720" y="598311"/>
                    </a:lnTo>
                    <a:cubicBezTo>
                      <a:pt x="44646" y="598311"/>
                      <a:pt x="0" y="553665"/>
                      <a:pt x="0" y="498591"/>
                    </a:cubicBezTo>
                    <a:lnTo>
                      <a:pt x="0" y="498593"/>
                    </a:lnTo>
                    <a:lnTo>
                      <a:pt x="0" y="349015"/>
                    </a:lnTo>
                    <a:lnTo>
                      <a:pt x="0" y="9972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B0F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892" name="矩形 50"/>
              <p:cNvSpPr/>
              <p:nvPr/>
            </p:nvSpPr>
            <p:spPr>
              <a:xfrm>
                <a:off x="953884" y="2136611"/>
                <a:ext cx="1697901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b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letter-spacing</a:t>
                </a:r>
                <a:endParaRPr lang="zh-CN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882" name="组合 60"/>
            <p:cNvGrpSpPr/>
            <p:nvPr/>
          </p:nvGrpSpPr>
          <p:grpSpPr>
            <a:xfrm>
              <a:off x="3662779" y="2576690"/>
              <a:ext cx="1950571" cy="673100"/>
              <a:chOff x="804241" y="2044701"/>
              <a:chExt cx="1950571" cy="673100"/>
            </a:xfrm>
          </p:grpSpPr>
          <p:sp>
            <p:nvSpPr>
              <p:cNvPr id="36889" name="圆角矩形标注 49"/>
              <p:cNvSpPr/>
              <p:nvPr/>
            </p:nvSpPr>
            <p:spPr>
              <a:xfrm>
                <a:off x="804241" y="2044701"/>
                <a:ext cx="1950571" cy="673100"/>
              </a:xfrm>
              <a:custGeom>
                <a:avLst/>
                <a:gdLst/>
                <a:ahLst/>
                <a:cxnLst>
                  <a:cxn ang="0">
                    <a:pos x="0" y="99720"/>
                  </a:cxn>
                  <a:cxn ang="0">
                    <a:pos x="99720" y="0"/>
                  </a:cxn>
                  <a:cxn ang="0">
                    <a:pos x="188570" y="0"/>
                  </a:cxn>
                  <a:cxn ang="0">
                    <a:pos x="188570" y="0"/>
                  </a:cxn>
                  <a:cxn ang="0">
                    <a:pos x="471425" y="0"/>
                  </a:cxn>
                  <a:cxn ang="0">
                    <a:pos x="1869901" y="9525"/>
                  </a:cxn>
                  <a:cxn ang="0">
                    <a:pos x="1950571" y="133058"/>
                  </a:cxn>
                  <a:cxn ang="0">
                    <a:pos x="1948189" y="481922"/>
                  </a:cxn>
                  <a:cxn ang="0">
                    <a:pos x="1846089" y="593549"/>
                  </a:cxn>
                  <a:cxn ang="0">
                    <a:pos x="471425" y="598311"/>
                  </a:cxn>
                  <a:cxn ang="0">
                    <a:pos x="330002" y="673100"/>
                  </a:cxn>
                  <a:cxn ang="0">
                    <a:pos x="188570" y="598311"/>
                  </a:cxn>
                  <a:cxn ang="0">
                    <a:pos x="99720" y="598311"/>
                  </a:cxn>
                  <a:cxn ang="0">
                    <a:pos x="0" y="498591"/>
                  </a:cxn>
                  <a:cxn ang="0">
                    <a:pos x="0" y="498593"/>
                  </a:cxn>
                  <a:cxn ang="0">
                    <a:pos x="0" y="349015"/>
                  </a:cxn>
                  <a:cxn ang="0">
                    <a:pos x="0" y="349015"/>
                  </a:cxn>
                  <a:cxn ang="0">
                    <a:pos x="0" y="99720"/>
                  </a:cxn>
                </a:cxnLst>
                <a:pathLst>
                  <a:path w="1950571" h="673100">
                    <a:moveTo>
                      <a:pt x="0" y="99720"/>
                    </a:moveTo>
                    <a:cubicBezTo>
                      <a:pt x="0" y="44646"/>
                      <a:pt x="44646" y="0"/>
                      <a:pt x="99720" y="0"/>
                    </a:cubicBezTo>
                    <a:lnTo>
                      <a:pt x="188570" y="0"/>
                    </a:lnTo>
                    <a:lnTo>
                      <a:pt x="471425" y="0"/>
                    </a:lnTo>
                    <a:lnTo>
                      <a:pt x="1869901" y="9525"/>
                    </a:lnTo>
                    <a:cubicBezTo>
                      <a:pt x="1924975" y="9525"/>
                      <a:pt x="1950571" y="77984"/>
                      <a:pt x="1950571" y="133058"/>
                    </a:cubicBezTo>
                    <a:lnTo>
                      <a:pt x="1948189" y="481922"/>
                    </a:lnTo>
                    <a:cubicBezTo>
                      <a:pt x="1948189" y="536996"/>
                      <a:pt x="1901163" y="593549"/>
                      <a:pt x="1846089" y="593549"/>
                    </a:cubicBezTo>
                    <a:lnTo>
                      <a:pt x="471425" y="598311"/>
                    </a:lnTo>
                    <a:lnTo>
                      <a:pt x="330002" y="673100"/>
                    </a:lnTo>
                    <a:lnTo>
                      <a:pt x="188570" y="598311"/>
                    </a:lnTo>
                    <a:lnTo>
                      <a:pt x="99720" y="598311"/>
                    </a:lnTo>
                    <a:cubicBezTo>
                      <a:pt x="44646" y="598311"/>
                      <a:pt x="0" y="553665"/>
                      <a:pt x="0" y="498591"/>
                    </a:cubicBezTo>
                    <a:lnTo>
                      <a:pt x="0" y="498593"/>
                    </a:lnTo>
                    <a:lnTo>
                      <a:pt x="0" y="349015"/>
                    </a:lnTo>
                    <a:lnTo>
                      <a:pt x="0" y="9972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B0F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890" name="矩形 62"/>
              <p:cNvSpPr/>
              <p:nvPr/>
            </p:nvSpPr>
            <p:spPr>
              <a:xfrm>
                <a:off x="953884" y="2136611"/>
                <a:ext cx="1697901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b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word-spacing</a:t>
                </a:r>
                <a:endParaRPr lang="zh-CN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883" name="组合 63"/>
            <p:cNvGrpSpPr/>
            <p:nvPr/>
          </p:nvGrpSpPr>
          <p:grpSpPr>
            <a:xfrm>
              <a:off x="5727242" y="2576690"/>
              <a:ext cx="1950571" cy="673100"/>
              <a:chOff x="804241" y="2044701"/>
              <a:chExt cx="1950571" cy="673100"/>
            </a:xfrm>
          </p:grpSpPr>
          <p:sp>
            <p:nvSpPr>
              <p:cNvPr id="36887" name="圆角矩形标注 49"/>
              <p:cNvSpPr/>
              <p:nvPr/>
            </p:nvSpPr>
            <p:spPr>
              <a:xfrm>
                <a:off x="804241" y="2044701"/>
                <a:ext cx="1950571" cy="673100"/>
              </a:xfrm>
              <a:custGeom>
                <a:avLst/>
                <a:gdLst/>
                <a:ahLst/>
                <a:cxnLst>
                  <a:cxn ang="0">
                    <a:pos x="0" y="99720"/>
                  </a:cxn>
                  <a:cxn ang="0">
                    <a:pos x="99720" y="0"/>
                  </a:cxn>
                  <a:cxn ang="0">
                    <a:pos x="188570" y="0"/>
                  </a:cxn>
                  <a:cxn ang="0">
                    <a:pos x="188570" y="0"/>
                  </a:cxn>
                  <a:cxn ang="0">
                    <a:pos x="471425" y="0"/>
                  </a:cxn>
                  <a:cxn ang="0">
                    <a:pos x="1869901" y="9525"/>
                  </a:cxn>
                  <a:cxn ang="0">
                    <a:pos x="1950571" y="133058"/>
                  </a:cxn>
                  <a:cxn ang="0">
                    <a:pos x="1948189" y="481922"/>
                  </a:cxn>
                  <a:cxn ang="0">
                    <a:pos x="1846089" y="593549"/>
                  </a:cxn>
                  <a:cxn ang="0">
                    <a:pos x="471425" y="598311"/>
                  </a:cxn>
                  <a:cxn ang="0">
                    <a:pos x="330002" y="673100"/>
                  </a:cxn>
                  <a:cxn ang="0">
                    <a:pos x="188570" y="598311"/>
                  </a:cxn>
                  <a:cxn ang="0">
                    <a:pos x="99720" y="598311"/>
                  </a:cxn>
                  <a:cxn ang="0">
                    <a:pos x="0" y="498591"/>
                  </a:cxn>
                  <a:cxn ang="0">
                    <a:pos x="0" y="498593"/>
                  </a:cxn>
                  <a:cxn ang="0">
                    <a:pos x="0" y="349015"/>
                  </a:cxn>
                  <a:cxn ang="0">
                    <a:pos x="0" y="349015"/>
                  </a:cxn>
                  <a:cxn ang="0">
                    <a:pos x="0" y="99720"/>
                  </a:cxn>
                </a:cxnLst>
                <a:pathLst>
                  <a:path w="1950571" h="673100">
                    <a:moveTo>
                      <a:pt x="0" y="99720"/>
                    </a:moveTo>
                    <a:cubicBezTo>
                      <a:pt x="0" y="44646"/>
                      <a:pt x="44646" y="0"/>
                      <a:pt x="99720" y="0"/>
                    </a:cubicBezTo>
                    <a:lnTo>
                      <a:pt x="188570" y="0"/>
                    </a:lnTo>
                    <a:lnTo>
                      <a:pt x="471425" y="0"/>
                    </a:lnTo>
                    <a:lnTo>
                      <a:pt x="1869901" y="9525"/>
                    </a:lnTo>
                    <a:cubicBezTo>
                      <a:pt x="1924975" y="9525"/>
                      <a:pt x="1950571" y="77984"/>
                      <a:pt x="1950571" y="133058"/>
                    </a:cubicBezTo>
                    <a:lnTo>
                      <a:pt x="1948189" y="481922"/>
                    </a:lnTo>
                    <a:cubicBezTo>
                      <a:pt x="1948189" y="536996"/>
                      <a:pt x="1901163" y="593549"/>
                      <a:pt x="1846089" y="593549"/>
                    </a:cubicBezTo>
                    <a:lnTo>
                      <a:pt x="471425" y="598311"/>
                    </a:lnTo>
                    <a:lnTo>
                      <a:pt x="330002" y="673100"/>
                    </a:lnTo>
                    <a:lnTo>
                      <a:pt x="188570" y="598311"/>
                    </a:lnTo>
                    <a:lnTo>
                      <a:pt x="99720" y="598311"/>
                    </a:lnTo>
                    <a:cubicBezTo>
                      <a:pt x="44646" y="598311"/>
                      <a:pt x="0" y="553665"/>
                      <a:pt x="0" y="498591"/>
                    </a:cubicBezTo>
                    <a:lnTo>
                      <a:pt x="0" y="498593"/>
                    </a:lnTo>
                    <a:lnTo>
                      <a:pt x="0" y="349015"/>
                    </a:lnTo>
                    <a:lnTo>
                      <a:pt x="0" y="9972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B0F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888" name="矩形 65"/>
              <p:cNvSpPr/>
              <p:nvPr/>
            </p:nvSpPr>
            <p:spPr>
              <a:xfrm>
                <a:off x="1080884" y="2136611"/>
                <a:ext cx="1351652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b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line-height</a:t>
                </a:r>
                <a:endParaRPr lang="zh-CN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884" name="组合 78"/>
            <p:cNvGrpSpPr/>
            <p:nvPr/>
          </p:nvGrpSpPr>
          <p:grpSpPr>
            <a:xfrm>
              <a:off x="7738147" y="2576689"/>
              <a:ext cx="1210588" cy="598311"/>
              <a:chOff x="750684" y="2044700"/>
              <a:chExt cx="1210588" cy="598311"/>
            </a:xfrm>
          </p:grpSpPr>
          <p:sp>
            <p:nvSpPr>
              <p:cNvPr id="36885" name="圆角矩形标注 79"/>
              <p:cNvSpPr/>
              <p:nvPr/>
            </p:nvSpPr>
            <p:spPr>
              <a:xfrm>
                <a:off x="804240" y="2044700"/>
                <a:ext cx="1131421" cy="598311"/>
              </a:xfrm>
              <a:prstGeom prst="wedgeRoundRectCallout">
                <a:avLst>
                  <a:gd name="adj1" fmla="val -20833"/>
                  <a:gd name="adj2" fmla="val 62500"/>
                  <a:gd name="adj3" fmla="val 16667"/>
                </a:avLst>
              </a:prstGeom>
              <a:noFill/>
              <a:ln w="19050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886" name="矩形 80"/>
              <p:cNvSpPr/>
              <p:nvPr/>
            </p:nvSpPr>
            <p:spPr>
              <a:xfrm>
                <a:off x="750684" y="2136611"/>
                <a:ext cx="1210588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b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text-align</a:t>
                </a:r>
                <a:endParaRPr lang="zh-CN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46075" y="4684713"/>
            <a:ext cx="5657850" cy="673100"/>
            <a:chOff x="346200" y="3872090"/>
            <a:chExt cx="5657375" cy="673100"/>
          </a:xfrm>
        </p:grpSpPr>
        <p:grpSp>
          <p:nvGrpSpPr>
            <p:cNvPr id="36871" name="组合 66"/>
            <p:cNvGrpSpPr/>
            <p:nvPr/>
          </p:nvGrpSpPr>
          <p:grpSpPr>
            <a:xfrm>
              <a:off x="346200" y="3872090"/>
              <a:ext cx="1731013" cy="673100"/>
              <a:chOff x="804241" y="2044701"/>
              <a:chExt cx="1731013" cy="673100"/>
            </a:xfrm>
          </p:grpSpPr>
          <p:sp>
            <p:nvSpPr>
              <p:cNvPr id="36878" name="圆角矩形标注 49"/>
              <p:cNvSpPr/>
              <p:nvPr/>
            </p:nvSpPr>
            <p:spPr>
              <a:xfrm>
                <a:off x="804241" y="2044701"/>
                <a:ext cx="1731013" cy="673100"/>
              </a:xfrm>
              <a:custGeom>
                <a:avLst/>
                <a:gdLst/>
                <a:ahLst/>
                <a:cxnLst>
                  <a:cxn ang="0">
                    <a:pos x="0" y="99720"/>
                  </a:cxn>
                  <a:cxn ang="0">
                    <a:pos x="88495" y="0"/>
                  </a:cxn>
                  <a:cxn ang="0">
                    <a:pos x="167344" y="0"/>
                  </a:cxn>
                  <a:cxn ang="0">
                    <a:pos x="167344" y="0"/>
                  </a:cxn>
                  <a:cxn ang="0">
                    <a:pos x="418361" y="0"/>
                  </a:cxn>
                  <a:cxn ang="0">
                    <a:pos x="1659423" y="9525"/>
                  </a:cxn>
                  <a:cxn ang="0">
                    <a:pos x="1731013" y="133058"/>
                  </a:cxn>
                  <a:cxn ang="0">
                    <a:pos x="1728899" y="481922"/>
                  </a:cxn>
                  <a:cxn ang="0">
                    <a:pos x="1638292" y="593549"/>
                  </a:cxn>
                  <a:cxn ang="0">
                    <a:pos x="418361" y="598311"/>
                  </a:cxn>
                  <a:cxn ang="0">
                    <a:pos x="292857" y="673100"/>
                  </a:cxn>
                  <a:cxn ang="0">
                    <a:pos x="167344" y="598311"/>
                  </a:cxn>
                  <a:cxn ang="0">
                    <a:pos x="88495" y="598311"/>
                  </a:cxn>
                  <a:cxn ang="0">
                    <a:pos x="0" y="498591"/>
                  </a:cxn>
                  <a:cxn ang="0">
                    <a:pos x="0" y="498593"/>
                  </a:cxn>
                  <a:cxn ang="0">
                    <a:pos x="0" y="349015"/>
                  </a:cxn>
                  <a:cxn ang="0">
                    <a:pos x="0" y="349015"/>
                  </a:cxn>
                  <a:cxn ang="0">
                    <a:pos x="0" y="99720"/>
                  </a:cxn>
                </a:cxnLst>
                <a:pathLst>
                  <a:path w="1950571" h="673100">
                    <a:moveTo>
                      <a:pt x="0" y="99720"/>
                    </a:moveTo>
                    <a:cubicBezTo>
                      <a:pt x="0" y="44646"/>
                      <a:pt x="44646" y="0"/>
                      <a:pt x="99720" y="0"/>
                    </a:cubicBezTo>
                    <a:lnTo>
                      <a:pt x="188570" y="0"/>
                    </a:lnTo>
                    <a:lnTo>
                      <a:pt x="471425" y="0"/>
                    </a:lnTo>
                    <a:lnTo>
                      <a:pt x="1869901" y="9525"/>
                    </a:lnTo>
                    <a:cubicBezTo>
                      <a:pt x="1924975" y="9525"/>
                      <a:pt x="1950571" y="77984"/>
                      <a:pt x="1950571" y="133058"/>
                    </a:cubicBezTo>
                    <a:lnTo>
                      <a:pt x="1948189" y="481922"/>
                    </a:lnTo>
                    <a:cubicBezTo>
                      <a:pt x="1948189" y="536996"/>
                      <a:pt x="1901163" y="593549"/>
                      <a:pt x="1846089" y="593549"/>
                    </a:cubicBezTo>
                    <a:lnTo>
                      <a:pt x="471425" y="598311"/>
                    </a:lnTo>
                    <a:lnTo>
                      <a:pt x="330002" y="673100"/>
                    </a:lnTo>
                    <a:lnTo>
                      <a:pt x="188570" y="598311"/>
                    </a:lnTo>
                    <a:lnTo>
                      <a:pt x="99720" y="598311"/>
                    </a:lnTo>
                    <a:cubicBezTo>
                      <a:pt x="44646" y="598311"/>
                      <a:pt x="0" y="553665"/>
                      <a:pt x="0" y="498591"/>
                    </a:cubicBezTo>
                    <a:lnTo>
                      <a:pt x="0" y="498593"/>
                    </a:lnTo>
                    <a:lnTo>
                      <a:pt x="0" y="349015"/>
                    </a:lnTo>
                    <a:lnTo>
                      <a:pt x="0" y="9972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B0F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879" name="矩形 68"/>
              <p:cNvSpPr/>
              <p:nvPr/>
            </p:nvSpPr>
            <p:spPr>
              <a:xfrm>
                <a:off x="903084" y="2136611"/>
                <a:ext cx="1531128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b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text-shadow</a:t>
                </a:r>
                <a:endParaRPr lang="zh-CN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872" name="组合 69"/>
            <p:cNvGrpSpPr/>
            <p:nvPr/>
          </p:nvGrpSpPr>
          <p:grpSpPr>
            <a:xfrm>
              <a:off x="2351782" y="3872090"/>
              <a:ext cx="1668936" cy="673100"/>
              <a:chOff x="601039" y="2044701"/>
              <a:chExt cx="1668936" cy="673100"/>
            </a:xfrm>
          </p:grpSpPr>
          <p:sp>
            <p:nvSpPr>
              <p:cNvPr id="36876" name="圆角矩形标注 49"/>
              <p:cNvSpPr/>
              <p:nvPr/>
            </p:nvSpPr>
            <p:spPr>
              <a:xfrm>
                <a:off x="601039" y="2044701"/>
                <a:ext cx="1668936" cy="673100"/>
              </a:xfrm>
              <a:custGeom>
                <a:avLst/>
                <a:gdLst/>
                <a:ahLst/>
                <a:cxnLst>
                  <a:cxn ang="0">
                    <a:pos x="0" y="99720"/>
                  </a:cxn>
                  <a:cxn ang="0">
                    <a:pos x="85322" y="0"/>
                  </a:cxn>
                  <a:cxn ang="0">
                    <a:pos x="161343" y="0"/>
                  </a:cxn>
                  <a:cxn ang="0">
                    <a:pos x="161343" y="0"/>
                  </a:cxn>
                  <a:cxn ang="0">
                    <a:pos x="403358" y="0"/>
                  </a:cxn>
                  <a:cxn ang="0">
                    <a:pos x="1599914" y="9525"/>
                  </a:cxn>
                  <a:cxn ang="0">
                    <a:pos x="1668936" y="133058"/>
                  </a:cxn>
                  <a:cxn ang="0">
                    <a:pos x="1666898" y="481922"/>
                  </a:cxn>
                  <a:cxn ang="0">
                    <a:pos x="1579540" y="593549"/>
                  </a:cxn>
                  <a:cxn ang="0">
                    <a:pos x="403358" y="598311"/>
                  </a:cxn>
                  <a:cxn ang="0">
                    <a:pos x="282354" y="673100"/>
                  </a:cxn>
                  <a:cxn ang="0">
                    <a:pos x="161343" y="598311"/>
                  </a:cxn>
                  <a:cxn ang="0">
                    <a:pos x="85322" y="598311"/>
                  </a:cxn>
                  <a:cxn ang="0">
                    <a:pos x="0" y="498591"/>
                  </a:cxn>
                  <a:cxn ang="0">
                    <a:pos x="0" y="498593"/>
                  </a:cxn>
                  <a:cxn ang="0">
                    <a:pos x="0" y="349015"/>
                  </a:cxn>
                  <a:cxn ang="0">
                    <a:pos x="0" y="349015"/>
                  </a:cxn>
                  <a:cxn ang="0">
                    <a:pos x="0" y="99720"/>
                  </a:cxn>
                </a:cxnLst>
                <a:pathLst>
                  <a:path w="1950571" h="673100">
                    <a:moveTo>
                      <a:pt x="0" y="99720"/>
                    </a:moveTo>
                    <a:cubicBezTo>
                      <a:pt x="0" y="44646"/>
                      <a:pt x="44646" y="0"/>
                      <a:pt x="99720" y="0"/>
                    </a:cubicBezTo>
                    <a:lnTo>
                      <a:pt x="188570" y="0"/>
                    </a:lnTo>
                    <a:lnTo>
                      <a:pt x="471425" y="0"/>
                    </a:lnTo>
                    <a:lnTo>
                      <a:pt x="1869901" y="9525"/>
                    </a:lnTo>
                    <a:cubicBezTo>
                      <a:pt x="1924975" y="9525"/>
                      <a:pt x="1950571" y="77984"/>
                      <a:pt x="1950571" y="133058"/>
                    </a:cubicBezTo>
                    <a:lnTo>
                      <a:pt x="1948189" y="481922"/>
                    </a:lnTo>
                    <a:cubicBezTo>
                      <a:pt x="1948189" y="536996"/>
                      <a:pt x="1901163" y="593549"/>
                      <a:pt x="1846089" y="593549"/>
                    </a:cubicBezTo>
                    <a:lnTo>
                      <a:pt x="471425" y="598311"/>
                    </a:lnTo>
                    <a:lnTo>
                      <a:pt x="330002" y="673100"/>
                    </a:lnTo>
                    <a:lnTo>
                      <a:pt x="188570" y="598311"/>
                    </a:lnTo>
                    <a:lnTo>
                      <a:pt x="99720" y="598311"/>
                    </a:lnTo>
                    <a:cubicBezTo>
                      <a:pt x="44646" y="598311"/>
                      <a:pt x="0" y="553665"/>
                      <a:pt x="0" y="498591"/>
                    </a:cubicBezTo>
                    <a:lnTo>
                      <a:pt x="0" y="498593"/>
                    </a:lnTo>
                    <a:lnTo>
                      <a:pt x="0" y="349015"/>
                    </a:lnTo>
                    <a:lnTo>
                      <a:pt x="0" y="9972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B0F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877" name="矩形 71"/>
              <p:cNvSpPr/>
              <p:nvPr/>
            </p:nvSpPr>
            <p:spPr>
              <a:xfrm>
                <a:off x="615224" y="2136611"/>
                <a:ext cx="1620893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b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text-overflow</a:t>
                </a:r>
                <a:endParaRPr lang="zh-CN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873" name="组合 72"/>
            <p:cNvGrpSpPr/>
            <p:nvPr/>
          </p:nvGrpSpPr>
          <p:grpSpPr>
            <a:xfrm>
              <a:off x="4323497" y="3872090"/>
              <a:ext cx="1680078" cy="673100"/>
              <a:chOff x="363970" y="2044701"/>
              <a:chExt cx="1680078" cy="673100"/>
            </a:xfrm>
          </p:grpSpPr>
          <p:sp>
            <p:nvSpPr>
              <p:cNvPr id="36874" name="圆角矩形标注 49"/>
              <p:cNvSpPr/>
              <p:nvPr/>
            </p:nvSpPr>
            <p:spPr>
              <a:xfrm>
                <a:off x="363970" y="2044701"/>
                <a:ext cx="1680078" cy="673100"/>
              </a:xfrm>
              <a:custGeom>
                <a:avLst/>
                <a:gdLst/>
                <a:ahLst/>
                <a:cxnLst>
                  <a:cxn ang="0">
                    <a:pos x="0" y="99720"/>
                  </a:cxn>
                  <a:cxn ang="0">
                    <a:pos x="85891" y="0"/>
                  </a:cxn>
                  <a:cxn ang="0">
                    <a:pos x="162420" y="0"/>
                  </a:cxn>
                  <a:cxn ang="0">
                    <a:pos x="162420" y="0"/>
                  </a:cxn>
                  <a:cxn ang="0">
                    <a:pos x="406051" y="0"/>
                  </a:cxn>
                  <a:cxn ang="0">
                    <a:pos x="1610595" y="9525"/>
                  </a:cxn>
                  <a:cxn ang="0">
                    <a:pos x="1680078" y="133058"/>
                  </a:cxn>
                  <a:cxn ang="0">
                    <a:pos x="1678026" y="481922"/>
                  </a:cxn>
                  <a:cxn ang="0">
                    <a:pos x="1590085" y="593549"/>
                  </a:cxn>
                  <a:cxn ang="0">
                    <a:pos x="406051" y="598311"/>
                  </a:cxn>
                  <a:cxn ang="0">
                    <a:pos x="284239" y="673100"/>
                  </a:cxn>
                  <a:cxn ang="0">
                    <a:pos x="162420" y="598311"/>
                  </a:cxn>
                  <a:cxn ang="0">
                    <a:pos x="85891" y="598311"/>
                  </a:cxn>
                  <a:cxn ang="0">
                    <a:pos x="0" y="498591"/>
                  </a:cxn>
                  <a:cxn ang="0">
                    <a:pos x="0" y="498593"/>
                  </a:cxn>
                  <a:cxn ang="0">
                    <a:pos x="0" y="349015"/>
                  </a:cxn>
                  <a:cxn ang="0">
                    <a:pos x="0" y="349015"/>
                  </a:cxn>
                  <a:cxn ang="0">
                    <a:pos x="0" y="99720"/>
                  </a:cxn>
                </a:cxnLst>
                <a:pathLst>
                  <a:path w="1950571" h="673100">
                    <a:moveTo>
                      <a:pt x="0" y="99720"/>
                    </a:moveTo>
                    <a:cubicBezTo>
                      <a:pt x="0" y="44646"/>
                      <a:pt x="44646" y="0"/>
                      <a:pt x="99720" y="0"/>
                    </a:cubicBezTo>
                    <a:lnTo>
                      <a:pt x="188570" y="0"/>
                    </a:lnTo>
                    <a:lnTo>
                      <a:pt x="471425" y="0"/>
                    </a:lnTo>
                    <a:lnTo>
                      <a:pt x="1869901" y="9525"/>
                    </a:lnTo>
                    <a:cubicBezTo>
                      <a:pt x="1924975" y="9525"/>
                      <a:pt x="1950571" y="77984"/>
                      <a:pt x="1950571" y="133058"/>
                    </a:cubicBezTo>
                    <a:lnTo>
                      <a:pt x="1948189" y="481922"/>
                    </a:lnTo>
                    <a:cubicBezTo>
                      <a:pt x="1948189" y="536996"/>
                      <a:pt x="1901163" y="593549"/>
                      <a:pt x="1846089" y="593549"/>
                    </a:cubicBezTo>
                    <a:lnTo>
                      <a:pt x="471425" y="598311"/>
                    </a:lnTo>
                    <a:lnTo>
                      <a:pt x="330002" y="673100"/>
                    </a:lnTo>
                    <a:lnTo>
                      <a:pt x="188570" y="598311"/>
                    </a:lnTo>
                    <a:lnTo>
                      <a:pt x="99720" y="598311"/>
                    </a:lnTo>
                    <a:cubicBezTo>
                      <a:pt x="44646" y="598311"/>
                      <a:pt x="0" y="553665"/>
                      <a:pt x="0" y="498591"/>
                    </a:cubicBezTo>
                    <a:lnTo>
                      <a:pt x="0" y="498593"/>
                    </a:lnTo>
                    <a:lnTo>
                      <a:pt x="0" y="349015"/>
                    </a:lnTo>
                    <a:lnTo>
                      <a:pt x="0" y="9972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B0F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875" name="矩形 74"/>
              <p:cNvSpPr/>
              <p:nvPr/>
            </p:nvSpPr>
            <p:spPr>
              <a:xfrm>
                <a:off x="529157" y="2136611"/>
                <a:ext cx="1364476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b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word-wrap</a:t>
                </a:r>
                <a:endParaRPr lang="zh-CN" altLang="en-US" dirty="0">
                  <a:solidFill>
                    <a:srgbClr val="00B0F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7891" name="组合 1"/>
          <p:cNvGrpSpPr/>
          <p:nvPr/>
        </p:nvGrpSpPr>
        <p:grpSpPr>
          <a:xfrm>
            <a:off x="352425" y="2408238"/>
            <a:ext cx="1131888" cy="598487"/>
            <a:chOff x="352425" y="2576513"/>
            <a:chExt cx="1131497" cy="598310"/>
          </a:xfrm>
        </p:grpSpPr>
        <p:sp>
          <p:nvSpPr>
            <p:cNvPr id="37900" name="圆角矩形标注 1"/>
            <p:cNvSpPr/>
            <p:nvPr/>
          </p:nvSpPr>
          <p:spPr>
            <a:xfrm>
              <a:off x="352425" y="2576513"/>
              <a:ext cx="1131497" cy="598310"/>
            </a:xfrm>
            <a:prstGeom prst="wedgeRoundRectCallout">
              <a:avLst>
                <a:gd name="adj1" fmla="val -20833"/>
                <a:gd name="adj2" fmla="val 62500"/>
                <a:gd name="adj3" fmla="val 16667"/>
              </a:avLst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01" name="矩形 46"/>
            <p:cNvSpPr/>
            <p:nvPr/>
          </p:nvSpPr>
          <p:spPr>
            <a:xfrm>
              <a:off x="540182" y="2668424"/>
              <a:ext cx="748973" cy="369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b="1" dirty="0">
                  <a:solidFill>
                    <a:srgbClr val="00B0F0"/>
                  </a:solidFill>
                  <a:latin typeface="Arial" panose="020B0604020202020204" pitchFamily="34" charset="0"/>
                </a:rPr>
                <a:t>color</a:t>
              </a:r>
              <a:endParaRPr lang="zh-CN" altLang="en-US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7892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789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文本外观属性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Text Box 6"/>
          <p:cNvSpPr txBox="1"/>
          <p:nvPr/>
        </p:nvSpPr>
        <p:spPr>
          <a:xfrm>
            <a:off x="274638" y="3152775"/>
            <a:ext cx="86375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</a:t>
            </a:r>
            <a:r>
              <a:rPr lang="zh-CN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用于定义文本的</a:t>
            </a:r>
            <a:r>
              <a:rPr lang="zh-CN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，其取值方式有如下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种：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8775" y="3898900"/>
            <a:ext cx="8566150" cy="1325563"/>
          </a:xfrm>
          <a:prstGeom prst="rect">
            <a:avLst/>
          </a:prstGeom>
          <a:noFill/>
          <a:ln w="19050">
            <a:solidFill>
              <a:srgbClr val="00ACE6"/>
            </a:solidFill>
            <a:prstDash val="dash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C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9144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预定义的颜色值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，如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red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green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blue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十六进制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，如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#FF0000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#FF6600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#29D794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等。实际工作中，十六进制是最常用的定义颜色的方式。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RGB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代码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，如红色可以表示为</a:t>
            </a:r>
            <a:r>
              <a:rPr kumimoji="0" lang="en-US" altLang="zh-CN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rgb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(255,0,0)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或</a:t>
            </a:r>
            <a:r>
              <a:rPr kumimoji="0" lang="en-US" altLang="zh-CN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rgb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(100%,0%,0%)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891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8924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文本外观属性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8916" name="组合 8"/>
          <p:cNvGrpSpPr/>
          <p:nvPr/>
        </p:nvGrpSpPr>
        <p:grpSpPr>
          <a:xfrm>
            <a:off x="339725" y="2406650"/>
            <a:ext cx="1951038" cy="673100"/>
            <a:chOff x="1597822" y="2576514"/>
            <a:chExt cx="1950703" cy="673099"/>
          </a:xfrm>
        </p:grpSpPr>
        <p:sp>
          <p:nvSpPr>
            <p:cNvPr id="38919" name="圆角矩形标注 49"/>
            <p:cNvSpPr/>
            <p:nvPr/>
          </p:nvSpPr>
          <p:spPr>
            <a:xfrm>
              <a:off x="1597822" y="2576514"/>
              <a:ext cx="1950703" cy="673099"/>
            </a:xfrm>
            <a:custGeom>
              <a:avLst/>
              <a:gdLst/>
              <a:ahLst/>
              <a:cxnLst>
                <a:cxn ang="0">
                  <a:pos x="0" y="99720"/>
                </a:cxn>
                <a:cxn ang="0">
                  <a:pos x="99727" y="0"/>
                </a:cxn>
                <a:cxn ang="0">
                  <a:pos x="188583" y="0"/>
                </a:cxn>
                <a:cxn ang="0">
                  <a:pos x="188583" y="0"/>
                </a:cxn>
                <a:cxn ang="0">
                  <a:pos x="471457" y="0"/>
                </a:cxn>
                <a:cxn ang="0">
                  <a:pos x="1870028" y="9525"/>
                </a:cxn>
                <a:cxn ang="0">
                  <a:pos x="1950703" y="133058"/>
                </a:cxn>
                <a:cxn ang="0">
                  <a:pos x="1948321" y="481921"/>
                </a:cxn>
                <a:cxn ang="0">
                  <a:pos x="1846214" y="593548"/>
                </a:cxn>
                <a:cxn ang="0">
                  <a:pos x="471457" y="598310"/>
                </a:cxn>
                <a:cxn ang="0">
                  <a:pos x="330024" y="673099"/>
                </a:cxn>
                <a:cxn ang="0">
                  <a:pos x="188583" y="598310"/>
                </a:cxn>
                <a:cxn ang="0">
                  <a:pos x="99727" y="598310"/>
                </a:cxn>
                <a:cxn ang="0">
                  <a:pos x="0" y="498590"/>
                </a:cxn>
                <a:cxn ang="0">
                  <a:pos x="0" y="498592"/>
                </a:cxn>
                <a:cxn ang="0">
                  <a:pos x="0" y="349014"/>
                </a:cxn>
                <a:cxn ang="0">
                  <a:pos x="0" y="349014"/>
                </a:cxn>
                <a:cxn ang="0">
                  <a:pos x="0" y="99720"/>
                </a:cxn>
              </a:cxnLst>
              <a:pathLst>
                <a:path w="1950571" h="673100">
                  <a:moveTo>
                    <a:pt x="0" y="99720"/>
                  </a:moveTo>
                  <a:cubicBezTo>
                    <a:pt x="0" y="44646"/>
                    <a:pt x="44646" y="0"/>
                    <a:pt x="99720" y="0"/>
                  </a:cubicBezTo>
                  <a:lnTo>
                    <a:pt x="188570" y="0"/>
                  </a:lnTo>
                  <a:lnTo>
                    <a:pt x="471425" y="0"/>
                  </a:lnTo>
                  <a:lnTo>
                    <a:pt x="1869901" y="9525"/>
                  </a:lnTo>
                  <a:cubicBezTo>
                    <a:pt x="1924975" y="9525"/>
                    <a:pt x="1950571" y="77984"/>
                    <a:pt x="1950571" y="133058"/>
                  </a:cubicBezTo>
                  <a:lnTo>
                    <a:pt x="1948189" y="481922"/>
                  </a:lnTo>
                  <a:cubicBezTo>
                    <a:pt x="1948189" y="536996"/>
                    <a:pt x="1901163" y="593549"/>
                    <a:pt x="1846089" y="593549"/>
                  </a:cubicBezTo>
                  <a:lnTo>
                    <a:pt x="471425" y="598311"/>
                  </a:lnTo>
                  <a:lnTo>
                    <a:pt x="330002" y="673100"/>
                  </a:lnTo>
                  <a:lnTo>
                    <a:pt x="188570" y="598311"/>
                  </a:lnTo>
                  <a:lnTo>
                    <a:pt x="99720" y="598311"/>
                  </a:lnTo>
                  <a:cubicBezTo>
                    <a:pt x="44646" y="598311"/>
                    <a:pt x="0" y="553665"/>
                    <a:pt x="0" y="498591"/>
                  </a:cubicBezTo>
                  <a:lnTo>
                    <a:pt x="0" y="498593"/>
                  </a:lnTo>
                  <a:lnTo>
                    <a:pt x="0" y="349015"/>
                  </a:lnTo>
                  <a:lnTo>
                    <a:pt x="0" y="99720"/>
                  </a:lnTo>
                  <a:close/>
                </a:path>
              </a:pathLst>
            </a:custGeom>
            <a:noFill/>
            <a:ln w="19050" cap="flat" cmpd="sng">
              <a:solidFill>
                <a:srgbClr val="00B0F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8920" name="矩形 50"/>
            <p:cNvSpPr/>
            <p:nvPr/>
          </p:nvSpPr>
          <p:spPr>
            <a:xfrm>
              <a:off x="1747475" y="2668424"/>
              <a:ext cx="1698016" cy="369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b="1" dirty="0">
                  <a:solidFill>
                    <a:srgbClr val="00B0F0"/>
                  </a:solidFill>
                  <a:latin typeface="Arial" panose="020B0604020202020204" pitchFamily="34" charset="0"/>
                </a:rPr>
                <a:t>letter-spacing</a:t>
              </a:r>
              <a:endParaRPr lang="zh-CN" altLang="en-US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" name="Text Box 6"/>
          <p:cNvSpPr txBox="1"/>
          <p:nvPr/>
        </p:nvSpPr>
        <p:spPr>
          <a:xfrm>
            <a:off x="274638" y="3379788"/>
            <a:ext cx="87042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letter-spacing</a:t>
            </a:r>
            <a:r>
              <a:rPr lang="zh-CN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用于定义字间距，所谓字间距就是</a:t>
            </a:r>
            <a:r>
              <a:rPr lang="zh-CN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字符与字符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之间的空白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358775" y="4240213"/>
            <a:ext cx="8566150" cy="463550"/>
          </a:xfrm>
          <a:prstGeom prst="rect">
            <a:avLst/>
          </a:prstGeom>
          <a:noFill/>
          <a:ln w="19050" cap="flat" cmpd="sng">
            <a:solidFill>
              <a:srgbClr val="00ACE6"/>
            </a:solidFill>
            <a:prstDash val="dashDot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p>
            <a:pPr marL="285750" indent="-285750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letter-spacing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属性值可为不同单位的数值，允许使用</a:t>
            </a:r>
            <a:r>
              <a:rPr lang="zh-CN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负值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，默认为</a:t>
            </a: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normal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009E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9939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9947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文本外观属性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9940" name="圆角矩形标注 49"/>
          <p:cNvSpPr/>
          <p:nvPr/>
        </p:nvSpPr>
        <p:spPr>
          <a:xfrm>
            <a:off x="339725" y="2406650"/>
            <a:ext cx="1951038" cy="673100"/>
          </a:xfrm>
          <a:custGeom>
            <a:avLst/>
            <a:gdLst/>
            <a:ahLst/>
            <a:cxnLst>
              <a:cxn ang="0">
                <a:pos x="0" y="99720"/>
              </a:cxn>
              <a:cxn ang="0">
                <a:pos x="99727" y="0"/>
              </a:cxn>
              <a:cxn ang="0">
                <a:pos x="188583" y="0"/>
              </a:cxn>
              <a:cxn ang="0">
                <a:pos x="188583" y="0"/>
              </a:cxn>
              <a:cxn ang="0">
                <a:pos x="471457" y="0"/>
              </a:cxn>
              <a:cxn ang="0">
                <a:pos x="1870028" y="9525"/>
              </a:cxn>
              <a:cxn ang="0">
                <a:pos x="1950703" y="133058"/>
              </a:cxn>
              <a:cxn ang="0">
                <a:pos x="1948321" y="481921"/>
              </a:cxn>
              <a:cxn ang="0">
                <a:pos x="1846214" y="593548"/>
              </a:cxn>
              <a:cxn ang="0">
                <a:pos x="471457" y="598310"/>
              </a:cxn>
              <a:cxn ang="0">
                <a:pos x="330024" y="673099"/>
              </a:cxn>
              <a:cxn ang="0">
                <a:pos x="188583" y="598310"/>
              </a:cxn>
              <a:cxn ang="0">
                <a:pos x="99727" y="598310"/>
              </a:cxn>
              <a:cxn ang="0">
                <a:pos x="0" y="498590"/>
              </a:cxn>
              <a:cxn ang="0">
                <a:pos x="0" y="498592"/>
              </a:cxn>
              <a:cxn ang="0">
                <a:pos x="0" y="349014"/>
              </a:cxn>
              <a:cxn ang="0">
                <a:pos x="0" y="349014"/>
              </a:cxn>
              <a:cxn ang="0">
                <a:pos x="0" y="99720"/>
              </a:cxn>
            </a:cxnLst>
            <a:pathLst>
              <a:path w="1950571" h="673100">
                <a:moveTo>
                  <a:pt x="0" y="99720"/>
                </a:moveTo>
                <a:cubicBezTo>
                  <a:pt x="0" y="44646"/>
                  <a:pt x="44646" y="0"/>
                  <a:pt x="99720" y="0"/>
                </a:cubicBezTo>
                <a:lnTo>
                  <a:pt x="188570" y="0"/>
                </a:lnTo>
                <a:lnTo>
                  <a:pt x="471425" y="0"/>
                </a:lnTo>
                <a:lnTo>
                  <a:pt x="1869901" y="9525"/>
                </a:lnTo>
                <a:cubicBezTo>
                  <a:pt x="1924975" y="9525"/>
                  <a:pt x="1950571" y="77984"/>
                  <a:pt x="1950571" y="133058"/>
                </a:cubicBezTo>
                <a:lnTo>
                  <a:pt x="1948189" y="481922"/>
                </a:lnTo>
                <a:cubicBezTo>
                  <a:pt x="1948189" y="536996"/>
                  <a:pt x="1901163" y="593549"/>
                  <a:pt x="1846089" y="593549"/>
                </a:cubicBezTo>
                <a:lnTo>
                  <a:pt x="471425" y="598311"/>
                </a:lnTo>
                <a:lnTo>
                  <a:pt x="330002" y="673100"/>
                </a:lnTo>
                <a:lnTo>
                  <a:pt x="188570" y="598311"/>
                </a:lnTo>
                <a:lnTo>
                  <a:pt x="99720" y="598311"/>
                </a:lnTo>
                <a:cubicBezTo>
                  <a:pt x="44646" y="598311"/>
                  <a:pt x="0" y="553665"/>
                  <a:pt x="0" y="498591"/>
                </a:cubicBezTo>
                <a:lnTo>
                  <a:pt x="0" y="498593"/>
                </a:lnTo>
                <a:lnTo>
                  <a:pt x="0" y="349015"/>
                </a:lnTo>
                <a:lnTo>
                  <a:pt x="0" y="99720"/>
                </a:lnTo>
                <a:close/>
              </a:path>
            </a:pathLst>
          </a:custGeom>
          <a:noFill/>
          <a:ln w="19050" cap="flat" cmpd="sng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9941" name="矩形 62"/>
          <p:cNvSpPr/>
          <p:nvPr/>
        </p:nvSpPr>
        <p:spPr>
          <a:xfrm>
            <a:off x="488950" y="2498725"/>
            <a:ext cx="16986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</a:rPr>
              <a:t>word-spacing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274638" y="3198813"/>
            <a:ext cx="87042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word-spacing</a:t>
            </a:r>
            <a:r>
              <a:rPr lang="zh-CN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用于定义英文单词之间的间距，对中文字符无效。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358775" y="4059238"/>
            <a:ext cx="8566150" cy="833437"/>
          </a:xfrm>
          <a:prstGeom prst="rect">
            <a:avLst/>
          </a:prstGeom>
          <a:noFill/>
          <a:ln w="19050" cap="flat" cmpd="sng">
            <a:solidFill>
              <a:srgbClr val="00ACE6"/>
            </a:solidFill>
            <a:prstDash val="dashDot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word-spacing</a:t>
            </a:r>
            <a:r>
              <a:rPr lang="zh-CN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用于定义英文单词之间的间距，和</a:t>
            </a: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letter-spacing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样，其属性值可为不同单位的数值，允许使用</a:t>
            </a:r>
            <a:r>
              <a:rPr lang="zh-CN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负值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，默认为</a:t>
            </a: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normal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009E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6151" name="组合 311"/>
          <p:cNvGrpSpPr/>
          <p:nvPr/>
        </p:nvGrpSpPr>
        <p:grpSpPr>
          <a:xfrm>
            <a:off x="1106488" y="3462338"/>
            <a:ext cx="7629525" cy="668337"/>
            <a:chOff x="1029300" y="5045322"/>
            <a:chExt cx="7628925" cy="669008"/>
          </a:xfrm>
        </p:grpSpPr>
        <p:grpSp>
          <p:nvGrpSpPr>
            <p:cNvPr id="6170" name="组合 345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47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6176" name="组合 351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4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44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5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5"/>
                  <a:ext cx="5689152" cy="49047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43" name="Line 188"/>
            <p:cNvSpPr>
              <a:spLocks noChangeShapeType="1"/>
            </p:cNvSpPr>
            <p:nvPr/>
          </p:nvSpPr>
          <p:spPr bwMode="auto">
            <a:xfrm flipH="1">
              <a:off x="1500750" y="5329769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grpSp>
          <p:nvGrpSpPr>
            <p:cNvPr id="6172" name="组合 347"/>
            <p:cNvGrpSpPr/>
            <p:nvPr/>
          </p:nvGrpSpPr>
          <p:grpSpPr>
            <a:xfrm>
              <a:off x="1029300" y="5045322"/>
              <a:ext cx="635025" cy="637257"/>
              <a:chOff x="1098627" y="4776118"/>
              <a:chExt cx="903287" cy="906462"/>
            </a:xfrm>
          </p:grpSpPr>
          <p:sp>
            <p:nvSpPr>
              <p:cNvPr id="45" name="Oval 148"/>
              <p:cNvSpPr>
                <a:spLocks noChangeArrowheads="1"/>
              </p:cNvSpPr>
              <p:nvPr/>
            </p:nvSpPr>
            <p:spPr bwMode="auto">
              <a:xfrm>
                <a:off x="1098627" y="4776118"/>
                <a:ext cx="903180" cy="90641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46" name="Oval 151"/>
              <p:cNvSpPr>
                <a:spLocks noChangeArrowheads="1"/>
              </p:cNvSpPr>
              <p:nvPr/>
            </p:nvSpPr>
            <p:spPr bwMode="auto">
              <a:xfrm>
                <a:off x="1414740" y="4803243"/>
                <a:ext cx="241600" cy="24186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</p:grpSp>
      <p:sp>
        <p:nvSpPr>
          <p:cNvPr id="6152" name="TextBox 312"/>
          <p:cNvSpPr txBox="1"/>
          <p:nvPr/>
        </p:nvSpPr>
        <p:spPr>
          <a:xfrm>
            <a:off x="3870325" y="1700213"/>
            <a:ext cx="3771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文本控制标签</a:t>
            </a:r>
            <a:endParaRPr lang="zh-CN" altLang="en-US" sz="2800" b="1" dirty="0">
              <a:solidFill>
                <a:srgbClr val="009E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3" name="组合 313"/>
          <p:cNvGrpSpPr/>
          <p:nvPr/>
        </p:nvGrpSpPr>
        <p:grpSpPr>
          <a:xfrm>
            <a:off x="1328738" y="4210050"/>
            <a:ext cx="7407275" cy="668338"/>
            <a:chOff x="1252258" y="5045323"/>
            <a:chExt cx="7405967" cy="669007"/>
          </a:xfrm>
        </p:grpSpPr>
        <p:grpSp>
          <p:nvGrpSpPr>
            <p:cNvPr id="6163" name="组合 338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38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0"/>
                <a:ext cx="5807637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6167" name="组合 342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40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41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7"/>
                  <a:ext cx="5690183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36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7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6154" name="组合 315"/>
          <p:cNvGrpSpPr/>
          <p:nvPr/>
        </p:nvGrpSpPr>
        <p:grpSpPr>
          <a:xfrm>
            <a:off x="1112838" y="4175125"/>
            <a:ext cx="635000" cy="638175"/>
            <a:chOff x="1190461" y="2772022"/>
            <a:chExt cx="635025" cy="637257"/>
          </a:xfrm>
        </p:grpSpPr>
        <p:sp>
          <p:nvSpPr>
            <p:cNvPr id="26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7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6155" name="TextBox 317"/>
          <p:cNvSpPr txBox="1"/>
          <p:nvPr/>
        </p:nvSpPr>
        <p:spPr>
          <a:xfrm>
            <a:off x="1055688" y="3579813"/>
            <a:ext cx="7921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3.4.1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6" name="TextBox 318"/>
          <p:cNvSpPr txBox="1"/>
          <p:nvPr/>
        </p:nvSpPr>
        <p:spPr>
          <a:xfrm>
            <a:off x="1055688" y="4324350"/>
            <a:ext cx="7921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3.4.2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7" name="TextBox 320"/>
          <p:cNvSpPr txBox="1"/>
          <p:nvPr/>
        </p:nvSpPr>
        <p:spPr>
          <a:xfrm>
            <a:off x="3213100" y="3563938"/>
            <a:ext cx="35496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字体样式属性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8" name="TextBox 321"/>
          <p:cNvSpPr txBox="1"/>
          <p:nvPr/>
        </p:nvSpPr>
        <p:spPr>
          <a:xfrm>
            <a:off x="3213100" y="4311650"/>
            <a:ext cx="267176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文本外观属性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59" name="Picture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3" y="1885950"/>
            <a:ext cx="1622425" cy="5207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51" name="标题 1"/>
          <p:cNvSpPr/>
          <p:nvPr/>
        </p:nvSpPr>
        <p:spPr>
          <a:xfrm>
            <a:off x="1741488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0963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0971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文本外观属性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0964" name="圆角矩形标注 49"/>
          <p:cNvSpPr/>
          <p:nvPr/>
        </p:nvSpPr>
        <p:spPr>
          <a:xfrm>
            <a:off x="347980" y="1966595"/>
            <a:ext cx="1951038" cy="673100"/>
          </a:xfrm>
          <a:custGeom>
            <a:avLst/>
            <a:gdLst/>
            <a:ahLst/>
            <a:cxnLst>
              <a:cxn ang="0">
                <a:pos x="0" y="99720"/>
              </a:cxn>
              <a:cxn ang="0">
                <a:pos x="99727" y="0"/>
              </a:cxn>
              <a:cxn ang="0">
                <a:pos x="188583" y="0"/>
              </a:cxn>
              <a:cxn ang="0">
                <a:pos x="188583" y="0"/>
              </a:cxn>
              <a:cxn ang="0">
                <a:pos x="471457" y="0"/>
              </a:cxn>
              <a:cxn ang="0">
                <a:pos x="1870028" y="9525"/>
              </a:cxn>
              <a:cxn ang="0">
                <a:pos x="1950703" y="133058"/>
              </a:cxn>
              <a:cxn ang="0">
                <a:pos x="1948321" y="481921"/>
              </a:cxn>
              <a:cxn ang="0">
                <a:pos x="1846214" y="593548"/>
              </a:cxn>
              <a:cxn ang="0">
                <a:pos x="471457" y="598310"/>
              </a:cxn>
              <a:cxn ang="0">
                <a:pos x="330024" y="673099"/>
              </a:cxn>
              <a:cxn ang="0">
                <a:pos x="188583" y="598310"/>
              </a:cxn>
              <a:cxn ang="0">
                <a:pos x="99727" y="598310"/>
              </a:cxn>
              <a:cxn ang="0">
                <a:pos x="0" y="498590"/>
              </a:cxn>
              <a:cxn ang="0">
                <a:pos x="0" y="498592"/>
              </a:cxn>
              <a:cxn ang="0">
                <a:pos x="0" y="349014"/>
              </a:cxn>
              <a:cxn ang="0">
                <a:pos x="0" y="349014"/>
              </a:cxn>
              <a:cxn ang="0">
                <a:pos x="0" y="99720"/>
              </a:cxn>
            </a:cxnLst>
            <a:pathLst>
              <a:path w="1950571" h="673100">
                <a:moveTo>
                  <a:pt x="0" y="99720"/>
                </a:moveTo>
                <a:cubicBezTo>
                  <a:pt x="0" y="44646"/>
                  <a:pt x="44646" y="0"/>
                  <a:pt x="99720" y="0"/>
                </a:cubicBezTo>
                <a:lnTo>
                  <a:pt x="188570" y="0"/>
                </a:lnTo>
                <a:lnTo>
                  <a:pt x="471425" y="0"/>
                </a:lnTo>
                <a:lnTo>
                  <a:pt x="1869901" y="9525"/>
                </a:lnTo>
                <a:cubicBezTo>
                  <a:pt x="1924975" y="9525"/>
                  <a:pt x="1950571" y="77984"/>
                  <a:pt x="1950571" y="133058"/>
                </a:cubicBezTo>
                <a:lnTo>
                  <a:pt x="1948189" y="481922"/>
                </a:lnTo>
                <a:cubicBezTo>
                  <a:pt x="1948189" y="536996"/>
                  <a:pt x="1901163" y="593549"/>
                  <a:pt x="1846089" y="593549"/>
                </a:cubicBezTo>
                <a:lnTo>
                  <a:pt x="471425" y="598311"/>
                </a:lnTo>
                <a:lnTo>
                  <a:pt x="330002" y="673100"/>
                </a:lnTo>
                <a:lnTo>
                  <a:pt x="188570" y="598311"/>
                </a:lnTo>
                <a:lnTo>
                  <a:pt x="99720" y="598311"/>
                </a:lnTo>
                <a:cubicBezTo>
                  <a:pt x="44646" y="598311"/>
                  <a:pt x="0" y="553665"/>
                  <a:pt x="0" y="498591"/>
                </a:cubicBezTo>
                <a:lnTo>
                  <a:pt x="0" y="498593"/>
                </a:lnTo>
                <a:lnTo>
                  <a:pt x="0" y="349015"/>
                </a:lnTo>
                <a:lnTo>
                  <a:pt x="0" y="99720"/>
                </a:lnTo>
                <a:close/>
              </a:path>
            </a:pathLst>
          </a:custGeom>
          <a:noFill/>
          <a:ln w="19050" cap="flat" cmpd="sng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65" name="矩形 65"/>
          <p:cNvSpPr/>
          <p:nvPr/>
        </p:nvSpPr>
        <p:spPr>
          <a:xfrm>
            <a:off x="534035" y="2084705"/>
            <a:ext cx="13525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</a:rPr>
              <a:t>line-height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347980" y="2727643"/>
            <a:ext cx="8704263" cy="1062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line-height</a:t>
            </a:r>
            <a:r>
              <a:rPr lang="zh-CN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用于设置</a:t>
            </a:r>
            <a:r>
              <a:rPr lang="zh-CN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行间距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，所谓行间距就是行与行之间的距离，即字符的</a:t>
            </a:r>
            <a:r>
              <a:rPr lang="zh-CN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垂直间距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，一般称为</a:t>
            </a:r>
            <a:r>
              <a:rPr lang="zh-CN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行高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347663" y="3877628"/>
            <a:ext cx="8566150" cy="833437"/>
          </a:xfrm>
          <a:prstGeom prst="rect">
            <a:avLst/>
          </a:prstGeom>
          <a:noFill/>
          <a:ln w="19050" cap="flat" cmpd="sng">
            <a:solidFill>
              <a:srgbClr val="00ACE6"/>
            </a:solidFill>
            <a:prstDash val="dashDot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line-height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常用的属性值单位有三种，分别为</a:t>
            </a:r>
            <a:r>
              <a:rPr lang="zh-CN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像素</a:t>
            </a: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相对值</a:t>
            </a: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百分比</a:t>
            </a: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，实际工作中使用最多的是</a:t>
            </a:r>
            <a:r>
              <a:rPr lang="zh-CN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像素</a:t>
            </a: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009E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165" y="4799330"/>
            <a:ext cx="6730365" cy="734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600" spc="9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sz="1600" spc="-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让</a:t>
            </a:r>
            <a:r>
              <a:rPr sz="1600" spc="-20" dirty="0">
                <a:solidFill>
                  <a:srgbClr val="AC2B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单行文本</a:t>
            </a:r>
            <a:r>
              <a:rPr sz="1600" spc="-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垂直居中可以设</a:t>
            </a:r>
            <a:r>
              <a:rPr sz="1600" spc="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置 </a:t>
            </a:r>
            <a:r>
              <a:rPr sz="1600" spc="125" dirty="0">
                <a:solidFill>
                  <a:srgbClr val="AC2B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line-</a:t>
            </a:r>
            <a:r>
              <a:rPr sz="1600" spc="160" dirty="0">
                <a:solidFill>
                  <a:srgbClr val="AC2B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height</a:t>
            </a:r>
            <a:r>
              <a:rPr sz="1600" spc="50" dirty="0">
                <a:solidFill>
                  <a:srgbClr val="AC2B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: 文</a:t>
            </a:r>
            <a:r>
              <a:rPr sz="1600" spc="-20" dirty="0">
                <a:solidFill>
                  <a:srgbClr val="AC2B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字父元素高</a:t>
            </a:r>
            <a:r>
              <a:rPr sz="1600" spc="-50" dirty="0">
                <a:solidFill>
                  <a:srgbClr val="AC2B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度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175"/>
              </a:spcBef>
              <a:tabLst>
                <a:tab pos="752475" algn="l"/>
              </a:tabLst>
            </a:pPr>
            <a:r>
              <a:rPr sz="1600" spc="9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sz="1600" spc="-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网页精准布局时</a:t>
            </a:r>
            <a:r>
              <a:rPr sz="1600" spc="-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600" spc="-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会设</a:t>
            </a:r>
            <a:r>
              <a:rPr sz="1600" spc="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置 </a:t>
            </a:r>
            <a:r>
              <a:rPr sz="1600" spc="125" dirty="0">
                <a:solidFill>
                  <a:srgbClr val="AC2B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line-</a:t>
            </a:r>
            <a:r>
              <a:rPr sz="1600" spc="160" dirty="0">
                <a:solidFill>
                  <a:srgbClr val="AC2B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height</a:t>
            </a:r>
            <a:r>
              <a:rPr sz="1600" spc="65" dirty="0">
                <a:solidFill>
                  <a:srgbClr val="AC2B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: </a:t>
            </a:r>
            <a:r>
              <a:rPr sz="1600" spc="140" dirty="0">
                <a:solidFill>
                  <a:srgbClr val="AC2B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sz="1600" spc="20" dirty="0">
                <a:solidFill>
                  <a:srgbClr val="AC2B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1600" spc="-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可以取消上下间</a:t>
            </a:r>
            <a:r>
              <a:rPr sz="1600" spc="-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距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0895" y="5533390"/>
            <a:ext cx="3690620" cy="130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5059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5067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文本外观属性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5060" name="圆角矩形标注 49"/>
          <p:cNvSpPr/>
          <p:nvPr/>
        </p:nvSpPr>
        <p:spPr>
          <a:xfrm>
            <a:off x="339725" y="2395538"/>
            <a:ext cx="1951038" cy="673100"/>
          </a:xfrm>
          <a:custGeom>
            <a:avLst/>
            <a:gdLst/>
            <a:ahLst/>
            <a:cxnLst>
              <a:cxn ang="0">
                <a:pos x="0" y="99720"/>
              </a:cxn>
              <a:cxn ang="0">
                <a:pos x="99724" y="0"/>
              </a:cxn>
              <a:cxn ang="0">
                <a:pos x="188577" y="0"/>
              </a:cxn>
              <a:cxn ang="0">
                <a:pos x="188577" y="0"/>
              </a:cxn>
              <a:cxn ang="0">
                <a:pos x="471444" y="0"/>
              </a:cxn>
              <a:cxn ang="0">
                <a:pos x="1869975" y="9525"/>
              </a:cxn>
              <a:cxn ang="0">
                <a:pos x="1950648" y="133058"/>
              </a:cxn>
              <a:cxn ang="0">
                <a:pos x="1948266" y="481922"/>
              </a:cxn>
              <a:cxn ang="0">
                <a:pos x="1846162" y="593549"/>
              </a:cxn>
              <a:cxn ang="0">
                <a:pos x="471444" y="598311"/>
              </a:cxn>
              <a:cxn ang="0">
                <a:pos x="330015" y="673100"/>
              </a:cxn>
              <a:cxn ang="0">
                <a:pos x="188577" y="598311"/>
              </a:cxn>
              <a:cxn ang="0">
                <a:pos x="99724" y="598311"/>
              </a:cxn>
              <a:cxn ang="0">
                <a:pos x="0" y="498591"/>
              </a:cxn>
              <a:cxn ang="0">
                <a:pos x="0" y="498593"/>
              </a:cxn>
              <a:cxn ang="0">
                <a:pos x="0" y="349015"/>
              </a:cxn>
              <a:cxn ang="0">
                <a:pos x="0" y="349015"/>
              </a:cxn>
              <a:cxn ang="0">
                <a:pos x="0" y="99720"/>
              </a:cxn>
            </a:cxnLst>
            <a:pathLst>
              <a:path w="1950571" h="673100">
                <a:moveTo>
                  <a:pt x="0" y="99720"/>
                </a:moveTo>
                <a:cubicBezTo>
                  <a:pt x="0" y="44646"/>
                  <a:pt x="44646" y="0"/>
                  <a:pt x="99720" y="0"/>
                </a:cubicBezTo>
                <a:lnTo>
                  <a:pt x="188570" y="0"/>
                </a:lnTo>
                <a:lnTo>
                  <a:pt x="471425" y="0"/>
                </a:lnTo>
                <a:lnTo>
                  <a:pt x="1869901" y="9525"/>
                </a:lnTo>
                <a:cubicBezTo>
                  <a:pt x="1924975" y="9525"/>
                  <a:pt x="1950571" y="77984"/>
                  <a:pt x="1950571" y="133058"/>
                </a:cubicBezTo>
                <a:lnTo>
                  <a:pt x="1948189" y="481922"/>
                </a:lnTo>
                <a:cubicBezTo>
                  <a:pt x="1948189" y="536996"/>
                  <a:pt x="1901163" y="593549"/>
                  <a:pt x="1846089" y="593549"/>
                </a:cubicBezTo>
                <a:lnTo>
                  <a:pt x="471425" y="598311"/>
                </a:lnTo>
                <a:lnTo>
                  <a:pt x="330002" y="673100"/>
                </a:lnTo>
                <a:lnTo>
                  <a:pt x="188570" y="598311"/>
                </a:lnTo>
                <a:lnTo>
                  <a:pt x="99720" y="598311"/>
                </a:lnTo>
                <a:cubicBezTo>
                  <a:pt x="44646" y="598311"/>
                  <a:pt x="0" y="553665"/>
                  <a:pt x="0" y="498591"/>
                </a:cubicBezTo>
                <a:lnTo>
                  <a:pt x="0" y="498593"/>
                </a:lnTo>
                <a:lnTo>
                  <a:pt x="0" y="349015"/>
                </a:lnTo>
                <a:lnTo>
                  <a:pt x="0" y="99720"/>
                </a:lnTo>
                <a:close/>
              </a:path>
            </a:pathLst>
          </a:custGeom>
          <a:noFill/>
          <a:ln w="19050" cap="flat" cmpd="sng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61" name="矩形 74"/>
          <p:cNvSpPr/>
          <p:nvPr/>
        </p:nvSpPr>
        <p:spPr>
          <a:xfrm>
            <a:off x="628650" y="2487613"/>
            <a:ext cx="13652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</a:rPr>
              <a:t>text-indent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261938" y="3151188"/>
            <a:ext cx="87042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text-indent</a:t>
            </a:r>
            <a:r>
              <a:rPr lang="zh-CN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用于设置首行文本的缩进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358775" y="3910013"/>
            <a:ext cx="8566150" cy="833437"/>
          </a:xfrm>
          <a:prstGeom prst="rect">
            <a:avLst/>
          </a:prstGeom>
          <a:noFill/>
          <a:ln w="19050" cap="flat" cmpd="sng">
            <a:solidFill>
              <a:srgbClr val="00ACE6"/>
            </a:solidFill>
            <a:prstDash val="dashDot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其属性值可为不同单位的</a:t>
            </a:r>
            <a:r>
              <a:rPr lang="zh-CN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数值、</a:t>
            </a: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</a:t>
            </a:r>
            <a:r>
              <a:rPr lang="zh-CN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字符宽度的倍数、或相对于浏览器窗口宽度的百分比</a:t>
            </a: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，允许使用负值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建议使用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作为设置单位。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198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1995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文本外观属性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1988" name="圆角矩形标注 79"/>
          <p:cNvSpPr/>
          <p:nvPr/>
        </p:nvSpPr>
        <p:spPr>
          <a:xfrm>
            <a:off x="336550" y="2406650"/>
            <a:ext cx="1131888" cy="59848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9" name="矩形 80"/>
          <p:cNvSpPr/>
          <p:nvPr/>
        </p:nvSpPr>
        <p:spPr>
          <a:xfrm>
            <a:off x="282575" y="2498725"/>
            <a:ext cx="121126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</a:rPr>
              <a:t>text-align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261938" y="3095625"/>
            <a:ext cx="8704262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text-align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用于设置文本内容水平对齐，相当于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align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对齐属性。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367665" y="3963988"/>
            <a:ext cx="8566150" cy="1573212"/>
          </a:xfrm>
          <a:prstGeom prst="rect">
            <a:avLst/>
          </a:prstGeom>
          <a:noFill/>
          <a:ln w="19050" cap="flat" cmpd="sng">
            <a:solidFill>
              <a:srgbClr val="00ACE6"/>
            </a:solidFill>
            <a:prstDash val="dashDot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p>
            <a:pPr marL="285750" indent="-285750" eaLnBrk="1" hangingPunct="1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其可用属性值如下：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left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：左对齐（默认值）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right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：右对齐。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center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：居中对齐。</a:t>
            </a:r>
            <a:endParaRPr lang="zh-CN" altLang="zh-CN" sz="1600" dirty="0">
              <a:solidFill>
                <a:srgbClr val="009E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10915" y="4312920"/>
            <a:ext cx="5147945" cy="64516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r>
              <a:rPr lang="zh-CN" altLang="en-US"/>
              <a:t>如果需要让文本水平居中，text-align属性给文本所在标签（文本的父元素）设置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403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4043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文本外观属性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4036" name="圆角矩形标注 49"/>
          <p:cNvSpPr/>
          <p:nvPr/>
        </p:nvSpPr>
        <p:spPr>
          <a:xfrm>
            <a:off x="339725" y="2417763"/>
            <a:ext cx="1951038" cy="673100"/>
          </a:xfrm>
          <a:custGeom>
            <a:avLst/>
            <a:gdLst/>
            <a:ahLst/>
            <a:cxnLst>
              <a:cxn ang="0">
                <a:pos x="0" y="99720"/>
              </a:cxn>
              <a:cxn ang="0">
                <a:pos x="99724" y="0"/>
              </a:cxn>
              <a:cxn ang="0">
                <a:pos x="188577" y="0"/>
              </a:cxn>
              <a:cxn ang="0">
                <a:pos x="188577" y="0"/>
              </a:cxn>
              <a:cxn ang="0">
                <a:pos x="471444" y="0"/>
              </a:cxn>
              <a:cxn ang="0">
                <a:pos x="1869975" y="9525"/>
              </a:cxn>
              <a:cxn ang="0">
                <a:pos x="1950648" y="133058"/>
              </a:cxn>
              <a:cxn ang="0">
                <a:pos x="1948266" y="481922"/>
              </a:cxn>
              <a:cxn ang="0">
                <a:pos x="1846162" y="593549"/>
              </a:cxn>
              <a:cxn ang="0">
                <a:pos x="471444" y="598311"/>
              </a:cxn>
              <a:cxn ang="0">
                <a:pos x="330015" y="673100"/>
              </a:cxn>
              <a:cxn ang="0">
                <a:pos x="188577" y="598311"/>
              </a:cxn>
              <a:cxn ang="0">
                <a:pos x="99724" y="598311"/>
              </a:cxn>
              <a:cxn ang="0">
                <a:pos x="0" y="498591"/>
              </a:cxn>
              <a:cxn ang="0">
                <a:pos x="0" y="498593"/>
              </a:cxn>
              <a:cxn ang="0">
                <a:pos x="0" y="349015"/>
              </a:cxn>
              <a:cxn ang="0">
                <a:pos x="0" y="349015"/>
              </a:cxn>
              <a:cxn ang="0">
                <a:pos x="0" y="99720"/>
              </a:cxn>
            </a:cxnLst>
            <a:pathLst>
              <a:path w="1950571" h="673100">
                <a:moveTo>
                  <a:pt x="0" y="99720"/>
                </a:moveTo>
                <a:cubicBezTo>
                  <a:pt x="0" y="44646"/>
                  <a:pt x="44646" y="0"/>
                  <a:pt x="99720" y="0"/>
                </a:cubicBezTo>
                <a:lnTo>
                  <a:pt x="188570" y="0"/>
                </a:lnTo>
                <a:lnTo>
                  <a:pt x="471425" y="0"/>
                </a:lnTo>
                <a:lnTo>
                  <a:pt x="1869901" y="9525"/>
                </a:lnTo>
                <a:cubicBezTo>
                  <a:pt x="1924975" y="9525"/>
                  <a:pt x="1950571" y="77984"/>
                  <a:pt x="1950571" y="133058"/>
                </a:cubicBezTo>
                <a:lnTo>
                  <a:pt x="1948189" y="481922"/>
                </a:lnTo>
                <a:cubicBezTo>
                  <a:pt x="1948189" y="536996"/>
                  <a:pt x="1901163" y="593549"/>
                  <a:pt x="1846089" y="593549"/>
                </a:cubicBezTo>
                <a:lnTo>
                  <a:pt x="471425" y="598311"/>
                </a:lnTo>
                <a:lnTo>
                  <a:pt x="330002" y="673100"/>
                </a:lnTo>
                <a:lnTo>
                  <a:pt x="188570" y="598311"/>
                </a:lnTo>
                <a:lnTo>
                  <a:pt x="99720" y="598311"/>
                </a:lnTo>
                <a:cubicBezTo>
                  <a:pt x="44646" y="598311"/>
                  <a:pt x="0" y="553665"/>
                  <a:pt x="0" y="498591"/>
                </a:cubicBezTo>
                <a:lnTo>
                  <a:pt x="0" y="498593"/>
                </a:lnTo>
                <a:lnTo>
                  <a:pt x="0" y="349015"/>
                </a:lnTo>
                <a:lnTo>
                  <a:pt x="0" y="99720"/>
                </a:lnTo>
                <a:close/>
              </a:path>
            </a:pathLst>
          </a:custGeom>
          <a:noFill/>
          <a:ln w="19050" cap="flat" cmpd="sng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37" name="矩形 71"/>
          <p:cNvSpPr/>
          <p:nvPr/>
        </p:nvSpPr>
        <p:spPr>
          <a:xfrm>
            <a:off x="387350" y="2509838"/>
            <a:ext cx="1852613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</a:rPr>
              <a:t>text-decoration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261938" y="3140075"/>
            <a:ext cx="87042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text-decoration</a:t>
            </a:r>
            <a:r>
              <a:rPr lang="zh-CN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用于设置文本的下划线，上划线，删除线等装饰效果</a:t>
            </a:r>
            <a:r>
              <a:rPr lang="zh-CN" altLang="en-US" dirty="0">
                <a:latin typeface="Arial" panose="020B0604020202020204" pitchFamily="34" charset="0"/>
              </a:rPr>
              <a:t>。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358775" y="3873500"/>
            <a:ext cx="8566150" cy="1898650"/>
          </a:xfrm>
          <a:prstGeom prst="rect">
            <a:avLst/>
          </a:prstGeom>
          <a:noFill/>
          <a:ln w="19050" cap="flat" cmpd="sng">
            <a:solidFill>
              <a:srgbClr val="00ACE6"/>
            </a:solidFill>
            <a:prstDash val="dashDot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p>
            <a:pPr marL="285750" indent="-285750" eaLnBrk="1" hangingPunct="1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其可用属性值如下：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none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：没有装饰（正常文本默认值）。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underline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：下划线。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overline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：上划线。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line-through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：删除线。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2460" y="6056630"/>
            <a:ext cx="7385685" cy="368300"/>
          </a:xfrm>
          <a:prstGeom prst="rect">
            <a:avLst/>
          </a:prstGeom>
          <a:solidFill>
            <a:schemeClr val="bg2"/>
          </a:solidFill>
        </p:spPr>
        <p:txBody>
          <a:bodyPr wrap="none" rtlCol="0" anchor="t">
            <a:spAutoFit/>
          </a:bodyPr>
          <a:p>
            <a:pPr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pc="-20" dirty="0">
                <a:latin typeface="PMingLiU"/>
                <a:cs typeface="PMingLiU"/>
                <a:sym typeface="+mn-ea"/>
              </a:rPr>
              <a:t>开发中会使</a:t>
            </a:r>
            <a:r>
              <a:rPr spc="15" dirty="0">
                <a:latin typeface="PMingLiU"/>
                <a:cs typeface="PMingLiU"/>
                <a:sym typeface="+mn-ea"/>
              </a:rPr>
              <a:t>用 </a:t>
            </a:r>
            <a:r>
              <a:rPr spc="13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text-</a:t>
            </a:r>
            <a:r>
              <a:rPr spc="16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decoration</a:t>
            </a:r>
            <a:r>
              <a:rPr spc="6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 : </a:t>
            </a:r>
            <a:r>
              <a:rPr spc="21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none</a:t>
            </a:r>
            <a:r>
              <a:rPr spc="65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 ; </a:t>
            </a:r>
            <a:r>
              <a:rPr spc="-20" dirty="0">
                <a:latin typeface="PMingLiU"/>
                <a:cs typeface="PMingLiU"/>
                <a:sym typeface="+mn-ea"/>
              </a:rPr>
              <a:t>清除</a:t>
            </a:r>
            <a:r>
              <a:rPr spc="265" dirty="0">
                <a:latin typeface="PMingLiU"/>
                <a:cs typeface="PMingLiU"/>
                <a:sym typeface="+mn-ea"/>
              </a:rPr>
              <a:t>a</a:t>
            </a:r>
            <a:r>
              <a:rPr spc="-20" dirty="0">
                <a:latin typeface="PMingLiU"/>
                <a:cs typeface="PMingLiU"/>
                <a:sym typeface="+mn-ea"/>
              </a:rPr>
              <a:t>标签默认的下划</a:t>
            </a:r>
            <a:r>
              <a:rPr spc="-50" dirty="0">
                <a:latin typeface="PMingLiU"/>
                <a:cs typeface="PMingLiU"/>
                <a:sym typeface="+mn-ea"/>
              </a:rPr>
              <a:t>线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75741" y="1379982"/>
            <a:ext cx="5562600" cy="1485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690" y="958850"/>
            <a:ext cx="15392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ts val="100"/>
              </a:spcBef>
            </a:pPr>
            <a:r>
              <a:rPr sz="18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本样式总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结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62610" y="3050540"/>
            <a:ext cx="7143115" cy="315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</a:t>
            </a:r>
            <a:r>
              <a:rPr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平居中方法总</a:t>
            </a:r>
            <a:r>
              <a:rPr b="1" spc="-2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结 </a:t>
            </a:r>
            <a:r>
              <a:rPr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text-</a:t>
            </a:r>
            <a:r>
              <a:rPr b="1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align</a:t>
            </a:r>
            <a:r>
              <a:rPr b="1" spc="1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: </a:t>
            </a:r>
            <a:r>
              <a:rPr b="1" spc="-1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center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tabLst>
                <a:tab pos="393065" algn="l"/>
              </a:tabLst>
            </a:pPr>
            <a:r>
              <a:rPr sz="1600" spc="-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</a:t>
            </a:r>
            <a:r>
              <a:rPr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</a:t>
            </a:r>
            <a:r>
              <a:rPr sz="1600" spc="150" dirty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text-</a:t>
            </a:r>
            <a:r>
              <a:rPr sz="1600" spc="165" dirty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align</a:t>
            </a:r>
            <a:r>
              <a:rPr sz="1600" spc="80" dirty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: </a:t>
            </a:r>
            <a:r>
              <a:rPr sz="1600" spc="175" dirty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center</a:t>
            </a:r>
            <a:r>
              <a:rPr sz="1600" spc="10" dirty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能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让那些元素水平居中</a:t>
            </a:r>
            <a:r>
              <a:rPr sz="1600" spc="-50" dirty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600" spc="9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sz="1600" spc="-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文本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00000"/>
              </a:lnSpc>
              <a:spcBef>
                <a:spcPts val="1175"/>
              </a:spcBef>
              <a:tabLst>
                <a:tab pos="752475" algn="l"/>
              </a:tabLst>
            </a:pPr>
            <a:r>
              <a:rPr sz="1600" spc="9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sz="1600" spc="2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span</a:t>
            </a:r>
            <a:r>
              <a:rPr sz="1600" spc="-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标签</a:t>
            </a:r>
            <a:r>
              <a:rPr sz="1600" spc="-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1600" spc="26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sz="1600" spc="-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标签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lnSpc>
                <a:spcPct val="100000"/>
              </a:lnSpc>
              <a:spcBef>
                <a:spcPts val="1175"/>
              </a:spcBef>
              <a:tabLst>
                <a:tab pos="752475" algn="l"/>
              </a:tabLst>
            </a:pPr>
            <a:r>
              <a:rPr sz="1600" spc="9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sz="1600" spc="14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input</a:t>
            </a:r>
            <a:r>
              <a:rPr sz="1600" spc="-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标签</a:t>
            </a:r>
            <a:r>
              <a:rPr sz="1600" spc="-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1600" spc="1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img</a:t>
            </a:r>
            <a:r>
              <a:rPr sz="1600" spc="-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标签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305"/>
              </a:spcBef>
              <a:tabLst>
                <a:tab pos="393065" algn="l"/>
              </a:tabLst>
            </a:pPr>
            <a:r>
              <a:rPr sz="1600" spc="-10" dirty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注意点</a:t>
            </a:r>
            <a:r>
              <a:rPr sz="1600" spc="-50" dirty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600" spc="9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sz="1600" spc="-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如果需要让以上元素水平居中</a:t>
            </a:r>
            <a:r>
              <a:rPr sz="1600" spc="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 </a:t>
            </a:r>
            <a:r>
              <a:rPr sz="1600" spc="13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text-</a:t>
            </a:r>
            <a:r>
              <a:rPr sz="1600" spc="14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align</a:t>
            </a:r>
            <a:r>
              <a:rPr sz="1600" spc="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: </a:t>
            </a:r>
            <a:r>
              <a:rPr sz="1600" spc="15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center</a:t>
            </a:r>
            <a:r>
              <a:rPr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需</a:t>
            </a:r>
            <a:r>
              <a:rPr sz="1600" spc="-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要给以上元素</a:t>
            </a:r>
            <a:r>
              <a:rPr sz="1600" spc="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 </a:t>
            </a:r>
            <a:r>
              <a:rPr sz="1600" spc="-20" dirty="0">
                <a:solidFill>
                  <a:srgbClr val="AC2B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父元</a:t>
            </a:r>
            <a:r>
              <a:rPr sz="1600" spc="15" dirty="0">
                <a:solidFill>
                  <a:srgbClr val="AC2B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素 </a:t>
            </a:r>
            <a:r>
              <a:rPr sz="1600" spc="-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301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3019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文本外观属性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012" name="圆角矩形标注 49"/>
          <p:cNvSpPr/>
          <p:nvPr/>
        </p:nvSpPr>
        <p:spPr>
          <a:xfrm>
            <a:off x="346075" y="2417763"/>
            <a:ext cx="1951038" cy="673100"/>
          </a:xfrm>
          <a:custGeom>
            <a:avLst/>
            <a:gdLst/>
            <a:ahLst/>
            <a:cxnLst>
              <a:cxn ang="0">
                <a:pos x="0" y="99720"/>
              </a:cxn>
              <a:cxn ang="0">
                <a:pos x="99724" y="0"/>
              </a:cxn>
              <a:cxn ang="0">
                <a:pos x="188577" y="0"/>
              </a:cxn>
              <a:cxn ang="0">
                <a:pos x="188577" y="0"/>
              </a:cxn>
              <a:cxn ang="0">
                <a:pos x="471444" y="0"/>
              </a:cxn>
              <a:cxn ang="0">
                <a:pos x="1869975" y="9525"/>
              </a:cxn>
              <a:cxn ang="0">
                <a:pos x="1950648" y="133058"/>
              </a:cxn>
              <a:cxn ang="0">
                <a:pos x="1948266" y="481922"/>
              </a:cxn>
              <a:cxn ang="0">
                <a:pos x="1846162" y="593549"/>
              </a:cxn>
              <a:cxn ang="0">
                <a:pos x="471444" y="598311"/>
              </a:cxn>
              <a:cxn ang="0">
                <a:pos x="330015" y="673100"/>
              </a:cxn>
              <a:cxn ang="0">
                <a:pos x="188577" y="598311"/>
              </a:cxn>
              <a:cxn ang="0">
                <a:pos x="99724" y="598311"/>
              </a:cxn>
              <a:cxn ang="0">
                <a:pos x="0" y="498591"/>
              </a:cxn>
              <a:cxn ang="0">
                <a:pos x="0" y="498593"/>
              </a:cxn>
              <a:cxn ang="0">
                <a:pos x="0" y="349015"/>
              </a:cxn>
              <a:cxn ang="0">
                <a:pos x="0" y="349015"/>
              </a:cxn>
              <a:cxn ang="0">
                <a:pos x="0" y="99720"/>
              </a:cxn>
            </a:cxnLst>
            <a:pathLst>
              <a:path w="1950571" h="673100">
                <a:moveTo>
                  <a:pt x="0" y="99720"/>
                </a:moveTo>
                <a:cubicBezTo>
                  <a:pt x="0" y="44646"/>
                  <a:pt x="44646" y="0"/>
                  <a:pt x="99720" y="0"/>
                </a:cubicBezTo>
                <a:lnTo>
                  <a:pt x="188570" y="0"/>
                </a:lnTo>
                <a:lnTo>
                  <a:pt x="471425" y="0"/>
                </a:lnTo>
                <a:lnTo>
                  <a:pt x="1869901" y="9525"/>
                </a:lnTo>
                <a:cubicBezTo>
                  <a:pt x="1924975" y="9525"/>
                  <a:pt x="1950571" y="77984"/>
                  <a:pt x="1950571" y="133058"/>
                </a:cubicBezTo>
                <a:lnTo>
                  <a:pt x="1948189" y="481922"/>
                </a:lnTo>
                <a:cubicBezTo>
                  <a:pt x="1948189" y="536996"/>
                  <a:pt x="1901163" y="593549"/>
                  <a:pt x="1846089" y="593549"/>
                </a:cubicBezTo>
                <a:lnTo>
                  <a:pt x="471425" y="598311"/>
                </a:lnTo>
                <a:lnTo>
                  <a:pt x="330002" y="673100"/>
                </a:lnTo>
                <a:lnTo>
                  <a:pt x="188570" y="598311"/>
                </a:lnTo>
                <a:lnTo>
                  <a:pt x="99720" y="598311"/>
                </a:lnTo>
                <a:cubicBezTo>
                  <a:pt x="44646" y="598311"/>
                  <a:pt x="0" y="553665"/>
                  <a:pt x="0" y="498591"/>
                </a:cubicBezTo>
                <a:lnTo>
                  <a:pt x="0" y="498593"/>
                </a:lnTo>
                <a:lnTo>
                  <a:pt x="0" y="349015"/>
                </a:lnTo>
                <a:lnTo>
                  <a:pt x="0" y="99720"/>
                </a:lnTo>
                <a:close/>
              </a:path>
            </a:pathLst>
          </a:custGeom>
          <a:noFill/>
          <a:ln w="19050" cap="flat" cmpd="sng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3" name="矩形 68"/>
          <p:cNvSpPr/>
          <p:nvPr/>
        </p:nvSpPr>
        <p:spPr>
          <a:xfrm>
            <a:off x="444500" y="2509838"/>
            <a:ext cx="17494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</a:rPr>
              <a:t>text-transform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261938" y="3084513"/>
            <a:ext cx="87042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text-transform</a:t>
            </a:r>
            <a:r>
              <a:rPr lang="zh-CN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用于控制英文字符的大小写</a:t>
            </a:r>
            <a:r>
              <a:rPr lang="zh-CN" altLang="zh-CN" dirty="0">
                <a:latin typeface="Arial" panose="020B0604020202020204" pitchFamily="34" charset="0"/>
              </a:rPr>
              <a:t>。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358775" y="3817938"/>
            <a:ext cx="8566150" cy="1898650"/>
          </a:xfrm>
          <a:prstGeom prst="rect">
            <a:avLst/>
          </a:prstGeom>
          <a:noFill/>
          <a:ln w="19050" cap="flat" cmpd="sng">
            <a:solidFill>
              <a:srgbClr val="00ACE6"/>
            </a:solidFill>
            <a:prstDash val="dashDot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p>
            <a:pPr marL="285750" indent="-285750" eaLnBrk="1" hangingPunct="1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其可用属性值如下：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none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：不转换（默认值）。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capitalize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：首字母大写。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uppercase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：全部字符转换为大写。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lowercase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：全部字符转换为小写。</a:t>
            </a:r>
            <a:endParaRPr lang="zh-CN" altLang="zh-CN" sz="1600" dirty="0">
              <a:solidFill>
                <a:srgbClr val="009E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6083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6091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文本外观属性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6084" name="圆角矩形标注 49"/>
          <p:cNvSpPr/>
          <p:nvPr/>
        </p:nvSpPr>
        <p:spPr>
          <a:xfrm>
            <a:off x="339725" y="2395538"/>
            <a:ext cx="1951038" cy="673100"/>
          </a:xfrm>
          <a:custGeom>
            <a:avLst/>
            <a:gdLst/>
            <a:ahLst/>
            <a:cxnLst>
              <a:cxn ang="0">
                <a:pos x="0" y="99720"/>
              </a:cxn>
              <a:cxn ang="0">
                <a:pos x="99724" y="0"/>
              </a:cxn>
              <a:cxn ang="0">
                <a:pos x="188577" y="0"/>
              </a:cxn>
              <a:cxn ang="0">
                <a:pos x="188577" y="0"/>
              </a:cxn>
              <a:cxn ang="0">
                <a:pos x="471444" y="0"/>
              </a:cxn>
              <a:cxn ang="0">
                <a:pos x="1869975" y="9525"/>
              </a:cxn>
              <a:cxn ang="0">
                <a:pos x="1950648" y="133058"/>
              </a:cxn>
              <a:cxn ang="0">
                <a:pos x="1948266" y="481922"/>
              </a:cxn>
              <a:cxn ang="0">
                <a:pos x="1846162" y="593549"/>
              </a:cxn>
              <a:cxn ang="0">
                <a:pos x="471444" y="598311"/>
              </a:cxn>
              <a:cxn ang="0">
                <a:pos x="330015" y="673100"/>
              </a:cxn>
              <a:cxn ang="0">
                <a:pos x="188577" y="598311"/>
              </a:cxn>
              <a:cxn ang="0">
                <a:pos x="99724" y="598311"/>
              </a:cxn>
              <a:cxn ang="0">
                <a:pos x="0" y="498591"/>
              </a:cxn>
              <a:cxn ang="0">
                <a:pos x="0" y="498593"/>
              </a:cxn>
              <a:cxn ang="0">
                <a:pos x="0" y="349015"/>
              </a:cxn>
              <a:cxn ang="0">
                <a:pos x="0" y="349015"/>
              </a:cxn>
              <a:cxn ang="0">
                <a:pos x="0" y="99720"/>
              </a:cxn>
            </a:cxnLst>
            <a:pathLst>
              <a:path w="1950571" h="673100">
                <a:moveTo>
                  <a:pt x="0" y="99720"/>
                </a:moveTo>
                <a:cubicBezTo>
                  <a:pt x="0" y="44646"/>
                  <a:pt x="44646" y="0"/>
                  <a:pt x="99720" y="0"/>
                </a:cubicBezTo>
                <a:lnTo>
                  <a:pt x="188570" y="0"/>
                </a:lnTo>
                <a:lnTo>
                  <a:pt x="471425" y="0"/>
                </a:lnTo>
                <a:lnTo>
                  <a:pt x="1869901" y="9525"/>
                </a:lnTo>
                <a:cubicBezTo>
                  <a:pt x="1924975" y="9525"/>
                  <a:pt x="1950571" y="77984"/>
                  <a:pt x="1950571" y="133058"/>
                </a:cubicBezTo>
                <a:lnTo>
                  <a:pt x="1948189" y="481922"/>
                </a:lnTo>
                <a:cubicBezTo>
                  <a:pt x="1948189" y="536996"/>
                  <a:pt x="1901163" y="593549"/>
                  <a:pt x="1846089" y="593549"/>
                </a:cubicBezTo>
                <a:lnTo>
                  <a:pt x="471425" y="598311"/>
                </a:lnTo>
                <a:lnTo>
                  <a:pt x="330002" y="673100"/>
                </a:lnTo>
                <a:lnTo>
                  <a:pt x="188570" y="598311"/>
                </a:lnTo>
                <a:lnTo>
                  <a:pt x="99720" y="598311"/>
                </a:lnTo>
                <a:cubicBezTo>
                  <a:pt x="44646" y="598311"/>
                  <a:pt x="0" y="553665"/>
                  <a:pt x="0" y="498591"/>
                </a:cubicBezTo>
                <a:lnTo>
                  <a:pt x="0" y="498593"/>
                </a:lnTo>
                <a:lnTo>
                  <a:pt x="0" y="349015"/>
                </a:lnTo>
                <a:lnTo>
                  <a:pt x="0" y="99720"/>
                </a:lnTo>
                <a:close/>
              </a:path>
            </a:pathLst>
          </a:custGeom>
          <a:noFill/>
          <a:ln w="19050" cap="flat" cmpd="sng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85" name="矩形 77"/>
          <p:cNvSpPr/>
          <p:nvPr/>
        </p:nvSpPr>
        <p:spPr>
          <a:xfrm>
            <a:off x="590550" y="2424113"/>
            <a:ext cx="1506538" cy="4556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</a:rPr>
              <a:t>white-space</a:t>
            </a:r>
            <a:endParaRPr lang="zh-CN" altLang="en-US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261938" y="3062288"/>
            <a:ext cx="87042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white-space</a:t>
            </a:r>
            <a:r>
              <a:rPr lang="zh-CN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可设置空白符的处理方式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358775" y="3821113"/>
            <a:ext cx="8566150" cy="1941512"/>
          </a:xfrm>
          <a:prstGeom prst="rect">
            <a:avLst/>
          </a:prstGeom>
          <a:noFill/>
          <a:ln w="19050" cap="flat" cmpd="sng">
            <a:solidFill>
              <a:srgbClr val="00ACE6"/>
            </a:solidFill>
            <a:prstDash val="dashDot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p>
            <a:pPr marL="285750" indent="-285750"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其属性值如下：</a:t>
            </a:r>
            <a:endParaRPr lang="zh-CN" altLang="en-US" sz="1600" b="1" dirty="0">
              <a:solidFill>
                <a:srgbClr val="00AC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normal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：常规（默认值），文本中的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空格、空行无效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，满行（到达区域边界）后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自动换行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：预格式化，按文档的书写格式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保留空格、空行原样显示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nowrap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空格空行无效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，强制文本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不能换行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，除非遇到换行标签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&lt;br /&gt;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。内容超出元素的边界也不换行，若超出浏览器页面则会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自动增加滚动条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39470" y="1691005"/>
            <a:ext cx="59594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overflow 属性可以控制内容溢出元素框时在对应的元素区间内添加滚动条。</a:t>
            </a:r>
            <a:endParaRPr lang="zh-CN" altLang="en-US"/>
          </a:p>
          <a:p>
            <a:r>
              <a:rPr lang="zh-CN" altLang="en-US"/>
              <a:t>overflow属性有以下值：</a:t>
            </a:r>
            <a:endParaRPr lang="zh-CN" altLang="en-US"/>
          </a:p>
        </p:txBody>
      </p:sp>
      <p:sp>
        <p:nvSpPr>
          <p:cNvPr id="47108" name="圆角矩形标注 49"/>
          <p:cNvSpPr/>
          <p:nvPr/>
        </p:nvSpPr>
        <p:spPr>
          <a:xfrm>
            <a:off x="445770" y="1047115"/>
            <a:ext cx="1730375" cy="673100"/>
          </a:xfrm>
          <a:custGeom>
            <a:avLst/>
            <a:gdLst/>
            <a:ahLst/>
            <a:cxnLst>
              <a:cxn ang="0">
                <a:pos x="0" y="99720"/>
              </a:cxn>
              <a:cxn ang="0">
                <a:pos x="88499" y="0"/>
              </a:cxn>
              <a:cxn ang="0">
                <a:pos x="167351" y="0"/>
              </a:cxn>
              <a:cxn ang="0">
                <a:pos x="167351" y="0"/>
              </a:cxn>
              <a:cxn ang="0">
                <a:pos x="418379" y="0"/>
              </a:cxn>
              <a:cxn ang="0">
                <a:pos x="1659493" y="9525"/>
              </a:cxn>
              <a:cxn ang="0">
                <a:pos x="1731086" y="133058"/>
              </a:cxn>
              <a:cxn ang="0">
                <a:pos x="1728972" y="481922"/>
              </a:cxn>
              <a:cxn ang="0">
                <a:pos x="1638361" y="593549"/>
              </a:cxn>
              <a:cxn ang="0">
                <a:pos x="418379" y="598311"/>
              </a:cxn>
              <a:cxn ang="0">
                <a:pos x="292869" y="673100"/>
              </a:cxn>
              <a:cxn ang="0">
                <a:pos x="167351" y="598311"/>
              </a:cxn>
              <a:cxn ang="0">
                <a:pos x="88499" y="598311"/>
              </a:cxn>
              <a:cxn ang="0">
                <a:pos x="0" y="498591"/>
              </a:cxn>
              <a:cxn ang="0">
                <a:pos x="0" y="498593"/>
              </a:cxn>
              <a:cxn ang="0">
                <a:pos x="0" y="349015"/>
              </a:cxn>
              <a:cxn ang="0">
                <a:pos x="0" y="349015"/>
              </a:cxn>
              <a:cxn ang="0">
                <a:pos x="0" y="99720"/>
              </a:cxn>
            </a:cxnLst>
            <a:pathLst>
              <a:path w="1950571" h="673100">
                <a:moveTo>
                  <a:pt x="0" y="99720"/>
                </a:moveTo>
                <a:cubicBezTo>
                  <a:pt x="0" y="44646"/>
                  <a:pt x="44646" y="0"/>
                  <a:pt x="99720" y="0"/>
                </a:cubicBezTo>
                <a:lnTo>
                  <a:pt x="188570" y="0"/>
                </a:lnTo>
                <a:lnTo>
                  <a:pt x="471425" y="0"/>
                </a:lnTo>
                <a:lnTo>
                  <a:pt x="1869901" y="9525"/>
                </a:lnTo>
                <a:cubicBezTo>
                  <a:pt x="1924975" y="9525"/>
                  <a:pt x="1950571" y="77984"/>
                  <a:pt x="1950571" y="133058"/>
                </a:cubicBezTo>
                <a:lnTo>
                  <a:pt x="1948189" y="481922"/>
                </a:lnTo>
                <a:cubicBezTo>
                  <a:pt x="1948189" y="536996"/>
                  <a:pt x="1901163" y="593549"/>
                  <a:pt x="1846089" y="593549"/>
                </a:cubicBezTo>
                <a:lnTo>
                  <a:pt x="471425" y="598311"/>
                </a:lnTo>
                <a:lnTo>
                  <a:pt x="330002" y="673100"/>
                </a:lnTo>
                <a:lnTo>
                  <a:pt x="188570" y="598311"/>
                </a:lnTo>
                <a:lnTo>
                  <a:pt x="99720" y="598311"/>
                </a:lnTo>
                <a:cubicBezTo>
                  <a:pt x="44646" y="598311"/>
                  <a:pt x="0" y="553665"/>
                  <a:pt x="0" y="498591"/>
                </a:cubicBezTo>
                <a:lnTo>
                  <a:pt x="0" y="498593"/>
                </a:lnTo>
                <a:lnTo>
                  <a:pt x="0" y="349015"/>
                </a:lnTo>
                <a:lnTo>
                  <a:pt x="0" y="99720"/>
                </a:lnTo>
                <a:close/>
              </a:path>
            </a:pathLst>
          </a:custGeom>
          <a:noFill/>
          <a:ln w="19050" cap="flat" cmpd="sng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0885" y="1199515"/>
            <a:ext cx="1033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overflow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930" y="2919095"/>
            <a:ext cx="7298690" cy="270446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813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8139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文本外观属性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8132" name="圆角矩形标注 49"/>
          <p:cNvSpPr/>
          <p:nvPr/>
        </p:nvSpPr>
        <p:spPr>
          <a:xfrm>
            <a:off x="339725" y="2406650"/>
            <a:ext cx="1668463" cy="673100"/>
          </a:xfrm>
          <a:custGeom>
            <a:avLst/>
            <a:gdLst/>
            <a:ahLst/>
            <a:cxnLst>
              <a:cxn ang="0">
                <a:pos x="0" y="99720"/>
              </a:cxn>
              <a:cxn ang="0">
                <a:pos x="85325" y="0"/>
              </a:cxn>
              <a:cxn ang="0">
                <a:pos x="161350" y="0"/>
              </a:cxn>
              <a:cxn ang="0">
                <a:pos x="161350" y="0"/>
              </a:cxn>
              <a:cxn ang="0">
                <a:pos x="403375" y="0"/>
              </a:cxn>
              <a:cxn ang="0">
                <a:pos x="1599982" y="9525"/>
              </a:cxn>
              <a:cxn ang="0">
                <a:pos x="1669007" y="133058"/>
              </a:cxn>
              <a:cxn ang="0">
                <a:pos x="1666969" y="481922"/>
              </a:cxn>
              <a:cxn ang="0">
                <a:pos x="1579607" y="593549"/>
              </a:cxn>
              <a:cxn ang="0">
                <a:pos x="403375" y="598311"/>
              </a:cxn>
              <a:cxn ang="0">
                <a:pos x="282366" y="673100"/>
              </a:cxn>
              <a:cxn ang="0">
                <a:pos x="161350" y="598311"/>
              </a:cxn>
              <a:cxn ang="0">
                <a:pos x="85325" y="598311"/>
              </a:cxn>
              <a:cxn ang="0">
                <a:pos x="0" y="498591"/>
              </a:cxn>
              <a:cxn ang="0">
                <a:pos x="0" y="498593"/>
              </a:cxn>
              <a:cxn ang="0">
                <a:pos x="0" y="349015"/>
              </a:cxn>
              <a:cxn ang="0">
                <a:pos x="0" y="349015"/>
              </a:cxn>
              <a:cxn ang="0">
                <a:pos x="0" y="99720"/>
              </a:cxn>
            </a:cxnLst>
            <a:pathLst>
              <a:path w="1950571" h="673100">
                <a:moveTo>
                  <a:pt x="0" y="99720"/>
                </a:moveTo>
                <a:cubicBezTo>
                  <a:pt x="0" y="44646"/>
                  <a:pt x="44646" y="0"/>
                  <a:pt x="99720" y="0"/>
                </a:cubicBezTo>
                <a:lnTo>
                  <a:pt x="188570" y="0"/>
                </a:lnTo>
                <a:lnTo>
                  <a:pt x="471425" y="0"/>
                </a:lnTo>
                <a:lnTo>
                  <a:pt x="1869901" y="9525"/>
                </a:lnTo>
                <a:cubicBezTo>
                  <a:pt x="1924975" y="9525"/>
                  <a:pt x="1950571" y="77984"/>
                  <a:pt x="1950571" y="133058"/>
                </a:cubicBezTo>
                <a:lnTo>
                  <a:pt x="1948189" y="481922"/>
                </a:lnTo>
                <a:cubicBezTo>
                  <a:pt x="1948189" y="536996"/>
                  <a:pt x="1901163" y="593549"/>
                  <a:pt x="1846089" y="593549"/>
                </a:cubicBezTo>
                <a:lnTo>
                  <a:pt x="471425" y="598311"/>
                </a:lnTo>
                <a:lnTo>
                  <a:pt x="330002" y="673100"/>
                </a:lnTo>
                <a:lnTo>
                  <a:pt x="188570" y="598311"/>
                </a:lnTo>
                <a:lnTo>
                  <a:pt x="99720" y="598311"/>
                </a:lnTo>
                <a:cubicBezTo>
                  <a:pt x="44646" y="598311"/>
                  <a:pt x="0" y="553665"/>
                  <a:pt x="0" y="498591"/>
                </a:cubicBezTo>
                <a:lnTo>
                  <a:pt x="0" y="498593"/>
                </a:lnTo>
                <a:lnTo>
                  <a:pt x="0" y="349015"/>
                </a:lnTo>
                <a:lnTo>
                  <a:pt x="0" y="99720"/>
                </a:lnTo>
                <a:close/>
              </a:path>
            </a:pathLst>
          </a:custGeom>
          <a:noFill/>
          <a:ln w="19050" cap="flat" cmpd="sng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8133" name="矩形 71"/>
          <p:cNvSpPr/>
          <p:nvPr/>
        </p:nvSpPr>
        <p:spPr>
          <a:xfrm>
            <a:off x="354013" y="2498725"/>
            <a:ext cx="16208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</a:rPr>
              <a:t>text-overflow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261938" y="3062288"/>
            <a:ext cx="8704262" cy="1154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text-overflow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属性用于处理溢出的文本。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358775" y="3922713"/>
            <a:ext cx="8566150" cy="833437"/>
          </a:xfrm>
          <a:prstGeom prst="rect">
            <a:avLst/>
          </a:prstGeom>
          <a:noFill/>
          <a:ln w="19050" cap="flat" cmpd="sng">
            <a:solidFill>
              <a:srgbClr val="00ACE6"/>
            </a:solidFill>
            <a:prstDash val="dashDot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：修剪溢出文本，不显示省略标签“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ellipsis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：用省略标签“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替代被修剪文本，省略标签插入的位置是最后一个字符。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710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7115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文本外观属性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7108" name="圆角矩形标注 49"/>
          <p:cNvSpPr/>
          <p:nvPr/>
        </p:nvSpPr>
        <p:spPr>
          <a:xfrm>
            <a:off x="346075" y="2406650"/>
            <a:ext cx="1730375" cy="673100"/>
          </a:xfrm>
          <a:custGeom>
            <a:avLst/>
            <a:gdLst/>
            <a:ahLst/>
            <a:cxnLst>
              <a:cxn ang="0">
                <a:pos x="0" y="99720"/>
              </a:cxn>
              <a:cxn ang="0">
                <a:pos x="88499" y="0"/>
              </a:cxn>
              <a:cxn ang="0">
                <a:pos x="167351" y="0"/>
              </a:cxn>
              <a:cxn ang="0">
                <a:pos x="167351" y="0"/>
              </a:cxn>
              <a:cxn ang="0">
                <a:pos x="418379" y="0"/>
              </a:cxn>
              <a:cxn ang="0">
                <a:pos x="1659493" y="9525"/>
              </a:cxn>
              <a:cxn ang="0">
                <a:pos x="1731086" y="133058"/>
              </a:cxn>
              <a:cxn ang="0">
                <a:pos x="1728972" y="481922"/>
              </a:cxn>
              <a:cxn ang="0">
                <a:pos x="1638361" y="593549"/>
              </a:cxn>
              <a:cxn ang="0">
                <a:pos x="418379" y="598311"/>
              </a:cxn>
              <a:cxn ang="0">
                <a:pos x="292869" y="673100"/>
              </a:cxn>
              <a:cxn ang="0">
                <a:pos x="167351" y="598311"/>
              </a:cxn>
              <a:cxn ang="0">
                <a:pos x="88499" y="598311"/>
              </a:cxn>
              <a:cxn ang="0">
                <a:pos x="0" y="498591"/>
              </a:cxn>
              <a:cxn ang="0">
                <a:pos x="0" y="498593"/>
              </a:cxn>
              <a:cxn ang="0">
                <a:pos x="0" y="349015"/>
              </a:cxn>
              <a:cxn ang="0">
                <a:pos x="0" y="349015"/>
              </a:cxn>
              <a:cxn ang="0">
                <a:pos x="0" y="99720"/>
              </a:cxn>
            </a:cxnLst>
            <a:pathLst>
              <a:path w="1950571" h="673100">
                <a:moveTo>
                  <a:pt x="0" y="99720"/>
                </a:moveTo>
                <a:cubicBezTo>
                  <a:pt x="0" y="44646"/>
                  <a:pt x="44646" y="0"/>
                  <a:pt x="99720" y="0"/>
                </a:cubicBezTo>
                <a:lnTo>
                  <a:pt x="188570" y="0"/>
                </a:lnTo>
                <a:lnTo>
                  <a:pt x="471425" y="0"/>
                </a:lnTo>
                <a:lnTo>
                  <a:pt x="1869901" y="9525"/>
                </a:lnTo>
                <a:cubicBezTo>
                  <a:pt x="1924975" y="9525"/>
                  <a:pt x="1950571" y="77984"/>
                  <a:pt x="1950571" y="133058"/>
                </a:cubicBezTo>
                <a:lnTo>
                  <a:pt x="1948189" y="481922"/>
                </a:lnTo>
                <a:cubicBezTo>
                  <a:pt x="1948189" y="536996"/>
                  <a:pt x="1901163" y="593549"/>
                  <a:pt x="1846089" y="593549"/>
                </a:cubicBezTo>
                <a:lnTo>
                  <a:pt x="471425" y="598311"/>
                </a:lnTo>
                <a:lnTo>
                  <a:pt x="330002" y="673100"/>
                </a:lnTo>
                <a:lnTo>
                  <a:pt x="188570" y="598311"/>
                </a:lnTo>
                <a:lnTo>
                  <a:pt x="99720" y="598311"/>
                </a:lnTo>
                <a:cubicBezTo>
                  <a:pt x="44646" y="598311"/>
                  <a:pt x="0" y="553665"/>
                  <a:pt x="0" y="498591"/>
                </a:cubicBezTo>
                <a:lnTo>
                  <a:pt x="0" y="498593"/>
                </a:lnTo>
                <a:lnTo>
                  <a:pt x="0" y="349015"/>
                </a:lnTo>
                <a:lnTo>
                  <a:pt x="0" y="99720"/>
                </a:lnTo>
                <a:close/>
              </a:path>
            </a:pathLst>
          </a:custGeom>
          <a:noFill/>
          <a:ln w="19050" cap="flat" cmpd="sng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09" name="矩形 68"/>
          <p:cNvSpPr/>
          <p:nvPr/>
        </p:nvSpPr>
        <p:spPr>
          <a:xfrm>
            <a:off x="444500" y="2498725"/>
            <a:ext cx="15319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</a:rPr>
              <a:t>text-shadow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261938" y="3062288"/>
            <a:ext cx="8704262" cy="1154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text-shadow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可以为页面中的文本添加阴影效果。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58775" y="3922713"/>
            <a:ext cx="8566150" cy="1158875"/>
          </a:xfrm>
          <a:prstGeom prst="rect">
            <a:avLst/>
          </a:prstGeom>
          <a:noFill/>
          <a:ln w="19050">
            <a:solidFill>
              <a:srgbClr val="00ACE6"/>
            </a:solidFill>
            <a:prstDash val="dash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C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h-shadow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用于设置水平阴影的距离，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v-shadow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用于设置垂直阴影的距离，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blur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用于设置模糊半径，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color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用于设置阴影颜色。</a:t>
            </a:r>
            <a:endParaRPr kumimoji="0" lang="zh-CN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175" name="TextBox 359"/>
          <p:cNvSpPr txBox="1"/>
          <p:nvPr/>
        </p:nvSpPr>
        <p:spPr>
          <a:xfrm>
            <a:off x="3128963" y="1700213"/>
            <a:ext cx="52863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3.5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高级特性</a:t>
            </a:r>
            <a:endParaRPr lang="zh-CN" altLang="en-US" sz="2800" b="1" dirty="0">
              <a:solidFill>
                <a:srgbClr val="009E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6" name="Picture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3" y="1885950"/>
            <a:ext cx="1622425" cy="520700"/>
          </a:xfrm>
          <a:prstGeom prst="rect">
            <a:avLst/>
          </a:prstGeom>
          <a:noFill/>
          <a:ln w="28575">
            <a:noFill/>
          </a:ln>
        </p:spPr>
      </p:pic>
      <p:grpSp>
        <p:nvGrpSpPr>
          <p:cNvPr id="7177" name="组合 311"/>
          <p:cNvGrpSpPr/>
          <p:nvPr/>
        </p:nvGrpSpPr>
        <p:grpSpPr>
          <a:xfrm>
            <a:off x="1106488" y="2987675"/>
            <a:ext cx="7629525" cy="668338"/>
            <a:chOff x="1029300" y="5045322"/>
            <a:chExt cx="7628925" cy="669008"/>
          </a:xfrm>
        </p:grpSpPr>
        <p:grpSp>
          <p:nvGrpSpPr>
            <p:cNvPr id="7207" name="组合 345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44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7213" name="组合 351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46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47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6"/>
                  <a:ext cx="5689152" cy="4904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40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grpSp>
          <p:nvGrpSpPr>
            <p:cNvPr id="7209" name="组合 347"/>
            <p:cNvGrpSpPr/>
            <p:nvPr/>
          </p:nvGrpSpPr>
          <p:grpSpPr>
            <a:xfrm>
              <a:off x="1029300" y="5045322"/>
              <a:ext cx="635025" cy="637257"/>
              <a:chOff x="1098627" y="4776118"/>
              <a:chExt cx="903287" cy="906462"/>
            </a:xfrm>
          </p:grpSpPr>
          <p:sp>
            <p:nvSpPr>
              <p:cNvPr id="42" name="Oval 148"/>
              <p:cNvSpPr>
                <a:spLocks noChangeArrowheads="1"/>
              </p:cNvSpPr>
              <p:nvPr/>
            </p:nvSpPr>
            <p:spPr bwMode="auto">
              <a:xfrm>
                <a:off x="1098627" y="4776118"/>
                <a:ext cx="903180" cy="90641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43" name="Oval 151"/>
              <p:cNvSpPr>
                <a:spLocks noChangeArrowheads="1"/>
              </p:cNvSpPr>
              <p:nvPr/>
            </p:nvSpPr>
            <p:spPr bwMode="auto">
              <a:xfrm>
                <a:off x="1414740" y="4803243"/>
                <a:ext cx="241600" cy="24186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</p:grpSp>
      <p:grpSp>
        <p:nvGrpSpPr>
          <p:cNvPr id="7178" name="组合 313"/>
          <p:cNvGrpSpPr/>
          <p:nvPr/>
        </p:nvGrpSpPr>
        <p:grpSpPr>
          <a:xfrm>
            <a:off x="1328738" y="3713163"/>
            <a:ext cx="7407275" cy="668337"/>
            <a:chOff x="1252258" y="5045323"/>
            <a:chExt cx="7405967" cy="669007"/>
          </a:xfrm>
        </p:grpSpPr>
        <p:grpSp>
          <p:nvGrpSpPr>
            <p:cNvPr id="7200" name="组合 338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52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7204" name="组合 342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54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55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50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51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7179" name="组合 314"/>
          <p:cNvGrpSpPr/>
          <p:nvPr/>
        </p:nvGrpSpPr>
        <p:grpSpPr>
          <a:xfrm>
            <a:off x="1328738" y="4438650"/>
            <a:ext cx="7407275" cy="668338"/>
            <a:chOff x="1252258" y="5045323"/>
            <a:chExt cx="7405967" cy="669007"/>
          </a:xfrm>
        </p:grpSpPr>
        <p:grpSp>
          <p:nvGrpSpPr>
            <p:cNvPr id="7193" name="组合 331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60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0"/>
                <a:ext cx="5807637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7197" name="组合 335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62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63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7"/>
                  <a:ext cx="5690183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58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59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7180" name="组合 315"/>
          <p:cNvGrpSpPr/>
          <p:nvPr/>
        </p:nvGrpSpPr>
        <p:grpSpPr>
          <a:xfrm>
            <a:off x="1112838" y="3690938"/>
            <a:ext cx="635000" cy="638175"/>
            <a:chOff x="1190461" y="2772022"/>
            <a:chExt cx="635025" cy="637257"/>
          </a:xfrm>
        </p:grpSpPr>
        <p:sp>
          <p:nvSpPr>
            <p:cNvPr id="65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66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7181" name="组合 316"/>
          <p:cNvGrpSpPr/>
          <p:nvPr/>
        </p:nvGrpSpPr>
        <p:grpSpPr>
          <a:xfrm>
            <a:off x="1112838" y="4402138"/>
            <a:ext cx="635000" cy="636587"/>
            <a:chOff x="1190461" y="2772022"/>
            <a:chExt cx="635025" cy="637257"/>
          </a:xfrm>
        </p:grpSpPr>
        <p:sp>
          <p:nvSpPr>
            <p:cNvPr id="68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69" name="Oval 151"/>
            <p:cNvSpPr>
              <a:spLocks noChangeArrowheads="1"/>
            </p:cNvSpPr>
            <p:nvPr/>
          </p:nvSpPr>
          <p:spPr bwMode="auto">
            <a:xfrm>
              <a:off x="1412720" y="2791092"/>
              <a:ext cx="169869" cy="17004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7182" name="TextBox 317"/>
          <p:cNvSpPr txBox="1"/>
          <p:nvPr/>
        </p:nvSpPr>
        <p:spPr>
          <a:xfrm>
            <a:off x="1055688" y="3105150"/>
            <a:ext cx="7921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3.5.1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3" name="TextBox 318"/>
          <p:cNvSpPr txBox="1"/>
          <p:nvPr/>
        </p:nvSpPr>
        <p:spPr>
          <a:xfrm>
            <a:off x="1055688" y="3827463"/>
            <a:ext cx="7921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3.5.2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4" name="TextBox 319"/>
          <p:cNvSpPr txBox="1"/>
          <p:nvPr/>
        </p:nvSpPr>
        <p:spPr>
          <a:xfrm>
            <a:off x="1055688" y="4551363"/>
            <a:ext cx="7921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3.5.3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5" name="TextBox 320"/>
          <p:cNvSpPr txBox="1"/>
          <p:nvPr/>
        </p:nvSpPr>
        <p:spPr>
          <a:xfrm>
            <a:off x="3213100" y="3089275"/>
            <a:ext cx="4699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复合选择器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6" name="TextBox 321"/>
          <p:cNvSpPr txBox="1"/>
          <p:nvPr/>
        </p:nvSpPr>
        <p:spPr>
          <a:xfrm>
            <a:off x="3213100" y="3814763"/>
            <a:ext cx="448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层叠性和继承性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7" name="TextBox 322"/>
          <p:cNvSpPr txBox="1"/>
          <p:nvPr/>
        </p:nvSpPr>
        <p:spPr>
          <a:xfrm>
            <a:off x="3213100" y="4541838"/>
            <a:ext cx="3763963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优先级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1"/>
          <p:cNvSpPr/>
          <p:nvPr/>
        </p:nvSpPr>
        <p:spPr>
          <a:xfrm>
            <a:off x="1741488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3.4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设置文本样式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915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9163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55775" y="1142602"/>
              <a:ext cx="3829895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3.4.2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文本外观属性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9156" name="圆角矩形标注 49"/>
          <p:cNvSpPr/>
          <p:nvPr/>
        </p:nvSpPr>
        <p:spPr>
          <a:xfrm>
            <a:off x="339725" y="2406650"/>
            <a:ext cx="1679575" cy="673100"/>
          </a:xfrm>
          <a:custGeom>
            <a:avLst/>
            <a:gdLst/>
            <a:ahLst/>
            <a:cxnLst>
              <a:cxn ang="0">
                <a:pos x="0" y="99720"/>
              </a:cxn>
              <a:cxn ang="0">
                <a:pos x="85895" y="0"/>
              </a:cxn>
              <a:cxn ang="0">
                <a:pos x="162427" y="0"/>
              </a:cxn>
              <a:cxn ang="0">
                <a:pos x="162427" y="0"/>
              </a:cxn>
              <a:cxn ang="0">
                <a:pos x="406068" y="0"/>
              </a:cxn>
              <a:cxn ang="0">
                <a:pos x="1610663" y="9525"/>
              </a:cxn>
              <a:cxn ang="0">
                <a:pos x="1680149" y="133058"/>
              </a:cxn>
              <a:cxn ang="0">
                <a:pos x="1678097" y="481922"/>
              </a:cxn>
              <a:cxn ang="0">
                <a:pos x="1590152" y="593549"/>
              </a:cxn>
              <a:cxn ang="0">
                <a:pos x="406068" y="598311"/>
              </a:cxn>
              <a:cxn ang="0">
                <a:pos x="284251" y="673100"/>
              </a:cxn>
              <a:cxn ang="0">
                <a:pos x="162427" y="598311"/>
              </a:cxn>
              <a:cxn ang="0">
                <a:pos x="85895" y="598311"/>
              </a:cxn>
              <a:cxn ang="0">
                <a:pos x="0" y="498591"/>
              </a:cxn>
              <a:cxn ang="0">
                <a:pos x="0" y="498593"/>
              </a:cxn>
              <a:cxn ang="0">
                <a:pos x="0" y="349015"/>
              </a:cxn>
              <a:cxn ang="0">
                <a:pos x="0" y="349015"/>
              </a:cxn>
              <a:cxn ang="0">
                <a:pos x="0" y="99720"/>
              </a:cxn>
            </a:cxnLst>
            <a:pathLst>
              <a:path w="1950571" h="673100">
                <a:moveTo>
                  <a:pt x="0" y="99720"/>
                </a:moveTo>
                <a:cubicBezTo>
                  <a:pt x="0" y="44646"/>
                  <a:pt x="44646" y="0"/>
                  <a:pt x="99720" y="0"/>
                </a:cubicBezTo>
                <a:lnTo>
                  <a:pt x="188570" y="0"/>
                </a:lnTo>
                <a:lnTo>
                  <a:pt x="471425" y="0"/>
                </a:lnTo>
                <a:lnTo>
                  <a:pt x="1869901" y="9525"/>
                </a:lnTo>
                <a:cubicBezTo>
                  <a:pt x="1924975" y="9525"/>
                  <a:pt x="1950571" y="77984"/>
                  <a:pt x="1950571" y="133058"/>
                </a:cubicBezTo>
                <a:lnTo>
                  <a:pt x="1948189" y="481922"/>
                </a:lnTo>
                <a:cubicBezTo>
                  <a:pt x="1948189" y="536996"/>
                  <a:pt x="1901163" y="593549"/>
                  <a:pt x="1846089" y="593549"/>
                </a:cubicBezTo>
                <a:lnTo>
                  <a:pt x="471425" y="598311"/>
                </a:lnTo>
                <a:lnTo>
                  <a:pt x="330002" y="673100"/>
                </a:lnTo>
                <a:lnTo>
                  <a:pt x="188570" y="598311"/>
                </a:lnTo>
                <a:lnTo>
                  <a:pt x="99720" y="598311"/>
                </a:lnTo>
                <a:cubicBezTo>
                  <a:pt x="44646" y="598311"/>
                  <a:pt x="0" y="553665"/>
                  <a:pt x="0" y="498591"/>
                </a:cubicBezTo>
                <a:lnTo>
                  <a:pt x="0" y="498593"/>
                </a:lnTo>
                <a:lnTo>
                  <a:pt x="0" y="349015"/>
                </a:lnTo>
                <a:lnTo>
                  <a:pt x="0" y="99720"/>
                </a:lnTo>
                <a:close/>
              </a:path>
            </a:pathLst>
          </a:custGeom>
          <a:noFill/>
          <a:ln w="19050" cap="flat" cmpd="sng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9157" name="矩形 74"/>
          <p:cNvSpPr/>
          <p:nvPr/>
        </p:nvSpPr>
        <p:spPr>
          <a:xfrm>
            <a:off x="504825" y="2498725"/>
            <a:ext cx="13652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</a:rPr>
              <a:t>word-wrap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261938" y="3062288"/>
            <a:ext cx="8704262" cy="1246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word-wrap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属性用于实现长单词和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地址的自动换行。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358775" y="3922713"/>
            <a:ext cx="8566150" cy="788987"/>
          </a:xfrm>
          <a:prstGeom prst="rect">
            <a:avLst/>
          </a:prstGeom>
          <a:noFill/>
          <a:ln w="19050" cap="flat" cmpd="sng">
            <a:solidFill>
              <a:srgbClr val="00ACE6"/>
            </a:solidFill>
            <a:prstDash val="dashDot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normal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：只在允许的断字点换行（浏览器保持默认处理）。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break-word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：在长单词或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URL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地址内部进行换。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3.5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高级特性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22578" y="4950164"/>
            <a:ext cx="9144000" cy="116345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95550" y="5160963"/>
            <a:ext cx="5948363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本节将对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高级特性进行详细地讲解。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Picture 7" descr="总结小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771" y="448469"/>
            <a:ext cx="3649663" cy="592454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流程图: 可选过程 14"/>
          <p:cNvSpPr/>
          <p:nvPr/>
        </p:nvSpPr>
        <p:spPr>
          <a:xfrm>
            <a:off x="6723063" y="3843338"/>
            <a:ext cx="1955800" cy="958850"/>
          </a:xfrm>
          <a:prstGeom prst="flowChartAlternateProcess">
            <a:avLst/>
          </a:prstGeom>
          <a:solidFill>
            <a:srgbClr val="A7E3B7"/>
          </a:solidFill>
          <a:ln w="28575" cap="flat" cmpd="sng">
            <a:solidFill>
              <a:srgbClr val="00ACE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</a:rPr>
              <a:t>   CSS</a:t>
            </a:r>
            <a:r>
              <a:rPr lang="zh-CN" altLang="en-US" sz="2000" b="1" dirty="0">
                <a:latin typeface="Arial" panose="020B0604020202020204" pitchFamily="34" charset="0"/>
              </a:rPr>
              <a:t>优先级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26" name="流程图: 可选过程 15"/>
          <p:cNvSpPr/>
          <p:nvPr/>
        </p:nvSpPr>
        <p:spPr>
          <a:xfrm>
            <a:off x="1792288" y="3843338"/>
            <a:ext cx="1955800" cy="958850"/>
          </a:xfrm>
          <a:prstGeom prst="flowChartAlternateProcess">
            <a:avLst/>
          </a:prstGeom>
          <a:solidFill>
            <a:srgbClr val="D5F4FF"/>
          </a:solidFill>
          <a:ln w="28575" cap="flat" cmpd="sng">
            <a:solidFill>
              <a:srgbClr val="00ACE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eaLnBrk="1" hangingPunct="1"/>
            <a:r>
              <a:rPr lang="en-US" altLang="zh-CN" b="1" dirty="0">
                <a:latin typeface="Arial" panose="020B0604020202020204" pitchFamily="34" charset="0"/>
              </a:rPr>
              <a:t>CSS</a:t>
            </a:r>
            <a:r>
              <a:rPr lang="zh-CN" altLang="en-US" b="1" dirty="0">
                <a:latin typeface="Arial" panose="020B0604020202020204" pitchFamily="34" charset="0"/>
              </a:rPr>
              <a:t>复合选择器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27" name="流程图: 可选过程 18"/>
          <p:cNvSpPr/>
          <p:nvPr/>
        </p:nvSpPr>
        <p:spPr>
          <a:xfrm>
            <a:off x="4162425" y="3852863"/>
            <a:ext cx="1955800" cy="960437"/>
          </a:xfrm>
          <a:prstGeom prst="flowChartAlternateProcess">
            <a:avLst/>
          </a:prstGeom>
          <a:solidFill>
            <a:srgbClr val="FFFFCC"/>
          </a:solidFill>
          <a:ln w="28575" cap="flat" cmpd="sng">
            <a:solidFill>
              <a:srgbClr val="00ACE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eaLnBrk="1" hangingPunct="1"/>
            <a:r>
              <a:rPr lang="en-US" altLang="zh-CN" b="1" dirty="0">
                <a:latin typeface="Arial" panose="020B0604020202020204" pitchFamily="34" charset="0"/>
              </a:rPr>
              <a:t>CSS</a:t>
            </a:r>
            <a:r>
              <a:rPr lang="zh-CN" altLang="en-US" b="1" dirty="0">
                <a:latin typeface="Arial" panose="020B0604020202020204" pitchFamily="34" charset="0"/>
              </a:rPr>
              <a:t>层叠性和继承性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849563" y="2657475"/>
            <a:ext cx="5076825" cy="841375"/>
            <a:chOff x="2769673" y="3010957"/>
            <a:chExt cx="5076825" cy="841375"/>
          </a:xfrm>
        </p:grpSpPr>
        <p:cxnSp>
          <p:nvCxnSpPr>
            <p:cNvPr id="50191" name="直接箭头连接符 5"/>
            <p:cNvCxnSpPr>
              <a:stCxn id="33" idx="2"/>
            </p:cNvCxnSpPr>
            <p:nvPr/>
          </p:nvCxnSpPr>
          <p:spPr>
            <a:xfrm>
              <a:off x="5081073" y="3010957"/>
              <a:ext cx="0" cy="841375"/>
            </a:xfrm>
            <a:prstGeom prst="straightConnector1">
              <a:avLst/>
            </a:prstGeom>
            <a:ln w="28575" cap="flat" cmpd="sng">
              <a:solidFill>
                <a:srgbClr val="00ACE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0192" name="直接箭头连接符 7"/>
            <p:cNvCxnSpPr>
              <a:stCxn id="33" idx="2"/>
            </p:cNvCxnSpPr>
            <p:nvPr/>
          </p:nvCxnSpPr>
          <p:spPr>
            <a:xfrm flipH="1">
              <a:off x="2769673" y="3010957"/>
              <a:ext cx="2311400" cy="796925"/>
            </a:xfrm>
            <a:prstGeom prst="straightConnector1">
              <a:avLst/>
            </a:prstGeom>
            <a:ln w="28575" cap="flat" cmpd="sng">
              <a:solidFill>
                <a:srgbClr val="00ACE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50193" name="直接箭头连接符 9"/>
            <p:cNvCxnSpPr>
              <a:stCxn id="33" idx="2"/>
            </p:cNvCxnSpPr>
            <p:nvPr/>
          </p:nvCxnSpPr>
          <p:spPr>
            <a:xfrm>
              <a:off x="5081073" y="3010957"/>
              <a:ext cx="2765425" cy="774700"/>
            </a:xfrm>
            <a:prstGeom prst="straightConnector1">
              <a:avLst/>
            </a:prstGeom>
            <a:ln w="28575" cap="flat" cmpd="sng">
              <a:solidFill>
                <a:srgbClr val="00ACE6"/>
              </a:solidFill>
              <a:prstDash val="solid"/>
              <a:headEnd type="none" w="med" len="med"/>
              <a:tailEnd type="arrow" w="med" len="med"/>
            </a:ln>
          </p:spPr>
        </p:cxnSp>
      </p:grpSp>
      <p:grpSp>
        <p:nvGrpSpPr>
          <p:cNvPr id="32" name="组合 31"/>
          <p:cNvGrpSpPr/>
          <p:nvPr/>
        </p:nvGrpSpPr>
        <p:grpSpPr>
          <a:xfrm>
            <a:off x="3232150" y="1724025"/>
            <a:ext cx="3700463" cy="1287463"/>
            <a:chOff x="2881313" y="2076450"/>
            <a:chExt cx="3700462" cy="1287463"/>
          </a:xfrm>
        </p:grpSpPr>
        <p:sp>
          <p:nvSpPr>
            <p:cNvPr id="33" name="流程图: 可选过程 1"/>
            <p:cNvSpPr>
              <a:spLocks noChangeArrowheads="1"/>
            </p:cNvSpPr>
            <p:nvPr/>
          </p:nvSpPr>
          <p:spPr bwMode="auto">
            <a:xfrm>
              <a:off x="2881313" y="2076450"/>
              <a:ext cx="3700462" cy="1287463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8575" algn="ctr">
              <a:solidFill>
                <a:srgbClr val="00ACE6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190" name="矩形 10"/>
            <p:cNvSpPr/>
            <p:nvPr/>
          </p:nvSpPr>
          <p:spPr>
            <a:xfrm>
              <a:off x="3260725" y="2397124"/>
              <a:ext cx="2981325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600" b="1" dirty="0">
                  <a:solidFill>
                    <a:srgbClr val="00ACE6"/>
                  </a:solidFill>
                  <a:latin typeface="Arial" panose="020B0604020202020204" pitchFamily="34" charset="0"/>
                </a:rPr>
                <a:t>CSS</a:t>
              </a:r>
              <a:r>
                <a:rPr lang="zh-CN" altLang="en-US" sz="3600" b="1" dirty="0">
                  <a:solidFill>
                    <a:srgbClr val="00ACE6"/>
                  </a:solidFill>
                  <a:latin typeface="Arial" panose="020B0604020202020204" pitchFamily="34" charset="0"/>
                </a:rPr>
                <a:t>高级特性</a:t>
              </a:r>
              <a:endParaRPr lang="zh-CN" altLang="en-US" sz="3600" b="1" dirty="0">
                <a:solidFill>
                  <a:srgbClr val="00ACE6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  <p:bldP spid="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1"/>
          <p:cNvSpPr/>
          <p:nvPr/>
        </p:nvSpPr>
        <p:spPr>
          <a:xfrm>
            <a:off x="453708" y="11366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3.5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高级特性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4025" y="1233170"/>
            <a:ext cx="3496310" cy="461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3.5.1 CSS</a:t>
            </a:r>
            <a:r>
              <a:rPr kumimoji="0" lang="zh-CN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复合选择器</a:t>
            </a:r>
            <a:endParaRPr kumimoji="0" lang="en-US" altLang="zh-CN" sz="2400" b="1" i="0" u="none" strike="noStrike" kern="1200" cap="none" spc="200" normalizeH="0" baseline="0" noProof="0" dirty="0">
              <a:ln>
                <a:noFill/>
              </a:ln>
              <a:solidFill>
                <a:srgbClr val="1369B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折角形 44"/>
          <p:cNvSpPr/>
          <p:nvPr/>
        </p:nvSpPr>
        <p:spPr>
          <a:xfrm>
            <a:off x="2125980" y="2646680"/>
            <a:ext cx="2074545" cy="2803525"/>
          </a:xfrm>
          <a:prstGeom prst="foldedCorner">
            <a:avLst>
              <a:gd name="adj" fmla="val 12500"/>
            </a:avLst>
          </a:prstGeom>
          <a:solidFill>
            <a:srgbClr val="EBFDFF"/>
          </a:solidFill>
          <a:ln w="9525">
            <a:noFill/>
          </a:ln>
        </p:spPr>
        <p:txBody>
          <a:bodyPr/>
          <a:p>
            <a:pPr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zh-CN" sz="1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子代择器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主要用来选择某个元素的第一级子元素。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例如：希望选择只作为 h1 元素子元素的 strong 元素，可以这样写：h1 &gt; strong。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折角形 44"/>
          <p:cNvSpPr/>
          <p:nvPr/>
        </p:nvSpPr>
        <p:spPr>
          <a:xfrm>
            <a:off x="4478020" y="2646680"/>
            <a:ext cx="2102485" cy="2840355"/>
          </a:xfrm>
          <a:prstGeom prst="foldedCorner">
            <a:avLst>
              <a:gd name="adj" fmla="val 12500"/>
            </a:avLst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zh-CN" sz="1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后代选择器用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来选择元素或元素组的后代，其写法就是把外层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写在前面，内层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写在后面，</a:t>
            </a:r>
            <a:r>
              <a:rPr lang="zh-CN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中间用空格分隔。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发生嵌套时，内层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就成为外层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的后代。</a:t>
            </a:r>
            <a:endParaRPr lang="zh-CN" altLang="en-US" sz="1400" b="1" dirty="0">
              <a:solidFill>
                <a:srgbClr val="00ACE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折角形 44"/>
          <p:cNvSpPr/>
          <p:nvPr/>
        </p:nvSpPr>
        <p:spPr>
          <a:xfrm>
            <a:off x="6858635" y="2616200"/>
            <a:ext cx="2139315" cy="2830195"/>
          </a:xfrm>
          <a:prstGeom prst="foldedCorner">
            <a:avLst>
              <a:gd name="adj" fmla="val 12500"/>
            </a:avLst>
          </a:prstGeom>
          <a:solidFill>
            <a:srgbClr val="EBFDFF"/>
          </a:solidFill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1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并集选择器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是各个选择器通过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逗号连接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而成的，任何形式的选择器都可以作为并集选择器的一部分。若某些选择器定义的样式完全或部分相同，可利用并集选择器为它们定义相同的样式</a:t>
            </a:r>
            <a:r>
              <a:rPr lang="zh-CN" altLang="en-US" sz="1400" dirty="0"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14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TextBox 41"/>
          <p:cNvSpPr/>
          <p:nvPr/>
        </p:nvSpPr>
        <p:spPr>
          <a:xfrm>
            <a:off x="2299970" y="2049145"/>
            <a:ext cx="1860550" cy="281305"/>
          </a:xfrm>
          <a:prstGeom prst="rect">
            <a:avLst/>
          </a:prstGeom>
          <a:gradFill rotWithShape="0">
            <a:gsLst>
              <a:gs pos="0">
                <a:srgbClr val="00ACE6"/>
              </a:gs>
              <a:gs pos="100000">
                <a:srgbClr val="27D4FF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noAutofit/>
          </a:bodyPr>
          <a:p>
            <a:pPr algn="ctr" eaLnBrk="1" hangingPunct="1"/>
            <a:r>
              <a:rPr lang="zh-CN" altLang="en-US" sz="1400" b="1" spc="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子代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选择器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11" name="TextBox 41"/>
          <p:cNvSpPr/>
          <p:nvPr/>
        </p:nvSpPr>
        <p:spPr>
          <a:xfrm>
            <a:off x="4418330" y="2061210"/>
            <a:ext cx="2094230" cy="257175"/>
          </a:xfrm>
          <a:prstGeom prst="rect">
            <a:avLst/>
          </a:prstGeom>
          <a:gradFill rotWithShape="0">
            <a:gsLst>
              <a:gs pos="0">
                <a:srgbClr val="00ACE6"/>
              </a:gs>
              <a:gs pos="100000">
                <a:srgbClr val="27D4FF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noAutofit/>
          </a:bodyPr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后代选择器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41"/>
          <p:cNvSpPr/>
          <p:nvPr/>
        </p:nvSpPr>
        <p:spPr>
          <a:xfrm>
            <a:off x="6643370" y="2079625"/>
            <a:ext cx="2339340" cy="250825"/>
          </a:xfrm>
          <a:prstGeom prst="rect">
            <a:avLst/>
          </a:prstGeom>
          <a:gradFill rotWithShape="0">
            <a:gsLst>
              <a:gs pos="0">
                <a:srgbClr val="00ACE6"/>
              </a:gs>
              <a:gs pos="100000">
                <a:srgbClr val="27D4FF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noAutofit/>
          </a:bodyPr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并集选择器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折角形 44"/>
          <p:cNvSpPr/>
          <p:nvPr/>
        </p:nvSpPr>
        <p:spPr>
          <a:xfrm>
            <a:off x="90170" y="2458085"/>
            <a:ext cx="1895475" cy="2991485"/>
          </a:xfrm>
          <a:prstGeom prst="foldedCorner">
            <a:avLst>
              <a:gd name="adj" fmla="val 12500"/>
            </a:avLst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zh-CN" sz="1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交集选择器是由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两个选择器构成，其中第一个为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选择器，第二个为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class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选择器或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选择器，两个选择器之间</a:t>
            </a:r>
            <a:r>
              <a:rPr lang="zh-CN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不能有空格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h3.special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p#one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b="1" dirty="0">
              <a:solidFill>
                <a:srgbClr val="00ACE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TextBox 41"/>
          <p:cNvSpPr/>
          <p:nvPr/>
        </p:nvSpPr>
        <p:spPr>
          <a:xfrm>
            <a:off x="291465" y="2002155"/>
            <a:ext cx="1587500" cy="300990"/>
          </a:xfrm>
          <a:prstGeom prst="rect">
            <a:avLst/>
          </a:prstGeom>
          <a:gradFill rotWithShape="0">
            <a:gsLst>
              <a:gs pos="0">
                <a:srgbClr val="00ACE6"/>
              </a:gs>
              <a:gs pos="100000">
                <a:srgbClr val="27D4FF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noAutofit/>
          </a:bodyPr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交集选择器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2" grpId="0" bldLvl="0" animBg="1"/>
      <p:bldP spid="3" grpId="0" bldLvl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43915" y="1232535"/>
            <a:ext cx="7057390" cy="4115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子</a:t>
            </a:r>
            <a:r>
              <a:rPr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代选择器</a:t>
            </a:r>
            <a:r>
              <a:rPr b="1" spc="-2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：&gt;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作用：根据 </a:t>
            </a:r>
            <a:r>
              <a:rPr spc="-2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HTML</a:t>
            </a:r>
            <a:r>
              <a:rPr spc="-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 标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签的嵌套关系</a:t>
            </a:r>
            <a:r>
              <a:rPr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，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选择父元</a:t>
            </a:r>
            <a:r>
              <a:rPr spc="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素 </a:t>
            </a:r>
            <a:r>
              <a:rPr spc="-1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子代</a:t>
            </a:r>
            <a:r>
              <a:rPr spc="1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中 </a:t>
            </a:r>
            <a:r>
              <a:rPr spc="-10" dirty="0">
                <a:latin typeface="PMingLiU"/>
                <a:cs typeface="PMingLiU"/>
                <a:sym typeface="+mn-ea"/>
              </a:rPr>
              <a:t>满足条件的元</a:t>
            </a:r>
            <a:r>
              <a:rPr spc="-50" dirty="0">
                <a:latin typeface="PMingLiU"/>
                <a:cs typeface="PMingLiU"/>
                <a:sym typeface="+mn-ea"/>
              </a:rPr>
              <a:t>素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选择器语法</a:t>
            </a:r>
            <a:r>
              <a:rPr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r>
              <a:rPr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选择器</a:t>
            </a:r>
            <a:r>
              <a:rPr b="1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b="1" spc="-12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&gt; 选</a:t>
            </a:r>
            <a:r>
              <a:rPr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择器</a:t>
            </a:r>
            <a:r>
              <a:rPr b="1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b="1" spc="-7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{ </a:t>
            </a:r>
            <a:r>
              <a:rPr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css</a:t>
            </a:r>
            <a:r>
              <a:rPr b="1" spc="-6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}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结果</a:t>
            </a:r>
            <a:r>
              <a:rPr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pc="-50" dirty="0">
                <a:latin typeface="Arial" panose="020B0604020202020204"/>
                <a:cs typeface="Arial" panose="020B0604020202020204"/>
                <a:sym typeface="+mn-ea"/>
              </a:rPr>
              <a:t>•</a:t>
            </a:r>
            <a:r>
              <a:rPr dirty="0">
                <a:latin typeface="Arial" panose="020B0604020202020204"/>
                <a:cs typeface="Arial" panose="020B0604020202020204"/>
                <a:sym typeface="+mn-ea"/>
              </a:rPr>
              <a:t>	</a:t>
            </a:r>
            <a:r>
              <a:rPr spc="-20" dirty="0">
                <a:latin typeface="PMingLiU"/>
                <a:cs typeface="PMingLiU"/>
                <a:sym typeface="+mn-ea"/>
              </a:rPr>
              <a:t>在选择器</a:t>
            </a:r>
            <a:r>
              <a:rPr spc="135" dirty="0">
                <a:latin typeface="PMingLiU"/>
                <a:cs typeface="PMingLiU"/>
                <a:sym typeface="+mn-ea"/>
              </a:rPr>
              <a:t>1</a:t>
            </a:r>
            <a:r>
              <a:rPr spc="-20" dirty="0">
                <a:latin typeface="PMingLiU"/>
                <a:cs typeface="PMingLiU"/>
                <a:sym typeface="+mn-ea"/>
              </a:rPr>
              <a:t>所找到标签的子代</a:t>
            </a:r>
            <a:r>
              <a:rPr spc="-40" dirty="0">
                <a:latin typeface="PMingLiU"/>
                <a:cs typeface="PMingLiU"/>
                <a:sym typeface="+mn-ea"/>
              </a:rPr>
              <a:t>（</a:t>
            </a:r>
            <a:r>
              <a:rPr spc="-20" dirty="0">
                <a:latin typeface="PMingLiU"/>
                <a:cs typeface="PMingLiU"/>
                <a:sym typeface="+mn-ea"/>
              </a:rPr>
              <a:t>儿子</a:t>
            </a:r>
            <a:r>
              <a:rPr spc="-40" dirty="0">
                <a:latin typeface="PMingLiU"/>
                <a:cs typeface="PMingLiU"/>
                <a:sym typeface="+mn-ea"/>
              </a:rPr>
              <a:t>）</a:t>
            </a:r>
            <a:r>
              <a:rPr spc="-35" dirty="0">
                <a:latin typeface="PMingLiU"/>
                <a:cs typeface="PMingLiU"/>
                <a:sym typeface="+mn-ea"/>
              </a:rPr>
              <a:t>中，</a:t>
            </a:r>
            <a:r>
              <a:rPr spc="-20" dirty="0">
                <a:latin typeface="PMingLiU"/>
                <a:cs typeface="PMingLiU"/>
                <a:sym typeface="+mn-ea"/>
              </a:rPr>
              <a:t>找到满足选择器</a:t>
            </a:r>
            <a:r>
              <a:rPr spc="135" dirty="0">
                <a:latin typeface="PMingLiU"/>
                <a:cs typeface="PMingLiU"/>
                <a:sym typeface="+mn-ea"/>
              </a:rPr>
              <a:t>2</a:t>
            </a:r>
            <a:r>
              <a:rPr spc="-20" dirty="0">
                <a:latin typeface="PMingLiU"/>
                <a:cs typeface="PMingLiU"/>
                <a:sym typeface="+mn-ea"/>
              </a:rPr>
              <a:t>的标签</a:t>
            </a:r>
            <a:r>
              <a:rPr spc="-40" dirty="0">
                <a:latin typeface="PMingLiU"/>
                <a:cs typeface="PMingLiU"/>
                <a:sym typeface="+mn-ea"/>
              </a:rPr>
              <a:t>，</a:t>
            </a:r>
            <a:r>
              <a:rPr spc="-20" dirty="0">
                <a:latin typeface="PMingLiU"/>
                <a:cs typeface="PMingLiU"/>
                <a:sym typeface="+mn-ea"/>
              </a:rPr>
              <a:t>设置样</a:t>
            </a:r>
            <a:r>
              <a:rPr spc="-50" dirty="0">
                <a:latin typeface="PMingLiU"/>
                <a:cs typeface="PMingLiU"/>
                <a:sym typeface="+mn-ea"/>
              </a:rPr>
              <a:t>式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05"/>
              </a:spcBef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注意点</a:t>
            </a:r>
            <a:r>
              <a:rPr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pc="90" dirty="0">
                <a:latin typeface="PMingLiU"/>
                <a:cs typeface="PMingLiU"/>
                <a:sym typeface="+mn-ea"/>
              </a:rPr>
              <a:t>1.</a:t>
            </a:r>
            <a:r>
              <a:rPr dirty="0">
                <a:latin typeface="PMingLiU"/>
                <a:cs typeface="PMingLiU"/>
                <a:sym typeface="+mn-ea"/>
              </a:rPr>
              <a:t>	</a:t>
            </a:r>
            <a:r>
              <a:rPr spc="-20" dirty="0">
                <a:latin typeface="PMingLiU"/>
                <a:cs typeface="PMingLiU"/>
                <a:sym typeface="+mn-ea"/>
              </a:rPr>
              <a:t>子代只包括</a:t>
            </a:r>
            <a:r>
              <a:rPr spc="-40" dirty="0">
                <a:latin typeface="PMingLiU"/>
                <a:cs typeface="PMingLiU"/>
                <a:sym typeface="+mn-ea"/>
              </a:rPr>
              <a:t>：儿子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175"/>
              </a:spcBef>
              <a:tabLst>
                <a:tab pos="752475" algn="l"/>
              </a:tabLst>
            </a:pPr>
            <a:r>
              <a:rPr spc="90" dirty="0">
                <a:latin typeface="PMingLiU"/>
                <a:cs typeface="PMingLiU"/>
                <a:sym typeface="+mn-ea"/>
              </a:rPr>
              <a:t>2.</a:t>
            </a:r>
            <a:r>
              <a:rPr dirty="0">
                <a:latin typeface="PMingLiU"/>
                <a:cs typeface="PMingLiU"/>
                <a:sym typeface="+mn-ea"/>
              </a:rPr>
              <a:t>	</a:t>
            </a:r>
            <a:r>
              <a:rPr spc="-20" dirty="0">
                <a:latin typeface="PMingLiU"/>
                <a:cs typeface="PMingLiU"/>
                <a:sym typeface="+mn-ea"/>
              </a:rPr>
              <a:t>子代选择器中</a:t>
            </a:r>
            <a:r>
              <a:rPr spc="-40" dirty="0">
                <a:latin typeface="PMingLiU"/>
                <a:cs typeface="PMingLiU"/>
                <a:sym typeface="+mn-ea"/>
              </a:rPr>
              <a:t>，</a:t>
            </a:r>
            <a:r>
              <a:rPr spc="-20" dirty="0">
                <a:latin typeface="PMingLiU"/>
                <a:cs typeface="PMingLiU"/>
                <a:sym typeface="+mn-ea"/>
              </a:rPr>
              <a:t>选择器与选择器之前通</a:t>
            </a:r>
            <a:r>
              <a:rPr spc="30" dirty="0">
                <a:latin typeface="PMingLiU"/>
                <a:cs typeface="PMingLiU"/>
                <a:sym typeface="+mn-ea"/>
              </a:rPr>
              <a:t>过 </a:t>
            </a:r>
            <a:r>
              <a:rPr b="1" spc="-14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&gt; </a:t>
            </a:r>
            <a:r>
              <a:rPr spc="-35" dirty="0">
                <a:latin typeface="PMingLiU"/>
                <a:cs typeface="PMingLiU"/>
                <a:sym typeface="+mn-ea"/>
              </a:rPr>
              <a:t>隔开</a:t>
            </a:r>
            <a:endParaRPr lang="zh-CN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6915" y="1094105"/>
            <a:ext cx="7356475" cy="4115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b="1" spc="-4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b="1" spc="-4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</a:t>
            </a:r>
            <a:r>
              <a:rPr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代选择器</a:t>
            </a:r>
            <a:r>
              <a:rPr b="1" spc="-4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：空格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作用：根据 </a:t>
            </a:r>
            <a:r>
              <a:rPr spc="-2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HTML</a:t>
            </a:r>
            <a:r>
              <a:rPr spc="-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 标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签的嵌套关系</a:t>
            </a:r>
            <a:r>
              <a:rPr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，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选择父元</a:t>
            </a:r>
            <a:r>
              <a:rPr spc="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素 </a:t>
            </a:r>
            <a:r>
              <a:rPr spc="-1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后代</a:t>
            </a:r>
            <a:r>
              <a:rPr spc="1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中 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满足条件的元</a:t>
            </a:r>
            <a:r>
              <a:rPr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素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选择器语法</a:t>
            </a:r>
            <a:r>
              <a:rPr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r>
              <a:rPr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选择器</a:t>
            </a:r>
            <a:r>
              <a:rPr b="1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b="1" spc="-5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选</a:t>
            </a:r>
            <a:r>
              <a:rPr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择器</a:t>
            </a:r>
            <a:r>
              <a:rPr b="1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b="1" spc="-7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{ </a:t>
            </a:r>
            <a:r>
              <a:rPr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css</a:t>
            </a:r>
            <a:r>
              <a:rPr b="1" spc="-6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}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结果</a:t>
            </a:r>
            <a:r>
              <a:rPr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pc="-50" dirty="0">
                <a:latin typeface="Arial" panose="020B0604020202020204"/>
                <a:cs typeface="Arial" panose="020B0604020202020204"/>
                <a:sym typeface="+mn-ea"/>
              </a:rPr>
              <a:t>•</a:t>
            </a:r>
            <a:r>
              <a:rPr dirty="0">
                <a:latin typeface="Arial" panose="020B0604020202020204"/>
                <a:cs typeface="Arial" panose="020B0604020202020204"/>
                <a:sym typeface="+mn-ea"/>
              </a:rPr>
              <a:t>	</a:t>
            </a:r>
            <a:r>
              <a:rPr spc="-20" dirty="0">
                <a:latin typeface="PMingLiU"/>
                <a:cs typeface="PMingLiU"/>
                <a:sym typeface="+mn-ea"/>
              </a:rPr>
              <a:t>在选择器</a:t>
            </a:r>
            <a:r>
              <a:rPr spc="135" dirty="0">
                <a:latin typeface="PMingLiU"/>
                <a:cs typeface="PMingLiU"/>
                <a:sym typeface="+mn-ea"/>
              </a:rPr>
              <a:t>1</a:t>
            </a:r>
            <a:r>
              <a:rPr spc="-20" dirty="0">
                <a:latin typeface="PMingLiU"/>
                <a:cs typeface="PMingLiU"/>
                <a:sym typeface="+mn-ea"/>
              </a:rPr>
              <a:t>所找到标签的后代</a:t>
            </a:r>
            <a:r>
              <a:rPr spc="-40" dirty="0">
                <a:latin typeface="PMingLiU"/>
                <a:cs typeface="PMingLiU"/>
                <a:sym typeface="+mn-ea"/>
              </a:rPr>
              <a:t>（</a:t>
            </a:r>
            <a:r>
              <a:rPr spc="-20" dirty="0">
                <a:latin typeface="PMingLiU"/>
                <a:cs typeface="PMingLiU"/>
                <a:sym typeface="+mn-ea"/>
              </a:rPr>
              <a:t>儿子</a:t>
            </a:r>
            <a:r>
              <a:rPr spc="-40" dirty="0">
                <a:latin typeface="PMingLiU"/>
                <a:cs typeface="PMingLiU"/>
                <a:sym typeface="+mn-ea"/>
              </a:rPr>
              <a:t>、</a:t>
            </a:r>
            <a:r>
              <a:rPr spc="-20" dirty="0">
                <a:latin typeface="PMingLiU"/>
                <a:cs typeface="PMingLiU"/>
                <a:sym typeface="+mn-ea"/>
              </a:rPr>
              <a:t>孙子</a:t>
            </a:r>
            <a:r>
              <a:rPr spc="-40" dirty="0">
                <a:latin typeface="PMingLiU"/>
                <a:cs typeface="PMingLiU"/>
                <a:sym typeface="+mn-ea"/>
              </a:rPr>
              <a:t>、</a:t>
            </a:r>
            <a:r>
              <a:rPr spc="-20" dirty="0">
                <a:latin typeface="PMingLiU"/>
                <a:cs typeface="PMingLiU"/>
                <a:sym typeface="+mn-ea"/>
              </a:rPr>
              <a:t>重孙子</a:t>
            </a:r>
            <a:r>
              <a:rPr spc="-95" dirty="0">
                <a:latin typeface="PMingLiU"/>
                <a:cs typeface="PMingLiU"/>
                <a:sym typeface="+mn-ea"/>
              </a:rPr>
              <a:t>…）</a:t>
            </a:r>
            <a:r>
              <a:rPr spc="-35" dirty="0">
                <a:latin typeface="PMingLiU"/>
                <a:cs typeface="PMingLiU"/>
                <a:sym typeface="+mn-ea"/>
              </a:rPr>
              <a:t>中，</a:t>
            </a:r>
            <a:r>
              <a:rPr spc="-20" dirty="0">
                <a:latin typeface="PMingLiU"/>
                <a:cs typeface="PMingLiU"/>
                <a:sym typeface="+mn-ea"/>
              </a:rPr>
              <a:t>找到满足选择器</a:t>
            </a:r>
            <a:r>
              <a:rPr spc="135" dirty="0">
                <a:latin typeface="PMingLiU"/>
                <a:cs typeface="PMingLiU"/>
                <a:sym typeface="+mn-ea"/>
              </a:rPr>
              <a:t>2</a:t>
            </a:r>
            <a:r>
              <a:rPr spc="-20" dirty="0">
                <a:latin typeface="PMingLiU"/>
                <a:cs typeface="PMingLiU"/>
                <a:sym typeface="+mn-ea"/>
              </a:rPr>
              <a:t>的标签</a:t>
            </a:r>
            <a:r>
              <a:rPr spc="-40" dirty="0">
                <a:latin typeface="PMingLiU"/>
                <a:cs typeface="PMingLiU"/>
                <a:sym typeface="+mn-ea"/>
              </a:rPr>
              <a:t>，</a:t>
            </a:r>
            <a:r>
              <a:rPr spc="-20" dirty="0">
                <a:latin typeface="PMingLiU"/>
                <a:cs typeface="PMingLiU"/>
                <a:sym typeface="+mn-ea"/>
              </a:rPr>
              <a:t>设置样</a:t>
            </a:r>
            <a:r>
              <a:rPr spc="-50" dirty="0">
                <a:latin typeface="PMingLiU"/>
                <a:cs typeface="PMingLiU"/>
                <a:sym typeface="+mn-ea"/>
              </a:rPr>
              <a:t>式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05"/>
              </a:spcBef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注意点</a:t>
            </a:r>
            <a:r>
              <a:rPr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pc="90" dirty="0">
                <a:latin typeface="PMingLiU"/>
                <a:cs typeface="PMingLiU"/>
                <a:sym typeface="+mn-ea"/>
              </a:rPr>
              <a:t>1.</a:t>
            </a:r>
            <a:r>
              <a:rPr dirty="0">
                <a:latin typeface="PMingLiU"/>
                <a:cs typeface="PMingLiU"/>
                <a:sym typeface="+mn-ea"/>
              </a:rPr>
              <a:t>	</a:t>
            </a:r>
            <a:r>
              <a:rPr spc="-20" dirty="0">
                <a:latin typeface="PMingLiU"/>
                <a:cs typeface="PMingLiU"/>
                <a:sym typeface="+mn-ea"/>
              </a:rPr>
              <a:t>后代包括</a:t>
            </a:r>
            <a:r>
              <a:rPr spc="-40" dirty="0">
                <a:latin typeface="PMingLiU"/>
                <a:cs typeface="PMingLiU"/>
                <a:sym typeface="+mn-ea"/>
              </a:rPr>
              <a:t>：</a:t>
            </a:r>
            <a:r>
              <a:rPr spc="-20" dirty="0">
                <a:latin typeface="PMingLiU"/>
                <a:cs typeface="PMingLiU"/>
                <a:sym typeface="+mn-ea"/>
              </a:rPr>
              <a:t>儿子</a:t>
            </a:r>
            <a:r>
              <a:rPr spc="-40" dirty="0">
                <a:latin typeface="PMingLiU"/>
                <a:cs typeface="PMingLiU"/>
                <a:sym typeface="+mn-ea"/>
              </a:rPr>
              <a:t>、</a:t>
            </a:r>
            <a:r>
              <a:rPr spc="-20" dirty="0">
                <a:latin typeface="PMingLiU"/>
                <a:cs typeface="PMingLiU"/>
                <a:sym typeface="+mn-ea"/>
              </a:rPr>
              <a:t>孙子</a:t>
            </a:r>
            <a:r>
              <a:rPr spc="-40" dirty="0">
                <a:latin typeface="PMingLiU"/>
                <a:cs typeface="PMingLiU"/>
                <a:sym typeface="+mn-ea"/>
              </a:rPr>
              <a:t>、</a:t>
            </a:r>
            <a:r>
              <a:rPr spc="-20" dirty="0">
                <a:latin typeface="PMingLiU"/>
                <a:cs typeface="PMingLiU"/>
                <a:sym typeface="+mn-ea"/>
              </a:rPr>
              <a:t>重孙子</a:t>
            </a:r>
            <a:r>
              <a:rPr spc="-25" dirty="0">
                <a:latin typeface="PMingLiU"/>
                <a:cs typeface="PMingLiU"/>
                <a:sym typeface="+mn-ea"/>
              </a:rPr>
              <a:t>……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175"/>
              </a:spcBef>
              <a:tabLst>
                <a:tab pos="752475" algn="l"/>
              </a:tabLst>
            </a:pPr>
            <a:r>
              <a:rPr spc="90" dirty="0">
                <a:latin typeface="PMingLiU"/>
                <a:cs typeface="PMingLiU"/>
                <a:sym typeface="+mn-ea"/>
              </a:rPr>
              <a:t>2.</a:t>
            </a:r>
            <a:r>
              <a:rPr dirty="0">
                <a:latin typeface="PMingLiU"/>
                <a:cs typeface="PMingLiU"/>
                <a:sym typeface="+mn-ea"/>
              </a:rPr>
              <a:t>	</a:t>
            </a:r>
            <a:r>
              <a:rPr spc="-20" dirty="0">
                <a:latin typeface="PMingLiU"/>
                <a:cs typeface="PMingLiU"/>
                <a:sym typeface="+mn-ea"/>
              </a:rPr>
              <a:t>后代选择器中</a:t>
            </a:r>
            <a:r>
              <a:rPr spc="-40" dirty="0">
                <a:latin typeface="PMingLiU"/>
                <a:cs typeface="PMingLiU"/>
                <a:sym typeface="+mn-ea"/>
              </a:rPr>
              <a:t>，</a:t>
            </a:r>
            <a:r>
              <a:rPr spc="-20" dirty="0">
                <a:latin typeface="PMingLiU"/>
                <a:cs typeface="PMingLiU"/>
                <a:sym typeface="+mn-ea"/>
              </a:rPr>
              <a:t>选择器与选择器之前通</a:t>
            </a:r>
            <a:r>
              <a:rPr spc="20" dirty="0">
                <a:latin typeface="PMingLiU"/>
                <a:cs typeface="PMingLiU"/>
                <a:sym typeface="+mn-ea"/>
              </a:rPr>
              <a:t>过 </a:t>
            </a:r>
            <a:r>
              <a:rPr spc="10" dirty="0">
                <a:solidFill>
                  <a:srgbClr val="AC2B25"/>
                </a:solidFill>
                <a:latin typeface="PMingLiU"/>
                <a:cs typeface="PMingLiU"/>
                <a:sym typeface="+mn-ea"/>
              </a:rPr>
              <a:t>空格 </a:t>
            </a:r>
            <a:r>
              <a:rPr spc="-35" dirty="0">
                <a:latin typeface="PMingLiU"/>
                <a:cs typeface="PMingLiU"/>
                <a:sym typeface="+mn-ea"/>
              </a:rPr>
              <a:t>隔开</a:t>
            </a:r>
            <a:endParaRPr lang="zh-CN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789305" y="1022350"/>
            <a:ext cx="7149465" cy="356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并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集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选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择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器</a:t>
            </a:r>
            <a:r>
              <a:rPr sz="1800" b="1" spc="-2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：,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020">
              <a:lnSpc>
                <a:spcPct val="100000"/>
              </a:lnSpc>
              <a:tabLst>
                <a:tab pos="393065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作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用</a:t>
            </a:r>
            <a:r>
              <a:rPr sz="1600" spc="-35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同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时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选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择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多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组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标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签</a:t>
            </a:r>
            <a:r>
              <a:rPr sz="1600" spc="-35" dirty="0">
                <a:solidFill>
                  <a:srgbClr val="252525"/>
                </a:solidFill>
                <a:latin typeface="PMingLiU"/>
                <a:cs typeface="PMingLiU"/>
              </a:rPr>
              <a:t>，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设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置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相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同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的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样</a:t>
            </a:r>
            <a:r>
              <a:rPr sz="1600" spc="-50" dirty="0">
                <a:solidFill>
                  <a:srgbClr val="252525"/>
                </a:solidFill>
                <a:latin typeface="PMingLiU"/>
                <a:cs typeface="PMingLiU"/>
              </a:rPr>
              <a:t>式</a:t>
            </a:r>
            <a:endParaRPr sz="160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选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择器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语法</a:t>
            </a:r>
            <a:r>
              <a:rPr sz="1600" spc="-35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6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选</a:t>
            </a:r>
            <a:r>
              <a:rPr sz="16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择器</a:t>
            </a:r>
            <a:r>
              <a:rPr sz="1600" b="1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600" b="1" spc="5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， 选</a:t>
            </a:r>
            <a:r>
              <a:rPr sz="16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择器</a:t>
            </a:r>
            <a:r>
              <a:rPr sz="1600" b="1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1600" b="1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。。。</a:t>
            </a:r>
            <a:r>
              <a:rPr sz="1600" b="1" spc="-7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{ </a:t>
            </a:r>
            <a:r>
              <a:rPr sz="16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css</a:t>
            </a:r>
            <a:r>
              <a:rPr sz="1600" b="1" spc="-6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}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020"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结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果</a:t>
            </a:r>
            <a:r>
              <a:rPr sz="1600" spc="-50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endParaRPr sz="16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40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400" dirty="0">
                <a:latin typeface="Arial" panose="020B0604020202020204"/>
                <a:cs typeface="Arial" panose="020B0604020202020204"/>
              </a:rPr>
              <a:t>	</a:t>
            </a:r>
            <a:r>
              <a:rPr sz="1400" spc="-5" dirty="0">
                <a:latin typeface="PMingLiU"/>
                <a:cs typeface="PMingLiU"/>
              </a:rPr>
              <a:t>找到 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140" dirty="0">
                <a:latin typeface="PMingLiU"/>
                <a:cs typeface="PMingLiU"/>
              </a:rPr>
              <a:t>1</a:t>
            </a:r>
            <a:r>
              <a:rPr sz="1400" spc="-5" dirty="0">
                <a:latin typeface="PMingLiU"/>
                <a:cs typeface="PMingLiU"/>
              </a:rPr>
              <a:t> 和 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140" dirty="0">
                <a:latin typeface="PMingLiU"/>
                <a:cs typeface="PMingLiU"/>
              </a:rPr>
              <a:t>2</a:t>
            </a:r>
            <a:r>
              <a:rPr sz="1400" spc="-5" dirty="0">
                <a:latin typeface="PMingLiU"/>
                <a:cs typeface="PMingLiU"/>
              </a:rPr>
              <a:t> 选</a:t>
            </a:r>
            <a:r>
              <a:rPr sz="1400" spc="-20" dirty="0">
                <a:latin typeface="PMingLiU"/>
                <a:cs typeface="PMingLiU"/>
              </a:rPr>
              <a:t>中</a:t>
            </a:r>
            <a:r>
              <a:rPr sz="1400" spc="-20" dirty="0">
                <a:latin typeface="PMingLiU"/>
                <a:cs typeface="PMingLiU"/>
              </a:rPr>
              <a:t>的</a:t>
            </a:r>
            <a:r>
              <a:rPr sz="1400" spc="-20" dirty="0">
                <a:latin typeface="PMingLiU"/>
                <a:cs typeface="PMingLiU"/>
              </a:rPr>
              <a:t>标</a:t>
            </a:r>
            <a:r>
              <a:rPr sz="1400" spc="-20" dirty="0">
                <a:latin typeface="PMingLiU"/>
                <a:cs typeface="PMingLiU"/>
              </a:rPr>
              <a:t>签</a:t>
            </a:r>
            <a:r>
              <a:rPr sz="1400" spc="-40" dirty="0">
                <a:latin typeface="PMingLiU"/>
                <a:cs typeface="PMingLiU"/>
              </a:rPr>
              <a:t>，</a:t>
            </a:r>
            <a:r>
              <a:rPr sz="1400" spc="-20" dirty="0">
                <a:latin typeface="PMingLiU"/>
                <a:cs typeface="PMingLiU"/>
              </a:rPr>
              <a:t>设</a:t>
            </a:r>
            <a:r>
              <a:rPr sz="1400" spc="-20" dirty="0">
                <a:latin typeface="PMingLiU"/>
                <a:cs typeface="PMingLiU"/>
              </a:rPr>
              <a:t>置</a:t>
            </a:r>
            <a:r>
              <a:rPr sz="1400" spc="-20" dirty="0">
                <a:latin typeface="PMingLiU"/>
                <a:cs typeface="PMingLiU"/>
              </a:rPr>
              <a:t>样</a:t>
            </a:r>
            <a:r>
              <a:rPr sz="1400" spc="-50" dirty="0">
                <a:latin typeface="PMingLiU"/>
                <a:cs typeface="PMingLiU"/>
              </a:rPr>
              <a:t>式</a:t>
            </a:r>
            <a:endParaRPr sz="140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05"/>
              </a:spcBef>
              <a:tabLst>
                <a:tab pos="393065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注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意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点</a:t>
            </a:r>
            <a:r>
              <a:rPr sz="1600" spc="-50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endParaRPr sz="16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400" spc="90" dirty="0">
                <a:latin typeface="PMingLiU"/>
                <a:cs typeface="PMingLiU"/>
              </a:rPr>
              <a:t>1.</a:t>
            </a:r>
            <a:r>
              <a:rPr sz="1400" dirty="0">
                <a:latin typeface="PMingLiU"/>
                <a:cs typeface="PMingLiU"/>
              </a:rPr>
              <a:t>	</a:t>
            </a:r>
            <a:r>
              <a:rPr sz="1400" spc="-20" dirty="0">
                <a:latin typeface="PMingLiU"/>
                <a:cs typeface="PMingLiU"/>
              </a:rPr>
              <a:t>并</a:t>
            </a:r>
            <a:r>
              <a:rPr sz="1400" spc="-20" dirty="0">
                <a:latin typeface="PMingLiU"/>
                <a:cs typeface="PMingLiU"/>
              </a:rPr>
              <a:t>集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-20" dirty="0">
                <a:latin typeface="PMingLiU"/>
                <a:cs typeface="PMingLiU"/>
              </a:rPr>
              <a:t>中</a:t>
            </a:r>
            <a:r>
              <a:rPr sz="1400" spc="-20" dirty="0">
                <a:latin typeface="PMingLiU"/>
                <a:cs typeface="PMingLiU"/>
              </a:rPr>
              <a:t>的</a:t>
            </a:r>
            <a:r>
              <a:rPr sz="1400" spc="-20" dirty="0">
                <a:latin typeface="PMingLiU"/>
                <a:cs typeface="PMingLiU"/>
              </a:rPr>
              <a:t>每</a:t>
            </a:r>
            <a:r>
              <a:rPr sz="1400" spc="-20" dirty="0">
                <a:latin typeface="PMingLiU"/>
                <a:cs typeface="PMingLiU"/>
              </a:rPr>
              <a:t>组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-20" dirty="0">
                <a:latin typeface="PMingLiU"/>
                <a:cs typeface="PMingLiU"/>
              </a:rPr>
              <a:t>之</a:t>
            </a:r>
            <a:r>
              <a:rPr sz="1400" spc="-20" dirty="0">
                <a:latin typeface="PMingLiU"/>
                <a:cs typeface="PMingLiU"/>
              </a:rPr>
              <a:t>间</a:t>
            </a:r>
            <a:r>
              <a:rPr sz="1400" spc="-20" dirty="0">
                <a:latin typeface="PMingLiU"/>
                <a:cs typeface="PMingLiU"/>
              </a:rPr>
              <a:t>通</a:t>
            </a:r>
            <a:r>
              <a:rPr sz="1400" spc="25" dirty="0">
                <a:latin typeface="PMingLiU"/>
                <a:cs typeface="PMingLiU"/>
              </a:rPr>
              <a:t>过 </a:t>
            </a:r>
            <a:r>
              <a:rPr sz="1400" b="1" spc="1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sz="1400" spc="-35" dirty="0">
                <a:latin typeface="PMingLiU"/>
                <a:cs typeface="PMingLiU"/>
              </a:rPr>
              <a:t>分隔</a:t>
            </a:r>
            <a:endParaRPr sz="14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175"/>
              </a:spcBef>
              <a:tabLst>
                <a:tab pos="752475" algn="l"/>
              </a:tabLst>
            </a:pPr>
            <a:r>
              <a:rPr sz="1400" spc="90" dirty="0">
                <a:latin typeface="PMingLiU"/>
                <a:cs typeface="PMingLiU"/>
              </a:rPr>
              <a:t>2.</a:t>
            </a:r>
            <a:r>
              <a:rPr sz="1400" dirty="0">
                <a:latin typeface="PMingLiU"/>
                <a:cs typeface="PMingLiU"/>
              </a:rPr>
              <a:t>	</a:t>
            </a:r>
            <a:r>
              <a:rPr sz="1400" spc="-20" dirty="0">
                <a:latin typeface="PMingLiU"/>
                <a:cs typeface="PMingLiU"/>
              </a:rPr>
              <a:t>并</a:t>
            </a:r>
            <a:r>
              <a:rPr sz="1400" spc="-20" dirty="0">
                <a:latin typeface="PMingLiU"/>
                <a:cs typeface="PMingLiU"/>
              </a:rPr>
              <a:t>集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-20" dirty="0">
                <a:latin typeface="PMingLiU"/>
                <a:cs typeface="PMingLiU"/>
              </a:rPr>
              <a:t>中</a:t>
            </a:r>
            <a:r>
              <a:rPr sz="1400" spc="-20" dirty="0">
                <a:latin typeface="PMingLiU"/>
                <a:cs typeface="PMingLiU"/>
              </a:rPr>
              <a:t>的</a:t>
            </a:r>
            <a:r>
              <a:rPr sz="1400" spc="-20" dirty="0">
                <a:latin typeface="PMingLiU"/>
                <a:cs typeface="PMingLiU"/>
              </a:rPr>
              <a:t>每</a:t>
            </a:r>
            <a:r>
              <a:rPr sz="1400" spc="-20" dirty="0">
                <a:latin typeface="PMingLiU"/>
                <a:cs typeface="PMingLiU"/>
              </a:rPr>
              <a:t>组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-20" dirty="0">
                <a:latin typeface="PMingLiU"/>
                <a:cs typeface="PMingLiU"/>
              </a:rPr>
              <a:t>可</a:t>
            </a:r>
            <a:r>
              <a:rPr sz="1400" spc="-20" dirty="0">
                <a:latin typeface="PMingLiU"/>
                <a:cs typeface="PMingLiU"/>
              </a:rPr>
              <a:t>以</a:t>
            </a:r>
            <a:r>
              <a:rPr sz="1400" spc="-20" dirty="0">
                <a:latin typeface="PMingLiU"/>
                <a:cs typeface="PMingLiU"/>
              </a:rPr>
              <a:t>是</a:t>
            </a:r>
            <a:r>
              <a:rPr sz="1400" spc="-20" dirty="0">
                <a:latin typeface="PMingLiU"/>
                <a:cs typeface="PMingLiU"/>
              </a:rPr>
              <a:t>基</a:t>
            </a:r>
            <a:r>
              <a:rPr sz="1400" spc="-20" dirty="0">
                <a:latin typeface="PMingLiU"/>
                <a:cs typeface="PMingLiU"/>
              </a:rPr>
              <a:t>础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-20" dirty="0">
                <a:latin typeface="PMingLiU"/>
                <a:cs typeface="PMingLiU"/>
              </a:rPr>
              <a:t>或</a:t>
            </a:r>
            <a:r>
              <a:rPr sz="1400" spc="-20" dirty="0">
                <a:latin typeface="PMingLiU"/>
                <a:cs typeface="PMingLiU"/>
              </a:rPr>
              <a:t>者</a:t>
            </a:r>
            <a:r>
              <a:rPr sz="1400" spc="-20" dirty="0">
                <a:latin typeface="PMingLiU"/>
                <a:cs typeface="PMingLiU"/>
              </a:rPr>
              <a:t>复</a:t>
            </a:r>
            <a:r>
              <a:rPr sz="1400" spc="-20" dirty="0">
                <a:latin typeface="PMingLiU"/>
                <a:cs typeface="PMingLiU"/>
              </a:rPr>
              <a:t>合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50" dirty="0">
                <a:latin typeface="PMingLiU"/>
                <a:cs typeface="PMingLiU"/>
              </a:rPr>
              <a:t>器</a:t>
            </a:r>
            <a:endParaRPr sz="14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175"/>
              </a:spcBef>
              <a:tabLst>
                <a:tab pos="752475" algn="l"/>
              </a:tabLst>
            </a:pPr>
            <a:r>
              <a:rPr sz="1400" spc="90" dirty="0">
                <a:latin typeface="PMingLiU"/>
                <a:cs typeface="PMingLiU"/>
              </a:rPr>
              <a:t>3.</a:t>
            </a:r>
            <a:r>
              <a:rPr sz="1400" dirty="0">
                <a:latin typeface="PMingLiU"/>
                <a:cs typeface="PMingLiU"/>
              </a:rPr>
              <a:t>	</a:t>
            </a:r>
            <a:r>
              <a:rPr sz="1400" spc="-20" dirty="0">
                <a:latin typeface="PMingLiU"/>
                <a:cs typeface="PMingLiU"/>
              </a:rPr>
              <a:t>并</a:t>
            </a:r>
            <a:r>
              <a:rPr sz="1400" spc="-20" dirty="0">
                <a:latin typeface="PMingLiU"/>
                <a:cs typeface="PMingLiU"/>
              </a:rPr>
              <a:t>集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-20" dirty="0">
                <a:latin typeface="PMingLiU"/>
                <a:cs typeface="PMingLiU"/>
              </a:rPr>
              <a:t>中</a:t>
            </a:r>
            <a:r>
              <a:rPr sz="1400" spc="-20" dirty="0">
                <a:latin typeface="PMingLiU"/>
                <a:cs typeface="PMingLiU"/>
              </a:rPr>
              <a:t>的</a:t>
            </a:r>
            <a:r>
              <a:rPr sz="1400" spc="-20" dirty="0">
                <a:latin typeface="PMingLiU"/>
                <a:cs typeface="PMingLiU"/>
              </a:rPr>
              <a:t>每</a:t>
            </a:r>
            <a:r>
              <a:rPr sz="1400" spc="-20" dirty="0">
                <a:latin typeface="PMingLiU"/>
                <a:cs typeface="PMingLiU"/>
              </a:rPr>
              <a:t>组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-20" dirty="0">
                <a:latin typeface="PMingLiU"/>
                <a:cs typeface="PMingLiU"/>
              </a:rPr>
              <a:t>通</a:t>
            </a:r>
            <a:r>
              <a:rPr sz="1400" spc="-20" dirty="0">
                <a:latin typeface="PMingLiU"/>
                <a:cs typeface="PMingLiU"/>
              </a:rPr>
              <a:t>常</a:t>
            </a:r>
            <a:r>
              <a:rPr sz="1400" spc="-20" dirty="0">
                <a:latin typeface="PMingLiU"/>
                <a:cs typeface="PMingLiU"/>
              </a:rPr>
              <a:t>一</a:t>
            </a:r>
            <a:r>
              <a:rPr sz="1400" spc="-20" dirty="0">
                <a:latin typeface="PMingLiU"/>
                <a:cs typeface="PMingLiU"/>
              </a:rPr>
              <a:t>行</a:t>
            </a:r>
            <a:r>
              <a:rPr sz="1400" spc="-20" dirty="0">
                <a:latin typeface="PMingLiU"/>
                <a:cs typeface="PMingLiU"/>
              </a:rPr>
              <a:t>写</a:t>
            </a:r>
            <a:r>
              <a:rPr sz="1400" spc="-20" dirty="0">
                <a:latin typeface="PMingLiU"/>
                <a:cs typeface="PMingLiU"/>
              </a:rPr>
              <a:t>一</a:t>
            </a:r>
            <a:r>
              <a:rPr sz="1400" spc="-20" dirty="0">
                <a:latin typeface="PMingLiU"/>
                <a:cs typeface="PMingLiU"/>
              </a:rPr>
              <a:t>个</a:t>
            </a:r>
            <a:r>
              <a:rPr sz="1400" spc="-40" dirty="0">
                <a:latin typeface="PMingLiU"/>
                <a:cs typeface="PMingLiU"/>
              </a:rPr>
              <a:t>，</a:t>
            </a:r>
            <a:r>
              <a:rPr sz="1400" spc="-20" dirty="0">
                <a:latin typeface="PMingLiU"/>
                <a:cs typeface="PMingLiU"/>
              </a:rPr>
              <a:t>提</a:t>
            </a:r>
            <a:r>
              <a:rPr sz="1400" spc="-20" dirty="0">
                <a:latin typeface="PMingLiU"/>
                <a:cs typeface="PMingLiU"/>
              </a:rPr>
              <a:t>高</a:t>
            </a:r>
            <a:r>
              <a:rPr sz="1400" spc="-20" dirty="0">
                <a:latin typeface="PMingLiU"/>
                <a:cs typeface="PMingLiU"/>
              </a:rPr>
              <a:t>代</a:t>
            </a:r>
            <a:r>
              <a:rPr sz="1400" spc="-20" dirty="0">
                <a:latin typeface="PMingLiU"/>
                <a:cs typeface="PMingLiU"/>
              </a:rPr>
              <a:t>码</a:t>
            </a:r>
            <a:r>
              <a:rPr sz="1400" spc="-20" dirty="0">
                <a:latin typeface="PMingLiU"/>
                <a:cs typeface="PMingLiU"/>
              </a:rPr>
              <a:t>的</a:t>
            </a:r>
            <a:r>
              <a:rPr sz="1400" spc="-20" dirty="0">
                <a:latin typeface="PMingLiU"/>
                <a:cs typeface="PMingLiU"/>
              </a:rPr>
              <a:t>可</a:t>
            </a:r>
            <a:r>
              <a:rPr sz="1400" spc="-20" dirty="0">
                <a:latin typeface="PMingLiU"/>
                <a:cs typeface="PMingLiU"/>
              </a:rPr>
              <a:t>读</a:t>
            </a:r>
            <a:r>
              <a:rPr sz="1400" spc="-50" dirty="0">
                <a:latin typeface="PMingLiU"/>
                <a:cs typeface="PMingLiU"/>
              </a:rPr>
              <a:t>性</a:t>
            </a:r>
            <a:endParaRPr sz="1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789622" y="1022629"/>
            <a:ext cx="7495540" cy="341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800" b="1" spc="-3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交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集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选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择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器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紧</a:t>
            </a:r>
            <a:r>
              <a:rPr sz="1800"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挨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着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020">
              <a:lnSpc>
                <a:spcPct val="100000"/>
              </a:lnSpc>
              <a:tabLst>
                <a:tab pos="393065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作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用</a:t>
            </a:r>
            <a:r>
              <a:rPr sz="1600" spc="-35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选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中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页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面</a:t>
            </a:r>
            <a:r>
              <a:rPr sz="1600" spc="25" dirty="0">
                <a:solidFill>
                  <a:srgbClr val="252525"/>
                </a:solidFill>
                <a:latin typeface="PMingLiU"/>
                <a:cs typeface="PMingLiU"/>
              </a:rPr>
              <a:t>中 </a:t>
            </a:r>
            <a:r>
              <a:rPr sz="1600" spc="-10" dirty="0">
                <a:solidFill>
                  <a:srgbClr val="AC2B25"/>
                </a:solidFill>
                <a:latin typeface="PMingLiU"/>
                <a:cs typeface="PMingLiU"/>
              </a:rPr>
              <a:t>同</a:t>
            </a:r>
            <a:r>
              <a:rPr sz="1600" spc="-10" dirty="0">
                <a:solidFill>
                  <a:srgbClr val="AC2B25"/>
                </a:solidFill>
                <a:latin typeface="PMingLiU"/>
                <a:cs typeface="PMingLiU"/>
              </a:rPr>
              <a:t>时</a:t>
            </a:r>
            <a:r>
              <a:rPr sz="1600" spc="-10" dirty="0">
                <a:solidFill>
                  <a:srgbClr val="AC2B25"/>
                </a:solidFill>
                <a:latin typeface="PMingLiU"/>
                <a:cs typeface="PMingLiU"/>
              </a:rPr>
              <a:t>满</a:t>
            </a:r>
            <a:r>
              <a:rPr sz="1600" spc="25" dirty="0">
                <a:solidFill>
                  <a:srgbClr val="AC2B25"/>
                </a:solidFill>
                <a:latin typeface="PMingLiU"/>
                <a:cs typeface="PMingLiU"/>
              </a:rPr>
              <a:t>足 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多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个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选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择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器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的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标</a:t>
            </a:r>
            <a:r>
              <a:rPr sz="1600" spc="-50" dirty="0">
                <a:solidFill>
                  <a:srgbClr val="252525"/>
                </a:solidFill>
                <a:latin typeface="PMingLiU"/>
                <a:cs typeface="PMingLiU"/>
              </a:rPr>
              <a:t>签</a:t>
            </a:r>
            <a:endParaRPr sz="160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选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择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器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语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法</a:t>
            </a:r>
            <a:r>
              <a:rPr sz="1600" spc="-35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r>
              <a:rPr sz="16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选</a:t>
            </a:r>
            <a:r>
              <a:rPr sz="16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择</a:t>
            </a:r>
            <a:r>
              <a:rPr sz="16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器</a:t>
            </a:r>
            <a:r>
              <a:rPr sz="1600" b="1" spc="-5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6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选</a:t>
            </a:r>
            <a:r>
              <a:rPr sz="16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择</a:t>
            </a:r>
            <a:r>
              <a:rPr sz="16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器</a:t>
            </a:r>
            <a:r>
              <a:rPr sz="1600" b="1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600" b="1" spc="-6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{ </a:t>
            </a:r>
            <a:r>
              <a:rPr sz="1600"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css</a:t>
            </a:r>
            <a:r>
              <a:rPr sz="1600" b="1" spc="-5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}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020"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结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果</a:t>
            </a:r>
            <a:r>
              <a:rPr sz="1600" spc="-50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endParaRPr sz="16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400" spc="-50" dirty="0">
                <a:latin typeface="Arial" panose="020B0604020202020204"/>
                <a:cs typeface="Arial" panose="020B0604020202020204"/>
              </a:rPr>
              <a:t>•</a:t>
            </a:r>
            <a:r>
              <a:rPr sz="1400" dirty="0">
                <a:latin typeface="Arial" panose="020B0604020202020204"/>
                <a:cs typeface="Arial" panose="020B0604020202020204"/>
              </a:rPr>
              <a:t>	</a:t>
            </a:r>
            <a:r>
              <a:rPr sz="1400" spc="-40" dirty="0">
                <a:latin typeface="PMingLiU"/>
                <a:cs typeface="PMingLiU"/>
              </a:rPr>
              <a:t>（</a:t>
            </a:r>
            <a:r>
              <a:rPr sz="1400" spc="-20" dirty="0">
                <a:latin typeface="PMingLiU"/>
                <a:cs typeface="PMingLiU"/>
              </a:rPr>
              <a:t>既</a:t>
            </a:r>
            <a:r>
              <a:rPr sz="1400" spc="-20" dirty="0">
                <a:latin typeface="PMingLiU"/>
                <a:cs typeface="PMingLiU"/>
              </a:rPr>
              <a:t>又</a:t>
            </a:r>
            <a:r>
              <a:rPr sz="1400" spc="-20" dirty="0">
                <a:latin typeface="PMingLiU"/>
                <a:cs typeface="PMingLiU"/>
              </a:rPr>
              <a:t>原</a:t>
            </a:r>
            <a:r>
              <a:rPr sz="1400" spc="-20" dirty="0">
                <a:latin typeface="PMingLiU"/>
                <a:cs typeface="PMingLiU"/>
              </a:rPr>
              <a:t>则</a:t>
            </a:r>
            <a:r>
              <a:rPr sz="1400" spc="-40" dirty="0">
                <a:latin typeface="PMingLiU"/>
                <a:cs typeface="PMingLiU"/>
              </a:rPr>
              <a:t>）</a:t>
            </a:r>
            <a:r>
              <a:rPr sz="1400" spc="-20" dirty="0">
                <a:latin typeface="PMingLiU"/>
                <a:cs typeface="PMingLiU"/>
              </a:rPr>
              <a:t>找</a:t>
            </a:r>
            <a:r>
              <a:rPr sz="1400" spc="-20" dirty="0">
                <a:latin typeface="PMingLiU"/>
                <a:cs typeface="PMingLiU"/>
              </a:rPr>
              <a:t>到</a:t>
            </a:r>
            <a:r>
              <a:rPr sz="1400" spc="-20" dirty="0">
                <a:latin typeface="PMingLiU"/>
                <a:cs typeface="PMingLiU"/>
              </a:rPr>
              <a:t>页</a:t>
            </a:r>
            <a:r>
              <a:rPr sz="1400" spc="-20" dirty="0">
                <a:latin typeface="PMingLiU"/>
                <a:cs typeface="PMingLiU"/>
              </a:rPr>
              <a:t>面</a:t>
            </a:r>
            <a:r>
              <a:rPr sz="1400" spc="25" dirty="0">
                <a:latin typeface="PMingLiU"/>
                <a:cs typeface="PMingLiU"/>
              </a:rPr>
              <a:t>中 </a:t>
            </a:r>
            <a:r>
              <a:rPr sz="14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既 </a:t>
            </a:r>
            <a:r>
              <a:rPr sz="1400" spc="-20" dirty="0">
                <a:latin typeface="PMingLiU"/>
                <a:cs typeface="PMingLiU"/>
              </a:rPr>
              <a:t>能</a:t>
            </a:r>
            <a:r>
              <a:rPr sz="1400" spc="-20" dirty="0">
                <a:latin typeface="PMingLiU"/>
                <a:cs typeface="PMingLiU"/>
              </a:rPr>
              <a:t>被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135" dirty="0">
                <a:latin typeface="PMingLiU"/>
                <a:cs typeface="PMingLiU"/>
              </a:rPr>
              <a:t>1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中</a:t>
            </a:r>
            <a:r>
              <a:rPr sz="1400" spc="-40" dirty="0">
                <a:latin typeface="PMingLiU"/>
                <a:cs typeface="PMingLiU"/>
              </a:rPr>
              <a:t>，</a:t>
            </a:r>
            <a:r>
              <a:rPr sz="14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又 </a:t>
            </a:r>
            <a:r>
              <a:rPr sz="1400" spc="-20" dirty="0">
                <a:latin typeface="PMingLiU"/>
                <a:cs typeface="PMingLiU"/>
              </a:rPr>
              <a:t>能</a:t>
            </a:r>
            <a:r>
              <a:rPr sz="1400" spc="-20" dirty="0">
                <a:latin typeface="PMingLiU"/>
                <a:cs typeface="PMingLiU"/>
              </a:rPr>
              <a:t>被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135" dirty="0">
                <a:latin typeface="PMingLiU"/>
                <a:cs typeface="PMingLiU"/>
              </a:rPr>
              <a:t>2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中</a:t>
            </a:r>
            <a:r>
              <a:rPr sz="1400" spc="-20" dirty="0">
                <a:latin typeface="PMingLiU"/>
                <a:cs typeface="PMingLiU"/>
              </a:rPr>
              <a:t>的</a:t>
            </a:r>
            <a:r>
              <a:rPr sz="1400" spc="-20" dirty="0">
                <a:latin typeface="PMingLiU"/>
                <a:cs typeface="PMingLiU"/>
              </a:rPr>
              <a:t>标</a:t>
            </a:r>
            <a:r>
              <a:rPr sz="1400" spc="-20" dirty="0">
                <a:latin typeface="PMingLiU"/>
                <a:cs typeface="PMingLiU"/>
              </a:rPr>
              <a:t>签</a:t>
            </a:r>
            <a:r>
              <a:rPr sz="1400" spc="-40" dirty="0">
                <a:latin typeface="PMingLiU"/>
                <a:cs typeface="PMingLiU"/>
              </a:rPr>
              <a:t>，</a:t>
            </a:r>
            <a:r>
              <a:rPr sz="1400" spc="-20" dirty="0">
                <a:latin typeface="PMingLiU"/>
                <a:cs typeface="PMingLiU"/>
              </a:rPr>
              <a:t>设</a:t>
            </a:r>
            <a:r>
              <a:rPr sz="1400" spc="-20" dirty="0">
                <a:latin typeface="PMingLiU"/>
                <a:cs typeface="PMingLiU"/>
              </a:rPr>
              <a:t>置</a:t>
            </a:r>
            <a:r>
              <a:rPr sz="1400" spc="-20" dirty="0">
                <a:latin typeface="PMingLiU"/>
                <a:cs typeface="PMingLiU"/>
              </a:rPr>
              <a:t>样</a:t>
            </a:r>
            <a:r>
              <a:rPr sz="1400" spc="-50" dirty="0">
                <a:latin typeface="PMingLiU"/>
                <a:cs typeface="PMingLiU"/>
              </a:rPr>
              <a:t>式</a:t>
            </a:r>
            <a:endParaRPr sz="1400">
              <a:latin typeface="PMingLiU"/>
              <a:cs typeface="PMingLiU"/>
            </a:endParaRPr>
          </a:p>
          <a:p>
            <a:pPr marL="33020">
              <a:lnSpc>
                <a:spcPct val="100000"/>
              </a:lnSpc>
              <a:spcBef>
                <a:spcPts val="1305"/>
              </a:spcBef>
              <a:tabLst>
                <a:tab pos="393065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注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意</a:t>
            </a:r>
            <a:r>
              <a:rPr sz="1600" spc="-10" dirty="0">
                <a:solidFill>
                  <a:srgbClr val="252525"/>
                </a:solidFill>
                <a:latin typeface="PMingLiU"/>
                <a:cs typeface="PMingLiU"/>
              </a:rPr>
              <a:t>点</a:t>
            </a:r>
            <a:r>
              <a:rPr sz="1600" spc="-50" dirty="0">
                <a:solidFill>
                  <a:srgbClr val="252525"/>
                </a:solidFill>
                <a:latin typeface="PMingLiU"/>
                <a:cs typeface="PMingLiU"/>
              </a:rPr>
              <a:t>：</a:t>
            </a:r>
            <a:endParaRPr sz="16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z="1400" spc="90" dirty="0">
                <a:latin typeface="PMingLiU"/>
                <a:cs typeface="PMingLiU"/>
              </a:rPr>
              <a:t>1.</a:t>
            </a:r>
            <a:r>
              <a:rPr sz="1400" dirty="0">
                <a:latin typeface="PMingLiU"/>
                <a:cs typeface="PMingLiU"/>
              </a:rPr>
              <a:t>	</a:t>
            </a:r>
            <a:r>
              <a:rPr sz="1400" spc="-20" dirty="0">
                <a:latin typeface="PMingLiU"/>
                <a:cs typeface="PMingLiU"/>
              </a:rPr>
              <a:t>交</a:t>
            </a:r>
            <a:r>
              <a:rPr sz="1400" spc="-20" dirty="0">
                <a:latin typeface="PMingLiU"/>
                <a:cs typeface="PMingLiU"/>
              </a:rPr>
              <a:t>集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-20" dirty="0">
                <a:latin typeface="PMingLiU"/>
                <a:cs typeface="PMingLiU"/>
              </a:rPr>
              <a:t>中</a:t>
            </a:r>
            <a:r>
              <a:rPr sz="1400" spc="-20" dirty="0">
                <a:latin typeface="PMingLiU"/>
                <a:cs typeface="PMingLiU"/>
              </a:rPr>
              <a:t>的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-20" dirty="0">
                <a:latin typeface="PMingLiU"/>
                <a:cs typeface="PMingLiU"/>
              </a:rPr>
              <a:t>之</a:t>
            </a:r>
            <a:r>
              <a:rPr sz="1400" spc="-20" dirty="0">
                <a:latin typeface="PMingLiU"/>
                <a:cs typeface="PMingLiU"/>
              </a:rPr>
              <a:t>间</a:t>
            </a:r>
            <a:r>
              <a:rPr sz="1400" spc="-20" dirty="0">
                <a:latin typeface="PMingLiU"/>
                <a:cs typeface="PMingLiU"/>
              </a:rPr>
              <a:t>是</a:t>
            </a:r>
            <a:r>
              <a:rPr sz="1400" spc="-20" dirty="0">
                <a:latin typeface="PMingLiU"/>
                <a:cs typeface="PMingLiU"/>
              </a:rPr>
              <a:t>紧</a:t>
            </a:r>
            <a:r>
              <a:rPr sz="1400" spc="-20" dirty="0">
                <a:latin typeface="PMingLiU"/>
                <a:cs typeface="PMingLiU"/>
              </a:rPr>
              <a:t>挨</a:t>
            </a:r>
            <a:r>
              <a:rPr sz="1400" spc="-20" dirty="0">
                <a:latin typeface="PMingLiU"/>
                <a:cs typeface="PMingLiU"/>
              </a:rPr>
              <a:t>着</a:t>
            </a:r>
            <a:r>
              <a:rPr sz="1400" spc="-20" dirty="0">
                <a:latin typeface="PMingLiU"/>
                <a:cs typeface="PMingLiU"/>
              </a:rPr>
              <a:t>的</a:t>
            </a:r>
            <a:r>
              <a:rPr sz="1400" spc="-40" dirty="0">
                <a:latin typeface="PMingLiU"/>
                <a:cs typeface="PMingLiU"/>
              </a:rPr>
              <a:t>，</a:t>
            </a:r>
            <a:r>
              <a:rPr sz="1400" spc="-20" dirty="0">
                <a:latin typeface="PMingLiU"/>
                <a:cs typeface="PMingLiU"/>
              </a:rPr>
              <a:t>没</a:t>
            </a:r>
            <a:r>
              <a:rPr sz="1400" spc="-20" dirty="0">
                <a:latin typeface="PMingLiU"/>
                <a:cs typeface="PMingLiU"/>
              </a:rPr>
              <a:t>有</a:t>
            </a:r>
            <a:r>
              <a:rPr sz="1400" spc="-20" dirty="0">
                <a:latin typeface="PMingLiU"/>
                <a:cs typeface="PMingLiU"/>
              </a:rPr>
              <a:t>东</a:t>
            </a:r>
            <a:r>
              <a:rPr sz="1400" spc="-20" dirty="0">
                <a:latin typeface="PMingLiU"/>
                <a:cs typeface="PMingLiU"/>
              </a:rPr>
              <a:t>西</a:t>
            </a:r>
            <a:r>
              <a:rPr sz="1400" spc="-20" dirty="0">
                <a:latin typeface="PMingLiU"/>
                <a:cs typeface="PMingLiU"/>
              </a:rPr>
              <a:t>分</a:t>
            </a:r>
            <a:r>
              <a:rPr sz="1400" spc="-50" dirty="0">
                <a:latin typeface="PMingLiU"/>
                <a:cs typeface="PMingLiU"/>
              </a:rPr>
              <a:t>隔</a:t>
            </a:r>
            <a:endParaRPr sz="1400">
              <a:latin typeface="PMingLiU"/>
              <a:cs typeface="PMingLiU"/>
            </a:endParaRPr>
          </a:p>
          <a:p>
            <a:pPr marL="393700">
              <a:lnSpc>
                <a:spcPct val="100000"/>
              </a:lnSpc>
              <a:spcBef>
                <a:spcPts val="1175"/>
              </a:spcBef>
              <a:tabLst>
                <a:tab pos="752475" algn="l"/>
              </a:tabLst>
            </a:pPr>
            <a:r>
              <a:rPr sz="1400" spc="90" dirty="0">
                <a:latin typeface="PMingLiU"/>
                <a:cs typeface="PMingLiU"/>
              </a:rPr>
              <a:t>2.</a:t>
            </a:r>
            <a:r>
              <a:rPr sz="1400" dirty="0">
                <a:latin typeface="PMingLiU"/>
                <a:cs typeface="PMingLiU"/>
              </a:rPr>
              <a:t>	</a:t>
            </a:r>
            <a:r>
              <a:rPr sz="1400" spc="-20" dirty="0">
                <a:latin typeface="PMingLiU"/>
                <a:cs typeface="PMingLiU"/>
              </a:rPr>
              <a:t>交</a:t>
            </a:r>
            <a:r>
              <a:rPr sz="1400" spc="-20" dirty="0">
                <a:latin typeface="PMingLiU"/>
                <a:cs typeface="PMingLiU"/>
              </a:rPr>
              <a:t>集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-20" dirty="0">
                <a:latin typeface="PMingLiU"/>
                <a:cs typeface="PMingLiU"/>
              </a:rPr>
              <a:t>中</a:t>
            </a:r>
            <a:r>
              <a:rPr sz="1400" spc="-20" dirty="0">
                <a:latin typeface="PMingLiU"/>
                <a:cs typeface="PMingLiU"/>
              </a:rPr>
              <a:t>如</a:t>
            </a:r>
            <a:r>
              <a:rPr sz="1400" spc="-20" dirty="0">
                <a:latin typeface="PMingLiU"/>
                <a:cs typeface="PMingLiU"/>
              </a:rPr>
              <a:t>果</a:t>
            </a:r>
            <a:r>
              <a:rPr sz="1400" spc="-20" dirty="0">
                <a:latin typeface="PMingLiU"/>
                <a:cs typeface="PMingLiU"/>
              </a:rPr>
              <a:t>有</a:t>
            </a:r>
            <a:r>
              <a:rPr sz="1400" spc="-20" dirty="0">
                <a:latin typeface="PMingLiU"/>
                <a:cs typeface="PMingLiU"/>
              </a:rPr>
              <a:t>标</a:t>
            </a:r>
            <a:r>
              <a:rPr sz="1400" spc="-20" dirty="0">
                <a:latin typeface="PMingLiU"/>
                <a:cs typeface="PMingLiU"/>
              </a:rPr>
              <a:t>签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-40" dirty="0">
                <a:latin typeface="PMingLiU"/>
                <a:cs typeface="PMingLiU"/>
              </a:rPr>
              <a:t>，</a:t>
            </a:r>
            <a:r>
              <a:rPr sz="1400" spc="-20" dirty="0">
                <a:latin typeface="PMingLiU"/>
                <a:cs typeface="PMingLiU"/>
              </a:rPr>
              <a:t>标</a:t>
            </a:r>
            <a:r>
              <a:rPr sz="1400" spc="-20" dirty="0">
                <a:latin typeface="PMingLiU"/>
                <a:cs typeface="PMingLiU"/>
              </a:rPr>
              <a:t>签</a:t>
            </a:r>
            <a:r>
              <a:rPr sz="1400" spc="-20" dirty="0">
                <a:latin typeface="PMingLiU"/>
                <a:cs typeface="PMingLiU"/>
              </a:rPr>
              <a:t>选</a:t>
            </a:r>
            <a:r>
              <a:rPr sz="1400" spc="-20" dirty="0">
                <a:latin typeface="PMingLiU"/>
                <a:cs typeface="PMingLiU"/>
              </a:rPr>
              <a:t>择</a:t>
            </a:r>
            <a:r>
              <a:rPr sz="1400" spc="-20" dirty="0">
                <a:latin typeface="PMingLiU"/>
                <a:cs typeface="PMingLiU"/>
              </a:rPr>
              <a:t>器</a:t>
            </a:r>
            <a:r>
              <a:rPr sz="1400" spc="-20" dirty="0">
                <a:latin typeface="PMingLiU"/>
                <a:cs typeface="PMingLiU"/>
              </a:rPr>
              <a:t>必</a:t>
            </a:r>
            <a:r>
              <a:rPr sz="1400" spc="-20" dirty="0">
                <a:latin typeface="PMingLiU"/>
                <a:cs typeface="PMingLiU"/>
              </a:rPr>
              <a:t>须</a:t>
            </a:r>
            <a:r>
              <a:rPr sz="1400" spc="-20" dirty="0">
                <a:latin typeface="PMingLiU"/>
                <a:cs typeface="PMingLiU"/>
              </a:rPr>
              <a:t>写</a:t>
            </a:r>
            <a:r>
              <a:rPr sz="1400" spc="-20" dirty="0">
                <a:latin typeface="PMingLiU"/>
                <a:cs typeface="PMingLiU"/>
              </a:rPr>
              <a:t>在</a:t>
            </a:r>
            <a:r>
              <a:rPr sz="1400" spc="-20" dirty="0">
                <a:latin typeface="PMingLiU"/>
                <a:cs typeface="PMingLiU"/>
              </a:rPr>
              <a:t>最</a:t>
            </a:r>
            <a:r>
              <a:rPr sz="1400" spc="-20" dirty="0">
                <a:latin typeface="PMingLiU"/>
                <a:cs typeface="PMingLiU"/>
              </a:rPr>
              <a:t>前</a:t>
            </a:r>
            <a:r>
              <a:rPr sz="1400" spc="-50" dirty="0">
                <a:latin typeface="PMingLiU"/>
                <a:cs typeface="PMingLiU"/>
              </a:rPr>
              <a:t>面</a:t>
            </a:r>
            <a:endParaRPr sz="1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76757" y="1176273"/>
            <a:ext cx="6768083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43940" y="1567180"/>
            <a:ext cx="6343650" cy="2257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hover</a:t>
            </a:r>
            <a:r>
              <a:rPr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伪类选择</a:t>
            </a:r>
            <a:r>
              <a:rPr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器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作用</a:t>
            </a:r>
            <a:r>
              <a:rPr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选中鼠标</a:t>
            </a:r>
            <a:r>
              <a:rPr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悬停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在元素上的</a:t>
            </a:r>
            <a:r>
              <a:rPr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状态</a:t>
            </a:r>
            <a:r>
              <a:rPr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，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设置样</a:t>
            </a:r>
            <a:r>
              <a:rPr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式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选择器语法</a:t>
            </a:r>
            <a:r>
              <a:rPr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选择器</a:t>
            </a:r>
            <a:r>
              <a:rPr b="1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:hover</a:t>
            </a:r>
            <a:r>
              <a:rPr b="1" spc="-2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pc="-10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{ </a:t>
            </a:r>
            <a:r>
              <a:rPr spc="15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css</a:t>
            </a:r>
            <a:r>
              <a:rPr spc="-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 }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注意点</a:t>
            </a:r>
            <a:r>
              <a:rPr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pc="90" dirty="0">
                <a:latin typeface="PMingLiU"/>
                <a:cs typeface="PMingLiU"/>
                <a:sym typeface="+mn-ea"/>
              </a:rPr>
              <a:t>1.</a:t>
            </a:r>
            <a:r>
              <a:rPr spc="-20" dirty="0">
                <a:latin typeface="PMingLiU"/>
                <a:cs typeface="PMingLiU"/>
                <a:sym typeface="+mn-ea"/>
              </a:rPr>
              <a:t>伪类选择器选中的元素的</a:t>
            </a:r>
            <a:r>
              <a:rPr b="1" spc="-2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某种状</a:t>
            </a:r>
            <a:r>
              <a:rPr b="1" spc="-5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态</a:t>
            </a:r>
            <a:endParaRPr lang="zh-CN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2346" y="1923414"/>
            <a:ext cx="8439912" cy="22570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60325" y="3348038"/>
            <a:ext cx="8389938" cy="3556000"/>
            <a:chOff x="-158" y="3004934"/>
            <a:chExt cx="7347123" cy="3112841"/>
          </a:xfrm>
        </p:grpSpPr>
        <p:sp>
          <p:nvSpPr>
            <p:cNvPr id="8" name="矩形 7"/>
            <p:cNvSpPr/>
            <p:nvPr/>
          </p:nvSpPr>
          <p:spPr bwMode="auto">
            <a:xfrm>
              <a:off x="-158" y="4208381"/>
              <a:ext cx="7347123" cy="99777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70C0">
                    <a:alpha val="14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0" name="Picture 7" descr="总结小人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9" y="3004934"/>
              <a:ext cx="1917583" cy="3112841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Text Box 6"/>
            <p:cNvSpPr txBox="1"/>
            <p:nvPr/>
          </p:nvSpPr>
          <p:spPr>
            <a:xfrm>
              <a:off x="1611755" y="4405316"/>
              <a:ext cx="5506647" cy="3256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latinLnBrk="1">
                <a:lnSpc>
                  <a:spcPct val="125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本章将详细讲解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及其最新版本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的相关知识。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 bwMode="auto">
          <a:xfrm>
            <a:off x="1023938" y="1535113"/>
            <a:ext cx="7426325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4"/>
          <p:cNvSpPr/>
          <p:nvPr/>
        </p:nvSpPr>
        <p:spPr>
          <a:xfrm>
            <a:off x="1150938" y="1744663"/>
            <a:ext cx="4106862" cy="2633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随着网页制作技术的不断发展，单调的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属性样式已经无法满足网页设计的需求。开发者往往需要更多的字体选择、更方便的样式效果、更绚丽的图形动画。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的出现在不改变原有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结构的情况下，增加了丰富的样式效果，极大地满足了开发者的需求。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"/>
          <p:cNvSpPr/>
          <p:nvPr/>
        </p:nvSpPr>
        <p:spPr>
          <a:xfrm>
            <a:off x="1768475" y="179388"/>
            <a:ext cx="22907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章节概要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20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688" y="1766888"/>
            <a:ext cx="3076575" cy="2681287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3.6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结构化伪类选择器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4579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0" name="矩形 9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4590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1755775" y="1142602"/>
              <a:ext cx="5252720" cy="460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:first-child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和</a:t>
              </a: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:last-child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14475" y="2417763"/>
            <a:ext cx="6096000" cy="790575"/>
            <a:chOff x="1910363" y="2286295"/>
            <a:chExt cx="6096000" cy="1127125"/>
          </a:xfrm>
        </p:grpSpPr>
        <p:sp>
          <p:nvSpPr>
            <p:cNvPr id="21" name="任意多边形 20"/>
            <p:cNvSpPr/>
            <p:nvPr/>
          </p:nvSpPr>
          <p:spPr>
            <a:xfrm>
              <a:off x="1910363" y="2286295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699351" y="2286295"/>
              <a:ext cx="5307012" cy="73331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586" name="矩形 24"/>
            <p:cNvSpPr/>
            <p:nvPr/>
          </p:nvSpPr>
          <p:spPr>
            <a:xfrm>
              <a:off x="2892690" y="2399131"/>
              <a:ext cx="3600537" cy="5265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:first-child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:last-child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43050" y="3636963"/>
            <a:ext cx="6096000" cy="1443037"/>
            <a:chOff x="1514475" y="3912960"/>
            <a:chExt cx="6096000" cy="1442806"/>
          </a:xfrm>
        </p:grpSpPr>
        <p:sp>
          <p:nvSpPr>
            <p:cNvPr id="24582" name="矩形 22"/>
            <p:cNvSpPr/>
            <p:nvPr/>
          </p:nvSpPr>
          <p:spPr>
            <a:xfrm>
              <a:off x="1632848" y="4130670"/>
              <a:ext cx="5812977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:first-child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:last-child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分别用于为父元素中的第一个或者最后一个子元素设置样式。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1514475" y="3912960"/>
              <a:ext cx="6096000" cy="1442806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3.6 </a:t>
            </a: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结构化伪类选择器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5603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0" name="矩形 9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5614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1755775" y="1142602"/>
              <a:ext cx="6732588" cy="4002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4.3.5 :nth-child(n)</a:t>
              </a:r>
              <a:r>
                <a:rPr kumimoji="0" lang="zh-CN" altLang="en-US" sz="20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和</a:t>
              </a:r>
              <a:r>
                <a:rPr kumimoji="0" lang="en-US" altLang="zh-CN" sz="20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:nth-last-child(n)</a:t>
              </a:r>
              <a:r>
                <a:rPr kumimoji="0" lang="zh-CN" altLang="en-US" sz="20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en-US" altLang="zh-CN" sz="20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14475" y="2417763"/>
            <a:ext cx="6096000" cy="790575"/>
            <a:chOff x="1910363" y="2286295"/>
            <a:chExt cx="6096000" cy="1127125"/>
          </a:xfrm>
        </p:grpSpPr>
        <p:sp>
          <p:nvSpPr>
            <p:cNvPr id="21" name="任意多边形 20"/>
            <p:cNvSpPr/>
            <p:nvPr/>
          </p:nvSpPr>
          <p:spPr>
            <a:xfrm>
              <a:off x="1910363" y="2286295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699351" y="2286295"/>
              <a:ext cx="5307012" cy="73331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marR="0" lvl="1" indent="-171450" algn="l" defTabSz="8445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610" name="矩形 24"/>
            <p:cNvSpPr/>
            <p:nvPr/>
          </p:nvSpPr>
          <p:spPr>
            <a:xfrm>
              <a:off x="2892690" y="2399131"/>
              <a:ext cx="4625690" cy="5265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:nth-child(n)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:nth-last-child(n)</a:t>
              </a:r>
              <a:r>
                <a:rPr lang="zh-CN" altLang="en-US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36688" y="3346450"/>
            <a:ext cx="6275387" cy="2967038"/>
            <a:chOff x="1408338" y="3912960"/>
            <a:chExt cx="6274707" cy="2966560"/>
          </a:xfrm>
        </p:grpSpPr>
        <p:sp>
          <p:nvSpPr>
            <p:cNvPr id="25606" name="矩形 22"/>
            <p:cNvSpPr/>
            <p:nvPr/>
          </p:nvSpPr>
          <p:spPr>
            <a:xfrm>
              <a:off x="1632848" y="4130670"/>
              <a:ext cx="5812977" cy="25849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:first-child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:last-child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可以选择某个父元素中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第一个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最后一个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子元素，但是如果用户想要选择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个或倒数第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个子元素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，这两个选择器就不起作用了。为此，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引入了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:nth-child(n)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:nth-last-child(n)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，它们是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:first-child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选择器和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:last-child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选择器的扩展。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1408338" y="3912960"/>
              <a:ext cx="6274707" cy="2966560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3.7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伪元素选择器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3888" y="1335088"/>
            <a:ext cx="8001000" cy="2498725"/>
            <a:chOff x="624114" y="1335314"/>
            <a:chExt cx="8000370" cy="2498272"/>
          </a:xfrm>
        </p:grpSpPr>
        <p:sp>
          <p:nvSpPr>
            <p:cNvPr id="22" name="圆角矩形标注 2"/>
            <p:cNvSpPr/>
            <p:nvPr/>
          </p:nvSpPr>
          <p:spPr bwMode="auto">
            <a:xfrm>
              <a:off x="624114" y="1335314"/>
              <a:ext cx="8000370" cy="2498272"/>
            </a:xfrm>
            <a:custGeom>
              <a:avLst/>
              <a:gdLst>
                <a:gd name="connsiteX0" fmla="*/ 0 w 8000370"/>
                <a:gd name="connsiteY0" fmla="*/ 370122 h 2220686"/>
                <a:gd name="connsiteX1" fmla="*/ 370122 w 8000370"/>
                <a:gd name="connsiteY1" fmla="*/ 0 h 2220686"/>
                <a:gd name="connsiteX2" fmla="*/ 1333395 w 8000370"/>
                <a:gd name="connsiteY2" fmla="*/ 0 h 2220686"/>
                <a:gd name="connsiteX3" fmla="*/ 1333395 w 8000370"/>
                <a:gd name="connsiteY3" fmla="*/ 0 h 2220686"/>
                <a:gd name="connsiteX4" fmla="*/ 3333488 w 8000370"/>
                <a:gd name="connsiteY4" fmla="*/ 0 h 2220686"/>
                <a:gd name="connsiteX5" fmla="*/ 7630248 w 8000370"/>
                <a:gd name="connsiteY5" fmla="*/ 0 h 2220686"/>
                <a:gd name="connsiteX6" fmla="*/ 8000370 w 8000370"/>
                <a:gd name="connsiteY6" fmla="*/ 370122 h 2220686"/>
                <a:gd name="connsiteX7" fmla="*/ 8000370 w 8000370"/>
                <a:gd name="connsiteY7" fmla="*/ 1295400 h 2220686"/>
                <a:gd name="connsiteX8" fmla="*/ 8000370 w 8000370"/>
                <a:gd name="connsiteY8" fmla="*/ 1295400 h 2220686"/>
                <a:gd name="connsiteX9" fmla="*/ 8000370 w 8000370"/>
                <a:gd name="connsiteY9" fmla="*/ 1850572 h 2220686"/>
                <a:gd name="connsiteX10" fmla="*/ 8000370 w 8000370"/>
                <a:gd name="connsiteY10" fmla="*/ 1850564 h 2220686"/>
                <a:gd name="connsiteX11" fmla="*/ 7630248 w 8000370"/>
                <a:gd name="connsiteY11" fmla="*/ 2220686 h 2220686"/>
                <a:gd name="connsiteX12" fmla="*/ 3333488 w 8000370"/>
                <a:gd name="connsiteY12" fmla="*/ 2220686 h 2220686"/>
                <a:gd name="connsiteX13" fmla="*/ 2333468 w 8000370"/>
                <a:gd name="connsiteY13" fmla="*/ 2498272 h 2220686"/>
                <a:gd name="connsiteX14" fmla="*/ 1333395 w 8000370"/>
                <a:gd name="connsiteY14" fmla="*/ 2220686 h 2220686"/>
                <a:gd name="connsiteX15" fmla="*/ 370122 w 8000370"/>
                <a:gd name="connsiteY15" fmla="*/ 2220686 h 2220686"/>
                <a:gd name="connsiteX16" fmla="*/ 0 w 8000370"/>
                <a:gd name="connsiteY16" fmla="*/ 1850564 h 2220686"/>
                <a:gd name="connsiteX17" fmla="*/ 0 w 8000370"/>
                <a:gd name="connsiteY17" fmla="*/ 1850572 h 2220686"/>
                <a:gd name="connsiteX18" fmla="*/ 0 w 8000370"/>
                <a:gd name="connsiteY18" fmla="*/ 1295400 h 2220686"/>
                <a:gd name="connsiteX19" fmla="*/ 0 w 8000370"/>
                <a:gd name="connsiteY19" fmla="*/ 1295400 h 2220686"/>
                <a:gd name="connsiteX20" fmla="*/ 0 w 8000370"/>
                <a:gd name="connsiteY20" fmla="*/ 370122 h 2220686"/>
                <a:gd name="connsiteX0-1" fmla="*/ 0 w 8000370"/>
                <a:gd name="connsiteY0-2" fmla="*/ 370122 h 2498272"/>
                <a:gd name="connsiteX1-3" fmla="*/ 370122 w 8000370"/>
                <a:gd name="connsiteY1-4" fmla="*/ 0 h 2498272"/>
                <a:gd name="connsiteX2-5" fmla="*/ 1333395 w 8000370"/>
                <a:gd name="connsiteY2-6" fmla="*/ 0 h 2498272"/>
                <a:gd name="connsiteX3-7" fmla="*/ 1333395 w 8000370"/>
                <a:gd name="connsiteY3-8" fmla="*/ 0 h 2498272"/>
                <a:gd name="connsiteX4-9" fmla="*/ 3333488 w 8000370"/>
                <a:gd name="connsiteY4-10" fmla="*/ 0 h 2498272"/>
                <a:gd name="connsiteX5-11" fmla="*/ 7630248 w 8000370"/>
                <a:gd name="connsiteY5-12" fmla="*/ 0 h 2498272"/>
                <a:gd name="connsiteX6-13" fmla="*/ 8000370 w 8000370"/>
                <a:gd name="connsiteY6-14" fmla="*/ 370122 h 2498272"/>
                <a:gd name="connsiteX7-15" fmla="*/ 8000370 w 8000370"/>
                <a:gd name="connsiteY7-16" fmla="*/ 1295400 h 2498272"/>
                <a:gd name="connsiteX8-17" fmla="*/ 8000370 w 8000370"/>
                <a:gd name="connsiteY8-18" fmla="*/ 1295400 h 2498272"/>
                <a:gd name="connsiteX9-19" fmla="*/ 8000370 w 8000370"/>
                <a:gd name="connsiteY9-20" fmla="*/ 1850572 h 2498272"/>
                <a:gd name="connsiteX10-21" fmla="*/ 8000370 w 8000370"/>
                <a:gd name="connsiteY10-22" fmla="*/ 1850564 h 2498272"/>
                <a:gd name="connsiteX11-23" fmla="*/ 7630248 w 8000370"/>
                <a:gd name="connsiteY11-24" fmla="*/ 2220686 h 2498272"/>
                <a:gd name="connsiteX12-25" fmla="*/ 2128802 w 8000370"/>
                <a:gd name="connsiteY12-26" fmla="*/ 2220686 h 2498272"/>
                <a:gd name="connsiteX13-27" fmla="*/ 2333468 w 8000370"/>
                <a:gd name="connsiteY13-28" fmla="*/ 2498272 h 2498272"/>
                <a:gd name="connsiteX14-29" fmla="*/ 1333395 w 8000370"/>
                <a:gd name="connsiteY14-30" fmla="*/ 2220686 h 2498272"/>
                <a:gd name="connsiteX15-31" fmla="*/ 370122 w 8000370"/>
                <a:gd name="connsiteY15-32" fmla="*/ 2220686 h 2498272"/>
                <a:gd name="connsiteX16-33" fmla="*/ 0 w 8000370"/>
                <a:gd name="connsiteY16-34" fmla="*/ 1850564 h 2498272"/>
                <a:gd name="connsiteX17-35" fmla="*/ 0 w 8000370"/>
                <a:gd name="connsiteY17-36" fmla="*/ 1850572 h 2498272"/>
                <a:gd name="connsiteX18-37" fmla="*/ 0 w 8000370"/>
                <a:gd name="connsiteY18-38" fmla="*/ 1295400 h 2498272"/>
                <a:gd name="connsiteX19-39" fmla="*/ 0 w 8000370"/>
                <a:gd name="connsiteY19-40" fmla="*/ 1295400 h 2498272"/>
                <a:gd name="connsiteX20-41" fmla="*/ 0 w 8000370"/>
                <a:gd name="connsiteY20-42" fmla="*/ 370122 h 24982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8000370" h="2498272">
                  <a:moveTo>
                    <a:pt x="0" y="370122"/>
                  </a:moveTo>
                  <a:cubicBezTo>
                    <a:pt x="0" y="165709"/>
                    <a:pt x="165709" y="0"/>
                    <a:pt x="370122" y="0"/>
                  </a:cubicBezTo>
                  <a:lnTo>
                    <a:pt x="1333395" y="0"/>
                  </a:lnTo>
                  <a:lnTo>
                    <a:pt x="1333395" y="0"/>
                  </a:lnTo>
                  <a:lnTo>
                    <a:pt x="3333488" y="0"/>
                  </a:lnTo>
                  <a:lnTo>
                    <a:pt x="7630248" y="0"/>
                  </a:lnTo>
                  <a:cubicBezTo>
                    <a:pt x="7834661" y="0"/>
                    <a:pt x="8000370" y="165709"/>
                    <a:pt x="8000370" y="370122"/>
                  </a:cubicBezTo>
                  <a:lnTo>
                    <a:pt x="8000370" y="1295400"/>
                  </a:lnTo>
                  <a:lnTo>
                    <a:pt x="8000370" y="1295400"/>
                  </a:lnTo>
                  <a:lnTo>
                    <a:pt x="8000370" y="1850572"/>
                  </a:lnTo>
                  <a:lnTo>
                    <a:pt x="8000370" y="1850564"/>
                  </a:lnTo>
                  <a:cubicBezTo>
                    <a:pt x="8000370" y="2054977"/>
                    <a:pt x="7834661" y="2220686"/>
                    <a:pt x="7630248" y="2220686"/>
                  </a:cubicBezTo>
                  <a:lnTo>
                    <a:pt x="2128802" y="2220686"/>
                  </a:lnTo>
                  <a:lnTo>
                    <a:pt x="2333468" y="2498272"/>
                  </a:lnTo>
                  <a:lnTo>
                    <a:pt x="1333395" y="2220686"/>
                  </a:lnTo>
                  <a:lnTo>
                    <a:pt x="370122" y="2220686"/>
                  </a:lnTo>
                  <a:cubicBezTo>
                    <a:pt x="165709" y="2220686"/>
                    <a:pt x="0" y="2054977"/>
                    <a:pt x="0" y="1850564"/>
                  </a:cubicBezTo>
                  <a:lnTo>
                    <a:pt x="0" y="1850572"/>
                  </a:lnTo>
                  <a:lnTo>
                    <a:pt x="0" y="1295400"/>
                  </a:lnTo>
                  <a:lnTo>
                    <a:pt x="0" y="1295400"/>
                  </a:lnTo>
                  <a:lnTo>
                    <a:pt x="0" y="370122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7" name="矩形 1"/>
            <p:cNvSpPr/>
            <p:nvPr/>
          </p:nvSpPr>
          <p:spPr>
            <a:xfrm>
              <a:off x="860059" y="1535615"/>
              <a:ext cx="7543170" cy="1754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所谓</a:t>
              </a:r>
              <a:r>
                <a:rPr lang="zh-CN" altLang="zh-CN" sz="2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伪元素选择器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，是针对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中已经定义好的</a:t>
              </a:r>
              <a:r>
                <a:rPr lang="zh-CN" altLang="zh-CN" sz="2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伪元素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使用的选择器。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中常用的伪元素选择器有</a:t>
              </a:r>
              <a:r>
                <a:rPr lang="en-US" altLang="zh-CN" sz="2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:before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伪元素选择器和</a:t>
              </a:r>
              <a:r>
                <a:rPr lang="en-US" altLang="zh-CN" sz="2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:after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伪元素选择器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28775" y="3925888"/>
            <a:ext cx="2176463" cy="2324100"/>
            <a:chOff x="1628421" y="3926291"/>
            <a:chExt cx="2176897" cy="2323761"/>
          </a:xfrm>
        </p:grpSpPr>
        <p:grpSp>
          <p:nvGrpSpPr>
            <p:cNvPr id="28682" name="组合 18"/>
            <p:cNvGrpSpPr/>
            <p:nvPr/>
          </p:nvGrpSpPr>
          <p:grpSpPr>
            <a:xfrm>
              <a:off x="1628421" y="3926291"/>
              <a:ext cx="2176897" cy="2323761"/>
              <a:chOff x="2121897" y="3679550"/>
              <a:chExt cx="2176897" cy="2323761"/>
            </a:xfrm>
          </p:grpSpPr>
          <p:sp>
            <p:nvSpPr>
              <p:cNvPr id="27" name="同侧圆角矩形 26"/>
              <p:cNvSpPr/>
              <p:nvPr/>
            </p:nvSpPr>
            <p:spPr>
              <a:xfrm>
                <a:off x="2121897" y="3679550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任意多边形 27"/>
              <p:cNvSpPr/>
              <p:nvPr/>
            </p:nvSpPr>
            <p:spPr>
              <a:xfrm>
                <a:off x="2121897" y="5304913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683" name="矩形 20"/>
            <p:cNvSpPr/>
            <p:nvPr/>
          </p:nvSpPr>
          <p:spPr>
            <a:xfrm>
              <a:off x="1961283" y="4217456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:before</a:t>
              </a:r>
              <a:r>
                <a:rPr lang="zh-CN" altLang="en-US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81600" y="3925888"/>
            <a:ext cx="2176463" cy="2324100"/>
            <a:chOff x="5180921" y="3926291"/>
            <a:chExt cx="2176897" cy="2323761"/>
          </a:xfrm>
        </p:grpSpPr>
        <p:grpSp>
          <p:nvGrpSpPr>
            <p:cNvPr id="28678" name="组合 19"/>
            <p:cNvGrpSpPr/>
            <p:nvPr/>
          </p:nvGrpSpPr>
          <p:grpSpPr>
            <a:xfrm>
              <a:off x="5180921" y="3926291"/>
              <a:ext cx="2176897" cy="2323761"/>
              <a:chOff x="5674397" y="3868235"/>
              <a:chExt cx="2176897" cy="2323761"/>
            </a:xfrm>
          </p:grpSpPr>
          <p:sp>
            <p:nvSpPr>
              <p:cNvPr id="32" name="同侧圆角矩形 31"/>
              <p:cNvSpPr/>
              <p:nvPr/>
            </p:nvSpPr>
            <p:spPr>
              <a:xfrm>
                <a:off x="5674397" y="3868235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1856823"/>
                  <a:satOff val="-56395"/>
                  <a:lumOff val="1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任意多边形 32"/>
              <p:cNvSpPr/>
              <p:nvPr/>
            </p:nvSpPr>
            <p:spPr>
              <a:xfrm>
                <a:off x="5674397" y="5493598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1856823"/>
                  <a:satOff val="-56395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395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395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679" name="矩形 26"/>
            <p:cNvSpPr/>
            <p:nvPr/>
          </p:nvSpPr>
          <p:spPr>
            <a:xfrm>
              <a:off x="5558742" y="4174970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:after</a:t>
              </a:r>
              <a:r>
                <a:rPr lang="zh-CN" altLang="en-US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sz="2400" b="1" dirty="0">
                <a:solidFill>
                  <a:srgbClr val="6F8D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7 L 1.38889E-6 -0.299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62428E-7 L -2.77778E-7 -0.299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8" name="组合 9"/>
          <p:cNvGrpSpPr/>
          <p:nvPr/>
        </p:nvGrpSpPr>
        <p:grpSpPr>
          <a:xfrm>
            <a:off x="1628775" y="1871663"/>
            <a:ext cx="2176463" cy="2324100"/>
            <a:chOff x="1628421" y="3926291"/>
            <a:chExt cx="2176897" cy="2323761"/>
          </a:xfrm>
        </p:grpSpPr>
        <p:grpSp>
          <p:nvGrpSpPr>
            <p:cNvPr id="29714" name="组合 10"/>
            <p:cNvGrpSpPr/>
            <p:nvPr/>
          </p:nvGrpSpPr>
          <p:grpSpPr>
            <a:xfrm>
              <a:off x="1628421" y="3926291"/>
              <a:ext cx="2176897" cy="2323761"/>
              <a:chOff x="2121897" y="3679550"/>
              <a:chExt cx="2176897" cy="2323761"/>
            </a:xfrm>
          </p:grpSpPr>
          <p:sp>
            <p:nvSpPr>
              <p:cNvPr id="7" name="同侧圆角矩形 6"/>
              <p:cNvSpPr/>
              <p:nvPr/>
            </p:nvSpPr>
            <p:spPr>
              <a:xfrm>
                <a:off x="2121897" y="3679550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任意多边形 7"/>
              <p:cNvSpPr/>
              <p:nvPr/>
            </p:nvSpPr>
            <p:spPr>
              <a:xfrm>
                <a:off x="2121897" y="5304913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9715" name="矩形 11"/>
            <p:cNvSpPr/>
            <p:nvPr/>
          </p:nvSpPr>
          <p:spPr>
            <a:xfrm>
              <a:off x="1961283" y="4217456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:before</a:t>
              </a:r>
              <a:r>
                <a:rPr lang="zh-CN" altLang="en-US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699" name="组合 18"/>
          <p:cNvGrpSpPr/>
          <p:nvPr/>
        </p:nvGrpSpPr>
        <p:grpSpPr>
          <a:xfrm>
            <a:off x="5181600" y="1871663"/>
            <a:ext cx="2176463" cy="2324100"/>
            <a:chOff x="5180921" y="3926291"/>
            <a:chExt cx="2176897" cy="2323761"/>
          </a:xfrm>
        </p:grpSpPr>
        <p:grpSp>
          <p:nvGrpSpPr>
            <p:cNvPr id="29710" name="组合 19"/>
            <p:cNvGrpSpPr/>
            <p:nvPr/>
          </p:nvGrpSpPr>
          <p:grpSpPr>
            <a:xfrm>
              <a:off x="5180921" y="3926291"/>
              <a:ext cx="2176897" cy="2323761"/>
              <a:chOff x="5674397" y="3868235"/>
              <a:chExt cx="2176897" cy="2323761"/>
            </a:xfrm>
          </p:grpSpPr>
          <p:sp>
            <p:nvSpPr>
              <p:cNvPr id="12" name="同侧圆角矩形 11"/>
              <p:cNvSpPr/>
              <p:nvPr/>
            </p:nvSpPr>
            <p:spPr>
              <a:xfrm>
                <a:off x="5674397" y="3868235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1856823"/>
                  <a:satOff val="-56395"/>
                  <a:lumOff val="1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任意多边形 12"/>
              <p:cNvSpPr/>
              <p:nvPr/>
            </p:nvSpPr>
            <p:spPr>
              <a:xfrm>
                <a:off x="5674397" y="5493598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1856823"/>
                  <a:satOff val="-56395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395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395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9711" name="矩形 20"/>
            <p:cNvSpPr/>
            <p:nvPr/>
          </p:nvSpPr>
          <p:spPr>
            <a:xfrm>
              <a:off x="5558742" y="4174970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:after</a:t>
              </a:r>
              <a:r>
                <a:rPr lang="zh-CN" altLang="en-US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sz="2400" b="1" dirty="0">
                <a:solidFill>
                  <a:srgbClr val="6F8D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87950" y="1851025"/>
            <a:ext cx="2176463" cy="2324100"/>
            <a:chOff x="5180921" y="3926291"/>
            <a:chExt cx="2176897" cy="2323761"/>
          </a:xfrm>
        </p:grpSpPr>
        <p:grpSp>
          <p:nvGrpSpPr>
            <p:cNvPr id="29706" name="组合 24"/>
            <p:cNvGrpSpPr/>
            <p:nvPr/>
          </p:nvGrpSpPr>
          <p:grpSpPr>
            <a:xfrm>
              <a:off x="5180921" y="3926291"/>
              <a:ext cx="2176897" cy="2323761"/>
              <a:chOff x="5674397" y="3868235"/>
              <a:chExt cx="2176897" cy="2323761"/>
            </a:xfrm>
          </p:grpSpPr>
          <p:sp>
            <p:nvSpPr>
              <p:cNvPr id="17" name="同侧圆角矩形 16"/>
              <p:cNvSpPr/>
              <p:nvPr/>
            </p:nvSpPr>
            <p:spPr>
              <a:xfrm>
                <a:off x="5674397" y="3868235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>
                  <a:hueOff val="1856823"/>
                  <a:satOff val="-56395"/>
                  <a:lumOff val="1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任意多边形 17"/>
              <p:cNvSpPr/>
              <p:nvPr/>
            </p:nvSpPr>
            <p:spPr>
              <a:xfrm>
                <a:off x="5674397" y="5493598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>
                  <a:hueOff val="1856823"/>
                  <a:satOff val="-56395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395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395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5558821" y="4175493"/>
              <a:ext cx="1478258" cy="1134896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:after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68400" y="4203700"/>
            <a:ext cx="2921000" cy="2214563"/>
            <a:chOff x="1520364" y="4499427"/>
            <a:chExt cx="2921000" cy="2213655"/>
          </a:xfrm>
        </p:grpSpPr>
        <p:sp>
          <p:nvSpPr>
            <p:cNvPr id="21" name="圆角矩形标注 20"/>
            <p:cNvSpPr/>
            <p:nvPr/>
          </p:nvSpPr>
          <p:spPr bwMode="auto">
            <a:xfrm rot="10800000">
              <a:off x="1520364" y="4499427"/>
              <a:ext cx="2921000" cy="2213655"/>
            </a:xfrm>
            <a:prstGeom prst="wedgeRoundRectCallout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5" name="矩形 5"/>
            <p:cNvSpPr/>
            <p:nvPr/>
          </p:nvSpPr>
          <p:spPr>
            <a:xfrm>
              <a:off x="1793411" y="4636476"/>
              <a:ext cx="2490789" cy="19620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5000"/>
                </a:lnSpc>
              </a:pP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:before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伪元素选择器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用于在被选元素的内容前面插入内容，必须配合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来指定要插入的具体内容。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583113" y="4962525"/>
            <a:ext cx="3429000" cy="1323975"/>
          </a:xfrm>
          <a:prstGeom prst="rect">
            <a:avLst/>
          </a:prstGeom>
          <a:solidFill>
            <a:srgbClr val="1369B2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&gt;:before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content: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/url();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3.7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伪元素选择器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1335" y="1050290"/>
            <a:ext cx="6336665" cy="1677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tabLst>
                <a:tab pos="372110" algn="l"/>
              </a:tabLst>
            </a:pPr>
            <a:r>
              <a:rPr spc="-10" dirty="0">
                <a:latin typeface="PMingLiU"/>
                <a:cs typeface="PMingLiU"/>
                <a:sym typeface="+mn-ea"/>
              </a:rPr>
              <a:t>伪元素</a:t>
            </a:r>
            <a:r>
              <a:rPr spc="-35" dirty="0">
                <a:latin typeface="PMingLiU"/>
                <a:cs typeface="PMingLiU"/>
                <a:sym typeface="+mn-ea"/>
              </a:rPr>
              <a:t>：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一般页面中的非主体内容可以使用伪元</a:t>
            </a:r>
            <a:r>
              <a:rPr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素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72110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latin typeface="PMingLiU"/>
                <a:cs typeface="PMingLiU"/>
                <a:sym typeface="+mn-ea"/>
              </a:rPr>
              <a:t>区别</a:t>
            </a:r>
            <a:r>
              <a:rPr spc="-60" dirty="0">
                <a:latin typeface="PMingLiU"/>
                <a:cs typeface="PMingLiU"/>
                <a:sym typeface="+mn-ea"/>
              </a:rPr>
              <a:t>：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pc="90" dirty="0">
                <a:latin typeface="PMingLiU"/>
                <a:cs typeface="PMingLiU"/>
                <a:sym typeface="+mn-ea"/>
              </a:rPr>
              <a:t>1.</a:t>
            </a:r>
            <a:r>
              <a:rPr dirty="0">
                <a:latin typeface="PMingLiU"/>
                <a:cs typeface="PMingLiU"/>
                <a:sym typeface="+mn-ea"/>
              </a:rPr>
              <a:t>	</a:t>
            </a:r>
            <a:r>
              <a:rPr spc="-20" dirty="0">
                <a:latin typeface="PMingLiU"/>
                <a:cs typeface="PMingLiU"/>
                <a:sym typeface="+mn-ea"/>
              </a:rPr>
              <a:t>元素</a:t>
            </a:r>
            <a:r>
              <a:rPr spc="-30" dirty="0">
                <a:latin typeface="PMingLiU"/>
                <a:cs typeface="PMingLiU"/>
                <a:sym typeface="+mn-ea"/>
              </a:rPr>
              <a:t>：HTML</a:t>
            </a:r>
            <a:r>
              <a:rPr spc="-20" dirty="0">
                <a:latin typeface="PMingLiU"/>
                <a:cs typeface="PMingLiU"/>
                <a:sym typeface="+mn-ea"/>
              </a:rPr>
              <a:t> 设置的标</a:t>
            </a:r>
            <a:r>
              <a:rPr spc="-50" dirty="0">
                <a:latin typeface="PMingLiU"/>
                <a:cs typeface="PMingLiU"/>
                <a:sym typeface="+mn-ea"/>
              </a:rPr>
              <a:t>签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pc="90" dirty="0">
                <a:latin typeface="PMingLiU"/>
                <a:cs typeface="PMingLiU"/>
                <a:sym typeface="+mn-ea"/>
              </a:rPr>
              <a:t>2.</a:t>
            </a:r>
            <a:r>
              <a:rPr dirty="0">
                <a:latin typeface="PMingLiU"/>
                <a:cs typeface="PMingLiU"/>
                <a:sym typeface="+mn-ea"/>
              </a:rPr>
              <a:t>	</a:t>
            </a:r>
            <a:r>
              <a:rPr spc="-20" dirty="0">
                <a:latin typeface="PMingLiU"/>
                <a:cs typeface="PMingLiU"/>
                <a:sym typeface="+mn-ea"/>
              </a:rPr>
              <a:t>伪元素</a:t>
            </a:r>
            <a:r>
              <a:rPr spc="5" dirty="0">
                <a:latin typeface="PMingLiU"/>
                <a:cs typeface="PMingLiU"/>
                <a:sym typeface="+mn-ea"/>
              </a:rPr>
              <a:t>：由 </a:t>
            </a:r>
            <a:r>
              <a:rPr dirty="0">
                <a:latin typeface="PMingLiU"/>
                <a:cs typeface="PMingLiU"/>
                <a:sym typeface="+mn-ea"/>
              </a:rPr>
              <a:t>CSS</a:t>
            </a:r>
            <a:r>
              <a:rPr spc="10" dirty="0">
                <a:latin typeface="PMingLiU"/>
                <a:cs typeface="PMingLiU"/>
                <a:sym typeface="+mn-ea"/>
              </a:rPr>
              <a:t> 模</a:t>
            </a:r>
            <a:r>
              <a:rPr spc="-20" dirty="0">
                <a:latin typeface="PMingLiU"/>
                <a:cs typeface="PMingLiU"/>
                <a:sym typeface="+mn-ea"/>
              </a:rPr>
              <a:t>拟出的标签效</a:t>
            </a:r>
            <a:r>
              <a:rPr spc="-50" dirty="0">
                <a:latin typeface="PMingLiU"/>
                <a:cs typeface="PMingLiU"/>
                <a:sym typeface="+mn-ea"/>
              </a:rPr>
              <a:t>果</a:t>
            </a:r>
            <a:endParaRPr lang="zh-CN" altLang="en-US"/>
          </a:p>
        </p:txBody>
      </p:sp>
      <p:sp>
        <p:nvSpPr>
          <p:cNvPr id="3" name="object 3"/>
          <p:cNvSpPr txBox="1"/>
          <p:nvPr/>
        </p:nvSpPr>
        <p:spPr>
          <a:xfrm>
            <a:off x="979805" y="3749040"/>
            <a:ext cx="4498975" cy="99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2110" algn="l"/>
              </a:tabLst>
            </a:pPr>
            <a:r>
              <a:rPr sz="1350"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</a:rPr>
              <a:t></a:t>
            </a:r>
            <a:r>
              <a:rPr sz="135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latin typeface="PMingLiU"/>
                <a:cs typeface="PMingLiU"/>
              </a:rPr>
              <a:t>注</a:t>
            </a:r>
            <a:r>
              <a:rPr sz="1600" spc="-10" dirty="0">
                <a:latin typeface="PMingLiU"/>
                <a:cs typeface="PMingLiU"/>
              </a:rPr>
              <a:t>意</a:t>
            </a:r>
            <a:r>
              <a:rPr sz="1600" spc="-10" dirty="0">
                <a:latin typeface="PMingLiU"/>
                <a:cs typeface="PMingLiU"/>
              </a:rPr>
              <a:t>点</a:t>
            </a:r>
            <a:r>
              <a:rPr sz="1600" spc="-50" dirty="0">
                <a:latin typeface="PMingLiU"/>
                <a:cs typeface="PMingLiU"/>
              </a:rPr>
              <a:t>：</a:t>
            </a:r>
            <a:endParaRPr sz="16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210"/>
              </a:spcBef>
              <a:tabLst>
                <a:tab pos="731520" algn="l"/>
              </a:tabLst>
            </a:pPr>
            <a:r>
              <a:rPr sz="1400" spc="90" dirty="0">
                <a:latin typeface="PMingLiU"/>
                <a:cs typeface="PMingLiU"/>
              </a:rPr>
              <a:t>1.</a:t>
            </a:r>
            <a:r>
              <a:rPr sz="1400" dirty="0">
                <a:latin typeface="PMingLiU"/>
                <a:cs typeface="PMingLiU"/>
              </a:rPr>
              <a:t>	</a:t>
            </a:r>
            <a:r>
              <a:rPr sz="1400" spc="-20" dirty="0">
                <a:latin typeface="PMingLiU"/>
                <a:cs typeface="PMingLiU"/>
              </a:rPr>
              <a:t>必</a:t>
            </a:r>
            <a:r>
              <a:rPr sz="1400" spc="-20" dirty="0">
                <a:latin typeface="PMingLiU"/>
                <a:cs typeface="PMingLiU"/>
              </a:rPr>
              <a:t>须</a:t>
            </a:r>
            <a:r>
              <a:rPr sz="1400" spc="-20" dirty="0">
                <a:latin typeface="PMingLiU"/>
                <a:cs typeface="PMingLiU"/>
              </a:rPr>
              <a:t>设</a:t>
            </a:r>
            <a:r>
              <a:rPr sz="1400" spc="-20" dirty="0">
                <a:latin typeface="PMingLiU"/>
                <a:cs typeface="PMingLiU"/>
              </a:rPr>
              <a:t>置</a:t>
            </a:r>
            <a:r>
              <a:rPr sz="1400" spc="160" dirty="0">
                <a:latin typeface="PMingLiU"/>
                <a:cs typeface="PMingLiU"/>
              </a:rPr>
              <a:t>content</a:t>
            </a:r>
            <a:r>
              <a:rPr sz="1400" spc="-20" dirty="0">
                <a:latin typeface="PMingLiU"/>
                <a:cs typeface="PMingLiU"/>
              </a:rPr>
              <a:t>属</a:t>
            </a:r>
            <a:r>
              <a:rPr sz="1400" spc="-20" dirty="0">
                <a:latin typeface="PMingLiU"/>
                <a:cs typeface="PMingLiU"/>
              </a:rPr>
              <a:t>性</a:t>
            </a:r>
            <a:r>
              <a:rPr sz="1400" spc="-20" dirty="0">
                <a:latin typeface="PMingLiU"/>
                <a:cs typeface="PMingLiU"/>
              </a:rPr>
              <a:t>才</a:t>
            </a:r>
            <a:r>
              <a:rPr sz="1400" spc="-20" dirty="0">
                <a:latin typeface="PMingLiU"/>
                <a:cs typeface="PMingLiU"/>
              </a:rPr>
              <a:t>能</a:t>
            </a:r>
            <a:r>
              <a:rPr sz="1400" spc="-20" dirty="0">
                <a:latin typeface="PMingLiU"/>
                <a:cs typeface="PMingLiU"/>
              </a:rPr>
              <a:t>生</a:t>
            </a:r>
            <a:r>
              <a:rPr sz="1400" spc="-50" dirty="0">
                <a:latin typeface="PMingLiU"/>
                <a:cs typeface="PMingLiU"/>
              </a:rPr>
              <a:t>效</a:t>
            </a:r>
            <a:endParaRPr sz="1400">
              <a:latin typeface="PMingLiU"/>
              <a:cs typeface="PMingLiU"/>
            </a:endParaRPr>
          </a:p>
          <a:p>
            <a:pPr marL="373380">
              <a:lnSpc>
                <a:spcPct val="100000"/>
              </a:lnSpc>
              <a:spcBef>
                <a:spcPts val="1175"/>
              </a:spcBef>
              <a:tabLst>
                <a:tab pos="731520" algn="l"/>
              </a:tabLst>
            </a:pPr>
            <a:r>
              <a:rPr sz="1400" spc="90" dirty="0">
                <a:latin typeface="PMingLiU"/>
                <a:cs typeface="PMingLiU"/>
              </a:rPr>
              <a:t>2.</a:t>
            </a:r>
            <a:r>
              <a:rPr sz="1400" dirty="0">
                <a:latin typeface="PMingLiU"/>
                <a:cs typeface="PMingLiU"/>
              </a:rPr>
              <a:t>	</a:t>
            </a:r>
            <a:r>
              <a:rPr sz="1400" spc="-20" dirty="0">
                <a:latin typeface="PMingLiU"/>
                <a:cs typeface="PMingLiU"/>
              </a:rPr>
              <a:t>伪</a:t>
            </a:r>
            <a:r>
              <a:rPr sz="1400" spc="-20" dirty="0">
                <a:latin typeface="PMingLiU"/>
                <a:cs typeface="PMingLiU"/>
              </a:rPr>
              <a:t>元</a:t>
            </a:r>
            <a:r>
              <a:rPr sz="1400" spc="-20" dirty="0">
                <a:latin typeface="PMingLiU"/>
                <a:cs typeface="PMingLiU"/>
              </a:rPr>
              <a:t>素</a:t>
            </a:r>
            <a:r>
              <a:rPr sz="1400" spc="-20" dirty="0">
                <a:latin typeface="PMingLiU"/>
                <a:cs typeface="PMingLiU"/>
              </a:rPr>
              <a:t>默</a:t>
            </a:r>
            <a:r>
              <a:rPr sz="1400" spc="-20" dirty="0">
                <a:latin typeface="PMingLiU"/>
                <a:cs typeface="PMingLiU"/>
              </a:rPr>
              <a:t>认</a:t>
            </a:r>
            <a:r>
              <a:rPr sz="1400" spc="-20" dirty="0">
                <a:latin typeface="PMingLiU"/>
                <a:cs typeface="PMingLiU"/>
              </a:rPr>
              <a:t>是</a:t>
            </a:r>
            <a:r>
              <a:rPr sz="1400" spc="-20" dirty="0">
                <a:latin typeface="PMingLiU"/>
                <a:cs typeface="PMingLiU"/>
              </a:rPr>
              <a:t>行</a:t>
            </a:r>
            <a:r>
              <a:rPr sz="1400" spc="-20" dirty="0">
                <a:latin typeface="PMingLiU"/>
                <a:cs typeface="PMingLiU"/>
              </a:rPr>
              <a:t>内</a:t>
            </a:r>
            <a:r>
              <a:rPr sz="1400" spc="-20" dirty="0">
                <a:latin typeface="PMingLiU"/>
                <a:cs typeface="PMingLiU"/>
              </a:rPr>
              <a:t>元</a:t>
            </a:r>
            <a:r>
              <a:rPr sz="1400" spc="-50" dirty="0">
                <a:latin typeface="PMingLiU"/>
                <a:cs typeface="PMingLiU"/>
              </a:rPr>
              <a:t>素</a:t>
            </a:r>
            <a:endParaRPr sz="1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3.7</a:t>
            </a: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伪元素选择器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0723" name="组合 9"/>
          <p:cNvGrpSpPr/>
          <p:nvPr/>
        </p:nvGrpSpPr>
        <p:grpSpPr>
          <a:xfrm>
            <a:off x="1628775" y="1871663"/>
            <a:ext cx="2176463" cy="2324100"/>
            <a:chOff x="1628421" y="3926291"/>
            <a:chExt cx="2176897" cy="2323761"/>
          </a:xfrm>
        </p:grpSpPr>
        <p:grpSp>
          <p:nvGrpSpPr>
            <p:cNvPr id="30742" name="组合 10"/>
            <p:cNvGrpSpPr/>
            <p:nvPr/>
          </p:nvGrpSpPr>
          <p:grpSpPr>
            <a:xfrm>
              <a:off x="1628421" y="3926291"/>
              <a:ext cx="2176897" cy="2323761"/>
              <a:chOff x="2121897" y="3679550"/>
              <a:chExt cx="2176897" cy="2323761"/>
            </a:xfrm>
          </p:grpSpPr>
          <p:sp>
            <p:nvSpPr>
              <p:cNvPr id="24" name="同侧圆角矩形 23"/>
              <p:cNvSpPr/>
              <p:nvPr/>
            </p:nvSpPr>
            <p:spPr>
              <a:xfrm>
                <a:off x="2121897" y="3679550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任意多边形 24"/>
              <p:cNvSpPr/>
              <p:nvPr/>
            </p:nvSpPr>
            <p:spPr>
              <a:xfrm>
                <a:off x="2121897" y="5304913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743" name="矩形 11"/>
            <p:cNvSpPr/>
            <p:nvPr/>
          </p:nvSpPr>
          <p:spPr>
            <a:xfrm>
              <a:off x="1961283" y="4217456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:before</a:t>
              </a:r>
              <a:r>
                <a:rPr lang="zh-CN" altLang="en-US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24" name="组合 18"/>
          <p:cNvGrpSpPr/>
          <p:nvPr/>
        </p:nvGrpSpPr>
        <p:grpSpPr>
          <a:xfrm>
            <a:off x="5181600" y="1871663"/>
            <a:ext cx="2176463" cy="2324100"/>
            <a:chOff x="5180921" y="3926291"/>
            <a:chExt cx="2176897" cy="2323761"/>
          </a:xfrm>
        </p:grpSpPr>
        <p:grpSp>
          <p:nvGrpSpPr>
            <p:cNvPr id="30738" name="组合 19"/>
            <p:cNvGrpSpPr/>
            <p:nvPr/>
          </p:nvGrpSpPr>
          <p:grpSpPr>
            <a:xfrm>
              <a:off x="5180921" y="3926291"/>
              <a:ext cx="2176897" cy="2323761"/>
              <a:chOff x="5674397" y="3868235"/>
              <a:chExt cx="2176897" cy="2323761"/>
            </a:xfrm>
          </p:grpSpPr>
          <p:sp>
            <p:nvSpPr>
              <p:cNvPr id="29" name="同侧圆角矩形 28"/>
              <p:cNvSpPr/>
              <p:nvPr/>
            </p:nvSpPr>
            <p:spPr>
              <a:xfrm>
                <a:off x="5674397" y="3868235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1856823"/>
                  <a:satOff val="-56395"/>
                  <a:lumOff val="1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任意多边形 29"/>
              <p:cNvSpPr/>
              <p:nvPr/>
            </p:nvSpPr>
            <p:spPr>
              <a:xfrm>
                <a:off x="5674397" y="5493598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1856823"/>
                  <a:satOff val="-56395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395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395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739" name="矩形 20"/>
            <p:cNvSpPr/>
            <p:nvPr/>
          </p:nvSpPr>
          <p:spPr>
            <a:xfrm>
              <a:off x="5558742" y="4174970"/>
              <a:ext cx="1478604" cy="11350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:after</a:t>
              </a:r>
              <a:r>
                <a:rPr lang="zh-CN" altLang="en-US" sz="2400" b="1" dirty="0">
                  <a:solidFill>
                    <a:srgbClr val="6F8D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endParaRPr lang="zh-CN" altLang="en-US" sz="2400" b="1" dirty="0">
                <a:solidFill>
                  <a:srgbClr val="6F8D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87950" y="1851025"/>
            <a:ext cx="2176463" cy="2324100"/>
            <a:chOff x="5180921" y="3926291"/>
            <a:chExt cx="2176897" cy="2323761"/>
          </a:xfrm>
        </p:grpSpPr>
        <p:grpSp>
          <p:nvGrpSpPr>
            <p:cNvPr id="30734" name="组合 24"/>
            <p:cNvGrpSpPr/>
            <p:nvPr/>
          </p:nvGrpSpPr>
          <p:grpSpPr>
            <a:xfrm>
              <a:off x="5180921" y="3926291"/>
              <a:ext cx="2176897" cy="2323761"/>
              <a:chOff x="5674397" y="3868235"/>
              <a:chExt cx="2176897" cy="2323761"/>
            </a:xfrm>
          </p:grpSpPr>
          <p:sp>
            <p:nvSpPr>
              <p:cNvPr id="34" name="同侧圆角矩形 33"/>
              <p:cNvSpPr/>
              <p:nvPr/>
            </p:nvSpPr>
            <p:spPr>
              <a:xfrm>
                <a:off x="5674397" y="3868235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>
                  <a:hueOff val="1856823"/>
                  <a:satOff val="-56395"/>
                  <a:lumOff val="1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任意多边形 34"/>
              <p:cNvSpPr/>
              <p:nvPr/>
            </p:nvSpPr>
            <p:spPr>
              <a:xfrm>
                <a:off x="5674397" y="5493598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>
                  <a:hueOff val="1856823"/>
                  <a:satOff val="-56395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395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395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5558821" y="4175493"/>
              <a:ext cx="1478258" cy="1134896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:after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6" name="组合 9"/>
          <p:cNvGrpSpPr/>
          <p:nvPr/>
        </p:nvGrpSpPr>
        <p:grpSpPr>
          <a:xfrm>
            <a:off x="1628775" y="1868488"/>
            <a:ext cx="2176463" cy="2324100"/>
            <a:chOff x="1628421" y="3926291"/>
            <a:chExt cx="2176897" cy="2323761"/>
          </a:xfrm>
        </p:grpSpPr>
        <p:grpSp>
          <p:nvGrpSpPr>
            <p:cNvPr id="30730" name="组合 10"/>
            <p:cNvGrpSpPr/>
            <p:nvPr/>
          </p:nvGrpSpPr>
          <p:grpSpPr>
            <a:xfrm>
              <a:off x="1628421" y="3926291"/>
              <a:ext cx="2176897" cy="2323761"/>
              <a:chOff x="2121897" y="3679550"/>
              <a:chExt cx="2176897" cy="2323761"/>
            </a:xfrm>
          </p:grpSpPr>
          <p:sp>
            <p:nvSpPr>
              <p:cNvPr id="39" name="同侧圆角矩形 38"/>
              <p:cNvSpPr/>
              <p:nvPr/>
            </p:nvSpPr>
            <p:spPr>
              <a:xfrm>
                <a:off x="2121897" y="3679550"/>
                <a:ext cx="2176897" cy="162536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任意多边形 39"/>
              <p:cNvSpPr/>
              <p:nvPr/>
            </p:nvSpPr>
            <p:spPr>
              <a:xfrm>
                <a:off x="2121897" y="5304913"/>
                <a:ext cx="2176897" cy="698398"/>
              </a:xfrm>
              <a:custGeom>
                <a:avLst/>
                <a:gdLst>
                  <a:gd name="connsiteX0" fmla="*/ 0 w 2176897"/>
                  <a:gd name="connsiteY0" fmla="*/ 0 h 698753"/>
                  <a:gd name="connsiteX1" fmla="*/ 2176897 w 2176897"/>
                  <a:gd name="connsiteY1" fmla="*/ 0 h 698753"/>
                  <a:gd name="connsiteX2" fmla="*/ 2176897 w 2176897"/>
                  <a:gd name="connsiteY2" fmla="*/ 698753 h 698753"/>
                  <a:gd name="connsiteX3" fmla="*/ 0 w 2176897"/>
                  <a:gd name="connsiteY3" fmla="*/ 698753 h 698753"/>
                  <a:gd name="connsiteX4" fmla="*/ 0 w 2176897"/>
                  <a:gd name="connsiteY4" fmla="*/ 0 h 69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6897" h="698753">
                    <a:moveTo>
                      <a:pt x="0" y="0"/>
                    </a:moveTo>
                    <a:lnTo>
                      <a:pt x="2176897" y="0"/>
                    </a:lnTo>
                    <a:lnTo>
                      <a:pt x="2176897" y="698753"/>
                    </a:lnTo>
                    <a:lnTo>
                      <a:pt x="0" y="6987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50" tIns="0" rIns="701021" bIns="0" spcCol="1270" anchor="ctr"/>
              <a:lstStyle/>
              <a:p>
                <a:pPr marL="0" marR="0" lvl="0" indent="0" algn="l" defTabSz="2000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8" name="矩形 11"/>
            <p:cNvSpPr>
              <a:spLocks noChangeArrowheads="1"/>
            </p:cNvSpPr>
            <p:nvPr/>
          </p:nvSpPr>
          <p:spPr bwMode="auto">
            <a:xfrm>
              <a:off x="1961862" y="4216761"/>
              <a:ext cx="1478258" cy="1134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:before</a:t>
              </a: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选择器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628775" y="4702175"/>
            <a:ext cx="5729288" cy="1495425"/>
            <a:chOff x="1628775" y="4615539"/>
            <a:chExt cx="5729288" cy="1494970"/>
          </a:xfrm>
        </p:grpSpPr>
        <p:sp>
          <p:nvSpPr>
            <p:cNvPr id="42" name="圆角矩形标注 1"/>
            <p:cNvSpPr/>
            <p:nvPr/>
          </p:nvSpPr>
          <p:spPr bwMode="auto">
            <a:xfrm rot="10800000">
              <a:off x="1628775" y="4615539"/>
              <a:ext cx="5729288" cy="1494970"/>
            </a:xfrm>
            <a:custGeom>
              <a:avLst/>
              <a:gdLst>
                <a:gd name="connsiteX0" fmla="*/ 0 w 5729288"/>
                <a:gd name="connsiteY0" fmla="*/ 295130 h 1770743"/>
                <a:gd name="connsiteX1" fmla="*/ 295130 w 5729288"/>
                <a:gd name="connsiteY1" fmla="*/ 0 h 1770743"/>
                <a:gd name="connsiteX2" fmla="*/ 954881 w 5729288"/>
                <a:gd name="connsiteY2" fmla="*/ 0 h 1770743"/>
                <a:gd name="connsiteX3" fmla="*/ 954881 w 5729288"/>
                <a:gd name="connsiteY3" fmla="*/ 0 h 1770743"/>
                <a:gd name="connsiteX4" fmla="*/ 2387203 w 5729288"/>
                <a:gd name="connsiteY4" fmla="*/ 0 h 1770743"/>
                <a:gd name="connsiteX5" fmla="*/ 5434158 w 5729288"/>
                <a:gd name="connsiteY5" fmla="*/ 0 h 1770743"/>
                <a:gd name="connsiteX6" fmla="*/ 5729288 w 5729288"/>
                <a:gd name="connsiteY6" fmla="*/ 295130 h 1770743"/>
                <a:gd name="connsiteX7" fmla="*/ 5729288 w 5729288"/>
                <a:gd name="connsiteY7" fmla="*/ 1032933 h 1770743"/>
                <a:gd name="connsiteX8" fmla="*/ 5729288 w 5729288"/>
                <a:gd name="connsiteY8" fmla="*/ 1032933 h 1770743"/>
                <a:gd name="connsiteX9" fmla="*/ 5729288 w 5729288"/>
                <a:gd name="connsiteY9" fmla="*/ 1475619 h 1770743"/>
                <a:gd name="connsiteX10" fmla="*/ 5729288 w 5729288"/>
                <a:gd name="connsiteY10" fmla="*/ 1475613 h 1770743"/>
                <a:gd name="connsiteX11" fmla="*/ 5434158 w 5729288"/>
                <a:gd name="connsiteY11" fmla="*/ 1770743 h 1770743"/>
                <a:gd name="connsiteX12" fmla="*/ 2387203 w 5729288"/>
                <a:gd name="connsiteY12" fmla="*/ 1770743 h 1770743"/>
                <a:gd name="connsiteX13" fmla="*/ 1671061 w 5729288"/>
                <a:gd name="connsiteY13" fmla="*/ 1992086 h 1770743"/>
                <a:gd name="connsiteX14" fmla="*/ 954881 w 5729288"/>
                <a:gd name="connsiteY14" fmla="*/ 1770743 h 1770743"/>
                <a:gd name="connsiteX15" fmla="*/ 295130 w 5729288"/>
                <a:gd name="connsiteY15" fmla="*/ 1770743 h 1770743"/>
                <a:gd name="connsiteX16" fmla="*/ 0 w 5729288"/>
                <a:gd name="connsiteY16" fmla="*/ 1475613 h 1770743"/>
                <a:gd name="connsiteX17" fmla="*/ 0 w 5729288"/>
                <a:gd name="connsiteY17" fmla="*/ 1475619 h 1770743"/>
                <a:gd name="connsiteX18" fmla="*/ 0 w 5729288"/>
                <a:gd name="connsiteY18" fmla="*/ 1032933 h 1770743"/>
                <a:gd name="connsiteX19" fmla="*/ 0 w 5729288"/>
                <a:gd name="connsiteY19" fmla="*/ 1032933 h 1770743"/>
                <a:gd name="connsiteX20" fmla="*/ 0 w 5729288"/>
                <a:gd name="connsiteY20" fmla="*/ 295130 h 1770743"/>
                <a:gd name="connsiteX0-1" fmla="*/ 0 w 5729288"/>
                <a:gd name="connsiteY0-2" fmla="*/ 295130 h 1992086"/>
                <a:gd name="connsiteX1-3" fmla="*/ 295130 w 5729288"/>
                <a:gd name="connsiteY1-4" fmla="*/ 0 h 1992086"/>
                <a:gd name="connsiteX2-5" fmla="*/ 954881 w 5729288"/>
                <a:gd name="connsiteY2-6" fmla="*/ 0 h 1992086"/>
                <a:gd name="connsiteX3-7" fmla="*/ 954881 w 5729288"/>
                <a:gd name="connsiteY3-8" fmla="*/ 0 h 1992086"/>
                <a:gd name="connsiteX4-9" fmla="*/ 2387203 w 5729288"/>
                <a:gd name="connsiteY4-10" fmla="*/ 0 h 1992086"/>
                <a:gd name="connsiteX5-11" fmla="*/ 5434158 w 5729288"/>
                <a:gd name="connsiteY5-12" fmla="*/ 0 h 1992086"/>
                <a:gd name="connsiteX6-13" fmla="*/ 5729288 w 5729288"/>
                <a:gd name="connsiteY6-14" fmla="*/ 295130 h 1992086"/>
                <a:gd name="connsiteX7-15" fmla="*/ 5729288 w 5729288"/>
                <a:gd name="connsiteY7-16" fmla="*/ 1032933 h 1992086"/>
                <a:gd name="connsiteX8-17" fmla="*/ 5729288 w 5729288"/>
                <a:gd name="connsiteY8-18" fmla="*/ 1032933 h 1992086"/>
                <a:gd name="connsiteX9-19" fmla="*/ 5729288 w 5729288"/>
                <a:gd name="connsiteY9-20" fmla="*/ 1475619 h 1992086"/>
                <a:gd name="connsiteX10-21" fmla="*/ 5729288 w 5729288"/>
                <a:gd name="connsiteY10-22" fmla="*/ 1475613 h 1992086"/>
                <a:gd name="connsiteX11-23" fmla="*/ 5434158 w 5729288"/>
                <a:gd name="connsiteY11-24" fmla="*/ 1770743 h 1992086"/>
                <a:gd name="connsiteX12-25" fmla="*/ 1414746 w 5729288"/>
                <a:gd name="connsiteY12-26" fmla="*/ 1770743 h 1992086"/>
                <a:gd name="connsiteX13-27" fmla="*/ 1671061 w 5729288"/>
                <a:gd name="connsiteY13-28" fmla="*/ 1992086 h 1992086"/>
                <a:gd name="connsiteX14-29" fmla="*/ 954881 w 5729288"/>
                <a:gd name="connsiteY14-30" fmla="*/ 1770743 h 1992086"/>
                <a:gd name="connsiteX15-31" fmla="*/ 295130 w 5729288"/>
                <a:gd name="connsiteY15-32" fmla="*/ 1770743 h 1992086"/>
                <a:gd name="connsiteX16-33" fmla="*/ 0 w 5729288"/>
                <a:gd name="connsiteY16-34" fmla="*/ 1475613 h 1992086"/>
                <a:gd name="connsiteX17-35" fmla="*/ 0 w 5729288"/>
                <a:gd name="connsiteY17-36" fmla="*/ 1475619 h 1992086"/>
                <a:gd name="connsiteX18-37" fmla="*/ 0 w 5729288"/>
                <a:gd name="connsiteY18-38" fmla="*/ 1032933 h 1992086"/>
                <a:gd name="connsiteX19-39" fmla="*/ 0 w 5729288"/>
                <a:gd name="connsiteY19-40" fmla="*/ 1032933 h 1992086"/>
                <a:gd name="connsiteX20-41" fmla="*/ 0 w 5729288"/>
                <a:gd name="connsiteY20-42" fmla="*/ 295130 h 1992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5729288" h="1992086">
                  <a:moveTo>
                    <a:pt x="0" y="295130"/>
                  </a:moveTo>
                  <a:cubicBezTo>
                    <a:pt x="0" y="132134"/>
                    <a:pt x="132134" y="0"/>
                    <a:pt x="295130" y="0"/>
                  </a:cubicBezTo>
                  <a:lnTo>
                    <a:pt x="954881" y="0"/>
                  </a:lnTo>
                  <a:lnTo>
                    <a:pt x="954881" y="0"/>
                  </a:lnTo>
                  <a:lnTo>
                    <a:pt x="2387203" y="0"/>
                  </a:lnTo>
                  <a:lnTo>
                    <a:pt x="5434158" y="0"/>
                  </a:lnTo>
                  <a:cubicBezTo>
                    <a:pt x="5597154" y="0"/>
                    <a:pt x="5729288" y="132134"/>
                    <a:pt x="5729288" y="295130"/>
                  </a:cubicBezTo>
                  <a:lnTo>
                    <a:pt x="5729288" y="1032933"/>
                  </a:lnTo>
                  <a:lnTo>
                    <a:pt x="5729288" y="1032933"/>
                  </a:lnTo>
                  <a:lnTo>
                    <a:pt x="5729288" y="1475619"/>
                  </a:lnTo>
                  <a:lnTo>
                    <a:pt x="5729288" y="1475613"/>
                  </a:lnTo>
                  <a:cubicBezTo>
                    <a:pt x="5729288" y="1638609"/>
                    <a:pt x="5597154" y="1770743"/>
                    <a:pt x="5434158" y="1770743"/>
                  </a:cubicBezTo>
                  <a:lnTo>
                    <a:pt x="1414746" y="1770743"/>
                  </a:lnTo>
                  <a:lnTo>
                    <a:pt x="1671061" y="1992086"/>
                  </a:lnTo>
                  <a:lnTo>
                    <a:pt x="954881" y="1770743"/>
                  </a:lnTo>
                  <a:lnTo>
                    <a:pt x="295130" y="1770743"/>
                  </a:lnTo>
                  <a:cubicBezTo>
                    <a:pt x="132134" y="1770743"/>
                    <a:pt x="0" y="1638609"/>
                    <a:pt x="0" y="1475613"/>
                  </a:cubicBezTo>
                  <a:lnTo>
                    <a:pt x="0" y="1475619"/>
                  </a:lnTo>
                  <a:lnTo>
                    <a:pt x="0" y="1032933"/>
                  </a:lnTo>
                  <a:lnTo>
                    <a:pt x="0" y="1032933"/>
                  </a:lnTo>
                  <a:lnTo>
                    <a:pt x="0" y="295130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9" name="矩形 2"/>
            <p:cNvSpPr/>
            <p:nvPr/>
          </p:nvSpPr>
          <p:spPr>
            <a:xfrm>
              <a:off x="1932543" y="5033805"/>
              <a:ext cx="5082167" cy="8402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5000"/>
                </a:lnSpc>
              </a:pP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:after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伪元素选择器用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于在某个元素之后插入一些内容，使用方法与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:before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相同。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</a:t>
            </a:r>
            <a:r>
              <a:rPr 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3.8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8915" name="组合 9"/>
          <p:cNvGrpSpPr/>
          <p:nvPr/>
        </p:nvGrpSpPr>
        <p:grpSpPr>
          <a:xfrm>
            <a:off x="4668838" y="1851025"/>
            <a:ext cx="4095750" cy="3429000"/>
            <a:chOff x="466373" y="1306866"/>
            <a:chExt cx="4095750" cy="3429000"/>
          </a:xfrm>
        </p:grpSpPr>
        <p:pic>
          <p:nvPicPr>
            <p:cNvPr id="38926" name="Picture 2" descr="C:\Users\Administrator\Desktop\GIF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6373" y="1306866"/>
              <a:ext cx="4095750" cy="3429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/>
          </p:nvSpPr>
          <p:spPr bwMode="auto">
            <a:xfrm>
              <a:off x="523523" y="2241904"/>
              <a:ext cx="3971925" cy="242887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285750" marR="0" lvl="0" indent="-285750" algn="ctr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16" name="矩形 10"/>
          <p:cNvSpPr/>
          <p:nvPr/>
        </p:nvSpPr>
        <p:spPr>
          <a:xfrm>
            <a:off x="4905375" y="3746500"/>
            <a:ext cx="39909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链接伪类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可以实现不同的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链接状态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 descr="C:\Users\Administrator\AppData\Local\Microsoft\Windows\Temporary Internet Files\Content.IE5\MV0RMERO\MC900441898[1]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838" y="3035300"/>
            <a:ext cx="804862" cy="711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-198437" y="1930400"/>
            <a:ext cx="4300537" cy="3284538"/>
            <a:chOff x="-198437" y="1929854"/>
            <a:chExt cx="4300537" cy="3285348"/>
          </a:xfrm>
        </p:grpSpPr>
        <p:grpSp>
          <p:nvGrpSpPr>
            <p:cNvPr id="38920" name="组合 14"/>
            <p:cNvGrpSpPr/>
            <p:nvPr/>
          </p:nvGrpSpPr>
          <p:grpSpPr>
            <a:xfrm>
              <a:off x="3175" y="1929854"/>
              <a:ext cx="4098925" cy="3285348"/>
              <a:chOff x="2734" y="2158974"/>
              <a:chExt cx="4099434" cy="2875420"/>
            </a:xfrm>
          </p:grpSpPr>
          <p:sp>
            <p:nvSpPr>
              <p:cNvPr id="17" name="矩形 16"/>
              <p:cNvSpPr/>
              <p:nvPr/>
            </p:nvSpPr>
            <p:spPr bwMode="auto">
              <a:xfrm>
                <a:off x="2734" y="2158974"/>
                <a:ext cx="4099434" cy="2875420"/>
              </a:xfrm>
              <a:prstGeom prst="rect">
                <a:avLst/>
              </a:prstGeom>
              <a:gradFill>
                <a:gsLst>
                  <a:gs pos="100000">
                    <a:srgbClr val="00B0F0">
                      <a:alpha val="0"/>
                    </a:srgbClr>
                  </a:gs>
                  <a:gs pos="0">
                    <a:srgbClr val="D1ECFF">
                      <a:alpha val="43000"/>
                    </a:srgbClr>
                  </a:gs>
                  <a:gs pos="22000">
                    <a:srgbClr val="D1ECFF"/>
                  </a:gs>
                </a:gsLst>
                <a:lin ang="0" scaled="0"/>
              </a:gra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925" name="TextBox 4"/>
              <p:cNvSpPr txBox="1"/>
              <p:nvPr/>
            </p:nvSpPr>
            <p:spPr>
              <a:xfrm>
                <a:off x="1271305" y="2254977"/>
                <a:ext cx="2538727" cy="26263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p>
                <a:pPr>
                  <a:lnSpc>
                    <a:spcPct val="135000"/>
                  </a:lnSpc>
                </a:pPr>
                <a:r>
                  <a:rPr lang="zh-CN" altLang="zh-CN" sz="2000" dirty="0">
                    <a:latin typeface="Arial" panose="020B0604020202020204" pitchFamily="34" charset="0"/>
                  </a:rPr>
                  <a:t>定义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超链接</a:t>
                </a:r>
                <a:r>
                  <a:rPr lang="zh-CN" altLang="zh-CN" sz="2000" dirty="0">
                    <a:latin typeface="Arial" panose="020B0604020202020204" pitchFamily="34" charset="0"/>
                  </a:rPr>
                  <a:t>时，为了提高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用户体验</a:t>
                </a:r>
                <a:r>
                  <a:rPr lang="zh-CN" altLang="zh-CN" sz="2000" dirty="0">
                    <a:latin typeface="Arial" panose="020B0604020202020204" pitchFamily="34" charset="0"/>
                  </a:rPr>
                  <a:t>，经常需要为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超链接</a:t>
                </a:r>
                <a:r>
                  <a:rPr lang="zh-CN" altLang="zh-CN" sz="2000" dirty="0">
                    <a:latin typeface="Arial" panose="020B0604020202020204" pitchFamily="34" charset="0"/>
                  </a:rPr>
                  <a:t>指定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不同的状态</a:t>
                </a:r>
                <a:r>
                  <a:rPr lang="zh-CN" altLang="zh-CN" sz="2000" dirty="0">
                    <a:latin typeface="Arial" panose="020B0604020202020204" pitchFamily="34" charset="0"/>
                  </a:rPr>
                  <a:t>，使得超链接在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点击前、点击后和鼠标悬停</a:t>
                </a:r>
                <a:r>
                  <a:rPr lang="zh-CN" altLang="zh-CN" sz="2000" dirty="0">
                    <a:latin typeface="Arial" panose="020B0604020202020204" pitchFamily="34" charset="0"/>
                  </a:rPr>
                  <a:t>时的样式不同。</a:t>
                </a:r>
                <a:endParaRPr lang="zh-CN" altLang="en-US" sz="200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8921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8437" y="2063654"/>
              <a:ext cx="1553452" cy="120659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右箭头 18"/>
          <p:cNvSpPr/>
          <p:nvPr/>
        </p:nvSpPr>
        <p:spPr bwMode="auto">
          <a:xfrm>
            <a:off x="4025900" y="3270250"/>
            <a:ext cx="495300" cy="476250"/>
          </a:xfrm>
          <a:prstGeom prst="rightArrow">
            <a:avLst/>
          </a:pr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285750" marR="0" lvl="0" indent="-28575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09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2792413" y="3326765"/>
            <a:ext cx="5800725" cy="13379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伪类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并不是真正意义上的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类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它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的名称是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由系统定义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的，通常</a:t>
            </a:r>
            <a:r>
              <a:rPr kumimoji="0" lang="zh-CN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由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标签</a:t>
            </a:r>
            <a:r>
              <a:rPr kumimoji="0" lang="zh-CN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名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、类名或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id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名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加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“：”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构成。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1800" spc="-20" dirty="0">
                <a:latin typeface="PMingLiU"/>
                <a:cs typeface="PMingLiU"/>
                <a:sym typeface="+mn-ea"/>
              </a:rPr>
              <a:t>伪类选择器选中的元素的</a:t>
            </a:r>
            <a:r>
              <a:rPr sz="1800" b="1" spc="-2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某种状</a:t>
            </a:r>
            <a:r>
              <a:rPr sz="1800" b="1" spc="-5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7" descr="总结小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943" y="773113"/>
            <a:ext cx="3649662" cy="592455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845560" y="1993265"/>
            <a:ext cx="28403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  <a:sym typeface="+mn-ea"/>
              </a:rPr>
              <a:t>什么是伪类？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8914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3.8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0"/>
          <p:cNvSpPr>
            <a:spLocks noChangeShapeType="1"/>
          </p:cNvSpPr>
          <p:nvPr/>
        </p:nvSpPr>
        <p:spPr bwMode="auto">
          <a:xfrm flipV="1">
            <a:off x="1564124" y="5652493"/>
            <a:ext cx="67183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C13D6D23-8EA6-445F-B959-20BE0C287158}" type="slidenum">
              <a:rPr lang="zh-CN" altLang="en-US" sz="675" smtClean="0"/>
            </a:fld>
            <a:endParaRPr lang="zh-CN" altLang="en-US" sz="675" dirty="0"/>
          </a:p>
        </p:txBody>
      </p:sp>
      <p:sp>
        <p:nvSpPr>
          <p:cNvPr id="3" name="矩形 2"/>
          <p:cNvSpPr/>
          <p:nvPr/>
        </p:nvSpPr>
        <p:spPr>
          <a:xfrm>
            <a:off x="785204" y="1218323"/>
            <a:ext cx="7142018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+mn-ea"/>
              </a:rPr>
              <a:t>       定义超链接时，为了提高用户体验，经常需要为超链接指定不同的状态，使得超链接在单击前、单击后和鼠标悬停时的样式不同。在</a:t>
            </a:r>
            <a:r>
              <a:rPr lang="en-US" altLang="zh-CN" sz="1800" dirty="0">
                <a:latin typeface="+mn-ea"/>
              </a:rPr>
              <a:t>CSS</a:t>
            </a:r>
            <a:r>
              <a:rPr lang="zh-CN" altLang="en-US" sz="1800" dirty="0">
                <a:latin typeface="+mn-ea"/>
              </a:rPr>
              <a:t>中，通过</a:t>
            </a:r>
            <a:r>
              <a:rPr lang="zh-CN" altLang="en-US" sz="1800" dirty="0">
                <a:solidFill>
                  <a:srgbClr val="FF0000"/>
                </a:solidFill>
                <a:latin typeface="+mn-ea"/>
              </a:rPr>
              <a:t>链接伪类</a:t>
            </a:r>
            <a:r>
              <a:rPr lang="zh-CN" altLang="en-US" sz="1800" dirty="0">
                <a:latin typeface="+mn-ea"/>
              </a:rPr>
              <a:t>可以实现不同的链接状态。</a:t>
            </a:r>
            <a:endParaRPr lang="en-US" altLang="zh-CN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800" dirty="0"/>
              <a:t>所谓伪类并不是真正意义上的类，它的名称是由系统定义的。</a:t>
            </a:r>
            <a:r>
              <a:rPr lang="zh-CN" altLang="en-US" sz="1800" dirty="0"/>
              <a:t>它针对</a:t>
            </a:r>
            <a:r>
              <a:rPr lang="en-US" altLang="zh-CN" sz="1800" dirty="0"/>
              <a:t>CSS</a:t>
            </a:r>
            <a:r>
              <a:rPr lang="zh-CN" altLang="en-US" sz="1800" dirty="0"/>
              <a:t>选择器起作用，使选中的标签或元素产生特定的效果。 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endParaRPr lang="zh-CN" altLang="en-US" sz="18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7440" y="3921125"/>
            <a:ext cx="7037070" cy="198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（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）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a:link{CSS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样式规则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;}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：</a:t>
            </a:r>
            <a:r>
              <a:rPr lang="zh-CN" altLang="en-US" sz="1600" u="sng" dirty="0">
                <a:solidFill>
                  <a:srgbClr val="5B9BD5">
                    <a:lumMod val="75000"/>
                  </a:srgbClr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未访问时超链接的状态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。</a:t>
            </a:r>
            <a:endParaRPr lang="zh-CN" altLang="en-US" sz="1600" dirty="0">
              <a:latin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（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2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）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a:visited{CSS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样式规则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;}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：</a:t>
            </a:r>
            <a:r>
              <a:rPr lang="zh-CN" altLang="en-US" sz="1600" u="sng" dirty="0">
                <a:solidFill>
                  <a:srgbClr val="800080"/>
                </a:solidFill>
                <a:latin typeface="Verdana" panose="020B0604030504040204"/>
                <a:ea typeface="+mn-ea"/>
                <a:cs typeface="+mn-ea"/>
                <a:sym typeface="+mn-ea"/>
              </a:rPr>
              <a:t>访问后超链接的状态。</a:t>
            </a:r>
            <a:endParaRPr lang="zh-CN" altLang="en-US" sz="1600" u="sng" dirty="0">
              <a:solidFill>
                <a:srgbClr val="800080"/>
              </a:solidFill>
              <a:latin typeface="Verdana" panose="020B0604030504040204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（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3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）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a:hover{CSS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样式规则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;}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：</a:t>
            </a:r>
            <a:r>
              <a:rPr lang="zh-CN" altLang="en-US" sz="1600" u="sng" dirty="0">
                <a:solidFill>
                  <a:srgbClr val="5B9BD5">
                    <a:lumMod val="75000"/>
                  </a:srgbClr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鼠标悬停时超链接的状态。</a:t>
            </a:r>
            <a:endParaRPr lang="zh-CN" altLang="en-US" sz="1600" u="sng" dirty="0">
              <a:solidFill>
                <a:srgbClr val="5B9BD5">
                  <a:lumMod val="75000"/>
                </a:srgbClr>
              </a:solidFill>
              <a:latin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（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4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）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a:active{CSS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样式规则</a:t>
            </a:r>
            <a:r>
              <a:rPr lang="en-US" altLang="zh-CN" sz="1600" dirty="0">
                <a:solidFill>
                  <a:sysClr val="windowText" lastClr="000000"/>
                </a:solidFill>
                <a:latin typeface="+mn-ea"/>
                <a:ea typeface="+mn-ea"/>
                <a:cs typeface="+mn-ea"/>
                <a:sym typeface="+mn-ea"/>
              </a:rPr>
              <a:t>;}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：</a:t>
            </a:r>
            <a:r>
              <a:rPr lang="zh-CN" altLang="en-US" sz="1600" u="sng" dirty="0">
                <a:solidFill>
                  <a:srgbClr val="FF0000"/>
                </a:solidFill>
                <a:latin typeface="微软雅黑" panose="020B0503020204020204" pitchFamily="34" charset="-122"/>
                <a:ea typeface="+mn-ea"/>
                <a:cs typeface="+mn-ea"/>
                <a:sym typeface="+mn-ea"/>
              </a:rPr>
              <a:t>鼠标单击不动时超链接的状态。</a:t>
            </a:r>
            <a:endParaRPr lang="zh-CN" altLang="en-US" sz="1600" u="sng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u="sng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8914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3.8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0"/>
          <p:cNvSpPr>
            <a:spLocks noChangeShapeType="1"/>
          </p:cNvSpPr>
          <p:nvPr/>
        </p:nvSpPr>
        <p:spPr bwMode="auto">
          <a:xfrm flipV="1">
            <a:off x="1564124" y="5652493"/>
            <a:ext cx="67183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C13D6D23-8EA6-445F-B959-20BE0C287158}" type="slidenum">
              <a:rPr lang="zh-CN" altLang="en-US" sz="675" smtClean="0"/>
            </a:fld>
            <a:endParaRPr lang="zh-CN" altLang="en-US" sz="675" dirty="0"/>
          </a:p>
        </p:txBody>
      </p:sp>
      <p:sp>
        <p:nvSpPr>
          <p:cNvPr id="3" name="矩形 2"/>
          <p:cNvSpPr/>
          <p:nvPr/>
        </p:nvSpPr>
        <p:spPr>
          <a:xfrm>
            <a:off x="607695" y="2068195"/>
            <a:ext cx="7908290" cy="21685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     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通常在实际应用时，只需要使用</a:t>
            </a:r>
            <a:r>
              <a:rPr lang="en-US" altLang="zh-CN" sz="1800" dirty="0">
                <a:solidFill>
                  <a:srgbClr val="FF0000"/>
                </a:solidFill>
                <a:latin typeface="+mn-ea"/>
              </a:rPr>
              <a:t>a:link</a:t>
            </a:r>
            <a:r>
              <a:rPr lang="zh-CN" altLang="zh-CN" sz="1800" dirty="0">
                <a:solidFill>
                  <a:srgbClr val="FF0000"/>
                </a:solidFill>
                <a:latin typeface="+mn-ea"/>
              </a:rPr>
              <a:t>，</a:t>
            </a:r>
            <a:r>
              <a:rPr lang="en-US" altLang="zh-CN" sz="1800" dirty="0">
                <a:solidFill>
                  <a:srgbClr val="FF0000"/>
                </a:solidFill>
                <a:latin typeface="+mn-ea"/>
              </a:rPr>
              <a:t>a:visited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来定义未访问和访问后的样式，而且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a:link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和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a:visited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定义相同的样式；使用</a:t>
            </a:r>
            <a:r>
              <a:rPr lang="en-US" altLang="zh-CN" sz="1800" dirty="0">
                <a:solidFill>
                  <a:srgbClr val="FF0000"/>
                </a:solidFill>
                <a:latin typeface="+mn-ea"/>
              </a:rPr>
              <a:t>a:hover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定义鼠标悬停时超链接的样式即可。</a:t>
            </a:r>
            <a:endParaRPr lang="zh-CN" altLang="zh-CN" sz="1800" dirty="0">
              <a:solidFill>
                <a:schemeClr val="tx1"/>
              </a:solidFill>
              <a:latin typeface="+mn-ea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  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有时干脆只定义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a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和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a:hover </a:t>
            </a:r>
            <a:r>
              <a:rPr lang="zh-CN" altLang="zh-CN" sz="1800" dirty="0">
                <a:solidFill>
                  <a:schemeClr val="tx1"/>
                </a:solidFill>
                <a:latin typeface="+mn-ea"/>
              </a:rPr>
              <a:t>的样式。</a:t>
            </a:r>
            <a:endParaRPr lang="zh-CN" altLang="zh-CN" sz="1800" dirty="0">
              <a:solidFill>
                <a:schemeClr val="tx1"/>
              </a:solidFill>
              <a:latin typeface="+mn-ea"/>
            </a:endParaRPr>
          </a:p>
          <a:p>
            <a:pPr indent="266700" algn="just">
              <a:lnSpc>
                <a:spcPct val="150000"/>
              </a:lnSpc>
            </a:pPr>
            <a:endParaRPr lang="zh-CN" altLang="en-US" sz="1800" dirty="0">
              <a:latin typeface="+mn-ea"/>
            </a:endParaRPr>
          </a:p>
        </p:txBody>
      </p:sp>
      <p:sp>
        <p:nvSpPr>
          <p:cNvPr id="38914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3.8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3.1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结构与表现分离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40088" y="1447800"/>
            <a:ext cx="4970462" cy="3305175"/>
            <a:chOff x="3240351" y="1447412"/>
            <a:chExt cx="4970199" cy="3305867"/>
          </a:xfrm>
        </p:grpSpPr>
        <p:pic>
          <p:nvPicPr>
            <p:cNvPr id="9221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40351" y="1447412"/>
              <a:ext cx="4970199" cy="330586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</p:pic>
        <p:sp>
          <p:nvSpPr>
            <p:cNvPr id="9222" name="Text Box 7"/>
            <p:cNvSpPr txBox="1"/>
            <p:nvPr/>
          </p:nvSpPr>
          <p:spPr>
            <a:xfrm>
              <a:off x="3783405" y="2167084"/>
              <a:ext cx="4043362" cy="5818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5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什么是结构与表现分离？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Picture 8" descr="问小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38" y="3009900"/>
            <a:ext cx="3046412" cy="3148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5360" y="1560195"/>
            <a:ext cx="7407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cursor属性定义了鼠标指针放在一个元素边界范围内时所用的光标形状</a:t>
            </a:r>
            <a:endParaRPr lang="zh-CN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51610" y="2416810"/>
          <a:ext cx="6176010" cy="26181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8005"/>
                <a:gridCol w="3088005"/>
              </a:tblGrid>
              <a:tr h="374015">
                <a:tc>
                  <a:txBody>
                    <a:bodyPr/>
                    <a:p>
                      <a:pPr indent="26797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值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26797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描述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4015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default</a:t>
                      </a:r>
                      <a:endParaRPr lang="en-US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默认光标（通常是一个箭头）</a:t>
                      </a:r>
                      <a:endParaRPr lang="zh-CN" sz="1400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4015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auto</a:t>
                      </a:r>
                      <a:endParaRPr lang="en-US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默认。浏览器设置的光标。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4015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crosshair</a:t>
                      </a:r>
                      <a:endParaRPr lang="en-US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光标呈现为十字线。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4015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pointer</a:t>
                      </a:r>
                      <a:endParaRPr lang="en-US" sz="1400" kern="1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光标呈现为指示链接的指针（一只手）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740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move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此光标指示某对象可被移动。</a:t>
                      </a:r>
                      <a:endParaRPr lang="zh-CN" altLang="en-US" sz="1400"/>
                    </a:p>
                  </a:txBody>
                  <a:tcPr/>
                </a:tc>
              </a:tr>
              <a:tr h="3740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help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问号</a:t>
                      </a:r>
                      <a:endParaRPr lang="zh-CN" altLang="en-US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14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3.8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1625600" y="1319213"/>
            <a:ext cx="6845300" cy="50784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&lt;style type="text/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css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"&gt;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a:link,a:visited{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color:#FC0;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text-decoration:none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;         /*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清除超链接默认的下划线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*/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margin-right:20px;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}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a:hover{                             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color:#0F0;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text-decoration:underline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;  /*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鼠标悬停时出现下划线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*/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}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a:active{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color:#F00;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}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&lt;/style&gt;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75100" y="1536700"/>
            <a:ext cx="1820863" cy="612775"/>
            <a:chOff x="6027599" y="3631554"/>
            <a:chExt cx="1821131" cy="612648"/>
          </a:xfrm>
        </p:grpSpPr>
        <p:sp>
          <p:nvSpPr>
            <p:cNvPr id="11" name="圆角矩形标注 10"/>
            <p:cNvSpPr/>
            <p:nvPr/>
          </p:nvSpPr>
          <p:spPr>
            <a:xfrm>
              <a:off x="6027599" y="3631554"/>
              <a:ext cx="1821131" cy="612648"/>
            </a:xfrm>
            <a:prstGeom prst="wedgeRoundRectCallout">
              <a:avLst>
                <a:gd name="adj1" fmla="val -75378"/>
                <a:gd name="adj2" fmla="val 37301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048240" y="3753767"/>
              <a:ext cx="1800490" cy="368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未访问和访问后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63875" y="3551238"/>
            <a:ext cx="1820863" cy="612775"/>
            <a:chOff x="6027599" y="3631554"/>
            <a:chExt cx="1821131" cy="612648"/>
          </a:xfrm>
        </p:grpSpPr>
        <p:sp>
          <p:nvSpPr>
            <p:cNvPr id="15" name="圆角矩形标注 14"/>
            <p:cNvSpPr/>
            <p:nvPr/>
          </p:nvSpPr>
          <p:spPr>
            <a:xfrm>
              <a:off x="6027599" y="3631554"/>
              <a:ext cx="1821131" cy="612648"/>
            </a:xfrm>
            <a:prstGeom prst="wedgeRoundRectCallout">
              <a:avLst>
                <a:gd name="adj1" fmla="val -75378"/>
                <a:gd name="adj2" fmla="val 37301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048240" y="3753766"/>
              <a:ext cx="1108238" cy="369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鼠标悬停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83100" y="5202238"/>
            <a:ext cx="1820863" cy="612775"/>
            <a:chOff x="6027599" y="3631554"/>
            <a:chExt cx="1821131" cy="612648"/>
          </a:xfrm>
        </p:grpSpPr>
        <p:sp>
          <p:nvSpPr>
            <p:cNvPr id="19" name="圆角矩形标注 18"/>
            <p:cNvSpPr/>
            <p:nvPr/>
          </p:nvSpPr>
          <p:spPr>
            <a:xfrm>
              <a:off x="6027599" y="3631554"/>
              <a:ext cx="1821131" cy="612648"/>
            </a:xfrm>
            <a:prstGeom prst="wedgeRoundRectCallout">
              <a:avLst>
                <a:gd name="adj1" fmla="val -75378"/>
                <a:gd name="adj2" fmla="val 37301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048240" y="3753766"/>
              <a:ext cx="1570268" cy="369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鼠标点击不动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8925" y="1306513"/>
            <a:ext cx="13239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5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3.8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Picture 10" descr="注意小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840" y="2287905"/>
            <a:ext cx="1966595" cy="20053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组合 19"/>
          <p:cNvGrpSpPr/>
          <p:nvPr/>
        </p:nvGrpSpPr>
        <p:grpSpPr>
          <a:xfrm>
            <a:off x="3367088" y="2419350"/>
            <a:ext cx="374650" cy="371475"/>
            <a:chOff x="3189288" y="2419350"/>
            <a:chExt cx="374650" cy="371475"/>
          </a:xfrm>
        </p:grpSpPr>
        <p:sp>
          <p:nvSpPr>
            <p:cNvPr id="14" name="流程图: 联系 13"/>
            <p:cNvSpPr/>
            <p:nvPr/>
          </p:nvSpPr>
          <p:spPr>
            <a:xfrm>
              <a:off x="3189288" y="2419350"/>
              <a:ext cx="374650" cy="371475"/>
            </a:xfrm>
            <a:prstGeom prst="flowChartConnector">
              <a:avLst/>
            </a:prstGeom>
            <a:solidFill>
              <a:srgbClr val="009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278188" y="2489200"/>
              <a:ext cx="242887" cy="231775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000500" y="2287588"/>
            <a:ext cx="4624388" cy="1087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</a:pPr>
            <a:r>
              <a:rPr lang="zh-CN" altLang="zh-CN" sz="1600" dirty="0">
                <a:latin typeface="Arial" panose="020B0604020202020204" pitchFamily="34" charset="0"/>
              </a:rPr>
              <a:t>同时使用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链接的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种伪类</a:t>
            </a:r>
            <a:r>
              <a:rPr lang="zh-CN" altLang="zh-CN" sz="1600" dirty="0">
                <a:latin typeface="Arial" panose="020B0604020202020204" pitchFamily="34" charset="0"/>
              </a:rPr>
              <a:t>时，通常按照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a:link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a:visited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a:hover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和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a:active</a:t>
            </a:r>
            <a:r>
              <a:rPr lang="zh-CN" altLang="zh-CN" sz="1600" dirty="0">
                <a:latin typeface="Arial" panose="020B0604020202020204" pitchFamily="34" charset="0"/>
              </a:rPr>
              <a:t>的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顺序书写</a:t>
            </a:r>
            <a:r>
              <a:rPr lang="zh-CN" altLang="zh-CN" sz="1600" dirty="0">
                <a:latin typeface="Arial" panose="020B0604020202020204" pitchFamily="34" charset="0"/>
              </a:rPr>
              <a:t>，否则定义的样式可能不起作用。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381375" y="4376738"/>
            <a:ext cx="373063" cy="371475"/>
            <a:chOff x="3203575" y="4376738"/>
            <a:chExt cx="373063" cy="371475"/>
          </a:xfrm>
        </p:grpSpPr>
        <p:sp>
          <p:nvSpPr>
            <p:cNvPr id="17" name="流程图: 联系 16"/>
            <p:cNvSpPr/>
            <p:nvPr/>
          </p:nvSpPr>
          <p:spPr>
            <a:xfrm>
              <a:off x="3203575" y="4376738"/>
              <a:ext cx="373063" cy="371475"/>
            </a:xfrm>
            <a:prstGeom prst="flowChartConnector">
              <a:avLst/>
            </a:prstGeom>
            <a:solidFill>
              <a:srgbClr val="009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3292475" y="4446588"/>
              <a:ext cx="242888" cy="231775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014788" y="4213225"/>
            <a:ext cx="4610100" cy="755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</a:pPr>
            <a:r>
              <a:rPr lang="zh-CN" altLang="zh-CN" sz="1600" dirty="0">
                <a:latin typeface="Arial" panose="020B0604020202020204" pitchFamily="34" charset="0"/>
              </a:rPr>
              <a:t>除了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文本样式</a:t>
            </a:r>
            <a:r>
              <a:rPr lang="zh-CN" altLang="zh-CN" sz="1600" dirty="0">
                <a:latin typeface="Arial" panose="020B0604020202020204" pitchFamily="34" charset="0"/>
              </a:rPr>
              <a:t>之外，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链接伪类</a:t>
            </a:r>
            <a:r>
              <a:rPr lang="zh-CN" altLang="zh-CN" sz="1600" dirty="0">
                <a:latin typeface="Arial" panose="020B0604020202020204" pitchFamily="34" charset="0"/>
              </a:rPr>
              <a:t>还常常用于控制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</a:rPr>
              <a:t>超链接的背景、边框</a:t>
            </a:r>
            <a:r>
              <a:rPr lang="zh-CN" altLang="zh-CN" sz="1600" dirty="0">
                <a:latin typeface="Arial" panose="020B0604020202020204" pitchFamily="34" charset="0"/>
              </a:rPr>
              <a:t>等样式。</a:t>
            </a:r>
            <a:endParaRPr lang="zh-CN" altLang="zh-CN" sz="1600" dirty="0">
              <a:latin typeface="Arial" panose="020B0604020202020204" pitchFamily="34" charset="0"/>
            </a:endParaRPr>
          </a:p>
        </p:txBody>
      </p:sp>
      <p:sp>
        <p:nvSpPr>
          <p:cNvPr id="44039" name="标题 1"/>
          <p:cNvSpPr/>
          <p:nvPr/>
        </p:nvSpPr>
        <p:spPr>
          <a:xfrm>
            <a:off x="250825" y="136525"/>
            <a:ext cx="8645525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3.8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链接伪类控制超链接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39140" y="1332230"/>
            <a:ext cx="6118860" cy="2257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1" spc="-85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b="1" spc="-3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hover</a:t>
            </a:r>
            <a:r>
              <a:rPr b="1" spc="-2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伪类选择</a:t>
            </a:r>
            <a:r>
              <a:rPr b="1" spc="-50" dirty="0">
                <a:solidFill>
                  <a:srgbClr val="2525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器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作用</a:t>
            </a:r>
            <a:r>
              <a:rPr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选中鼠标</a:t>
            </a:r>
            <a:r>
              <a:rPr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悬停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在元素上的</a:t>
            </a:r>
            <a:r>
              <a:rPr b="1" spc="-1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状态</a:t>
            </a:r>
            <a:r>
              <a:rPr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，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设置样</a:t>
            </a:r>
            <a:r>
              <a:rPr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式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选择器语法</a:t>
            </a:r>
            <a:r>
              <a:rPr spc="-3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选择器</a:t>
            </a:r>
            <a:r>
              <a:rPr b="1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:hover</a:t>
            </a:r>
            <a:r>
              <a:rPr b="1" spc="-25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pc="-10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{ </a:t>
            </a:r>
            <a:r>
              <a:rPr spc="15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css</a:t>
            </a:r>
            <a:r>
              <a:rPr spc="-5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 }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tabLst>
                <a:tab pos="393065" algn="l"/>
              </a:tabLst>
            </a:pPr>
            <a:r>
              <a:rPr spc="-50" dirty="0">
                <a:solidFill>
                  <a:srgbClr val="404040"/>
                </a:solidFill>
                <a:latin typeface="Wingdings" panose="05000000000000000000"/>
                <a:cs typeface="Wingdings" panose="05000000000000000000"/>
                <a:sym typeface="+mn-ea"/>
              </a:rPr>
              <a:t></a:t>
            </a:r>
            <a:r>
              <a:rPr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spc="-1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注意点</a:t>
            </a:r>
            <a:r>
              <a:rPr spc="-50" dirty="0">
                <a:solidFill>
                  <a:srgbClr val="252525"/>
                </a:solidFill>
                <a:latin typeface="PMingLiU"/>
                <a:cs typeface="PMingLiU"/>
                <a:sym typeface="+mn-ea"/>
              </a:rPr>
              <a:t>：</a:t>
            </a:r>
            <a:endParaRPr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tabLst>
                <a:tab pos="752475" algn="l"/>
              </a:tabLst>
            </a:pPr>
            <a:r>
              <a:rPr spc="90" dirty="0">
                <a:latin typeface="PMingLiU"/>
                <a:cs typeface="PMingLiU"/>
                <a:sym typeface="+mn-ea"/>
              </a:rPr>
              <a:t>1.</a:t>
            </a:r>
            <a:r>
              <a:rPr dirty="0">
                <a:latin typeface="PMingLiU"/>
                <a:cs typeface="PMingLiU"/>
                <a:sym typeface="+mn-ea"/>
              </a:rPr>
              <a:t>	</a:t>
            </a:r>
            <a:r>
              <a:rPr spc="-20" dirty="0">
                <a:latin typeface="PMingLiU"/>
                <a:cs typeface="PMingLiU"/>
                <a:sym typeface="+mn-ea"/>
              </a:rPr>
              <a:t>伪类选择器选中的元素的</a:t>
            </a:r>
            <a:r>
              <a:rPr b="1" spc="-2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某种状</a:t>
            </a:r>
            <a:r>
              <a:rPr b="1" spc="-50" dirty="0">
                <a:solidFill>
                  <a:srgbClr val="AC2B25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态</a:t>
            </a:r>
            <a:endParaRPr lang="zh-CN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3.5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高级特性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2227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2243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4163319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3.5.2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层叠性和继承性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08050" y="2349500"/>
            <a:ext cx="3173413" cy="3386138"/>
            <a:chOff x="803720" y="2349446"/>
            <a:chExt cx="3172816" cy="3386869"/>
          </a:xfrm>
        </p:grpSpPr>
        <p:grpSp>
          <p:nvGrpSpPr>
            <p:cNvPr id="52235" name="组合 99"/>
            <p:cNvGrpSpPr/>
            <p:nvPr/>
          </p:nvGrpSpPr>
          <p:grpSpPr>
            <a:xfrm>
              <a:off x="803720" y="2349446"/>
              <a:ext cx="3172816" cy="3386869"/>
              <a:chOff x="816420" y="2285946"/>
              <a:chExt cx="3172816" cy="3386869"/>
            </a:xfrm>
          </p:grpSpPr>
          <p:sp>
            <p:nvSpPr>
              <p:cNvPr id="11" name="同侧圆角矩形 10"/>
              <p:cNvSpPr/>
              <p:nvPr/>
            </p:nvSpPr>
            <p:spPr>
              <a:xfrm>
                <a:off x="816420" y="2285946"/>
                <a:ext cx="3172816" cy="2369061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任意多边形 11"/>
              <p:cNvSpPr/>
              <p:nvPr/>
            </p:nvSpPr>
            <p:spPr>
              <a:xfrm>
                <a:off x="816420" y="4655007"/>
                <a:ext cx="3172816" cy="1017808"/>
              </a:xfrm>
              <a:custGeom>
                <a:avLst/>
                <a:gdLst>
                  <a:gd name="connsiteX0" fmla="*/ 0 w 3172816"/>
                  <a:gd name="connsiteY0" fmla="*/ 0 h 1018429"/>
                  <a:gd name="connsiteX1" fmla="*/ 3172816 w 3172816"/>
                  <a:gd name="connsiteY1" fmla="*/ 0 h 1018429"/>
                  <a:gd name="connsiteX2" fmla="*/ 3172816 w 3172816"/>
                  <a:gd name="connsiteY2" fmla="*/ 1018429 h 1018429"/>
                  <a:gd name="connsiteX3" fmla="*/ 0 w 3172816"/>
                  <a:gd name="connsiteY3" fmla="*/ 1018429 h 1018429"/>
                  <a:gd name="connsiteX4" fmla="*/ 0 w 3172816"/>
                  <a:gd name="connsiteY4" fmla="*/ 0 h 101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2816" h="1018429">
                    <a:moveTo>
                      <a:pt x="0" y="0"/>
                    </a:moveTo>
                    <a:lnTo>
                      <a:pt x="3172816" y="0"/>
                    </a:lnTo>
                    <a:lnTo>
                      <a:pt x="3172816" y="1018429"/>
                    </a:lnTo>
                    <a:lnTo>
                      <a:pt x="0" y="101842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47650" tIns="0" rIns="1020989" bIns="0" spcCol="1270" anchor="ctr"/>
              <a:lstStyle/>
              <a:p>
                <a:pPr marL="0" marR="0" lvl="0" indent="0" algn="l" defTabSz="2889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2236" name="矩形 100"/>
            <p:cNvSpPr/>
            <p:nvPr/>
          </p:nvSpPr>
          <p:spPr>
            <a:xfrm>
              <a:off x="820055" y="2508736"/>
              <a:ext cx="3155045" cy="23074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所谓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层叠性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是指多种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样式的叠加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sz="1200" spc="-10" dirty="0">
                  <a:latin typeface="微软雅黑" panose="020B0503020204020204" pitchFamily="34" charset="-122"/>
                  <a:ea typeface="微软雅黑" panose="020B0503020204020204" pitchFamily="34" charset="-122"/>
                  <a:cs typeface="PMingLiU"/>
                  <a:sym typeface="+mn-ea"/>
                </a:rPr>
                <a:t>如果给同一个标签设置了相同的属性</a:t>
              </a:r>
              <a:r>
                <a:rPr sz="1200" spc="-35" dirty="0">
                  <a:latin typeface="微软雅黑" panose="020B0503020204020204" pitchFamily="34" charset="-122"/>
                  <a:ea typeface="微软雅黑" panose="020B0503020204020204" pitchFamily="34" charset="-122"/>
                  <a:cs typeface="PMingLiU"/>
                  <a:sym typeface="+mn-ea"/>
                </a:rPr>
                <a:t>，</a:t>
              </a:r>
              <a:r>
                <a:rPr sz="1200" spc="-10" dirty="0">
                  <a:latin typeface="微软雅黑" panose="020B0503020204020204" pitchFamily="34" charset="-122"/>
                  <a:ea typeface="微软雅黑" panose="020B0503020204020204" pitchFamily="34" charset="-122"/>
                  <a:cs typeface="PMingLiU"/>
                  <a:sym typeface="+mn-ea"/>
                </a:rPr>
                <a:t>此时样式会层叠</a:t>
              </a:r>
              <a:r>
                <a:rPr sz="1200" spc="-35" dirty="0">
                  <a:latin typeface="微软雅黑" panose="020B0503020204020204" pitchFamily="34" charset="-122"/>
                  <a:ea typeface="微软雅黑" panose="020B0503020204020204" pitchFamily="34" charset="-122"/>
                  <a:cs typeface="PMingLiU"/>
                  <a:sym typeface="+mn-ea"/>
                </a:rPr>
                <a:t>（</a:t>
              </a:r>
              <a:r>
                <a:rPr sz="1200" spc="-10" dirty="0">
                  <a:latin typeface="微软雅黑" panose="020B0503020204020204" pitchFamily="34" charset="-122"/>
                  <a:ea typeface="微软雅黑" panose="020B0503020204020204" pitchFamily="34" charset="-122"/>
                  <a:cs typeface="PMingLiU"/>
                  <a:sym typeface="+mn-ea"/>
                </a:rPr>
                <a:t>覆盖</a:t>
              </a:r>
              <a:r>
                <a:rPr sz="1200" spc="-35" dirty="0">
                  <a:latin typeface="微软雅黑" panose="020B0503020204020204" pitchFamily="34" charset="-122"/>
                  <a:ea typeface="微软雅黑" panose="020B0503020204020204" pitchFamily="34" charset="-122"/>
                  <a:cs typeface="PMingLiU"/>
                  <a:sym typeface="+mn-ea"/>
                </a:rPr>
                <a:t>），</a:t>
              </a:r>
              <a:r>
                <a:rPr sz="1200" spc="-10" dirty="0">
                  <a:latin typeface="微软雅黑" panose="020B0503020204020204" pitchFamily="34" charset="-122"/>
                  <a:ea typeface="微软雅黑" panose="020B0503020204020204" pitchFamily="34" charset="-122"/>
                  <a:cs typeface="PMingLiU"/>
                  <a:sym typeface="+mn-ea"/>
                </a:rPr>
                <a:t>写在最下面的会生</a:t>
              </a:r>
              <a:r>
                <a:rPr sz="1200" spc="-50" dirty="0">
                  <a:latin typeface="微软雅黑" panose="020B0503020204020204" pitchFamily="34" charset="-122"/>
                  <a:ea typeface="微软雅黑" panose="020B0503020204020204" pitchFamily="34" charset="-122"/>
                  <a:cs typeface="PMingLiU"/>
                  <a:sym typeface="+mn-ea"/>
                </a:rPr>
                <a:t>效</a:t>
              </a:r>
              <a:r>
                <a:rPr lang="zh-CN" sz="1200" spc="-50" dirty="0">
                  <a:latin typeface="微软雅黑" panose="020B0503020204020204" pitchFamily="34" charset="-122"/>
                  <a:ea typeface="微软雅黑" panose="020B0503020204020204" pitchFamily="34" charset="-122"/>
                  <a:cs typeface="PMingLiU"/>
                  <a:sym typeface="+mn-ea"/>
                </a:rPr>
                <a:t>。</a:t>
              </a:r>
              <a:r>
                <a:rPr sz="1200" spc="-10" dirty="0">
                  <a:latin typeface="微软雅黑" panose="020B0503020204020204" pitchFamily="34" charset="-122"/>
                  <a:ea typeface="微软雅黑" panose="020B0503020204020204" pitchFamily="34" charset="-122"/>
                  <a:cs typeface="PMingLiU"/>
                  <a:sym typeface="+mn-ea"/>
                </a:rPr>
                <a:t>所谓的层叠即叠加的意思，表示样式可以一层一层的层叠覆盖</a:t>
              </a:r>
              <a:endParaRPr sz="12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</a:endParaRPr>
            </a:p>
            <a:p>
              <a:pPr>
                <a:lnSpc>
                  <a:spcPct val="150000"/>
                </a:lnSpc>
              </a:pPr>
              <a:endParaRPr lang="zh-CN" sz="1200" spc="-50" dirty="0"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+mn-ea"/>
              </a:endParaRPr>
            </a:p>
          </p:txBody>
        </p:sp>
        <p:sp>
          <p:nvSpPr>
            <p:cNvPr id="52237" name="矩形 101"/>
            <p:cNvSpPr/>
            <p:nvPr/>
          </p:nvSpPr>
          <p:spPr>
            <a:xfrm>
              <a:off x="1355026" y="4824301"/>
              <a:ext cx="2031325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层叠性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75238" y="2349500"/>
            <a:ext cx="3173412" cy="3386138"/>
            <a:chOff x="4932553" y="2349446"/>
            <a:chExt cx="3172816" cy="3386869"/>
          </a:xfrm>
        </p:grpSpPr>
        <p:grpSp>
          <p:nvGrpSpPr>
            <p:cNvPr id="52230" name="组合 98"/>
            <p:cNvGrpSpPr/>
            <p:nvPr/>
          </p:nvGrpSpPr>
          <p:grpSpPr>
            <a:xfrm>
              <a:off x="4932553" y="2349446"/>
              <a:ext cx="3172816" cy="3386869"/>
              <a:chOff x="4526153" y="2285946"/>
              <a:chExt cx="3172816" cy="3386869"/>
            </a:xfrm>
          </p:grpSpPr>
          <p:sp>
            <p:nvSpPr>
              <p:cNvPr id="17" name="同侧圆角矩形 16"/>
              <p:cNvSpPr/>
              <p:nvPr/>
            </p:nvSpPr>
            <p:spPr>
              <a:xfrm>
                <a:off x="4526153" y="2285946"/>
                <a:ext cx="3172816" cy="2369061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4">
                  <a:hueOff val="1856823"/>
                  <a:satOff val="-56391"/>
                  <a:lumOff val="1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任意多边形 17"/>
              <p:cNvSpPr/>
              <p:nvPr/>
            </p:nvSpPr>
            <p:spPr>
              <a:xfrm>
                <a:off x="4526153" y="4655007"/>
                <a:ext cx="3172816" cy="1017808"/>
              </a:xfrm>
              <a:custGeom>
                <a:avLst/>
                <a:gdLst>
                  <a:gd name="connsiteX0" fmla="*/ 0 w 3172816"/>
                  <a:gd name="connsiteY0" fmla="*/ 0 h 1018429"/>
                  <a:gd name="connsiteX1" fmla="*/ 3172816 w 3172816"/>
                  <a:gd name="connsiteY1" fmla="*/ 0 h 1018429"/>
                  <a:gd name="connsiteX2" fmla="*/ 3172816 w 3172816"/>
                  <a:gd name="connsiteY2" fmla="*/ 1018429 h 1018429"/>
                  <a:gd name="connsiteX3" fmla="*/ 0 w 3172816"/>
                  <a:gd name="connsiteY3" fmla="*/ 1018429 h 1018429"/>
                  <a:gd name="connsiteX4" fmla="*/ 0 w 3172816"/>
                  <a:gd name="connsiteY4" fmla="*/ 0 h 101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2816" h="1018429">
                    <a:moveTo>
                      <a:pt x="0" y="0"/>
                    </a:moveTo>
                    <a:lnTo>
                      <a:pt x="3172816" y="0"/>
                    </a:lnTo>
                    <a:lnTo>
                      <a:pt x="3172816" y="1018429"/>
                    </a:lnTo>
                    <a:lnTo>
                      <a:pt x="0" y="101842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1856823"/>
                  <a:satOff val="-56391"/>
                  <a:lumOff val="18628"/>
                  <a:alphaOff val="0"/>
                </a:schemeClr>
              </a:lnRef>
              <a:fillRef idx="1">
                <a:schemeClr val="accent4">
                  <a:hueOff val="1856823"/>
                  <a:satOff val="-56391"/>
                  <a:lumOff val="18628"/>
                  <a:alphaOff val="0"/>
                </a:schemeClr>
              </a:fillRef>
              <a:effectRef idx="0">
                <a:schemeClr val="accent4">
                  <a:hueOff val="1856823"/>
                  <a:satOff val="-56391"/>
                  <a:lumOff val="1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47650" tIns="0" rIns="1020989" bIns="0" spcCol="1270" anchor="ctr"/>
              <a:lstStyle/>
              <a:p>
                <a:pPr marL="0" marR="0" lvl="0" indent="0" algn="l" defTabSz="28892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5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2231" name="矩形 104"/>
            <p:cNvSpPr/>
            <p:nvPr/>
          </p:nvSpPr>
          <p:spPr>
            <a:xfrm>
              <a:off x="5024327" y="2491403"/>
              <a:ext cx="3048000" cy="1754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所谓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继承性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是指书写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表时，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子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标签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会继承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父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标签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的某些样式，如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文本颜色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字号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232" name="矩形 105"/>
            <p:cNvSpPr/>
            <p:nvPr/>
          </p:nvSpPr>
          <p:spPr>
            <a:xfrm>
              <a:off x="5519964" y="4824301"/>
              <a:ext cx="2031325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继承性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3.5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高级特性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3" name="Picture 6" descr="注意小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6525" y="2127250"/>
            <a:ext cx="3354388" cy="3421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7"/>
          <p:cNvSpPr txBox="1"/>
          <p:nvPr/>
        </p:nvSpPr>
        <p:spPr>
          <a:xfrm>
            <a:off x="3022600" y="2378075"/>
            <a:ext cx="5656263" cy="1062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并不是所有的</a:t>
            </a: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属性都可以继承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例如，下面的属性就不具有继承性：</a:t>
            </a:r>
            <a:endParaRPr lang="zh-CN" altLang="zh-CN" b="1" dirty="0">
              <a:solidFill>
                <a:srgbClr val="00AC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虚尾箭头 28"/>
          <p:cNvSpPr/>
          <p:nvPr/>
        </p:nvSpPr>
        <p:spPr>
          <a:xfrm>
            <a:off x="3148013" y="3662363"/>
            <a:ext cx="450850" cy="411162"/>
          </a:xfrm>
          <a:custGeom>
            <a:avLst/>
            <a:gdLst>
              <a:gd name="txL" fmla="*/ 3375 w 21600"/>
              <a:gd name="txT" fmla="*/ 5400 h 21600"/>
              <a:gd name="txR" fmla="*/ 16693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1786" y="0"/>
                </a:moveTo>
                <a:lnTo>
                  <a:pt x="117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786" y="16200"/>
                </a:lnTo>
                <a:lnTo>
                  <a:pt x="11786" y="21600"/>
                </a:lnTo>
                <a:lnTo>
                  <a:pt x="21600" y="10800"/>
                </a:lnTo>
                <a:lnTo>
                  <a:pt x="11786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ACE6"/>
          </a:solidFill>
          <a:ln w="19050" cap="flat" cmpd="sng">
            <a:solidFill>
              <a:srgbClr val="00ACE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3843338" y="3684588"/>
            <a:ext cx="2063750" cy="368300"/>
          </a:xfrm>
          <a:prstGeom prst="rect">
            <a:avLst/>
          </a:prstGeom>
          <a:solidFill>
            <a:srgbClr val="00ACE6"/>
          </a:solidFill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边框属性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虚尾箭头 28"/>
          <p:cNvSpPr/>
          <p:nvPr/>
        </p:nvSpPr>
        <p:spPr>
          <a:xfrm>
            <a:off x="3146425" y="4402138"/>
            <a:ext cx="452438" cy="412750"/>
          </a:xfrm>
          <a:custGeom>
            <a:avLst/>
            <a:gdLst>
              <a:gd name="txL" fmla="*/ 3375 w 21600"/>
              <a:gd name="txT" fmla="*/ 5400 h 21600"/>
              <a:gd name="txR" fmla="*/ 16693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1786" y="0"/>
                </a:moveTo>
                <a:lnTo>
                  <a:pt x="117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786" y="16200"/>
                </a:lnTo>
                <a:lnTo>
                  <a:pt x="11786" y="21600"/>
                </a:lnTo>
                <a:lnTo>
                  <a:pt x="21600" y="10800"/>
                </a:lnTo>
                <a:lnTo>
                  <a:pt x="11786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ACE6"/>
          </a:solidFill>
          <a:ln w="19050" cap="flat" cmpd="sng">
            <a:solidFill>
              <a:srgbClr val="00ACE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   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3843338" y="4386263"/>
            <a:ext cx="2063750" cy="369887"/>
          </a:xfrm>
          <a:prstGeom prst="rect">
            <a:avLst/>
          </a:prstGeom>
          <a:solidFill>
            <a:srgbClr val="00ACE6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外边距属性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虚尾箭头 28"/>
          <p:cNvSpPr/>
          <p:nvPr/>
        </p:nvSpPr>
        <p:spPr>
          <a:xfrm>
            <a:off x="3146425" y="5064125"/>
            <a:ext cx="452438" cy="412750"/>
          </a:xfrm>
          <a:custGeom>
            <a:avLst/>
            <a:gdLst>
              <a:gd name="txL" fmla="*/ 3375 w 21600"/>
              <a:gd name="txT" fmla="*/ 5400 h 21600"/>
              <a:gd name="txR" fmla="*/ 16693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1786" y="0"/>
                </a:moveTo>
                <a:lnTo>
                  <a:pt x="117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1786" y="16200"/>
                </a:lnTo>
                <a:lnTo>
                  <a:pt x="11786" y="21600"/>
                </a:lnTo>
                <a:lnTo>
                  <a:pt x="21600" y="10800"/>
                </a:lnTo>
                <a:lnTo>
                  <a:pt x="11786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ACE6">
              <a:alpha val="100000"/>
            </a:srgbClr>
          </a:solidFill>
          <a:ln w="19050" cap="flat" cmpd="sng">
            <a:solidFill>
              <a:srgbClr val="00ACE6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" name="Text Box 9"/>
          <p:cNvSpPr txBox="1"/>
          <p:nvPr/>
        </p:nvSpPr>
        <p:spPr>
          <a:xfrm>
            <a:off x="3843338" y="5081588"/>
            <a:ext cx="2027237" cy="369887"/>
          </a:xfrm>
          <a:prstGeom prst="rect">
            <a:avLst/>
          </a:prstGeom>
          <a:solidFill>
            <a:srgbClr val="00ACE6"/>
          </a:solidFill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背景属性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6218238" y="3689350"/>
            <a:ext cx="2065337" cy="369888"/>
          </a:xfrm>
          <a:prstGeom prst="rect">
            <a:avLst/>
          </a:prstGeom>
          <a:solidFill>
            <a:srgbClr val="00ACE6"/>
          </a:solidFill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定位属性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6218238" y="4392613"/>
            <a:ext cx="2065337" cy="369887"/>
          </a:xfrm>
          <a:prstGeom prst="rect">
            <a:avLst/>
          </a:prstGeom>
          <a:solidFill>
            <a:srgbClr val="00ACE6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布局属性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6218238" y="5087938"/>
            <a:ext cx="2028825" cy="368300"/>
          </a:xfrm>
          <a:prstGeom prst="rect">
            <a:avLst/>
          </a:prstGeom>
          <a:solidFill>
            <a:srgbClr val="00ACE6"/>
          </a:solidFill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元素宽高属性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262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15" name="矩形 14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326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矩形 16"/>
            <p:cNvSpPr/>
            <p:nvPr/>
          </p:nvSpPr>
          <p:spPr>
            <a:xfrm>
              <a:off x="1755775" y="1142602"/>
              <a:ext cx="4163319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3.5.2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层叠性和继承性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3.5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高级特性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4275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430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2829621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3.5.3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优先级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69875" y="2308225"/>
            <a:ext cx="5502275" cy="1463675"/>
            <a:chOff x="1" y="2194626"/>
            <a:chExt cx="5501791" cy="1462974"/>
          </a:xfrm>
        </p:grpSpPr>
        <p:sp>
          <p:nvSpPr>
            <p:cNvPr id="8" name="矩形 7"/>
            <p:cNvSpPr/>
            <p:nvPr/>
          </p:nvSpPr>
          <p:spPr bwMode="auto">
            <a:xfrm>
              <a:off x="1" y="2194626"/>
              <a:ext cx="5501791" cy="1462974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0"/>
                    <a:lumOff val="100000"/>
                    <a:alpha val="0"/>
                  </a:schemeClr>
                </a:gs>
                <a:gs pos="50000">
                  <a:srgbClr val="00B0F0">
                    <a:alpha val="24000"/>
                  </a:srgbClr>
                </a:gs>
                <a:gs pos="0">
                  <a:schemeClr val="bg1">
                    <a:lumMod val="95000"/>
                    <a:alpha val="27000"/>
                  </a:schemeClr>
                </a:gs>
              </a:gsLst>
              <a:lin ang="0" scaled="0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2494" y="2397826"/>
              <a:ext cx="762571" cy="11200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4301" name="矩形 2"/>
            <p:cNvSpPr/>
            <p:nvPr/>
          </p:nvSpPr>
          <p:spPr>
            <a:xfrm>
              <a:off x="1006420" y="2816304"/>
              <a:ext cx="3400480" cy="8402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5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网页制作时，对统一元素，应用不同的背景，会出现什么情况？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302" name="矩形 49"/>
            <p:cNvSpPr/>
            <p:nvPr/>
          </p:nvSpPr>
          <p:spPr>
            <a:xfrm>
              <a:off x="985762" y="2345743"/>
              <a:ext cx="800219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8275" y="4292600"/>
            <a:ext cx="1612900" cy="1612900"/>
            <a:chOff x="5611812" y="2345743"/>
            <a:chExt cx="1743274" cy="1743274"/>
          </a:xfrm>
        </p:grpSpPr>
        <p:sp>
          <p:nvSpPr>
            <p:cNvPr id="13" name="任意多边形 12"/>
            <p:cNvSpPr/>
            <p:nvPr/>
          </p:nvSpPr>
          <p:spPr>
            <a:xfrm>
              <a:off x="5611812" y="2345743"/>
              <a:ext cx="1743274" cy="1743274"/>
            </a:xfrm>
            <a:custGeom>
              <a:avLst/>
              <a:gdLst>
                <a:gd name="connsiteX0" fmla="*/ 0 w 4060031"/>
                <a:gd name="connsiteY0" fmla="*/ 2030016 h 4060031"/>
                <a:gd name="connsiteX1" fmla="*/ 2030016 w 4060031"/>
                <a:gd name="connsiteY1" fmla="*/ 0 h 4060031"/>
                <a:gd name="connsiteX2" fmla="*/ 4060032 w 4060031"/>
                <a:gd name="connsiteY2" fmla="*/ 2030016 h 4060031"/>
                <a:gd name="connsiteX3" fmla="*/ 2030016 w 4060031"/>
                <a:gd name="connsiteY3" fmla="*/ 4060032 h 4060031"/>
                <a:gd name="connsiteX4" fmla="*/ 0 w 4060031"/>
                <a:gd name="connsiteY4" fmla="*/ 2030016 h 40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31" h="4060031">
                  <a:moveTo>
                    <a:pt x="0" y="2030016"/>
                  </a:moveTo>
                  <a:cubicBezTo>
                    <a:pt x="0" y="908869"/>
                    <a:pt x="908869" y="0"/>
                    <a:pt x="2030016" y="0"/>
                  </a:cubicBezTo>
                  <a:cubicBezTo>
                    <a:pt x="3151163" y="0"/>
                    <a:pt x="4060032" y="908869"/>
                    <a:pt x="4060032" y="2030016"/>
                  </a:cubicBezTo>
                  <a:cubicBezTo>
                    <a:pt x="4060032" y="3151163"/>
                    <a:pt x="3151163" y="4060032"/>
                    <a:pt x="2030016" y="4060032"/>
                  </a:cubicBezTo>
                  <a:cubicBezTo>
                    <a:pt x="908869" y="4060032"/>
                    <a:pt x="0" y="3151163"/>
                    <a:pt x="0" y="203001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77128" tIns="677128" rIns="677128" bIns="677128" spcCol="127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96" name="矩形 54"/>
            <p:cNvSpPr/>
            <p:nvPr/>
          </p:nvSpPr>
          <p:spPr>
            <a:xfrm>
              <a:off x="5748430" y="2835348"/>
              <a:ext cx="1543156" cy="7508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5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</a:rPr>
                <a:t>background-color:pink;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49463" y="4292600"/>
            <a:ext cx="1611312" cy="1612900"/>
            <a:chOff x="5611812" y="2345743"/>
            <a:chExt cx="1743274" cy="1743274"/>
          </a:xfrm>
        </p:grpSpPr>
        <p:sp>
          <p:nvSpPr>
            <p:cNvPr id="16" name="任意多边形 15"/>
            <p:cNvSpPr/>
            <p:nvPr/>
          </p:nvSpPr>
          <p:spPr>
            <a:xfrm>
              <a:off x="5611812" y="2345743"/>
              <a:ext cx="1743274" cy="1743274"/>
            </a:xfrm>
            <a:custGeom>
              <a:avLst/>
              <a:gdLst>
                <a:gd name="connsiteX0" fmla="*/ 0 w 4060031"/>
                <a:gd name="connsiteY0" fmla="*/ 2030016 h 4060031"/>
                <a:gd name="connsiteX1" fmla="*/ 2030016 w 4060031"/>
                <a:gd name="connsiteY1" fmla="*/ 0 h 4060031"/>
                <a:gd name="connsiteX2" fmla="*/ 4060032 w 4060031"/>
                <a:gd name="connsiteY2" fmla="*/ 2030016 h 4060031"/>
                <a:gd name="connsiteX3" fmla="*/ 2030016 w 4060031"/>
                <a:gd name="connsiteY3" fmla="*/ 4060032 h 4060031"/>
                <a:gd name="connsiteX4" fmla="*/ 0 w 4060031"/>
                <a:gd name="connsiteY4" fmla="*/ 2030016 h 40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31" h="4060031">
                  <a:moveTo>
                    <a:pt x="0" y="2030016"/>
                  </a:moveTo>
                  <a:cubicBezTo>
                    <a:pt x="0" y="908869"/>
                    <a:pt x="908869" y="0"/>
                    <a:pt x="2030016" y="0"/>
                  </a:cubicBezTo>
                  <a:cubicBezTo>
                    <a:pt x="3151163" y="0"/>
                    <a:pt x="4060032" y="908869"/>
                    <a:pt x="4060032" y="2030016"/>
                  </a:cubicBezTo>
                  <a:cubicBezTo>
                    <a:pt x="4060032" y="3151163"/>
                    <a:pt x="3151163" y="4060032"/>
                    <a:pt x="2030016" y="4060032"/>
                  </a:cubicBezTo>
                  <a:cubicBezTo>
                    <a:pt x="908869" y="4060032"/>
                    <a:pt x="0" y="3151163"/>
                    <a:pt x="0" y="203001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77128" tIns="677128" rIns="677128" bIns="677128" spcCol="127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92" name="矩形 58"/>
            <p:cNvSpPr/>
            <p:nvPr/>
          </p:nvSpPr>
          <p:spPr>
            <a:xfrm>
              <a:off x="5748430" y="2835348"/>
              <a:ext cx="1543156" cy="7508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5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</a:rPr>
                <a:t>background-color:blue;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27475" y="4292600"/>
            <a:ext cx="1612900" cy="1612900"/>
            <a:chOff x="5611812" y="2345743"/>
            <a:chExt cx="1743274" cy="1743274"/>
          </a:xfrm>
        </p:grpSpPr>
        <p:sp>
          <p:nvSpPr>
            <p:cNvPr id="19" name="任意多边形 18"/>
            <p:cNvSpPr/>
            <p:nvPr/>
          </p:nvSpPr>
          <p:spPr>
            <a:xfrm>
              <a:off x="5611812" y="2345743"/>
              <a:ext cx="1743274" cy="1743274"/>
            </a:xfrm>
            <a:custGeom>
              <a:avLst/>
              <a:gdLst>
                <a:gd name="connsiteX0" fmla="*/ 0 w 4060031"/>
                <a:gd name="connsiteY0" fmla="*/ 2030016 h 4060031"/>
                <a:gd name="connsiteX1" fmla="*/ 2030016 w 4060031"/>
                <a:gd name="connsiteY1" fmla="*/ 0 h 4060031"/>
                <a:gd name="connsiteX2" fmla="*/ 4060032 w 4060031"/>
                <a:gd name="connsiteY2" fmla="*/ 2030016 h 4060031"/>
                <a:gd name="connsiteX3" fmla="*/ 2030016 w 4060031"/>
                <a:gd name="connsiteY3" fmla="*/ 4060032 h 4060031"/>
                <a:gd name="connsiteX4" fmla="*/ 0 w 4060031"/>
                <a:gd name="connsiteY4" fmla="*/ 2030016 h 40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31" h="4060031">
                  <a:moveTo>
                    <a:pt x="0" y="2030016"/>
                  </a:moveTo>
                  <a:cubicBezTo>
                    <a:pt x="0" y="908869"/>
                    <a:pt x="908869" y="0"/>
                    <a:pt x="2030016" y="0"/>
                  </a:cubicBezTo>
                  <a:cubicBezTo>
                    <a:pt x="3151163" y="0"/>
                    <a:pt x="4060032" y="908869"/>
                    <a:pt x="4060032" y="2030016"/>
                  </a:cubicBezTo>
                  <a:cubicBezTo>
                    <a:pt x="4060032" y="3151163"/>
                    <a:pt x="3151163" y="4060032"/>
                    <a:pt x="2030016" y="4060032"/>
                  </a:cubicBezTo>
                  <a:cubicBezTo>
                    <a:pt x="908869" y="4060032"/>
                    <a:pt x="0" y="3151163"/>
                    <a:pt x="0" y="2030016"/>
                  </a:cubicBez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77128" tIns="677128" rIns="677128" bIns="677128" spcCol="127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88" name="矩形 61"/>
            <p:cNvSpPr/>
            <p:nvPr/>
          </p:nvSpPr>
          <p:spPr>
            <a:xfrm>
              <a:off x="5748430" y="2835348"/>
              <a:ext cx="1543156" cy="8117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5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</a:rPr>
                <a:t>background-color:red;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99175" y="3486150"/>
            <a:ext cx="2676525" cy="2413000"/>
            <a:chOff x="1133281" y="3933958"/>
            <a:chExt cx="2676319" cy="2413337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1242811" y="4118134"/>
              <a:ext cx="2465197" cy="952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4282" name="矩形 33"/>
            <p:cNvSpPr/>
            <p:nvPr/>
          </p:nvSpPr>
          <p:spPr>
            <a:xfrm>
              <a:off x="2016095" y="3933958"/>
              <a:ext cx="936103" cy="36933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endParaRPr lang="zh-CN" altLang="en-US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280908" y="6347295"/>
              <a:ext cx="2465197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4284" name="TextBox 35"/>
            <p:cNvSpPr txBox="1"/>
            <p:nvPr/>
          </p:nvSpPr>
          <p:spPr>
            <a:xfrm>
              <a:off x="1133281" y="4455190"/>
              <a:ext cx="2676319" cy="17056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r>
                <a:rPr lang="en-US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样式时，经常出现两个或更多规则应用在同一元素上，这时就会出现</a:t>
              </a:r>
              <a:r>
                <a:rPr lang="zh-CN" altLang="zh-CN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优先级</a:t>
              </a:r>
              <a:r>
                <a:rPr lang="zh-CN" altLang="zh-CN" dirty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的问题。</a:t>
              </a:r>
              <a:endParaRPr lang="zh-CN" altLang="en-US" dirty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3.5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高级特性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550" y="1822450"/>
            <a:ext cx="2338388" cy="581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来看一个例子：</a:t>
            </a:r>
            <a:endParaRPr lang="zh-CN" altLang="en-US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49325" y="2568575"/>
            <a:ext cx="7200900" cy="3943350"/>
            <a:chOff x="271778" y="2614347"/>
            <a:chExt cx="7201466" cy="3943343"/>
          </a:xfrm>
        </p:grpSpPr>
        <p:sp>
          <p:nvSpPr>
            <p:cNvPr id="5" name="矩形 4"/>
            <p:cNvSpPr/>
            <p:nvPr/>
          </p:nvSpPr>
          <p:spPr>
            <a:xfrm>
              <a:off x="387675" y="2614347"/>
              <a:ext cx="7085569" cy="1214436"/>
            </a:xfrm>
            <a:prstGeom prst="rect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&lt;p class="father" id="header" &gt;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	&lt;strong class="blue"&gt;</a:t>
              </a:r>
              <a:r>
                <a: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文本的颜色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&lt;/strong&gt;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&lt;/p&gt;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65448" y="4311382"/>
              <a:ext cx="7107796" cy="2246308"/>
            </a:xfrm>
            <a:prstGeom prst="rect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 strong{ 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color:black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}                                     /*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权重为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:1+1*/</a:t>
              </a: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strong.blue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{ 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color:green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;}                              /*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权重为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:1+10*/</a:t>
              </a: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.father strong{ 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color:yellow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}                           /*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权重为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:10+1*/</a:t>
              </a: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p.father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strong{ 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color:orange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;}                       /*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权重为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:1+10+1*/</a:t>
              </a: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p.father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.blue{ 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color:gold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;}                             /*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权重为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:1+10+10*/ </a:t>
              </a: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#header strong{ 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color:pink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;}                          /*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权重为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:100+1*/ </a:t>
              </a: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#header 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strong.blue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{ 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color:red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;}                    /*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权重为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:100+1+10*/</a:t>
              </a: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309" name="矩形 70"/>
            <p:cNvSpPr/>
            <p:nvPr/>
          </p:nvSpPr>
          <p:spPr>
            <a:xfrm>
              <a:off x="271778" y="3862147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对应的权重值：</a:t>
              </a:r>
              <a:endParaRPr lang="zh-CN" altLang="en-US" b="1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5301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9" name="矩形 8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5305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矩形 10"/>
            <p:cNvSpPr/>
            <p:nvPr/>
          </p:nvSpPr>
          <p:spPr>
            <a:xfrm>
              <a:off x="1755775" y="1142602"/>
              <a:ext cx="2829621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3.5.3 CSS</a:t>
              </a:r>
              <a:r>
                <a:rPr kumimoji="0" lang="zh-CN" altLang="en-US" sz="2400" b="0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优先级</a:t>
              </a:r>
              <a:endParaRPr kumimoji="0" lang="en-US" altLang="zh-CN" sz="2400" b="0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14070" y="1270000"/>
            <a:ext cx="737933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选择器优先级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定义CSS样式时，经常出现两个或更多规则应用在同一元素上，这时就会出现优先级问题。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id选择器&gt;类选择器&gt;标记选择选择器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CSS样式优先级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/>
              <a:t>根据规定，样式表的优先级别从高到低为：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行内样式&gt;内部样式表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        外部样式表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/>
              <a:t>也就是最接近目标元素的样式优先级越高，即就近原则。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3.5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高级特性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6323" name="组合 14"/>
          <p:cNvGrpSpPr/>
          <p:nvPr/>
        </p:nvGrpSpPr>
        <p:grpSpPr>
          <a:xfrm>
            <a:off x="0" y="969963"/>
            <a:ext cx="9144000" cy="1028700"/>
            <a:chOff x="0" y="969484"/>
            <a:chExt cx="9144000" cy="1029179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969484"/>
              <a:ext cx="9144000" cy="792641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633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69963"/>
              <a:ext cx="1323975" cy="1028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755775" y="1142602"/>
              <a:ext cx="2829621" cy="461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3.5.3 CSS</a:t>
              </a:r>
              <a:r>
                <a:rPr kumimoji="0" lang="zh-CN" altLang="en-US" sz="2400" b="1" i="0" u="none" strike="noStrike" kern="1200" cap="none" spc="200" normalizeH="0" baseline="0" noProof="0" dirty="0">
                  <a:ln>
                    <a:noFill/>
                  </a:ln>
                  <a:solidFill>
                    <a:srgbClr val="1369B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优先级</a:t>
              </a:r>
              <a:endParaRPr kumimoji="0" lang="en-US" altLang="zh-CN" sz="2400" b="1" i="0" u="none" strike="noStrike" kern="1200" cap="none" spc="200" normalizeH="0" baseline="0" noProof="0" dirty="0">
                <a:ln>
                  <a:noFill/>
                </a:ln>
                <a:solidFill>
                  <a:srgbClr val="1369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Picture 7" descr="总结小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012" y="1166123"/>
            <a:ext cx="3649662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855913" y="2419350"/>
            <a:ext cx="5656262" cy="3495675"/>
            <a:chOff x="2968978" y="2386253"/>
            <a:chExt cx="5655529" cy="3495257"/>
          </a:xfrm>
        </p:grpSpPr>
        <p:sp>
          <p:nvSpPr>
            <p:cNvPr id="56326" name="矩形 1"/>
            <p:cNvSpPr/>
            <p:nvPr/>
          </p:nvSpPr>
          <p:spPr>
            <a:xfrm>
              <a:off x="3279423" y="3537384"/>
              <a:ext cx="5103582" cy="22159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继承样式的权重为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行内样式优先。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权重相同时，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遵循就近原则。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定义了一个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!important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命令，该命令被赋予最大的优先级。</a:t>
              </a:r>
              <a:endParaRPr lang="zh-CN" altLang="en-US" sz="2000" dirty="0">
                <a:latin typeface="宋体" panose="02010600030101010101" pitchFamily="2" charset="-122"/>
              </a:endParaRPr>
            </a:p>
          </p:txBody>
        </p:sp>
        <p:sp>
          <p:nvSpPr>
            <p:cNvPr id="56327" name="矩形 2"/>
            <p:cNvSpPr/>
            <p:nvPr/>
          </p:nvSpPr>
          <p:spPr>
            <a:xfrm>
              <a:off x="3280051" y="2533010"/>
              <a:ext cx="5102953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在考虑权重时，初学者还需要注意一些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特殊的情况</a:t>
              </a:r>
              <a:r>
                <a:rPr lang="zh-CN" altLang="en-US" sz="2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，具体如下：</a:t>
              </a:r>
              <a:endParaRPr lang="zh-CN" altLang="en-US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2968978" y="2386253"/>
              <a:ext cx="5655529" cy="3495257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703513" y="3095625"/>
            <a:ext cx="5432425" cy="1884363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结构与表现相分离是指在网页设计中，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HTML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标签只用于搭建网页的基本结构，不使用标签属性设置显示样式，所有的样式交由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来设置。</a:t>
            </a:r>
            <a:endParaRPr kumimoji="0" lang="zh-CN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581" name="Picture 7" descr="总结小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771" y="448469"/>
            <a:ext cx="3649663" cy="592454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3.1 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结构与表现分离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2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3.6 </a:t>
            </a:r>
            <a:r>
              <a:rPr lang="zh-CN" altLang="en-US" sz="2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阶段案例</a:t>
            </a:r>
            <a:r>
              <a:rPr lang="en-US" altLang="zh-CN" sz="2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——</a:t>
            </a:r>
            <a:r>
              <a:rPr lang="zh-CN" altLang="en-US" sz="2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制作活动通知页面</a:t>
            </a:r>
            <a:endParaRPr lang="zh-CN" altLang="en-US" sz="2200" dirty="0">
              <a:solidFill>
                <a:srgbClr val="1369B2"/>
              </a:solidFill>
              <a:latin typeface="Arial" panose="020B0604020202020204" pitchFamily="34" charset="0"/>
            </a:endParaRPr>
          </a:p>
        </p:txBody>
      </p:sp>
      <p:pic>
        <p:nvPicPr>
          <p:cNvPr id="57347" name="Picture 4" descr="C:\Users\Administrator\Desktop\555555555555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6875" y="2593975"/>
            <a:ext cx="4937125" cy="370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/>
        </p:nvSpPr>
        <p:spPr bwMode="auto">
          <a:xfrm>
            <a:off x="688975" y="2289175"/>
            <a:ext cx="3248025" cy="345598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7349" name="Group 9"/>
          <p:cNvGrpSpPr>
            <a:grpSpLocks noChangeAspect="1"/>
          </p:cNvGrpSpPr>
          <p:nvPr/>
        </p:nvGrpSpPr>
        <p:grpSpPr>
          <a:xfrm>
            <a:off x="606425" y="1689100"/>
            <a:ext cx="1579563" cy="1289050"/>
            <a:chOff x="4410" y="748"/>
            <a:chExt cx="1246" cy="1017"/>
          </a:xfrm>
        </p:grpSpPr>
        <p:sp>
          <p:nvSpPr>
            <p:cNvPr id="57353" name="AutoShape 8"/>
            <p:cNvSpPr>
              <a:spLocks noChangeAspect="1" noTextEdit="1"/>
            </p:cNvSpPr>
            <p:nvPr/>
          </p:nvSpPr>
          <p:spPr>
            <a:xfrm>
              <a:off x="4410" y="748"/>
              <a:ext cx="1246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4410" y="748"/>
              <a:ext cx="748" cy="1017"/>
            </a:xfrm>
            <a:custGeom>
              <a:avLst/>
              <a:gdLst>
                <a:gd name="T0" fmla="*/ 639 w 1495"/>
                <a:gd name="T1" fmla="*/ 2027 h 2034"/>
                <a:gd name="T2" fmla="*/ 682 w 1495"/>
                <a:gd name="T3" fmla="*/ 2016 h 2034"/>
                <a:gd name="T4" fmla="*/ 724 w 1495"/>
                <a:gd name="T5" fmla="*/ 2005 h 2034"/>
                <a:gd name="T6" fmla="*/ 767 w 1495"/>
                <a:gd name="T7" fmla="*/ 1994 h 2034"/>
                <a:gd name="T8" fmla="*/ 810 w 1495"/>
                <a:gd name="T9" fmla="*/ 1982 h 2034"/>
                <a:gd name="T10" fmla="*/ 1329 w 1495"/>
                <a:gd name="T11" fmla="*/ 1728 h 2034"/>
                <a:gd name="T12" fmla="*/ 1426 w 1495"/>
                <a:gd name="T13" fmla="*/ 940 h 2034"/>
                <a:gd name="T14" fmla="*/ 1372 w 1495"/>
                <a:gd name="T15" fmla="*/ 958 h 2034"/>
                <a:gd name="T16" fmla="*/ 1316 w 1495"/>
                <a:gd name="T17" fmla="*/ 976 h 2034"/>
                <a:gd name="T18" fmla="*/ 1261 w 1495"/>
                <a:gd name="T19" fmla="*/ 993 h 2034"/>
                <a:gd name="T20" fmla="*/ 1206 w 1495"/>
                <a:gd name="T21" fmla="*/ 1010 h 2034"/>
                <a:gd name="T22" fmla="*/ 1150 w 1495"/>
                <a:gd name="T23" fmla="*/ 1027 h 2034"/>
                <a:gd name="T24" fmla="*/ 1216 w 1495"/>
                <a:gd name="T25" fmla="*/ 1000 h 2034"/>
                <a:gd name="T26" fmla="*/ 1281 w 1495"/>
                <a:gd name="T27" fmla="*/ 971 h 2034"/>
                <a:gd name="T28" fmla="*/ 1345 w 1495"/>
                <a:gd name="T29" fmla="*/ 941 h 2034"/>
                <a:gd name="T30" fmla="*/ 1410 w 1495"/>
                <a:gd name="T31" fmla="*/ 910 h 2034"/>
                <a:gd name="T32" fmla="*/ 1473 w 1495"/>
                <a:gd name="T33" fmla="*/ 875 h 2034"/>
                <a:gd name="T34" fmla="*/ 1247 w 1495"/>
                <a:gd name="T35" fmla="*/ 540 h 2034"/>
                <a:gd name="T36" fmla="*/ 1207 w 1495"/>
                <a:gd name="T37" fmla="*/ 554 h 2034"/>
                <a:gd name="T38" fmla="*/ 1165 w 1495"/>
                <a:gd name="T39" fmla="*/ 567 h 2034"/>
                <a:gd name="T40" fmla="*/ 1124 w 1495"/>
                <a:gd name="T41" fmla="*/ 580 h 2034"/>
                <a:gd name="T42" fmla="*/ 1082 w 1495"/>
                <a:gd name="T43" fmla="*/ 594 h 2034"/>
                <a:gd name="T44" fmla="*/ 1041 w 1495"/>
                <a:gd name="T45" fmla="*/ 607 h 2034"/>
                <a:gd name="T46" fmla="*/ 1017 w 1495"/>
                <a:gd name="T47" fmla="*/ 615 h 2034"/>
                <a:gd name="T48" fmla="*/ 992 w 1495"/>
                <a:gd name="T49" fmla="*/ 623 h 2034"/>
                <a:gd name="T50" fmla="*/ 989 w 1495"/>
                <a:gd name="T51" fmla="*/ 618 h 2034"/>
                <a:gd name="T52" fmla="*/ 1036 w 1495"/>
                <a:gd name="T53" fmla="*/ 590 h 2034"/>
                <a:gd name="T54" fmla="*/ 1082 w 1495"/>
                <a:gd name="T55" fmla="*/ 561 h 2034"/>
                <a:gd name="T56" fmla="*/ 1127 w 1495"/>
                <a:gd name="T57" fmla="*/ 533 h 2034"/>
                <a:gd name="T58" fmla="*/ 1173 w 1495"/>
                <a:gd name="T59" fmla="*/ 504 h 2034"/>
                <a:gd name="T60" fmla="*/ 1220 w 1495"/>
                <a:gd name="T61" fmla="*/ 477 h 2034"/>
                <a:gd name="T62" fmla="*/ 456 w 1495"/>
                <a:gd name="T63" fmla="*/ 434 h 2034"/>
                <a:gd name="T64" fmla="*/ 180 w 1495"/>
                <a:gd name="T65" fmla="*/ 365 h 2034"/>
                <a:gd name="T66" fmla="*/ 249 w 1495"/>
                <a:gd name="T67" fmla="*/ 667 h 2034"/>
                <a:gd name="T68" fmla="*/ 287 w 1495"/>
                <a:gd name="T69" fmla="*/ 658 h 2034"/>
                <a:gd name="T70" fmla="*/ 325 w 1495"/>
                <a:gd name="T71" fmla="*/ 647 h 2034"/>
                <a:gd name="T72" fmla="*/ 364 w 1495"/>
                <a:gd name="T73" fmla="*/ 638 h 2034"/>
                <a:gd name="T74" fmla="*/ 402 w 1495"/>
                <a:gd name="T75" fmla="*/ 629 h 2034"/>
                <a:gd name="T76" fmla="*/ 441 w 1495"/>
                <a:gd name="T77" fmla="*/ 620 h 2034"/>
                <a:gd name="T78" fmla="*/ 424 w 1495"/>
                <a:gd name="T79" fmla="*/ 636 h 2034"/>
                <a:gd name="T80" fmla="*/ 379 w 1495"/>
                <a:gd name="T81" fmla="*/ 665 h 2034"/>
                <a:gd name="T82" fmla="*/ 334 w 1495"/>
                <a:gd name="T83" fmla="*/ 695 h 2034"/>
                <a:gd name="T84" fmla="*/ 302 w 1495"/>
                <a:gd name="T85" fmla="*/ 715 h 2034"/>
                <a:gd name="T86" fmla="*/ 269 w 1495"/>
                <a:gd name="T87" fmla="*/ 735 h 2034"/>
                <a:gd name="T88" fmla="*/ 249 w 1495"/>
                <a:gd name="T89" fmla="*/ 847 h 2034"/>
                <a:gd name="T90" fmla="*/ 180 w 1495"/>
                <a:gd name="T91" fmla="*/ 1358 h 2034"/>
                <a:gd name="T92" fmla="*/ 154 w 1495"/>
                <a:gd name="T93" fmla="*/ 1624 h 2034"/>
                <a:gd name="T94" fmla="*/ 222 w 1495"/>
                <a:gd name="T95" fmla="*/ 1611 h 2034"/>
                <a:gd name="T96" fmla="*/ 290 w 1495"/>
                <a:gd name="T97" fmla="*/ 1599 h 2034"/>
                <a:gd name="T98" fmla="*/ 358 w 1495"/>
                <a:gd name="T99" fmla="*/ 1586 h 2034"/>
                <a:gd name="T100" fmla="*/ 425 w 1495"/>
                <a:gd name="T101" fmla="*/ 1572 h 2034"/>
                <a:gd name="T102" fmla="*/ 493 w 1495"/>
                <a:gd name="T103" fmla="*/ 1557 h 2034"/>
                <a:gd name="T104" fmla="*/ 433 w 1495"/>
                <a:gd name="T105" fmla="*/ 1591 h 2034"/>
                <a:gd name="T106" fmla="*/ 374 w 1495"/>
                <a:gd name="T107" fmla="*/ 1625 h 2034"/>
                <a:gd name="T108" fmla="*/ 314 w 1495"/>
                <a:gd name="T109" fmla="*/ 1660 h 2034"/>
                <a:gd name="T110" fmla="*/ 256 w 1495"/>
                <a:gd name="T111" fmla="*/ 1695 h 2034"/>
                <a:gd name="T112" fmla="*/ 197 w 1495"/>
                <a:gd name="T113" fmla="*/ 1731 h 2034"/>
                <a:gd name="T114" fmla="*/ 176 w 1495"/>
                <a:gd name="T115" fmla="*/ 1748 h 2034"/>
                <a:gd name="T116" fmla="*/ 174 w 1495"/>
                <a:gd name="T117" fmla="*/ 1754 h 2034"/>
                <a:gd name="T118" fmla="*/ 173 w 1495"/>
                <a:gd name="T119" fmla="*/ 1755 h 2034"/>
                <a:gd name="T120" fmla="*/ 172 w 1495"/>
                <a:gd name="T121" fmla="*/ 1770 h 2034"/>
                <a:gd name="T122" fmla="*/ 170 w 1495"/>
                <a:gd name="T123" fmla="*/ 1788 h 2034"/>
                <a:gd name="T124" fmla="*/ 180 w 1495"/>
                <a:gd name="T125" fmla="*/ 1799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5" h="2034">
                  <a:moveTo>
                    <a:pt x="610" y="2034"/>
                  </a:moveTo>
                  <a:lnTo>
                    <a:pt x="624" y="2031"/>
                  </a:lnTo>
                  <a:lnTo>
                    <a:pt x="639" y="2027"/>
                  </a:lnTo>
                  <a:lnTo>
                    <a:pt x="653" y="2024"/>
                  </a:lnTo>
                  <a:lnTo>
                    <a:pt x="667" y="2020"/>
                  </a:lnTo>
                  <a:lnTo>
                    <a:pt x="682" y="2016"/>
                  </a:lnTo>
                  <a:lnTo>
                    <a:pt x="696" y="2012"/>
                  </a:lnTo>
                  <a:lnTo>
                    <a:pt x="711" y="2009"/>
                  </a:lnTo>
                  <a:lnTo>
                    <a:pt x="724" y="2005"/>
                  </a:lnTo>
                  <a:lnTo>
                    <a:pt x="738" y="2001"/>
                  </a:lnTo>
                  <a:lnTo>
                    <a:pt x="753" y="1997"/>
                  </a:lnTo>
                  <a:lnTo>
                    <a:pt x="767" y="1994"/>
                  </a:lnTo>
                  <a:lnTo>
                    <a:pt x="781" y="1989"/>
                  </a:lnTo>
                  <a:lnTo>
                    <a:pt x="795" y="1986"/>
                  </a:lnTo>
                  <a:lnTo>
                    <a:pt x="810" y="1982"/>
                  </a:lnTo>
                  <a:lnTo>
                    <a:pt x="823" y="1978"/>
                  </a:lnTo>
                  <a:lnTo>
                    <a:pt x="837" y="1974"/>
                  </a:lnTo>
                  <a:lnTo>
                    <a:pt x="1329" y="1728"/>
                  </a:lnTo>
                  <a:lnTo>
                    <a:pt x="1073" y="1183"/>
                  </a:lnTo>
                  <a:lnTo>
                    <a:pt x="1444" y="934"/>
                  </a:lnTo>
                  <a:lnTo>
                    <a:pt x="1426" y="940"/>
                  </a:lnTo>
                  <a:lnTo>
                    <a:pt x="1407" y="946"/>
                  </a:lnTo>
                  <a:lnTo>
                    <a:pt x="1390" y="953"/>
                  </a:lnTo>
                  <a:lnTo>
                    <a:pt x="1372" y="958"/>
                  </a:lnTo>
                  <a:lnTo>
                    <a:pt x="1353" y="964"/>
                  </a:lnTo>
                  <a:lnTo>
                    <a:pt x="1335" y="970"/>
                  </a:lnTo>
                  <a:lnTo>
                    <a:pt x="1316" y="976"/>
                  </a:lnTo>
                  <a:lnTo>
                    <a:pt x="1298" y="981"/>
                  </a:lnTo>
                  <a:lnTo>
                    <a:pt x="1279" y="987"/>
                  </a:lnTo>
                  <a:lnTo>
                    <a:pt x="1261" y="993"/>
                  </a:lnTo>
                  <a:lnTo>
                    <a:pt x="1243" y="999"/>
                  </a:lnTo>
                  <a:lnTo>
                    <a:pt x="1224" y="1004"/>
                  </a:lnTo>
                  <a:lnTo>
                    <a:pt x="1206" y="1010"/>
                  </a:lnTo>
                  <a:lnTo>
                    <a:pt x="1187" y="1016"/>
                  </a:lnTo>
                  <a:lnTo>
                    <a:pt x="1169" y="1022"/>
                  </a:lnTo>
                  <a:lnTo>
                    <a:pt x="1150" y="1027"/>
                  </a:lnTo>
                  <a:lnTo>
                    <a:pt x="1172" y="1018"/>
                  </a:lnTo>
                  <a:lnTo>
                    <a:pt x="1194" y="1009"/>
                  </a:lnTo>
                  <a:lnTo>
                    <a:pt x="1216" y="1000"/>
                  </a:lnTo>
                  <a:lnTo>
                    <a:pt x="1237" y="991"/>
                  </a:lnTo>
                  <a:lnTo>
                    <a:pt x="1259" y="981"/>
                  </a:lnTo>
                  <a:lnTo>
                    <a:pt x="1281" y="971"/>
                  </a:lnTo>
                  <a:lnTo>
                    <a:pt x="1302" y="962"/>
                  </a:lnTo>
                  <a:lnTo>
                    <a:pt x="1323" y="951"/>
                  </a:lnTo>
                  <a:lnTo>
                    <a:pt x="1345" y="941"/>
                  </a:lnTo>
                  <a:lnTo>
                    <a:pt x="1367" y="931"/>
                  </a:lnTo>
                  <a:lnTo>
                    <a:pt x="1388" y="920"/>
                  </a:lnTo>
                  <a:lnTo>
                    <a:pt x="1410" y="910"/>
                  </a:lnTo>
                  <a:lnTo>
                    <a:pt x="1430" y="898"/>
                  </a:lnTo>
                  <a:lnTo>
                    <a:pt x="1452" y="887"/>
                  </a:lnTo>
                  <a:lnTo>
                    <a:pt x="1473" y="875"/>
                  </a:lnTo>
                  <a:lnTo>
                    <a:pt x="1495" y="864"/>
                  </a:lnTo>
                  <a:lnTo>
                    <a:pt x="1261" y="536"/>
                  </a:lnTo>
                  <a:lnTo>
                    <a:pt x="1247" y="540"/>
                  </a:lnTo>
                  <a:lnTo>
                    <a:pt x="1233" y="545"/>
                  </a:lnTo>
                  <a:lnTo>
                    <a:pt x="1220" y="549"/>
                  </a:lnTo>
                  <a:lnTo>
                    <a:pt x="1207" y="554"/>
                  </a:lnTo>
                  <a:lnTo>
                    <a:pt x="1193" y="559"/>
                  </a:lnTo>
                  <a:lnTo>
                    <a:pt x="1179" y="563"/>
                  </a:lnTo>
                  <a:lnTo>
                    <a:pt x="1165" y="567"/>
                  </a:lnTo>
                  <a:lnTo>
                    <a:pt x="1152" y="571"/>
                  </a:lnTo>
                  <a:lnTo>
                    <a:pt x="1138" y="576"/>
                  </a:lnTo>
                  <a:lnTo>
                    <a:pt x="1124" y="580"/>
                  </a:lnTo>
                  <a:lnTo>
                    <a:pt x="1110" y="585"/>
                  </a:lnTo>
                  <a:lnTo>
                    <a:pt x="1096" y="590"/>
                  </a:lnTo>
                  <a:lnTo>
                    <a:pt x="1082" y="594"/>
                  </a:lnTo>
                  <a:lnTo>
                    <a:pt x="1069" y="598"/>
                  </a:lnTo>
                  <a:lnTo>
                    <a:pt x="1055" y="602"/>
                  </a:lnTo>
                  <a:lnTo>
                    <a:pt x="1041" y="607"/>
                  </a:lnTo>
                  <a:lnTo>
                    <a:pt x="1033" y="610"/>
                  </a:lnTo>
                  <a:lnTo>
                    <a:pt x="1025" y="613"/>
                  </a:lnTo>
                  <a:lnTo>
                    <a:pt x="1017" y="615"/>
                  </a:lnTo>
                  <a:lnTo>
                    <a:pt x="1008" y="618"/>
                  </a:lnTo>
                  <a:lnTo>
                    <a:pt x="1000" y="621"/>
                  </a:lnTo>
                  <a:lnTo>
                    <a:pt x="992" y="623"/>
                  </a:lnTo>
                  <a:lnTo>
                    <a:pt x="982" y="625"/>
                  </a:lnTo>
                  <a:lnTo>
                    <a:pt x="974" y="628"/>
                  </a:lnTo>
                  <a:lnTo>
                    <a:pt x="989" y="618"/>
                  </a:lnTo>
                  <a:lnTo>
                    <a:pt x="1005" y="609"/>
                  </a:lnTo>
                  <a:lnTo>
                    <a:pt x="1020" y="599"/>
                  </a:lnTo>
                  <a:lnTo>
                    <a:pt x="1036" y="590"/>
                  </a:lnTo>
                  <a:lnTo>
                    <a:pt x="1051" y="580"/>
                  </a:lnTo>
                  <a:lnTo>
                    <a:pt x="1066" y="571"/>
                  </a:lnTo>
                  <a:lnTo>
                    <a:pt x="1082" y="561"/>
                  </a:lnTo>
                  <a:lnTo>
                    <a:pt x="1097" y="552"/>
                  </a:lnTo>
                  <a:lnTo>
                    <a:pt x="1112" y="542"/>
                  </a:lnTo>
                  <a:lnTo>
                    <a:pt x="1127" y="533"/>
                  </a:lnTo>
                  <a:lnTo>
                    <a:pt x="1144" y="524"/>
                  </a:lnTo>
                  <a:lnTo>
                    <a:pt x="1158" y="514"/>
                  </a:lnTo>
                  <a:lnTo>
                    <a:pt x="1173" y="504"/>
                  </a:lnTo>
                  <a:lnTo>
                    <a:pt x="1188" y="495"/>
                  </a:lnTo>
                  <a:lnTo>
                    <a:pt x="1205" y="486"/>
                  </a:lnTo>
                  <a:lnTo>
                    <a:pt x="1220" y="477"/>
                  </a:lnTo>
                  <a:lnTo>
                    <a:pt x="882" y="0"/>
                  </a:lnTo>
                  <a:lnTo>
                    <a:pt x="456" y="571"/>
                  </a:lnTo>
                  <a:lnTo>
                    <a:pt x="456" y="434"/>
                  </a:lnTo>
                  <a:lnTo>
                    <a:pt x="489" y="434"/>
                  </a:lnTo>
                  <a:lnTo>
                    <a:pt x="489" y="365"/>
                  </a:lnTo>
                  <a:lnTo>
                    <a:pt x="180" y="365"/>
                  </a:lnTo>
                  <a:lnTo>
                    <a:pt x="180" y="434"/>
                  </a:lnTo>
                  <a:lnTo>
                    <a:pt x="249" y="434"/>
                  </a:lnTo>
                  <a:lnTo>
                    <a:pt x="249" y="667"/>
                  </a:lnTo>
                  <a:lnTo>
                    <a:pt x="261" y="663"/>
                  </a:lnTo>
                  <a:lnTo>
                    <a:pt x="274" y="660"/>
                  </a:lnTo>
                  <a:lnTo>
                    <a:pt x="287" y="658"/>
                  </a:lnTo>
                  <a:lnTo>
                    <a:pt x="299" y="654"/>
                  </a:lnTo>
                  <a:lnTo>
                    <a:pt x="312" y="651"/>
                  </a:lnTo>
                  <a:lnTo>
                    <a:pt x="325" y="647"/>
                  </a:lnTo>
                  <a:lnTo>
                    <a:pt x="339" y="644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77" y="635"/>
                  </a:lnTo>
                  <a:lnTo>
                    <a:pt x="389" y="631"/>
                  </a:lnTo>
                  <a:lnTo>
                    <a:pt x="402" y="629"/>
                  </a:lnTo>
                  <a:lnTo>
                    <a:pt x="415" y="625"/>
                  </a:lnTo>
                  <a:lnTo>
                    <a:pt x="428" y="622"/>
                  </a:lnTo>
                  <a:lnTo>
                    <a:pt x="441" y="620"/>
                  </a:lnTo>
                  <a:lnTo>
                    <a:pt x="454" y="616"/>
                  </a:lnTo>
                  <a:lnTo>
                    <a:pt x="439" y="625"/>
                  </a:lnTo>
                  <a:lnTo>
                    <a:pt x="424" y="636"/>
                  </a:lnTo>
                  <a:lnTo>
                    <a:pt x="409" y="645"/>
                  </a:lnTo>
                  <a:lnTo>
                    <a:pt x="394" y="655"/>
                  </a:lnTo>
                  <a:lnTo>
                    <a:pt x="379" y="665"/>
                  </a:lnTo>
                  <a:lnTo>
                    <a:pt x="364" y="675"/>
                  </a:lnTo>
                  <a:lnTo>
                    <a:pt x="349" y="684"/>
                  </a:lnTo>
                  <a:lnTo>
                    <a:pt x="334" y="695"/>
                  </a:lnTo>
                  <a:lnTo>
                    <a:pt x="324" y="701"/>
                  </a:lnTo>
                  <a:lnTo>
                    <a:pt x="312" y="708"/>
                  </a:lnTo>
                  <a:lnTo>
                    <a:pt x="302" y="715"/>
                  </a:lnTo>
                  <a:lnTo>
                    <a:pt x="291" y="721"/>
                  </a:lnTo>
                  <a:lnTo>
                    <a:pt x="280" y="728"/>
                  </a:lnTo>
                  <a:lnTo>
                    <a:pt x="269" y="735"/>
                  </a:lnTo>
                  <a:lnTo>
                    <a:pt x="259" y="741"/>
                  </a:lnTo>
                  <a:lnTo>
                    <a:pt x="249" y="747"/>
                  </a:lnTo>
                  <a:lnTo>
                    <a:pt x="249" y="847"/>
                  </a:lnTo>
                  <a:lnTo>
                    <a:pt x="0" y="1178"/>
                  </a:lnTo>
                  <a:lnTo>
                    <a:pt x="180" y="1178"/>
                  </a:lnTo>
                  <a:lnTo>
                    <a:pt x="180" y="1358"/>
                  </a:lnTo>
                  <a:lnTo>
                    <a:pt x="131" y="1358"/>
                  </a:lnTo>
                  <a:lnTo>
                    <a:pt x="131" y="1627"/>
                  </a:lnTo>
                  <a:lnTo>
                    <a:pt x="154" y="1624"/>
                  </a:lnTo>
                  <a:lnTo>
                    <a:pt x="176" y="1619"/>
                  </a:lnTo>
                  <a:lnTo>
                    <a:pt x="199" y="1616"/>
                  </a:lnTo>
                  <a:lnTo>
                    <a:pt x="222" y="1611"/>
                  </a:lnTo>
                  <a:lnTo>
                    <a:pt x="244" y="1608"/>
                  </a:lnTo>
                  <a:lnTo>
                    <a:pt x="267" y="1603"/>
                  </a:lnTo>
                  <a:lnTo>
                    <a:pt x="290" y="1599"/>
                  </a:lnTo>
                  <a:lnTo>
                    <a:pt x="312" y="1594"/>
                  </a:lnTo>
                  <a:lnTo>
                    <a:pt x="335" y="1591"/>
                  </a:lnTo>
                  <a:lnTo>
                    <a:pt x="358" y="1586"/>
                  </a:lnTo>
                  <a:lnTo>
                    <a:pt x="380" y="1581"/>
                  </a:lnTo>
                  <a:lnTo>
                    <a:pt x="403" y="1577"/>
                  </a:lnTo>
                  <a:lnTo>
                    <a:pt x="425" y="1572"/>
                  </a:lnTo>
                  <a:lnTo>
                    <a:pt x="448" y="1566"/>
                  </a:lnTo>
                  <a:lnTo>
                    <a:pt x="470" y="1562"/>
                  </a:lnTo>
                  <a:lnTo>
                    <a:pt x="493" y="1557"/>
                  </a:lnTo>
                  <a:lnTo>
                    <a:pt x="473" y="1569"/>
                  </a:lnTo>
                  <a:lnTo>
                    <a:pt x="454" y="1580"/>
                  </a:lnTo>
                  <a:lnTo>
                    <a:pt x="433" y="1591"/>
                  </a:lnTo>
                  <a:lnTo>
                    <a:pt x="413" y="1602"/>
                  </a:lnTo>
                  <a:lnTo>
                    <a:pt x="394" y="1614"/>
                  </a:lnTo>
                  <a:lnTo>
                    <a:pt x="374" y="1625"/>
                  </a:lnTo>
                  <a:lnTo>
                    <a:pt x="354" y="1637"/>
                  </a:lnTo>
                  <a:lnTo>
                    <a:pt x="334" y="1648"/>
                  </a:lnTo>
                  <a:lnTo>
                    <a:pt x="314" y="1660"/>
                  </a:lnTo>
                  <a:lnTo>
                    <a:pt x="295" y="1671"/>
                  </a:lnTo>
                  <a:lnTo>
                    <a:pt x="275" y="1684"/>
                  </a:lnTo>
                  <a:lnTo>
                    <a:pt x="256" y="1695"/>
                  </a:lnTo>
                  <a:lnTo>
                    <a:pt x="236" y="1707"/>
                  </a:lnTo>
                  <a:lnTo>
                    <a:pt x="216" y="1720"/>
                  </a:lnTo>
                  <a:lnTo>
                    <a:pt x="197" y="1731"/>
                  </a:lnTo>
                  <a:lnTo>
                    <a:pt x="177" y="1744"/>
                  </a:lnTo>
                  <a:lnTo>
                    <a:pt x="176" y="1746"/>
                  </a:lnTo>
                  <a:lnTo>
                    <a:pt x="176" y="1748"/>
                  </a:lnTo>
                  <a:lnTo>
                    <a:pt x="176" y="1752"/>
                  </a:lnTo>
                  <a:lnTo>
                    <a:pt x="175" y="1754"/>
                  </a:lnTo>
                  <a:lnTo>
                    <a:pt x="174" y="1754"/>
                  </a:lnTo>
                  <a:lnTo>
                    <a:pt x="174" y="1754"/>
                  </a:lnTo>
                  <a:lnTo>
                    <a:pt x="174" y="1755"/>
                  </a:lnTo>
                  <a:lnTo>
                    <a:pt x="173" y="1755"/>
                  </a:lnTo>
                  <a:lnTo>
                    <a:pt x="172" y="1760"/>
                  </a:lnTo>
                  <a:lnTo>
                    <a:pt x="172" y="1766"/>
                  </a:lnTo>
                  <a:lnTo>
                    <a:pt x="172" y="1770"/>
                  </a:lnTo>
                  <a:lnTo>
                    <a:pt x="172" y="1776"/>
                  </a:lnTo>
                  <a:lnTo>
                    <a:pt x="170" y="1782"/>
                  </a:lnTo>
                  <a:lnTo>
                    <a:pt x="170" y="1788"/>
                  </a:lnTo>
                  <a:lnTo>
                    <a:pt x="170" y="1793"/>
                  </a:lnTo>
                  <a:lnTo>
                    <a:pt x="169" y="1799"/>
                  </a:lnTo>
                  <a:lnTo>
                    <a:pt x="180" y="1799"/>
                  </a:lnTo>
                  <a:lnTo>
                    <a:pt x="180" y="2034"/>
                  </a:lnTo>
                  <a:lnTo>
                    <a:pt x="610" y="20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4979" y="1085"/>
              <a:ext cx="666" cy="527"/>
            </a:xfrm>
            <a:custGeom>
              <a:avLst/>
              <a:gdLst>
                <a:gd name="T0" fmla="*/ 1296 w 1335"/>
                <a:gd name="T1" fmla="*/ 6 h 1054"/>
                <a:gd name="T2" fmla="*/ 1245 w 1335"/>
                <a:gd name="T3" fmla="*/ 0 h 1054"/>
                <a:gd name="T4" fmla="*/ 1164 w 1335"/>
                <a:gd name="T5" fmla="*/ 11 h 1054"/>
                <a:gd name="T6" fmla="*/ 1099 w 1335"/>
                <a:gd name="T7" fmla="*/ 27 h 1054"/>
                <a:gd name="T8" fmla="*/ 1062 w 1335"/>
                <a:gd name="T9" fmla="*/ 41 h 1054"/>
                <a:gd name="T10" fmla="*/ 1099 w 1335"/>
                <a:gd name="T11" fmla="*/ 110 h 1054"/>
                <a:gd name="T12" fmla="*/ 1157 w 1335"/>
                <a:gd name="T13" fmla="*/ 91 h 1054"/>
                <a:gd name="T14" fmla="*/ 1229 w 1335"/>
                <a:gd name="T15" fmla="*/ 78 h 1054"/>
                <a:gd name="T16" fmla="*/ 1218 w 1335"/>
                <a:gd name="T17" fmla="*/ 118 h 1054"/>
                <a:gd name="T18" fmla="*/ 1168 w 1335"/>
                <a:gd name="T19" fmla="*/ 181 h 1054"/>
                <a:gd name="T20" fmla="*/ 1116 w 1335"/>
                <a:gd name="T21" fmla="*/ 226 h 1054"/>
                <a:gd name="T22" fmla="*/ 1052 w 1335"/>
                <a:gd name="T23" fmla="*/ 259 h 1054"/>
                <a:gd name="T24" fmla="*/ 984 w 1335"/>
                <a:gd name="T25" fmla="*/ 285 h 1054"/>
                <a:gd name="T26" fmla="*/ 900 w 1335"/>
                <a:gd name="T27" fmla="*/ 319 h 1054"/>
                <a:gd name="T28" fmla="*/ 842 w 1335"/>
                <a:gd name="T29" fmla="*/ 374 h 1054"/>
                <a:gd name="T30" fmla="*/ 826 w 1335"/>
                <a:gd name="T31" fmla="*/ 507 h 1054"/>
                <a:gd name="T32" fmla="*/ 828 w 1335"/>
                <a:gd name="T33" fmla="*/ 592 h 1054"/>
                <a:gd name="T34" fmla="*/ 782 w 1335"/>
                <a:gd name="T35" fmla="*/ 633 h 1054"/>
                <a:gd name="T36" fmla="*/ 542 w 1335"/>
                <a:gd name="T37" fmla="*/ 440 h 1054"/>
                <a:gd name="T38" fmla="*/ 483 w 1335"/>
                <a:gd name="T39" fmla="*/ 759 h 1054"/>
                <a:gd name="T40" fmla="*/ 452 w 1335"/>
                <a:gd name="T41" fmla="*/ 699 h 1054"/>
                <a:gd name="T42" fmla="*/ 216 w 1335"/>
                <a:gd name="T43" fmla="*/ 792 h 1054"/>
                <a:gd name="T44" fmla="*/ 184 w 1335"/>
                <a:gd name="T45" fmla="*/ 723 h 1054"/>
                <a:gd name="T46" fmla="*/ 379 w 1335"/>
                <a:gd name="T47" fmla="*/ 542 h 1054"/>
                <a:gd name="T48" fmla="*/ 348 w 1335"/>
                <a:gd name="T49" fmla="*/ 484 h 1054"/>
                <a:gd name="T50" fmla="*/ 113 w 1335"/>
                <a:gd name="T51" fmla="*/ 576 h 1054"/>
                <a:gd name="T52" fmla="*/ 477 w 1335"/>
                <a:gd name="T53" fmla="*/ 306 h 1054"/>
                <a:gd name="T54" fmla="*/ 602 w 1335"/>
                <a:gd name="T55" fmla="*/ 226 h 1054"/>
                <a:gd name="T56" fmla="*/ 655 w 1335"/>
                <a:gd name="T57" fmla="*/ 206 h 1054"/>
                <a:gd name="T58" fmla="*/ 725 w 1335"/>
                <a:gd name="T59" fmla="*/ 269 h 1054"/>
                <a:gd name="T60" fmla="*/ 843 w 1335"/>
                <a:gd name="T61" fmla="*/ 308 h 1054"/>
                <a:gd name="T62" fmla="*/ 904 w 1335"/>
                <a:gd name="T63" fmla="*/ 272 h 1054"/>
                <a:gd name="T64" fmla="*/ 976 w 1335"/>
                <a:gd name="T65" fmla="*/ 204 h 1054"/>
                <a:gd name="T66" fmla="*/ 1047 w 1335"/>
                <a:gd name="T67" fmla="*/ 141 h 1054"/>
                <a:gd name="T68" fmla="*/ 995 w 1335"/>
                <a:gd name="T69" fmla="*/ 84 h 1054"/>
                <a:gd name="T70" fmla="*/ 898 w 1335"/>
                <a:gd name="T71" fmla="*/ 173 h 1054"/>
                <a:gd name="T72" fmla="*/ 850 w 1335"/>
                <a:gd name="T73" fmla="*/ 217 h 1054"/>
                <a:gd name="T74" fmla="*/ 809 w 1335"/>
                <a:gd name="T75" fmla="*/ 230 h 1054"/>
                <a:gd name="T76" fmla="*/ 741 w 1335"/>
                <a:gd name="T77" fmla="*/ 178 h 1054"/>
                <a:gd name="T78" fmla="*/ 679 w 1335"/>
                <a:gd name="T79" fmla="*/ 132 h 1054"/>
                <a:gd name="T80" fmla="*/ 612 w 1335"/>
                <a:gd name="T81" fmla="*/ 137 h 1054"/>
                <a:gd name="T82" fmla="*/ 544 w 1335"/>
                <a:gd name="T83" fmla="*/ 170 h 1054"/>
                <a:gd name="T84" fmla="*/ 0 w 1335"/>
                <a:gd name="T85" fmla="*/ 518 h 1054"/>
                <a:gd name="T86" fmla="*/ 672 w 1335"/>
                <a:gd name="T87" fmla="*/ 791 h 1054"/>
                <a:gd name="T88" fmla="*/ 839 w 1335"/>
                <a:gd name="T89" fmla="*/ 687 h 1054"/>
                <a:gd name="T90" fmla="*/ 910 w 1335"/>
                <a:gd name="T91" fmla="*/ 549 h 1054"/>
                <a:gd name="T92" fmla="*/ 922 w 1335"/>
                <a:gd name="T93" fmla="*/ 394 h 1054"/>
                <a:gd name="T94" fmla="*/ 974 w 1335"/>
                <a:gd name="T95" fmla="*/ 371 h 1054"/>
                <a:gd name="T96" fmla="*/ 1043 w 1335"/>
                <a:gd name="T97" fmla="*/ 345 h 1054"/>
                <a:gd name="T98" fmla="*/ 1120 w 1335"/>
                <a:gd name="T99" fmla="*/ 311 h 1054"/>
                <a:gd name="T100" fmla="*/ 1192 w 1335"/>
                <a:gd name="T101" fmla="*/ 265 h 1054"/>
                <a:gd name="T102" fmla="*/ 1286 w 1335"/>
                <a:gd name="T103" fmla="*/ 155 h 1054"/>
                <a:gd name="T104" fmla="*/ 1332 w 1335"/>
                <a:gd name="T105" fmla="*/ 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5" h="1054">
                  <a:moveTo>
                    <a:pt x="1322" y="24"/>
                  </a:moveTo>
                  <a:lnTo>
                    <a:pt x="1317" y="18"/>
                  </a:lnTo>
                  <a:lnTo>
                    <a:pt x="1311" y="14"/>
                  </a:lnTo>
                  <a:lnTo>
                    <a:pt x="1304" y="9"/>
                  </a:lnTo>
                  <a:lnTo>
                    <a:pt x="1296" y="6"/>
                  </a:lnTo>
                  <a:lnTo>
                    <a:pt x="1288" y="3"/>
                  </a:lnTo>
                  <a:lnTo>
                    <a:pt x="1279" y="1"/>
                  </a:lnTo>
                  <a:lnTo>
                    <a:pt x="1268" y="0"/>
                  </a:lnTo>
                  <a:lnTo>
                    <a:pt x="1258" y="0"/>
                  </a:lnTo>
                  <a:lnTo>
                    <a:pt x="1245" y="0"/>
                  </a:lnTo>
                  <a:lnTo>
                    <a:pt x="1231" y="1"/>
                  </a:lnTo>
                  <a:lnTo>
                    <a:pt x="1217" y="3"/>
                  </a:lnTo>
                  <a:lnTo>
                    <a:pt x="1200" y="6"/>
                  </a:lnTo>
                  <a:lnTo>
                    <a:pt x="1183" y="8"/>
                  </a:lnTo>
                  <a:lnTo>
                    <a:pt x="1164" y="11"/>
                  </a:lnTo>
                  <a:lnTo>
                    <a:pt x="1143" y="16"/>
                  </a:lnTo>
                  <a:lnTo>
                    <a:pt x="1120" y="21"/>
                  </a:lnTo>
                  <a:lnTo>
                    <a:pt x="1114" y="22"/>
                  </a:lnTo>
                  <a:lnTo>
                    <a:pt x="1107" y="24"/>
                  </a:lnTo>
                  <a:lnTo>
                    <a:pt x="1099" y="27"/>
                  </a:lnTo>
                  <a:lnTo>
                    <a:pt x="1091" y="30"/>
                  </a:lnTo>
                  <a:lnTo>
                    <a:pt x="1083" y="33"/>
                  </a:lnTo>
                  <a:lnTo>
                    <a:pt x="1075" y="35"/>
                  </a:lnTo>
                  <a:lnTo>
                    <a:pt x="1068" y="39"/>
                  </a:lnTo>
                  <a:lnTo>
                    <a:pt x="1062" y="41"/>
                  </a:lnTo>
                  <a:lnTo>
                    <a:pt x="1062" y="131"/>
                  </a:lnTo>
                  <a:lnTo>
                    <a:pt x="1070" y="126"/>
                  </a:lnTo>
                  <a:lnTo>
                    <a:pt x="1079" y="121"/>
                  </a:lnTo>
                  <a:lnTo>
                    <a:pt x="1090" y="115"/>
                  </a:lnTo>
                  <a:lnTo>
                    <a:pt x="1099" y="110"/>
                  </a:lnTo>
                  <a:lnTo>
                    <a:pt x="1109" y="106"/>
                  </a:lnTo>
                  <a:lnTo>
                    <a:pt x="1119" y="101"/>
                  </a:lnTo>
                  <a:lnTo>
                    <a:pt x="1128" y="98"/>
                  </a:lnTo>
                  <a:lnTo>
                    <a:pt x="1136" y="95"/>
                  </a:lnTo>
                  <a:lnTo>
                    <a:pt x="1157" y="91"/>
                  </a:lnTo>
                  <a:lnTo>
                    <a:pt x="1175" y="87"/>
                  </a:lnTo>
                  <a:lnTo>
                    <a:pt x="1192" y="84"/>
                  </a:lnTo>
                  <a:lnTo>
                    <a:pt x="1206" y="82"/>
                  </a:lnTo>
                  <a:lnTo>
                    <a:pt x="1219" y="80"/>
                  </a:lnTo>
                  <a:lnTo>
                    <a:pt x="1229" y="78"/>
                  </a:lnTo>
                  <a:lnTo>
                    <a:pt x="1238" y="78"/>
                  </a:lnTo>
                  <a:lnTo>
                    <a:pt x="1246" y="77"/>
                  </a:lnTo>
                  <a:lnTo>
                    <a:pt x="1238" y="90"/>
                  </a:lnTo>
                  <a:lnTo>
                    <a:pt x="1228" y="103"/>
                  </a:lnTo>
                  <a:lnTo>
                    <a:pt x="1218" y="118"/>
                  </a:lnTo>
                  <a:lnTo>
                    <a:pt x="1206" y="133"/>
                  </a:lnTo>
                  <a:lnTo>
                    <a:pt x="1195" y="147"/>
                  </a:lnTo>
                  <a:lnTo>
                    <a:pt x="1184" y="161"/>
                  </a:lnTo>
                  <a:lnTo>
                    <a:pt x="1175" y="171"/>
                  </a:lnTo>
                  <a:lnTo>
                    <a:pt x="1168" y="181"/>
                  </a:lnTo>
                  <a:lnTo>
                    <a:pt x="1159" y="191"/>
                  </a:lnTo>
                  <a:lnTo>
                    <a:pt x="1150" y="200"/>
                  </a:lnTo>
                  <a:lnTo>
                    <a:pt x="1139" y="208"/>
                  </a:lnTo>
                  <a:lnTo>
                    <a:pt x="1129" y="217"/>
                  </a:lnTo>
                  <a:lnTo>
                    <a:pt x="1116" y="226"/>
                  </a:lnTo>
                  <a:lnTo>
                    <a:pt x="1105" y="232"/>
                  </a:lnTo>
                  <a:lnTo>
                    <a:pt x="1092" y="239"/>
                  </a:lnTo>
                  <a:lnTo>
                    <a:pt x="1078" y="246"/>
                  </a:lnTo>
                  <a:lnTo>
                    <a:pt x="1066" y="253"/>
                  </a:lnTo>
                  <a:lnTo>
                    <a:pt x="1052" y="259"/>
                  </a:lnTo>
                  <a:lnTo>
                    <a:pt x="1038" y="265"/>
                  </a:lnTo>
                  <a:lnTo>
                    <a:pt x="1024" y="270"/>
                  </a:lnTo>
                  <a:lnTo>
                    <a:pt x="1010" y="275"/>
                  </a:lnTo>
                  <a:lnTo>
                    <a:pt x="998" y="281"/>
                  </a:lnTo>
                  <a:lnTo>
                    <a:pt x="984" y="285"/>
                  </a:lnTo>
                  <a:lnTo>
                    <a:pt x="971" y="290"/>
                  </a:lnTo>
                  <a:lnTo>
                    <a:pt x="952" y="298"/>
                  </a:lnTo>
                  <a:lnTo>
                    <a:pt x="933" y="305"/>
                  </a:lnTo>
                  <a:lnTo>
                    <a:pt x="916" y="312"/>
                  </a:lnTo>
                  <a:lnTo>
                    <a:pt x="900" y="319"/>
                  </a:lnTo>
                  <a:lnTo>
                    <a:pt x="886" y="326"/>
                  </a:lnTo>
                  <a:lnTo>
                    <a:pt x="874" y="334"/>
                  </a:lnTo>
                  <a:lnTo>
                    <a:pt x="864" y="342"/>
                  </a:lnTo>
                  <a:lnTo>
                    <a:pt x="856" y="351"/>
                  </a:lnTo>
                  <a:lnTo>
                    <a:pt x="842" y="374"/>
                  </a:lnTo>
                  <a:lnTo>
                    <a:pt x="832" y="398"/>
                  </a:lnTo>
                  <a:lnTo>
                    <a:pt x="826" y="424"/>
                  </a:lnTo>
                  <a:lnTo>
                    <a:pt x="824" y="450"/>
                  </a:lnTo>
                  <a:lnTo>
                    <a:pt x="824" y="478"/>
                  </a:lnTo>
                  <a:lnTo>
                    <a:pt x="826" y="507"/>
                  </a:lnTo>
                  <a:lnTo>
                    <a:pt x="830" y="535"/>
                  </a:lnTo>
                  <a:lnTo>
                    <a:pt x="835" y="564"/>
                  </a:lnTo>
                  <a:lnTo>
                    <a:pt x="835" y="573"/>
                  </a:lnTo>
                  <a:lnTo>
                    <a:pt x="833" y="583"/>
                  </a:lnTo>
                  <a:lnTo>
                    <a:pt x="828" y="592"/>
                  </a:lnTo>
                  <a:lnTo>
                    <a:pt x="822" y="600"/>
                  </a:lnTo>
                  <a:lnTo>
                    <a:pt x="812" y="609"/>
                  </a:lnTo>
                  <a:lnTo>
                    <a:pt x="803" y="618"/>
                  </a:lnTo>
                  <a:lnTo>
                    <a:pt x="793" y="626"/>
                  </a:lnTo>
                  <a:lnTo>
                    <a:pt x="782" y="633"/>
                  </a:lnTo>
                  <a:lnTo>
                    <a:pt x="689" y="440"/>
                  </a:lnTo>
                  <a:lnTo>
                    <a:pt x="605" y="440"/>
                  </a:lnTo>
                  <a:lnTo>
                    <a:pt x="716" y="672"/>
                  </a:lnTo>
                  <a:lnTo>
                    <a:pt x="667" y="703"/>
                  </a:lnTo>
                  <a:lnTo>
                    <a:pt x="542" y="440"/>
                  </a:lnTo>
                  <a:lnTo>
                    <a:pt x="456" y="440"/>
                  </a:lnTo>
                  <a:lnTo>
                    <a:pt x="602" y="745"/>
                  </a:lnTo>
                  <a:lnTo>
                    <a:pt x="288" y="943"/>
                  </a:lnTo>
                  <a:lnTo>
                    <a:pt x="265" y="896"/>
                  </a:lnTo>
                  <a:lnTo>
                    <a:pt x="483" y="759"/>
                  </a:lnTo>
                  <a:lnTo>
                    <a:pt x="473" y="743"/>
                  </a:lnTo>
                  <a:lnTo>
                    <a:pt x="257" y="879"/>
                  </a:lnTo>
                  <a:lnTo>
                    <a:pt x="245" y="853"/>
                  </a:lnTo>
                  <a:lnTo>
                    <a:pt x="462" y="715"/>
                  </a:lnTo>
                  <a:lnTo>
                    <a:pt x="452" y="699"/>
                  </a:lnTo>
                  <a:lnTo>
                    <a:pt x="237" y="835"/>
                  </a:lnTo>
                  <a:lnTo>
                    <a:pt x="225" y="809"/>
                  </a:lnTo>
                  <a:lnTo>
                    <a:pt x="442" y="672"/>
                  </a:lnTo>
                  <a:lnTo>
                    <a:pt x="431" y="656"/>
                  </a:lnTo>
                  <a:lnTo>
                    <a:pt x="216" y="792"/>
                  </a:lnTo>
                  <a:lnTo>
                    <a:pt x="204" y="767"/>
                  </a:lnTo>
                  <a:lnTo>
                    <a:pt x="421" y="629"/>
                  </a:lnTo>
                  <a:lnTo>
                    <a:pt x="410" y="613"/>
                  </a:lnTo>
                  <a:lnTo>
                    <a:pt x="195" y="748"/>
                  </a:lnTo>
                  <a:lnTo>
                    <a:pt x="184" y="723"/>
                  </a:lnTo>
                  <a:lnTo>
                    <a:pt x="400" y="586"/>
                  </a:lnTo>
                  <a:lnTo>
                    <a:pt x="390" y="570"/>
                  </a:lnTo>
                  <a:lnTo>
                    <a:pt x="175" y="706"/>
                  </a:lnTo>
                  <a:lnTo>
                    <a:pt x="163" y="680"/>
                  </a:lnTo>
                  <a:lnTo>
                    <a:pt x="379" y="542"/>
                  </a:lnTo>
                  <a:lnTo>
                    <a:pt x="369" y="526"/>
                  </a:lnTo>
                  <a:lnTo>
                    <a:pt x="155" y="662"/>
                  </a:lnTo>
                  <a:lnTo>
                    <a:pt x="142" y="637"/>
                  </a:lnTo>
                  <a:lnTo>
                    <a:pt x="359" y="500"/>
                  </a:lnTo>
                  <a:lnTo>
                    <a:pt x="348" y="484"/>
                  </a:lnTo>
                  <a:lnTo>
                    <a:pt x="134" y="619"/>
                  </a:lnTo>
                  <a:lnTo>
                    <a:pt x="121" y="594"/>
                  </a:lnTo>
                  <a:lnTo>
                    <a:pt x="338" y="456"/>
                  </a:lnTo>
                  <a:lnTo>
                    <a:pt x="327" y="440"/>
                  </a:lnTo>
                  <a:lnTo>
                    <a:pt x="113" y="576"/>
                  </a:lnTo>
                  <a:lnTo>
                    <a:pt x="98" y="546"/>
                  </a:lnTo>
                  <a:lnTo>
                    <a:pt x="413" y="348"/>
                  </a:lnTo>
                  <a:lnTo>
                    <a:pt x="456" y="440"/>
                  </a:lnTo>
                  <a:lnTo>
                    <a:pt x="542" y="440"/>
                  </a:lnTo>
                  <a:lnTo>
                    <a:pt x="477" y="306"/>
                  </a:lnTo>
                  <a:lnTo>
                    <a:pt x="527" y="276"/>
                  </a:lnTo>
                  <a:lnTo>
                    <a:pt x="605" y="440"/>
                  </a:lnTo>
                  <a:lnTo>
                    <a:pt x="689" y="440"/>
                  </a:lnTo>
                  <a:lnTo>
                    <a:pt x="590" y="232"/>
                  </a:lnTo>
                  <a:lnTo>
                    <a:pt x="602" y="226"/>
                  </a:lnTo>
                  <a:lnTo>
                    <a:pt x="613" y="219"/>
                  </a:lnTo>
                  <a:lnTo>
                    <a:pt x="625" y="214"/>
                  </a:lnTo>
                  <a:lnTo>
                    <a:pt x="636" y="209"/>
                  </a:lnTo>
                  <a:lnTo>
                    <a:pt x="645" y="207"/>
                  </a:lnTo>
                  <a:lnTo>
                    <a:pt x="655" y="206"/>
                  </a:lnTo>
                  <a:lnTo>
                    <a:pt x="661" y="207"/>
                  </a:lnTo>
                  <a:lnTo>
                    <a:pt x="666" y="211"/>
                  </a:lnTo>
                  <a:lnTo>
                    <a:pt x="684" y="231"/>
                  </a:lnTo>
                  <a:lnTo>
                    <a:pt x="704" y="251"/>
                  </a:lnTo>
                  <a:lnTo>
                    <a:pt x="725" y="269"/>
                  </a:lnTo>
                  <a:lnTo>
                    <a:pt x="747" y="284"/>
                  </a:lnTo>
                  <a:lnTo>
                    <a:pt x="770" y="297"/>
                  </a:lnTo>
                  <a:lnTo>
                    <a:pt x="793" y="306"/>
                  </a:lnTo>
                  <a:lnTo>
                    <a:pt x="818" y="310"/>
                  </a:lnTo>
                  <a:lnTo>
                    <a:pt x="843" y="308"/>
                  </a:lnTo>
                  <a:lnTo>
                    <a:pt x="855" y="305"/>
                  </a:lnTo>
                  <a:lnTo>
                    <a:pt x="866" y="299"/>
                  </a:lnTo>
                  <a:lnTo>
                    <a:pt x="879" y="292"/>
                  </a:lnTo>
                  <a:lnTo>
                    <a:pt x="892" y="283"/>
                  </a:lnTo>
                  <a:lnTo>
                    <a:pt x="904" y="272"/>
                  </a:lnTo>
                  <a:lnTo>
                    <a:pt x="918" y="259"/>
                  </a:lnTo>
                  <a:lnTo>
                    <a:pt x="934" y="244"/>
                  </a:lnTo>
                  <a:lnTo>
                    <a:pt x="950" y="228"/>
                  </a:lnTo>
                  <a:lnTo>
                    <a:pt x="963" y="216"/>
                  </a:lnTo>
                  <a:lnTo>
                    <a:pt x="976" y="204"/>
                  </a:lnTo>
                  <a:lnTo>
                    <a:pt x="990" y="191"/>
                  </a:lnTo>
                  <a:lnTo>
                    <a:pt x="1003" y="178"/>
                  </a:lnTo>
                  <a:lnTo>
                    <a:pt x="1017" y="166"/>
                  </a:lnTo>
                  <a:lnTo>
                    <a:pt x="1032" y="153"/>
                  </a:lnTo>
                  <a:lnTo>
                    <a:pt x="1047" y="141"/>
                  </a:lnTo>
                  <a:lnTo>
                    <a:pt x="1062" y="131"/>
                  </a:lnTo>
                  <a:lnTo>
                    <a:pt x="1062" y="41"/>
                  </a:lnTo>
                  <a:lnTo>
                    <a:pt x="1039" y="54"/>
                  </a:lnTo>
                  <a:lnTo>
                    <a:pt x="1017" y="69"/>
                  </a:lnTo>
                  <a:lnTo>
                    <a:pt x="995" y="84"/>
                  </a:lnTo>
                  <a:lnTo>
                    <a:pt x="975" y="101"/>
                  </a:lnTo>
                  <a:lnTo>
                    <a:pt x="954" y="118"/>
                  </a:lnTo>
                  <a:lnTo>
                    <a:pt x="934" y="137"/>
                  </a:lnTo>
                  <a:lnTo>
                    <a:pt x="916" y="155"/>
                  </a:lnTo>
                  <a:lnTo>
                    <a:pt x="898" y="173"/>
                  </a:lnTo>
                  <a:lnTo>
                    <a:pt x="888" y="182"/>
                  </a:lnTo>
                  <a:lnTo>
                    <a:pt x="878" y="191"/>
                  </a:lnTo>
                  <a:lnTo>
                    <a:pt x="869" y="201"/>
                  </a:lnTo>
                  <a:lnTo>
                    <a:pt x="858" y="209"/>
                  </a:lnTo>
                  <a:lnTo>
                    <a:pt x="850" y="217"/>
                  </a:lnTo>
                  <a:lnTo>
                    <a:pt x="841" y="224"/>
                  </a:lnTo>
                  <a:lnTo>
                    <a:pt x="835" y="229"/>
                  </a:lnTo>
                  <a:lnTo>
                    <a:pt x="830" y="232"/>
                  </a:lnTo>
                  <a:lnTo>
                    <a:pt x="819" y="232"/>
                  </a:lnTo>
                  <a:lnTo>
                    <a:pt x="809" y="230"/>
                  </a:lnTo>
                  <a:lnTo>
                    <a:pt x="797" y="226"/>
                  </a:lnTo>
                  <a:lnTo>
                    <a:pt x="785" y="219"/>
                  </a:lnTo>
                  <a:lnTo>
                    <a:pt x="771" y="208"/>
                  </a:lnTo>
                  <a:lnTo>
                    <a:pt x="757" y="194"/>
                  </a:lnTo>
                  <a:lnTo>
                    <a:pt x="741" y="178"/>
                  </a:lnTo>
                  <a:lnTo>
                    <a:pt x="725" y="160"/>
                  </a:lnTo>
                  <a:lnTo>
                    <a:pt x="714" y="150"/>
                  </a:lnTo>
                  <a:lnTo>
                    <a:pt x="703" y="141"/>
                  </a:lnTo>
                  <a:lnTo>
                    <a:pt x="691" y="136"/>
                  </a:lnTo>
                  <a:lnTo>
                    <a:pt x="679" y="132"/>
                  </a:lnTo>
                  <a:lnTo>
                    <a:pt x="666" y="130"/>
                  </a:lnTo>
                  <a:lnTo>
                    <a:pt x="653" y="129"/>
                  </a:lnTo>
                  <a:lnTo>
                    <a:pt x="640" y="130"/>
                  </a:lnTo>
                  <a:lnTo>
                    <a:pt x="626" y="132"/>
                  </a:lnTo>
                  <a:lnTo>
                    <a:pt x="612" y="137"/>
                  </a:lnTo>
                  <a:lnTo>
                    <a:pt x="598" y="141"/>
                  </a:lnTo>
                  <a:lnTo>
                    <a:pt x="584" y="147"/>
                  </a:lnTo>
                  <a:lnTo>
                    <a:pt x="570" y="154"/>
                  </a:lnTo>
                  <a:lnTo>
                    <a:pt x="558" y="162"/>
                  </a:lnTo>
                  <a:lnTo>
                    <a:pt x="544" y="170"/>
                  </a:lnTo>
                  <a:lnTo>
                    <a:pt x="531" y="179"/>
                  </a:lnTo>
                  <a:lnTo>
                    <a:pt x="520" y="189"/>
                  </a:lnTo>
                  <a:lnTo>
                    <a:pt x="408" y="260"/>
                  </a:lnTo>
                  <a:lnTo>
                    <a:pt x="29" y="500"/>
                  </a:lnTo>
                  <a:lnTo>
                    <a:pt x="0" y="518"/>
                  </a:lnTo>
                  <a:lnTo>
                    <a:pt x="15" y="548"/>
                  </a:lnTo>
                  <a:lnTo>
                    <a:pt x="238" y="1014"/>
                  </a:lnTo>
                  <a:lnTo>
                    <a:pt x="256" y="1054"/>
                  </a:lnTo>
                  <a:lnTo>
                    <a:pt x="293" y="1031"/>
                  </a:lnTo>
                  <a:lnTo>
                    <a:pt x="672" y="791"/>
                  </a:lnTo>
                  <a:lnTo>
                    <a:pt x="701" y="773"/>
                  </a:lnTo>
                  <a:lnTo>
                    <a:pt x="784" y="721"/>
                  </a:lnTo>
                  <a:lnTo>
                    <a:pt x="796" y="714"/>
                  </a:lnTo>
                  <a:lnTo>
                    <a:pt x="816" y="702"/>
                  </a:lnTo>
                  <a:lnTo>
                    <a:pt x="839" y="687"/>
                  </a:lnTo>
                  <a:lnTo>
                    <a:pt x="863" y="668"/>
                  </a:lnTo>
                  <a:lnTo>
                    <a:pt x="885" y="644"/>
                  </a:lnTo>
                  <a:lnTo>
                    <a:pt x="902" y="616"/>
                  </a:lnTo>
                  <a:lnTo>
                    <a:pt x="911" y="584"/>
                  </a:lnTo>
                  <a:lnTo>
                    <a:pt x="910" y="549"/>
                  </a:lnTo>
                  <a:lnTo>
                    <a:pt x="903" y="507"/>
                  </a:lnTo>
                  <a:lnTo>
                    <a:pt x="900" y="464"/>
                  </a:lnTo>
                  <a:lnTo>
                    <a:pt x="904" y="427"/>
                  </a:lnTo>
                  <a:lnTo>
                    <a:pt x="917" y="397"/>
                  </a:lnTo>
                  <a:lnTo>
                    <a:pt x="922" y="394"/>
                  </a:lnTo>
                  <a:lnTo>
                    <a:pt x="929" y="389"/>
                  </a:lnTo>
                  <a:lnTo>
                    <a:pt x="938" y="384"/>
                  </a:lnTo>
                  <a:lnTo>
                    <a:pt x="949" y="380"/>
                  </a:lnTo>
                  <a:lnTo>
                    <a:pt x="961" y="375"/>
                  </a:lnTo>
                  <a:lnTo>
                    <a:pt x="974" y="371"/>
                  </a:lnTo>
                  <a:lnTo>
                    <a:pt x="986" y="367"/>
                  </a:lnTo>
                  <a:lnTo>
                    <a:pt x="998" y="363"/>
                  </a:lnTo>
                  <a:lnTo>
                    <a:pt x="1013" y="357"/>
                  </a:lnTo>
                  <a:lnTo>
                    <a:pt x="1028" y="351"/>
                  </a:lnTo>
                  <a:lnTo>
                    <a:pt x="1043" y="345"/>
                  </a:lnTo>
                  <a:lnTo>
                    <a:pt x="1058" y="340"/>
                  </a:lnTo>
                  <a:lnTo>
                    <a:pt x="1074" y="333"/>
                  </a:lnTo>
                  <a:lnTo>
                    <a:pt x="1090" y="326"/>
                  </a:lnTo>
                  <a:lnTo>
                    <a:pt x="1105" y="319"/>
                  </a:lnTo>
                  <a:lnTo>
                    <a:pt x="1120" y="311"/>
                  </a:lnTo>
                  <a:lnTo>
                    <a:pt x="1136" y="303"/>
                  </a:lnTo>
                  <a:lnTo>
                    <a:pt x="1150" y="295"/>
                  </a:lnTo>
                  <a:lnTo>
                    <a:pt x="1165" y="285"/>
                  </a:lnTo>
                  <a:lnTo>
                    <a:pt x="1179" y="275"/>
                  </a:lnTo>
                  <a:lnTo>
                    <a:pt x="1192" y="265"/>
                  </a:lnTo>
                  <a:lnTo>
                    <a:pt x="1205" y="253"/>
                  </a:lnTo>
                  <a:lnTo>
                    <a:pt x="1217" y="242"/>
                  </a:lnTo>
                  <a:lnTo>
                    <a:pt x="1228" y="229"/>
                  </a:lnTo>
                  <a:lnTo>
                    <a:pt x="1259" y="190"/>
                  </a:lnTo>
                  <a:lnTo>
                    <a:pt x="1286" y="155"/>
                  </a:lnTo>
                  <a:lnTo>
                    <a:pt x="1306" y="125"/>
                  </a:lnTo>
                  <a:lnTo>
                    <a:pt x="1322" y="100"/>
                  </a:lnTo>
                  <a:lnTo>
                    <a:pt x="1332" y="77"/>
                  </a:lnTo>
                  <a:lnTo>
                    <a:pt x="1335" y="57"/>
                  </a:lnTo>
                  <a:lnTo>
                    <a:pt x="1332" y="40"/>
                  </a:lnTo>
                  <a:lnTo>
                    <a:pt x="1322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7350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338" y="1768475"/>
            <a:ext cx="2078037" cy="207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1" name="矩形 1"/>
          <p:cNvSpPr/>
          <p:nvPr/>
        </p:nvSpPr>
        <p:spPr>
          <a:xfrm>
            <a:off x="1084263" y="2813050"/>
            <a:ext cx="26479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制作活动通知页面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pic>
        <p:nvPicPr>
          <p:cNvPr id="5735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38" y="3429000"/>
            <a:ext cx="2884487" cy="1628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object 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29315" y="1876675"/>
            <a:ext cx="7696761" cy="3771715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850,&quot;width&quot;:13905}"/>
</p:tagLst>
</file>

<file path=ppt/tags/tag2.xml><?xml version="1.0" encoding="utf-8"?>
<p:tagLst xmlns:p="http://schemas.openxmlformats.org/presentationml/2006/main">
  <p:tag name="KSO_WM_UNIT_PLACING_PICTURE_USER_VIEWPORT" val="{&quot;height&quot;:10988,&quot;width&quot;:13688}"/>
</p:tagLst>
</file>

<file path=ppt/tags/tag3.xml><?xml version="1.0" encoding="utf-8"?>
<p:tagLst xmlns:p="http://schemas.openxmlformats.org/presentationml/2006/main">
  <p:tag name="KSO_WM_UNIT_TABLE_BEAUTIFY" val="smartTable{1e58636c-f581-4e59-8b38-12218fa1ef41}"/>
</p:tagLst>
</file>

<file path=ppt/tags/tag4.xml><?xml version="1.0" encoding="utf-8"?>
<p:tagLst xmlns:p="http://schemas.openxmlformats.org/presentationml/2006/main">
  <p:tag name="KSO_WM_UNIT_TABLE_BEAUTIFY" val="smartTable{9caca11b-e6cf-49d3-bc6d-4f781eb7674a}"/>
  <p:tag name="TABLE_ENDDRAG_ORIGIN_RECT" val="556*306"/>
  <p:tag name="TABLE_ENDDRAG_RECT" val="95*201*556*306"/>
</p:tagLst>
</file>

<file path=ppt/tags/tag5.xml><?xml version="1.0" encoding="utf-8"?>
<p:tagLst xmlns:p="http://schemas.openxmlformats.org/presentationml/2006/main">
  <p:tag name="KSO_WM_UNIT_TABLE_BEAUTIFY" val="smartTable{58467511-e650-4922-b8ce-4161b2ae52d0}"/>
  <p:tag name="TABLE_ENDDRAG_ORIGIN_RECT" val="486*176"/>
  <p:tag name="TABLE_ENDDRAG_RECT" val="135*189*486*176"/>
</p:tagLst>
</file>

<file path=ppt/tags/tag6.xml><?xml version="1.0" encoding="utf-8"?>
<p:tagLst xmlns:p="http://schemas.openxmlformats.org/presentationml/2006/main">
  <p:tag name="COMMONDATA" val="eyJoZGlkIjoiMjY0NTQ2ODBlNzcwZjgzMWNkNThlNGFmZjA5YWVmNTUifQ=="/>
  <p:tag name="KSO_WPP_MARK_KEY" val="6a70a4e8-520e-4fa2-8852-610a28823488"/>
</p:tagLst>
</file>

<file path=ppt/theme/theme1.xml><?xml version="1.0" encoding="utf-8"?>
<a:theme xmlns:a="http://schemas.openxmlformats.org/drawingml/2006/main" name="默认设计模板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13373</Words>
  <Application>WPS 演示</Application>
  <PresentationFormat>全屏显示(4:3)</PresentationFormat>
  <Paragraphs>1292</Paragraphs>
  <Slides>92</Slides>
  <Notes>0</Notes>
  <HiddenSlides>3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92</vt:i4>
      </vt:variant>
    </vt:vector>
  </HeadingPairs>
  <TitlesOfParts>
    <vt:vector size="117" baseType="lpstr">
      <vt:lpstr>Arial</vt:lpstr>
      <vt:lpstr>宋体</vt:lpstr>
      <vt:lpstr>Wingdings</vt:lpstr>
      <vt:lpstr>微软雅黑</vt:lpstr>
      <vt:lpstr>Calibri</vt:lpstr>
      <vt:lpstr>Times New Roman</vt:lpstr>
      <vt:lpstr>Cambria Math</vt:lpstr>
      <vt:lpstr>汉仪综艺体简</vt:lpstr>
      <vt:lpstr>Gulim</vt:lpstr>
      <vt:lpstr>Arial Black</vt:lpstr>
      <vt:lpstr>Arial Unicode MS</vt:lpstr>
      <vt:lpstr>黑体</vt:lpstr>
      <vt:lpstr>Wingdings</vt:lpstr>
      <vt:lpstr>Arial</vt:lpstr>
      <vt:lpstr>Courier New</vt:lpstr>
      <vt:lpstr>MingLiU</vt:lpstr>
      <vt:lpstr>Segoe Print</vt:lpstr>
      <vt:lpstr>Times New Roman</vt:lpstr>
      <vt:lpstr>PMingLiU</vt:lpstr>
      <vt:lpstr>Wingdings</vt:lpstr>
      <vt:lpstr>Verdana</vt:lpstr>
      <vt:lpstr>Malgun Gothic</vt:lpstr>
      <vt:lpstr>默认设计模板</vt:lpstr>
      <vt:lpstr>Excel.Chart.8</vt:lpstr>
      <vt:lpstr>Visio.Drawing.11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王哲</dc:creator>
  <cp:lastModifiedBy>娟</cp:lastModifiedBy>
  <cp:revision>625</cp:revision>
  <dcterms:created xsi:type="dcterms:W3CDTF">2013-01-25T01:44:00Z</dcterms:created>
  <dcterms:modified xsi:type="dcterms:W3CDTF">2022-12-04T02:50:22Z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FAC967A7B2774CF99053E3BECC29FE78</vt:lpwstr>
  </property>
</Properties>
</file>