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47"/>
  </p:notesMasterIdLst>
  <p:sldIdLst>
    <p:sldId id="357" r:id="rId4"/>
    <p:sldId id="256" r:id="rId5"/>
    <p:sldId id="288" r:id="rId6"/>
    <p:sldId id="257" r:id="rId7"/>
    <p:sldId id="289" r:id="rId8"/>
    <p:sldId id="290" r:id="rId9"/>
    <p:sldId id="307" r:id="rId10"/>
    <p:sldId id="427" r:id="rId11"/>
    <p:sldId id="258" r:id="rId12"/>
    <p:sldId id="259" r:id="rId13"/>
    <p:sldId id="261" r:id="rId14"/>
    <p:sldId id="308" r:id="rId15"/>
    <p:sldId id="309" r:id="rId16"/>
    <p:sldId id="303" r:id="rId17"/>
    <p:sldId id="304" r:id="rId18"/>
    <p:sldId id="310" r:id="rId19"/>
    <p:sldId id="311" r:id="rId20"/>
    <p:sldId id="312" r:id="rId21"/>
    <p:sldId id="402" r:id="rId22"/>
    <p:sldId id="313" r:id="rId23"/>
    <p:sldId id="314" r:id="rId24"/>
    <p:sldId id="315" r:id="rId25"/>
    <p:sldId id="316" r:id="rId26"/>
    <p:sldId id="317" r:id="rId27"/>
    <p:sldId id="318" r:id="rId28"/>
    <p:sldId id="323" r:id="rId29"/>
    <p:sldId id="463" r:id="rId30"/>
    <p:sldId id="324" r:id="rId31"/>
    <p:sldId id="319" r:id="rId32"/>
    <p:sldId id="320" r:id="rId33"/>
    <p:sldId id="322" r:id="rId34"/>
    <p:sldId id="325" r:id="rId35"/>
    <p:sldId id="326" r:id="rId36"/>
    <p:sldId id="327" r:id="rId37"/>
    <p:sldId id="331" r:id="rId38"/>
    <p:sldId id="395" r:id="rId39"/>
    <p:sldId id="330" r:id="rId40"/>
    <p:sldId id="332" r:id="rId41"/>
    <p:sldId id="351" r:id="rId42"/>
    <p:sldId id="352" r:id="rId43"/>
    <p:sldId id="403" r:id="rId44"/>
    <p:sldId id="354" r:id="rId45"/>
    <p:sldId id="302" r:id="rId46"/>
  </p:sldIdLst>
  <p:sldSz cx="9144000" cy="6858000" type="screen4x3"/>
  <p:notesSz cx="6858000" cy="9144000"/>
  <p:custDataLst>
    <p:tags r:id="rId51"/>
  </p:custDataLst>
  <p:kinsoku lang="zh-CN" invalStChars="!),.:;?]}、。—ˇ¨〃々～‖…’”〕〉》」』〗】∶！＂＇），．：；？］｀｜｝·" invalEndChars="([{‘“〔〈《「『〖【（［｛．·"/>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1369B2"/>
    <a:srgbClr val="92A1D1"/>
    <a:srgbClr val="6B81BB"/>
    <a:srgbClr val="BFC6E1"/>
    <a:srgbClr val="0969B2"/>
    <a:srgbClr val="00ACE6"/>
    <a:srgbClr val="53B9FF"/>
    <a:srgbClr val="9FD8FF"/>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84" d="100"/>
          <a:sy n="84" d="100"/>
        </p:scale>
        <p:origin x="-1152" y="-78"/>
      </p:cViewPr>
      <p:guideLst>
        <p:guide orient="horz" pos="611"/>
        <p:guide pos="1103"/>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2.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48A3252-53AE-417B-9BEC-3005309D4D6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zh-CN" altLang="en-US"/>
        </a:p>
      </dgm:t>
    </dgm:pt>
    <dgm:pt modelId="{1D73BB39-9914-469F-9C86-77FC2663B1EB}">
      <dgm:prSet phldrT="[文本]" custT="1"/>
      <dgm:spPr/>
      <dgm:t>
        <a:bodyPr/>
        <a:lstStyle/>
        <a:p>
          <a:r>
            <a:rPr lang="en-US" sz="1800" dirty="0" smtClean="0">
              <a:latin typeface="微软雅黑" panose="020B0503020204020204" pitchFamily="34" charset="-122"/>
              <a:ea typeface="微软雅黑" panose="020B0503020204020204" pitchFamily="34" charset="-122"/>
            </a:rPr>
            <a:t>Trident</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IE</a:t>
          </a:r>
          <a:r>
            <a:rPr lang="zh-CN" sz="1800" dirty="0" smtClean="0">
              <a:latin typeface="微软雅黑" panose="020B0503020204020204" pitchFamily="34" charset="-122"/>
              <a:ea typeface="微软雅黑" panose="020B0503020204020204" pitchFamily="34" charset="-122"/>
            </a:rPr>
            <a:t>浏览器</a:t>
          </a:r>
          <a:endParaRPr lang="zh-CN" altLang="en-US" sz="1800" dirty="0">
            <a:latin typeface="微软雅黑" panose="020B0503020204020204" pitchFamily="34" charset="-122"/>
            <a:ea typeface="微软雅黑" panose="020B0503020204020204" pitchFamily="34" charset="-122"/>
          </a:endParaRPr>
        </a:p>
      </dgm:t>
    </dgm:pt>
    <dgm:pt modelId="{F2151760-6979-4639-8274-402736469E52}" cxnId="{A4BE552D-FFE3-4F8B-A508-02EC4CC5D24D}"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C9686668-580F-4214-ACBB-600D9AB0D266}" cxnId="{A4BE552D-FFE3-4F8B-A508-02EC4CC5D24D}"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36102F4-9CA2-405F-B24F-B3B0F50E7796}">
      <dgm:prSet phldrT="[文本]" custT="1"/>
      <dgm:spPr/>
      <dgm:t>
        <a:bodyPr/>
        <a:lstStyle/>
        <a:p>
          <a:r>
            <a:rPr lang="en-US" sz="1800" dirty="0" smtClean="0">
              <a:latin typeface="微软雅黑" panose="020B0503020204020204" pitchFamily="34" charset="-122"/>
              <a:ea typeface="微软雅黑" panose="020B0503020204020204" pitchFamily="34" charset="-122"/>
            </a:rPr>
            <a:t>Gecko</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Firefox</a:t>
          </a:r>
          <a:r>
            <a:rPr lang="zh-CN" sz="1800" dirty="0" smtClean="0">
              <a:latin typeface="微软雅黑" panose="020B0503020204020204" pitchFamily="34" charset="-122"/>
              <a:ea typeface="微软雅黑" panose="020B0503020204020204" pitchFamily="34" charset="-122"/>
            </a:rPr>
            <a:t>浏览器</a:t>
          </a:r>
          <a:endParaRPr lang="zh-CN" altLang="en-US" sz="1800" dirty="0">
            <a:latin typeface="微软雅黑" panose="020B0503020204020204" pitchFamily="34" charset="-122"/>
            <a:ea typeface="微软雅黑" panose="020B0503020204020204" pitchFamily="34" charset="-122"/>
          </a:endParaRPr>
        </a:p>
      </dgm:t>
    </dgm:pt>
    <dgm:pt modelId="{DEC86407-EAD1-40B7-9BDE-2767E7324058}" cxnId="{EA7F6AFB-534C-423A-98A8-8FF623BAE6DB}"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59DBA8A-76D9-4F34-9110-7C7F5F5C1FFE}" cxnId="{EA7F6AFB-534C-423A-98A8-8FF623BAE6DB}"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1AB2B2D0-4BE8-4455-8025-72403A729BBE}">
      <dgm:prSet phldrT="[文本]" custT="1"/>
      <dgm:spPr/>
      <dgm:t>
        <a:bodyPr/>
        <a:lstStyle/>
        <a:p>
          <a:r>
            <a:rPr lang="en-US" sz="1800" dirty="0" err="1" smtClean="0">
              <a:latin typeface="微软雅黑" panose="020B0503020204020204" pitchFamily="34" charset="-122"/>
              <a:ea typeface="微软雅黑" panose="020B0503020204020204" pitchFamily="34" charset="-122"/>
            </a:rPr>
            <a:t>Webkit</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Safari</a:t>
          </a:r>
          <a:r>
            <a:rPr lang="zh-CN" sz="1800" dirty="0" smtClean="0">
              <a:latin typeface="微软雅黑" panose="020B0503020204020204" pitchFamily="34" charset="-122"/>
              <a:ea typeface="微软雅黑" panose="020B0503020204020204" pitchFamily="34" charset="-122"/>
            </a:rPr>
            <a:t>（苹果的浏览器）</a:t>
          </a:r>
          <a:endParaRPr lang="zh-CN" altLang="en-US" sz="1800" dirty="0">
            <a:latin typeface="微软雅黑" panose="020B0503020204020204" pitchFamily="34" charset="-122"/>
            <a:ea typeface="微软雅黑" panose="020B0503020204020204" pitchFamily="34" charset="-122"/>
          </a:endParaRPr>
        </a:p>
      </dgm:t>
    </dgm:pt>
    <dgm:pt modelId="{D11D461C-15BD-47BC-BB3C-BDF7B90BD6CB}" cxnId="{B4580DF3-1B52-4BB7-BF4F-EA01EA7D5FAF}"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E4260B75-4D76-4536-9E3D-C5D6FED1D4DF}" cxnId="{B4580DF3-1B52-4BB7-BF4F-EA01EA7D5FAF}"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AC2E8561-ECC3-4528-AD33-64FC58BAA577}">
      <dgm:prSet phldrT="[文本]" custT="1"/>
      <dgm:spPr/>
      <dgm:t>
        <a:bodyPr/>
        <a:lstStyle/>
        <a:p>
          <a:r>
            <a:rPr lang="en-US" sz="1800" dirty="0" smtClean="0">
              <a:latin typeface="微软雅黑" panose="020B0503020204020204" pitchFamily="34" charset="-122"/>
              <a:ea typeface="微软雅黑" panose="020B0503020204020204" pitchFamily="34" charset="-122"/>
            </a:rPr>
            <a:t>Blink</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zh-CN" sz="1800" dirty="0" smtClean="0">
              <a:latin typeface="微软雅黑" panose="020B0503020204020204" pitchFamily="34" charset="-122"/>
              <a:ea typeface="微软雅黑" panose="020B0503020204020204" pitchFamily="34" charset="-122"/>
            </a:rPr>
            <a:t>由谷歌和</a:t>
          </a:r>
          <a:r>
            <a:rPr lang="en-US" sz="1800" dirty="0" smtClean="0">
              <a:latin typeface="微软雅黑" panose="020B0503020204020204" pitchFamily="34" charset="-122"/>
              <a:ea typeface="微软雅黑" panose="020B0503020204020204" pitchFamily="34" charset="-122"/>
            </a:rPr>
            <a:t>Opera</a:t>
          </a:r>
          <a:r>
            <a:rPr lang="zh-CN" sz="1800" dirty="0" smtClean="0">
              <a:latin typeface="微软雅黑" panose="020B0503020204020204" pitchFamily="34" charset="-122"/>
              <a:ea typeface="微软雅黑" panose="020B0503020204020204" pitchFamily="34" charset="-122"/>
            </a:rPr>
            <a:t>开发</a:t>
          </a:r>
          <a:endParaRPr lang="zh-CN" altLang="en-US" sz="1800" dirty="0">
            <a:latin typeface="微软雅黑" panose="020B0503020204020204" pitchFamily="34" charset="-122"/>
            <a:ea typeface="微软雅黑" panose="020B0503020204020204" pitchFamily="34" charset="-122"/>
          </a:endParaRPr>
        </a:p>
      </dgm:t>
    </dgm:pt>
    <dgm:pt modelId="{A6C8C5DF-EBFA-42E8-A058-E1648AD53BF6}" cxnId="{10F355D6-A38E-4562-AAA9-571C000F0CA5}"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8F242C3-6609-4F88-BEC0-92EF32645659}" cxnId="{10F355D6-A38E-4562-AAA9-571C000F0CA5}"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0EC3533-CCD5-46A6-84E0-9CA5B705CA02}">
      <dgm:prSet phldrT="[文本]" custT="1"/>
      <dgm:spPr/>
      <dgm:t>
        <a:bodyPr/>
        <a:lstStyle/>
        <a:p>
          <a:r>
            <a:rPr lang="en-US" sz="1800" dirty="0" smtClean="0">
              <a:latin typeface="微软雅黑" panose="020B0503020204020204" pitchFamily="34" charset="-122"/>
              <a:ea typeface="微软雅黑" panose="020B0503020204020204" pitchFamily="34" charset="-122"/>
            </a:rPr>
            <a:t>Presto</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Opera</a:t>
          </a:r>
          <a:r>
            <a:rPr lang="zh-CN" sz="1800" dirty="0" smtClean="0">
              <a:latin typeface="微软雅黑" panose="020B0503020204020204" pitchFamily="34" charset="-122"/>
              <a:ea typeface="微软雅黑" panose="020B0503020204020204" pitchFamily="34" charset="-122"/>
            </a:rPr>
            <a:t>浏览器</a:t>
          </a:r>
          <a:endParaRPr lang="zh-CN" altLang="en-US" sz="1800" dirty="0">
            <a:latin typeface="微软雅黑" panose="020B0503020204020204" pitchFamily="34" charset="-122"/>
            <a:ea typeface="微软雅黑" panose="020B0503020204020204" pitchFamily="34" charset="-122"/>
          </a:endParaRPr>
        </a:p>
      </dgm:t>
    </dgm:pt>
    <dgm:pt modelId="{5D385467-58B5-4C97-B238-78132B2EDF4A}" cxnId="{9173958F-5F8B-45F8-8F4E-BE55289EB727}"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683E3BA-9910-40D6-9EBC-DD1508CE6B66}" cxnId="{9173958F-5F8B-45F8-8F4E-BE55289EB727}"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9E71B85-BD93-46AD-86F2-1210B93E77CF}" type="pres">
      <dgm:prSet presAssocID="{048A3252-53AE-417B-9BEC-3005309D4D66}" presName="Name0" presStyleCnt="0">
        <dgm:presLayoutVars>
          <dgm:chMax val="7"/>
          <dgm:chPref val="7"/>
          <dgm:dir/>
        </dgm:presLayoutVars>
      </dgm:prSet>
      <dgm:spPr/>
      <dgm:t>
        <a:bodyPr/>
        <a:lstStyle/>
        <a:p>
          <a:endParaRPr lang="zh-CN" altLang="en-US"/>
        </a:p>
      </dgm:t>
    </dgm:pt>
    <dgm:pt modelId="{920EAD34-94B8-4ED4-9393-70E1415BD577}" type="pres">
      <dgm:prSet presAssocID="{048A3252-53AE-417B-9BEC-3005309D4D66}" presName="Name1" presStyleCnt="0"/>
      <dgm:spPr/>
    </dgm:pt>
    <dgm:pt modelId="{E2DDC54F-AF2E-4160-B47E-19A2D639FE3A}" type="pres">
      <dgm:prSet presAssocID="{048A3252-53AE-417B-9BEC-3005309D4D66}" presName="cycle" presStyleCnt="0"/>
      <dgm:spPr/>
    </dgm:pt>
    <dgm:pt modelId="{7D3D83FD-B5B6-4A55-8C22-772926E14CB8}" type="pres">
      <dgm:prSet presAssocID="{048A3252-53AE-417B-9BEC-3005309D4D66}" presName="srcNode" presStyleLbl="node1" presStyleIdx="0" presStyleCnt="5"/>
      <dgm:spPr/>
    </dgm:pt>
    <dgm:pt modelId="{02D9CBA7-71E4-41CE-83FD-ADB084C3CB33}" type="pres">
      <dgm:prSet presAssocID="{048A3252-53AE-417B-9BEC-3005309D4D66}" presName="conn" presStyleLbl="parChTrans1D2" presStyleIdx="0" presStyleCnt="1"/>
      <dgm:spPr/>
      <dgm:t>
        <a:bodyPr/>
        <a:lstStyle/>
        <a:p>
          <a:endParaRPr lang="zh-CN" altLang="en-US"/>
        </a:p>
      </dgm:t>
    </dgm:pt>
    <dgm:pt modelId="{E53F8F02-62FD-4DD3-BBA9-452C068C0A3B}" type="pres">
      <dgm:prSet presAssocID="{048A3252-53AE-417B-9BEC-3005309D4D66}" presName="extraNode" presStyleLbl="node1" presStyleIdx="0" presStyleCnt="5"/>
      <dgm:spPr/>
    </dgm:pt>
    <dgm:pt modelId="{2F9DEC9B-BFE3-4C81-A851-45D462BC7998}" type="pres">
      <dgm:prSet presAssocID="{048A3252-53AE-417B-9BEC-3005309D4D66}" presName="dstNode" presStyleLbl="node1" presStyleIdx="0" presStyleCnt="5"/>
      <dgm:spPr/>
    </dgm:pt>
    <dgm:pt modelId="{01A3ACBD-7DDE-4D16-8501-0F9F4CB2F910}" type="pres">
      <dgm:prSet presAssocID="{1D73BB39-9914-469F-9C86-77FC2663B1EB}" presName="text_1" presStyleLbl="node1" presStyleIdx="0" presStyleCnt="5">
        <dgm:presLayoutVars>
          <dgm:bulletEnabled val="1"/>
        </dgm:presLayoutVars>
      </dgm:prSet>
      <dgm:spPr/>
      <dgm:t>
        <a:bodyPr/>
        <a:lstStyle/>
        <a:p>
          <a:endParaRPr lang="zh-CN" altLang="en-US"/>
        </a:p>
      </dgm:t>
    </dgm:pt>
    <dgm:pt modelId="{B48BB646-9278-4E32-A427-4FC7790BA326}" type="pres">
      <dgm:prSet presAssocID="{1D73BB39-9914-469F-9C86-77FC2663B1EB}" presName="accent_1" presStyleCnt="0"/>
      <dgm:spPr/>
    </dgm:pt>
    <dgm:pt modelId="{25AA2C44-DC79-4A7C-9E9A-6F25C26FEB20}" type="pres">
      <dgm:prSet presAssocID="{1D73BB39-9914-469F-9C86-77FC2663B1EB}" presName="accentRepeatNode" presStyleLbl="solidFgAcc1" presStyleIdx="0" presStyleCnt="5"/>
      <dgm:spPr/>
    </dgm:pt>
    <dgm:pt modelId="{A960A1E6-0DC8-466C-B8B4-08444C4D455C}" type="pres">
      <dgm:prSet presAssocID="{036102F4-9CA2-405F-B24F-B3B0F50E7796}" presName="text_2" presStyleLbl="node1" presStyleIdx="1" presStyleCnt="5">
        <dgm:presLayoutVars>
          <dgm:bulletEnabled val="1"/>
        </dgm:presLayoutVars>
      </dgm:prSet>
      <dgm:spPr/>
      <dgm:t>
        <a:bodyPr/>
        <a:lstStyle/>
        <a:p>
          <a:endParaRPr lang="zh-CN" altLang="en-US"/>
        </a:p>
      </dgm:t>
    </dgm:pt>
    <dgm:pt modelId="{9F345ED4-4253-4EDB-AEC9-667FFE4F13DC}" type="pres">
      <dgm:prSet presAssocID="{036102F4-9CA2-405F-B24F-B3B0F50E7796}" presName="accent_2" presStyleCnt="0"/>
      <dgm:spPr/>
    </dgm:pt>
    <dgm:pt modelId="{7DF63740-30B6-491B-A926-BD6427E6CB0A}" type="pres">
      <dgm:prSet presAssocID="{036102F4-9CA2-405F-B24F-B3B0F50E7796}" presName="accentRepeatNode" presStyleLbl="solidFgAcc1" presStyleIdx="1" presStyleCnt="5"/>
      <dgm:spPr/>
    </dgm:pt>
    <dgm:pt modelId="{75E18768-7985-402B-8588-44646E10B7BA}" type="pres">
      <dgm:prSet presAssocID="{1AB2B2D0-4BE8-4455-8025-72403A729BBE}" presName="text_3" presStyleLbl="node1" presStyleIdx="2" presStyleCnt="5">
        <dgm:presLayoutVars>
          <dgm:bulletEnabled val="1"/>
        </dgm:presLayoutVars>
      </dgm:prSet>
      <dgm:spPr/>
      <dgm:t>
        <a:bodyPr/>
        <a:lstStyle/>
        <a:p>
          <a:endParaRPr lang="zh-CN" altLang="en-US"/>
        </a:p>
      </dgm:t>
    </dgm:pt>
    <dgm:pt modelId="{41FB9EF1-EBB3-48A6-9728-AC884DAE28DF}" type="pres">
      <dgm:prSet presAssocID="{1AB2B2D0-4BE8-4455-8025-72403A729BBE}" presName="accent_3" presStyleCnt="0"/>
      <dgm:spPr/>
    </dgm:pt>
    <dgm:pt modelId="{8D563604-BC30-41E0-8050-4BC088DF1A03}" type="pres">
      <dgm:prSet presAssocID="{1AB2B2D0-4BE8-4455-8025-72403A729BBE}" presName="accentRepeatNode" presStyleLbl="solidFgAcc1" presStyleIdx="2" presStyleCnt="5"/>
      <dgm:spPr/>
    </dgm:pt>
    <dgm:pt modelId="{A0156F6E-4108-47CE-941F-C9A2DE11C9A3}" type="pres">
      <dgm:prSet presAssocID="{60EC3533-CCD5-46A6-84E0-9CA5B705CA02}" presName="text_4" presStyleLbl="node1" presStyleIdx="3" presStyleCnt="5">
        <dgm:presLayoutVars>
          <dgm:bulletEnabled val="1"/>
        </dgm:presLayoutVars>
      </dgm:prSet>
      <dgm:spPr/>
      <dgm:t>
        <a:bodyPr/>
        <a:lstStyle/>
        <a:p>
          <a:endParaRPr lang="zh-CN" altLang="en-US"/>
        </a:p>
      </dgm:t>
    </dgm:pt>
    <dgm:pt modelId="{E9FDFC8D-68AE-41AF-966D-7CA21847DCEB}" type="pres">
      <dgm:prSet presAssocID="{60EC3533-CCD5-46A6-84E0-9CA5B705CA02}" presName="accent_4" presStyleCnt="0"/>
      <dgm:spPr/>
    </dgm:pt>
    <dgm:pt modelId="{26A14ECA-6DF7-4699-B2CD-51A8771082DB}" type="pres">
      <dgm:prSet presAssocID="{60EC3533-CCD5-46A6-84E0-9CA5B705CA02}" presName="accentRepeatNode" presStyleLbl="solidFgAcc1" presStyleIdx="3" presStyleCnt="5"/>
      <dgm:spPr/>
    </dgm:pt>
    <dgm:pt modelId="{9797677E-773B-4574-833A-57E00F38F063}" type="pres">
      <dgm:prSet presAssocID="{AC2E8561-ECC3-4528-AD33-64FC58BAA577}" presName="text_5" presStyleLbl="node1" presStyleIdx="4" presStyleCnt="5">
        <dgm:presLayoutVars>
          <dgm:bulletEnabled val="1"/>
        </dgm:presLayoutVars>
      </dgm:prSet>
      <dgm:spPr/>
      <dgm:t>
        <a:bodyPr/>
        <a:lstStyle/>
        <a:p>
          <a:endParaRPr lang="zh-CN" altLang="en-US"/>
        </a:p>
      </dgm:t>
    </dgm:pt>
    <dgm:pt modelId="{CFF14DE3-B796-4C14-841F-560F69C1835C}" type="pres">
      <dgm:prSet presAssocID="{AC2E8561-ECC3-4528-AD33-64FC58BAA577}" presName="accent_5" presStyleCnt="0"/>
      <dgm:spPr/>
    </dgm:pt>
    <dgm:pt modelId="{65AF7773-2002-4E2E-9DFD-9ABDF31A7859}" type="pres">
      <dgm:prSet presAssocID="{AC2E8561-ECC3-4528-AD33-64FC58BAA577}" presName="accentRepeatNode" presStyleLbl="solidFgAcc1" presStyleIdx="4" presStyleCnt="5"/>
      <dgm:spPr/>
    </dgm:pt>
  </dgm:ptLst>
  <dgm:cxnLst>
    <dgm:cxn modelId="{A4BE552D-FFE3-4F8B-A508-02EC4CC5D24D}" srcId="{048A3252-53AE-417B-9BEC-3005309D4D66}" destId="{1D73BB39-9914-469F-9C86-77FC2663B1EB}" srcOrd="0" destOrd="0" parTransId="{F2151760-6979-4639-8274-402736469E52}" sibTransId="{C9686668-580F-4214-ACBB-600D9AB0D266}"/>
    <dgm:cxn modelId="{B4580DF3-1B52-4BB7-BF4F-EA01EA7D5FAF}" srcId="{048A3252-53AE-417B-9BEC-3005309D4D66}" destId="{1AB2B2D0-4BE8-4455-8025-72403A729BBE}" srcOrd="2" destOrd="0" parTransId="{D11D461C-15BD-47BC-BB3C-BDF7B90BD6CB}" sibTransId="{E4260B75-4D76-4536-9E3D-C5D6FED1D4DF}"/>
    <dgm:cxn modelId="{35EC2A51-0D76-412F-9BA2-1FDF696FD87E}" type="presOf" srcId="{60EC3533-CCD5-46A6-84E0-9CA5B705CA02}" destId="{A0156F6E-4108-47CE-941F-C9A2DE11C9A3}" srcOrd="0" destOrd="0" presId="urn:microsoft.com/office/officeart/2008/layout/VerticalCurvedList"/>
    <dgm:cxn modelId="{EA7F6AFB-534C-423A-98A8-8FF623BAE6DB}" srcId="{048A3252-53AE-417B-9BEC-3005309D4D66}" destId="{036102F4-9CA2-405F-B24F-B3B0F50E7796}" srcOrd="1" destOrd="0" parTransId="{DEC86407-EAD1-40B7-9BDE-2767E7324058}" sibTransId="{859DBA8A-76D9-4F34-9110-7C7F5F5C1FFE}"/>
    <dgm:cxn modelId="{716B9E2D-2353-4B9D-A2AD-FAA901938F07}" type="presOf" srcId="{048A3252-53AE-417B-9BEC-3005309D4D66}" destId="{B9E71B85-BD93-46AD-86F2-1210B93E77CF}" srcOrd="0" destOrd="0" presId="urn:microsoft.com/office/officeart/2008/layout/VerticalCurvedList"/>
    <dgm:cxn modelId="{2BD8C857-C983-45CC-82A4-EDA27139E291}" type="presOf" srcId="{C9686668-580F-4214-ACBB-600D9AB0D266}" destId="{02D9CBA7-71E4-41CE-83FD-ADB084C3CB33}" srcOrd="0" destOrd="0" presId="urn:microsoft.com/office/officeart/2008/layout/VerticalCurvedList"/>
    <dgm:cxn modelId="{9173958F-5F8B-45F8-8F4E-BE55289EB727}" srcId="{048A3252-53AE-417B-9BEC-3005309D4D66}" destId="{60EC3533-CCD5-46A6-84E0-9CA5B705CA02}" srcOrd="3" destOrd="0" parTransId="{5D385467-58B5-4C97-B238-78132B2EDF4A}" sibTransId="{F683E3BA-9910-40D6-9EBC-DD1508CE6B66}"/>
    <dgm:cxn modelId="{B70FE52B-E976-40D2-8CC1-17604B7F15EF}" type="presOf" srcId="{036102F4-9CA2-405F-B24F-B3B0F50E7796}" destId="{A960A1E6-0DC8-466C-B8B4-08444C4D455C}" srcOrd="0" destOrd="0" presId="urn:microsoft.com/office/officeart/2008/layout/VerticalCurvedList"/>
    <dgm:cxn modelId="{12F87225-9A62-4443-9631-6A640F028955}" type="presOf" srcId="{AC2E8561-ECC3-4528-AD33-64FC58BAA577}" destId="{9797677E-773B-4574-833A-57E00F38F063}" srcOrd="0" destOrd="0" presId="urn:microsoft.com/office/officeart/2008/layout/VerticalCurvedList"/>
    <dgm:cxn modelId="{10F355D6-A38E-4562-AAA9-571C000F0CA5}" srcId="{048A3252-53AE-417B-9BEC-3005309D4D66}" destId="{AC2E8561-ECC3-4528-AD33-64FC58BAA577}" srcOrd="4" destOrd="0" parTransId="{A6C8C5DF-EBFA-42E8-A058-E1648AD53BF6}" sibTransId="{28F242C3-6609-4F88-BEC0-92EF32645659}"/>
    <dgm:cxn modelId="{821384E9-60CB-490D-AA23-A1152767D1B3}" type="presOf" srcId="{1D73BB39-9914-469F-9C86-77FC2663B1EB}" destId="{01A3ACBD-7DDE-4D16-8501-0F9F4CB2F910}" srcOrd="0" destOrd="0" presId="urn:microsoft.com/office/officeart/2008/layout/VerticalCurvedList"/>
    <dgm:cxn modelId="{4DD7FA31-E162-4713-9483-B76A5A3868CD}" type="presOf" srcId="{1AB2B2D0-4BE8-4455-8025-72403A729BBE}" destId="{75E18768-7985-402B-8588-44646E10B7BA}" srcOrd="0" destOrd="0" presId="urn:microsoft.com/office/officeart/2008/layout/VerticalCurvedList"/>
    <dgm:cxn modelId="{00266857-105D-4DED-B078-F58112FD9CF9}" type="presParOf" srcId="{B9E71B85-BD93-46AD-86F2-1210B93E77CF}" destId="{920EAD34-94B8-4ED4-9393-70E1415BD577}" srcOrd="0" destOrd="0" presId="urn:microsoft.com/office/officeart/2008/layout/VerticalCurvedList"/>
    <dgm:cxn modelId="{B130A25F-B981-4BAF-A808-3B7B54885569}" type="presParOf" srcId="{920EAD34-94B8-4ED4-9393-70E1415BD577}" destId="{E2DDC54F-AF2E-4160-B47E-19A2D639FE3A}" srcOrd="0" destOrd="0" presId="urn:microsoft.com/office/officeart/2008/layout/VerticalCurvedList"/>
    <dgm:cxn modelId="{1C716242-4BFC-489D-8B5A-ADAC0497A2E7}" type="presParOf" srcId="{E2DDC54F-AF2E-4160-B47E-19A2D639FE3A}" destId="{7D3D83FD-B5B6-4A55-8C22-772926E14CB8}" srcOrd="0" destOrd="0" presId="urn:microsoft.com/office/officeart/2008/layout/VerticalCurvedList"/>
    <dgm:cxn modelId="{D6B9F02F-3B34-478E-9B01-E2E068505A97}" type="presParOf" srcId="{E2DDC54F-AF2E-4160-B47E-19A2D639FE3A}" destId="{02D9CBA7-71E4-41CE-83FD-ADB084C3CB33}" srcOrd="1" destOrd="0" presId="urn:microsoft.com/office/officeart/2008/layout/VerticalCurvedList"/>
    <dgm:cxn modelId="{72041F96-E507-4BE2-B76F-14D855AD2E9E}" type="presParOf" srcId="{E2DDC54F-AF2E-4160-B47E-19A2D639FE3A}" destId="{E53F8F02-62FD-4DD3-BBA9-452C068C0A3B}" srcOrd="2" destOrd="0" presId="urn:microsoft.com/office/officeart/2008/layout/VerticalCurvedList"/>
    <dgm:cxn modelId="{E76A1C60-30EA-4763-92DD-948A40A8F9BE}" type="presParOf" srcId="{E2DDC54F-AF2E-4160-B47E-19A2D639FE3A}" destId="{2F9DEC9B-BFE3-4C81-A851-45D462BC7998}" srcOrd="3" destOrd="0" presId="urn:microsoft.com/office/officeart/2008/layout/VerticalCurvedList"/>
    <dgm:cxn modelId="{1873ACA2-F500-4F17-A1AA-B877DE678452}" type="presParOf" srcId="{920EAD34-94B8-4ED4-9393-70E1415BD577}" destId="{01A3ACBD-7DDE-4D16-8501-0F9F4CB2F910}" srcOrd="1" destOrd="0" presId="urn:microsoft.com/office/officeart/2008/layout/VerticalCurvedList"/>
    <dgm:cxn modelId="{08FE8D78-8AC9-48BD-9DB4-F3C8F1FCE896}" type="presParOf" srcId="{920EAD34-94B8-4ED4-9393-70E1415BD577}" destId="{B48BB646-9278-4E32-A427-4FC7790BA326}" srcOrd="2" destOrd="0" presId="urn:microsoft.com/office/officeart/2008/layout/VerticalCurvedList"/>
    <dgm:cxn modelId="{6A6E4E7B-9E25-4F4C-8856-893CCFBA18DA}" type="presParOf" srcId="{B48BB646-9278-4E32-A427-4FC7790BA326}" destId="{25AA2C44-DC79-4A7C-9E9A-6F25C26FEB20}" srcOrd="0" destOrd="0" presId="urn:microsoft.com/office/officeart/2008/layout/VerticalCurvedList"/>
    <dgm:cxn modelId="{49DF2C85-6359-4941-BB83-4E0454057215}" type="presParOf" srcId="{920EAD34-94B8-4ED4-9393-70E1415BD577}" destId="{A960A1E6-0DC8-466C-B8B4-08444C4D455C}" srcOrd="3" destOrd="0" presId="urn:microsoft.com/office/officeart/2008/layout/VerticalCurvedList"/>
    <dgm:cxn modelId="{3F2D3487-ACC0-407B-8BD6-489C23C27505}" type="presParOf" srcId="{920EAD34-94B8-4ED4-9393-70E1415BD577}" destId="{9F345ED4-4253-4EDB-AEC9-667FFE4F13DC}" srcOrd="4" destOrd="0" presId="urn:microsoft.com/office/officeart/2008/layout/VerticalCurvedList"/>
    <dgm:cxn modelId="{AC913C74-D24D-4B98-A332-E104CE54134F}" type="presParOf" srcId="{9F345ED4-4253-4EDB-AEC9-667FFE4F13DC}" destId="{7DF63740-30B6-491B-A926-BD6427E6CB0A}" srcOrd="0" destOrd="0" presId="urn:microsoft.com/office/officeart/2008/layout/VerticalCurvedList"/>
    <dgm:cxn modelId="{DD1D821E-8278-4E52-9AB5-735658E31C41}" type="presParOf" srcId="{920EAD34-94B8-4ED4-9393-70E1415BD577}" destId="{75E18768-7985-402B-8588-44646E10B7BA}" srcOrd="5" destOrd="0" presId="urn:microsoft.com/office/officeart/2008/layout/VerticalCurvedList"/>
    <dgm:cxn modelId="{82BADE01-3064-49D9-AF9C-279C7D466628}" type="presParOf" srcId="{920EAD34-94B8-4ED4-9393-70E1415BD577}" destId="{41FB9EF1-EBB3-48A6-9728-AC884DAE28DF}" srcOrd="6" destOrd="0" presId="urn:microsoft.com/office/officeart/2008/layout/VerticalCurvedList"/>
    <dgm:cxn modelId="{42102A27-EABD-4B7C-B1A1-4B4B132D86CC}" type="presParOf" srcId="{41FB9EF1-EBB3-48A6-9728-AC884DAE28DF}" destId="{8D563604-BC30-41E0-8050-4BC088DF1A03}" srcOrd="0" destOrd="0" presId="urn:microsoft.com/office/officeart/2008/layout/VerticalCurvedList"/>
    <dgm:cxn modelId="{1F68B410-29E7-4990-83D1-660D70F58EDA}" type="presParOf" srcId="{920EAD34-94B8-4ED4-9393-70E1415BD577}" destId="{A0156F6E-4108-47CE-941F-C9A2DE11C9A3}" srcOrd="7" destOrd="0" presId="urn:microsoft.com/office/officeart/2008/layout/VerticalCurvedList"/>
    <dgm:cxn modelId="{BF8FB49D-7E7C-4428-9CFD-27BDC1C8A182}" type="presParOf" srcId="{920EAD34-94B8-4ED4-9393-70E1415BD577}" destId="{E9FDFC8D-68AE-41AF-966D-7CA21847DCEB}" srcOrd="8" destOrd="0" presId="urn:microsoft.com/office/officeart/2008/layout/VerticalCurvedList"/>
    <dgm:cxn modelId="{8147CA33-3621-4180-A4CC-802E41E81B78}" type="presParOf" srcId="{E9FDFC8D-68AE-41AF-966D-7CA21847DCEB}" destId="{26A14ECA-6DF7-4699-B2CD-51A8771082DB}" srcOrd="0" destOrd="0" presId="urn:microsoft.com/office/officeart/2008/layout/VerticalCurvedList"/>
    <dgm:cxn modelId="{77C40030-E2AB-44BA-B34E-0DDDBFFF626A}" type="presParOf" srcId="{920EAD34-94B8-4ED4-9393-70E1415BD577}" destId="{9797677E-773B-4574-833A-57E00F38F063}" srcOrd="9" destOrd="0" presId="urn:microsoft.com/office/officeart/2008/layout/VerticalCurvedList"/>
    <dgm:cxn modelId="{71069C12-CD3E-4C18-9551-24AE2A69F481}" type="presParOf" srcId="{920EAD34-94B8-4ED4-9393-70E1415BD577}" destId="{CFF14DE3-B796-4C14-841F-560F69C1835C}" srcOrd="10" destOrd="0" presId="urn:microsoft.com/office/officeart/2008/layout/VerticalCurvedList"/>
    <dgm:cxn modelId="{DA46685E-E758-4A0D-88C9-2E1CB1FC22BB}" type="presParOf" srcId="{CFF14DE3-B796-4C14-841F-560F69C1835C}" destId="{65AF7773-2002-4E2E-9DFD-9ABDF31A78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02D9CBA7-71E4-41CE-83FD-ADB084C3CB33}">
      <dsp:nvSpPr>
        <dsp:cNvPr id="4" name="空心弧 3"/>
        <dsp:cNvSpPr/>
      </dsp:nvSpPr>
      <dsp:spPr bwMode="white">
        <a:xfrm>
          <a:off x="-4551749" y="-717008"/>
          <a:ext cx="5498016" cy="5498016"/>
        </a:xfrm>
        <a:prstGeom prst="blockArc">
          <a:avLst>
            <a:gd name="adj1" fmla="val 18900000"/>
            <a:gd name="adj2" fmla="val 2700000"/>
            <a:gd name="adj3" fmla="val 329"/>
          </a:avLst>
        </a:prstGeom>
      </dsp:spPr>
      <dsp:style>
        <a:lnRef idx="2">
          <a:schemeClr val="accent5"/>
        </a:lnRef>
        <a:fillRef idx="0">
          <a:schemeClr val="accent4">
            <a:tint val="90000"/>
          </a:schemeClr>
        </a:fillRef>
        <a:effectRef idx="0">
          <a:scrgbClr r="0" g="0" b="0"/>
        </a:effectRef>
        <a:fontRef idx="minor"/>
      </dsp:style>
      <dsp:txXfrm>
        <a:off x="-4551749" y="-717008"/>
        <a:ext cx="5498016" cy="5498016"/>
      </dsp:txXfrm>
    </dsp:sp>
    <dsp:sp modelId="{01A3ACBD-7DDE-4D16-8501-0F9F4CB2F910}">
      <dsp:nvSpPr>
        <dsp:cNvPr id="7" name="矩形 6"/>
        <dsp:cNvSpPr/>
      </dsp:nvSpPr>
      <dsp:spPr bwMode="white">
        <a:xfrm>
          <a:off x="439725" y="253919"/>
          <a:ext cx="5656275" cy="508163"/>
        </a:xfrm>
        <a:prstGeom prst="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40335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smtClean="0">
              <a:latin typeface="微软雅黑" panose="020B0503020204020204" pitchFamily="34" charset="-122"/>
              <a:ea typeface="微软雅黑" panose="020B0503020204020204" pitchFamily="34" charset="-122"/>
            </a:rPr>
            <a:t>Trident</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IE</a:t>
          </a:r>
          <a:r>
            <a:rPr lang="zh-CN" sz="1800" dirty="0" smtClean="0">
              <a:latin typeface="微软雅黑" panose="020B0503020204020204" pitchFamily="34" charset="-122"/>
              <a:ea typeface="微软雅黑" panose="020B0503020204020204" pitchFamily="34" charset="-122"/>
            </a:rPr>
            <a:t>浏览器</a:t>
          </a:r>
          <a:endParaRPr lang="zh-CN" altLang="en-US" sz="1800" dirty="0">
            <a:latin typeface="微软雅黑" panose="020B0503020204020204" pitchFamily="34" charset="-122"/>
            <a:ea typeface="微软雅黑" panose="020B0503020204020204" pitchFamily="34" charset="-122"/>
          </a:endParaRPr>
        </a:p>
      </dsp:txBody>
      <dsp:txXfrm>
        <a:off x="439725" y="253919"/>
        <a:ext cx="5656275" cy="508163"/>
      </dsp:txXfrm>
    </dsp:sp>
    <dsp:sp modelId="{25AA2C44-DC79-4A7C-9E9A-6F25C26FEB20}">
      <dsp:nvSpPr>
        <dsp:cNvPr id="8" name="椭圆 7"/>
        <dsp:cNvSpPr/>
      </dsp:nvSpPr>
      <dsp:spPr bwMode="white">
        <a:xfrm>
          <a:off x="122123" y="190398"/>
          <a:ext cx="635203" cy="635203"/>
        </a:xfrm>
        <a:prstGeom prst="ellipse">
          <a:avLst/>
        </a:prstGeom>
      </dsp:spPr>
      <dsp:style>
        <a:lnRef idx="2">
          <a:schemeClr val="accent4">
            <a:hueOff val="0"/>
            <a:satOff val="0"/>
            <a:lumOff val="0"/>
            <a:alpha val="100000"/>
          </a:schemeClr>
        </a:lnRef>
        <a:fillRef idx="1">
          <a:schemeClr val="lt1"/>
        </a:fillRef>
        <a:effectRef idx="0">
          <a:scrgbClr r="0" g="0" b="0"/>
        </a:effectRef>
        <a:fontRef idx="minor"/>
      </dsp:style>
      <dsp:txXfrm>
        <a:off x="122123" y="190398"/>
        <a:ext cx="635203" cy="635203"/>
      </dsp:txXfrm>
    </dsp:sp>
    <dsp:sp modelId="{A960A1E6-0DC8-466C-B8B4-08444C4D455C}">
      <dsp:nvSpPr>
        <dsp:cNvPr id="9" name="矩形 8"/>
        <dsp:cNvSpPr/>
      </dsp:nvSpPr>
      <dsp:spPr bwMode="white">
        <a:xfrm>
          <a:off x="803859" y="1015919"/>
          <a:ext cx="5292141" cy="508163"/>
        </a:xfrm>
        <a:prstGeom prst="rect">
          <a:avLst/>
        </a:prstGeom>
      </dsp:spPr>
      <dsp:style>
        <a:lnRef idx="2">
          <a:schemeClr val="lt1"/>
        </a:lnRef>
        <a:fillRef idx="1">
          <a:schemeClr val="accent4">
            <a:hueOff val="465000"/>
            <a:satOff val="-14117"/>
            <a:lumOff val="4706"/>
            <a:alpha val="100000"/>
          </a:schemeClr>
        </a:fillRef>
        <a:effectRef idx="0">
          <a:scrgbClr r="0" g="0" b="0"/>
        </a:effectRef>
        <a:fontRef idx="minor">
          <a:schemeClr val="lt1"/>
        </a:fontRef>
      </dsp:style>
      <dsp:txBody>
        <a:bodyPr lIns="40335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smtClean="0">
              <a:latin typeface="微软雅黑" panose="020B0503020204020204" pitchFamily="34" charset="-122"/>
              <a:ea typeface="微软雅黑" panose="020B0503020204020204" pitchFamily="34" charset="-122"/>
            </a:rPr>
            <a:t>Gecko</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Firefox</a:t>
          </a:r>
          <a:r>
            <a:rPr lang="zh-CN" sz="1800" dirty="0" smtClean="0">
              <a:latin typeface="微软雅黑" panose="020B0503020204020204" pitchFamily="34" charset="-122"/>
              <a:ea typeface="微软雅黑" panose="020B0503020204020204" pitchFamily="34" charset="-122"/>
            </a:rPr>
            <a:t>浏览器</a:t>
          </a:r>
          <a:endParaRPr lang="zh-CN" altLang="en-US" sz="1800" dirty="0">
            <a:latin typeface="微软雅黑" panose="020B0503020204020204" pitchFamily="34" charset="-122"/>
            <a:ea typeface="微软雅黑" panose="020B0503020204020204" pitchFamily="34" charset="-122"/>
          </a:endParaRPr>
        </a:p>
      </dsp:txBody>
      <dsp:txXfrm>
        <a:off x="803859" y="1015919"/>
        <a:ext cx="5292141" cy="508163"/>
      </dsp:txXfrm>
    </dsp:sp>
    <dsp:sp modelId="{7DF63740-30B6-491B-A926-BD6427E6CB0A}">
      <dsp:nvSpPr>
        <dsp:cNvPr id="10" name="椭圆 9"/>
        <dsp:cNvSpPr/>
      </dsp:nvSpPr>
      <dsp:spPr bwMode="white">
        <a:xfrm>
          <a:off x="486258" y="952398"/>
          <a:ext cx="635203" cy="635203"/>
        </a:xfrm>
        <a:prstGeom prst="ellipse">
          <a:avLst/>
        </a:prstGeom>
      </dsp:spPr>
      <dsp:style>
        <a:lnRef idx="2">
          <a:schemeClr val="accent4">
            <a:hueOff val="465000"/>
            <a:satOff val="-14117"/>
            <a:lumOff val="4706"/>
            <a:alpha val="100000"/>
          </a:schemeClr>
        </a:lnRef>
        <a:fillRef idx="1">
          <a:schemeClr val="lt1"/>
        </a:fillRef>
        <a:effectRef idx="0">
          <a:scrgbClr r="0" g="0" b="0"/>
        </a:effectRef>
        <a:fontRef idx="minor"/>
      </dsp:style>
      <dsp:txXfrm>
        <a:off x="486258" y="952398"/>
        <a:ext cx="635203" cy="635203"/>
      </dsp:txXfrm>
    </dsp:sp>
    <dsp:sp modelId="{75E18768-7985-402B-8588-44646E10B7BA}">
      <dsp:nvSpPr>
        <dsp:cNvPr id="11" name="矩形 10"/>
        <dsp:cNvSpPr/>
      </dsp:nvSpPr>
      <dsp:spPr bwMode="white">
        <a:xfrm>
          <a:off x="915619" y="1777919"/>
          <a:ext cx="5180381" cy="508163"/>
        </a:xfrm>
        <a:prstGeom prst="rect">
          <a:avLst/>
        </a:prstGeom>
      </dsp:spPr>
      <dsp:style>
        <a:lnRef idx="2">
          <a:schemeClr val="lt1"/>
        </a:lnRef>
        <a:fillRef idx="1">
          <a:schemeClr val="accent4">
            <a:hueOff val="930000"/>
            <a:satOff val="-28234"/>
            <a:lumOff val="9412"/>
            <a:alpha val="100000"/>
          </a:schemeClr>
        </a:fillRef>
        <a:effectRef idx="0">
          <a:scrgbClr r="0" g="0" b="0"/>
        </a:effectRef>
        <a:fontRef idx="minor">
          <a:schemeClr val="lt1"/>
        </a:fontRef>
      </dsp:style>
      <dsp:txBody>
        <a:bodyPr lIns="40335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err="1" smtClean="0">
              <a:latin typeface="微软雅黑" panose="020B0503020204020204" pitchFamily="34" charset="-122"/>
              <a:ea typeface="微软雅黑" panose="020B0503020204020204" pitchFamily="34" charset="-122"/>
            </a:rPr>
            <a:t>Webkit</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Safari</a:t>
          </a:r>
          <a:r>
            <a:rPr lang="zh-CN" sz="1800" dirty="0" smtClean="0">
              <a:latin typeface="微软雅黑" panose="020B0503020204020204" pitchFamily="34" charset="-122"/>
              <a:ea typeface="微软雅黑" panose="020B0503020204020204" pitchFamily="34" charset="-122"/>
            </a:rPr>
            <a:t>（苹果的浏览器）</a:t>
          </a:r>
          <a:endParaRPr lang="zh-CN" altLang="en-US" sz="1800" dirty="0">
            <a:latin typeface="微软雅黑" panose="020B0503020204020204" pitchFamily="34" charset="-122"/>
            <a:ea typeface="微软雅黑" panose="020B0503020204020204" pitchFamily="34" charset="-122"/>
          </a:endParaRPr>
        </a:p>
      </dsp:txBody>
      <dsp:txXfrm>
        <a:off x="915619" y="1777919"/>
        <a:ext cx="5180381" cy="508163"/>
      </dsp:txXfrm>
    </dsp:sp>
    <dsp:sp modelId="{8D563604-BC30-41E0-8050-4BC088DF1A03}">
      <dsp:nvSpPr>
        <dsp:cNvPr id="12" name="椭圆 11"/>
        <dsp:cNvSpPr/>
      </dsp:nvSpPr>
      <dsp:spPr bwMode="white">
        <a:xfrm>
          <a:off x="598018" y="1714398"/>
          <a:ext cx="635203" cy="635203"/>
        </a:xfrm>
        <a:prstGeom prst="ellipse">
          <a:avLst/>
        </a:prstGeom>
      </dsp:spPr>
      <dsp:style>
        <a:lnRef idx="2">
          <a:schemeClr val="accent4">
            <a:hueOff val="930000"/>
            <a:satOff val="-28234"/>
            <a:lumOff val="9412"/>
            <a:alpha val="100000"/>
          </a:schemeClr>
        </a:lnRef>
        <a:fillRef idx="1">
          <a:schemeClr val="lt1"/>
        </a:fillRef>
        <a:effectRef idx="0">
          <a:scrgbClr r="0" g="0" b="0"/>
        </a:effectRef>
        <a:fontRef idx="minor"/>
      </dsp:style>
      <dsp:txXfrm>
        <a:off x="598018" y="1714398"/>
        <a:ext cx="635203" cy="635203"/>
      </dsp:txXfrm>
    </dsp:sp>
    <dsp:sp modelId="{A0156F6E-4108-47CE-941F-C9A2DE11C9A3}">
      <dsp:nvSpPr>
        <dsp:cNvPr id="13" name="矩形 12"/>
        <dsp:cNvSpPr/>
      </dsp:nvSpPr>
      <dsp:spPr bwMode="white">
        <a:xfrm>
          <a:off x="803859" y="2539919"/>
          <a:ext cx="5292141" cy="508163"/>
        </a:xfrm>
        <a:prstGeom prst="rect">
          <a:avLst/>
        </a:prstGeom>
      </dsp:spPr>
      <dsp:style>
        <a:lnRef idx="2">
          <a:schemeClr val="lt1"/>
        </a:lnRef>
        <a:fillRef idx="1">
          <a:schemeClr val="accent4">
            <a:hueOff val="1395000"/>
            <a:satOff val="-42352"/>
            <a:lumOff val="14118"/>
            <a:alpha val="100000"/>
          </a:schemeClr>
        </a:fillRef>
        <a:effectRef idx="0">
          <a:scrgbClr r="0" g="0" b="0"/>
        </a:effectRef>
        <a:fontRef idx="minor">
          <a:schemeClr val="lt1"/>
        </a:fontRef>
      </dsp:style>
      <dsp:txBody>
        <a:bodyPr lIns="40335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smtClean="0">
              <a:latin typeface="微软雅黑" panose="020B0503020204020204" pitchFamily="34" charset="-122"/>
              <a:ea typeface="微软雅黑" panose="020B0503020204020204" pitchFamily="34" charset="-122"/>
            </a:rPr>
            <a:t>Presto</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en-US" sz="1800" dirty="0" smtClean="0">
              <a:latin typeface="微软雅黑" panose="020B0503020204020204" pitchFamily="34" charset="-122"/>
              <a:ea typeface="微软雅黑" panose="020B0503020204020204" pitchFamily="34" charset="-122"/>
            </a:rPr>
            <a:t>Opera</a:t>
          </a:r>
          <a:r>
            <a:rPr lang="zh-CN" sz="1800" dirty="0" smtClean="0">
              <a:latin typeface="微软雅黑" panose="020B0503020204020204" pitchFamily="34" charset="-122"/>
              <a:ea typeface="微软雅黑" panose="020B0503020204020204" pitchFamily="34" charset="-122"/>
            </a:rPr>
            <a:t>浏览器</a:t>
          </a:r>
          <a:endParaRPr lang="zh-CN" altLang="en-US" sz="1800" dirty="0">
            <a:latin typeface="微软雅黑" panose="020B0503020204020204" pitchFamily="34" charset="-122"/>
            <a:ea typeface="微软雅黑" panose="020B0503020204020204" pitchFamily="34" charset="-122"/>
          </a:endParaRPr>
        </a:p>
      </dsp:txBody>
      <dsp:txXfrm>
        <a:off x="803859" y="2539919"/>
        <a:ext cx="5292141" cy="508163"/>
      </dsp:txXfrm>
    </dsp:sp>
    <dsp:sp modelId="{26A14ECA-6DF7-4699-B2CD-51A8771082DB}">
      <dsp:nvSpPr>
        <dsp:cNvPr id="14" name="椭圆 13"/>
        <dsp:cNvSpPr/>
      </dsp:nvSpPr>
      <dsp:spPr bwMode="white">
        <a:xfrm>
          <a:off x="486258" y="2476398"/>
          <a:ext cx="635203" cy="635203"/>
        </a:xfrm>
        <a:prstGeom prst="ellipse">
          <a:avLst/>
        </a:prstGeom>
      </dsp:spPr>
      <dsp:style>
        <a:lnRef idx="2">
          <a:schemeClr val="accent4">
            <a:hueOff val="1395000"/>
            <a:satOff val="-42352"/>
            <a:lumOff val="14118"/>
            <a:alpha val="100000"/>
          </a:schemeClr>
        </a:lnRef>
        <a:fillRef idx="1">
          <a:schemeClr val="lt1"/>
        </a:fillRef>
        <a:effectRef idx="0">
          <a:scrgbClr r="0" g="0" b="0"/>
        </a:effectRef>
        <a:fontRef idx="minor"/>
      </dsp:style>
      <dsp:txXfrm>
        <a:off x="486258" y="2476398"/>
        <a:ext cx="635203" cy="635203"/>
      </dsp:txXfrm>
    </dsp:sp>
    <dsp:sp modelId="{9797677E-773B-4574-833A-57E00F38F063}">
      <dsp:nvSpPr>
        <dsp:cNvPr id="15" name="矩形 14"/>
        <dsp:cNvSpPr/>
      </dsp:nvSpPr>
      <dsp:spPr bwMode="white">
        <a:xfrm>
          <a:off x="439725" y="3301919"/>
          <a:ext cx="5656275" cy="508163"/>
        </a:xfrm>
        <a:prstGeom prst="rect">
          <a:avLst/>
        </a:prstGeom>
      </dsp:spPr>
      <dsp:style>
        <a:lnRef idx="2">
          <a:schemeClr val="lt1"/>
        </a:lnRef>
        <a:fillRef idx="1">
          <a:schemeClr val="accent4">
            <a:hueOff val="1860000"/>
            <a:satOff val="-56470"/>
            <a:lumOff val="18824"/>
            <a:alpha val="100000"/>
          </a:schemeClr>
        </a:fillRef>
        <a:effectRef idx="0">
          <a:scrgbClr r="0" g="0" b="0"/>
        </a:effectRef>
        <a:fontRef idx="minor">
          <a:schemeClr val="lt1"/>
        </a:fontRef>
      </dsp:style>
      <dsp:txBody>
        <a:bodyPr lIns="40335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smtClean="0">
              <a:latin typeface="微软雅黑" panose="020B0503020204020204" pitchFamily="34" charset="-122"/>
              <a:ea typeface="微软雅黑" panose="020B0503020204020204" pitchFamily="34" charset="-122"/>
            </a:rPr>
            <a:t>Blink</a:t>
          </a:r>
          <a:r>
            <a:rPr lang="zh-CN" sz="1800" dirty="0" smtClean="0">
              <a:latin typeface="微软雅黑" panose="020B0503020204020204" pitchFamily="34" charset="-122"/>
              <a:ea typeface="微软雅黑" panose="020B0503020204020204" pitchFamily="34" charset="-122"/>
            </a:rPr>
            <a:t>内核</a:t>
          </a:r>
          <a:r>
            <a:rPr lang="zh-CN" altLang="en-US" sz="1800" dirty="0" smtClean="0">
              <a:latin typeface="微软雅黑" panose="020B0503020204020204" pitchFamily="34" charset="-122"/>
              <a:ea typeface="微软雅黑" panose="020B0503020204020204" pitchFamily="34" charset="-122"/>
            </a:rPr>
            <a:t>：</a:t>
          </a:r>
          <a:r>
            <a:rPr lang="zh-CN" sz="1800" dirty="0" smtClean="0">
              <a:latin typeface="微软雅黑" panose="020B0503020204020204" pitchFamily="34" charset="-122"/>
              <a:ea typeface="微软雅黑" panose="020B0503020204020204" pitchFamily="34" charset="-122"/>
            </a:rPr>
            <a:t>由谷歌和</a:t>
          </a:r>
          <a:r>
            <a:rPr lang="en-US" sz="1800" dirty="0" smtClean="0">
              <a:latin typeface="微软雅黑" panose="020B0503020204020204" pitchFamily="34" charset="-122"/>
              <a:ea typeface="微软雅黑" panose="020B0503020204020204" pitchFamily="34" charset="-122"/>
            </a:rPr>
            <a:t>Opera</a:t>
          </a:r>
          <a:r>
            <a:rPr lang="zh-CN" sz="1800" dirty="0" smtClean="0">
              <a:latin typeface="微软雅黑" panose="020B0503020204020204" pitchFamily="34" charset="-122"/>
              <a:ea typeface="微软雅黑" panose="020B0503020204020204" pitchFamily="34" charset="-122"/>
            </a:rPr>
            <a:t>开发</a:t>
          </a:r>
          <a:endParaRPr lang="zh-CN" altLang="en-US" sz="1800" dirty="0">
            <a:latin typeface="微软雅黑" panose="020B0503020204020204" pitchFamily="34" charset="-122"/>
            <a:ea typeface="微软雅黑" panose="020B0503020204020204" pitchFamily="34" charset="-122"/>
          </a:endParaRPr>
        </a:p>
      </dsp:txBody>
      <dsp:txXfrm>
        <a:off x="439725" y="3301919"/>
        <a:ext cx="5656275" cy="508163"/>
      </dsp:txXfrm>
    </dsp:sp>
    <dsp:sp modelId="{65AF7773-2002-4E2E-9DFD-9ABDF31A7859}">
      <dsp:nvSpPr>
        <dsp:cNvPr id="16" name="椭圆 15"/>
        <dsp:cNvSpPr/>
      </dsp:nvSpPr>
      <dsp:spPr bwMode="white">
        <a:xfrm>
          <a:off x="122123" y="3238398"/>
          <a:ext cx="635203" cy="635203"/>
        </a:xfrm>
        <a:prstGeom prst="ellipse">
          <a:avLst/>
        </a:prstGeom>
      </dsp:spPr>
      <dsp:style>
        <a:lnRef idx="2">
          <a:schemeClr val="accent4">
            <a:hueOff val="1860000"/>
            <a:satOff val="-56470"/>
            <a:lumOff val="18824"/>
            <a:alpha val="100000"/>
          </a:schemeClr>
        </a:lnRef>
        <a:fillRef idx="1">
          <a:schemeClr val="lt1"/>
        </a:fillRef>
        <a:effectRef idx="0">
          <a:scrgbClr r="0" g="0" b="0"/>
        </a:effectRef>
        <a:fontRef idx="minor"/>
      </dsp:style>
      <dsp:txXfrm>
        <a:off x="122123" y="3238398"/>
        <a:ext cx="635203" cy="635203"/>
      </dsp:txXfrm>
    </dsp:sp>
    <dsp:sp modelId="{7D3D83FD-B5B6-4A55-8C22-772926E14CB8}">
      <dsp:nvSpPr>
        <dsp:cNvPr id="3" name="矩形 2" hidden="1"/>
        <dsp:cNvSpPr/>
      </dsp:nvSpPr>
      <dsp:spPr bwMode="white">
        <a:xfrm>
          <a:off x="110373" y="82886"/>
          <a:ext cx="36000" cy="36000"/>
        </a:xfrm>
        <a:prstGeom prst="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110373" y="82886"/>
        <a:ext cx="36000" cy="36000"/>
      </dsp:txXfrm>
    </dsp:sp>
    <dsp:sp modelId="{E53F8F02-62FD-4DD3-BBA9-452C068C0A3B}">
      <dsp:nvSpPr>
        <dsp:cNvPr id="5" name="矩形 4" hidden="1"/>
        <dsp:cNvSpPr/>
      </dsp:nvSpPr>
      <dsp:spPr bwMode="white">
        <a:xfrm>
          <a:off x="910267" y="2014000"/>
          <a:ext cx="36000" cy="36000"/>
        </a:xfrm>
        <a:prstGeom prst="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910267" y="2014000"/>
        <a:ext cx="36000" cy="36000"/>
      </dsp:txXfrm>
    </dsp:sp>
    <dsp:sp modelId="{2F9DEC9B-BFE3-4C81-A851-45D462BC7998}">
      <dsp:nvSpPr>
        <dsp:cNvPr id="6" name="矩形 5" hidden="1"/>
        <dsp:cNvSpPr/>
      </dsp:nvSpPr>
      <dsp:spPr bwMode="white">
        <a:xfrm>
          <a:off x="110373" y="3945114"/>
          <a:ext cx="36000" cy="36000"/>
        </a:xfrm>
        <a:prstGeom prst="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Xfrm>
        <a:off x="110373" y="3945114"/>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AA7B495-6913-40D2-9092-8C6137A94BC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48" name="Rectangle 4"/>
          <p:cNvSpPr>
            <a:spLocks noGrp="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2781935" y="610235"/>
            <a:ext cx="3561080" cy="774065"/>
          </a:xfrm>
          <a:prstGeom prst="rect">
            <a:avLst/>
          </a:prstGeom>
          <a:solidFill>
            <a:srgbClr val="1369B2"/>
          </a:solidFill>
          <a:ln w="28575" cap="flat" cmpd="sng" algn="ctr">
            <a:solidFill>
              <a:srgbClr val="1369B2"/>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p:nvSpPr>
        <p:spPr>
          <a:xfrm>
            <a:off x="0" y="0"/>
            <a:ext cx="9144000" cy="234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3" name="矩形 2"/>
          <p:cNvSpPr>
            <a:spLocks noChangeArrowheads="1"/>
          </p:cNvSpPr>
          <p:nvPr userDrawn="1"/>
        </p:nvSpPr>
        <p:spPr bwMode="auto">
          <a:xfrm>
            <a:off x="0" y="1968500"/>
            <a:ext cx="9142810" cy="2168525"/>
          </a:xfrm>
          <a:prstGeom prst="rect">
            <a:avLst/>
          </a:prstGeom>
          <a:solidFill>
            <a:srgbClr val="064BB2"/>
          </a:solidFill>
          <a:ln>
            <a:noFill/>
          </a:ln>
          <a:effectLst>
            <a:outerShdw blurRad="50800" dist="38100" dir="5400000" algn="t" rotWithShape="0">
              <a:srgbClr val="000000">
                <a:alpha val="0"/>
              </a:srgbClr>
            </a:outerShdw>
          </a:effectLst>
        </p:spPr>
        <p:txBody>
          <a:bodyPr anchor="ctr"/>
          <a:lstStyle/>
          <a:p>
            <a:pPr algn="ctr" eaLnBrk="1" hangingPunct="1">
              <a:defRPr/>
            </a:pPr>
            <a:endParaRPr lang="zh-CN" altLang="en-US" sz="535" dirty="0">
              <a:solidFill>
                <a:schemeClr val="bg1"/>
              </a:solidFill>
              <a:latin typeface="Calibri" panose="020F0502020204030204"/>
              <a:ea typeface="宋体" panose="02010600030101010101" pitchFamily="2" charset="-122"/>
              <a:cs typeface="宋体" panose="02010600030101010101" pitchFamily="2" charset="-122"/>
            </a:endParaRPr>
          </a:p>
        </p:txBody>
      </p:sp>
      <p:pic>
        <p:nvPicPr>
          <p:cNvPr id="4" name="图片 3" descr="AW视觉符号.jpg"/>
          <p:cNvPicPr>
            <a:picLocks noChangeAspect="1"/>
          </p:cNvPicPr>
          <p:nvPr userDrawn="1"/>
        </p:nvPicPr>
        <p:blipFill>
          <a:blip r:embed="rId2" cstate="print"/>
          <a:stretch>
            <a:fillRect/>
          </a:stretch>
        </p:blipFill>
        <p:spPr>
          <a:xfrm>
            <a:off x="151796" y="2246811"/>
            <a:ext cx="3522764" cy="2478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标题 14"/>
          <p:cNvSpPr>
            <a:spLocks noGrp="1"/>
          </p:cNvSpPr>
          <p:nvPr>
            <p:ph type="title"/>
          </p:nvPr>
        </p:nvSpPr>
        <p:spPr>
          <a:xfrm>
            <a:off x="4178105" y="2706149"/>
            <a:ext cx="4683967" cy="692150"/>
          </a:xfrm>
        </p:spPr>
        <p:txBody>
          <a:bodyPr/>
          <a:lstStyle>
            <a:lvl1pPr algn="ctr">
              <a:defRPr sz="2025" b="1" baseline="0">
                <a:solidFill>
                  <a:schemeClr val="bg1"/>
                </a:solidFill>
                <a:latin typeface="Times New Roman" panose="02020603050405020304" pitchFamily="18" charset="0"/>
              </a:defRPr>
            </a:lvl1pPr>
          </a:lstStyle>
          <a:p>
            <a:r>
              <a:rPr lang="zh-CN" altLang="en-US" dirty="0"/>
              <a:t>单击此处编辑母版标题样式</a:t>
            </a:r>
            <a:endParaRPr lang="zh-CN" altLang="en-US" dirty="0"/>
          </a:p>
        </p:txBody>
      </p:sp>
      <p:sp>
        <p:nvSpPr>
          <p:cNvPr id="9" name="日期占位符 29"/>
          <p:cNvSpPr>
            <a:spLocks noGrp="1"/>
          </p:cNvSpPr>
          <p:nvPr>
            <p:ph type="dt" sz="half" idx="10"/>
          </p:nvPr>
        </p:nvSpPr>
        <p:spPr>
          <a:xfrm>
            <a:off x="5497116" y="3659188"/>
            <a:ext cx="1503759" cy="365125"/>
          </a:xfrm>
        </p:spPr>
        <p:txBody>
          <a:bodyPr/>
          <a:lstStyle>
            <a:lvl1pPr algn="r">
              <a:defRPr sz="1350" b="1">
                <a:solidFill>
                  <a:schemeClr val="bg1"/>
                </a:solidFill>
                <a:latin typeface="微软雅黑" panose="020B0503020204020204" pitchFamily="34" charset="-122"/>
                <a:ea typeface="微软雅黑" panose="020B0503020204020204" pitchFamily="34" charset="-122"/>
              </a:defRPr>
            </a:lvl1pPr>
          </a:lstStyle>
          <a:p>
            <a:pPr>
              <a:defRPr/>
            </a:pPr>
            <a:fld id="{C5EFD6F6-2F20-4B1A-A667-B95C1338A7FC}" type="datetime5">
              <a:rPr lang="zh-CN" altLang="en-US"/>
            </a:fld>
            <a:endParaRPr lang="zh-CN" altLang="en-US" dirty="0"/>
          </a:p>
        </p:txBody>
      </p:sp>
      <p:pic>
        <p:nvPicPr>
          <p:cNvPr id="100" name="图片 99"/>
          <p:cNvPicPr/>
          <p:nvPr userDrawn="1"/>
        </p:nvPicPr>
        <p:blipFill>
          <a:blip r:embed="rId3"/>
          <a:srcRect l="10595" t="17492" r="11131" b="19651"/>
          <a:stretch>
            <a:fillRect/>
          </a:stretch>
        </p:blipFill>
        <p:spPr>
          <a:xfrm>
            <a:off x="6903244" y="28575"/>
            <a:ext cx="1618298" cy="1193165"/>
          </a:xfrm>
          <a:prstGeom prst="rect">
            <a:avLst/>
          </a:prstGeom>
          <a:noFill/>
          <a:ln w="9525">
            <a:noFill/>
          </a:ln>
        </p:spPr>
      </p:pic>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1"/>
          <p:cNvSpPr>
            <a:spLocks noChangeArrowheads="1"/>
          </p:cNvSpPr>
          <p:nvPr userDrawn="1"/>
        </p:nvSpPr>
        <p:spPr bwMode="auto">
          <a:xfrm>
            <a:off x="690563" y="220663"/>
            <a:ext cx="785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 </a:t>
            </a:r>
            <a:endParaRPr kumimoji="0" lang="zh-CN" altLang="en-US" sz="3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矩形 4"/>
          <p:cNvSpPr/>
          <p:nvPr userDrawn="1"/>
        </p:nvSpPr>
        <p:spPr>
          <a:xfrm>
            <a:off x="6193155" y="220980"/>
            <a:ext cx="2374265" cy="646430"/>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userDrawn="1"/>
        </p:nvSpPr>
        <p:spPr>
          <a:xfrm>
            <a:off x="433070" y="11430"/>
            <a:ext cx="1243965" cy="101917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矩形 2"/>
          <p:cNvSpPr/>
          <p:nvPr userDrawn="1"/>
        </p:nvSpPr>
        <p:spPr>
          <a:xfrm>
            <a:off x="2289810" y="1889760"/>
            <a:ext cx="4290695" cy="75628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1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1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zh-CN" altLang="en-US"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3" Type="http://schemas.openxmlformats.org/officeDocument/2006/relationships/theme" Target="../theme/theme2.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p:sp>
        <p:nvSpPr>
          <p:cNvPr id="3" name="矩形 2"/>
          <p:cNvSpPr/>
          <p:nvPr userDrawn="1"/>
        </p:nvSpPr>
        <p:spPr>
          <a:xfrm>
            <a:off x="10795" y="5731510"/>
            <a:ext cx="9122410" cy="1134745"/>
          </a:xfrm>
          <a:prstGeom prst="rect">
            <a:avLst/>
          </a:prstGeom>
          <a:solidFill>
            <a:schemeClr val="bg1"/>
          </a:solidFill>
          <a:ln w="2857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675">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07EA62F-7183-44C9-92BF-A0ED2D0FA6CD}"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sldNum="0" hdr="0" ftr="0" dt="0"/>
  <p:txStyles>
    <p:title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28905" indent="-128270" algn="l" defTabSz="514350" rtl="0" eaLnBrk="0" fontAlgn="base" hangingPunct="0">
        <a:lnSpc>
          <a:spcPct val="90000"/>
        </a:lnSpc>
        <a:spcBef>
          <a:spcPct val="113000"/>
        </a:spcBef>
        <a:spcAft>
          <a:spcPct val="0"/>
        </a:spcAft>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0" fontAlgn="base" hangingPunct="0">
        <a:lnSpc>
          <a:spcPct val="90000"/>
        </a:lnSpc>
        <a:spcBef>
          <a:spcPts val="280"/>
        </a:spcBef>
        <a:spcAft>
          <a:spcPct val="0"/>
        </a:spcAft>
        <a:buFont typeface="Arial" panose="020B0604020202020204" pitchFamily="34" charset="0"/>
        <a:buChar char="•"/>
        <a:defRPr kern="1200">
          <a:solidFill>
            <a:schemeClr val="tx1"/>
          </a:solidFill>
          <a:latin typeface="+mn-lt"/>
          <a:ea typeface="+mn-ea"/>
          <a:cs typeface="+mn-cs"/>
        </a:defRPr>
      </a:lvl2pPr>
      <a:lvl3pPr marL="643255" indent="-128270" algn="l" defTabSz="514350" rtl="0" eaLnBrk="0" fontAlgn="base" hangingPunct="0">
        <a:lnSpc>
          <a:spcPct val="90000"/>
        </a:lnSpc>
        <a:spcBef>
          <a:spcPts val="280"/>
        </a:spcBef>
        <a:spcAft>
          <a:spcPct val="0"/>
        </a:spcAft>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0" fontAlgn="base" hangingPunct="0">
        <a:lnSpc>
          <a:spcPct val="90000"/>
        </a:lnSpc>
        <a:spcBef>
          <a:spcPts val="280"/>
        </a:spcBef>
        <a:spcAft>
          <a:spcPct val="0"/>
        </a:spcAft>
        <a:buFont typeface="Arial" panose="020B0604020202020204" pitchFamily="34" charset="0"/>
        <a:buChar char="•"/>
        <a:defRPr sz="975" kern="1200">
          <a:solidFill>
            <a:schemeClr val="tx1"/>
          </a:solidFill>
          <a:latin typeface="+mn-lt"/>
          <a:ea typeface="+mn-ea"/>
          <a:cs typeface="+mn-cs"/>
        </a:defRPr>
      </a:lvl4pPr>
      <a:lvl5pPr marL="1157605" indent="-128270" algn="l" defTabSz="514350" rtl="0" eaLnBrk="0" fontAlgn="base" hangingPunct="0">
        <a:lnSpc>
          <a:spcPct val="90000"/>
        </a:lnSpc>
        <a:spcBef>
          <a:spcPts val="280"/>
        </a:spcBef>
        <a:spcAft>
          <a:spcPct val="0"/>
        </a:spcAft>
        <a:buFont typeface="Arial" panose="020B0604020202020204" pitchFamily="34" charset="0"/>
        <a:buChar char="•"/>
        <a:defRPr sz="97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oleObject" Target="../embeddings/Workbook1.xls"/></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xml"/><Relationship Id="rId2" Type="http://schemas.openxmlformats.org/officeDocument/2006/relationships/slide" Target="slide6.xml"/><Relationship Id="rId1"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4"/>
          <p:cNvSpPr>
            <a:spLocks noGrp="1"/>
          </p:cNvSpPr>
          <p:nvPr>
            <p:ph type="title"/>
          </p:nvPr>
        </p:nvSpPr>
        <p:spPr>
          <a:xfrm>
            <a:off x="4110485" y="3175838"/>
            <a:ext cx="3680817" cy="389335"/>
          </a:xfrm>
        </p:spPr>
        <p:txBody>
          <a:bodyPr/>
          <a:lstStyle/>
          <a:p>
            <a:r>
              <a:rPr lang="zh-CN" altLang="en-US" b="0" dirty="0">
                <a:cs typeface="Times New Roman" panose="02020603050405020304" pitchFamily="18" charset="0"/>
              </a:rPr>
              <a:t> </a:t>
            </a:r>
            <a:r>
              <a:rPr lang="zh-CN" altLang="en-US" b="0" dirty="0">
                <a:cs typeface="Times New Roman" panose="02020603050405020304" pitchFamily="18" charset="0"/>
                <a:sym typeface="+mn-ea"/>
              </a:rPr>
              <a:t>网页设计与制作</a:t>
            </a:r>
            <a:endParaRPr lang="zh-CN" altLang="en-US" b="0" dirty="0">
              <a:cs typeface="Times New Roman" panose="02020603050405020304" pitchFamily="18" charset="0"/>
            </a:endParaRPr>
          </a:p>
        </p:txBody>
      </p:sp>
      <p:sp>
        <p:nvSpPr>
          <p:cNvPr id="11267" name="文本框 2"/>
          <p:cNvSpPr txBox="1">
            <a:spLocks noChangeArrowheads="1"/>
          </p:cNvSpPr>
          <p:nvPr/>
        </p:nvSpPr>
        <p:spPr bwMode="auto">
          <a:xfrm>
            <a:off x="5282952" y="3624989"/>
            <a:ext cx="1335881"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Font typeface="Wingdings" panose="05000000000000000000" pitchFamily="2" charset="2"/>
              <a:buChar char="n"/>
              <a:defRPr kumimoji="1" sz="21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kumimoji="1" sz="29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kumimoji="1" sz="25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ClrTx/>
              <a:buFontTx/>
              <a:buNone/>
            </a:pPr>
            <a:fld id="{2B0DD722-85B7-4A50-9326-EEEA8C816EBC}" type="datetime5">
              <a:rPr kumimoji="0" lang="zh-CN" altLang="en-US" sz="1350" b="1"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fld>
            <a:endParaRPr kumimoji="0" lang="zh-CN" altLang="en-US" sz="135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p:cNvSpPr/>
          <p:nvPr/>
        </p:nvSpPr>
        <p:spPr>
          <a:xfrm>
            <a:off x="3900789" y="3824772"/>
            <a:ext cx="4100210" cy="293370"/>
          </a:xfrm>
          <a:prstGeom prst="rect">
            <a:avLst/>
          </a:prstGeom>
          <a:solidFill>
            <a:srgbClr val="064BB2"/>
          </a:solidFill>
        </p:spPr>
        <p:txBody>
          <a:bodyPr wrap="square" lIns="51435" tIns="25717" rIns="51435" bIns="25717">
            <a:spAutoFit/>
          </a:bodyPr>
          <a:lstStyle/>
          <a:p>
            <a:pPr algn="ctr"/>
            <a:endParaRPr kumimoji="1" lang="zh-CN" altLang="en-US" sz="1575"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5"/>
          <p:cNvSpPr txBox="1"/>
          <p:nvPr/>
        </p:nvSpPr>
        <p:spPr>
          <a:xfrm>
            <a:off x="3352800" y="3175000"/>
            <a:ext cx="3376613" cy="366713"/>
          </a:xfrm>
          <a:prstGeom prst="rect">
            <a:avLst/>
          </a:prstGeom>
          <a:noFill/>
          <a:ln w="9525">
            <a:noFill/>
          </a:ln>
        </p:spPr>
        <p:txBody>
          <a:bodyPr>
            <a:spAutoFit/>
          </a:bodyPr>
          <a:p>
            <a:pPr eaLnBrk="1" hangingPunct="1"/>
            <a:endParaRPr lang="zh-CN" altLang="zh-CN" dirty="0">
              <a:latin typeface="Arial" panose="020B0604020202020204" pitchFamily="34" charset="0"/>
            </a:endParaRPr>
          </a:p>
        </p:txBody>
      </p:sp>
      <p:sp>
        <p:nvSpPr>
          <p:cNvPr id="10243" name="标题 1"/>
          <p:cNvSpPr/>
          <p:nvPr/>
        </p:nvSpPr>
        <p:spPr>
          <a:xfrm>
            <a:off x="174466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22535" name="虚尾箭头 28"/>
          <p:cNvSpPr/>
          <p:nvPr/>
        </p:nvSpPr>
        <p:spPr>
          <a:xfrm rot="5400000">
            <a:off x="4262438" y="4314825"/>
            <a:ext cx="739775" cy="673100"/>
          </a:xfrm>
          <a:custGeom>
            <a:avLst/>
            <a:gdLst>
              <a:gd name="txL" fmla="*/ 3375 w 21600"/>
              <a:gd name="txT" fmla="*/ 5400 h 21600"/>
              <a:gd name="txR" fmla="*/ 16693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1786" y="0"/>
                </a:moveTo>
                <a:lnTo>
                  <a:pt x="11786" y="5400"/>
                </a:lnTo>
                <a:lnTo>
                  <a:pt x="3375" y="5400"/>
                </a:lnTo>
                <a:lnTo>
                  <a:pt x="3375" y="16200"/>
                </a:lnTo>
                <a:lnTo>
                  <a:pt x="11786" y="16200"/>
                </a:lnTo>
                <a:lnTo>
                  <a:pt x="11786" y="21600"/>
                </a:lnTo>
                <a:lnTo>
                  <a:pt x="21600" y="10800"/>
                </a:lnTo>
                <a:lnTo>
                  <a:pt x="1178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ACE6">
              <a:alpha val="100000"/>
            </a:srgbClr>
          </a:solidFill>
          <a:ln w="19050" cap="flat" cmpd="sng">
            <a:solidFill>
              <a:srgbClr val="00ACE6">
                <a:alpha val="100000"/>
              </a:srgbClr>
            </a:solidFill>
            <a:prstDash val="solid"/>
            <a:miter lim="800000"/>
            <a:headEnd type="none" w="med" len="med"/>
            <a:tailEnd type="none" w="med" len="med"/>
          </a:ln>
        </p:spPr>
        <p:txBody>
          <a:bodyPr/>
          <a:p>
            <a:endParaRPr lang="zh-CN" altLang="en-US"/>
          </a:p>
        </p:txBody>
      </p:sp>
      <p:sp>
        <p:nvSpPr>
          <p:cNvPr id="10245" name="Text Box 14"/>
          <p:cNvSpPr txBox="1"/>
          <p:nvPr/>
        </p:nvSpPr>
        <p:spPr>
          <a:xfrm>
            <a:off x="3322638" y="5326063"/>
            <a:ext cx="3001962" cy="365125"/>
          </a:xfrm>
          <a:prstGeom prst="rect">
            <a:avLst/>
          </a:prstGeom>
          <a:noFill/>
          <a:ln w="9525">
            <a:noFill/>
          </a:ln>
        </p:spPr>
        <p:txBody>
          <a:bodyPr>
            <a:spAutoFit/>
          </a:bodyPr>
          <a:p>
            <a:pPr eaLnBrk="1" hangingPunct="1"/>
            <a:endParaRPr lang="zh-CN" altLang="zh-CN" dirty="0">
              <a:latin typeface="Arial" panose="020B0604020202020204" pitchFamily="34" charset="0"/>
            </a:endParaRPr>
          </a:p>
        </p:txBody>
      </p:sp>
      <p:grpSp>
        <p:nvGrpSpPr>
          <p:cNvPr id="2" name="组合 1"/>
          <p:cNvGrpSpPr/>
          <p:nvPr/>
        </p:nvGrpSpPr>
        <p:grpSpPr>
          <a:xfrm>
            <a:off x="93663" y="5119688"/>
            <a:ext cx="8958262" cy="576262"/>
            <a:chOff x="4763" y="4781550"/>
            <a:chExt cx="9164637" cy="576263"/>
          </a:xfrm>
        </p:grpSpPr>
        <p:sp>
          <p:nvSpPr>
            <p:cNvPr id="6157" name="Rectangle 13"/>
            <p:cNvSpPr>
              <a:spLocks noChangeArrowheads="1"/>
            </p:cNvSpPr>
            <p:nvPr/>
          </p:nvSpPr>
          <p:spPr bwMode="auto">
            <a:xfrm>
              <a:off x="4763" y="4781550"/>
              <a:ext cx="9164637" cy="576263"/>
            </a:xfrm>
            <a:prstGeom prst="rect">
              <a:avLst/>
            </a:prstGeom>
            <a:gradFill rotWithShape="0">
              <a:gsLst>
                <a:gs pos="0">
                  <a:schemeClr val="bg1"/>
                </a:gs>
                <a:gs pos="50000">
                  <a:srgbClr val="00ACE6">
                    <a:alpha val="84000"/>
                  </a:srgbClr>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10258" name="Text Box 15"/>
            <p:cNvSpPr txBox="1"/>
            <p:nvPr/>
          </p:nvSpPr>
          <p:spPr>
            <a:xfrm>
              <a:off x="3306763" y="4814888"/>
              <a:ext cx="3140477" cy="523220"/>
            </a:xfrm>
            <a:prstGeom prst="rect">
              <a:avLst/>
            </a:prstGeom>
            <a:noFill/>
            <a:ln w="9525">
              <a:noFill/>
            </a:ln>
          </p:spPr>
          <p:txBody>
            <a:bodyPr wrap="none">
              <a:spAutoFit/>
            </a:bodyPr>
            <a:p>
              <a:pPr eaLnBrk="1" hangingPunct="1"/>
              <a:r>
                <a:rPr lang="zh-CN" altLang="en-US" sz="2800" b="1" dirty="0">
                  <a:solidFill>
                    <a:srgbClr val="FFFF00"/>
                  </a:solidFill>
                  <a:latin typeface="Arial" panose="020B0604020202020204" pitchFamily="34" charset="0"/>
                  <a:ea typeface="黑体" panose="02010609060101010101" pitchFamily="49" charset="-122"/>
                </a:rPr>
                <a:t>网页究竟是什么？</a:t>
              </a:r>
              <a:endParaRPr lang="zh-CN" altLang="en-US" sz="2800" b="1" dirty="0">
                <a:solidFill>
                  <a:srgbClr val="FFFF00"/>
                </a:solidFill>
                <a:latin typeface="Arial" panose="020B0604020202020204" pitchFamily="34" charset="0"/>
                <a:ea typeface="黑体" panose="02010609060101010101" pitchFamily="49" charset="-122"/>
              </a:endParaRPr>
            </a:p>
          </p:txBody>
        </p:sp>
      </p:grpSp>
      <p:sp>
        <p:nvSpPr>
          <p:cNvPr id="10247" name="TextBox 2"/>
          <p:cNvSpPr txBox="1"/>
          <p:nvPr/>
        </p:nvSpPr>
        <p:spPr>
          <a:xfrm>
            <a:off x="3271838" y="3148013"/>
            <a:ext cx="2776537" cy="1076325"/>
          </a:xfrm>
          <a:prstGeom prst="rect">
            <a:avLst/>
          </a:prstGeom>
          <a:noFill/>
          <a:ln w="9525">
            <a:noFill/>
          </a:ln>
        </p:spPr>
        <p:txBody>
          <a:bodyPr>
            <a:spAutoFit/>
          </a:bodyPr>
          <a:p>
            <a:r>
              <a:rPr lang="zh-CN" altLang="en-US" sz="2800" b="1" dirty="0">
                <a:latin typeface="黑体" panose="02010609060101010101" pitchFamily="49" charset="-122"/>
                <a:ea typeface="黑体" panose="02010609060101010101" pitchFamily="49" charset="-122"/>
              </a:rPr>
              <a:t>说到</a:t>
            </a:r>
            <a:r>
              <a:rPr lang="zh-CN" altLang="zh-CN" sz="3600" b="1" dirty="0">
                <a:solidFill>
                  <a:srgbClr val="1369B2"/>
                </a:solidFill>
                <a:latin typeface="黑体" panose="02010609060101010101" pitchFamily="49" charset="-122"/>
                <a:ea typeface="黑体" panose="02010609060101010101" pitchFamily="49" charset="-122"/>
              </a:rPr>
              <a:t>网页</a:t>
            </a:r>
            <a:r>
              <a:rPr lang="zh-CN" altLang="en-US" sz="2800" b="1" dirty="0">
                <a:latin typeface="黑体" panose="02010609060101010101" pitchFamily="49" charset="-122"/>
                <a:ea typeface="黑体" panose="02010609060101010101" pitchFamily="49" charset="-122"/>
              </a:rPr>
              <a:t>，</a:t>
            </a:r>
            <a:r>
              <a:rPr lang="zh-CN" altLang="zh-CN" sz="2800" b="1" dirty="0">
                <a:latin typeface="黑体" panose="02010609060101010101" pitchFamily="49" charset="-122"/>
                <a:ea typeface="黑体" panose="02010609060101010101" pitchFamily="49" charset="-122"/>
              </a:rPr>
              <a:t>其实大家并不陌生</a:t>
            </a:r>
            <a:endParaRPr lang="zh-CN" altLang="en-US" sz="2800" b="1" dirty="0">
              <a:latin typeface="黑体" panose="02010609060101010101" pitchFamily="49" charset="-122"/>
              <a:ea typeface="黑体" panose="02010609060101010101" pitchFamily="49" charset="-122"/>
            </a:endParaRPr>
          </a:p>
        </p:txBody>
      </p:sp>
      <p:grpSp>
        <p:nvGrpSpPr>
          <p:cNvPr id="5" name="组合 4"/>
          <p:cNvGrpSpPr/>
          <p:nvPr/>
        </p:nvGrpSpPr>
        <p:grpSpPr>
          <a:xfrm>
            <a:off x="630238" y="2717800"/>
            <a:ext cx="2035175" cy="1401763"/>
            <a:chOff x="663826" y="2400979"/>
            <a:chExt cx="2035308" cy="1402000"/>
          </a:xfrm>
        </p:grpSpPr>
        <p:pic>
          <p:nvPicPr>
            <p:cNvPr id="6161" name="Picture 17"/>
            <p:cNvPicPr>
              <a:picLocks noChangeAspect="1" noChangeArrowheads="1"/>
            </p:cNvPicPr>
            <p:nvPr/>
          </p:nvPicPr>
          <p:blipFill>
            <a:blip r:embed="rId1"/>
            <a:srcRect/>
            <a:stretch>
              <a:fillRect/>
            </a:stretch>
          </p:blipFill>
          <p:spPr bwMode="auto">
            <a:xfrm>
              <a:off x="663826" y="2400979"/>
              <a:ext cx="2035308" cy="10256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Lst>
          </p:spPr>
        </p:pic>
        <p:sp>
          <p:nvSpPr>
            <p:cNvPr id="10256" name="TextBox 3"/>
            <p:cNvSpPr txBox="1"/>
            <p:nvPr/>
          </p:nvSpPr>
          <p:spPr>
            <a:xfrm>
              <a:off x="1094431" y="3433647"/>
              <a:ext cx="1107996" cy="369332"/>
            </a:xfrm>
            <a:prstGeom prst="rect">
              <a:avLst/>
            </a:prstGeom>
            <a:noFill/>
            <a:ln w="9525">
              <a:noFill/>
            </a:ln>
          </p:spPr>
          <p:txBody>
            <a:bodyPr wrap="none">
              <a:spAutoFit/>
            </a:bodyPr>
            <a:p>
              <a:r>
                <a:rPr lang="zh-CN" altLang="zh-CN" b="1" dirty="0">
                  <a:latin typeface="Arial" panose="020B0604020202020204" pitchFamily="34" charset="0"/>
                </a:rPr>
                <a:t>浏览新闻</a:t>
              </a:r>
              <a:endParaRPr lang="zh-CN" altLang="en-US" b="1" dirty="0">
                <a:latin typeface="Arial" panose="020B0604020202020204" pitchFamily="34" charset="0"/>
              </a:endParaRPr>
            </a:p>
          </p:txBody>
        </p:sp>
      </p:grpSp>
      <p:grpSp>
        <p:nvGrpSpPr>
          <p:cNvPr id="10" name="组合 9"/>
          <p:cNvGrpSpPr/>
          <p:nvPr/>
        </p:nvGrpSpPr>
        <p:grpSpPr>
          <a:xfrm>
            <a:off x="3403600" y="1624013"/>
            <a:ext cx="2252663" cy="1392237"/>
            <a:chOff x="3404218" y="1285155"/>
            <a:chExt cx="2251713" cy="1392469"/>
          </a:xfrm>
        </p:grpSpPr>
        <p:pic>
          <p:nvPicPr>
            <p:cNvPr id="10253" name="Picture 18"/>
            <p:cNvPicPr>
              <a:picLocks noChangeAspect="1"/>
            </p:cNvPicPr>
            <p:nvPr/>
          </p:nvPicPr>
          <p:blipFill>
            <a:blip r:embed="rId2"/>
            <a:stretch>
              <a:fillRect/>
            </a:stretch>
          </p:blipFill>
          <p:spPr>
            <a:xfrm>
              <a:off x="3404218" y="1285155"/>
              <a:ext cx="2251713" cy="1038705"/>
            </a:xfrm>
            <a:prstGeom prst="rect">
              <a:avLst/>
            </a:prstGeom>
            <a:noFill/>
            <a:ln w="28575">
              <a:noFill/>
            </a:ln>
            <a:effectLst>
              <a:outerShdw dist="35921" dir="2699999" algn="ctr" rotWithShape="0">
                <a:schemeClr val="bg2"/>
              </a:outerShdw>
            </a:effectLst>
          </p:spPr>
        </p:pic>
        <p:sp>
          <p:nvSpPr>
            <p:cNvPr id="10254" name="TextBox 5"/>
            <p:cNvSpPr txBox="1"/>
            <p:nvPr/>
          </p:nvSpPr>
          <p:spPr>
            <a:xfrm>
              <a:off x="4021159" y="2308292"/>
              <a:ext cx="1114408" cy="369332"/>
            </a:xfrm>
            <a:prstGeom prst="rect">
              <a:avLst/>
            </a:prstGeom>
            <a:noFill/>
            <a:ln w="9525">
              <a:noFill/>
            </a:ln>
          </p:spPr>
          <p:txBody>
            <a:bodyPr wrap="none">
              <a:spAutoFit/>
            </a:bodyPr>
            <a:p>
              <a:r>
                <a:rPr lang="zh-CN" altLang="zh-CN" b="1" dirty="0">
                  <a:latin typeface="Arial" panose="020B0604020202020204" pitchFamily="34" charset="0"/>
                </a:rPr>
                <a:t>查询信息</a:t>
              </a:r>
              <a:endParaRPr lang="zh-CN" altLang="en-US" b="1" dirty="0">
                <a:latin typeface="Arial" panose="020B0604020202020204" pitchFamily="34" charset="0"/>
              </a:endParaRPr>
            </a:p>
          </p:txBody>
        </p:sp>
      </p:grpSp>
      <p:grpSp>
        <p:nvGrpSpPr>
          <p:cNvPr id="9" name="组合 8"/>
          <p:cNvGrpSpPr/>
          <p:nvPr/>
        </p:nvGrpSpPr>
        <p:grpSpPr>
          <a:xfrm>
            <a:off x="6610350" y="2662238"/>
            <a:ext cx="1828800" cy="1609725"/>
            <a:chOff x="6599317" y="2323859"/>
            <a:chExt cx="1829304" cy="1610581"/>
          </a:xfrm>
        </p:grpSpPr>
        <p:pic>
          <p:nvPicPr>
            <p:cNvPr id="10251" name="Picture 19"/>
            <p:cNvPicPr>
              <a:picLocks noChangeAspect="1"/>
            </p:cNvPicPr>
            <p:nvPr/>
          </p:nvPicPr>
          <p:blipFill>
            <a:blip r:embed="rId3"/>
            <a:stretch>
              <a:fillRect/>
            </a:stretch>
          </p:blipFill>
          <p:spPr>
            <a:xfrm>
              <a:off x="6599317" y="2323859"/>
              <a:ext cx="1829304" cy="1272419"/>
            </a:xfrm>
            <a:prstGeom prst="rect">
              <a:avLst/>
            </a:prstGeom>
            <a:noFill/>
            <a:ln w="28575">
              <a:noFill/>
            </a:ln>
            <a:effectLst>
              <a:outerShdw dist="35921" dir="2699999" algn="ctr" rotWithShape="0">
                <a:schemeClr val="bg2"/>
              </a:outerShdw>
            </a:effectLst>
          </p:spPr>
        </p:pic>
        <p:sp>
          <p:nvSpPr>
            <p:cNvPr id="10252" name="TextBox 7"/>
            <p:cNvSpPr txBox="1"/>
            <p:nvPr/>
          </p:nvSpPr>
          <p:spPr>
            <a:xfrm>
              <a:off x="7017744" y="3565108"/>
              <a:ext cx="1107996" cy="369332"/>
            </a:xfrm>
            <a:prstGeom prst="rect">
              <a:avLst/>
            </a:prstGeom>
            <a:noFill/>
            <a:ln w="9525">
              <a:noFill/>
            </a:ln>
          </p:spPr>
          <p:txBody>
            <a:bodyPr wrap="none">
              <a:spAutoFit/>
            </a:bodyPr>
            <a:p>
              <a:r>
                <a:rPr lang="zh-CN" altLang="en-US" b="1" dirty="0">
                  <a:latin typeface="Arial" panose="020B0604020202020204" pitchFamily="34" charset="0"/>
                </a:rPr>
                <a:t>网上购物</a:t>
              </a:r>
              <a:endParaRPr lang="zh-CN" altLang="en-US" b="1"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2535"/>
                                        </p:tgtEl>
                                        <p:attrNameLst>
                                          <p:attrName>style.visibility</p:attrName>
                                        </p:attrNameLst>
                                      </p:cBhvr>
                                      <p:to>
                                        <p:strVal val="visible"/>
                                      </p:to>
                                    </p:set>
                                    <p:animEffect transition="in" filter="wipe(up)">
                                      <p:cBhvr>
                                        <p:cTn id="20" dur="500"/>
                                        <p:tgtEl>
                                          <p:spTgt spid="225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24580" name="Text Box 6"/>
          <p:cNvSpPr txBox="1">
            <a:spLocks noChangeArrowheads="1"/>
          </p:cNvSpPr>
          <p:nvPr/>
        </p:nvSpPr>
        <p:spPr bwMode="auto">
          <a:xfrm>
            <a:off x="2703513" y="2006600"/>
            <a:ext cx="5432425" cy="2124075"/>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网页</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可以看做承载各种网站应用和信息的容器，所有可视化的内容都会通过网页展示给用户。</a:t>
            </a:r>
            <a:endParaRPr kumimoji="0" lang="zh-CN" altLang="en-US" sz="1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bwMode="auto">
          <a:xfrm>
            <a:off x="22578" y="4538131"/>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2725738" y="4716463"/>
            <a:ext cx="5329237" cy="581025"/>
          </a:xfrm>
          <a:prstGeom prst="rect">
            <a:avLst/>
          </a:prstGeom>
          <a:noFill/>
          <a:ln w="9525">
            <a:noFill/>
          </a:ln>
        </p:spPr>
        <p:txBody>
          <a:bodyPr>
            <a:spAutoFit/>
          </a:bodyPr>
          <a:p>
            <a:pPr>
              <a:lnSpc>
                <a:spcPct val="150000"/>
              </a:lnSpc>
            </a:pPr>
            <a:r>
              <a:rPr lang="zh-CN" altLang="zh-CN" sz="2400" b="1" dirty="0">
                <a:latin typeface="微软雅黑" panose="020B0503020204020204" pitchFamily="34" charset="-122"/>
                <a:ea typeface="微软雅黑" panose="020B0503020204020204" pitchFamily="34" charset="-122"/>
              </a:rPr>
              <a:t>本节将详细介绍和网页相关的概念。</a:t>
            </a:r>
            <a:endParaRPr lang="zh-CN" altLang="en-US" sz="2400" b="1" dirty="0">
              <a:latin typeface="微软雅黑" panose="020B0503020204020204" pitchFamily="34" charset="-122"/>
              <a:ea typeface="微软雅黑" panose="020B0503020204020204" pitchFamily="34" charset="-122"/>
            </a:endParaRPr>
          </a:p>
        </p:txBody>
      </p:sp>
      <p:pic>
        <p:nvPicPr>
          <p:cNvPr id="24581"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65418"/>
            <a:ext cx="3649663"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4581"/>
                                        </p:tgtEl>
                                      </p:cBhvr>
                                    </p:animEffect>
                                    <p:animScale>
                                      <p:cBhvr>
                                        <p:cTn id="7" dur="250" autoRev="1" fill="hold"/>
                                        <p:tgtEl>
                                          <p:spTgt spid="24581"/>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wipe(left)">
                                      <p:cBhvr>
                                        <p:cTn id="11" dur="1000"/>
                                        <p:tgtEl>
                                          <p:spTgt spid="245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2"/>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230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7" name="矩形 6"/>
            <p:cNvSpPr/>
            <p:nvPr/>
          </p:nvSpPr>
          <p:spPr>
            <a:xfrm>
              <a:off x="1755775" y="1142602"/>
              <a:ext cx="25066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认识网页</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2291"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229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pic>
        <p:nvPicPr>
          <p:cNvPr id="16" name="图片 15"/>
          <p:cNvPicPr>
            <a:picLocks noChangeAspect="1"/>
          </p:cNvPicPr>
          <p:nvPr/>
        </p:nvPicPr>
        <p:blipFill>
          <a:blip r:embed="rId2"/>
          <a:stretch>
            <a:fillRect/>
          </a:stretch>
        </p:blipFill>
        <p:spPr>
          <a:xfrm>
            <a:off x="681038" y="2173288"/>
            <a:ext cx="5275262" cy="3054350"/>
          </a:xfrm>
          <a:prstGeom prst="rect">
            <a:avLst/>
          </a:prstGeom>
          <a:noFill/>
          <a:ln w="9525">
            <a:noFill/>
          </a:ln>
        </p:spPr>
      </p:pic>
      <p:grpSp>
        <p:nvGrpSpPr>
          <p:cNvPr id="3" name="组合 2"/>
          <p:cNvGrpSpPr/>
          <p:nvPr/>
        </p:nvGrpSpPr>
        <p:grpSpPr>
          <a:xfrm>
            <a:off x="4572000" y="3691573"/>
            <a:ext cx="3933825" cy="2181225"/>
            <a:chOff x="4571999" y="3691042"/>
            <a:chExt cx="3933429" cy="2181577"/>
          </a:xfrm>
        </p:grpSpPr>
        <p:sp>
          <p:nvSpPr>
            <p:cNvPr id="2" name="圆角矩形标注 1"/>
            <p:cNvSpPr/>
            <p:nvPr/>
          </p:nvSpPr>
          <p:spPr bwMode="auto">
            <a:xfrm rot="16200000" flipV="1">
              <a:off x="5447925" y="2815116"/>
              <a:ext cx="2181577" cy="3933429"/>
            </a:xfrm>
            <a:prstGeom prst="wedgeRoundRectCallout">
              <a:avLst/>
            </a:prstGeom>
            <a:solidFill>
              <a:schemeClr val="bg1"/>
            </a:solidFill>
            <a:ln w="28575" cap="flat" cmpd="sng" algn="ctr">
              <a:solidFill>
                <a:schemeClr val="bg1">
                  <a:lumMod val="8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6" name="矩形 29"/>
            <p:cNvSpPr/>
            <p:nvPr/>
          </p:nvSpPr>
          <p:spPr>
            <a:xfrm>
              <a:off x="4745567" y="3913913"/>
              <a:ext cx="3495322" cy="1526187"/>
            </a:xfrm>
            <a:prstGeom prst="rect">
              <a:avLst/>
            </a:prstGeom>
            <a:noFill/>
            <a:ln w="9525">
              <a:noFill/>
            </a:ln>
          </p:spPr>
          <p:txBody>
            <a:bodyPr>
              <a:spAutoFit/>
            </a:bodyPr>
            <a:p>
              <a:pPr algn="just"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网页主要由文字、图像和超链接（超链接为单击可以跳转的网页元素）等元素构成。当然除了这些元素，网页中还可以包含音频、视频以及动画等。</a:t>
              </a:r>
              <a:endParaRPr lang="zh-CN" altLang="zh-CN" sz="16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stretch>
            <a:fillRect/>
          </a:stretch>
        </p:blipFill>
        <p:spPr>
          <a:xfrm>
            <a:off x="492125" y="2209800"/>
            <a:ext cx="5273675" cy="2979738"/>
          </a:xfrm>
          <a:prstGeom prst="rect">
            <a:avLst/>
          </a:prstGeom>
          <a:noFill/>
          <a:ln w="9525">
            <a:noFill/>
          </a:ln>
        </p:spPr>
      </p:pic>
      <p:grpSp>
        <p:nvGrpSpPr>
          <p:cNvPr id="13315" name="组合 2"/>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3324" name="Picture 2" descr="C:\Documents and Settings\Administrator\桌面\小人.png"/>
            <p:cNvPicPr>
              <a:picLocks noChangeAspect="1"/>
            </p:cNvPicPr>
            <p:nvPr/>
          </p:nvPicPr>
          <p:blipFill>
            <a:blip r:embed="rId2"/>
            <a:stretch>
              <a:fillRect/>
            </a:stretch>
          </p:blipFill>
          <p:spPr>
            <a:xfrm>
              <a:off x="492125" y="969963"/>
              <a:ext cx="1323975" cy="1028700"/>
            </a:xfrm>
            <a:prstGeom prst="rect">
              <a:avLst/>
            </a:prstGeom>
            <a:noFill/>
            <a:ln w="9525">
              <a:noFill/>
            </a:ln>
          </p:spPr>
        </p:pic>
        <p:sp>
          <p:nvSpPr>
            <p:cNvPr id="7" name="矩形 6"/>
            <p:cNvSpPr/>
            <p:nvPr/>
          </p:nvSpPr>
          <p:spPr>
            <a:xfrm>
              <a:off x="1755775" y="1142602"/>
              <a:ext cx="25066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认识网页</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3316"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331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grpSp>
        <p:nvGrpSpPr>
          <p:cNvPr id="3" name="组合 2"/>
          <p:cNvGrpSpPr/>
          <p:nvPr/>
        </p:nvGrpSpPr>
        <p:grpSpPr>
          <a:xfrm>
            <a:off x="4572000" y="3719513"/>
            <a:ext cx="3933825" cy="2181225"/>
            <a:chOff x="4571998" y="3719179"/>
            <a:chExt cx="3933429" cy="2181577"/>
          </a:xfrm>
        </p:grpSpPr>
        <p:sp>
          <p:nvSpPr>
            <p:cNvPr id="2" name="圆角矩形标注 1"/>
            <p:cNvSpPr/>
            <p:nvPr/>
          </p:nvSpPr>
          <p:spPr bwMode="auto">
            <a:xfrm rot="16200000" flipV="1">
              <a:off x="5447924" y="2843253"/>
              <a:ext cx="2181577" cy="3933429"/>
            </a:xfrm>
            <a:prstGeom prst="wedgeRoundRectCallout">
              <a:avLst/>
            </a:prstGeom>
            <a:solidFill>
              <a:schemeClr val="bg1"/>
            </a:solidFill>
            <a:ln w="28575" cap="flat" cmpd="sng" algn="ctr">
              <a:solidFill>
                <a:schemeClr val="bg1">
                  <a:lumMod val="8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20" name="矩形 29"/>
            <p:cNvSpPr/>
            <p:nvPr/>
          </p:nvSpPr>
          <p:spPr>
            <a:xfrm>
              <a:off x="4745567" y="3857468"/>
              <a:ext cx="3495322" cy="1895519"/>
            </a:xfrm>
            <a:prstGeom prst="rect">
              <a:avLst/>
            </a:prstGeom>
            <a:noFill/>
            <a:ln w="9525">
              <a:noFill/>
            </a:ln>
          </p:spPr>
          <p:txBody>
            <a:bodyPr>
              <a:spAutoFit/>
            </a:bodyPr>
            <a:p>
              <a:pPr algn="just"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淘宝网首页的源代码，这是一个纯文本文件，仅包含一些特殊的符号和文本。而我们浏览网页时看到的图片、视频等，正是这些特殊的符号和文本组成的代码被浏览器渲染之后的结果。</a:t>
              </a:r>
              <a:endParaRPr lang="zh-CN" altLang="zh-CN" sz="16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组合 2"/>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435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7" name="矩形 6"/>
            <p:cNvSpPr/>
            <p:nvPr/>
          </p:nvSpPr>
          <p:spPr>
            <a:xfrm>
              <a:off x="1755775" y="1142602"/>
              <a:ext cx="2506663"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1.1.1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认识网页</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4339"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sp>
        <p:nvSpPr>
          <p:cNvPr id="1434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10" name="圆角矩形 9"/>
          <p:cNvSpPr/>
          <p:nvPr/>
        </p:nvSpPr>
        <p:spPr bwMode="auto">
          <a:xfrm>
            <a:off x="1073150" y="2155825"/>
            <a:ext cx="3408363" cy="3883025"/>
          </a:xfrm>
          <a:prstGeom prst="roundRect">
            <a:avLst/>
          </a:prstGeom>
          <a:solidFill>
            <a:schemeClr val="bg1">
              <a:lumMod val="95000"/>
            </a:schemeClr>
          </a:solidFill>
          <a:ln w="28575" cap="flat" cmpd="sng" algn="ctr">
            <a:solidFill>
              <a:schemeClr val="bg1">
                <a:lumMod val="8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圆角矩形 10"/>
          <p:cNvSpPr/>
          <p:nvPr/>
        </p:nvSpPr>
        <p:spPr bwMode="auto">
          <a:xfrm>
            <a:off x="4572000" y="2155825"/>
            <a:ext cx="3409950" cy="3883025"/>
          </a:xfrm>
          <a:prstGeom prst="roundRect">
            <a:avLst/>
          </a:prstGeom>
          <a:solidFill>
            <a:schemeClr val="bg1">
              <a:lumMod val="95000"/>
            </a:schemeClr>
          </a:solidFill>
          <a:ln w="28575" cap="flat" cmpd="sng" algn="ctr">
            <a:solidFill>
              <a:schemeClr val="bg1">
                <a:lumMod val="8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3" name="矩形 29"/>
          <p:cNvSpPr/>
          <p:nvPr/>
        </p:nvSpPr>
        <p:spPr>
          <a:xfrm>
            <a:off x="1257300" y="3179763"/>
            <a:ext cx="2978150" cy="2308225"/>
          </a:xfrm>
          <a:prstGeom prst="rect">
            <a:avLst/>
          </a:prstGeom>
          <a:noFill/>
          <a:ln w="9525">
            <a:noFill/>
          </a:ln>
        </p:spPr>
        <p:txBody>
          <a:bodyPr>
            <a:spAutoFit/>
          </a:bodyPr>
          <a:p>
            <a:pPr marL="285750" indent="-285750" algn="just" eaLnBrk="1" latinLnBrk="1" hangingPunct="1">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用户无论何时何地访问，网页都会显示固定的信息，除非网页源代码被重新修改上传。</a:t>
            </a:r>
            <a:endParaRPr lang="en-US" altLang="zh-CN" sz="1600" dirty="0">
              <a:latin typeface="微软雅黑" panose="020B0503020204020204" pitchFamily="34" charset="-122"/>
              <a:ea typeface="微软雅黑" panose="020B0503020204020204" pitchFamily="34" charset="-122"/>
            </a:endParaRPr>
          </a:p>
          <a:p>
            <a:pPr marL="285750" indent="-285750" algn="just" eaLnBrk="1" latinLnBrk="1" hangingPunct="1">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静态网页更新不方便，但是访问速度快。</a:t>
            </a:r>
            <a:endParaRPr lang="zh-CN" altLang="zh-CN" sz="1600" dirty="0">
              <a:latin typeface="微软雅黑" panose="020B0503020204020204" pitchFamily="34" charset="-122"/>
              <a:ea typeface="微软雅黑" panose="020B0503020204020204" pitchFamily="34" charset="-122"/>
            </a:endParaRPr>
          </a:p>
        </p:txBody>
      </p:sp>
      <p:sp>
        <p:nvSpPr>
          <p:cNvPr id="13" name="矩形 12"/>
          <p:cNvSpPr/>
          <p:nvPr/>
        </p:nvSpPr>
        <p:spPr bwMode="auto">
          <a:xfrm>
            <a:off x="2017713" y="2559050"/>
            <a:ext cx="1519238"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静态网页</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bwMode="auto">
          <a:xfrm>
            <a:off x="5561013" y="2559050"/>
            <a:ext cx="15176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动态网页</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
        <p:nvSpPr>
          <p:cNvPr id="14346" name="矩形 29"/>
          <p:cNvSpPr/>
          <p:nvPr/>
        </p:nvSpPr>
        <p:spPr>
          <a:xfrm>
            <a:off x="4787900" y="3179763"/>
            <a:ext cx="2978150" cy="1527175"/>
          </a:xfrm>
          <a:prstGeom prst="rect">
            <a:avLst/>
          </a:prstGeom>
          <a:noFill/>
          <a:ln w="9525">
            <a:noFill/>
          </a:ln>
        </p:spPr>
        <p:txBody>
          <a:bodyPr>
            <a:spAutoFit/>
          </a:bodyPr>
          <a:p>
            <a:pPr marL="285750" indent="-285750" algn="just" eaLnBrk="1" latinLnBrk="1" hangingPunct="1">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显示的内容则会随着用户操作和时间的不同而变化。</a:t>
            </a:r>
            <a:endParaRPr lang="zh-CN" altLang="en-US" sz="1600" dirty="0">
              <a:latin typeface="微软雅黑" panose="020B0503020204020204" pitchFamily="34" charset="-122"/>
              <a:ea typeface="微软雅黑" panose="020B0503020204020204" pitchFamily="34" charset="-122"/>
            </a:endParaRPr>
          </a:p>
          <a:p>
            <a:pPr marL="285750" indent="-285750" algn="just" eaLnBrk="1" latinLnBrk="1" hangingPunct="1">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动态网页可以和服务器数据库进行实时的数据交换。</a:t>
            </a:r>
            <a:endParaRPr lang="zh-CN" altLang="zh-CN" sz="16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900170" y="1791970"/>
            <a:ext cx="1479550" cy="1358265"/>
            <a:chOff x="3040501" y="2995512"/>
            <a:chExt cx="2007151" cy="1679918"/>
          </a:xfrm>
        </p:grpSpPr>
        <p:sp>
          <p:nvSpPr>
            <p:cNvPr id="17" name="六边形 16"/>
            <p:cNvSpPr/>
            <p:nvPr/>
          </p:nvSpPr>
          <p:spPr bwMode="auto">
            <a:xfrm>
              <a:off x="3040501" y="2995512"/>
              <a:ext cx="2007151" cy="1679918"/>
            </a:xfrm>
            <a:prstGeom prst="hexagon">
              <a:avLst/>
            </a:prstGeom>
            <a:solidFill>
              <a:srgbClr val="0070C0"/>
            </a:solidFill>
            <a:ln w="28575" cap="flat" cmpd="sng" algn="ctr">
              <a:solidFill>
                <a:schemeClr val="bg1">
                  <a:lumMod val="8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bwMode="auto">
            <a:xfrm>
              <a:off x="3433738" y="3289019"/>
              <a:ext cx="1365399" cy="117884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静动</a:t>
              </a:r>
              <a:endParaRPr kumimoji="0" lang="en-US" altLang="zh-CN" sz="2800" b="1" i="0" u="none" strike="noStrike" kern="1200" cap="none" spc="2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混合</a:t>
              </a:r>
              <a:endParaRPr kumimoji="0" lang="en-US" altLang="zh-CN" sz="2800" b="1" i="0" u="none" strike="noStrike" kern="1200" cap="none" spc="2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539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317500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1.1.2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网页名词解释</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536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graphicFrame>
        <p:nvGraphicFramePr>
          <p:cNvPr id="9" name="表格 8"/>
          <p:cNvGraphicFramePr>
            <a:graphicFrameLocks noGrp="1"/>
          </p:cNvGraphicFramePr>
          <p:nvPr/>
        </p:nvGraphicFramePr>
        <p:xfrm>
          <a:off x="946150" y="2135188"/>
          <a:ext cx="7432675" cy="3857625"/>
        </p:xfrm>
        <a:graphic>
          <a:graphicData uri="http://schemas.openxmlformats.org/drawingml/2006/table">
            <a:tbl>
              <a:tblPr firstRow="1" bandRow="1">
                <a:tableStyleId>{00A15C55-8517-42AA-B614-E9B94910E393}</a:tableStyleId>
              </a:tblPr>
              <a:tblGrid>
                <a:gridCol w="1520305"/>
                <a:gridCol w="5912370"/>
              </a:tblGrid>
              <a:tr h="401733">
                <a:tc>
                  <a:txBody>
                    <a:bodyPr/>
                    <a:lstStyle/>
                    <a:p>
                      <a:pPr algn="ctr"/>
                      <a:r>
                        <a:rPr lang="zh-CN" altLang="en-US" sz="1800" dirty="0" smtClean="0"/>
                        <a:t>名词</a:t>
                      </a:r>
                      <a:endParaRPr lang="zh-CN" altLang="en-US" sz="1800" b="1" dirty="0">
                        <a:solidFill>
                          <a:schemeClr val="tx1"/>
                        </a:solidFill>
                      </a:endParaRPr>
                    </a:p>
                  </a:txBody>
                  <a:tcPr marL="91439" marR="91439" marT="45731" marB="45731" anchor="ctr"/>
                </a:tc>
                <a:tc>
                  <a:txBody>
                    <a:bodyPr/>
                    <a:lstStyle/>
                    <a:p>
                      <a:pPr algn="ctr"/>
                      <a:r>
                        <a:rPr lang="zh-CN" altLang="en-US" sz="1800" dirty="0" smtClean="0"/>
                        <a:t>名词释义</a:t>
                      </a:r>
                      <a:endParaRPr lang="zh-CN" altLang="en-US" sz="1800" b="1" dirty="0">
                        <a:solidFill>
                          <a:schemeClr val="tx1"/>
                        </a:solidFill>
                      </a:endParaRPr>
                    </a:p>
                  </a:txBody>
                  <a:tcPr marL="91439" marR="91439" marT="45731" marB="45731" anchor="ctr"/>
                </a:tc>
              </a:tr>
              <a:tr h="401733">
                <a:tc>
                  <a:txBody>
                    <a:bodyPr/>
                    <a:lstStyle/>
                    <a:p>
                      <a:r>
                        <a:rPr lang="en-US" altLang="zh-CN" sz="1600" kern="1200" dirty="0" smtClean="0">
                          <a:effectLst/>
                        </a:rPr>
                        <a:t>Internet</a:t>
                      </a:r>
                      <a:r>
                        <a:rPr lang="zh-CN" altLang="zh-CN" sz="1600" kern="1200" dirty="0" smtClean="0">
                          <a:effectLst/>
                        </a:rPr>
                        <a:t>网络</a:t>
                      </a:r>
                      <a:endParaRPr lang="zh-CN" altLang="en-US" sz="1600" b="0" dirty="0"/>
                    </a:p>
                  </a:txBody>
                  <a:tcPr marL="91439" marR="91439" marT="45731" marB="45731" anchor="ctr"/>
                </a:tc>
                <a:tc>
                  <a:txBody>
                    <a:bodyPr/>
                    <a:lstStyle/>
                    <a:p>
                      <a:pPr algn="ctr"/>
                      <a:r>
                        <a:rPr lang="zh-CN" altLang="zh-CN" sz="1200" kern="1200" dirty="0" smtClean="0">
                          <a:effectLst/>
                        </a:rPr>
                        <a:t>就是通常所说的互联网，是由一些使用公用语言互相通信的计算机连接而成的网络</a:t>
                      </a:r>
                      <a:r>
                        <a:rPr lang="zh-CN" altLang="en-US" sz="1200" kern="1200" dirty="0" smtClean="0">
                          <a:effectLst/>
                        </a:rPr>
                        <a:t>。</a:t>
                      </a:r>
                      <a:endParaRPr lang="zh-CN" altLang="en-US" sz="1200" dirty="0"/>
                    </a:p>
                  </a:txBody>
                  <a:tcPr marL="91439" marR="91439" marT="45731" marB="45731" anchor="ctr"/>
                </a:tc>
              </a:tr>
              <a:tr h="457315">
                <a:tc>
                  <a:txBody>
                    <a:bodyPr/>
                    <a:lstStyle/>
                    <a:p>
                      <a:r>
                        <a:rPr lang="en-US" altLang="zh-CN" sz="1600" kern="1200" dirty="0" smtClean="0">
                          <a:effectLst/>
                        </a:rPr>
                        <a:t>WWW</a:t>
                      </a:r>
                      <a:endParaRPr lang="zh-CN" altLang="en-US" sz="1600" b="0" dirty="0"/>
                    </a:p>
                  </a:txBody>
                  <a:tcPr marL="91439" marR="91439" marT="45731" marB="45731" anchor="ctr"/>
                </a:tc>
                <a:tc>
                  <a:txBody>
                    <a:bodyPr/>
                    <a:lstStyle/>
                    <a:p>
                      <a:r>
                        <a:rPr lang="en-US" altLang="zh-CN" sz="1200" kern="1200" dirty="0" smtClean="0">
                          <a:effectLst/>
                        </a:rPr>
                        <a:t>WWW</a:t>
                      </a:r>
                      <a:r>
                        <a:rPr lang="zh-CN" altLang="zh-CN" sz="1200" kern="1200" dirty="0" smtClean="0">
                          <a:effectLst/>
                        </a:rPr>
                        <a:t>（英文</a:t>
                      </a:r>
                      <a:r>
                        <a:rPr lang="en-US" altLang="zh-CN" sz="1200" kern="1200" dirty="0" smtClean="0">
                          <a:effectLst/>
                        </a:rPr>
                        <a:t>World Wide Web</a:t>
                      </a:r>
                      <a:r>
                        <a:rPr lang="zh-CN" altLang="zh-CN" sz="1200" kern="1200" dirty="0" smtClean="0">
                          <a:effectLst/>
                        </a:rPr>
                        <a:t>的缩写）中文译为“万维网”是</a:t>
                      </a:r>
                      <a:r>
                        <a:rPr lang="en-US" altLang="zh-CN" sz="1200" kern="1200" dirty="0" err="1" smtClean="0">
                          <a:effectLst/>
                        </a:rPr>
                        <a:t>Intertnet</a:t>
                      </a:r>
                      <a:r>
                        <a:rPr lang="zh-CN" altLang="zh-CN" sz="1200" kern="1200" dirty="0" smtClean="0">
                          <a:effectLst/>
                        </a:rPr>
                        <a:t>提供的一种网页浏览服务</a:t>
                      </a:r>
                      <a:r>
                        <a:rPr lang="zh-CN" altLang="en-US" sz="1200" kern="1200" dirty="0" smtClean="0">
                          <a:effectLst/>
                        </a:rPr>
                        <a:t>。</a:t>
                      </a:r>
                      <a:endParaRPr lang="zh-CN" altLang="en-US" sz="1200" dirty="0"/>
                    </a:p>
                  </a:txBody>
                  <a:tcPr marL="91439" marR="91439" marT="45731" marB="45731" anchor="ctr"/>
                </a:tc>
              </a:tr>
              <a:tr h="457315">
                <a:tc>
                  <a:txBody>
                    <a:bodyPr/>
                    <a:lstStyle/>
                    <a:p>
                      <a:r>
                        <a:rPr lang="en-US" altLang="zh-CN" sz="1600" kern="1200" dirty="0" smtClean="0">
                          <a:effectLst/>
                        </a:rPr>
                        <a:t>URL</a:t>
                      </a:r>
                      <a:endParaRPr lang="zh-CN" altLang="en-US" sz="1600" b="0" dirty="0"/>
                    </a:p>
                  </a:txBody>
                  <a:tcPr marL="91439" marR="91439" marT="45731" marB="45731" anchor="ctr"/>
                </a:tc>
                <a:tc>
                  <a:txBody>
                    <a:bodyPr/>
                    <a:lstStyle/>
                    <a:p>
                      <a:r>
                        <a:rPr lang="en-US" altLang="zh-CN" sz="1200" kern="1200" dirty="0" smtClean="0">
                          <a:effectLst/>
                        </a:rPr>
                        <a:t>URL</a:t>
                      </a:r>
                      <a:r>
                        <a:rPr lang="zh-CN" altLang="zh-CN" sz="1200" kern="1200" dirty="0" smtClean="0">
                          <a:effectLst/>
                        </a:rPr>
                        <a:t>（英文</a:t>
                      </a:r>
                      <a:r>
                        <a:rPr lang="en-US" altLang="zh-CN" sz="1200" kern="1200" dirty="0" smtClean="0">
                          <a:effectLst/>
                        </a:rPr>
                        <a:t>Uniform Resource Locator</a:t>
                      </a:r>
                      <a:r>
                        <a:rPr lang="zh-CN" altLang="zh-CN" sz="1200" kern="1200" dirty="0" smtClean="0">
                          <a:effectLst/>
                        </a:rPr>
                        <a:t>的缩写）中文译为“统一资源定位符”</a:t>
                      </a:r>
                      <a:r>
                        <a:rPr lang="en-US" altLang="zh-CN" sz="1200" kern="1200" dirty="0" smtClean="0">
                          <a:effectLst/>
                        </a:rPr>
                        <a:t> URL</a:t>
                      </a:r>
                      <a:r>
                        <a:rPr lang="zh-CN" altLang="zh-CN" sz="1200" kern="1200" dirty="0" smtClean="0">
                          <a:effectLst/>
                        </a:rPr>
                        <a:t>其实就是</a:t>
                      </a:r>
                      <a:r>
                        <a:rPr lang="en-US" altLang="zh-CN" sz="1200" kern="1200" dirty="0" smtClean="0">
                          <a:effectLst/>
                        </a:rPr>
                        <a:t>Web</a:t>
                      </a:r>
                      <a:r>
                        <a:rPr lang="zh-CN" altLang="zh-CN" sz="1200" kern="1200" dirty="0" smtClean="0">
                          <a:effectLst/>
                        </a:rPr>
                        <a:t>地址，俗称“网址”</a:t>
                      </a:r>
                      <a:r>
                        <a:rPr lang="zh-CN" altLang="en-US" sz="1200" kern="1200" dirty="0" smtClean="0">
                          <a:effectLst/>
                        </a:rPr>
                        <a:t>。</a:t>
                      </a:r>
                      <a:endParaRPr lang="zh-CN" altLang="en-US" sz="1200" dirty="0">
                        <a:solidFill>
                          <a:srgbClr val="00ACE6"/>
                        </a:solidFill>
                      </a:endParaRPr>
                    </a:p>
                  </a:txBody>
                  <a:tcPr marL="91439" marR="91439" marT="45731" marB="45731" anchor="ctr"/>
                </a:tc>
              </a:tr>
              <a:tr h="401733">
                <a:tc>
                  <a:txBody>
                    <a:bodyPr/>
                    <a:lstStyle/>
                    <a:p>
                      <a:r>
                        <a:rPr lang="en-US" altLang="zh-CN" sz="1600" kern="1200" dirty="0" smtClean="0">
                          <a:effectLst/>
                        </a:rPr>
                        <a:t>DNS</a:t>
                      </a:r>
                      <a:endParaRPr lang="zh-CN" altLang="en-US" sz="1600" b="0" dirty="0"/>
                    </a:p>
                  </a:txBody>
                  <a:tcPr marL="91439" marR="91439" marT="45731" marB="45731" anchor="ctr"/>
                </a:tc>
                <a:tc>
                  <a:txBody>
                    <a:bodyPr/>
                    <a:lstStyle/>
                    <a:p>
                      <a:r>
                        <a:rPr lang="en-US" altLang="zh-CN" sz="1200" kern="1200" dirty="0" smtClean="0">
                          <a:effectLst/>
                        </a:rPr>
                        <a:t>DNS </a:t>
                      </a:r>
                      <a:r>
                        <a:rPr lang="zh-CN" altLang="zh-CN" sz="1200" kern="1200" dirty="0" smtClean="0">
                          <a:effectLst/>
                        </a:rPr>
                        <a:t>（英文</a:t>
                      </a:r>
                      <a:r>
                        <a:rPr lang="en-US" altLang="zh-CN" sz="1200" kern="1200" dirty="0" smtClean="0">
                          <a:effectLst/>
                        </a:rPr>
                        <a:t>Domain Name System</a:t>
                      </a:r>
                      <a:r>
                        <a:rPr lang="zh-CN" altLang="zh-CN" sz="1200" kern="1200" dirty="0" smtClean="0">
                          <a:effectLst/>
                        </a:rPr>
                        <a:t>的缩写）是域名解析系统</a:t>
                      </a:r>
                      <a:r>
                        <a:rPr lang="zh-CN" altLang="en-US" sz="1200" kern="1200" dirty="0" smtClean="0">
                          <a:effectLst/>
                        </a:rPr>
                        <a:t>。</a:t>
                      </a:r>
                      <a:endParaRPr lang="zh-CN" altLang="en-US" sz="1200" dirty="0"/>
                    </a:p>
                  </a:txBody>
                  <a:tcPr marL="91439" marR="91439" marT="45731" marB="45731" anchor="ctr"/>
                </a:tc>
              </a:tr>
              <a:tr h="823164">
                <a:tc>
                  <a:txBody>
                    <a:bodyPr/>
                    <a:lstStyle/>
                    <a:p>
                      <a:r>
                        <a:rPr lang="en-US" altLang="zh-CN" sz="1600" kern="1200" dirty="0" smtClean="0">
                          <a:effectLst/>
                        </a:rPr>
                        <a:t>HTTP</a:t>
                      </a:r>
                      <a:r>
                        <a:rPr lang="zh-CN" altLang="en-US" sz="1600" kern="1200" dirty="0" smtClean="0">
                          <a:effectLst/>
                        </a:rPr>
                        <a:t>和</a:t>
                      </a:r>
                      <a:r>
                        <a:rPr lang="en-US" altLang="zh-CN" sz="1600" kern="1200" dirty="0" smtClean="0">
                          <a:effectLst/>
                        </a:rPr>
                        <a:t>HTTPS</a:t>
                      </a:r>
                      <a:endParaRPr lang="zh-CN" altLang="en-US" sz="1600" b="0" dirty="0"/>
                    </a:p>
                  </a:txBody>
                  <a:tcPr marL="91439" marR="91439"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effectLst/>
                        </a:rPr>
                        <a:t>HTTP (</a:t>
                      </a:r>
                      <a:r>
                        <a:rPr lang="zh-CN" altLang="zh-CN" sz="1200" kern="1200" dirty="0" smtClean="0">
                          <a:effectLst/>
                        </a:rPr>
                        <a:t>英文</a:t>
                      </a:r>
                      <a:r>
                        <a:rPr lang="en-US" altLang="zh-CN" sz="1200" kern="1200" dirty="0" smtClean="0">
                          <a:effectLst/>
                        </a:rPr>
                        <a:t>Hypertext transfer protocol</a:t>
                      </a:r>
                      <a:r>
                        <a:rPr lang="zh-CN" altLang="zh-CN" sz="1200" kern="1200" dirty="0" smtClean="0">
                          <a:effectLst/>
                        </a:rPr>
                        <a:t>的缩写</a:t>
                      </a:r>
                      <a:r>
                        <a:rPr lang="en-US" altLang="zh-CN" sz="1200" kern="1200" dirty="0" smtClean="0">
                          <a:effectLst/>
                        </a:rPr>
                        <a:t>) </a:t>
                      </a:r>
                      <a:r>
                        <a:rPr lang="zh-CN" altLang="zh-CN" sz="1200" kern="1200" dirty="0" smtClean="0">
                          <a:effectLst/>
                        </a:rPr>
                        <a:t>中文译为超文本传输协议，是一种详细规定了浏览器和万维网服务器之间互相</a:t>
                      </a:r>
                      <a:r>
                        <a:rPr lang="en-US" altLang="zh-CN" sz="1200" kern="1200" dirty="0" smtClean="0">
                          <a:effectLst/>
                        </a:rPr>
                        <a:t>HTTPS</a:t>
                      </a:r>
                      <a:r>
                        <a:rPr lang="zh-CN" altLang="zh-CN" sz="1200" kern="1200" dirty="0" smtClean="0">
                          <a:effectLst/>
                        </a:rPr>
                        <a:t>协议是由</a:t>
                      </a:r>
                      <a:r>
                        <a:rPr lang="en-US" altLang="zh-CN" sz="1200" kern="1200" dirty="0" smtClean="0">
                          <a:effectLst/>
                        </a:rPr>
                        <a:t>SSL+HTTP</a:t>
                      </a:r>
                      <a:r>
                        <a:rPr lang="zh-CN" altLang="zh-CN" sz="1200" kern="1200" dirty="0" smtClean="0">
                          <a:effectLst/>
                        </a:rPr>
                        <a:t>协议构建的可进行加密传输、身份认证的网络协议，要比</a:t>
                      </a:r>
                      <a:r>
                        <a:rPr lang="en-US" altLang="zh-CN" sz="1200" kern="1200" dirty="0" smtClean="0">
                          <a:effectLst/>
                        </a:rPr>
                        <a:t>HTTP</a:t>
                      </a:r>
                      <a:r>
                        <a:rPr lang="zh-CN" altLang="zh-CN" sz="1200" kern="1200" dirty="0" smtClean="0">
                          <a:effectLst/>
                        </a:rPr>
                        <a:t>协议安全。</a:t>
                      </a:r>
                      <a:endParaRPr lang="en-US" altLang="zh-CN" sz="1200" kern="1200" dirty="0" smtClean="0">
                        <a:effectLst/>
                      </a:endParaRPr>
                    </a:p>
                    <a:p>
                      <a:r>
                        <a:rPr lang="zh-CN" altLang="zh-CN" sz="1200" kern="1200" dirty="0" smtClean="0">
                          <a:effectLst/>
                        </a:rPr>
                        <a:t>通信的规则。</a:t>
                      </a:r>
                      <a:endParaRPr lang="zh-CN" altLang="en-US" sz="1200" dirty="0"/>
                    </a:p>
                  </a:txBody>
                  <a:tcPr marL="91439" marR="91439" marT="45731" marB="45731" anchor="ctr"/>
                </a:tc>
              </a:tr>
              <a:tr h="45731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kern="1200" dirty="0" smtClean="0">
                          <a:effectLst/>
                        </a:rPr>
                        <a:t>Web</a:t>
                      </a:r>
                      <a:endParaRPr lang="zh-CN" altLang="en-US" sz="1600" b="0" dirty="0" smtClean="0"/>
                    </a:p>
                  </a:txBody>
                  <a:tcPr marL="91439" marR="91439"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effectLst/>
                        </a:rPr>
                        <a:t>Web</a:t>
                      </a:r>
                      <a:r>
                        <a:rPr lang="zh-CN" altLang="zh-CN" sz="1200" kern="1200" dirty="0" smtClean="0">
                          <a:effectLst/>
                        </a:rPr>
                        <a:t>通常指互联网的使用环境。但对于网站制作者来说，它是一系列技术的复合总称，通常称之为网页。</a:t>
                      </a:r>
                      <a:endParaRPr lang="zh-CN" altLang="zh-CN" sz="1200" kern="1200" dirty="0" smtClean="0">
                        <a:solidFill>
                          <a:schemeClr val="dk1"/>
                        </a:solidFill>
                        <a:effectLst/>
                        <a:latin typeface="+mn-lt"/>
                        <a:ea typeface="+mn-ea"/>
                        <a:cs typeface="+mn-cs"/>
                      </a:endParaRPr>
                    </a:p>
                  </a:txBody>
                  <a:tcPr marL="91439" marR="91439" marT="45731" marB="45731" anchor="ctr"/>
                </a:tc>
              </a:tr>
              <a:tr h="457315">
                <a:tc>
                  <a:txBody>
                    <a:bodyPr/>
                    <a:lstStyle/>
                    <a:p>
                      <a:r>
                        <a:rPr lang="en-US" altLang="zh-CN" sz="1600" kern="1200" dirty="0" smtClean="0">
                          <a:effectLst/>
                        </a:rPr>
                        <a:t>W3C</a:t>
                      </a:r>
                      <a:r>
                        <a:rPr lang="zh-CN" altLang="zh-CN" sz="1600" kern="1200" dirty="0" smtClean="0">
                          <a:effectLst/>
                        </a:rPr>
                        <a:t>组织</a:t>
                      </a:r>
                      <a:endParaRPr lang="zh-CN" altLang="en-US" sz="1600" b="0" dirty="0"/>
                    </a:p>
                  </a:txBody>
                  <a:tcPr marL="91439" marR="91439" marT="45731" marB="45731" anchor="ctr"/>
                </a:tc>
                <a:tc>
                  <a:txBody>
                    <a:bodyPr/>
                    <a:lstStyle/>
                    <a:p>
                      <a:r>
                        <a:rPr lang="en-US" altLang="zh-CN" sz="1200" kern="1200" dirty="0" smtClean="0">
                          <a:effectLst/>
                        </a:rPr>
                        <a:t>W3C</a:t>
                      </a:r>
                      <a:r>
                        <a:rPr lang="zh-CN" altLang="zh-CN" sz="1200" kern="1200" dirty="0" smtClean="0">
                          <a:effectLst/>
                        </a:rPr>
                        <a:t>（英文</a:t>
                      </a:r>
                      <a:r>
                        <a:rPr lang="en-US" altLang="zh-CN" sz="1200" kern="1200" dirty="0" smtClean="0">
                          <a:effectLst/>
                        </a:rPr>
                        <a:t>World Wide Web Consortium</a:t>
                      </a:r>
                      <a:r>
                        <a:rPr lang="zh-CN" altLang="zh-CN" sz="1200" kern="1200" dirty="0" smtClean="0">
                          <a:effectLst/>
                        </a:rPr>
                        <a:t>的缩写）中文译为“万维网联盟”。万维网联盟是国际最著名的标准化组织。</a:t>
                      </a:r>
                      <a:endParaRPr lang="en-US" altLang="zh-CN" sz="1200" dirty="0" smtClean="0"/>
                    </a:p>
                  </a:txBody>
                  <a:tcPr marL="91439" marR="91439" marT="45731" marB="45731"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639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638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grpSp>
        <p:nvGrpSpPr>
          <p:cNvPr id="8" name="组合 7"/>
          <p:cNvGrpSpPr/>
          <p:nvPr/>
        </p:nvGrpSpPr>
        <p:grpSpPr>
          <a:xfrm>
            <a:off x="3240088" y="1854200"/>
            <a:ext cx="4970462" cy="3305175"/>
            <a:chOff x="3240351" y="1447412"/>
            <a:chExt cx="4970199" cy="3305867"/>
          </a:xfrm>
        </p:grpSpPr>
        <p:pic>
          <p:nvPicPr>
            <p:cNvPr id="16390" name="Picture 6"/>
            <p:cNvPicPr>
              <a:picLocks noChangeAspect="1"/>
            </p:cNvPicPr>
            <p:nvPr/>
          </p:nvPicPr>
          <p:blipFill>
            <a:blip r:embed="rId2"/>
            <a:stretch>
              <a:fillRect/>
            </a:stretch>
          </p:blipFill>
          <p:spPr>
            <a:xfrm>
              <a:off x="3240351" y="1447412"/>
              <a:ext cx="4970199" cy="3305867"/>
            </a:xfrm>
            <a:prstGeom prst="rect">
              <a:avLst/>
            </a:prstGeom>
            <a:solidFill>
              <a:srgbClr val="FFFFFF"/>
            </a:solidFill>
            <a:ln w="9525">
              <a:noFill/>
            </a:ln>
          </p:spPr>
        </p:pic>
        <p:sp>
          <p:nvSpPr>
            <p:cNvPr id="16391" name="Text Box 7"/>
            <p:cNvSpPr txBox="1"/>
            <p:nvPr/>
          </p:nvSpPr>
          <p:spPr>
            <a:xfrm>
              <a:off x="3704386" y="2076753"/>
              <a:ext cx="4043362" cy="791665"/>
            </a:xfrm>
            <a:prstGeom prst="rect">
              <a:avLst/>
            </a:prstGeom>
            <a:noFill/>
            <a:ln w="9525">
              <a:noFill/>
            </a:ln>
          </p:spPr>
          <p:txBody>
            <a:bodyPr>
              <a:spAutoFit/>
            </a:bodyPr>
            <a:p>
              <a:pPr eaLnBrk="1" hangingPunct="1">
                <a:lnSpc>
                  <a:spcPct val="125000"/>
                </a:lnSpc>
              </a:pPr>
              <a:r>
                <a:rPr lang="zh-CN" altLang="en-US" sz="4000" b="1" dirty="0">
                  <a:solidFill>
                    <a:schemeClr val="bg1"/>
                  </a:solidFill>
                  <a:latin typeface="微软雅黑" panose="020B0503020204020204" pitchFamily="34" charset="-122"/>
                  <a:ea typeface="微软雅黑" panose="020B0503020204020204" pitchFamily="34" charset="-122"/>
                </a:rPr>
                <a:t>什么是</a:t>
              </a:r>
              <a:r>
                <a:rPr lang="en-US" altLang="zh-CN" sz="4000" b="1" dirty="0">
                  <a:solidFill>
                    <a:schemeClr val="bg1"/>
                  </a:solidFill>
                  <a:latin typeface="微软雅黑" panose="020B0503020204020204" pitchFamily="34" charset="-122"/>
                  <a:ea typeface="微软雅黑" panose="020B0503020204020204" pitchFamily="34" charset="-122"/>
                </a:rPr>
                <a:t>Web</a:t>
              </a:r>
              <a:r>
                <a:rPr lang="zh-CN" altLang="en-US" sz="4000" b="1" dirty="0">
                  <a:solidFill>
                    <a:schemeClr val="bg1"/>
                  </a:solidFill>
                  <a:latin typeface="微软雅黑" panose="020B0503020204020204" pitchFamily="34" charset="-122"/>
                  <a:ea typeface="微软雅黑" panose="020B0503020204020204" pitchFamily="34" charset="-122"/>
                </a:rPr>
                <a:t>标准？</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pic>
        <p:nvPicPr>
          <p:cNvPr id="12" name="Picture 8" descr="问小人"/>
          <p:cNvPicPr>
            <a:picLocks noChangeAspect="1"/>
          </p:cNvPicPr>
          <p:nvPr/>
        </p:nvPicPr>
        <p:blipFill>
          <a:blip r:embed="rId3"/>
          <a:stretch>
            <a:fillRect/>
          </a:stretch>
        </p:blipFill>
        <p:spPr>
          <a:xfrm>
            <a:off x="1087438" y="3416300"/>
            <a:ext cx="3046412" cy="31480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7417"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741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7" name="Text Box 6"/>
          <p:cNvSpPr txBox="1">
            <a:spLocks noChangeArrowheads="1"/>
          </p:cNvSpPr>
          <p:nvPr/>
        </p:nvSpPr>
        <p:spPr bwMode="auto">
          <a:xfrm>
            <a:off x="2692400" y="2660650"/>
            <a:ext cx="5594350" cy="2862263"/>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3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Web</a:t>
            </a:r>
            <a:r>
              <a:rPr kumimoji="0" lang="zh-CN" altLang="en-US" sz="3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标准</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不是某一个标准，而是由</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W3C</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和其他标准化组织制定的一系列标准的集合。 包含我们所熟悉的</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XHTML</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CSS</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mn-cs"/>
              </a:rPr>
              <a:t>Javascript</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等等。</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8" name="Picture 7" descr="总结小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71" y="883111"/>
            <a:ext cx="3649663"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844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8435"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0012" y="2471738"/>
            <a:ext cx="3303587" cy="3509962"/>
            <a:chOff x="-100738" y="2304241"/>
            <a:chExt cx="3899588" cy="4140300"/>
          </a:xfrm>
        </p:grpSpPr>
        <p:pic>
          <p:nvPicPr>
            <p:cNvPr id="18444" name="Picture 3" descr="C:\Documents and Settings\Administrator\桌面\辛苦工作.png"/>
            <p:cNvPicPr>
              <a:picLocks noChangeAspect="1"/>
            </p:cNvPicPr>
            <p:nvPr/>
          </p:nvPicPr>
          <p:blipFill>
            <a:blip r:embed="rId2"/>
            <a:stretch>
              <a:fillRect/>
            </a:stretch>
          </p:blipFill>
          <p:spPr>
            <a:xfrm>
              <a:off x="-100738" y="2304241"/>
              <a:ext cx="3899588" cy="2818979"/>
            </a:xfrm>
            <a:prstGeom prst="rect">
              <a:avLst/>
            </a:prstGeom>
            <a:noFill/>
            <a:ln w="9525">
              <a:noFill/>
            </a:ln>
          </p:spPr>
        </p:pic>
        <p:sp>
          <p:nvSpPr>
            <p:cNvPr id="18445" name="TextBox 11"/>
            <p:cNvSpPr txBox="1"/>
            <p:nvPr/>
          </p:nvSpPr>
          <p:spPr>
            <a:xfrm>
              <a:off x="503997" y="5173772"/>
              <a:ext cx="3131096" cy="1270769"/>
            </a:xfrm>
            <a:prstGeom prst="rect">
              <a:avLst/>
            </a:prstGeom>
            <a:noFill/>
            <a:ln w="9525">
              <a:noFill/>
            </a:ln>
          </p:spPr>
          <p:txBody>
            <a:bodyPr>
              <a:spAutoFit/>
            </a:bodyPr>
            <a:p>
              <a:r>
                <a:rPr lang="zh-CN" altLang="zh-CN" sz="1600" dirty="0">
                  <a:latin typeface="微软雅黑" panose="020B0503020204020204" pitchFamily="34" charset="-122"/>
                  <a:ea typeface="微软雅黑" panose="020B0503020204020204" pitchFamily="34" charset="-122"/>
                </a:rPr>
                <a:t>由于不同的</a:t>
              </a:r>
              <a:r>
                <a:rPr lang="zh-CN" altLang="zh-CN" sz="1600" dirty="0">
                  <a:solidFill>
                    <a:srgbClr val="00ACE6"/>
                  </a:solidFill>
                  <a:latin typeface="微软雅黑" panose="020B0503020204020204" pitchFamily="34" charset="-122"/>
                  <a:ea typeface="微软雅黑" panose="020B0503020204020204" pitchFamily="34" charset="-122"/>
                </a:rPr>
                <a:t>浏览器解析</a:t>
              </a:r>
              <a:r>
                <a:rPr lang="zh-CN" altLang="zh-CN" sz="1600" dirty="0">
                  <a:latin typeface="微软雅黑" panose="020B0503020204020204" pitchFamily="34" charset="-122"/>
                  <a:ea typeface="微软雅黑" panose="020B0503020204020204" pitchFamily="34" charset="-122"/>
                </a:rPr>
                <a:t>出来的</a:t>
              </a:r>
              <a:r>
                <a:rPr lang="zh-CN" altLang="zh-CN" sz="1600" dirty="0">
                  <a:solidFill>
                    <a:srgbClr val="00ACE6"/>
                  </a:solidFill>
                  <a:latin typeface="微软雅黑" panose="020B0503020204020204" pitchFamily="34" charset="-122"/>
                  <a:ea typeface="微软雅黑" panose="020B0503020204020204" pitchFamily="34" charset="-122"/>
                </a:rPr>
                <a:t>效果可能不一致</a:t>
              </a:r>
              <a:r>
                <a:rPr lang="zh-CN" altLang="en-US"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开发者常常需要为</a:t>
              </a:r>
              <a:r>
                <a:rPr lang="zh-CN" altLang="zh-CN" sz="1600" dirty="0">
                  <a:solidFill>
                    <a:srgbClr val="00ACE6"/>
                  </a:solidFill>
                  <a:latin typeface="微软雅黑" panose="020B0503020204020204" pitchFamily="34" charset="-122"/>
                  <a:ea typeface="微软雅黑" panose="020B0503020204020204" pitchFamily="34" charset="-122"/>
                </a:rPr>
                <a:t>多版本的开发</a:t>
              </a:r>
              <a:r>
                <a:rPr lang="zh-CN" altLang="zh-CN" sz="1600" dirty="0">
                  <a:latin typeface="微软雅黑" panose="020B0503020204020204" pitchFamily="34" charset="-122"/>
                  <a:ea typeface="微软雅黑" panose="020B0503020204020204" pitchFamily="34" charset="-122"/>
                </a:rPr>
                <a:t>而艰苦工作</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sp>
        <p:nvSpPr>
          <p:cNvPr id="10" name="虚尾箭头 9"/>
          <p:cNvSpPr/>
          <p:nvPr/>
        </p:nvSpPr>
        <p:spPr bwMode="auto">
          <a:xfrm>
            <a:off x="2533650" y="3602038"/>
            <a:ext cx="1498600" cy="771525"/>
          </a:xfrm>
          <a:prstGeom prst="stripedRightArrow">
            <a:avLst/>
          </a:prstGeom>
          <a:solidFill>
            <a:srgbClr val="00ACE6"/>
          </a:solidFill>
          <a:ln w="9525" cap="flat" cmpd="sng" algn="ctr">
            <a:solidFill>
              <a:schemeClr val="bg1">
                <a:alpha val="86000"/>
              </a:schemeClr>
            </a:solid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通过</a:t>
            </a: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Web</a:t>
            </a: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标准</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a:xfrm>
            <a:off x="4032250" y="2566988"/>
            <a:ext cx="1065213" cy="2919412"/>
            <a:chOff x="3756546" y="2567342"/>
            <a:chExt cx="1064816" cy="2919253"/>
          </a:xfrm>
        </p:grpSpPr>
        <p:pic>
          <p:nvPicPr>
            <p:cNvPr id="18441" name="Picture 4" descr="C:\Documents and Settings\Administrator\桌面\ie.png"/>
            <p:cNvPicPr>
              <a:picLocks noChangeAspect="1"/>
            </p:cNvPicPr>
            <p:nvPr/>
          </p:nvPicPr>
          <p:blipFill>
            <a:blip r:embed="rId3"/>
            <a:stretch>
              <a:fillRect/>
            </a:stretch>
          </p:blipFill>
          <p:spPr>
            <a:xfrm>
              <a:off x="3756546" y="2567342"/>
              <a:ext cx="1059534" cy="1027427"/>
            </a:xfrm>
            <a:prstGeom prst="rect">
              <a:avLst/>
            </a:prstGeom>
            <a:noFill/>
            <a:ln w="9525">
              <a:noFill/>
            </a:ln>
          </p:spPr>
        </p:pic>
        <p:pic>
          <p:nvPicPr>
            <p:cNvPr id="18442" name="图片 16"/>
            <p:cNvPicPr>
              <a:picLocks noChangeAspect="1"/>
            </p:cNvPicPr>
            <p:nvPr/>
          </p:nvPicPr>
          <p:blipFill>
            <a:blip r:embed="rId4"/>
            <a:stretch>
              <a:fillRect/>
            </a:stretch>
          </p:blipFill>
          <p:spPr>
            <a:xfrm>
              <a:off x="3756546" y="3506268"/>
              <a:ext cx="1064816" cy="1032549"/>
            </a:xfrm>
            <a:prstGeom prst="rect">
              <a:avLst/>
            </a:prstGeom>
            <a:noFill/>
            <a:ln w="9525">
              <a:noFill/>
            </a:ln>
          </p:spPr>
        </p:pic>
        <p:pic>
          <p:nvPicPr>
            <p:cNvPr id="18443" name="图片 17"/>
            <p:cNvPicPr>
              <a:picLocks noChangeAspect="1"/>
            </p:cNvPicPr>
            <p:nvPr/>
          </p:nvPicPr>
          <p:blipFill>
            <a:blip r:embed="rId5"/>
            <a:stretch>
              <a:fillRect/>
            </a:stretch>
          </p:blipFill>
          <p:spPr>
            <a:xfrm>
              <a:off x="3756546" y="4504392"/>
              <a:ext cx="1012897" cy="982203"/>
            </a:xfrm>
            <a:prstGeom prst="rect">
              <a:avLst/>
            </a:prstGeom>
            <a:noFill/>
            <a:ln w="9525">
              <a:noFill/>
            </a:ln>
          </p:spPr>
        </p:pic>
      </p:grpSp>
      <p:sp>
        <p:nvSpPr>
          <p:cNvPr id="15" name="虚尾箭头 14"/>
          <p:cNvSpPr/>
          <p:nvPr/>
        </p:nvSpPr>
        <p:spPr bwMode="auto">
          <a:xfrm>
            <a:off x="5099050" y="3613150"/>
            <a:ext cx="1520825" cy="771525"/>
          </a:xfrm>
          <a:prstGeom prst="stripedRightArrow">
            <a:avLst/>
          </a:prstGeom>
          <a:solidFill>
            <a:srgbClr val="00ACE6"/>
          </a:solidFill>
          <a:ln w="9525" cap="flat" cmpd="sng" algn="ctr">
            <a:solidFill>
              <a:schemeClr val="bg1">
                <a:alpha val="86000"/>
              </a:schemeClr>
            </a:solid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展示统一内容</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16" name="Picture 6"/>
          <p:cNvPicPr>
            <a:picLocks noChangeAspect="1" noChangeArrowheads="1"/>
          </p:cNvPicPr>
          <p:nvPr/>
        </p:nvPicPr>
        <p:blipFill>
          <a:blip r:embed="rId6"/>
          <a:srcRect/>
          <a:stretch>
            <a:fillRect/>
          </a:stretch>
        </p:blipFill>
        <p:spPr bwMode="auto">
          <a:xfrm>
            <a:off x="6704013" y="2963863"/>
            <a:ext cx="2074863" cy="2085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ACE6"/>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ct 4"/>
          <p:cNvGraphicFramePr>
            <a:graphicFrameLocks noGrp="1"/>
          </p:cNvGraphicFramePr>
          <p:nvPr>
            <p:custDataLst>
              <p:tags r:id="rId1"/>
            </p:custDataLst>
          </p:nvPr>
        </p:nvGraphicFramePr>
        <p:xfrm>
          <a:off x="1156970" y="2517140"/>
          <a:ext cx="6952615" cy="2404745"/>
        </p:xfrm>
        <a:graphic>
          <a:graphicData uri="http://schemas.openxmlformats.org/drawingml/2006/table">
            <a:tbl>
              <a:tblPr firstRow="1" bandRow="1">
                <a:tableStyleId>{2D5ABB26-0587-4C30-8999-92F81FD0307C}</a:tableStyleId>
              </a:tblPr>
              <a:tblGrid>
                <a:gridCol w="1138555"/>
                <a:gridCol w="1537970"/>
                <a:gridCol w="4276090"/>
              </a:tblGrid>
              <a:tr h="598805">
                <a:tc>
                  <a:txBody>
                    <a:bodyPr/>
                    <a:p>
                      <a:pPr algn="ctr">
                        <a:lnSpc>
                          <a:spcPct val="100000"/>
                        </a:lnSpc>
                        <a:spcBef>
                          <a:spcPts val="325"/>
                        </a:spcBef>
                      </a:pPr>
                      <a:r>
                        <a:rPr sz="1600" spc="-35" dirty="0">
                          <a:latin typeface="微软雅黑" panose="020B0503020204020204" pitchFamily="34" charset="-122"/>
                          <a:cs typeface="微软雅黑" panose="020B0503020204020204" pitchFamily="34" charset="-122"/>
                        </a:rPr>
                        <a:t>构成</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c>
                  <a:txBody>
                    <a:bodyPr/>
                    <a:p>
                      <a:pPr algn="ctr">
                        <a:lnSpc>
                          <a:spcPct val="100000"/>
                        </a:lnSpc>
                        <a:spcBef>
                          <a:spcPts val="325"/>
                        </a:spcBef>
                      </a:pPr>
                      <a:r>
                        <a:rPr sz="1600" spc="-35" dirty="0">
                          <a:latin typeface="微软雅黑" panose="020B0503020204020204" pitchFamily="34" charset="-122"/>
                          <a:cs typeface="微软雅黑" panose="020B0503020204020204" pitchFamily="34" charset="-122"/>
                        </a:rPr>
                        <a:t>语言</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c>
                  <a:txBody>
                    <a:bodyPr/>
                    <a:p>
                      <a:pPr algn="ctr">
                        <a:lnSpc>
                          <a:spcPct val="100000"/>
                        </a:lnSpc>
                        <a:spcBef>
                          <a:spcPts val="325"/>
                        </a:spcBef>
                      </a:pPr>
                      <a:r>
                        <a:rPr sz="1600" spc="-35" dirty="0">
                          <a:latin typeface="微软雅黑" panose="020B0503020204020204" pitchFamily="34" charset="-122"/>
                          <a:cs typeface="微软雅黑" panose="020B0503020204020204" pitchFamily="34" charset="-122"/>
                        </a:rPr>
                        <a:t>说明</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r>
              <a:tr h="598170">
                <a:tc>
                  <a:txBody>
                    <a:bodyPr/>
                    <a:p>
                      <a:pPr algn="ctr">
                        <a:lnSpc>
                          <a:spcPct val="100000"/>
                        </a:lnSpc>
                        <a:spcBef>
                          <a:spcPts val="325"/>
                        </a:spcBef>
                      </a:pPr>
                      <a:r>
                        <a:rPr sz="1600" spc="-35" dirty="0">
                          <a:latin typeface="微软雅黑" panose="020B0503020204020204" pitchFamily="34" charset="-122"/>
                          <a:cs typeface="微软雅黑" panose="020B0503020204020204" pitchFamily="34" charset="-122"/>
                        </a:rPr>
                        <a:t>结构</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c>
                  <a:txBody>
                    <a:bodyPr/>
                    <a:p>
                      <a:pPr algn="ctr">
                        <a:lnSpc>
                          <a:spcPct val="100000"/>
                        </a:lnSpc>
                        <a:spcBef>
                          <a:spcPts val="325"/>
                        </a:spcBef>
                      </a:pPr>
                      <a:r>
                        <a:rPr sz="1600" spc="-20" dirty="0">
                          <a:latin typeface="微软雅黑" panose="020B0503020204020204" pitchFamily="34" charset="-122"/>
                          <a:cs typeface="微软雅黑" panose="020B0503020204020204" pitchFamily="34" charset="-122"/>
                        </a:rPr>
                        <a:t>HTML</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c>
                  <a:txBody>
                    <a:bodyPr/>
                    <a:p>
                      <a:pPr algn="l">
                        <a:lnSpc>
                          <a:spcPct val="100000"/>
                        </a:lnSpc>
                        <a:spcBef>
                          <a:spcPts val="325"/>
                        </a:spcBef>
                      </a:pPr>
                      <a:r>
                        <a:rPr sz="1600" b="1" spc="-20" dirty="0">
                          <a:solidFill>
                            <a:srgbClr val="AC2B25"/>
                          </a:solidFill>
                          <a:latin typeface="微软雅黑" panose="020B0503020204020204" pitchFamily="34" charset="-122"/>
                          <a:cs typeface="微软雅黑" panose="020B0503020204020204" pitchFamily="34" charset="-122"/>
                        </a:rPr>
                        <a:t>页</a:t>
                      </a:r>
                      <a:r>
                        <a:rPr sz="1600" b="1" spc="-20" dirty="0">
                          <a:solidFill>
                            <a:srgbClr val="AC2B25"/>
                          </a:solidFill>
                          <a:latin typeface="微软雅黑" panose="020B0503020204020204" pitchFamily="34" charset="-122"/>
                          <a:cs typeface="微软雅黑" panose="020B0503020204020204" pitchFamily="34" charset="-122"/>
                        </a:rPr>
                        <a:t>面</a:t>
                      </a:r>
                      <a:r>
                        <a:rPr sz="1600" b="1" spc="-20" dirty="0">
                          <a:solidFill>
                            <a:srgbClr val="AC2B25"/>
                          </a:solidFill>
                          <a:latin typeface="微软雅黑" panose="020B0503020204020204" pitchFamily="34" charset="-122"/>
                          <a:cs typeface="微软雅黑" panose="020B0503020204020204" pitchFamily="34" charset="-122"/>
                        </a:rPr>
                        <a:t>元</a:t>
                      </a:r>
                      <a:r>
                        <a:rPr sz="1600" b="1" spc="-20" dirty="0">
                          <a:solidFill>
                            <a:srgbClr val="AC2B25"/>
                          </a:solidFill>
                          <a:latin typeface="微软雅黑" panose="020B0503020204020204" pitchFamily="34" charset="-122"/>
                          <a:cs typeface="微软雅黑" panose="020B0503020204020204" pitchFamily="34" charset="-122"/>
                        </a:rPr>
                        <a:t>素</a:t>
                      </a:r>
                      <a:r>
                        <a:rPr sz="1600" spc="-20" dirty="0">
                          <a:latin typeface="微软雅黑" panose="020B0503020204020204" pitchFamily="34" charset="-122"/>
                          <a:cs typeface="微软雅黑" panose="020B0503020204020204" pitchFamily="34" charset="-122"/>
                        </a:rPr>
                        <a:t>和</a:t>
                      </a:r>
                      <a:r>
                        <a:rPr sz="1600" spc="-20" dirty="0">
                          <a:latin typeface="微软雅黑" panose="020B0503020204020204" pitchFamily="34" charset="-122"/>
                          <a:cs typeface="微软雅黑" panose="020B0503020204020204" pitchFamily="34" charset="-122"/>
                        </a:rPr>
                        <a:t>内</a:t>
                      </a:r>
                      <a:r>
                        <a:rPr sz="1600" spc="-50" dirty="0">
                          <a:latin typeface="微软雅黑" panose="020B0503020204020204" pitchFamily="34" charset="-122"/>
                          <a:cs typeface="微软雅黑" panose="020B0503020204020204" pitchFamily="34" charset="-122"/>
                        </a:rPr>
                        <a:t>容</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r>
              <a:tr h="608965">
                <a:tc>
                  <a:txBody>
                    <a:bodyPr/>
                    <a:p>
                      <a:pPr algn="ctr">
                        <a:lnSpc>
                          <a:spcPct val="100000"/>
                        </a:lnSpc>
                        <a:spcBef>
                          <a:spcPts val="325"/>
                        </a:spcBef>
                      </a:pPr>
                      <a:r>
                        <a:rPr sz="1600" spc="-35" dirty="0">
                          <a:latin typeface="微软雅黑" panose="020B0503020204020204" pitchFamily="34" charset="-122"/>
                          <a:cs typeface="微软雅黑" panose="020B0503020204020204" pitchFamily="34" charset="-122"/>
                        </a:rPr>
                        <a:t>表现</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solidFill>
                      <a:srgbClr val="F6F8F9"/>
                    </a:solidFill>
                  </a:tcPr>
                </a:tc>
                <a:tc>
                  <a:txBody>
                    <a:bodyPr/>
                    <a:p>
                      <a:pPr algn="ctr">
                        <a:lnSpc>
                          <a:spcPct val="100000"/>
                        </a:lnSpc>
                        <a:spcBef>
                          <a:spcPts val="325"/>
                        </a:spcBef>
                      </a:pPr>
                      <a:r>
                        <a:rPr sz="1600" spc="-25" dirty="0">
                          <a:latin typeface="微软雅黑" panose="020B0503020204020204" pitchFamily="34" charset="-122"/>
                          <a:cs typeface="微软雅黑" panose="020B0503020204020204" pitchFamily="34" charset="-122"/>
                        </a:rPr>
                        <a:t>CSS</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solidFill>
                      <a:srgbClr val="F6F8F9"/>
                    </a:solidFill>
                  </a:tcPr>
                </a:tc>
                <a:tc>
                  <a:txBody>
                    <a:bodyPr/>
                    <a:p>
                      <a:pPr algn="l">
                        <a:lnSpc>
                          <a:spcPct val="100000"/>
                        </a:lnSpc>
                        <a:spcBef>
                          <a:spcPts val="325"/>
                        </a:spcBef>
                      </a:pPr>
                      <a:r>
                        <a:rPr sz="1600" spc="-20" dirty="0">
                          <a:latin typeface="微软雅黑" panose="020B0503020204020204" pitchFamily="34" charset="-122"/>
                          <a:cs typeface="微软雅黑" panose="020B0503020204020204" pitchFamily="34" charset="-122"/>
                        </a:rPr>
                        <a:t>网</a:t>
                      </a:r>
                      <a:r>
                        <a:rPr sz="1600" spc="-20" dirty="0">
                          <a:latin typeface="微软雅黑" panose="020B0503020204020204" pitchFamily="34" charset="-122"/>
                          <a:cs typeface="微软雅黑" panose="020B0503020204020204" pitchFamily="34" charset="-122"/>
                        </a:rPr>
                        <a:t>页</a:t>
                      </a:r>
                      <a:r>
                        <a:rPr sz="1600" spc="-20" dirty="0">
                          <a:latin typeface="微软雅黑" panose="020B0503020204020204" pitchFamily="34" charset="-122"/>
                          <a:cs typeface="微软雅黑" panose="020B0503020204020204" pitchFamily="34" charset="-122"/>
                        </a:rPr>
                        <a:t>元</a:t>
                      </a:r>
                      <a:r>
                        <a:rPr sz="1600" spc="-20" dirty="0">
                          <a:latin typeface="微软雅黑" panose="020B0503020204020204" pitchFamily="34" charset="-122"/>
                          <a:cs typeface="微软雅黑" panose="020B0503020204020204" pitchFamily="34" charset="-122"/>
                        </a:rPr>
                        <a:t>素</a:t>
                      </a:r>
                      <a:r>
                        <a:rPr sz="1600" spc="-20" dirty="0">
                          <a:latin typeface="微软雅黑" panose="020B0503020204020204" pitchFamily="34" charset="-122"/>
                          <a:cs typeface="微软雅黑" panose="020B0503020204020204" pitchFamily="34" charset="-122"/>
                        </a:rPr>
                        <a:t>的</a:t>
                      </a:r>
                      <a:r>
                        <a:rPr sz="1600" spc="-20" dirty="0">
                          <a:latin typeface="微软雅黑" panose="020B0503020204020204" pitchFamily="34" charset="-122"/>
                          <a:cs typeface="微软雅黑" panose="020B0503020204020204" pitchFamily="34" charset="-122"/>
                        </a:rPr>
                        <a:t>外</a:t>
                      </a:r>
                      <a:r>
                        <a:rPr sz="1600" spc="-20" dirty="0">
                          <a:latin typeface="微软雅黑" panose="020B0503020204020204" pitchFamily="34" charset="-122"/>
                          <a:cs typeface="微软雅黑" panose="020B0503020204020204" pitchFamily="34" charset="-122"/>
                        </a:rPr>
                        <a:t>观</a:t>
                      </a:r>
                      <a:r>
                        <a:rPr sz="1600" spc="-20" dirty="0">
                          <a:latin typeface="微软雅黑" panose="020B0503020204020204" pitchFamily="34" charset="-122"/>
                          <a:cs typeface="微软雅黑" panose="020B0503020204020204" pitchFamily="34" charset="-122"/>
                        </a:rPr>
                        <a:t>和</a:t>
                      </a:r>
                      <a:r>
                        <a:rPr sz="1600" spc="-20" dirty="0">
                          <a:latin typeface="微软雅黑" panose="020B0503020204020204" pitchFamily="34" charset="-122"/>
                          <a:cs typeface="微软雅黑" panose="020B0503020204020204" pitchFamily="34" charset="-122"/>
                        </a:rPr>
                        <a:t>位</a:t>
                      </a:r>
                      <a:r>
                        <a:rPr sz="1600" spc="-20" dirty="0">
                          <a:latin typeface="微软雅黑" panose="020B0503020204020204" pitchFamily="34" charset="-122"/>
                          <a:cs typeface="微软雅黑" panose="020B0503020204020204" pitchFamily="34" charset="-122"/>
                        </a:rPr>
                        <a:t>置</a:t>
                      </a:r>
                      <a:r>
                        <a:rPr sz="1600" spc="-20" dirty="0">
                          <a:latin typeface="微软雅黑" panose="020B0503020204020204" pitchFamily="34" charset="-122"/>
                          <a:cs typeface="微软雅黑" panose="020B0503020204020204" pitchFamily="34" charset="-122"/>
                        </a:rPr>
                        <a:t>等</a:t>
                      </a:r>
                      <a:r>
                        <a:rPr sz="1600" b="1" spc="-20" dirty="0">
                          <a:solidFill>
                            <a:srgbClr val="B70006"/>
                          </a:solidFill>
                          <a:latin typeface="微软雅黑" panose="020B0503020204020204" pitchFamily="34" charset="-122"/>
                          <a:cs typeface="微软雅黑" panose="020B0503020204020204" pitchFamily="34" charset="-122"/>
                        </a:rPr>
                        <a:t>页</a:t>
                      </a:r>
                      <a:r>
                        <a:rPr sz="1600" b="1" spc="-20" dirty="0">
                          <a:solidFill>
                            <a:srgbClr val="B70006"/>
                          </a:solidFill>
                          <a:latin typeface="微软雅黑" panose="020B0503020204020204" pitchFamily="34" charset="-122"/>
                          <a:cs typeface="微软雅黑" panose="020B0503020204020204" pitchFamily="34" charset="-122"/>
                        </a:rPr>
                        <a:t>面</a:t>
                      </a:r>
                      <a:r>
                        <a:rPr sz="1600" b="1" spc="-20" dirty="0">
                          <a:solidFill>
                            <a:srgbClr val="B70006"/>
                          </a:solidFill>
                          <a:latin typeface="微软雅黑" panose="020B0503020204020204" pitchFamily="34" charset="-122"/>
                          <a:cs typeface="微软雅黑" panose="020B0503020204020204" pitchFamily="34" charset="-122"/>
                        </a:rPr>
                        <a:t>样</a:t>
                      </a:r>
                      <a:r>
                        <a:rPr sz="1600" b="1" spc="-20" dirty="0">
                          <a:solidFill>
                            <a:srgbClr val="B70006"/>
                          </a:solidFill>
                          <a:latin typeface="微软雅黑" panose="020B0503020204020204" pitchFamily="34" charset="-122"/>
                          <a:cs typeface="微软雅黑" panose="020B0503020204020204" pitchFamily="34" charset="-122"/>
                        </a:rPr>
                        <a:t>式</a:t>
                      </a:r>
                      <a:r>
                        <a:rPr sz="1600" spc="-20" dirty="0">
                          <a:latin typeface="微软雅黑" panose="020B0503020204020204" pitchFamily="34" charset="-122"/>
                          <a:cs typeface="微软雅黑" panose="020B0503020204020204" pitchFamily="34" charset="-122"/>
                        </a:rPr>
                        <a:t>（</a:t>
                      </a:r>
                      <a:r>
                        <a:rPr sz="1600" spc="-20" dirty="0">
                          <a:latin typeface="微软雅黑" panose="020B0503020204020204" pitchFamily="34" charset="-122"/>
                          <a:cs typeface="微软雅黑" panose="020B0503020204020204" pitchFamily="34" charset="-122"/>
                        </a:rPr>
                        <a:t>如</a:t>
                      </a:r>
                      <a:r>
                        <a:rPr sz="1600" spc="-20" dirty="0">
                          <a:latin typeface="微软雅黑" panose="020B0503020204020204" pitchFamily="34" charset="-122"/>
                          <a:cs typeface="微软雅黑" panose="020B0503020204020204" pitchFamily="34" charset="-122"/>
                        </a:rPr>
                        <a:t>：</a:t>
                      </a:r>
                      <a:r>
                        <a:rPr sz="1600" spc="-20" dirty="0">
                          <a:latin typeface="微软雅黑" panose="020B0503020204020204" pitchFamily="34" charset="-122"/>
                          <a:cs typeface="微软雅黑" panose="020B0503020204020204" pitchFamily="34" charset="-122"/>
                        </a:rPr>
                        <a:t>颜</a:t>
                      </a:r>
                      <a:r>
                        <a:rPr sz="1600" spc="-20" dirty="0">
                          <a:latin typeface="微软雅黑" panose="020B0503020204020204" pitchFamily="34" charset="-122"/>
                          <a:cs typeface="微软雅黑" panose="020B0503020204020204" pitchFamily="34" charset="-122"/>
                        </a:rPr>
                        <a:t>色</a:t>
                      </a:r>
                      <a:r>
                        <a:rPr sz="1600" spc="-20" dirty="0">
                          <a:latin typeface="微软雅黑" panose="020B0503020204020204" pitchFamily="34" charset="-122"/>
                          <a:cs typeface="微软雅黑" panose="020B0503020204020204" pitchFamily="34" charset="-122"/>
                        </a:rPr>
                        <a:t>、</a:t>
                      </a:r>
                      <a:r>
                        <a:rPr sz="1600" spc="-20" dirty="0">
                          <a:latin typeface="微软雅黑" panose="020B0503020204020204" pitchFamily="34" charset="-122"/>
                          <a:cs typeface="微软雅黑" panose="020B0503020204020204" pitchFamily="34" charset="-122"/>
                        </a:rPr>
                        <a:t>大</a:t>
                      </a:r>
                      <a:r>
                        <a:rPr sz="1600" spc="-20" dirty="0">
                          <a:latin typeface="微软雅黑" panose="020B0503020204020204" pitchFamily="34" charset="-122"/>
                          <a:cs typeface="微软雅黑" panose="020B0503020204020204" pitchFamily="34" charset="-122"/>
                        </a:rPr>
                        <a:t>小</a:t>
                      </a:r>
                      <a:r>
                        <a:rPr sz="1600" spc="-20" dirty="0">
                          <a:latin typeface="微软雅黑" panose="020B0503020204020204" pitchFamily="34" charset="-122"/>
                          <a:cs typeface="微软雅黑" panose="020B0503020204020204" pitchFamily="34" charset="-122"/>
                        </a:rPr>
                        <a:t>等</a:t>
                      </a:r>
                      <a:r>
                        <a:rPr sz="1600" spc="-50" dirty="0">
                          <a:latin typeface="微软雅黑" panose="020B0503020204020204" pitchFamily="34" charset="-122"/>
                          <a:cs typeface="微软雅黑" panose="020B0503020204020204" pitchFamily="34" charset="-122"/>
                        </a:rPr>
                        <a:t>）</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solidFill>
                      <a:srgbClr val="F6F8F9"/>
                    </a:solidFill>
                  </a:tcPr>
                </a:tc>
              </a:tr>
              <a:tr h="598805">
                <a:tc>
                  <a:txBody>
                    <a:bodyPr/>
                    <a:p>
                      <a:pPr algn="ctr">
                        <a:lnSpc>
                          <a:spcPct val="100000"/>
                        </a:lnSpc>
                        <a:spcBef>
                          <a:spcPts val="325"/>
                        </a:spcBef>
                      </a:pPr>
                      <a:r>
                        <a:rPr sz="1600" spc="-35" dirty="0">
                          <a:latin typeface="微软雅黑" panose="020B0503020204020204" pitchFamily="34" charset="-122"/>
                          <a:cs typeface="微软雅黑" panose="020B0503020204020204" pitchFamily="34" charset="-122"/>
                        </a:rPr>
                        <a:t>行为</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c>
                  <a:txBody>
                    <a:bodyPr/>
                    <a:p>
                      <a:pPr algn="ctr">
                        <a:lnSpc>
                          <a:spcPct val="100000"/>
                        </a:lnSpc>
                        <a:spcBef>
                          <a:spcPts val="325"/>
                        </a:spcBef>
                      </a:pPr>
                      <a:r>
                        <a:rPr sz="1600" spc="-10" dirty="0">
                          <a:latin typeface="微软雅黑" panose="020B0503020204020204" pitchFamily="34" charset="-122"/>
                          <a:cs typeface="微软雅黑" panose="020B0503020204020204" pitchFamily="34" charset="-122"/>
                        </a:rPr>
                        <a:t>JavaScript</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c>
                  <a:txBody>
                    <a:bodyPr/>
                    <a:p>
                      <a:pPr algn="l">
                        <a:lnSpc>
                          <a:spcPct val="100000"/>
                        </a:lnSpc>
                        <a:spcBef>
                          <a:spcPts val="325"/>
                        </a:spcBef>
                      </a:pPr>
                      <a:r>
                        <a:rPr sz="1600" spc="-20" dirty="0">
                          <a:latin typeface="微软雅黑" panose="020B0503020204020204" pitchFamily="34" charset="-122"/>
                          <a:cs typeface="微软雅黑" panose="020B0503020204020204" pitchFamily="34" charset="-122"/>
                        </a:rPr>
                        <a:t>网</a:t>
                      </a:r>
                      <a:r>
                        <a:rPr sz="1600" spc="-20" dirty="0">
                          <a:latin typeface="微软雅黑" panose="020B0503020204020204" pitchFamily="34" charset="-122"/>
                          <a:cs typeface="微软雅黑" panose="020B0503020204020204" pitchFamily="34" charset="-122"/>
                        </a:rPr>
                        <a:t>页</a:t>
                      </a:r>
                      <a:r>
                        <a:rPr sz="1600" spc="-20" dirty="0">
                          <a:latin typeface="微软雅黑" panose="020B0503020204020204" pitchFamily="34" charset="-122"/>
                          <a:cs typeface="微软雅黑" panose="020B0503020204020204" pitchFamily="34" charset="-122"/>
                        </a:rPr>
                        <a:t>模</a:t>
                      </a:r>
                      <a:r>
                        <a:rPr sz="1600" spc="-20" dirty="0">
                          <a:latin typeface="微软雅黑" panose="020B0503020204020204" pitchFamily="34" charset="-122"/>
                          <a:cs typeface="微软雅黑" panose="020B0503020204020204" pitchFamily="34" charset="-122"/>
                        </a:rPr>
                        <a:t>型</a:t>
                      </a:r>
                      <a:r>
                        <a:rPr sz="1600" spc="-20" dirty="0">
                          <a:latin typeface="微软雅黑" panose="020B0503020204020204" pitchFamily="34" charset="-122"/>
                          <a:cs typeface="微软雅黑" panose="020B0503020204020204" pitchFamily="34" charset="-122"/>
                        </a:rPr>
                        <a:t>的</a:t>
                      </a:r>
                      <a:r>
                        <a:rPr sz="1600" spc="-20" dirty="0">
                          <a:latin typeface="微软雅黑" panose="020B0503020204020204" pitchFamily="34" charset="-122"/>
                          <a:cs typeface="微软雅黑" panose="020B0503020204020204" pitchFamily="34" charset="-122"/>
                        </a:rPr>
                        <a:t>定</a:t>
                      </a:r>
                      <a:r>
                        <a:rPr sz="1600" spc="-20" dirty="0">
                          <a:latin typeface="微软雅黑" panose="020B0503020204020204" pitchFamily="34" charset="-122"/>
                          <a:cs typeface="微软雅黑" panose="020B0503020204020204" pitchFamily="34" charset="-122"/>
                        </a:rPr>
                        <a:t>义</a:t>
                      </a:r>
                      <a:r>
                        <a:rPr sz="1600" spc="-20" dirty="0">
                          <a:latin typeface="微软雅黑" panose="020B0503020204020204" pitchFamily="34" charset="-122"/>
                          <a:cs typeface="微软雅黑" panose="020B0503020204020204" pitchFamily="34" charset="-122"/>
                        </a:rPr>
                        <a:t>与</a:t>
                      </a:r>
                      <a:r>
                        <a:rPr sz="1600" b="1" spc="-20" dirty="0">
                          <a:solidFill>
                            <a:srgbClr val="AC2B25"/>
                          </a:solidFill>
                          <a:latin typeface="微软雅黑" panose="020B0503020204020204" pitchFamily="34" charset="-122"/>
                          <a:cs typeface="微软雅黑" panose="020B0503020204020204" pitchFamily="34" charset="-122"/>
                        </a:rPr>
                        <a:t>页</a:t>
                      </a:r>
                      <a:r>
                        <a:rPr sz="1600" b="1" spc="-20" dirty="0">
                          <a:solidFill>
                            <a:srgbClr val="AC2B25"/>
                          </a:solidFill>
                          <a:latin typeface="微软雅黑" panose="020B0503020204020204" pitchFamily="34" charset="-122"/>
                          <a:cs typeface="微软雅黑" panose="020B0503020204020204" pitchFamily="34" charset="-122"/>
                        </a:rPr>
                        <a:t>面</a:t>
                      </a:r>
                      <a:r>
                        <a:rPr sz="1600" b="1" spc="-20" dirty="0">
                          <a:solidFill>
                            <a:srgbClr val="AC2B25"/>
                          </a:solidFill>
                          <a:latin typeface="微软雅黑" panose="020B0503020204020204" pitchFamily="34" charset="-122"/>
                          <a:cs typeface="微软雅黑" panose="020B0503020204020204" pitchFamily="34" charset="-122"/>
                        </a:rPr>
                        <a:t>交</a:t>
                      </a:r>
                      <a:r>
                        <a:rPr sz="1600" b="1" spc="-50" dirty="0">
                          <a:solidFill>
                            <a:srgbClr val="AC2B25"/>
                          </a:solidFill>
                          <a:latin typeface="微软雅黑" panose="020B0503020204020204" pitchFamily="34" charset="-122"/>
                          <a:cs typeface="微软雅黑" panose="020B0503020204020204" pitchFamily="34" charset="-122"/>
                        </a:rPr>
                        <a:t>互</a:t>
                      </a:r>
                      <a:endParaRPr sz="1600">
                        <a:latin typeface="微软雅黑" panose="020B0503020204020204" pitchFamily="34" charset="-122"/>
                        <a:cs typeface="微软雅黑" panose="020B0503020204020204" pitchFamily="34" charset="-122"/>
                      </a:endParaRPr>
                    </a:p>
                  </a:txBody>
                  <a:tcPr marL="0" marR="0" marT="41275" marB="0">
                    <a:lnL w="9525">
                      <a:solidFill>
                        <a:srgbClr val="DFE1E4"/>
                      </a:solidFill>
                      <a:prstDash val="solid"/>
                    </a:lnL>
                    <a:lnR w="9525">
                      <a:solidFill>
                        <a:srgbClr val="DFE1E4"/>
                      </a:solidFill>
                      <a:prstDash val="solid"/>
                    </a:lnR>
                    <a:lnT w="9525">
                      <a:solidFill>
                        <a:srgbClr val="DFE1E4"/>
                      </a:solidFill>
                      <a:prstDash val="solid"/>
                    </a:lnT>
                    <a:lnB w="9525">
                      <a:solidFill>
                        <a:srgbClr val="DFE1E4"/>
                      </a:solidFill>
                      <a:prstDash val="solid"/>
                    </a:lnB>
                  </a:tcPr>
                </a:tc>
              </a:tr>
            </a:tbl>
          </a:graphicData>
        </a:graphic>
      </p:graphicFrame>
      <p:sp>
        <p:nvSpPr>
          <p:cNvPr id="3" name="文本框 2"/>
          <p:cNvSpPr txBox="1"/>
          <p:nvPr/>
        </p:nvSpPr>
        <p:spPr>
          <a:xfrm>
            <a:off x="891540" y="1711960"/>
            <a:ext cx="2997835" cy="368300"/>
          </a:xfrm>
          <a:prstGeom prst="rect">
            <a:avLst/>
          </a:prstGeom>
          <a:noFill/>
        </p:spPr>
        <p:txBody>
          <a:bodyPr wrap="none" rtlCol="0" anchor="t">
            <a:spAutoFit/>
          </a:bodyPr>
          <a:p>
            <a:r>
              <a:rPr spc="165" dirty="0">
                <a:solidFill>
                  <a:srgbClr val="252525"/>
                </a:solidFill>
                <a:latin typeface="PMingLiU"/>
                <a:cs typeface="PMingLiU"/>
                <a:sym typeface="+mn-ea"/>
              </a:rPr>
              <a:t>Web</a:t>
            </a:r>
            <a:r>
              <a:rPr spc="-10" dirty="0">
                <a:solidFill>
                  <a:srgbClr val="252525"/>
                </a:solidFill>
                <a:latin typeface="PMingLiU"/>
                <a:cs typeface="PMingLiU"/>
                <a:sym typeface="+mn-ea"/>
              </a:rPr>
              <a:t>标准中分成三个构成</a:t>
            </a:r>
            <a:r>
              <a:rPr spc="-50" dirty="0">
                <a:solidFill>
                  <a:srgbClr val="252525"/>
                </a:solidFill>
                <a:latin typeface="PMingLiU"/>
                <a:cs typeface="PMingLiU"/>
                <a:sym typeface="+mn-ea"/>
              </a:rPr>
              <a:t>：</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1588" y="2641600"/>
            <a:ext cx="9144000" cy="768350"/>
          </a:xfrm>
          <a:prstGeom prst="rect">
            <a:avLst/>
          </a:prstGeom>
          <a:noFill/>
          <a:ln w="9525">
            <a:noFill/>
          </a:ln>
        </p:spPr>
        <p:txBody>
          <a:bodyPr>
            <a:spAutoFit/>
          </a:bodyPr>
          <a:p>
            <a:pPr algn="ctr" eaLnBrk="1" hangingPunct="1">
              <a:lnSpc>
                <a:spcPct val="120000"/>
              </a:lnSpc>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 </a:t>
            </a:r>
            <a:r>
              <a:rPr lang="en-US" altLang="zh-CN"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HTML5+CSS3</a:t>
            </a: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网页设计概述</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 name="TextBox 13"/>
          <p:cNvSpPr/>
          <p:nvPr/>
        </p:nvSpPr>
        <p:spPr>
          <a:xfrm>
            <a:off x="5953125" y="5497513"/>
            <a:ext cx="3111500" cy="922020"/>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zh-CN" altLang="en-US"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浏览器</a:t>
            </a:r>
            <a:endParaRPr lang="en-US" altLang="zh-CN"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endParaRPr lang="zh-CN" altLang="en-US"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2" name="矩形 8"/>
          <p:cNvSpPr/>
          <p:nvPr/>
        </p:nvSpPr>
        <p:spPr>
          <a:xfrm>
            <a:off x="2800350" y="5511800"/>
            <a:ext cx="4572000" cy="922020"/>
          </a:xfrm>
          <a:prstGeom prst="rect">
            <a:avLst/>
          </a:prstGeom>
          <a:noFill/>
          <a:ln w="9525">
            <a:noFill/>
          </a:ln>
        </p:spPr>
        <p:txBody>
          <a:bodyPr>
            <a:spAutoFit/>
          </a:bodyPr>
          <a:p>
            <a:pPr marL="285750" indent="-285750">
              <a:lnSpc>
                <a:spcPct val="150000"/>
              </a:lnSpc>
              <a:buFont typeface="Arial" panose="020B0604020202020204" pitchFamily="34" charset="0"/>
              <a:buChar char="•"/>
            </a:pPr>
            <a:r>
              <a:rPr lang="en-US" altLang="zh-CN"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Web</a:t>
            </a:r>
            <a:r>
              <a:rPr lang="zh-CN" altLang="en-US"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en-US" altLang="zh-CN"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Arial" panose="020B0604020202020204" pitchFamily="34" charset="0"/>
              <a:buChar char="•"/>
            </a:pPr>
            <a:r>
              <a:rPr lang="en-US" altLang="zh-CN"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HBuilder</a:t>
            </a:r>
            <a:r>
              <a:rPr lang="zh-CN" altLang="en-US"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rPr>
              <a:t>软件使用</a:t>
            </a:r>
            <a:endParaRPr lang="zh-CN" altLang="en-US" dirty="0">
              <a:solidFill>
                <a:srgbClr val="92A1D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53" name="组合 9"/>
          <p:cNvGrpSpPr/>
          <p:nvPr/>
        </p:nvGrpSpPr>
        <p:grpSpPr>
          <a:xfrm>
            <a:off x="1719263" y="5541963"/>
            <a:ext cx="882650" cy="792162"/>
            <a:chOff x="807239" y="5631842"/>
            <a:chExt cx="880957" cy="792000"/>
          </a:xfrm>
        </p:grpSpPr>
        <p:sp>
          <p:nvSpPr>
            <p:cNvPr id="11" name="椭圆 10"/>
            <p:cNvSpPr/>
            <p:nvPr/>
          </p:nvSpPr>
          <p:spPr bwMode="auto">
            <a:xfrm>
              <a:off x="846850" y="5631842"/>
              <a:ext cx="792228" cy="792000"/>
            </a:xfrm>
            <a:prstGeom prst="ellipse">
              <a:avLst/>
            </a:prstGeom>
            <a:solidFill>
              <a:schemeClr val="accent5">
                <a:lumMod val="60000"/>
                <a:lumOff val="40000"/>
              </a:schemeClr>
            </a:soli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lumMod val="75000"/>
                  </a:schemeClr>
                </a:solidFill>
                <a:effectLst/>
                <a:uLnTx/>
                <a:uFillTx/>
                <a:latin typeface="Arial" panose="020B0604020202020204" pitchFamily="34" charset="0"/>
                <a:ea typeface="宋体" panose="02010600030101010101" pitchFamily="2" charset="-122"/>
                <a:cs typeface="+mn-cs"/>
              </a:endParaRPr>
            </a:p>
          </p:txBody>
        </p:sp>
        <p:sp>
          <p:nvSpPr>
            <p:cNvPr id="2055" name="矩形 4"/>
            <p:cNvSpPr/>
            <p:nvPr/>
          </p:nvSpPr>
          <p:spPr>
            <a:xfrm>
              <a:off x="807239" y="5815954"/>
              <a:ext cx="880957" cy="369256"/>
            </a:xfrm>
            <a:prstGeom prst="rect">
              <a:avLst/>
            </a:prstGeom>
            <a:noFill/>
            <a:ln w="9525">
              <a:noFill/>
            </a:ln>
          </p:spPr>
          <p:txBody>
            <a:bodyPr wrap="none">
              <a:spAutoFit/>
            </a:bodyPr>
            <a:p>
              <a:pPr eaLnBrk="1" hangingPunct="1"/>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HTML</a:t>
              </a:r>
              <a:endParaRPr lang="zh-CN" altLang="en-US" dirty="0">
                <a:solidFill>
                  <a:schemeClr val="bg1"/>
                </a:solidFill>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anim calcmode="lin" valueType="num">
                                      <p:cBhvr>
                                        <p:cTn id="8" dur="500" fill="hold"/>
                                        <p:tgtEl>
                                          <p:spTgt spid="19458"/>
                                        </p:tgtEl>
                                        <p:attrNameLst>
                                          <p:attrName>ppt_x</p:attrName>
                                        </p:attrNameLst>
                                      </p:cBhvr>
                                      <p:tavLst>
                                        <p:tav tm="0">
                                          <p:val>
                                            <p:strVal val="#ppt_x"/>
                                          </p:val>
                                        </p:tav>
                                        <p:tav tm="100000">
                                          <p:val>
                                            <p:strVal val="#ppt_x"/>
                                          </p:val>
                                        </p:tav>
                                      </p:tavLst>
                                    </p:anim>
                                    <p:anim calcmode="lin" valueType="num">
                                      <p:cBhvr>
                                        <p:cTn id="9" dur="5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946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19459"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7" name="TextBox 6"/>
          <p:cNvSpPr txBox="1"/>
          <p:nvPr/>
        </p:nvSpPr>
        <p:spPr>
          <a:xfrm>
            <a:off x="1116013" y="2424113"/>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结构标准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544888" y="2424113"/>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表现标准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973763" y="2424113"/>
            <a:ext cx="2159000" cy="460375"/>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行为标准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折角形 9"/>
          <p:cNvSpPr/>
          <p:nvPr/>
        </p:nvSpPr>
        <p:spPr>
          <a:xfrm>
            <a:off x="1116013" y="2927350"/>
            <a:ext cx="2159000" cy="2879725"/>
          </a:xfrm>
          <a:prstGeom prst="foldedCorner">
            <a:avLst/>
          </a:prstGeom>
          <a:solidFill>
            <a:srgbClr val="C5E8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0">
              <a:lnSpc>
                <a:spcPct val="15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结构</a:t>
            </a:r>
            <a:r>
              <a:rPr kumimoji="0" lang="zh-CN" altLang="en-US"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用于对网页元素进行整理和分类，主要包括：</a:t>
            </a:r>
            <a:r>
              <a:rPr kumimoji="0" lang="en-US" altLang="zh-CN"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HTML</a:t>
            </a:r>
            <a:r>
              <a:rPr kumimoji="0" lang="zh-CN" altLang="en-US"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XML</a:t>
            </a:r>
            <a:r>
              <a:rPr kumimoji="0" lang="zh-CN"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和</a:t>
            </a:r>
            <a:r>
              <a:rPr kumimoji="0" lang="en-US"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XHTML</a:t>
            </a:r>
            <a:r>
              <a:rPr kumimoji="0" lang="zh-CN" altLang="en-US"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
        <p:nvSpPr>
          <p:cNvPr id="11" name="折角形 10"/>
          <p:cNvSpPr/>
          <p:nvPr/>
        </p:nvSpPr>
        <p:spPr>
          <a:xfrm>
            <a:off x="3563938" y="2927350"/>
            <a:ext cx="2160588" cy="2879725"/>
          </a:xfrm>
          <a:prstGeom prst="foldedCorner">
            <a:avLst/>
          </a:prstGeom>
          <a:solidFill>
            <a:srgbClr val="D1C7F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0">
              <a:lnSpc>
                <a:spcPct val="15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表现</a:t>
            </a:r>
            <a:r>
              <a:rPr kumimoji="0" lang="zh-CN" altLang="en-US"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用于设置网页元素的</a:t>
            </a:r>
            <a:r>
              <a:rPr kumimoji="0" lang="zh-CN"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版式、颜色、大小</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等外观样式，主要指的是</a:t>
            </a:r>
            <a:r>
              <a:rPr kumimoji="0" lang="en-US"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CSS</a:t>
            </a:r>
            <a:r>
              <a:rPr kumimoji="0" lang="zh-CN" altLang="en-US"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
        <p:nvSpPr>
          <p:cNvPr id="12" name="折角形 11"/>
          <p:cNvSpPr/>
          <p:nvPr/>
        </p:nvSpPr>
        <p:spPr>
          <a:xfrm>
            <a:off x="6011863" y="2927350"/>
            <a:ext cx="2160588" cy="2879725"/>
          </a:xfrm>
          <a:prstGeom prst="foldedCorner">
            <a:avLst/>
          </a:prstGeom>
          <a:solidFill>
            <a:srgbClr val="CDFFE4">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行为</a:t>
            </a:r>
            <a:r>
              <a:rPr kumimoji="0" lang="zh-CN" altLang="en-US"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是指网页模型的定义及交互的编写，主要包括两个部分：</a:t>
            </a:r>
            <a:r>
              <a:rPr kumimoji="0" lang="en-US"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DOM</a:t>
            </a:r>
            <a:r>
              <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kumimoji="0" lang="en-US" altLang="zh-CN" sz="1800" b="0" i="0" u="none" strike="noStrike" kern="1200" cap="none" spc="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ECMAScript</a:t>
            </a:r>
            <a:r>
              <a:rPr kumimoji="0" lang="zh-CN" altLang="zh-CN" sz="18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grpId="1" nodeType="clickEffect">
                                  <p:stCondLst>
                                    <p:cond delay="0"/>
                                  </p:stCondLst>
                                  <p:childTnLst>
                                    <p:animMotion origin="layout" path="M -4.16667E-6 1.55216E-6 L -4.16667E-6 -0.07865 " pathEditMode="relative" rAng="0" ptsTypes="AA">
                                      <p:cBhvr>
                                        <p:cTn id="32" dur="750" fill="hold"/>
                                        <p:tgtEl>
                                          <p:spTgt spid="7"/>
                                        </p:tgtEl>
                                        <p:attrNameLst>
                                          <p:attrName>ppt_x</p:attrName>
                                          <p:attrName>ppt_y</p:attrName>
                                        </p:attrNameLst>
                                      </p:cBhvr>
                                      <p:rCtr x="0" y="-3900"/>
                                    </p:animMotion>
                                  </p:childTnLst>
                                </p:cTn>
                              </p:par>
                              <p:par>
                                <p:cTn id="33" presetID="64" presetClass="path" presetSubtype="0" accel="50000" decel="50000" fill="hold" grpId="1" nodeType="withEffect">
                                  <p:stCondLst>
                                    <p:cond delay="0"/>
                                  </p:stCondLst>
                                  <p:childTnLst>
                                    <p:animMotion origin="layout" path="M 8.33333E-7 1.55216E-6 L 8.33333E-7 -0.07865 " pathEditMode="relative" rAng="0" ptsTypes="AA">
                                      <p:cBhvr>
                                        <p:cTn id="34" dur="750" fill="hold"/>
                                        <p:tgtEl>
                                          <p:spTgt spid="8"/>
                                        </p:tgtEl>
                                        <p:attrNameLst>
                                          <p:attrName>ppt_x</p:attrName>
                                          <p:attrName>ppt_y</p:attrName>
                                        </p:attrNameLst>
                                      </p:cBhvr>
                                      <p:rCtr x="0" y="-3900"/>
                                    </p:animMotion>
                                  </p:childTnLst>
                                </p:cTn>
                              </p:par>
                              <p:par>
                                <p:cTn id="35" presetID="64" presetClass="path" presetSubtype="0" accel="50000" decel="50000" fill="hold" grpId="1" nodeType="withEffect">
                                  <p:stCondLst>
                                    <p:cond delay="0"/>
                                  </p:stCondLst>
                                  <p:childTnLst>
                                    <p:animMotion origin="layout" path="M -4.16667E-6 1.55216E-6 L -4.16667E-6 -0.07865 " pathEditMode="relative" rAng="0" ptsTypes="AA">
                                      <p:cBhvr>
                                        <p:cTn id="36" dur="750" fill="hold"/>
                                        <p:tgtEl>
                                          <p:spTgt spid="9"/>
                                        </p:tgtEl>
                                        <p:attrNameLst>
                                          <p:attrName>ppt_x</p:attrName>
                                          <p:attrName>ppt_y</p:attrName>
                                        </p:attrNameLst>
                                      </p:cBhvr>
                                      <p:rCtr x="0" y="-3900"/>
                                    </p:animMotion>
                                  </p:childTnLst>
                                </p:cTn>
                              </p:par>
                              <p:par>
                                <p:cTn id="37" presetID="22" presetClass="exit" presetSubtype="4" fill="hold" grpId="1" nodeType="withEffect">
                                  <p:stCondLst>
                                    <p:cond delay="0"/>
                                  </p:stCondLst>
                                  <p:childTnLst>
                                    <p:animEffect transition="out" filter="wipe(dow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49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0483"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7" name="TextBox 6"/>
          <p:cNvSpPr txBox="1"/>
          <p:nvPr/>
        </p:nvSpPr>
        <p:spPr>
          <a:xfrm>
            <a:off x="1116013" y="1871663"/>
            <a:ext cx="2159000"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结构标准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544888" y="1871663"/>
            <a:ext cx="2159000" cy="461963"/>
          </a:xfrm>
          <a:prstGeom prst="rect">
            <a:avLst/>
          </a:prstGeom>
          <a:solidFill>
            <a:schemeClr val="tx1">
              <a:lumMod val="65000"/>
              <a:lumOff val="35000"/>
            </a:schemeClr>
          </a:solid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表现标准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5973763" y="1871663"/>
            <a:ext cx="2159000" cy="461963"/>
          </a:xfrm>
          <a:prstGeom prst="rect">
            <a:avLst/>
          </a:prstGeom>
          <a:solidFill>
            <a:schemeClr val="tx1">
              <a:lumMod val="65000"/>
              <a:lumOff val="35000"/>
            </a:schemeClr>
          </a:solid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行为标准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p:nvPicPr>
        <p:blipFill>
          <a:blip r:embed="rId2"/>
          <a:stretch>
            <a:fillRect/>
          </a:stretch>
        </p:blipFill>
        <p:spPr>
          <a:xfrm>
            <a:off x="4427538" y="2573338"/>
            <a:ext cx="4233863" cy="3232150"/>
          </a:xfrm>
          <a:prstGeom prst="rect">
            <a:avLst/>
          </a:prstGeom>
          <a:effectLst>
            <a:outerShdw blurRad="88900" dist="101600" dir="5400000" sx="91000" sy="91000" rotWithShape="0">
              <a:prstClr val="black">
                <a:alpha val="23000"/>
              </a:prstClr>
            </a:outerShdw>
          </a:effectLst>
        </p:spPr>
      </p:pic>
      <p:grpSp>
        <p:nvGrpSpPr>
          <p:cNvPr id="11" name="组合 45"/>
          <p:cNvGrpSpPr/>
          <p:nvPr/>
        </p:nvGrpSpPr>
        <p:grpSpPr>
          <a:xfrm>
            <a:off x="1038225" y="2765425"/>
            <a:ext cx="5408613" cy="2806700"/>
            <a:chOff x="2714194" y="995130"/>
            <a:chExt cx="5458141" cy="2638958"/>
          </a:xfrm>
        </p:grpSpPr>
        <p:sp>
          <p:nvSpPr>
            <p:cNvPr id="12" name="椭圆 11"/>
            <p:cNvSpPr/>
            <p:nvPr/>
          </p:nvSpPr>
          <p:spPr>
            <a:xfrm>
              <a:off x="2714194" y="995130"/>
              <a:ext cx="519060" cy="519433"/>
            </a:xfrm>
            <a:prstGeom prst="ellipse">
              <a:avLst/>
            </a:prstGeom>
            <a:solidFill>
              <a:schemeClr val="bg1"/>
            </a:solidFill>
            <a:ln w="285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491" name="组合 7"/>
            <p:cNvGrpSpPr/>
            <p:nvPr/>
          </p:nvGrpSpPr>
          <p:grpSpPr>
            <a:xfrm>
              <a:off x="2844363" y="1096979"/>
              <a:ext cx="5327972" cy="2537109"/>
              <a:chOff x="252287" y="1961937"/>
              <a:chExt cx="7357675" cy="1951622"/>
            </a:xfrm>
          </p:grpSpPr>
          <p:sp>
            <p:nvSpPr>
              <p:cNvPr id="16" name="圆角矩形 15"/>
              <p:cNvSpPr/>
              <p:nvPr/>
            </p:nvSpPr>
            <p:spPr>
              <a:xfrm>
                <a:off x="251730" y="1961667"/>
                <a:ext cx="3218949" cy="1951892"/>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如果把</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Web</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标准看做一栋房子，</a:t>
                </a:r>
                <a:r>
                  <a:rPr kumimoji="0" lang="zh-CN" altLang="en-US" sz="2400" b="1" i="0" u="none" strike="noStrike" kern="1200" cap="none" spc="0" normalizeH="0" baseline="0" noProof="0" dirty="0">
                    <a:ln>
                      <a:noFill/>
                    </a:ln>
                    <a:solidFill>
                      <a:srgbClr val="00B0F0"/>
                    </a:solidFill>
                    <a:effectLst/>
                    <a:uLnTx/>
                    <a:uFillTx/>
                    <a:latin typeface="+mn-lt"/>
                    <a:ea typeface="+mn-ea"/>
                    <a:cs typeface="+mn-cs"/>
                  </a:rPr>
                  <a:t>结构标准</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就相当于</a:t>
                </a:r>
                <a:r>
                  <a:rPr kumimoji="0" lang="zh-CN" altLang="en-US" sz="2400" b="1" i="0" u="none" strike="noStrike" kern="1200" cap="none" spc="0" normalizeH="0" baseline="0" noProof="0" dirty="0">
                    <a:ln>
                      <a:noFill/>
                    </a:ln>
                    <a:solidFill>
                      <a:srgbClr val="00B0F0"/>
                    </a:solidFill>
                    <a:effectLst/>
                    <a:uLnTx/>
                    <a:uFillTx/>
                    <a:latin typeface="+mn-lt"/>
                    <a:ea typeface="+mn-ea"/>
                    <a:cs typeface="+mn-cs"/>
                  </a:rPr>
                  <a:t>房子的框架。</a:t>
                </a:r>
                <a:endParaRPr kumimoji="0" lang="zh-CN" altLang="en-US" sz="2400" b="1" i="0" u="none" strike="noStrike" kern="1200" cap="none" spc="0" normalizeH="0" baseline="0" noProof="0" dirty="0">
                  <a:ln>
                    <a:noFill/>
                  </a:ln>
                  <a:solidFill>
                    <a:srgbClr val="00B0F0"/>
                  </a:solidFill>
                  <a:effectLst/>
                  <a:uLnTx/>
                  <a:uFillTx/>
                  <a:latin typeface="+mn-lt"/>
                  <a:ea typeface="+mn-ea"/>
                  <a:cs typeface="+mn-cs"/>
                </a:endParaRPr>
              </a:p>
            </p:txBody>
          </p:sp>
          <p:sp>
            <p:nvSpPr>
              <p:cNvPr id="20495" name="Text Box 28"/>
              <p:cNvSpPr txBox="1"/>
              <p:nvPr/>
            </p:nvSpPr>
            <p:spPr>
              <a:xfrm>
                <a:off x="6898061" y="2261600"/>
                <a:ext cx="711901" cy="747421"/>
              </a:xfrm>
              <a:prstGeom prst="rect">
                <a:avLst/>
              </a:prstGeom>
              <a:noFill/>
              <a:ln w="9525">
                <a:noFill/>
              </a:ln>
            </p:spPr>
            <p:txBody>
              <a:bodyPr anchor="ctr" anchorCtr="0"/>
              <a:p>
                <a:pPr algn="ctr"/>
                <a:endParaRPr lang="zh-CN" altLang="en-US" dirty="0">
                  <a:solidFill>
                    <a:srgbClr val="FFFFFF"/>
                  </a:solidFill>
                  <a:latin typeface="Constantia" panose="02030602050306030303" pitchFamily="18" charset="0"/>
                  <a:ea typeface="微软雅黑" panose="020B0503020204020204" pitchFamily="34" charset="-122"/>
                </a:endParaRPr>
              </a:p>
            </p:txBody>
          </p:sp>
        </p:grpSp>
        <p:sp>
          <p:nvSpPr>
            <p:cNvPr id="14" name="椭圆 13"/>
            <p:cNvSpPr/>
            <p:nvPr/>
          </p:nvSpPr>
          <p:spPr>
            <a:xfrm>
              <a:off x="2714194" y="995130"/>
              <a:ext cx="519060" cy="519433"/>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2757450" y="1038417"/>
              <a:ext cx="430947" cy="431368"/>
            </a:xfrm>
            <a:prstGeom prst="ellipse">
              <a:avLst/>
            </a:prstGeom>
            <a:gradFill>
              <a:gsLst>
                <a:gs pos="50000">
                  <a:srgbClr val="00B0F0"/>
                </a:gs>
                <a:gs pos="0">
                  <a:srgbClr val="9FD8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3600" b="1" i="0" u="none" strike="noStrike" kern="1200" cap="none" spc="0" normalizeH="0" baseline="0" noProof="0" dirty="0">
                <a:ln>
                  <a:noFill/>
                </a:ln>
                <a:solidFill>
                  <a:schemeClr val="lt1"/>
                </a:solidFill>
                <a:effectLst/>
                <a:uLnTx/>
                <a:uFillTx/>
                <a:latin typeface="+mn-ea"/>
                <a:ea typeface="+mn-ea"/>
                <a:cs typeface="+mn-cs"/>
              </a:endParaRPr>
            </a:p>
          </p:txBody>
        </p:sp>
      </p:grpSp>
      <p:sp>
        <p:nvSpPr>
          <p:cNvPr id="18" name="虚尾箭头 17"/>
          <p:cNvSpPr/>
          <p:nvPr/>
        </p:nvSpPr>
        <p:spPr bwMode="auto">
          <a:xfrm>
            <a:off x="3908425" y="4010025"/>
            <a:ext cx="684213" cy="550863"/>
          </a:xfrm>
          <a:prstGeom prst="stripedRightArrow">
            <a:avLst/>
          </a:prstGeom>
          <a:solidFill>
            <a:srgbClr val="00B0F0"/>
          </a:soli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2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1507"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7" name="TextBox 6"/>
          <p:cNvSpPr txBox="1"/>
          <p:nvPr/>
        </p:nvSpPr>
        <p:spPr>
          <a:xfrm>
            <a:off x="1116013" y="1871663"/>
            <a:ext cx="2159000" cy="461963"/>
          </a:xfrm>
          <a:prstGeom prst="rect">
            <a:avLst/>
          </a:prstGeom>
          <a:solidFill>
            <a:schemeClr val="tx1">
              <a:lumMod val="65000"/>
              <a:lumOff val="35000"/>
            </a:schemeClr>
          </a:solid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结构标准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8" name="TextBox 7"/>
          <p:cNvSpPr txBox="1"/>
          <p:nvPr/>
        </p:nvSpPr>
        <p:spPr>
          <a:xfrm>
            <a:off x="3544888" y="1871663"/>
            <a:ext cx="2159000"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表现标准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973763" y="1871663"/>
            <a:ext cx="2159000" cy="461963"/>
          </a:xfrm>
          <a:prstGeom prst="rect">
            <a:avLst/>
          </a:prstGeom>
          <a:solidFill>
            <a:schemeClr val="tx1">
              <a:lumMod val="65000"/>
              <a:lumOff val="35000"/>
            </a:schemeClr>
          </a:solid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行为标准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nvGrpSpPr>
          <p:cNvPr id="10" name="组合 45"/>
          <p:cNvGrpSpPr/>
          <p:nvPr/>
        </p:nvGrpSpPr>
        <p:grpSpPr>
          <a:xfrm>
            <a:off x="1038225" y="2765425"/>
            <a:ext cx="5408613" cy="2806700"/>
            <a:chOff x="2714194" y="995130"/>
            <a:chExt cx="5458141" cy="2638958"/>
          </a:xfrm>
        </p:grpSpPr>
        <p:sp>
          <p:nvSpPr>
            <p:cNvPr id="11" name="椭圆 10"/>
            <p:cNvSpPr/>
            <p:nvPr/>
          </p:nvSpPr>
          <p:spPr>
            <a:xfrm>
              <a:off x="2714194" y="995130"/>
              <a:ext cx="519060" cy="519433"/>
            </a:xfrm>
            <a:prstGeom prst="ellipse">
              <a:avLst/>
            </a:prstGeom>
            <a:solidFill>
              <a:schemeClr val="bg1"/>
            </a:solidFill>
            <a:ln w="285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1515" name="组合 7"/>
            <p:cNvGrpSpPr/>
            <p:nvPr/>
          </p:nvGrpSpPr>
          <p:grpSpPr>
            <a:xfrm>
              <a:off x="2844363" y="1096979"/>
              <a:ext cx="5327972" cy="2537109"/>
              <a:chOff x="252287" y="1961937"/>
              <a:chExt cx="7357675" cy="1951622"/>
            </a:xfrm>
          </p:grpSpPr>
          <p:sp>
            <p:nvSpPr>
              <p:cNvPr id="15" name="圆角矩形 14"/>
              <p:cNvSpPr/>
              <p:nvPr/>
            </p:nvSpPr>
            <p:spPr>
              <a:xfrm>
                <a:off x="251730" y="1961667"/>
                <a:ext cx="3218949" cy="1951892"/>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lt"/>
                    <a:ea typeface="+mn-ea"/>
                    <a:cs typeface="+mn-cs"/>
                  </a:rPr>
                  <a:t>表现标准</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就相当于</a:t>
                </a:r>
                <a:r>
                  <a:rPr kumimoji="0" lang="zh-CN" altLang="en-US" sz="2400" b="1" i="0" u="none" strike="noStrike" kern="1200" cap="none" spc="0" normalizeH="0" baseline="0" noProof="0" dirty="0">
                    <a:ln>
                      <a:noFill/>
                    </a:ln>
                    <a:solidFill>
                      <a:srgbClr val="00B0F0"/>
                    </a:solidFill>
                    <a:effectLst/>
                    <a:uLnTx/>
                    <a:uFillTx/>
                    <a:latin typeface="+mn-lt"/>
                    <a:ea typeface="+mn-ea"/>
                    <a:cs typeface="+mn-cs"/>
                  </a:rPr>
                  <a:t>房子的装修</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，让房子看起来更美观</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21519" name="Text Box 28"/>
              <p:cNvSpPr txBox="1"/>
              <p:nvPr/>
            </p:nvSpPr>
            <p:spPr>
              <a:xfrm>
                <a:off x="6898061" y="2261600"/>
                <a:ext cx="711901" cy="747421"/>
              </a:xfrm>
              <a:prstGeom prst="rect">
                <a:avLst/>
              </a:prstGeom>
              <a:noFill/>
              <a:ln w="9525">
                <a:noFill/>
              </a:ln>
            </p:spPr>
            <p:txBody>
              <a:bodyPr anchor="ctr" anchorCtr="0"/>
              <a:p>
                <a:pPr algn="ctr"/>
                <a:endParaRPr lang="zh-CN" altLang="en-US" dirty="0">
                  <a:solidFill>
                    <a:srgbClr val="FFFFFF"/>
                  </a:solidFill>
                  <a:latin typeface="Constantia" panose="02030602050306030303" pitchFamily="18" charset="0"/>
                  <a:ea typeface="微软雅黑" panose="020B0503020204020204" pitchFamily="34" charset="-122"/>
                </a:endParaRPr>
              </a:p>
            </p:txBody>
          </p:sp>
        </p:grpSp>
        <p:sp>
          <p:nvSpPr>
            <p:cNvPr id="13" name="椭圆 12"/>
            <p:cNvSpPr/>
            <p:nvPr/>
          </p:nvSpPr>
          <p:spPr>
            <a:xfrm>
              <a:off x="2714194" y="995130"/>
              <a:ext cx="519060" cy="519433"/>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2757450" y="1038417"/>
              <a:ext cx="430947" cy="431368"/>
            </a:xfrm>
            <a:prstGeom prst="ellipse">
              <a:avLst/>
            </a:prstGeom>
            <a:gradFill>
              <a:gsLst>
                <a:gs pos="50000">
                  <a:srgbClr val="00B0F0"/>
                </a:gs>
                <a:gs pos="0">
                  <a:srgbClr val="9FD8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3600" b="1" i="0" u="none" strike="noStrike" kern="1200" cap="none" spc="0" normalizeH="0" baseline="0" noProof="0" dirty="0">
                <a:ln>
                  <a:noFill/>
                </a:ln>
                <a:solidFill>
                  <a:schemeClr val="lt1"/>
                </a:solidFill>
                <a:effectLst/>
                <a:uLnTx/>
                <a:uFillTx/>
                <a:latin typeface="+mn-ea"/>
                <a:ea typeface="+mn-ea"/>
                <a:cs typeface="+mn-cs"/>
              </a:endParaRPr>
            </a:p>
          </p:txBody>
        </p:sp>
      </p:grpSp>
      <p:sp>
        <p:nvSpPr>
          <p:cNvPr id="17" name="虚尾箭头 16"/>
          <p:cNvSpPr/>
          <p:nvPr/>
        </p:nvSpPr>
        <p:spPr bwMode="auto">
          <a:xfrm>
            <a:off x="3995738" y="4010025"/>
            <a:ext cx="685800" cy="550863"/>
          </a:xfrm>
          <a:prstGeom prst="stripedRightArrow">
            <a:avLst/>
          </a:prstGeom>
          <a:solidFill>
            <a:srgbClr val="00B0F0"/>
          </a:soli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 name="图片 17"/>
          <p:cNvPicPr>
            <a:picLocks noChangeAspect="1"/>
          </p:cNvPicPr>
          <p:nvPr/>
        </p:nvPicPr>
        <p:blipFill>
          <a:blip r:embed="rId2"/>
          <a:stretch>
            <a:fillRect/>
          </a:stretch>
        </p:blipFill>
        <p:spPr>
          <a:xfrm>
            <a:off x="4238625" y="2589213"/>
            <a:ext cx="4621213" cy="35925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2"/>
          <p:cNvGrpSpPr/>
          <p:nvPr/>
        </p:nvGrpSpPr>
        <p:grpSpPr>
          <a:xfrm>
            <a:off x="0" y="969963"/>
            <a:ext cx="9144000" cy="1028700"/>
            <a:chOff x="0" y="969484"/>
            <a:chExt cx="9144000" cy="1029179"/>
          </a:xfrm>
        </p:grpSpPr>
        <p:sp>
          <p:nvSpPr>
            <p:cNvPr id="3" name="矩形 2"/>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255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5" name="矩形 4"/>
            <p:cNvSpPr/>
            <p:nvPr/>
          </p:nvSpPr>
          <p:spPr>
            <a:xfrm>
              <a:off x="1755775" y="1142602"/>
              <a:ext cx="26257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1.1.3 Web</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标准</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22531"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dirty="0">
              <a:solidFill>
                <a:srgbClr val="1369B2"/>
              </a:solidFill>
              <a:latin typeface="Arial" panose="020B0604020202020204" pitchFamily="34" charset="0"/>
            </a:endParaRPr>
          </a:p>
        </p:txBody>
      </p:sp>
      <p:sp>
        <p:nvSpPr>
          <p:cNvPr id="21" name="TextBox 20"/>
          <p:cNvSpPr txBox="1"/>
          <p:nvPr/>
        </p:nvSpPr>
        <p:spPr>
          <a:xfrm>
            <a:off x="1116013" y="1871663"/>
            <a:ext cx="2159000" cy="461963"/>
          </a:xfrm>
          <a:prstGeom prst="rect">
            <a:avLst/>
          </a:prstGeom>
          <a:solidFill>
            <a:schemeClr val="tx1">
              <a:lumMod val="65000"/>
              <a:lumOff val="35000"/>
            </a:schemeClr>
          </a:solid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结构标准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544888" y="1871663"/>
            <a:ext cx="2159000" cy="461963"/>
          </a:xfrm>
          <a:prstGeom prst="rect">
            <a:avLst/>
          </a:prstGeom>
          <a:solidFill>
            <a:schemeClr val="tx1">
              <a:lumMod val="65000"/>
              <a:lumOff val="35000"/>
            </a:schemeClr>
          </a:solidFill>
        </p:spPr>
        <p:txBody>
          <a:bodyPr>
            <a:spAutoFit/>
          </a:bodyPr>
          <a:lstStyle/>
          <a:p>
            <a:pPr marR="0" algn="ctr" defTabSz="914400">
              <a:buClrTx/>
              <a:buSzTx/>
              <a:buFontTx/>
              <a:buNone/>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表现标准</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5973763" y="1871663"/>
            <a:ext cx="2159000" cy="461962"/>
          </a:xfrm>
          <a:prstGeom prst="rect">
            <a:avLst/>
          </a:prstGeom>
          <a:gradFill rotWithShape="0">
            <a:gsLst>
              <a:gs pos="0">
                <a:srgbClr val="00B0F0">
                  <a:alpha val="100000"/>
                </a:srgbClr>
              </a:gs>
              <a:gs pos="50000">
                <a:srgbClr val="00B0F0">
                  <a:alpha val="100000"/>
                </a:srgbClr>
              </a:gs>
              <a:gs pos="100000">
                <a:srgbClr val="9FD8FF">
                  <a:alpha val="100000"/>
                </a:srgbClr>
              </a:gs>
            </a:gsLst>
            <a:lin ang="5400000"/>
            <a:tileRect/>
          </a:gradFill>
          <a:ln w="9525">
            <a:noFill/>
          </a:ln>
        </p:spPr>
        <p:txBody>
          <a:bodyPr>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行为标准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4" name="组合 45"/>
          <p:cNvGrpSpPr/>
          <p:nvPr/>
        </p:nvGrpSpPr>
        <p:grpSpPr>
          <a:xfrm>
            <a:off x="1038225" y="2765425"/>
            <a:ext cx="5408613" cy="2806700"/>
            <a:chOff x="2714194" y="995130"/>
            <a:chExt cx="5458141" cy="2638958"/>
          </a:xfrm>
        </p:grpSpPr>
        <p:sp>
          <p:nvSpPr>
            <p:cNvPr id="25" name="椭圆 24"/>
            <p:cNvSpPr/>
            <p:nvPr/>
          </p:nvSpPr>
          <p:spPr>
            <a:xfrm>
              <a:off x="2714194" y="995130"/>
              <a:ext cx="519060" cy="519433"/>
            </a:xfrm>
            <a:prstGeom prst="ellipse">
              <a:avLst/>
            </a:prstGeom>
            <a:solidFill>
              <a:schemeClr val="bg1"/>
            </a:solidFill>
            <a:ln w="285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2544" name="组合 7"/>
            <p:cNvGrpSpPr/>
            <p:nvPr/>
          </p:nvGrpSpPr>
          <p:grpSpPr>
            <a:xfrm>
              <a:off x="2844363" y="1096979"/>
              <a:ext cx="5327972" cy="2537109"/>
              <a:chOff x="252287" y="1961937"/>
              <a:chExt cx="7357675" cy="1951622"/>
            </a:xfrm>
          </p:grpSpPr>
          <p:sp>
            <p:nvSpPr>
              <p:cNvPr id="29" name="圆角矩形 28"/>
              <p:cNvSpPr/>
              <p:nvPr/>
            </p:nvSpPr>
            <p:spPr>
              <a:xfrm>
                <a:off x="251730" y="1961667"/>
                <a:ext cx="3218949" cy="1951892"/>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lt"/>
                    <a:ea typeface="+mn-ea"/>
                    <a:cs typeface="+mn-cs"/>
                  </a:rPr>
                  <a:t>行为标准</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相当于</a:t>
                </a:r>
                <a:r>
                  <a:rPr kumimoji="0" lang="zh-CN" altLang="en-US" sz="2400" b="1" i="0" u="none" strike="noStrike" kern="1200" cap="none" spc="0" normalizeH="0" baseline="0" noProof="0" dirty="0">
                    <a:ln>
                      <a:noFill/>
                    </a:ln>
                    <a:solidFill>
                      <a:srgbClr val="00B0F0"/>
                    </a:solidFill>
                    <a:effectLst/>
                    <a:uLnTx/>
                    <a:uFillTx/>
                    <a:latin typeface="+mn-lt"/>
                    <a:ea typeface="+mn-ea"/>
                    <a:cs typeface="+mn-cs"/>
                  </a:rPr>
                  <a:t>房间内部的设备</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，让房子具有功能性。</a:t>
                </a:r>
                <a:endParaRPr kumimoji="0" lang="zh-CN"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22548" name="Text Box 28"/>
              <p:cNvSpPr txBox="1"/>
              <p:nvPr/>
            </p:nvSpPr>
            <p:spPr>
              <a:xfrm>
                <a:off x="6898061" y="2261600"/>
                <a:ext cx="711901" cy="747421"/>
              </a:xfrm>
              <a:prstGeom prst="rect">
                <a:avLst/>
              </a:prstGeom>
              <a:noFill/>
              <a:ln w="9525">
                <a:noFill/>
              </a:ln>
            </p:spPr>
            <p:txBody>
              <a:bodyPr anchor="ctr" anchorCtr="0"/>
              <a:p>
                <a:pPr algn="ctr"/>
                <a:endParaRPr lang="zh-CN" altLang="en-US" dirty="0">
                  <a:solidFill>
                    <a:srgbClr val="FFFFFF"/>
                  </a:solidFill>
                  <a:latin typeface="Constantia" panose="02030602050306030303" pitchFamily="18" charset="0"/>
                  <a:ea typeface="微软雅黑" panose="020B0503020204020204" pitchFamily="34" charset="-122"/>
                </a:endParaRPr>
              </a:p>
            </p:txBody>
          </p:sp>
        </p:grpSp>
        <p:sp>
          <p:nvSpPr>
            <p:cNvPr id="27" name="椭圆 26"/>
            <p:cNvSpPr/>
            <p:nvPr/>
          </p:nvSpPr>
          <p:spPr>
            <a:xfrm>
              <a:off x="2714194" y="995130"/>
              <a:ext cx="519060" cy="519433"/>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椭圆 27"/>
            <p:cNvSpPr/>
            <p:nvPr/>
          </p:nvSpPr>
          <p:spPr>
            <a:xfrm>
              <a:off x="2757450" y="1038417"/>
              <a:ext cx="430947" cy="431368"/>
            </a:xfrm>
            <a:prstGeom prst="ellipse">
              <a:avLst/>
            </a:prstGeom>
            <a:gradFill>
              <a:gsLst>
                <a:gs pos="50000">
                  <a:srgbClr val="00B0F0"/>
                </a:gs>
                <a:gs pos="0">
                  <a:srgbClr val="9FD8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3600" b="1" i="0" u="none" strike="noStrike" kern="1200" cap="none" spc="0" normalizeH="0" baseline="0" noProof="0" dirty="0">
                <a:ln>
                  <a:noFill/>
                </a:ln>
                <a:solidFill>
                  <a:schemeClr val="lt1"/>
                </a:solidFill>
                <a:effectLst/>
                <a:uLnTx/>
                <a:uFillTx/>
                <a:latin typeface="+mn-ea"/>
                <a:ea typeface="+mn-ea"/>
                <a:cs typeface="+mn-cs"/>
              </a:endParaRPr>
            </a:p>
          </p:txBody>
        </p:sp>
      </p:grpSp>
      <p:sp>
        <p:nvSpPr>
          <p:cNvPr id="31" name="虚尾箭头 30"/>
          <p:cNvSpPr/>
          <p:nvPr/>
        </p:nvSpPr>
        <p:spPr bwMode="auto">
          <a:xfrm>
            <a:off x="3819525" y="4010025"/>
            <a:ext cx="685800" cy="550863"/>
          </a:xfrm>
          <a:prstGeom prst="stripedRightArrow">
            <a:avLst/>
          </a:prstGeom>
          <a:solidFill>
            <a:srgbClr val="00B0F0"/>
          </a:soli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2" name="组合 31"/>
          <p:cNvGrpSpPr/>
          <p:nvPr/>
        </p:nvGrpSpPr>
        <p:grpSpPr>
          <a:xfrm>
            <a:off x="4741863" y="2952750"/>
            <a:ext cx="3246437" cy="1258888"/>
            <a:chOff x="4741758" y="2953460"/>
            <a:chExt cx="3245872" cy="1257579"/>
          </a:xfrm>
        </p:grpSpPr>
        <p:pic>
          <p:nvPicPr>
            <p:cNvPr id="22541" name="Picture 2"/>
            <p:cNvPicPr>
              <a:picLocks noChangeAspect="1"/>
            </p:cNvPicPr>
            <p:nvPr/>
          </p:nvPicPr>
          <p:blipFill>
            <a:blip r:embed="rId2"/>
            <a:stretch>
              <a:fillRect/>
            </a:stretch>
          </p:blipFill>
          <p:spPr>
            <a:xfrm>
              <a:off x="4741758" y="2953460"/>
              <a:ext cx="1732793" cy="1257579"/>
            </a:xfrm>
            <a:prstGeom prst="rect">
              <a:avLst/>
            </a:prstGeom>
            <a:noFill/>
            <a:ln w="28575">
              <a:noFill/>
            </a:ln>
            <a:effectLst>
              <a:outerShdw dist="35921" dir="2699999" algn="ctr" rotWithShape="0">
                <a:schemeClr val="bg2"/>
              </a:outerShdw>
            </a:effectLst>
          </p:spPr>
        </p:pic>
        <p:sp>
          <p:nvSpPr>
            <p:cNvPr id="22542" name="TextBox 21"/>
            <p:cNvSpPr txBox="1"/>
            <p:nvPr/>
          </p:nvSpPr>
          <p:spPr>
            <a:xfrm>
              <a:off x="6568652" y="3176125"/>
              <a:ext cx="1418978" cy="830997"/>
            </a:xfrm>
            <a:prstGeom prst="rect">
              <a:avLst/>
            </a:prstGeom>
            <a:noFill/>
            <a:ln w="9525">
              <a:noFill/>
            </a:ln>
          </p:spPr>
          <p:txBody>
            <a:bodyPr wrap="none">
              <a:spAutoFit/>
            </a:bodyPr>
            <a:p>
              <a:r>
                <a:rPr lang="en-US" altLang="zh-CN" sz="2400" b="1" dirty="0">
                  <a:solidFill>
                    <a:srgbClr val="B7A483"/>
                  </a:solidFill>
                  <a:latin typeface="Arial" panose="020B0604020202020204" pitchFamily="34" charset="0"/>
                </a:rPr>
                <a:t>KTV</a:t>
              </a:r>
              <a:r>
                <a:rPr lang="zh-CN" altLang="en-US" sz="2400" b="1" dirty="0">
                  <a:solidFill>
                    <a:srgbClr val="B7A483"/>
                  </a:solidFill>
                  <a:latin typeface="Arial" panose="020B0604020202020204" pitchFamily="34" charset="0"/>
                </a:rPr>
                <a:t>有唱</a:t>
              </a:r>
              <a:endParaRPr lang="en-US" altLang="zh-CN" sz="2400" b="1" dirty="0">
                <a:solidFill>
                  <a:srgbClr val="B7A483"/>
                </a:solidFill>
                <a:latin typeface="Arial" panose="020B0604020202020204" pitchFamily="34" charset="0"/>
              </a:endParaRPr>
            </a:p>
            <a:p>
              <a:r>
                <a:rPr lang="zh-CN" altLang="en-US" sz="2400" b="1" dirty="0">
                  <a:solidFill>
                    <a:srgbClr val="B7A483"/>
                  </a:solidFill>
                  <a:latin typeface="Arial" panose="020B0604020202020204" pitchFamily="34" charset="0"/>
                </a:rPr>
                <a:t>歌功能</a:t>
              </a:r>
              <a:endParaRPr lang="zh-CN" altLang="en-US" sz="2400" b="1" dirty="0">
                <a:solidFill>
                  <a:srgbClr val="B7A483"/>
                </a:solidFill>
                <a:latin typeface="Arial" panose="020B0604020202020204" pitchFamily="34" charset="0"/>
              </a:endParaRPr>
            </a:p>
          </p:txBody>
        </p:sp>
      </p:grpSp>
      <p:grpSp>
        <p:nvGrpSpPr>
          <p:cNvPr id="35" name="组合 34"/>
          <p:cNvGrpSpPr/>
          <p:nvPr/>
        </p:nvGrpSpPr>
        <p:grpSpPr>
          <a:xfrm>
            <a:off x="4752975" y="4351338"/>
            <a:ext cx="3257550" cy="1295400"/>
            <a:chOff x="4752776" y="4351667"/>
            <a:chExt cx="3257962" cy="1294375"/>
          </a:xfrm>
        </p:grpSpPr>
        <p:pic>
          <p:nvPicPr>
            <p:cNvPr id="22539" name="Picture 3"/>
            <p:cNvPicPr>
              <a:picLocks noChangeAspect="1"/>
            </p:cNvPicPr>
            <p:nvPr/>
          </p:nvPicPr>
          <p:blipFill>
            <a:blip r:embed="rId3"/>
            <a:stretch>
              <a:fillRect/>
            </a:stretch>
          </p:blipFill>
          <p:spPr>
            <a:xfrm>
              <a:off x="4752776" y="4351667"/>
              <a:ext cx="1732792" cy="1294375"/>
            </a:xfrm>
            <a:prstGeom prst="rect">
              <a:avLst/>
            </a:prstGeom>
            <a:noFill/>
            <a:ln w="28575">
              <a:noFill/>
            </a:ln>
            <a:effectLst>
              <a:outerShdw dist="35921" dir="2699999" algn="ctr" rotWithShape="0">
                <a:schemeClr val="bg2"/>
              </a:outerShdw>
            </a:effectLst>
          </p:spPr>
        </p:pic>
        <p:sp>
          <p:nvSpPr>
            <p:cNvPr id="22540" name="TextBox 24"/>
            <p:cNvSpPr txBox="1"/>
            <p:nvPr/>
          </p:nvSpPr>
          <p:spPr>
            <a:xfrm>
              <a:off x="6588554" y="4543390"/>
              <a:ext cx="1422184" cy="830997"/>
            </a:xfrm>
            <a:prstGeom prst="rect">
              <a:avLst/>
            </a:prstGeom>
            <a:noFill/>
            <a:ln w="9525">
              <a:noFill/>
            </a:ln>
          </p:spPr>
          <p:txBody>
            <a:bodyPr wrap="none">
              <a:spAutoFit/>
            </a:bodyPr>
            <a:p>
              <a:r>
                <a:rPr lang="zh-CN" altLang="en-US" sz="2400" b="1" dirty="0">
                  <a:solidFill>
                    <a:srgbClr val="B7A483"/>
                  </a:solidFill>
                  <a:latin typeface="Arial" panose="020B0604020202020204" pitchFamily="34" charset="0"/>
                </a:rPr>
                <a:t>厨房有做</a:t>
              </a:r>
              <a:endParaRPr lang="en-US" altLang="zh-CN" sz="2400" b="1" dirty="0">
                <a:solidFill>
                  <a:srgbClr val="B7A483"/>
                </a:solidFill>
                <a:latin typeface="Arial" panose="020B0604020202020204" pitchFamily="34" charset="0"/>
              </a:endParaRPr>
            </a:p>
            <a:p>
              <a:r>
                <a:rPr lang="zh-CN" altLang="en-US" sz="2400" b="1" dirty="0">
                  <a:solidFill>
                    <a:srgbClr val="B7A483"/>
                  </a:solidFill>
                  <a:latin typeface="Arial" panose="020B0604020202020204" pitchFamily="34" charset="0"/>
                </a:rPr>
                <a:t>饭功能</a:t>
              </a:r>
              <a:endParaRPr lang="zh-CN" altLang="en-US" sz="2400" b="1" dirty="0">
                <a:solidFill>
                  <a:srgbClr val="B7A483"/>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1500"/>
                            </p:stCondLst>
                            <p:childTnLst>
                              <p:par>
                                <p:cTn id="18" presetID="22" presetClass="entr" presetSubtype="8" fill="hold" nodeType="afterEffect">
                                  <p:stCondLst>
                                    <p:cond delay="100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3000"/>
                            </p:stCondLst>
                            <p:childTnLst>
                              <p:par>
                                <p:cTn id="22" presetID="22" presetClass="entr" presetSubtype="8" fill="hold" nodeType="after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sp>
        <p:nvSpPr>
          <p:cNvPr id="7" name="Text Box 6"/>
          <p:cNvSpPr txBox="1">
            <a:spLocks noChangeArrowheads="1"/>
          </p:cNvSpPr>
          <p:nvPr/>
        </p:nvSpPr>
        <p:spPr bwMode="auto">
          <a:xfrm>
            <a:off x="2703513" y="2006600"/>
            <a:ext cx="5432425" cy="2243138"/>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HTML</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CSS</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JavaScript</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是网页制作的标准语言，要想学好、学会网页制作技术，首先需要对它们有一个整体的认识。</a:t>
            </a:r>
            <a:endParaRPr kumimoji="0" lang="zh-CN" altLang="en-US" sz="1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bwMode="auto">
          <a:xfrm>
            <a:off x="22578" y="4538131"/>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71" y="465418"/>
            <a:ext cx="3649663"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089150" y="4716463"/>
            <a:ext cx="6305550" cy="787400"/>
          </a:xfrm>
          <a:prstGeom prst="rect">
            <a:avLst/>
          </a:prstGeom>
          <a:noFill/>
          <a:ln w="9525">
            <a:noFill/>
          </a:ln>
        </p:spPr>
        <p:txBody>
          <a:bodyPr>
            <a:spAutoFit/>
          </a:bodyPr>
          <a:p>
            <a:pPr>
              <a:lnSpc>
                <a:spcPct val="150000"/>
              </a:lnSpc>
            </a:pPr>
            <a:r>
              <a:rPr lang="zh-CN" altLang="en-US" sz="1600" b="1" dirty="0">
                <a:latin typeface="微软雅黑" panose="020B0503020204020204" pitchFamily="34" charset="-122"/>
                <a:ea typeface="微软雅黑" panose="020B0503020204020204" pitchFamily="34" charset="-122"/>
              </a:rPr>
              <a:t>本节将针对</a:t>
            </a:r>
            <a:r>
              <a:rPr lang="en-US" altLang="zh-CN" sz="1600" b="1" dirty="0">
                <a:latin typeface="微软雅黑" panose="020B0503020204020204" pitchFamily="34" charset="-122"/>
                <a:ea typeface="微软雅黑" panose="020B0503020204020204" pitchFamily="34" charset="-122"/>
              </a:rPr>
              <a:t>HTML</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CSS</a:t>
            </a:r>
            <a:r>
              <a:rPr lang="zh-CN" altLang="en-US" sz="1600" b="1" dirty="0">
                <a:latin typeface="微软雅黑" panose="020B0503020204020204" pitchFamily="34" charset="-122"/>
                <a:ea typeface="微软雅黑" panose="020B0503020204020204" pitchFamily="34" charset="-122"/>
              </a:rPr>
              <a:t>和</a:t>
            </a:r>
            <a:r>
              <a:rPr lang="en-US" altLang="zh-CN" sz="1600" b="1" dirty="0">
                <a:latin typeface="微软雅黑" panose="020B0503020204020204" pitchFamily="34" charset="-122"/>
                <a:ea typeface="微软雅黑" panose="020B0503020204020204" pitchFamily="34" charset="-122"/>
              </a:rPr>
              <a:t>JavaScript</a:t>
            </a:r>
            <a:r>
              <a:rPr lang="zh-CN" altLang="en-US" sz="1600" b="1" dirty="0">
                <a:latin typeface="微软雅黑" panose="020B0503020204020204" pitchFamily="34" charset="-122"/>
                <a:ea typeface="微软雅黑" panose="020B0503020204020204" pitchFamily="34" charset="-122"/>
              </a:rPr>
              <a:t>语言的发展历史、流行版本、开发工具、运行平台等内容进行详细的讲解。</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24579" name="组合 2"/>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459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2206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1.2.1 HTML</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4580" name="组合 14"/>
          <p:cNvGrpSpPr/>
          <p:nvPr/>
        </p:nvGrpSpPr>
        <p:grpSpPr>
          <a:xfrm>
            <a:off x="469900" y="1978025"/>
            <a:ext cx="8080375" cy="1317625"/>
            <a:chOff x="676275" y="2314574"/>
            <a:chExt cx="8080376" cy="1319263"/>
          </a:xfrm>
        </p:grpSpPr>
        <p:sp>
          <p:nvSpPr>
            <p:cNvPr id="16" name="矩形 15"/>
            <p:cNvSpPr/>
            <p:nvPr/>
          </p:nvSpPr>
          <p:spPr bwMode="auto">
            <a:xfrm>
              <a:off x="676275" y="2538690"/>
              <a:ext cx="8080376" cy="1095147"/>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584" name="矩形 29"/>
            <p:cNvSpPr/>
            <p:nvPr/>
          </p:nvSpPr>
          <p:spPr>
            <a:xfrm>
              <a:off x="854075" y="2752258"/>
              <a:ext cx="7661276" cy="832029"/>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英文</a:t>
              </a:r>
              <a:r>
                <a:rPr lang="en-US" altLang="zh-CN" sz="1600" dirty="0">
                  <a:latin typeface="微软雅黑" panose="020B0503020204020204" pitchFamily="34" charset="-122"/>
                  <a:ea typeface="微软雅黑" panose="020B0503020204020204" pitchFamily="34" charset="-122"/>
                </a:rPr>
                <a:t>Hyper Text Markup Language</a:t>
              </a:r>
              <a:r>
                <a:rPr lang="zh-CN" altLang="en-US" sz="1600" dirty="0">
                  <a:latin typeface="微软雅黑" panose="020B0503020204020204" pitchFamily="34" charset="-122"/>
                  <a:ea typeface="微软雅黑" panose="020B0503020204020204" pitchFamily="34" charset="-122"/>
                </a:rPr>
                <a:t>的缩写</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中文译为“超文本标签语言”，主要是通过</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标签对网页中的文本、图片、声音等内容进行描述。</a:t>
              </a:r>
              <a:endParaRPr lang="zh-CN" altLang="en-US" sz="1600" dirty="0">
                <a:latin typeface="微软雅黑" panose="020B0503020204020204" pitchFamily="34" charset="-122"/>
                <a:ea typeface="微软雅黑" panose="020B0503020204020204" pitchFamily="34" charset="-122"/>
              </a:endParaRPr>
            </a:p>
          </p:txBody>
        </p:sp>
        <p:sp>
          <p:nvSpPr>
            <p:cNvPr id="18" name="任意多边形 17"/>
            <p:cNvSpPr/>
            <p:nvPr/>
          </p:nvSpPr>
          <p:spPr bwMode="auto">
            <a:xfrm>
              <a:off x="873125" y="2314574"/>
              <a:ext cx="1905000" cy="371937"/>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4586" name="矩形 75"/>
            <p:cNvSpPr/>
            <p:nvPr/>
          </p:nvSpPr>
          <p:spPr>
            <a:xfrm>
              <a:off x="873125" y="2324100"/>
              <a:ext cx="1827213" cy="338793"/>
            </a:xfrm>
            <a:prstGeom prst="rect">
              <a:avLst/>
            </a:prstGeom>
            <a:noFill/>
            <a:ln w="9525">
              <a:noFill/>
            </a:ln>
          </p:spPr>
          <p:txBody>
            <a:bodyPr>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概 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4581" name="Rectangle 2"/>
          <p:cNvSpPr/>
          <p:nvPr/>
        </p:nvSpPr>
        <p:spPr>
          <a:xfrm>
            <a:off x="0" y="0"/>
            <a:ext cx="9144000" cy="0"/>
          </a:xfrm>
          <a:prstGeom prst="rect">
            <a:avLst/>
          </a:prstGeom>
          <a:noFill/>
          <a:ln w="28575">
            <a:noFill/>
          </a:ln>
        </p:spPr>
        <p:txBody>
          <a:bodyPr wrap="none" anchor="ctr" anchorCtr="0">
            <a:spAutoFit/>
          </a:bodyPr>
          <a:p>
            <a:endParaRPr lang="zh-CN" altLang="en-US" dirty="0">
              <a:latin typeface="Arial" panose="020B0604020202020204" pitchFamily="34" charset="0"/>
            </a:endParaRPr>
          </a:p>
        </p:txBody>
      </p:sp>
      <p:graphicFrame>
        <p:nvGraphicFramePr>
          <p:cNvPr id="3" name="对象 2"/>
          <p:cNvGraphicFramePr>
            <a:graphicFrameLocks noChangeAspect="1"/>
          </p:cNvGraphicFramePr>
          <p:nvPr/>
        </p:nvGraphicFramePr>
        <p:xfrm>
          <a:off x="2106613" y="3600450"/>
          <a:ext cx="4743450" cy="2400300"/>
        </p:xfrm>
        <a:graphic>
          <a:graphicData uri="http://schemas.openxmlformats.org/presentationml/2006/ole">
            <mc:AlternateContent xmlns:mc="http://schemas.openxmlformats.org/markup-compatibility/2006">
              <mc:Choice xmlns:v="urn:schemas-microsoft-com:vml" Requires="v">
                <p:oleObj spid="_x0000_s3076" name="" r:id="rId2" imgW="8636000" imgH="4381500" progId="Visio.Drawing.11">
                  <p:embed/>
                </p:oleObj>
              </mc:Choice>
              <mc:Fallback>
                <p:oleObj name="" r:id="rId2" imgW="8636000" imgH="4381500" progId="Visio.Drawing.11">
                  <p:embed/>
                  <p:pic>
                    <p:nvPicPr>
                      <p:cNvPr id="0" name="图片 3075"/>
                      <p:cNvPicPr/>
                      <p:nvPr/>
                    </p:nvPicPr>
                    <p:blipFill>
                      <a:blip r:embed="rId3"/>
                      <a:stretch>
                        <a:fillRect/>
                      </a:stretch>
                    </p:blipFill>
                    <p:spPr>
                      <a:xfrm>
                        <a:off x="2106613" y="3600450"/>
                        <a:ext cx="4743450" cy="24003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25603" name="组合 2"/>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569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2206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1.2.1 HTML</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5604" name="组合 14"/>
          <p:cNvGrpSpPr/>
          <p:nvPr/>
        </p:nvGrpSpPr>
        <p:grpSpPr>
          <a:xfrm>
            <a:off x="469900" y="1978025"/>
            <a:ext cx="8080375" cy="1317625"/>
            <a:chOff x="676275" y="2314574"/>
            <a:chExt cx="8080376" cy="1319263"/>
          </a:xfrm>
        </p:grpSpPr>
        <p:sp>
          <p:nvSpPr>
            <p:cNvPr id="16" name="矩形 15"/>
            <p:cNvSpPr/>
            <p:nvPr/>
          </p:nvSpPr>
          <p:spPr bwMode="auto">
            <a:xfrm>
              <a:off x="676275" y="2538690"/>
              <a:ext cx="8080376" cy="1095147"/>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687" name="矩形 29"/>
            <p:cNvSpPr/>
            <p:nvPr/>
          </p:nvSpPr>
          <p:spPr>
            <a:xfrm>
              <a:off x="854075" y="2752258"/>
              <a:ext cx="7661276" cy="832029"/>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英文</a:t>
              </a:r>
              <a:r>
                <a:rPr lang="en-US" altLang="zh-CN" sz="1600" dirty="0">
                  <a:latin typeface="微软雅黑" panose="020B0503020204020204" pitchFamily="34" charset="-122"/>
                  <a:ea typeface="微软雅黑" panose="020B0503020204020204" pitchFamily="34" charset="-122"/>
                </a:rPr>
                <a:t>Hyper Text Markup Language</a:t>
              </a:r>
              <a:r>
                <a:rPr lang="zh-CN" altLang="en-US" sz="1600" dirty="0">
                  <a:latin typeface="微软雅黑" panose="020B0503020204020204" pitchFamily="34" charset="-122"/>
                  <a:ea typeface="微软雅黑" panose="020B0503020204020204" pitchFamily="34" charset="-122"/>
                </a:rPr>
                <a:t>的缩写</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中文译为“超文本标签语言”，主要是通过</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标签对网页中的文本、图片、声音等内容进行描述。</a:t>
              </a:r>
              <a:endParaRPr lang="zh-CN" altLang="en-US" sz="1600" dirty="0">
                <a:latin typeface="微软雅黑" panose="020B0503020204020204" pitchFamily="34" charset="-122"/>
                <a:ea typeface="微软雅黑" panose="020B0503020204020204" pitchFamily="34" charset="-122"/>
              </a:endParaRPr>
            </a:p>
          </p:txBody>
        </p:sp>
        <p:sp>
          <p:nvSpPr>
            <p:cNvPr id="18" name="任意多边形 17"/>
            <p:cNvSpPr/>
            <p:nvPr/>
          </p:nvSpPr>
          <p:spPr bwMode="auto">
            <a:xfrm>
              <a:off x="873125" y="2314574"/>
              <a:ext cx="1905000" cy="371937"/>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5689" name="矩形 75"/>
            <p:cNvSpPr/>
            <p:nvPr/>
          </p:nvSpPr>
          <p:spPr>
            <a:xfrm>
              <a:off x="873125" y="2324100"/>
              <a:ext cx="1827213" cy="338793"/>
            </a:xfrm>
            <a:prstGeom prst="rect">
              <a:avLst/>
            </a:prstGeom>
            <a:noFill/>
            <a:ln w="9525">
              <a:noFill/>
            </a:ln>
          </p:spPr>
          <p:txBody>
            <a:bodyPr>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概 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1729105" y="3841750"/>
            <a:ext cx="1393825" cy="2055813"/>
            <a:chOff x="2287059" y="2470230"/>
            <a:chExt cx="1740456" cy="2564478"/>
          </a:xfrm>
        </p:grpSpPr>
        <p:grpSp>
          <p:nvGrpSpPr>
            <p:cNvPr id="25672" name="组合 26"/>
            <p:cNvGrpSpPr/>
            <p:nvPr/>
          </p:nvGrpSpPr>
          <p:grpSpPr>
            <a:xfrm>
              <a:off x="2287059" y="2470230"/>
              <a:ext cx="1740456" cy="2564478"/>
              <a:chOff x="3415289" y="2060848"/>
              <a:chExt cx="1944216" cy="3290653"/>
            </a:xfrm>
          </p:grpSpPr>
          <p:sp>
            <p:nvSpPr>
              <p:cNvPr id="113" name="五边形 112"/>
              <p:cNvSpPr/>
              <p:nvPr/>
            </p:nvSpPr>
            <p:spPr>
              <a:xfrm>
                <a:off x="3415289" y="2060848"/>
                <a:ext cx="1944216" cy="647967"/>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4" name="圆角矩形 113"/>
              <p:cNvSpPr/>
              <p:nvPr/>
            </p:nvSpPr>
            <p:spPr>
              <a:xfrm>
                <a:off x="3450719" y="3191613"/>
                <a:ext cx="1873356" cy="2159888"/>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76" name="组合 29"/>
              <p:cNvGrpSpPr/>
              <p:nvPr/>
            </p:nvGrpSpPr>
            <p:grpSpPr>
              <a:xfrm>
                <a:off x="4182816" y="2723128"/>
                <a:ext cx="409163" cy="738055"/>
                <a:chOff x="4252755" y="2291080"/>
                <a:chExt cx="409163" cy="738055"/>
              </a:xfrm>
            </p:grpSpPr>
            <p:grpSp>
              <p:nvGrpSpPr>
                <p:cNvPr id="25678" name="组合 33"/>
                <p:cNvGrpSpPr/>
                <p:nvPr/>
              </p:nvGrpSpPr>
              <p:grpSpPr>
                <a:xfrm>
                  <a:off x="4252755" y="2291080"/>
                  <a:ext cx="409163" cy="738055"/>
                  <a:chOff x="4252755" y="2291080"/>
                  <a:chExt cx="409163" cy="738055"/>
                </a:xfrm>
              </p:grpSpPr>
              <p:sp>
                <p:nvSpPr>
                  <p:cNvPr id="121" name="矩形 120"/>
                  <p:cNvSpPr/>
                  <p:nvPr/>
                </p:nvSpPr>
                <p:spPr>
                  <a:xfrm>
                    <a:off x="4410834" y="2292013"/>
                    <a:ext cx="88575" cy="416731"/>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 name="椭圆 121"/>
                  <p:cNvSpPr/>
                  <p:nvPr/>
                </p:nvSpPr>
                <p:spPr>
                  <a:xfrm>
                    <a:off x="4253614" y="2619807"/>
                    <a:ext cx="407445" cy="4091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5679" name="组合 34"/>
                <p:cNvGrpSpPr/>
                <p:nvPr/>
              </p:nvGrpSpPr>
              <p:grpSpPr>
                <a:xfrm rot="1267204">
                  <a:off x="4309455" y="2671937"/>
                  <a:ext cx="301040" cy="301040"/>
                  <a:chOff x="3518404" y="1580443"/>
                  <a:chExt cx="1276350" cy="1276350"/>
                </a:xfrm>
              </p:grpSpPr>
              <p:sp>
                <p:nvSpPr>
                  <p:cNvPr id="119" name="椭圆 118"/>
                  <p:cNvSpPr/>
                  <p:nvPr/>
                </p:nvSpPr>
                <p:spPr bwMode="auto">
                  <a:xfrm>
                    <a:off x="3518404" y="1580443"/>
                    <a:ext cx="1276350" cy="1276350"/>
                  </a:xfrm>
                  <a:prstGeom prst="ellipse">
                    <a:avLst/>
                  </a:prstGeom>
                  <a:gradFill flip="none" rotWithShape="1">
                    <a:gsLst>
                      <a:gs pos="0">
                        <a:srgbClr val="FFC000"/>
                      </a:gs>
                      <a:gs pos="47000">
                        <a:schemeClr val="accent6"/>
                      </a:gs>
                      <a:gs pos="82000">
                        <a:schemeClr val="accent6">
                          <a:lumMod val="75000"/>
                        </a:schemeClr>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0" name="椭圆 119"/>
                  <p:cNvSpPr/>
                  <p:nvPr/>
                </p:nvSpPr>
                <p:spPr bwMode="auto">
                  <a:xfrm rot="20122633">
                    <a:off x="3928119" y="2554514"/>
                    <a:ext cx="769856" cy="269341"/>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5677" name="TextBox 26"/>
              <p:cNvSpPr txBox="1"/>
              <p:nvPr/>
            </p:nvSpPr>
            <p:spPr>
              <a:xfrm>
                <a:off x="3450240" y="2150163"/>
                <a:ext cx="1697777" cy="516199"/>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HTML2.0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5673" name="矩形 40"/>
            <p:cNvSpPr/>
            <p:nvPr/>
          </p:nvSpPr>
          <p:spPr>
            <a:xfrm>
              <a:off x="2439956" y="3520173"/>
              <a:ext cx="1513684" cy="1497516"/>
            </a:xfrm>
            <a:prstGeom prst="rect">
              <a:avLst/>
            </a:prstGeom>
            <a:noFill/>
            <a:ln w="9525">
              <a:noFill/>
            </a:ln>
          </p:spPr>
          <p:txBody>
            <a:bodyPr>
              <a:spAutoFit/>
            </a:bodyPr>
            <a:p>
              <a:r>
                <a:rPr lang="en-US" altLang="zh-CN" sz="1200" dirty="0">
                  <a:latin typeface="Arial" panose="020B0604020202020204" pitchFamily="34" charset="0"/>
                </a:rPr>
                <a:t>1995</a:t>
              </a:r>
              <a:r>
                <a:rPr lang="zh-CN" altLang="zh-CN" sz="1200" dirty="0">
                  <a:latin typeface="Arial" panose="020B0604020202020204" pitchFamily="34" charset="0"/>
                </a:rPr>
                <a:t>年</a:t>
              </a:r>
              <a:r>
                <a:rPr lang="en-US" altLang="zh-CN" sz="1200" dirty="0">
                  <a:latin typeface="Arial" panose="020B0604020202020204" pitchFamily="34" charset="0"/>
                </a:rPr>
                <a:t>11</a:t>
              </a:r>
              <a:r>
                <a:rPr lang="zh-CN" altLang="zh-CN" sz="1200" dirty="0">
                  <a:latin typeface="Arial" panose="020B0604020202020204" pitchFamily="34" charset="0"/>
                </a:rPr>
                <a:t>月作为</a:t>
              </a:r>
              <a:r>
                <a:rPr lang="en-US" altLang="zh-CN" sz="1200" dirty="0">
                  <a:latin typeface="Arial" panose="020B0604020202020204" pitchFamily="34" charset="0"/>
                </a:rPr>
                <a:t>RFC 1866</a:t>
              </a:r>
              <a:r>
                <a:rPr lang="zh-CN" altLang="zh-CN" sz="1200" dirty="0">
                  <a:latin typeface="Arial" panose="020B0604020202020204" pitchFamily="34" charset="0"/>
                </a:rPr>
                <a:t>发布，在</a:t>
              </a:r>
              <a:r>
                <a:rPr lang="en-US" altLang="zh-CN" sz="1200" dirty="0">
                  <a:latin typeface="Arial" panose="020B0604020202020204" pitchFamily="34" charset="0"/>
                </a:rPr>
                <a:t>RFC 2854</a:t>
              </a:r>
              <a:r>
                <a:rPr lang="zh-CN" altLang="zh-CN" sz="1200" dirty="0">
                  <a:latin typeface="Arial" panose="020B0604020202020204" pitchFamily="34" charset="0"/>
                </a:rPr>
                <a:t>于</a:t>
              </a:r>
              <a:r>
                <a:rPr lang="en-US" altLang="zh-CN" sz="1200" dirty="0">
                  <a:latin typeface="Arial" panose="020B0604020202020204" pitchFamily="34" charset="0"/>
                </a:rPr>
                <a:t>2000</a:t>
              </a:r>
              <a:r>
                <a:rPr lang="zh-CN" altLang="zh-CN" sz="1200" dirty="0">
                  <a:latin typeface="Arial" panose="020B0604020202020204" pitchFamily="34" charset="0"/>
                </a:rPr>
                <a:t>年</a:t>
              </a:r>
              <a:r>
                <a:rPr lang="en-US" altLang="zh-CN" sz="1200" dirty="0">
                  <a:latin typeface="Arial" panose="020B0604020202020204" pitchFamily="34" charset="0"/>
                </a:rPr>
                <a:t>6</a:t>
              </a:r>
              <a:r>
                <a:rPr lang="zh-CN" altLang="zh-CN" sz="1200" dirty="0">
                  <a:latin typeface="Arial" panose="020B0604020202020204" pitchFamily="34" charset="0"/>
                </a:rPr>
                <a:t>月发布之后被宣布过时。</a:t>
              </a:r>
              <a:endParaRPr lang="zh-CN" altLang="zh-CN" sz="1200" dirty="0">
                <a:latin typeface="Arial" panose="020B0604020202020204" pitchFamily="34" charset="0"/>
              </a:endParaRPr>
            </a:p>
          </p:txBody>
        </p:sp>
      </p:grpSp>
      <p:grpSp>
        <p:nvGrpSpPr>
          <p:cNvPr id="123" name="组合 122"/>
          <p:cNvGrpSpPr/>
          <p:nvPr/>
        </p:nvGrpSpPr>
        <p:grpSpPr>
          <a:xfrm>
            <a:off x="224790" y="3830638"/>
            <a:ext cx="1395413" cy="2066925"/>
            <a:chOff x="2287059" y="2457367"/>
            <a:chExt cx="1740456" cy="2577341"/>
          </a:xfrm>
        </p:grpSpPr>
        <p:grpSp>
          <p:nvGrpSpPr>
            <p:cNvPr id="25658" name="组合 47"/>
            <p:cNvGrpSpPr/>
            <p:nvPr/>
          </p:nvGrpSpPr>
          <p:grpSpPr>
            <a:xfrm>
              <a:off x="2287059" y="2457367"/>
              <a:ext cx="1740456" cy="2577341"/>
              <a:chOff x="3415289" y="2044343"/>
              <a:chExt cx="1944216" cy="3307158"/>
            </a:xfrm>
          </p:grpSpPr>
          <p:sp>
            <p:nvSpPr>
              <p:cNvPr id="126" name="五边形 125"/>
              <p:cNvSpPr/>
              <p:nvPr/>
            </p:nvSpPr>
            <p:spPr>
              <a:xfrm>
                <a:off x="3415289" y="2059583"/>
                <a:ext cx="1944216" cy="650255"/>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7" name="圆角矩形 126"/>
              <p:cNvSpPr/>
              <p:nvPr/>
            </p:nvSpPr>
            <p:spPr>
              <a:xfrm>
                <a:off x="3450679" y="3192450"/>
                <a:ext cx="1873437" cy="2159051"/>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62" name="组合 51"/>
              <p:cNvGrpSpPr/>
              <p:nvPr/>
            </p:nvGrpSpPr>
            <p:grpSpPr>
              <a:xfrm>
                <a:off x="4182816" y="2723128"/>
                <a:ext cx="409163" cy="738055"/>
                <a:chOff x="4252755" y="2291080"/>
                <a:chExt cx="409163" cy="738055"/>
              </a:xfrm>
            </p:grpSpPr>
            <p:grpSp>
              <p:nvGrpSpPr>
                <p:cNvPr id="25664" name="组合 53"/>
                <p:cNvGrpSpPr/>
                <p:nvPr/>
              </p:nvGrpSpPr>
              <p:grpSpPr>
                <a:xfrm>
                  <a:off x="4252755" y="2291080"/>
                  <a:ext cx="409163" cy="738055"/>
                  <a:chOff x="4252755" y="2291080"/>
                  <a:chExt cx="409163" cy="738055"/>
                </a:xfrm>
              </p:grpSpPr>
              <p:sp>
                <p:nvSpPr>
                  <p:cNvPr id="134" name="矩形 133"/>
                  <p:cNvSpPr/>
                  <p:nvPr/>
                </p:nvSpPr>
                <p:spPr>
                  <a:xfrm>
                    <a:off x="4409780" y="2290490"/>
                    <a:ext cx="90686" cy="419111"/>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5" name="椭圆 134"/>
                  <p:cNvSpPr/>
                  <p:nvPr/>
                </p:nvSpPr>
                <p:spPr>
                  <a:xfrm>
                    <a:off x="4252740" y="2620698"/>
                    <a:ext cx="409191" cy="4089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5665" name="组合 54"/>
                <p:cNvGrpSpPr/>
                <p:nvPr/>
              </p:nvGrpSpPr>
              <p:grpSpPr>
                <a:xfrm rot="1267204">
                  <a:off x="4309455" y="2671937"/>
                  <a:ext cx="301040" cy="301040"/>
                  <a:chOff x="3518404" y="1580443"/>
                  <a:chExt cx="1276350" cy="1276350"/>
                </a:xfrm>
              </p:grpSpPr>
              <p:sp>
                <p:nvSpPr>
                  <p:cNvPr id="132" name="椭圆 131"/>
                  <p:cNvSpPr/>
                  <p:nvPr/>
                </p:nvSpPr>
                <p:spPr bwMode="auto">
                  <a:xfrm>
                    <a:off x="3518404" y="1580443"/>
                    <a:ext cx="1276350" cy="1276350"/>
                  </a:xfrm>
                  <a:prstGeom prst="ellipse">
                    <a:avLst/>
                  </a:prstGeom>
                  <a:gradFill flip="none" rotWithShape="1">
                    <a:gsLst>
                      <a:gs pos="0">
                        <a:srgbClr val="FFC000"/>
                      </a:gs>
                      <a:gs pos="47000">
                        <a:schemeClr val="accent6"/>
                      </a:gs>
                      <a:gs pos="82000">
                        <a:schemeClr val="accent6">
                          <a:lumMod val="75000"/>
                        </a:schemeClr>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 name="椭圆 132"/>
                  <p:cNvSpPr/>
                  <p:nvPr/>
                </p:nvSpPr>
                <p:spPr bwMode="auto">
                  <a:xfrm rot="20122633">
                    <a:off x="3967121" y="2518968"/>
                    <a:ext cx="768980" cy="301543"/>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29" name="TextBox 26"/>
              <p:cNvSpPr txBox="1"/>
              <p:nvPr/>
            </p:nvSpPr>
            <p:spPr>
              <a:xfrm>
                <a:off x="3618779" y="2044343"/>
                <a:ext cx="1698700" cy="690896"/>
              </a:xfrm>
              <a:prstGeom prst="rect">
                <a:avLst/>
              </a:prstGeom>
              <a:noFill/>
            </p:spPr>
            <p:txBody>
              <a:bodyPr>
                <a:spAutoFit/>
              </a:bodyPr>
              <a:lstStyle/>
              <a:p>
                <a:pPr marR="0" defTabSz="914400">
                  <a:buClrTx/>
                  <a:buSzTx/>
                  <a:buFontTx/>
                  <a:buNone/>
                  <a:defRPr/>
                </a:pPr>
                <a:r>
                  <a:rPr kumimoji="0" lang="zh-CN" altLang="zh-CN" sz="1100" b="1" kern="1200" cap="none" spc="0" normalizeH="0" baseline="0" noProof="0" dirty="0">
                    <a:solidFill>
                      <a:schemeClr val="bg1"/>
                    </a:solidFill>
                    <a:latin typeface="+mn-ea"/>
                    <a:ea typeface="宋体" panose="02010600030101010101" pitchFamily="2" charset="-122"/>
                    <a:cs typeface="+mn-cs"/>
                  </a:rPr>
                  <a:t>超文本</a:t>
                </a:r>
                <a:r>
                  <a:rPr kumimoji="0" lang="zh-CN" altLang="en-US" sz="1100" b="1" kern="1200" cap="none" spc="0" normalizeH="0" baseline="0" noProof="0" dirty="0">
                    <a:solidFill>
                      <a:schemeClr val="bg1"/>
                    </a:solidFill>
                    <a:latin typeface="+mn-ea"/>
                    <a:ea typeface="宋体" panose="02010600030101010101" pitchFamily="2" charset="-122"/>
                    <a:cs typeface="+mn-cs"/>
                  </a:rPr>
                  <a:t>标签</a:t>
                </a:r>
                <a:r>
                  <a:rPr kumimoji="0" lang="zh-CN" altLang="zh-CN" sz="1100" b="1" kern="1200" cap="none" spc="0" normalizeH="0" baseline="0" noProof="0" dirty="0">
                    <a:solidFill>
                      <a:schemeClr val="bg1"/>
                    </a:solidFill>
                    <a:latin typeface="+mn-ea"/>
                    <a:ea typeface="宋体" panose="02010600030101010101" pitchFamily="2" charset="-122"/>
                    <a:cs typeface="+mn-cs"/>
                  </a:rPr>
                  <a:t>语</a:t>
                </a:r>
                <a:endParaRPr kumimoji="0" lang="en-US" altLang="zh-CN" sz="1100" b="1" kern="1200" cap="none" spc="0" normalizeH="0" baseline="0" noProof="0" dirty="0">
                  <a:solidFill>
                    <a:schemeClr val="bg1"/>
                  </a:solidFill>
                  <a:latin typeface="+mn-ea"/>
                  <a:ea typeface="宋体" panose="02010600030101010101" pitchFamily="2" charset="-122"/>
                  <a:cs typeface="+mn-cs"/>
                </a:endParaRPr>
              </a:p>
              <a:p>
                <a:pPr marR="0" defTabSz="914400">
                  <a:buClrTx/>
                  <a:buSzTx/>
                  <a:buFontTx/>
                  <a:buNone/>
                  <a:defRPr/>
                </a:pPr>
                <a:r>
                  <a:rPr kumimoji="0" lang="zh-CN" altLang="zh-CN" sz="1100" b="1" kern="1200" cap="none" spc="0" normalizeH="0" baseline="0" noProof="0" dirty="0">
                    <a:solidFill>
                      <a:schemeClr val="bg1"/>
                    </a:solidFill>
                    <a:latin typeface="+mn-ea"/>
                    <a:ea typeface="宋体" panose="02010600030101010101" pitchFamily="2" charset="-122"/>
                    <a:cs typeface="+mn-cs"/>
                  </a:rPr>
                  <a:t>言（第一版）</a:t>
                </a:r>
                <a:endParaRPr kumimoji="0" lang="zh-CN" altLang="en-US" sz="1100" b="1" kern="1200" cap="none" spc="0" normalizeH="0" baseline="0" noProof="0" dirty="0">
                  <a:solidFill>
                    <a:schemeClr val="bg1"/>
                  </a:solidFill>
                  <a:latin typeface="+mn-ea"/>
                  <a:ea typeface="宋体" panose="02010600030101010101" pitchFamily="2" charset="-122"/>
                  <a:cs typeface="+mn-cs"/>
                </a:endParaRPr>
              </a:p>
            </p:txBody>
          </p:sp>
        </p:grpSp>
        <p:sp>
          <p:nvSpPr>
            <p:cNvPr id="25659" name="矩形 48"/>
            <p:cNvSpPr/>
            <p:nvPr/>
          </p:nvSpPr>
          <p:spPr>
            <a:xfrm>
              <a:off x="2439956" y="3520173"/>
              <a:ext cx="1513684" cy="1267129"/>
            </a:xfrm>
            <a:prstGeom prst="rect">
              <a:avLst/>
            </a:prstGeom>
            <a:noFill/>
            <a:ln w="9525">
              <a:noFill/>
            </a:ln>
          </p:spPr>
          <p:txBody>
            <a:bodyPr>
              <a:spAutoFit/>
            </a:bodyPr>
            <a:p>
              <a:r>
                <a:rPr lang="zh-CN" altLang="zh-CN" sz="1200" dirty="0">
                  <a:latin typeface="Arial" panose="020B0604020202020204" pitchFamily="34" charset="0"/>
                </a:rPr>
                <a:t>在</a:t>
              </a:r>
              <a:r>
                <a:rPr lang="en-US" altLang="zh-CN" sz="1200" dirty="0">
                  <a:latin typeface="Arial" panose="020B0604020202020204" pitchFamily="34" charset="0"/>
                </a:rPr>
                <a:t>1993</a:t>
              </a:r>
              <a:r>
                <a:rPr lang="zh-CN" altLang="zh-CN" sz="1200" dirty="0">
                  <a:latin typeface="Arial" panose="020B0604020202020204" pitchFamily="34" charset="0"/>
                </a:rPr>
                <a:t>年</a:t>
              </a:r>
              <a:r>
                <a:rPr lang="en-US" altLang="zh-CN" sz="1200" dirty="0">
                  <a:latin typeface="Arial" panose="020B0604020202020204" pitchFamily="34" charset="0"/>
                </a:rPr>
                <a:t>6</a:t>
              </a:r>
              <a:r>
                <a:rPr lang="zh-CN" altLang="zh-CN" sz="1200" dirty="0">
                  <a:latin typeface="Arial" panose="020B0604020202020204" pitchFamily="34" charset="0"/>
                </a:rPr>
                <a:t>月作为互联网工程工作小组（</a:t>
              </a:r>
              <a:r>
                <a:rPr lang="en-US" altLang="zh-CN" sz="1200" dirty="0">
                  <a:latin typeface="Arial" panose="020B0604020202020204" pitchFamily="34" charset="0"/>
                </a:rPr>
                <a:t>IETF</a:t>
              </a:r>
              <a:r>
                <a:rPr lang="zh-CN" altLang="zh-CN" sz="1200" dirty="0">
                  <a:latin typeface="Arial" panose="020B0604020202020204" pitchFamily="34" charset="0"/>
                </a:rPr>
                <a:t>）工作草案发布</a:t>
              </a:r>
              <a:r>
                <a:rPr lang="zh-CN" altLang="en-US" sz="1200" dirty="0">
                  <a:latin typeface="Arial" panose="020B0604020202020204" pitchFamily="34" charset="0"/>
                </a:rPr>
                <a:t>。</a:t>
              </a:r>
              <a:endParaRPr lang="zh-CN" altLang="en-US" sz="1200" dirty="0">
                <a:latin typeface="Arial" panose="020B0604020202020204" pitchFamily="34" charset="0"/>
              </a:endParaRPr>
            </a:p>
          </p:txBody>
        </p:sp>
      </p:grpSp>
      <p:grpSp>
        <p:nvGrpSpPr>
          <p:cNvPr id="136" name="组合 135"/>
          <p:cNvGrpSpPr/>
          <p:nvPr/>
        </p:nvGrpSpPr>
        <p:grpSpPr>
          <a:xfrm>
            <a:off x="3227388" y="3840163"/>
            <a:ext cx="1571625" cy="2055812"/>
            <a:chOff x="3827656" y="1983502"/>
            <a:chExt cx="1571431" cy="2055549"/>
          </a:xfrm>
        </p:grpSpPr>
        <p:grpSp>
          <p:nvGrpSpPr>
            <p:cNvPr id="25642" name="组合 59"/>
            <p:cNvGrpSpPr/>
            <p:nvPr/>
          </p:nvGrpSpPr>
          <p:grpSpPr>
            <a:xfrm>
              <a:off x="3827656" y="1983502"/>
              <a:ext cx="1395057" cy="2055549"/>
              <a:chOff x="2287059" y="2470230"/>
              <a:chExt cx="1740456" cy="2564478"/>
            </a:xfrm>
          </p:grpSpPr>
          <p:grpSp>
            <p:nvGrpSpPr>
              <p:cNvPr id="25644" name="组合 60"/>
              <p:cNvGrpSpPr/>
              <p:nvPr/>
            </p:nvGrpSpPr>
            <p:grpSpPr>
              <a:xfrm>
                <a:off x="2287059" y="2470230"/>
                <a:ext cx="1740456" cy="2564478"/>
                <a:chOff x="3415289" y="2060848"/>
                <a:chExt cx="1944216" cy="3290653"/>
              </a:xfrm>
            </p:grpSpPr>
            <p:sp>
              <p:nvSpPr>
                <p:cNvPr id="141" name="五边形 140"/>
                <p:cNvSpPr/>
                <p:nvPr/>
              </p:nvSpPr>
              <p:spPr>
                <a:xfrm>
                  <a:off x="3415289" y="2060848"/>
                  <a:ext cx="1944471" cy="647966"/>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2" name="圆角矩形 141"/>
                <p:cNvSpPr/>
                <p:nvPr/>
              </p:nvSpPr>
              <p:spPr>
                <a:xfrm>
                  <a:off x="3450683" y="3191612"/>
                  <a:ext cx="1873683" cy="2159889"/>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48" name="组合 64"/>
                <p:cNvGrpSpPr/>
                <p:nvPr/>
              </p:nvGrpSpPr>
              <p:grpSpPr>
                <a:xfrm>
                  <a:off x="4182816" y="2723128"/>
                  <a:ext cx="409163" cy="738055"/>
                  <a:chOff x="4252755" y="2291080"/>
                  <a:chExt cx="409163" cy="738055"/>
                </a:xfrm>
              </p:grpSpPr>
              <p:grpSp>
                <p:nvGrpSpPr>
                  <p:cNvPr id="25650" name="组合 66"/>
                  <p:cNvGrpSpPr/>
                  <p:nvPr/>
                </p:nvGrpSpPr>
                <p:grpSpPr>
                  <a:xfrm>
                    <a:off x="4252755" y="2291080"/>
                    <a:ext cx="409163" cy="738055"/>
                    <a:chOff x="4252755" y="2291080"/>
                    <a:chExt cx="409163" cy="738055"/>
                  </a:xfrm>
                </p:grpSpPr>
                <p:sp>
                  <p:nvSpPr>
                    <p:cNvPr id="149" name="矩形 148"/>
                    <p:cNvSpPr/>
                    <p:nvPr/>
                  </p:nvSpPr>
                  <p:spPr>
                    <a:xfrm>
                      <a:off x="4409903" y="2292012"/>
                      <a:ext cx="90697" cy="416731"/>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0" name="椭圆 149"/>
                    <p:cNvSpPr/>
                    <p:nvPr/>
                  </p:nvSpPr>
                  <p:spPr>
                    <a:xfrm>
                      <a:off x="4252840" y="2619807"/>
                      <a:ext cx="409247" cy="40910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5651" name="组合 67"/>
                  <p:cNvGrpSpPr/>
                  <p:nvPr/>
                </p:nvGrpSpPr>
                <p:grpSpPr>
                  <a:xfrm rot="1267204">
                    <a:off x="4309455" y="2671937"/>
                    <a:ext cx="301040" cy="301040"/>
                    <a:chOff x="3518404" y="1580443"/>
                    <a:chExt cx="1276350" cy="1276350"/>
                  </a:xfrm>
                </p:grpSpPr>
                <p:sp>
                  <p:nvSpPr>
                    <p:cNvPr id="147" name="椭圆 146"/>
                    <p:cNvSpPr/>
                    <p:nvPr/>
                  </p:nvSpPr>
                  <p:spPr bwMode="auto">
                    <a:xfrm>
                      <a:off x="3518404" y="1580443"/>
                      <a:ext cx="1276350" cy="1276350"/>
                    </a:xfrm>
                    <a:prstGeom prst="ellipse">
                      <a:avLst/>
                    </a:prstGeom>
                    <a:gradFill flip="none" rotWithShape="1">
                      <a:gsLst>
                        <a:gs pos="0">
                          <a:srgbClr val="FFC000"/>
                        </a:gs>
                        <a:gs pos="47000">
                          <a:schemeClr val="accent6"/>
                        </a:gs>
                        <a:gs pos="82000">
                          <a:schemeClr val="accent6">
                            <a:lumMod val="75000"/>
                          </a:schemeClr>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8" name="椭圆 147"/>
                    <p:cNvSpPr/>
                    <p:nvPr/>
                  </p:nvSpPr>
                  <p:spPr bwMode="auto">
                    <a:xfrm rot="20122633">
                      <a:off x="3958072" y="2517451"/>
                      <a:ext cx="769080" cy="247787"/>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5649" name="TextBox 26"/>
                <p:cNvSpPr txBox="1"/>
                <p:nvPr/>
              </p:nvSpPr>
              <p:spPr>
                <a:xfrm>
                  <a:off x="3450242" y="2150163"/>
                  <a:ext cx="1697778" cy="541979"/>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HTML3.2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5645" name="矩形 61"/>
              <p:cNvSpPr/>
              <p:nvPr/>
            </p:nvSpPr>
            <p:spPr>
              <a:xfrm>
                <a:off x="2439956" y="3520173"/>
                <a:ext cx="1513684" cy="345581"/>
              </a:xfrm>
              <a:prstGeom prst="rect">
                <a:avLst/>
              </a:prstGeom>
              <a:noFill/>
              <a:ln w="9525">
                <a:noFill/>
              </a:ln>
            </p:spPr>
            <p:txBody>
              <a:bodyPr>
                <a:spAutoFit/>
              </a:bodyPr>
              <a:p>
                <a:endParaRPr lang="zh-CN" altLang="zh-CN" sz="1200" dirty="0">
                  <a:solidFill>
                    <a:srgbClr val="00B0F0"/>
                  </a:solidFill>
                  <a:latin typeface="Arial" panose="020B0604020202020204" pitchFamily="34" charset="0"/>
                </a:endParaRPr>
              </a:p>
            </p:txBody>
          </p:sp>
        </p:grpSp>
        <p:sp>
          <p:nvSpPr>
            <p:cNvPr id="25643" name="矩形 114"/>
            <p:cNvSpPr/>
            <p:nvPr/>
          </p:nvSpPr>
          <p:spPr>
            <a:xfrm>
              <a:off x="3885786" y="3111472"/>
              <a:ext cx="1513301" cy="461665"/>
            </a:xfrm>
            <a:prstGeom prst="rect">
              <a:avLst/>
            </a:prstGeom>
            <a:noFill/>
            <a:ln w="9525">
              <a:noFill/>
            </a:ln>
          </p:spPr>
          <p:txBody>
            <a:bodyPr>
              <a:spAutoFit/>
            </a:bodyPr>
            <a:p>
              <a:r>
                <a:rPr lang="en-US" altLang="zh-CN" sz="1200" dirty="0">
                  <a:latin typeface="Arial" panose="020B0604020202020204" pitchFamily="34" charset="0"/>
                </a:rPr>
                <a:t>1997</a:t>
              </a:r>
              <a:r>
                <a:rPr lang="zh-CN" altLang="zh-CN" sz="1200" dirty="0">
                  <a:latin typeface="Arial" panose="020B0604020202020204" pitchFamily="34" charset="0"/>
                </a:rPr>
                <a:t>年</a:t>
              </a:r>
              <a:r>
                <a:rPr lang="en-US" altLang="zh-CN" sz="1200" dirty="0">
                  <a:latin typeface="Arial" panose="020B0604020202020204" pitchFamily="34" charset="0"/>
                </a:rPr>
                <a:t>1</a:t>
              </a:r>
              <a:r>
                <a:rPr lang="zh-CN" altLang="zh-CN" sz="1200" dirty="0">
                  <a:latin typeface="Arial" panose="020B0604020202020204" pitchFamily="34" charset="0"/>
                </a:rPr>
                <a:t>月</a:t>
              </a:r>
              <a:r>
                <a:rPr lang="en-US" altLang="zh-CN" sz="1200" dirty="0">
                  <a:latin typeface="Arial" panose="020B0604020202020204" pitchFamily="34" charset="0"/>
                </a:rPr>
                <a:t>14</a:t>
              </a:r>
              <a:r>
                <a:rPr lang="zh-CN" altLang="zh-CN" sz="1200" dirty="0">
                  <a:latin typeface="Arial" panose="020B0604020202020204" pitchFamily="34" charset="0"/>
                </a:rPr>
                <a:t>日，</a:t>
              </a:r>
              <a:r>
                <a:rPr lang="en-US" altLang="zh-CN" sz="1200" dirty="0">
                  <a:latin typeface="Arial" panose="020B0604020202020204" pitchFamily="34" charset="0"/>
                </a:rPr>
                <a:t>W3C</a:t>
              </a:r>
              <a:r>
                <a:rPr lang="zh-CN" altLang="zh-CN" sz="1200" dirty="0">
                  <a:latin typeface="Arial" panose="020B0604020202020204" pitchFamily="34" charset="0"/>
                </a:rPr>
                <a:t>推荐标准</a:t>
              </a:r>
              <a:r>
                <a:rPr lang="zh-CN" altLang="en-US" sz="1200" dirty="0">
                  <a:latin typeface="Arial" panose="020B0604020202020204" pitchFamily="34" charset="0"/>
                </a:rPr>
                <a:t>。</a:t>
              </a:r>
              <a:endParaRPr lang="zh-CN" altLang="en-US" sz="1200" dirty="0">
                <a:latin typeface="Arial" panose="020B0604020202020204" pitchFamily="34" charset="0"/>
              </a:endParaRPr>
            </a:p>
          </p:txBody>
        </p:sp>
      </p:grpSp>
      <p:grpSp>
        <p:nvGrpSpPr>
          <p:cNvPr id="151" name="组合 150"/>
          <p:cNvGrpSpPr/>
          <p:nvPr/>
        </p:nvGrpSpPr>
        <p:grpSpPr>
          <a:xfrm>
            <a:off x="4741863" y="3841750"/>
            <a:ext cx="1800225" cy="2055813"/>
            <a:chOff x="5478029" y="1984139"/>
            <a:chExt cx="1801387" cy="2055549"/>
          </a:xfrm>
        </p:grpSpPr>
        <p:grpSp>
          <p:nvGrpSpPr>
            <p:cNvPr id="25626" name="组合 72"/>
            <p:cNvGrpSpPr/>
            <p:nvPr/>
          </p:nvGrpSpPr>
          <p:grpSpPr>
            <a:xfrm>
              <a:off x="5478029" y="1984139"/>
              <a:ext cx="1395057" cy="2055549"/>
              <a:chOff x="2287059" y="2470230"/>
              <a:chExt cx="1740456" cy="2564478"/>
            </a:xfrm>
          </p:grpSpPr>
          <p:grpSp>
            <p:nvGrpSpPr>
              <p:cNvPr id="25628" name="组合 73"/>
              <p:cNvGrpSpPr/>
              <p:nvPr/>
            </p:nvGrpSpPr>
            <p:grpSpPr>
              <a:xfrm>
                <a:off x="2287059" y="2470230"/>
                <a:ext cx="1740456" cy="2564478"/>
                <a:chOff x="3415289" y="2060848"/>
                <a:chExt cx="1944216" cy="3290653"/>
              </a:xfrm>
            </p:grpSpPr>
            <p:sp>
              <p:nvSpPr>
                <p:cNvPr id="156" name="五边形 155"/>
                <p:cNvSpPr/>
                <p:nvPr/>
              </p:nvSpPr>
              <p:spPr>
                <a:xfrm>
                  <a:off x="3415289" y="2060848"/>
                  <a:ext cx="1943753" cy="647967"/>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7" name="圆角矩形 156"/>
                <p:cNvSpPr/>
                <p:nvPr/>
              </p:nvSpPr>
              <p:spPr>
                <a:xfrm>
                  <a:off x="3450710" y="3191613"/>
                  <a:ext cx="1872910" cy="2159888"/>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32" name="组合 77"/>
                <p:cNvGrpSpPr/>
                <p:nvPr/>
              </p:nvGrpSpPr>
              <p:grpSpPr>
                <a:xfrm>
                  <a:off x="4182816" y="2723128"/>
                  <a:ext cx="409163" cy="738055"/>
                  <a:chOff x="4252755" y="2291080"/>
                  <a:chExt cx="409163" cy="738055"/>
                </a:xfrm>
              </p:grpSpPr>
              <p:grpSp>
                <p:nvGrpSpPr>
                  <p:cNvPr id="25634" name="组合 79"/>
                  <p:cNvGrpSpPr/>
                  <p:nvPr/>
                </p:nvGrpSpPr>
                <p:grpSpPr>
                  <a:xfrm>
                    <a:off x="4252755" y="2291080"/>
                    <a:ext cx="409163" cy="738055"/>
                    <a:chOff x="4252755" y="2291080"/>
                    <a:chExt cx="409163" cy="738055"/>
                  </a:xfrm>
                </p:grpSpPr>
                <p:sp>
                  <p:nvSpPr>
                    <p:cNvPr id="164" name="矩形 163"/>
                    <p:cNvSpPr/>
                    <p:nvPr/>
                  </p:nvSpPr>
                  <p:spPr>
                    <a:xfrm>
                      <a:off x="4410614" y="2292013"/>
                      <a:ext cx="88554" cy="416731"/>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5" name="椭圆 164"/>
                    <p:cNvSpPr/>
                    <p:nvPr/>
                  </p:nvSpPr>
                  <p:spPr>
                    <a:xfrm>
                      <a:off x="4253430" y="2619807"/>
                      <a:ext cx="400706" cy="4091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5635" name="组合 80"/>
                  <p:cNvGrpSpPr/>
                  <p:nvPr/>
                </p:nvGrpSpPr>
                <p:grpSpPr>
                  <a:xfrm rot="1267204">
                    <a:off x="4309455" y="2671937"/>
                    <a:ext cx="301040" cy="301040"/>
                    <a:chOff x="3518404" y="1580443"/>
                    <a:chExt cx="1276350" cy="1276350"/>
                  </a:xfrm>
                </p:grpSpPr>
                <p:sp>
                  <p:nvSpPr>
                    <p:cNvPr id="162" name="椭圆 161"/>
                    <p:cNvSpPr/>
                    <p:nvPr/>
                  </p:nvSpPr>
                  <p:spPr bwMode="auto">
                    <a:xfrm>
                      <a:off x="3518404" y="1580443"/>
                      <a:ext cx="1276350" cy="1276350"/>
                    </a:xfrm>
                    <a:prstGeom prst="ellipse">
                      <a:avLst/>
                    </a:prstGeom>
                    <a:gradFill flip="none" rotWithShape="1">
                      <a:gsLst>
                        <a:gs pos="0">
                          <a:srgbClr val="FFC000"/>
                        </a:gs>
                        <a:gs pos="47000">
                          <a:schemeClr val="accent6"/>
                        </a:gs>
                        <a:gs pos="82000">
                          <a:schemeClr val="accent6">
                            <a:lumMod val="75000"/>
                          </a:schemeClr>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 name="椭圆 162"/>
                    <p:cNvSpPr/>
                    <p:nvPr/>
                  </p:nvSpPr>
                  <p:spPr bwMode="auto">
                    <a:xfrm rot="20122633">
                      <a:off x="3928946" y="2565336"/>
                      <a:ext cx="769674" cy="258564"/>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5633" name="TextBox 26"/>
                <p:cNvSpPr txBox="1"/>
                <p:nvPr/>
              </p:nvSpPr>
              <p:spPr>
                <a:xfrm>
                  <a:off x="3450242" y="2150163"/>
                  <a:ext cx="1697778" cy="541979"/>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HTML4.0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5629" name="矩形 74"/>
              <p:cNvSpPr/>
              <p:nvPr/>
            </p:nvSpPr>
            <p:spPr>
              <a:xfrm>
                <a:off x="2439956" y="3520173"/>
                <a:ext cx="1513684" cy="345581"/>
              </a:xfrm>
              <a:prstGeom prst="rect">
                <a:avLst/>
              </a:prstGeom>
              <a:noFill/>
              <a:ln w="9525">
                <a:noFill/>
              </a:ln>
            </p:spPr>
            <p:txBody>
              <a:bodyPr>
                <a:spAutoFit/>
              </a:bodyPr>
              <a:p>
                <a:endParaRPr lang="en-US" altLang="zh-CN" sz="1200" dirty="0">
                  <a:solidFill>
                    <a:srgbClr val="00B0F0"/>
                  </a:solidFill>
                  <a:latin typeface="Arial" panose="020B0604020202020204" pitchFamily="34" charset="0"/>
                </a:endParaRPr>
              </a:p>
            </p:txBody>
          </p:sp>
        </p:grpSp>
        <p:sp>
          <p:nvSpPr>
            <p:cNvPr id="25627" name="矩形 115"/>
            <p:cNvSpPr/>
            <p:nvPr/>
          </p:nvSpPr>
          <p:spPr>
            <a:xfrm>
              <a:off x="5489046" y="3112109"/>
              <a:ext cx="1790370" cy="461665"/>
            </a:xfrm>
            <a:prstGeom prst="rect">
              <a:avLst/>
            </a:prstGeom>
            <a:noFill/>
            <a:ln w="9525">
              <a:noFill/>
            </a:ln>
          </p:spPr>
          <p:txBody>
            <a:bodyPr>
              <a:spAutoFit/>
            </a:bodyPr>
            <a:p>
              <a:r>
                <a:rPr lang="en-US" altLang="zh-CN" sz="1200" dirty="0">
                  <a:latin typeface="Arial" panose="020B0604020202020204" pitchFamily="34" charset="0"/>
                </a:rPr>
                <a:t>1997</a:t>
              </a:r>
              <a:r>
                <a:rPr lang="zh-CN" altLang="zh-CN" sz="1200" dirty="0">
                  <a:latin typeface="Arial" panose="020B0604020202020204" pitchFamily="34" charset="0"/>
                </a:rPr>
                <a:t>年</a:t>
              </a:r>
              <a:r>
                <a:rPr lang="en-US" altLang="zh-CN" sz="1200" dirty="0">
                  <a:latin typeface="Arial" panose="020B0604020202020204" pitchFamily="34" charset="0"/>
                </a:rPr>
                <a:t>12</a:t>
              </a:r>
              <a:r>
                <a:rPr lang="zh-CN" altLang="zh-CN" sz="1200" dirty="0">
                  <a:latin typeface="Arial" panose="020B0604020202020204" pitchFamily="34" charset="0"/>
                </a:rPr>
                <a:t>月</a:t>
              </a:r>
              <a:r>
                <a:rPr lang="en-US" altLang="zh-CN" sz="1200" dirty="0">
                  <a:latin typeface="Arial" panose="020B0604020202020204" pitchFamily="34" charset="0"/>
                </a:rPr>
                <a:t>18</a:t>
              </a:r>
              <a:r>
                <a:rPr lang="zh-CN" altLang="zh-CN" sz="1200" dirty="0">
                  <a:latin typeface="Arial" panose="020B0604020202020204" pitchFamily="34" charset="0"/>
                </a:rPr>
                <a:t>日，</a:t>
              </a:r>
              <a:r>
                <a:rPr lang="en-US" altLang="zh-CN" sz="1200" dirty="0">
                  <a:latin typeface="Arial" panose="020B0604020202020204" pitchFamily="34" charset="0"/>
                </a:rPr>
                <a:t>W3C</a:t>
              </a:r>
              <a:r>
                <a:rPr lang="zh-CN" altLang="zh-CN" sz="1200" dirty="0">
                  <a:latin typeface="Arial" panose="020B0604020202020204" pitchFamily="34" charset="0"/>
                </a:rPr>
                <a:t>推荐标准。</a:t>
              </a:r>
              <a:endParaRPr lang="zh-CN" altLang="en-US" sz="1200" dirty="0">
                <a:latin typeface="Arial" panose="020B0604020202020204" pitchFamily="34" charset="0"/>
              </a:endParaRPr>
            </a:p>
          </p:txBody>
        </p:sp>
      </p:grpSp>
      <p:grpSp>
        <p:nvGrpSpPr>
          <p:cNvPr id="166" name="组合 165"/>
          <p:cNvGrpSpPr/>
          <p:nvPr/>
        </p:nvGrpSpPr>
        <p:grpSpPr>
          <a:xfrm>
            <a:off x="6135688" y="3841750"/>
            <a:ext cx="1560512" cy="2055813"/>
            <a:chOff x="7098395" y="1984139"/>
            <a:chExt cx="1559140" cy="2055549"/>
          </a:xfrm>
        </p:grpSpPr>
        <p:grpSp>
          <p:nvGrpSpPr>
            <p:cNvPr id="25610" name="组合 85"/>
            <p:cNvGrpSpPr/>
            <p:nvPr/>
          </p:nvGrpSpPr>
          <p:grpSpPr>
            <a:xfrm>
              <a:off x="7098395" y="1984139"/>
              <a:ext cx="1425062" cy="2055549"/>
              <a:chOff x="2249625" y="2470230"/>
              <a:chExt cx="1777891" cy="2564478"/>
            </a:xfrm>
          </p:grpSpPr>
          <p:grpSp>
            <p:nvGrpSpPr>
              <p:cNvPr id="25612" name="组合 86"/>
              <p:cNvGrpSpPr/>
              <p:nvPr/>
            </p:nvGrpSpPr>
            <p:grpSpPr>
              <a:xfrm>
                <a:off x="2249625" y="2470230"/>
                <a:ext cx="1777891" cy="2564478"/>
                <a:chOff x="3373472" y="2060848"/>
                <a:chExt cx="1986033" cy="3290653"/>
              </a:xfrm>
            </p:grpSpPr>
            <p:sp>
              <p:nvSpPr>
                <p:cNvPr id="171" name="五边形 170"/>
                <p:cNvSpPr/>
                <p:nvPr/>
              </p:nvSpPr>
              <p:spPr>
                <a:xfrm>
                  <a:off x="3415470" y="2060848"/>
                  <a:ext cx="1943003" cy="647967"/>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2" name="圆角矩形 171"/>
                <p:cNvSpPr/>
                <p:nvPr/>
              </p:nvSpPr>
              <p:spPr>
                <a:xfrm>
                  <a:off x="3450838" y="3191613"/>
                  <a:ext cx="1872268" cy="2159888"/>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5616" name="组合 90"/>
                <p:cNvGrpSpPr/>
                <p:nvPr/>
              </p:nvGrpSpPr>
              <p:grpSpPr>
                <a:xfrm>
                  <a:off x="4182816" y="2723128"/>
                  <a:ext cx="409163" cy="738055"/>
                  <a:chOff x="4252755" y="2291080"/>
                  <a:chExt cx="409163" cy="738055"/>
                </a:xfrm>
              </p:grpSpPr>
              <p:grpSp>
                <p:nvGrpSpPr>
                  <p:cNvPr id="25618" name="组合 92"/>
                  <p:cNvGrpSpPr/>
                  <p:nvPr/>
                </p:nvGrpSpPr>
                <p:grpSpPr>
                  <a:xfrm>
                    <a:off x="4252755" y="2291080"/>
                    <a:ext cx="409163" cy="738055"/>
                    <a:chOff x="4252755" y="2291080"/>
                    <a:chExt cx="409163" cy="738055"/>
                  </a:xfrm>
                </p:grpSpPr>
                <p:sp>
                  <p:nvSpPr>
                    <p:cNvPr id="179" name="矩形 178"/>
                    <p:cNvSpPr/>
                    <p:nvPr/>
                  </p:nvSpPr>
                  <p:spPr>
                    <a:xfrm>
                      <a:off x="4409386" y="2292013"/>
                      <a:ext cx="90630" cy="416731"/>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0" name="椭圆 179"/>
                    <p:cNvSpPr/>
                    <p:nvPr/>
                  </p:nvSpPr>
                  <p:spPr>
                    <a:xfrm>
                      <a:off x="4252443" y="2619807"/>
                      <a:ext cx="408936" cy="4091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5619" name="组合 93"/>
                  <p:cNvGrpSpPr/>
                  <p:nvPr/>
                </p:nvGrpSpPr>
                <p:grpSpPr>
                  <a:xfrm rot="1267204">
                    <a:off x="4309455" y="2671937"/>
                    <a:ext cx="301040" cy="301040"/>
                    <a:chOff x="3518404" y="1580443"/>
                    <a:chExt cx="1276350" cy="1276350"/>
                  </a:xfrm>
                </p:grpSpPr>
                <p:sp>
                  <p:nvSpPr>
                    <p:cNvPr id="177" name="椭圆 176"/>
                    <p:cNvSpPr/>
                    <p:nvPr/>
                  </p:nvSpPr>
                  <p:spPr bwMode="auto">
                    <a:xfrm>
                      <a:off x="3518404" y="1580443"/>
                      <a:ext cx="1276350" cy="1276350"/>
                    </a:xfrm>
                    <a:prstGeom prst="ellipse">
                      <a:avLst/>
                    </a:prstGeom>
                    <a:gradFill flip="none" rotWithShape="1">
                      <a:gsLst>
                        <a:gs pos="0">
                          <a:srgbClr val="FFC000"/>
                        </a:gs>
                        <a:gs pos="47000">
                          <a:schemeClr val="accent6"/>
                        </a:gs>
                        <a:gs pos="82000">
                          <a:schemeClr val="accent6">
                            <a:lumMod val="75000"/>
                          </a:schemeClr>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8" name="椭圆 177"/>
                    <p:cNvSpPr/>
                    <p:nvPr/>
                  </p:nvSpPr>
                  <p:spPr bwMode="auto">
                    <a:xfrm rot="20122633">
                      <a:off x="3938251" y="2549806"/>
                      <a:ext cx="768500" cy="258564"/>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25617" name="TextBox 26"/>
                <p:cNvSpPr txBox="1"/>
                <p:nvPr/>
              </p:nvSpPr>
              <p:spPr>
                <a:xfrm>
                  <a:off x="3373472" y="2150163"/>
                  <a:ext cx="1909264" cy="541979"/>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HTML4.01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5613" name="矩形 87"/>
              <p:cNvSpPr/>
              <p:nvPr/>
            </p:nvSpPr>
            <p:spPr>
              <a:xfrm>
                <a:off x="2439956" y="3520173"/>
                <a:ext cx="1513684" cy="345581"/>
              </a:xfrm>
              <a:prstGeom prst="rect">
                <a:avLst/>
              </a:prstGeom>
              <a:noFill/>
              <a:ln w="9525">
                <a:noFill/>
              </a:ln>
            </p:spPr>
            <p:txBody>
              <a:bodyPr>
                <a:spAutoFit/>
              </a:bodyPr>
              <a:p>
                <a:endParaRPr lang="zh-CN" altLang="zh-CN" sz="1200" dirty="0">
                  <a:solidFill>
                    <a:srgbClr val="00B0F0"/>
                  </a:solidFill>
                  <a:latin typeface="Arial" panose="020B0604020202020204" pitchFamily="34" charset="0"/>
                </a:endParaRPr>
              </a:p>
            </p:txBody>
          </p:sp>
        </p:grpSp>
        <p:sp>
          <p:nvSpPr>
            <p:cNvPr id="25611" name="矩形 116"/>
            <p:cNvSpPr/>
            <p:nvPr/>
          </p:nvSpPr>
          <p:spPr>
            <a:xfrm>
              <a:off x="7131447" y="3107275"/>
              <a:ext cx="1526088" cy="461665"/>
            </a:xfrm>
            <a:prstGeom prst="rect">
              <a:avLst/>
            </a:prstGeom>
            <a:noFill/>
            <a:ln w="9525">
              <a:noFill/>
            </a:ln>
          </p:spPr>
          <p:txBody>
            <a:bodyPr>
              <a:spAutoFit/>
            </a:bodyPr>
            <a:p>
              <a:r>
                <a:rPr lang="en-US" altLang="zh-CN" sz="1200" dirty="0">
                  <a:latin typeface="Arial" panose="020B0604020202020204" pitchFamily="34" charset="0"/>
                </a:rPr>
                <a:t>1999</a:t>
              </a:r>
              <a:r>
                <a:rPr lang="zh-CN" altLang="zh-CN" sz="1200" dirty="0">
                  <a:latin typeface="Arial" panose="020B0604020202020204" pitchFamily="34" charset="0"/>
                </a:rPr>
                <a:t>年</a:t>
              </a:r>
              <a:r>
                <a:rPr lang="en-US" altLang="zh-CN" sz="1200" dirty="0">
                  <a:latin typeface="Arial" panose="020B0604020202020204" pitchFamily="34" charset="0"/>
                </a:rPr>
                <a:t>12</a:t>
              </a:r>
              <a:r>
                <a:rPr lang="zh-CN" altLang="zh-CN" sz="1200" dirty="0">
                  <a:latin typeface="Arial" panose="020B0604020202020204" pitchFamily="34" charset="0"/>
                </a:rPr>
                <a:t>月</a:t>
              </a:r>
              <a:r>
                <a:rPr lang="en-US" altLang="zh-CN" sz="1200" dirty="0">
                  <a:latin typeface="Arial" panose="020B0604020202020204" pitchFamily="34" charset="0"/>
                </a:rPr>
                <a:t>24</a:t>
              </a:r>
              <a:r>
                <a:rPr lang="zh-CN" altLang="zh-CN" sz="1200" dirty="0">
                  <a:latin typeface="Arial" panose="020B0604020202020204" pitchFamily="34" charset="0"/>
                </a:rPr>
                <a:t>日，</a:t>
              </a:r>
              <a:r>
                <a:rPr lang="en-US" altLang="zh-CN" sz="1200" dirty="0">
                  <a:latin typeface="Arial" panose="020B0604020202020204" pitchFamily="34" charset="0"/>
                </a:rPr>
                <a:t>W3C</a:t>
              </a:r>
              <a:r>
                <a:rPr lang="zh-CN" altLang="zh-CN" sz="1200" dirty="0">
                  <a:latin typeface="Arial" panose="020B0604020202020204" pitchFamily="34" charset="0"/>
                </a:rPr>
                <a:t>推荐标准。</a:t>
              </a:r>
              <a:endParaRPr lang="zh-CN" altLang="en-US" sz="1200" dirty="0">
                <a:latin typeface="Arial" panose="020B0604020202020204" pitchFamily="34" charset="0"/>
              </a:endParaRPr>
            </a:p>
          </p:txBody>
        </p:sp>
      </p:grpSp>
      <p:grpSp>
        <p:nvGrpSpPr>
          <p:cNvPr id="2" name="组合 1"/>
          <p:cNvGrpSpPr/>
          <p:nvPr/>
        </p:nvGrpSpPr>
        <p:grpSpPr>
          <a:xfrm>
            <a:off x="7584758" y="3841750"/>
            <a:ext cx="1560512" cy="2055813"/>
            <a:chOff x="7098395" y="1984139"/>
            <a:chExt cx="1559140" cy="2055549"/>
          </a:xfrm>
        </p:grpSpPr>
        <p:grpSp>
          <p:nvGrpSpPr>
            <p:cNvPr id="3" name="组合 85"/>
            <p:cNvGrpSpPr/>
            <p:nvPr/>
          </p:nvGrpSpPr>
          <p:grpSpPr>
            <a:xfrm>
              <a:off x="7098395" y="1984139"/>
              <a:ext cx="1424321" cy="2055549"/>
              <a:chOff x="2249625" y="2470230"/>
              <a:chExt cx="1776967" cy="2564478"/>
            </a:xfrm>
          </p:grpSpPr>
          <p:grpSp>
            <p:nvGrpSpPr>
              <p:cNvPr id="4" name="组合 86"/>
              <p:cNvGrpSpPr/>
              <p:nvPr/>
            </p:nvGrpSpPr>
            <p:grpSpPr>
              <a:xfrm>
                <a:off x="2249625" y="2470230"/>
                <a:ext cx="1776967" cy="2564478"/>
                <a:chOff x="3373472" y="2060848"/>
                <a:chExt cx="1985001" cy="3290653"/>
              </a:xfrm>
            </p:grpSpPr>
            <p:sp>
              <p:nvSpPr>
                <p:cNvPr id="5" name="五边形 4"/>
                <p:cNvSpPr/>
                <p:nvPr/>
              </p:nvSpPr>
              <p:spPr>
                <a:xfrm>
                  <a:off x="3415470" y="2060848"/>
                  <a:ext cx="1943003" cy="647967"/>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3450838" y="3191613"/>
                  <a:ext cx="1872268" cy="2159888"/>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7" name="组合 90"/>
                <p:cNvGrpSpPr/>
                <p:nvPr/>
              </p:nvGrpSpPr>
              <p:grpSpPr>
                <a:xfrm>
                  <a:off x="4182816" y="2723128"/>
                  <a:ext cx="409163" cy="738055"/>
                  <a:chOff x="4252755" y="2291080"/>
                  <a:chExt cx="409163" cy="738055"/>
                </a:xfrm>
              </p:grpSpPr>
              <p:grpSp>
                <p:nvGrpSpPr>
                  <p:cNvPr id="8" name="组合 92"/>
                  <p:cNvGrpSpPr/>
                  <p:nvPr/>
                </p:nvGrpSpPr>
                <p:grpSpPr>
                  <a:xfrm>
                    <a:off x="4252755" y="2291080"/>
                    <a:ext cx="409163" cy="738055"/>
                    <a:chOff x="4252755" y="2291080"/>
                    <a:chExt cx="409163" cy="738055"/>
                  </a:xfrm>
                </p:grpSpPr>
                <p:sp>
                  <p:nvSpPr>
                    <p:cNvPr id="9" name="矩形 8"/>
                    <p:cNvSpPr/>
                    <p:nvPr/>
                  </p:nvSpPr>
                  <p:spPr>
                    <a:xfrm>
                      <a:off x="4409386" y="2292013"/>
                      <a:ext cx="90630" cy="416731"/>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4252443" y="2619807"/>
                      <a:ext cx="408936" cy="4091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 name="组合 93"/>
                  <p:cNvGrpSpPr/>
                  <p:nvPr/>
                </p:nvGrpSpPr>
                <p:grpSpPr>
                  <a:xfrm rot="1267204">
                    <a:off x="4309455" y="2671937"/>
                    <a:ext cx="301040" cy="301040"/>
                    <a:chOff x="3518404" y="1580443"/>
                    <a:chExt cx="1276350" cy="1276350"/>
                  </a:xfrm>
                </p:grpSpPr>
                <p:sp>
                  <p:nvSpPr>
                    <p:cNvPr id="13" name="椭圆 12"/>
                    <p:cNvSpPr/>
                    <p:nvPr/>
                  </p:nvSpPr>
                  <p:spPr bwMode="auto">
                    <a:xfrm>
                      <a:off x="3518404" y="1580443"/>
                      <a:ext cx="1276350" cy="1276350"/>
                    </a:xfrm>
                    <a:prstGeom prst="ellipse">
                      <a:avLst/>
                    </a:prstGeom>
                    <a:gradFill flip="none" rotWithShape="1">
                      <a:gsLst>
                        <a:gs pos="0">
                          <a:srgbClr val="FFC000"/>
                        </a:gs>
                        <a:gs pos="47000">
                          <a:schemeClr val="accent6"/>
                        </a:gs>
                        <a:gs pos="82000">
                          <a:schemeClr val="accent6">
                            <a:lumMod val="75000"/>
                          </a:schemeClr>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bwMode="auto">
                    <a:xfrm rot="20122633">
                      <a:off x="3938251" y="2549806"/>
                      <a:ext cx="768500" cy="258564"/>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7" name="TextBox 26"/>
                <p:cNvSpPr txBox="1"/>
                <p:nvPr/>
              </p:nvSpPr>
              <p:spPr>
                <a:xfrm>
                  <a:off x="3373472" y="2150163"/>
                  <a:ext cx="1909264" cy="539718"/>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XHTML1.0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9" name="矩形 87"/>
              <p:cNvSpPr/>
              <p:nvPr/>
            </p:nvSpPr>
            <p:spPr>
              <a:xfrm>
                <a:off x="2439956" y="3520173"/>
                <a:ext cx="1513684" cy="345581"/>
              </a:xfrm>
              <a:prstGeom prst="rect">
                <a:avLst/>
              </a:prstGeom>
              <a:noFill/>
              <a:ln w="9525">
                <a:noFill/>
              </a:ln>
            </p:spPr>
            <p:txBody>
              <a:bodyPr>
                <a:spAutoFit/>
              </a:bodyPr>
              <a:p>
                <a:endParaRPr lang="zh-CN" altLang="zh-CN" sz="1200" dirty="0">
                  <a:solidFill>
                    <a:srgbClr val="00B0F0"/>
                  </a:solidFill>
                  <a:latin typeface="Arial" panose="020B0604020202020204" pitchFamily="34" charset="0"/>
                </a:endParaRPr>
              </a:p>
            </p:txBody>
          </p:sp>
        </p:grpSp>
        <p:sp>
          <p:nvSpPr>
            <p:cNvPr id="20" name="矩形 116"/>
            <p:cNvSpPr/>
            <p:nvPr/>
          </p:nvSpPr>
          <p:spPr>
            <a:xfrm>
              <a:off x="7131447" y="3107275"/>
              <a:ext cx="1526088" cy="460316"/>
            </a:xfrm>
            <a:prstGeom prst="rect">
              <a:avLst/>
            </a:prstGeom>
            <a:noFill/>
            <a:ln w="9525">
              <a:noFill/>
            </a:ln>
          </p:spPr>
          <p:txBody>
            <a:bodyPr>
              <a:spAutoFit/>
            </a:bodyPr>
            <a:p>
              <a:r>
                <a:rPr lang="en-US" altLang="zh-CN" sz="1200" dirty="0">
                  <a:latin typeface="Arial" panose="020B0604020202020204" pitchFamily="34" charset="0"/>
                </a:rPr>
                <a:t>2000</a:t>
              </a:r>
              <a:r>
                <a:rPr lang="zh-CN" altLang="zh-CN" sz="1200" dirty="0">
                  <a:latin typeface="Arial" panose="020B0604020202020204" pitchFamily="34" charset="0"/>
                </a:rPr>
                <a:t>年</a:t>
              </a:r>
              <a:r>
                <a:rPr lang="en-US" altLang="zh-CN" sz="1200" dirty="0">
                  <a:latin typeface="Arial" panose="020B0604020202020204" pitchFamily="34" charset="0"/>
                </a:rPr>
                <a:t>1</a:t>
              </a:r>
              <a:r>
                <a:rPr lang="zh-CN" altLang="zh-CN" sz="1200" dirty="0">
                  <a:latin typeface="Arial" panose="020B0604020202020204" pitchFamily="34" charset="0"/>
                </a:rPr>
                <a:t>月</a:t>
              </a:r>
              <a:r>
                <a:rPr lang="en-US" altLang="zh-CN" sz="1200" dirty="0">
                  <a:latin typeface="Arial" panose="020B0604020202020204" pitchFamily="34" charset="0"/>
                </a:rPr>
                <a:t>26</a:t>
              </a:r>
              <a:r>
                <a:rPr lang="zh-CN" altLang="zh-CN" sz="1200" dirty="0">
                  <a:latin typeface="Arial" panose="020B0604020202020204" pitchFamily="34" charset="0"/>
                </a:rPr>
                <a:t>日，</a:t>
              </a:r>
              <a:r>
                <a:rPr lang="en-US" altLang="zh-CN" sz="1200" dirty="0">
                  <a:latin typeface="Arial" panose="020B0604020202020204" pitchFamily="34" charset="0"/>
                </a:rPr>
                <a:t>W3C</a:t>
              </a:r>
              <a:r>
                <a:rPr lang="zh-CN" altLang="zh-CN" sz="1200" dirty="0">
                  <a:latin typeface="Arial" panose="020B0604020202020204" pitchFamily="34" charset="0"/>
                </a:rPr>
                <a:t>推荐标准。</a:t>
              </a:r>
              <a:endParaRPr lang="zh-CN" altLang="en-US" sz="1200" dirty="0">
                <a:latin typeface="Arial" panose="020B0604020202020204" pitchFamily="34" charset="0"/>
              </a:endParaRPr>
            </a:p>
          </p:txBody>
        </p:sp>
      </p:grpSp>
      <p:grpSp>
        <p:nvGrpSpPr>
          <p:cNvPr id="25" name="组合 86"/>
          <p:cNvGrpSpPr/>
          <p:nvPr/>
        </p:nvGrpSpPr>
        <p:grpSpPr>
          <a:xfrm rot="0">
            <a:off x="6081395" y="6234430"/>
            <a:ext cx="1425575" cy="838372"/>
            <a:chOff x="3373472" y="2060848"/>
            <a:chExt cx="1985001" cy="1341670"/>
          </a:xfrm>
        </p:grpSpPr>
        <p:sp>
          <p:nvSpPr>
            <p:cNvPr id="26" name="五边形 25"/>
            <p:cNvSpPr/>
            <p:nvPr/>
          </p:nvSpPr>
          <p:spPr>
            <a:xfrm>
              <a:off x="3415470" y="2060848"/>
              <a:ext cx="1943003" cy="647967"/>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椭圆 33"/>
            <p:cNvSpPr/>
            <p:nvPr/>
          </p:nvSpPr>
          <p:spPr bwMode="auto">
            <a:xfrm rot="21389837">
              <a:off x="4301870" y="3341533"/>
              <a:ext cx="181258" cy="6098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TextBox 26"/>
            <p:cNvSpPr txBox="1"/>
            <p:nvPr/>
          </p:nvSpPr>
          <p:spPr>
            <a:xfrm>
              <a:off x="3373472" y="2150163"/>
              <a:ext cx="1909264" cy="539607"/>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XHTML1.1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86"/>
          <p:cNvGrpSpPr/>
          <p:nvPr/>
        </p:nvGrpSpPr>
        <p:grpSpPr>
          <a:xfrm rot="0">
            <a:off x="7602220" y="6234430"/>
            <a:ext cx="1425575" cy="838372"/>
            <a:chOff x="3373472" y="2060848"/>
            <a:chExt cx="1985001" cy="1341670"/>
          </a:xfrm>
        </p:grpSpPr>
        <p:sp>
          <p:nvSpPr>
            <p:cNvPr id="40" name="五边形 39"/>
            <p:cNvSpPr/>
            <p:nvPr/>
          </p:nvSpPr>
          <p:spPr>
            <a:xfrm>
              <a:off x="3415470" y="2060848"/>
              <a:ext cx="1943003" cy="647967"/>
            </a:xfrm>
            <a:prstGeom prst="homePlate">
              <a:avLst/>
            </a:prstGeom>
            <a:solidFill>
              <a:schemeClr val="tx1">
                <a:lumMod val="65000"/>
                <a:lumOff val="3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nvSpPr>
          <p:spPr bwMode="auto">
            <a:xfrm rot="21389837">
              <a:off x="4301870" y="3341533"/>
              <a:ext cx="181258" cy="6098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TextBox 26"/>
            <p:cNvSpPr txBox="1"/>
            <p:nvPr/>
          </p:nvSpPr>
          <p:spPr>
            <a:xfrm>
              <a:off x="3373472" y="2150163"/>
              <a:ext cx="1909264" cy="539607"/>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XHTML2.0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left)">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left)">
                                      <p:cBhvr>
                                        <p:cTn id="22" dur="50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left)">
                                      <p:cBhvr>
                                        <p:cTn id="27" dur="5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179705" y="1703705"/>
            <a:ext cx="8672830" cy="406146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26627" name="组合 2"/>
          <p:cNvGrpSpPr/>
          <p:nvPr/>
        </p:nvGrpSpPr>
        <p:grpSpPr>
          <a:xfrm>
            <a:off x="0" y="969963"/>
            <a:ext cx="9144000" cy="1028700"/>
            <a:chOff x="0" y="969484"/>
            <a:chExt cx="9144000" cy="1029179"/>
          </a:xfrm>
        </p:grpSpPr>
        <p:sp>
          <p:nvSpPr>
            <p:cNvPr id="12" name="矩形 11"/>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60"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14" name="矩形 13"/>
            <p:cNvSpPr/>
            <p:nvPr/>
          </p:nvSpPr>
          <p:spPr>
            <a:xfrm>
              <a:off x="1755775" y="1142602"/>
              <a:ext cx="220662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1.2.1 HTML</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6628" name="组合 14"/>
          <p:cNvGrpSpPr/>
          <p:nvPr/>
        </p:nvGrpSpPr>
        <p:grpSpPr>
          <a:xfrm>
            <a:off x="469900" y="1978025"/>
            <a:ext cx="8080375" cy="1317625"/>
            <a:chOff x="676275" y="2314574"/>
            <a:chExt cx="8080376" cy="1319263"/>
          </a:xfrm>
        </p:grpSpPr>
        <p:sp>
          <p:nvSpPr>
            <p:cNvPr id="16" name="矩形 15"/>
            <p:cNvSpPr/>
            <p:nvPr/>
          </p:nvSpPr>
          <p:spPr bwMode="auto">
            <a:xfrm>
              <a:off x="676275" y="2538690"/>
              <a:ext cx="8080376" cy="1095147"/>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654" name="矩形 29"/>
            <p:cNvSpPr/>
            <p:nvPr/>
          </p:nvSpPr>
          <p:spPr>
            <a:xfrm>
              <a:off x="854075" y="2752258"/>
              <a:ext cx="7661276" cy="832029"/>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英文</a:t>
              </a:r>
              <a:r>
                <a:rPr lang="en-US" altLang="zh-CN" sz="1600" dirty="0">
                  <a:latin typeface="微软雅黑" panose="020B0503020204020204" pitchFamily="34" charset="-122"/>
                  <a:ea typeface="微软雅黑" panose="020B0503020204020204" pitchFamily="34" charset="-122"/>
                </a:rPr>
                <a:t>Hyper Text Markup Language</a:t>
              </a:r>
              <a:r>
                <a:rPr lang="zh-CN" altLang="en-US" sz="1600" dirty="0">
                  <a:latin typeface="微软雅黑" panose="020B0503020204020204" pitchFamily="34" charset="-122"/>
                  <a:ea typeface="微软雅黑" panose="020B0503020204020204" pitchFamily="34" charset="-122"/>
                </a:rPr>
                <a:t>的缩写</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中文译为“超文本标签语言”，主要是通过</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标签对网页中的文本、图片、声音等内容进行描述。</a:t>
              </a:r>
              <a:endParaRPr lang="zh-CN" altLang="en-US" sz="1600" dirty="0">
                <a:latin typeface="微软雅黑" panose="020B0503020204020204" pitchFamily="34" charset="-122"/>
                <a:ea typeface="微软雅黑" panose="020B0503020204020204" pitchFamily="34" charset="-122"/>
              </a:endParaRPr>
            </a:p>
          </p:txBody>
        </p:sp>
        <p:sp>
          <p:nvSpPr>
            <p:cNvPr id="18" name="任意多边形 17"/>
            <p:cNvSpPr/>
            <p:nvPr/>
          </p:nvSpPr>
          <p:spPr bwMode="auto">
            <a:xfrm>
              <a:off x="873125" y="2314574"/>
              <a:ext cx="1905000" cy="371937"/>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6656" name="矩形 75"/>
            <p:cNvSpPr/>
            <p:nvPr/>
          </p:nvSpPr>
          <p:spPr>
            <a:xfrm>
              <a:off x="873125" y="2324100"/>
              <a:ext cx="1827213" cy="338793"/>
            </a:xfrm>
            <a:prstGeom prst="rect">
              <a:avLst/>
            </a:prstGeom>
            <a:noFill/>
            <a:ln w="9525">
              <a:noFill/>
            </a:ln>
          </p:spPr>
          <p:txBody>
            <a:bodyPr>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概 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504825" y="3868738"/>
            <a:ext cx="1955800" cy="2147887"/>
            <a:chOff x="493859" y="4343782"/>
            <a:chExt cx="1955286" cy="2147506"/>
          </a:xfrm>
        </p:grpSpPr>
        <p:grpSp>
          <p:nvGrpSpPr>
            <p:cNvPr id="26637" name="组合 120"/>
            <p:cNvGrpSpPr/>
            <p:nvPr/>
          </p:nvGrpSpPr>
          <p:grpSpPr>
            <a:xfrm>
              <a:off x="493859" y="4343782"/>
              <a:ext cx="1955286" cy="2147506"/>
              <a:chOff x="493859" y="4343782"/>
              <a:chExt cx="1955286" cy="2147506"/>
            </a:xfrm>
          </p:grpSpPr>
          <p:grpSp>
            <p:nvGrpSpPr>
              <p:cNvPr id="26639" name="组合 98"/>
              <p:cNvGrpSpPr/>
              <p:nvPr/>
            </p:nvGrpSpPr>
            <p:grpSpPr>
              <a:xfrm>
                <a:off x="493859" y="4350224"/>
                <a:ext cx="1955286" cy="2141064"/>
                <a:chOff x="6061583" y="2060848"/>
                <a:chExt cx="1944216" cy="4592226"/>
              </a:xfrm>
            </p:grpSpPr>
            <p:sp>
              <p:nvSpPr>
                <p:cNvPr id="88" name="五边形 87"/>
                <p:cNvSpPr/>
                <p:nvPr/>
              </p:nvSpPr>
              <p:spPr>
                <a:xfrm>
                  <a:off x="6061583" y="2060649"/>
                  <a:ext cx="1944216" cy="646821"/>
                </a:xfrm>
                <a:prstGeom prst="homePlate">
                  <a:avLst/>
                </a:prstGeom>
                <a:gradFill flip="none" rotWithShape="1">
                  <a:gsLst>
                    <a:gs pos="8000">
                      <a:srgbClr val="5F9127"/>
                    </a:gs>
                    <a:gs pos="28000">
                      <a:srgbClr val="70AC2E"/>
                    </a:gs>
                    <a:gs pos="96000">
                      <a:srgbClr val="A4DD47"/>
                    </a:gs>
                    <a:gs pos="67000">
                      <a:srgbClr val="92D050"/>
                    </a:gs>
                  </a:gsLst>
                  <a:lin ang="16200000" scaled="1"/>
                  <a:tileRect/>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 name="圆角矩形 88"/>
                <p:cNvSpPr/>
                <p:nvPr/>
              </p:nvSpPr>
              <p:spPr>
                <a:xfrm>
                  <a:off x="6097880" y="3139817"/>
                  <a:ext cx="1871624" cy="3513257"/>
                </a:xfrm>
                <a:prstGeom prst="roundRect">
                  <a:avLst/>
                </a:prstGeom>
                <a:solidFill>
                  <a:schemeClr val="bg1"/>
                </a:solid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6643" name="组合 101"/>
                <p:cNvGrpSpPr/>
                <p:nvPr/>
              </p:nvGrpSpPr>
              <p:grpSpPr>
                <a:xfrm>
                  <a:off x="6891987" y="2723128"/>
                  <a:ext cx="301876" cy="813346"/>
                  <a:chOff x="6961926" y="2291080"/>
                  <a:chExt cx="301876" cy="813346"/>
                </a:xfrm>
              </p:grpSpPr>
              <p:sp>
                <p:nvSpPr>
                  <p:cNvPr id="91" name="椭圆 90"/>
                  <p:cNvSpPr/>
                  <p:nvPr/>
                </p:nvSpPr>
                <p:spPr>
                  <a:xfrm>
                    <a:off x="6982117" y="2673725"/>
                    <a:ext cx="243027" cy="41532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645" name="组合 106"/>
                  <p:cNvGrpSpPr/>
                  <p:nvPr/>
                </p:nvGrpSpPr>
                <p:grpSpPr>
                  <a:xfrm>
                    <a:off x="6961926" y="2291080"/>
                    <a:ext cx="301876" cy="739872"/>
                    <a:chOff x="6964565" y="2291080"/>
                    <a:chExt cx="301876" cy="739872"/>
                  </a:xfrm>
                </p:grpSpPr>
                <p:sp>
                  <p:nvSpPr>
                    <p:cNvPr id="93" name="矩形 92"/>
                    <p:cNvSpPr/>
                    <p:nvPr/>
                  </p:nvSpPr>
                  <p:spPr>
                    <a:xfrm>
                      <a:off x="7055769" y="2292442"/>
                      <a:ext cx="89952" cy="418732"/>
                    </a:xfrm>
                    <a:prstGeom prst="rect">
                      <a:avLst/>
                    </a:prstGeom>
                    <a:gradFill flip="none" rotWithShape="1">
                      <a:gsLst>
                        <a:gs pos="49000">
                          <a:schemeClr val="bg1">
                            <a:lumMod val="85000"/>
                          </a:schemeClr>
                        </a:gs>
                        <a:gs pos="9000">
                          <a:schemeClr val="bg1">
                            <a:lumMod val="50000"/>
                          </a:schemeClr>
                        </a:gs>
                        <a:gs pos="98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647" name="组合 108"/>
                    <p:cNvGrpSpPr/>
                    <p:nvPr/>
                  </p:nvGrpSpPr>
                  <p:grpSpPr>
                    <a:xfrm rot="1267204">
                      <a:off x="6964565" y="2745983"/>
                      <a:ext cx="301876" cy="284969"/>
                      <a:chOff x="3654004" y="1861471"/>
                      <a:chExt cx="1279892" cy="1208214"/>
                    </a:xfrm>
                  </p:grpSpPr>
                  <p:sp>
                    <p:nvSpPr>
                      <p:cNvPr id="95" name="椭圆 94"/>
                      <p:cNvSpPr/>
                      <p:nvPr/>
                    </p:nvSpPr>
                    <p:spPr bwMode="auto">
                      <a:xfrm>
                        <a:off x="3870013" y="1861471"/>
                        <a:ext cx="725290" cy="1208214"/>
                      </a:xfrm>
                      <a:prstGeom prst="ellipse">
                        <a:avLst/>
                      </a:prstGeom>
                      <a:gradFill flip="none" rotWithShape="1">
                        <a:gsLst>
                          <a:gs pos="0">
                            <a:srgbClr val="A4DD47"/>
                          </a:gs>
                          <a:gs pos="47000">
                            <a:srgbClr val="729B15"/>
                          </a:gs>
                          <a:gs pos="82000">
                            <a:srgbClr val="4C680E"/>
                          </a:gs>
                        </a:gsLst>
                        <a:path path="circle">
                          <a:fillToRect r="100000" b="100000"/>
                        </a:path>
                        <a:tileRect l="-100000" t="-100000"/>
                      </a:gradFill>
                      <a:ln w="63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椭圆 95"/>
                      <p:cNvSpPr/>
                      <p:nvPr/>
                    </p:nvSpPr>
                    <p:spPr bwMode="auto">
                      <a:xfrm rot="20122633">
                        <a:off x="4073265" y="1972285"/>
                        <a:ext cx="756062" cy="288672"/>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7" name="椭圆 96"/>
                      <p:cNvSpPr/>
                      <p:nvPr/>
                    </p:nvSpPr>
                    <p:spPr bwMode="auto">
                      <a:xfrm rot="912585">
                        <a:off x="3590740" y="2069439"/>
                        <a:ext cx="695843" cy="577345"/>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grpSp>
          <p:sp>
            <p:nvSpPr>
              <p:cNvPr id="26640" name="TextBox 26"/>
              <p:cNvSpPr txBox="1"/>
              <p:nvPr/>
            </p:nvSpPr>
            <p:spPr>
              <a:xfrm>
                <a:off x="845518" y="4343782"/>
                <a:ext cx="1218227" cy="338554"/>
              </a:xfrm>
              <a:prstGeom prst="rect">
                <a:avLst/>
              </a:prstGeom>
              <a:noFill/>
              <a:ln w="9525">
                <a:noFill/>
              </a:ln>
            </p:spPr>
            <p:txBody>
              <a:bodyPr>
                <a:spAutoFit/>
              </a:bodyPr>
              <a:p>
                <a:pPr algn="ctr"/>
                <a:r>
                  <a:rPr lang="en-US" altLang="zh-CN" sz="1600" b="1" dirty="0">
                    <a:solidFill>
                      <a:schemeClr val="bg1"/>
                    </a:solidFill>
                    <a:latin typeface="微软雅黑" panose="020B0503020204020204" pitchFamily="34" charset="-122"/>
                    <a:ea typeface="微软雅黑" panose="020B0503020204020204" pitchFamily="34" charset="-122"/>
                  </a:rPr>
                  <a:t>HTML 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6638" name="矩形 118"/>
            <p:cNvSpPr/>
            <p:nvPr/>
          </p:nvSpPr>
          <p:spPr>
            <a:xfrm>
              <a:off x="684195" y="5146882"/>
              <a:ext cx="1626660" cy="1015482"/>
            </a:xfrm>
            <a:prstGeom prst="rect">
              <a:avLst/>
            </a:prstGeom>
            <a:noFill/>
            <a:ln w="9525">
              <a:noFill/>
            </a:ln>
          </p:spPr>
          <p:txBody>
            <a:bodyPr>
              <a:spAutoFit/>
            </a:bodyPr>
            <a:p>
              <a:r>
                <a:rPr lang="en-US" altLang="zh-CN" sz="1200" dirty="0">
                  <a:solidFill>
                    <a:srgbClr val="00B0F0"/>
                  </a:solidFill>
                  <a:latin typeface="Arial" panose="020B0604020202020204" pitchFamily="34" charset="0"/>
                </a:rPr>
                <a:t>2014</a:t>
              </a:r>
              <a:r>
                <a:rPr lang="zh-CN" altLang="en-US" sz="1200" dirty="0">
                  <a:solidFill>
                    <a:srgbClr val="00B0F0"/>
                  </a:solidFill>
                  <a:latin typeface="Arial" panose="020B0604020202020204" pitchFamily="34" charset="0"/>
                </a:rPr>
                <a:t>年</a:t>
              </a:r>
              <a:r>
                <a:rPr lang="en-US" altLang="zh-CN" sz="1200" dirty="0">
                  <a:solidFill>
                    <a:srgbClr val="00B0F0"/>
                  </a:solidFill>
                  <a:latin typeface="Arial" panose="020B0604020202020204" pitchFamily="34" charset="0"/>
                </a:rPr>
                <a:t>10</a:t>
              </a:r>
              <a:r>
                <a:rPr lang="zh-CN" altLang="en-US" sz="1200" dirty="0">
                  <a:solidFill>
                    <a:srgbClr val="00B0F0"/>
                  </a:solidFill>
                  <a:latin typeface="Arial" panose="020B0604020202020204" pitchFamily="34" charset="0"/>
                </a:rPr>
                <a:t>月底，</a:t>
              </a:r>
              <a:r>
                <a:rPr lang="en-US" altLang="zh-CN" sz="1200" dirty="0">
                  <a:solidFill>
                    <a:srgbClr val="00B0F0"/>
                  </a:solidFill>
                  <a:latin typeface="Arial" panose="020B0604020202020204" pitchFamily="34" charset="0"/>
                </a:rPr>
                <a:t>W3C</a:t>
              </a:r>
              <a:r>
                <a:rPr lang="zh-CN" altLang="en-US" sz="1200" dirty="0">
                  <a:solidFill>
                    <a:srgbClr val="00B0F0"/>
                  </a:solidFill>
                  <a:latin typeface="Arial" panose="020B0604020202020204" pitchFamily="34" charset="0"/>
                </a:rPr>
                <a:t>宣布</a:t>
              </a:r>
              <a:r>
                <a:rPr lang="en-US" altLang="zh-CN" sz="1200" dirty="0">
                  <a:solidFill>
                    <a:srgbClr val="00B0F0"/>
                  </a:solidFill>
                  <a:latin typeface="Arial" panose="020B0604020202020204" pitchFamily="34" charset="0"/>
                </a:rPr>
                <a:t>HTML5</a:t>
              </a:r>
              <a:r>
                <a:rPr lang="zh-CN" altLang="en-US" sz="1200" dirty="0">
                  <a:solidFill>
                    <a:srgbClr val="00B0F0"/>
                  </a:solidFill>
                  <a:latin typeface="Arial" panose="020B0604020202020204" pitchFamily="34" charset="0"/>
                </a:rPr>
                <a:t>正式定稿，网页进入了</a:t>
              </a:r>
              <a:r>
                <a:rPr lang="en-US" altLang="zh-CN" sz="1200" dirty="0">
                  <a:solidFill>
                    <a:srgbClr val="00B0F0"/>
                  </a:solidFill>
                  <a:latin typeface="Arial" panose="020B0604020202020204" pitchFamily="34" charset="0"/>
                </a:rPr>
                <a:t>HTML5</a:t>
              </a:r>
              <a:r>
                <a:rPr lang="zh-CN" altLang="en-US" sz="1200" dirty="0">
                  <a:solidFill>
                    <a:srgbClr val="00B0F0"/>
                  </a:solidFill>
                  <a:latin typeface="Arial" panose="020B0604020202020204" pitchFamily="34" charset="0"/>
                </a:rPr>
                <a:t>开发的新时代。</a:t>
              </a:r>
              <a:endParaRPr lang="zh-CN" altLang="en-US" sz="1200" dirty="0">
                <a:solidFill>
                  <a:srgbClr val="00B0F0"/>
                </a:solidFill>
                <a:latin typeface="Arial" panose="020B0604020202020204" pitchFamily="34" charset="0"/>
              </a:endParaRPr>
            </a:p>
          </p:txBody>
        </p:sp>
      </p:grpSp>
      <p:sp>
        <p:nvSpPr>
          <p:cNvPr id="98" name="虚尾箭头 97"/>
          <p:cNvSpPr/>
          <p:nvPr/>
        </p:nvSpPr>
        <p:spPr bwMode="auto">
          <a:xfrm>
            <a:off x="2671763" y="4813300"/>
            <a:ext cx="685800" cy="550863"/>
          </a:xfrm>
          <a:prstGeom prst="stripedRightArrow">
            <a:avLst/>
          </a:prstGeom>
          <a:solidFill>
            <a:srgbClr val="00B0F0"/>
          </a:soli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99" name="组合 98"/>
          <p:cNvGrpSpPr/>
          <p:nvPr/>
        </p:nvGrpSpPr>
        <p:grpSpPr>
          <a:xfrm>
            <a:off x="3459163" y="4100513"/>
            <a:ext cx="3351212" cy="1782762"/>
            <a:chOff x="3778458" y="4530674"/>
            <a:chExt cx="3350902" cy="1783485"/>
          </a:xfrm>
        </p:grpSpPr>
        <p:grpSp>
          <p:nvGrpSpPr>
            <p:cNvPr id="26632" name="组合 140"/>
            <p:cNvGrpSpPr/>
            <p:nvPr/>
          </p:nvGrpSpPr>
          <p:grpSpPr>
            <a:xfrm>
              <a:off x="3778458" y="4530674"/>
              <a:ext cx="3350902" cy="1783485"/>
              <a:chOff x="1242068" y="3956014"/>
              <a:chExt cx="2465836" cy="1578353"/>
            </a:xfrm>
          </p:grpSpPr>
          <p:cxnSp>
            <p:nvCxnSpPr>
              <p:cNvPr id="102" name="直接连接符 101"/>
              <p:cNvCxnSpPr/>
              <p:nvPr/>
            </p:nvCxnSpPr>
            <p:spPr>
              <a:xfrm>
                <a:off x="1242068" y="4119050"/>
                <a:ext cx="2465836" cy="8433"/>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26635" name="矩形 142"/>
              <p:cNvSpPr/>
              <p:nvPr/>
            </p:nvSpPr>
            <p:spPr>
              <a:xfrm>
                <a:off x="1976514" y="3956014"/>
                <a:ext cx="979390" cy="326852"/>
              </a:xfrm>
              <a:prstGeom prst="rect">
                <a:avLst/>
              </a:prstGeom>
              <a:solidFill>
                <a:srgbClr val="00B0F0"/>
              </a:solidFill>
              <a:ln w="25400" cap="flat" cmpd="sng">
                <a:solidFill>
                  <a:srgbClr val="00B0F0"/>
                </a:solidFill>
                <a:prstDash val="solid"/>
                <a:miter/>
                <a:headEnd type="none" w="med" len="med"/>
                <a:tailEnd type="none" w="med" len="med"/>
              </a:ln>
            </p:spPr>
            <p:txBody>
              <a:bodyPr anchor="ctr" anchorCtr="1">
                <a:spAutoFit/>
              </a:bodyPr>
              <a:p>
                <a:pPr algn="ctr"/>
                <a:r>
                  <a:rPr lang="en-US" altLang="zh-CN" b="1" dirty="0">
                    <a:solidFill>
                      <a:schemeClr val="bg1"/>
                    </a:solidFill>
                    <a:latin typeface="Arial" panose="020B0604020202020204" pitchFamily="34" charset="0"/>
                  </a:rPr>
                  <a:t>【</a:t>
                </a:r>
                <a:r>
                  <a:rPr lang="zh-CN" altLang="en-US" b="1" dirty="0">
                    <a:solidFill>
                      <a:schemeClr val="bg1"/>
                    </a:solidFill>
                    <a:latin typeface="Arial" panose="020B0604020202020204" pitchFamily="34" charset="0"/>
                  </a:rPr>
                  <a:t>总结</a:t>
                </a:r>
                <a:r>
                  <a:rPr lang="en-US" altLang="zh-CN" b="1" dirty="0">
                    <a:solidFill>
                      <a:schemeClr val="bg1"/>
                    </a:solidFill>
                    <a:latin typeface="Arial" panose="020B0604020202020204" pitchFamily="34" charset="0"/>
                  </a:rPr>
                  <a:t>】</a:t>
                </a:r>
                <a:endParaRPr lang="zh-CN" altLang="en-US" b="1" dirty="0">
                  <a:solidFill>
                    <a:schemeClr val="bg1"/>
                  </a:solidFill>
                  <a:latin typeface="Arial" panose="020B0604020202020204" pitchFamily="34" charset="0"/>
                </a:endParaRPr>
              </a:p>
            </p:txBody>
          </p:sp>
          <p:cxnSp>
            <p:nvCxnSpPr>
              <p:cNvPr id="104" name="直接连接符 103"/>
              <p:cNvCxnSpPr/>
              <p:nvPr/>
            </p:nvCxnSpPr>
            <p:spPr>
              <a:xfrm>
                <a:off x="1242068" y="5534367"/>
                <a:ext cx="2465836" cy="0"/>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26633" name="TextBox 145"/>
            <p:cNvSpPr txBox="1"/>
            <p:nvPr/>
          </p:nvSpPr>
          <p:spPr>
            <a:xfrm>
              <a:off x="3965748" y="5071266"/>
              <a:ext cx="3094628" cy="1077218"/>
            </a:xfrm>
            <a:prstGeom prst="rect">
              <a:avLst/>
            </a:prstGeom>
            <a:noFill/>
            <a:ln w="9525">
              <a:noFill/>
            </a:ln>
          </p:spPr>
          <p:txBody>
            <a:bodyPr>
              <a:spAutoFit/>
            </a:bodyPr>
            <a:p>
              <a:r>
                <a:rPr lang="en-US" altLang="zh-CN" sz="1600" dirty="0">
                  <a:solidFill>
                    <a:srgbClr val="00B0F0"/>
                  </a:solidFill>
                  <a:latin typeface="Arial" panose="020B0604020202020204" pitchFamily="34" charset="0"/>
                </a:rPr>
                <a:t>HTML</a:t>
              </a:r>
              <a:r>
                <a:rPr lang="zh-CN" altLang="zh-CN" sz="1600" dirty="0">
                  <a:latin typeface="Arial" panose="020B0604020202020204" pitchFamily="34" charset="0"/>
                </a:rPr>
                <a:t>语言发展至今，经历了</a:t>
              </a:r>
              <a:r>
                <a:rPr lang="zh-CN" altLang="zh-CN" sz="1600" dirty="0">
                  <a:solidFill>
                    <a:srgbClr val="00B0F0"/>
                  </a:solidFill>
                  <a:latin typeface="Arial" panose="020B0604020202020204" pitchFamily="34" charset="0"/>
                </a:rPr>
                <a:t>六个版本</a:t>
              </a:r>
              <a:r>
                <a:rPr lang="zh-CN" altLang="zh-CN" sz="1600" dirty="0">
                  <a:latin typeface="Arial" panose="020B0604020202020204" pitchFamily="34" charset="0"/>
                </a:rPr>
                <a:t>，这个过程中新增了许多</a:t>
              </a:r>
              <a:r>
                <a:rPr lang="en-US" altLang="zh-CN" sz="1600" dirty="0">
                  <a:solidFill>
                    <a:srgbClr val="00B0F0"/>
                  </a:solidFill>
                  <a:latin typeface="Arial" panose="020B0604020202020204" pitchFamily="34" charset="0"/>
                </a:rPr>
                <a:t>HTML</a:t>
              </a:r>
              <a:r>
                <a:rPr lang="zh-CN" altLang="en-US" sz="1600" dirty="0">
                  <a:solidFill>
                    <a:srgbClr val="00B0F0"/>
                  </a:solidFill>
                  <a:latin typeface="Arial" panose="020B0604020202020204" pitchFamily="34" charset="0"/>
                </a:rPr>
                <a:t>标签</a:t>
              </a:r>
              <a:r>
                <a:rPr lang="zh-CN" altLang="zh-CN" sz="1600" dirty="0">
                  <a:latin typeface="Arial" panose="020B0604020202020204" pitchFamily="34" charset="0"/>
                </a:rPr>
                <a:t>，同时也淘汰了一些</a:t>
              </a:r>
              <a:r>
                <a:rPr lang="zh-CN" altLang="en-US" sz="1600" dirty="0">
                  <a:latin typeface="Arial" panose="020B0604020202020204" pitchFamily="34" charset="0"/>
                </a:rPr>
                <a:t>标签。</a:t>
              </a:r>
              <a:endParaRPr lang="zh-CN" altLang="en-US" sz="16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left)">
                                      <p:cBhvr>
                                        <p:cTn id="11" dur="500"/>
                                        <p:tgtEl>
                                          <p:spTgt spid="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27651" name="组合 2"/>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7673"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7" name="矩形 6"/>
            <p:cNvSpPr/>
            <p:nvPr/>
          </p:nvSpPr>
          <p:spPr>
            <a:xfrm>
              <a:off x="1755775" y="1142602"/>
              <a:ext cx="1828800"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1.2.2 CSS</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7652" name="组合 7"/>
          <p:cNvGrpSpPr/>
          <p:nvPr/>
        </p:nvGrpSpPr>
        <p:grpSpPr>
          <a:xfrm>
            <a:off x="469900" y="1978025"/>
            <a:ext cx="8080375" cy="1701800"/>
            <a:chOff x="676275" y="2314574"/>
            <a:chExt cx="8080376" cy="1704266"/>
          </a:xfrm>
        </p:grpSpPr>
        <p:sp>
          <p:nvSpPr>
            <p:cNvPr id="9" name="矩形 8"/>
            <p:cNvSpPr/>
            <p:nvPr/>
          </p:nvSpPr>
          <p:spPr bwMode="auto">
            <a:xfrm>
              <a:off x="676275" y="2538736"/>
              <a:ext cx="8080376" cy="1480104"/>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667" name="矩形 29"/>
            <p:cNvSpPr/>
            <p:nvPr/>
          </p:nvSpPr>
          <p:spPr>
            <a:xfrm>
              <a:off x="854075" y="2752258"/>
              <a:ext cx="7661276" cy="1158292"/>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CSS</a:t>
              </a:r>
              <a:r>
                <a:rPr lang="zh-CN" altLang="en-US" sz="1600" dirty="0">
                  <a:latin typeface="微软雅黑" panose="020B0503020204020204" pitchFamily="34" charset="-122"/>
                  <a:ea typeface="微软雅黑" panose="020B0503020204020204" pitchFamily="34" charset="-122"/>
                </a:rPr>
                <a:t>通常称为</a:t>
              </a:r>
              <a:r>
                <a:rPr lang="en-US" altLang="zh-CN" sz="1600" dirty="0">
                  <a:latin typeface="微软雅黑" panose="020B0503020204020204" pitchFamily="34" charset="-122"/>
                  <a:ea typeface="微软雅黑" panose="020B0503020204020204" pitchFamily="34" charset="-122"/>
                </a:rPr>
                <a:t>CSS</a:t>
              </a:r>
              <a:r>
                <a:rPr lang="zh-CN" altLang="en-US" sz="1600" dirty="0">
                  <a:latin typeface="微软雅黑" panose="020B0503020204020204" pitchFamily="34" charset="-122"/>
                  <a:ea typeface="微软雅黑" panose="020B0503020204020204" pitchFamily="34" charset="-122"/>
                </a:rPr>
                <a:t>样式或样式表，主要用于设置</a:t>
              </a:r>
              <a:r>
                <a:rPr lang="en-US" altLang="zh-CN" sz="1600" dirty="0">
                  <a:latin typeface="微软雅黑" panose="020B0503020204020204" pitchFamily="34" charset="-122"/>
                  <a:ea typeface="微软雅黑" panose="020B0503020204020204" pitchFamily="34" charset="-122"/>
                </a:rPr>
                <a:t>HTML</a:t>
              </a:r>
              <a:r>
                <a:rPr lang="zh-CN" altLang="en-US" sz="1600" dirty="0">
                  <a:latin typeface="微软雅黑" panose="020B0503020204020204" pitchFamily="34" charset="-122"/>
                  <a:ea typeface="微软雅黑" panose="020B0503020204020204" pitchFamily="34" charset="-122"/>
                </a:rPr>
                <a:t>页面中的文本内容（字体、大小、对齐方式等）、图片的外形（宽高、边框样式、边距等）以及版面的布局等外观显示样式。</a:t>
              </a:r>
              <a:endParaRPr lang="zh-CN" altLang="en-US" sz="1600" dirty="0">
                <a:latin typeface="微软雅黑" panose="020B0503020204020204" pitchFamily="34" charset="-122"/>
                <a:ea typeface="微软雅黑" panose="020B0503020204020204" pitchFamily="34" charset="-122"/>
              </a:endParaRPr>
            </a:p>
          </p:txBody>
        </p:sp>
        <p:sp>
          <p:nvSpPr>
            <p:cNvPr id="11" name="任意多边形 10"/>
            <p:cNvSpPr/>
            <p:nvPr/>
          </p:nvSpPr>
          <p:spPr bwMode="auto">
            <a:xfrm>
              <a:off x="873125" y="2314574"/>
              <a:ext cx="1905000" cy="37201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7669" name="矩形 75"/>
            <p:cNvSpPr/>
            <p:nvPr/>
          </p:nvSpPr>
          <p:spPr>
            <a:xfrm>
              <a:off x="873125" y="2324100"/>
              <a:ext cx="1827213" cy="338793"/>
            </a:xfrm>
            <a:prstGeom prst="rect">
              <a:avLst/>
            </a:prstGeom>
            <a:noFill/>
            <a:ln w="9525">
              <a:noFill/>
            </a:ln>
          </p:spPr>
          <p:txBody>
            <a:bodyPr>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概 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4" name="圆角矩形 13"/>
          <p:cNvSpPr/>
          <p:nvPr/>
        </p:nvSpPr>
        <p:spPr bwMode="auto">
          <a:xfrm>
            <a:off x="1238250" y="3779838"/>
            <a:ext cx="6715125" cy="2778125"/>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&lt;style type="text/</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css</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"&gt;</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1369B2"/>
                </a:solidFill>
                <a:effectLst/>
                <a:uLnTx/>
                <a:uFillTx/>
                <a:latin typeface="+mn-lt"/>
                <a:ea typeface="+mn-ea"/>
                <a:cs typeface="+mn-cs"/>
              </a:rPr>
              <a:t>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p{</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font-size:36px;</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color:red</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text-align:center</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&lt;/style&gt;</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组合 14"/>
          <p:cNvGrpSpPr/>
          <p:nvPr/>
        </p:nvGrpSpPr>
        <p:grpSpPr>
          <a:xfrm>
            <a:off x="3094038" y="4675188"/>
            <a:ext cx="3062287" cy="368300"/>
            <a:chOff x="3040655" y="4098273"/>
            <a:chExt cx="3061196" cy="369332"/>
          </a:xfrm>
        </p:grpSpPr>
        <p:sp>
          <p:nvSpPr>
            <p:cNvPr id="27663" name="矩形 29"/>
            <p:cNvSpPr/>
            <p:nvPr/>
          </p:nvSpPr>
          <p:spPr>
            <a:xfrm>
              <a:off x="3040655" y="4153359"/>
              <a:ext cx="2103991" cy="264405"/>
            </a:xfrm>
            <a:prstGeom prst="rect">
              <a:avLst/>
            </a:prstGeom>
            <a:noFill/>
            <a:ln w="28575" cap="flat" cmpd="sng">
              <a:solidFill>
                <a:srgbClr val="00ACE6"/>
              </a:solidFill>
              <a:prstDash val="solid"/>
              <a:round/>
              <a:headEnd type="none" w="med" len="med"/>
              <a:tailEnd type="none" w="med" len="med"/>
            </a:ln>
          </p:spPr>
          <p:txBody>
            <a:bodyPr/>
            <a:p>
              <a:pPr eaLnBrk="1" hangingPunct="1"/>
              <a:endParaRPr lang="zh-CN" altLang="en-US" dirty="0">
                <a:latin typeface="Arial" panose="020B0604020202020204" pitchFamily="34" charset="0"/>
              </a:endParaRPr>
            </a:p>
          </p:txBody>
        </p:sp>
        <p:cxnSp>
          <p:nvCxnSpPr>
            <p:cNvPr id="27664" name="直接箭头连接符 33"/>
            <p:cNvCxnSpPr>
              <a:stCxn id="27663" idx="3"/>
            </p:cNvCxnSpPr>
            <p:nvPr/>
          </p:nvCxnSpPr>
          <p:spPr>
            <a:xfrm flipV="1">
              <a:off x="5144646" y="4285561"/>
              <a:ext cx="374805" cy="1"/>
            </a:xfrm>
            <a:prstGeom prst="straightConnector1">
              <a:avLst/>
            </a:prstGeom>
            <a:ln w="28575" cap="flat" cmpd="sng">
              <a:solidFill>
                <a:srgbClr val="00ACE6"/>
              </a:solidFill>
              <a:prstDash val="solid"/>
              <a:headEnd type="none" w="med" len="med"/>
              <a:tailEnd type="arrow" w="med" len="med"/>
            </a:ln>
          </p:spPr>
        </p:cxnSp>
        <p:sp>
          <p:nvSpPr>
            <p:cNvPr id="27665" name="TextBox 40"/>
            <p:cNvSpPr txBox="1"/>
            <p:nvPr/>
          </p:nvSpPr>
          <p:spPr>
            <a:xfrm>
              <a:off x="5452314" y="4098273"/>
              <a:ext cx="649537" cy="369332"/>
            </a:xfrm>
            <a:prstGeom prst="rect">
              <a:avLst/>
            </a:prstGeom>
            <a:noFill/>
            <a:ln w="9525">
              <a:noFill/>
            </a:ln>
          </p:spPr>
          <p:txBody>
            <a:bodyPr wrap="none">
              <a:spAutoFit/>
            </a:bodyPr>
            <a:p>
              <a:r>
                <a:rPr lang="zh-CN" altLang="en-US" b="1" dirty="0">
                  <a:solidFill>
                    <a:srgbClr val="00B0F0"/>
                  </a:solidFill>
                  <a:latin typeface="Arial" panose="020B0604020202020204" pitchFamily="34" charset="0"/>
                </a:rPr>
                <a:t>字号</a:t>
              </a:r>
              <a:endParaRPr lang="zh-CN" altLang="en-US" b="1" dirty="0">
                <a:solidFill>
                  <a:srgbClr val="00B0F0"/>
                </a:solidFill>
                <a:latin typeface="Arial" panose="020B0604020202020204" pitchFamily="34" charset="0"/>
              </a:endParaRPr>
            </a:p>
          </p:txBody>
        </p:sp>
      </p:grpSp>
      <p:grpSp>
        <p:nvGrpSpPr>
          <p:cNvPr id="19" name="组合 18"/>
          <p:cNvGrpSpPr/>
          <p:nvPr/>
        </p:nvGrpSpPr>
        <p:grpSpPr>
          <a:xfrm>
            <a:off x="3062288" y="4992688"/>
            <a:ext cx="3257550" cy="368300"/>
            <a:chOff x="3007604" y="4415928"/>
            <a:chExt cx="3257664" cy="369332"/>
          </a:xfrm>
        </p:grpSpPr>
        <p:sp>
          <p:nvSpPr>
            <p:cNvPr id="27660" name="矩形 34"/>
            <p:cNvSpPr/>
            <p:nvPr/>
          </p:nvSpPr>
          <p:spPr>
            <a:xfrm>
              <a:off x="3007604" y="4471916"/>
              <a:ext cx="2103991" cy="264405"/>
            </a:xfrm>
            <a:prstGeom prst="rect">
              <a:avLst/>
            </a:prstGeom>
            <a:noFill/>
            <a:ln w="28575" cap="flat" cmpd="sng">
              <a:solidFill>
                <a:srgbClr val="00ACE6"/>
              </a:solidFill>
              <a:prstDash val="solid"/>
              <a:round/>
              <a:headEnd type="none" w="med" len="med"/>
              <a:tailEnd type="none" w="med" len="med"/>
            </a:ln>
          </p:spPr>
          <p:txBody>
            <a:bodyPr/>
            <a:p>
              <a:pPr eaLnBrk="1" hangingPunct="1"/>
              <a:endParaRPr lang="zh-CN" altLang="en-US" dirty="0">
                <a:latin typeface="Arial" panose="020B0604020202020204" pitchFamily="34" charset="0"/>
              </a:endParaRPr>
            </a:p>
          </p:txBody>
        </p:sp>
        <p:cxnSp>
          <p:nvCxnSpPr>
            <p:cNvPr id="27661" name="直接箭头连接符 37"/>
            <p:cNvCxnSpPr>
              <a:stCxn id="27660" idx="3"/>
            </p:cNvCxnSpPr>
            <p:nvPr/>
          </p:nvCxnSpPr>
          <p:spPr>
            <a:xfrm flipV="1">
              <a:off x="5111595" y="4604118"/>
              <a:ext cx="574850" cy="1"/>
            </a:xfrm>
            <a:prstGeom prst="straightConnector1">
              <a:avLst/>
            </a:prstGeom>
            <a:ln w="28575" cap="flat" cmpd="sng">
              <a:solidFill>
                <a:srgbClr val="00ACE6"/>
              </a:solidFill>
              <a:prstDash val="solid"/>
              <a:headEnd type="none" w="med" len="med"/>
              <a:tailEnd type="arrow" w="med" len="med"/>
            </a:ln>
          </p:spPr>
        </p:cxnSp>
        <p:sp>
          <p:nvSpPr>
            <p:cNvPr id="27662" name="TextBox 43"/>
            <p:cNvSpPr txBox="1"/>
            <p:nvPr/>
          </p:nvSpPr>
          <p:spPr>
            <a:xfrm>
              <a:off x="5615731" y="4415928"/>
              <a:ext cx="649537" cy="369332"/>
            </a:xfrm>
            <a:prstGeom prst="rect">
              <a:avLst/>
            </a:prstGeom>
            <a:noFill/>
            <a:ln w="9525">
              <a:noFill/>
            </a:ln>
          </p:spPr>
          <p:txBody>
            <a:bodyPr wrap="none">
              <a:spAutoFit/>
            </a:bodyPr>
            <a:p>
              <a:r>
                <a:rPr lang="zh-CN" altLang="en-US" b="1" dirty="0">
                  <a:solidFill>
                    <a:srgbClr val="00B0F0"/>
                  </a:solidFill>
                  <a:latin typeface="Arial" panose="020B0604020202020204" pitchFamily="34" charset="0"/>
                </a:rPr>
                <a:t>颜色</a:t>
              </a:r>
              <a:endParaRPr lang="zh-CN" altLang="en-US" b="1" dirty="0">
                <a:solidFill>
                  <a:srgbClr val="00B0F0"/>
                </a:solidFill>
                <a:latin typeface="Arial" panose="020B0604020202020204" pitchFamily="34" charset="0"/>
              </a:endParaRPr>
            </a:p>
          </p:txBody>
        </p:sp>
      </p:grpSp>
      <p:grpSp>
        <p:nvGrpSpPr>
          <p:cNvPr id="23" name="组合 22"/>
          <p:cNvGrpSpPr/>
          <p:nvPr/>
        </p:nvGrpSpPr>
        <p:grpSpPr>
          <a:xfrm>
            <a:off x="3092450" y="5299075"/>
            <a:ext cx="3932238" cy="368300"/>
            <a:chOff x="3038817" y="4722566"/>
            <a:chExt cx="3931858" cy="369332"/>
          </a:xfrm>
        </p:grpSpPr>
        <p:sp>
          <p:nvSpPr>
            <p:cNvPr id="27657" name="矩形 35"/>
            <p:cNvSpPr/>
            <p:nvPr/>
          </p:nvSpPr>
          <p:spPr>
            <a:xfrm>
              <a:off x="3038817" y="4778554"/>
              <a:ext cx="2103991" cy="264405"/>
            </a:xfrm>
            <a:prstGeom prst="rect">
              <a:avLst/>
            </a:prstGeom>
            <a:noFill/>
            <a:ln w="28575" cap="flat" cmpd="sng">
              <a:solidFill>
                <a:srgbClr val="00ACE6"/>
              </a:solidFill>
              <a:prstDash val="solid"/>
              <a:round/>
              <a:headEnd type="none" w="med" len="med"/>
              <a:tailEnd type="none" w="med" len="med"/>
            </a:ln>
          </p:spPr>
          <p:txBody>
            <a:bodyPr/>
            <a:p>
              <a:pPr eaLnBrk="1" hangingPunct="1"/>
              <a:endParaRPr lang="zh-CN" altLang="en-US" dirty="0">
                <a:latin typeface="Arial" panose="020B0604020202020204" pitchFamily="34" charset="0"/>
              </a:endParaRPr>
            </a:p>
          </p:txBody>
        </p:sp>
        <p:cxnSp>
          <p:nvCxnSpPr>
            <p:cNvPr id="27658" name="直接箭头连接符 39"/>
            <p:cNvCxnSpPr>
              <a:stCxn id="27657" idx="3"/>
            </p:cNvCxnSpPr>
            <p:nvPr/>
          </p:nvCxnSpPr>
          <p:spPr>
            <a:xfrm flipV="1">
              <a:off x="5142808" y="4910756"/>
              <a:ext cx="795284" cy="1"/>
            </a:xfrm>
            <a:prstGeom prst="straightConnector1">
              <a:avLst/>
            </a:prstGeom>
            <a:ln w="28575" cap="flat" cmpd="sng">
              <a:solidFill>
                <a:srgbClr val="00ACE6"/>
              </a:solidFill>
              <a:prstDash val="solid"/>
              <a:headEnd type="none" w="med" len="med"/>
              <a:tailEnd type="arrow" w="med" len="med"/>
            </a:ln>
          </p:spPr>
        </p:cxnSp>
        <p:sp>
          <p:nvSpPr>
            <p:cNvPr id="27659" name="TextBox 44"/>
            <p:cNvSpPr txBox="1"/>
            <p:nvPr/>
          </p:nvSpPr>
          <p:spPr>
            <a:xfrm>
              <a:off x="5856267" y="4722566"/>
              <a:ext cx="1114408" cy="369332"/>
            </a:xfrm>
            <a:prstGeom prst="rect">
              <a:avLst/>
            </a:prstGeom>
            <a:noFill/>
            <a:ln w="9525">
              <a:noFill/>
            </a:ln>
          </p:spPr>
          <p:txBody>
            <a:bodyPr wrap="none">
              <a:spAutoFit/>
            </a:bodyPr>
            <a:p>
              <a:r>
                <a:rPr lang="zh-CN" altLang="en-US" b="1" dirty="0">
                  <a:solidFill>
                    <a:srgbClr val="00B0F0"/>
                  </a:solidFill>
                  <a:latin typeface="Arial" panose="020B0604020202020204" pitchFamily="34" charset="0"/>
                </a:rPr>
                <a:t>对齐方式</a:t>
              </a:r>
              <a:endParaRPr lang="zh-CN" altLang="en-US" b="1" dirty="0">
                <a:solidFill>
                  <a:srgbClr val="00B0F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5"/>
                                        </p:tgtEl>
                                      </p:cBhvr>
                                    </p:animEffect>
                                    <p:animScale>
                                      <p:cBhvr>
                                        <p:cTn id="16" dur="250" autoRev="1" fill="hold"/>
                                        <p:tgtEl>
                                          <p:spTgt spid="15"/>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500" tmFilter="0, 0; .2, .5; .8, .5; 1, 0"/>
                                        <p:tgtEl>
                                          <p:spTgt spid="19"/>
                                        </p:tgtEl>
                                      </p:cBhvr>
                                    </p:animEffect>
                                    <p:animScale>
                                      <p:cBhvr>
                                        <p:cTn id="25" dur="250" autoRev="1" fill="hold"/>
                                        <p:tgtEl>
                                          <p:spTgt spid="1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26" presetClass="emph" presetSubtype="0" fill="hold" nodeType="afterEffect">
                                  <p:stCondLst>
                                    <p:cond delay="0"/>
                                  </p:st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学习目标</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9" name="组合 38"/>
          <p:cNvGrpSpPr/>
          <p:nvPr/>
        </p:nvGrpSpPr>
        <p:grpSpPr>
          <a:xfrm>
            <a:off x="2089150" y="1819275"/>
            <a:ext cx="4949825" cy="3614738"/>
            <a:chOff x="1624765" y="1499986"/>
            <a:chExt cx="5992498" cy="4377497"/>
          </a:xfrm>
        </p:grpSpPr>
        <p:sp>
          <p:nvSpPr>
            <p:cNvPr id="41" name="弧形 40"/>
            <p:cNvSpPr/>
            <p:nvPr/>
          </p:nvSpPr>
          <p:spPr bwMode="auto">
            <a:xfrm rot="5400000">
              <a:off x="3976018" y="3087194"/>
              <a:ext cx="1314979" cy="1312661"/>
            </a:xfrm>
            <a:prstGeom prst="arc">
              <a:avLst>
                <a:gd name="adj1" fmla="val 5382197"/>
                <a:gd name="adj2" fmla="val 0"/>
              </a:avLst>
            </a:prstGeom>
            <a:noFill/>
            <a:ln w="57150" cap="flat" cmpd="sng" algn="ctr">
              <a:solidFill>
                <a:srgbClr val="D5F4FF"/>
              </a:solidFill>
              <a:prstDash val="solid"/>
              <a:round/>
              <a:headEnd type="oval" w="sm" len="sm"/>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弧形 41"/>
            <p:cNvSpPr/>
            <p:nvPr/>
          </p:nvSpPr>
          <p:spPr bwMode="auto">
            <a:xfrm>
              <a:off x="4092490" y="3203307"/>
              <a:ext cx="1083954" cy="1084281"/>
            </a:xfrm>
            <a:prstGeom prst="arc">
              <a:avLst>
                <a:gd name="adj1" fmla="val 10763236"/>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弧形 42"/>
            <p:cNvSpPr/>
            <p:nvPr/>
          </p:nvSpPr>
          <p:spPr bwMode="auto">
            <a:xfrm rot="16200000">
              <a:off x="4171153" y="3347618"/>
              <a:ext cx="899723" cy="822575"/>
            </a:xfrm>
            <a:prstGeom prst="arc">
              <a:avLst>
                <a:gd name="adj1" fmla="val 16251812"/>
                <a:gd name="adj2" fmla="val 0"/>
              </a:avLst>
            </a:prstGeom>
            <a:noFill/>
            <a:ln w="57150" cap="flat" cmpd="sng" algn="ctr">
              <a:solidFill>
                <a:srgbClr val="D5F4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103" name="组合 3"/>
            <p:cNvGrpSpPr/>
            <p:nvPr/>
          </p:nvGrpSpPr>
          <p:grpSpPr>
            <a:xfrm>
              <a:off x="1624765" y="1499986"/>
              <a:ext cx="5992498" cy="4377497"/>
              <a:chOff x="1624766" y="1499989"/>
              <a:chExt cx="5992500" cy="4377502"/>
            </a:xfrm>
          </p:grpSpPr>
          <p:graphicFrame>
            <p:nvGraphicFramePr>
              <p:cNvPr id="3105" name="图表 2"/>
              <p:cNvGraphicFramePr/>
              <p:nvPr/>
            </p:nvGraphicFramePr>
            <p:xfrm>
              <a:off x="1563264" y="1438469"/>
              <a:ext cx="6115503" cy="4500542"/>
            </p:xfrm>
            <a:graphic>
              <a:graphicData uri="http://schemas.openxmlformats.org/presentationml/2006/ole">
                <mc:AlternateContent xmlns:mc="http://schemas.openxmlformats.org/markup-compatibility/2006">
                  <mc:Choice xmlns:v="urn:schemas-microsoft-com:vml" Requires="v">
                    <p:oleObj spid="_x0000_s3076" name="" r:id="rId1" imgW="5053330" imgH="3718560" progId="Excel.Chart.8">
                      <p:embed/>
                    </p:oleObj>
                  </mc:Choice>
                  <mc:Fallback>
                    <p:oleObj name="" r:id="rId1" imgW="5053330" imgH="3718560" progId="Excel.Chart.8">
                      <p:embed/>
                      <p:pic>
                        <p:nvPicPr>
                          <p:cNvPr id="0" name="图片 3075"/>
                          <p:cNvPicPr/>
                          <p:nvPr/>
                        </p:nvPicPr>
                        <p:blipFill>
                          <a:blip r:embed="rId2"/>
                          <a:stretch>
                            <a:fillRect/>
                          </a:stretch>
                        </p:blipFill>
                        <p:spPr>
                          <a:xfrm>
                            <a:off x="1563264" y="1438469"/>
                            <a:ext cx="6115503" cy="4500542"/>
                          </a:xfrm>
                          <a:prstGeom prst="rect">
                            <a:avLst/>
                          </a:prstGeom>
                          <a:noFill/>
                          <a:ln w="38100">
                            <a:noFill/>
                            <a:miter/>
                          </a:ln>
                        </p:spPr>
                      </p:pic>
                    </p:oleObj>
                  </mc:Fallback>
                </mc:AlternateContent>
              </a:graphicData>
            </a:graphic>
          </p:graphicFrame>
          <p:sp>
            <p:nvSpPr>
              <p:cNvPr id="47" name="TextBox 46"/>
              <p:cNvSpPr txBox="1"/>
              <p:nvPr/>
            </p:nvSpPr>
            <p:spPr>
              <a:xfrm rot="18611915">
                <a:off x="3117928" y="2661245"/>
                <a:ext cx="1041988" cy="484320"/>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了解</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a:off x="4236636" y="4823968"/>
                <a:ext cx="1041673" cy="484467"/>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熟悉</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sp>
          <p:nvSpPr>
            <p:cNvPr id="45" name="TextBox 44"/>
            <p:cNvSpPr txBox="1"/>
            <p:nvPr/>
          </p:nvSpPr>
          <p:spPr>
            <a:xfrm rot="3181581" flipH="1">
              <a:off x="5268539" y="2880404"/>
              <a:ext cx="1041986" cy="484320"/>
            </a:xfrm>
            <a:prstGeom prst="rect">
              <a:avLst/>
            </a:prstGeom>
            <a:noFill/>
          </p:spPr>
          <p:txBody>
            <a:bodyPr>
              <a:spAutoFit/>
            </a:bodyPr>
            <a:lstStyle/>
            <a:p>
              <a:pPr marR="0" defTabSz="914400">
                <a:buClrTx/>
                <a:buSzTx/>
                <a:buFontTx/>
                <a:buNone/>
                <a:defRPr/>
              </a:pPr>
              <a:r>
                <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rPr>
                <a:t>理解</a:t>
              </a:r>
              <a:endParaRPr kumimoji="0" lang="zh-CN" altLang="en-US" sz="2000" b="1" kern="1200" cap="none" spc="30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grpSp>
        <p:nvGrpSpPr>
          <p:cNvPr id="49" name="组合 48"/>
          <p:cNvGrpSpPr/>
          <p:nvPr/>
        </p:nvGrpSpPr>
        <p:grpSpPr>
          <a:xfrm>
            <a:off x="471488" y="1370013"/>
            <a:ext cx="3281362" cy="1379537"/>
            <a:chOff x="153988" y="1375968"/>
            <a:chExt cx="3281360" cy="1379802"/>
          </a:xfrm>
        </p:grpSpPr>
        <p:sp>
          <p:nvSpPr>
            <p:cNvPr id="3093" name="矩形 5"/>
            <p:cNvSpPr/>
            <p:nvPr/>
          </p:nvSpPr>
          <p:spPr>
            <a:xfrm>
              <a:off x="751883" y="1375968"/>
              <a:ext cx="2683465" cy="438855"/>
            </a:xfrm>
            <a:prstGeom prst="rect">
              <a:avLst/>
            </a:prstGeom>
            <a:noFill/>
            <a:ln w="9525">
              <a:noFill/>
            </a:ln>
          </p:spPr>
          <p:txBody>
            <a:bodyPr anchor="ctr" anchorCtr="0">
              <a:spAutoFit/>
            </a:bodyPr>
            <a:p>
              <a:pPr indent="-457200">
                <a:lnSpc>
                  <a:spcPct val="125000"/>
                </a:lnSpc>
              </a:pPr>
              <a:r>
                <a:rPr lang="zh-CN" altLang="en-US" b="1" dirty="0">
                  <a:latin typeface="微软雅黑" panose="020B0503020204020204" pitchFamily="34" charset="-122"/>
                  <a:ea typeface="微软雅黑" panose="020B0503020204020204" pitchFamily="34" charset="-122"/>
                </a:rPr>
                <a:t>了解</a:t>
              </a:r>
              <a:r>
                <a:rPr lang="zh-CN" altLang="en-US" b="1" dirty="0">
                  <a:solidFill>
                    <a:srgbClr val="0070C0"/>
                  </a:solidFill>
                  <a:latin typeface="微软雅黑" panose="020B0503020204020204" pitchFamily="34" charset="-122"/>
                  <a:ea typeface="微软雅黑" panose="020B0503020204020204" pitchFamily="34" charset="-122"/>
                </a:rPr>
                <a:t>网页</a:t>
              </a:r>
              <a:r>
                <a:rPr lang="zh-CN" altLang="en-US" b="1" dirty="0">
                  <a:latin typeface="微软雅黑" panose="020B0503020204020204" pitchFamily="34" charset="-122"/>
                  <a:ea typeface="微软雅黑" panose="020B0503020204020204" pitchFamily="34" charset="-122"/>
                </a:rPr>
                <a:t>概念和组成。</a:t>
              </a:r>
              <a:endParaRPr lang="en-US" altLang="zh-CN" b="1" dirty="0">
                <a:solidFill>
                  <a:srgbClr val="1369B2"/>
                </a:solidFill>
                <a:latin typeface="微软雅黑" panose="020B0503020204020204" pitchFamily="34" charset="-122"/>
                <a:ea typeface="微软雅黑" panose="020B0503020204020204" pitchFamily="34" charset="-122"/>
              </a:endParaRPr>
            </a:p>
          </p:txBody>
        </p:sp>
        <p:grpSp>
          <p:nvGrpSpPr>
            <p:cNvPr id="3094" name="组合 16"/>
            <p:cNvGrpSpPr/>
            <p:nvPr/>
          </p:nvGrpSpPr>
          <p:grpSpPr>
            <a:xfrm>
              <a:off x="466536" y="2103548"/>
              <a:ext cx="2179369" cy="652222"/>
              <a:chOff x="860198" y="2352244"/>
              <a:chExt cx="2178276" cy="652213"/>
            </a:xfrm>
          </p:grpSpPr>
          <p:cxnSp>
            <p:nvCxnSpPr>
              <p:cNvPr id="3098" name="直接连接符 7"/>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99" name="直接连接符 10"/>
              <p:cNvCxnSpPr/>
              <p:nvPr/>
            </p:nvCxnSpPr>
            <p:spPr>
              <a:xfrm>
                <a:off x="1222939" y="3004457"/>
                <a:ext cx="1815535" cy="0"/>
              </a:xfrm>
              <a:prstGeom prst="line">
                <a:avLst/>
              </a:prstGeom>
              <a:ln w="28575" cap="flat" cmpd="sng">
                <a:solidFill>
                  <a:srgbClr val="1369B2"/>
                </a:solidFill>
                <a:prstDash val="solid"/>
                <a:headEnd type="none" w="med" len="med"/>
                <a:tailEnd type="oval" w="med" len="med"/>
              </a:ln>
            </p:spPr>
          </p:cxnSp>
        </p:grpSp>
        <p:grpSp>
          <p:nvGrpSpPr>
            <p:cNvPr id="3095" name="组合 15"/>
            <p:cNvGrpSpPr/>
            <p:nvPr/>
          </p:nvGrpSpPr>
          <p:grpSpPr>
            <a:xfrm>
              <a:off x="153988" y="1614313"/>
              <a:ext cx="474819" cy="522307"/>
              <a:chOff x="1232465" y="3529898"/>
              <a:chExt cx="474581" cy="522300"/>
            </a:xfrm>
          </p:grpSpPr>
          <p:sp>
            <p:nvSpPr>
              <p:cNvPr id="53" name="椭圆 52"/>
              <p:cNvSpPr/>
              <p:nvPr/>
            </p:nvSpPr>
            <p:spPr bwMode="auto">
              <a:xfrm>
                <a:off x="1232465" y="3558304"/>
                <a:ext cx="474424" cy="474747"/>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4" name="TextBox 53"/>
              <p:cNvSpPr txBox="1"/>
              <p:nvPr/>
            </p:nvSpPr>
            <p:spPr>
              <a:xfrm>
                <a:off x="1287999" y="3529724"/>
                <a:ext cx="334795" cy="522380"/>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57" name="组合 56"/>
          <p:cNvGrpSpPr/>
          <p:nvPr/>
        </p:nvGrpSpPr>
        <p:grpSpPr>
          <a:xfrm>
            <a:off x="5037138" y="1420813"/>
            <a:ext cx="3544887" cy="1336675"/>
            <a:chOff x="5151819" y="1875081"/>
            <a:chExt cx="3544506" cy="1334844"/>
          </a:xfrm>
        </p:grpSpPr>
        <p:grpSp>
          <p:nvGrpSpPr>
            <p:cNvPr id="3086" name="组合 32"/>
            <p:cNvGrpSpPr/>
            <p:nvPr/>
          </p:nvGrpSpPr>
          <p:grpSpPr>
            <a:xfrm flipH="1">
              <a:off x="6253163" y="2557463"/>
              <a:ext cx="2178050" cy="652462"/>
              <a:chOff x="860198" y="2352244"/>
              <a:chExt cx="2178276" cy="652213"/>
            </a:xfrm>
          </p:grpSpPr>
          <p:cxnSp>
            <p:nvCxnSpPr>
              <p:cNvPr id="3091" name="直接连接符 33"/>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92" name="直接连接符 34"/>
              <p:cNvCxnSpPr/>
              <p:nvPr/>
            </p:nvCxnSpPr>
            <p:spPr>
              <a:xfrm>
                <a:off x="1222939" y="3004457"/>
                <a:ext cx="1815535" cy="0"/>
              </a:xfrm>
              <a:prstGeom prst="line">
                <a:avLst/>
              </a:prstGeom>
              <a:ln w="28575" cap="flat" cmpd="sng">
                <a:solidFill>
                  <a:srgbClr val="1369B2"/>
                </a:solidFill>
                <a:prstDash val="solid"/>
                <a:headEnd type="none" w="med" len="med"/>
                <a:tailEnd type="oval" w="med" len="med"/>
              </a:ln>
            </p:spPr>
          </p:cxnSp>
        </p:grpSp>
        <p:grpSp>
          <p:nvGrpSpPr>
            <p:cNvPr id="3087" name="组合 35"/>
            <p:cNvGrpSpPr/>
            <p:nvPr/>
          </p:nvGrpSpPr>
          <p:grpSpPr>
            <a:xfrm>
              <a:off x="8223250" y="2109791"/>
              <a:ext cx="473075" cy="522287"/>
              <a:chOff x="1232465" y="3530023"/>
              <a:chExt cx="474415" cy="522742"/>
            </a:xfrm>
          </p:grpSpPr>
          <p:sp>
            <p:nvSpPr>
              <p:cNvPr id="61" name="椭圆 60"/>
              <p:cNvSpPr/>
              <p:nvPr/>
            </p:nvSpPr>
            <p:spPr bwMode="auto">
              <a:xfrm>
                <a:off x="1232516" y="3558502"/>
                <a:ext cx="474364" cy="476012"/>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TextBox 61"/>
              <p:cNvSpPr txBox="1"/>
              <p:nvPr/>
            </p:nvSpPr>
            <p:spPr>
              <a:xfrm>
                <a:off x="1300965" y="3529941"/>
                <a:ext cx="335875" cy="523614"/>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088" name="矩形 46"/>
            <p:cNvSpPr/>
            <p:nvPr/>
          </p:nvSpPr>
          <p:spPr>
            <a:xfrm>
              <a:off x="5151819" y="1875081"/>
              <a:ext cx="2920995" cy="1128906"/>
            </a:xfrm>
            <a:prstGeom prst="rect">
              <a:avLst/>
            </a:prstGeom>
            <a:noFill/>
            <a:ln w="9525">
              <a:noFill/>
            </a:ln>
          </p:spPr>
          <p:txBody>
            <a:bodyPr anchor="ctr" anchorCtr="0">
              <a:spAutoFit/>
            </a:bodyPr>
            <a:p>
              <a:pPr marL="457200" indent="-457200" algn="r">
                <a:lnSpc>
                  <a:spcPct val="125000"/>
                </a:lnSpc>
              </a:pPr>
              <a:r>
                <a:rPr lang="zh-CN" altLang="en-US" b="1" dirty="0">
                  <a:latin typeface="微软雅黑" panose="020B0503020204020204" pitchFamily="34" charset="-122"/>
                  <a:ea typeface="微软雅黑" panose="020B0503020204020204" pitchFamily="34" charset="-122"/>
                </a:rPr>
                <a:t>理解</a:t>
              </a:r>
              <a:r>
                <a:rPr lang="en-US" altLang="zh-CN" b="1" dirty="0">
                  <a:solidFill>
                    <a:srgbClr val="0070C0"/>
                  </a:solidFill>
                  <a:latin typeface="微软雅黑" panose="020B0503020204020204" pitchFamily="34" charset="-122"/>
                  <a:ea typeface="微软雅黑" panose="020B0503020204020204" pitchFamily="34" charset="-122"/>
                </a:rPr>
                <a:t>HTML</a:t>
              </a:r>
              <a:r>
                <a:rPr lang="zh-CN" altLang="en-US" b="1" dirty="0">
                  <a:solidFill>
                    <a:srgbClr val="0070C0"/>
                  </a:solidFill>
                  <a:latin typeface="微软雅黑" panose="020B0503020204020204" pitchFamily="34" charset="-122"/>
                  <a:ea typeface="微软雅黑" panose="020B0503020204020204" pitchFamily="34" charset="-122"/>
                </a:rPr>
                <a:t>、</a:t>
              </a:r>
              <a:r>
                <a:rPr lang="en-US" altLang="zh-CN" b="1" dirty="0">
                  <a:solidFill>
                    <a:srgbClr val="0070C0"/>
                  </a:solidFill>
                  <a:latin typeface="微软雅黑" panose="020B0503020204020204" pitchFamily="34" charset="-122"/>
                  <a:ea typeface="微软雅黑" panose="020B0503020204020204" pitchFamily="34" charset="-122"/>
                </a:rPr>
                <a:t>CSS</a:t>
              </a:r>
              <a:r>
                <a:rPr lang="zh-CN" altLang="en-US" b="1" dirty="0">
                  <a:latin typeface="微软雅黑" panose="020B0503020204020204" pitchFamily="34" charset="-122"/>
                  <a:ea typeface="微软雅黑" panose="020B0503020204020204" pitchFamily="34" charset="-122"/>
                </a:rPr>
                <a:t>和</a:t>
              </a:r>
              <a:r>
                <a:rPr lang="en-US" altLang="zh-CN" b="1" dirty="0">
                  <a:solidFill>
                    <a:srgbClr val="0070C0"/>
                  </a:solidFill>
                  <a:latin typeface="微软雅黑" panose="020B0503020204020204" pitchFamily="34" charset="-122"/>
                  <a:ea typeface="微软雅黑" panose="020B0503020204020204" pitchFamily="34" charset="-122"/>
                </a:rPr>
                <a:t>JavaScript</a:t>
              </a:r>
              <a:r>
                <a:rPr lang="zh-CN" altLang="en-US" b="1" dirty="0">
                  <a:latin typeface="微软雅黑" panose="020B0503020204020204" pitchFamily="34" charset="-122"/>
                  <a:ea typeface="微软雅黑" panose="020B0503020204020204" pitchFamily="34" charset="-122"/>
                </a:rPr>
                <a:t>的功能和作用。</a:t>
              </a:r>
              <a:endParaRPr lang="zh-CN" altLang="zh-CN" b="1" dirty="0">
                <a:solidFill>
                  <a:srgbClr val="1369B2"/>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3132138" y="5419725"/>
            <a:ext cx="3376612" cy="1105505"/>
            <a:chOff x="5319984" y="4225925"/>
            <a:chExt cx="3376341" cy="1104900"/>
          </a:xfrm>
        </p:grpSpPr>
        <p:sp>
          <p:nvSpPr>
            <p:cNvPr id="3079" name="矩形 51"/>
            <p:cNvSpPr/>
            <p:nvPr/>
          </p:nvSpPr>
          <p:spPr>
            <a:xfrm>
              <a:off x="5319984" y="4620362"/>
              <a:ext cx="2849017" cy="437275"/>
            </a:xfrm>
            <a:prstGeom prst="rect">
              <a:avLst/>
            </a:prstGeom>
            <a:noFill/>
            <a:ln w="9525">
              <a:noFill/>
            </a:ln>
          </p:spPr>
          <p:txBody>
            <a:bodyPr wrap="square" anchor="ctr" anchorCtr="0">
              <a:spAutoFit/>
            </a:bodyPr>
            <a:p>
              <a:pPr marL="457200" indent="-457200" algn="r">
                <a:lnSpc>
                  <a:spcPct val="125000"/>
                </a:lnSpc>
                <a:buFont typeface="Calibri" panose="020F0502020204030204" pitchFamily="34" charset="0"/>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熟悉</a:t>
              </a:r>
              <a:r>
                <a:rPr lang="en-US" altLang="zh-CN"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Hbuilder</a:t>
              </a:r>
              <a:r>
                <a:rPr lang="zh-CN" altLang="en-US" b="1" dirty="0">
                  <a:latin typeface="微软雅黑" panose="020B0503020204020204" pitchFamily="34" charset="-122"/>
                  <a:ea typeface="微软雅黑" panose="020B0503020204020204" pitchFamily="34" charset="-122"/>
                  <a:sym typeface="宋体" panose="02010600030101010101" pitchFamily="2" charset="-122"/>
                </a:rPr>
                <a:t>基本操作。</a:t>
              </a:r>
              <a:endParaRPr lang="en-US" altLang="zh-CN"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80" name="组合 38"/>
            <p:cNvGrpSpPr/>
            <p:nvPr/>
          </p:nvGrpSpPr>
          <p:grpSpPr>
            <a:xfrm rot="10800000">
              <a:off x="5685823" y="4225925"/>
              <a:ext cx="2745390" cy="652463"/>
              <a:chOff x="860198" y="2352244"/>
              <a:chExt cx="2745675" cy="652213"/>
            </a:xfrm>
          </p:grpSpPr>
          <p:cxnSp>
            <p:nvCxnSpPr>
              <p:cNvPr id="3084" name="直接连接符 39"/>
              <p:cNvCxnSpPr/>
              <p:nvPr/>
            </p:nvCxnSpPr>
            <p:spPr>
              <a:xfrm>
                <a:off x="860198" y="2352244"/>
                <a:ext cx="372267" cy="652213"/>
              </a:xfrm>
              <a:prstGeom prst="line">
                <a:avLst/>
              </a:prstGeom>
              <a:ln w="28575" cap="flat" cmpd="sng">
                <a:solidFill>
                  <a:srgbClr val="1369B2"/>
                </a:solidFill>
                <a:prstDash val="solid"/>
                <a:headEnd type="none" w="med" len="med"/>
                <a:tailEnd type="none" w="med" len="med"/>
              </a:ln>
            </p:spPr>
          </p:cxnSp>
          <p:cxnSp>
            <p:nvCxnSpPr>
              <p:cNvPr id="3085" name="直接连接符 40"/>
              <p:cNvCxnSpPr/>
              <p:nvPr/>
            </p:nvCxnSpPr>
            <p:spPr>
              <a:xfrm rot="-10800000" flipH="1">
                <a:off x="1222939" y="3004457"/>
                <a:ext cx="2382934" cy="0"/>
              </a:xfrm>
              <a:prstGeom prst="line">
                <a:avLst/>
              </a:prstGeom>
              <a:ln w="28575" cap="flat" cmpd="sng">
                <a:solidFill>
                  <a:srgbClr val="1369B2"/>
                </a:solidFill>
                <a:prstDash val="solid"/>
                <a:headEnd type="none" w="med" len="med"/>
                <a:tailEnd type="oval" w="med" len="med"/>
              </a:ln>
            </p:spPr>
          </p:cxnSp>
        </p:grpSp>
        <p:grpSp>
          <p:nvGrpSpPr>
            <p:cNvPr id="3081" name="组合 41"/>
            <p:cNvGrpSpPr/>
            <p:nvPr/>
          </p:nvGrpSpPr>
          <p:grpSpPr>
            <a:xfrm flipH="1">
              <a:off x="8223250" y="4806950"/>
              <a:ext cx="473075" cy="523875"/>
              <a:chOff x="1232465" y="3533629"/>
              <a:chExt cx="474415" cy="523220"/>
            </a:xfrm>
          </p:grpSpPr>
          <p:sp>
            <p:nvSpPr>
              <p:cNvPr id="69" name="椭圆 68"/>
              <p:cNvSpPr/>
              <p:nvPr/>
            </p:nvSpPr>
            <p:spPr bwMode="auto">
              <a:xfrm>
                <a:off x="1232465" y="3558666"/>
                <a:ext cx="474377" cy="473810"/>
              </a:xfrm>
              <a:prstGeom prst="ellipse">
                <a:avLst/>
              </a:prstGeom>
              <a:solidFill>
                <a:srgbClr val="1369B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0" name="TextBox 69"/>
              <p:cNvSpPr txBox="1"/>
              <p:nvPr/>
            </p:nvSpPr>
            <p:spPr>
              <a:xfrm>
                <a:off x="1305691" y="3533312"/>
                <a:ext cx="335884" cy="522934"/>
              </a:xfrm>
              <a:prstGeom prst="rect">
                <a:avLst/>
              </a:prstGeom>
              <a:noFill/>
              <a:effectLst>
                <a:outerShdw blurRad="12700" dist="12700" dir="2700000" algn="tl" rotWithShape="0">
                  <a:prstClr val="black">
                    <a:alpha val="40000"/>
                  </a:prstClr>
                </a:outerShdw>
              </a:effectLst>
            </p:spPr>
            <p:txBody>
              <a:bodyPr>
                <a:spAutoFit/>
              </a:bodyPr>
              <a:lstStyle/>
              <a:p>
                <a:pPr marR="0" defTabSz="914400">
                  <a:buClrTx/>
                  <a:buSzTx/>
                  <a:buFontTx/>
                  <a:buNone/>
                  <a:defRPr/>
                </a:pPr>
                <a:r>
                  <a:rPr kumimoji="0" lang="en-US" altLang="zh-CN"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en-US" sz="2800" b="1" kern="1200" cap="none" spc="0" normalizeH="0" baseline="0" noProof="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4)">
                                      <p:cBhvr>
                                        <p:cTn id="11" dur="2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right)">
                                      <p:cBhvr>
                                        <p:cTn id="16" dur="500"/>
                                        <p:tgtEl>
                                          <p:spTgt spid="49"/>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49"/>
                                        </p:tgtEl>
                                      </p:cBhvr>
                                    </p:animEffect>
                                    <p:animScale>
                                      <p:cBhvr>
                                        <p:cTn id="20" dur="250" autoRev="1" fill="hold"/>
                                        <p:tgtEl>
                                          <p:spTgt spid="4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childTnLst>
                          </p:cTn>
                        </p:par>
                        <p:par>
                          <p:cTn id="26" fill="hold">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57"/>
                                        </p:tgtEl>
                                      </p:cBhvr>
                                    </p:animEffect>
                                    <p:animScale>
                                      <p:cBhvr>
                                        <p:cTn id="29" dur="250" autoRev="1" fill="hold"/>
                                        <p:tgtEl>
                                          <p:spTgt spid="57"/>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65"/>
                                        </p:tgtEl>
                                      </p:cBhvr>
                                    </p:animEffect>
                                    <p:animScale>
                                      <p:cBhvr>
                                        <p:cTn id="38"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28675" name="组合 2"/>
          <p:cNvGrpSpPr/>
          <p:nvPr/>
        </p:nvGrpSpPr>
        <p:grpSpPr>
          <a:xfrm>
            <a:off x="0" y="969963"/>
            <a:ext cx="9144000" cy="1028700"/>
            <a:chOff x="0" y="969484"/>
            <a:chExt cx="9144000" cy="1029179"/>
          </a:xfrm>
        </p:grpSpPr>
        <p:sp>
          <p:nvSpPr>
            <p:cNvPr id="4" name="矩形 3"/>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686"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7" name="矩形 6"/>
            <p:cNvSpPr/>
            <p:nvPr/>
          </p:nvSpPr>
          <p:spPr>
            <a:xfrm>
              <a:off x="1755775" y="1142602"/>
              <a:ext cx="3000375"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1.2.3 JavaScript</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28676" name="组合 7"/>
          <p:cNvGrpSpPr/>
          <p:nvPr/>
        </p:nvGrpSpPr>
        <p:grpSpPr>
          <a:xfrm>
            <a:off x="469900" y="1978025"/>
            <a:ext cx="8080375" cy="1701800"/>
            <a:chOff x="676275" y="2314574"/>
            <a:chExt cx="8080376" cy="1704266"/>
          </a:xfrm>
        </p:grpSpPr>
        <p:sp>
          <p:nvSpPr>
            <p:cNvPr id="9" name="矩形 8"/>
            <p:cNvSpPr/>
            <p:nvPr/>
          </p:nvSpPr>
          <p:spPr bwMode="auto">
            <a:xfrm>
              <a:off x="676275" y="2538736"/>
              <a:ext cx="8080376" cy="1480104"/>
            </a:xfrm>
            <a:prstGeom prst="rect">
              <a:avLst/>
            </a:prstGeom>
            <a:ln w="9525">
              <a:solidFill>
                <a:srgbClr val="0070C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680" name="矩形 29"/>
            <p:cNvSpPr/>
            <p:nvPr/>
          </p:nvSpPr>
          <p:spPr>
            <a:xfrm>
              <a:off x="854075" y="2752258"/>
              <a:ext cx="7661276" cy="1158292"/>
            </a:xfrm>
            <a:prstGeom prst="rect">
              <a:avLst/>
            </a:prstGeom>
            <a:noFill/>
            <a:ln w="9525">
              <a:noFill/>
            </a:ln>
          </p:spPr>
          <p:txBody>
            <a:bodyPr>
              <a:spAutoFit/>
            </a:bodyPr>
            <a:p>
              <a:pPr algn="just" eaLnBrk="1" latinLnBrk="1" hangingPunct="1">
                <a:lnSpc>
                  <a:spcPct val="150000"/>
                </a:lnSpc>
              </a:pPr>
              <a:r>
                <a:rPr lang="en-US" altLang="zh-CN" sz="1600" dirty="0">
                  <a:latin typeface="微软雅黑" panose="020B0503020204020204" pitchFamily="34" charset="-122"/>
                  <a:ea typeface="微软雅黑" panose="020B0503020204020204" pitchFamily="34" charset="-122"/>
                </a:rPr>
                <a:t>JavaScript</a:t>
              </a:r>
              <a:r>
                <a:rPr lang="zh-CN" altLang="en-US" sz="1600" dirty="0">
                  <a:latin typeface="微软雅黑" panose="020B0503020204020204" pitchFamily="34" charset="-122"/>
                  <a:ea typeface="微软雅黑" panose="020B0503020204020204" pitchFamily="34" charset="-122"/>
                </a:rPr>
                <a:t>是网页中的一种脚本语言，其前身叫做</a:t>
              </a:r>
              <a:r>
                <a:rPr lang="en-US" altLang="zh-CN" sz="1600" dirty="0">
                  <a:latin typeface="微软雅黑" panose="020B0503020204020204" pitchFamily="34" charset="-122"/>
                  <a:ea typeface="微软雅黑" panose="020B0503020204020204" pitchFamily="34" charset="-122"/>
                </a:rPr>
                <a:t>LiveScript</a:t>
              </a:r>
              <a:r>
                <a:rPr lang="zh-CN" altLang="en-US" sz="1600" dirty="0">
                  <a:latin typeface="微软雅黑" panose="020B0503020204020204" pitchFamily="34" charset="-122"/>
                  <a:ea typeface="微软雅黑" panose="020B0503020204020204" pitchFamily="34" charset="-122"/>
                </a:rPr>
                <a:t>，由</a:t>
              </a:r>
              <a:r>
                <a:rPr lang="en-US" altLang="zh-CN" sz="1600" dirty="0">
                  <a:latin typeface="微软雅黑" panose="020B0503020204020204" pitchFamily="34" charset="-122"/>
                  <a:ea typeface="微软雅黑" panose="020B0503020204020204" pitchFamily="34" charset="-122"/>
                </a:rPr>
                <a:t>Netscape(</a:t>
              </a:r>
              <a:r>
                <a:rPr lang="zh-CN" altLang="en-US" sz="1600" dirty="0">
                  <a:latin typeface="微软雅黑" panose="020B0503020204020204" pitchFamily="34" charset="-122"/>
                  <a:ea typeface="微软雅黑" panose="020B0503020204020204" pitchFamily="34" charset="-122"/>
                </a:rPr>
                <a:t>网景</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公司开发。后来在</a:t>
              </a:r>
              <a:r>
                <a:rPr lang="en-US" altLang="zh-CN" sz="1600" dirty="0">
                  <a:latin typeface="微软雅黑" panose="020B0503020204020204" pitchFamily="34" charset="-122"/>
                  <a:ea typeface="微软雅黑" panose="020B0503020204020204" pitchFamily="34" charset="-122"/>
                </a:rPr>
                <a:t>Sun</a:t>
              </a:r>
              <a:r>
                <a:rPr lang="zh-CN" altLang="en-US" sz="1600" dirty="0">
                  <a:latin typeface="微软雅黑" panose="020B0503020204020204" pitchFamily="34" charset="-122"/>
                  <a:ea typeface="微软雅黑" panose="020B0503020204020204" pitchFamily="34" charset="-122"/>
                </a:rPr>
                <a:t>公司推出著名的</a:t>
              </a:r>
              <a:r>
                <a:rPr lang="en-US" altLang="zh-CN" sz="1600" dirty="0">
                  <a:latin typeface="微软雅黑" panose="020B0503020204020204" pitchFamily="34" charset="-122"/>
                  <a:ea typeface="微软雅黑" panose="020B0503020204020204" pitchFamily="34" charset="-122"/>
                </a:rPr>
                <a:t>Java</a:t>
              </a:r>
              <a:r>
                <a:rPr lang="zh-CN" altLang="en-US" sz="1600" dirty="0">
                  <a:latin typeface="微软雅黑" panose="020B0503020204020204" pitchFamily="34" charset="-122"/>
                  <a:ea typeface="微软雅黑" panose="020B0503020204020204" pitchFamily="34" charset="-122"/>
                </a:rPr>
                <a:t>语言之后，</a:t>
              </a:r>
              <a:r>
                <a:rPr lang="en-US" altLang="zh-CN" sz="1600" dirty="0">
                  <a:latin typeface="微软雅黑" panose="020B0503020204020204" pitchFamily="34" charset="-122"/>
                  <a:ea typeface="微软雅黑" panose="020B0503020204020204" pitchFamily="34" charset="-122"/>
                </a:rPr>
                <a:t>Netscape</a:t>
              </a:r>
              <a:r>
                <a:rPr lang="zh-CN" altLang="en-US" sz="1600" dirty="0">
                  <a:latin typeface="微软雅黑" panose="020B0503020204020204" pitchFamily="34" charset="-122"/>
                  <a:ea typeface="微软雅黑" panose="020B0503020204020204" pitchFamily="34" charset="-122"/>
                </a:rPr>
                <a:t>公司和</a:t>
              </a:r>
              <a:r>
                <a:rPr lang="en-US" altLang="zh-CN" sz="1600" dirty="0">
                  <a:latin typeface="微软雅黑" panose="020B0503020204020204" pitchFamily="34" charset="-122"/>
                  <a:ea typeface="微软雅黑" panose="020B0503020204020204" pitchFamily="34" charset="-122"/>
                </a:rPr>
                <a:t>Sun</a:t>
              </a:r>
              <a:r>
                <a:rPr lang="zh-CN" altLang="en-US" sz="1600" dirty="0">
                  <a:latin typeface="微软雅黑" panose="020B0503020204020204" pitchFamily="34" charset="-122"/>
                  <a:ea typeface="微软雅黑" panose="020B0503020204020204" pitchFamily="34" charset="-122"/>
                </a:rPr>
                <a:t>公司于</a:t>
              </a:r>
              <a:r>
                <a:rPr lang="en-US" altLang="zh-CN" sz="1600" dirty="0">
                  <a:latin typeface="微软雅黑" panose="020B0503020204020204" pitchFamily="34" charset="-122"/>
                  <a:ea typeface="微软雅黑" panose="020B0503020204020204" pitchFamily="34" charset="-122"/>
                </a:rPr>
                <a:t>1995</a:t>
              </a:r>
              <a:r>
                <a:rPr lang="zh-CN" altLang="en-US" sz="1600" dirty="0">
                  <a:latin typeface="微软雅黑" panose="020B0503020204020204" pitchFamily="34" charset="-122"/>
                  <a:ea typeface="微软雅黑" panose="020B0503020204020204" pitchFamily="34" charset="-122"/>
                </a:rPr>
                <a:t>年一起重新设计了</a:t>
              </a:r>
              <a:r>
                <a:rPr lang="en-US" altLang="zh-CN" sz="1600" dirty="0">
                  <a:latin typeface="微软雅黑" panose="020B0503020204020204" pitchFamily="34" charset="-122"/>
                  <a:ea typeface="微软雅黑" panose="020B0503020204020204" pitchFamily="34" charset="-122"/>
                </a:rPr>
                <a:t>LiveScript</a:t>
              </a:r>
              <a:r>
                <a:rPr lang="zh-CN" altLang="en-US" sz="1600" dirty="0">
                  <a:latin typeface="微软雅黑" panose="020B0503020204020204" pitchFamily="34" charset="-122"/>
                  <a:ea typeface="微软雅黑" panose="020B0503020204020204" pitchFamily="34" charset="-122"/>
                </a:rPr>
                <a:t>，并把它改名为</a:t>
              </a:r>
              <a:r>
                <a:rPr lang="en-US" altLang="zh-CN" sz="1600" dirty="0">
                  <a:latin typeface="微软雅黑" panose="020B0503020204020204" pitchFamily="34" charset="-122"/>
                  <a:ea typeface="微软雅黑" panose="020B0503020204020204" pitchFamily="34" charset="-122"/>
                </a:rPr>
                <a:t>JavaScript</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1" name="任意多边形 10"/>
            <p:cNvSpPr/>
            <p:nvPr/>
          </p:nvSpPr>
          <p:spPr bwMode="auto">
            <a:xfrm>
              <a:off x="873125" y="2314574"/>
              <a:ext cx="1905000" cy="372013"/>
            </a:xfrm>
            <a:custGeom>
              <a:avLst/>
              <a:gdLst>
                <a:gd name="connsiteX0" fmla="*/ 0 w 4267200"/>
                <a:gd name="connsiteY0" fmla="*/ 201820 h 1210897"/>
                <a:gd name="connsiteX1" fmla="*/ 201820 w 4267200"/>
                <a:gd name="connsiteY1" fmla="*/ 0 h 1210897"/>
                <a:gd name="connsiteX2" fmla="*/ 4065380 w 4267200"/>
                <a:gd name="connsiteY2" fmla="*/ 0 h 1210897"/>
                <a:gd name="connsiteX3" fmla="*/ 4267200 w 4267200"/>
                <a:gd name="connsiteY3" fmla="*/ 201820 h 1210897"/>
                <a:gd name="connsiteX4" fmla="*/ 4267200 w 4267200"/>
                <a:gd name="connsiteY4" fmla="*/ 1009077 h 1210897"/>
                <a:gd name="connsiteX5" fmla="*/ 4065380 w 4267200"/>
                <a:gd name="connsiteY5" fmla="*/ 1210897 h 1210897"/>
                <a:gd name="connsiteX6" fmla="*/ 201820 w 4267200"/>
                <a:gd name="connsiteY6" fmla="*/ 1210897 h 1210897"/>
                <a:gd name="connsiteX7" fmla="*/ 0 w 4267200"/>
                <a:gd name="connsiteY7" fmla="*/ 1009077 h 1210897"/>
                <a:gd name="connsiteX8" fmla="*/ 0 w 4267200"/>
                <a:gd name="connsiteY8" fmla="*/ 201820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210897">
                  <a:moveTo>
                    <a:pt x="0" y="201820"/>
                  </a:moveTo>
                  <a:cubicBezTo>
                    <a:pt x="0" y="90358"/>
                    <a:pt x="90358" y="0"/>
                    <a:pt x="201820" y="0"/>
                  </a:cubicBezTo>
                  <a:lnTo>
                    <a:pt x="4065380" y="0"/>
                  </a:lnTo>
                  <a:cubicBezTo>
                    <a:pt x="4176842" y="0"/>
                    <a:pt x="4267200" y="90358"/>
                    <a:pt x="4267200" y="201820"/>
                  </a:cubicBezTo>
                  <a:lnTo>
                    <a:pt x="4267200" y="1009077"/>
                  </a:lnTo>
                  <a:cubicBezTo>
                    <a:pt x="4267200" y="1120539"/>
                    <a:pt x="4176842" y="1210897"/>
                    <a:pt x="4065380" y="1210897"/>
                  </a:cubicBezTo>
                  <a:lnTo>
                    <a:pt x="201820" y="1210897"/>
                  </a:lnTo>
                  <a:cubicBezTo>
                    <a:pt x="90358" y="1210897"/>
                    <a:pt x="0" y="1120539"/>
                    <a:pt x="0" y="1009077"/>
                  </a:cubicBezTo>
                  <a:lnTo>
                    <a:pt x="0" y="201820"/>
                  </a:lnTo>
                  <a:close/>
                </a:path>
              </a:pathLst>
            </a:custGeom>
            <a:solidFill>
              <a:srgbClr val="136AB1"/>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220401" tIns="59111" rIns="220401" bIns="59111" spcCol="1270" anchor="ctr"/>
            <a:lstStyle/>
            <a:p>
              <a:pPr marL="0" marR="0" lvl="0" indent="0" algn="l" defTabSz="2889250" rtl="0" eaLnBrk="0" fontAlgn="base" latinLnBrk="0" hangingPunct="0">
                <a:lnSpc>
                  <a:spcPct val="90000"/>
                </a:lnSpc>
                <a:spcBef>
                  <a:spcPct val="0"/>
                </a:spcBef>
                <a:spcAft>
                  <a:spcPct val="35000"/>
                </a:spcAft>
                <a:buClrTx/>
                <a:buSzTx/>
                <a:buFontTx/>
                <a:buNone/>
                <a:defRPr/>
              </a:pPr>
              <a:endParaRPr kumimoji="0" lang="zh-CN" altLang="en-US" sz="6500" b="0" i="0" u="none" strike="noStrike" kern="1200" cap="none" spc="0" normalizeH="0" baseline="0" noProof="0" dirty="0">
                <a:ln>
                  <a:noFill/>
                </a:ln>
                <a:solidFill>
                  <a:schemeClr val="lt1"/>
                </a:solidFill>
                <a:effectLst/>
                <a:uLnTx/>
                <a:uFillTx/>
                <a:latin typeface="+mn-lt"/>
                <a:ea typeface="+mn-ea"/>
                <a:cs typeface="+mn-cs"/>
              </a:endParaRPr>
            </a:p>
          </p:txBody>
        </p:sp>
        <p:sp>
          <p:nvSpPr>
            <p:cNvPr id="28682" name="矩形 75"/>
            <p:cNvSpPr/>
            <p:nvPr/>
          </p:nvSpPr>
          <p:spPr>
            <a:xfrm>
              <a:off x="873125" y="2324100"/>
              <a:ext cx="1827213" cy="338793"/>
            </a:xfrm>
            <a:prstGeom prst="rect">
              <a:avLst/>
            </a:prstGeom>
            <a:noFill/>
            <a:ln w="9525">
              <a:noFill/>
            </a:ln>
          </p:spPr>
          <p:txBody>
            <a:bodyPr>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概 述</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pic>
        <p:nvPicPr>
          <p:cNvPr id="13" name="图片 12" descr="01"/>
          <p:cNvPicPr/>
          <p:nvPr/>
        </p:nvPicPr>
        <p:blipFill>
          <a:blip r:embed="rId2"/>
          <a:srcRect/>
          <a:stretch>
            <a:fillRect/>
          </a:stretch>
        </p:blipFill>
        <p:spPr bwMode="auto">
          <a:xfrm>
            <a:off x="1406525" y="3919538"/>
            <a:ext cx="2605088" cy="2373313"/>
          </a:xfrm>
          <a:prstGeom prst="rect">
            <a:avLst/>
          </a:prstGeom>
          <a:noFill/>
          <a:ln w="19050" cmpd="sng">
            <a:solidFill>
              <a:schemeClr val="accent6">
                <a:lumMod val="60000"/>
                <a:lumOff val="40000"/>
              </a:schemeClr>
            </a:solidFill>
            <a:miter lim="800000"/>
            <a:headEnd/>
            <a:tailEnd/>
          </a:ln>
          <a:effectLst/>
        </p:spPr>
      </p:pic>
      <p:pic>
        <p:nvPicPr>
          <p:cNvPr id="14" name="图片 13" descr="02"/>
          <p:cNvPicPr/>
          <p:nvPr/>
        </p:nvPicPr>
        <p:blipFill>
          <a:blip r:embed="rId3"/>
          <a:srcRect/>
          <a:stretch>
            <a:fillRect/>
          </a:stretch>
        </p:blipFill>
        <p:spPr bwMode="auto">
          <a:xfrm>
            <a:off x="4914900" y="3935413"/>
            <a:ext cx="2198688" cy="2373313"/>
          </a:xfrm>
          <a:prstGeom prst="rect">
            <a:avLst/>
          </a:prstGeom>
          <a:noFill/>
          <a:ln w="19050" cmpd="sng">
            <a:solidFill>
              <a:schemeClr val="accent6">
                <a:lumMod val="60000"/>
                <a:lumOff val="40000"/>
              </a:schemeClr>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29699" name="组合 3"/>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970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8" name="矩形 7"/>
            <p:cNvSpPr/>
            <p:nvPr/>
          </p:nvSpPr>
          <p:spPr>
            <a:xfrm>
              <a:off x="1755775" y="1142602"/>
              <a:ext cx="21732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1.2.4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sp>
        <p:nvSpPr>
          <p:cNvPr id="9" name="矩形 8"/>
          <p:cNvSpPr>
            <a:spLocks noChangeArrowheads="1"/>
          </p:cNvSpPr>
          <p:nvPr/>
        </p:nvSpPr>
        <p:spPr bwMode="auto">
          <a:xfrm>
            <a:off x="2370138" y="2112963"/>
            <a:ext cx="6176963" cy="2862263"/>
          </a:xfrm>
          <a:prstGeom prst="rect">
            <a:avLst/>
          </a:prstGeom>
          <a:solidFill>
            <a:schemeClr val="bg1"/>
          </a:solidFill>
          <a:ln w="9525">
            <a:solidFill>
              <a:schemeClr val="bg1">
                <a:lumMod val="75000"/>
              </a:schemeClr>
            </a:solidFill>
            <a:prstDash val="sysDash"/>
            <a:miter lim="800000"/>
          </a:ln>
        </p:spPr>
        <p:txBody>
          <a:bodyPr>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IE</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、火狐和谷歌</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是目前</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互联网</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上的三大</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，其他常用的</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还有苹果的</a:t>
            </a:r>
            <a:r>
              <a:rPr kumimoji="0" lang="en-US"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Safari</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欧朋浏览器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等。对于一般的网站，只要兼容</a:t>
            </a:r>
            <a:r>
              <a:rPr kumimoji="0" lang="en-US"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IE</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火狐浏览器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谷歌浏览器</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，就能满足绝大多数</a:t>
            </a:r>
            <a:r>
              <a:rPr kumimoji="0" lang="zh-CN" altLang="zh-CN" sz="24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用户的需求</a:t>
            </a:r>
            <a:r>
              <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p:nvPicPr>
        <p:blipFill>
          <a:blip r:embed="rId2"/>
          <a:stretch>
            <a:fillRect/>
          </a:stretch>
        </p:blipFill>
        <p:spPr>
          <a:xfrm>
            <a:off x="233363" y="2352675"/>
            <a:ext cx="2447925" cy="3457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30723" name="组合 3"/>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0734"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8" name="矩形 7"/>
            <p:cNvSpPr/>
            <p:nvPr/>
          </p:nvSpPr>
          <p:spPr>
            <a:xfrm>
              <a:off x="1755775" y="1142602"/>
              <a:ext cx="21732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1.2.4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9" name="图片 8"/>
          <p:cNvPicPr>
            <a:picLocks noChangeAspect="1"/>
          </p:cNvPicPr>
          <p:nvPr/>
        </p:nvPicPr>
        <p:blipFill>
          <a:blip r:embed="rId2"/>
          <a:stretch>
            <a:fillRect/>
          </a:stretch>
        </p:blipFill>
        <p:spPr>
          <a:xfrm>
            <a:off x="1357313" y="1658938"/>
            <a:ext cx="1636712" cy="1635125"/>
          </a:xfrm>
          <a:prstGeom prst="rect">
            <a:avLst/>
          </a:prstGeom>
          <a:noFill/>
          <a:ln w="9525">
            <a:noFill/>
          </a:ln>
        </p:spPr>
      </p:pic>
      <p:pic>
        <p:nvPicPr>
          <p:cNvPr id="10" name="图片 9"/>
          <p:cNvPicPr>
            <a:picLocks noChangeAspect="1"/>
          </p:cNvPicPr>
          <p:nvPr/>
        </p:nvPicPr>
        <p:blipFill>
          <a:blip r:embed="rId3"/>
          <a:stretch>
            <a:fillRect/>
          </a:stretch>
        </p:blipFill>
        <p:spPr>
          <a:xfrm>
            <a:off x="4029075" y="1658938"/>
            <a:ext cx="1635125" cy="1635125"/>
          </a:xfrm>
          <a:prstGeom prst="rect">
            <a:avLst/>
          </a:prstGeom>
          <a:noFill/>
          <a:ln w="9525">
            <a:noFill/>
          </a:ln>
        </p:spPr>
      </p:pic>
      <p:pic>
        <p:nvPicPr>
          <p:cNvPr id="11" name="图片 10"/>
          <p:cNvPicPr>
            <a:picLocks noChangeAspect="1"/>
          </p:cNvPicPr>
          <p:nvPr/>
        </p:nvPicPr>
        <p:blipFill>
          <a:blip r:embed="rId4"/>
          <a:stretch>
            <a:fillRect/>
          </a:stretch>
        </p:blipFill>
        <p:spPr>
          <a:xfrm>
            <a:off x="6710363" y="1658938"/>
            <a:ext cx="1635125" cy="1635125"/>
          </a:xfrm>
          <a:prstGeom prst="rect">
            <a:avLst/>
          </a:prstGeom>
          <a:noFill/>
          <a:ln w="9525">
            <a:noFill/>
          </a:ln>
        </p:spPr>
      </p:pic>
      <p:pic>
        <p:nvPicPr>
          <p:cNvPr id="12" name="图片 11"/>
          <p:cNvPicPr>
            <a:picLocks noChangeAspect="1"/>
          </p:cNvPicPr>
          <p:nvPr/>
        </p:nvPicPr>
        <p:blipFill>
          <a:blip r:embed="rId5"/>
          <a:stretch>
            <a:fillRect/>
          </a:stretch>
        </p:blipFill>
        <p:spPr>
          <a:xfrm>
            <a:off x="4029075" y="1658938"/>
            <a:ext cx="1635125" cy="1635125"/>
          </a:xfrm>
          <a:prstGeom prst="rect">
            <a:avLst/>
          </a:prstGeom>
          <a:noFill/>
          <a:ln w="9525">
            <a:noFill/>
          </a:ln>
        </p:spPr>
      </p:pic>
      <p:pic>
        <p:nvPicPr>
          <p:cNvPr id="13" name="图片 12"/>
          <p:cNvPicPr>
            <a:picLocks noChangeAspect="1"/>
          </p:cNvPicPr>
          <p:nvPr/>
        </p:nvPicPr>
        <p:blipFill>
          <a:blip r:embed="rId6"/>
          <a:stretch>
            <a:fillRect/>
          </a:stretch>
        </p:blipFill>
        <p:spPr>
          <a:xfrm>
            <a:off x="6710363" y="1658938"/>
            <a:ext cx="1635125" cy="1635125"/>
          </a:xfrm>
          <a:prstGeom prst="rect">
            <a:avLst/>
          </a:prstGeom>
          <a:noFill/>
          <a:ln w="9525">
            <a:noFill/>
          </a:ln>
        </p:spPr>
      </p:pic>
      <p:sp>
        <p:nvSpPr>
          <p:cNvPr id="14" name="圆角矩形 13"/>
          <p:cNvSpPr/>
          <p:nvPr/>
        </p:nvSpPr>
        <p:spPr bwMode="auto">
          <a:xfrm>
            <a:off x="1154113" y="3983038"/>
            <a:ext cx="7191375" cy="2360613"/>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0">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Mozilla Firefox</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中文通常称为</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“火狐”</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，是一个</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开源</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网页浏览器，使用</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Gecko</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引擎</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（非</a:t>
            </a:r>
            <a:r>
              <a:rPr kumimoji="0" lang="en-US" altLang="zh-CN" sz="20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mn-cs"/>
              </a:rPr>
              <a:t>ie</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内核）。</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Firebug</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火狐浏览器</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下的一款开发插件，</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它</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集</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HTML</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查看</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编辑、</a:t>
            </a:r>
            <a:r>
              <a:rPr kumimoji="0" lang="en-US" altLang="zh-CN" sz="2000" b="0" i="0" u="none" strike="noStrike" kern="1200" cap="none" spc="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Javascript</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控制台、网络状况监视器</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于一体，是开发</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HTML</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CSS</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JavaScript</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等的得力助手。</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虚尾箭头 28"/>
          <p:cNvSpPr/>
          <p:nvPr/>
        </p:nvSpPr>
        <p:spPr>
          <a:xfrm rot="5400000">
            <a:off x="1992313" y="3343275"/>
            <a:ext cx="527050" cy="582613"/>
          </a:xfrm>
          <a:custGeom>
            <a:avLst/>
            <a:gdLst>
              <a:gd name="txL" fmla="*/ 3375 w 21600"/>
              <a:gd name="txT" fmla="*/ 5400 h 21600"/>
              <a:gd name="txR" fmla="*/ 16693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1786" y="0"/>
                </a:moveTo>
                <a:lnTo>
                  <a:pt x="11786" y="5400"/>
                </a:lnTo>
                <a:lnTo>
                  <a:pt x="3375" y="5400"/>
                </a:lnTo>
                <a:lnTo>
                  <a:pt x="3375" y="16200"/>
                </a:lnTo>
                <a:lnTo>
                  <a:pt x="11786" y="16200"/>
                </a:lnTo>
                <a:lnTo>
                  <a:pt x="11786" y="21600"/>
                </a:lnTo>
                <a:lnTo>
                  <a:pt x="21600" y="10800"/>
                </a:lnTo>
                <a:lnTo>
                  <a:pt x="1178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ACE6">
              <a:alpha val="100000"/>
            </a:srgbClr>
          </a:solidFill>
          <a:ln w="19050">
            <a:noFill/>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26" presetClass="emph" presetSubtype="0" fill="hold" nodeType="after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par>
                          <p:cTn id="20" fill="hold">
                            <p:stCondLst>
                              <p:cond delay="2250"/>
                            </p:stCondLst>
                            <p:childTnLst>
                              <p:par>
                                <p:cTn id="21" presetID="10" presetClass="entr" presetSubtype="0" fill="hold"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26" presetClass="emph" presetSubtype="0" fill="hold" nodeType="after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21"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500"/>
                                        <p:tgtEl>
                                          <p:spTgt spid="12"/>
                                        </p:tgtEl>
                                      </p:cBhvr>
                                    </p:animEffect>
                                  </p:childTnLst>
                                </p:cTn>
                              </p:par>
                              <p:par>
                                <p:cTn id="36" presetID="21"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31747" name="组合 3"/>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1758"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8" name="矩形 7"/>
            <p:cNvSpPr/>
            <p:nvPr/>
          </p:nvSpPr>
          <p:spPr>
            <a:xfrm>
              <a:off x="1755775" y="1142602"/>
              <a:ext cx="21732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1.2.4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31748" name="图片 17"/>
          <p:cNvPicPr>
            <a:picLocks noChangeAspect="1"/>
          </p:cNvPicPr>
          <p:nvPr/>
        </p:nvPicPr>
        <p:blipFill>
          <a:blip r:embed="rId2"/>
          <a:stretch>
            <a:fillRect/>
          </a:stretch>
        </p:blipFill>
        <p:spPr>
          <a:xfrm>
            <a:off x="1306513" y="1760538"/>
            <a:ext cx="1684337" cy="1682750"/>
          </a:xfrm>
          <a:prstGeom prst="rect">
            <a:avLst/>
          </a:prstGeom>
          <a:noFill/>
          <a:ln w="9525">
            <a:noFill/>
          </a:ln>
        </p:spPr>
      </p:pic>
      <p:pic>
        <p:nvPicPr>
          <p:cNvPr id="10" name="图片 9"/>
          <p:cNvPicPr>
            <a:picLocks noChangeAspect="1"/>
          </p:cNvPicPr>
          <p:nvPr/>
        </p:nvPicPr>
        <p:blipFill>
          <a:blip r:embed="rId3"/>
          <a:stretch>
            <a:fillRect/>
          </a:stretch>
        </p:blipFill>
        <p:spPr>
          <a:xfrm>
            <a:off x="3978275" y="1760538"/>
            <a:ext cx="1682750" cy="1682750"/>
          </a:xfrm>
          <a:prstGeom prst="rect">
            <a:avLst/>
          </a:prstGeom>
          <a:noFill/>
          <a:ln w="9525">
            <a:noFill/>
          </a:ln>
        </p:spPr>
      </p:pic>
      <p:pic>
        <p:nvPicPr>
          <p:cNvPr id="31750" name="图片 19"/>
          <p:cNvPicPr>
            <a:picLocks noChangeAspect="1"/>
          </p:cNvPicPr>
          <p:nvPr/>
        </p:nvPicPr>
        <p:blipFill>
          <a:blip r:embed="rId4"/>
          <a:stretch>
            <a:fillRect/>
          </a:stretch>
        </p:blipFill>
        <p:spPr>
          <a:xfrm>
            <a:off x="6659563" y="1760538"/>
            <a:ext cx="1682750" cy="1682750"/>
          </a:xfrm>
          <a:prstGeom prst="rect">
            <a:avLst/>
          </a:prstGeom>
          <a:noFill/>
          <a:ln w="9525">
            <a:noFill/>
          </a:ln>
        </p:spPr>
      </p:pic>
      <p:pic>
        <p:nvPicPr>
          <p:cNvPr id="31751" name="图片 21"/>
          <p:cNvPicPr>
            <a:picLocks noChangeAspect="1"/>
          </p:cNvPicPr>
          <p:nvPr/>
        </p:nvPicPr>
        <p:blipFill>
          <a:blip r:embed="rId5"/>
          <a:stretch>
            <a:fillRect/>
          </a:stretch>
        </p:blipFill>
        <p:spPr>
          <a:xfrm>
            <a:off x="6659563" y="1760538"/>
            <a:ext cx="1682750" cy="1682750"/>
          </a:xfrm>
          <a:prstGeom prst="rect">
            <a:avLst/>
          </a:prstGeom>
          <a:noFill/>
          <a:ln w="9525">
            <a:noFill/>
          </a:ln>
        </p:spPr>
      </p:pic>
      <p:pic>
        <p:nvPicPr>
          <p:cNvPr id="13" name="图片 12"/>
          <p:cNvPicPr>
            <a:picLocks noChangeAspect="1"/>
          </p:cNvPicPr>
          <p:nvPr/>
        </p:nvPicPr>
        <p:blipFill>
          <a:blip r:embed="rId6"/>
          <a:stretch>
            <a:fillRect/>
          </a:stretch>
        </p:blipFill>
        <p:spPr>
          <a:xfrm>
            <a:off x="1306513" y="1760538"/>
            <a:ext cx="1684337" cy="1682750"/>
          </a:xfrm>
          <a:prstGeom prst="rect">
            <a:avLst/>
          </a:prstGeom>
          <a:noFill/>
          <a:ln w="9525">
            <a:noFill/>
          </a:ln>
        </p:spPr>
      </p:pic>
      <p:sp>
        <p:nvSpPr>
          <p:cNvPr id="14" name="圆角矩形 13"/>
          <p:cNvSpPr/>
          <p:nvPr/>
        </p:nvSpPr>
        <p:spPr bwMode="auto">
          <a:xfrm>
            <a:off x="1824038" y="4219575"/>
            <a:ext cx="5983288" cy="1844675"/>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1"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IE</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的全称是</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Internet Explorer</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，由微软公司推出，直接绑定在</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windows</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操作系统</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中，无需下载安装。</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IE</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有</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6.0</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7.0</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8.0</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9.0</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10.0</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等版本，目前最新的是</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IE10.0</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虚尾箭头 28"/>
          <p:cNvSpPr/>
          <p:nvPr/>
        </p:nvSpPr>
        <p:spPr>
          <a:xfrm rot="5400000">
            <a:off x="4614863" y="3444875"/>
            <a:ext cx="541337" cy="598488"/>
          </a:xfrm>
          <a:custGeom>
            <a:avLst/>
            <a:gdLst>
              <a:gd name="txL" fmla="*/ 3375 w 21600"/>
              <a:gd name="txT" fmla="*/ 5400 h 21600"/>
              <a:gd name="txR" fmla="*/ 16693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1786" y="0"/>
                </a:moveTo>
                <a:lnTo>
                  <a:pt x="11786" y="5400"/>
                </a:lnTo>
                <a:lnTo>
                  <a:pt x="3375" y="5400"/>
                </a:lnTo>
                <a:lnTo>
                  <a:pt x="3375" y="16200"/>
                </a:lnTo>
                <a:lnTo>
                  <a:pt x="11786" y="16200"/>
                </a:lnTo>
                <a:lnTo>
                  <a:pt x="11786" y="21600"/>
                </a:lnTo>
                <a:lnTo>
                  <a:pt x="21600" y="10800"/>
                </a:lnTo>
                <a:lnTo>
                  <a:pt x="1178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ACE6">
              <a:alpha val="100000"/>
            </a:srgbClr>
          </a:solidFill>
          <a:ln w="19050">
            <a:noFill/>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32771" name="组合 3"/>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2782"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8" name="矩形 7"/>
            <p:cNvSpPr/>
            <p:nvPr/>
          </p:nvSpPr>
          <p:spPr>
            <a:xfrm>
              <a:off x="1755775" y="1142602"/>
              <a:ext cx="21732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1.2.4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pic>
        <p:nvPicPr>
          <p:cNvPr id="32772" name="图片 3"/>
          <p:cNvPicPr>
            <a:picLocks noChangeAspect="1"/>
          </p:cNvPicPr>
          <p:nvPr/>
        </p:nvPicPr>
        <p:blipFill>
          <a:blip r:embed="rId2"/>
          <a:stretch>
            <a:fillRect/>
          </a:stretch>
        </p:blipFill>
        <p:spPr>
          <a:xfrm>
            <a:off x="1136650" y="1760538"/>
            <a:ext cx="1779588" cy="1778000"/>
          </a:xfrm>
          <a:prstGeom prst="rect">
            <a:avLst/>
          </a:prstGeom>
          <a:noFill/>
          <a:ln w="9525">
            <a:noFill/>
          </a:ln>
        </p:spPr>
      </p:pic>
      <p:pic>
        <p:nvPicPr>
          <p:cNvPr id="32773" name="图片 4"/>
          <p:cNvPicPr>
            <a:picLocks noChangeAspect="1"/>
          </p:cNvPicPr>
          <p:nvPr/>
        </p:nvPicPr>
        <p:blipFill>
          <a:blip r:embed="rId3"/>
          <a:stretch>
            <a:fillRect/>
          </a:stretch>
        </p:blipFill>
        <p:spPr>
          <a:xfrm>
            <a:off x="3808413" y="1760538"/>
            <a:ext cx="1778000" cy="1778000"/>
          </a:xfrm>
          <a:prstGeom prst="rect">
            <a:avLst/>
          </a:prstGeom>
          <a:noFill/>
          <a:ln w="9525">
            <a:noFill/>
          </a:ln>
        </p:spPr>
      </p:pic>
      <p:pic>
        <p:nvPicPr>
          <p:cNvPr id="11" name="图片 10"/>
          <p:cNvPicPr>
            <a:picLocks noChangeAspect="1"/>
          </p:cNvPicPr>
          <p:nvPr/>
        </p:nvPicPr>
        <p:blipFill>
          <a:blip r:embed="rId4"/>
          <a:stretch>
            <a:fillRect/>
          </a:stretch>
        </p:blipFill>
        <p:spPr>
          <a:xfrm>
            <a:off x="6489700" y="1760538"/>
            <a:ext cx="1778000" cy="1778000"/>
          </a:xfrm>
          <a:prstGeom prst="rect">
            <a:avLst/>
          </a:prstGeom>
          <a:noFill/>
          <a:ln w="9525">
            <a:noFill/>
          </a:ln>
        </p:spPr>
      </p:pic>
      <p:pic>
        <p:nvPicPr>
          <p:cNvPr id="32775" name="图片 7"/>
          <p:cNvPicPr>
            <a:picLocks noChangeAspect="1"/>
          </p:cNvPicPr>
          <p:nvPr/>
        </p:nvPicPr>
        <p:blipFill>
          <a:blip r:embed="rId5"/>
          <a:stretch>
            <a:fillRect/>
          </a:stretch>
        </p:blipFill>
        <p:spPr>
          <a:xfrm>
            <a:off x="1136650" y="1760538"/>
            <a:ext cx="1779588" cy="1778000"/>
          </a:xfrm>
          <a:prstGeom prst="rect">
            <a:avLst/>
          </a:prstGeom>
          <a:noFill/>
          <a:ln w="9525">
            <a:noFill/>
          </a:ln>
        </p:spPr>
      </p:pic>
      <p:pic>
        <p:nvPicPr>
          <p:cNvPr id="13" name="图片 12"/>
          <p:cNvPicPr>
            <a:picLocks noChangeAspect="1"/>
          </p:cNvPicPr>
          <p:nvPr/>
        </p:nvPicPr>
        <p:blipFill>
          <a:blip r:embed="rId6"/>
          <a:stretch>
            <a:fillRect/>
          </a:stretch>
        </p:blipFill>
        <p:spPr>
          <a:xfrm>
            <a:off x="3808413" y="1760538"/>
            <a:ext cx="1778000" cy="1778000"/>
          </a:xfrm>
          <a:prstGeom prst="rect">
            <a:avLst/>
          </a:prstGeom>
          <a:noFill/>
          <a:ln w="9525">
            <a:noFill/>
          </a:ln>
        </p:spPr>
      </p:pic>
      <p:sp>
        <p:nvSpPr>
          <p:cNvPr id="14" name="圆角矩形 13"/>
          <p:cNvSpPr/>
          <p:nvPr/>
        </p:nvSpPr>
        <p:spPr bwMode="auto">
          <a:xfrm>
            <a:off x="1154113" y="4219575"/>
            <a:ext cx="7113588" cy="2160588"/>
          </a:xfrm>
          <a:prstGeom prst="roundRect">
            <a:avLst>
              <a:gd name="adj" fmla="val 7320"/>
            </a:avLst>
          </a:prstGeom>
          <a:solidFill>
            <a:schemeClr val="bg1"/>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Google Chrome</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又称</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谷歌浏览器</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，是由</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Google</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（谷歌）公司开发的开放</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原始码网页浏览器</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。该浏览器基于其</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它</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开放</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原始码</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软件所撰写，包括</a:t>
            </a:r>
            <a:r>
              <a:rPr kumimoji="0" lang="en-US" altLang="zh-CN" sz="2000" b="0" i="0" u="none" strike="noStrike" kern="1200" cap="none" spc="0" normalizeH="0" baseline="0" noProof="0" dirty="0" err="1">
                <a:ln>
                  <a:noFill/>
                </a:ln>
                <a:solidFill>
                  <a:srgbClr val="1369B2"/>
                </a:solidFill>
                <a:effectLst/>
                <a:uLnTx/>
                <a:uFillTx/>
                <a:latin typeface="微软雅黑" panose="020B0503020204020204" pitchFamily="34" charset="-122"/>
                <a:ea typeface="微软雅黑" panose="020B0503020204020204" pitchFamily="34" charset="-122"/>
                <a:cs typeface="+mn-cs"/>
              </a:rPr>
              <a:t>WebKit</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和</a:t>
            </a:r>
            <a:r>
              <a:rPr kumimoji="0" lang="en-US"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Mozilla</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，目标是提升</a:t>
            </a:r>
            <a:r>
              <a:rPr kumimoji="0" lang="zh-CN" altLang="zh-CN" sz="2000" b="0" i="0" u="none" strike="noStrike" kern="1200" cap="none" spc="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稳定性、速度和安全性</a:t>
            </a:r>
            <a:r>
              <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，并创造出简单有效的使用界面。</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虚尾箭头 28"/>
          <p:cNvSpPr/>
          <p:nvPr/>
        </p:nvSpPr>
        <p:spPr>
          <a:xfrm rot="5400000">
            <a:off x="7127875" y="3441700"/>
            <a:ext cx="571500" cy="633413"/>
          </a:xfrm>
          <a:custGeom>
            <a:avLst/>
            <a:gdLst>
              <a:gd name="txL" fmla="*/ 3375 w 21600"/>
              <a:gd name="txT" fmla="*/ 5400 h 21600"/>
              <a:gd name="txR" fmla="*/ 16693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1786" y="0"/>
                </a:moveTo>
                <a:lnTo>
                  <a:pt x="11786" y="5400"/>
                </a:lnTo>
                <a:lnTo>
                  <a:pt x="3375" y="5400"/>
                </a:lnTo>
                <a:lnTo>
                  <a:pt x="3375" y="16200"/>
                </a:lnTo>
                <a:lnTo>
                  <a:pt x="11786" y="16200"/>
                </a:lnTo>
                <a:lnTo>
                  <a:pt x="11786" y="21600"/>
                </a:lnTo>
                <a:lnTo>
                  <a:pt x="21600" y="10800"/>
                </a:lnTo>
                <a:lnTo>
                  <a:pt x="11786"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ACE6">
              <a:alpha val="100000"/>
            </a:srgbClr>
          </a:solidFill>
          <a:ln w="19050">
            <a:noFill/>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1.3 Dreamweaver</a:t>
            </a:r>
            <a:r>
              <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工具的使用</a:t>
            </a:r>
            <a:endParaRPr lang="zh-CN" altLang="en-US" sz="1200" dirty="0">
              <a:solidFill>
                <a:srgbClr val="1369B2"/>
              </a:solidFill>
              <a:latin typeface="Arial" panose="020B0604020202020204" pitchFamily="34" charset="0"/>
            </a:endParaRPr>
          </a:p>
        </p:txBody>
      </p:sp>
      <p:grpSp>
        <p:nvGrpSpPr>
          <p:cNvPr id="33795" name="组合 3"/>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3809"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8" name="矩形 7"/>
            <p:cNvSpPr/>
            <p:nvPr/>
          </p:nvSpPr>
          <p:spPr>
            <a:xfrm>
              <a:off x="1755775" y="1142602"/>
              <a:ext cx="21732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1.2.4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258763" y="1779588"/>
            <a:ext cx="7585075" cy="1773237"/>
            <a:chOff x="-12700" y="1395030"/>
            <a:chExt cx="7584378" cy="1773241"/>
          </a:xfrm>
        </p:grpSpPr>
        <p:sp>
          <p:nvSpPr>
            <p:cNvPr id="10" name="矩形 9"/>
            <p:cNvSpPr/>
            <p:nvPr/>
          </p:nvSpPr>
          <p:spPr bwMode="auto">
            <a:xfrm>
              <a:off x="-12700" y="1395030"/>
              <a:ext cx="7584378" cy="1773241"/>
            </a:xfrm>
            <a:prstGeom prst="rect">
              <a:avLst/>
            </a:prstGeom>
            <a:gradFill>
              <a:gsLst>
                <a:gs pos="0">
                  <a:schemeClr val="bg2">
                    <a:lumMod val="90000"/>
                    <a:alpha val="1000"/>
                  </a:schemeClr>
                </a:gs>
                <a:gs pos="55000">
                  <a:srgbClr val="00B0F0">
                    <a:alpha val="23000"/>
                  </a:srgbClr>
                </a:gs>
                <a:gs pos="100000">
                  <a:schemeClr val="bg1">
                    <a:alpha val="0"/>
                  </a:schemeClr>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3803" name="图片 9"/>
            <p:cNvPicPr>
              <a:picLocks noChangeAspect="1"/>
            </p:cNvPicPr>
            <p:nvPr/>
          </p:nvPicPr>
          <p:blipFill>
            <a:blip r:embed="rId2"/>
            <a:stretch>
              <a:fillRect/>
            </a:stretch>
          </p:blipFill>
          <p:spPr>
            <a:xfrm flipH="1">
              <a:off x="523692" y="1433130"/>
              <a:ext cx="1724208" cy="1671641"/>
            </a:xfrm>
            <a:prstGeom prst="rect">
              <a:avLst/>
            </a:prstGeom>
            <a:noFill/>
            <a:ln w="9525">
              <a:noFill/>
            </a:ln>
          </p:spPr>
        </p:pic>
        <p:sp>
          <p:nvSpPr>
            <p:cNvPr id="33804" name="矩形 10"/>
            <p:cNvSpPr/>
            <p:nvPr/>
          </p:nvSpPr>
          <p:spPr>
            <a:xfrm>
              <a:off x="2283416" y="1627980"/>
              <a:ext cx="3380784" cy="721544"/>
            </a:xfrm>
            <a:prstGeom prst="rect">
              <a:avLst/>
            </a:prstGeom>
            <a:noFill/>
            <a:ln w="9525">
              <a:noFill/>
            </a:ln>
          </p:spPr>
          <p:txBody>
            <a:bodyPr>
              <a:spAutoFit/>
            </a:bodyPr>
            <a:p>
              <a:pPr>
                <a:lnSpc>
                  <a:spcPct val="125000"/>
                </a:lnSpc>
              </a:pPr>
              <a:r>
                <a:rPr lang="zh-CN" altLang="en-US" sz="3600" b="1" dirty="0">
                  <a:latin typeface="微软雅黑" panose="020B0503020204020204" pitchFamily="34" charset="-122"/>
                  <a:ea typeface="微软雅黑" panose="020B0503020204020204" pitchFamily="34" charset="-122"/>
                </a:rPr>
                <a:t>多学一招：</a:t>
              </a:r>
              <a:endParaRPr lang="zh-CN" altLang="en-US" sz="3600" b="1" dirty="0">
                <a:latin typeface="微软雅黑" panose="020B0503020204020204" pitchFamily="34" charset="-122"/>
                <a:ea typeface="微软雅黑" panose="020B0503020204020204" pitchFamily="34" charset="-122"/>
              </a:endParaRPr>
            </a:p>
          </p:txBody>
        </p:sp>
        <p:sp>
          <p:nvSpPr>
            <p:cNvPr id="33805" name="矩形 11"/>
            <p:cNvSpPr/>
            <p:nvPr/>
          </p:nvSpPr>
          <p:spPr>
            <a:xfrm>
              <a:off x="2325420" y="2367549"/>
              <a:ext cx="2236304" cy="477055"/>
            </a:xfrm>
            <a:prstGeom prst="rect">
              <a:avLst/>
            </a:prstGeom>
            <a:noFill/>
            <a:ln w="9525">
              <a:noFill/>
            </a:ln>
          </p:spPr>
          <p:txBody>
            <a:bodyPr wrap="none">
              <a:spAutoFit/>
            </a:bodyPr>
            <a:p>
              <a:pPr>
                <a:lnSpc>
                  <a:spcPct val="125000"/>
                </a:lnSpc>
              </a:pPr>
              <a:r>
                <a:rPr lang="zh-CN" altLang="en-US" sz="2000" b="1" dirty="0">
                  <a:solidFill>
                    <a:srgbClr val="1369B2"/>
                  </a:solidFill>
                  <a:latin typeface="微软雅黑" panose="020B0503020204020204" pitchFamily="34" charset="-122"/>
                  <a:ea typeface="微软雅黑" panose="020B0503020204020204" pitchFamily="34" charset="-122"/>
                </a:rPr>
                <a:t>什么是浏览器内核</a:t>
              </a:r>
              <a:endParaRPr lang="zh-CN" altLang="en-US" sz="2000" b="1" dirty="0">
                <a:solidFill>
                  <a:srgbClr val="1369B2"/>
                </a:solidFill>
                <a:latin typeface="微软雅黑" panose="020B0503020204020204" pitchFamily="34" charset="-122"/>
                <a:ea typeface="微软雅黑" panose="020B0503020204020204" pitchFamily="34" charset="-122"/>
              </a:endParaRPr>
            </a:p>
          </p:txBody>
        </p:sp>
      </p:grpSp>
      <p:grpSp>
        <p:nvGrpSpPr>
          <p:cNvPr id="33797" name="组合 8"/>
          <p:cNvGrpSpPr/>
          <p:nvPr/>
        </p:nvGrpSpPr>
        <p:grpSpPr>
          <a:xfrm>
            <a:off x="795338" y="3763963"/>
            <a:ext cx="7097712" cy="2413000"/>
            <a:chOff x="1172238" y="3768897"/>
            <a:chExt cx="5022928" cy="2412363"/>
          </a:xfrm>
        </p:grpSpPr>
        <p:sp>
          <p:nvSpPr>
            <p:cNvPr id="33798" name="TextBox 50"/>
            <p:cNvSpPr txBox="1"/>
            <p:nvPr/>
          </p:nvSpPr>
          <p:spPr>
            <a:xfrm>
              <a:off x="1172238" y="4148109"/>
              <a:ext cx="4952151" cy="1938480"/>
            </a:xfrm>
            <a:prstGeom prst="rect">
              <a:avLst/>
            </a:prstGeom>
            <a:noFill/>
            <a:ln w="9525">
              <a:noFill/>
            </a:ln>
          </p:spPr>
          <p:txBody>
            <a:bodyPr>
              <a:spAutoFit/>
            </a:bodyPr>
            <a:p>
              <a:pPr algn="just" eaLnBrk="1" hangingPunct="1">
                <a:lnSpc>
                  <a:spcPct val="150000"/>
                </a:lnSpc>
              </a:pPr>
              <a:r>
                <a:rPr lang="zh-CN" altLang="en-US" sz="1600" dirty="0">
                  <a:latin typeface="微软雅黑" panose="020B0503020204020204" pitchFamily="34" charset="-122"/>
                  <a:ea typeface="微软雅黑" panose="020B0503020204020204" pitchFamily="34" charset="-122"/>
                </a:rPr>
                <a:t>浏览器内核是浏览器最核心的部分，负责对网页语法的解释并渲染网页（也就是显示网页效果），是渲染引擎（标准叫法）的通俗叫法。渲染引擎决定了浏览器如何显示网页的内容以及页面的格式信息。不同的浏览器内核对网页编写语法的解释也不同，因此同一网页在不同的内核的浏览器里的渲染（显示）效果也可能不同。</a:t>
              </a:r>
              <a:endParaRPr lang="zh-CN" altLang="zh-CN" sz="16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1241892" y="3952998"/>
              <a:ext cx="4882498" cy="19045"/>
            </a:xfrm>
            <a:prstGeom prst="line">
              <a:avLst/>
            </a:prstGeom>
            <a:ln>
              <a:solidFill>
                <a:srgbClr val="0070C0"/>
              </a:solidFill>
            </a:ln>
          </p:spPr>
          <p:style>
            <a:lnRef idx="1">
              <a:schemeClr val="accent6"/>
            </a:lnRef>
            <a:fillRef idx="0">
              <a:schemeClr val="accent6"/>
            </a:fillRef>
            <a:effectRef idx="0">
              <a:schemeClr val="accent6"/>
            </a:effectRef>
            <a:fontRef idx="minor">
              <a:schemeClr val="tx1"/>
            </a:fontRef>
          </p:style>
        </p:cxnSp>
        <p:sp>
          <p:nvSpPr>
            <p:cNvPr id="33800" name="矩形 41"/>
            <p:cNvSpPr/>
            <p:nvPr/>
          </p:nvSpPr>
          <p:spPr>
            <a:xfrm>
              <a:off x="3309418" y="3768897"/>
              <a:ext cx="936103" cy="369332"/>
            </a:xfrm>
            <a:prstGeom prst="rect">
              <a:avLst/>
            </a:prstGeom>
            <a:solidFill>
              <a:schemeClr val="bg1"/>
            </a:solidFill>
            <a:ln w="9525" cap="flat" cmpd="sng">
              <a:solidFill>
                <a:srgbClr val="0070C0"/>
              </a:solidFill>
              <a:prstDash val="solid"/>
              <a:miter/>
              <a:headEnd type="none" w="med" len="med"/>
              <a:tailEnd type="none" w="med" len="med"/>
            </a:ln>
          </p:spPr>
          <p:txBody>
            <a:bodyPr anchor="ctr" anchorCtr="1">
              <a:spAutoFit/>
            </a:bodyPr>
            <a:p>
              <a:pPr algn="ctr"/>
              <a:r>
                <a:rPr lang="en-US" altLang="zh-CN" dirty="0">
                  <a:solidFill>
                    <a:srgbClr val="0070C0"/>
                  </a:solidFill>
                  <a:latin typeface="微软雅黑" panose="020B0503020204020204" pitchFamily="34" charset="-122"/>
                  <a:ea typeface="微软雅黑" panose="020B0503020204020204" pitchFamily="34" charset="-122"/>
                </a:rPr>
                <a:t>【</a:t>
              </a:r>
              <a:r>
                <a:rPr lang="zh-CN" altLang="en-US" dirty="0">
                  <a:solidFill>
                    <a:srgbClr val="0070C0"/>
                  </a:solidFill>
                  <a:latin typeface="微软雅黑" panose="020B0503020204020204" pitchFamily="34" charset="-122"/>
                  <a:ea typeface="微软雅黑" panose="020B0503020204020204" pitchFamily="34" charset="-122"/>
                </a:rPr>
                <a:t>总结</a:t>
              </a:r>
              <a:r>
                <a:rPr lang="en-US" altLang="zh-CN" dirty="0">
                  <a:solidFill>
                    <a:srgbClr val="0070C0"/>
                  </a:solidFill>
                  <a:latin typeface="微软雅黑" panose="020B0503020204020204" pitchFamily="34" charset="-122"/>
                  <a:ea typeface="微软雅黑" panose="020B0503020204020204" pitchFamily="34" charset="-122"/>
                </a:rPr>
                <a:t>】</a:t>
              </a:r>
              <a:endParaRPr lang="zh-CN" altLang="en-US" dirty="0">
                <a:solidFill>
                  <a:srgbClr val="0070C0"/>
                </a:solidFill>
                <a:latin typeface="Arial" panose="020B0604020202020204" pitchFamily="34" charset="0"/>
              </a:endParaRPr>
            </a:p>
          </p:txBody>
        </p:sp>
        <p:cxnSp>
          <p:nvCxnSpPr>
            <p:cNvPr id="20" name="直接连接符 19"/>
            <p:cNvCxnSpPr/>
            <p:nvPr/>
          </p:nvCxnSpPr>
          <p:spPr>
            <a:xfrm>
              <a:off x="1241892" y="6181260"/>
              <a:ext cx="4953274" cy="0"/>
            </a:xfrm>
            <a:prstGeom prst="line">
              <a:avLst/>
            </a:prstGeom>
            <a:ln>
              <a:solidFill>
                <a:srgbClr val="0070C0"/>
              </a:solidFill>
            </a:ln>
          </p:spPr>
          <p:style>
            <a:lnRef idx="1">
              <a:schemeClr val="accent6"/>
            </a:lnRef>
            <a:fillRef idx="0">
              <a:schemeClr val="accent6"/>
            </a:fillRef>
            <a:effectRef idx="0">
              <a:schemeClr val="accent6"/>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28650" y="365125"/>
            <a:ext cx="7886700" cy="701040"/>
          </a:xfrm>
        </p:spPr>
        <p:txBody>
          <a:bodyPr/>
          <a:p>
            <a:r>
              <a:rPr lang="en-US" altLang="zh-CN" dirty="0" smtClean="0">
                <a:solidFill>
                  <a:schemeClr val="tx1">
                    <a:lumMod val="75000"/>
                    <a:lumOff val="25000"/>
                  </a:schemeClr>
                </a:solidFill>
                <a:sym typeface="+mn-ea"/>
              </a:rPr>
              <a:t>2022</a:t>
            </a:r>
            <a:r>
              <a:rPr lang="zh-CN" altLang="en-US" dirty="0" smtClean="0">
                <a:solidFill>
                  <a:schemeClr val="tx1">
                    <a:lumMod val="75000"/>
                    <a:lumOff val="25000"/>
                  </a:schemeClr>
                </a:solidFill>
                <a:sym typeface="+mn-ea"/>
              </a:rPr>
              <a:t>年</a:t>
            </a:r>
            <a:r>
              <a:rPr lang="en-US" altLang="zh-CN" dirty="0" smtClean="0">
                <a:solidFill>
                  <a:schemeClr val="tx1">
                    <a:lumMod val="75000"/>
                    <a:lumOff val="25000"/>
                  </a:schemeClr>
                </a:solidFill>
                <a:sym typeface="+mn-ea"/>
              </a:rPr>
              <a:t>8</a:t>
            </a:r>
            <a:r>
              <a:rPr lang="zh-CN" altLang="en-US" dirty="0" smtClean="0">
                <a:solidFill>
                  <a:schemeClr val="tx1">
                    <a:lumMod val="75000"/>
                    <a:lumOff val="25000"/>
                  </a:schemeClr>
                </a:solidFill>
                <a:sym typeface="+mn-ea"/>
              </a:rPr>
              <a:t>月</a:t>
            </a:r>
            <a:r>
              <a:rPr lang="zh-CN" altLang="en-US" dirty="0">
                <a:solidFill>
                  <a:schemeClr val="tx1">
                    <a:lumMod val="75000"/>
                    <a:lumOff val="25000"/>
                  </a:schemeClr>
                </a:solidFill>
                <a:sym typeface="+mn-ea"/>
              </a:rPr>
              <a:t>全球浏览器市场占比份额排名</a:t>
            </a:r>
            <a:endParaRPr lang="zh-CN" altLang="en-US"/>
          </a:p>
        </p:txBody>
      </p:sp>
      <p:sp>
        <p:nvSpPr>
          <p:cNvPr id="8" name="矩形 7"/>
          <p:cNvSpPr/>
          <p:nvPr/>
        </p:nvSpPr>
        <p:spPr>
          <a:xfrm>
            <a:off x="4923155" y="1816100"/>
            <a:ext cx="3486150" cy="2999740"/>
          </a:xfrm>
          <a:prstGeom prst="rect">
            <a:avLst/>
          </a:prstGeom>
        </p:spPr>
        <p:txBody>
          <a:bodyPr wrap="square">
            <a:spAutoFit/>
          </a:bodyPr>
          <a:lstStyle/>
          <a:p>
            <a:pPr>
              <a:lnSpc>
                <a:spcPct val="150000"/>
              </a:lnSpc>
            </a:pPr>
            <a:r>
              <a:rPr sz="1400" b="1" dirty="0">
                <a:solidFill>
                  <a:schemeClr val="tx1">
                    <a:lumMod val="75000"/>
                    <a:lumOff val="25000"/>
                  </a:schemeClr>
                </a:solidFill>
              </a:rPr>
              <a:t>Google Chrome浏览器  67.33% (+1.19)</a:t>
            </a:r>
            <a:endParaRPr sz="1400" b="1" dirty="0">
              <a:solidFill>
                <a:schemeClr val="tx1">
                  <a:lumMod val="75000"/>
                  <a:lumOff val="25000"/>
                </a:schemeClr>
              </a:solidFill>
            </a:endParaRPr>
          </a:p>
          <a:p>
            <a:pPr>
              <a:lnSpc>
                <a:spcPct val="150000"/>
              </a:lnSpc>
            </a:pPr>
            <a:endParaRPr sz="1400" b="1" dirty="0">
              <a:solidFill>
                <a:schemeClr val="tx1">
                  <a:lumMod val="75000"/>
                  <a:lumOff val="25000"/>
                </a:schemeClr>
              </a:solidFill>
            </a:endParaRPr>
          </a:p>
          <a:p>
            <a:pPr>
              <a:lnSpc>
                <a:spcPct val="150000"/>
              </a:lnSpc>
            </a:pPr>
            <a:r>
              <a:rPr sz="1400" b="1" dirty="0">
                <a:solidFill>
                  <a:schemeClr val="tx1">
                    <a:lumMod val="75000"/>
                    <a:lumOff val="25000"/>
                  </a:schemeClr>
                </a:solidFill>
              </a:rPr>
              <a:t>微软Edge 10.91% (+0.05)</a:t>
            </a:r>
            <a:endParaRPr sz="1400" b="1" dirty="0">
              <a:solidFill>
                <a:schemeClr val="tx1">
                  <a:lumMod val="75000"/>
                  <a:lumOff val="25000"/>
                </a:schemeClr>
              </a:solidFill>
            </a:endParaRPr>
          </a:p>
          <a:p>
            <a:pPr>
              <a:lnSpc>
                <a:spcPct val="150000"/>
              </a:lnSpc>
            </a:pPr>
            <a:endParaRPr sz="1400" b="1" dirty="0">
              <a:solidFill>
                <a:schemeClr val="tx1">
                  <a:lumMod val="75000"/>
                  <a:lumOff val="25000"/>
                </a:schemeClr>
              </a:solidFill>
            </a:endParaRPr>
          </a:p>
          <a:p>
            <a:pPr>
              <a:lnSpc>
                <a:spcPct val="150000"/>
              </a:lnSpc>
            </a:pPr>
            <a:r>
              <a:rPr sz="1400" b="1" dirty="0">
                <a:solidFill>
                  <a:schemeClr val="tx1">
                    <a:lumMod val="75000"/>
                    <a:lumOff val="25000"/>
                  </a:schemeClr>
                </a:solidFill>
              </a:rPr>
              <a:t>苹果Safari 8.83% (-0.14)</a:t>
            </a:r>
            <a:endParaRPr sz="1400" b="1" dirty="0">
              <a:solidFill>
                <a:schemeClr val="tx1">
                  <a:lumMod val="75000"/>
                  <a:lumOff val="25000"/>
                </a:schemeClr>
              </a:solidFill>
            </a:endParaRPr>
          </a:p>
          <a:p>
            <a:pPr>
              <a:lnSpc>
                <a:spcPct val="150000"/>
              </a:lnSpc>
            </a:pPr>
            <a:endParaRPr sz="1400" b="1" dirty="0">
              <a:solidFill>
                <a:schemeClr val="tx1">
                  <a:lumMod val="75000"/>
                  <a:lumOff val="25000"/>
                </a:schemeClr>
              </a:solidFill>
            </a:endParaRPr>
          </a:p>
          <a:p>
            <a:pPr>
              <a:lnSpc>
                <a:spcPct val="150000"/>
              </a:lnSpc>
            </a:pPr>
            <a:r>
              <a:rPr sz="1400" b="1" dirty="0">
                <a:solidFill>
                  <a:schemeClr val="tx1">
                    <a:lumMod val="75000"/>
                    <a:lumOff val="25000"/>
                  </a:schemeClr>
                </a:solidFill>
              </a:rPr>
              <a:t>Firefox  7.4% (-0.67)</a:t>
            </a:r>
            <a:endParaRPr sz="1400" b="1" dirty="0">
              <a:solidFill>
                <a:schemeClr val="tx1">
                  <a:lumMod val="75000"/>
                  <a:lumOff val="25000"/>
                </a:schemeClr>
              </a:solidFill>
            </a:endParaRPr>
          </a:p>
          <a:p>
            <a:pPr>
              <a:lnSpc>
                <a:spcPct val="150000"/>
              </a:lnSpc>
            </a:pPr>
            <a:endParaRPr sz="1400" b="1" dirty="0">
              <a:solidFill>
                <a:schemeClr val="tx1">
                  <a:lumMod val="75000"/>
                  <a:lumOff val="25000"/>
                </a:schemeClr>
              </a:solidFill>
            </a:endParaRPr>
          </a:p>
          <a:p>
            <a:pPr>
              <a:lnSpc>
                <a:spcPct val="150000"/>
              </a:lnSpc>
            </a:pPr>
            <a:r>
              <a:rPr sz="1400" b="1" dirty="0">
                <a:solidFill>
                  <a:schemeClr val="tx1">
                    <a:lumMod val="75000"/>
                    <a:lumOff val="25000"/>
                  </a:schemeClr>
                </a:solidFill>
              </a:rPr>
              <a:t>Opera  2.86% (-0.21)</a:t>
            </a:r>
            <a:endParaRPr sz="1400" b="1" dirty="0">
              <a:solidFill>
                <a:schemeClr val="tx1">
                  <a:lumMod val="75000"/>
                  <a:lumOff val="25000"/>
                </a:schemeClr>
              </a:solidFill>
            </a:endParaRPr>
          </a:p>
        </p:txBody>
      </p:sp>
      <p:pic>
        <p:nvPicPr>
          <p:cNvPr id="100" name="图片 99"/>
          <p:cNvPicPr/>
          <p:nvPr/>
        </p:nvPicPr>
        <p:blipFill>
          <a:blip r:embed="rId1"/>
          <a:stretch>
            <a:fillRect/>
          </a:stretch>
        </p:blipFill>
        <p:spPr>
          <a:xfrm>
            <a:off x="110490" y="1816100"/>
            <a:ext cx="4636135" cy="3162935"/>
          </a:xfrm>
          <a:prstGeom prst="rect">
            <a:avLst/>
          </a:prstGeom>
          <a:noFill/>
          <a:ln w="9525">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1.2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网页制作技术入门</a:t>
            </a:r>
            <a:endParaRPr lang="zh-CN" altLang="en-US" dirty="0">
              <a:solidFill>
                <a:srgbClr val="1369B2"/>
              </a:solidFill>
              <a:latin typeface="Arial" panose="020B0604020202020204" pitchFamily="34" charset="0"/>
            </a:endParaRPr>
          </a:p>
        </p:txBody>
      </p:sp>
      <p:grpSp>
        <p:nvGrpSpPr>
          <p:cNvPr id="34819" name="组合 3"/>
          <p:cNvGrpSpPr/>
          <p:nvPr/>
        </p:nvGrpSpPr>
        <p:grpSpPr>
          <a:xfrm>
            <a:off x="0" y="969963"/>
            <a:ext cx="9144000" cy="1028700"/>
            <a:chOff x="0" y="969484"/>
            <a:chExt cx="9144000" cy="1029179"/>
          </a:xfrm>
        </p:grpSpPr>
        <p:sp>
          <p:nvSpPr>
            <p:cNvPr id="5" name="矩形 4"/>
            <p:cNvSpPr/>
            <p:nvPr/>
          </p:nvSpPr>
          <p:spPr bwMode="auto">
            <a:xfrm>
              <a:off x="0" y="969484"/>
              <a:ext cx="9144000" cy="792641"/>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4825" name="Picture 2" descr="C:\Documents and Settings\Administrator\桌面\小人.png"/>
            <p:cNvPicPr>
              <a:picLocks noChangeAspect="1"/>
            </p:cNvPicPr>
            <p:nvPr/>
          </p:nvPicPr>
          <p:blipFill>
            <a:blip r:embed="rId1"/>
            <a:stretch>
              <a:fillRect/>
            </a:stretch>
          </p:blipFill>
          <p:spPr>
            <a:xfrm>
              <a:off x="492125" y="969963"/>
              <a:ext cx="1323975" cy="1028700"/>
            </a:xfrm>
            <a:prstGeom prst="rect">
              <a:avLst/>
            </a:prstGeom>
            <a:noFill/>
            <a:ln w="9525">
              <a:noFill/>
            </a:ln>
          </p:spPr>
        </p:pic>
        <p:sp>
          <p:nvSpPr>
            <p:cNvPr id="8" name="矩形 7"/>
            <p:cNvSpPr/>
            <p:nvPr/>
          </p:nvSpPr>
          <p:spPr>
            <a:xfrm>
              <a:off x="1755775" y="1142602"/>
              <a:ext cx="2173288" cy="46217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1.2.4 </a:t>
              </a:r>
              <a:r>
                <a:rPr kumimoji="0" lang="zh-CN" altLang="en-US"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24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2" name="图示 1"/>
          <p:cNvGraphicFramePr/>
          <p:nvPr/>
        </p:nvGraphicFramePr>
        <p:xfrm>
          <a:off x="2460981" y="1995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696913" y="3113088"/>
            <a:ext cx="1646238" cy="17541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常见</a:t>
            </a:r>
            <a:endParaRPr kumimoji="0" lang="en-US" altLang="zh-CN"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浏览器</a:t>
            </a:r>
            <a:endParaRPr kumimoji="0" lang="en-US" altLang="zh-CN"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rPr>
              <a:t>内核</a:t>
            </a:r>
            <a:endParaRPr kumimoji="0" lang="en-US" altLang="zh-CN" sz="3600" b="1" i="0" u="none" strike="noStrike" kern="1200" cap="none" spc="200" normalizeH="0" baseline="0" noProof="0" dirty="0">
              <a:ln>
                <a:noFill/>
              </a:ln>
              <a:solidFill>
                <a:srgbClr val="1369B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1.3  </a:t>
            </a:r>
            <a:r>
              <a:rPr lang="en-US" altLang="zh-CN" sz="24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Hbuilder</a:t>
            </a:r>
            <a:r>
              <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工具的使用</a:t>
            </a:r>
            <a:endParaRPr lang="zh-CN" altLang="en-US" sz="1200" dirty="0">
              <a:solidFill>
                <a:srgbClr val="1369B2"/>
              </a:solidFill>
              <a:latin typeface="Arial" panose="020B0604020202020204" pitchFamily="34" charset="0"/>
            </a:endParaRPr>
          </a:p>
        </p:txBody>
      </p:sp>
      <p:sp>
        <p:nvSpPr>
          <p:cNvPr id="9" name="Text Box 6"/>
          <p:cNvSpPr txBox="1">
            <a:spLocks noChangeArrowheads="1"/>
          </p:cNvSpPr>
          <p:nvPr/>
        </p:nvSpPr>
        <p:spPr bwMode="auto">
          <a:xfrm>
            <a:off x="1945640" y="1663065"/>
            <a:ext cx="6164263" cy="922020"/>
          </a:xfrm>
          <a:prstGeom prst="rect">
            <a:avLst/>
          </a:prstGeom>
          <a:noFill/>
          <a:ln w="12700">
            <a:solidFill>
              <a:schemeClr val="bg1">
                <a:lumMod val="85000"/>
              </a:schemeClr>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为了</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方便网页制作，我们通常会选择一些较便捷的辅助工具，如</a:t>
            </a:r>
            <a:r>
              <a:rPr kumimoji="0" lang="en-US" altLang="zh-CN" sz="18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mn-cs"/>
              </a:rPr>
              <a:t>VScode</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sublime</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en-US" altLang="zh-CN" sz="18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Hbuilder</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等。</a:t>
            </a:r>
            <a:endParaRPr kumimoji="0" lang="zh-CN" altLang="en-US" sz="105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bwMode="auto">
          <a:xfrm>
            <a:off x="22578" y="4538131"/>
            <a:ext cx="9144000" cy="1163459"/>
          </a:xfrm>
          <a:prstGeom prst="rect">
            <a:avLst/>
          </a:prstGeom>
          <a:gradFill>
            <a:gsLst>
              <a:gs pos="100000">
                <a:srgbClr val="00B0F0">
                  <a:alpha val="0"/>
                </a:srgbClr>
              </a:gs>
              <a:gs pos="0">
                <a:srgbClr val="D1ECFF">
                  <a:alpha val="0"/>
                </a:srgbClr>
              </a:gs>
              <a:gs pos="49000">
                <a:srgbClr val="D1ECFF"/>
              </a:gs>
            </a:gsLst>
            <a:lin ang="0" scaled="0"/>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矩形 10"/>
          <p:cNvSpPr/>
          <p:nvPr/>
        </p:nvSpPr>
        <p:spPr>
          <a:xfrm>
            <a:off x="2460625" y="4738688"/>
            <a:ext cx="6321425" cy="645160"/>
          </a:xfrm>
          <a:prstGeom prst="rect">
            <a:avLst/>
          </a:prstGeom>
          <a:noFill/>
          <a:ln w="9525">
            <a:noFill/>
          </a:ln>
        </p:spPr>
        <p:txBody>
          <a:bodyPr>
            <a:spAutoFit/>
          </a:bodyPr>
          <a:p>
            <a:pPr>
              <a:lnSpc>
                <a:spcPct val="150000"/>
              </a:lnSpc>
            </a:pPr>
            <a:r>
              <a:rPr lang="zh-CN" altLang="en-US" sz="2400" b="1" dirty="0">
                <a:latin typeface="微软雅黑" panose="020B0503020204020204" pitchFamily="34" charset="-122"/>
                <a:ea typeface="微软雅黑" panose="020B0503020204020204" pitchFamily="34" charset="-122"/>
              </a:rPr>
              <a:t>本节介绍</a:t>
            </a:r>
            <a:r>
              <a:rPr lang="en-US" altLang="zh-CN" sz="24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Hbuilder</a:t>
            </a:r>
            <a:r>
              <a:rPr lang="zh-CN" altLang="en-US" sz="2400" b="1" dirty="0">
                <a:latin typeface="微软雅黑" panose="020B0503020204020204" pitchFamily="34" charset="-122"/>
                <a:ea typeface="微软雅黑" panose="020B0503020204020204" pitchFamily="34" charset="-122"/>
              </a:rPr>
              <a:t>工具的使用。</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1.3  </a:t>
            </a:r>
            <a:r>
              <a:rPr lang="en-US" altLang="zh-CN" sz="24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Hbuilder</a:t>
            </a:r>
            <a:r>
              <a:rPr lang="zh-CN" altLang="en-US" sz="24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工具的使用</a:t>
            </a:r>
            <a:endParaRPr lang="zh-CN" altLang="en-US" sz="1200" dirty="0">
              <a:solidFill>
                <a:srgbClr val="1369B2"/>
              </a:solidFill>
              <a:latin typeface="Arial" panose="020B0604020202020204" pitchFamily="34" charset="0"/>
            </a:endParaRPr>
          </a:p>
        </p:txBody>
      </p:sp>
      <p:sp>
        <p:nvSpPr>
          <p:cNvPr id="3" name="文本框 2"/>
          <p:cNvSpPr txBox="1"/>
          <p:nvPr/>
        </p:nvSpPr>
        <p:spPr>
          <a:xfrm>
            <a:off x="542290" y="1046480"/>
            <a:ext cx="7823200" cy="1619885"/>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nchor="t">
            <a:spAutoFit/>
          </a:bodyPr>
          <a:p>
            <a:pPr indent="355600">
              <a:lnSpc>
                <a:spcPts val="2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HBuilderX，H 是 HTML 的首字母，Builder 是构造者，X 是 HBuilder 的下一代版本。</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indent="355600">
              <a:lnSpc>
                <a:spcPts val="2000"/>
              </a:lnSpc>
              <a:extLst>
                <a:ext uri="{35155182-B16C-46BC-9424-99874614C6A1}">
                  <wpsdc:indentchars xmlns:wpsdc="http://www.wps.cn/officeDocument/2017/drawingmlCustomData" val="200" checksum="3837665281"/>
                </a:ext>
              </a:extLst>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HBuilder</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支持HTML5的Web开发IDE（集成开发环境 ），是DCloud（数字天堂）推出的一款支持HTML5的Web开发IDE。  HBuilder的编写用到了Java、C、Web和Ruby。HBuilder本身主体是由Java编写。快，是HBuilder的最大优势，通过完整的语法提示和代码输入法、代码块等，大幅提升HTML、js、css的开发效率。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06400">
              <a:extLst>
                <a:ext uri="{35155182-B16C-46BC-9424-99874614C6A1}">
                  <wpsdc:indentchars xmlns:wpsdc="http://www.wps.cn/officeDocument/2017/drawingmlCustomData" val="200" checksum="1740828767"/>
                </a:ext>
              </a:extLst>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299720" y="2604770"/>
            <a:ext cx="7846060" cy="953135"/>
          </a:xfrm>
          <a:prstGeom prst="rect">
            <a:avLst/>
          </a:prstGeom>
          <a:noFill/>
        </p:spPr>
        <p:txBody>
          <a:bodyPr wrap="square" rtlCol="0" anchor="t">
            <a:spAutoFit/>
          </a:bodyPr>
          <a:p>
            <a:r>
              <a:rPr lang="zh-CN" altLang="en-US" sz="1400"/>
              <a:t>使用HBuilder创建HTML页面</a:t>
            </a:r>
            <a:endParaRPr lang="zh-CN" altLang="en-US" sz="1400"/>
          </a:p>
          <a:p>
            <a:r>
              <a:rPr lang="zh-CN" altLang="en-US" sz="1400"/>
              <a:t>在项目资源管理器中选择建立的项目,依次点击文件→新建→选择HTML文件(按下Ctrl+N,W可以触发快速新建并选择空白文件模板,如下图</a:t>
            </a:r>
            <a:endParaRPr lang="zh-CN" altLang="en-US" sz="1400"/>
          </a:p>
          <a:p>
            <a:endParaRPr lang="zh-CN" altLang="en-US" sz="1400"/>
          </a:p>
        </p:txBody>
      </p:sp>
      <p:pic>
        <p:nvPicPr>
          <p:cNvPr id="100" name="图片 99"/>
          <p:cNvPicPr/>
          <p:nvPr/>
        </p:nvPicPr>
        <p:blipFill>
          <a:blip r:embed="rId1"/>
          <a:stretch>
            <a:fillRect/>
          </a:stretch>
        </p:blipFill>
        <p:spPr>
          <a:xfrm>
            <a:off x="1884045" y="3944620"/>
            <a:ext cx="5068570" cy="267716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p:nvPr/>
        </p:nvSpPr>
        <p:spPr>
          <a:xfrm>
            <a:off x="17541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目录</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099" name="4.1"/>
          <p:cNvGrpSpPr/>
          <p:nvPr/>
        </p:nvGrpSpPr>
        <p:grpSpPr>
          <a:xfrm>
            <a:off x="1892300" y="1733550"/>
            <a:ext cx="4032250" cy="677863"/>
            <a:chOff x="1881786" y="1537493"/>
            <a:chExt cx="4032249" cy="677795"/>
          </a:xfrm>
        </p:grpSpPr>
        <p:grpSp>
          <p:nvGrpSpPr>
            <p:cNvPr id="4127" name="组合 29"/>
            <p:cNvGrpSpPr/>
            <p:nvPr/>
          </p:nvGrpSpPr>
          <p:grpSpPr>
            <a:xfrm rot="-12767">
              <a:off x="1881786" y="1703456"/>
              <a:ext cx="715856" cy="511832"/>
              <a:chOff x="2184595" y="2074922"/>
              <a:chExt cx="1049156" cy="928866"/>
            </a:xfrm>
          </p:grpSpPr>
          <p:grpSp>
            <p:nvGrpSpPr>
              <p:cNvPr id="4130" name="组合 31"/>
              <p:cNvGrpSpPr/>
              <p:nvPr/>
            </p:nvGrpSpPr>
            <p:grpSpPr>
              <a:xfrm>
                <a:off x="2184595" y="2074922"/>
                <a:ext cx="1048003" cy="928866"/>
                <a:chOff x="2155679" y="2074922"/>
                <a:chExt cx="1048003" cy="928866"/>
              </a:xfrm>
            </p:grpSpPr>
            <p:sp>
              <p:nvSpPr>
                <p:cNvPr id="47" name="圆角矩形 46"/>
                <p:cNvSpPr/>
                <p:nvPr/>
              </p:nvSpPr>
              <p:spPr>
                <a:xfrm>
                  <a:off x="2109153" y="2073225"/>
                  <a:ext cx="1098172"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1.1</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48" name="圆角矩形 47"/>
                <p:cNvSpPr/>
                <p:nvPr/>
              </p:nvSpPr>
              <p:spPr>
                <a:xfrm>
                  <a:off x="2137094" y="2127889"/>
                  <a:ext cx="1012087"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46" name="圆角矩形 5"/>
              <p:cNvSpPr/>
              <p:nvPr/>
            </p:nvSpPr>
            <p:spPr>
              <a:xfrm>
                <a:off x="2186419" y="2476626"/>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43" name="直接连接符 42"/>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9" name="矩形 35"/>
            <p:cNvSpPr/>
            <p:nvPr/>
          </p:nvSpPr>
          <p:spPr>
            <a:xfrm>
              <a:off x="2734711" y="1537493"/>
              <a:ext cx="1210588"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网页概述</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49" name="TextBox 126">
            <a:hlinkClick r:id="rId1" action="ppaction://hlinksldjump"/>
          </p:cNvPr>
          <p:cNvSpPr txBox="1">
            <a:spLocks noChangeArrowheads="1"/>
          </p:cNvSpPr>
          <p:nvPr/>
        </p:nvSpPr>
        <p:spPr bwMode="auto">
          <a:xfrm>
            <a:off x="2720975" y="2089150"/>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101" name="4.1"/>
          <p:cNvGrpSpPr/>
          <p:nvPr/>
        </p:nvGrpSpPr>
        <p:grpSpPr>
          <a:xfrm>
            <a:off x="3429000" y="2686050"/>
            <a:ext cx="4032250" cy="677863"/>
            <a:chOff x="1881786" y="1537493"/>
            <a:chExt cx="4032249" cy="677795"/>
          </a:xfrm>
        </p:grpSpPr>
        <p:grpSp>
          <p:nvGrpSpPr>
            <p:cNvPr id="4120" name="组合 29"/>
            <p:cNvGrpSpPr/>
            <p:nvPr/>
          </p:nvGrpSpPr>
          <p:grpSpPr>
            <a:xfrm rot="-12767">
              <a:off x="1881786" y="1703456"/>
              <a:ext cx="715856" cy="511832"/>
              <a:chOff x="2184595" y="2074922"/>
              <a:chExt cx="1049156" cy="928866"/>
            </a:xfrm>
          </p:grpSpPr>
          <p:grpSp>
            <p:nvGrpSpPr>
              <p:cNvPr id="4123" name="组合 31"/>
              <p:cNvGrpSpPr/>
              <p:nvPr/>
            </p:nvGrpSpPr>
            <p:grpSpPr>
              <a:xfrm>
                <a:off x="2184595" y="2074922"/>
                <a:ext cx="1048003" cy="928866"/>
                <a:chOff x="2155679" y="2074922"/>
                <a:chExt cx="1048003" cy="928866"/>
              </a:xfrm>
            </p:grpSpPr>
            <p:sp>
              <p:nvSpPr>
                <p:cNvPr id="56" name="圆角矩形 55"/>
                <p:cNvSpPr/>
                <p:nvPr/>
              </p:nvSpPr>
              <p:spPr>
                <a:xfrm>
                  <a:off x="2109153" y="2073225"/>
                  <a:ext cx="1098172"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1.2</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57" name="圆角矩形 56"/>
                <p:cNvSpPr/>
                <p:nvPr/>
              </p:nvSpPr>
              <p:spPr>
                <a:xfrm>
                  <a:off x="2137094" y="2127889"/>
                  <a:ext cx="1012087"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55" name="圆角矩形 5"/>
              <p:cNvSpPr/>
              <p:nvPr/>
            </p:nvSpPr>
            <p:spPr>
              <a:xfrm>
                <a:off x="2186419" y="2476626"/>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52" name="直接连接符 51"/>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22" name="矩形 35"/>
            <p:cNvSpPr/>
            <p:nvPr/>
          </p:nvSpPr>
          <p:spPr>
            <a:xfrm>
              <a:off x="2734711" y="1537493"/>
              <a:ext cx="2236509"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网页制作技术入门</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grpSp>
        <p:nvGrpSpPr>
          <p:cNvPr id="4102" name="4.1"/>
          <p:cNvGrpSpPr/>
          <p:nvPr/>
        </p:nvGrpSpPr>
        <p:grpSpPr>
          <a:xfrm>
            <a:off x="1914525" y="3632200"/>
            <a:ext cx="4032250" cy="677863"/>
            <a:chOff x="1881786" y="1537493"/>
            <a:chExt cx="4032249" cy="677795"/>
          </a:xfrm>
        </p:grpSpPr>
        <p:grpSp>
          <p:nvGrpSpPr>
            <p:cNvPr id="4113" name="组合 29"/>
            <p:cNvGrpSpPr/>
            <p:nvPr/>
          </p:nvGrpSpPr>
          <p:grpSpPr>
            <a:xfrm rot="-12767">
              <a:off x="1881786" y="1703456"/>
              <a:ext cx="715856" cy="511832"/>
              <a:chOff x="2184595" y="2074922"/>
              <a:chExt cx="1049156" cy="928866"/>
            </a:xfrm>
          </p:grpSpPr>
          <p:grpSp>
            <p:nvGrpSpPr>
              <p:cNvPr id="4116" name="组合 31"/>
              <p:cNvGrpSpPr/>
              <p:nvPr/>
            </p:nvGrpSpPr>
            <p:grpSpPr>
              <a:xfrm>
                <a:off x="2184595" y="2074922"/>
                <a:ext cx="1048003" cy="928866"/>
                <a:chOff x="2155679" y="2074922"/>
                <a:chExt cx="1048003" cy="928866"/>
              </a:xfrm>
            </p:grpSpPr>
            <p:sp>
              <p:nvSpPr>
                <p:cNvPr id="64" name="圆角矩形 63"/>
                <p:cNvSpPr/>
                <p:nvPr/>
              </p:nvSpPr>
              <p:spPr>
                <a:xfrm>
                  <a:off x="2109153" y="2073225"/>
                  <a:ext cx="1098172"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1.3</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65" name="圆角矩形 64"/>
                <p:cNvSpPr/>
                <p:nvPr/>
              </p:nvSpPr>
              <p:spPr>
                <a:xfrm>
                  <a:off x="2137094" y="2127889"/>
                  <a:ext cx="1012087"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63" name="圆角矩形 5"/>
              <p:cNvSpPr/>
              <p:nvPr/>
            </p:nvSpPr>
            <p:spPr>
              <a:xfrm>
                <a:off x="2186419" y="2476626"/>
                <a:ext cx="1046985"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60" name="直接连接符 59"/>
            <p:cNvCxnSpPr/>
            <p:nvPr/>
          </p:nvCxnSpPr>
          <p:spPr>
            <a:xfrm flipV="1">
              <a:off x="2810474" y="1893057"/>
              <a:ext cx="3103561"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15" name="矩形 35"/>
            <p:cNvSpPr/>
            <p:nvPr/>
          </p:nvSpPr>
          <p:spPr>
            <a:xfrm>
              <a:off x="2734711" y="1537493"/>
              <a:ext cx="2569844" cy="398740"/>
            </a:xfrm>
            <a:prstGeom prst="rect">
              <a:avLst/>
            </a:prstGeom>
            <a:noFill/>
            <a:ln w="9525">
              <a:noFill/>
            </a:ln>
          </p:spPr>
          <p:txBody>
            <a:bodyPr wrap="none">
              <a:spAutoFit/>
            </a:bodyPr>
            <a:p>
              <a:pPr algn="l"/>
              <a:r>
                <a:rPr lang="en-US" altLang="zh-CN" sz="2000" b="1"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Hbuilder</a:t>
              </a:r>
              <a:r>
                <a:rPr lang="zh-CN" altLang="en-US" sz="2000" dirty="0">
                  <a:solidFill>
                    <a:srgbClr val="1369B2"/>
                  </a:solidFill>
                  <a:latin typeface="微软雅黑" panose="020B0503020204020204" pitchFamily="34" charset="-122"/>
                  <a:ea typeface="微软雅黑" panose="020B0503020204020204" pitchFamily="34" charset="-122"/>
                </a:rPr>
                <a:t>工具的使用</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66" name="TextBox 126">
            <a:hlinkClick r:id="rId2" action="ppaction://hlinksldjump"/>
          </p:cNvPr>
          <p:cNvSpPr txBox="1">
            <a:spLocks noChangeArrowheads="1"/>
          </p:cNvSpPr>
          <p:nvPr/>
        </p:nvSpPr>
        <p:spPr bwMode="auto">
          <a:xfrm>
            <a:off x="4354513" y="3055938"/>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104" name="4.1"/>
          <p:cNvGrpSpPr/>
          <p:nvPr/>
        </p:nvGrpSpPr>
        <p:grpSpPr>
          <a:xfrm>
            <a:off x="3451225" y="4552950"/>
            <a:ext cx="4413250" cy="677863"/>
            <a:chOff x="1881786" y="1537493"/>
            <a:chExt cx="4413514" cy="677795"/>
          </a:xfrm>
        </p:grpSpPr>
        <p:grpSp>
          <p:nvGrpSpPr>
            <p:cNvPr id="4106" name="组合 29"/>
            <p:cNvGrpSpPr/>
            <p:nvPr/>
          </p:nvGrpSpPr>
          <p:grpSpPr>
            <a:xfrm rot="-12767">
              <a:off x="1881786" y="1703456"/>
              <a:ext cx="715856" cy="511832"/>
              <a:chOff x="2184595" y="2074922"/>
              <a:chExt cx="1049156" cy="928866"/>
            </a:xfrm>
          </p:grpSpPr>
          <p:grpSp>
            <p:nvGrpSpPr>
              <p:cNvPr id="4109" name="组合 31"/>
              <p:cNvGrpSpPr/>
              <p:nvPr/>
            </p:nvGrpSpPr>
            <p:grpSpPr>
              <a:xfrm>
                <a:off x="2184595" y="2074922"/>
                <a:ext cx="1048003" cy="928866"/>
                <a:chOff x="2155679" y="2074922"/>
                <a:chExt cx="1048003" cy="928866"/>
              </a:xfrm>
            </p:grpSpPr>
            <p:sp>
              <p:nvSpPr>
                <p:cNvPr id="73" name="圆角矩形 72"/>
                <p:cNvSpPr/>
                <p:nvPr/>
              </p:nvSpPr>
              <p:spPr>
                <a:xfrm>
                  <a:off x="2109150" y="2073225"/>
                  <a:ext cx="1098238" cy="927581"/>
                </a:xfrm>
                <a:prstGeom prst="roundRect">
                  <a:avLst/>
                </a:prstGeom>
                <a:solidFill>
                  <a:srgbClr val="1369B2"/>
                </a:solidFill>
                <a:ln w="25400" cap="flat" cmpd="sng" algn="ctr">
                  <a:noFill/>
                  <a:prstDash val="solid"/>
                </a:ln>
                <a:effectLst>
                  <a:outerShdw blurRad="76200" dir="13500000" sy="23000" kx="1200000" algn="br" rotWithShape="0">
                    <a:prstClr val="black">
                      <a:alpha val="2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rPr>
                    <a:t>1.4</a:t>
                  </a:r>
                  <a:endParaRPr kumimoji="0" lang="zh-CN" altLang="en-US" sz="24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sp>
              <p:nvSpPr>
                <p:cNvPr id="74" name="圆角矩形 73"/>
                <p:cNvSpPr/>
                <p:nvPr/>
              </p:nvSpPr>
              <p:spPr>
                <a:xfrm>
                  <a:off x="2137093" y="2127889"/>
                  <a:ext cx="1012148" cy="803711"/>
                </a:xfrm>
                <a:prstGeom prst="roundRect">
                  <a:avLst/>
                </a:prstGeom>
                <a:noFill/>
                <a:ln w="15875"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Cambria Math" panose="02040503050406030204" pitchFamily="18" charset="0"/>
                    <a:ea typeface="汉仪综艺体简" pitchFamily="49" charset="-122"/>
                    <a:cs typeface="+mn-cs"/>
                  </a:endParaRPr>
                </a:p>
              </p:txBody>
            </p:sp>
          </p:grpSp>
          <p:sp>
            <p:nvSpPr>
              <p:cNvPr id="72" name="圆角矩形 5"/>
              <p:cNvSpPr/>
              <p:nvPr/>
            </p:nvSpPr>
            <p:spPr>
              <a:xfrm>
                <a:off x="2186419" y="2476626"/>
                <a:ext cx="1047048" cy="460910"/>
              </a:xfrm>
              <a:custGeom>
                <a:avLst/>
                <a:gdLst/>
                <a:ahLst/>
                <a:cxnLst/>
                <a:rect l="l" t="t" r="r" b="b"/>
                <a:pathLst>
                  <a:path w="1292867" h="936362">
                    <a:moveTo>
                      <a:pt x="0" y="0"/>
                    </a:moveTo>
                    <a:lnTo>
                      <a:pt x="1292867" y="752847"/>
                    </a:lnTo>
                    <a:cubicBezTo>
                      <a:pt x="1277961" y="856795"/>
                      <a:pt x="1188330" y="936362"/>
                      <a:pt x="1080116" y="936362"/>
                    </a:cubicBezTo>
                    <a:lnTo>
                      <a:pt x="216028" y="936362"/>
                    </a:lnTo>
                    <a:cubicBezTo>
                      <a:pt x="96719" y="936362"/>
                      <a:pt x="0" y="839643"/>
                      <a:pt x="0" y="720334"/>
                    </a:cubicBezTo>
                    <a:close/>
                  </a:path>
                </a:pathLst>
              </a:custGeom>
              <a:solidFill>
                <a:sysClr val="window" lastClr="FFFFFF">
                  <a:alpha val="43000"/>
                </a:sys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0" cap="none" spc="0" normalizeH="0" baseline="0" noProof="0" dirty="0">
                  <a:ln>
                    <a:noFill/>
                  </a:ln>
                  <a:solidFill>
                    <a:prstClr val="white"/>
                  </a:solidFill>
                  <a:effectLst/>
                  <a:uLnTx/>
                  <a:uFillTx/>
                  <a:latin typeface="Cambria Math" panose="02040503050406030204" pitchFamily="18" charset="0"/>
                  <a:ea typeface="汉仪综艺体简" pitchFamily="49" charset="-122"/>
                  <a:cs typeface="+mn-cs"/>
                </a:endParaRPr>
              </a:p>
            </p:txBody>
          </p:sp>
        </p:grpSp>
        <p:cxnSp>
          <p:nvCxnSpPr>
            <p:cNvPr id="69" name="直接连接符 68"/>
            <p:cNvCxnSpPr/>
            <p:nvPr/>
          </p:nvCxnSpPr>
          <p:spPr>
            <a:xfrm flipV="1">
              <a:off x="2810530" y="1893057"/>
              <a:ext cx="3103748" cy="7937"/>
            </a:xfrm>
            <a:prstGeom prst="line">
              <a:avLst/>
            </a:prstGeom>
            <a:noFill/>
            <a:ln w="3175" cap="flat" cmpd="sng" algn="ctr">
              <a:solidFill>
                <a:schemeClr val="bg1">
                  <a:lumMod val="50000"/>
                </a:schemeClr>
              </a:solidFill>
              <a:prstDash val="sysDot"/>
              <a:headEnd type="oval" w="sm" len="sm"/>
              <a:tailEnd type="oval" w="sm" len="sm"/>
            </a:ln>
            <a:effectLst/>
          </p:spPr>
        </p:cxnSp>
        <p:sp>
          <p:nvSpPr>
            <p:cNvPr id="4108" name="矩形 35"/>
            <p:cNvSpPr/>
            <p:nvPr/>
          </p:nvSpPr>
          <p:spPr>
            <a:xfrm>
              <a:off x="2734711" y="1537493"/>
              <a:ext cx="3560589" cy="400070"/>
            </a:xfrm>
            <a:prstGeom prst="rect">
              <a:avLst/>
            </a:prstGeom>
            <a:noFill/>
            <a:ln w="9525">
              <a:noFill/>
            </a:ln>
          </p:spPr>
          <p:txBody>
            <a:bodyPr wrap="none">
              <a:spAutoFit/>
            </a:bodyPr>
            <a:p>
              <a:r>
                <a:rPr lang="zh-CN" altLang="en-US" sz="2000" dirty="0">
                  <a:solidFill>
                    <a:srgbClr val="1369B2"/>
                  </a:solidFill>
                  <a:latin typeface="微软雅黑" panose="020B0503020204020204" pitchFamily="34" charset="-122"/>
                  <a:ea typeface="微软雅黑" panose="020B0503020204020204" pitchFamily="34" charset="-122"/>
                </a:rPr>
                <a:t>阶段案例</a:t>
              </a:r>
              <a:r>
                <a:rPr lang="en-US" altLang="zh-CN" sz="2000" dirty="0">
                  <a:solidFill>
                    <a:srgbClr val="1369B2"/>
                  </a:solidFill>
                  <a:latin typeface="微软雅黑" panose="020B0503020204020204" pitchFamily="34" charset="-122"/>
                  <a:ea typeface="微软雅黑" panose="020B0503020204020204" pitchFamily="34" charset="-122"/>
                </a:rPr>
                <a:t>——</a:t>
              </a:r>
              <a:r>
                <a:rPr lang="zh-CN" altLang="en-US" sz="2000" dirty="0">
                  <a:solidFill>
                    <a:srgbClr val="1369B2"/>
                  </a:solidFill>
                  <a:latin typeface="微软雅黑" panose="020B0503020204020204" pitchFamily="34" charset="-122"/>
                  <a:ea typeface="微软雅黑" panose="020B0503020204020204" pitchFamily="34" charset="-122"/>
                </a:rPr>
                <a:t>创建第一个网页</a:t>
              </a:r>
              <a:endParaRPr lang="zh-CN" altLang="en-US" sz="2000" dirty="0">
                <a:solidFill>
                  <a:srgbClr val="1369B2"/>
                </a:solidFill>
                <a:latin typeface="微软雅黑" panose="020B0503020204020204" pitchFamily="34" charset="-122"/>
                <a:ea typeface="微软雅黑" panose="020B0503020204020204" pitchFamily="34" charset="-122"/>
              </a:endParaRPr>
            </a:p>
          </p:txBody>
        </p:sp>
      </p:grpSp>
      <p:sp>
        <p:nvSpPr>
          <p:cNvPr id="75" name="TextBox 126">
            <a:hlinkClick r:id="rId3" action="ppaction://hlinksldjump"/>
          </p:cNvPr>
          <p:cNvSpPr txBox="1">
            <a:spLocks noChangeArrowheads="1"/>
          </p:cNvSpPr>
          <p:nvPr/>
        </p:nvSpPr>
        <p:spPr bwMode="auto">
          <a:xfrm>
            <a:off x="2720975" y="3992563"/>
            <a:ext cx="3525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点击查看本小节知识架构</a:t>
            </a:r>
            <a:endParaRPr kumimoji="0" lang="zh-CN" altLang="en-US" sz="1600" b="0" i="0" u="sng"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1.4 </a:t>
            </a:r>
            <a:r>
              <a:rPr lang="zh-CN" altLang="en-US"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阶段案例</a:t>
            </a:r>
            <a:r>
              <a:rPr lang="en-US" altLang="zh-CN"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2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创建第一个网页</a:t>
            </a:r>
            <a:endParaRPr lang="zh-CN" altLang="en-US" sz="2200" dirty="0">
              <a:solidFill>
                <a:srgbClr val="1369B2"/>
              </a:solidFill>
              <a:latin typeface="Arial" panose="020B0604020202020204" pitchFamily="34" charset="0"/>
            </a:endParaRPr>
          </a:p>
        </p:txBody>
      </p:sp>
      <p:sp>
        <p:nvSpPr>
          <p:cNvPr id="20" name="矩形 19"/>
          <p:cNvSpPr/>
          <p:nvPr/>
        </p:nvSpPr>
        <p:spPr bwMode="auto">
          <a:xfrm>
            <a:off x="686435" y="2134870"/>
            <a:ext cx="3248025" cy="3455988"/>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p:spPr>
        <p:txBody>
          <a:bodyPr anchor="ct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pic>
        <p:nvPicPr>
          <p:cNvPr id="56327" name="图片 27"/>
          <p:cNvPicPr>
            <a:picLocks noChangeAspect="1"/>
          </p:cNvPicPr>
          <p:nvPr/>
        </p:nvPicPr>
        <p:blipFill>
          <a:blip r:embed="rId1"/>
          <a:stretch>
            <a:fillRect/>
          </a:stretch>
        </p:blipFill>
        <p:spPr>
          <a:xfrm>
            <a:off x="709613" y="3687763"/>
            <a:ext cx="3227387" cy="1512887"/>
          </a:xfrm>
          <a:prstGeom prst="rect">
            <a:avLst/>
          </a:prstGeom>
          <a:noFill/>
          <a:ln w="9525">
            <a:noFill/>
          </a:ln>
        </p:spPr>
      </p:pic>
      <p:sp>
        <p:nvSpPr>
          <p:cNvPr id="56328" name="矩形 1"/>
          <p:cNvSpPr/>
          <p:nvPr/>
        </p:nvSpPr>
        <p:spPr>
          <a:xfrm>
            <a:off x="1141413" y="2813050"/>
            <a:ext cx="2338387" cy="461963"/>
          </a:xfrm>
          <a:prstGeom prst="rect">
            <a:avLst/>
          </a:prstGeom>
          <a:noFill/>
          <a:ln w="9525">
            <a:noFill/>
          </a:ln>
        </p:spPr>
        <p:txBody>
          <a:bodyPr wrap="none">
            <a:spAutoFit/>
          </a:bodyPr>
          <a:p>
            <a:pPr marL="571500" indent="-571500" eaLnBrk="1" hangingPunct="1">
              <a:buFont typeface="Wingdings" panose="05000000000000000000" pitchFamily="2" charset="2"/>
            </a:pPr>
            <a:r>
              <a:rPr lang="zh-CN" altLang="en-US" sz="2400" b="1" dirty="0">
                <a:latin typeface="微软雅黑" panose="020B0503020204020204" pitchFamily="34" charset="-122"/>
                <a:ea typeface="微软雅黑" panose="020B0503020204020204" pitchFamily="34" charset="-122"/>
                <a:sym typeface="宋体" panose="02010600030101010101" pitchFamily="2" charset="-122"/>
              </a:rPr>
              <a:t>创建第一个网页</a:t>
            </a:r>
            <a:endParaRPr lang="zh-CN" altLang="en-US" sz="2400" dirty="0">
              <a:latin typeface="Arial" panose="020B0604020202020204" pitchFamily="34" charset="0"/>
            </a:endParaRPr>
          </a:p>
        </p:txBody>
      </p:sp>
      <p:pic>
        <p:nvPicPr>
          <p:cNvPr id="2" name="图片 1"/>
          <p:cNvPicPr>
            <a:picLocks noChangeAspect="1"/>
          </p:cNvPicPr>
          <p:nvPr/>
        </p:nvPicPr>
        <p:blipFill>
          <a:blip r:embed="rId2"/>
          <a:stretch>
            <a:fillRect/>
          </a:stretch>
        </p:blipFill>
        <p:spPr>
          <a:xfrm>
            <a:off x="4408170" y="2289175"/>
            <a:ext cx="3898900" cy="333311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887" y="1069867"/>
            <a:ext cx="4393883" cy="1778635"/>
          </a:xfrm>
          <a:prstGeom prst="rect">
            <a:avLst/>
          </a:prstGeom>
        </p:spPr>
        <p:txBody>
          <a:bodyPr vert="horz" wrap="square" lIns="0" tIns="9525" rIns="0" bIns="0" rtlCol="0">
            <a:spAutoFit/>
          </a:bodyPr>
          <a:lstStyle/>
          <a:p>
            <a:pPr marL="12700">
              <a:lnSpc>
                <a:spcPct val="100000"/>
              </a:lnSpc>
              <a:spcBef>
                <a:spcPts val="100"/>
              </a:spcBef>
            </a:pPr>
            <a:r>
              <a:rPr sz="1350" b="1" spc="-30" dirty="0">
                <a:solidFill>
                  <a:srgbClr val="252525"/>
                </a:solidFill>
                <a:latin typeface="微软雅黑" panose="020B0503020204020204" pitchFamily="34" charset="-122"/>
                <a:cs typeface="微软雅黑" panose="020B0503020204020204" pitchFamily="34" charset="-122"/>
              </a:rPr>
              <a:t> </a:t>
            </a:r>
            <a:r>
              <a:rPr sz="1350" b="1" spc="-165" dirty="0">
                <a:solidFill>
                  <a:srgbClr val="252525"/>
                </a:solidFill>
                <a:latin typeface="微软雅黑" panose="020B0503020204020204" pitchFamily="34" charset="-122"/>
                <a:cs typeface="微软雅黑" panose="020B0503020204020204" pitchFamily="34" charset="-122"/>
              </a:rPr>
              <a:t>HTML</a:t>
            </a:r>
            <a:r>
              <a:rPr sz="1350" b="1" spc="-20" dirty="0">
                <a:solidFill>
                  <a:srgbClr val="252525"/>
                </a:solidFill>
                <a:latin typeface="微软雅黑" panose="020B0503020204020204" pitchFamily="34" charset="-122"/>
                <a:cs typeface="微软雅黑" panose="020B0503020204020204" pitchFamily="34" charset="-122"/>
              </a:rPr>
              <a:t>页面固定结</a:t>
            </a:r>
            <a:r>
              <a:rPr sz="1350" b="1" spc="-50" dirty="0">
                <a:solidFill>
                  <a:srgbClr val="252525"/>
                </a:solidFill>
                <a:latin typeface="微软雅黑" panose="020B0503020204020204" pitchFamily="34" charset="-122"/>
                <a:cs typeface="微软雅黑" panose="020B0503020204020204" pitchFamily="34" charset="-122"/>
              </a:rPr>
              <a:t>构</a:t>
            </a:r>
            <a:endParaRPr sz="1350">
              <a:latin typeface="微软雅黑" panose="020B0503020204020204" pitchFamily="34" charset="-122"/>
              <a:cs typeface="微软雅黑" panose="020B0503020204020204" pitchFamily="34" charset="-122"/>
            </a:endParaRPr>
          </a:p>
          <a:p>
            <a:pPr>
              <a:lnSpc>
                <a:spcPct val="100000"/>
              </a:lnSpc>
              <a:spcBef>
                <a:spcPts val="25"/>
              </a:spcBef>
            </a:pPr>
            <a:endParaRPr sz="1500">
              <a:latin typeface="微软雅黑" panose="020B0503020204020204" pitchFamily="34" charset="-122"/>
              <a:cs typeface="微软雅黑" panose="020B0503020204020204" pitchFamily="34" charset="-122"/>
            </a:endParaRPr>
          </a:p>
          <a:p>
            <a:pPr marL="12700">
              <a:lnSpc>
                <a:spcPct val="100000"/>
              </a:lnSpc>
              <a:tabLst>
                <a:tab pos="372110" algn="l"/>
              </a:tabLst>
            </a:pPr>
            <a:r>
              <a:rPr sz="1015" spc="-50" dirty="0">
                <a:solidFill>
                  <a:srgbClr val="404040"/>
                </a:solidFill>
                <a:latin typeface="Wingdings" panose="05000000000000000000"/>
                <a:cs typeface="Wingdings" panose="05000000000000000000"/>
              </a:rPr>
              <a:t></a:t>
            </a:r>
            <a:r>
              <a:rPr sz="1015" dirty="0">
                <a:solidFill>
                  <a:srgbClr val="404040"/>
                </a:solidFill>
                <a:latin typeface="Times New Roman" panose="02020603050405020304"/>
                <a:cs typeface="Times New Roman" panose="02020603050405020304"/>
              </a:rPr>
              <a:t>	</a:t>
            </a:r>
            <a:r>
              <a:rPr sz="1200" spc="-10" dirty="0">
                <a:solidFill>
                  <a:srgbClr val="252525"/>
                </a:solidFill>
                <a:latin typeface="PMingLiU"/>
                <a:cs typeface="PMingLiU"/>
              </a:rPr>
              <a:t>网页类似于一篇文章</a:t>
            </a:r>
            <a:r>
              <a:rPr sz="1200" spc="-50" dirty="0">
                <a:solidFill>
                  <a:srgbClr val="252525"/>
                </a:solidFill>
                <a:latin typeface="PMingLiU"/>
                <a:cs typeface="PMingLiU"/>
              </a:rPr>
              <a:t>：</a:t>
            </a:r>
            <a:endParaRPr sz="1200">
              <a:latin typeface="PMingLiU"/>
              <a:cs typeface="PMingLiU"/>
            </a:endParaRPr>
          </a:p>
          <a:p>
            <a:pPr marL="373380">
              <a:lnSpc>
                <a:spcPct val="100000"/>
              </a:lnSpc>
              <a:spcBef>
                <a:spcPts val="1210"/>
              </a:spcBef>
              <a:tabLst>
                <a:tab pos="731520" algn="l"/>
              </a:tabLst>
            </a:pPr>
            <a:r>
              <a:rPr sz="1050" spc="-50" dirty="0">
                <a:latin typeface="Wingdings" panose="05000000000000000000"/>
                <a:cs typeface="Wingdings" panose="05000000000000000000"/>
              </a:rPr>
              <a:t></a:t>
            </a:r>
            <a:r>
              <a:rPr sz="1050" dirty="0">
                <a:latin typeface="Times New Roman" panose="02020603050405020304"/>
                <a:cs typeface="Times New Roman" panose="02020603050405020304"/>
              </a:rPr>
              <a:t>	</a:t>
            </a:r>
            <a:r>
              <a:rPr sz="1050" spc="-20" dirty="0">
                <a:latin typeface="PMingLiU"/>
                <a:cs typeface="PMingLiU"/>
              </a:rPr>
              <a:t>每一页文章内容是有固定的结构的</a:t>
            </a:r>
            <a:r>
              <a:rPr sz="1050" spc="-40" dirty="0">
                <a:latin typeface="PMingLiU"/>
                <a:cs typeface="PMingLiU"/>
              </a:rPr>
              <a:t>，如：</a:t>
            </a:r>
            <a:r>
              <a:rPr sz="1050" spc="-20" dirty="0">
                <a:latin typeface="PMingLiU"/>
                <a:cs typeface="PMingLiU"/>
              </a:rPr>
              <a:t>开头</a:t>
            </a:r>
            <a:r>
              <a:rPr sz="1050" spc="-40" dirty="0">
                <a:latin typeface="PMingLiU"/>
                <a:cs typeface="PMingLiU"/>
              </a:rPr>
              <a:t>、</a:t>
            </a:r>
            <a:r>
              <a:rPr sz="1050" spc="-20" dirty="0">
                <a:latin typeface="PMingLiU"/>
                <a:cs typeface="PMingLiU"/>
              </a:rPr>
              <a:t>正文</a:t>
            </a:r>
            <a:r>
              <a:rPr sz="1050" spc="-40" dirty="0">
                <a:latin typeface="PMingLiU"/>
                <a:cs typeface="PMingLiU"/>
              </a:rPr>
              <a:t>、</a:t>
            </a:r>
            <a:r>
              <a:rPr sz="1050" spc="-20" dirty="0">
                <a:latin typeface="PMingLiU"/>
                <a:cs typeface="PMingLiU"/>
              </a:rPr>
              <a:t>落款等</a:t>
            </a:r>
            <a:r>
              <a:rPr sz="1050" spc="-25" dirty="0">
                <a:latin typeface="PMingLiU"/>
                <a:cs typeface="PMingLiU"/>
              </a:rPr>
              <a:t>……</a:t>
            </a:r>
            <a:endParaRPr sz="1050">
              <a:latin typeface="PMingLiU"/>
              <a:cs typeface="PMingLiU"/>
            </a:endParaRPr>
          </a:p>
          <a:p>
            <a:pPr marL="373380">
              <a:lnSpc>
                <a:spcPct val="100000"/>
              </a:lnSpc>
              <a:spcBef>
                <a:spcPts val="1175"/>
              </a:spcBef>
              <a:tabLst>
                <a:tab pos="731520" algn="l"/>
              </a:tabLst>
            </a:pPr>
            <a:r>
              <a:rPr sz="1050" spc="-50" dirty="0">
                <a:latin typeface="Wingdings" panose="05000000000000000000"/>
                <a:cs typeface="Wingdings" panose="05000000000000000000"/>
              </a:rPr>
              <a:t></a:t>
            </a:r>
            <a:r>
              <a:rPr sz="1050" dirty="0">
                <a:latin typeface="Times New Roman" panose="02020603050405020304"/>
                <a:cs typeface="Times New Roman" panose="02020603050405020304"/>
              </a:rPr>
              <a:t>	</a:t>
            </a:r>
            <a:r>
              <a:rPr sz="1050" spc="-20" dirty="0">
                <a:latin typeface="PMingLiU"/>
                <a:cs typeface="PMingLiU"/>
              </a:rPr>
              <a:t>网页中也是存在固定的结构的</a:t>
            </a:r>
            <a:r>
              <a:rPr sz="1050" spc="-40" dirty="0">
                <a:latin typeface="PMingLiU"/>
                <a:cs typeface="PMingLiU"/>
              </a:rPr>
              <a:t>，如：</a:t>
            </a:r>
            <a:r>
              <a:rPr sz="1050" spc="-20" dirty="0">
                <a:latin typeface="PMingLiU"/>
                <a:cs typeface="PMingLiU"/>
              </a:rPr>
              <a:t>整体</a:t>
            </a:r>
            <a:r>
              <a:rPr sz="1050" spc="-40" dirty="0">
                <a:latin typeface="PMingLiU"/>
                <a:cs typeface="PMingLiU"/>
              </a:rPr>
              <a:t>、</a:t>
            </a:r>
            <a:r>
              <a:rPr sz="1050" spc="-20" dirty="0">
                <a:latin typeface="PMingLiU"/>
                <a:cs typeface="PMingLiU"/>
              </a:rPr>
              <a:t>头部</a:t>
            </a:r>
            <a:r>
              <a:rPr sz="1050" spc="-40" dirty="0">
                <a:latin typeface="PMingLiU"/>
                <a:cs typeface="PMingLiU"/>
              </a:rPr>
              <a:t>、</a:t>
            </a:r>
            <a:r>
              <a:rPr sz="1050" spc="-20" dirty="0">
                <a:latin typeface="PMingLiU"/>
                <a:cs typeface="PMingLiU"/>
              </a:rPr>
              <a:t>标题</a:t>
            </a:r>
            <a:r>
              <a:rPr sz="1050" spc="-40" dirty="0">
                <a:latin typeface="PMingLiU"/>
                <a:cs typeface="PMingLiU"/>
              </a:rPr>
              <a:t>、主体</a:t>
            </a:r>
            <a:endParaRPr sz="1050">
              <a:latin typeface="PMingLiU"/>
              <a:cs typeface="PMingLiU"/>
            </a:endParaRPr>
          </a:p>
          <a:p>
            <a:pPr marL="12700">
              <a:lnSpc>
                <a:spcPct val="100000"/>
              </a:lnSpc>
              <a:spcBef>
                <a:spcPts val="1305"/>
              </a:spcBef>
              <a:tabLst>
                <a:tab pos="372110" algn="l"/>
              </a:tabLst>
            </a:pPr>
            <a:r>
              <a:rPr sz="1015" spc="-50" dirty="0">
                <a:solidFill>
                  <a:srgbClr val="404040"/>
                </a:solidFill>
                <a:latin typeface="Wingdings" panose="05000000000000000000"/>
                <a:cs typeface="Wingdings" panose="05000000000000000000"/>
              </a:rPr>
              <a:t></a:t>
            </a:r>
            <a:r>
              <a:rPr sz="1015" dirty="0">
                <a:solidFill>
                  <a:srgbClr val="404040"/>
                </a:solidFill>
                <a:latin typeface="Times New Roman" panose="02020603050405020304"/>
                <a:cs typeface="Times New Roman" panose="02020603050405020304"/>
              </a:rPr>
              <a:t>	</a:t>
            </a:r>
            <a:r>
              <a:rPr sz="1200" spc="-10" dirty="0">
                <a:solidFill>
                  <a:srgbClr val="252525"/>
                </a:solidFill>
                <a:latin typeface="PMingLiU"/>
                <a:cs typeface="PMingLiU"/>
              </a:rPr>
              <a:t>网页中的固定结构是要通过特点</a:t>
            </a:r>
            <a:r>
              <a:rPr sz="1200" spc="35" dirty="0">
                <a:solidFill>
                  <a:srgbClr val="252525"/>
                </a:solidFill>
                <a:latin typeface="PMingLiU"/>
                <a:cs typeface="PMingLiU"/>
              </a:rPr>
              <a:t>的 </a:t>
            </a:r>
            <a:r>
              <a:rPr sz="1200" b="1" spc="-150" dirty="0">
                <a:solidFill>
                  <a:srgbClr val="AC2B25"/>
                </a:solidFill>
                <a:latin typeface="微软雅黑" panose="020B0503020204020204" pitchFamily="34" charset="-122"/>
                <a:cs typeface="微软雅黑" panose="020B0503020204020204" pitchFamily="34" charset="-122"/>
              </a:rPr>
              <a:t>HTML</a:t>
            </a:r>
            <a:r>
              <a:rPr sz="1200" b="1" dirty="0">
                <a:solidFill>
                  <a:srgbClr val="AC2B25"/>
                </a:solidFill>
                <a:latin typeface="微软雅黑" panose="020B0503020204020204" pitchFamily="34" charset="-122"/>
                <a:cs typeface="微软雅黑" panose="020B0503020204020204" pitchFamily="34" charset="-122"/>
              </a:rPr>
              <a:t>标签 </a:t>
            </a:r>
            <a:r>
              <a:rPr sz="1200" spc="-10" dirty="0">
                <a:solidFill>
                  <a:srgbClr val="252525"/>
                </a:solidFill>
                <a:latin typeface="PMingLiU"/>
                <a:cs typeface="PMingLiU"/>
              </a:rPr>
              <a:t>进行描述</a:t>
            </a:r>
            <a:r>
              <a:rPr sz="1200" spc="-50" dirty="0">
                <a:solidFill>
                  <a:srgbClr val="252525"/>
                </a:solidFill>
                <a:latin typeface="PMingLiU"/>
                <a:cs typeface="PMingLiU"/>
              </a:rPr>
              <a:t>的</a:t>
            </a:r>
            <a:endParaRPr sz="1200">
              <a:latin typeface="PMingLiU"/>
              <a:cs typeface="PMingLiU"/>
            </a:endParaRPr>
          </a:p>
        </p:txBody>
      </p:sp>
      <p:pic>
        <p:nvPicPr>
          <p:cNvPr id="4" name="object 4"/>
          <p:cNvPicPr/>
          <p:nvPr/>
        </p:nvPicPr>
        <p:blipFill>
          <a:blip r:embed="rId1" cstate="print"/>
          <a:stretch>
            <a:fillRect/>
          </a:stretch>
        </p:blipFill>
        <p:spPr>
          <a:xfrm>
            <a:off x="557529" y="3458083"/>
            <a:ext cx="3057525" cy="1692783"/>
          </a:xfrm>
          <a:prstGeom prst="rect">
            <a:avLst/>
          </a:prstGeom>
        </p:spPr>
      </p:pic>
      <p:grpSp>
        <p:nvGrpSpPr>
          <p:cNvPr id="5" name="object 5"/>
          <p:cNvGrpSpPr/>
          <p:nvPr/>
        </p:nvGrpSpPr>
        <p:grpSpPr>
          <a:xfrm>
            <a:off x="5570473" y="2847467"/>
            <a:ext cx="2135981" cy="1378267"/>
            <a:chOff x="7294371" y="4158996"/>
            <a:chExt cx="2847975" cy="1837689"/>
          </a:xfrm>
        </p:grpSpPr>
        <p:pic>
          <p:nvPicPr>
            <p:cNvPr id="6" name="object 6"/>
            <p:cNvPicPr/>
            <p:nvPr/>
          </p:nvPicPr>
          <p:blipFill>
            <a:blip r:embed="rId2" cstate="print"/>
            <a:stretch>
              <a:fillRect/>
            </a:stretch>
          </p:blipFill>
          <p:spPr>
            <a:xfrm>
              <a:off x="8579799" y="4304888"/>
              <a:ext cx="1238503" cy="1618899"/>
            </a:xfrm>
            <a:prstGeom prst="rect">
              <a:avLst/>
            </a:prstGeom>
          </p:spPr>
        </p:pic>
        <p:sp>
          <p:nvSpPr>
            <p:cNvPr id="7" name="object 7"/>
            <p:cNvSpPr/>
            <p:nvPr/>
          </p:nvSpPr>
          <p:spPr>
            <a:xfrm>
              <a:off x="7294372" y="4170045"/>
              <a:ext cx="1486535" cy="1826895"/>
            </a:xfrm>
            <a:custGeom>
              <a:avLst/>
              <a:gdLst/>
              <a:ahLst/>
              <a:cxnLst/>
              <a:rect l="l" t="t" r="r" b="b"/>
              <a:pathLst>
                <a:path w="1486534" h="1826895">
                  <a:moveTo>
                    <a:pt x="1254937" y="49136"/>
                  </a:moveTo>
                  <a:lnTo>
                    <a:pt x="1246771" y="44373"/>
                  </a:lnTo>
                  <a:lnTo>
                    <a:pt x="1171689" y="571"/>
                  </a:lnTo>
                  <a:lnTo>
                    <a:pt x="1170139" y="0"/>
                  </a:lnTo>
                  <a:lnTo>
                    <a:pt x="1168476" y="0"/>
                  </a:lnTo>
                  <a:lnTo>
                    <a:pt x="1166926" y="558"/>
                  </a:lnTo>
                  <a:lnTo>
                    <a:pt x="1165656" y="1612"/>
                  </a:lnTo>
                  <a:lnTo>
                    <a:pt x="1164818" y="3048"/>
                  </a:lnTo>
                  <a:lnTo>
                    <a:pt x="1164526" y="4673"/>
                  </a:lnTo>
                  <a:lnTo>
                    <a:pt x="1164805" y="6299"/>
                  </a:lnTo>
                  <a:lnTo>
                    <a:pt x="1165631" y="7734"/>
                  </a:lnTo>
                  <a:lnTo>
                    <a:pt x="1166888" y="8801"/>
                  </a:lnTo>
                  <a:lnTo>
                    <a:pt x="1227861" y="44373"/>
                  </a:lnTo>
                  <a:lnTo>
                    <a:pt x="49136" y="44373"/>
                  </a:lnTo>
                  <a:lnTo>
                    <a:pt x="49136" y="49136"/>
                  </a:lnTo>
                  <a:lnTo>
                    <a:pt x="44373" y="49136"/>
                  </a:lnTo>
                  <a:lnTo>
                    <a:pt x="44373" y="1750390"/>
                  </a:lnTo>
                  <a:lnTo>
                    <a:pt x="44373" y="1768005"/>
                  </a:lnTo>
                  <a:lnTo>
                    <a:pt x="44361" y="1750390"/>
                  </a:lnTo>
                  <a:lnTo>
                    <a:pt x="8813" y="1689442"/>
                  </a:lnTo>
                  <a:lnTo>
                    <a:pt x="7747" y="1688172"/>
                  </a:lnTo>
                  <a:lnTo>
                    <a:pt x="6311" y="1687334"/>
                  </a:lnTo>
                  <a:lnTo>
                    <a:pt x="4660" y="1687042"/>
                  </a:lnTo>
                  <a:lnTo>
                    <a:pt x="3035" y="1687334"/>
                  </a:lnTo>
                  <a:lnTo>
                    <a:pt x="1612" y="1688172"/>
                  </a:lnTo>
                  <a:lnTo>
                    <a:pt x="558" y="1689442"/>
                  </a:lnTo>
                  <a:lnTo>
                    <a:pt x="0" y="1691005"/>
                  </a:lnTo>
                  <a:lnTo>
                    <a:pt x="0" y="1692656"/>
                  </a:lnTo>
                  <a:lnTo>
                    <a:pt x="571" y="1694205"/>
                  </a:lnTo>
                  <a:lnTo>
                    <a:pt x="49136" y="1777453"/>
                  </a:lnTo>
                  <a:lnTo>
                    <a:pt x="54648" y="1768005"/>
                  </a:lnTo>
                  <a:lnTo>
                    <a:pt x="97701" y="1694205"/>
                  </a:lnTo>
                  <a:lnTo>
                    <a:pt x="98272" y="1692656"/>
                  </a:lnTo>
                  <a:lnTo>
                    <a:pt x="98285" y="1691005"/>
                  </a:lnTo>
                  <a:lnTo>
                    <a:pt x="97726" y="1689442"/>
                  </a:lnTo>
                  <a:lnTo>
                    <a:pt x="96659" y="1688172"/>
                  </a:lnTo>
                  <a:lnTo>
                    <a:pt x="95237" y="1687334"/>
                  </a:lnTo>
                  <a:lnTo>
                    <a:pt x="93611" y="1687042"/>
                  </a:lnTo>
                  <a:lnTo>
                    <a:pt x="91973" y="1687322"/>
                  </a:lnTo>
                  <a:lnTo>
                    <a:pt x="90538" y="1688147"/>
                  </a:lnTo>
                  <a:lnTo>
                    <a:pt x="89471" y="1689404"/>
                  </a:lnTo>
                  <a:lnTo>
                    <a:pt x="53898" y="1750390"/>
                  </a:lnTo>
                  <a:lnTo>
                    <a:pt x="53898" y="53898"/>
                  </a:lnTo>
                  <a:lnTo>
                    <a:pt x="1227861" y="53898"/>
                  </a:lnTo>
                  <a:lnTo>
                    <a:pt x="1166888" y="89471"/>
                  </a:lnTo>
                  <a:lnTo>
                    <a:pt x="1165631" y="90551"/>
                  </a:lnTo>
                  <a:lnTo>
                    <a:pt x="1164805" y="91986"/>
                  </a:lnTo>
                  <a:lnTo>
                    <a:pt x="1164526" y="93611"/>
                  </a:lnTo>
                  <a:lnTo>
                    <a:pt x="1164818" y="95237"/>
                  </a:lnTo>
                  <a:lnTo>
                    <a:pt x="1165656" y="96672"/>
                  </a:lnTo>
                  <a:lnTo>
                    <a:pt x="1166926" y="97726"/>
                  </a:lnTo>
                  <a:lnTo>
                    <a:pt x="1168476" y="98285"/>
                  </a:lnTo>
                  <a:lnTo>
                    <a:pt x="1170139" y="98272"/>
                  </a:lnTo>
                  <a:lnTo>
                    <a:pt x="1171689" y="97701"/>
                  </a:lnTo>
                  <a:lnTo>
                    <a:pt x="1246771" y="53898"/>
                  </a:lnTo>
                  <a:lnTo>
                    <a:pt x="1254937" y="49136"/>
                  </a:lnTo>
                  <a:close/>
                </a:path>
                <a:path w="1486534" h="1826895">
                  <a:moveTo>
                    <a:pt x="1258697" y="187769"/>
                  </a:moveTo>
                  <a:lnTo>
                    <a:pt x="1250530" y="183007"/>
                  </a:lnTo>
                  <a:lnTo>
                    <a:pt x="1175448" y="139204"/>
                  </a:lnTo>
                  <a:lnTo>
                    <a:pt x="1173886" y="138633"/>
                  </a:lnTo>
                  <a:lnTo>
                    <a:pt x="1172235" y="138633"/>
                  </a:lnTo>
                  <a:lnTo>
                    <a:pt x="1170686" y="139192"/>
                  </a:lnTo>
                  <a:lnTo>
                    <a:pt x="1169416" y="140246"/>
                  </a:lnTo>
                  <a:lnTo>
                    <a:pt x="1168577" y="141681"/>
                  </a:lnTo>
                  <a:lnTo>
                    <a:pt x="1168285" y="143306"/>
                  </a:lnTo>
                  <a:lnTo>
                    <a:pt x="1168565" y="144932"/>
                  </a:lnTo>
                  <a:lnTo>
                    <a:pt x="1169377" y="146367"/>
                  </a:lnTo>
                  <a:lnTo>
                    <a:pt x="1170647" y="147434"/>
                  </a:lnTo>
                  <a:lnTo>
                    <a:pt x="1231620" y="183007"/>
                  </a:lnTo>
                  <a:lnTo>
                    <a:pt x="806526" y="183007"/>
                  </a:lnTo>
                  <a:lnTo>
                    <a:pt x="806526" y="187769"/>
                  </a:lnTo>
                  <a:lnTo>
                    <a:pt x="801763" y="187769"/>
                  </a:lnTo>
                  <a:lnTo>
                    <a:pt x="801763" y="794435"/>
                  </a:lnTo>
                  <a:lnTo>
                    <a:pt x="801763" y="812025"/>
                  </a:lnTo>
                  <a:lnTo>
                    <a:pt x="801751" y="794410"/>
                  </a:lnTo>
                  <a:lnTo>
                    <a:pt x="766191" y="733463"/>
                  </a:lnTo>
                  <a:lnTo>
                    <a:pt x="765124" y="732193"/>
                  </a:lnTo>
                  <a:lnTo>
                    <a:pt x="763689" y="731354"/>
                  </a:lnTo>
                  <a:lnTo>
                    <a:pt x="762050" y="731062"/>
                  </a:lnTo>
                  <a:lnTo>
                    <a:pt x="760425" y="731354"/>
                  </a:lnTo>
                  <a:lnTo>
                    <a:pt x="758990" y="732193"/>
                  </a:lnTo>
                  <a:lnTo>
                    <a:pt x="757936" y="733463"/>
                  </a:lnTo>
                  <a:lnTo>
                    <a:pt x="757377" y="735025"/>
                  </a:lnTo>
                  <a:lnTo>
                    <a:pt x="757389" y="736676"/>
                  </a:lnTo>
                  <a:lnTo>
                    <a:pt x="757961" y="738225"/>
                  </a:lnTo>
                  <a:lnTo>
                    <a:pt x="806526" y="821474"/>
                  </a:lnTo>
                  <a:lnTo>
                    <a:pt x="806526" y="826236"/>
                  </a:lnTo>
                  <a:lnTo>
                    <a:pt x="1231646" y="826236"/>
                  </a:lnTo>
                  <a:lnTo>
                    <a:pt x="1170647" y="861822"/>
                  </a:lnTo>
                  <a:lnTo>
                    <a:pt x="1169377" y="862888"/>
                  </a:lnTo>
                  <a:lnTo>
                    <a:pt x="1168565" y="864323"/>
                  </a:lnTo>
                  <a:lnTo>
                    <a:pt x="1168285" y="865949"/>
                  </a:lnTo>
                  <a:lnTo>
                    <a:pt x="1168577" y="867575"/>
                  </a:lnTo>
                  <a:lnTo>
                    <a:pt x="1169416" y="869010"/>
                  </a:lnTo>
                  <a:lnTo>
                    <a:pt x="1170686" y="870064"/>
                  </a:lnTo>
                  <a:lnTo>
                    <a:pt x="1172235" y="870623"/>
                  </a:lnTo>
                  <a:lnTo>
                    <a:pt x="1173886" y="870610"/>
                  </a:lnTo>
                  <a:lnTo>
                    <a:pt x="1175448" y="870038"/>
                  </a:lnTo>
                  <a:lnTo>
                    <a:pt x="1250530" y="826236"/>
                  </a:lnTo>
                  <a:lnTo>
                    <a:pt x="1258697" y="821474"/>
                  </a:lnTo>
                  <a:lnTo>
                    <a:pt x="1250530" y="816711"/>
                  </a:lnTo>
                  <a:lnTo>
                    <a:pt x="1175448" y="772922"/>
                  </a:lnTo>
                  <a:lnTo>
                    <a:pt x="1173886" y="772337"/>
                  </a:lnTo>
                  <a:lnTo>
                    <a:pt x="1172235" y="772337"/>
                  </a:lnTo>
                  <a:lnTo>
                    <a:pt x="1170686" y="772896"/>
                  </a:lnTo>
                  <a:lnTo>
                    <a:pt x="1169416" y="773950"/>
                  </a:lnTo>
                  <a:lnTo>
                    <a:pt x="1168577" y="775385"/>
                  </a:lnTo>
                  <a:lnTo>
                    <a:pt x="1168285" y="777011"/>
                  </a:lnTo>
                  <a:lnTo>
                    <a:pt x="1168565" y="778637"/>
                  </a:lnTo>
                  <a:lnTo>
                    <a:pt x="1169377" y="780072"/>
                  </a:lnTo>
                  <a:lnTo>
                    <a:pt x="1170647" y="781138"/>
                  </a:lnTo>
                  <a:lnTo>
                    <a:pt x="1231607" y="816711"/>
                  </a:lnTo>
                  <a:lnTo>
                    <a:pt x="809294" y="816711"/>
                  </a:lnTo>
                  <a:lnTo>
                    <a:pt x="812025" y="812025"/>
                  </a:lnTo>
                  <a:lnTo>
                    <a:pt x="855078" y="738225"/>
                  </a:lnTo>
                  <a:lnTo>
                    <a:pt x="855662" y="736676"/>
                  </a:lnTo>
                  <a:lnTo>
                    <a:pt x="855662" y="735025"/>
                  </a:lnTo>
                  <a:lnTo>
                    <a:pt x="855103" y="733463"/>
                  </a:lnTo>
                  <a:lnTo>
                    <a:pt x="854049" y="732193"/>
                  </a:lnTo>
                  <a:lnTo>
                    <a:pt x="852614" y="731354"/>
                  </a:lnTo>
                  <a:lnTo>
                    <a:pt x="850988" y="731062"/>
                  </a:lnTo>
                  <a:lnTo>
                    <a:pt x="849363" y="731342"/>
                  </a:lnTo>
                  <a:lnTo>
                    <a:pt x="847928" y="732167"/>
                  </a:lnTo>
                  <a:lnTo>
                    <a:pt x="846861" y="733425"/>
                  </a:lnTo>
                  <a:lnTo>
                    <a:pt x="811288" y="794410"/>
                  </a:lnTo>
                  <a:lnTo>
                    <a:pt x="811276" y="192532"/>
                  </a:lnTo>
                  <a:lnTo>
                    <a:pt x="1231620" y="192532"/>
                  </a:lnTo>
                  <a:lnTo>
                    <a:pt x="1170647" y="228104"/>
                  </a:lnTo>
                  <a:lnTo>
                    <a:pt x="1169377" y="229184"/>
                  </a:lnTo>
                  <a:lnTo>
                    <a:pt x="1168565" y="230619"/>
                  </a:lnTo>
                  <a:lnTo>
                    <a:pt x="1168285" y="232244"/>
                  </a:lnTo>
                  <a:lnTo>
                    <a:pt x="1168577" y="233870"/>
                  </a:lnTo>
                  <a:lnTo>
                    <a:pt x="1169416" y="235305"/>
                  </a:lnTo>
                  <a:lnTo>
                    <a:pt x="1170686" y="236359"/>
                  </a:lnTo>
                  <a:lnTo>
                    <a:pt x="1172235" y="236918"/>
                  </a:lnTo>
                  <a:lnTo>
                    <a:pt x="1173886" y="236905"/>
                  </a:lnTo>
                  <a:lnTo>
                    <a:pt x="1175448" y="236334"/>
                  </a:lnTo>
                  <a:lnTo>
                    <a:pt x="1250530" y="192532"/>
                  </a:lnTo>
                  <a:lnTo>
                    <a:pt x="1258697" y="187769"/>
                  </a:lnTo>
                  <a:close/>
                </a:path>
                <a:path w="1486534" h="1826895">
                  <a:moveTo>
                    <a:pt x="1486052" y="1777453"/>
                  </a:moveTo>
                  <a:lnTo>
                    <a:pt x="1477886" y="1772691"/>
                  </a:lnTo>
                  <a:lnTo>
                    <a:pt x="1402803" y="1728889"/>
                  </a:lnTo>
                  <a:lnTo>
                    <a:pt x="1401254" y="1728317"/>
                  </a:lnTo>
                  <a:lnTo>
                    <a:pt x="1399590" y="1728317"/>
                  </a:lnTo>
                  <a:lnTo>
                    <a:pt x="1398041" y="1728876"/>
                  </a:lnTo>
                  <a:lnTo>
                    <a:pt x="1396771" y="1729930"/>
                  </a:lnTo>
                  <a:lnTo>
                    <a:pt x="1395933" y="1731352"/>
                  </a:lnTo>
                  <a:lnTo>
                    <a:pt x="1395641" y="1732991"/>
                  </a:lnTo>
                  <a:lnTo>
                    <a:pt x="1395920" y="1734616"/>
                  </a:lnTo>
                  <a:lnTo>
                    <a:pt x="1396733" y="1736051"/>
                  </a:lnTo>
                  <a:lnTo>
                    <a:pt x="1398003" y="1737118"/>
                  </a:lnTo>
                  <a:lnTo>
                    <a:pt x="1458976" y="1772691"/>
                  </a:lnTo>
                  <a:lnTo>
                    <a:pt x="119481" y="1772691"/>
                  </a:lnTo>
                  <a:lnTo>
                    <a:pt x="119481" y="1782216"/>
                  </a:lnTo>
                  <a:lnTo>
                    <a:pt x="1458976" y="1782216"/>
                  </a:lnTo>
                  <a:lnTo>
                    <a:pt x="1398003" y="1817789"/>
                  </a:lnTo>
                  <a:lnTo>
                    <a:pt x="1396733" y="1818868"/>
                  </a:lnTo>
                  <a:lnTo>
                    <a:pt x="1395920" y="1820303"/>
                  </a:lnTo>
                  <a:lnTo>
                    <a:pt x="1395641" y="1821929"/>
                  </a:lnTo>
                  <a:lnTo>
                    <a:pt x="1395933" y="1823554"/>
                  </a:lnTo>
                  <a:lnTo>
                    <a:pt x="1396771" y="1824990"/>
                  </a:lnTo>
                  <a:lnTo>
                    <a:pt x="1398041" y="1826044"/>
                  </a:lnTo>
                  <a:lnTo>
                    <a:pt x="1399590" y="1826602"/>
                  </a:lnTo>
                  <a:lnTo>
                    <a:pt x="1401254" y="1826590"/>
                  </a:lnTo>
                  <a:lnTo>
                    <a:pt x="1402803" y="1826018"/>
                  </a:lnTo>
                  <a:lnTo>
                    <a:pt x="1477886" y="1782216"/>
                  </a:lnTo>
                  <a:lnTo>
                    <a:pt x="1486052" y="1777453"/>
                  </a:lnTo>
                  <a:close/>
                </a:path>
              </a:pathLst>
            </a:custGeom>
            <a:solidFill>
              <a:srgbClr val="497DBA"/>
            </a:solidFill>
          </p:spPr>
          <p:txBody>
            <a:bodyPr wrap="square" lIns="0" tIns="0" rIns="0" bIns="0" rtlCol="0"/>
            <a:lstStyle/>
            <a:p>
              <a:endParaRPr sz="100"/>
            </a:p>
          </p:txBody>
        </p:sp>
        <p:pic>
          <p:nvPicPr>
            <p:cNvPr id="8" name="object 8"/>
            <p:cNvPicPr/>
            <p:nvPr/>
          </p:nvPicPr>
          <p:blipFill>
            <a:blip r:embed="rId3" cstate="print"/>
            <a:stretch>
              <a:fillRect/>
            </a:stretch>
          </p:blipFill>
          <p:spPr>
            <a:xfrm>
              <a:off x="8284463" y="4158996"/>
              <a:ext cx="1857755" cy="1761744"/>
            </a:xfrm>
            <a:prstGeom prst="rect">
              <a:avLst/>
            </a:prstGeom>
          </p:spPr>
        </p:pic>
        <p:sp>
          <p:nvSpPr>
            <p:cNvPr id="9" name="object 9"/>
            <p:cNvSpPr/>
            <p:nvPr/>
          </p:nvSpPr>
          <p:spPr>
            <a:xfrm>
              <a:off x="8053260" y="5034381"/>
              <a:ext cx="501650" cy="732155"/>
            </a:xfrm>
            <a:custGeom>
              <a:avLst/>
              <a:gdLst/>
              <a:ahLst/>
              <a:cxnLst/>
              <a:rect l="l" t="t" r="r" b="b"/>
              <a:pathLst>
                <a:path w="501650" h="732154">
                  <a:moveTo>
                    <a:pt x="501319" y="49149"/>
                  </a:moveTo>
                  <a:lnTo>
                    <a:pt x="493153" y="44386"/>
                  </a:lnTo>
                  <a:lnTo>
                    <a:pt x="418058" y="584"/>
                  </a:lnTo>
                  <a:lnTo>
                    <a:pt x="416509" y="12"/>
                  </a:lnTo>
                  <a:lnTo>
                    <a:pt x="410895" y="4673"/>
                  </a:lnTo>
                  <a:lnTo>
                    <a:pt x="411175" y="6311"/>
                  </a:lnTo>
                  <a:lnTo>
                    <a:pt x="412000" y="7747"/>
                  </a:lnTo>
                  <a:lnTo>
                    <a:pt x="413258" y="8813"/>
                  </a:lnTo>
                  <a:lnTo>
                    <a:pt x="474230" y="44386"/>
                  </a:lnTo>
                  <a:lnTo>
                    <a:pt x="49136" y="44386"/>
                  </a:lnTo>
                  <a:lnTo>
                    <a:pt x="49136" y="49149"/>
                  </a:lnTo>
                  <a:lnTo>
                    <a:pt x="44373" y="49149"/>
                  </a:lnTo>
                  <a:lnTo>
                    <a:pt x="44373" y="655789"/>
                  </a:lnTo>
                  <a:lnTo>
                    <a:pt x="44373" y="673404"/>
                  </a:lnTo>
                  <a:lnTo>
                    <a:pt x="44361" y="655789"/>
                  </a:lnTo>
                  <a:lnTo>
                    <a:pt x="8813" y="594842"/>
                  </a:lnTo>
                  <a:lnTo>
                    <a:pt x="7747" y="593572"/>
                  </a:lnTo>
                  <a:lnTo>
                    <a:pt x="6311" y="592734"/>
                  </a:lnTo>
                  <a:lnTo>
                    <a:pt x="4673" y="592442"/>
                  </a:lnTo>
                  <a:lnTo>
                    <a:pt x="3035" y="592734"/>
                  </a:lnTo>
                  <a:lnTo>
                    <a:pt x="1612" y="593572"/>
                  </a:lnTo>
                  <a:lnTo>
                    <a:pt x="558" y="594842"/>
                  </a:lnTo>
                  <a:lnTo>
                    <a:pt x="0" y="596392"/>
                  </a:lnTo>
                  <a:lnTo>
                    <a:pt x="0" y="598055"/>
                  </a:lnTo>
                  <a:lnTo>
                    <a:pt x="571" y="599605"/>
                  </a:lnTo>
                  <a:lnTo>
                    <a:pt x="47091" y="679361"/>
                  </a:lnTo>
                  <a:lnTo>
                    <a:pt x="47091" y="687616"/>
                  </a:lnTo>
                  <a:lnTo>
                    <a:pt x="472186" y="687616"/>
                  </a:lnTo>
                  <a:lnTo>
                    <a:pt x="411213" y="723188"/>
                  </a:lnTo>
                  <a:lnTo>
                    <a:pt x="409956" y="724255"/>
                  </a:lnTo>
                  <a:lnTo>
                    <a:pt x="409130" y="725690"/>
                  </a:lnTo>
                  <a:lnTo>
                    <a:pt x="408851" y="727329"/>
                  </a:lnTo>
                  <a:lnTo>
                    <a:pt x="409143" y="728954"/>
                  </a:lnTo>
                  <a:lnTo>
                    <a:pt x="409981" y="730377"/>
                  </a:lnTo>
                  <a:lnTo>
                    <a:pt x="411251" y="731443"/>
                  </a:lnTo>
                  <a:lnTo>
                    <a:pt x="412813" y="732002"/>
                  </a:lnTo>
                  <a:lnTo>
                    <a:pt x="414464" y="731989"/>
                  </a:lnTo>
                  <a:lnTo>
                    <a:pt x="416013" y="731418"/>
                  </a:lnTo>
                  <a:lnTo>
                    <a:pt x="491096" y="687616"/>
                  </a:lnTo>
                  <a:lnTo>
                    <a:pt x="499262" y="682853"/>
                  </a:lnTo>
                  <a:lnTo>
                    <a:pt x="491096" y="678091"/>
                  </a:lnTo>
                  <a:lnTo>
                    <a:pt x="416013" y="634288"/>
                  </a:lnTo>
                  <a:lnTo>
                    <a:pt x="414464" y="633717"/>
                  </a:lnTo>
                  <a:lnTo>
                    <a:pt x="412813" y="633717"/>
                  </a:lnTo>
                  <a:lnTo>
                    <a:pt x="411251" y="634276"/>
                  </a:lnTo>
                  <a:lnTo>
                    <a:pt x="409981" y="635330"/>
                  </a:lnTo>
                  <a:lnTo>
                    <a:pt x="409143" y="636752"/>
                  </a:lnTo>
                  <a:lnTo>
                    <a:pt x="408851" y="638378"/>
                  </a:lnTo>
                  <a:lnTo>
                    <a:pt x="409130" y="640016"/>
                  </a:lnTo>
                  <a:lnTo>
                    <a:pt x="409956" y="641451"/>
                  </a:lnTo>
                  <a:lnTo>
                    <a:pt x="411213" y="642518"/>
                  </a:lnTo>
                  <a:lnTo>
                    <a:pt x="472186" y="678091"/>
                  </a:lnTo>
                  <a:lnTo>
                    <a:pt x="51904" y="678091"/>
                  </a:lnTo>
                  <a:lnTo>
                    <a:pt x="54648" y="673404"/>
                  </a:lnTo>
                  <a:lnTo>
                    <a:pt x="97701" y="599605"/>
                  </a:lnTo>
                  <a:lnTo>
                    <a:pt x="98272" y="598055"/>
                  </a:lnTo>
                  <a:lnTo>
                    <a:pt x="98285" y="596392"/>
                  </a:lnTo>
                  <a:lnTo>
                    <a:pt x="97726" y="594842"/>
                  </a:lnTo>
                  <a:lnTo>
                    <a:pt x="96672" y="593572"/>
                  </a:lnTo>
                  <a:lnTo>
                    <a:pt x="95237" y="592734"/>
                  </a:lnTo>
                  <a:lnTo>
                    <a:pt x="93611" y="592442"/>
                  </a:lnTo>
                  <a:lnTo>
                    <a:pt x="91986" y="592721"/>
                  </a:lnTo>
                  <a:lnTo>
                    <a:pt x="90551" y="593547"/>
                  </a:lnTo>
                  <a:lnTo>
                    <a:pt x="89471" y="594804"/>
                  </a:lnTo>
                  <a:lnTo>
                    <a:pt x="53898" y="655789"/>
                  </a:lnTo>
                  <a:lnTo>
                    <a:pt x="53898" y="53911"/>
                  </a:lnTo>
                  <a:lnTo>
                    <a:pt x="474230" y="53911"/>
                  </a:lnTo>
                  <a:lnTo>
                    <a:pt x="413258" y="89484"/>
                  </a:lnTo>
                  <a:lnTo>
                    <a:pt x="412000" y="90551"/>
                  </a:lnTo>
                  <a:lnTo>
                    <a:pt x="411175" y="91986"/>
                  </a:lnTo>
                  <a:lnTo>
                    <a:pt x="410895" y="93624"/>
                  </a:lnTo>
                  <a:lnTo>
                    <a:pt x="411200" y="95250"/>
                  </a:lnTo>
                  <a:lnTo>
                    <a:pt x="412026" y="96672"/>
                  </a:lnTo>
                  <a:lnTo>
                    <a:pt x="413296" y="97739"/>
                  </a:lnTo>
                  <a:lnTo>
                    <a:pt x="414858" y="98298"/>
                  </a:lnTo>
                  <a:lnTo>
                    <a:pt x="416509" y="98285"/>
                  </a:lnTo>
                  <a:lnTo>
                    <a:pt x="418058" y="97713"/>
                  </a:lnTo>
                  <a:lnTo>
                    <a:pt x="493153" y="53911"/>
                  </a:lnTo>
                  <a:lnTo>
                    <a:pt x="501319" y="49149"/>
                  </a:lnTo>
                  <a:close/>
                </a:path>
              </a:pathLst>
            </a:custGeom>
            <a:solidFill>
              <a:srgbClr val="497DBA"/>
            </a:solidFill>
          </p:spPr>
          <p:txBody>
            <a:bodyPr wrap="square" lIns="0" tIns="0" rIns="0" bIns="0" rtlCol="0"/>
            <a:lstStyle/>
            <a:p>
              <a:endParaRPr sz="100"/>
            </a:p>
          </p:txBody>
        </p:sp>
      </p:grpSp>
      <p:grpSp>
        <p:nvGrpSpPr>
          <p:cNvPr id="11" name="object 11"/>
          <p:cNvGrpSpPr/>
          <p:nvPr/>
        </p:nvGrpSpPr>
        <p:grpSpPr>
          <a:xfrm>
            <a:off x="6314186" y="2848610"/>
            <a:ext cx="1609249" cy="1321594"/>
            <a:chOff x="8285988" y="4160520"/>
            <a:chExt cx="2145665" cy="1762125"/>
          </a:xfrm>
        </p:grpSpPr>
        <p:pic>
          <p:nvPicPr>
            <p:cNvPr id="12" name="object 12"/>
            <p:cNvPicPr/>
            <p:nvPr/>
          </p:nvPicPr>
          <p:blipFill>
            <a:blip r:embed="rId4" cstate="print"/>
            <a:stretch>
              <a:fillRect/>
            </a:stretch>
          </p:blipFill>
          <p:spPr>
            <a:xfrm>
              <a:off x="8285988" y="4160520"/>
              <a:ext cx="1857755" cy="1761744"/>
            </a:xfrm>
            <a:prstGeom prst="rect">
              <a:avLst/>
            </a:prstGeom>
          </p:spPr>
        </p:pic>
        <p:sp>
          <p:nvSpPr>
            <p:cNvPr id="13" name="object 13"/>
            <p:cNvSpPr/>
            <p:nvPr/>
          </p:nvSpPr>
          <p:spPr>
            <a:xfrm>
              <a:off x="9657524" y="4410557"/>
              <a:ext cx="774065" cy="98425"/>
            </a:xfrm>
            <a:custGeom>
              <a:avLst/>
              <a:gdLst/>
              <a:ahLst/>
              <a:cxnLst/>
              <a:rect l="l" t="t" r="r" b="b"/>
              <a:pathLst>
                <a:path w="774065" h="98425">
                  <a:moveTo>
                    <a:pt x="85432" y="98298"/>
                  </a:moveTo>
                  <a:lnTo>
                    <a:pt x="83803" y="97701"/>
                  </a:lnTo>
                  <a:lnTo>
                    <a:pt x="0" y="50266"/>
                  </a:lnTo>
                  <a:lnTo>
                    <a:pt x="82613" y="622"/>
                  </a:lnTo>
                  <a:lnTo>
                    <a:pt x="84150" y="25"/>
                  </a:lnTo>
                  <a:lnTo>
                    <a:pt x="85801" y="0"/>
                  </a:lnTo>
                  <a:lnTo>
                    <a:pt x="87376" y="533"/>
                  </a:lnTo>
                  <a:lnTo>
                    <a:pt x="88658" y="1574"/>
                  </a:lnTo>
                  <a:lnTo>
                    <a:pt x="89509" y="2997"/>
                  </a:lnTo>
                  <a:lnTo>
                    <a:pt x="89827" y="4622"/>
                  </a:lnTo>
                  <a:lnTo>
                    <a:pt x="89560" y="6261"/>
                  </a:lnTo>
                  <a:lnTo>
                    <a:pt x="88760" y="7696"/>
                  </a:lnTo>
                  <a:lnTo>
                    <a:pt x="87515" y="8788"/>
                  </a:lnTo>
                  <a:lnTo>
                    <a:pt x="27010" y="45148"/>
                  </a:lnTo>
                  <a:lnTo>
                    <a:pt x="9385" y="45377"/>
                  </a:lnTo>
                  <a:lnTo>
                    <a:pt x="9512" y="54902"/>
                  </a:lnTo>
                  <a:lnTo>
                    <a:pt x="27522" y="54902"/>
                  </a:lnTo>
                  <a:lnTo>
                    <a:pt x="88557" y="89458"/>
                  </a:lnTo>
                  <a:lnTo>
                    <a:pt x="89839" y="90500"/>
                  </a:lnTo>
                  <a:lnTo>
                    <a:pt x="90678" y="91935"/>
                  </a:lnTo>
                  <a:lnTo>
                    <a:pt x="90982" y="93560"/>
                  </a:lnTo>
                  <a:lnTo>
                    <a:pt x="90703" y="95186"/>
                  </a:lnTo>
                  <a:lnTo>
                    <a:pt x="89890" y="96621"/>
                  </a:lnTo>
                  <a:lnTo>
                    <a:pt x="88633" y="97701"/>
                  </a:lnTo>
                  <a:lnTo>
                    <a:pt x="87083" y="98285"/>
                  </a:lnTo>
                  <a:lnTo>
                    <a:pt x="85432" y="98298"/>
                  </a:lnTo>
                  <a:close/>
                </a:path>
                <a:path w="774065" h="98425">
                  <a:moveTo>
                    <a:pt x="27118" y="54673"/>
                  </a:moveTo>
                  <a:lnTo>
                    <a:pt x="18901" y="50021"/>
                  </a:lnTo>
                  <a:lnTo>
                    <a:pt x="27010" y="45148"/>
                  </a:lnTo>
                  <a:lnTo>
                    <a:pt x="773658" y="35458"/>
                  </a:lnTo>
                  <a:lnTo>
                    <a:pt x="773785" y="44983"/>
                  </a:lnTo>
                  <a:lnTo>
                    <a:pt x="27118" y="54673"/>
                  </a:lnTo>
                  <a:close/>
                </a:path>
                <a:path w="774065" h="98425">
                  <a:moveTo>
                    <a:pt x="9512" y="54902"/>
                  </a:moveTo>
                  <a:lnTo>
                    <a:pt x="9385" y="45377"/>
                  </a:lnTo>
                  <a:lnTo>
                    <a:pt x="27010" y="45148"/>
                  </a:lnTo>
                  <a:lnTo>
                    <a:pt x="25594" y="45999"/>
                  </a:lnTo>
                  <a:lnTo>
                    <a:pt x="11798" y="45999"/>
                  </a:lnTo>
                  <a:lnTo>
                    <a:pt x="11899" y="54228"/>
                  </a:lnTo>
                  <a:lnTo>
                    <a:pt x="26333" y="54228"/>
                  </a:lnTo>
                  <a:lnTo>
                    <a:pt x="27118" y="54673"/>
                  </a:lnTo>
                  <a:lnTo>
                    <a:pt x="9512" y="54902"/>
                  </a:lnTo>
                  <a:close/>
                </a:path>
                <a:path w="774065" h="98425">
                  <a:moveTo>
                    <a:pt x="11899" y="54228"/>
                  </a:moveTo>
                  <a:lnTo>
                    <a:pt x="11798" y="45999"/>
                  </a:lnTo>
                  <a:lnTo>
                    <a:pt x="18901" y="50021"/>
                  </a:lnTo>
                  <a:lnTo>
                    <a:pt x="11899" y="54228"/>
                  </a:lnTo>
                  <a:close/>
                </a:path>
                <a:path w="774065" h="98425">
                  <a:moveTo>
                    <a:pt x="18901" y="50021"/>
                  </a:moveTo>
                  <a:lnTo>
                    <a:pt x="11798" y="45999"/>
                  </a:lnTo>
                  <a:lnTo>
                    <a:pt x="25594" y="45999"/>
                  </a:lnTo>
                  <a:lnTo>
                    <a:pt x="18901" y="50021"/>
                  </a:lnTo>
                  <a:close/>
                </a:path>
                <a:path w="774065" h="98425">
                  <a:moveTo>
                    <a:pt x="26333" y="54228"/>
                  </a:moveTo>
                  <a:lnTo>
                    <a:pt x="11899" y="54228"/>
                  </a:lnTo>
                  <a:lnTo>
                    <a:pt x="18901" y="50021"/>
                  </a:lnTo>
                  <a:lnTo>
                    <a:pt x="26333" y="54228"/>
                  </a:lnTo>
                  <a:close/>
                </a:path>
                <a:path w="774065" h="98425">
                  <a:moveTo>
                    <a:pt x="27522" y="54902"/>
                  </a:moveTo>
                  <a:lnTo>
                    <a:pt x="9512" y="54902"/>
                  </a:lnTo>
                  <a:lnTo>
                    <a:pt x="27118" y="54673"/>
                  </a:lnTo>
                  <a:lnTo>
                    <a:pt x="27522" y="54902"/>
                  </a:lnTo>
                  <a:close/>
                </a:path>
              </a:pathLst>
            </a:custGeom>
            <a:solidFill>
              <a:srgbClr val="497DBA"/>
            </a:solidFill>
          </p:spPr>
          <p:txBody>
            <a:bodyPr wrap="square" lIns="0" tIns="0" rIns="0" bIns="0" rtlCol="0"/>
            <a:lstStyle/>
            <a:p>
              <a:endParaRPr sz="100"/>
            </a:p>
          </p:txBody>
        </p:sp>
      </p:grpSp>
      <p:sp>
        <p:nvSpPr>
          <p:cNvPr id="14" name="object 14"/>
          <p:cNvSpPr txBox="1"/>
          <p:nvPr/>
        </p:nvSpPr>
        <p:spPr>
          <a:xfrm>
            <a:off x="7982185" y="2963548"/>
            <a:ext cx="266224" cy="193040"/>
          </a:xfrm>
          <a:prstGeom prst="rect">
            <a:avLst/>
          </a:prstGeom>
        </p:spPr>
        <p:txBody>
          <a:bodyPr vert="horz" wrap="square" lIns="0" tIns="9048" rIns="0" bIns="0" rtlCol="0">
            <a:spAutoFit/>
          </a:bodyPr>
          <a:lstStyle/>
          <a:p>
            <a:pPr marL="12700">
              <a:lnSpc>
                <a:spcPct val="100000"/>
              </a:lnSpc>
              <a:spcBef>
                <a:spcPts val="95"/>
              </a:spcBef>
            </a:pPr>
            <a:r>
              <a:rPr sz="1200" spc="-10" dirty="0">
                <a:latin typeface="Calibri" panose="020F0502020204030204"/>
                <a:cs typeface="Calibri" panose="020F0502020204030204"/>
              </a:rPr>
              <a:t>title</a:t>
            </a:r>
            <a:endParaRPr sz="1200">
              <a:latin typeface="Calibri" panose="020F0502020204030204"/>
              <a:cs typeface="Calibri" panose="020F0502020204030204"/>
            </a:endParaRPr>
          </a:p>
        </p:txBody>
      </p:sp>
      <p:pic>
        <p:nvPicPr>
          <p:cNvPr id="15" name="object 15"/>
          <p:cNvPicPr/>
          <p:nvPr/>
        </p:nvPicPr>
        <p:blipFill>
          <a:blip r:embed="rId5" cstate="print"/>
          <a:stretch>
            <a:fillRect/>
          </a:stretch>
        </p:blipFill>
        <p:spPr>
          <a:xfrm>
            <a:off x="6095873" y="2736595"/>
            <a:ext cx="1900808" cy="1803654"/>
          </a:xfrm>
          <a:prstGeom prst="rect">
            <a:avLst/>
          </a:prstGeom>
        </p:spPr>
      </p:pic>
      <p:sp>
        <p:nvSpPr>
          <p:cNvPr id="16" name="object 10"/>
          <p:cNvSpPr txBox="1"/>
          <p:nvPr/>
        </p:nvSpPr>
        <p:spPr>
          <a:xfrm>
            <a:off x="4955921" y="3043542"/>
            <a:ext cx="1164590" cy="994410"/>
          </a:xfrm>
          <a:prstGeom prst="rect">
            <a:avLst/>
          </a:prstGeom>
        </p:spPr>
        <p:txBody>
          <a:bodyPr vert="horz" wrap="square" lIns="0" tIns="12065" rIns="0" bIns="0" rtlCol="0">
            <a:spAutoFit/>
          </a:bodyPr>
          <a:p>
            <a:pPr marL="727710">
              <a:lnSpc>
                <a:spcPct val="100000"/>
              </a:lnSpc>
              <a:spcBef>
                <a:spcPts val="95"/>
              </a:spcBef>
            </a:pPr>
            <a:r>
              <a:rPr sz="1600" spc="-20" dirty="0">
                <a:latin typeface="Calibri" panose="020F0502020204030204"/>
                <a:cs typeface="Calibri" panose="020F0502020204030204"/>
              </a:rPr>
              <a:t>head</a:t>
            </a:r>
            <a:endParaRPr sz="1600">
              <a:latin typeface="Calibri" panose="020F0502020204030204"/>
              <a:cs typeface="Calibri" panose="020F0502020204030204"/>
            </a:endParaRPr>
          </a:p>
          <a:p>
            <a:pPr marL="12700">
              <a:lnSpc>
                <a:spcPct val="100000"/>
              </a:lnSpc>
              <a:spcBef>
                <a:spcPts val="1360"/>
              </a:spcBef>
            </a:pPr>
            <a:r>
              <a:rPr sz="1600" spc="-20" dirty="0">
                <a:latin typeface="Calibri" panose="020F0502020204030204"/>
                <a:cs typeface="Calibri" panose="020F0502020204030204"/>
              </a:rPr>
              <a:t>html</a:t>
            </a:r>
            <a:endParaRPr sz="1600">
              <a:latin typeface="Calibri" panose="020F0502020204030204"/>
              <a:cs typeface="Calibri" panose="020F0502020204030204"/>
            </a:endParaRPr>
          </a:p>
          <a:p>
            <a:pPr marL="738505">
              <a:lnSpc>
                <a:spcPct val="100000"/>
              </a:lnSpc>
              <a:spcBef>
                <a:spcPts val="515"/>
              </a:spcBef>
            </a:pPr>
            <a:r>
              <a:rPr sz="1600" spc="-20" dirty="0">
                <a:latin typeface="Calibri" panose="020F0502020204030204"/>
                <a:cs typeface="Calibri" panose="020F0502020204030204"/>
              </a:rPr>
              <a:t>body</a:t>
            </a:r>
            <a:endParaRPr sz="1600">
              <a:latin typeface="Calibri" panose="020F0502020204030204"/>
              <a:cs typeface="Calibri" panose="020F0502020204030204"/>
            </a:endParaRPr>
          </a:p>
        </p:txBody>
      </p:sp>
      <p:sp>
        <p:nvSpPr>
          <p:cNvPr id="3" name="object 2"/>
          <p:cNvSpPr txBox="1"/>
          <p:nvPr/>
        </p:nvSpPr>
        <p:spPr>
          <a:xfrm>
            <a:off x="5035550" y="4627245"/>
            <a:ext cx="2993390" cy="1889125"/>
          </a:xfrm>
          <a:prstGeom prst="rect">
            <a:avLst/>
          </a:prstGeom>
        </p:spPr>
        <p:txBody>
          <a:bodyPr vert="horz" wrap="square" lIns="0" tIns="9525" rIns="0" bIns="0" rtlCol="0">
            <a:spAutoFit/>
          </a:bodyPr>
          <a:p>
            <a:pPr marL="12700">
              <a:lnSpc>
                <a:spcPct val="100000"/>
              </a:lnSpc>
              <a:spcBef>
                <a:spcPts val="100"/>
              </a:spcBef>
            </a:pPr>
            <a:r>
              <a:rPr sz="1350" b="1" spc="-60" dirty="0">
                <a:solidFill>
                  <a:srgbClr val="252525"/>
                </a:solidFill>
                <a:latin typeface="微软雅黑" panose="020B0503020204020204" pitchFamily="34" charset="-122"/>
                <a:cs typeface="微软雅黑" panose="020B0503020204020204" pitchFamily="34" charset="-122"/>
              </a:rPr>
              <a:t>小结</a:t>
            </a:r>
            <a:endParaRPr sz="1350">
              <a:latin typeface="微软雅黑" panose="020B0503020204020204" pitchFamily="34" charset="-122"/>
              <a:cs typeface="微软雅黑" panose="020B0503020204020204" pitchFamily="34" charset="-122"/>
            </a:endParaRPr>
          </a:p>
          <a:p>
            <a:pPr>
              <a:lnSpc>
                <a:spcPct val="100000"/>
              </a:lnSpc>
              <a:spcBef>
                <a:spcPts val="25"/>
              </a:spcBef>
            </a:pPr>
            <a:endParaRPr sz="1500">
              <a:latin typeface="微软雅黑" panose="020B0503020204020204" pitchFamily="34" charset="-122"/>
              <a:cs typeface="微软雅黑" panose="020B0503020204020204" pitchFamily="34" charset="-122"/>
            </a:endParaRPr>
          </a:p>
          <a:p>
            <a:pPr marL="12700">
              <a:lnSpc>
                <a:spcPct val="100000"/>
              </a:lnSpc>
              <a:tabLst>
                <a:tab pos="372110" algn="l"/>
              </a:tabLst>
            </a:pPr>
            <a:r>
              <a:rPr sz="1015" spc="-50" dirty="0">
                <a:solidFill>
                  <a:srgbClr val="404040"/>
                </a:solidFill>
                <a:latin typeface="Wingdings" panose="05000000000000000000"/>
                <a:cs typeface="Wingdings" panose="05000000000000000000"/>
              </a:rPr>
              <a:t></a:t>
            </a:r>
            <a:r>
              <a:rPr sz="1015" dirty="0">
                <a:solidFill>
                  <a:srgbClr val="404040"/>
                </a:solidFill>
                <a:latin typeface="Times New Roman" panose="02020603050405020304"/>
                <a:cs typeface="Times New Roman" panose="02020603050405020304"/>
              </a:rPr>
              <a:t>	</a:t>
            </a:r>
            <a:r>
              <a:rPr sz="1200" spc="-45" dirty="0">
                <a:solidFill>
                  <a:srgbClr val="252525"/>
                </a:solidFill>
                <a:latin typeface="PMingLiU"/>
                <a:cs typeface="PMingLiU"/>
              </a:rPr>
              <a:t>HTML</a:t>
            </a:r>
            <a:r>
              <a:rPr sz="1200" spc="-10" dirty="0">
                <a:solidFill>
                  <a:srgbClr val="252525"/>
                </a:solidFill>
                <a:latin typeface="PMingLiU"/>
                <a:cs typeface="PMingLiU"/>
              </a:rPr>
              <a:t>骨架结构由哪些标签组成</a:t>
            </a:r>
            <a:endParaRPr sz="1200">
              <a:latin typeface="PMingLiU"/>
              <a:cs typeface="PMingLiU"/>
            </a:endParaRPr>
          </a:p>
          <a:p>
            <a:pPr marL="373380">
              <a:lnSpc>
                <a:spcPct val="100000"/>
              </a:lnSpc>
              <a:spcBef>
                <a:spcPts val="1210"/>
              </a:spcBef>
              <a:tabLst>
                <a:tab pos="731520" algn="l"/>
              </a:tabLst>
            </a:pPr>
            <a:r>
              <a:rPr sz="1050" spc="-50" dirty="0">
                <a:latin typeface="Arial" panose="020B0604020202020204"/>
                <a:cs typeface="Arial" panose="020B0604020202020204"/>
              </a:rPr>
              <a:t>•</a:t>
            </a:r>
            <a:r>
              <a:rPr sz="1050" dirty="0">
                <a:latin typeface="Arial" panose="020B0604020202020204"/>
                <a:cs typeface="Arial" panose="020B0604020202020204"/>
              </a:rPr>
              <a:t>	</a:t>
            </a:r>
            <a:r>
              <a:rPr sz="1050" spc="145" dirty="0">
                <a:latin typeface="PMingLiU"/>
                <a:cs typeface="PMingLiU"/>
              </a:rPr>
              <a:t>html</a:t>
            </a:r>
            <a:r>
              <a:rPr sz="1050" spc="-20" dirty="0">
                <a:latin typeface="PMingLiU"/>
                <a:cs typeface="PMingLiU"/>
              </a:rPr>
              <a:t>标签</a:t>
            </a:r>
            <a:r>
              <a:rPr sz="1050" spc="-40" dirty="0">
                <a:latin typeface="PMingLiU"/>
                <a:cs typeface="PMingLiU"/>
              </a:rPr>
              <a:t>：</a:t>
            </a:r>
            <a:r>
              <a:rPr sz="1050" spc="-20" dirty="0">
                <a:latin typeface="PMingLiU"/>
                <a:cs typeface="PMingLiU"/>
              </a:rPr>
              <a:t>网页的整</a:t>
            </a:r>
            <a:r>
              <a:rPr sz="1050" spc="-50" dirty="0">
                <a:latin typeface="PMingLiU"/>
                <a:cs typeface="PMingLiU"/>
              </a:rPr>
              <a:t>体</a:t>
            </a:r>
            <a:endParaRPr sz="1050">
              <a:latin typeface="PMingLiU"/>
              <a:cs typeface="PMingLiU"/>
            </a:endParaRPr>
          </a:p>
          <a:p>
            <a:pPr marL="373380">
              <a:lnSpc>
                <a:spcPct val="100000"/>
              </a:lnSpc>
              <a:spcBef>
                <a:spcPts val="1175"/>
              </a:spcBef>
              <a:tabLst>
                <a:tab pos="731520" algn="l"/>
              </a:tabLst>
            </a:pPr>
            <a:r>
              <a:rPr sz="1050" spc="-50" dirty="0">
                <a:latin typeface="Arial" panose="020B0604020202020204"/>
                <a:cs typeface="Arial" panose="020B0604020202020204"/>
              </a:rPr>
              <a:t>•</a:t>
            </a:r>
            <a:r>
              <a:rPr sz="1050" dirty="0">
                <a:latin typeface="Arial" panose="020B0604020202020204"/>
                <a:cs typeface="Arial" panose="020B0604020202020204"/>
              </a:rPr>
              <a:t>	</a:t>
            </a:r>
            <a:r>
              <a:rPr sz="1050" spc="229" dirty="0">
                <a:latin typeface="PMingLiU"/>
                <a:cs typeface="PMingLiU"/>
              </a:rPr>
              <a:t>head</a:t>
            </a:r>
            <a:r>
              <a:rPr sz="1050" spc="-20" dirty="0">
                <a:latin typeface="PMingLiU"/>
                <a:cs typeface="PMingLiU"/>
              </a:rPr>
              <a:t>标签</a:t>
            </a:r>
            <a:r>
              <a:rPr sz="1050" spc="-40" dirty="0">
                <a:latin typeface="PMingLiU"/>
                <a:cs typeface="PMingLiU"/>
              </a:rPr>
              <a:t>：</a:t>
            </a:r>
            <a:r>
              <a:rPr sz="1050" spc="-20" dirty="0">
                <a:latin typeface="PMingLiU"/>
                <a:cs typeface="PMingLiU"/>
              </a:rPr>
              <a:t>网页的头</a:t>
            </a:r>
            <a:r>
              <a:rPr sz="1050" spc="-50" dirty="0">
                <a:latin typeface="PMingLiU"/>
                <a:cs typeface="PMingLiU"/>
              </a:rPr>
              <a:t>部</a:t>
            </a:r>
            <a:endParaRPr sz="1050">
              <a:latin typeface="PMingLiU"/>
              <a:cs typeface="PMingLiU"/>
            </a:endParaRPr>
          </a:p>
          <a:p>
            <a:pPr marL="373380">
              <a:lnSpc>
                <a:spcPct val="100000"/>
              </a:lnSpc>
              <a:spcBef>
                <a:spcPts val="1175"/>
              </a:spcBef>
              <a:tabLst>
                <a:tab pos="731520" algn="l"/>
              </a:tabLst>
            </a:pPr>
            <a:r>
              <a:rPr sz="1050" spc="-50" dirty="0">
                <a:latin typeface="Arial" panose="020B0604020202020204"/>
                <a:cs typeface="Arial" panose="020B0604020202020204"/>
              </a:rPr>
              <a:t>•</a:t>
            </a:r>
            <a:r>
              <a:rPr sz="1050" dirty="0">
                <a:latin typeface="Arial" panose="020B0604020202020204"/>
                <a:cs typeface="Arial" panose="020B0604020202020204"/>
              </a:rPr>
              <a:t>	</a:t>
            </a:r>
            <a:r>
              <a:rPr sz="1050" spc="180" dirty="0">
                <a:latin typeface="PMingLiU"/>
                <a:cs typeface="PMingLiU"/>
              </a:rPr>
              <a:t>body</a:t>
            </a:r>
            <a:r>
              <a:rPr sz="1050" spc="-20" dirty="0">
                <a:latin typeface="PMingLiU"/>
                <a:cs typeface="PMingLiU"/>
              </a:rPr>
              <a:t>标签</a:t>
            </a:r>
            <a:r>
              <a:rPr sz="1050" spc="-40" dirty="0">
                <a:latin typeface="PMingLiU"/>
                <a:cs typeface="PMingLiU"/>
              </a:rPr>
              <a:t>：</a:t>
            </a:r>
            <a:r>
              <a:rPr sz="1050" spc="-20" dirty="0">
                <a:latin typeface="PMingLiU"/>
                <a:cs typeface="PMingLiU"/>
              </a:rPr>
              <a:t>网页的身</a:t>
            </a:r>
            <a:r>
              <a:rPr sz="1050" spc="-50" dirty="0">
                <a:latin typeface="PMingLiU"/>
                <a:cs typeface="PMingLiU"/>
              </a:rPr>
              <a:t>体</a:t>
            </a:r>
            <a:endParaRPr sz="1050">
              <a:latin typeface="PMingLiU"/>
              <a:cs typeface="PMingLiU"/>
            </a:endParaRPr>
          </a:p>
          <a:p>
            <a:pPr marL="373380">
              <a:lnSpc>
                <a:spcPct val="100000"/>
              </a:lnSpc>
              <a:spcBef>
                <a:spcPts val="1175"/>
              </a:spcBef>
              <a:tabLst>
                <a:tab pos="731520" algn="l"/>
              </a:tabLst>
            </a:pPr>
            <a:r>
              <a:rPr sz="1050" spc="-50" dirty="0">
                <a:latin typeface="Arial" panose="020B0604020202020204"/>
                <a:cs typeface="Arial" panose="020B0604020202020204"/>
              </a:rPr>
              <a:t>•</a:t>
            </a:r>
            <a:r>
              <a:rPr sz="1050" dirty="0">
                <a:latin typeface="Arial" panose="020B0604020202020204"/>
                <a:cs typeface="Arial" panose="020B0604020202020204"/>
              </a:rPr>
              <a:t>	</a:t>
            </a:r>
            <a:r>
              <a:rPr sz="1050" spc="90" dirty="0">
                <a:latin typeface="PMingLiU"/>
                <a:cs typeface="PMingLiU"/>
              </a:rPr>
              <a:t>title</a:t>
            </a:r>
            <a:r>
              <a:rPr sz="1050" spc="-20" dirty="0">
                <a:latin typeface="PMingLiU"/>
                <a:cs typeface="PMingLiU"/>
              </a:rPr>
              <a:t>标签</a:t>
            </a:r>
            <a:r>
              <a:rPr sz="1050" spc="-40" dirty="0">
                <a:latin typeface="PMingLiU"/>
                <a:cs typeface="PMingLiU"/>
              </a:rPr>
              <a:t>：</a:t>
            </a:r>
            <a:r>
              <a:rPr sz="1050" spc="-20" dirty="0">
                <a:latin typeface="PMingLiU"/>
                <a:cs typeface="PMingLiU"/>
              </a:rPr>
              <a:t>网页的标</a:t>
            </a:r>
            <a:r>
              <a:rPr sz="1050" spc="-50" dirty="0">
                <a:latin typeface="PMingLiU"/>
                <a:cs typeface="PMingLiU"/>
              </a:rPr>
              <a:t>题</a:t>
            </a:r>
            <a:endParaRPr sz="1050">
              <a:latin typeface="PMingLiU"/>
              <a:cs typeface="PMingLiU"/>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1045" y="1404620"/>
            <a:ext cx="8206105" cy="3686810"/>
          </a:xfrm>
          <a:prstGeom prst="rect">
            <a:avLst/>
          </a:prstGeom>
          <a:noFill/>
        </p:spPr>
        <p:txBody>
          <a:bodyPr wrap="square" rtlCol="0" anchor="t">
            <a:spAutoFit/>
          </a:bodyPr>
          <a:p>
            <a:pPr indent="0">
              <a:spcAft>
                <a:spcPts val="1890"/>
              </a:spcAft>
            </a:pPr>
            <a:r>
              <a:rPr lang="zh-TW" b="1">
                <a:solidFill>
                  <a:srgbClr val="595959"/>
                </a:solidFill>
                <a:latin typeface="微软雅黑" panose="020B0503020204020204" pitchFamily="34" charset="-122"/>
                <a:ea typeface="微软雅黑" panose="020B0503020204020204" pitchFamily="34" charset="-122"/>
                <a:sym typeface="+mn-ea"/>
              </a:rPr>
              <a:t>快速生成</a:t>
            </a:r>
            <a:r>
              <a:rPr lang="en-US" b="1">
                <a:solidFill>
                  <a:srgbClr val="595959"/>
                </a:solidFill>
                <a:latin typeface="Arial" panose="020B0604020202020204"/>
                <a:sym typeface="+mn-ea"/>
              </a:rPr>
              <a:t>HTML</a:t>
            </a:r>
            <a:r>
              <a:rPr lang="zh-TW" b="1">
                <a:solidFill>
                  <a:srgbClr val="595959"/>
                </a:solidFill>
                <a:latin typeface="微软雅黑" panose="020B0503020204020204" pitchFamily="34" charset="-122"/>
                <a:ea typeface="微软雅黑" panose="020B0503020204020204" pitchFamily="34" charset="-122"/>
                <a:sym typeface="+mn-ea"/>
              </a:rPr>
              <a:t>结构语法</a:t>
            </a:r>
            <a:endParaRPr lang="zh-TW" b="1">
              <a:solidFill>
                <a:srgbClr val="595959"/>
              </a:solidFill>
              <a:latin typeface="微软雅黑" panose="020B0503020204020204" pitchFamily="34" charset="-122"/>
              <a:ea typeface="微软雅黑" panose="020B0503020204020204" pitchFamily="34" charset="-122"/>
            </a:endParaRPr>
          </a:p>
          <a:p>
            <a:pPr indent="114300">
              <a:spcAft>
                <a:spcPts val="910"/>
              </a:spcAft>
            </a:pPr>
            <a:r>
              <a:rPr lang="en-US">
                <a:solidFill>
                  <a:srgbClr val="262626"/>
                </a:solidFill>
                <a:latin typeface="微软雅黑" panose="020B0503020204020204" pitchFamily="34" charset="-122"/>
                <a:sym typeface="+mn-ea"/>
              </a:rPr>
              <a:t>1. </a:t>
            </a:r>
            <a:r>
              <a:rPr lang="zh-TW">
                <a:solidFill>
                  <a:srgbClr val="262626"/>
                </a:solidFill>
                <a:latin typeface="MingLiU"/>
                <a:ea typeface="MingLiU"/>
                <a:sym typeface="+mn-ea"/>
              </a:rPr>
              <a:t>生成标签直接输入标签名按</a:t>
            </a:r>
            <a:r>
              <a:rPr lang="en-US">
                <a:solidFill>
                  <a:srgbClr val="262626"/>
                </a:solidFill>
                <a:latin typeface="微软雅黑" panose="020B0503020204020204" pitchFamily="34" charset="-122"/>
                <a:sym typeface="+mn-ea"/>
              </a:rPr>
              <a:t>tab</a:t>
            </a:r>
            <a:r>
              <a:rPr lang="zh-TW">
                <a:solidFill>
                  <a:srgbClr val="262626"/>
                </a:solidFill>
                <a:latin typeface="MingLiU"/>
                <a:ea typeface="MingLiU"/>
                <a:sym typeface="+mn-ea"/>
              </a:rPr>
              <a:t>键即可 比如</a:t>
            </a:r>
            <a:r>
              <a:rPr lang="en-US">
                <a:solidFill>
                  <a:srgbClr val="262626"/>
                </a:solidFill>
                <a:latin typeface="微软雅黑" panose="020B0503020204020204" pitchFamily="34" charset="-122"/>
                <a:sym typeface="+mn-ea"/>
              </a:rPr>
              <a:t>div</a:t>
            </a:r>
            <a:r>
              <a:rPr lang="zh-TW">
                <a:solidFill>
                  <a:srgbClr val="262626"/>
                </a:solidFill>
                <a:latin typeface="MingLiU"/>
                <a:ea typeface="MingLiU"/>
                <a:sym typeface="+mn-ea"/>
              </a:rPr>
              <a:t>然后</a:t>
            </a:r>
            <a:r>
              <a:rPr lang="en-US">
                <a:solidFill>
                  <a:srgbClr val="262626"/>
                </a:solidFill>
                <a:latin typeface="微软雅黑" panose="020B0503020204020204" pitchFamily="34" charset="-122"/>
                <a:sym typeface="+mn-ea"/>
              </a:rPr>
              <a:t>tab</a:t>
            </a:r>
            <a:r>
              <a:rPr lang="zh-TW">
                <a:solidFill>
                  <a:srgbClr val="262626"/>
                </a:solidFill>
                <a:latin typeface="MingLiU"/>
                <a:ea typeface="MingLiU"/>
                <a:sym typeface="+mn-ea"/>
              </a:rPr>
              <a:t>键，就可以生成</a:t>
            </a:r>
            <a:r>
              <a:rPr lang="en-US">
                <a:solidFill>
                  <a:srgbClr val="262626"/>
                </a:solidFill>
                <a:latin typeface="微软雅黑" panose="020B0503020204020204" pitchFamily="34" charset="-122"/>
                <a:sym typeface="+mn-ea"/>
              </a:rPr>
              <a:t>&lt;div&gt;&lt;/div&gt;</a:t>
            </a:r>
            <a:endParaRPr lang="en-US">
              <a:solidFill>
                <a:srgbClr val="262626"/>
              </a:solidFill>
              <a:latin typeface="微软雅黑" panose="020B0503020204020204" pitchFamily="34" charset="-122"/>
            </a:endParaRPr>
          </a:p>
          <a:p>
            <a:pPr indent="114300">
              <a:spcAft>
                <a:spcPts val="910"/>
              </a:spcAft>
            </a:pPr>
            <a:r>
              <a:rPr lang="en-US">
                <a:solidFill>
                  <a:srgbClr val="262626"/>
                </a:solidFill>
                <a:latin typeface="微软雅黑" panose="020B0503020204020204" pitchFamily="34" charset="-122"/>
                <a:sym typeface="+mn-ea"/>
              </a:rPr>
              <a:t>2. </a:t>
            </a:r>
            <a:r>
              <a:rPr lang="zh-TW">
                <a:solidFill>
                  <a:srgbClr val="262626"/>
                </a:solidFill>
                <a:latin typeface="MingLiU"/>
                <a:ea typeface="MingLiU"/>
                <a:sym typeface="+mn-ea"/>
              </a:rPr>
              <a:t>如果想要生成多个相同标签加上</a:t>
            </a:r>
            <a:r>
              <a:rPr lang="en-US">
                <a:solidFill>
                  <a:srgbClr val="262626"/>
                </a:solidFill>
                <a:latin typeface="MingLiU"/>
                <a:sym typeface="+mn-ea"/>
              </a:rPr>
              <a:t>*</a:t>
            </a:r>
            <a:r>
              <a:rPr lang="zh-TW">
                <a:solidFill>
                  <a:srgbClr val="262626"/>
                </a:solidFill>
                <a:latin typeface="MingLiU"/>
                <a:ea typeface="MingLiU"/>
                <a:sym typeface="+mn-ea"/>
              </a:rPr>
              <a:t>就可以了比如</a:t>
            </a:r>
            <a:r>
              <a:rPr lang="en-US">
                <a:solidFill>
                  <a:srgbClr val="262626"/>
                </a:solidFill>
                <a:latin typeface="微软雅黑" panose="020B0503020204020204" pitchFamily="34" charset="-122"/>
                <a:sym typeface="+mn-ea"/>
              </a:rPr>
              <a:t>div*3</a:t>
            </a:r>
            <a:r>
              <a:rPr lang="zh-TW">
                <a:solidFill>
                  <a:srgbClr val="262626"/>
                </a:solidFill>
                <a:latin typeface="MingLiU"/>
                <a:ea typeface="MingLiU"/>
                <a:sym typeface="+mn-ea"/>
              </a:rPr>
              <a:t>就可以快速生成</a:t>
            </a:r>
            <a:r>
              <a:rPr lang="zh-TW">
                <a:solidFill>
                  <a:srgbClr val="262626"/>
                </a:solidFill>
                <a:latin typeface="微软雅黑" panose="020B0503020204020204" pitchFamily="34" charset="-122"/>
                <a:ea typeface="微软雅黑" panose="020B0503020204020204" pitchFamily="34" charset="-122"/>
                <a:sym typeface="+mn-ea"/>
              </a:rPr>
              <a:t>3</a:t>
            </a:r>
            <a:r>
              <a:rPr lang="zh-TW">
                <a:solidFill>
                  <a:srgbClr val="262626"/>
                </a:solidFill>
                <a:latin typeface="MingLiU"/>
                <a:ea typeface="MingLiU"/>
                <a:sym typeface="+mn-ea"/>
              </a:rPr>
              <a:t>个</a:t>
            </a:r>
            <a:r>
              <a:rPr lang="en-US">
                <a:solidFill>
                  <a:srgbClr val="262626"/>
                </a:solidFill>
                <a:latin typeface="微软雅黑" panose="020B0503020204020204" pitchFamily="34" charset="-122"/>
                <a:sym typeface="+mn-ea"/>
              </a:rPr>
              <a:t>div</a:t>
            </a:r>
            <a:endParaRPr lang="en-US">
              <a:solidFill>
                <a:srgbClr val="262626"/>
              </a:solidFill>
              <a:latin typeface="微软雅黑" panose="020B0503020204020204" pitchFamily="34" charset="-122"/>
            </a:endParaRPr>
          </a:p>
          <a:p>
            <a:pPr indent="114300">
              <a:spcAft>
                <a:spcPts val="910"/>
              </a:spcAft>
            </a:pPr>
            <a:r>
              <a:rPr lang="en-US">
                <a:solidFill>
                  <a:srgbClr val="262626"/>
                </a:solidFill>
                <a:latin typeface="微软雅黑" panose="020B0503020204020204" pitchFamily="34" charset="-122"/>
                <a:sym typeface="+mn-ea"/>
              </a:rPr>
              <a:t>3. </a:t>
            </a:r>
            <a:r>
              <a:rPr lang="zh-TW">
                <a:solidFill>
                  <a:srgbClr val="262626"/>
                </a:solidFill>
                <a:latin typeface="MingLiU"/>
                <a:ea typeface="MingLiU"/>
                <a:sym typeface="+mn-ea"/>
              </a:rPr>
              <a:t>如果有父子级关系的标签，可以用 &gt; 比如</a:t>
            </a:r>
            <a:r>
              <a:rPr lang="en-US">
                <a:solidFill>
                  <a:srgbClr val="262626"/>
                </a:solidFill>
                <a:latin typeface="微软雅黑" panose="020B0503020204020204" pitchFamily="34" charset="-122"/>
                <a:sym typeface="+mn-ea"/>
              </a:rPr>
              <a:t>ul </a:t>
            </a:r>
            <a:r>
              <a:rPr lang="zh-TW">
                <a:solidFill>
                  <a:srgbClr val="262626"/>
                </a:solidFill>
                <a:latin typeface="微软雅黑" panose="020B0503020204020204" pitchFamily="34" charset="-122"/>
                <a:ea typeface="微软雅黑" panose="020B0503020204020204" pitchFamily="34" charset="-122"/>
                <a:sym typeface="+mn-ea"/>
              </a:rPr>
              <a:t>&gt; </a:t>
            </a:r>
            <a:r>
              <a:rPr lang="en-US">
                <a:solidFill>
                  <a:srgbClr val="262626"/>
                </a:solidFill>
                <a:latin typeface="微软雅黑" panose="020B0503020204020204" pitchFamily="34" charset="-122"/>
                <a:sym typeface="+mn-ea"/>
              </a:rPr>
              <a:t>li</a:t>
            </a:r>
            <a:r>
              <a:rPr lang="zh-TW">
                <a:solidFill>
                  <a:srgbClr val="262626"/>
                </a:solidFill>
                <a:latin typeface="MingLiU"/>
                <a:ea typeface="MingLiU"/>
                <a:sym typeface="+mn-ea"/>
              </a:rPr>
              <a:t>就可以了</a:t>
            </a:r>
            <a:endParaRPr lang="zh-TW">
              <a:solidFill>
                <a:srgbClr val="262626"/>
              </a:solidFill>
              <a:latin typeface="MingLiU"/>
              <a:ea typeface="MingLiU"/>
            </a:endParaRPr>
          </a:p>
          <a:p>
            <a:pPr indent="114300">
              <a:spcAft>
                <a:spcPts val="910"/>
              </a:spcAft>
            </a:pPr>
            <a:r>
              <a:rPr lang="en-US">
                <a:solidFill>
                  <a:srgbClr val="262626"/>
                </a:solidFill>
                <a:latin typeface="微软雅黑" panose="020B0503020204020204" pitchFamily="34" charset="-122"/>
                <a:sym typeface="+mn-ea"/>
              </a:rPr>
              <a:t>4. </a:t>
            </a:r>
            <a:r>
              <a:rPr lang="zh-TW">
                <a:solidFill>
                  <a:srgbClr val="262626"/>
                </a:solidFill>
                <a:latin typeface="MingLiU"/>
                <a:ea typeface="MingLiU"/>
                <a:sym typeface="+mn-ea"/>
              </a:rPr>
              <a:t>如果有兄弟关系的标签，用+就可以了比如</a:t>
            </a:r>
            <a:r>
              <a:rPr lang="en-US">
                <a:solidFill>
                  <a:srgbClr val="262626"/>
                </a:solidFill>
                <a:latin typeface="微软雅黑" panose="020B0503020204020204" pitchFamily="34" charset="-122"/>
                <a:sym typeface="+mn-ea"/>
              </a:rPr>
              <a:t>div+p</a:t>
            </a:r>
            <a:endParaRPr lang="en-US">
              <a:solidFill>
                <a:srgbClr val="262626"/>
              </a:solidFill>
              <a:latin typeface="微软雅黑" panose="020B0503020204020204" pitchFamily="34" charset="-122"/>
            </a:endParaRPr>
          </a:p>
          <a:p>
            <a:pPr indent="114300">
              <a:spcAft>
                <a:spcPts val="910"/>
              </a:spcAft>
            </a:pPr>
            <a:r>
              <a:rPr lang="en-US">
                <a:solidFill>
                  <a:srgbClr val="262626"/>
                </a:solidFill>
                <a:latin typeface="微软雅黑" panose="020B0503020204020204" pitchFamily="34" charset="-122"/>
                <a:sym typeface="+mn-ea"/>
              </a:rPr>
              <a:t>5. </a:t>
            </a:r>
            <a:r>
              <a:rPr lang="zh-TW">
                <a:solidFill>
                  <a:srgbClr val="262626"/>
                </a:solidFill>
                <a:latin typeface="MingLiU"/>
                <a:ea typeface="MingLiU"/>
                <a:sym typeface="+mn-ea"/>
              </a:rPr>
              <a:t>如果生成带有类名或者</a:t>
            </a:r>
            <a:r>
              <a:rPr lang="en-US">
                <a:solidFill>
                  <a:srgbClr val="262626"/>
                </a:solidFill>
                <a:latin typeface="微软雅黑" panose="020B0503020204020204" pitchFamily="34" charset="-122"/>
                <a:sym typeface="+mn-ea"/>
              </a:rPr>
              <a:t>id</a:t>
            </a:r>
            <a:r>
              <a:rPr lang="zh-TW">
                <a:solidFill>
                  <a:srgbClr val="262626"/>
                </a:solidFill>
                <a:latin typeface="MingLiU"/>
                <a:ea typeface="MingLiU"/>
                <a:sym typeface="+mn-ea"/>
              </a:rPr>
              <a:t>名字的，直接写</a:t>
            </a:r>
            <a:r>
              <a:rPr lang="en-US">
                <a:solidFill>
                  <a:srgbClr val="262626"/>
                </a:solidFill>
                <a:latin typeface="微软雅黑" panose="020B0503020204020204" pitchFamily="34" charset="-122"/>
                <a:sym typeface="+mn-ea"/>
              </a:rPr>
              <a:t>.demo</a:t>
            </a:r>
            <a:r>
              <a:rPr lang="zh-TW">
                <a:solidFill>
                  <a:srgbClr val="262626"/>
                </a:solidFill>
                <a:latin typeface="MingLiU"/>
                <a:ea typeface="MingLiU"/>
                <a:sym typeface="+mn-ea"/>
              </a:rPr>
              <a:t>或者</a:t>
            </a:r>
            <a:r>
              <a:rPr lang="en-US">
                <a:solidFill>
                  <a:srgbClr val="262626"/>
                </a:solidFill>
                <a:latin typeface="微软雅黑" panose="020B0503020204020204" pitchFamily="34" charset="-122"/>
                <a:sym typeface="+mn-ea"/>
              </a:rPr>
              <a:t>#two tab</a:t>
            </a:r>
            <a:r>
              <a:rPr lang="zh-TW">
                <a:solidFill>
                  <a:srgbClr val="262626"/>
                </a:solidFill>
                <a:latin typeface="MingLiU"/>
                <a:ea typeface="MingLiU"/>
                <a:sym typeface="+mn-ea"/>
              </a:rPr>
              <a:t>键就可以了</a:t>
            </a:r>
            <a:endParaRPr lang="zh-TW">
              <a:solidFill>
                <a:srgbClr val="262626"/>
              </a:solidFill>
              <a:latin typeface="MingLiU"/>
              <a:ea typeface="MingLiU"/>
            </a:endParaRPr>
          </a:p>
          <a:p>
            <a:pPr indent="114300"/>
            <a:r>
              <a:rPr lang="en-US">
                <a:solidFill>
                  <a:srgbClr val="262626"/>
                </a:solidFill>
                <a:latin typeface="微软雅黑" panose="020B0503020204020204" pitchFamily="34" charset="-122"/>
                <a:sym typeface="+mn-ea"/>
              </a:rPr>
              <a:t>6. </a:t>
            </a:r>
            <a:r>
              <a:rPr lang="zh-TW">
                <a:solidFill>
                  <a:srgbClr val="262626"/>
                </a:solidFill>
                <a:latin typeface="MingLiU"/>
                <a:ea typeface="MingLiU"/>
                <a:sym typeface="+mn-ea"/>
              </a:rPr>
              <a:t>如果生成的</a:t>
            </a:r>
            <a:r>
              <a:rPr lang="en-US">
                <a:solidFill>
                  <a:srgbClr val="262626"/>
                </a:solidFill>
                <a:latin typeface="微软雅黑" panose="020B0503020204020204" pitchFamily="34" charset="-122"/>
                <a:sym typeface="+mn-ea"/>
              </a:rPr>
              <a:t>div</a:t>
            </a:r>
            <a:r>
              <a:rPr lang="zh-TW">
                <a:solidFill>
                  <a:srgbClr val="262626"/>
                </a:solidFill>
                <a:latin typeface="MingLiU"/>
                <a:ea typeface="MingLiU"/>
                <a:sym typeface="+mn-ea"/>
              </a:rPr>
              <a:t>类名是有顺序的，可以用自增符号$</a:t>
            </a:r>
            <a:endParaRPr lang="zh-TW">
              <a:solidFill>
                <a:srgbClr val="262626"/>
              </a:solidFill>
              <a:latin typeface="MingLiU"/>
              <a:ea typeface="MingLiU"/>
            </a:endParaRPr>
          </a:p>
          <a:p>
            <a:pPr indent="114300"/>
            <a:r>
              <a:rPr lang="en-US">
                <a:solidFill>
                  <a:srgbClr val="262626"/>
                </a:solidFill>
                <a:latin typeface="微软雅黑" panose="020B0503020204020204" pitchFamily="34" charset="-122"/>
                <a:sym typeface="+mn-ea"/>
              </a:rPr>
              <a:t>7.</a:t>
            </a:r>
            <a:r>
              <a:rPr lang="zh-TW">
                <a:solidFill>
                  <a:srgbClr val="262626"/>
                </a:solidFill>
                <a:latin typeface="MingLiU"/>
                <a:ea typeface="MingLiU"/>
                <a:sym typeface="+mn-ea"/>
              </a:rPr>
              <a:t>如果想要在生成的标签内部写内容可以用</a:t>
            </a:r>
            <a:r>
              <a:rPr lang="en-US">
                <a:solidFill>
                  <a:srgbClr val="262626"/>
                </a:solidFill>
                <a:latin typeface="MingLiU"/>
                <a:sym typeface="+mn-ea"/>
              </a:rPr>
              <a:t>｛｝</a:t>
            </a:r>
            <a:r>
              <a:rPr lang="zh-TW">
                <a:solidFill>
                  <a:srgbClr val="262626"/>
                </a:solidFill>
                <a:latin typeface="MingLiU"/>
                <a:ea typeface="MingLiU"/>
                <a:sym typeface="+mn-ea"/>
              </a:rPr>
              <a:t>表示</a:t>
            </a:r>
            <a:endParaRPr lang="zh-TW">
              <a:solidFill>
                <a:srgbClr val="262626"/>
              </a:solidFill>
              <a:latin typeface="MingLiU"/>
              <a:ea typeface="MingLiU"/>
            </a:endParaRPr>
          </a:p>
          <a:p>
            <a:pPr indent="114300"/>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 name="标题 1"/>
          <p:cNvSpPr/>
          <p:nvPr/>
        </p:nvSpPr>
        <p:spPr>
          <a:xfrm>
            <a:off x="17414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128" name="TextBox 154"/>
          <p:cNvSpPr txBox="1"/>
          <p:nvPr/>
        </p:nvSpPr>
        <p:spPr>
          <a:xfrm>
            <a:off x="3870325" y="1700213"/>
            <a:ext cx="3771900" cy="523875"/>
          </a:xfrm>
          <a:prstGeom prst="rect">
            <a:avLst/>
          </a:prstGeom>
          <a:noFill/>
          <a:ln w="9525">
            <a:noFill/>
          </a:ln>
        </p:spPr>
        <p:txBody>
          <a:bodyPr>
            <a:spAutoFit/>
          </a:bodyPr>
          <a:p>
            <a:r>
              <a:rPr lang="en-US" altLang="zh-CN" sz="2800" b="1" dirty="0">
                <a:latin typeface="Arial" panose="020B0604020202020204" pitchFamily="34" charset="0"/>
              </a:rPr>
              <a:t>1.1  </a:t>
            </a:r>
            <a:r>
              <a:rPr lang="zh-CN" altLang="en-US" sz="2800" b="1" dirty="0">
                <a:latin typeface="微软雅黑" panose="020B0503020204020204" pitchFamily="34" charset="-122"/>
                <a:ea typeface="微软雅黑" panose="020B0503020204020204" pitchFamily="34" charset="-122"/>
              </a:rPr>
              <a:t>网页概述</a:t>
            </a:r>
            <a:endParaRPr lang="zh-CN" altLang="en-US" sz="2800" b="1" dirty="0">
              <a:latin typeface="微软雅黑" panose="020B0503020204020204" pitchFamily="34" charset="-122"/>
              <a:ea typeface="微软雅黑" panose="020B0503020204020204" pitchFamily="34" charset="-122"/>
            </a:endParaRPr>
          </a:p>
        </p:txBody>
      </p:sp>
      <p:pic>
        <p:nvPicPr>
          <p:cNvPr id="5129" name="Picture 3">
            <a:hlinkClick r:id="rId1" action="ppaction://hlinksldjump"/>
          </p:cNvPr>
          <p:cNvPicPr>
            <a:picLocks noChangeAspect="1"/>
          </p:cNvPicPr>
          <p:nvPr/>
        </p:nvPicPr>
        <p:blipFill>
          <a:blip r:embed="rId2"/>
          <a:stretch>
            <a:fillRect/>
          </a:stretch>
        </p:blipFill>
        <p:spPr>
          <a:xfrm>
            <a:off x="588963" y="1885950"/>
            <a:ext cx="1622425" cy="520700"/>
          </a:xfrm>
          <a:prstGeom prst="rect">
            <a:avLst/>
          </a:prstGeom>
          <a:noFill/>
          <a:ln w="28575">
            <a:noFill/>
          </a:ln>
        </p:spPr>
      </p:pic>
      <p:grpSp>
        <p:nvGrpSpPr>
          <p:cNvPr id="5130" name="组合 311"/>
          <p:cNvGrpSpPr/>
          <p:nvPr/>
        </p:nvGrpSpPr>
        <p:grpSpPr>
          <a:xfrm>
            <a:off x="1106488" y="2987675"/>
            <a:ext cx="7629525" cy="668338"/>
            <a:chOff x="1029300" y="5045322"/>
            <a:chExt cx="7628925" cy="669008"/>
          </a:xfrm>
        </p:grpSpPr>
        <p:grpSp>
          <p:nvGrpSpPr>
            <p:cNvPr id="5159" name="组合 345"/>
            <p:cNvGrpSpPr/>
            <p:nvPr/>
          </p:nvGrpSpPr>
          <p:grpSpPr>
            <a:xfrm>
              <a:off x="2520950" y="5045323"/>
              <a:ext cx="6137275" cy="669007"/>
              <a:chOff x="2520950" y="4924673"/>
              <a:chExt cx="6137275" cy="789657"/>
            </a:xfrm>
          </p:grpSpPr>
          <p:sp>
            <p:nvSpPr>
              <p:cNvPr id="83"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65" name="组合 351"/>
              <p:cNvGrpSpPr/>
              <p:nvPr/>
            </p:nvGrpSpPr>
            <p:grpSpPr>
              <a:xfrm>
                <a:off x="2520950" y="4924673"/>
                <a:ext cx="6137275" cy="664245"/>
                <a:chOff x="2520950" y="4868193"/>
                <a:chExt cx="6137275" cy="720725"/>
              </a:xfrm>
            </p:grpSpPr>
            <p:sp>
              <p:nvSpPr>
                <p:cNvPr id="85"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86"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79"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61" name="组合 347"/>
            <p:cNvGrpSpPr/>
            <p:nvPr/>
          </p:nvGrpSpPr>
          <p:grpSpPr>
            <a:xfrm>
              <a:off x="1029300" y="5045322"/>
              <a:ext cx="635025" cy="637257"/>
              <a:chOff x="1098627" y="4776118"/>
              <a:chExt cx="903287" cy="906462"/>
            </a:xfrm>
          </p:grpSpPr>
          <p:sp>
            <p:nvSpPr>
              <p:cNvPr id="81"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82"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grpSp>
        <p:nvGrpSpPr>
          <p:cNvPr id="5131" name="组合 313"/>
          <p:cNvGrpSpPr/>
          <p:nvPr/>
        </p:nvGrpSpPr>
        <p:grpSpPr>
          <a:xfrm>
            <a:off x="1328738" y="3713163"/>
            <a:ext cx="7407275" cy="668337"/>
            <a:chOff x="1252258" y="5045323"/>
            <a:chExt cx="7405967" cy="669007"/>
          </a:xfrm>
        </p:grpSpPr>
        <p:grpSp>
          <p:nvGrpSpPr>
            <p:cNvPr id="5152" name="组合 338"/>
            <p:cNvGrpSpPr/>
            <p:nvPr/>
          </p:nvGrpSpPr>
          <p:grpSpPr>
            <a:xfrm>
              <a:off x="2520950" y="5045323"/>
              <a:ext cx="6137275" cy="669007"/>
              <a:chOff x="2520950" y="4924673"/>
              <a:chExt cx="6137275" cy="789657"/>
            </a:xfrm>
          </p:grpSpPr>
          <p:sp>
            <p:nvSpPr>
              <p:cNvPr id="91"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56" name="组合 342"/>
              <p:cNvGrpSpPr/>
              <p:nvPr/>
            </p:nvGrpSpPr>
            <p:grpSpPr>
              <a:xfrm>
                <a:off x="2520950" y="4924673"/>
                <a:ext cx="6137275" cy="664245"/>
                <a:chOff x="2520950" y="4868193"/>
                <a:chExt cx="6137275" cy="720725"/>
              </a:xfrm>
            </p:grpSpPr>
            <p:sp>
              <p:nvSpPr>
                <p:cNvPr id="93"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94"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8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90"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2" name="组合 314"/>
          <p:cNvGrpSpPr/>
          <p:nvPr/>
        </p:nvGrpSpPr>
        <p:grpSpPr>
          <a:xfrm>
            <a:off x="1328738" y="4438650"/>
            <a:ext cx="7407275" cy="668338"/>
            <a:chOff x="1252258" y="5045323"/>
            <a:chExt cx="7405967" cy="669007"/>
          </a:xfrm>
        </p:grpSpPr>
        <p:grpSp>
          <p:nvGrpSpPr>
            <p:cNvPr id="5145" name="组合 331"/>
            <p:cNvGrpSpPr/>
            <p:nvPr/>
          </p:nvGrpSpPr>
          <p:grpSpPr>
            <a:xfrm>
              <a:off x="2520950" y="5045323"/>
              <a:ext cx="6137275" cy="669007"/>
              <a:chOff x="2520950" y="4924673"/>
              <a:chExt cx="6137275" cy="789657"/>
            </a:xfrm>
          </p:grpSpPr>
          <p:sp>
            <p:nvSpPr>
              <p:cNvPr id="99"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5149" name="组合 335"/>
              <p:cNvGrpSpPr/>
              <p:nvPr/>
            </p:nvGrpSpPr>
            <p:grpSpPr>
              <a:xfrm>
                <a:off x="2520950" y="4924673"/>
                <a:ext cx="6137275" cy="664245"/>
                <a:chOff x="2520950" y="4868193"/>
                <a:chExt cx="6137275" cy="720725"/>
              </a:xfrm>
            </p:grpSpPr>
            <p:sp>
              <p:nvSpPr>
                <p:cNvPr id="101"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102"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97"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98"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3" name="组合 315"/>
          <p:cNvGrpSpPr/>
          <p:nvPr/>
        </p:nvGrpSpPr>
        <p:grpSpPr>
          <a:xfrm>
            <a:off x="1112838" y="3678238"/>
            <a:ext cx="635000" cy="638175"/>
            <a:chOff x="1190461" y="2772022"/>
            <a:chExt cx="635025" cy="637257"/>
          </a:xfrm>
        </p:grpSpPr>
        <p:sp>
          <p:nvSpPr>
            <p:cNvPr id="10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105"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5134" name="组合 316"/>
          <p:cNvGrpSpPr/>
          <p:nvPr/>
        </p:nvGrpSpPr>
        <p:grpSpPr>
          <a:xfrm>
            <a:off x="1112838" y="4402138"/>
            <a:ext cx="635000" cy="636587"/>
            <a:chOff x="1190461" y="2772022"/>
            <a:chExt cx="635025" cy="637257"/>
          </a:xfrm>
        </p:grpSpPr>
        <p:sp>
          <p:nvSpPr>
            <p:cNvPr id="107"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108"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5135"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1.1.1</a:t>
            </a:r>
            <a:endParaRPr lang="zh-CN" altLang="en-US" dirty="0">
              <a:latin typeface="Arial" panose="020B0604020202020204" pitchFamily="34" charset="0"/>
            </a:endParaRPr>
          </a:p>
        </p:txBody>
      </p:sp>
      <p:sp>
        <p:nvSpPr>
          <p:cNvPr id="5136"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1.1.2</a:t>
            </a:r>
            <a:endParaRPr lang="zh-CN" altLang="en-US" dirty="0">
              <a:latin typeface="Arial" panose="020B0604020202020204" pitchFamily="34" charset="0"/>
            </a:endParaRPr>
          </a:p>
        </p:txBody>
      </p:sp>
      <p:sp>
        <p:nvSpPr>
          <p:cNvPr id="5137" name="TextBox 319"/>
          <p:cNvSpPr txBox="1"/>
          <p:nvPr/>
        </p:nvSpPr>
        <p:spPr>
          <a:xfrm>
            <a:off x="1055688" y="4551363"/>
            <a:ext cx="792162" cy="368300"/>
          </a:xfrm>
          <a:prstGeom prst="rect">
            <a:avLst/>
          </a:prstGeom>
          <a:noFill/>
          <a:ln w="9525">
            <a:noFill/>
          </a:ln>
        </p:spPr>
        <p:txBody>
          <a:bodyPr>
            <a:spAutoFit/>
          </a:bodyPr>
          <a:p>
            <a:r>
              <a:rPr lang="en-US" altLang="zh-CN" dirty="0">
                <a:latin typeface="Arial" panose="020B0604020202020204" pitchFamily="34" charset="0"/>
              </a:rPr>
              <a:t>1.1.3</a:t>
            </a:r>
            <a:endParaRPr lang="zh-CN" altLang="en-US" dirty="0">
              <a:latin typeface="Arial" panose="020B0604020202020204" pitchFamily="34" charset="0"/>
            </a:endParaRPr>
          </a:p>
        </p:txBody>
      </p:sp>
      <p:sp>
        <p:nvSpPr>
          <p:cNvPr id="5138" name="TextBox 320"/>
          <p:cNvSpPr txBox="1"/>
          <p:nvPr/>
        </p:nvSpPr>
        <p:spPr>
          <a:xfrm>
            <a:off x="3213100" y="3089275"/>
            <a:ext cx="1708150" cy="3683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认识网页</a:t>
            </a:r>
            <a:endParaRPr lang="zh-CN" altLang="en-US" dirty="0">
              <a:latin typeface="微软雅黑" panose="020B0503020204020204" pitchFamily="34" charset="-122"/>
              <a:ea typeface="微软雅黑" panose="020B0503020204020204" pitchFamily="34" charset="-122"/>
            </a:endParaRPr>
          </a:p>
        </p:txBody>
      </p:sp>
      <p:sp>
        <p:nvSpPr>
          <p:cNvPr id="5139" name="TextBox 321"/>
          <p:cNvSpPr txBox="1"/>
          <p:nvPr/>
        </p:nvSpPr>
        <p:spPr>
          <a:xfrm>
            <a:off x="3213100" y="3814763"/>
            <a:ext cx="2671763"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名词解释</a:t>
            </a:r>
            <a:endParaRPr lang="zh-CN" altLang="en-US" dirty="0">
              <a:latin typeface="微软雅黑" panose="020B0503020204020204" pitchFamily="34" charset="-122"/>
              <a:ea typeface="微软雅黑" panose="020B0503020204020204" pitchFamily="34" charset="-122"/>
            </a:endParaRPr>
          </a:p>
        </p:txBody>
      </p:sp>
      <p:sp>
        <p:nvSpPr>
          <p:cNvPr id="5140" name="TextBox 322"/>
          <p:cNvSpPr txBox="1"/>
          <p:nvPr/>
        </p:nvSpPr>
        <p:spPr>
          <a:xfrm>
            <a:off x="3213100" y="4541838"/>
            <a:ext cx="1708150"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了解</a:t>
            </a:r>
            <a:r>
              <a:rPr lang="en-US" altLang="zh-CN" dirty="0">
                <a:latin typeface="微软雅黑" panose="020B0503020204020204" pitchFamily="34" charset="-122"/>
                <a:ea typeface="微软雅黑" panose="020B0503020204020204" pitchFamily="34" charset="-122"/>
              </a:rPr>
              <a:t>Web</a:t>
            </a:r>
            <a:r>
              <a:rPr lang="zh-CN" altLang="en-US" dirty="0">
                <a:latin typeface="微软雅黑" panose="020B0503020204020204" pitchFamily="34" charset="-122"/>
                <a:ea typeface="微软雅黑" panose="020B0503020204020204" pitchFamily="34" charset="-122"/>
              </a:rPr>
              <a:t>标准</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AutoShape 207"/>
          <p:cNvSpPr>
            <a:spLocks noChangeArrowheads="1"/>
          </p:cNvSpPr>
          <p:nvPr/>
        </p:nvSpPr>
        <p:spPr bwMode="auto">
          <a:xfrm>
            <a:off x="233363" y="1127125"/>
            <a:ext cx="8724900" cy="5524500"/>
          </a:xfrm>
          <a:prstGeom prst="roundRect">
            <a:avLst>
              <a:gd name="adj" fmla="val 4171"/>
            </a:avLst>
          </a:prstGeom>
          <a:solidFill>
            <a:schemeClr val="bg1"/>
          </a:solidFill>
          <a:ln w="19050" algn="ctr">
            <a:solidFill>
              <a:schemeClr val="bg1">
                <a:lumMod val="95000"/>
              </a:schemeClr>
            </a:solidFill>
            <a:round/>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6" name="AutoShape 132"/>
          <p:cNvSpPr>
            <a:spLocks noChangeArrowheads="1"/>
          </p:cNvSpPr>
          <p:nvPr/>
        </p:nvSpPr>
        <p:spPr bwMode="auto">
          <a:xfrm>
            <a:off x="392113" y="1301174"/>
            <a:ext cx="2016125" cy="5178435"/>
          </a:xfrm>
          <a:prstGeom prst="upArrow">
            <a:avLst>
              <a:gd name="adj1" fmla="val 66296"/>
              <a:gd name="adj2" fmla="val 58426"/>
            </a:avLst>
          </a:prstGeom>
          <a:gradFill flip="none" rotWithShape="1">
            <a:gsLst>
              <a:gs pos="0">
                <a:srgbClr val="D5F4FF"/>
              </a:gs>
              <a:gs pos="100000">
                <a:srgbClr val="764718">
                  <a:alpha val="0"/>
                </a:srgbClr>
              </a:gs>
            </a:gsLst>
            <a:path path="circle">
              <a:fillToRect l="100000" b="100000"/>
            </a:path>
            <a:tileRect t="-100000" r="-100000"/>
          </a:gradFill>
          <a:ln>
            <a:noFill/>
          </a:ln>
        </p:spPr>
        <p:txBody>
          <a:bodyPr wrap="none" anchor="ct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7" name="AutoShape 208"/>
          <p:cNvSpPr>
            <a:spLocks noChangeArrowheads="1"/>
          </p:cNvSpPr>
          <p:nvPr/>
        </p:nvSpPr>
        <p:spPr bwMode="auto">
          <a:xfrm>
            <a:off x="2670175" y="1530350"/>
            <a:ext cx="5976938" cy="850900"/>
          </a:xfrm>
          <a:prstGeom prst="roundRect">
            <a:avLst>
              <a:gd name="adj" fmla="val 17352"/>
            </a:avLst>
          </a:prstGeom>
          <a:solidFill>
            <a:srgbClr val="FFFFFF"/>
          </a:solidFill>
          <a:ln w="19050" algn="ctr">
            <a:solidFill>
              <a:schemeClr val="bg1">
                <a:lumMod val="95000"/>
              </a:schemeClr>
            </a:solidFill>
            <a:round/>
          </a:ln>
          <a:effectLst>
            <a:outerShdw blurRad="76200" dir="13500000" sy="23000" kx="1200000" algn="br" rotWithShape="0">
              <a:prstClr val="black">
                <a:alpha val="20000"/>
              </a:prstClr>
            </a:outerShdw>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51" name="组合 311"/>
          <p:cNvGrpSpPr/>
          <p:nvPr/>
        </p:nvGrpSpPr>
        <p:grpSpPr>
          <a:xfrm>
            <a:off x="1106488" y="2987675"/>
            <a:ext cx="7629525" cy="668338"/>
            <a:chOff x="1029300" y="5045322"/>
            <a:chExt cx="7628925" cy="669008"/>
          </a:xfrm>
        </p:grpSpPr>
        <p:grpSp>
          <p:nvGrpSpPr>
            <p:cNvPr id="6196" name="组合 345"/>
            <p:cNvGrpSpPr/>
            <p:nvPr/>
          </p:nvGrpSpPr>
          <p:grpSpPr>
            <a:xfrm>
              <a:off x="2520950" y="5045323"/>
              <a:ext cx="6137275" cy="669007"/>
              <a:chOff x="2520950" y="4924673"/>
              <a:chExt cx="6137275" cy="789657"/>
            </a:xfrm>
          </p:grpSpPr>
          <p:sp>
            <p:nvSpPr>
              <p:cNvPr id="47" name="AutoShape 218"/>
              <p:cNvSpPr>
                <a:spLocks noChangeArrowheads="1"/>
              </p:cNvSpPr>
              <p:nvPr/>
            </p:nvSpPr>
            <p:spPr bwMode="auto">
              <a:xfrm>
                <a:off x="2721442" y="5393590"/>
                <a:ext cx="5806618"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202" name="组合 351"/>
              <p:cNvGrpSpPr/>
              <p:nvPr/>
            </p:nvGrpSpPr>
            <p:grpSpPr>
              <a:xfrm>
                <a:off x="2520950" y="4924673"/>
                <a:ext cx="6137275" cy="664245"/>
                <a:chOff x="2520950" y="4868193"/>
                <a:chExt cx="6137275" cy="720725"/>
              </a:xfrm>
            </p:grpSpPr>
            <p:sp>
              <p:nvSpPr>
                <p:cNvPr id="49" name="AutoShape 181"/>
                <p:cNvSpPr>
                  <a:spLocks noChangeArrowheads="1"/>
                </p:cNvSpPr>
                <p:nvPr/>
              </p:nvSpPr>
              <p:spPr bwMode="auto">
                <a:xfrm>
                  <a:off x="2521433" y="4868192"/>
                  <a:ext cx="6136792" cy="720446"/>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0" name="AutoShape 202"/>
                <p:cNvSpPr>
                  <a:spLocks noChangeArrowheads="1"/>
                </p:cNvSpPr>
                <p:nvPr/>
              </p:nvSpPr>
              <p:spPr bwMode="auto">
                <a:xfrm>
                  <a:off x="2762714" y="4984196"/>
                  <a:ext cx="5689152" cy="490472"/>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43" name="Line 188"/>
            <p:cNvSpPr>
              <a:spLocks noChangeShapeType="1"/>
            </p:cNvSpPr>
            <p:nvPr/>
          </p:nvSpPr>
          <p:spPr bwMode="auto">
            <a:xfrm flipH="1">
              <a:off x="1500750" y="5329770"/>
              <a:ext cx="1498482"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98" name="组合 347"/>
            <p:cNvGrpSpPr/>
            <p:nvPr/>
          </p:nvGrpSpPr>
          <p:grpSpPr>
            <a:xfrm>
              <a:off x="1029300" y="5045322"/>
              <a:ext cx="635025" cy="637257"/>
              <a:chOff x="1098627" y="4776118"/>
              <a:chExt cx="903287" cy="906462"/>
            </a:xfrm>
          </p:grpSpPr>
          <p:sp>
            <p:nvSpPr>
              <p:cNvPr id="45" name="Oval 148"/>
              <p:cNvSpPr>
                <a:spLocks noChangeArrowheads="1"/>
              </p:cNvSpPr>
              <p:nvPr/>
            </p:nvSpPr>
            <p:spPr bwMode="auto">
              <a:xfrm>
                <a:off x="1098627" y="4776118"/>
                <a:ext cx="903180" cy="906418"/>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46" name="Oval 151"/>
              <p:cNvSpPr>
                <a:spLocks noChangeArrowheads="1"/>
              </p:cNvSpPr>
              <p:nvPr/>
            </p:nvSpPr>
            <p:spPr bwMode="auto">
              <a:xfrm>
                <a:off x="1414740" y="4803243"/>
                <a:ext cx="241600" cy="24186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6152" name="TextBox 312"/>
          <p:cNvSpPr txBox="1"/>
          <p:nvPr/>
        </p:nvSpPr>
        <p:spPr>
          <a:xfrm>
            <a:off x="3870325" y="1700213"/>
            <a:ext cx="3771900" cy="523875"/>
          </a:xfrm>
          <a:prstGeom prst="rect">
            <a:avLst/>
          </a:prstGeom>
          <a:noFill/>
          <a:ln w="9525">
            <a:noFill/>
          </a:ln>
        </p:spPr>
        <p:txBody>
          <a:bodyPr>
            <a:spAutoFit/>
          </a:bodyPr>
          <a:p>
            <a:r>
              <a:rPr lang="en-US" altLang="zh-CN" sz="2800" b="1" dirty="0">
                <a:latin typeface="Arial" panose="020B0604020202020204" pitchFamily="34" charset="0"/>
              </a:rPr>
              <a:t>1.2  </a:t>
            </a:r>
            <a:r>
              <a:rPr lang="zh-CN" altLang="en-US" sz="2800" b="1" dirty="0">
                <a:latin typeface="微软雅黑" panose="020B0503020204020204" pitchFamily="34" charset="-122"/>
                <a:ea typeface="微软雅黑" panose="020B0503020204020204" pitchFamily="34" charset="-122"/>
              </a:rPr>
              <a:t>网页制作技术入门</a:t>
            </a:r>
            <a:endParaRPr lang="zh-CN" altLang="en-US" sz="2800" b="1" dirty="0">
              <a:solidFill>
                <a:srgbClr val="009ED6"/>
              </a:solidFill>
              <a:latin typeface="微软雅黑" panose="020B0503020204020204" pitchFamily="34" charset="-122"/>
              <a:ea typeface="微软雅黑" panose="020B0503020204020204" pitchFamily="34" charset="-122"/>
            </a:endParaRPr>
          </a:p>
        </p:txBody>
      </p:sp>
      <p:grpSp>
        <p:nvGrpSpPr>
          <p:cNvPr id="6153" name="组合 313"/>
          <p:cNvGrpSpPr/>
          <p:nvPr/>
        </p:nvGrpSpPr>
        <p:grpSpPr>
          <a:xfrm>
            <a:off x="1328738" y="3713163"/>
            <a:ext cx="7407275" cy="668337"/>
            <a:chOff x="1252258" y="5045323"/>
            <a:chExt cx="7405967" cy="669007"/>
          </a:xfrm>
        </p:grpSpPr>
        <p:grpSp>
          <p:nvGrpSpPr>
            <p:cNvPr id="6189" name="组合 338"/>
            <p:cNvGrpSpPr/>
            <p:nvPr/>
          </p:nvGrpSpPr>
          <p:grpSpPr>
            <a:xfrm>
              <a:off x="2520950" y="5045323"/>
              <a:ext cx="6137275" cy="669007"/>
              <a:chOff x="2520950" y="4924673"/>
              <a:chExt cx="6137275" cy="789657"/>
            </a:xfrm>
          </p:grpSpPr>
          <p:sp>
            <p:nvSpPr>
              <p:cNvPr id="38"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93" name="组合 342"/>
              <p:cNvGrpSpPr/>
              <p:nvPr/>
            </p:nvGrpSpPr>
            <p:grpSpPr>
              <a:xfrm>
                <a:off x="2520950" y="4924673"/>
                <a:ext cx="6137275" cy="664245"/>
                <a:chOff x="2520950" y="4868193"/>
                <a:chExt cx="6137275" cy="720725"/>
              </a:xfrm>
            </p:grpSpPr>
            <p:sp>
              <p:nvSpPr>
                <p:cNvPr id="40"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41"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36"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7"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4" name="组合 314"/>
          <p:cNvGrpSpPr/>
          <p:nvPr/>
        </p:nvGrpSpPr>
        <p:grpSpPr>
          <a:xfrm>
            <a:off x="1328738" y="4438650"/>
            <a:ext cx="7407275" cy="668338"/>
            <a:chOff x="1252258" y="5045323"/>
            <a:chExt cx="7405967" cy="669007"/>
          </a:xfrm>
        </p:grpSpPr>
        <p:grpSp>
          <p:nvGrpSpPr>
            <p:cNvPr id="6182" name="组合 331"/>
            <p:cNvGrpSpPr/>
            <p:nvPr/>
          </p:nvGrpSpPr>
          <p:grpSpPr>
            <a:xfrm>
              <a:off x="2520950" y="5045323"/>
              <a:ext cx="6137275" cy="669007"/>
              <a:chOff x="2520950" y="4924673"/>
              <a:chExt cx="6137275" cy="789657"/>
            </a:xfrm>
          </p:grpSpPr>
          <p:sp>
            <p:nvSpPr>
              <p:cNvPr id="31" name="AutoShape 218"/>
              <p:cNvSpPr>
                <a:spLocks noChangeArrowheads="1"/>
              </p:cNvSpPr>
              <p:nvPr/>
            </p:nvSpPr>
            <p:spPr bwMode="auto">
              <a:xfrm>
                <a:off x="2720436" y="5393590"/>
                <a:ext cx="5807637" cy="320740"/>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86" name="组合 335"/>
              <p:cNvGrpSpPr/>
              <p:nvPr/>
            </p:nvGrpSpPr>
            <p:grpSpPr>
              <a:xfrm>
                <a:off x="2520950" y="4924673"/>
                <a:ext cx="6137275" cy="664245"/>
                <a:chOff x="2520950" y="4868193"/>
                <a:chExt cx="6137275" cy="720725"/>
              </a:xfrm>
            </p:grpSpPr>
            <p:sp>
              <p:nvSpPr>
                <p:cNvPr id="33" name="AutoShape 181"/>
                <p:cNvSpPr>
                  <a:spLocks noChangeArrowheads="1"/>
                </p:cNvSpPr>
                <p:nvPr/>
              </p:nvSpPr>
              <p:spPr bwMode="auto">
                <a:xfrm>
                  <a:off x="2517272" y="4868193"/>
                  <a:ext cx="6140953" cy="720444"/>
                </a:xfrm>
                <a:prstGeom prst="roundRect">
                  <a:avLst>
                    <a:gd name="adj" fmla="val 50000"/>
                  </a:avLst>
                </a:prstGeom>
                <a:solidFill>
                  <a:srgbClr val="D5F4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4" name="AutoShape 202"/>
                <p:cNvSpPr>
                  <a:spLocks noChangeArrowheads="1"/>
                </p:cNvSpPr>
                <p:nvPr/>
              </p:nvSpPr>
              <p:spPr bwMode="auto">
                <a:xfrm>
                  <a:off x="2761703" y="4984197"/>
                  <a:ext cx="5690183" cy="490471"/>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29"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30" name="Oval 151"/>
            <p:cNvSpPr>
              <a:spLocks noChangeArrowheads="1"/>
            </p:cNvSpPr>
            <p:nvPr/>
          </p:nvSpPr>
          <p:spPr bwMode="auto">
            <a:xfrm>
              <a:off x="1252258" y="5064392"/>
              <a:ext cx="169832" cy="170033"/>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5" name="组合 315"/>
          <p:cNvGrpSpPr/>
          <p:nvPr/>
        </p:nvGrpSpPr>
        <p:grpSpPr>
          <a:xfrm>
            <a:off x="1112838" y="3678238"/>
            <a:ext cx="635000" cy="638175"/>
            <a:chOff x="1190461" y="2772022"/>
            <a:chExt cx="635025" cy="637257"/>
          </a:xfrm>
        </p:grpSpPr>
        <p:sp>
          <p:nvSpPr>
            <p:cNvPr id="26"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7"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56" name="组合 316"/>
          <p:cNvGrpSpPr/>
          <p:nvPr/>
        </p:nvGrpSpPr>
        <p:grpSpPr>
          <a:xfrm>
            <a:off x="1112838" y="4402138"/>
            <a:ext cx="635000" cy="636587"/>
            <a:chOff x="1190461" y="2772022"/>
            <a:chExt cx="635025" cy="637257"/>
          </a:xfrm>
        </p:grpSpPr>
        <p:sp>
          <p:nvSpPr>
            <p:cNvPr id="24"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25" name="Oval 151"/>
            <p:cNvSpPr>
              <a:spLocks noChangeArrowheads="1"/>
            </p:cNvSpPr>
            <p:nvPr/>
          </p:nvSpPr>
          <p:spPr bwMode="auto">
            <a:xfrm>
              <a:off x="1412720" y="2791092"/>
              <a:ext cx="169869" cy="170041"/>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6157" name="TextBox 317"/>
          <p:cNvSpPr txBox="1"/>
          <p:nvPr/>
        </p:nvSpPr>
        <p:spPr>
          <a:xfrm>
            <a:off x="1055688" y="3105150"/>
            <a:ext cx="792162" cy="369888"/>
          </a:xfrm>
          <a:prstGeom prst="rect">
            <a:avLst/>
          </a:prstGeom>
          <a:noFill/>
          <a:ln w="9525">
            <a:noFill/>
          </a:ln>
        </p:spPr>
        <p:txBody>
          <a:bodyPr>
            <a:spAutoFit/>
          </a:bodyPr>
          <a:p>
            <a:r>
              <a:rPr lang="en-US" altLang="zh-CN" dirty="0">
                <a:latin typeface="Arial" panose="020B0604020202020204" pitchFamily="34" charset="0"/>
              </a:rPr>
              <a:t>1.2.1</a:t>
            </a:r>
            <a:endParaRPr lang="zh-CN" altLang="en-US" dirty="0">
              <a:latin typeface="Arial" panose="020B0604020202020204" pitchFamily="34" charset="0"/>
            </a:endParaRPr>
          </a:p>
        </p:txBody>
      </p:sp>
      <p:sp>
        <p:nvSpPr>
          <p:cNvPr id="6158" name="TextBox 318"/>
          <p:cNvSpPr txBox="1"/>
          <p:nvPr/>
        </p:nvSpPr>
        <p:spPr>
          <a:xfrm>
            <a:off x="1055688" y="3827463"/>
            <a:ext cx="792162" cy="369887"/>
          </a:xfrm>
          <a:prstGeom prst="rect">
            <a:avLst/>
          </a:prstGeom>
          <a:noFill/>
          <a:ln w="9525">
            <a:noFill/>
          </a:ln>
        </p:spPr>
        <p:txBody>
          <a:bodyPr>
            <a:spAutoFit/>
          </a:bodyPr>
          <a:p>
            <a:r>
              <a:rPr lang="en-US" altLang="zh-CN" dirty="0">
                <a:latin typeface="Arial" panose="020B0604020202020204" pitchFamily="34" charset="0"/>
              </a:rPr>
              <a:t>1.2.2</a:t>
            </a:r>
            <a:endParaRPr lang="zh-CN" altLang="en-US" dirty="0">
              <a:latin typeface="Arial" panose="020B0604020202020204" pitchFamily="34" charset="0"/>
            </a:endParaRPr>
          </a:p>
        </p:txBody>
      </p:sp>
      <p:sp>
        <p:nvSpPr>
          <p:cNvPr id="6159" name="TextBox 319"/>
          <p:cNvSpPr txBox="1"/>
          <p:nvPr/>
        </p:nvSpPr>
        <p:spPr>
          <a:xfrm>
            <a:off x="1055688" y="4551363"/>
            <a:ext cx="792162" cy="368300"/>
          </a:xfrm>
          <a:prstGeom prst="rect">
            <a:avLst/>
          </a:prstGeom>
          <a:noFill/>
          <a:ln w="9525">
            <a:noFill/>
          </a:ln>
        </p:spPr>
        <p:txBody>
          <a:bodyPr>
            <a:spAutoFit/>
          </a:bodyPr>
          <a:p>
            <a:r>
              <a:rPr lang="en-US" altLang="zh-CN" dirty="0">
                <a:latin typeface="Arial" panose="020B0604020202020204" pitchFamily="34" charset="0"/>
              </a:rPr>
              <a:t>1.2.3</a:t>
            </a:r>
            <a:endParaRPr lang="zh-CN" altLang="en-US" dirty="0">
              <a:latin typeface="Arial" panose="020B0604020202020204" pitchFamily="34" charset="0"/>
            </a:endParaRPr>
          </a:p>
        </p:txBody>
      </p:sp>
      <p:sp>
        <p:nvSpPr>
          <p:cNvPr id="6160" name="TextBox 320"/>
          <p:cNvSpPr txBox="1"/>
          <p:nvPr/>
        </p:nvSpPr>
        <p:spPr>
          <a:xfrm>
            <a:off x="3213100" y="3089275"/>
            <a:ext cx="1708150" cy="368300"/>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HTML</a:t>
            </a:r>
            <a:endParaRPr lang="zh-CN" altLang="en-US" dirty="0">
              <a:latin typeface="微软雅黑" panose="020B0503020204020204" pitchFamily="34" charset="-122"/>
              <a:ea typeface="微软雅黑" panose="020B0503020204020204" pitchFamily="34" charset="-122"/>
            </a:endParaRPr>
          </a:p>
        </p:txBody>
      </p:sp>
      <p:sp>
        <p:nvSpPr>
          <p:cNvPr id="6161" name="TextBox 321"/>
          <p:cNvSpPr txBox="1"/>
          <p:nvPr/>
        </p:nvSpPr>
        <p:spPr>
          <a:xfrm>
            <a:off x="3213100" y="3814763"/>
            <a:ext cx="2671763"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CSS</a:t>
            </a:r>
            <a:endParaRPr lang="zh-CN" altLang="en-US" dirty="0">
              <a:latin typeface="微软雅黑" panose="020B0503020204020204" pitchFamily="34" charset="-122"/>
              <a:ea typeface="微软雅黑" panose="020B0503020204020204" pitchFamily="34" charset="-122"/>
            </a:endParaRPr>
          </a:p>
        </p:txBody>
      </p:sp>
      <p:sp>
        <p:nvSpPr>
          <p:cNvPr id="6162" name="TextBox 322"/>
          <p:cNvSpPr txBox="1"/>
          <p:nvPr/>
        </p:nvSpPr>
        <p:spPr>
          <a:xfrm>
            <a:off x="3213100" y="4541838"/>
            <a:ext cx="2446338" cy="369887"/>
          </a:xfrm>
          <a:prstGeom prst="rect">
            <a:avLst/>
          </a:prstGeom>
          <a:noFill/>
          <a:ln w="9525">
            <a:noFill/>
          </a:ln>
        </p:spPr>
        <p:txBody>
          <a:bodyPr>
            <a:spAutoFit/>
          </a:bodyPr>
          <a:p>
            <a:r>
              <a:rPr lang="en-US" altLang="zh-CN" dirty="0">
                <a:latin typeface="微软雅黑" panose="020B0503020204020204" pitchFamily="34" charset="-122"/>
                <a:ea typeface="微软雅黑" panose="020B0503020204020204" pitchFamily="34" charset="-122"/>
              </a:rPr>
              <a:t>Javascript</a:t>
            </a:r>
            <a:endParaRPr lang="zh-CN" altLang="en-US" dirty="0">
              <a:latin typeface="微软雅黑" panose="020B0503020204020204" pitchFamily="34" charset="-122"/>
              <a:ea typeface="微软雅黑" panose="020B0503020204020204" pitchFamily="34" charset="-122"/>
            </a:endParaRPr>
          </a:p>
        </p:txBody>
      </p:sp>
      <p:pic>
        <p:nvPicPr>
          <p:cNvPr id="6163" name="Picture 3">
            <a:hlinkClick r:id="rId1" action="ppaction://hlinksldjump"/>
          </p:cNvPr>
          <p:cNvPicPr>
            <a:picLocks noChangeAspect="1"/>
          </p:cNvPicPr>
          <p:nvPr/>
        </p:nvPicPr>
        <p:blipFill>
          <a:blip r:embed="rId2"/>
          <a:stretch>
            <a:fillRect/>
          </a:stretch>
        </p:blipFill>
        <p:spPr>
          <a:xfrm>
            <a:off x="588963" y="1885950"/>
            <a:ext cx="1622425" cy="520700"/>
          </a:xfrm>
          <a:prstGeom prst="rect">
            <a:avLst/>
          </a:prstGeom>
          <a:noFill/>
          <a:ln w="28575">
            <a:noFill/>
          </a:ln>
        </p:spPr>
      </p:pic>
      <p:sp>
        <p:nvSpPr>
          <p:cNvPr id="51" name="标题 1"/>
          <p:cNvSpPr/>
          <p:nvPr/>
        </p:nvSpPr>
        <p:spPr>
          <a:xfrm>
            <a:off x="1741488"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dirty="0">
                <a:solidFill>
                  <a:srgbClr val="1369B2"/>
                </a:solidFill>
                <a:latin typeface="Arial" panose="020B0604020202020204" pitchFamily="34" charset="0"/>
                <a:sym typeface="Wingdings" panose="05000000000000000000" pitchFamily="2" charset="2"/>
              </a:rPr>
              <a:t></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 知识架构</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165" name="组合 313"/>
          <p:cNvGrpSpPr/>
          <p:nvPr/>
        </p:nvGrpSpPr>
        <p:grpSpPr>
          <a:xfrm>
            <a:off x="1328738" y="5183188"/>
            <a:ext cx="7407275" cy="668337"/>
            <a:chOff x="1252258" y="5045323"/>
            <a:chExt cx="7405967" cy="669007"/>
          </a:xfrm>
        </p:grpSpPr>
        <p:grpSp>
          <p:nvGrpSpPr>
            <p:cNvPr id="6171" name="组合 338"/>
            <p:cNvGrpSpPr/>
            <p:nvPr/>
          </p:nvGrpSpPr>
          <p:grpSpPr>
            <a:xfrm>
              <a:off x="2520950" y="5045323"/>
              <a:ext cx="6137275" cy="669007"/>
              <a:chOff x="2520950" y="4924673"/>
              <a:chExt cx="6137275" cy="789657"/>
            </a:xfrm>
          </p:grpSpPr>
          <p:sp>
            <p:nvSpPr>
              <p:cNvPr id="55" name="AutoShape 218"/>
              <p:cNvSpPr>
                <a:spLocks noChangeArrowheads="1"/>
              </p:cNvSpPr>
              <p:nvPr/>
            </p:nvSpPr>
            <p:spPr bwMode="auto">
              <a:xfrm>
                <a:off x="2720436" y="5393591"/>
                <a:ext cx="5807637" cy="320739"/>
              </a:xfrm>
              <a:prstGeom prst="roundRect">
                <a:avLst>
                  <a:gd name="adj" fmla="val 50000"/>
                </a:avLst>
              </a:prstGeom>
              <a:gradFill rotWithShape="1">
                <a:gsLst>
                  <a:gs pos="0">
                    <a:srgbClr val="000000">
                      <a:alpha val="50000"/>
                    </a:srgbClr>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nvGrpSpPr>
              <p:cNvPr id="6175" name="组合 342"/>
              <p:cNvGrpSpPr/>
              <p:nvPr/>
            </p:nvGrpSpPr>
            <p:grpSpPr>
              <a:xfrm>
                <a:off x="2520950" y="4924673"/>
                <a:ext cx="6137275" cy="664245"/>
                <a:chOff x="2520950" y="4868193"/>
                <a:chExt cx="6137275" cy="720725"/>
              </a:xfrm>
            </p:grpSpPr>
            <p:sp>
              <p:nvSpPr>
                <p:cNvPr id="57" name="AutoShape 181"/>
                <p:cNvSpPr>
                  <a:spLocks noChangeArrowheads="1"/>
                </p:cNvSpPr>
                <p:nvPr/>
              </p:nvSpPr>
              <p:spPr bwMode="auto">
                <a:xfrm>
                  <a:off x="2517272" y="4868193"/>
                  <a:ext cx="6140953" cy="720446"/>
                </a:xfrm>
                <a:prstGeom prst="roundRect">
                  <a:avLst>
                    <a:gd name="adj" fmla="val 50000"/>
                  </a:avLst>
                </a:prstGeom>
                <a:solidFill>
                  <a:srgbClr val="D5EBFF"/>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8" name="AutoShape 202"/>
                <p:cNvSpPr>
                  <a:spLocks noChangeArrowheads="1"/>
                </p:cNvSpPr>
                <p:nvPr/>
              </p:nvSpPr>
              <p:spPr bwMode="auto">
                <a:xfrm>
                  <a:off x="2761703" y="4984196"/>
                  <a:ext cx="5690183" cy="490473"/>
                </a:xfrm>
                <a:prstGeom prst="roundRect">
                  <a:avLst>
                    <a:gd name="adj" fmla="val 50000"/>
                  </a:avLst>
                </a:prstGeom>
                <a:solidFill>
                  <a:srgbClr val="FFFFFF">
                    <a:alpha val="45882"/>
                  </a:srgbClr>
                </a:solidFill>
                <a:ln w="19050" algn="ctr">
                  <a:solidFill>
                    <a:srgbClr val="FFFFFF"/>
                  </a:solidFill>
                  <a:round/>
                </a:ln>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1" lang="ko-KR" altLang="en-US"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sp>
          <p:nvSpPr>
            <p:cNvPr id="53" name="Line 188"/>
            <p:cNvSpPr>
              <a:spLocks noChangeShapeType="1"/>
            </p:cNvSpPr>
            <p:nvPr/>
          </p:nvSpPr>
          <p:spPr bwMode="auto">
            <a:xfrm flipH="1">
              <a:off x="1499864" y="5329770"/>
              <a:ext cx="1498335" cy="0"/>
            </a:xfrm>
            <a:prstGeom prst="line">
              <a:avLst/>
            </a:prstGeom>
            <a:noFill/>
            <a:ln w="31750" cap="rnd">
              <a:solidFill>
                <a:schemeClr val="bg1">
                  <a:lumMod val="50000"/>
                </a:schemeClr>
              </a:solidFill>
              <a:prstDash val="sysDot"/>
              <a:round/>
              <a:headEnd type="oval"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1"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sp>
          <p:nvSpPr>
            <p:cNvPr id="54" name="Oval 151"/>
            <p:cNvSpPr>
              <a:spLocks noChangeArrowheads="1"/>
            </p:cNvSpPr>
            <p:nvPr/>
          </p:nvSpPr>
          <p:spPr bwMode="auto">
            <a:xfrm>
              <a:off x="1252258" y="5064392"/>
              <a:ext cx="169832" cy="170032"/>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grpSp>
        <p:nvGrpSpPr>
          <p:cNvPr id="6166" name="组合 315"/>
          <p:cNvGrpSpPr/>
          <p:nvPr/>
        </p:nvGrpSpPr>
        <p:grpSpPr>
          <a:xfrm>
            <a:off x="1112838" y="5148263"/>
            <a:ext cx="635000" cy="638175"/>
            <a:chOff x="1190461" y="2772022"/>
            <a:chExt cx="635025" cy="637257"/>
          </a:xfrm>
        </p:grpSpPr>
        <p:sp>
          <p:nvSpPr>
            <p:cNvPr id="60" name="Oval 148"/>
            <p:cNvSpPr>
              <a:spLocks noChangeArrowheads="1"/>
            </p:cNvSpPr>
            <p:nvPr/>
          </p:nvSpPr>
          <p:spPr bwMode="auto">
            <a:xfrm>
              <a:off x="1190461" y="2772022"/>
              <a:ext cx="635025" cy="637257"/>
            </a:xfrm>
            <a:prstGeom prst="ellipse">
              <a:avLst/>
            </a:prstGeom>
            <a:gradFill flip="none" rotWithShape="1">
              <a:gsLst>
                <a:gs pos="0">
                  <a:srgbClr val="A3D3FF"/>
                </a:gs>
                <a:gs pos="100000">
                  <a:srgbClr val="B9E9FF"/>
                </a:gs>
              </a:gsLst>
              <a:lin ang="2700000" scaled="1"/>
              <a:tileRect/>
            </a:gradFill>
            <a:ln>
              <a:noFill/>
            </a:ln>
            <a:extLst>
              <a:ext uri="{91240B29-F687-4F45-9708-019B960494DF}">
                <a14:hiddenLine xmlns:a14="http://schemas.microsoft.com/office/drawing/2010/main" w="19050">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Gulim" pitchFamily="34" charset="-127"/>
                <a:cs typeface="+mn-cs"/>
              </a:endParaRPr>
            </a:p>
          </p:txBody>
        </p:sp>
        <p:sp>
          <p:nvSpPr>
            <p:cNvPr id="61" name="Oval 151"/>
            <p:cNvSpPr>
              <a:spLocks noChangeArrowheads="1"/>
            </p:cNvSpPr>
            <p:nvPr/>
          </p:nvSpPr>
          <p:spPr bwMode="auto">
            <a:xfrm>
              <a:off x="1412720" y="2791045"/>
              <a:ext cx="169869" cy="169618"/>
            </a:xfrm>
            <a:prstGeom prst="ellipse">
              <a:avLst/>
            </a:prstGeom>
            <a:gradFill rotWithShape="1">
              <a:gsLst>
                <a:gs pos="0">
                  <a:srgbClr val="FFFFFF">
                    <a:alpha val="50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1" lang="ko-KR" altLang="ko-KR" sz="18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Gulim" pitchFamily="34" charset="-127"/>
                <a:ea typeface="Gulim" pitchFamily="34" charset="-127"/>
                <a:cs typeface="+mn-cs"/>
              </a:endParaRPr>
            </a:p>
          </p:txBody>
        </p:sp>
      </p:grpSp>
      <p:sp>
        <p:nvSpPr>
          <p:cNvPr id="6167" name="TextBox 318"/>
          <p:cNvSpPr txBox="1"/>
          <p:nvPr/>
        </p:nvSpPr>
        <p:spPr>
          <a:xfrm>
            <a:off x="1055688" y="5297488"/>
            <a:ext cx="792162" cy="369887"/>
          </a:xfrm>
          <a:prstGeom prst="rect">
            <a:avLst/>
          </a:prstGeom>
          <a:noFill/>
          <a:ln w="9525">
            <a:noFill/>
          </a:ln>
        </p:spPr>
        <p:txBody>
          <a:bodyPr>
            <a:spAutoFit/>
          </a:bodyPr>
          <a:p>
            <a:r>
              <a:rPr lang="en-US" altLang="zh-CN" dirty="0">
                <a:latin typeface="Arial" panose="020B0604020202020204" pitchFamily="34" charset="0"/>
              </a:rPr>
              <a:t>1.2.2</a:t>
            </a:r>
            <a:endParaRPr lang="zh-CN" altLang="en-US" dirty="0">
              <a:latin typeface="Arial" panose="020B0604020202020204" pitchFamily="34" charset="0"/>
            </a:endParaRPr>
          </a:p>
        </p:txBody>
      </p:sp>
      <p:sp>
        <p:nvSpPr>
          <p:cNvPr id="6168" name="TextBox 321"/>
          <p:cNvSpPr txBox="1"/>
          <p:nvPr/>
        </p:nvSpPr>
        <p:spPr>
          <a:xfrm>
            <a:off x="3213100" y="5284788"/>
            <a:ext cx="3549650" cy="369887"/>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网页的展示平台</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浏览器</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
                                        </p:tgtEl>
                                      </p:cBhvr>
                                    </p:animEffect>
                                    <p:animScale>
                                      <p:cBhvr>
                                        <p:cTn id="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60325" y="3348038"/>
            <a:ext cx="8389938" cy="3556000"/>
            <a:chOff x="-158" y="3004934"/>
            <a:chExt cx="7347123" cy="3112841"/>
          </a:xfrm>
        </p:grpSpPr>
        <p:sp>
          <p:nvSpPr>
            <p:cNvPr id="8" name="矩形 7"/>
            <p:cNvSpPr/>
            <p:nvPr/>
          </p:nvSpPr>
          <p:spPr bwMode="auto">
            <a:xfrm>
              <a:off x="-158" y="4208381"/>
              <a:ext cx="7347123" cy="997777"/>
            </a:xfrm>
            <a:prstGeom prst="rect">
              <a:avLst/>
            </a:prstGeom>
            <a:gradFill>
              <a:gsLst>
                <a:gs pos="0">
                  <a:schemeClr val="bg1">
                    <a:alpha val="0"/>
                  </a:schemeClr>
                </a:gs>
                <a:gs pos="50000">
                  <a:srgbClr val="0070C0">
                    <a:alpha val="14000"/>
                  </a:srgbClr>
                </a:gs>
                <a:gs pos="100000">
                  <a:schemeClr val="bg1">
                    <a:alpha val="0"/>
                  </a:schemeClr>
                </a:gs>
              </a:gsLst>
              <a:lin ang="0" scaled="1"/>
            </a:gradFill>
            <a:ln w="2857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 name="Picture 7" descr="总结小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259" y="3004934"/>
              <a:ext cx="1917583" cy="311284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6"/>
            <p:cNvSpPr txBox="1"/>
            <p:nvPr/>
          </p:nvSpPr>
          <p:spPr>
            <a:xfrm>
              <a:off x="1611755" y="4494257"/>
              <a:ext cx="5506647" cy="595082"/>
            </a:xfrm>
            <a:prstGeom prst="rect">
              <a:avLst/>
            </a:prstGeom>
            <a:noFill/>
            <a:ln w="9525">
              <a:noFill/>
            </a:ln>
          </p:spPr>
          <p:txBody>
            <a:bodyPr>
              <a:spAutoFit/>
            </a:bodyPr>
            <a:p>
              <a:pPr algn="just" latinLnBrk="1">
                <a:lnSpc>
                  <a:spcPct val="125000"/>
                </a:lnSpc>
              </a:pPr>
              <a:r>
                <a:rPr lang="zh-CN" altLang="en-US" sz="1600" dirty="0">
                  <a:latin typeface="微软雅黑" panose="020B0503020204020204" pitchFamily="34" charset="-122"/>
                  <a:ea typeface="微软雅黑" panose="020B0503020204020204" pitchFamily="34" charset="-122"/>
                </a:rPr>
                <a:t>本章将从网页概述、网页制作入门以及常用的制作软件等几个方面详细讲解网页的基础知识。</a:t>
              </a:r>
              <a:endParaRPr lang="zh-CN" altLang="en-US" sz="1600" dirty="0">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bwMode="auto">
          <a:xfrm>
            <a:off x="1023938" y="1535113"/>
            <a:ext cx="7426325" cy="0"/>
          </a:xfrm>
          <a:prstGeom prst="line">
            <a:avLst/>
          </a:pr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4"/>
          <p:cNvSpPr/>
          <p:nvPr/>
        </p:nvSpPr>
        <p:spPr>
          <a:xfrm>
            <a:off x="1150938" y="1744663"/>
            <a:ext cx="4106862" cy="2633662"/>
          </a:xfrm>
          <a:prstGeom prst="rect">
            <a:avLst/>
          </a:prstGeom>
          <a:noFill/>
          <a:ln w="9525">
            <a:noFill/>
          </a:ln>
        </p:spPr>
        <p:txBody>
          <a:bodyPr>
            <a:spAutoFit/>
          </a:bodyPr>
          <a:p>
            <a:pPr algn="just" eaLnBrk="1">
              <a:lnSpc>
                <a:spcPct val="150000"/>
              </a:lnSpc>
            </a:pPr>
            <a:r>
              <a:rPr lang="zh-CN" altLang="en-US" sz="1600" dirty="0">
                <a:latin typeface="微软雅黑" panose="020B0503020204020204" pitchFamily="34" charset="-122"/>
                <a:ea typeface="微软雅黑" panose="020B0503020204020204" pitchFamily="34" charset="-122"/>
              </a:rPr>
              <a:t>近几年</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CSS3</a:t>
            </a:r>
            <a:r>
              <a:rPr lang="zh-CN" altLang="en-US" sz="1600" dirty="0">
                <a:latin typeface="微软雅黑" panose="020B0503020204020204" pitchFamily="34" charset="-122"/>
                <a:ea typeface="微软雅黑" panose="020B0503020204020204" pitchFamily="34" charset="-122"/>
              </a:rPr>
              <a:t>一直是互联网技术中最受关注的两个话题，然而</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CSS3</a:t>
            </a:r>
            <a:r>
              <a:rPr lang="zh-CN" altLang="en-US" sz="1600" dirty="0">
                <a:latin typeface="微软雅黑" panose="020B0503020204020204" pitchFamily="34" charset="-122"/>
                <a:ea typeface="微软雅黑" panose="020B0503020204020204" pitchFamily="34" charset="-122"/>
              </a:rPr>
              <a:t>究竟是什么？许多刚刚接触网页制作的初学者也没有一个基本的概念。因此在学习</a:t>
            </a:r>
            <a:r>
              <a:rPr lang="en-US" altLang="zh-CN" sz="1600" dirty="0">
                <a:latin typeface="微软雅黑" panose="020B0503020204020204" pitchFamily="34" charset="-122"/>
                <a:ea typeface="微软雅黑" panose="020B0503020204020204" pitchFamily="34" charset="-122"/>
              </a:rPr>
              <a:t>HTML5</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CSS3</a:t>
            </a:r>
            <a:r>
              <a:rPr lang="zh-CN" altLang="en-US" sz="1600" dirty="0">
                <a:latin typeface="微软雅黑" panose="020B0503020204020204" pitchFamily="34" charset="-122"/>
                <a:ea typeface="微软雅黑" panose="020B0503020204020204" pitchFamily="34" charset="-122"/>
              </a:rPr>
              <a:t>之前，首先需要了解一些与互联网相关的知识，这样有助于初学者理清思路，快速进入到后面章节的学习中。</a:t>
            </a:r>
            <a:endParaRPr lang="zh-CN" altLang="en-US" sz="1600" dirty="0">
              <a:latin typeface="微软雅黑" panose="020B0503020204020204" pitchFamily="34" charset="-122"/>
              <a:ea typeface="微软雅黑" panose="020B0503020204020204" pitchFamily="34" charset="-122"/>
            </a:endParaRPr>
          </a:p>
        </p:txBody>
      </p:sp>
      <p:pic>
        <p:nvPicPr>
          <p:cNvPr id="8199" name="Picture 7"/>
          <p:cNvPicPr>
            <a:picLocks noChangeAspect="1"/>
          </p:cNvPicPr>
          <p:nvPr/>
        </p:nvPicPr>
        <p:blipFill>
          <a:blip r:embed="rId2"/>
          <a:stretch>
            <a:fillRect/>
          </a:stretch>
        </p:blipFill>
        <p:spPr>
          <a:xfrm>
            <a:off x="5334000" y="1816100"/>
            <a:ext cx="3433763" cy="2527300"/>
          </a:xfrm>
          <a:prstGeom prst="rect">
            <a:avLst/>
          </a:prstGeom>
          <a:noFill/>
          <a:ln w="28575">
            <a:noFill/>
          </a:ln>
        </p:spPr>
      </p:pic>
      <p:sp>
        <p:nvSpPr>
          <p:cNvPr id="15" name="标题 1"/>
          <p:cNvSpPr/>
          <p:nvPr/>
        </p:nvSpPr>
        <p:spPr>
          <a:xfrm>
            <a:off x="1768475" y="179388"/>
            <a:ext cx="2290763" cy="765175"/>
          </a:xfrm>
          <a:prstGeom prst="rect">
            <a:avLst/>
          </a:prstGeom>
          <a:noFill/>
          <a:ln w="9525">
            <a:noFill/>
          </a:ln>
        </p:spPr>
        <p:txBody>
          <a:bodyPr anchor="ctr" anchorCtr="0"/>
          <a:p>
            <a:pPr marL="571500" indent="-571500" eaLnBrk="1" hangingPunct="1">
              <a:buFont typeface="Wingdings" panose="05000000000000000000" pitchFamily="2" charset="2"/>
            </a:pP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章节概要</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9"/>
                                        </p:tgtEl>
                                        <p:attrNameLst>
                                          <p:attrName>style.visibility</p:attrName>
                                        </p:attrNameLst>
                                      </p:cBhvr>
                                      <p:to>
                                        <p:strVal val="visible"/>
                                      </p:to>
                                    </p:set>
                                    <p:animEffect transition="in" filter="fade">
                                      <p:cBhvr>
                                        <p:cTn id="20" dur="500"/>
                                        <p:tgtEl>
                                          <p:spTgt spid="819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000000"/>
                                          </p:val>
                                        </p:tav>
                                        <p:tav tm="100000">
                                          <p:val>
                                            <p:strVal val="#ppt_w"/>
                                          </p:val>
                                        </p:tav>
                                      </p:tavLst>
                                    </p:anim>
                                    <p:anim calcmode="lin" valueType="num">
                                      <p:cBhvr>
                                        <p:cTn id="26" dur="500" fill="hold"/>
                                        <p:tgtEl>
                                          <p:spTgt spid="7"/>
                                        </p:tgtEl>
                                        <p:attrNameLst>
                                          <p:attrName>ppt_h</p:attrName>
                                        </p:attrNameLst>
                                      </p:cBhvr>
                                      <p:tavLst>
                                        <p:tav tm="0">
                                          <p:val>
                                            <p:fltVal val="0.00000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56945" y="1470660"/>
            <a:ext cx="7101840" cy="1753235"/>
          </a:xfrm>
          <a:prstGeom prst="rect">
            <a:avLst/>
          </a:prstGeom>
          <a:noFill/>
        </p:spPr>
        <p:txBody>
          <a:bodyPr wrap="square" rtlCol="0" anchor="t">
            <a:spAutoFit/>
          </a:bodyPr>
          <a:p>
            <a:r>
              <a:rPr lang="zh-CN" altLang="en-US"/>
              <a:t>HTML：超文本标记语言（英语：HyperText Markup Language，简称：HTML）是一种用于创建网页的标准标记语言。</a:t>
            </a:r>
            <a:endParaRPr lang="zh-CN" altLang="en-US"/>
          </a:p>
          <a:p>
            <a:endParaRPr lang="zh-CN" altLang="en-US"/>
          </a:p>
          <a:p>
            <a:r>
              <a:rPr lang="zh-CN" altLang="en-US"/>
              <a:t>CSS (Cascading Style Sheets，层叠样式表），是一种用来为结构化文档（如 HTML 文档或 XML 应用）添加样式（字体、间距和颜色等）的计算机语言，CSS 文件扩展名为 .css。</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p:nvPr/>
        </p:nvSpPr>
        <p:spPr>
          <a:xfrm>
            <a:off x="1751013" y="136525"/>
            <a:ext cx="5148262" cy="765175"/>
          </a:xfrm>
          <a:prstGeom prst="rect">
            <a:avLst/>
          </a:prstGeom>
          <a:noFill/>
          <a:ln w="9525">
            <a:noFill/>
          </a:ln>
        </p:spPr>
        <p:txBody>
          <a:bodyPr anchor="ctr" anchorCtr="0"/>
          <a:p>
            <a:pPr marL="571500" indent="-571500" eaLnBrk="1" hangingPunct="1">
              <a:buFont typeface="Wingdings" panose="05000000000000000000" pitchFamily="2" charset="2"/>
            </a:pPr>
            <a:r>
              <a:rPr lang="en-US" altLang="zh-CN"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1.1 </a:t>
            </a:r>
            <a:r>
              <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rPr>
              <a:t>网页概述</a:t>
            </a:r>
            <a:endParaRPr lang="zh-CN" altLang="en-US" sz="3600" b="1" dirty="0">
              <a:solidFill>
                <a:srgbClr val="1369B2"/>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 name="组合 6"/>
          <p:cNvGrpSpPr/>
          <p:nvPr/>
        </p:nvGrpSpPr>
        <p:grpSpPr>
          <a:xfrm>
            <a:off x="3240088" y="1447800"/>
            <a:ext cx="4970462" cy="3305175"/>
            <a:chOff x="3240351" y="1447412"/>
            <a:chExt cx="4970199" cy="3305867"/>
          </a:xfrm>
        </p:grpSpPr>
        <p:pic>
          <p:nvPicPr>
            <p:cNvPr id="9221" name="Picture 6"/>
            <p:cNvPicPr>
              <a:picLocks noChangeAspect="1"/>
            </p:cNvPicPr>
            <p:nvPr/>
          </p:nvPicPr>
          <p:blipFill>
            <a:blip r:embed="rId1"/>
            <a:stretch>
              <a:fillRect/>
            </a:stretch>
          </p:blipFill>
          <p:spPr>
            <a:xfrm>
              <a:off x="3240351" y="1447412"/>
              <a:ext cx="4970199" cy="3305867"/>
            </a:xfrm>
            <a:prstGeom prst="rect">
              <a:avLst/>
            </a:prstGeom>
            <a:solidFill>
              <a:srgbClr val="FFFFFF"/>
            </a:solidFill>
            <a:ln w="9525">
              <a:noFill/>
            </a:ln>
          </p:spPr>
        </p:pic>
        <p:sp>
          <p:nvSpPr>
            <p:cNvPr id="9222" name="Text Box 7"/>
            <p:cNvSpPr txBox="1"/>
            <p:nvPr/>
          </p:nvSpPr>
          <p:spPr>
            <a:xfrm>
              <a:off x="4031750" y="2076753"/>
              <a:ext cx="4043362" cy="791665"/>
            </a:xfrm>
            <a:prstGeom prst="rect">
              <a:avLst/>
            </a:prstGeom>
            <a:noFill/>
            <a:ln w="9525">
              <a:noFill/>
            </a:ln>
          </p:spPr>
          <p:txBody>
            <a:bodyPr>
              <a:spAutoFit/>
            </a:bodyPr>
            <a:p>
              <a:pPr eaLnBrk="1" hangingPunct="1">
                <a:lnSpc>
                  <a:spcPct val="125000"/>
                </a:lnSpc>
              </a:pPr>
              <a:r>
                <a:rPr lang="zh-CN" altLang="en-US" sz="4000" b="1" dirty="0">
                  <a:solidFill>
                    <a:schemeClr val="bg1"/>
                  </a:solidFill>
                  <a:latin typeface="微软雅黑" panose="020B0503020204020204" pitchFamily="34" charset="-122"/>
                  <a:ea typeface="微软雅黑" panose="020B0503020204020204" pitchFamily="34" charset="-122"/>
                </a:rPr>
                <a:t>什么是网页？</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pic>
        <p:nvPicPr>
          <p:cNvPr id="10" name="Picture 8" descr="问小人"/>
          <p:cNvPicPr>
            <a:picLocks noChangeAspect="1"/>
          </p:cNvPicPr>
          <p:nvPr/>
        </p:nvPicPr>
        <p:blipFill>
          <a:blip r:embed="rId2"/>
          <a:stretch>
            <a:fillRect/>
          </a:stretch>
        </p:blipFill>
        <p:spPr>
          <a:xfrm>
            <a:off x="1087438" y="3009900"/>
            <a:ext cx="3046412" cy="3148013"/>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51d5bed3-e114-4182-bee2-25c29830ccc4}"/>
  <p:tag name="TABLE_ENDDRAG_ORIGIN_RECT" val="547*189"/>
  <p:tag name="TABLE_ENDDRAG_RECT" val="91*198*547*189"/>
</p:tagLst>
</file>

<file path=ppt/tags/tag2.xml><?xml version="1.0" encoding="utf-8"?>
<p:tagLst xmlns:p="http://schemas.openxmlformats.org/presentationml/2006/main">
  <p:tag name="COMMONDATA" val="eyJoZGlkIjoiMjY0NTQ2ODBlNzcwZjgzMWNkNThlNGFmZjA5YWVmNTUifQ=="/>
  <p:tag name="KSO_WPP_MARK_KEY" val="04f06fca-133b-42a9-8027-de66cd67194d"/>
</p:tagLst>
</file>

<file path=ppt/theme/theme1.xml><?xml version="1.0" encoding="utf-8"?>
<a:theme xmlns:a="http://schemas.openxmlformats.org/drawingml/2006/main" name="默认设计模板">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28575" cap="flat" cmpd="sng" algn="ctr">
          <a:solidFill>
            <a:srgbClr val="00ACE6"/>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5179</Words>
  <Application>WPS 演示</Application>
  <PresentationFormat>全屏显示(4:3)</PresentationFormat>
  <Paragraphs>503</Paragraphs>
  <Slides>43</Slides>
  <Notes>0</Notes>
  <HiddenSlides>3</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2</vt:i4>
      </vt:variant>
      <vt:variant>
        <vt:lpstr>幻灯片标题</vt:lpstr>
      </vt:variant>
      <vt:variant>
        <vt:i4>43</vt:i4>
      </vt:variant>
    </vt:vector>
  </HeadingPairs>
  <TitlesOfParts>
    <vt:vector size="69" baseType="lpstr">
      <vt:lpstr>Arial</vt:lpstr>
      <vt:lpstr>宋体</vt:lpstr>
      <vt:lpstr>Wingdings</vt:lpstr>
      <vt:lpstr>微软雅黑</vt:lpstr>
      <vt:lpstr>Calibri Light</vt:lpstr>
      <vt:lpstr>Calibri</vt:lpstr>
      <vt:lpstr>Times New Roman</vt:lpstr>
      <vt:lpstr>Calibri</vt:lpstr>
      <vt:lpstr>黑体</vt:lpstr>
      <vt:lpstr>Cambria Math</vt:lpstr>
      <vt:lpstr>汉仪综艺体简</vt:lpstr>
      <vt:lpstr>Gulim</vt:lpstr>
      <vt:lpstr>Arial Black</vt:lpstr>
      <vt:lpstr>Arial Unicode MS</vt:lpstr>
      <vt:lpstr>PMingLiU</vt:lpstr>
      <vt:lpstr>Segoe Print</vt:lpstr>
      <vt:lpstr>Constantia</vt:lpstr>
      <vt:lpstr>Wingdings</vt:lpstr>
      <vt:lpstr>Times New Roman</vt:lpstr>
      <vt:lpstr>Arial</vt:lpstr>
      <vt:lpstr>MingLiU</vt:lpstr>
      <vt:lpstr>Malgun Gothic</vt:lpstr>
      <vt:lpstr>默认设计模板</vt:lpstr>
      <vt:lpstr>Office 主题</vt:lpstr>
      <vt:lpstr>Excel.Chart.8</vt:lpstr>
      <vt:lpstr>Visio.Drawing.11</vt:lpstr>
      <vt:lpstr> 网页设计与制作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2022年8月全球浏览器市场占比份额排名</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王哲</dc:creator>
  <cp:lastModifiedBy>娟</cp:lastModifiedBy>
  <cp:revision>356</cp:revision>
  <dcterms:created xsi:type="dcterms:W3CDTF">2013-01-25T01:44:00Z</dcterms:created>
  <dcterms:modified xsi:type="dcterms:W3CDTF">2022-11-12T13:07:33Z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7DCABB4ACF9B41139B3F71B9B0CDA813</vt:lpwstr>
  </property>
</Properties>
</file>