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398" r:id="rId3"/>
    <p:sldId id="343" r:id="rId4"/>
    <p:sldId id="344" r:id="rId5"/>
    <p:sldId id="1063" r:id="rId6"/>
    <p:sldId id="1251" r:id="rId7"/>
    <p:sldId id="1140" r:id="rId8"/>
    <p:sldId id="1253" r:id="rId9"/>
    <p:sldId id="1254" r:id="rId10"/>
    <p:sldId id="1255" r:id="rId11"/>
    <p:sldId id="1256" r:id="rId12"/>
    <p:sldId id="1257" r:id="rId13"/>
    <p:sldId id="1258" r:id="rId14"/>
    <p:sldId id="1103" r:id="rId15"/>
    <p:sldId id="1259" r:id="rId16"/>
    <p:sldId id="1260" r:id="rId17"/>
    <p:sldId id="1261" r:id="rId18"/>
    <p:sldId id="1262" r:id="rId19"/>
    <p:sldId id="1263" r:id="rId20"/>
    <p:sldId id="1264" r:id="rId21"/>
    <p:sldId id="1265" r:id="rId22"/>
    <p:sldId id="1266" r:id="rId23"/>
    <p:sldId id="1267" r:id="rId24"/>
    <p:sldId id="1268" r:id="rId25"/>
    <p:sldId id="1269" r:id="rId26"/>
    <p:sldId id="1270" r:id="rId27"/>
    <p:sldId id="1142" r:id="rId28"/>
    <p:sldId id="1271" r:id="rId29"/>
    <p:sldId id="1272" r:id="rId30"/>
    <p:sldId id="1273" r:id="rId31"/>
    <p:sldId id="1274" r:id="rId32"/>
    <p:sldId id="1275" r:id="rId33"/>
    <p:sldId id="1276" r:id="rId34"/>
    <p:sldId id="1143" r:id="rId35"/>
    <p:sldId id="1277" r:id="rId36"/>
    <p:sldId id="1278" r:id="rId37"/>
    <p:sldId id="1279" r:id="rId38"/>
    <p:sldId id="1280" r:id="rId39"/>
    <p:sldId id="1281" r:id="rId40"/>
    <p:sldId id="1282" r:id="rId41"/>
    <p:sldId id="1283" r:id="rId42"/>
    <p:sldId id="1284" r:id="rId43"/>
    <p:sldId id="1285" r:id="rId44"/>
    <p:sldId id="1286" r:id="rId45"/>
    <p:sldId id="1287" r:id="rId46"/>
    <p:sldId id="1288" r:id="rId47"/>
    <p:sldId id="1289" r:id="rId48"/>
    <p:sldId id="1290" r:id="rId49"/>
    <p:sldId id="1291" r:id="rId50"/>
    <p:sldId id="1292" r:id="rId51"/>
    <p:sldId id="1293" r:id="rId52"/>
    <p:sldId id="1294" r:id="rId53"/>
    <p:sldId id="1295" r:id="rId54"/>
    <p:sldId id="1296" r:id="rId55"/>
    <p:sldId id="1297" r:id="rId56"/>
    <p:sldId id="1104" r:id="rId57"/>
    <p:sldId id="1298" r:id="rId58"/>
    <p:sldId id="1299" r:id="rId59"/>
    <p:sldId id="1300" r:id="rId60"/>
    <p:sldId id="1301" r:id="rId61"/>
    <p:sldId id="1303" r:id="rId62"/>
    <p:sldId id="1302" r:id="rId63"/>
    <p:sldId id="1304" r:id="rId64"/>
    <p:sldId id="1305" r:id="rId65"/>
    <p:sldId id="1306" r:id="rId66"/>
    <p:sldId id="1064" r:id="rId67"/>
    <p:sldId id="1307" r:id="rId68"/>
    <p:sldId id="1308" r:id="rId69"/>
    <p:sldId id="1309" r:id="rId70"/>
    <p:sldId id="1310" r:id="rId71"/>
    <p:sldId id="1188" r:id="rId72"/>
    <p:sldId id="1311" r:id="rId73"/>
    <p:sldId id="1312" r:id="rId74"/>
    <p:sldId id="531" r:id="rId75"/>
    <p:sldId id="376" r:id="rId7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3A2"/>
    <a:srgbClr val="00B6EA"/>
    <a:srgbClr val="80CC00"/>
    <a:srgbClr val="EA7400"/>
    <a:srgbClr val="E9AC01"/>
    <a:srgbClr val="A654E7"/>
    <a:srgbClr val="43B3FF"/>
    <a:srgbClr val="136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9464" autoAdjust="0"/>
  </p:normalViewPr>
  <p:slideViewPr>
    <p:cSldViewPr snapToGrid="0">
      <p:cViewPr>
        <p:scale>
          <a:sx n="69" d="100"/>
          <a:sy n="69" d="100"/>
        </p:scale>
        <p:origin x="-522" y="-186"/>
      </p:cViewPr>
      <p:guideLst>
        <p:guide orient="horz" pos="2285"/>
        <p:guide pos="3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66" d="100"/>
        <a:sy n="2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kumimoji="1" sz="1200">
                <a:latin typeface="等线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latin typeface="等线" charset="0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4101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kumimoji="1" sz="1200">
                <a:latin typeface="等线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EBA1C1-F6DE-43AC-B5DC-D215EBA943E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398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7" name="幻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fld id="{D6240713-297C-43AE-A154-A68910D74F10}" type="slidenum">
              <a:rPr lang="zh-CN" altLang="en-US" sz="1200"/>
              <a:pPr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BA1C1-F6DE-43AC-B5DC-D215EBA943EA}" type="slidenum">
              <a:rPr lang="zh-CN" altLang="en-US" smtClean="0"/>
              <a:pPr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8047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BA1C1-F6DE-43AC-B5DC-D215EBA943EA}" type="slidenum">
              <a:rPr lang="zh-CN" altLang="en-US" smtClean="0"/>
              <a:pPr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804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BA1C1-F6DE-43AC-B5DC-D215EBA943EA}" type="slidenum">
              <a:rPr lang="zh-CN" altLang="en-US" smtClean="0"/>
              <a:pPr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8047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BA1C1-F6DE-43AC-B5DC-D215EBA943EA}" type="slidenum">
              <a:rPr lang="zh-CN" altLang="en-US" smtClean="0"/>
              <a:pPr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80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BA1C1-F6DE-43AC-B5DC-D215EBA943EA}" type="slidenum">
              <a:rPr lang="zh-CN" altLang="en-US" smtClean="0"/>
              <a:pPr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8047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BA1C1-F6DE-43AC-B5DC-D215EBA943EA}" type="slidenum">
              <a:rPr lang="zh-CN" altLang="en-US" smtClean="0"/>
              <a:pPr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8047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BA1C1-F6DE-43AC-B5DC-D215EBA943EA}" type="slidenum">
              <a:rPr lang="zh-CN" altLang="en-US" smtClean="0"/>
              <a:pPr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804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BA1C1-F6DE-43AC-B5DC-D215EBA943EA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180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96979"/>
            <a:ext cx="9144000" cy="1912983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1BAAD-B19D-48A9-903A-BBD4651EE38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00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8BA92-91F9-4943-95CD-73CA043A46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21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039BD-6FBA-4FAC-B1D8-9CBA8732FB0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06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F7901-FBD3-4D88-9678-B3C886E08DF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6C8EA-2F9A-4224-87F7-5D3B8798D2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07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8C4A2-8BD5-47E8-BB56-8DD038B5C20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0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F76BE-2C0A-4485-9C55-517893DFCC5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16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839CF-DB8B-4F87-BA1A-F418B43BA57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5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noProof="1">
                <a:solidFill>
                  <a:srgbClr val="898989"/>
                </a:solidFill>
                <a:latin typeface="等线" charset="-122"/>
                <a:ea typeface="等线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等线" charset="-122"/>
              </a:defRPr>
            </a:lvl1pPr>
          </a:lstStyle>
          <a:p>
            <a:fld id="{7A880C78-2D8A-47DB-8611-21125A065A15}" type="slidenum">
              <a:rPr lang="zh-CN" altLang="en-US"/>
              <a:pPr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矩形 1"/>
          <p:cNvSpPr>
            <a:spLocks noChangeArrowheads="1"/>
          </p:cNvSpPr>
          <p:nvPr/>
        </p:nvSpPr>
        <p:spPr bwMode="auto">
          <a:xfrm>
            <a:off x="871538" y="363538"/>
            <a:ext cx="892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✎ </a:t>
            </a:r>
            <a:endParaRPr lang="zh-CN" altLang="en-US" sz="360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64" r:id="rId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等线 Ligh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宋体" panose="02010600030101010101" pitchFamily="2" charset="-122"/>
          <a:cs typeface="等线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宋体" panose="02010600030101010101" pitchFamily="2" charset="-122"/>
          <a:cs typeface="等线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宋体" panose="02010600030101010101" pitchFamily="2" charset="-122"/>
          <a:cs typeface="等线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宋体" panose="02010600030101010101" pitchFamily="2" charset="-122"/>
          <a:cs typeface="等线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1"/>
          <p:cNvSpPr>
            <a:spLocks noGrp="1" noChangeArrowheads="1"/>
          </p:cNvSpPr>
          <p:nvPr>
            <p:ph type="ctrTitle"/>
          </p:nvPr>
        </p:nvSpPr>
        <p:spPr>
          <a:xfrm>
            <a:off x="1670050" y="1709738"/>
            <a:ext cx="9144000" cy="1912937"/>
          </a:xfrm>
        </p:spPr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章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mtClean="0"/>
              <a:t>文</a:t>
            </a:r>
            <a:r>
              <a:rPr lang="zh-CN" altLang="zh-CN" dirty="0"/>
              <a:t>本数据分析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2" name="矩形 15"/>
          <p:cNvSpPr>
            <a:spLocks noChangeArrowheads="1"/>
          </p:cNvSpPr>
          <p:nvPr/>
        </p:nvSpPr>
        <p:spPr bwMode="auto">
          <a:xfrm>
            <a:off x="5513388" y="4986338"/>
            <a:ext cx="25638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zh-CN" altLang="en-US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文</a:t>
            </a:r>
            <a:r>
              <a:rPr lang="zh-CN" altLang="en-US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本数据分析工具</a:t>
            </a:r>
            <a:endParaRPr lang="zh-CN" altLang="en-US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en-US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文本预处理</a:t>
            </a:r>
            <a:endParaRPr lang="zh-CN" altLang="en-US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en-US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文</a:t>
            </a:r>
            <a:r>
              <a:rPr lang="zh-CN" altLang="en-US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本情感分析</a:t>
            </a:r>
            <a:endParaRPr lang="zh-CN" altLang="en-US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123" name="矩形 2"/>
          <p:cNvSpPr>
            <a:spLocks noChangeArrowheads="1"/>
          </p:cNvSpPr>
          <p:nvPr/>
        </p:nvSpPr>
        <p:spPr bwMode="auto">
          <a:xfrm>
            <a:off x="8851900" y="4986338"/>
            <a:ext cx="1788391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en-US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文</a:t>
            </a:r>
            <a:r>
              <a:rPr lang="zh-CN" altLang="en-US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本相似度</a:t>
            </a:r>
            <a:endParaRPr lang="en-US" altLang="zh-CN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zh-CN" altLang="en-US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文</a:t>
            </a:r>
            <a:r>
              <a:rPr lang="zh-CN" altLang="en-US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本分类</a:t>
            </a:r>
            <a:endParaRPr lang="en-US" altLang="zh-CN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512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5038725"/>
            <a:ext cx="43053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NLTK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jieba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概述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GitHub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上有一段描述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Jieba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的句子：</a:t>
            </a: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1693142" y="2775842"/>
            <a:ext cx="8739332" cy="157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"Jieba" (Chinese for "to stutter") Chinese text segmentation: built to be the best Python Chinese word segmentation module.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54727" y="2590801"/>
            <a:ext cx="9351818" cy="2022764"/>
          </a:xfrm>
          <a:prstGeom prst="rect">
            <a:avLst/>
          </a:prstGeom>
          <a:noFill/>
          <a:ln w="28575">
            <a:solidFill>
              <a:srgbClr val="1353A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54727" y="4814593"/>
            <a:ext cx="9351818" cy="119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200" b="1" dirty="0">
                <a:latin typeface="宋体" pitchFamily="2" charset="-122"/>
              </a:rPr>
              <a:t>翻译</a:t>
            </a:r>
            <a:r>
              <a:rPr lang="zh-CN" altLang="zh-CN" sz="3200" b="1" dirty="0" smtClean="0">
                <a:latin typeface="宋体" pitchFamily="2" charset="-122"/>
              </a:rPr>
              <a:t>：</a:t>
            </a:r>
            <a:r>
              <a:rPr lang="en-US" altLang="zh-CN" sz="3200" b="1" dirty="0" smtClean="0">
                <a:latin typeface="宋体" pitchFamily="2" charset="-122"/>
              </a:rPr>
              <a:t>“</a:t>
            </a:r>
            <a:r>
              <a:rPr lang="en-US" altLang="zh-CN" sz="3200" b="1" dirty="0">
                <a:latin typeface="宋体" pitchFamily="2" charset="-122"/>
              </a:rPr>
              <a:t>Jieba”</a:t>
            </a:r>
            <a:r>
              <a:rPr lang="zh-CN" altLang="zh-CN" sz="3200" b="1" dirty="0">
                <a:latin typeface="宋体" pitchFamily="2" charset="-122"/>
              </a:rPr>
              <a:t>中文分词：最好的</a:t>
            </a:r>
            <a:r>
              <a:rPr lang="en-US" altLang="zh-CN" sz="3200" b="1" dirty="0">
                <a:latin typeface="宋体" pitchFamily="2" charset="-122"/>
              </a:rPr>
              <a:t> Python </a:t>
            </a:r>
            <a:r>
              <a:rPr lang="zh-CN" altLang="zh-CN" sz="3200" b="1" dirty="0">
                <a:latin typeface="宋体" pitchFamily="2" charset="-122"/>
              </a:rPr>
              <a:t>中文分词组件。</a:t>
            </a:r>
          </a:p>
        </p:txBody>
      </p:sp>
    </p:spTree>
    <p:extLst>
      <p:ext uri="{BB962C8B-B14F-4D97-AF65-F5344CB8AC3E}">
        <p14:creationId xmlns:p14="http://schemas.microsoft.com/office/powerpoint/2010/main" val="442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NLTK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jieba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概述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Jieba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库拥有以下一些特点：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917021" y="2635531"/>
            <a:ext cx="2999088" cy="1798117"/>
            <a:chOff x="2019" y="2963"/>
            <a:chExt cx="3493" cy="1236"/>
          </a:xfrm>
        </p:grpSpPr>
        <p:sp>
          <p:nvSpPr>
            <p:cNvPr id="9" name="文本框 5"/>
            <p:cNvSpPr txBox="1">
              <a:spLocks noChangeArrowheads="1"/>
            </p:cNvSpPr>
            <p:nvPr/>
          </p:nvSpPr>
          <p:spPr bwMode="auto">
            <a:xfrm>
              <a:off x="2557" y="3168"/>
              <a:ext cx="2643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9pPr>
            </a:lstStyle>
            <a:p>
              <a:r>
                <a:rPr lang="zh-CN" altLang="zh-CN" sz="3600" dirty="0">
                  <a:latin typeface="黑体" pitchFamily="49" charset="-122"/>
                  <a:ea typeface="黑体" pitchFamily="49" charset="-122"/>
                </a:rPr>
                <a:t>支持三种分词模式</a:t>
              </a:r>
              <a:endParaRPr lang="zh-CN" altLang="en-US" sz="36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019" y="2963"/>
              <a:ext cx="3493" cy="1236"/>
            </a:xfrm>
            <a:prstGeom prst="rect">
              <a:avLst/>
            </a:prstGeom>
            <a:noFill/>
            <a:ln w="38100">
              <a:solidFill>
                <a:srgbClr val="1353A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noProof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8302729" y="2635532"/>
            <a:ext cx="2999088" cy="1798117"/>
            <a:chOff x="2019" y="2963"/>
            <a:chExt cx="3493" cy="1236"/>
          </a:xfrm>
        </p:grpSpPr>
        <p:sp>
          <p:nvSpPr>
            <p:cNvPr id="12" name="文本框 5"/>
            <p:cNvSpPr txBox="1">
              <a:spLocks noChangeArrowheads="1"/>
            </p:cNvSpPr>
            <p:nvPr/>
          </p:nvSpPr>
          <p:spPr bwMode="auto">
            <a:xfrm>
              <a:off x="2557" y="3168"/>
              <a:ext cx="2643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9pPr>
            </a:lstStyle>
            <a:p>
              <a:r>
                <a:rPr lang="zh-CN" altLang="zh-CN" sz="3600" dirty="0" smtClean="0">
                  <a:latin typeface="黑体" pitchFamily="49" charset="-122"/>
                  <a:ea typeface="黑体" pitchFamily="49" charset="-122"/>
                </a:rPr>
                <a:t>支持</a:t>
              </a:r>
              <a:r>
                <a:rPr lang="zh-CN" altLang="en-US" sz="3600" dirty="0" smtClean="0">
                  <a:latin typeface="黑体" pitchFamily="49" charset="-122"/>
                  <a:ea typeface="黑体" pitchFamily="49" charset="-122"/>
                </a:rPr>
                <a:t>自定义词典</a:t>
              </a:r>
              <a:endParaRPr lang="zh-CN" altLang="en-US" sz="36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019" y="2963"/>
              <a:ext cx="3493" cy="1236"/>
            </a:xfrm>
            <a:prstGeom prst="rect">
              <a:avLst/>
            </a:prstGeom>
            <a:noFill/>
            <a:ln w="38100">
              <a:solidFill>
                <a:srgbClr val="1353A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noProof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4520438" y="2635532"/>
            <a:ext cx="2999088" cy="1798117"/>
            <a:chOff x="2019" y="2963"/>
            <a:chExt cx="3493" cy="1236"/>
          </a:xfrm>
        </p:grpSpPr>
        <p:sp>
          <p:nvSpPr>
            <p:cNvPr id="16" name="文本框 5"/>
            <p:cNvSpPr txBox="1">
              <a:spLocks noChangeArrowheads="1"/>
            </p:cNvSpPr>
            <p:nvPr/>
          </p:nvSpPr>
          <p:spPr bwMode="auto">
            <a:xfrm>
              <a:off x="2557" y="3168"/>
              <a:ext cx="2643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9pPr>
            </a:lstStyle>
            <a:p>
              <a:r>
                <a:rPr lang="zh-CN" altLang="zh-CN" sz="3600" dirty="0" smtClean="0">
                  <a:latin typeface="黑体" pitchFamily="49" charset="-122"/>
                  <a:ea typeface="黑体" pitchFamily="49" charset="-122"/>
                </a:rPr>
                <a:t>支</a:t>
              </a:r>
              <a:r>
                <a:rPr lang="zh-CN" altLang="zh-CN" sz="3600" dirty="0">
                  <a:latin typeface="黑体" pitchFamily="49" charset="-122"/>
                  <a:ea typeface="黑体" pitchFamily="49" charset="-122"/>
                </a:rPr>
                <a:t>持繁体分</a:t>
              </a:r>
              <a:r>
                <a:rPr lang="zh-CN" altLang="zh-CN" sz="3600" dirty="0" smtClean="0">
                  <a:latin typeface="黑体" pitchFamily="49" charset="-122"/>
                  <a:ea typeface="黑体" pitchFamily="49" charset="-122"/>
                </a:rPr>
                <a:t>词</a:t>
              </a:r>
              <a:endParaRPr lang="zh-CN" altLang="en-US" sz="36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019" y="2963"/>
              <a:ext cx="3493" cy="1236"/>
            </a:xfrm>
            <a:prstGeom prst="rect">
              <a:avLst/>
            </a:prstGeom>
            <a:noFill/>
            <a:ln w="38100">
              <a:solidFill>
                <a:srgbClr val="1353A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noProof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2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NLTK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jieba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概述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Jieba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库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支持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以下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三种分词模式：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141413" y="2671762"/>
            <a:ext cx="3059112" cy="2535238"/>
            <a:chOff x="1141413" y="3357562"/>
            <a:chExt cx="3059112" cy="2535238"/>
          </a:xfrm>
        </p:grpSpPr>
        <p:sp>
          <p:nvSpPr>
            <p:cNvPr id="18" name="矩形 17"/>
            <p:cNvSpPr/>
            <p:nvPr/>
          </p:nvSpPr>
          <p:spPr>
            <a:xfrm>
              <a:off x="1141413" y="3357562"/>
              <a:ext cx="3059112" cy="215423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492250" y="5207000"/>
              <a:ext cx="2336800" cy="685800"/>
            </a:xfrm>
            <a:prstGeom prst="rect">
              <a:avLst/>
            </a:prstGeom>
            <a:solidFill>
              <a:srgbClr val="1353A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5pPr>
            </a:lstStyle>
            <a:p>
              <a:pPr algn="ctr">
                <a:defRPr/>
              </a:pPr>
              <a:r>
                <a:rPr lang="zh-CN" altLang="en-US" sz="2800" b="1" noProof="1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精确模式</a:t>
              </a:r>
              <a:endParaRPr lang="zh-CN" altLang="en-US" sz="2800" b="1" noProof="1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0" name="矩形 2"/>
            <p:cNvSpPr>
              <a:spLocks noChangeArrowheads="1"/>
            </p:cNvSpPr>
            <p:nvPr/>
          </p:nvSpPr>
          <p:spPr bwMode="auto">
            <a:xfrm>
              <a:off x="1349375" y="3629804"/>
              <a:ext cx="2643187" cy="1468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2600" dirty="0" smtClean="0">
                  <a:latin typeface="宋体" pitchFamily="2" charset="-122"/>
                </a:rPr>
                <a:t>试</a:t>
              </a:r>
              <a:r>
                <a:rPr lang="zh-CN" altLang="zh-CN" sz="2600" dirty="0">
                  <a:latin typeface="宋体" pitchFamily="2" charset="-122"/>
                </a:rPr>
                <a:t>图将句子最精确地切开，适合文本分析</a:t>
              </a:r>
              <a:r>
                <a:rPr lang="zh-CN" altLang="zh-CN" sz="2600" dirty="0" smtClean="0">
                  <a:latin typeface="宋体" pitchFamily="2" charset="-122"/>
                </a:rPr>
                <a:t>。</a:t>
              </a:r>
              <a:endParaRPr lang="zh-CN" altLang="en-US" sz="2600" dirty="0">
                <a:latin typeface="宋体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38674" y="2671762"/>
            <a:ext cx="3059112" cy="2535238"/>
            <a:chOff x="4427538" y="3357562"/>
            <a:chExt cx="3059112" cy="2535238"/>
          </a:xfrm>
        </p:grpSpPr>
        <p:sp>
          <p:nvSpPr>
            <p:cNvPr id="22" name="矩形 21"/>
            <p:cNvSpPr/>
            <p:nvPr/>
          </p:nvSpPr>
          <p:spPr>
            <a:xfrm>
              <a:off x="4427538" y="3357562"/>
              <a:ext cx="3059112" cy="215423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4778375" y="5207000"/>
              <a:ext cx="2336800" cy="685800"/>
            </a:xfrm>
            <a:prstGeom prst="rect">
              <a:avLst/>
            </a:prstGeom>
            <a:solidFill>
              <a:srgbClr val="1353A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5pPr>
            </a:lstStyle>
            <a:p>
              <a:pPr algn="ctr">
                <a:defRPr/>
              </a:pPr>
              <a:r>
                <a:rPr lang="zh-CN" altLang="en-US" sz="2800" b="1" noProof="1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全模</a:t>
              </a:r>
              <a:r>
                <a:rPr lang="zh-CN" altLang="en-US" sz="2800" b="1" noProof="1">
                  <a:solidFill>
                    <a:srgbClr val="FFFFFF"/>
                  </a:solidFill>
                  <a:latin typeface="宋体" panose="02010600030101010101" pitchFamily="2" charset="-122"/>
                </a:rPr>
                <a:t>式</a:t>
              </a:r>
            </a:p>
          </p:txBody>
        </p:sp>
        <p:sp>
          <p:nvSpPr>
            <p:cNvPr id="24" name="矩形 2"/>
            <p:cNvSpPr>
              <a:spLocks noChangeArrowheads="1"/>
            </p:cNvSpPr>
            <p:nvPr/>
          </p:nvSpPr>
          <p:spPr bwMode="auto">
            <a:xfrm>
              <a:off x="4427538" y="3378256"/>
              <a:ext cx="3059112" cy="1865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dirty="0">
                  <a:latin typeface="宋体" pitchFamily="2" charset="-122"/>
                </a:rPr>
                <a:t>把句子中所</a:t>
              </a:r>
              <a:r>
                <a:rPr lang="zh-CN" altLang="zh-CN" dirty="0" smtClean="0">
                  <a:latin typeface="宋体" pitchFamily="2" charset="-122"/>
                </a:rPr>
                <a:t>有可</a:t>
              </a:r>
              <a:r>
                <a:rPr lang="zh-CN" altLang="zh-CN" dirty="0">
                  <a:latin typeface="宋体" pitchFamily="2" charset="-122"/>
                </a:rPr>
                <a:t>以成词的词语都扫描出来</a:t>
              </a:r>
              <a:r>
                <a:rPr lang="en-US" altLang="zh-CN" dirty="0">
                  <a:latin typeface="宋体" pitchFamily="2" charset="-122"/>
                </a:rPr>
                <a:t>, </a:t>
              </a:r>
              <a:r>
                <a:rPr lang="zh-CN" altLang="zh-CN" dirty="0">
                  <a:latin typeface="宋体" pitchFamily="2" charset="-122"/>
                </a:rPr>
                <a:t>速度非常快，但是不能解决歧义。</a:t>
              </a:r>
              <a:endParaRPr lang="zh-CN" altLang="en-US" dirty="0">
                <a:latin typeface="宋体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135934" y="2671762"/>
            <a:ext cx="3059112" cy="2535238"/>
            <a:chOff x="7899401" y="3357562"/>
            <a:chExt cx="3059112" cy="2535238"/>
          </a:xfrm>
        </p:grpSpPr>
        <p:sp>
          <p:nvSpPr>
            <p:cNvPr id="26" name="矩形 25"/>
            <p:cNvSpPr/>
            <p:nvPr/>
          </p:nvSpPr>
          <p:spPr>
            <a:xfrm>
              <a:off x="7899401" y="3357562"/>
              <a:ext cx="3059112" cy="215423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8250238" y="5207000"/>
              <a:ext cx="2336800" cy="685800"/>
            </a:xfrm>
            <a:prstGeom prst="rect">
              <a:avLst/>
            </a:prstGeom>
            <a:solidFill>
              <a:srgbClr val="1353A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5pPr>
            </a:lstStyle>
            <a:p>
              <a:pPr algn="ctr">
                <a:defRPr/>
              </a:pPr>
              <a:r>
                <a:rPr lang="zh-CN" altLang="en-US" sz="2800" b="1" noProof="1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搜索引擎模</a:t>
              </a:r>
              <a:r>
                <a:rPr lang="zh-CN" altLang="en-US" sz="2800" b="1" noProof="1">
                  <a:solidFill>
                    <a:srgbClr val="FFFFFF"/>
                  </a:solidFill>
                  <a:latin typeface="宋体" panose="02010600030101010101" pitchFamily="2" charset="-122"/>
                </a:rPr>
                <a:t>式</a:t>
              </a:r>
            </a:p>
          </p:txBody>
        </p:sp>
        <p:sp>
          <p:nvSpPr>
            <p:cNvPr id="28" name="矩形 2"/>
            <p:cNvSpPr>
              <a:spLocks noChangeArrowheads="1"/>
            </p:cNvSpPr>
            <p:nvPr/>
          </p:nvSpPr>
          <p:spPr bwMode="auto">
            <a:xfrm>
              <a:off x="7899401" y="3380016"/>
              <a:ext cx="3059112" cy="1865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dirty="0">
                  <a:latin typeface="宋体" pitchFamily="2" charset="-122"/>
                </a:rPr>
                <a:t>在精确模式的基础上，对长词再次切分，提高召回率，适合用于搜索引擎分词。</a:t>
              </a:r>
              <a:endParaRPr lang="zh-CN" altLang="en-US" dirty="0">
                <a:latin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5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5"/>
          <a:stretch>
            <a:fillRect/>
          </a:stretch>
        </p:blipFill>
        <p:spPr bwMode="auto">
          <a:xfrm flipH="1">
            <a:off x="1121510" y="3861156"/>
            <a:ext cx="3108315" cy="257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NLTK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jieba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概述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文本框 2"/>
          <p:cNvSpPr txBox="1">
            <a:spLocks noChangeArrowheads="1"/>
          </p:cNvSpPr>
          <p:nvPr/>
        </p:nvSpPr>
        <p:spPr bwMode="auto">
          <a:xfrm>
            <a:off x="4181186" y="2484814"/>
            <a:ext cx="594504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大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家可以参考</a:t>
            </a:r>
            <a:r>
              <a:rPr lang="en-US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https://github.com/fxsjy/jieba</a:t>
            </a:r>
            <a:r>
              <a:rPr lang="zh-CN" altLang="zh-CN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网址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进行全面学习。后期在使用到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jieba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库的某些功能时，会再另行单独介绍。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30361" y="1940792"/>
            <a:ext cx="6446694" cy="3642590"/>
          </a:xfrm>
          <a:prstGeom prst="rect">
            <a:avLst/>
          </a:prstGeom>
          <a:noFill/>
          <a:ln w="38100">
            <a:solidFill>
              <a:srgbClr val="1353A2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buFontTx/>
              <a:buNone/>
              <a:defRPr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93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安装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NLTK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和下载语料库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588963" y="1339850"/>
            <a:ext cx="11002962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要想使用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NLTK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库处理自然语言，前提是需要先安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装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，具有包含以下两种方式：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56510" y="3443131"/>
            <a:ext cx="8534399" cy="1786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在终端使用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pip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命令直接安装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在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Jupyter Notebook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中直接用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import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导入使用，无需再另行安装。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安装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NLTK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和下载语料库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588963" y="1339850"/>
            <a:ext cx="11002962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第一种方式举例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打开终端键入如下命令安装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NLTK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库：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3776518" y="3585731"/>
            <a:ext cx="4423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&gt;&gt;&gt; pip install -U nltk</a:t>
            </a:r>
            <a:endParaRPr lang="zh-CN" altLang="zh-CN" sz="36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37164" y="3384118"/>
            <a:ext cx="6012872" cy="10477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安装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NLTK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和下载语料库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588963" y="1339850"/>
            <a:ext cx="11002962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安装完以后，在终端中启动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Python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，然后键入如下命令测试是否安装成功：</a:t>
            </a:r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4189440" y="3585731"/>
            <a:ext cx="32200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&gt;&gt;&gt; import nltk</a:t>
            </a:r>
            <a:endParaRPr lang="zh-CN" altLang="zh-CN" sz="36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37164" y="3384118"/>
            <a:ext cx="6012872" cy="10477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23244" y="4752662"/>
            <a:ext cx="8534399" cy="119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按下回车键，如果程序中没有提示任何错误的信息，则表示成功安装，否则表示安装失败。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39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安装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NLTK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和下载语料库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588963" y="1339850"/>
            <a:ext cx="11002962" cy="24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NLTK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库中附带了许多语料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库、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玩具语法、训练模型等，完整的信息发布在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http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//</a:t>
            </a:r>
          </a:p>
          <a:p>
            <a:pPr>
              <a:lnSpc>
                <a:spcPct val="120000"/>
              </a:lnSpc>
            </a:pP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nltk.org/nltk_data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网上。</a:t>
            </a:r>
          </a:p>
        </p:txBody>
      </p:sp>
    </p:spTree>
    <p:extLst>
      <p:ext uri="{BB962C8B-B14F-4D97-AF65-F5344CB8AC3E}">
        <p14:creationId xmlns:p14="http://schemas.microsoft.com/office/powerpoint/2010/main" val="39551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安装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NLTK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和下载语料库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588963" y="1339850"/>
            <a:ext cx="11002962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如果希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望安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装单独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的数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据包，或者是下载全部的数据包，则需要在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Jupyter Notebook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（或者管理员账户）中执行以下操作：</a:t>
            </a:r>
          </a:p>
        </p:txBody>
      </p:sp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2303909" y="4250749"/>
            <a:ext cx="75453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nltk.download()    # </a:t>
            </a:r>
            <a:r>
              <a:rPr lang="zh-CN" altLang="zh-CN" sz="36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打开</a:t>
            </a:r>
            <a:r>
              <a:rPr lang="en-US" altLang="zh-CN" sz="36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NLTK</a:t>
            </a:r>
            <a:r>
              <a:rPr lang="zh-CN" altLang="zh-CN" sz="36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下载器</a:t>
            </a:r>
            <a:endParaRPr lang="zh-CN" altLang="zh-CN" sz="36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29280" y="4049136"/>
            <a:ext cx="8922327" cy="10477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7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安装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NLTK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和下载语料库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588963" y="1339850"/>
            <a:ext cx="11002962" cy="8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这时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打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开了一个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NLTK Downloader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窗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口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3368423" y="2279375"/>
            <a:ext cx="5444042" cy="424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9"/>
          <p:cNvGrpSpPr>
            <a:grpSpLocks/>
          </p:cNvGrpSpPr>
          <p:nvPr/>
        </p:nvGrpSpPr>
        <p:grpSpPr bwMode="auto">
          <a:xfrm>
            <a:off x="3246438" y="1743075"/>
            <a:ext cx="5407025" cy="3732213"/>
            <a:chOff x="1809684" y="1771915"/>
            <a:chExt cx="5633372" cy="3890359"/>
          </a:xfrm>
        </p:grpSpPr>
        <p:sp>
          <p:nvSpPr>
            <p:cNvPr id="7170" name="弧形 80"/>
            <p:cNvSpPr>
              <a:spLocks noChangeArrowheads="1"/>
            </p:cNvSpPr>
            <p:nvPr/>
          </p:nvSpPr>
          <p:spPr bwMode="auto">
            <a:xfrm rot="5400000">
              <a:off x="3976662" y="3085273"/>
              <a:ext cx="1313885" cy="1314895"/>
            </a:xfrm>
            <a:custGeom>
              <a:avLst/>
              <a:gdLst>
                <a:gd name="T0" fmla="*/ 660347 w 1313885"/>
                <a:gd name="T1" fmla="*/ 1314886 h 1314895"/>
                <a:gd name="T2" fmla="*/ 50918 w 1313885"/>
                <a:gd name="T3" fmla="*/ 911233 h 1314895"/>
                <a:gd name="T4" fmla="*/ 191035 w 1313885"/>
                <a:gd name="T5" fmla="*/ 193946 h 1314895"/>
                <a:gd name="T6" fmla="*/ 907723 w 1313885"/>
                <a:gd name="T7" fmla="*/ 49788 h 1314895"/>
                <a:gd name="T8" fmla="*/ 1313886 w 1313885"/>
                <a:gd name="T9" fmla="*/ 657448 h 1314895"/>
                <a:gd name="T10" fmla="*/ 656943 w 1313885"/>
                <a:gd name="T11" fmla="*/ 657448 h 1314895"/>
                <a:gd name="T12" fmla="*/ 660347 w 1313885"/>
                <a:gd name="T13" fmla="*/ 1314886 h 1314895"/>
                <a:gd name="T14" fmla="*/ 660347 w 1313885"/>
                <a:gd name="T15" fmla="*/ 1314886 h 1314895"/>
                <a:gd name="T16" fmla="*/ 50918 w 1313885"/>
                <a:gd name="T17" fmla="*/ 911233 h 1314895"/>
                <a:gd name="T18" fmla="*/ 191035 w 1313885"/>
                <a:gd name="T19" fmla="*/ 193946 h 1314895"/>
                <a:gd name="T20" fmla="*/ 907723 w 1313885"/>
                <a:gd name="T21" fmla="*/ 49788 h 1314895"/>
                <a:gd name="T22" fmla="*/ 1313886 w 1313885"/>
                <a:gd name="T23" fmla="*/ 657448 h 1314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3885" h="1314895" stroke="0">
                  <a:moveTo>
                    <a:pt x="660347" y="1314886"/>
                  </a:moveTo>
                  <a:cubicBezTo>
                    <a:pt x="394266" y="1316266"/>
                    <a:pt x="153631" y="1156882"/>
                    <a:pt x="50918" y="911233"/>
                  </a:cubicBezTo>
                  <a:cubicBezTo>
                    <a:pt x="-51709" y="665790"/>
                    <a:pt x="3602" y="382641"/>
                    <a:pt x="191035" y="193946"/>
                  </a:cubicBezTo>
                  <a:cubicBezTo>
                    <a:pt x="378689" y="5028"/>
                    <a:pt x="661705" y="-51899"/>
                    <a:pt x="907723" y="49788"/>
                  </a:cubicBezTo>
                  <a:cubicBezTo>
                    <a:pt x="1153536" y="151390"/>
                    <a:pt x="1313886" y="391290"/>
                    <a:pt x="1313886" y="657448"/>
                  </a:cubicBezTo>
                  <a:lnTo>
                    <a:pt x="656943" y="657448"/>
                  </a:lnTo>
                  <a:cubicBezTo>
                    <a:pt x="658078" y="876594"/>
                    <a:pt x="659212" y="1095740"/>
                    <a:pt x="660347" y="1314886"/>
                  </a:cubicBezTo>
                  <a:close/>
                </a:path>
                <a:path w="1313885" h="1314895" fill="none">
                  <a:moveTo>
                    <a:pt x="660347" y="1314886"/>
                  </a:moveTo>
                  <a:cubicBezTo>
                    <a:pt x="394266" y="1316266"/>
                    <a:pt x="153631" y="1156882"/>
                    <a:pt x="50918" y="911233"/>
                  </a:cubicBezTo>
                  <a:cubicBezTo>
                    <a:pt x="-51709" y="665790"/>
                    <a:pt x="3602" y="382641"/>
                    <a:pt x="191035" y="193946"/>
                  </a:cubicBezTo>
                  <a:cubicBezTo>
                    <a:pt x="378689" y="5028"/>
                    <a:pt x="661705" y="-51899"/>
                    <a:pt x="907723" y="49788"/>
                  </a:cubicBezTo>
                  <a:cubicBezTo>
                    <a:pt x="1153536" y="151390"/>
                    <a:pt x="1313886" y="391290"/>
                    <a:pt x="1313886" y="657448"/>
                  </a:cubicBezTo>
                </a:path>
              </a:pathLst>
            </a:custGeom>
            <a:noFill/>
            <a:ln w="57150">
              <a:solidFill>
                <a:srgbClr val="D5F4FF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1" name="弧形 81"/>
            <p:cNvSpPr>
              <a:spLocks noChangeArrowheads="1"/>
            </p:cNvSpPr>
            <p:nvPr/>
          </p:nvSpPr>
          <p:spPr bwMode="auto">
            <a:xfrm>
              <a:off x="4091957" y="3203290"/>
              <a:ext cx="1083341" cy="1083872"/>
            </a:xfrm>
            <a:custGeom>
              <a:avLst/>
              <a:gdLst>
                <a:gd name="T0" fmla="*/ 31 w 1083341"/>
                <a:gd name="T1" fmla="*/ 547729 h 1083872"/>
                <a:gd name="T2" fmla="*/ 267398 w 1083341"/>
                <a:gd name="T3" fmla="*/ 74608 h 1083872"/>
                <a:gd name="T4" fmla="*/ 810932 w 1083341"/>
                <a:gd name="T5" fmla="*/ 71700 h 1083872"/>
                <a:gd name="T6" fmla="*/ 1083342 w 1083341"/>
                <a:gd name="T7" fmla="*/ 541937 h 1083872"/>
                <a:gd name="T8" fmla="*/ 541671 w 1083341"/>
                <a:gd name="T9" fmla="*/ 541936 h 1083872"/>
                <a:gd name="T10" fmla="*/ 31 w 1083341"/>
                <a:gd name="T11" fmla="*/ 547729 h 1083872"/>
                <a:gd name="T12" fmla="*/ 31 w 1083341"/>
                <a:gd name="T13" fmla="*/ 547729 h 1083872"/>
                <a:gd name="T14" fmla="*/ 267398 w 1083341"/>
                <a:gd name="T15" fmla="*/ 74608 h 1083872"/>
                <a:gd name="T16" fmla="*/ 810932 w 1083341"/>
                <a:gd name="T17" fmla="*/ 71700 h 1083872"/>
                <a:gd name="T18" fmla="*/ 1083342 w 1083341"/>
                <a:gd name="T19" fmla="*/ 541937 h 1083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3341" h="1083872" stroke="0">
                  <a:moveTo>
                    <a:pt x="31" y="547729"/>
                  </a:moveTo>
                  <a:cubicBezTo>
                    <a:pt x="-2044" y="353477"/>
                    <a:pt x="99961" y="172973"/>
                    <a:pt x="267398" y="74608"/>
                  </a:cubicBezTo>
                  <a:cubicBezTo>
                    <a:pt x="434942" y="-23819"/>
                    <a:pt x="642344" y="-24929"/>
                    <a:pt x="810932" y="71700"/>
                  </a:cubicBezTo>
                  <a:cubicBezTo>
                    <a:pt x="979412" y="168267"/>
                    <a:pt x="1083342" y="347672"/>
                    <a:pt x="1083342" y="541937"/>
                  </a:cubicBezTo>
                  <a:lnTo>
                    <a:pt x="541671" y="541936"/>
                  </a:lnTo>
                  <a:lnTo>
                    <a:pt x="31" y="547729"/>
                  </a:lnTo>
                  <a:close/>
                </a:path>
                <a:path w="1083341" h="1083872" fill="none">
                  <a:moveTo>
                    <a:pt x="31" y="547729"/>
                  </a:moveTo>
                  <a:cubicBezTo>
                    <a:pt x="-2044" y="353477"/>
                    <a:pt x="99961" y="172973"/>
                    <a:pt x="267398" y="74608"/>
                  </a:cubicBezTo>
                  <a:cubicBezTo>
                    <a:pt x="434942" y="-23819"/>
                    <a:pt x="642344" y="-24929"/>
                    <a:pt x="810932" y="71700"/>
                  </a:cubicBezTo>
                  <a:cubicBezTo>
                    <a:pt x="979412" y="168267"/>
                    <a:pt x="1083342" y="347672"/>
                    <a:pt x="1083342" y="541937"/>
                  </a:cubicBezTo>
                </a:path>
              </a:pathLst>
            </a:custGeom>
            <a:noFill/>
            <a:ln w="57150">
              <a:solidFill>
                <a:srgbClr val="D5F4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2" name="弧形 82"/>
            <p:cNvSpPr>
              <a:spLocks noChangeArrowheads="1"/>
            </p:cNvSpPr>
            <p:nvPr/>
          </p:nvSpPr>
          <p:spPr bwMode="auto">
            <a:xfrm rot="-5400000">
              <a:off x="4171955" y="3346629"/>
              <a:ext cx="898538" cy="823670"/>
            </a:xfrm>
            <a:custGeom>
              <a:avLst/>
              <a:gdLst>
                <a:gd name="T0" fmla="*/ 455476 w 898538"/>
                <a:gd name="T1" fmla="*/ 39 h 823670"/>
                <a:gd name="T2" fmla="*/ 898538 w 898538"/>
                <a:gd name="T3" fmla="*/ 411835 h 823670"/>
                <a:gd name="T4" fmla="*/ 449269 w 898538"/>
                <a:gd name="T5" fmla="*/ 411835 h 823670"/>
                <a:gd name="T6" fmla="*/ 455476 w 898538"/>
                <a:gd name="T7" fmla="*/ 39 h 823670"/>
                <a:gd name="T8" fmla="*/ 455476 w 898538"/>
                <a:gd name="T9" fmla="*/ 39 h 823670"/>
                <a:gd name="T10" fmla="*/ 898538 w 898538"/>
                <a:gd name="T11" fmla="*/ 411835 h 82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8538" h="823670" stroke="0">
                  <a:moveTo>
                    <a:pt x="455476" y="39"/>
                  </a:moveTo>
                  <a:cubicBezTo>
                    <a:pt x="701156" y="3151"/>
                    <a:pt x="898538" y="186603"/>
                    <a:pt x="898538" y="411835"/>
                  </a:cubicBezTo>
                  <a:lnTo>
                    <a:pt x="449269" y="411835"/>
                  </a:lnTo>
                  <a:lnTo>
                    <a:pt x="455476" y="39"/>
                  </a:lnTo>
                  <a:close/>
                </a:path>
                <a:path w="898538" h="823670" fill="none">
                  <a:moveTo>
                    <a:pt x="455476" y="39"/>
                  </a:moveTo>
                  <a:cubicBezTo>
                    <a:pt x="701156" y="3151"/>
                    <a:pt x="898538" y="186603"/>
                    <a:pt x="898538" y="411835"/>
                  </a:cubicBezTo>
                </a:path>
              </a:pathLst>
            </a:custGeom>
            <a:noFill/>
            <a:ln w="57150">
              <a:solidFill>
                <a:srgbClr val="D5F4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173" name="组合 3"/>
            <p:cNvGrpSpPr>
              <a:grpSpLocks/>
            </p:cNvGrpSpPr>
            <p:nvPr/>
          </p:nvGrpSpPr>
          <p:grpSpPr bwMode="auto">
            <a:xfrm>
              <a:off x="1809684" y="1771915"/>
              <a:ext cx="5633372" cy="3890359"/>
              <a:chOff x="1809685" y="1771917"/>
              <a:chExt cx="5633374" cy="3890364"/>
            </a:xfrm>
          </p:grpSpPr>
          <p:graphicFrame>
            <p:nvGraphicFramePr>
              <p:cNvPr id="7174" name="图表 2"/>
              <p:cNvGraphicFramePr>
                <a:graphicFrameLocks/>
              </p:cNvGraphicFramePr>
              <p:nvPr/>
            </p:nvGraphicFramePr>
            <p:xfrm>
              <a:off x="1809685" y="1771917"/>
              <a:ext cx="5633374" cy="38903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83" r:id="rId4" imgW="5394240" imgH="3720960" progId="Excel.Sheet.8">
                      <p:embed/>
                    </p:oleObj>
                  </mc:Choice>
                  <mc:Fallback>
                    <p:oleObj r:id="rId4" imgW="5394240" imgH="3720960" progId="Excel.Sheet.8">
                      <p:embed/>
                      <p:pic>
                        <p:nvPicPr>
                          <p:cNvPr id="0" name="图表 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9685" y="1771917"/>
                            <a:ext cx="5633374" cy="38903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TextBox 88"/>
              <p:cNvSpPr txBox="1"/>
              <p:nvPr/>
            </p:nvSpPr>
            <p:spPr>
              <a:xfrm rot="18892830">
                <a:off x="3398053" y="2555554"/>
                <a:ext cx="1040850" cy="4167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zh-CN" altLang="zh-CN" sz="2000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了解</a:t>
                </a:r>
              </a:p>
            </p:txBody>
          </p:sp>
          <p:sp>
            <p:nvSpPr>
              <p:cNvPr id="11" name="TextBox 43"/>
              <p:cNvSpPr txBox="1"/>
              <p:nvPr/>
            </p:nvSpPr>
            <p:spPr>
              <a:xfrm rot="3026289">
                <a:off x="3312874" y="4518938"/>
                <a:ext cx="1042505" cy="4167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zh-CN" altLang="zh-CN" sz="2000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熟悉</a:t>
                </a:r>
              </a:p>
            </p:txBody>
          </p:sp>
        </p:grpSp>
        <p:sp>
          <p:nvSpPr>
            <p:cNvPr id="7" name="TextBox 84"/>
            <p:cNvSpPr txBox="1"/>
            <p:nvPr/>
          </p:nvSpPr>
          <p:spPr>
            <a:xfrm rot="3181581" flipH="1">
              <a:off x="5144630" y="2810380"/>
              <a:ext cx="1040849" cy="4002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掌握</a:t>
              </a:r>
            </a:p>
          </p:txBody>
        </p:sp>
        <p:sp>
          <p:nvSpPr>
            <p:cNvPr id="8" name="TextBox 86"/>
            <p:cNvSpPr txBox="1"/>
            <p:nvPr/>
          </p:nvSpPr>
          <p:spPr>
            <a:xfrm rot="8102442" flipH="1" flipV="1">
              <a:off x="5094439" y="4225936"/>
              <a:ext cx="1040337" cy="4004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掌握</a:t>
              </a:r>
            </a:p>
          </p:txBody>
        </p:sp>
      </p:grpSp>
      <p:sp>
        <p:nvSpPr>
          <p:cNvPr id="12" name="标题 1"/>
          <p:cNvSpPr>
            <a:spLocks noChangeArrowheads="1"/>
          </p:cNvSpPr>
          <p:nvPr/>
        </p:nvSpPr>
        <p:spPr bwMode="auto">
          <a:xfrm>
            <a:off x="2330725" y="265724"/>
            <a:ext cx="5148262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</a:t>
            </a: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学习目标</a:t>
            </a:r>
          </a:p>
        </p:txBody>
      </p:sp>
      <p:grpSp>
        <p:nvGrpSpPr>
          <p:cNvPr id="13" name="组合 9"/>
          <p:cNvGrpSpPr>
            <a:grpSpLocks/>
          </p:cNvGrpSpPr>
          <p:nvPr/>
        </p:nvGrpSpPr>
        <p:grpSpPr bwMode="auto">
          <a:xfrm>
            <a:off x="1882775" y="1462064"/>
            <a:ext cx="3119438" cy="1141438"/>
            <a:chOff x="153988" y="1614313"/>
            <a:chExt cx="3118034" cy="1141457"/>
          </a:xfrm>
        </p:grpSpPr>
        <p:sp>
          <p:nvSpPr>
            <p:cNvPr id="7181" name="矩形 5"/>
            <p:cNvSpPr>
              <a:spLocks noChangeArrowheads="1"/>
            </p:cNvSpPr>
            <p:nvPr/>
          </p:nvSpPr>
          <p:spPr bwMode="auto">
            <a:xfrm>
              <a:off x="751249" y="1630565"/>
              <a:ext cx="2520773" cy="499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indent="-457200">
                <a:lnSpc>
                  <a:spcPts val="3600"/>
                </a:lnSpc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了解 </a:t>
              </a:r>
              <a:r>
                <a:rPr lang="en-US" altLang="zh-CN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NLTK</a:t>
              </a:r>
              <a:r>
                <a:rPr lang="zh-CN" altLang="zh-CN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与</a:t>
              </a:r>
              <a:r>
                <a:rPr lang="en-US" altLang="zh-CN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jieba</a:t>
              </a:r>
              <a:endParaRPr lang="zh-CN" altLang="en-US" sz="20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7182" name="组合 16"/>
            <p:cNvGrpSpPr>
              <a:grpSpLocks/>
            </p:cNvGrpSpPr>
            <p:nvPr/>
          </p:nvGrpSpPr>
          <p:grpSpPr bwMode="auto">
            <a:xfrm>
              <a:off x="466536" y="2103548"/>
              <a:ext cx="2179369" cy="652222"/>
              <a:chOff x="860198" y="2352244"/>
              <a:chExt cx="2178276" cy="652213"/>
            </a:xfrm>
          </p:grpSpPr>
          <p:cxnSp>
            <p:nvCxnSpPr>
              <p:cNvPr id="7183" name="直接连接符 7"/>
              <p:cNvCxnSpPr>
                <a:cxnSpLocks noChangeShapeType="1"/>
              </p:cNvCxnSpPr>
              <p:nvPr/>
            </p:nvCxnSpPr>
            <p:spPr bwMode="auto">
              <a:xfrm>
                <a:off x="860311" y="2351794"/>
                <a:ext cx="372783" cy="652663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84" name="直接连接符 10"/>
              <p:cNvCxnSpPr>
                <a:cxnSpLocks noChangeShapeType="1"/>
              </p:cNvCxnSpPr>
              <p:nvPr/>
            </p:nvCxnSpPr>
            <p:spPr bwMode="auto">
              <a:xfrm>
                <a:off x="1223576" y="3004457"/>
                <a:ext cx="1814742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185" name="组合 15"/>
            <p:cNvGrpSpPr>
              <a:grpSpLocks/>
            </p:cNvGrpSpPr>
            <p:nvPr/>
          </p:nvGrpSpPr>
          <p:grpSpPr bwMode="auto">
            <a:xfrm>
              <a:off x="153988" y="1614313"/>
              <a:ext cx="474819" cy="522307"/>
              <a:chOff x="1232465" y="3529898"/>
              <a:chExt cx="474581" cy="522300"/>
            </a:xfrm>
          </p:grpSpPr>
          <p:sp>
            <p:nvSpPr>
              <p:cNvPr id="7186" name="椭圆 16"/>
              <p:cNvSpPr>
                <a:spLocks noChangeArrowheads="1"/>
              </p:cNvSpPr>
              <p:nvPr/>
            </p:nvSpPr>
            <p:spPr bwMode="auto">
              <a:xfrm>
                <a:off x="1232465" y="3558160"/>
                <a:ext cx="474308" cy="474808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7187" name="TextBox 52"/>
              <p:cNvSpPr txBox="1">
                <a:spLocks noChangeArrowheads="1"/>
              </p:cNvSpPr>
              <p:nvPr/>
            </p:nvSpPr>
            <p:spPr bwMode="auto">
              <a:xfrm>
                <a:off x="1287986" y="3529576"/>
                <a:ext cx="334712" cy="52244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pPr eaLnBrk="0" hangingPunct="0"/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1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" name="组合 63"/>
          <p:cNvGrpSpPr>
            <a:grpSpLocks/>
          </p:cNvGrpSpPr>
          <p:nvPr/>
        </p:nvGrpSpPr>
        <p:grpSpPr bwMode="auto">
          <a:xfrm>
            <a:off x="6711950" y="1267970"/>
            <a:ext cx="3281363" cy="1343469"/>
            <a:chOff x="5414469" y="1870262"/>
            <a:chExt cx="3281856" cy="1339663"/>
          </a:xfrm>
        </p:grpSpPr>
        <p:grpSp>
          <p:nvGrpSpPr>
            <p:cNvPr id="7189" name="组合 32"/>
            <p:cNvGrpSpPr>
              <a:grpSpLocks/>
            </p:cNvGrpSpPr>
            <p:nvPr/>
          </p:nvGrpSpPr>
          <p:grpSpPr bwMode="auto">
            <a:xfrm flipH="1">
              <a:off x="6253163" y="2557463"/>
              <a:ext cx="2178050" cy="652462"/>
              <a:chOff x="860198" y="2352244"/>
              <a:chExt cx="2178276" cy="652213"/>
            </a:xfrm>
          </p:grpSpPr>
          <p:cxnSp>
            <p:nvCxnSpPr>
              <p:cNvPr id="7190" name="直接连接符 33"/>
              <p:cNvCxnSpPr>
                <a:cxnSpLocks noChangeShapeType="1"/>
              </p:cNvCxnSpPr>
              <p:nvPr/>
            </p:nvCxnSpPr>
            <p:spPr bwMode="auto">
              <a:xfrm>
                <a:off x="860264" y="2352817"/>
                <a:ext cx="371605" cy="65164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1" name="直接连接符 34"/>
              <p:cNvCxnSpPr>
                <a:cxnSpLocks noChangeShapeType="1"/>
              </p:cNvCxnSpPr>
              <p:nvPr/>
            </p:nvCxnSpPr>
            <p:spPr bwMode="auto">
              <a:xfrm>
                <a:off x="1222341" y="3004457"/>
                <a:ext cx="1816736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192" name="组合 35"/>
            <p:cNvGrpSpPr>
              <a:grpSpLocks/>
            </p:cNvGrpSpPr>
            <p:nvPr/>
          </p:nvGrpSpPr>
          <p:grpSpPr bwMode="auto">
            <a:xfrm>
              <a:off x="8223250" y="2109791"/>
              <a:ext cx="473075" cy="522287"/>
              <a:chOff x="1232465" y="3530023"/>
              <a:chExt cx="474415" cy="522742"/>
            </a:xfrm>
          </p:grpSpPr>
          <p:sp>
            <p:nvSpPr>
              <p:cNvPr id="7193" name="椭圆 24"/>
              <p:cNvSpPr>
                <a:spLocks noChangeArrowheads="1"/>
              </p:cNvSpPr>
              <p:nvPr/>
            </p:nvSpPr>
            <p:spPr bwMode="auto">
              <a:xfrm>
                <a:off x="1232348" y="3558995"/>
                <a:ext cx="474532" cy="475089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7194" name="TextBox 68"/>
              <p:cNvSpPr txBox="1">
                <a:spLocks noChangeArrowheads="1"/>
              </p:cNvSpPr>
              <p:nvPr/>
            </p:nvSpPr>
            <p:spPr bwMode="auto">
              <a:xfrm>
                <a:off x="1300820" y="3530490"/>
                <a:ext cx="335995" cy="52259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pPr eaLnBrk="0" hangingPunct="0"/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2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195" name="矩形 46"/>
            <p:cNvSpPr>
              <a:spLocks noChangeArrowheads="1"/>
            </p:cNvSpPr>
            <p:nvPr/>
          </p:nvSpPr>
          <p:spPr bwMode="auto">
            <a:xfrm>
              <a:off x="5414469" y="1870262"/>
              <a:ext cx="2774364" cy="1012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57200" indent="-457200" algn="r">
                <a:lnSpc>
                  <a:spcPts val="3600"/>
                </a:lnSpc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掌握 </a:t>
              </a:r>
              <a:r>
                <a:rPr lang="zh-CN" altLang="en-US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文本预处理，文本情感分析</a:t>
              </a:r>
              <a:endParaRPr lang="zh-CN" altLang="en-US" sz="20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9" name="组合 71"/>
          <p:cNvGrpSpPr>
            <a:grpSpLocks/>
          </p:cNvGrpSpPr>
          <p:nvPr/>
        </p:nvGrpSpPr>
        <p:grpSpPr bwMode="auto">
          <a:xfrm>
            <a:off x="7083425" y="4905375"/>
            <a:ext cx="3279775" cy="1318067"/>
            <a:chOff x="5416722" y="4225925"/>
            <a:chExt cx="3279603" cy="1320855"/>
          </a:xfrm>
        </p:grpSpPr>
        <p:sp>
          <p:nvSpPr>
            <p:cNvPr id="7197" name="矩形 51"/>
            <p:cNvSpPr>
              <a:spLocks noChangeArrowheads="1"/>
            </p:cNvSpPr>
            <p:nvPr/>
          </p:nvSpPr>
          <p:spPr bwMode="auto">
            <a:xfrm>
              <a:off x="5416722" y="4589562"/>
              <a:ext cx="2806645" cy="95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57200" indent="-457200" algn="r">
                <a:lnSpc>
                  <a:spcPts val="3600"/>
                </a:lnSpc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掌握 </a:t>
              </a:r>
              <a:r>
                <a:rPr lang="zh-CN" altLang="en-US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  <a:sym typeface="等线" charset="-122"/>
                </a:rPr>
                <a:t>文本相似度，文本分类</a:t>
              </a:r>
              <a:endParaRPr lang="zh-CN" altLang="zh-CN" sz="20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等线" charset="-122"/>
              </a:endParaRPr>
            </a:p>
          </p:txBody>
        </p:sp>
        <p:grpSp>
          <p:nvGrpSpPr>
            <p:cNvPr id="7198" name="组合 38"/>
            <p:cNvGrpSpPr>
              <a:grpSpLocks/>
            </p:cNvGrpSpPr>
            <p:nvPr/>
          </p:nvGrpSpPr>
          <p:grpSpPr bwMode="auto">
            <a:xfrm rot="10800000">
              <a:off x="5685823" y="4225925"/>
              <a:ext cx="2745390" cy="652463"/>
              <a:chOff x="860198" y="2352244"/>
              <a:chExt cx="2745675" cy="652213"/>
            </a:xfrm>
          </p:grpSpPr>
          <p:cxnSp>
            <p:nvCxnSpPr>
              <p:cNvPr id="7199" name="直接连接符 39"/>
              <p:cNvCxnSpPr>
                <a:cxnSpLocks noChangeShapeType="1"/>
              </p:cNvCxnSpPr>
              <p:nvPr/>
            </p:nvCxnSpPr>
            <p:spPr bwMode="auto">
              <a:xfrm>
                <a:off x="882356" y="2364019"/>
                <a:ext cx="373012" cy="651561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00" name="直接连接符 40"/>
              <p:cNvCxnSpPr>
                <a:cxnSpLocks noChangeShapeType="1"/>
              </p:cNvCxnSpPr>
              <p:nvPr/>
            </p:nvCxnSpPr>
            <p:spPr bwMode="auto">
              <a:xfrm rot="10800000" flipH="1">
                <a:off x="1245844" y="3015581"/>
                <a:ext cx="2382512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201" name="组合 41"/>
            <p:cNvGrpSpPr>
              <a:grpSpLocks/>
            </p:cNvGrpSpPr>
            <p:nvPr/>
          </p:nvGrpSpPr>
          <p:grpSpPr bwMode="auto">
            <a:xfrm flipH="1">
              <a:off x="8223250" y="4806950"/>
              <a:ext cx="473075" cy="523875"/>
              <a:chOff x="1232465" y="3533629"/>
              <a:chExt cx="474415" cy="523220"/>
            </a:xfrm>
          </p:grpSpPr>
          <p:sp>
            <p:nvSpPr>
              <p:cNvPr id="7202" name="椭圆 32"/>
              <p:cNvSpPr>
                <a:spLocks noChangeArrowheads="1"/>
              </p:cNvSpPr>
              <p:nvPr/>
            </p:nvSpPr>
            <p:spPr bwMode="auto">
              <a:xfrm>
                <a:off x="1232465" y="3558282"/>
                <a:ext cx="474301" cy="474750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7203" name="TextBox 76"/>
              <p:cNvSpPr txBox="1">
                <a:spLocks noChangeArrowheads="1"/>
              </p:cNvSpPr>
              <p:nvPr/>
            </p:nvSpPr>
            <p:spPr bwMode="auto">
              <a:xfrm>
                <a:off x="1305679" y="3532877"/>
                <a:ext cx="335830" cy="52397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pPr eaLnBrk="0" hangingPunct="0"/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3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7" name="组合 10"/>
          <p:cNvGrpSpPr>
            <a:grpSpLocks/>
          </p:cNvGrpSpPr>
          <p:nvPr/>
        </p:nvGrpSpPr>
        <p:grpSpPr bwMode="auto">
          <a:xfrm>
            <a:off x="1630363" y="4857750"/>
            <a:ext cx="3371850" cy="1371782"/>
            <a:chOff x="218911" y="4857376"/>
            <a:chExt cx="3372941" cy="1369533"/>
          </a:xfrm>
        </p:grpSpPr>
        <p:grpSp>
          <p:nvGrpSpPr>
            <p:cNvPr id="7205" name="组合 16"/>
            <p:cNvGrpSpPr>
              <a:grpSpLocks/>
            </p:cNvGrpSpPr>
            <p:nvPr/>
          </p:nvGrpSpPr>
          <p:grpSpPr bwMode="auto">
            <a:xfrm flipV="1">
              <a:off x="445925" y="4857376"/>
              <a:ext cx="2538576" cy="868892"/>
              <a:chOff x="860198" y="2352244"/>
              <a:chExt cx="2178276" cy="652213"/>
            </a:xfrm>
          </p:grpSpPr>
          <p:cxnSp>
            <p:nvCxnSpPr>
              <p:cNvPr id="7206" name="直接连接符 7"/>
              <p:cNvCxnSpPr>
                <a:cxnSpLocks noChangeShapeType="1"/>
              </p:cNvCxnSpPr>
              <p:nvPr/>
            </p:nvCxnSpPr>
            <p:spPr bwMode="auto">
              <a:xfrm>
                <a:off x="860243" y="2351976"/>
                <a:ext cx="371966" cy="652481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07" name="直接连接符 10"/>
              <p:cNvCxnSpPr>
                <a:cxnSpLocks noChangeShapeType="1"/>
              </p:cNvCxnSpPr>
              <p:nvPr/>
            </p:nvCxnSpPr>
            <p:spPr bwMode="auto">
              <a:xfrm>
                <a:off x="1222671" y="3004457"/>
                <a:ext cx="1816230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208" name="组合 41"/>
            <p:cNvGrpSpPr>
              <a:grpSpLocks/>
            </p:cNvGrpSpPr>
            <p:nvPr/>
          </p:nvGrpSpPr>
          <p:grpSpPr bwMode="auto">
            <a:xfrm flipH="1">
              <a:off x="218911" y="5645306"/>
              <a:ext cx="473075" cy="523875"/>
              <a:chOff x="4095245" y="3533376"/>
              <a:chExt cx="474273" cy="523117"/>
            </a:xfrm>
          </p:grpSpPr>
          <p:sp>
            <p:nvSpPr>
              <p:cNvPr id="7209" name="椭圆 40"/>
              <p:cNvSpPr>
                <a:spLocks noChangeArrowheads="1"/>
              </p:cNvSpPr>
              <p:nvPr/>
            </p:nvSpPr>
            <p:spPr bwMode="auto">
              <a:xfrm>
                <a:off x="4095132" y="3559141"/>
                <a:ext cx="474386" cy="473593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7210" name="TextBox 50"/>
              <p:cNvSpPr txBox="1">
                <a:spLocks noChangeArrowheads="1"/>
              </p:cNvSpPr>
              <p:nvPr/>
            </p:nvSpPr>
            <p:spPr bwMode="auto">
              <a:xfrm>
                <a:off x="4184278" y="3533798"/>
                <a:ext cx="335891" cy="5226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pPr eaLnBrk="0" hangingPunct="0"/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4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211" name="矩形 7"/>
            <p:cNvSpPr>
              <a:spLocks noChangeArrowheads="1"/>
            </p:cNvSpPr>
            <p:nvPr/>
          </p:nvSpPr>
          <p:spPr bwMode="auto">
            <a:xfrm>
              <a:off x="958487" y="5267196"/>
              <a:ext cx="2633365" cy="95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熟悉 </a:t>
              </a:r>
              <a:r>
                <a:rPr lang="en-US" altLang="zh-CN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NLTK</a:t>
              </a:r>
              <a:r>
                <a:rPr lang="zh-CN" altLang="zh-CN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与</a:t>
              </a:r>
              <a:r>
                <a:rPr lang="en-US" altLang="zh-CN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jieba</a:t>
              </a:r>
              <a:r>
                <a:rPr lang="zh-CN" altLang="en-US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库的安装</a:t>
              </a:r>
              <a:endParaRPr lang="zh-CN" altLang="en-US" sz="20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安装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NLTK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和下载语料库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588963" y="1339850"/>
            <a:ext cx="539620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如果希望集中安装所有的选项，则需要单击【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File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-&gt;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Change Download Directory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】选择更新下载目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录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5985164" y="1339849"/>
            <a:ext cx="5570134" cy="4340515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34" y="1578552"/>
            <a:ext cx="22479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0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安装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NLTK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和下载语料库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8963" y="1339850"/>
            <a:ext cx="110029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Download Directory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”对应的文本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框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中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设置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下载路径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C:\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nltk_data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Windows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），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然后单击【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File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-&gt;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Download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】开始下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载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56508" y="3879275"/>
            <a:ext cx="8700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直至所有选项安装完成，这个过程需要等待的时间稍微有点长。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64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安装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NLTK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和下载语料库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8963" y="1339850"/>
            <a:ext cx="542391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果只想单独安装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brown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语料库，则可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Corpora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】选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项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列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表中选中“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brown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”，然后单击左下方的【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Download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】按钮进行下载。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362" y="1921021"/>
            <a:ext cx="4993264" cy="389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2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安装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NLTK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和下载语料库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88963" y="1339850"/>
            <a:ext cx="11002962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下载完以后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需要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测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试语料库是否下载成功，可以按照如下方式进行检测（假设下载了布朗语料库）：</a:t>
            </a: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3148051" y="4234296"/>
            <a:ext cx="58847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from nltk.corpus import </a:t>
            </a:r>
            <a:r>
              <a:rPr lang="en-US" altLang="zh-CN" sz="36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brown</a:t>
            </a:r>
            <a:endParaRPr lang="zh-CN" altLang="zh-CN" sz="36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en-US" altLang="zh-CN" sz="3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brown.words</a:t>
            </a:r>
            <a:r>
              <a:rPr lang="en-US" altLang="zh-CN" sz="36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()</a:t>
            </a:r>
            <a:endParaRPr lang="zh-CN" altLang="zh-CN" sz="36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29280" y="4049135"/>
            <a:ext cx="8922327" cy="161737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jieba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库的安装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88963" y="1339850"/>
            <a:ext cx="11002962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如果希望对中文进行分词操作，则需要借助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jieba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分词工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具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完成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安装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jieba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库的方式比较简单，可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以使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用如下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pip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命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令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直接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安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装：</a:t>
            </a: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4567977" y="4299130"/>
            <a:ext cx="30449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pip install jieba</a:t>
            </a:r>
            <a:endParaRPr lang="zh-CN" altLang="zh-CN" sz="36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56509" y="4049136"/>
            <a:ext cx="8589818" cy="114632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jieba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库的安装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88963" y="1339850"/>
            <a:ext cx="11002962" cy="8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安装完成出现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下图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所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示的提示信息。</a:t>
            </a:r>
          </a:p>
        </p:txBody>
      </p:sp>
      <p:pic>
        <p:nvPicPr>
          <p:cNvPr id="9" name="图片 8" descr="C:\Users\admin\Desktop\1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18" y="2362501"/>
            <a:ext cx="5714973" cy="37307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7135090" y="3409119"/>
            <a:ext cx="43226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为了验证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jieba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库是否成功安装，我们可以在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Jupyter Notebook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中通过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 import jieba 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来引用，如果没有提示错误信息，则表示安装成功。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04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1266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2304256"/>
            <a:ext cx="467518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3940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文本数据分析工具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81600" y="2413000"/>
            <a:ext cx="5622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文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本预处理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56229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本情感分析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5310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本相似度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181600" y="4676438"/>
            <a:ext cx="4916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本分类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17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预处理的流程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1" name="矩形 2"/>
          <p:cNvSpPr>
            <a:spLocks noChangeArrowheads="1"/>
          </p:cNvSpPr>
          <p:nvPr/>
        </p:nvSpPr>
        <p:spPr bwMode="auto">
          <a:xfrm>
            <a:off x="588963" y="1339850"/>
            <a:ext cx="11002962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文本预处理一般包括分词、词形归一化、删除停用词，具体流程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如下所示：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2" name="图片 61"/>
          <p:cNvPicPr/>
          <p:nvPr/>
        </p:nvPicPr>
        <p:blipFill>
          <a:blip r:embed="rId2"/>
          <a:stretch>
            <a:fillRect/>
          </a:stretch>
        </p:blipFill>
        <p:spPr>
          <a:xfrm>
            <a:off x="2774011" y="3052682"/>
            <a:ext cx="6632866" cy="3398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分词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1" name="矩形 2"/>
          <p:cNvSpPr>
            <a:spLocks noChangeArrowheads="1"/>
          </p:cNvSpPr>
          <p:nvPr/>
        </p:nvSpPr>
        <p:spPr bwMode="auto">
          <a:xfrm>
            <a:off x="588963" y="1339850"/>
            <a:ext cx="11002962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分词是指将由连续字符组成的语句，按照一定的规则划分成一个个独立词语的过程。</a:t>
            </a:r>
          </a:p>
        </p:txBody>
      </p:sp>
      <p:sp>
        <p:nvSpPr>
          <p:cNvPr id="6" name="矩形 5"/>
          <p:cNvSpPr/>
          <p:nvPr/>
        </p:nvSpPr>
        <p:spPr>
          <a:xfrm>
            <a:off x="1449126" y="3103420"/>
            <a:ext cx="8700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dirty="0">
                <a:latin typeface="楷体" pitchFamily="49" charset="-122"/>
                <a:ea typeface="楷体" pitchFamily="49" charset="-122"/>
              </a:rPr>
              <a:t>不同的语言具有不同的语法结</a:t>
            </a:r>
            <a:r>
              <a:rPr lang="zh-CN" altLang="zh-CN" sz="3600" dirty="0" smtClean="0">
                <a:latin typeface="楷体" pitchFamily="49" charset="-122"/>
                <a:ea typeface="楷体" pitchFamily="49" charset="-122"/>
              </a:rPr>
              <a:t>构</a:t>
            </a:r>
            <a:r>
              <a:rPr lang="zh-CN" altLang="en-US" sz="36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1449126" y="4710545"/>
            <a:ext cx="2901201" cy="1191491"/>
          </a:xfrm>
          <a:prstGeom prst="rect">
            <a:avLst/>
          </a:prstGeom>
          <a:noFill/>
          <a:ln w="28575">
            <a:solidFill>
              <a:srgbClr val="1353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064327" y="4412672"/>
            <a:ext cx="1704109" cy="595746"/>
          </a:xfrm>
          <a:prstGeom prst="rect">
            <a:avLst/>
          </a:prstGeom>
          <a:solidFill>
            <a:srgbClr val="1353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英文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67293" y="5179367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以空格为分隔符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07817" y="4710545"/>
            <a:ext cx="2901201" cy="1191491"/>
          </a:xfrm>
          <a:prstGeom prst="rect">
            <a:avLst/>
          </a:prstGeom>
          <a:noFill/>
          <a:ln w="28575">
            <a:solidFill>
              <a:srgbClr val="1353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523018" y="4412672"/>
            <a:ext cx="1704109" cy="595746"/>
          </a:xfrm>
          <a:prstGeom prst="rect">
            <a:avLst/>
          </a:prstGeom>
          <a:solidFill>
            <a:srgbClr val="1353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中文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05521" y="4963923"/>
            <a:ext cx="23391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没有形式上的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分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隔符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58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分词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1" name="矩形 2"/>
          <p:cNvSpPr>
            <a:spLocks noChangeArrowheads="1"/>
          </p:cNvSpPr>
          <p:nvPr/>
        </p:nvSpPr>
        <p:spPr bwMode="auto">
          <a:xfrm>
            <a:off x="588963" y="1339850"/>
            <a:ext cx="11002962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根据中文的结构特点，可以把分词算法分为以下三类：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141413" y="3251862"/>
            <a:ext cx="3208914" cy="2535238"/>
            <a:chOff x="1141413" y="3357562"/>
            <a:chExt cx="3208914" cy="2535238"/>
          </a:xfrm>
        </p:grpSpPr>
        <p:sp>
          <p:nvSpPr>
            <p:cNvPr id="14" name="矩形 13"/>
            <p:cNvSpPr/>
            <p:nvPr/>
          </p:nvSpPr>
          <p:spPr>
            <a:xfrm>
              <a:off x="1141413" y="3357562"/>
              <a:ext cx="3059112" cy="215423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492250" y="5207000"/>
              <a:ext cx="2336800" cy="685800"/>
            </a:xfrm>
            <a:prstGeom prst="rect">
              <a:avLst/>
            </a:prstGeom>
            <a:solidFill>
              <a:srgbClr val="1353A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5pPr>
            </a:lstStyle>
            <a:p>
              <a:pPr algn="ctr">
                <a:defRPr/>
              </a:pPr>
              <a:r>
                <a:rPr lang="zh-CN" altLang="zh-CN" b="1" dirty="0">
                  <a:solidFill>
                    <a:srgbClr val="FFFFFF"/>
                  </a:solidFill>
                  <a:latin typeface="宋体" panose="02010600030101010101" pitchFamily="2" charset="-122"/>
                </a:rPr>
                <a:t>基于规则</a:t>
              </a:r>
              <a:r>
                <a:rPr lang="zh-CN" altLang="zh-CN" b="1" dirty="0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的</a:t>
              </a:r>
              <a:endParaRPr lang="en-US" altLang="zh-CN" b="1" dirty="0" smtClean="0">
                <a:solidFill>
                  <a:srgbClr val="FFFFFF"/>
                </a:solidFill>
                <a:latin typeface="宋体" panose="02010600030101010101" pitchFamily="2" charset="-122"/>
              </a:endParaRPr>
            </a:p>
            <a:p>
              <a:pPr algn="ctr">
                <a:defRPr/>
              </a:pPr>
              <a:r>
                <a:rPr lang="zh-CN" altLang="zh-CN" b="1" dirty="0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分</a:t>
              </a:r>
              <a:r>
                <a:rPr lang="zh-CN" altLang="zh-CN" b="1" dirty="0">
                  <a:solidFill>
                    <a:srgbClr val="FFFFFF"/>
                  </a:solidFill>
                  <a:latin typeface="宋体" panose="02010600030101010101" pitchFamily="2" charset="-122"/>
                </a:rPr>
                <a:t>词方法</a:t>
              </a:r>
              <a:endParaRPr lang="zh-CN" altLang="en-US" b="1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6" name="矩形 2"/>
            <p:cNvSpPr>
              <a:spLocks noChangeArrowheads="1"/>
            </p:cNvSpPr>
            <p:nvPr/>
          </p:nvSpPr>
          <p:spPr bwMode="auto">
            <a:xfrm>
              <a:off x="1141413" y="3556766"/>
              <a:ext cx="3208914" cy="15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sz="2300" dirty="0">
                  <a:latin typeface="宋体" pitchFamily="2" charset="-122"/>
                </a:rPr>
                <a:t>按照一定的策略将待分析的中文句子与一个“充分大的”机器词典中的词条进行匹</a:t>
              </a:r>
              <a:r>
                <a:rPr lang="zh-CN" altLang="zh-CN" sz="2300" dirty="0" smtClean="0">
                  <a:latin typeface="宋体" pitchFamily="2" charset="-122"/>
                </a:rPr>
                <a:t>配</a:t>
              </a:r>
              <a:r>
                <a:rPr lang="zh-CN" altLang="en-US" sz="2300" dirty="0">
                  <a:latin typeface="宋体" pitchFamily="2" charset="-122"/>
                </a:rPr>
                <a:t>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38674" y="3251862"/>
            <a:ext cx="3059112" cy="2535238"/>
            <a:chOff x="4427538" y="3357562"/>
            <a:chExt cx="3059112" cy="2535238"/>
          </a:xfrm>
        </p:grpSpPr>
        <p:sp>
          <p:nvSpPr>
            <p:cNvPr id="18" name="矩形 17"/>
            <p:cNvSpPr/>
            <p:nvPr/>
          </p:nvSpPr>
          <p:spPr>
            <a:xfrm>
              <a:off x="4427538" y="3357562"/>
              <a:ext cx="3059112" cy="215423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778375" y="5207000"/>
              <a:ext cx="2336800" cy="685800"/>
            </a:xfrm>
            <a:prstGeom prst="rect">
              <a:avLst/>
            </a:prstGeom>
            <a:solidFill>
              <a:srgbClr val="1353A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5pPr>
            </a:lstStyle>
            <a:p>
              <a:pPr algn="ctr">
                <a:defRPr/>
              </a:pPr>
              <a:r>
                <a:rPr lang="zh-CN" altLang="zh-CN" b="1" dirty="0">
                  <a:solidFill>
                    <a:srgbClr val="FFFFFF"/>
                  </a:solidFill>
                  <a:latin typeface="宋体" panose="02010600030101010101" pitchFamily="2" charset="-122"/>
                </a:rPr>
                <a:t>基于统计</a:t>
              </a:r>
              <a:r>
                <a:rPr lang="zh-CN" altLang="zh-CN" b="1" dirty="0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的</a:t>
              </a:r>
              <a:endParaRPr lang="en-US" altLang="zh-CN" b="1" dirty="0" smtClean="0">
                <a:solidFill>
                  <a:srgbClr val="FFFFFF"/>
                </a:solidFill>
                <a:latin typeface="宋体" panose="02010600030101010101" pitchFamily="2" charset="-122"/>
              </a:endParaRPr>
            </a:p>
            <a:p>
              <a:pPr algn="ctr">
                <a:defRPr/>
              </a:pPr>
              <a:r>
                <a:rPr lang="zh-CN" altLang="zh-CN" b="1" dirty="0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分</a:t>
              </a:r>
              <a:r>
                <a:rPr lang="zh-CN" altLang="zh-CN" b="1" dirty="0">
                  <a:solidFill>
                    <a:srgbClr val="FFFFFF"/>
                  </a:solidFill>
                  <a:latin typeface="宋体" panose="02010600030101010101" pitchFamily="2" charset="-122"/>
                </a:rPr>
                <a:t>词方法</a:t>
              </a:r>
              <a:endParaRPr lang="zh-CN" altLang="en-US" b="1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0" name="矩形 2"/>
            <p:cNvSpPr>
              <a:spLocks noChangeArrowheads="1"/>
            </p:cNvSpPr>
            <p:nvPr/>
          </p:nvSpPr>
          <p:spPr bwMode="auto">
            <a:xfrm>
              <a:off x="4427538" y="3378256"/>
              <a:ext cx="3059112" cy="136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dirty="0">
                  <a:latin typeface="宋体" pitchFamily="2" charset="-122"/>
                </a:rPr>
                <a:t>它的基本思想是常用的词语是比较稳定的组合。</a:t>
              </a:r>
              <a:endParaRPr lang="zh-CN" altLang="en-US" dirty="0">
                <a:latin typeface="宋体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135934" y="3251862"/>
            <a:ext cx="3059112" cy="2535238"/>
            <a:chOff x="7899401" y="3357562"/>
            <a:chExt cx="3059112" cy="2535238"/>
          </a:xfrm>
        </p:grpSpPr>
        <p:sp>
          <p:nvSpPr>
            <p:cNvPr id="22" name="矩形 21"/>
            <p:cNvSpPr/>
            <p:nvPr/>
          </p:nvSpPr>
          <p:spPr>
            <a:xfrm>
              <a:off x="7899401" y="3357562"/>
              <a:ext cx="3059112" cy="215423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8250238" y="5207000"/>
              <a:ext cx="2336800" cy="685800"/>
            </a:xfrm>
            <a:prstGeom prst="rect">
              <a:avLst/>
            </a:prstGeom>
            <a:solidFill>
              <a:srgbClr val="1353A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5pPr>
            </a:lstStyle>
            <a:p>
              <a:pPr algn="ctr">
                <a:defRPr/>
              </a:pPr>
              <a:r>
                <a:rPr lang="zh-CN" altLang="zh-CN" b="1" dirty="0">
                  <a:solidFill>
                    <a:srgbClr val="FFFFFF"/>
                  </a:solidFill>
                  <a:latin typeface="宋体" panose="02010600030101010101" pitchFamily="2" charset="-122"/>
                </a:rPr>
                <a:t>基于理解</a:t>
              </a:r>
              <a:r>
                <a:rPr lang="zh-CN" altLang="zh-CN" b="1" dirty="0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的</a:t>
              </a:r>
              <a:endParaRPr lang="en-US" altLang="zh-CN" b="1" dirty="0" smtClean="0">
                <a:solidFill>
                  <a:srgbClr val="FFFFFF"/>
                </a:solidFill>
                <a:latin typeface="宋体" panose="02010600030101010101" pitchFamily="2" charset="-122"/>
              </a:endParaRPr>
            </a:p>
            <a:p>
              <a:pPr algn="ctr">
                <a:defRPr/>
              </a:pPr>
              <a:r>
                <a:rPr lang="zh-CN" altLang="zh-CN" b="1" dirty="0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分</a:t>
              </a:r>
              <a:r>
                <a:rPr lang="zh-CN" altLang="zh-CN" b="1" dirty="0">
                  <a:solidFill>
                    <a:srgbClr val="FFFFFF"/>
                  </a:solidFill>
                  <a:latin typeface="宋体" panose="02010600030101010101" pitchFamily="2" charset="-122"/>
                </a:rPr>
                <a:t>词方法</a:t>
              </a:r>
              <a:endParaRPr lang="zh-CN" altLang="en-US" b="1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4" name="矩形 2"/>
            <p:cNvSpPr>
              <a:spLocks noChangeArrowheads="1"/>
            </p:cNvSpPr>
            <p:nvPr/>
          </p:nvSpPr>
          <p:spPr bwMode="auto">
            <a:xfrm>
              <a:off x="7899401" y="3380016"/>
              <a:ext cx="3059112" cy="186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sz="2300" dirty="0" smtClean="0"/>
                <a:t>它的基本思想是在分词的同时进行句法、语义分析，利用句法信息和语义信息来处理歧义现象。</a:t>
              </a:r>
              <a:endParaRPr lang="zh-CN" altLang="en-US" sz="23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209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目录页</a:t>
            </a:r>
          </a:p>
        </p:txBody>
      </p:sp>
      <p:pic>
        <p:nvPicPr>
          <p:cNvPr id="9218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3940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本数据分析工具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220" name="TextBox 10"/>
          <p:cNvSpPr txBox="1">
            <a:spLocks noChangeArrowheads="1"/>
          </p:cNvSpPr>
          <p:nvPr/>
        </p:nvSpPr>
        <p:spPr bwMode="auto">
          <a:xfrm>
            <a:off x="5181600" y="2413000"/>
            <a:ext cx="5622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本预处理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221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56229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本情感分析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222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5310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本相似度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5181600" y="4676438"/>
            <a:ext cx="4916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本分类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分词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1" name="矩形 2"/>
          <p:cNvSpPr>
            <a:spLocks noChangeArrowheads="1"/>
          </p:cNvSpPr>
          <p:nvPr/>
        </p:nvSpPr>
        <p:spPr bwMode="auto">
          <a:xfrm>
            <a:off x="588963" y="1339850"/>
            <a:ext cx="11002962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要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想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NLTK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英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文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句子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分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词，则可以调用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word_tokenize()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函数基于空格或标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点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进行划分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并返回单词列表。</a:t>
            </a:r>
          </a:p>
        </p:txBody>
      </p:sp>
      <p:sp>
        <p:nvSpPr>
          <p:cNvPr id="25" name="矩形 5"/>
          <p:cNvSpPr>
            <a:spLocks noChangeArrowheads="1"/>
          </p:cNvSpPr>
          <p:nvPr/>
        </p:nvSpPr>
        <p:spPr bwMode="auto">
          <a:xfrm>
            <a:off x="2971800" y="4243613"/>
            <a:ext cx="63592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sentence = 'I like bule.'</a:t>
            </a:r>
          </a:p>
          <a:p>
            <a:r>
              <a:rPr lang="en-US" altLang="zh-CN" sz="32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# </a:t>
            </a:r>
            <a:r>
              <a:rPr lang="zh-CN" altLang="en-US" sz="32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将句子切分为单词</a:t>
            </a:r>
          </a:p>
          <a:p>
            <a:r>
              <a:rPr lang="en-US" altLang="zh-CN" sz="32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words = nltk.word_tokenize(sentence)</a:t>
            </a:r>
            <a:endParaRPr lang="zh-CN" altLang="zh-CN" sz="32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856509" y="4071722"/>
            <a:ext cx="8589818" cy="191344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圆角矩形标注 26"/>
          <p:cNvSpPr/>
          <p:nvPr/>
        </p:nvSpPr>
        <p:spPr>
          <a:xfrm>
            <a:off x="2597755" y="5930624"/>
            <a:ext cx="3021590" cy="927376"/>
          </a:xfrm>
          <a:prstGeom prst="wedgeRoundRectCallout">
            <a:avLst>
              <a:gd name="adj1" fmla="val -20139"/>
              <a:gd name="adj2" fmla="val -7624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['I', 'like', 'bule',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'.']</a:t>
            </a:r>
            <a:endParaRPr lang="zh-CN" altLang="zh-CN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17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分词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1" name="矩形 2"/>
          <p:cNvSpPr>
            <a:spLocks noChangeArrowheads="1"/>
          </p:cNvSpPr>
          <p:nvPr/>
        </p:nvSpPr>
        <p:spPr bwMode="auto">
          <a:xfrm>
            <a:off x="588963" y="1339850"/>
            <a:ext cx="11002962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要想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jieba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中文句子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分词，则可以通过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jieba.cut() 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函数进行划分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该函数接收如下三个参数：</a:t>
            </a:r>
          </a:p>
        </p:txBody>
      </p:sp>
      <p:sp>
        <p:nvSpPr>
          <p:cNvPr id="3" name="矩形 2"/>
          <p:cNvSpPr/>
          <p:nvPr/>
        </p:nvSpPr>
        <p:spPr>
          <a:xfrm>
            <a:off x="1717963" y="4029165"/>
            <a:ext cx="8866909" cy="1786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需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要分词的字符串。</a:t>
            </a:r>
          </a:p>
          <a:p>
            <a:pPr marL="342900" lvl="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 cut_all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参数用来控制是否采用全模式。</a:t>
            </a:r>
          </a:p>
          <a:p>
            <a:pPr marL="342900" lvl="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 HMM 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参数用来控制是否使用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 HMM 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模型。</a:t>
            </a:r>
          </a:p>
        </p:txBody>
      </p:sp>
    </p:spTree>
    <p:extLst>
      <p:ext uri="{BB962C8B-B14F-4D97-AF65-F5344CB8AC3E}">
        <p14:creationId xmlns:p14="http://schemas.microsoft.com/office/powerpoint/2010/main" val="38455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分词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1" name="矩形 2"/>
          <p:cNvSpPr>
            <a:spLocks noChangeArrowheads="1"/>
          </p:cNvSpPr>
          <p:nvPr/>
        </p:nvSpPr>
        <p:spPr bwMode="auto">
          <a:xfrm>
            <a:off x="588963" y="1339850"/>
            <a:ext cx="11002962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如果将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cut_all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参数设为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True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，则表示按照全模式进行分词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示例如下：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5"/>
          <p:cNvSpPr>
            <a:spLocks noChangeArrowheads="1"/>
          </p:cNvSpPr>
          <p:nvPr/>
        </p:nvSpPr>
        <p:spPr bwMode="auto">
          <a:xfrm>
            <a:off x="2469572" y="3527196"/>
            <a:ext cx="736369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sentence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'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传智专修学院推出颠覆式办学模式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'</a:t>
            </a:r>
            <a:endParaRPr lang="zh-CN" altLang="zh-CN" sz="2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全模式划分中文句子</a:t>
            </a:r>
          </a:p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terms_list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jieba.cut(sentence, cut_all=True)</a:t>
            </a:r>
            <a:endParaRPr lang="zh-CN" altLang="zh-CN" sz="2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print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('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【全模式】：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'+ '/'.join(terms_list))</a:t>
            </a:r>
            <a:endParaRPr lang="zh-CN" altLang="zh-CN" sz="2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856509" y="3286892"/>
            <a:ext cx="8589818" cy="229649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圆角矩形标注 26"/>
          <p:cNvSpPr/>
          <p:nvPr/>
        </p:nvSpPr>
        <p:spPr>
          <a:xfrm>
            <a:off x="2251390" y="5590018"/>
            <a:ext cx="6975737" cy="769218"/>
          </a:xfrm>
          <a:prstGeom prst="wedgeRoundRectCallout">
            <a:avLst>
              <a:gd name="adj1" fmla="val -19022"/>
              <a:gd name="adj2" fmla="val -813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【全模式】：传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/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智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/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专修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/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修学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/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学院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/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推出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/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颠覆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/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式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/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办学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/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模式</a:t>
            </a:r>
          </a:p>
        </p:txBody>
      </p:sp>
    </p:spTree>
    <p:extLst>
      <p:ext uri="{BB962C8B-B14F-4D97-AF65-F5344CB8AC3E}">
        <p14:creationId xmlns:p14="http://schemas.microsoft.com/office/powerpoint/2010/main" val="15543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分词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1" name="矩形 2"/>
          <p:cNvSpPr>
            <a:spLocks noChangeArrowheads="1"/>
          </p:cNvSpPr>
          <p:nvPr/>
        </p:nvSpPr>
        <p:spPr bwMode="auto">
          <a:xfrm>
            <a:off x="588963" y="1339850"/>
            <a:ext cx="11002962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如果将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cut_all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参数设为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False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，则表示的是按照精确模式进行分词，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示例如下：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5"/>
          <p:cNvSpPr>
            <a:spLocks noChangeArrowheads="1"/>
          </p:cNvSpPr>
          <p:nvPr/>
        </p:nvSpPr>
        <p:spPr bwMode="auto">
          <a:xfrm>
            <a:off x="2469572" y="3527196"/>
            <a:ext cx="736369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sentence = '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传智专修学院推出颠覆式办学模式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'</a:t>
            </a:r>
            <a:endParaRPr lang="zh-CN" altLang="zh-CN" sz="2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全模式划分中文句子</a:t>
            </a: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terms_list = jieba.cut(sentence, cut_all=False)</a:t>
            </a:r>
            <a:endParaRPr lang="zh-CN" altLang="zh-CN" sz="2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print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('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【精确模式】：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'+ '/'.join(terms_list))</a:t>
            </a:r>
            <a:endParaRPr lang="zh-CN" altLang="zh-CN" sz="2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856509" y="3286892"/>
            <a:ext cx="8589818" cy="229649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圆角矩形标注 26"/>
          <p:cNvSpPr/>
          <p:nvPr/>
        </p:nvSpPr>
        <p:spPr>
          <a:xfrm>
            <a:off x="2251390" y="5590018"/>
            <a:ext cx="6504683" cy="769218"/>
          </a:xfrm>
          <a:prstGeom prst="wedgeRoundRectCallout">
            <a:avLst>
              <a:gd name="adj1" fmla="val -19022"/>
              <a:gd name="adj2" fmla="val -813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【精确模式】：传智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/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专修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/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学院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/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推出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/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颠覆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/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式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/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办学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/</a:t>
            </a: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模式</a:t>
            </a:r>
          </a:p>
        </p:txBody>
      </p:sp>
    </p:spTree>
    <p:extLst>
      <p:ext uri="{BB962C8B-B14F-4D97-AF65-F5344CB8AC3E}">
        <p14:creationId xmlns:p14="http://schemas.microsoft.com/office/powerpoint/2010/main" val="37021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词性标注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88963" y="1339850"/>
            <a:ext cx="11002962" cy="8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词性是对词语分类的一种方式。</a:t>
            </a:r>
          </a:p>
        </p:txBody>
      </p:sp>
      <p:sp>
        <p:nvSpPr>
          <p:cNvPr id="10" name="矩形 9"/>
          <p:cNvSpPr/>
          <p:nvPr/>
        </p:nvSpPr>
        <p:spPr>
          <a:xfrm>
            <a:off x="6455280" y="2770909"/>
            <a:ext cx="3657600" cy="3588327"/>
          </a:xfrm>
          <a:prstGeom prst="rect">
            <a:avLst/>
          </a:prstGeom>
          <a:noFill/>
          <a:ln w="28575">
            <a:solidFill>
              <a:srgbClr val="1353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218218" y="2341418"/>
            <a:ext cx="2133599" cy="727364"/>
          </a:xfrm>
          <a:prstGeom prst="rect">
            <a:avLst/>
          </a:prstGeom>
          <a:solidFill>
            <a:srgbClr val="1353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中文词汇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80910" y="3222420"/>
            <a:ext cx="34220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名词、动词、形容词、数词、量词、代词、介词、副词、连词、感叹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词、助词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拟声词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41854" y="2770909"/>
            <a:ext cx="3657600" cy="3588327"/>
          </a:xfrm>
          <a:prstGeom prst="rect">
            <a:avLst/>
          </a:prstGeom>
          <a:noFill/>
          <a:ln w="28575">
            <a:solidFill>
              <a:srgbClr val="1353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313709" y="3398360"/>
            <a:ext cx="33250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名词、形容词、动词、代词、数词、副词、介词、连词、冠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词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感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叹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词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18111" y="2341418"/>
            <a:ext cx="2133599" cy="727364"/>
          </a:xfrm>
          <a:prstGeom prst="rect">
            <a:avLst/>
          </a:prstGeom>
          <a:solidFill>
            <a:srgbClr val="1353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英文词汇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词性标注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88963" y="1339850"/>
            <a:ext cx="11002962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词性标注，又称词类标注，是指为分词结果中的每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词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标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注一个正确的词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性。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5"/>
          <p:cNvSpPr>
            <a:spLocks noChangeArrowheads="1"/>
          </p:cNvSpPr>
          <p:nvPr/>
        </p:nvSpPr>
        <p:spPr bwMode="auto">
          <a:xfrm>
            <a:off x="4879902" y="3527196"/>
            <a:ext cx="24210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 love itcast</a:t>
            </a:r>
            <a:endParaRPr lang="zh-CN" altLang="zh-CN" sz="36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56509" y="3286892"/>
            <a:ext cx="8589818" cy="114824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3297382" y="4173527"/>
            <a:ext cx="1582521" cy="869528"/>
          </a:xfrm>
          <a:prstGeom prst="straightConnector1">
            <a:avLst/>
          </a:prstGeom>
          <a:ln w="57150">
            <a:solidFill>
              <a:srgbClr val="1353A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2315691" y="5043055"/>
            <a:ext cx="1963382" cy="6650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人称代</a:t>
            </a:r>
            <a:r>
              <a:rPr lang="zh-CN" altLang="en-US" sz="3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词</a:t>
            </a:r>
            <a:endParaRPr lang="zh-CN" altLang="en-US" sz="3200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5671163" y="4173527"/>
            <a:ext cx="1" cy="869528"/>
          </a:xfrm>
          <a:prstGeom prst="straightConnector1">
            <a:avLst/>
          </a:prstGeom>
          <a:ln w="57150">
            <a:solidFill>
              <a:srgbClr val="1353A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4689472" y="5043055"/>
            <a:ext cx="1963382" cy="6650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动词</a:t>
            </a:r>
            <a:endParaRPr lang="zh-CN" altLang="en-US" sz="3200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cxnSp>
        <p:nvCxnSpPr>
          <p:cNvPr id="20" name="直接箭头连接符 19"/>
          <p:cNvCxnSpPr>
            <a:endCxn id="23" idx="0"/>
          </p:cNvCxnSpPr>
          <p:nvPr/>
        </p:nvCxnSpPr>
        <p:spPr>
          <a:xfrm>
            <a:off x="6821092" y="4173527"/>
            <a:ext cx="1339235" cy="869528"/>
          </a:xfrm>
          <a:prstGeom prst="straightConnector1">
            <a:avLst/>
          </a:prstGeom>
          <a:ln w="57150">
            <a:solidFill>
              <a:srgbClr val="1353A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7178636" y="5043055"/>
            <a:ext cx="1963382" cy="66501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名词</a:t>
            </a:r>
          </a:p>
        </p:txBody>
      </p:sp>
    </p:spTree>
    <p:extLst>
      <p:ext uri="{BB962C8B-B14F-4D97-AF65-F5344CB8AC3E}">
        <p14:creationId xmlns:p14="http://schemas.microsoft.com/office/powerpoint/2010/main" val="14199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词性标注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88963" y="1339850"/>
            <a:ext cx="500827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NLTK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库中使用不同的约定来标记单词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下面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通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过一张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表来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列举通用的词性标注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集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44" y="1565564"/>
            <a:ext cx="5627066" cy="404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6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词性标注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88963" y="1339850"/>
            <a:ext cx="11090419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通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用的词性标注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集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续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表。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65513" y="2617945"/>
            <a:ext cx="5638481" cy="3706091"/>
            <a:chOff x="6412923" y="2821133"/>
            <a:chExt cx="4676775" cy="3073976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448" y="3151909"/>
              <a:ext cx="4667250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2923" y="2821133"/>
              <a:ext cx="467677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38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词性标注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88963" y="1339850"/>
            <a:ext cx="11090419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果希望给单词标注词性，则需要先确保已经下载了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averaged_perceptron_tagger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模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块，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然后再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调用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pos_tag()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函数进行标注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2700878" y="4312199"/>
            <a:ext cx="68665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words = nltk.word_tokenize('I love blue')</a:t>
            </a:r>
          </a:p>
          <a:p>
            <a:r>
              <a:rPr lang="en-US" altLang="zh-CN" sz="32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nltk.pos_tag(words</a:t>
            </a:r>
            <a:r>
              <a:rPr lang="en-US" altLang="zh-CN" sz="32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  <a:endParaRPr lang="zh-CN" altLang="zh-CN" sz="32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56509" y="4090986"/>
            <a:ext cx="8589818" cy="151964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808457" y="5610631"/>
            <a:ext cx="4759009" cy="769218"/>
          </a:xfrm>
          <a:prstGeom prst="wedgeRoundRectCallout">
            <a:avLst>
              <a:gd name="adj1" fmla="val -30224"/>
              <a:gd name="adj2" fmla="val -8494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[('I', 'PRP'), ('love', 'VBP'), ('blue', 'JJ')]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62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词形归一化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88963" y="1339850"/>
            <a:ext cx="11478346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在英文中，一个单词常常是另一个单词的变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种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94509" y="3027217"/>
            <a:ext cx="2563091" cy="1390010"/>
            <a:chOff x="1094509" y="3027217"/>
            <a:chExt cx="2563091" cy="1390010"/>
          </a:xfrm>
        </p:grpSpPr>
        <p:sp>
          <p:nvSpPr>
            <p:cNvPr id="7" name="矩形 6"/>
            <p:cNvSpPr/>
            <p:nvPr/>
          </p:nvSpPr>
          <p:spPr>
            <a:xfrm>
              <a:off x="1094509" y="3325090"/>
              <a:ext cx="2563091" cy="1092137"/>
            </a:xfrm>
            <a:prstGeom prst="rect">
              <a:avLst/>
            </a:prstGeom>
            <a:noFill/>
            <a:ln w="28575">
              <a:solidFill>
                <a:srgbClr val="1353A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482436" y="3027217"/>
              <a:ext cx="1704109" cy="595746"/>
            </a:xfrm>
            <a:prstGeom prst="rect">
              <a:avLst/>
            </a:prstGeom>
            <a:solidFill>
              <a:srgbClr val="1353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黑体" pitchFamily="49" charset="-122"/>
                  <a:ea typeface="黑体" pitchFamily="49" charset="-122"/>
                </a:rPr>
                <a:t>词根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729196" y="3709341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>
                  <a:latin typeface="楷体" pitchFamily="49" charset="-122"/>
                  <a:ea typeface="楷体" pitchFamily="49" charset="-122"/>
                </a:rPr>
                <a:t>look</a:t>
              </a:r>
              <a:endParaRPr lang="zh-CN" altLang="en-US" sz="4000" dirty="0">
                <a:latin typeface="楷体" pitchFamily="49" charset="-122"/>
                <a:ea typeface="楷体" pitchFamily="49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93672" y="3027217"/>
            <a:ext cx="2563091" cy="1390010"/>
            <a:chOff x="1094509" y="3027217"/>
            <a:chExt cx="2563091" cy="1390010"/>
          </a:xfrm>
        </p:grpSpPr>
        <p:sp>
          <p:nvSpPr>
            <p:cNvPr id="20" name="矩形 19"/>
            <p:cNvSpPr/>
            <p:nvPr/>
          </p:nvSpPr>
          <p:spPr>
            <a:xfrm>
              <a:off x="1094509" y="3325090"/>
              <a:ext cx="2563091" cy="1092137"/>
            </a:xfrm>
            <a:prstGeom prst="rect">
              <a:avLst/>
            </a:prstGeom>
            <a:noFill/>
            <a:ln w="28575">
              <a:solidFill>
                <a:srgbClr val="1353A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288472" y="3027217"/>
              <a:ext cx="2092036" cy="595746"/>
            </a:xfrm>
            <a:prstGeom prst="rect">
              <a:avLst/>
            </a:prstGeom>
            <a:solidFill>
              <a:srgbClr val="1353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latin typeface="黑体" pitchFamily="49" charset="-122"/>
                  <a:ea typeface="黑体" pitchFamily="49" charset="-122"/>
                </a:rPr>
                <a:t>一</a:t>
              </a:r>
              <a:r>
                <a:rPr lang="zh-CN" altLang="en-US" sz="2800" b="1" dirty="0" smtClean="0">
                  <a:latin typeface="黑体" pitchFamily="49" charset="-122"/>
                  <a:ea typeface="黑体" pitchFamily="49" charset="-122"/>
                </a:rPr>
                <a:t>般进行时</a:t>
              </a:r>
              <a:endParaRPr lang="zh-CN" altLang="en-US" sz="2800" b="1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344475" y="3709341"/>
              <a:ext cx="198002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/>
                <a:t>looking</a:t>
              </a:r>
              <a:endParaRPr lang="zh-CN" altLang="en-US" sz="40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395854" y="3027217"/>
            <a:ext cx="2563091" cy="1390010"/>
            <a:chOff x="1094509" y="3027217"/>
            <a:chExt cx="2563091" cy="1390010"/>
          </a:xfrm>
        </p:grpSpPr>
        <p:sp>
          <p:nvSpPr>
            <p:cNvPr id="24" name="矩形 23"/>
            <p:cNvSpPr/>
            <p:nvPr/>
          </p:nvSpPr>
          <p:spPr>
            <a:xfrm>
              <a:off x="1094509" y="3325090"/>
              <a:ext cx="2563091" cy="1092137"/>
            </a:xfrm>
            <a:prstGeom prst="rect">
              <a:avLst/>
            </a:prstGeom>
            <a:noFill/>
            <a:ln w="28575">
              <a:solidFill>
                <a:srgbClr val="1353A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343892" y="3027217"/>
              <a:ext cx="2092036" cy="595746"/>
            </a:xfrm>
            <a:prstGeom prst="rect">
              <a:avLst/>
            </a:prstGeom>
            <a:solidFill>
              <a:srgbClr val="1353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 smtClean="0">
                  <a:latin typeface="黑体" pitchFamily="49" charset="-122"/>
                  <a:ea typeface="黑体" pitchFamily="49" charset="-122"/>
                </a:rPr>
                <a:t>一般过去时</a:t>
              </a:r>
              <a:endParaRPr lang="zh-CN" altLang="en-US" sz="2800" b="1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514279" y="3709341"/>
              <a:ext cx="17235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dirty="0">
                  <a:latin typeface="楷体" pitchFamily="49" charset="-122"/>
                  <a:ea typeface="楷体" pitchFamily="49" charset="-122"/>
                </a:rPr>
                <a:t>looked</a:t>
              </a:r>
              <a:endParaRPr lang="zh-CN" altLang="en-US" sz="400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1094509" y="4854109"/>
            <a:ext cx="9864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一般在信息检索和文本挖掘时，需要对一个词的不同形态进行规范化，以提高文本处理的效率。</a:t>
            </a:r>
            <a:endParaRPr lang="zh-CN" altLang="en-US" sz="32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06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1266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1550988"/>
            <a:ext cx="467518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3940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文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本数据分析工具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81600" y="2413000"/>
            <a:ext cx="5622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本预处理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56229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本情感分析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5310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本相似度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181600" y="4676438"/>
            <a:ext cx="4916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本分类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词形归一化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88963" y="1339850"/>
            <a:ext cx="11021146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词形规范化过程主要包括两种：词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干提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取和词形还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原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397929" y="3272556"/>
            <a:ext cx="3059112" cy="2535238"/>
            <a:chOff x="1141413" y="3357562"/>
            <a:chExt cx="3059112" cy="2535238"/>
          </a:xfrm>
        </p:grpSpPr>
        <p:sp>
          <p:nvSpPr>
            <p:cNvPr id="18" name="矩形 17"/>
            <p:cNvSpPr/>
            <p:nvPr/>
          </p:nvSpPr>
          <p:spPr>
            <a:xfrm>
              <a:off x="1141413" y="3357562"/>
              <a:ext cx="3059112" cy="215423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492250" y="5207000"/>
              <a:ext cx="2336800" cy="685800"/>
            </a:xfrm>
            <a:prstGeom prst="rect">
              <a:avLst/>
            </a:prstGeom>
            <a:solidFill>
              <a:srgbClr val="1353A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5pPr>
            </a:lstStyle>
            <a:p>
              <a:pPr algn="ctr">
                <a:defRPr/>
              </a:pPr>
              <a:r>
                <a:rPr lang="zh-CN" altLang="en-US" sz="2800" b="1" dirty="0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词干提取</a:t>
              </a:r>
              <a:endPara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9" name="矩形 2"/>
            <p:cNvSpPr>
              <a:spLocks noChangeArrowheads="1"/>
            </p:cNvSpPr>
            <p:nvPr/>
          </p:nvSpPr>
          <p:spPr bwMode="auto">
            <a:xfrm>
              <a:off x="1141413" y="3556766"/>
              <a:ext cx="3059112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sz="2800" dirty="0">
                  <a:latin typeface="宋体" pitchFamily="2" charset="-122"/>
                </a:rPr>
                <a:t>是指删除不影响词性的词</a:t>
              </a:r>
              <a:r>
                <a:rPr lang="zh-CN" altLang="zh-CN" sz="2800" dirty="0" smtClean="0">
                  <a:latin typeface="宋体" pitchFamily="2" charset="-122"/>
                </a:rPr>
                <a:t>缀，</a:t>
              </a:r>
              <a:r>
                <a:rPr lang="zh-CN" altLang="zh-CN" sz="2800" dirty="0">
                  <a:latin typeface="宋体" pitchFamily="2" charset="-122"/>
                </a:rPr>
                <a:t>得到单词词干的过程。</a:t>
              </a:r>
              <a:endParaRPr lang="zh-CN" altLang="en-US" sz="2800" dirty="0">
                <a:latin typeface="宋体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730710" y="3272556"/>
            <a:ext cx="3059112" cy="2535238"/>
            <a:chOff x="4427538" y="3357562"/>
            <a:chExt cx="3059112" cy="2535238"/>
          </a:xfrm>
        </p:grpSpPr>
        <p:sp>
          <p:nvSpPr>
            <p:cNvPr id="31" name="矩形 30"/>
            <p:cNvSpPr/>
            <p:nvPr/>
          </p:nvSpPr>
          <p:spPr>
            <a:xfrm>
              <a:off x="4427538" y="3357562"/>
              <a:ext cx="3059112" cy="215423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4778375" y="5207000"/>
              <a:ext cx="2336800" cy="685800"/>
            </a:xfrm>
            <a:prstGeom prst="rect">
              <a:avLst/>
            </a:prstGeom>
            <a:solidFill>
              <a:srgbClr val="1353A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5pPr>
            </a:lstStyle>
            <a:p>
              <a:pPr algn="ctr">
                <a:defRPr/>
              </a:pPr>
              <a:r>
                <a:rPr lang="zh-CN" altLang="en-US" sz="2800" b="1" dirty="0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词形还原</a:t>
              </a:r>
              <a:endPara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33" name="矩形 2"/>
            <p:cNvSpPr>
              <a:spLocks noChangeArrowheads="1"/>
            </p:cNvSpPr>
            <p:nvPr/>
          </p:nvSpPr>
          <p:spPr bwMode="auto">
            <a:xfrm>
              <a:off x="4427538" y="3772209"/>
              <a:ext cx="305911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sz="2800" dirty="0" smtClean="0">
                  <a:latin typeface="宋体" pitchFamily="2" charset="-122"/>
                </a:rPr>
                <a:t>能</a:t>
              </a:r>
              <a:r>
                <a:rPr lang="zh-CN" altLang="zh-CN" sz="2800" dirty="0">
                  <a:latin typeface="宋体" pitchFamily="2" charset="-122"/>
                </a:rPr>
                <a:t>够捕捉基于词根的规范单词形式。</a:t>
              </a:r>
              <a:endParaRPr lang="zh-CN" altLang="en-US" sz="2800" dirty="0">
                <a:latin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41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词形归一化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88963" y="1339850"/>
            <a:ext cx="11021146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词干提取和词形还原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的示例如下：</a:t>
            </a:r>
            <a:endParaRPr lang="zh-CN" altLang="zh-CN" sz="4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635182" y="2584262"/>
            <a:ext cx="4328543" cy="1371323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076523" y="4717837"/>
            <a:ext cx="3445862" cy="137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词形归一化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88963" y="1339850"/>
            <a:ext cx="11021146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目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前最受欢迎的就是波特词干提取器，它是基于波特词干算法来提取词干的，这些算法都集中在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PorterStemmer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类中。</a:t>
            </a: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2846878" y="4310941"/>
            <a:ext cx="66090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from nltk.stem.porter import PorterStemmer</a:t>
            </a:r>
            <a:endParaRPr lang="zh-CN" altLang="zh-CN" sz="2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porter_stem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PorterStemmer()</a:t>
            </a:r>
            <a:endParaRPr lang="zh-CN" altLang="zh-CN" sz="2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porter_stem.stem('watched')</a:t>
            </a:r>
            <a:endParaRPr lang="zh-CN" altLang="zh-CN" sz="2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56509" y="4090986"/>
            <a:ext cx="8589818" cy="182490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7881574" y="5683339"/>
            <a:ext cx="1574384" cy="769218"/>
          </a:xfrm>
          <a:prstGeom prst="wedgeRoundRectCallout">
            <a:avLst>
              <a:gd name="adj1" fmla="val -101113"/>
              <a:gd name="adj2" fmla="val -7953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'watch'</a:t>
            </a:r>
            <a:endParaRPr lang="zh-CN" altLang="zh-CN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82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词形归一化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88963" y="1339850"/>
            <a:ext cx="11021146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还可以用兰卡斯特词干提取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器，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它是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基于兰卡斯特词干算法来提取词干的，这些算法都集中在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LancasterStemmer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类中。</a:t>
            </a: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2414039" y="4261752"/>
            <a:ext cx="747475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from nltk.stem.lancaster import LancasterStemmer</a:t>
            </a:r>
            <a:endParaRPr lang="zh-CN" altLang="zh-CN" sz="2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lancaster_stem = LancasterStemmer()</a:t>
            </a:r>
            <a:endParaRPr lang="zh-CN" altLang="zh-CN" sz="2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# </a:t>
            </a:r>
            <a:r>
              <a:rPr lang="zh-CN" altLang="zh-CN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按照兰卡斯特算法提取词干</a:t>
            </a:r>
          </a:p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lancaster_stem.stem('jumped')</a:t>
            </a:r>
            <a:endParaRPr lang="zh-CN" altLang="zh-CN" sz="2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56509" y="4090986"/>
            <a:ext cx="8589818" cy="215741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9103994" y="5658605"/>
            <a:ext cx="1467024" cy="769218"/>
          </a:xfrm>
          <a:prstGeom prst="wedgeRoundRectCallout">
            <a:avLst>
              <a:gd name="adj1" fmla="val -180313"/>
              <a:gd name="adj2" fmla="val -3450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'jump'</a:t>
            </a:r>
            <a:endParaRPr lang="zh-CN" altLang="zh-CN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69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词形归一化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88963" y="1339850"/>
            <a:ext cx="11021146" cy="245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还有一些其它的词干器，比如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SnowballStemmer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，它除了支持英文以外，还支持其它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种不同的语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言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2806440" y="4374602"/>
            <a:ext cx="668995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from nltk.stem import SnowballStemmer</a:t>
            </a:r>
            <a:endParaRPr lang="zh-CN" altLang="zh-CN" sz="2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snowball_stem = SnowballStemmer('english')</a:t>
            </a:r>
            <a:endParaRPr lang="zh-CN" altLang="zh-CN" sz="2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snowball_stem.stem('listened')</a:t>
            </a:r>
            <a:endParaRPr lang="zh-CN" altLang="zh-CN" sz="2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56509" y="4090986"/>
            <a:ext cx="8589818" cy="195222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9103994" y="5658605"/>
            <a:ext cx="1467024" cy="769218"/>
          </a:xfrm>
          <a:prstGeom prst="wedgeRoundRectCallout">
            <a:avLst>
              <a:gd name="adj1" fmla="val -173702"/>
              <a:gd name="adj2" fmla="val -5972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'listen'</a:t>
            </a:r>
            <a:endParaRPr lang="zh-CN" altLang="zh-CN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80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词形归一化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88963" y="1339850"/>
            <a:ext cx="11021146" cy="245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NLTK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库中提供了一个强大的还原模块，它使用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WordNetLemmatizer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类来获得根词，使用前需要确保已经下载了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wordnet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语料库。</a:t>
            </a:r>
          </a:p>
        </p:txBody>
      </p:sp>
      <p:sp>
        <p:nvSpPr>
          <p:cNvPr id="3" name="矩形 2"/>
          <p:cNvSpPr/>
          <p:nvPr/>
        </p:nvSpPr>
        <p:spPr>
          <a:xfrm>
            <a:off x="1246908" y="3983502"/>
            <a:ext cx="93102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词形还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原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是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去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除词缀以获得单词的基本形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式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这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个基本形式称为根词，而不是词干。根词始终存在于词典中，词干不一定是标准的单词，它可能不存在于词典中。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21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词形归一化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88962" y="1339850"/>
            <a:ext cx="11187401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WordNetLemmatizer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类里面提供了一个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lemmatize()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用于获得单词的基本形式。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85453" y="3289477"/>
            <a:ext cx="93102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lemmatize()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方法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会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比对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wordnet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语料库，并采用递归技术删除词缀，直至在词汇网络中找到匹配项，最终返回输入词的基本形式。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如果没有找到匹配项，则直接返回输入词，不做任何变化。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08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词形归一化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8963" y="1339850"/>
            <a:ext cx="11021146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下面是一个基于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WordNetLemmatizer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的词形还原示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例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3240474" y="3573327"/>
            <a:ext cx="58218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wordnet_lem = WordNetLemmatizer()</a:t>
            </a:r>
            <a:endParaRPr lang="zh-CN" altLang="zh-CN" sz="2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还原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books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单词的基本形式</a:t>
            </a: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wordnet_lem.lemmatize('books')</a:t>
            </a: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wordnet_lem.lemmatize('went')</a:t>
            </a:r>
            <a:endParaRPr lang="zh-CN" altLang="zh-CN" sz="2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56509" y="3353371"/>
            <a:ext cx="8589818" cy="236157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8871943" y="5146558"/>
            <a:ext cx="1574384" cy="769218"/>
          </a:xfrm>
          <a:prstGeom prst="wedgeRoundRectCallout">
            <a:avLst>
              <a:gd name="adj1" fmla="val -101113"/>
              <a:gd name="adj2" fmla="val -10114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'book'</a:t>
            </a:r>
            <a:endParaRPr lang="zh-CN" altLang="zh-CN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799454" y="5714942"/>
            <a:ext cx="1574384" cy="769218"/>
          </a:xfrm>
          <a:prstGeom prst="wedgeRoundRectCallout">
            <a:avLst>
              <a:gd name="adj1" fmla="val 40567"/>
              <a:gd name="adj2" fmla="val -9934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'went'</a:t>
            </a:r>
            <a:endParaRPr lang="zh-CN" altLang="zh-CN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83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词形归一化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99"/>
          <p:cNvSpPr txBox="1">
            <a:spLocks noChangeArrowheads="1"/>
          </p:cNvSpPr>
          <p:nvPr/>
        </p:nvSpPr>
        <p:spPr bwMode="auto">
          <a:xfrm>
            <a:off x="3509890" y="2957715"/>
            <a:ext cx="701213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单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词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went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并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没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有还原，这主要是因为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它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具有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多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种词性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went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作为动词使用时，代表单词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go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的过去式，但是作为名词使用的话，它表示的是人名文特。</a:t>
            </a:r>
          </a:p>
        </p:txBody>
      </p:sp>
      <p:sp>
        <p:nvSpPr>
          <p:cNvPr id="15" name="矩形 14"/>
          <p:cNvSpPr/>
          <p:nvPr/>
        </p:nvSpPr>
        <p:spPr>
          <a:xfrm>
            <a:off x="2782888" y="2424545"/>
            <a:ext cx="8466137" cy="2867892"/>
          </a:xfrm>
          <a:prstGeom prst="rect">
            <a:avLst/>
          </a:prstGeom>
          <a:noFill/>
          <a:ln w="19050">
            <a:solidFill>
              <a:srgbClr val="1353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16" name="图片 5" descr="t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139">
            <a:off x="693738" y="3259699"/>
            <a:ext cx="2355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1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词形归一化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8962" y="1339850"/>
            <a:ext cx="11450638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可以直接在词形还原时指定词性，也就是说在调用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lemmatize()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方法时将词性传入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pos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参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数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3240474" y="3603395"/>
            <a:ext cx="5821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指定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went</a:t>
            </a:r>
            <a:r>
              <a:rPr lang="zh-CN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的词性为动词</a:t>
            </a:r>
            <a:endParaRPr lang="en-US" altLang="zh-CN" sz="2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wordnet_lem.lemmatize('went', pos='v')</a:t>
            </a:r>
            <a:endParaRPr lang="zh-CN" altLang="zh-CN" sz="2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56509" y="3353371"/>
            <a:ext cx="8589818" cy="145415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7297559" y="5257394"/>
            <a:ext cx="1574384" cy="769218"/>
          </a:xfrm>
          <a:prstGeom prst="wedgeRoundRectCallout">
            <a:avLst>
              <a:gd name="adj1" fmla="val -50953"/>
              <a:gd name="adj2" fmla="val -1389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'go'</a:t>
            </a:r>
            <a:endParaRPr lang="zh-CN" altLang="zh-CN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42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前导</a:t>
            </a:r>
          </a:p>
        </p:txBody>
      </p:sp>
      <p:sp>
        <p:nvSpPr>
          <p:cNvPr id="12290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98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自然语言处理（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NLP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）领域是计算机科学领域与人工智能领域中的一个重要方向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它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主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要研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究实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现人与计算机之间用自然语言进行有效通信的各种理论和方法。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 descr="https://gss1.bdstatic.com/9vo3dSag_xI4khGkpoWK1HF6hhy/baike/c0%3Dbaike272%2C5%2C5%2C272%2C90/sign=d3668a05ecc4b7452099bf44ae957572/267f9e2f07082838c603d038bf99a9014c08f1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53" y="3728299"/>
            <a:ext cx="4231237" cy="27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删除停用词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4" y="3417756"/>
            <a:ext cx="2884578" cy="30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7"/>
          <p:cNvSpPr>
            <a:spLocks noChangeArrowheads="1"/>
          </p:cNvSpPr>
          <p:nvPr/>
        </p:nvSpPr>
        <p:spPr bwMode="auto">
          <a:xfrm>
            <a:off x="3963103" y="2298821"/>
            <a:ext cx="759777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思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考</a:t>
            </a: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</a:p>
          <a:p>
            <a:pPr>
              <a:lnSpc>
                <a:spcPts val="6000"/>
              </a:lnSpc>
              <a:spcBef>
                <a:spcPts val="0"/>
              </a:spcBef>
            </a:pPr>
            <a:r>
              <a:rPr lang="zh-CN" altLang="en-US" sz="44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什</a:t>
            </a:r>
            <a:r>
              <a:rPr lang="zh-CN" altLang="en-US" sz="44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么是停用词</a:t>
            </a:r>
            <a:r>
              <a:rPr lang="zh-CN" altLang="zh-CN" sz="44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zh-CN" altLang="zh-CN" sz="44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58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删除停用词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8962" y="1339850"/>
            <a:ext cx="11450638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停用词是指在信息检索中，为节省存储空间和提高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搜索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效率，在处理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自然语言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文本之前或之后会自动过滤掉某些没有具体意义的字或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词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31818" y="4177284"/>
            <a:ext cx="9767454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3200" b="1" dirty="0">
                <a:latin typeface="楷体" pitchFamily="49" charset="-122"/>
                <a:ea typeface="楷体" pitchFamily="49" charset="-122"/>
              </a:rPr>
              <a:t>比</a:t>
            </a:r>
            <a:r>
              <a:rPr lang="zh-CN" altLang="zh-CN" sz="3200" b="1" dirty="0" smtClean="0">
                <a:latin typeface="楷体" pitchFamily="49" charset="-122"/>
                <a:ea typeface="楷体" pitchFamily="49" charset="-122"/>
              </a:rPr>
              <a:t>如</a:t>
            </a:r>
            <a:r>
              <a:rPr lang="zh-CN" altLang="en-US" sz="3200" b="1" dirty="0" smtClean="0">
                <a:latin typeface="楷体" pitchFamily="49" charset="-122"/>
                <a:ea typeface="楷体" pitchFamily="49" charset="-122"/>
              </a:rPr>
              <a:t>：</a:t>
            </a:r>
            <a:endParaRPr lang="en-US" altLang="zh-CN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英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文单词“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I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”、“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the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”或中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文中的“啊”等。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16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删除停用词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8962" y="1339850"/>
            <a:ext cx="11076565" cy="24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如果直接用包含大量停用词的文本作为分析对象，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则可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能会导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致分析结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果存在较大偏差，通常在处理过程中会将它们从文本中删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除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 descr="http://file.elecfans.com/web1/M00/4E/EF/o4YBAFrNy9KAUcIdAAAQ7HWeX1w93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04" y="4415387"/>
            <a:ext cx="9176315" cy="8591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直接连接符 6"/>
          <p:cNvCxnSpPr/>
          <p:nvPr/>
        </p:nvCxnSpPr>
        <p:spPr>
          <a:xfrm>
            <a:off x="1433966" y="4844945"/>
            <a:ext cx="86358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862475" y="4844945"/>
            <a:ext cx="86358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80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删除停用词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8962" y="1339850"/>
            <a:ext cx="11076565" cy="224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停用词都是人工输入、非自动化生成的，生成后的停用词会形成一个停用词表，但是并没有一个明确的停用词表能够适用于所有的工具。</a:t>
            </a:r>
          </a:p>
        </p:txBody>
      </p:sp>
      <p:sp>
        <p:nvSpPr>
          <p:cNvPr id="4" name="矩形 3"/>
          <p:cNvSpPr/>
          <p:nvPr/>
        </p:nvSpPr>
        <p:spPr>
          <a:xfrm>
            <a:off x="1704109" y="3849515"/>
            <a:ext cx="87976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对于中文的停用词，可以参考中文停用词库、哈工大停用词表、百度停用词列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对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于其它语言来说，可以参照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https://www.ranks.nl/stopwords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进行了解。</a:t>
            </a:r>
          </a:p>
        </p:txBody>
      </p:sp>
    </p:spTree>
    <p:extLst>
      <p:ext uri="{BB962C8B-B14F-4D97-AF65-F5344CB8AC3E}">
        <p14:creationId xmlns:p14="http://schemas.microsoft.com/office/powerpoint/2010/main" val="22331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删除停用词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8962" y="1339850"/>
            <a:ext cx="1107656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NLTK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库里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面有一个标准的停用词列表，在使用之前要确保已经下载了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stopwords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语料库，并且用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import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语句导入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stopwords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模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块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151164" y="4146983"/>
            <a:ext cx="60005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from nltk.corpus import stopwords</a:t>
            </a:r>
          </a:p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stop_words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stopwords.words('english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')</a:t>
            </a:r>
            <a:endParaRPr lang="zh-CN" altLang="zh-CN" sz="28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56509" y="3803238"/>
            <a:ext cx="8589818" cy="164159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1266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3059113"/>
            <a:ext cx="467518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3940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文本数据分析工具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81600" y="2413000"/>
            <a:ext cx="5622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文本预处理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56229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文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本情感分析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5310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本相似度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181600" y="4676438"/>
            <a:ext cx="4916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本分类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88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文本情感分析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588962" y="1339850"/>
            <a:ext cx="11076565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文本情感分析，又称为倾向性分析和意见挖掘，是指对带有情感色彩的主观性文本进行分析、处理、归纳和推理的过程。</a:t>
            </a:r>
          </a:p>
        </p:txBody>
      </p:sp>
      <p:sp>
        <p:nvSpPr>
          <p:cNvPr id="4" name="矩形 3"/>
          <p:cNvSpPr/>
          <p:nvPr/>
        </p:nvSpPr>
        <p:spPr>
          <a:xfrm>
            <a:off x="3823855" y="4041494"/>
            <a:ext cx="706581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>
            <a:endCxn id="8" idx="1"/>
          </p:cNvCxnSpPr>
          <p:nvPr/>
        </p:nvCxnSpPr>
        <p:spPr>
          <a:xfrm>
            <a:off x="4530436" y="4751930"/>
            <a:ext cx="527695" cy="733296"/>
          </a:xfrm>
          <a:prstGeom prst="straightConnector1">
            <a:avLst/>
          </a:prstGeom>
          <a:ln w="38100">
            <a:solidFill>
              <a:srgbClr val="1353A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58131" y="516206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正向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3465094" y="4072271"/>
            <a:ext cx="53726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 like this movie very much.</a:t>
            </a:r>
            <a:endParaRPr lang="zh-CN" altLang="zh-CN" sz="36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856509" y="3803238"/>
            <a:ext cx="8589818" cy="118439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文本情感分析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588962" y="1339850"/>
            <a:ext cx="11076565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情感分析还可以细分为情感极性（倾向）分析、情感程度分析及主客观分析等。</a:t>
            </a:r>
          </a:p>
        </p:txBody>
      </p:sp>
      <p:sp>
        <p:nvSpPr>
          <p:cNvPr id="3" name="矩形 2"/>
          <p:cNvSpPr/>
          <p:nvPr/>
        </p:nvSpPr>
        <p:spPr>
          <a:xfrm>
            <a:off x="1925781" y="3563127"/>
            <a:ext cx="84512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其中，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情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感极性分析的目的在于，对文本进行褒义、贬义、中性的判断，比如对于“喜爱”和“厌恶”这两个词，就属于不同的情感倾向。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5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文本情感分析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588962" y="1339850"/>
            <a:ext cx="11076565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目前，常见的情感极性分析方法主要分为两种：基于情感词典和基于机器学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习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49927" y="3302482"/>
            <a:ext cx="4492408" cy="2826724"/>
            <a:chOff x="378320" y="3066076"/>
            <a:chExt cx="4492408" cy="2826724"/>
          </a:xfrm>
        </p:grpSpPr>
        <p:sp>
          <p:nvSpPr>
            <p:cNvPr id="6" name="矩形 5"/>
            <p:cNvSpPr/>
            <p:nvPr/>
          </p:nvSpPr>
          <p:spPr>
            <a:xfrm>
              <a:off x="378320" y="3066076"/>
              <a:ext cx="4492408" cy="244572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492250" y="5207000"/>
              <a:ext cx="2336800" cy="685800"/>
            </a:xfrm>
            <a:prstGeom prst="rect">
              <a:avLst/>
            </a:prstGeom>
            <a:solidFill>
              <a:srgbClr val="1353A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5pPr>
            </a:lstStyle>
            <a:p>
              <a:pPr algn="ctr">
                <a:defRPr/>
              </a:pPr>
              <a:r>
                <a:rPr lang="zh-CN" altLang="en-US" sz="2800" b="1" dirty="0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情感词典</a:t>
              </a:r>
              <a:endPara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" name="矩形 2"/>
            <p:cNvSpPr>
              <a:spLocks noChangeArrowheads="1"/>
            </p:cNvSpPr>
            <p:nvPr/>
          </p:nvSpPr>
          <p:spPr bwMode="auto">
            <a:xfrm>
              <a:off x="489157" y="3197947"/>
              <a:ext cx="4381571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dirty="0" smtClean="0"/>
                <a:t>通</a:t>
              </a:r>
              <a:r>
                <a:rPr lang="zh-CN" altLang="zh-CN" dirty="0"/>
                <a:t>过制定一系列的情感词典和规则，对文本进行段落拆解、句法分析，计算情感值，最后通过情感值来作为文本的情感倾向依据。</a:t>
              </a:r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59236" y="3302482"/>
            <a:ext cx="4492408" cy="2826724"/>
            <a:chOff x="378320" y="3066076"/>
            <a:chExt cx="4492408" cy="2826724"/>
          </a:xfrm>
        </p:grpSpPr>
        <p:sp>
          <p:nvSpPr>
            <p:cNvPr id="15" name="矩形 14"/>
            <p:cNvSpPr/>
            <p:nvPr/>
          </p:nvSpPr>
          <p:spPr>
            <a:xfrm>
              <a:off x="378320" y="3066076"/>
              <a:ext cx="4492408" cy="244572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492250" y="5207000"/>
              <a:ext cx="2336800" cy="685800"/>
            </a:xfrm>
            <a:prstGeom prst="rect">
              <a:avLst/>
            </a:prstGeom>
            <a:solidFill>
              <a:srgbClr val="1353A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5pPr>
            </a:lstStyle>
            <a:p>
              <a:pPr algn="ctr">
                <a:defRPr/>
              </a:pPr>
              <a:r>
                <a:rPr lang="zh-CN" altLang="en-US" sz="2800" b="1" dirty="0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机器学习</a:t>
              </a:r>
              <a:endPara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8" name="矩形 2"/>
            <p:cNvSpPr>
              <a:spLocks noChangeArrowheads="1"/>
            </p:cNvSpPr>
            <p:nvPr/>
          </p:nvSpPr>
          <p:spPr bwMode="auto">
            <a:xfrm>
              <a:off x="489157" y="3197947"/>
              <a:ext cx="4381571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dirty="0" smtClean="0"/>
                <a:t>将</a:t>
              </a:r>
              <a:r>
                <a:rPr lang="zh-CN" altLang="zh-CN" dirty="0"/>
                <a:t>目标情感分为两类：正、负，或者是根据不同的情感程度划分为</a:t>
              </a:r>
              <a:r>
                <a:rPr lang="en-US" altLang="zh-CN" dirty="0"/>
                <a:t>1~5</a:t>
              </a:r>
              <a:r>
                <a:rPr lang="zh-CN" altLang="zh-CN" dirty="0"/>
                <a:t>类，然后对训练文本进行人工标注，进行有监督的机器学习过程。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648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文本情感分析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588962" y="1339850"/>
            <a:ext cx="1107656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最简单的情感极性分析的方式就是情感词典，其实现的大致思路如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下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94680" y="3143359"/>
            <a:ext cx="2633662" cy="29019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266155" y="5765909"/>
            <a:ext cx="1997075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第</a:t>
            </a:r>
            <a:r>
              <a:rPr lang="en-US" altLang="zh-CN" sz="2800" b="1" noProof="1" smtClean="0">
                <a:solidFill>
                  <a:srgbClr val="FFFFFF"/>
                </a:solidFill>
                <a:ea typeface="等线" charset="-122"/>
              </a:rPr>
              <a:t>1</a:t>
            </a: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步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1894681" y="3406883"/>
            <a:ext cx="2633662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zh-CN" dirty="0"/>
              <a:t>对文本进行分词操作，从中找出情感词、否定词以及程度副词。</a:t>
            </a:r>
          </a:p>
        </p:txBody>
      </p:sp>
      <p:sp>
        <p:nvSpPr>
          <p:cNvPr id="20" name="矩形 19"/>
          <p:cNvSpPr/>
          <p:nvPr/>
        </p:nvSpPr>
        <p:spPr>
          <a:xfrm>
            <a:off x="4737892" y="3143359"/>
            <a:ext cx="2633663" cy="29019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109367" y="5765909"/>
            <a:ext cx="1997075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第</a:t>
            </a:r>
            <a:r>
              <a:rPr lang="en-US" altLang="zh-CN" sz="2800" b="1" noProof="1" smtClean="0">
                <a:solidFill>
                  <a:srgbClr val="FFFFFF"/>
                </a:solidFill>
                <a:ea typeface="等线" charset="-122"/>
              </a:rPr>
              <a:t>2</a:t>
            </a: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步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22" name="矩形 2"/>
          <p:cNvSpPr>
            <a:spLocks noChangeArrowheads="1"/>
          </p:cNvSpPr>
          <p:nvPr/>
        </p:nvSpPr>
        <p:spPr bwMode="auto">
          <a:xfrm>
            <a:off x="4724398" y="3426403"/>
            <a:ext cx="26606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dirty="0"/>
              <a:t>判断每个情感词之前是否有否定词及程度副词，将它之前的否定词和程度副词划分为一组</a:t>
            </a:r>
            <a:r>
              <a:rPr lang="zh-CN" altLang="zh-CN" dirty="0" smtClean="0"/>
              <a:t>。</a:t>
            </a:r>
            <a:endParaRPr lang="en-US" altLang="zh-CN" dirty="0">
              <a:latin typeface="宋体" pitchFamily="2" charset="-122"/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7581103" y="3426403"/>
            <a:ext cx="2633663" cy="166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dirty="0"/>
              <a:t>将所有组的得分加起来，得分大于</a:t>
            </a:r>
            <a:r>
              <a:rPr lang="en-US" altLang="zh-CN" dirty="0"/>
              <a:t>0</a:t>
            </a:r>
            <a:r>
              <a:rPr lang="zh-CN" altLang="zh-CN" dirty="0"/>
              <a:t>的归于正向，小于</a:t>
            </a:r>
            <a:r>
              <a:rPr lang="en-US" altLang="zh-CN" dirty="0"/>
              <a:t>0</a:t>
            </a:r>
            <a:r>
              <a:rPr lang="zh-CN" altLang="zh-CN" dirty="0"/>
              <a:t>的归于负向。</a:t>
            </a:r>
            <a:endParaRPr lang="zh-CN" altLang="en-US" dirty="0"/>
          </a:p>
        </p:txBody>
      </p:sp>
      <p:sp>
        <p:nvSpPr>
          <p:cNvPr id="24" name="流程图: 摘录 23"/>
          <p:cNvSpPr/>
          <p:nvPr/>
        </p:nvSpPr>
        <p:spPr>
          <a:xfrm rot="5400000">
            <a:off x="4441030" y="3230671"/>
            <a:ext cx="527050" cy="352425"/>
          </a:xfrm>
          <a:prstGeom prst="flowChartExtract">
            <a:avLst/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581104" y="3143359"/>
            <a:ext cx="2633663" cy="29019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952579" y="5765909"/>
            <a:ext cx="1997075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第</a:t>
            </a:r>
            <a:r>
              <a:rPr lang="en-US" altLang="zh-CN" sz="2800" b="1" noProof="1">
                <a:solidFill>
                  <a:srgbClr val="FFFFFF"/>
                </a:solidFill>
                <a:ea typeface="等线" charset="-122"/>
              </a:rPr>
              <a:t>3</a:t>
            </a: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步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27" name="流程图: 摘录 26"/>
          <p:cNvSpPr/>
          <p:nvPr/>
        </p:nvSpPr>
        <p:spPr>
          <a:xfrm rot="5400000">
            <a:off x="7284242" y="3230671"/>
            <a:ext cx="527050" cy="352425"/>
          </a:xfrm>
          <a:prstGeom prst="flowChartExtract">
            <a:avLst/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前导</a:t>
            </a:r>
          </a:p>
        </p:txBody>
      </p:sp>
      <p:sp>
        <p:nvSpPr>
          <p:cNvPr id="12290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在自然语言处理领域中，文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本数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据占据着很大的市场，由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于自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然语言的分类繁多，所以针对不同的语言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Python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分别提供了相应的库来处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理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2329877" y="4142797"/>
            <a:ext cx="2362200" cy="947737"/>
            <a:chOff x="2019" y="2963"/>
            <a:chExt cx="3719" cy="1493"/>
          </a:xfrm>
        </p:grpSpPr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2643" y="3202"/>
              <a:ext cx="2471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9pPr>
            </a:lstStyle>
            <a:p>
              <a:r>
                <a:rPr lang="en-US" altLang="zh-CN" sz="3600" dirty="0" smtClean="0">
                  <a:latin typeface="黑体" pitchFamily="49" charset="-122"/>
                  <a:ea typeface="黑体" pitchFamily="49" charset="-122"/>
                </a:rPr>
                <a:t>NLTK</a:t>
              </a:r>
              <a:r>
                <a:rPr lang="zh-CN" altLang="en-US" sz="3600" dirty="0" smtClean="0">
                  <a:latin typeface="黑体" pitchFamily="49" charset="-122"/>
                  <a:ea typeface="黑体" pitchFamily="49" charset="-122"/>
                </a:rPr>
                <a:t>库</a:t>
              </a:r>
              <a:endParaRPr lang="zh-CN" altLang="en-US" sz="36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019" y="2963"/>
              <a:ext cx="3719" cy="1493"/>
            </a:xfrm>
            <a:prstGeom prst="rect">
              <a:avLst/>
            </a:prstGeom>
            <a:noFill/>
            <a:ln w="38100">
              <a:solidFill>
                <a:srgbClr val="1353A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noProof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7511563" y="4142797"/>
            <a:ext cx="2362200" cy="947737"/>
            <a:chOff x="2019" y="2963"/>
            <a:chExt cx="3719" cy="1493"/>
          </a:xfrm>
        </p:grpSpPr>
        <p:sp>
          <p:nvSpPr>
            <p:cNvPr id="12" name="文本框 11"/>
            <p:cNvSpPr txBox="1">
              <a:spLocks noChangeArrowheads="1"/>
            </p:cNvSpPr>
            <p:nvPr/>
          </p:nvSpPr>
          <p:spPr bwMode="auto">
            <a:xfrm>
              <a:off x="2408" y="3202"/>
              <a:ext cx="2941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9pPr>
            </a:lstStyle>
            <a:p>
              <a:r>
                <a:rPr lang="en-US" altLang="zh-CN" sz="3600" dirty="0" smtClean="0">
                  <a:latin typeface="黑体" pitchFamily="49" charset="-122"/>
                  <a:ea typeface="黑体" pitchFamily="49" charset="-122"/>
                </a:rPr>
                <a:t>jieba</a:t>
              </a:r>
              <a:r>
                <a:rPr lang="zh-CN" altLang="en-US" sz="3600" dirty="0" smtClean="0">
                  <a:latin typeface="黑体" pitchFamily="49" charset="-122"/>
                  <a:ea typeface="黑体" pitchFamily="49" charset="-122"/>
                </a:rPr>
                <a:t>库</a:t>
              </a:r>
              <a:endParaRPr lang="zh-CN" altLang="en-US" sz="3600" dirty="0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019" y="2963"/>
              <a:ext cx="3719" cy="1493"/>
            </a:xfrm>
            <a:prstGeom prst="rect">
              <a:avLst/>
            </a:prstGeom>
            <a:noFill/>
            <a:ln w="38100">
              <a:solidFill>
                <a:srgbClr val="1353A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noProof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0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文本情感分析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588962" y="1339850"/>
            <a:ext cx="11076565" cy="8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例如，有这么一句商品评价：</a:t>
            </a:r>
          </a:p>
        </p:txBody>
      </p:sp>
      <p:sp>
        <p:nvSpPr>
          <p:cNvPr id="3" name="矩形 2"/>
          <p:cNvSpPr/>
          <p:nvPr/>
        </p:nvSpPr>
        <p:spPr>
          <a:xfrm>
            <a:off x="1856508" y="2360289"/>
            <a:ext cx="79525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“这款蓝牙耳机的款式比较好看，操作也比较简单，不过音质真的太烂了，耳塞也不好用。”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88939" y="4136532"/>
            <a:ext cx="2039938" cy="2035175"/>
            <a:chOff x="1038514" y="4288932"/>
            <a:chExt cx="2039938" cy="2035175"/>
          </a:xfrm>
        </p:grpSpPr>
        <p:sp>
          <p:nvSpPr>
            <p:cNvPr id="30" name="文本框 2"/>
            <p:cNvSpPr txBox="1">
              <a:spLocks noChangeArrowheads="1"/>
            </p:cNvSpPr>
            <p:nvPr/>
          </p:nvSpPr>
          <p:spPr bwMode="auto">
            <a:xfrm>
              <a:off x="1038514" y="4288932"/>
              <a:ext cx="2039938" cy="523220"/>
            </a:xfrm>
            <a:prstGeom prst="rect">
              <a:avLst/>
            </a:prstGeom>
            <a:solidFill>
              <a:srgbClr val="135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宋体" pitchFamily="2" charset="-122"/>
                </a:rPr>
                <a:t>积极情感词</a:t>
              </a:r>
              <a:endParaRPr lang="zh-CN" altLang="en-US" sz="2800" b="1" dirty="0">
                <a:solidFill>
                  <a:schemeClr val="bg1"/>
                </a:solidFill>
                <a:latin typeface="宋体" pitchFamily="2" charset="-122"/>
              </a:endParaRPr>
            </a:p>
          </p:txBody>
        </p:sp>
        <p:sp>
          <p:nvSpPr>
            <p:cNvPr id="31" name="折角形 30"/>
            <p:cNvSpPr/>
            <p:nvPr/>
          </p:nvSpPr>
          <p:spPr>
            <a:xfrm>
              <a:off x="1038514" y="4811220"/>
              <a:ext cx="2039938" cy="1512887"/>
            </a:xfrm>
            <a:prstGeom prst="foldedCorner">
              <a:avLst/>
            </a:prstGeom>
            <a:no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5pPr>
            </a:lstStyle>
            <a:p>
              <a:pPr algn="ctr"/>
              <a:r>
                <a:rPr lang="en-US" altLang="zh-CN" sz="6000" b="1" noProof="1" smtClean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+1</a:t>
              </a:r>
              <a:endParaRPr lang="zh-CN" altLang="en-US" sz="60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056587" y="4136532"/>
            <a:ext cx="2039938" cy="2035175"/>
            <a:chOff x="3338369" y="4288932"/>
            <a:chExt cx="2039938" cy="2035175"/>
          </a:xfrm>
        </p:grpSpPr>
        <p:sp>
          <p:nvSpPr>
            <p:cNvPr id="32" name="文本框 2"/>
            <p:cNvSpPr txBox="1">
              <a:spLocks noChangeArrowheads="1"/>
            </p:cNvSpPr>
            <p:nvPr/>
          </p:nvSpPr>
          <p:spPr bwMode="auto">
            <a:xfrm>
              <a:off x="3338369" y="4288932"/>
              <a:ext cx="2039938" cy="523220"/>
            </a:xfrm>
            <a:prstGeom prst="rect">
              <a:avLst/>
            </a:prstGeom>
            <a:solidFill>
              <a:srgbClr val="135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宋体" pitchFamily="2" charset="-122"/>
                </a:rPr>
                <a:t>消极情感词</a:t>
              </a:r>
              <a:endParaRPr lang="zh-CN" altLang="en-US" sz="2800" b="1" dirty="0">
                <a:solidFill>
                  <a:schemeClr val="bg1"/>
                </a:solidFill>
                <a:latin typeface="宋体" pitchFamily="2" charset="-122"/>
              </a:endParaRPr>
            </a:p>
          </p:txBody>
        </p:sp>
        <p:sp>
          <p:nvSpPr>
            <p:cNvPr id="33" name="折角形 32"/>
            <p:cNvSpPr/>
            <p:nvPr/>
          </p:nvSpPr>
          <p:spPr>
            <a:xfrm>
              <a:off x="3338369" y="4811220"/>
              <a:ext cx="2039938" cy="1512887"/>
            </a:xfrm>
            <a:prstGeom prst="foldedCorner">
              <a:avLst/>
            </a:prstGeom>
            <a:no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5pPr>
            </a:lstStyle>
            <a:p>
              <a:pPr algn="ctr"/>
              <a:r>
                <a:rPr lang="en-US" altLang="zh-CN" sz="6000" b="1" noProof="1" smtClean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-1</a:t>
              </a:r>
              <a:endParaRPr lang="zh-CN" altLang="en-US" sz="60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24235" y="4136532"/>
            <a:ext cx="2039938" cy="2035175"/>
            <a:chOff x="5799454" y="4288932"/>
            <a:chExt cx="2039938" cy="2035175"/>
          </a:xfrm>
        </p:grpSpPr>
        <p:sp>
          <p:nvSpPr>
            <p:cNvPr id="34" name="文本框 2"/>
            <p:cNvSpPr txBox="1">
              <a:spLocks noChangeArrowheads="1"/>
            </p:cNvSpPr>
            <p:nvPr/>
          </p:nvSpPr>
          <p:spPr bwMode="auto">
            <a:xfrm>
              <a:off x="5799454" y="4288932"/>
              <a:ext cx="2039938" cy="523220"/>
            </a:xfrm>
            <a:prstGeom prst="rect">
              <a:avLst/>
            </a:prstGeom>
            <a:solidFill>
              <a:srgbClr val="135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宋体" pitchFamily="2" charset="-122"/>
                </a:rPr>
                <a:t>修饰词：太</a:t>
              </a:r>
              <a:endParaRPr lang="zh-CN" altLang="en-US" sz="2800" b="1" dirty="0">
                <a:solidFill>
                  <a:schemeClr val="bg1"/>
                </a:solidFill>
                <a:latin typeface="宋体" pitchFamily="2" charset="-122"/>
              </a:endParaRPr>
            </a:p>
          </p:txBody>
        </p:sp>
        <p:sp>
          <p:nvSpPr>
            <p:cNvPr id="35" name="折角形 34"/>
            <p:cNvSpPr/>
            <p:nvPr/>
          </p:nvSpPr>
          <p:spPr>
            <a:xfrm>
              <a:off x="5799454" y="4811220"/>
              <a:ext cx="2039938" cy="1512887"/>
            </a:xfrm>
            <a:prstGeom prst="foldedCorner">
              <a:avLst/>
            </a:prstGeom>
            <a:no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5pPr>
            </a:lstStyle>
            <a:p>
              <a:pPr algn="ctr"/>
              <a:r>
                <a:rPr lang="zh-CN" altLang="en-US" sz="6000" b="1" noProof="1" smtClean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*</a:t>
              </a:r>
              <a:r>
                <a:rPr lang="en-US" altLang="zh-CN" sz="6000" b="1" noProof="1" smtClean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4</a:t>
              </a:r>
              <a:endParaRPr lang="zh-CN" altLang="en-US" sz="60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191883" y="4136532"/>
            <a:ext cx="2039938" cy="2035175"/>
            <a:chOff x="8084025" y="4288932"/>
            <a:chExt cx="2039938" cy="2035175"/>
          </a:xfrm>
        </p:grpSpPr>
        <p:sp>
          <p:nvSpPr>
            <p:cNvPr id="36" name="文本框 2"/>
            <p:cNvSpPr txBox="1">
              <a:spLocks noChangeArrowheads="1"/>
            </p:cNvSpPr>
            <p:nvPr/>
          </p:nvSpPr>
          <p:spPr bwMode="auto">
            <a:xfrm>
              <a:off x="8084025" y="4288932"/>
              <a:ext cx="2039938" cy="523220"/>
            </a:xfrm>
            <a:prstGeom prst="rect">
              <a:avLst/>
            </a:prstGeom>
            <a:solidFill>
              <a:srgbClr val="135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宋体" pitchFamily="2" charset="-122"/>
                </a:rPr>
                <a:t>修饰词比较</a:t>
              </a:r>
              <a:endParaRPr lang="zh-CN" altLang="en-US" sz="2800" b="1" dirty="0">
                <a:solidFill>
                  <a:schemeClr val="bg1"/>
                </a:solidFill>
                <a:latin typeface="宋体" pitchFamily="2" charset="-122"/>
              </a:endParaRPr>
            </a:p>
          </p:txBody>
        </p:sp>
        <p:sp>
          <p:nvSpPr>
            <p:cNvPr id="37" name="折角形 36"/>
            <p:cNvSpPr/>
            <p:nvPr/>
          </p:nvSpPr>
          <p:spPr>
            <a:xfrm>
              <a:off x="8084025" y="4811220"/>
              <a:ext cx="2039938" cy="1512887"/>
            </a:xfrm>
            <a:prstGeom prst="foldedCorner">
              <a:avLst/>
            </a:prstGeom>
            <a:no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5pPr>
            </a:lstStyle>
            <a:p>
              <a:pPr algn="ctr"/>
              <a:r>
                <a:rPr lang="zh-CN" altLang="en-US" sz="6000" b="1" noProof="1" smtClean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*</a:t>
              </a:r>
              <a:r>
                <a:rPr lang="en-US" altLang="zh-CN" sz="6000" b="1" noProof="1" smtClean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2</a:t>
              </a:r>
              <a:endParaRPr lang="zh-CN" altLang="en-US" sz="60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259531" y="4136532"/>
            <a:ext cx="2039938" cy="2035175"/>
            <a:chOff x="10152062" y="4288932"/>
            <a:chExt cx="2039938" cy="2035175"/>
          </a:xfrm>
        </p:grpSpPr>
        <p:sp>
          <p:nvSpPr>
            <p:cNvPr id="38" name="文本框 2"/>
            <p:cNvSpPr txBox="1">
              <a:spLocks noChangeArrowheads="1"/>
            </p:cNvSpPr>
            <p:nvPr/>
          </p:nvSpPr>
          <p:spPr bwMode="auto">
            <a:xfrm>
              <a:off x="10152062" y="4288932"/>
              <a:ext cx="2039938" cy="523220"/>
            </a:xfrm>
            <a:prstGeom prst="rect">
              <a:avLst/>
            </a:prstGeom>
            <a:solidFill>
              <a:srgbClr val="1353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宋体" pitchFamily="2" charset="-122"/>
                </a:rPr>
                <a:t>否定词：不</a:t>
              </a:r>
              <a:endParaRPr lang="zh-CN" altLang="en-US" sz="2800" b="1" dirty="0">
                <a:solidFill>
                  <a:schemeClr val="bg1"/>
                </a:solidFill>
                <a:latin typeface="宋体" pitchFamily="2" charset="-122"/>
              </a:endParaRPr>
            </a:p>
          </p:txBody>
        </p:sp>
        <p:sp>
          <p:nvSpPr>
            <p:cNvPr id="39" name="折角形 38"/>
            <p:cNvSpPr/>
            <p:nvPr/>
          </p:nvSpPr>
          <p:spPr>
            <a:xfrm>
              <a:off x="10152062" y="4811220"/>
              <a:ext cx="2039938" cy="1512887"/>
            </a:xfrm>
            <a:prstGeom prst="foldedCorner">
              <a:avLst/>
            </a:prstGeom>
            <a:no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5pPr>
            </a:lstStyle>
            <a:p>
              <a:pPr algn="ctr"/>
              <a:r>
                <a:rPr lang="zh-CN" altLang="en-US" sz="6000" b="1" noProof="1" smtClean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*</a:t>
              </a:r>
              <a:r>
                <a:rPr lang="en-US" altLang="zh-CN" sz="6000" b="1" noProof="1" smtClean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-1</a:t>
              </a:r>
              <a:endParaRPr lang="zh-CN" altLang="en-US" sz="6000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99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文本情感分析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588962" y="1339850"/>
            <a:ext cx="11076565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此时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这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句商品评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价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的情感分值为：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84745" y="2738736"/>
            <a:ext cx="65004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1*2 + 1*2 - 1*4 + 1</a:t>
            </a:r>
            <a:r>
              <a:rPr lang="en-US" altLang="zh-CN" sz="4400" dirty="0">
                <a:latin typeface="Times New Roman" pitchFamily="18" charset="0"/>
                <a:cs typeface="Times New Roman" pitchFamily="18" charset="0"/>
              </a:rPr>
              <a:t>*-</a:t>
            </a:r>
            <a:r>
              <a:rPr lang="en-US" altLang="zh-CN" sz="4400" dirty="0" smtClean="0">
                <a:latin typeface="Times New Roman" pitchFamily="18" charset="0"/>
                <a:cs typeface="Times New Roman" pitchFamily="18" charset="0"/>
              </a:rPr>
              <a:t>1 = -</a:t>
            </a:r>
            <a:r>
              <a:rPr lang="en-US" altLang="zh-CN" sz="4400" dirty="0"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84745" y="2738736"/>
            <a:ext cx="996431" cy="769441"/>
          </a:xfrm>
          <a:prstGeom prst="rect">
            <a:avLst/>
          </a:prstGeom>
          <a:noFill/>
          <a:ln w="38100">
            <a:solidFill>
              <a:srgbClr val="1353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>
            <a:endCxn id="13" idx="0"/>
          </p:cNvCxnSpPr>
          <p:nvPr/>
        </p:nvCxnSpPr>
        <p:spPr>
          <a:xfrm flipH="1">
            <a:off x="2494456" y="3468100"/>
            <a:ext cx="890289" cy="606623"/>
          </a:xfrm>
          <a:prstGeom prst="straightConnector1">
            <a:avLst/>
          </a:prstGeom>
          <a:ln w="38100">
            <a:solidFill>
              <a:srgbClr val="1353A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78793" y="4074723"/>
            <a:ext cx="2031325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比较好看</a:t>
            </a:r>
            <a:endParaRPr lang="zh-CN" altLang="en-US" sz="36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96576" y="2738736"/>
            <a:ext cx="996431" cy="769441"/>
          </a:xfrm>
          <a:prstGeom prst="rect">
            <a:avLst/>
          </a:prstGeom>
          <a:noFill/>
          <a:ln w="38100">
            <a:solidFill>
              <a:srgbClr val="1353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/>
          <p:cNvCxnSpPr>
            <a:endCxn id="27" idx="0"/>
          </p:cNvCxnSpPr>
          <p:nvPr/>
        </p:nvCxnSpPr>
        <p:spPr>
          <a:xfrm flipH="1">
            <a:off x="4898623" y="3468100"/>
            <a:ext cx="396168" cy="660555"/>
          </a:xfrm>
          <a:prstGeom prst="straightConnector1">
            <a:avLst/>
          </a:prstGeom>
          <a:ln w="38100">
            <a:solidFill>
              <a:srgbClr val="1353A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82960" y="4128655"/>
            <a:ext cx="2031325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比较简单</a:t>
            </a:r>
            <a:endParaRPr lang="zh-CN" altLang="en-US" sz="36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793007" y="2738736"/>
            <a:ext cx="1224068" cy="769441"/>
          </a:xfrm>
          <a:prstGeom prst="rect">
            <a:avLst/>
          </a:prstGeom>
          <a:noFill/>
          <a:ln w="38100">
            <a:solidFill>
              <a:srgbClr val="1353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箭头连接符 28"/>
          <p:cNvCxnSpPr>
            <a:endCxn id="40" idx="0"/>
          </p:cNvCxnSpPr>
          <p:nvPr/>
        </p:nvCxnSpPr>
        <p:spPr>
          <a:xfrm>
            <a:off x="6411575" y="3508176"/>
            <a:ext cx="831708" cy="620479"/>
          </a:xfrm>
          <a:prstGeom prst="straightConnector1">
            <a:avLst/>
          </a:prstGeom>
          <a:ln w="38100">
            <a:solidFill>
              <a:srgbClr val="1353A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89285" y="4128655"/>
            <a:ext cx="1107996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太烂</a:t>
            </a:r>
          </a:p>
        </p:txBody>
      </p:sp>
      <p:sp>
        <p:nvSpPr>
          <p:cNvPr id="41" name="矩形 40"/>
          <p:cNvSpPr/>
          <p:nvPr/>
        </p:nvSpPr>
        <p:spPr>
          <a:xfrm>
            <a:off x="7524825" y="2738736"/>
            <a:ext cx="1224068" cy="769441"/>
          </a:xfrm>
          <a:prstGeom prst="rect">
            <a:avLst/>
          </a:prstGeom>
          <a:noFill/>
          <a:ln w="38100">
            <a:solidFill>
              <a:srgbClr val="1353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箭头连接符 41"/>
          <p:cNvCxnSpPr>
            <a:endCxn id="43" idx="0"/>
          </p:cNvCxnSpPr>
          <p:nvPr/>
        </p:nvCxnSpPr>
        <p:spPr>
          <a:xfrm>
            <a:off x="8143393" y="3508176"/>
            <a:ext cx="1527266" cy="620479"/>
          </a:xfrm>
          <a:prstGeom prst="straightConnector1">
            <a:avLst/>
          </a:prstGeom>
          <a:ln w="38100">
            <a:solidFill>
              <a:srgbClr val="1353A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885829" y="4128655"/>
            <a:ext cx="1569660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不好用</a:t>
            </a:r>
          </a:p>
        </p:txBody>
      </p:sp>
      <p:sp>
        <p:nvSpPr>
          <p:cNvPr id="21" name="矩形 20"/>
          <p:cNvSpPr/>
          <p:nvPr/>
        </p:nvSpPr>
        <p:spPr>
          <a:xfrm>
            <a:off x="595524" y="5304058"/>
            <a:ext cx="11070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宋体" pitchFamily="2" charset="-122"/>
              </a:rPr>
              <a:t>最</a:t>
            </a:r>
            <a:r>
              <a:rPr lang="zh-CN" altLang="en-US" sz="3600" b="1" dirty="0" smtClean="0">
                <a:latin typeface="宋体" pitchFamily="2" charset="-122"/>
              </a:rPr>
              <a:t>终得到的情感分值为</a:t>
            </a:r>
            <a:r>
              <a:rPr lang="en-US" altLang="zh-CN" sz="3600" b="1" dirty="0" smtClean="0">
                <a:latin typeface="宋体" pitchFamily="2" charset="-122"/>
              </a:rPr>
              <a:t>-1</a:t>
            </a:r>
            <a:r>
              <a:rPr lang="en-US" altLang="zh-CN" sz="3600" b="1" dirty="0">
                <a:latin typeface="宋体" pitchFamily="2" charset="-122"/>
              </a:rPr>
              <a:t>,</a:t>
            </a:r>
            <a:r>
              <a:rPr lang="zh-CN" altLang="zh-CN" sz="3600" b="1" dirty="0" smtClean="0">
                <a:latin typeface="宋体" pitchFamily="2" charset="-122"/>
              </a:rPr>
              <a:t>表明商</a:t>
            </a:r>
            <a:r>
              <a:rPr lang="zh-CN" altLang="zh-CN" sz="3600" b="1" dirty="0">
                <a:latin typeface="宋体" pitchFamily="2" charset="-122"/>
              </a:rPr>
              <a:t>品评价属于一条差评。</a:t>
            </a:r>
            <a:endParaRPr lang="zh-CN" altLang="en-US" sz="3600" b="1" dirty="0"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17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文本情感分析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054225" y="2333704"/>
            <a:ext cx="9401175" cy="2714187"/>
          </a:xfrm>
          <a:prstGeom prst="rect">
            <a:avLst/>
          </a:prstGeom>
          <a:noFill/>
          <a:ln w="28575">
            <a:solidFill>
              <a:srgbClr val="1353A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45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933654"/>
            <a:ext cx="259556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矩形 2"/>
          <p:cNvSpPr>
            <a:spLocks noChangeArrowheads="1"/>
          </p:cNvSpPr>
          <p:nvPr/>
        </p:nvSpPr>
        <p:spPr bwMode="auto">
          <a:xfrm>
            <a:off x="2673350" y="2797475"/>
            <a:ext cx="8486775" cy="178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使用情感词典的方式虽然简单粗暴，但是非常实用，不过一旦遇到一些新词或者特殊词，就无法识别出来，扩展性非常不好。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98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文本情感分析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88962" y="1339850"/>
            <a:ext cx="11076565" cy="245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还可以基于机器学习模型进行情感极性分析，其中，朴素贝叶斯是经典的机器学习算法之一，也是为数不多的基于概率论的分类算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法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99"/>
          <p:cNvSpPr txBox="1">
            <a:spLocks noChangeArrowheads="1"/>
          </p:cNvSpPr>
          <p:nvPr/>
        </p:nvSpPr>
        <p:spPr bwMode="auto">
          <a:xfrm>
            <a:off x="1492804" y="4131106"/>
            <a:ext cx="92688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zh-CN" altLang="zh-CN" sz="3200" dirty="0" smtClean="0">
                <a:latin typeface="微软雅黑" pitchFamily="34" charset="-122"/>
                <a:ea typeface="微软雅黑" pitchFamily="34" charset="-122"/>
              </a:rPr>
              <a:t>朴素贝叶斯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的思想基础是：对于给出的待分类项，求解在此项出现的条件下各个类别出现的概率，哪个最大，就认为此待分类项属于哪个类别。</a:t>
            </a:r>
            <a:endParaRPr lang="zh-CN" altLang="zh-CN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9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文本情感分析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nltk.classify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模块中的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NaiveBayesClassifier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类实现了朴素贝叶斯分类算法，该类中有一个类方法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train()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主要用于根据训练集来训练模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型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938581" y="4226917"/>
            <a:ext cx="822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train(cls, labeled_featuresets , estimator </a:t>
            </a:r>
            <a:r>
              <a:rPr lang="en-US" altLang="zh-CN" sz="2800" dirty="0">
                <a:latin typeface="Times New Roman" pitchFamily="18" charset="0"/>
                <a:ea typeface="楷体" pitchFamily="49" charset="-122"/>
              </a:rPr>
              <a:t>= </a:t>
            </a:r>
            <a:r>
              <a:rPr lang="en-US" altLang="zh-CN" sz="2800" dirty="0" smtClean="0">
                <a:latin typeface="Times New Roman" pitchFamily="18" charset="0"/>
                <a:ea typeface="楷体" pitchFamily="49" charset="-122"/>
              </a:rPr>
              <a:t>ELEProbDist)</a:t>
            </a:r>
            <a:endParaRPr lang="zh-CN" altLang="zh-CN" sz="2800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74618" y="3934936"/>
            <a:ext cx="9587346" cy="110718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0" name="文本框 99"/>
          <p:cNvSpPr txBox="1">
            <a:spLocks noChangeArrowheads="1"/>
          </p:cNvSpPr>
          <p:nvPr/>
        </p:nvSpPr>
        <p:spPr bwMode="auto">
          <a:xfrm>
            <a:off x="1274618" y="5179727"/>
            <a:ext cx="95873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US" altLang="zh-CN" sz="32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labeled_featuresets -- 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示分类的特征集列表。</a:t>
            </a:r>
          </a:p>
        </p:txBody>
      </p:sp>
    </p:spTree>
    <p:extLst>
      <p:ext uri="{BB962C8B-B14F-4D97-AF65-F5344CB8AC3E}">
        <p14:creationId xmlns:p14="http://schemas.microsoft.com/office/powerpoint/2010/main" val="9204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1266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3813969"/>
            <a:ext cx="467518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3940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文本数据分析工具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81600" y="2413000"/>
            <a:ext cx="5622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文本预处理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56229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文本情感分析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5310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文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本相似度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181600" y="4676438"/>
            <a:ext cx="4916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本分类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58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文本相似度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530" name="矩形 2"/>
          <p:cNvSpPr>
            <a:spLocks noChangeArrowheads="1"/>
          </p:cNvSpPr>
          <p:nvPr/>
        </p:nvSpPr>
        <p:spPr bwMode="auto">
          <a:xfrm>
            <a:off x="587375" y="1320800"/>
            <a:ext cx="11071225" cy="24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在诸如信息检索、数据挖掘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、机器翻译、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文档复制检测等领域中，如何度量句子或短语之间的相似度显得尤为重要。</a:t>
            </a:r>
          </a:p>
        </p:txBody>
      </p:sp>
      <p:pic>
        <p:nvPicPr>
          <p:cNvPr id="8196" name="Picture 4" descr="https://timgsa.baidu.com/timg?image&amp;quality=80&amp;size=b9999_10000&amp;sec=1542947515975&amp;di=de193b6ea5da51b1c1d20fb95dbd4a37&amp;imgtype=0&amp;src=http%3A%2F%2Fimgtech.gmw.cn%2Fattachement%2Fgif%2Fsite2%2F20161028%2F448a5b7c82f6197d26ba4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350" y="3953017"/>
            <a:ext cx="7104207" cy="245371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文本相似度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530" name="矩形 2"/>
          <p:cNvSpPr>
            <a:spLocks noChangeArrowheads="1"/>
          </p:cNvSpPr>
          <p:nvPr/>
        </p:nvSpPr>
        <p:spPr bwMode="auto">
          <a:xfrm>
            <a:off x="587375" y="1320800"/>
            <a:ext cx="11071225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文本相似度的衡量计算主要包括如下三种方法：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136073" y="3203828"/>
            <a:ext cx="3103418" cy="2624006"/>
            <a:chOff x="974066" y="3268794"/>
            <a:chExt cx="3103418" cy="2624006"/>
          </a:xfrm>
        </p:grpSpPr>
        <p:sp>
          <p:nvSpPr>
            <p:cNvPr id="6" name="矩形 5"/>
            <p:cNvSpPr/>
            <p:nvPr/>
          </p:nvSpPr>
          <p:spPr>
            <a:xfrm>
              <a:off x="974066" y="3268794"/>
              <a:ext cx="3103418" cy="224300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507466" y="5207000"/>
              <a:ext cx="2036617" cy="685800"/>
            </a:xfrm>
            <a:prstGeom prst="rect">
              <a:avLst/>
            </a:prstGeom>
            <a:solidFill>
              <a:srgbClr val="1353A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5pPr>
            </a:lstStyle>
            <a:p>
              <a:pPr algn="ctr">
                <a:defRPr/>
              </a:pPr>
              <a:r>
                <a:rPr lang="zh-CN" altLang="en-US" sz="2800" b="1" dirty="0">
                  <a:solidFill>
                    <a:srgbClr val="FFFFFF"/>
                  </a:solidFill>
                  <a:latin typeface="宋体" panose="02010600030101010101" pitchFamily="2" charset="-122"/>
                </a:rPr>
                <a:t>关键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字匹配</a:t>
              </a:r>
              <a:endPara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8" name="矩形 2"/>
            <p:cNvSpPr>
              <a:spLocks noChangeArrowheads="1"/>
            </p:cNvSpPr>
            <p:nvPr/>
          </p:nvSpPr>
          <p:spPr bwMode="auto">
            <a:xfrm>
              <a:off x="1189590" y="3679261"/>
              <a:ext cx="267237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dirty="0"/>
                <a:t>基于关键字匹配的传统方法，比如</a:t>
              </a:r>
              <a:r>
                <a:rPr lang="en-US" altLang="zh-CN" dirty="0"/>
                <a:t>N-gram</a:t>
              </a:r>
              <a:r>
                <a:rPr lang="zh-CN" altLang="zh-CN" dirty="0"/>
                <a:t>相似度。</a:t>
              </a:r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99710" y="3203828"/>
            <a:ext cx="3103418" cy="2624006"/>
            <a:chOff x="974066" y="3268794"/>
            <a:chExt cx="3103418" cy="2624006"/>
          </a:xfrm>
        </p:grpSpPr>
        <p:sp>
          <p:nvSpPr>
            <p:cNvPr id="15" name="矩形 14"/>
            <p:cNvSpPr/>
            <p:nvPr/>
          </p:nvSpPr>
          <p:spPr>
            <a:xfrm>
              <a:off x="974066" y="3268794"/>
              <a:ext cx="3103418" cy="224300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718067" y="5207000"/>
              <a:ext cx="1615416" cy="685800"/>
            </a:xfrm>
            <a:prstGeom prst="rect">
              <a:avLst/>
            </a:prstGeom>
            <a:solidFill>
              <a:srgbClr val="1353A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5pPr>
            </a:lstStyle>
            <a:p>
              <a:pPr algn="ctr">
                <a:defRPr/>
              </a:pPr>
              <a:r>
                <a:rPr lang="zh-CN" altLang="en-US" sz="2800" b="1" dirty="0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映射向量</a:t>
              </a:r>
              <a:endPara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7" name="矩形 2"/>
            <p:cNvSpPr>
              <a:spLocks noChangeArrowheads="1"/>
            </p:cNvSpPr>
            <p:nvPr/>
          </p:nvSpPr>
          <p:spPr bwMode="auto">
            <a:xfrm>
              <a:off x="1189590" y="3494595"/>
              <a:ext cx="2672370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dirty="0"/>
                <a:t>将文本映射到向量空间，再利用余弦相似度等方法进行计算。</a:t>
              </a:r>
              <a:endParaRPr lang="zh-CN" altLang="en-US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945582" y="3203828"/>
            <a:ext cx="3103418" cy="2624006"/>
            <a:chOff x="974066" y="3268794"/>
            <a:chExt cx="3103418" cy="2624006"/>
          </a:xfrm>
        </p:grpSpPr>
        <p:sp>
          <p:nvSpPr>
            <p:cNvPr id="19" name="矩形 18"/>
            <p:cNvSpPr/>
            <p:nvPr/>
          </p:nvSpPr>
          <p:spPr>
            <a:xfrm>
              <a:off x="974066" y="3268794"/>
              <a:ext cx="3103418" cy="224300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718067" y="5207000"/>
              <a:ext cx="1615416" cy="685800"/>
            </a:xfrm>
            <a:prstGeom prst="rect">
              <a:avLst/>
            </a:prstGeom>
            <a:solidFill>
              <a:srgbClr val="1353A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400" b="0" i="0" u="none" kern="1200" baseline="0">
                  <a:solidFill>
                    <a:schemeClr val="tx1"/>
                  </a:solidFill>
                  <a:latin typeface="等线" charset="-122"/>
                  <a:ea typeface="宋体" panose="02010600030101010101" pitchFamily="2" charset="-122"/>
                  <a:cs typeface="+mn-cs"/>
                </a:defRPr>
              </a:lvl5pPr>
            </a:lstStyle>
            <a:p>
              <a:pPr algn="ctr">
                <a:defRPr/>
              </a:pPr>
              <a:r>
                <a:rPr lang="zh-CN" altLang="en-US" sz="2800" b="1" dirty="0" smtClean="0">
                  <a:solidFill>
                    <a:srgbClr val="FFFFFF"/>
                  </a:solidFill>
                  <a:latin typeface="宋体" panose="02010600030101010101" pitchFamily="2" charset="-122"/>
                </a:rPr>
                <a:t>深度学习</a:t>
              </a:r>
              <a:endParaRPr lang="zh-CN" altLang="en-US" sz="2800" b="1" dirty="0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1" name="矩形 2"/>
            <p:cNvSpPr>
              <a:spLocks noChangeArrowheads="1"/>
            </p:cNvSpPr>
            <p:nvPr/>
          </p:nvSpPr>
          <p:spPr bwMode="auto">
            <a:xfrm>
              <a:off x="974066" y="3494595"/>
              <a:ext cx="310341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dirty="0" smtClean="0"/>
                <a:t>比</a:t>
              </a:r>
              <a:r>
                <a:rPr lang="zh-CN" altLang="zh-CN" dirty="0"/>
                <a:t>如卷积神经网络的</a:t>
              </a:r>
              <a:r>
                <a:rPr lang="en-US" altLang="zh-CN" dirty="0"/>
                <a:t>ConvNet</a:t>
              </a:r>
              <a:r>
                <a:rPr lang="zh-CN" altLang="zh-CN" dirty="0"/>
                <a:t>、用户点击数据的深度学习语义匹配模型</a:t>
              </a:r>
              <a:r>
                <a:rPr lang="en-US" altLang="zh-CN" dirty="0"/>
                <a:t>DSSM</a:t>
              </a:r>
              <a:r>
                <a:rPr lang="zh-CN" altLang="zh-CN" dirty="0"/>
                <a:t>等。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603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文本相似度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99"/>
          <p:cNvSpPr txBox="1">
            <a:spLocks noChangeArrowheads="1"/>
          </p:cNvSpPr>
          <p:nvPr/>
        </p:nvSpPr>
        <p:spPr bwMode="auto">
          <a:xfrm>
            <a:off x="3509890" y="2957715"/>
            <a:ext cx="701213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随着深度学习的发展，文本相似度的方法已经逐渐不再是基于关键词匹配的传统方法，而是转向了深度学习，目前结合向量的深度学习使用较</a:t>
            </a:r>
            <a:r>
              <a:rPr lang="zh-CN" altLang="zh-CN" sz="2800" dirty="0" smtClean="0">
                <a:latin typeface="黑体" pitchFamily="49" charset="-122"/>
                <a:ea typeface="黑体" pitchFamily="49" charset="-122"/>
              </a:rPr>
              <a:t>多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。</a:t>
            </a:r>
            <a:endParaRPr lang="zh-CN" altLang="zh-CN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782888" y="2424545"/>
            <a:ext cx="8466137" cy="2867892"/>
          </a:xfrm>
          <a:prstGeom prst="rect">
            <a:avLst/>
          </a:prstGeom>
          <a:noFill/>
          <a:ln w="19050">
            <a:solidFill>
              <a:srgbClr val="1353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24" name="图片 5" descr="t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139">
            <a:off x="693738" y="3259699"/>
            <a:ext cx="2355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3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文本相似度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88962" y="1339850"/>
            <a:ext cx="1107656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文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本映射到向量，再利用余弦相似度计算的一般实现步骤如下：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8962" y="3143359"/>
            <a:ext cx="2633662" cy="29019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60437" y="5765909"/>
            <a:ext cx="1997075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第</a:t>
            </a:r>
            <a:r>
              <a:rPr lang="en-US" altLang="zh-CN" sz="2800" b="1" noProof="1" smtClean="0">
                <a:solidFill>
                  <a:srgbClr val="FFFFFF"/>
                </a:solidFill>
                <a:ea typeface="等线" charset="-122"/>
              </a:rPr>
              <a:t>1</a:t>
            </a: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步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588963" y="3406883"/>
            <a:ext cx="2633662" cy="180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/>
              <a:t>通过特征提取的模型或手动实现，找出这两篇文章的关键词。</a:t>
            </a:r>
          </a:p>
        </p:txBody>
      </p:sp>
      <p:sp>
        <p:nvSpPr>
          <p:cNvPr id="10" name="矩形 9"/>
          <p:cNvSpPr/>
          <p:nvPr/>
        </p:nvSpPr>
        <p:spPr>
          <a:xfrm>
            <a:off x="3432174" y="3143359"/>
            <a:ext cx="2633663" cy="29019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803649" y="5765909"/>
            <a:ext cx="1997075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第</a:t>
            </a:r>
            <a:r>
              <a:rPr lang="en-US" altLang="zh-CN" sz="2800" b="1" noProof="1" smtClean="0">
                <a:solidFill>
                  <a:srgbClr val="FFFFFF"/>
                </a:solidFill>
                <a:ea typeface="等线" charset="-122"/>
              </a:rPr>
              <a:t>2</a:t>
            </a: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步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12" name="矩形 2"/>
          <p:cNvSpPr>
            <a:spLocks noChangeArrowheads="1"/>
          </p:cNvSpPr>
          <p:nvPr/>
        </p:nvSpPr>
        <p:spPr bwMode="auto">
          <a:xfrm>
            <a:off x="3418679" y="3158885"/>
            <a:ext cx="2823369" cy="26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200" dirty="0"/>
              <a:t>从每篇文章中各取出若干个关键</a:t>
            </a:r>
            <a:r>
              <a:rPr lang="zh-CN" altLang="zh-CN" sz="2200" dirty="0" smtClean="0"/>
              <a:t>词，</a:t>
            </a:r>
            <a:r>
              <a:rPr lang="zh-CN" altLang="en-US" sz="2200" dirty="0"/>
              <a:t>再</a:t>
            </a:r>
            <a:r>
              <a:rPr lang="zh-CN" altLang="zh-CN" sz="2200" dirty="0" smtClean="0"/>
              <a:t>把</a:t>
            </a:r>
            <a:r>
              <a:rPr lang="zh-CN" altLang="zh-CN" sz="2200" dirty="0"/>
              <a:t>这些关键词合并成一个集合，然后计算每篇文章中各个词对于这个集合中的关键词的词频。</a:t>
            </a:r>
            <a:endParaRPr lang="en-US" altLang="zh-CN" sz="2200" dirty="0">
              <a:latin typeface="宋体" pitchFamily="2" charset="-122"/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6275385" y="3426403"/>
            <a:ext cx="2633663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dirty="0"/>
              <a:t>生成两篇文章中各自的词频向量。</a:t>
            </a:r>
            <a:endParaRPr lang="zh-CN" altLang="en-US" dirty="0"/>
          </a:p>
        </p:txBody>
      </p:sp>
      <p:sp>
        <p:nvSpPr>
          <p:cNvPr id="14" name="流程图: 摘录 13"/>
          <p:cNvSpPr/>
          <p:nvPr/>
        </p:nvSpPr>
        <p:spPr>
          <a:xfrm rot="5400000">
            <a:off x="3135312" y="3230671"/>
            <a:ext cx="527050" cy="352425"/>
          </a:xfrm>
          <a:prstGeom prst="flowChartExtract">
            <a:avLst/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75386" y="3143359"/>
            <a:ext cx="2633663" cy="29019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646861" y="5765909"/>
            <a:ext cx="1997075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第</a:t>
            </a:r>
            <a:r>
              <a:rPr lang="en-US" altLang="zh-CN" sz="2800" b="1" noProof="1">
                <a:solidFill>
                  <a:srgbClr val="FFFFFF"/>
                </a:solidFill>
                <a:ea typeface="等线" charset="-122"/>
              </a:rPr>
              <a:t>3</a:t>
            </a: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步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17" name="流程图: 摘录 16"/>
          <p:cNvSpPr/>
          <p:nvPr/>
        </p:nvSpPr>
        <p:spPr>
          <a:xfrm rot="5400000">
            <a:off x="5978524" y="3230671"/>
            <a:ext cx="527050" cy="352425"/>
          </a:xfrm>
          <a:prstGeom prst="flowChartExtract">
            <a:avLst/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矩形 2"/>
          <p:cNvSpPr>
            <a:spLocks noChangeArrowheads="1"/>
          </p:cNvSpPr>
          <p:nvPr/>
        </p:nvSpPr>
        <p:spPr bwMode="auto">
          <a:xfrm>
            <a:off x="9111669" y="3426403"/>
            <a:ext cx="2633663" cy="126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dirty="0"/>
              <a:t>计算两个向量的余弦相似度，值越大则表示越相似。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9111670" y="3143359"/>
            <a:ext cx="2633663" cy="29019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9483145" y="5765909"/>
            <a:ext cx="1997075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第</a:t>
            </a:r>
            <a:r>
              <a:rPr lang="en-US" altLang="zh-CN" sz="2800" b="1" noProof="1" smtClean="0">
                <a:solidFill>
                  <a:srgbClr val="FFFFFF"/>
                </a:solidFill>
                <a:ea typeface="等线" charset="-122"/>
              </a:rPr>
              <a:t>4</a:t>
            </a: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步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21" name="流程图: 摘录 20"/>
          <p:cNvSpPr/>
          <p:nvPr/>
        </p:nvSpPr>
        <p:spPr>
          <a:xfrm rot="5400000">
            <a:off x="8814808" y="3230671"/>
            <a:ext cx="527050" cy="352425"/>
          </a:xfrm>
          <a:prstGeom prst="flowChartExtract">
            <a:avLst/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NLTK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jieba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概述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NLTK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全称为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Natural Language Toolkit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，它是一套基于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Python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的自然语言处理工具包，可以方便地完成自然语言处理的任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务。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70363" y="3908908"/>
            <a:ext cx="8700655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NLTK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是一个免费的、开源的、社区驱动的项目，它为超过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50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个语料库和词汇资源（如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WordNet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）提供了易于使用的接口，以及一套用于分类、标记化、词干化、解析和语义推理的文本处理库。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1266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4568031"/>
            <a:ext cx="467518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3940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文本数据分析工具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81600" y="2413000"/>
            <a:ext cx="5622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文本预处理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56229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文本情感分析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5310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文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本相似度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181600" y="4676438"/>
            <a:ext cx="4916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文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本分类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98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775017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文本分类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8674" name="矩形 2"/>
          <p:cNvSpPr>
            <a:spLocks noChangeArrowheads="1"/>
          </p:cNvSpPr>
          <p:nvPr/>
        </p:nvSpPr>
        <p:spPr bwMode="auto">
          <a:xfrm>
            <a:off x="419100" y="1320800"/>
            <a:ext cx="11577638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文本分类是指按照一定的分类体系或标准，用电脑对文本集进行自动分类标记，主要的目的是将文本或文档自动地归类为一种或多种预定义的类别。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82285" y="3698418"/>
            <a:ext cx="5851268" cy="2522271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775017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文本分类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8674" name="矩形 2"/>
          <p:cNvSpPr>
            <a:spLocks noChangeArrowheads="1"/>
          </p:cNvSpPr>
          <p:nvPr/>
        </p:nvSpPr>
        <p:spPr bwMode="auto">
          <a:xfrm>
            <a:off x="419100" y="1320800"/>
            <a:ext cx="11577638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文本分类被广泛应用于解决各种商业领域的问题，常见应用包括：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26364" y="3534590"/>
            <a:ext cx="2353748" cy="2187337"/>
            <a:chOff x="917021" y="3534590"/>
            <a:chExt cx="2353748" cy="2187337"/>
          </a:xfrm>
        </p:grpSpPr>
        <p:sp>
          <p:nvSpPr>
            <p:cNvPr id="7" name="文本框 5"/>
            <p:cNvSpPr txBox="1">
              <a:spLocks noChangeArrowheads="1"/>
            </p:cNvSpPr>
            <p:nvPr/>
          </p:nvSpPr>
          <p:spPr bwMode="auto">
            <a:xfrm>
              <a:off x="959681" y="3751095"/>
              <a:ext cx="231108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9pPr>
            </a:lstStyle>
            <a:p>
              <a:pPr algn="ctr"/>
              <a:r>
                <a:rPr lang="zh-CN" altLang="zh-CN" sz="3600" b="1" dirty="0">
                  <a:latin typeface="楷体" pitchFamily="49" charset="-122"/>
                  <a:ea typeface="楷体" pitchFamily="49" charset="-122"/>
                </a:rPr>
                <a:t>理解社交媒体用户的情</a:t>
              </a:r>
              <a:r>
                <a:rPr lang="zh-CN" altLang="zh-CN" sz="3600" b="1" dirty="0" smtClean="0">
                  <a:latin typeface="楷体" pitchFamily="49" charset="-122"/>
                  <a:ea typeface="楷体" pitchFamily="49" charset="-122"/>
                </a:rPr>
                <a:t>感</a:t>
              </a:r>
              <a:endParaRPr lang="zh-CN" altLang="en-US" sz="36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917021" y="3534590"/>
              <a:ext cx="2311088" cy="2187337"/>
            </a:xfrm>
            <a:prstGeom prst="rect">
              <a:avLst/>
            </a:prstGeom>
            <a:noFill/>
            <a:ln w="38100">
              <a:solidFill>
                <a:srgbClr val="1353A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noProof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642765" y="3534590"/>
            <a:ext cx="2353748" cy="2187337"/>
            <a:chOff x="3480112" y="3534590"/>
            <a:chExt cx="2353748" cy="2187337"/>
          </a:xfrm>
        </p:grpSpPr>
        <p:sp>
          <p:nvSpPr>
            <p:cNvPr id="15" name="文本框 5"/>
            <p:cNvSpPr txBox="1">
              <a:spLocks noChangeArrowheads="1"/>
            </p:cNvSpPr>
            <p:nvPr/>
          </p:nvSpPr>
          <p:spPr bwMode="auto">
            <a:xfrm>
              <a:off x="3522772" y="3751095"/>
              <a:ext cx="231108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9pPr>
            </a:lstStyle>
            <a:p>
              <a:pPr algn="ctr"/>
              <a:r>
                <a:rPr lang="zh-CN" altLang="zh-CN" sz="3600" b="1" dirty="0">
                  <a:latin typeface="楷体" pitchFamily="49" charset="-122"/>
                  <a:ea typeface="楷体" pitchFamily="49" charset="-122"/>
                </a:rPr>
                <a:t>识别垃圾邮件与正常邮件</a:t>
              </a:r>
              <a:endParaRPr lang="zh-CN" altLang="en-US" sz="36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3480112" y="3534590"/>
              <a:ext cx="2311088" cy="2187337"/>
            </a:xfrm>
            <a:prstGeom prst="rect">
              <a:avLst/>
            </a:prstGeom>
            <a:noFill/>
            <a:ln w="38100">
              <a:solidFill>
                <a:srgbClr val="1353A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noProof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59166" y="3534590"/>
            <a:ext cx="2353748" cy="2187337"/>
            <a:chOff x="5987785" y="3534590"/>
            <a:chExt cx="2353748" cy="2187337"/>
          </a:xfrm>
        </p:grpSpPr>
        <p:sp>
          <p:nvSpPr>
            <p:cNvPr id="17" name="文本框 5"/>
            <p:cNvSpPr txBox="1">
              <a:spLocks noChangeArrowheads="1"/>
            </p:cNvSpPr>
            <p:nvPr/>
          </p:nvSpPr>
          <p:spPr bwMode="auto">
            <a:xfrm>
              <a:off x="6030445" y="3751095"/>
              <a:ext cx="231108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9pPr>
            </a:lstStyle>
            <a:p>
              <a:pPr algn="ctr"/>
              <a:r>
                <a:rPr lang="zh-CN" altLang="zh-CN" sz="3600" b="1" dirty="0">
                  <a:latin typeface="楷体" pitchFamily="49" charset="-122"/>
                  <a:ea typeface="楷体" pitchFamily="49" charset="-122"/>
                </a:rPr>
                <a:t>自动标注用户的查询</a:t>
              </a:r>
              <a:endParaRPr lang="zh-CN" altLang="en-US" sz="36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5987785" y="3534590"/>
              <a:ext cx="2311088" cy="2187337"/>
            </a:xfrm>
            <a:prstGeom prst="rect">
              <a:avLst/>
            </a:prstGeom>
            <a:noFill/>
            <a:ln w="38100">
              <a:solidFill>
                <a:srgbClr val="1353A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noProof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675567" y="3534590"/>
            <a:ext cx="2353748" cy="2187337"/>
            <a:chOff x="8675567" y="3534590"/>
            <a:chExt cx="2353748" cy="2187337"/>
          </a:xfrm>
        </p:grpSpPr>
        <p:sp>
          <p:nvSpPr>
            <p:cNvPr id="19" name="文本框 5"/>
            <p:cNvSpPr txBox="1">
              <a:spLocks noChangeArrowheads="1"/>
            </p:cNvSpPr>
            <p:nvPr/>
          </p:nvSpPr>
          <p:spPr bwMode="auto">
            <a:xfrm>
              <a:off x="8718227" y="3751095"/>
              <a:ext cx="231108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1pPr>
              <a:lvl2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3pPr>
              <a:lvl4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4pPr>
              <a:lvl5pPr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等线" charset="-122"/>
                  <a:ea typeface="宋体" pitchFamily="2" charset="-122"/>
                </a:defRPr>
              </a:lvl9pPr>
            </a:lstStyle>
            <a:p>
              <a:pPr algn="ctr"/>
              <a:r>
                <a:rPr lang="zh-CN" altLang="zh-CN" sz="3600" b="1" dirty="0">
                  <a:latin typeface="楷体" pitchFamily="49" charset="-122"/>
                  <a:ea typeface="楷体" pitchFamily="49" charset="-122"/>
                </a:rPr>
                <a:t>将新闻按已有的主题分类</a:t>
              </a:r>
              <a:endParaRPr lang="zh-CN" altLang="en-US" sz="36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8675567" y="3534590"/>
              <a:ext cx="2311088" cy="2187337"/>
            </a:xfrm>
            <a:prstGeom prst="rect">
              <a:avLst/>
            </a:prstGeom>
            <a:noFill/>
            <a:ln w="38100">
              <a:solidFill>
                <a:srgbClr val="1353A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 noProof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90530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775017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文本分类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8674" name="矩形 2"/>
          <p:cNvSpPr>
            <a:spLocks noChangeArrowheads="1"/>
          </p:cNvSpPr>
          <p:nvPr/>
        </p:nvSpPr>
        <p:spPr bwMode="auto">
          <a:xfrm>
            <a:off x="419100" y="1320800"/>
            <a:ext cx="1157763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文本分类的一般实现步骤如下：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88962" y="2469790"/>
            <a:ext cx="2633662" cy="29019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960437" y="5092340"/>
            <a:ext cx="1997075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r>
              <a:rPr lang="zh-CN" altLang="en-US" sz="2800" b="1" noProof="1">
                <a:solidFill>
                  <a:srgbClr val="FFFFFF"/>
                </a:solidFill>
                <a:ea typeface="等线" charset="-122"/>
              </a:rPr>
              <a:t>数</a:t>
            </a: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据准备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26" name="矩形 2"/>
          <p:cNvSpPr>
            <a:spLocks noChangeArrowheads="1"/>
          </p:cNvSpPr>
          <p:nvPr/>
        </p:nvSpPr>
        <p:spPr bwMode="auto">
          <a:xfrm>
            <a:off x="588963" y="2752834"/>
            <a:ext cx="280987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200" dirty="0"/>
              <a:t>包括数据集以及基本的预处理工作，用于将原始语料格式化为同一格式，便于后续进行统一处理。</a:t>
            </a:r>
          </a:p>
        </p:txBody>
      </p:sp>
      <p:sp>
        <p:nvSpPr>
          <p:cNvPr id="27" name="矩形 26"/>
          <p:cNvSpPr/>
          <p:nvPr/>
        </p:nvSpPr>
        <p:spPr>
          <a:xfrm>
            <a:off x="3432174" y="2469790"/>
            <a:ext cx="2633663" cy="29019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803649" y="5092340"/>
            <a:ext cx="1997075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特征抽取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29" name="矩形 2"/>
          <p:cNvSpPr>
            <a:spLocks noChangeArrowheads="1"/>
          </p:cNvSpPr>
          <p:nvPr/>
        </p:nvSpPr>
        <p:spPr bwMode="auto">
          <a:xfrm>
            <a:off x="3418679" y="2752834"/>
            <a:ext cx="2823369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dirty="0"/>
              <a:t>从文档中抽取出反映文档主题的特征。</a:t>
            </a:r>
            <a:endParaRPr lang="en-US" altLang="zh-CN" dirty="0">
              <a:latin typeface="宋体" pitchFamily="2" charset="-122"/>
            </a:endParaRPr>
          </a:p>
        </p:txBody>
      </p:sp>
      <p:sp>
        <p:nvSpPr>
          <p:cNvPr id="30" name="矩形 2"/>
          <p:cNvSpPr>
            <a:spLocks noChangeArrowheads="1"/>
          </p:cNvSpPr>
          <p:nvPr/>
        </p:nvSpPr>
        <p:spPr bwMode="auto">
          <a:xfrm>
            <a:off x="6275385" y="2752834"/>
            <a:ext cx="2633663" cy="126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dirty="0"/>
              <a:t>分类器模型会在一个有标注数据集上进行训练。</a:t>
            </a:r>
            <a:endParaRPr lang="zh-CN" altLang="en-US" dirty="0"/>
          </a:p>
        </p:txBody>
      </p:sp>
      <p:sp>
        <p:nvSpPr>
          <p:cNvPr id="31" name="流程图: 摘录 30"/>
          <p:cNvSpPr/>
          <p:nvPr/>
        </p:nvSpPr>
        <p:spPr>
          <a:xfrm rot="5400000">
            <a:off x="3135312" y="2557102"/>
            <a:ext cx="527050" cy="352425"/>
          </a:xfrm>
          <a:prstGeom prst="flowChartExtract">
            <a:avLst/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275386" y="2469790"/>
            <a:ext cx="2633663" cy="29019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646861" y="5092340"/>
            <a:ext cx="1997075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模型训练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34" name="流程图: 摘录 33"/>
          <p:cNvSpPr/>
          <p:nvPr/>
        </p:nvSpPr>
        <p:spPr>
          <a:xfrm rot="5400000">
            <a:off x="5978524" y="2557102"/>
            <a:ext cx="527050" cy="352425"/>
          </a:xfrm>
          <a:prstGeom prst="flowChartExtract">
            <a:avLst/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矩形 2"/>
          <p:cNvSpPr>
            <a:spLocks noChangeArrowheads="1"/>
          </p:cNvSpPr>
          <p:nvPr/>
        </p:nvSpPr>
        <p:spPr bwMode="auto">
          <a:xfrm>
            <a:off x="9111669" y="2752834"/>
            <a:ext cx="2633663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dirty="0"/>
              <a:t>分类器的测试结果分析。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9111670" y="2469790"/>
            <a:ext cx="2633663" cy="29019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483145" y="5092340"/>
            <a:ext cx="1997075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>
              <a:defRPr/>
            </a:pPr>
            <a:r>
              <a:rPr lang="zh-CN" altLang="en-US" sz="2800" b="1" noProof="1" smtClean="0">
                <a:solidFill>
                  <a:srgbClr val="FFFFFF"/>
                </a:solidFill>
                <a:ea typeface="等线" charset="-122"/>
              </a:rPr>
              <a:t>结果评价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38" name="流程图: 摘录 37"/>
          <p:cNvSpPr/>
          <p:nvPr/>
        </p:nvSpPr>
        <p:spPr>
          <a:xfrm rot="5400000">
            <a:off x="8814808" y="2557102"/>
            <a:ext cx="527050" cy="352425"/>
          </a:xfrm>
          <a:prstGeom prst="flowChartExtract">
            <a:avLst/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732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矩形 2"/>
          <p:cNvSpPr>
            <a:spLocks noChangeArrowheads="1"/>
          </p:cNvSpPr>
          <p:nvPr/>
        </p:nvSpPr>
        <p:spPr bwMode="auto">
          <a:xfrm>
            <a:off x="590550" y="1125538"/>
            <a:ext cx="11010900" cy="388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本章主要介绍了文本分析的相关知识，具体包括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文本分析工具的安装及基本使用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文本预处理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文本情感分析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文本相似度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文本分类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，最后结合所学的知识开发了一个商品评价分析的案例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zh-CN" altLang="en-US" sz="28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希望大家通过对本章的学习，可以理解文本数据分析的原理，以便后续能基于机器学习更深入地去探索。</a:t>
            </a:r>
            <a:endParaRPr lang="zh-CN" altLang="en-US" sz="28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494914" y="262890"/>
            <a:ext cx="6059170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本章小结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NLTK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jieba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概述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1" y="1320800"/>
            <a:ext cx="4603750" cy="334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通过一张表来列举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NLTK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中用于语言处理任务的一些常用模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块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2" y="1560088"/>
            <a:ext cx="5992811" cy="40232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6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914" y="262890"/>
            <a:ext cx="66090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NLTK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jieba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概述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320800"/>
            <a:ext cx="11046113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NLTK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中语言处理任务的常用模块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（续表）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558042" y="2438400"/>
            <a:ext cx="7085728" cy="3984733"/>
            <a:chOff x="5944466" y="2981658"/>
            <a:chExt cx="5429250" cy="305319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4466" y="3291653"/>
              <a:ext cx="5429250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228" y="2981658"/>
              <a:ext cx="5419725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7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5329</Words>
  <Application>Microsoft Office PowerPoint</Application>
  <PresentationFormat>自定义</PresentationFormat>
  <Paragraphs>370</Paragraphs>
  <Slides>75</Slides>
  <Notes>32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75</vt:i4>
      </vt:variant>
    </vt:vector>
  </HeadingPairs>
  <TitlesOfParts>
    <vt:vector size="77" baseType="lpstr">
      <vt:lpstr>Office 主题​​</vt:lpstr>
      <vt:lpstr>Microsoft Excel 97-2003 工作表</vt:lpstr>
      <vt:lpstr>第8章 文本数据分析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lucius</dc:creator>
  <cp:lastModifiedBy>王晓娟</cp:lastModifiedBy>
  <cp:revision>3590</cp:revision>
  <dcterms:created xsi:type="dcterms:W3CDTF">2016-08-25T05:35:00Z</dcterms:created>
  <dcterms:modified xsi:type="dcterms:W3CDTF">2018-11-23T02:17:34Z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