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398" r:id="rId3"/>
    <p:sldId id="343" r:id="rId4"/>
    <p:sldId id="344" r:id="rId5"/>
    <p:sldId id="1063" r:id="rId6"/>
    <p:sldId id="1136" r:id="rId7"/>
    <p:sldId id="1137" r:id="rId8"/>
    <p:sldId id="1103" r:id="rId9"/>
    <p:sldId id="1138" r:id="rId10"/>
    <p:sldId id="1139" r:id="rId11"/>
    <p:sldId id="1140" r:id="rId12"/>
    <p:sldId id="1141" r:id="rId13"/>
    <p:sldId id="1104" r:id="rId14"/>
    <p:sldId id="1142" r:id="rId15"/>
    <p:sldId id="1143" r:id="rId16"/>
    <p:sldId id="1144" r:id="rId17"/>
    <p:sldId id="1145" r:id="rId18"/>
    <p:sldId id="1146" r:id="rId19"/>
    <p:sldId id="1064" r:id="rId20"/>
    <p:sldId id="1147" r:id="rId21"/>
    <p:sldId id="1148" r:id="rId22"/>
    <p:sldId id="1149" r:id="rId23"/>
    <p:sldId id="1150" r:id="rId24"/>
    <p:sldId id="1151" r:id="rId25"/>
    <p:sldId id="1106" r:id="rId26"/>
    <p:sldId id="1152" r:id="rId27"/>
    <p:sldId id="1153" r:id="rId28"/>
    <p:sldId id="1154" r:id="rId29"/>
    <p:sldId id="1155" r:id="rId30"/>
    <p:sldId id="1107" r:id="rId31"/>
    <p:sldId id="1156" r:id="rId32"/>
    <p:sldId id="1157" r:id="rId33"/>
    <p:sldId id="1108" r:id="rId34"/>
    <p:sldId id="1158" r:id="rId35"/>
    <p:sldId id="1159" r:id="rId36"/>
    <p:sldId id="1160" r:id="rId37"/>
    <p:sldId id="1161" r:id="rId38"/>
    <p:sldId id="1162" r:id="rId39"/>
    <p:sldId id="1163" r:id="rId40"/>
    <p:sldId id="1109" r:id="rId41"/>
    <p:sldId id="1164" r:id="rId42"/>
    <p:sldId id="1110" r:id="rId43"/>
    <p:sldId id="1165" r:id="rId44"/>
    <p:sldId id="1166" r:id="rId45"/>
    <p:sldId id="1167" r:id="rId46"/>
    <p:sldId id="1168" r:id="rId47"/>
    <p:sldId id="1169" r:id="rId48"/>
    <p:sldId id="1170" r:id="rId49"/>
    <p:sldId id="1171" r:id="rId50"/>
    <p:sldId id="1172" r:id="rId51"/>
    <p:sldId id="1111" r:id="rId52"/>
    <p:sldId id="1173" r:id="rId53"/>
    <p:sldId id="1174" r:id="rId54"/>
    <p:sldId id="1175" r:id="rId55"/>
    <p:sldId id="1176" r:id="rId56"/>
    <p:sldId id="1177" r:id="rId57"/>
    <p:sldId id="1178" r:id="rId58"/>
    <p:sldId id="1179" r:id="rId59"/>
    <p:sldId id="1112" r:id="rId60"/>
    <p:sldId id="1180" r:id="rId61"/>
    <p:sldId id="1181" r:id="rId62"/>
    <p:sldId id="1182" r:id="rId63"/>
    <p:sldId id="1183" r:id="rId64"/>
    <p:sldId id="1184" r:id="rId65"/>
    <p:sldId id="1185" r:id="rId66"/>
    <p:sldId id="531" r:id="rId67"/>
    <p:sldId id="376" r:id="rId6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3A2"/>
    <a:srgbClr val="0094CD"/>
    <a:srgbClr val="1369B2"/>
    <a:srgbClr val="D6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31" autoAdjust="0"/>
  </p:normalViewPr>
  <p:slideViewPr>
    <p:cSldViewPr snapToGrid="0">
      <p:cViewPr>
        <p:scale>
          <a:sx n="67" d="100"/>
          <a:sy n="67" d="100"/>
        </p:scale>
        <p:origin x="-606" y="-156"/>
      </p:cViewPr>
      <p:guideLst>
        <p:guide orient="horz" pos="2204"/>
        <p:guide pos="38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6" d="100"/>
        <a:sy n="266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latin typeface="等线" charset="0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3CC8A1-4BDB-4EA0-81D9-F8BAB9FF216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696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6147" name="幻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fld id="{5AE91871-12D4-4E5D-9212-DCBC8023FBAD}" type="slidenum">
              <a:rPr lang="zh-CN" altLang="en-US" sz="1200"/>
              <a:pPr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925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61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18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62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18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18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64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18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C8A1-4BDB-4EA0-81D9-F8BAB9FF2160}" type="slidenum">
              <a:rPr lang="zh-CN" altLang="en-US" smtClean="0"/>
              <a:pPr/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1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96979"/>
            <a:ext cx="9144000" cy="191298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B361D-1CEA-4C89-9E62-B9AC19A4CD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9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A690D-AF8B-4526-84A1-53673734A0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04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5B7C3-2633-40B8-9F0C-4054FD251E2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5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52707-CC3F-4FAA-9475-AFC8E3F3E69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3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E3764-6599-45C0-978E-083F77ADD82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24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D2E45-AD84-4C9D-A999-7EB7BF01637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95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6E79-D183-4633-89B8-9803A7952D0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52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5DA04-8A38-4EB2-B30C-8040883CAA7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2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 noProof="1">
                <a:solidFill>
                  <a:srgbClr val="898989"/>
                </a:solidFill>
                <a:latin typeface="等线" charset="-122"/>
                <a:ea typeface="等线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等线" charset="-122"/>
              </a:defRPr>
            </a:lvl1pPr>
          </a:lstStyle>
          <a:p>
            <a:fld id="{7C326B79-CFBA-4DA6-9CCC-09C19701D7E4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031" name="图片 6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矩形 1"/>
          <p:cNvSpPr>
            <a:spLocks noChangeArrowheads="1"/>
          </p:cNvSpPr>
          <p:nvPr/>
        </p:nvSpPr>
        <p:spPr bwMode="auto">
          <a:xfrm>
            <a:off x="871538" y="363538"/>
            <a:ext cx="892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✎ </a:t>
            </a:r>
            <a:endParaRPr lang="zh-CN" altLang="en-US" sz="36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64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等线 Ligh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 noChangeArrowheads="1"/>
          </p:cNvSpPr>
          <p:nvPr>
            <p:ph type="ctrTitle"/>
          </p:nvPr>
        </p:nvSpPr>
        <p:spPr>
          <a:xfrm>
            <a:off x="1670050" y="1709738"/>
            <a:ext cx="9144000" cy="1912937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章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 smtClean="0"/>
              <a:t>时</a:t>
            </a:r>
            <a:r>
              <a:rPr lang="zh-CN" altLang="zh-CN" dirty="0"/>
              <a:t>间序列数据分析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2" name="矩形 15"/>
          <p:cNvSpPr>
            <a:spLocks noChangeArrowheads="1"/>
          </p:cNvSpPr>
          <p:nvPr/>
        </p:nvSpPr>
        <p:spPr bwMode="auto">
          <a:xfrm>
            <a:off x="5360988" y="5038725"/>
            <a:ext cx="27257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创建时间序列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时间周期及计</a:t>
            </a:r>
            <a:r>
              <a:rPr lang="zh-CN" altLang="en-US" sz="2000" b="1" dirty="0" smtClean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算</a:t>
            </a:r>
            <a:endParaRPr lang="en-US" altLang="zh-CN" sz="2000" b="1" dirty="0" smtClean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en-US" sz="2000" b="1" dirty="0" smtClean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固定频率的时间序列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8699500" y="5038725"/>
            <a:ext cx="3155950" cy="141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重采样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滑动窗口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时序模型—</a:t>
            </a: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ARIMA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51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5038725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4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中，最基本的时间序列类型就是以时间戳为索引的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956049" y="3572286"/>
            <a:ext cx="850532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000" dirty="0">
                <a:latin typeface="Times New Roman" pitchFamily="18" charset="0"/>
                <a:ea typeface="楷体" pitchFamily="49" charset="-122"/>
              </a:rPr>
              <a:t>date_ser = pd.Series([11, 22, 33], index=date_index)</a:t>
            </a:r>
            <a:endParaRPr lang="zh-CN" altLang="zh-CN" sz="30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76401" y="3213711"/>
            <a:ext cx="8824912" cy="127114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  <p:sp>
        <p:nvSpPr>
          <p:cNvPr id="8" name="圆角矩形标注 7"/>
          <p:cNvSpPr/>
          <p:nvPr/>
        </p:nvSpPr>
        <p:spPr>
          <a:xfrm>
            <a:off x="7094219" y="4888240"/>
            <a:ext cx="2266950" cy="1320081"/>
          </a:xfrm>
          <a:prstGeom prst="wedgeRoundRectCallout">
            <a:avLst>
              <a:gd name="adj1" fmla="val -139371"/>
              <a:gd name="adj2" fmla="val -11072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2018-08-20    11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2018-08-28    22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2018-09-08    33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268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4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还可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以将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包含多个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datetime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对象的列表传给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参数，同样能创建具有时间戳索引的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象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883024" y="4448528"/>
            <a:ext cx="850532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000" dirty="0">
                <a:latin typeface="Times New Roman" pitchFamily="18" charset="0"/>
                <a:ea typeface="楷体" pitchFamily="49" charset="-122"/>
              </a:rPr>
              <a:t>date_list = [datetime(2018, 1, 1), datetime(2018, 1, </a:t>
            </a:r>
            <a:r>
              <a:rPr lang="en-US" altLang="zh-CN" sz="3000" dirty="0" smtClean="0">
                <a:latin typeface="Times New Roman" pitchFamily="18" charset="0"/>
                <a:ea typeface="楷体" pitchFamily="49" charset="-122"/>
              </a:rPr>
              <a:t>15]</a:t>
            </a:r>
            <a:endParaRPr lang="zh-CN" altLang="zh-CN" sz="3000" dirty="0" smtClean="0">
              <a:latin typeface="Times New Roman" pitchFamily="18" charset="0"/>
              <a:ea typeface="楷体" pitchFamily="49" charset="-122"/>
            </a:endParaRPr>
          </a:p>
          <a:p>
            <a:r>
              <a:rPr lang="en-US" altLang="zh-CN" sz="3000" dirty="0" smtClean="0">
                <a:latin typeface="Times New Roman" pitchFamily="18" charset="0"/>
                <a:ea typeface="楷体" pitchFamily="49" charset="-122"/>
              </a:rPr>
              <a:t>time_se </a:t>
            </a:r>
            <a:r>
              <a:rPr lang="en-US" altLang="zh-CN" sz="3000" dirty="0">
                <a:latin typeface="Times New Roman" pitchFamily="18" charset="0"/>
                <a:ea typeface="楷体" pitchFamily="49" charset="-122"/>
              </a:rPr>
              <a:t>= pd.Series(np.arange(6), index=date_list)</a:t>
            </a:r>
            <a:endParaRPr lang="zh-CN" altLang="zh-CN" sz="30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03376" y="4126283"/>
            <a:ext cx="9210674" cy="16601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66778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4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如果希望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DataFrame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象具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有时间戳索引，也可以采用上述方式进行创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建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883024" y="3606636"/>
            <a:ext cx="850532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data_demo = [[11, 22, 33], [44, 55, 66</a:t>
            </a:r>
            <a:r>
              <a:rPr lang="en-US" altLang="zh-CN" sz="2800" dirty="0" smtClean="0">
                <a:latin typeface="Times New Roman" pitchFamily="18" charset="0"/>
                <a:ea typeface="楷体" pitchFamily="49" charset="-122"/>
              </a:rPr>
              <a:t>]]</a:t>
            </a:r>
            <a:endParaRPr lang="zh-CN" altLang="zh-CN" sz="2800" dirty="0">
              <a:latin typeface="Times New Roman" pitchFamily="18" charset="0"/>
              <a:ea typeface="楷体" pitchFamily="49" charset="-122"/>
            </a:endParaRPr>
          </a:p>
          <a:p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date_list = [datetime(2018, 1, 23), datetime(2018, 2, 15</a:t>
            </a:r>
            <a:r>
              <a:rPr lang="en-US" altLang="zh-CN" sz="2800" dirty="0" smtClean="0">
                <a:latin typeface="Times New Roman" pitchFamily="18" charset="0"/>
                <a:ea typeface="楷体" pitchFamily="49" charset="-122"/>
              </a:rPr>
              <a:t>)]</a:t>
            </a:r>
            <a:endParaRPr lang="zh-CN" altLang="zh-CN" sz="2800" dirty="0">
              <a:latin typeface="Times New Roman" pitchFamily="18" charset="0"/>
              <a:ea typeface="楷体" pitchFamily="49" charset="-122"/>
            </a:endParaRPr>
          </a:p>
          <a:p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time_df = pd.DataFrame(data_demo, index=date_list)</a:t>
            </a:r>
            <a:endParaRPr lang="zh-CN" altLang="zh-CN" sz="28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30351" y="3240457"/>
            <a:ext cx="9210674" cy="21173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411450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通过时间戳索引选取子集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最简单的选取子集的方式，是直接使用位置索引来获取具体的数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据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04519" y="3811935"/>
            <a:ext cx="46083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# </a:t>
            </a:r>
            <a:r>
              <a:rPr lang="zh-CN" altLang="zh-CN" sz="3200" dirty="0">
                <a:latin typeface="Times New Roman" pitchFamily="18" charset="0"/>
                <a:ea typeface="楷体" pitchFamily="49" charset="-122"/>
              </a:rPr>
              <a:t>根据位置索引获取数据</a:t>
            </a:r>
          </a:p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time_se[3]</a:t>
            </a:r>
            <a:endParaRPr lang="zh-CN" altLang="zh-CN" sz="32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71663" y="3500438"/>
            <a:ext cx="8458200" cy="17002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通过时间戳索引选取子集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还可以使用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datetime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构建的日期获取其对应的数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据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396091" y="3811935"/>
            <a:ext cx="562524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date_time = datetime(2015, 6, 1)</a:t>
            </a:r>
            <a:endParaRPr lang="zh-CN" altLang="zh-CN" sz="3200" dirty="0">
              <a:latin typeface="Times New Roman" pitchFamily="18" charset="0"/>
              <a:ea typeface="楷体" pitchFamily="49" charset="-122"/>
            </a:endParaRPr>
          </a:p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date_se[date_time]</a:t>
            </a:r>
            <a:endParaRPr lang="zh-CN" altLang="zh-CN" sz="32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71663" y="3500438"/>
            <a:ext cx="8458200" cy="17002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104723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通过时间戳索引选取子集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还可以在操作索引时，直接使用一个日期字符串（符合可以被解析的格式）进行获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取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132793" y="3765769"/>
            <a:ext cx="33333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date_se['20150530</a:t>
            </a:r>
            <a:r>
              <a:rPr lang="en-US" altLang="zh-CN" sz="3200" dirty="0" smtClean="0">
                <a:latin typeface="Times New Roman" pitchFamily="18" charset="0"/>
                <a:ea typeface="楷体" pitchFamily="49" charset="-122"/>
              </a:rPr>
              <a:t>']</a:t>
            </a:r>
          </a:p>
        </p:txBody>
      </p:sp>
      <p:sp>
        <p:nvSpPr>
          <p:cNvPr id="10" name="矩形 9"/>
          <p:cNvSpPr/>
          <p:nvPr/>
        </p:nvSpPr>
        <p:spPr>
          <a:xfrm>
            <a:off x="3443288" y="3500438"/>
            <a:ext cx="4586288" cy="11287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59491" y="5194519"/>
            <a:ext cx="35538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date_se['2018/01/23']</a:t>
            </a:r>
          </a:p>
        </p:txBody>
      </p:sp>
      <p:sp>
        <p:nvSpPr>
          <p:cNvPr id="8" name="矩形 7"/>
          <p:cNvSpPr/>
          <p:nvPr/>
        </p:nvSpPr>
        <p:spPr>
          <a:xfrm>
            <a:off x="3443288" y="4929188"/>
            <a:ext cx="4586288" cy="11287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731408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通过时间戳索引选取子集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如果希望获取某年或某个月的数据，则可以直接用指定的年份或者月份操作索引。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522575" y="3772406"/>
            <a:ext cx="25537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date_se['2015</a:t>
            </a:r>
            <a:r>
              <a:rPr lang="en-US" altLang="zh-CN" sz="3200" dirty="0" smtClean="0">
                <a:latin typeface="Times New Roman" pitchFamily="18" charset="0"/>
                <a:ea typeface="楷体" pitchFamily="49" charset="-122"/>
              </a:rPr>
              <a:t>']</a:t>
            </a:r>
            <a:endParaRPr lang="en-US" altLang="zh-CN" sz="32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43288" y="3500438"/>
            <a:ext cx="4586288" cy="11287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  <p:extLst>
      <p:ext uri="{BB962C8B-B14F-4D97-AF65-F5344CB8AC3E}">
        <p14:creationId xmlns:p14="http://schemas.microsoft.com/office/powerpoint/2010/main" val="269129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通过时间戳索引选取子集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8962" y="1339850"/>
            <a:ext cx="11603037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除了使用索引的方式以外，还可以通过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truncate()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方法截取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 Series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或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DataFrame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象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7" name="矩形 4"/>
          <p:cNvSpPr>
            <a:spLocks noChangeArrowheads="1"/>
          </p:cNvSpPr>
          <p:nvPr/>
        </p:nvSpPr>
        <p:spPr bwMode="auto">
          <a:xfrm>
            <a:off x="2757653" y="3386485"/>
            <a:ext cx="619568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truncate(before = None,after = None</a:t>
            </a:r>
            <a:r>
              <a:rPr lang="en-US" altLang="zh-CN" sz="3200" dirty="0" smtClean="0">
                <a:latin typeface="Times New Roman" pitchFamily="18" charset="0"/>
              </a:rPr>
              <a:t>,</a:t>
            </a:r>
          </a:p>
          <a:p>
            <a:r>
              <a:rPr lang="en-US" altLang="zh-CN" sz="3200" dirty="0" smtClean="0">
                <a:latin typeface="Times New Roman" pitchFamily="18" charset="0"/>
              </a:rPr>
              <a:t>axis </a:t>
            </a:r>
            <a:r>
              <a:rPr lang="en-US" altLang="zh-CN" sz="3200" dirty="0">
                <a:latin typeface="Times New Roman" pitchFamily="18" charset="0"/>
              </a:rPr>
              <a:t>= None,copy = True)</a:t>
            </a:r>
          </a:p>
        </p:txBody>
      </p:sp>
      <p:sp>
        <p:nvSpPr>
          <p:cNvPr id="8" name="矩形 7"/>
          <p:cNvSpPr/>
          <p:nvPr/>
        </p:nvSpPr>
        <p:spPr>
          <a:xfrm>
            <a:off x="2300288" y="3249613"/>
            <a:ext cx="7110412" cy="135096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2300288" y="4902201"/>
            <a:ext cx="81153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before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示截断此索引值之前的所有行。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after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示截断此索引值之后的所有行。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axis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示截断的轴，默认为行索引方向。</a:t>
            </a:r>
          </a:p>
        </p:txBody>
      </p:sp>
    </p:spTree>
    <p:extLst>
      <p:ext uri="{BB962C8B-B14F-4D97-AF65-F5344CB8AC3E}">
        <p14:creationId xmlns:p14="http://schemas.microsoft.com/office/powerpoint/2010/main" val="1816417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2304257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52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中提供了一个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date_range()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函数，主要用于生成一个具有固定频率的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DatetimeIndex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象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786106" y="3119249"/>
            <a:ext cx="851518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date_range(start = None, end = None, periods = </a:t>
            </a:r>
            <a:r>
              <a:rPr lang="en-US" altLang="zh-CN" sz="2800" dirty="0" smtClean="0">
                <a:latin typeface="Times New Roman" pitchFamily="18" charset="0"/>
              </a:rPr>
              <a:t>None, freq </a:t>
            </a:r>
            <a:r>
              <a:rPr lang="en-US" altLang="zh-CN" sz="2800" dirty="0">
                <a:latin typeface="Times New Roman" pitchFamily="18" charset="0"/>
              </a:rPr>
              <a:t>= None, tz = None, normalize = </a:t>
            </a:r>
            <a:r>
              <a:rPr lang="en-US" altLang="zh-CN" sz="2800" dirty="0" smtClean="0">
                <a:latin typeface="Times New Roman" pitchFamily="18" charset="0"/>
              </a:rPr>
              <a:t>False, name </a:t>
            </a:r>
            <a:r>
              <a:rPr lang="en-US" altLang="zh-CN" sz="2800" dirty="0">
                <a:latin typeface="Times New Roman" pitchFamily="18" charset="0"/>
              </a:rPr>
              <a:t>= None, closed = None</a:t>
            </a:r>
            <a:r>
              <a:rPr lang="zh-CN" altLang="zh-CN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** kwargs)</a:t>
            </a:r>
          </a:p>
        </p:txBody>
      </p:sp>
      <p:sp>
        <p:nvSpPr>
          <p:cNvPr id="6" name="矩形 5"/>
          <p:cNvSpPr/>
          <p:nvPr/>
        </p:nvSpPr>
        <p:spPr>
          <a:xfrm>
            <a:off x="1314453" y="2994348"/>
            <a:ext cx="9415463" cy="16347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314453" y="4714875"/>
            <a:ext cx="941546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start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：表示起始日期，默认为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None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end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：表示终止日期，默认为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None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periods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：表示产生多少个时间戳索引值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freq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：用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来指定计时单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位。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9"/>
          <p:cNvGrpSpPr>
            <a:grpSpLocks/>
          </p:cNvGrpSpPr>
          <p:nvPr/>
        </p:nvGrpSpPr>
        <p:grpSpPr bwMode="auto">
          <a:xfrm>
            <a:off x="3246438" y="1743075"/>
            <a:ext cx="5407025" cy="3732213"/>
            <a:chOff x="1809684" y="1771915"/>
            <a:chExt cx="5633372" cy="3890359"/>
          </a:xfrm>
        </p:grpSpPr>
        <p:sp>
          <p:nvSpPr>
            <p:cNvPr id="7170" name="弧形 80"/>
            <p:cNvSpPr>
              <a:spLocks noChangeArrowheads="1"/>
            </p:cNvSpPr>
            <p:nvPr/>
          </p:nvSpPr>
          <p:spPr bwMode="auto">
            <a:xfrm rot="5400000">
              <a:off x="3976665" y="3085276"/>
              <a:ext cx="1313885" cy="1314895"/>
            </a:xfrm>
            <a:custGeom>
              <a:avLst/>
              <a:gdLst>
                <a:gd name="T0" fmla="*/ 660347 w 1313885"/>
                <a:gd name="T1" fmla="*/ 1314886 h 1314895"/>
                <a:gd name="T2" fmla="*/ 50918 w 1313885"/>
                <a:gd name="T3" fmla="*/ 911233 h 1314895"/>
                <a:gd name="T4" fmla="*/ 191035 w 1313885"/>
                <a:gd name="T5" fmla="*/ 193946 h 1314895"/>
                <a:gd name="T6" fmla="*/ 907723 w 1313885"/>
                <a:gd name="T7" fmla="*/ 49788 h 1314895"/>
                <a:gd name="T8" fmla="*/ 1313886 w 1313885"/>
                <a:gd name="T9" fmla="*/ 657448 h 1314895"/>
                <a:gd name="T10" fmla="*/ 656943 w 1313885"/>
                <a:gd name="T11" fmla="*/ 657448 h 1314895"/>
                <a:gd name="T12" fmla="*/ 660347 w 1313885"/>
                <a:gd name="T13" fmla="*/ 1314886 h 1314895"/>
                <a:gd name="T14" fmla="*/ 660347 w 1313885"/>
                <a:gd name="T15" fmla="*/ 1314886 h 1314895"/>
                <a:gd name="T16" fmla="*/ 50918 w 1313885"/>
                <a:gd name="T17" fmla="*/ 911233 h 1314895"/>
                <a:gd name="T18" fmla="*/ 191035 w 1313885"/>
                <a:gd name="T19" fmla="*/ 193946 h 1314895"/>
                <a:gd name="T20" fmla="*/ 907723 w 1313885"/>
                <a:gd name="T21" fmla="*/ 49788 h 1314895"/>
                <a:gd name="T22" fmla="*/ 1313886 w 1313885"/>
                <a:gd name="T23" fmla="*/ 657448 h 131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3885" h="1314895" stroke="0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  <a:lnTo>
                    <a:pt x="656943" y="657448"/>
                  </a:lnTo>
                  <a:cubicBezTo>
                    <a:pt x="658078" y="876594"/>
                    <a:pt x="659212" y="1095740"/>
                    <a:pt x="660347" y="1314886"/>
                  </a:cubicBezTo>
                  <a:close/>
                </a:path>
                <a:path w="1313885" h="1314895" fill="none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1" name="弧形 81"/>
            <p:cNvSpPr>
              <a:spLocks noChangeArrowheads="1"/>
            </p:cNvSpPr>
            <p:nvPr/>
          </p:nvSpPr>
          <p:spPr bwMode="auto">
            <a:xfrm>
              <a:off x="4091957" y="3203290"/>
              <a:ext cx="1083341" cy="1083872"/>
            </a:xfrm>
            <a:custGeom>
              <a:avLst/>
              <a:gdLst>
                <a:gd name="T0" fmla="*/ 31 w 1083341"/>
                <a:gd name="T1" fmla="*/ 547729 h 1083872"/>
                <a:gd name="T2" fmla="*/ 267398 w 1083341"/>
                <a:gd name="T3" fmla="*/ 74608 h 1083872"/>
                <a:gd name="T4" fmla="*/ 810932 w 1083341"/>
                <a:gd name="T5" fmla="*/ 71700 h 1083872"/>
                <a:gd name="T6" fmla="*/ 1083342 w 1083341"/>
                <a:gd name="T7" fmla="*/ 541937 h 1083872"/>
                <a:gd name="T8" fmla="*/ 541671 w 1083341"/>
                <a:gd name="T9" fmla="*/ 541936 h 1083872"/>
                <a:gd name="T10" fmla="*/ 31 w 1083341"/>
                <a:gd name="T11" fmla="*/ 547729 h 1083872"/>
                <a:gd name="T12" fmla="*/ 31 w 1083341"/>
                <a:gd name="T13" fmla="*/ 547729 h 1083872"/>
                <a:gd name="T14" fmla="*/ 267398 w 1083341"/>
                <a:gd name="T15" fmla="*/ 74608 h 1083872"/>
                <a:gd name="T16" fmla="*/ 810932 w 1083341"/>
                <a:gd name="T17" fmla="*/ 71700 h 1083872"/>
                <a:gd name="T18" fmla="*/ 1083342 w 1083341"/>
                <a:gd name="T19" fmla="*/ 541937 h 1083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3341" h="1083872" stroke="0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  <a:lnTo>
                    <a:pt x="541671" y="541936"/>
                  </a:lnTo>
                  <a:lnTo>
                    <a:pt x="31" y="547729"/>
                  </a:lnTo>
                  <a:close/>
                </a:path>
                <a:path w="1083341" h="1083872" fill="none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2" name="弧形 82"/>
            <p:cNvSpPr>
              <a:spLocks noChangeArrowheads="1"/>
            </p:cNvSpPr>
            <p:nvPr/>
          </p:nvSpPr>
          <p:spPr bwMode="auto">
            <a:xfrm rot="-5400000">
              <a:off x="4171955" y="3346629"/>
              <a:ext cx="898538" cy="823670"/>
            </a:xfrm>
            <a:custGeom>
              <a:avLst/>
              <a:gdLst>
                <a:gd name="T0" fmla="*/ 455476 w 898538"/>
                <a:gd name="T1" fmla="*/ 39 h 823670"/>
                <a:gd name="T2" fmla="*/ 898538 w 898538"/>
                <a:gd name="T3" fmla="*/ 411835 h 823670"/>
                <a:gd name="T4" fmla="*/ 449269 w 898538"/>
                <a:gd name="T5" fmla="*/ 411835 h 823670"/>
                <a:gd name="T6" fmla="*/ 455476 w 898538"/>
                <a:gd name="T7" fmla="*/ 39 h 823670"/>
                <a:gd name="T8" fmla="*/ 455476 w 898538"/>
                <a:gd name="T9" fmla="*/ 39 h 823670"/>
                <a:gd name="T10" fmla="*/ 898538 w 898538"/>
                <a:gd name="T11" fmla="*/ 411835 h 823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8538" h="823670" stroke="0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  <a:lnTo>
                    <a:pt x="449269" y="411835"/>
                  </a:lnTo>
                  <a:lnTo>
                    <a:pt x="455476" y="39"/>
                  </a:lnTo>
                  <a:close/>
                </a:path>
                <a:path w="898538" h="823670" fill="none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173" name="组合 3"/>
            <p:cNvGrpSpPr>
              <a:grpSpLocks/>
            </p:cNvGrpSpPr>
            <p:nvPr/>
          </p:nvGrpSpPr>
          <p:grpSpPr bwMode="auto">
            <a:xfrm>
              <a:off x="1809684" y="1771915"/>
              <a:ext cx="5633372" cy="3890359"/>
              <a:chOff x="1809685" y="1771917"/>
              <a:chExt cx="5633374" cy="3890364"/>
            </a:xfrm>
          </p:grpSpPr>
          <p:graphicFrame>
            <p:nvGraphicFramePr>
              <p:cNvPr id="7174" name="图表 2"/>
              <p:cNvGraphicFramePr>
                <a:graphicFrameLocks/>
              </p:cNvGraphicFramePr>
              <p:nvPr/>
            </p:nvGraphicFramePr>
            <p:xfrm>
              <a:off x="1809685" y="1771917"/>
              <a:ext cx="5633374" cy="38903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08" r:id="rId4" imgW="5394240" imgH="3720960" progId="Excel.Sheet.8">
                      <p:embed/>
                    </p:oleObj>
                  </mc:Choice>
                  <mc:Fallback>
                    <p:oleObj r:id="rId4" imgW="5394240" imgH="3720960" progId="Excel.Sheet.8">
                      <p:embed/>
                      <p:pic>
                        <p:nvPicPr>
                          <p:cNvPr id="0" name="图表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09685" y="1771917"/>
                            <a:ext cx="5633374" cy="38903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TextBox 88"/>
              <p:cNvSpPr txBox="1"/>
              <p:nvPr/>
            </p:nvSpPr>
            <p:spPr>
              <a:xfrm rot="18892830">
                <a:off x="3398053" y="2555554"/>
                <a:ext cx="1040850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zh-CN" sz="2000" b="1" spc="3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了解</a:t>
                </a:r>
              </a:p>
            </p:txBody>
          </p:sp>
          <p:sp>
            <p:nvSpPr>
              <p:cNvPr id="11" name="TextBox 43"/>
              <p:cNvSpPr txBox="1"/>
              <p:nvPr/>
            </p:nvSpPr>
            <p:spPr>
              <a:xfrm rot="3026289">
                <a:off x="3312874" y="4518938"/>
                <a:ext cx="1042505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zh-CN" sz="2000" b="1" spc="3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熟悉</a:t>
                </a:r>
              </a:p>
            </p:txBody>
          </p:sp>
        </p:grpSp>
        <p:sp>
          <p:nvSpPr>
            <p:cNvPr id="7" name="TextBox 84"/>
            <p:cNvSpPr txBox="1"/>
            <p:nvPr/>
          </p:nvSpPr>
          <p:spPr>
            <a:xfrm rot="3181581" flipH="1">
              <a:off x="5144630" y="2810380"/>
              <a:ext cx="1040849" cy="400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掌握</a:t>
              </a:r>
            </a:p>
          </p:txBody>
        </p:sp>
        <p:sp>
          <p:nvSpPr>
            <p:cNvPr id="8" name="TextBox 86"/>
            <p:cNvSpPr txBox="1"/>
            <p:nvPr/>
          </p:nvSpPr>
          <p:spPr>
            <a:xfrm rot="8102442" flipH="1" flipV="1">
              <a:off x="5094439" y="4225936"/>
              <a:ext cx="1040337" cy="4004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掌握</a:t>
              </a:r>
            </a:p>
          </p:txBody>
        </p:sp>
      </p:grpSp>
      <p:sp>
        <p:nvSpPr>
          <p:cNvPr id="12" name="标题 1"/>
          <p:cNvSpPr>
            <a:spLocks noChangeArrowheads="1"/>
          </p:cNvSpPr>
          <p:nvPr/>
        </p:nvSpPr>
        <p:spPr bwMode="auto">
          <a:xfrm>
            <a:off x="2330725" y="265724"/>
            <a:ext cx="5148262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</a:t>
            </a: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学习目标</a:t>
            </a:r>
          </a:p>
        </p:txBody>
      </p:sp>
      <p:grpSp>
        <p:nvGrpSpPr>
          <p:cNvPr id="13" name="组合 9"/>
          <p:cNvGrpSpPr>
            <a:grpSpLocks/>
          </p:cNvGrpSpPr>
          <p:nvPr/>
        </p:nvGrpSpPr>
        <p:grpSpPr bwMode="auto">
          <a:xfrm>
            <a:off x="1882775" y="1220250"/>
            <a:ext cx="3119438" cy="1383250"/>
            <a:chOff x="153988" y="1372568"/>
            <a:chExt cx="3118034" cy="1383202"/>
          </a:xfrm>
        </p:grpSpPr>
        <p:sp>
          <p:nvSpPr>
            <p:cNvPr id="7181" name="矩形 5"/>
            <p:cNvSpPr>
              <a:spLocks noChangeArrowheads="1"/>
            </p:cNvSpPr>
            <p:nvPr/>
          </p:nvSpPr>
          <p:spPr bwMode="auto">
            <a:xfrm>
              <a:off x="751249" y="1372568"/>
              <a:ext cx="2520773" cy="1015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indent="-457200"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</a:rPr>
                <a:t>了解 </a:t>
              </a:r>
              <a:r>
                <a:rPr lang="zh-CN" altLang="en-US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什么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是时间序列，</a:t>
              </a:r>
              <a:r>
                <a:rPr lang="en-US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ARIMA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7182" name="组合 16"/>
            <p:cNvGrpSpPr>
              <a:grpSpLocks/>
            </p:cNvGrpSpPr>
            <p:nvPr/>
          </p:nvGrpSpPr>
          <p:grpSpPr bwMode="auto">
            <a:xfrm>
              <a:off x="466536" y="2103548"/>
              <a:ext cx="2179369" cy="652222"/>
              <a:chOff x="860198" y="2352244"/>
              <a:chExt cx="2178276" cy="652213"/>
            </a:xfrm>
          </p:grpSpPr>
          <p:cxnSp>
            <p:nvCxnSpPr>
              <p:cNvPr id="7183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311" y="2351794"/>
                <a:ext cx="372783" cy="652663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84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3576" y="3004457"/>
                <a:ext cx="181474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85" name="组合 15"/>
            <p:cNvGrpSpPr>
              <a:grpSpLocks/>
            </p:cNvGrpSpPr>
            <p:nvPr/>
          </p:nvGrpSpPr>
          <p:grpSpPr bwMode="auto">
            <a:xfrm>
              <a:off x="153988" y="1614313"/>
              <a:ext cx="474819" cy="522307"/>
              <a:chOff x="1232465" y="3529898"/>
              <a:chExt cx="474581" cy="522300"/>
            </a:xfrm>
          </p:grpSpPr>
          <p:sp>
            <p:nvSpPr>
              <p:cNvPr id="7186" name="椭圆 16"/>
              <p:cNvSpPr>
                <a:spLocks noChangeArrowheads="1"/>
              </p:cNvSpPr>
              <p:nvPr/>
            </p:nvSpPr>
            <p:spPr bwMode="auto">
              <a:xfrm>
                <a:off x="1232465" y="3558160"/>
                <a:ext cx="474308" cy="474808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87" name="TextBox 52"/>
              <p:cNvSpPr txBox="1">
                <a:spLocks noChangeArrowheads="1"/>
              </p:cNvSpPr>
              <p:nvPr/>
            </p:nvSpPr>
            <p:spPr bwMode="auto">
              <a:xfrm>
                <a:off x="1287986" y="3529576"/>
                <a:ext cx="334712" cy="5224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1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1" name="组合 63"/>
          <p:cNvGrpSpPr>
            <a:grpSpLocks/>
          </p:cNvGrpSpPr>
          <p:nvPr/>
        </p:nvGrpSpPr>
        <p:grpSpPr bwMode="auto">
          <a:xfrm>
            <a:off x="6711950" y="1295195"/>
            <a:ext cx="3281363" cy="1316245"/>
            <a:chOff x="5414469" y="1897349"/>
            <a:chExt cx="3281856" cy="1312576"/>
          </a:xfrm>
        </p:grpSpPr>
        <p:grpSp>
          <p:nvGrpSpPr>
            <p:cNvPr id="7189" name="组合 32"/>
            <p:cNvGrpSpPr>
              <a:grpSpLocks/>
            </p:cNvGrpSpPr>
            <p:nvPr/>
          </p:nvGrpSpPr>
          <p:grpSpPr bwMode="auto">
            <a:xfrm flipH="1">
              <a:off x="6253163" y="2557463"/>
              <a:ext cx="2178050" cy="652462"/>
              <a:chOff x="860198" y="2352244"/>
              <a:chExt cx="2178276" cy="652213"/>
            </a:xfrm>
          </p:grpSpPr>
          <p:cxnSp>
            <p:nvCxnSpPr>
              <p:cNvPr id="7190" name="直接连接符 33"/>
              <p:cNvCxnSpPr>
                <a:cxnSpLocks noChangeShapeType="1"/>
              </p:cNvCxnSpPr>
              <p:nvPr/>
            </p:nvCxnSpPr>
            <p:spPr bwMode="auto">
              <a:xfrm>
                <a:off x="860264" y="2352817"/>
                <a:ext cx="371605" cy="65164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91" name="直接连接符 34"/>
              <p:cNvCxnSpPr>
                <a:cxnSpLocks noChangeShapeType="1"/>
              </p:cNvCxnSpPr>
              <p:nvPr/>
            </p:nvCxnSpPr>
            <p:spPr bwMode="auto">
              <a:xfrm>
                <a:off x="1222341" y="3004457"/>
                <a:ext cx="1816736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92" name="组合 35"/>
            <p:cNvGrpSpPr>
              <a:grpSpLocks/>
            </p:cNvGrpSpPr>
            <p:nvPr/>
          </p:nvGrpSpPr>
          <p:grpSpPr bwMode="auto">
            <a:xfrm>
              <a:off x="8223250" y="2109791"/>
              <a:ext cx="473075" cy="522287"/>
              <a:chOff x="1232465" y="3530023"/>
              <a:chExt cx="474415" cy="522742"/>
            </a:xfrm>
          </p:grpSpPr>
          <p:sp>
            <p:nvSpPr>
              <p:cNvPr id="7193" name="椭圆 24"/>
              <p:cNvSpPr>
                <a:spLocks noChangeArrowheads="1"/>
              </p:cNvSpPr>
              <p:nvPr/>
            </p:nvSpPr>
            <p:spPr bwMode="auto">
              <a:xfrm>
                <a:off x="1232348" y="3558995"/>
                <a:ext cx="474532" cy="475089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94" name="TextBox 68"/>
              <p:cNvSpPr txBox="1">
                <a:spLocks noChangeArrowheads="1"/>
              </p:cNvSpPr>
              <p:nvPr/>
            </p:nvSpPr>
            <p:spPr bwMode="auto">
              <a:xfrm>
                <a:off x="1300820" y="3530490"/>
                <a:ext cx="335995" cy="52259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2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195" name="矩形 46"/>
            <p:cNvSpPr>
              <a:spLocks noChangeArrowheads="1"/>
            </p:cNvSpPr>
            <p:nvPr/>
          </p:nvSpPr>
          <p:spPr bwMode="auto">
            <a:xfrm>
              <a:off x="5414469" y="1897349"/>
              <a:ext cx="2774364" cy="958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</a:rPr>
                <a:t>掌握 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时间序列的基本操作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9" name="组合 71"/>
          <p:cNvGrpSpPr>
            <a:grpSpLocks/>
          </p:cNvGrpSpPr>
          <p:nvPr/>
        </p:nvGrpSpPr>
        <p:grpSpPr bwMode="auto">
          <a:xfrm>
            <a:off x="7083425" y="4905376"/>
            <a:ext cx="3279775" cy="1102666"/>
            <a:chOff x="5416722" y="4225925"/>
            <a:chExt cx="3279603" cy="1104900"/>
          </a:xfrm>
        </p:grpSpPr>
        <p:sp>
          <p:nvSpPr>
            <p:cNvPr id="7197" name="矩形 51"/>
            <p:cNvSpPr>
              <a:spLocks noChangeArrowheads="1"/>
            </p:cNvSpPr>
            <p:nvPr/>
          </p:nvSpPr>
          <p:spPr bwMode="auto">
            <a:xfrm>
              <a:off x="5416722" y="4817852"/>
              <a:ext cx="2806645" cy="500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掌握 </a:t>
              </a:r>
              <a:r>
                <a:rPr lang="zh-CN" altLang="en-US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  <a:sym typeface="等线" charset="-122"/>
                </a:rPr>
                <a:t>时期，重采样</a:t>
              </a:r>
            </a:p>
          </p:txBody>
        </p:sp>
        <p:grpSp>
          <p:nvGrpSpPr>
            <p:cNvPr id="7198" name="组合 38"/>
            <p:cNvGrpSpPr>
              <a:grpSpLocks/>
            </p:cNvGrpSpPr>
            <p:nvPr/>
          </p:nvGrpSpPr>
          <p:grpSpPr bwMode="auto">
            <a:xfrm rot="10800000">
              <a:off x="5685823" y="4225925"/>
              <a:ext cx="2745390" cy="652463"/>
              <a:chOff x="860198" y="2352244"/>
              <a:chExt cx="2745675" cy="652213"/>
            </a:xfrm>
          </p:grpSpPr>
          <p:cxnSp>
            <p:nvCxnSpPr>
              <p:cNvPr id="7199" name="直接连接符 39"/>
              <p:cNvCxnSpPr>
                <a:cxnSpLocks noChangeShapeType="1"/>
              </p:cNvCxnSpPr>
              <p:nvPr/>
            </p:nvCxnSpPr>
            <p:spPr bwMode="auto">
              <a:xfrm>
                <a:off x="882356" y="2364019"/>
                <a:ext cx="373012" cy="65156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0" name="直接连接符 40"/>
              <p:cNvCxnSpPr>
                <a:cxnSpLocks noChangeShapeType="1"/>
              </p:cNvCxnSpPr>
              <p:nvPr/>
            </p:nvCxnSpPr>
            <p:spPr bwMode="auto">
              <a:xfrm rot="10800000" flipH="1">
                <a:off x="1245844" y="3015581"/>
                <a:ext cx="238251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1" name="组合 41"/>
            <p:cNvGrpSpPr>
              <a:grpSpLocks/>
            </p:cNvGrpSpPr>
            <p:nvPr/>
          </p:nvGrpSpPr>
          <p:grpSpPr bwMode="auto">
            <a:xfrm flipH="1">
              <a:off x="8223250" y="4806950"/>
              <a:ext cx="473075" cy="523875"/>
              <a:chOff x="1232465" y="3533629"/>
              <a:chExt cx="474415" cy="523220"/>
            </a:xfrm>
          </p:grpSpPr>
          <p:sp>
            <p:nvSpPr>
              <p:cNvPr id="7202" name="椭圆 32"/>
              <p:cNvSpPr>
                <a:spLocks noChangeArrowheads="1"/>
              </p:cNvSpPr>
              <p:nvPr/>
            </p:nvSpPr>
            <p:spPr bwMode="auto">
              <a:xfrm>
                <a:off x="1232465" y="3558282"/>
                <a:ext cx="474301" cy="474750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03" name="TextBox 76"/>
              <p:cNvSpPr txBox="1">
                <a:spLocks noChangeArrowheads="1"/>
              </p:cNvSpPr>
              <p:nvPr/>
            </p:nvSpPr>
            <p:spPr bwMode="auto">
              <a:xfrm>
                <a:off x="1305679" y="3532877"/>
                <a:ext cx="335830" cy="523972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3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7" name="组合 10"/>
          <p:cNvGrpSpPr>
            <a:grpSpLocks/>
          </p:cNvGrpSpPr>
          <p:nvPr/>
        </p:nvGrpSpPr>
        <p:grpSpPr bwMode="auto">
          <a:xfrm>
            <a:off x="1630363" y="4857749"/>
            <a:ext cx="3371850" cy="1313527"/>
            <a:chOff x="218911" y="4857376"/>
            <a:chExt cx="3372941" cy="1311805"/>
          </a:xfrm>
        </p:grpSpPr>
        <p:grpSp>
          <p:nvGrpSpPr>
            <p:cNvPr id="7205" name="组合 16"/>
            <p:cNvGrpSpPr>
              <a:grpSpLocks/>
            </p:cNvGrpSpPr>
            <p:nvPr/>
          </p:nvGrpSpPr>
          <p:grpSpPr bwMode="auto">
            <a:xfrm flipV="1">
              <a:off x="445925" y="4857376"/>
              <a:ext cx="2538576" cy="868892"/>
              <a:chOff x="860198" y="2352244"/>
              <a:chExt cx="2178276" cy="652213"/>
            </a:xfrm>
          </p:grpSpPr>
          <p:cxnSp>
            <p:nvCxnSpPr>
              <p:cNvPr id="7206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243" y="2351976"/>
                <a:ext cx="371966" cy="65248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7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2671" y="3004457"/>
                <a:ext cx="1816230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8" name="组合 41"/>
            <p:cNvGrpSpPr>
              <a:grpSpLocks/>
            </p:cNvGrpSpPr>
            <p:nvPr/>
          </p:nvGrpSpPr>
          <p:grpSpPr bwMode="auto">
            <a:xfrm flipH="1">
              <a:off x="218911" y="5645306"/>
              <a:ext cx="473075" cy="523875"/>
              <a:chOff x="4095245" y="3533376"/>
              <a:chExt cx="474273" cy="523117"/>
            </a:xfrm>
          </p:grpSpPr>
          <p:sp>
            <p:nvSpPr>
              <p:cNvPr id="7209" name="椭圆 40"/>
              <p:cNvSpPr>
                <a:spLocks noChangeArrowheads="1"/>
              </p:cNvSpPr>
              <p:nvPr/>
            </p:nvSpPr>
            <p:spPr bwMode="auto">
              <a:xfrm>
                <a:off x="4095132" y="3559141"/>
                <a:ext cx="474386" cy="473593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10" name="TextBox 50"/>
              <p:cNvSpPr txBox="1">
                <a:spLocks noChangeArrowheads="1"/>
              </p:cNvSpPr>
              <p:nvPr/>
            </p:nvSpPr>
            <p:spPr bwMode="auto">
              <a:xfrm>
                <a:off x="4184278" y="3533798"/>
                <a:ext cx="335891" cy="52269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4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11" name="矩形 7"/>
            <p:cNvSpPr>
              <a:spLocks noChangeArrowheads="1"/>
            </p:cNvSpPr>
            <p:nvPr/>
          </p:nvSpPr>
          <p:spPr bwMode="auto">
            <a:xfrm>
              <a:off x="958487" y="5483280"/>
              <a:ext cx="2633365" cy="553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熟悉 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滑动窗口的使用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30400" y="2969851"/>
            <a:ext cx="9580563" cy="1820971"/>
          </a:xfrm>
          <a:prstGeom prst="rect">
            <a:avLst/>
          </a:prstGeom>
          <a:noFill/>
          <a:ln w="12700">
            <a:solidFill>
              <a:srgbClr val="1353A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9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2040370"/>
            <a:ext cx="2595563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2723714" y="3165549"/>
            <a:ext cx="85684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start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end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periods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freq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这四个参数至少要指定三个参数，否则会出现错误。</a:t>
            </a:r>
          </a:p>
        </p:txBody>
      </p:sp>
    </p:spTree>
    <p:extLst>
      <p:ext uri="{BB962C8B-B14F-4D97-AF65-F5344CB8AC3E}">
        <p14:creationId xmlns:p14="http://schemas.microsoft.com/office/powerpoint/2010/main" val="3598499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297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当调用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date_range()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函数创建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DatetimeIndex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对象时，如果只是传入了开始日期（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start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参数）与结束日期（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end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参数），则默认生成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时间戳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按天计算的，即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freq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参数为</a:t>
            </a:r>
            <a:r>
              <a:rPr lang="en-US" altLang="zh-CN" sz="4000" dirty="0" smtClean="0">
                <a:latin typeface="微软雅黑" pitchFamily="34" charset="-122"/>
                <a:ea typeface="微软雅黑" pitchFamily="34" charset="-122"/>
              </a:rPr>
              <a:t>D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443246" y="5022562"/>
            <a:ext cx="70435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pd.date_range('2018/08/10', '2018/08/20')</a:t>
            </a:r>
          </a:p>
        </p:txBody>
      </p:sp>
      <p:sp>
        <p:nvSpPr>
          <p:cNvPr id="6" name="矩形 5"/>
          <p:cNvSpPr/>
          <p:nvPr/>
        </p:nvSpPr>
        <p:spPr>
          <a:xfrm>
            <a:off x="1571625" y="4729163"/>
            <a:ext cx="8786813" cy="11715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055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如果只是传入了开始日期或结束日期，则还需要用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参数指定产生多少个时间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戳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194760" y="3665250"/>
            <a:ext cx="7540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pd.date_range(start='2018/08/10', periods=5)</a:t>
            </a:r>
          </a:p>
        </p:txBody>
      </p:sp>
      <p:sp>
        <p:nvSpPr>
          <p:cNvPr id="6" name="矩形 5"/>
          <p:cNvSpPr/>
          <p:nvPr/>
        </p:nvSpPr>
        <p:spPr>
          <a:xfrm>
            <a:off x="1571625" y="3371851"/>
            <a:ext cx="8786813" cy="11715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194760" y="5051138"/>
            <a:ext cx="7540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pd.date_range(end='2018/08/10', periods=5)</a:t>
            </a:r>
          </a:p>
        </p:txBody>
      </p:sp>
      <p:sp>
        <p:nvSpPr>
          <p:cNvPr id="8" name="矩形 7"/>
          <p:cNvSpPr/>
          <p:nvPr/>
        </p:nvSpPr>
        <p:spPr>
          <a:xfrm>
            <a:off x="1571625" y="4757739"/>
            <a:ext cx="8786813" cy="11715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884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如果希望时间序列中的时间戳都是每周固定的星期日，则可以在创建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DatetimeIndex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时将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freq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参数设为“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W-SUN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”。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194760" y="4383436"/>
            <a:ext cx="754054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dates_index = pd.date_range('2018-01-01</a:t>
            </a:r>
            <a:r>
              <a:rPr lang="en-US" altLang="zh-CN" sz="3200" dirty="0" smtClean="0">
                <a:latin typeface="Times New Roman" pitchFamily="18" charset="0"/>
              </a:rPr>
              <a:t>', periods=5, freq</a:t>
            </a:r>
            <a:r>
              <a:rPr lang="en-US" altLang="zh-CN" sz="3200" dirty="0">
                <a:latin typeface="Times New Roman" pitchFamily="18" charset="0"/>
              </a:rPr>
              <a:t>='W-SUN</a:t>
            </a:r>
            <a:r>
              <a:rPr lang="en-US" altLang="zh-CN" sz="3200" dirty="0" smtClean="0">
                <a:latin typeface="Times New Roman" pitchFamily="18" charset="0"/>
              </a:rPr>
              <a:t>')</a:t>
            </a:r>
            <a:endParaRPr lang="en-US" altLang="zh-CN" sz="3200" dirty="0"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71625" y="4186240"/>
            <a:ext cx="8786813" cy="147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1930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创建固定频率的时间序列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如果日期中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带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有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间相关的信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息，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且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想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产生一组被规范化到当天午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夜的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时间戳，可以将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normalize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参数的值设为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True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981806" y="4186240"/>
            <a:ext cx="836491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pd.date_range(start='2018/8/1 12:13:30', </a:t>
            </a:r>
            <a:endParaRPr lang="en-US" altLang="zh-CN" sz="3200" dirty="0" smtClean="0">
              <a:latin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</a:rPr>
              <a:t>periods=5</a:t>
            </a:r>
            <a:r>
              <a:rPr lang="en-US" altLang="zh-CN" sz="3200" dirty="0">
                <a:latin typeface="Times New Roman" pitchFamily="18" charset="0"/>
              </a:rPr>
              <a:t>, </a:t>
            </a:r>
            <a:r>
              <a:rPr lang="en-US" altLang="zh-CN" sz="3200" dirty="0" smtClean="0">
                <a:latin typeface="Times New Roman" pitchFamily="18" charset="0"/>
              </a:rPr>
              <a:t>normalize=True</a:t>
            </a:r>
            <a:r>
              <a:rPr lang="en-US" altLang="zh-CN" sz="3200" dirty="0">
                <a:latin typeface="Times New Roman" pitchFamily="18" charset="0"/>
              </a:rPr>
              <a:t>, tz='Asia/Hong_Kong')</a:t>
            </a:r>
          </a:p>
        </p:txBody>
      </p:sp>
      <p:sp>
        <p:nvSpPr>
          <p:cNvPr id="8" name="矩形 7"/>
          <p:cNvSpPr/>
          <p:nvPr/>
        </p:nvSpPr>
        <p:spPr>
          <a:xfrm>
            <a:off x="1524794" y="3989044"/>
            <a:ext cx="9372600" cy="147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0670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时间序列的频率、偏移量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默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认生成的时间序列数据是按天计算的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即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频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率为“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”。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33549" y="3429000"/>
            <a:ext cx="819626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“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”是一个基础频率，通过用一个字符串的别名表示，比如“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”是“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day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”的别名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频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率是由一个基础频率和一个乘数组成的，比如，“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5D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”表示每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天。</a:t>
            </a:r>
            <a:endParaRPr lang="zh-CN" altLang="en-US" sz="32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时间序列的频率、偏移量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577850" y="1320800"/>
            <a:ext cx="5221604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通过一张表来列举时间序列的基础频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率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795" y="1320800"/>
            <a:ext cx="4323121" cy="5216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221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时间序列的频率、偏移量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577850" y="1320800"/>
            <a:ext cx="5221604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通过一张表来列举时间序列的基础频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率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960869" y="1320799"/>
            <a:ext cx="4554856" cy="5131803"/>
            <a:chOff x="6960869" y="1509714"/>
            <a:chExt cx="4286250" cy="4829174"/>
          </a:xfrm>
        </p:grpSpPr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0869" y="1509714"/>
              <a:ext cx="42862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0869" y="1804988"/>
              <a:ext cx="4286250" cy="4533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62397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时间序列的频率、偏移量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326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每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个基础频率还可以跟着一个被称为日期偏移量的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DateOffset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对象。如果想要创建一个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DateOffset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对象，则需要先导入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pd.tseries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offsets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模块后才行。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047032" y="4922045"/>
            <a:ext cx="61334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from pandas.tseries.offsets import *</a:t>
            </a:r>
            <a:endParaRPr lang="zh-CN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DateOffset(months=4, days=5)</a:t>
            </a:r>
          </a:p>
        </p:txBody>
      </p:sp>
      <p:sp>
        <p:nvSpPr>
          <p:cNvPr id="6" name="矩形 5"/>
          <p:cNvSpPr/>
          <p:nvPr/>
        </p:nvSpPr>
        <p:spPr>
          <a:xfrm>
            <a:off x="1839119" y="4724849"/>
            <a:ext cx="8505031" cy="147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0652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时间序列的频率、偏移量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577850" y="1320800"/>
            <a:ext cx="11266488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还可以使用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offsets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模块中提供的偏移量类型进行创建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321881" y="5525955"/>
            <a:ext cx="3539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Week(2) + Hour(10)</a:t>
            </a:r>
          </a:p>
        </p:txBody>
      </p:sp>
      <p:sp>
        <p:nvSpPr>
          <p:cNvPr id="6" name="矩形 5"/>
          <p:cNvSpPr/>
          <p:nvPr/>
        </p:nvSpPr>
        <p:spPr>
          <a:xfrm>
            <a:off x="1839119" y="5313295"/>
            <a:ext cx="8505031" cy="10100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839118" y="3140778"/>
            <a:ext cx="8505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000" dirty="0">
                <a:latin typeface="楷体" pitchFamily="49" charset="-122"/>
                <a:ea typeface="楷体" pitchFamily="49" charset="-122"/>
              </a:rPr>
              <a:t>例如，创建</a:t>
            </a:r>
            <a:r>
              <a:rPr lang="en-US" altLang="zh-CN" sz="3000" dirty="0">
                <a:latin typeface="楷体" pitchFamily="49" charset="-122"/>
                <a:ea typeface="楷体" pitchFamily="49" charset="-122"/>
              </a:rPr>
              <a:t>14</a:t>
            </a:r>
            <a:r>
              <a:rPr lang="zh-CN" altLang="zh-CN" sz="3000" dirty="0">
                <a:latin typeface="楷体" pitchFamily="49" charset="-122"/>
                <a:ea typeface="楷体" pitchFamily="49" charset="-122"/>
              </a:rPr>
              <a:t>天</a:t>
            </a:r>
            <a:r>
              <a:rPr lang="en-US" altLang="zh-CN" sz="3000" dirty="0"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zh-CN" sz="3000" dirty="0">
                <a:latin typeface="楷体" pitchFamily="49" charset="-122"/>
                <a:ea typeface="楷体" pitchFamily="49" charset="-122"/>
              </a:rPr>
              <a:t>小时的偏移量，可以换算为两周零十个小时，其中“周”使用</a:t>
            </a:r>
            <a:r>
              <a:rPr lang="en-US" altLang="zh-CN" sz="3000" dirty="0">
                <a:latin typeface="楷体" pitchFamily="49" charset="-122"/>
                <a:ea typeface="楷体" pitchFamily="49" charset="-122"/>
              </a:rPr>
              <a:t>Week</a:t>
            </a:r>
            <a:r>
              <a:rPr lang="zh-CN" altLang="zh-CN" sz="3000" dirty="0">
                <a:latin typeface="楷体" pitchFamily="49" charset="-122"/>
                <a:ea typeface="楷体" pitchFamily="49" charset="-122"/>
              </a:rPr>
              <a:t>类型表示的，“小时”使用</a:t>
            </a:r>
            <a:r>
              <a:rPr lang="en-US" altLang="zh-CN" sz="3000" dirty="0">
                <a:latin typeface="楷体" pitchFamily="49" charset="-122"/>
                <a:ea typeface="楷体" pitchFamily="49" charset="-122"/>
              </a:rPr>
              <a:t>Hour</a:t>
            </a:r>
            <a:r>
              <a:rPr lang="zh-CN" altLang="zh-CN" sz="3000" dirty="0">
                <a:latin typeface="楷体" pitchFamily="49" charset="-122"/>
                <a:ea typeface="楷体" pitchFamily="49" charset="-122"/>
              </a:rPr>
              <a:t>类型表示，它们之间可以使用加号连</a:t>
            </a:r>
            <a:r>
              <a:rPr lang="zh-CN" altLang="zh-CN" sz="3000" dirty="0" smtClean="0">
                <a:latin typeface="楷体" pitchFamily="49" charset="-122"/>
                <a:ea typeface="楷体" pitchFamily="49" charset="-122"/>
              </a:rPr>
              <a:t>接</a:t>
            </a:r>
            <a:r>
              <a:rPr lang="zh-CN" altLang="en-US" sz="3000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3394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目录页</a:t>
            </a:r>
          </a:p>
        </p:txBody>
      </p:sp>
      <p:pic>
        <p:nvPicPr>
          <p:cNvPr id="9218" name="图片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时间序列的移动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434" name="矩形 2"/>
          <p:cNvSpPr>
            <a:spLocks noChangeArrowheads="1"/>
          </p:cNvSpPr>
          <p:nvPr/>
        </p:nvSpPr>
        <p:spPr bwMode="auto">
          <a:xfrm>
            <a:off x="585788" y="1320800"/>
            <a:ext cx="11044237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移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动是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指沿着时间轴方向将数据进行前移或后移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815782" y="3145472"/>
            <a:ext cx="8714106" cy="2966951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时间序列的移动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434" name="矩形 2"/>
          <p:cNvSpPr>
            <a:spLocks noChangeArrowheads="1"/>
          </p:cNvSpPr>
          <p:nvPr/>
        </p:nvSpPr>
        <p:spPr bwMode="auto">
          <a:xfrm>
            <a:off x="585788" y="1320800"/>
            <a:ext cx="11044237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对象中提供了一个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shift()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方法，用来前移或后移数据，但数据索引保持不变。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107531" y="3556938"/>
            <a:ext cx="6000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shift(periods=1, freq=None, axis=0)</a:t>
            </a:r>
          </a:p>
        </p:txBody>
      </p:sp>
      <p:sp>
        <p:nvSpPr>
          <p:cNvPr id="10" name="矩形 9"/>
          <p:cNvSpPr/>
          <p:nvPr/>
        </p:nvSpPr>
        <p:spPr>
          <a:xfrm>
            <a:off x="1839119" y="3344278"/>
            <a:ext cx="8505031" cy="10100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839119" y="4637374"/>
            <a:ext cx="85050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periods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示移动的幅度，可以为正数，也可以为负数，默认值是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，代表移动一次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4480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3059114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3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066925" y="4813399"/>
            <a:ext cx="2874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pd.Period(2018)</a:t>
            </a:r>
          </a:p>
        </p:txBody>
      </p:sp>
      <p:sp>
        <p:nvSpPr>
          <p:cNvPr id="6" name="矩形 5"/>
          <p:cNvSpPr/>
          <p:nvPr/>
        </p:nvSpPr>
        <p:spPr>
          <a:xfrm>
            <a:off x="1570038" y="4600739"/>
            <a:ext cx="3557587" cy="10100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414463" y="3237199"/>
            <a:ext cx="93154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创建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Period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类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对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象的方式比较简单，只需要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在构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造方法中以字符串或整数的形式传入一个日期即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可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32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44237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Period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类表示一个标准的时间段或时期，比如某年、某月、某日、某小时等。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929438" y="4813399"/>
            <a:ext cx="33718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pd.Period('2017/6')</a:t>
            </a:r>
          </a:p>
        </p:txBody>
      </p:sp>
      <p:sp>
        <p:nvSpPr>
          <p:cNvPr id="10" name="矩形 9"/>
          <p:cNvSpPr/>
          <p:nvPr/>
        </p:nvSpPr>
        <p:spPr>
          <a:xfrm>
            <a:off x="6529388" y="4600739"/>
            <a:ext cx="3957637" cy="10100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44237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对象能够参与数学运算。如果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对象加上或者减去一个整数，则会根据具体的时间单位进行位移操作，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607593" y="4228450"/>
            <a:ext cx="5000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period = pd.Period('2017/6')</a:t>
            </a:r>
            <a:endParaRPr lang="en-US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period </a:t>
            </a:r>
            <a:r>
              <a:rPr lang="en-US" altLang="zh-CN" sz="3200" dirty="0">
                <a:latin typeface="Times New Roman" pitchFamily="18" charset="0"/>
              </a:rPr>
              <a:t>+ </a:t>
            </a:r>
            <a:r>
              <a:rPr lang="en-US" altLang="zh-CN" sz="3200" dirty="0">
                <a:latin typeface="Times New Roman" pitchFamily="18" charset="0"/>
              </a:rPr>
              <a:t>1</a:t>
            </a:r>
            <a:endParaRPr lang="en-US" altLang="zh-CN" sz="3200" dirty="0"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39119" y="4015790"/>
            <a:ext cx="8505031" cy="154204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3" name="圆角矩形标注 12"/>
          <p:cNvSpPr/>
          <p:nvPr/>
        </p:nvSpPr>
        <p:spPr>
          <a:xfrm>
            <a:off x="7094219" y="5305668"/>
            <a:ext cx="3064194" cy="902653"/>
          </a:xfrm>
          <a:prstGeom prst="wedgeRoundRectCallout">
            <a:avLst>
              <a:gd name="adj1" fmla="val -104523"/>
              <a:gd name="adj2" fmla="val -7303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Period('2017-07', 'M')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7618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44237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果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具有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相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同频率的两个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对象进行数学运算，那么计算结果为它们的单位数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量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843847" y="3733855"/>
            <a:ext cx="652811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</a:rPr>
              <a:t>pd.Period</a:t>
            </a:r>
            <a:r>
              <a:rPr lang="en-US" altLang="zh-CN" sz="2800" dirty="0">
                <a:latin typeface="Times New Roman" pitchFamily="18" charset="0"/>
              </a:rPr>
              <a:t>('2017/6')</a:t>
            </a:r>
          </a:p>
          <a:p>
            <a:r>
              <a:rPr lang="en-US" altLang="zh-CN" sz="2800" dirty="0">
                <a:latin typeface="Times New Roman" pitchFamily="18" charset="0"/>
              </a:rPr>
              <a:t>other_period = pd.Period(201201, freq='M' )</a:t>
            </a:r>
            <a:endParaRPr lang="zh-CN" altLang="zh-CN" sz="2800" dirty="0">
              <a:latin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</a:rPr>
              <a:t>period - other_period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39119" y="3394883"/>
            <a:ext cx="8505031" cy="206294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3" name="圆角矩形标注 12"/>
          <p:cNvSpPr/>
          <p:nvPr/>
        </p:nvSpPr>
        <p:spPr>
          <a:xfrm>
            <a:off x="8062276" y="5259436"/>
            <a:ext cx="953137" cy="902653"/>
          </a:xfrm>
          <a:prstGeom prst="wedgeRoundRectCallout">
            <a:avLst>
              <a:gd name="adj1" fmla="val -259718"/>
              <a:gd name="adj2" fmla="val -8727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65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1604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如果希望创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建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多个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Period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且它们是固定出现的，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则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可以通过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period_range()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函数实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现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827575" y="4145115"/>
            <a:ext cx="652811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period_index = pd.period_range('2012.1.8', </a:t>
            </a:r>
            <a:r>
              <a:rPr lang="en-US" altLang="zh-CN" sz="2800" dirty="0" smtClean="0">
                <a:latin typeface="Times New Roman" pitchFamily="18" charset="0"/>
              </a:rPr>
              <a:t>  </a:t>
            </a:r>
          </a:p>
          <a:p>
            <a:r>
              <a:rPr lang="en-US" altLang="zh-CN" sz="2800" dirty="0">
                <a:latin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</a:rPr>
              <a:t>                         '2012.3.31</a:t>
            </a:r>
            <a:r>
              <a:rPr lang="en-US" altLang="zh-CN" sz="2800" dirty="0">
                <a:latin typeface="Times New Roman" pitchFamily="18" charset="0"/>
              </a:rPr>
              <a:t>', freq='M')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39119" y="3991192"/>
            <a:ext cx="8505031" cy="12619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3" name="圆角矩形标注 12"/>
          <p:cNvSpPr/>
          <p:nvPr/>
        </p:nvSpPr>
        <p:spPr>
          <a:xfrm>
            <a:off x="5957888" y="5383370"/>
            <a:ext cx="5168582" cy="902653"/>
          </a:xfrm>
          <a:prstGeom prst="wedgeRoundRectCallout">
            <a:avLst>
              <a:gd name="adj1" fmla="val -21711"/>
              <a:gd name="adj2" fmla="val -9202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PeriodIndex(['2012-01', '2012-02', '2012-03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'],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dtype='period[M]', freq='M')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31567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上述示例返回了一个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它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由一组时期对象构成的索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引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1854" y="3300414"/>
            <a:ext cx="2128838" cy="7429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Period</a:t>
            </a:r>
            <a:r>
              <a:rPr lang="zh-CN" altLang="en-US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对象</a:t>
            </a:r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81854" y="4043364"/>
            <a:ext cx="2128838" cy="7429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Period</a:t>
            </a:r>
            <a:r>
              <a:rPr lang="zh-CN" altLang="en-US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对象</a:t>
            </a:r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81854" y="4786314"/>
            <a:ext cx="2128838" cy="7429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...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81854" y="5529264"/>
            <a:ext cx="2128838" cy="7429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Period</a:t>
            </a:r>
            <a:r>
              <a:rPr lang="zh-CN" altLang="en-US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对象</a:t>
            </a:r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N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0716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除了使用上述方式创建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PeriodIndex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外，还可以直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接在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PeriodIndex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的构造方法中传入一组日期字符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串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247746" y="4145115"/>
            <a:ext cx="56877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str_list = ['2010', '2011', '2012']</a:t>
            </a:r>
            <a:endParaRPr lang="zh-CN" altLang="zh-CN" sz="2800" dirty="0">
              <a:latin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</a:rPr>
              <a:t>pd.PeriodIndex(str_list, freq='A-DEC')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39119" y="3991192"/>
            <a:ext cx="8505031" cy="12619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15529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创建时期对象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99"/>
          <p:cNvSpPr txBox="1">
            <a:spLocks noChangeArrowheads="1"/>
          </p:cNvSpPr>
          <p:nvPr/>
        </p:nvSpPr>
        <p:spPr bwMode="auto">
          <a:xfrm>
            <a:off x="3364535" y="2918573"/>
            <a:ext cx="7302841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DatetimeIndex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是用来指代一系列时间点的一种索引结构，而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PeriodIndex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则是用来指代一系列时间段的索引结构。</a:t>
            </a:r>
          </a:p>
        </p:txBody>
      </p:sp>
      <p:sp>
        <p:nvSpPr>
          <p:cNvPr id="7" name="矩形 6"/>
          <p:cNvSpPr/>
          <p:nvPr/>
        </p:nvSpPr>
        <p:spPr>
          <a:xfrm>
            <a:off x="2782888" y="2527574"/>
            <a:ext cx="8466137" cy="2598057"/>
          </a:xfrm>
          <a:prstGeom prst="rect">
            <a:avLst/>
          </a:prstGeom>
          <a:noFill/>
          <a:ln w="19050">
            <a:solidFill>
              <a:srgbClr val="1353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9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90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1550988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时期的频率转换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中提供了一个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asfreq()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方法来转换时期的频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率。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764591" y="3317852"/>
            <a:ext cx="85151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asfreq</a:t>
            </a:r>
            <a:r>
              <a:rPr lang="zh-CN" altLang="zh-CN" sz="2800" dirty="0">
                <a:latin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</a:rPr>
              <a:t>freq</a:t>
            </a:r>
            <a:r>
              <a:rPr lang="zh-CN" altLang="zh-CN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method = None</a:t>
            </a:r>
            <a:r>
              <a:rPr lang="zh-CN" altLang="zh-CN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how = None</a:t>
            </a:r>
            <a:r>
              <a:rPr lang="zh-CN" altLang="zh-CN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normalize = False</a:t>
            </a:r>
            <a:r>
              <a:rPr lang="zh-CN" altLang="zh-CN" sz="2800" dirty="0">
                <a:latin typeface="Times New Roman" pitchFamily="18" charset="0"/>
              </a:rPr>
              <a:t>，</a:t>
            </a:r>
            <a:r>
              <a:rPr lang="en-US" altLang="zh-CN" sz="2800" dirty="0">
                <a:latin typeface="Times New Roman" pitchFamily="18" charset="0"/>
              </a:rPr>
              <a:t>fill_value = None </a:t>
            </a:r>
            <a:r>
              <a:rPr lang="zh-CN" altLang="zh-CN" sz="2800" dirty="0">
                <a:latin typeface="Times New Roman" pitchFamily="18" charset="0"/>
              </a:rPr>
              <a:t>）</a:t>
            </a:r>
            <a:endParaRPr lang="en-US" altLang="zh-CN" sz="2800" dirty="0"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14453" y="3156100"/>
            <a:ext cx="9415463" cy="127761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314453" y="4572000"/>
            <a:ext cx="941546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 freq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示计时单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位。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  how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可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以取值为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start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或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end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，默认为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end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normalize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示是否将时间索引重置为午夜。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fill_value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于填充缺失值的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值。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3813969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56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重采样方法（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resample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resample()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是一个对常规时间序列数据重新采样和频率转换的便捷的方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法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764591" y="3317852"/>
            <a:ext cx="85151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resample(rule, how=None, axis=0, fill_method=None, closed=None, </a:t>
            </a:r>
            <a:r>
              <a:rPr lang="en-US" altLang="zh-CN" sz="2800" dirty="0" smtClean="0">
                <a:latin typeface="Times New Roman" pitchFamily="18" charset="0"/>
              </a:rPr>
              <a:t>label=None</a:t>
            </a:r>
            <a:r>
              <a:rPr lang="en-US" altLang="zh-CN" sz="2800" dirty="0">
                <a:latin typeface="Times New Roman" pitchFamily="18" charset="0"/>
              </a:rPr>
              <a:t>, </a:t>
            </a:r>
            <a:r>
              <a:rPr lang="en-US" altLang="zh-CN" sz="2800" dirty="0" smtClean="0">
                <a:latin typeface="Times New Roman" pitchFamily="18" charset="0"/>
              </a:rPr>
              <a:t>...)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14453" y="3156100"/>
            <a:ext cx="9415463" cy="127761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314453" y="4572000"/>
            <a:ext cx="106156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rule       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示重采样频率的字符串或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DateOffset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fill_method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示升采样时如何插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值。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closed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设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置降采样哪一端是闭合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的。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重采样方法（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resample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例如，通过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resample()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法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对数据重新采样。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995039" y="2863709"/>
            <a:ext cx="61542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time_ser.resample('W-MON').mean()</a:t>
            </a:r>
            <a:endParaRPr lang="zh-CN" altLang="zh-CN" sz="3200" dirty="0"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50219" y="2517290"/>
            <a:ext cx="8672512" cy="127761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750219" y="4070777"/>
            <a:ext cx="86725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how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参数不再建议使用，而是采用新的方式“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.resample(...).mean()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”求平均值。</a:t>
            </a:r>
            <a:endParaRPr lang="zh-CN" altLang="en-US" sz="32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2793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重采样方法（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resample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重采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样时传入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closed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参数为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left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，则表示采样的范围是左闭右开型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409681" y="4967537"/>
            <a:ext cx="735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time_ser.resample('W-MON', closed='left').mean()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50219" y="4653289"/>
            <a:ext cx="8672512" cy="115171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750219" y="3343186"/>
            <a:ext cx="86725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换句话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说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位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于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某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范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围的时间序列中，开头的时间戳包含在内，结尾的时间戳是不包含在内的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185180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降采样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9" y="1320800"/>
            <a:ext cx="5529261" cy="496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降采样时间颗粒会变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数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据量是减少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了避免有些时间戳对应的数据闲置，可以利用内置方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法聚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合数据。</a:t>
            </a:r>
          </a:p>
        </p:txBody>
      </p:sp>
      <p:sp>
        <p:nvSpPr>
          <p:cNvPr id="12" name="矩形 11"/>
          <p:cNvSpPr/>
          <p:nvPr/>
        </p:nvSpPr>
        <p:spPr>
          <a:xfrm>
            <a:off x="6367779" y="1843088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2018-1-1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67779" y="2443168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2018-2-1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67779" y="3043253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2018-3-1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67779" y="3643333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2018-4-1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67779" y="4243413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2018-5-1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367779" y="4843493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2018-6-1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67779" y="5415029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2018-7-1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268142" y="3028976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2018-1-1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268142" y="3629061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2018-4-1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268142" y="4229141"/>
            <a:ext cx="2128838" cy="6000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2018-7-1</a:t>
            </a:r>
            <a:endParaRPr lang="zh-CN" altLang="en-US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8601075" y="3686229"/>
            <a:ext cx="542925" cy="48574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124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降采样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股票数据比较常见的是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OHLC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重采样，包括开盘价、最高价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最低价和收盘价。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204967" y="4347641"/>
            <a:ext cx="787731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</a:rPr>
              <a:t>date_index = pd.date_range('2018/06/01', periods=30)</a:t>
            </a:r>
            <a:endParaRPr lang="zh-CN" altLang="zh-CN" sz="2800" dirty="0" smtClean="0">
              <a:latin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</a:rPr>
              <a:t>shares_data = np.random.rand(30)</a:t>
            </a:r>
            <a:endParaRPr lang="zh-CN" altLang="zh-CN" sz="2800" dirty="0" smtClean="0">
              <a:latin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</a:rPr>
              <a:t>time_ser = pd.Series(shares_data, index=date_index)</a:t>
            </a:r>
          </a:p>
          <a:p>
            <a:r>
              <a:rPr lang="en-US" altLang="zh-CN" sz="2800" dirty="0" smtClean="0">
                <a:latin typeface="Times New Roman" pitchFamily="18" charset="0"/>
              </a:rPr>
              <a:t>time_ser.resample</a:t>
            </a:r>
            <a:r>
              <a:rPr lang="en-US" altLang="zh-CN" sz="2800" dirty="0">
                <a:latin typeface="Times New Roman" pitchFamily="18" charset="0"/>
              </a:rPr>
              <a:t>('7D').ohlc()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750219" y="4181802"/>
            <a:ext cx="8893969" cy="214756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750219" y="3364957"/>
            <a:ext cx="8032968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Pandas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中专门提供了一个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ohlc()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方法</a:t>
            </a:r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64360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降采样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246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降采样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相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当于另外一种形式的分组操作，它会按照日期将时间序列进行分组，之后对每个分组应用聚合方法得出一个结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果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436577" y="4349419"/>
            <a:ext cx="72997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</a:rPr>
              <a:t>time_ser.groupby(lambda x: x.week).mean()</a:t>
            </a:r>
            <a:endParaRPr lang="zh-CN" altLang="zh-CN" sz="3200" dirty="0"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750219" y="3997240"/>
            <a:ext cx="8893969" cy="128913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24068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升采样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2"/>
          <p:cNvSpPr>
            <a:spLocks noChangeArrowheads="1"/>
          </p:cNvSpPr>
          <p:nvPr/>
        </p:nvSpPr>
        <p:spPr bwMode="auto">
          <a:xfrm>
            <a:off x="585789" y="1320800"/>
            <a:ext cx="50863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升采样的时间颗粒是变小的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，数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据量会增多，这很有可能导致某些时间戳没有相应的数据。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9382442" y="1843088"/>
            <a:ext cx="2128838" cy="4172021"/>
            <a:chOff x="6367779" y="1843088"/>
            <a:chExt cx="2128838" cy="4172021"/>
          </a:xfrm>
        </p:grpSpPr>
        <p:sp>
          <p:nvSpPr>
            <p:cNvPr id="6" name="矩形 5"/>
            <p:cNvSpPr/>
            <p:nvPr/>
          </p:nvSpPr>
          <p:spPr>
            <a:xfrm>
              <a:off x="6367779" y="1843088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2018-1-1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367779" y="2443168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2018-2-1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367779" y="3043253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2018-3-1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6367779" y="3643333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2018-4-1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67779" y="4243413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2018-5-1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367779" y="4843493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2018-6-1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367779" y="5415029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2018-7-1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296342" y="3028976"/>
            <a:ext cx="2128838" cy="1800245"/>
            <a:chOff x="9268142" y="3028976"/>
            <a:chExt cx="2128838" cy="1800245"/>
          </a:xfrm>
        </p:grpSpPr>
        <p:sp>
          <p:nvSpPr>
            <p:cNvPr id="13" name="矩形 12"/>
            <p:cNvSpPr/>
            <p:nvPr/>
          </p:nvSpPr>
          <p:spPr>
            <a:xfrm>
              <a:off x="9268142" y="3028976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2018-1-1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68142" y="3629061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2018-4-1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268142" y="4229141"/>
              <a:ext cx="2128838" cy="60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rPr>
                <a:t>2018-7-1</a:t>
              </a:r>
              <a:endParaRPr lang="zh-CN" altLang="en-US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sp>
        <p:nvSpPr>
          <p:cNvPr id="17" name="右箭头 16"/>
          <p:cNvSpPr/>
          <p:nvPr/>
        </p:nvSpPr>
        <p:spPr>
          <a:xfrm>
            <a:off x="8601075" y="3686229"/>
            <a:ext cx="542925" cy="48574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7684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升采样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遇到这种情况，常用的解决办法就是插值，具体有如下几种方式：</a:t>
            </a:r>
          </a:p>
        </p:txBody>
      </p:sp>
      <p:sp>
        <p:nvSpPr>
          <p:cNvPr id="5" name="矩形 4"/>
          <p:cNvSpPr/>
          <p:nvPr/>
        </p:nvSpPr>
        <p:spPr>
          <a:xfrm>
            <a:off x="1500189" y="3189981"/>
            <a:ext cx="8929686" cy="312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通过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ffill(limit)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或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bfill(limit)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方法，取空值前面或后面的值填充，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limit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可以限制填充的个数。</a:t>
            </a:r>
          </a:p>
          <a:p>
            <a:pPr marL="457200" lvl="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通过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fillna(‘ffill’)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或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fillna(‘bfill’)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进行填充，传入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ffill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则表示用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NaN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前面的值填充，传入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bfill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则表示用后面的值填充。</a:t>
            </a:r>
          </a:p>
          <a:p>
            <a:pPr marL="457200" lvl="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使用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interpolate()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方法根据插值算法补全数据。</a:t>
            </a:r>
          </a:p>
        </p:txBody>
      </p:sp>
    </p:spTree>
    <p:extLst>
      <p:ext uri="{BB962C8B-B14F-4D97-AF65-F5344CB8AC3E}">
        <p14:creationId xmlns:p14="http://schemas.microsoft.com/office/powerpoint/2010/main" val="188858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前导</a:t>
            </a:r>
          </a:p>
        </p:txBody>
      </p:sp>
      <p:pic>
        <p:nvPicPr>
          <p:cNvPr id="10" name="图片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4" y="3417756"/>
            <a:ext cx="2884578" cy="30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7"/>
          <p:cNvSpPr>
            <a:spLocks noChangeArrowheads="1"/>
          </p:cNvSpPr>
          <p:nvPr/>
        </p:nvSpPr>
        <p:spPr bwMode="auto">
          <a:xfrm>
            <a:off x="3963103" y="2298821"/>
            <a:ext cx="759777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</a:t>
            </a:r>
            <a:r>
              <a:rPr lang="zh-CN" altLang="en-US" sz="4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考</a:t>
            </a: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CN" altLang="en-US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什</a:t>
            </a: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么是</a:t>
            </a:r>
            <a:r>
              <a:rPr lang="zh-CN" altLang="en-US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间序列</a:t>
            </a:r>
            <a:r>
              <a:rPr lang="zh-CN" altLang="zh-CN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zh-CN" altLang="zh-CN" sz="44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4568032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10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0" name="矩形 2"/>
          <p:cNvSpPr>
            <a:spLocks noChangeArrowheads="1"/>
          </p:cNvSpPr>
          <p:nvPr/>
        </p:nvSpPr>
        <p:spPr bwMode="auto">
          <a:xfrm>
            <a:off x="571500" y="1320800"/>
            <a:ext cx="11015664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滑动窗口指的是根据指定的单位长度来框住时间序列，从而计算框内的统计指标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76412" y="3139661"/>
            <a:ext cx="8567737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相当于一个长度指定的滑块在刻度尺上面滑动，每滑动一个单位即可反馈滑块内的数据。</a:t>
            </a:r>
            <a:endParaRPr lang="zh-CN" altLang="zh-CN" sz="32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10244" name="Picture 4" descr="https://timgsa.baidu.com/timg?image&amp;quality=80&amp;size=b9999_10000&amp;sec=1542797167038&amp;di=7c842530cbd01e608cbb70b5f2a21f05&amp;imgtype=0&amp;src=http%3A%2F%2Fdaan.1010pic.com%2Fpic3%2Fupload%2Fimages%2F201312%2F152%2F023c1ecf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51"/>
          <a:stretch/>
        </p:blipFill>
        <p:spPr bwMode="auto">
          <a:xfrm>
            <a:off x="2494915" y="5357811"/>
            <a:ext cx="7602538" cy="8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171823" y="4986335"/>
            <a:ext cx="714375" cy="3714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线形标注 1 5"/>
          <p:cNvSpPr/>
          <p:nvPr/>
        </p:nvSpPr>
        <p:spPr>
          <a:xfrm>
            <a:off x="4529138" y="4614862"/>
            <a:ext cx="1128712" cy="385757"/>
          </a:xfrm>
          <a:prstGeom prst="borderCallout1">
            <a:avLst>
              <a:gd name="adj1" fmla="val 18750"/>
              <a:gd name="adj2" fmla="val -8333"/>
              <a:gd name="adj3" fmla="val 97141"/>
              <a:gd name="adj4" fmla="val -611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滑块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0" name="矩形 2"/>
          <p:cNvSpPr>
            <a:spLocks noChangeArrowheads="1"/>
          </p:cNvSpPr>
          <p:nvPr/>
        </p:nvSpPr>
        <p:spPr bwMode="auto">
          <a:xfrm>
            <a:off x="571500" y="1320800"/>
            <a:ext cx="11015664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滑动窗口的概念比较抽象，下面我们来举个例子描述一下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76411" y="3232101"/>
            <a:ext cx="88249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某分店按天统计了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2017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年全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年的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销售数据，现在总经理想抽查分店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8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28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日（七夕）的销售情况，如果只是单独拎出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来当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天的数据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，则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这个数据比较绝对，无法很好地反映出这个日期前后销售的整体情况。</a:t>
            </a:r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925555" y="5302644"/>
            <a:ext cx="8526623" cy="105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667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0" name="矩形 2"/>
          <p:cNvSpPr>
            <a:spLocks noChangeArrowheads="1"/>
          </p:cNvSpPr>
          <p:nvPr/>
        </p:nvSpPr>
        <p:spPr bwMode="auto">
          <a:xfrm>
            <a:off x="571500" y="1320800"/>
            <a:ext cx="11015664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为了提升数据的准确性，可以将某个点的取值扩大到包含这个点的一段区间，用区间内的数据进行判断。</a:t>
            </a:r>
          </a:p>
        </p:txBody>
      </p:sp>
      <p:sp>
        <p:nvSpPr>
          <p:cNvPr id="5" name="矩形 4"/>
          <p:cNvSpPr/>
          <p:nvPr/>
        </p:nvSpPr>
        <p:spPr>
          <a:xfrm>
            <a:off x="1776411" y="4015441"/>
            <a:ext cx="88249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例如，我们可以将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8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24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日到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9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日的数据拿出来，求此区间的平均值作为抽查结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果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87220" y="5361876"/>
            <a:ext cx="8471218" cy="113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181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612809" y="2598573"/>
            <a:ext cx="7331416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这个区间就是窗口，它的单位长度为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，数据是按天统计的，所以统计的是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天的平均指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标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这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样显得更加合理，可以很好地反映了七夕活动的整体情况。</a:t>
            </a:r>
          </a:p>
        </p:txBody>
      </p:sp>
      <p:sp>
        <p:nvSpPr>
          <p:cNvPr id="8" name="矩形 7"/>
          <p:cNvSpPr/>
          <p:nvPr/>
        </p:nvSpPr>
        <p:spPr>
          <a:xfrm>
            <a:off x="2782888" y="2527574"/>
            <a:ext cx="8466137" cy="2598057"/>
          </a:xfrm>
          <a:prstGeom prst="rect">
            <a:avLst/>
          </a:prstGeom>
          <a:noFill/>
          <a:ln w="19050">
            <a:solidFill>
              <a:srgbClr val="1353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9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9017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0" name="矩形 2"/>
          <p:cNvSpPr>
            <a:spLocks noChangeArrowheads="1"/>
          </p:cNvSpPr>
          <p:nvPr/>
        </p:nvSpPr>
        <p:spPr bwMode="auto">
          <a:xfrm>
            <a:off x="571500" y="1320800"/>
            <a:ext cx="11015664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移动窗口就是窗口向一端滑行，每次滑行并不是区间整块的滑行，而是一个单位一个单位的滑行。</a:t>
            </a:r>
          </a:p>
        </p:txBody>
      </p:sp>
      <p:sp>
        <p:nvSpPr>
          <p:cNvPr id="5" name="矩形 4"/>
          <p:cNvSpPr/>
          <p:nvPr/>
        </p:nvSpPr>
        <p:spPr>
          <a:xfrm>
            <a:off x="1776411" y="4015441"/>
            <a:ext cx="88249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例如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，窗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口向右边滑行一个单位，此时窗口框住的时间区间范围为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2017-08-25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到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2017-09-03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944369" y="5194232"/>
            <a:ext cx="8485505" cy="119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712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612809" y="2490758"/>
            <a:ext cx="763621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3000" dirty="0">
                <a:latin typeface="黑体" pitchFamily="49" charset="-122"/>
                <a:ea typeface="黑体" pitchFamily="49" charset="-122"/>
              </a:rPr>
              <a:t>每次窗口移动，一次只会移动一个单位的长度，并且窗口的长度始终为</a:t>
            </a:r>
            <a:r>
              <a:rPr lang="en-US" altLang="zh-CN" sz="3000" dirty="0"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zh-CN" sz="3000" dirty="0">
                <a:latin typeface="黑体" pitchFamily="49" charset="-122"/>
                <a:ea typeface="黑体" pitchFamily="49" charset="-122"/>
              </a:rPr>
              <a:t>个单位长度，直至移动到末端</a:t>
            </a:r>
            <a:r>
              <a:rPr lang="zh-CN" altLang="zh-CN" sz="3000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3000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zh-CN" sz="3000" dirty="0" smtClean="0">
                <a:latin typeface="黑体" pitchFamily="49" charset="-122"/>
                <a:ea typeface="黑体" pitchFamily="49" charset="-122"/>
              </a:rPr>
              <a:t>由</a:t>
            </a:r>
            <a:r>
              <a:rPr lang="zh-CN" altLang="zh-CN" sz="3000" dirty="0">
                <a:latin typeface="黑体" pitchFamily="49" charset="-122"/>
                <a:ea typeface="黑体" pitchFamily="49" charset="-122"/>
              </a:rPr>
              <a:t>此可知，通过滑动窗口统计的指标会更加平稳一些，数据上下浮动的范围会比较小。</a:t>
            </a:r>
          </a:p>
        </p:txBody>
      </p:sp>
      <p:sp>
        <p:nvSpPr>
          <p:cNvPr id="8" name="矩形 7"/>
          <p:cNvSpPr/>
          <p:nvPr/>
        </p:nvSpPr>
        <p:spPr>
          <a:xfrm>
            <a:off x="2782888" y="2414588"/>
            <a:ext cx="8466137" cy="3014662"/>
          </a:xfrm>
          <a:prstGeom prst="rect">
            <a:avLst/>
          </a:prstGeom>
          <a:noFill/>
          <a:ln w="19050">
            <a:solidFill>
              <a:srgbClr val="1353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9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524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数据统计—滑动窗口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8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中提供了一个窗口方法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rolling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()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764591" y="2608067"/>
            <a:ext cx="85151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</a:rPr>
              <a:t>rolling(window, min_periods=None, center=False, win_type=None, on=None, </a:t>
            </a:r>
            <a:r>
              <a:rPr lang="en-US" altLang="zh-CN" sz="2800" dirty="0" smtClean="0">
                <a:latin typeface="Times New Roman" pitchFamily="18" charset="0"/>
              </a:rPr>
              <a:t>axis=0</a:t>
            </a:r>
            <a:r>
              <a:rPr lang="en-US" altLang="zh-CN" sz="2800" dirty="0">
                <a:latin typeface="Times New Roman" pitchFamily="18" charset="0"/>
              </a:rPr>
              <a:t>, closed=None)</a:t>
            </a:r>
            <a:endParaRPr lang="zh-CN" altLang="zh-CN" sz="2800" dirty="0"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14453" y="2446315"/>
            <a:ext cx="9415463" cy="127761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314453" y="3895380"/>
            <a:ext cx="94154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window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示窗口的大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小。</a:t>
            </a:r>
            <a:endParaRPr lang="en-US" altLang="zh-CN" sz="2800" dirty="0" smtClean="0">
              <a:latin typeface="楷体" pitchFamily="49" charset="-122"/>
              <a:ea typeface="楷体" pitchFamily="49" charset="-122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min_periods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每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个窗口最少包含的观测值数量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center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是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否把窗口的标签设置为居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中。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win_type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示窗口的类型。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closed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-- 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用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于定义区间的开闭。</a:t>
            </a:r>
          </a:p>
        </p:txBody>
      </p:sp>
    </p:spTree>
    <p:extLst>
      <p:ext uri="{BB962C8B-B14F-4D97-AF65-F5344CB8AC3E}">
        <p14:creationId xmlns:p14="http://schemas.microsoft.com/office/powerpoint/2010/main" val="25369123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5322093"/>
            <a:ext cx="467518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间序列的基本操作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固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定频率的时间序列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1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间周期及计算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重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采样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4676439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据统计—滑动窗口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543050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06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时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序模型—</a:t>
            </a:r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ARIMA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89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4" y="3417756"/>
            <a:ext cx="2884578" cy="30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17"/>
          <p:cNvSpPr>
            <a:spLocks noChangeArrowheads="1"/>
          </p:cNvSpPr>
          <p:nvPr/>
        </p:nvSpPr>
        <p:spPr bwMode="auto">
          <a:xfrm>
            <a:off x="3963103" y="2298821"/>
            <a:ext cx="759777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</a:t>
            </a:r>
            <a:r>
              <a:rPr lang="zh-CN" altLang="en-US" sz="4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考</a:t>
            </a: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CN" altLang="en-US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什</a:t>
            </a: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么</a:t>
            </a: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en-US" altLang="zh-CN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ARIMA</a:t>
            </a:r>
            <a:r>
              <a:rPr lang="zh-CN" altLang="en-US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模型</a:t>
            </a:r>
            <a:r>
              <a:rPr lang="zh-CN" altLang="zh-CN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zh-CN" altLang="zh-CN" sz="44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前导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4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时间序列是指多个时间点上形成的数值序列，它既可以是定期出现的，也可以是不定期出现的。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8194" name="Picture 2" descr="https://timgsa.baidu.com/timg?image&amp;quality=80&amp;size=b9999_10000&amp;sec=1542777201729&amp;di=20c919471df0b4ecbb888445a71d53bc&amp;imgtype=0&amp;src=http%3A%2F%2Fi.weather.com.cn%2Fimages%2Fbeijing%2Fsygdt%2F2018%2F11%2F06%2F1541473744990037628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2"/>
          <a:stretch/>
        </p:blipFill>
        <p:spPr bwMode="auto">
          <a:xfrm>
            <a:off x="2655886" y="3081336"/>
            <a:ext cx="6716713" cy="3390902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1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246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ARIMA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全称叫做差分整合移动平均自回归模型，又称作整合移动平均自回归模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型，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是一种用于时间序列预测的常见统计模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616035" y="5186092"/>
            <a:ext cx="29408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itchFamily="18" charset="0"/>
              </a:rPr>
              <a:t>ARIMA(p,d,q)</a:t>
            </a:r>
            <a:endParaRPr lang="zh-CN" altLang="zh-CN" sz="3600" dirty="0"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50219" y="4903465"/>
            <a:ext cx="8893969" cy="121158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750219" y="4086619"/>
            <a:ext cx="1569660" cy="6688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记作：</a:t>
            </a:r>
            <a:endParaRPr lang="zh-CN" altLang="zh-CN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16790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ARIMA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模型主要由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AR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MA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模型三个部分组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成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1609725" y="3991083"/>
            <a:ext cx="2362200" cy="947737"/>
            <a:chOff x="2019" y="2963"/>
            <a:chExt cx="3719" cy="1493"/>
          </a:xfrm>
        </p:grpSpPr>
        <p:sp>
          <p:nvSpPr>
            <p:cNvPr id="11" name="文本框 5"/>
            <p:cNvSpPr txBox="1">
              <a:spLocks noChangeArrowheads="1"/>
            </p:cNvSpPr>
            <p:nvPr/>
          </p:nvSpPr>
          <p:spPr bwMode="auto">
            <a:xfrm>
              <a:off x="2098" y="3202"/>
              <a:ext cx="3561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1pPr>
              <a:lvl2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3pPr>
              <a:lvl4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4pPr>
              <a:lvl5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9pPr>
            </a:lstStyle>
            <a:p>
              <a:r>
                <a:rPr lang="en-US" altLang="zh-CN" sz="3600" dirty="0">
                  <a:latin typeface="黑体" pitchFamily="49" charset="-122"/>
                  <a:ea typeface="黑体" pitchFamily="49" charset="-122"/>
                </a:rPr>
                <a:t>AR(p)</a:t>
              </a:r>
              <a:r>
                <a:rPr lang="zh-CN" altLang="zh-CN" sz="3600" dirty="0">
                  <a:latin typeface="黑体" pitchFamily="49" charset="-122"/>
                  <a:ea typeface="黑体" pitchFamily="49" charset="-122"/>
                </a:rPr>
                <a:t>模型</a:t>
              </a:r>
              <a:endParaRPr lang="zh-CN" altLang="en-US" sz="36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019" y="2963"/>
              <a:ext cx="3719" cy="1493"/>
            </a:xfrm>
            <a:prstGeom prst="rect">
              <a:avLst/>
            </a:prstGeom>
            <a:noFill/>
            <a:ln w="38100">
              <a:solidFill>
                <a:srgbClr val="1353A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noProof="1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pSp>
        <p:nvGrpSpPr>
          <p:cNvPr id="13" name="组合 3"/>
          <p:cNvGrpSpPr>
            <a:grpSpLocks/>
          </p:cNvGrpSpPr>
          <p:nvPr/>
        </p:nvGrpSpPr>
        <p:grpSpPr bwMode="auto">
          <a:xfrm>
            <a:off x="4762500" y="3991083"/>
            <a:ext cx="2362200" cy="947737"/>
            <a:chOff x="2019" y="2963"/>
            <a:chExt cx="3719" cy="1493"/>
          </a:xfrm>
        </p:grpSpPr>
        <p:sp>
          <p:nvSpPr>
            <p:cNvPr id="14" name="文本框 8"/>
            <p:cNvSpPr txBox="1">
              <a:spLocks noChangeArrowheads="1"/>
            </p:cNvSpPr>
            <p:nvPr/>
          </p:nvSpPr>
          <p:spPr bwMode="auto">
            <a:xfrm>
              <a:off x="2824" y="3202"/>
              <a:ext cx="2108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1pPr>
              <a:lvl2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3pPr>
              <a:lvl4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4pPr>
              <a:lvl5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9pPr>
            </a:lstStyle>
            <a:p>
              <a:r>
                <a:rPr lang="en-US" altLang="zh-CN" sz="3600" dirty="0" smtClean="0">
                  <a:latin typeface="黑体" pitchFamily="49" charset="-122"/>
                  <a:ea typeface="黑体" pitchFamily="49" charset="-122"/>
                </a:rPr>
                <a:t>I</a:t>
              </a:r>
              <a:r>
                <a:rPr lang="zh-CN" altLang="en-US" sz="3600" dirty="0" smtClean="0">
                  <a:latin typeface="黑体" pitchFamily="49" charset="-122"/>
                  <a:ea typeface="黑体" pitchFamily="49" charset="-122"/>
                </a:rPr>
                <a:t>模型</a:t>
              </a:r>
              <a:endParaRPr lang="zh-CN" altLang="en-US" sz="36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019" y="2963"/>
              <a:ext cx="3719" cy="1493"/>
            </a:xfrm>
            <a:prstGeom prst="rect">
              <a:avLst/>
            </a:prstGeom>
            <a:noFill/>
            <a:ln w="38100">
              <a:solidFill>
                <a:srgbClr val="1353A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noProof="1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pSp>
        <p:nvGrpSpPr>
          <p:cNvPr id="16" name="组合 10"/>
          <p:cNvGrpSpPr>
            <a:grpSpLocks/>
          </p:cNvGrpSpPr>
          <p:nvPr/>
        </p:nvGrpSpPr>
        <p:grpSpPr bwMode="auto">
          <a:xfrm>
            <a:off x="7847013" y="3991083"/>
            <a:ext cx="2390148" cy="947737"/>
            <a:chOff x="2019" y="2963"/>
            <a:chExt cx="3763" cy="1493"/>
          </a:xfrm>
        </p:grpSpPr>
        <p:sp>
          <p:nvSpPr>
            <p:cNvPr id="17" name="文本框 11"/>
            <p:cNvSpPr txBox="1">
              <a:spLocks noChangeArrowheads="1"/>
            </p:cNvSpPr>
            <p:nvPr/>
          </p:nvSpPr>
          <p:spPr bwMode="auto">
            <a:xfrm>
              <a:off x="2110" y="3202"/>
              <a:ext cx="3672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1pPr>
              <a:lvl2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3pPr>
              <a:lvl4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4pPr>
              <a:lvl5pPr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>
                  <a:solidFill>
                    <a:schemeClr val="tx1"/>
                  </a:solidFill>
                  <a:latin typeface="等线" charset="-122"/>
                  <a:ea typeface="宋体" pitchFamily="2" charset="-122"/>
                </a:defRPr>
              </a:lvl9pPr>
            </a:lstStyle>
            <a:p>
              <a:r>
                <a:rPr lang="en-US" altLang="zh-CN" sz="3600" dirty="0">
                  <a:latin typeface="黑体" pitchFamily="49" charset="-122"/>
                  <a:ea typeface="黑体" pitchFamily="49" charset="-122"/>
                </a:rPr>
                <a:t>MA(q</a:t>
              </a:r>
              <a:r>
                <a:rPr lang="en-US" altLang="zh-CN" sz="3600" dirty="0" smtClean="0">
                  <a:latin typeface="黑体" pitchFamily="49" charset="-122"/>
                  <a:ea typeface="黑体" pitchFamily="49" charset="-122"/>
                </a:rPr>
                <a:t>)</a:t>
              </a:r>
              <a:r>
                <a:rPr lang="zh-CN" altLang="zh-CN" sz="3600" dirty="0" smtClean="0">
                  <a:latin typeface="黑体" pitchFamily="49" charset="-122"/>
                  <a:ea typeface="黑体" pitchFamily="49" charset="-122"/>
                </a:rPr>
                <a:t>模</a:t>
              </a:r>
              <a:r>
                <a:rPr lang="zh-CN" altLang="zh-CN" sz="3600" dirty="0">
                  <a:latin typeface="黑体" pitchFamily="49" charset="-122"/>
                  <a:ea typeface="黑体" pitchFamily="49" charset="-122"/>
                </a:rPr>
                <a:t>型</a:t>
              </a:r>
              <a:endParaRPr lang="zh-CN" altLang="en-US" sz="36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019" y="2963"/>
              <a:ext cx="3719" cy="1493"/>
            </a:xfrm>
            <a:prstGeom prst="rect">
              <a:avLst/>
            </a:prstGeom>
            <a:noFill/>
            <a:ln w="38100">
              <a:solidFill>
                <a:srgbClr val="1353A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noProof="1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55317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85788" y="1320800"/>
            <a:ext cx="11001375" cy="8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ARIMA(p,d,q)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模型可以表示为：</a:t>
            </a:r>
          </a:p>
        </p:txBody>
      </p:sp>
      <p:pic>
        <p:nvPicPr>
          <p:cNvPr id="19" name="图片 18" descr="https://ask.qcloudimg.com/http-save/yehe-1000059/a10x9ytld2.png?imageView2/2/w/16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5" y="2582227"/>
            <a:ext cx="6730893" cy="10753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585788" y="4084432"/>
            <a:ext cx="111858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p--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代表预测模型中采用的时序数据本身的滞后数，即自回归项数。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d--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代表时序数据需要进行几阶差分化，才是稳定的，即差分的阶数。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q--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代表预测模型中采用的预测误差的滞后数，即滑动平均项数。</a:t>
            </a:r>
          </a:p>
        </p:txBody>
      </p:sp>
    </p:spTree>
    <p:extLst>
      <p:ext uri="{BB962C8B-B14F-4D97-AF65-F5344CB8AC3E}">
        <p14:creationId xmlns:p14="http://schemas.microsoft.com/office/powerpoint/2010/main" val="3749999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99"/>
          <p:cNvSpPr txBox="1">
            <a:spLocks noChangeArrowheads="1"/>
          </p:cNvSpPr>
          <p:nvPr/>
        </p:nvSpPr>
        <p:spPr bwMode="auto">
          <a:xfrm>
            <a:off x="3612809" y="2490758"/>
            <a:ext cx="763621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3000" dirty="0">
                <a:latin typeface="黑体" pitchFamily="49" charset="-122"/>
                <a:ea typeface="黑体" pitchFamily="49" charset="-122"/>
              </a:rPr>
              <a:t>ARIMA</a:t>
            </a:r>
            <a:r>
              <a:rPr lang="zh-CN" altLang="zh-CN" sz="3000" dirty="0">
                <a:latin typeface="黑体" pitchFamily="49" charset="-122"/>
                <a:ea typeface="黑体" pitchFamily="49" charset="-122"/>
              </a:rPr>
              <a:t>模型的基本思想是：将预测对象随时间推移而形成的数据序列视为一个随机序列，用一定的数学模型来近似描述这个序列，这个模型一旦被识别后，就可以从时间序列的过去值及现在值来</a:t>
            </a:r>
            <a:r>
              <a:rPr lang="zh-CN" altLang="zh-CN" sz="3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预测未来值</a:t>
            </a:r>
            <a:r>
              <a:rPr lang="zh-CN" altLang="zh-CN" sz="3000" dirty="0"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2782888" y="2414588"/>
            <a:ext cx="8466137" cy="3014662"/>
          </a:xfrm>
          <a:prstGeom prst="rect">
            <a:avLst/>
          </a:prstGeom>
          <a:noFill/>
          <a:ln w="19050">
            <a:solidFill>
              <a:srgbClr val="1353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8" name="图片 5" descr="ti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4510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7850" y="2616309"/>
            <a:ext cx="2633662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949325" y="5238859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第</a:t>
            </a:r>
            <a:r>
              <a:rPr lang="en-US" altLang="zh-CN" sz="2800" b="1" noProof="1" smtClean="0">
                <a:solidFill>
                  <a:srgbClr val="FFFFFF"/>
                </a:solidFill>
                <a:ea typeface="等线" charset="-122"/>
              </a:rPr>
              <a:t>1</a:t>
            </a: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步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11" name="矩形 2"/>
          <p:cNvSpPr>
            <a:spLocks noChangeArrowheads="1"/>
          </p:cNvSpPr>
          <p:nvPr/>
        </p:nvSpPr>
        <p:spPr bwMode="auto">
          <a:xfrm>
            <a:off x="754063" y="3040594"/>
            <a:ext cx="2633662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dirty="0"/>
              <a:t>获取被观测的时间序列数</a:t>
            </a:r>
            <a:r>
              <a:rPr lang="zh-CN" altLang="zh-CN" sz="2800" dirty="0" smtClean="0"/>
              <a:t>据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3421062" y="2616309"/>
            <a:ext cx="2633663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792537" y="5238859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第</a:t>
            </a:r>
            <a:r>
              <a:rPr lang="en-US" altLang="zh-CN" sz="2800" b="1" noProof="1" smtClean="0">
                <a:solidFill>
                  <a:srgbClr val="FFFFFF"/>
                </a:solidFill>
                <a:ea typeface="等线" charset="-122"/>
              </a:rPr>
              <a:t>2</a:t>
            </a: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步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14" name="矩形 2"/>
          <p:cNvSpPr>
            <a:spLocks noChangeArrowheads="1"/>
          </p:cNvSpPr>
          <p:nvPr/>
        </p:nvSpPr>
        <p:spPr bwMode="auto">
          <a:xfrm>
            <a:off x="3563938" y="2792522"/>
            <a:ext cx="2660650" cy="19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zh-CN" sz="2800" dirty="0">
                <a:latin typeface="宋体" pitchFamily="2" charset="-122"/>
              </a:rPr>
              <a:t>根据时间序列数据进行绘图，观测是否为平稳时间序列。</a:t>
            </a:r>
            <a:endParaRPr lang="en-US" altLang="zh-CN" sz="2800" dirty="0">
              <a:latin typeface="宋体" pitchFamily="2" charset="-122"/>
            </a:endParaRPr>
          </a:p>
        </p:txBody>
      </p:sp>
      <p:sp>
        <p:nvSpPr>
          <p:cNvPr id="17" name="矩形 2"/>
          <p:cNvSpPr>
            <a:spLocks noChangeArrowheads="1"/>
          </p:cNvSpPr>
          <p:nvPr/>
        </p:nvSpPr>
        <p:spPr bwMode="auto">
          <a:xfrm>
            <a:off x="6264273" y="2792522"/>
            <a:ext cx="26336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dirty="0" smtClean="0"/>
              <a:t>从</a:t>
            </a:r>
            <a:r>
              <a:rPr lang="zh-CN" altLang="zh-CN" dirty="0" smtClean="0"/>
              <a:t>平</a:t>
            </a:r>
            <a:r>
              <a:rPr lang="zh-CN" altLang="zh-CN" dirty="0"/>
              <a:t>稳的时间序</a:t>
            </a:r>
            <a:r>
              <a:rPr lang="zh-CN" altLang="zh-CN" dirty="0" smtClean="0"/>
              <a:t>列</a:t>
            </a:r>
            <a:r>
              <a:rPr lang="zh-CN" altLang="en-US" dirty="0" smtClean="0"/>
              <a:t>中</a:t>
            </a:r>
            <a:r>
              <a:rPr lang="zh-CN" altLang="zh-CN" dirty="0" smtClean="0"/>
              <a:t>求得自</a:t>
            </a:r>
            <a:r>
              <a:rPr lang="zh-CN" altLang="zh-CN" dirty="0"/>
              <a:t>相关系数</a:t>
            </a:r>
            <a:r>
              <a:rPr lang="en-US" altLang="zh-CN" dirty="0" smtClean="0"/>
              <a:t>ACF</a:t>
            </a:r>
            <a:r>
              <a:rPr lang="zh-CN" altLang="zh-CN" dirty="0" smtClean="0"/>
              <a:t>和</a:t>
            </a:r>
            <a:r>
              <a:rPr lang="zh-CN" altLang="zh-CN" dirty="0"/>
              <a:t>偏自相关系数</a:t>
            </a:r>
            <a:r>
              <a:rPr lang="en-US" altLang="zh-CN" dirty="0"/>
              <a:t>PACF</a:t>
            </a:r>
            <a:r>
              <a:rPr lang="zh-CN" altLang="zh-CN" dirty="0" smtClean="0"/>
              <a:t>，得</a:t>
            </a:r>
            <a:r>
              <a:rPr lang="zh-CN" altLang="zh-CN" dirty="0"/>
              <a:t>到最佳的阶层</a:t>
            </a:r>
            <a:r>
              <a:rPr lang="en-US" altLang="zh-CN" dirty="0"/>
              <a:t>p</a:t>
            </a:r>
            <a:r>
              <a:rPr lang="zh-CN" altLang="zh-CN" dirty="0"/>
              <a:t>和阶数</a:t>
            </a:r>
            <a:r>
              <a:rPr lang="en-US" altLang="zh-CN" dirty="0"/>
              <a:t>q</a:t>
            </a:r>
            <a:r>
              <a:rPr lang="zh-CN" altLang="zh-CN" dirty="0"/>
              <a:t>。</a:t>
            </a:r>
            <a:endParaRPr lang="zh-CN" altLang="en-US" dirty="0"/>
          </a:p>
        </p:txBody>
      </p:sp>
      <p:sp>
        <p:nvSpPr>
          <p:cNvPr id="18" name="流程图: 摘录 17"/>
          <p:cNvSpPr/>
          <p:nvPr/>
        </p:nvSpPr>
        <p:spPr>
          <a:xfrm rot="5400000">
            <a:off x="3124200" y="2703621"/>
            <a:ext cx="527050" cy="352425"/>
          </a:xfrm>
          <a:prstGeom prst="flowChartExtract">
            <a:avLst/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0" name="矩形 2"/>
          <p:cNvSpPr>
            <a:spLocks noChangeArrowheads="1"/>
          </p:cNvSpPr>
          <p:nvPr/>
        </p:nvSpPr>
        <p:spPr bwMode="auto">
          <a:xfrm>
            <a:off x="577850" y="1320800"/>
            <a:ext cx="11001375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ARIMA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模型建立的基本步骤如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下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264274" y="2616309"/>
            <a:ext cx="2633663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635749" y="5238859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第</a:t>
            </a:r>
            <a:r>
              <a:rPr lang="en-US" altLang="zh-CN" sz="2800" b="1" noProof="1">
                <a:solidFill>
                  <a:srgbClr val="FFFFFF"/>
                </a:solidFill>
                <a:ea typeface="等线" charset="-122"/>
              </a:rPr>
              <a:t>3</a:t>
            </a: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步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28" name="流程图: 摘录 27"/>
          <p:cNvSpPr/>
          <p:nvPr/>
        </p:nvSpPr>
        <p:spPr>
          <a:xfrm rot="5400000">
            <a:off x="5967412" y="2703621"/>
            <a:ext cx="527050" cy="352425"/>
          </a:xfrm>
          <a:prstGeom prst="flowChartExtract">
            <a:avLst/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" name="矩形 2"/>
          <p:cNvSpPr>
            <a:spLocks noChangeArrowheads="1"/>
          </p:cNvSpPr>
          <p:nvPr/>
        </p:nvSpPr>
        <p:spPr bwMode="auto">
          <a:xfrm>
            <a:off x="9103037" y="2792522"/>
            <a:ext cx="2633664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zh-CN" sz="2800" dirty="0"/>
              <a:t>根据上述计算的</a:t>
            </a:r>
            <a:r>
              <a:rPr lang="en-US" altLang="zh-CN" sz="2800" dirty="0"/>
              <a:t>d</a:t>
            </a:r>
            <a:r>
              <a:rPr lang="zh-CN" altLang="zh-CN" sz="2800" dirty="0"/>
              <a:t>、</a:t>
            </a:r>
            <a:r>
              <a:rPr lang="en-US" altLang="zh-CN" sz="2800" dirty="0"/>
              <a:t>q</a:t>
            </a:r>
            <a:r>
              <a:rPr lang="zh-CN" altLang="zh-CN" sz="2800" dirty="0"/>
              <a:t>、</a:t>
            </a:r>
            <a:r>
              <a:rPr lang="en-US" altLang="zh-CN" sz="2800" dirty="0"/>
              <a:t>p</a:t>
            </a:r>
            <a:r>
              <a:rPr lang="zh-CN" altLang="zh-CN" sz="2800" dirty="0"/>
              <a:t>得到</a:t>
            </a:r>
            <a:r>
              <a:rPr lang="en-US" altLang="zh-CN" sz="2800" dirty="0"/>
              <a:t>ARIMA</a:t>
            </a:r>
            <a:r>
              <a:rPr lang="zh-CN" altLang="zh-CN" sz="2800" dirty="0"/>
              <a:t>模型，然后对模型进行检验。</a:t>
            </a:r>
          </a:p>
        </p:txBody>
      </p:sp>
      <p:sp>
        <p:nvSpPr>
          <p:cNvPr id="30" name="矩形 29"/>
          <p:cNvSpPr/>
          <p:nvPr/>
        </p:nvSpPr>
        <p:spPr>
          <a:xfrm>
            <a:off x="9103038" y="2616309"/>
            <a:ext cx="2633663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474513" y="5238859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第</a:t>
            </a:r>
            <a:r>
              <a:rPr lang="en-US" altLang="zh-CN" sz="2800" b="1" noProof="1" smtClean="0">
                <a:solidFill>
                  <a:srgbClr val="FFFFFF"/>
                </a:solidFill>
                <a:ea typeface="等线" charset="-122"/>
              </a:rPr>
              <a:t>4</a:t>
            </a: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步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32" name="流程图: 摘录 31"/>
          <p:cNvSpPr/>
          <p:nvPr/>
        </p:nvSpPr>
        <p:spPr>
          <a:xfrm rot="5400000">
            <a:off x="8806176" y="2703621"/>
            <a:ext cx="527050" cy="352425"/>
          </a:xfrm>
          <a:prstGeom prst="flowChartExtract">
            <a:avLst/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3600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5" y="262890"/>
            <a:ext cx="8631555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时序模型—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ARIMA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30400" y="2558149"/>
            <a:ext cx="9580563" cy="3073762"/>
          </a:xfrm>
          <a:prstGeom prst="rect">
            <a:avLst/>
          </a:prstGeom>
          <a:noFill/>
          <a:ln w="12700">
            <a:solidFill>
              <a:srgbClr val="1353A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1628668"/>
            <a:ext cx="2595563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矩形 2"/>
          <p:cNvSpPr>
            <a:spLocks noChangeArrowheads="1"/>
          </p:cNvSpPr>
          <p:nvPr/>
        </p:nvSpPr>
        <p:spPr bwMode="auto">
          <a:xfrm>
            <a:off x="2723714" y="2753847"/>
            <a:ext cx="8568400" cy="266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对于一个时间序列来说，如果它的均值没有系统的变化（无趋势），方差没有系统变化，并且严格消除了周期性的变化，就称为是平稳的。</a:t>
            </a:r>
          </a:p>
        </p:txBody>
      </p:sp>
    </p:spTree>
    <p:extLst>
      <p:ext uri="{BB962C8B-B14F-4D97-AF65-F5344CB8AC3E}">
        <p14:creationId xmlns:p14="http://schemas.microsoft.com/office/powerpoint/2010/main" val="700533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矩形 2"/>
          <p:cNvSpPr>
            <a:spLocks noChangeArrowheads="1"/>
          </p:cNvSpPr>
          <p:nvPr/>
        </p:nvSpPr>
        <p:spPr bwMode="auto">
          <a:xfrm>
            <a:off x="590550" y="1479550"/>
            <a:ext cx="110109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本章主要介绍了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中用于处理时间序列的相关内容，包括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创建时间序列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时间戳索引和切片操作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固定频率的时间序列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时期及计算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重采样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滑动窗口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时序模型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，最后开发了一个股票预测分析的案例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en-US" altLang="zh-CN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过对本章内容的学习，读者应该掌握处理时间序列数据的一些技巧，并灵活加以运用。</a:t>
            </a:r>
            <a:endParaRPr lang="zh-CN" altLang="en-US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2494914" y="262890"/>
            <a:ext cx="6059170" cy="70675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本章小结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前导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间序列的数据主要有以下几种：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141413" y="2671762"/>
            <a:ext cx="3059112" cy="2535238"/>
            <a:chOff x="1141413" y="3357562"/>
            <a:chExt cx="3059112" cy="2535238"/>
          </a:xfrm>
        </p:grpSpPr>
        <p:sp>
          <p:nvSpPr>
            <p:cNvPr id="6" name="矩形 5"/>
            <p:cNvSpPr/>
            <p:nvPr/>
          </p:nvSpPr>
          <p:spPr>
            <a:xfrm>
              <a:off x="1141413" y="3357562"/>
              <a:ext cx="3059112" cy="21542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492250" y="5207000"/>
              <a:ext cx="2336800" cy="685800"/>
            </a:xfrm>
            <a:prstGeom prst="rect">
              <a:avLst/>
            </a:prstGeom>
            <a:solidFill>
              <a:srgbClr val="1353A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5pPr>
            </a:lstStyle>
            <a:p>
              <a:pPr algn="ctr">
                <a:defRPr/>
              </a:pPr>
              <a:r>
                <a:rPr lang="zh-CN" altLang="zh-CN" sz="2800" b="1" dirty="0">
                  <a:solidFill>
                    <a:srgbClr val="FFFFFF"/>
                  </a:solidFill>
                  <a:latin typeface="宋体" panose="02010600030101010101" pitchFamily="2" charset="-122"/>
                </a:rPr>
                <a:t>时间</a:t>
              </a:r>
              <a:r>
                <a:rPr lang="zh-CN" altLang="zh-CN" sz="2800" b="1" dirty="0" smtClean="0">
                  <a:solidFill>
                    <a:srgbClr val="FFFFFF"/>
                  </a:solidFill>
                  <a:latin typeface="宋体" panose="02010600030101010101" pitchFamily="2" charset="-122"/>
                </a:rPr>
                <a:t>戳</a:t>
              </a:r>
              <a:endParaRPr lang="zh-CN" altLang="en-US" sz="2800" b="1" noProof="1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1" name="矩形 2"/>
            <p:cNvSpPr>
              <a:spLocks noChangeArrowheads="1"/>
            </p:cNvSpPr>
            <p:nvPr/>
          </p:nvSpPr>
          <p:spPr bwMode="auto">
            <a:xfrm>
              <a:off x="1349375" y="3629804"/>
              <a:ext cx="2643187" cy="988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600" dirty="0" smtClean="0">
                  <a:latin typeface="宋体" pitchFamily="2" charset="-122"/>
                </a:rPr>
                <a:t>表</a:t>
              </a:r>
              <a:r>
                <a:rPr lang="zh-CN" altLang="zh-CN" sz="2600" dirty="0">
                  <a:latin typeface="宋体" pitchFamily="2" charset="-122"/>
                </a:rPr>
                <a:t>示特定</a:t>
              </a:r>
              <a:r>
                <a:rPr lang="zh-CN" altLang="zh-CN" sz="2600" dirty="0" smtClean="0">
                  <a:latin typeface="宋体" pitchFamily="2" charset="-122"/>
                </a:rPr>
                <a:t>的时</a:t>
              </a:r>
              <a:r>
                <a:rPr lang="zh-CN" altLang="zh-CN" sz="2600" dirty="0">
                  <a:latin typeface="宋体" pitchFamily="2" charset="-122"/>
                </a:rPr>
                <a:t>刻，比如现在。</a:t>
              </a:r>
              <a:endParaRPr lang="en-US" altLang="zh-CN" sz="2600" dirty="0">
                <a:latin typeface="宋体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638674" y="2671762"/>
            <a:ext cx="3059112" cy="2535238"/>
            <a:chOff x="4427538" y="3357562"/>
            <a:chExt cx="3059112" cy="2535238"/>
          </a:xfrm>
        </p:grpSpPr>
        <p:sp>
          <p:nvSpPr>
            <p:cNvPr id="12" name="矩形 11"/>
            <p:cNvSpPr/>
            <p:nvPr/>
          </p:nvSpPr>
          <p:spPr>
            <a:xfrm>
              <a:off x="4427538" y="3357562"/>
              <a:ext cx="3059112" cy="21542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4778375" y="5207000"/>
              <a:ext cx="2336800" cy="685800"/>
            </a:xfrm>
            <a:prstGeom prst="rect">
              <a:avLst/>
            </a:prstGeom>
            <a:solidFill>
              <a:srgbClr val="1353A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5pPr>
            </a:lstStyle>
            <a:p>
              <a:pPr algn="ctr">
                <a:defRPr/>
              </a:pPr>
              <a:r>
                <a:rPr lang="zh-CN" altLang="zh-CN" sz="2800" b="1" dirty="0">
                  <a:solidFill>
                    <a:srgbClr val="FFFFFF"/>
                  </a:solidFill>
                  <a:latin typeface="宋体" panose="02010600030101010101" pitchFamily="2" charset="-122"/>
                </a:rPr>
                <a:t>时期</a:t>
              </a:r>
              <a:endParaRPr lang="zh-CN" altLang="en-US" sz="2800" b="1" noProof="1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4" name="矩形 2"/>
            <p:cNvSpPr>
              <a:spLocks noChangeArrowheads="1"/>
            </p:cNvSpPr>
            <p:nvPr/>
          </p:nvSpPr>
          <p:spPr bwMode="auto">
            <a:xfrm>
              <a:off x="4635500" y="3629804"/>
              <a:ext cx="2643187" cy="988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600" dirty="0">
                  <a:latin typeface="宋体" pitchFamily="2" charset="-122"/>
                </a:rPr>
                <a:t>比如</a:t>
              </a:r>
              <a:r>
                <a:rPr lang="en-US" altLang="zh-CN" sz="2600" dirty="0">
                  <a:latin typeface="宋体" pitchFamily="2" charset="-122"/>
                </a:rPr>
                <a:t>2018</a:t>
              </a:r>
              <a:r>
                <a:rPr lang="zh-CN" altLang="zh-CN" sz="2600" dirty="0">
                  <a:latin typeface="宋体" pitchFamily="2" charset="-122"/>
                </a:rPr>
                <a:t>年或者</a:t>
              </a:r>
              <a:r>
                <a:rPr lang="en-US" altLang="zh-CN" sz="2600" dirty="0">
                  <a:latin typeface="宋体" pitchFamily="2" charset="-122"/>
                </a:rPr>
                <a:t>2018</a:t>
              </a:r>
              <a:r>
                <a:rPr lang="zh-CN" altLang="zh-CN" sz="2600" dirty="0">
                  <a:latin typeface="宋体" pitchFamily="2" charset="-122"/>
                </a:rPr>
                <a:t>年</a:t>
              </a:r>
              <a:r>
                <a:rPr lang="en-US" altLang="zh-CN" sz="2600" dirty="0">
                  <a:latin typeface="宋体" pitchFamily="2" charset="-122"/>
                </a:rPr>
                <a:t>10</a:t>
              </a:r>
              <a:r>
                <a:rPr lang="zh-CN" altLang="zh-CN" sz="2600" dirty="0">
                  <a:latin typeface="宋体" pitchFamily="2" charset="-122"/>
                </a:rPr>
                <a:t>月。</a:t>
              </a:r>
              <a:endParaRPr lang="en-US" altLang="zh-CN" sz="2600" dirty="0">
                <a:latin typeface="宋体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135934" y="2671762"/>
            <a:ext cx="3059112" cy="2535238"/>
            <a:chOff x="7899401" y="3357562"/>
            <a:chExt cx="3059112" cy="2535238"/>
          </a:xfrm>
        </p:grpSpPr>
        <p:sp>
          <p:nvSpPr>
            <p:cNvPr id="15" name="矩形 14"/>
            <p:cNvSpPr/>
            <p:nvPr/>
          </p:nvSpPr>
          <p:spPr>
            <a:xfrm>
              <a:off x="7899401" y="3357562"/>
              <a:ext cx="3059112" cy="21542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8250238" y="5207000"/>
              <a:ext cx="2336800" cy="685800"/>
            </a:xfrm>
            <a:prstGeom prst="rect">
              <a:avLst/>
            </a:prstGeom>
            <a:solidFill>
              <a:srgbClr val="1353A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0" i="0" u="none" kern="1200" baseline="0">
                  <a:solidFill>
                    <a:schemeClr val="tx1"/>
                  </a:solidFill>
                  <a:latin typeface="等线" charset="-122"/>
                  <a:ea typeface="宋体" panose="02010600030101010101" pitchFamily="2" charset="-122"/>
                  <a:cs typeface="+mn-cs"/>
                </a:defRPr>
              </a:lvl5pPr>
            </a:lstStyle>
            <a:p>
              <a:pPr algn="ctr">
                <a:defRPr/>
              </a:pPr>
              <a:r>
                <a:rPr lang="zh-CN" altLang="zh-CN" sz="2800" b="1" dirty="0">
                  <a:solidFill>
                    <a:srgbClr val="FFFFFF"/>
                  </a:solidFill>
                  <a:latin typeface="宋体" panose="02010600030101010101" pitchFamily="2" charset="-122"/>
                </a:rPr>
                <a:t>时间间隔</a:t>
              </a:r>
              <a:endParaRPr lang="zh-CN" altLang="en-US" sz="2800" b="1" noProof="1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7" name="矩形 2"/>
            <p:cNvSpPr>
              <a:spLocks noChangeArrowheads="1"/>
            </p:cNvSpPr>
            <p:nvPr/>
          </p:nvSpPr>
          <p:spPr bwMode="auto">
            <a:xfrm>
              <a:off x="8107363" y="3629804"/>
              <a:ext cx="2643187" cy="988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zh-CN" sz="2600" dirty="0">
                  <a:latin typeface="宋体" pitchFamily="2" charset="-122"/>
                </a:rPr>
                <a:t>由起始时间戳和结束时间戳表示。</a:t>
              </a:r>
              <a:endParaRPr lang="en-US" altLang="zh-CN" sz="2600" dirty="0"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49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4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中，时间戳使用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Timestamp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派生的子类）对象表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示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96206" y="3228411"/>
            <a:ext cx="9625013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该对象与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datetime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具有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高度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兼容性，可以直接通过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to_datetime()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函数将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datetime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转换为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TimeStamp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对象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901480" y="4994426"/>
            <a:ext cx="46144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ea typeface="楷体" pitchFamily="49" charset="-122"/>
              </a:rPr>
              <a:t>pd.to_datetime('20180828')   </a:t>
            </a:r>
            <a:endParaRPr lang="zh-CN" altLang="zh-CN" sz="32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33738" y="4829614"/>
            <a:ext cx="5949950" cy="914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创建时间序列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4" name="矩形 2"/>
          <p:cNvSpPr>
            <a:spLocks noChangeArrowheads="1"/>
          </p:cNvSpPr>
          <p:nvPr/>
        </p:nvSpPr>
        <p:spPr bwMode="auto">
          <a:xfrm>
            <a:off x="588963" y="1339850"/>
            <a:ext cx="1123950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如果传入的是多个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datetime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组成的列表，则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会将其强制转换为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DatetimeIndex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类对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象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238872" y="4034586"/>
            <a:ext cx="769997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date_index = pd.to_datetime(['20180820</a:t>
            </a:r>
            <a:r>
              <a:rPr lang="en-US" altLang="zh-CN" sz="2800" dirty="0" smtClean="0">
                <a:latin typeface="Times New Roman" pitchFamily="18" charset="0"/>
                <a:ea typeface="楷体" pitchFamily="49" charset="-122"/>
              </a:rPr>
              <a:t>','20180828',</a:t>
            </a:r>
          </a:p>
          <a:p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楷体" pitchFamily="49" charset="-122"/>
              </a:rPr>
              <a:t>                                                </a:t>
            </a:r>
            <a:r>
              <a:rPr lang="en-US" altLang="zh-CN" sz="2800" dirty="0">
                <a:latin typeface="Times New Roman" pitchFamily="18" charset="0"/>
                <a:ea typeface="楷体" pitchFamily="49" charset="-122"/>
              </a:rPr>
              <a:t>'20180908'])</a:t>
            </a:r>
            <a:endParaRPr lang="zh-CN" altLang="zh-CN" sz="2800" dirty="0">
              <a:latin typeface="Times New Roman" pitchFamily="18" charset="0"/>
              <a:ea typeface="楷体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76401" y="3869773"/>
            <a:ext cx="8824912" cy="127114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 sz="2800"/>
          </a:p>
        </p:txBody>
      </p:sp>
      <p:sp>
        <p:nvSpPr>
          <p:cNvPr id="8" name="圆角矩形标注 7"/>
          <p:cNvSpPr/>
          <p:nvPr/>
        </p:nvSpPr>
        <p:spPr>
          <a:xfrm>
            <a:off x="2317214" y="5104761"/>
            <a:ext cx="3891499" cy="1320081"/>
          </a:xfrm>
          <a:prstGeom prst="wedgeRoundRectCallout">
            <a:avLst>
              <a:gd name="adj1" fmla="val 31984"/>
              <a:gd name="adj2" fmla="val -9557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DatetimeIndex(['2018-08-20', '2018-08-28', '2018-09-08'],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dtype='datetime64[ns]', freq=None)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2834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4568</Words>
  <Application>Microsoft Office PowerPoint</Application>
  <PresentationFormat>自定义</PresentationFormat>
  <Paragraphs>337</Paragraphs>
  <Slides>67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67</vt:i4>
      </vt:variant>
    </vt:vector>
  </HeadingPairs>
  <TitlesOfParts>
    <vt:vector size="69" baseType="lpstr">
      <vt:lpstr>Office 主题​​</vt:lpstr>
      <vt:lpstr>Microsoft Excel 97-2003 工作表</vt:lpstr>
      <vt:lpstr>第7章 时间序列数据分析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lucius</dc:creator>
  <cp:lastModifiedBy>王晓娟</cp:lastModifiedBy>
  <cp:revision>3098</cp:revision>
  <dcterms:created xsi:type="dcterms:W3CDTF">2016-08-25T05:35:00Z</dcterms:created>
  <dcterms:modified xsi:type="dcterms:W3CDTF">2018-11-21T08:53:48Z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