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6" r:id="rId2"/>
    <p:sldId id="398" r:id="rId3"/>
    <p:sldId id="343" r:id="rId4"/>
    <p:sldId id="344" r:id="rId5"/>
    <p:sldId id="1063" r:id="rId6"/>
    <p:sldId id="1093" r:id="rId7"/>
    <p:sldId id="1094" r:id="rId8"/>
    <p:sldId id="1064" r:id="rId9"/>
    <p:sldId id="1095" r:id="rId10"/>
    <p:sldId id="1096" r:id="rId11"/>
    <p:sldId id="1097" r:id="rId12"/>
    <p:sldId id="1098" r:id="rId13"/>
    <p:sldId id="1099" r:id="rId14"/>
    <p:sldId id="1100" r:id="rId15"/>
    <p:sldId id="1101" r:id="rId16"/>
    <p:sldId id="384" r:id="rId17"/>
    <p:sldId id="1102" r:id="rId18"/>
    <p:sldId id="1066" r:id="rId19"/>
    <p:sldId id="1103" r:id="rId20"/>
    <p:sldId id="1104" r:id="rId21"/>
    <p:sldId id="1105" r:id="rId22"/>
    <p:sldId id="1106" r:id="rId23"/>
    <p:sldId id="1107" r:id="rId24"/>
    <p:sldId id="1108" r:id="rId25"/>
    <p:sldId id="1018" r:id="rId26"/>
    <p:sldId id="1109" r:id="rId27"/>
    <p:sldId id="1110" r:id="rId28"/>
    <p:sldId id="1111" r:id="rId29"/>
    <p:sldId id="1112" r:id="rId30"/>
    <p:sldId id="1068" r:id="rId31"/>
    <p:sldId id="1113" r:id="rId32"/>
    <p:sldId id="1069" r:id="rId33"/>
    <p:sldId id="1114" r:id="rId34"/>
    <p:sldId id="1115" r:id="rId35"/>
    <p:sldId id="1070" r:id="rId36"/>
    <p:sldId id="1118" r:id="rId37"/>
    <p:sldId id="1071" r:id="rId38"/>
    <p:sldId id="1116" r:id="rId39"/>
    <p:sldId id="1117" r:id="rId40"/>
    <p:sldId id="1017" r:id="rId41"/>
    <p:sldId id="1119" r:id="rId42"/>
    <p:sldId id="1120" r:id="rId43"/>
    <p:sldId id="1121" r:id="rId44"/>
    <p:sldId id="1122" r:id="rId45"/>
    <p:sldId id="1123" r:id="rId46"/>
    <p:sldId id="1124" r:id="rId47"/>
    <p:sldId id="1072" r:id="rId48"/>
    <p:sldId id="1125" r:id="rId49"/>
    <p:sldId id="1126" r:id="rId50"/>
    <p:sldId id="1127" r:id="rId51"/>
    <p:sldId id="1075" r:id="rId52"/>
    <p:sldId id="1128" r:id="rId53"/>
    <p:sldId id="1129" r:id="rId54"/>
    <p:sldId id="1076" r:id="rId55"/>
    <p:sldId id="1130" r:id="rId56"/>
    <p:sldId id="1131" r:id="rId57"/>
    <p:sldId id="1133" r:id="rId58"/>
    <p:sldId id="1134" r:id="rId59"/>
    <p:sldId id="1135" r:id="rId60"/>
    <p:sldId id="1136" r:id="rId61"/>
    <p:sldId id="1137" r:id="rId62"/>
    <p:sldId id="1138" r:id="rId63"/>
    <p:sldId id="1139" r:id="rId64"/>
    <p:sldId id="1140" r:id="rId65"/>
    <p:sldId id="1141" r:id="rId66"/>
    <p:sldId id="1142" r:id="rId67"/>
    <p:sldId id="1143" r:id="rId68"/>
    <p:sldId id="1144" r:id="rId69"/>
    <p:sldId id="1145" r:id="rId70"/>
    <p:sldId id="1077" r:id="rId71"/>
    <p:sldId id="1146" r:id="rId72"/>
    <p:sldId id="1147" r:id="rId73"/>
    <p:sldId id="1148" r:id="rId74"/>
    <p:sldId id="1149" r:id="rId75"/>
    <p:sldId id="1150" r:id="rId76"/>
    <p:sldId id="1151" r:id="rId77"/>
    <p:sldId id="1152" r:id="rId78"/>
    <p:sldId id="1153" r:id="rId79"/>
    <p:sldId id="1155" r:id="rId80"/>
    <p:sldId id="1154" r:id="rId81"/>
    <p:sldId id="1156" r:id="rId82"/>
    <p:sldId id="1157" r:id="rId83"/>
    <p:sldId id="1158" r:id="rId84"/>
    <p:sldId id="1159" r:id="rId85"/>
    <p:sldId id="1160" r:id="rId86"/>
    <p:sldId id="1161" r:id="rId87"/>
    <p:sldId id="1078" r:id="rId88"/>
    <p:sldId id="1162" r:id="rId89"/>
    <p:sldId id="1163" r:id="rId90"/>
    <p:sldId id="1164" r:id="rId91"/>
    <p:sldId id="1165" r:id="rId92"/>
    <p:sldId id="1166" r:id="rId93"/>
    <p:sldId id="1167" r:id="rId94"/>
    <p:sldId id="531" r:id="rId95"/>
    <p:sldId id="376" r:id="rId9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3A2"/>
    <a:srgbClr val="0094CD"/>
    <a:srgbClr val="1369B2"/>
    <a:srgbClr val="D6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96" autoAdjust="0"/>
  </p:normalViewPr>
  <p:slideViewPr>
    <p:cSldViewPr snapToGrid="0">
      <p:cViewPr>
        <p:scale>
          <a:sx n="67" d="100"/>
          <a:sy n="67" d="100"/>
        </p:scale>
        <p:origin x="-606" y="-144"/>
      </p:cViewPr>
      <p:guideLst>
        <p:guide orient="horz" pos="222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66" d="100"/>
        <a:sy n="2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kumimoji="1" sz="1200"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等线" charset="0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410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kumimoji="1" sz="1200"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512DA2-718B-461B-B90A-AC62E016ED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812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7" name="幻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fld id="{713A5301-BBA9-4E73-9F4E-4D43389A5A8B}" type="slidenum">
              <a:rPr lang="zh-CN" altLang="en-US" sz="1200"/>
              <a:pPr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2DA2-718B-461B-B90A-AC62E016ED85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67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2DA2-718B-461B-B90A-AC62E016ED85}" type="slidenum">
              <a:rPr lang="zh-CN" altLang="en-US" smtClean="0"/>
              <a:pPr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77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2DA2-718B-461B-B90A-AC62E016ED85}" type="slidenum">
              <a:rPr lang="zh-CN" altLang="en-US" smtClean="0"/>
              <a:pPr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777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2DA2-718B-461B-B90A-AC62E016ED85}" type="slidenum">
              <a:rPr lang="zh-CN" altLang="en-US" smtClean="0"/>
              <a:pPr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777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2DA2-718B-461B-B90A-AC62E016ED85}" type="slidenum">
              <a:rPr lang="zh-CN" altLang="en-US" smtClean="0"/>
              <a:pPr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777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2DA2-718B-461B-B90A-AC62E016ED85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777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2DA2-718B-461B-B90A-AC62E016ED85}" type="slidenum">
              <a:rPr lang="zh-CN" altLang="en-US" smtClean="0"/>
              <a:pPr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77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2DA2-718B-461B-B90A-AC62E016ED8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446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2DA2-718B-461B-B90A-AC62E016ED8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44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2DA2-718B-461B-B90A-AC62E016ED8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446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2DA2-718B-461B-B90A-AC62E016ED8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446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2DA2-718B-461B-B90A-AC62E016ED8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446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2DA2-718B-461B-B90A-AC62E016ED85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86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96979"/>
            <a:ext cx="9144000" cy="191298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009D0-1231-4A38-B4ED-F8BA19ED9A4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05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C6BA5-C295-4B64-8362-4708AC2027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17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07938-6A37-4FB8-9912-840F9DBF9F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9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4FE8D-6510-4ECB-AC17-217E9C1960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65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9D34-0589-4E80-970B-2D01E6FFD3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99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A0C86-756E-4F08-85DB-33DDD2A5E17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62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51991-0D16-4F2F-B611-D96E772B50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38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B6015-0BAC-4F96-A232-4ED63FF00C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82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noProof="1">
                <a:solidFill>
                  <a:srgbClr val="898989"/>
                </a:solidFill>
                <a:latin typeface="等线" charset="-122"/>
                <a:ea typeface="等线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等线" charset="-122"/>
              </a:defRPr>
            </a:lvl1pPr>
          </a:lstStyle>
          <a:p>
            <a:fld id="{25DF49D7-4026-4BFB-965D-DEC00C6EA246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矩形 1"/>
          <p:cNvSpPr>
            <a:spLocks noChangeArrowheads="1"/>
          </p:cNvSpPr>
          <p:nvPr/>
        </p:nvSpPr>
        <p:spPr bwMode="auto">
          <a:xfrm>
            <a:off x="871538" y="363538"/>
            <a:ext cx="892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✎ </a:t>
            </a:r>
            <a:endParaRPr lang="zh-CN" altLang="en-US" sz="36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64" r:id="rId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等线 Ligh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 noChangeArrowheads="1"/>
          </p:cNvSpPr>
          <p:nvPr>
            <p:ph type="ctrTitle"/>
          </p:nvPr>
        </p:nvSpPr>
        <p:spPr>
          <a:xfrm>
            <a:off x="1670050" y="1709738"/>
            <a:ext cx="9144000" cy="1912937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章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mtClean="0"/>
              <a:t>数</a:t>
            </a:r>
            <a:r>
              <a:rPr lang="zh-CN" altLang="zh-CN" dirty="0"/>
              <a:t>据可视化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2" name="矩形 15"/>
          <p:cNvSpPr>
            <a:spLocks noChangeArrowheads="1"/>
          </p:cNvSpPr>
          <p:nvPr/>
        </p:nvSpPr>
        <p:spPr bwMode="auto">
          <a:xfrm>
            <a:off x="5383214" y="5236537"/>
            <a:ext cx="2474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zh-CN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据可视化概述</a:t>
            </a:r>
            <a:endParaRPr lang="zh-CN" altLang="en-US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en-US" altLang="zh-CN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Matplotlib</a:t>
            </a:r>
            <a:endParaRPr lang="zh-CN" altLang="en-US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9253538" y="5236537"/>
            <a:ext cx="1790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Seaborn</a:t>
            </a:r>
            <a:endParaRPr lang="zh-CN" altLang="zh-CN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Bokeh</a:t>
            </a:r>
            <a:endParaRPr lang="en-US" altLang="zh-CN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12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5038725"/>
            <a:ext cx="43053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常见的图表类型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折线图是用直线段将各数据点连接起来而组成的图形，以折线的方式显示数据的变化趋势。</a:t>
            </a:r>
          </a:p>
        </p:txBody>
      </p:sp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7286624" y="4512859"/>
            <a:ext cx="4114801" cy="1815882"/>
          </a:xfrm>
          <a:prstGeom prst="rect">
            <a:avLst/>
          </a:prstGeom>
          <a:noFill/>
          <a:ln w="38100">
            <a:solidFill>
              <a:srgbClr val="1353A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/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折线图可以显示随时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间变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化的连续数据，适用于显示在相等时间间隔下数据的趋势。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图片 5" descr="timg"/>
          <p:cNvPicPr/>
          <p:nvPr/>
        </p:nvPicPr>
        <p:blipFill>
          <a:blip r:embed="rId2"/>
          <a:srcRect t="15831" b="3216"/>
          <a:stretch>
            <a:fillRect/>
          </a:stretch>
        </p:blipFill>
        <p:spPr>
          <a:xfrm>
            <a:off x="749299" y="2821210"/>
            <a:ext cx="6194072" cy="3665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5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4ce36d3d539b60045ace3efea50352ac65cb70c"/>
          <p:cNvPicPr/>
          <p:nvPr/>
        </p:nvPicPr>
        <p:blipFill>
          <a:blip r:embed="rId3"/>
          <a:stretch>
            <a:fillRect/>
          </a:stretch>
        </p:blipFill>
        <p:spPr>
          <a:xfrm>
            <a:off x="749306" y="3307708"/>
            <a:ext cx="6437313" cy="31554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常见的图表类型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条形图是用宽度相同的条形的高度或者长短来表示数据多少的图形，可以横置或纵置，纵置时也称为柱形图。</a:t>
            </a:r>
          </a:p>
        </p:txBody>
      </p:sp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7286625" y="4883448"/>
            <a:ext cx="4171950" cy="1384995"/>
          </a:xfrm>
          <a:prstGeom prst="rect">
            <a:avLst/>
          </a:prstGeom>
          <a:noFill/>
          <a:ln w="38100">
            <a:solidFill>
              <a:srgbClr val="1353A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/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通过条形的长短，可以比较华北和华东地区这两种商品的销售情况。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20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常见的图表类型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24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饼图可以显示一个数据序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列中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各项的大小与各项总和的比例，每个数据序列具有唯一的颜色或图形，并且与图例中的颜色是相对应的。</a:t>
            </a:r>
          </a:p>
        </p:txBody>
      </p:sp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7286625" y="4735243"/>
            <a:ext cx="4171950" cy="1569660"/>
          </a:xfrm>
          <a:prstGeom prst="rect">
            <a:avLst/>
          </a:prstGeom>
          <a:noFill/>
          <a:ln w="38100">
            <a:solidFill>
              <a:srgbClr val="1353A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/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饼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图可以很清晰地反映出各数据系列的百分比情况。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图片 5" descr="11"/>
          <p:cNvPicPr/>
          <p:nvPr/>
        </p:nvPicPr>
        <p:blipFill>
          <a:blip r:embed="rId3"/>
          <a:stretch>
            <a:fillRect/>
          </a:stretch>
        </p:blipFill>
        <p:spPr>
          <a:xfrm>
            <a:off x="1167129" y="3566543"/>
            <a:ext cx="4906645" cy="32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常见的图表类型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在回归分析中，散点图是指数据点在直角坐标系平面上的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分布图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，通常用于比较跨类别的数据。散点图包含的数据点越多，比较的效果就会越好。</a:t>
            </a:r>
          </a:p>
        </p:txBody>
      </p:sp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6343650" y="4482525"/>
            <a:ext cx="5226049" cy="1815882"/>
          </a:xfrm>
          <a:prstGeom prst="rect">
            <a:avLst/>
          </a:prstGeom>
          <a:noFill/>
          <a:ln w="38100">
            <a:solidFill>
              <a:srgbClr val="1353A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/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散点图中每个坐标点的位置是由变量的值决定的，用于表示因变量随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自变量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变化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的大致趋势，以判断两种变量的相关性。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图片 6" descr="IMG_256"/>
          <p:cNvPicPr/>
          <p:nvPr/>
        </p:nvPicPr>
        <p:blipFill>
          <a:blip r:embed="rId3"/>
          <a:srcRect l="6000" t="6183" r="4800" b="4839"/>
          <a:stretch>
            <a:fillRect/>
          </a:stretch>
        </p:blipFill>
        <p:spPr>
          <a:xfrm>
            <a:off x="1397000" y="3559874"/>
            <a:ext cx="4217988" cy="31303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273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常见的图表类型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箱形图又称为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盒须图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、盒式图或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箱线图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，是一种用作显示一组数据分散情况资料的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统计图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7229475" y="4882575"/>
            <a:ext cx="4097336" cy="1384995"/>
          </a:xfrm>
          <a:prstGeom prst="rect">
            <a:avLst/>
          </a:prstGeom>
          <a:noFill/>
          <a:ln w="38100">
            <a:solidFill>
              <a:srgbClr val="1353A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/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箱形图提供了一种只用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个点对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数据集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做简单总结的方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式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图片 5" descr="IMG_256"/>
          <p:cNvPicPr/>
          <p:nvPr/>
        </p:nvPicPr>
        <p:blipFill>
          <a:blip r:embed="rId3"/>
          <a:stretch>
            <a:fillRect/>
          </a:stretch>
        </p:blipFill>
        <p:spPr>
          <a:xfrm>
            <a:off x="1154429" y="2890460"/>
            <a:ext cx="4919346" cy="36535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356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常见的图表类型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3295650" y="2526828"/>
            <a:ext cx="78136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lvl="0"/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直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方图：适于比较数据之间的多少。</a:t>
            </a:r>
          </a:p>
          <a:p>
            <a:pPr lvl="0"/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折线图：反映一组数据的变化趋势。</a:t>
            </a:r>
          </a:p>
          <a:p>
            <a:pPr lvl="0"/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条形图：显示各个项目之间的比较情况，和直方图有类似的作用。</a:t>
            </a:r>
          </a:p>
          <a:p>
            <a:pPr lvl="0"/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散点图：显示若干数据系列中各数值之间的关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系。</a:t>
            </a:r>
            <a:endParaRPr lang="zh-CN" altLang="zh-CN" sz="2800" dirty="0">
              <a:latin typeface="黑体" pitchFamily="49" charset="-122"/>
              <a:ea typeface="黑体" pitchFamily="49" charset="-122"/>
            </a:endParaRPr>
          </a:p>
          <a:p>
            <a:pPr lvl="0"/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箱形图：识别异常值方面有一定的优越性。</a:t>
            </a:r>
          </a:p>
        </p:txBody>
      </p:sp>
      <p:sp>
        <p:nvSpPr>
          <p:cNvPr id="10" name="矩形 9"/>
          <p:cNvSpPr/>
          <p:nvPr/>
        </p:nvSpPr>
        <p:spPr>
          <a:xfrm>
            <a:off x="2782888" y="2073462"/>
            <a:ext cx="8466137" cy="3584388"/>
          </a:xfrm>
          <a:prstGeom prst="rect">
            <a:avLst/>
          </a:prstGeom>
          <a:noFill/>
          <a:ln w="19050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1" name="图片 5" descr="t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9">
            <a:off x="693738" y="3259699"/>
            <a:ext cx="235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9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数据可视化的工具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320800"/>
            <a:ext cx="109093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我们来认识一些基于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Python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语言的可视化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库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2063750" y="3472518"/>
            <a:ext cx="2039938" cy="523220"/>
          </a:xfrm>
          <a:prstGeom prst="rect">
            <a:avLst/>
          </a:prstGeom>
          <a:solidFill>
            <a:srgbClr val="135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Matplotlib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折角形 7"/>
          <p:cNvSpPr/>
          <p:nvPr/>
        </p:nvSpPr>
        <p:spPr>
          <a:xfrm>
            <a:off x="2063750" y="3994806"/>
            <a:ext cx="2039938" cy="1512887"/>
          </a:xfrm>
          <a:prstGeom prst="foldedCorner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Python 2D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绘图库</a:t>
            </a:r>
            <a:endParaRPr lang="zh-CN" altLang="en-US" sz="36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5184331" y="3473450"/>
            <a:ext cx="2039938" cy="523220"/>
          </a:xfrm>
          <a:prstGeom prst="rect">
            <a:avLst/>
          </a:prstGeom>
          <a:solidFill>
            <a:srgbClr val="135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Seaborn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折角形 9"/>
          <p:cNvSpPr/>
          <p:nvPr/>
        </p:nvSpPr>
        <p:spPr>
          <a:xfrm>
            <a:off x="5184331" y="3995738"/>
            <a:ext cx="2039938" cy="1512887"/>
          </a:xfrm>
          <a:prstGeom prst="foldedCorner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专攻于统计可视化</a:t>
            </a:r>
            <a:endParaRPr lang="zh-CN" altLang="en-US" sz="36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8270431" y="3473450"/>
            <a:ext cx="2039938" cy="523220"/>
          </a:xfrm>
          <a:prstGeom prst="rect">
            <a:avLst/>
          </a:prstGeom>
          <a:solidFill>
            <a:srgbClr val="135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Bokeh 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折角形 11"/>
          <p:cNvSpPr/>
          <p:nvPr/>
        </p:nvSpPr>
        <p:spPr>
          <a:xfrm>
            <a:off x="8270431" y="3995738"/>
            <a:ext cx="2039938" cy="1512887"/>
          </a:xfrm>
          <a:prstGeom prst="foldedCorner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交互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式绘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图库</a:t>
            </a:r>
            <a:endParaRPr lang="zh-CN" altLang="en-US" sz="3600" b="1" noProof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126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49" y="2304256"/>
            <a:ext cx="5445125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3940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数据可视化概述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2413000"/>
            <a:ext cx="5622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Matplotlib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—绘制图表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5622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Seaborn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—绘制统计图形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922375"/>
            <a:ext cx="5502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Bokeh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—交互式可视化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库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85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6222298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figure()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函数创建画布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50" y="1320800"/>
            <a:ext cx="11074400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要想使用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Matplotlib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绘制图表，需要先导入绘制图表的模块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pyplot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，该模块提供了一种类似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MATLAB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的绘图方式，主要用于绘制简单或复杂的图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形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5"/>
          <p:cNvSpPr>
            <a:spLocks noChangeArrowheads="1"/>
          </p:cNvSpPr>
          <p:nvPr/>
        </p:nvSpPr>
        <p:spPr bwMode="auto">
          <a:xfrm>
            <a:off x="3719512" y="4716464"/>
            <a:ext cx="5224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楷体" pitchFamily="49" charset="-122"/>
              </a:rPr>
              <a:t>import matplotlib.pyplot as plt</a:t>
            </a:r>
            <a:endParaRPr lang="zh-CN" altLang="zh-CN" sz="32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51187" y="4551364"/>
            <a:ext cx="6192838" cy="9144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6222298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figure()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函数创建画布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50" y="1320800"/>
            <a:ext cx="11074400" cy="150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另外，如果要在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Jupyter Notebook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中绘图，则需要增加如下魔术命令：</a:t>
            </a:r>
          </a:p>
        </p:txBody>
      </p:sp>
      <p:sp>
        <p:nvSpPr>
          <p:cNvPr id="34" name="矩形 5"/>
          <p:cNvSpPr>
            <a:spLocks noChangeArrowheads="1"/>
          </p:cNvSpPr>
          <p:nvPr/>
        </p:nvSpPr>
        <p:spPr bwMode="auto">
          <a:xfrm>
            <a:off x="4635501" y="3302001"/>
            <a:ext cx="333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楷体" pitchFamily="49" charset="-122"/>
              </a:rPr>
              <a:t>%matplotlib inline</a:t>
            </a:r>
            <a:endParaRPr lang="zh-CN" altLang="zh-CN" sz="32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51187" y="3136901"/>
            <a:ext cx="6192838" cy="9144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1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9"/>
          <p:cNvGrpSpPr>
            <a:grpSpLocks/>
          </p:cNvGrpSpPr>
          <p:nvPr/>
        </p:nvGrpSpPr>
        <p:grpSpPr bwMode="auto">
          <a:xfrm>
            <a:off x="3246438" y="1743075"/>
            <a:ext cx="5407025" cy="3732213"/>
            <a:chOff x="1809684" y="1771915"/>
            <a:chExt cx="5633372" cy="3890359"/>
          </a:xfrm>
        </p:grpSpPr>
        <p:sp>
          <p:nvSpPr>
            <p:cNvPr id="7170" name="弧形 80"/>
            <p:cNvSpPr>
              <a:spLocks noChangeArrowheads="1"/>
            </p:cNvSpPr>
            <p:nvPr/>
          </p:nvSpPr>
          <p:spPr bwMode="auto">
            <a:xfrm rot="5400000">
              <a:off x="3976666" y="3085277"/>
              <a:ext cx="1313885" cy="1314895"/>
            </a:xfrm>
            <a:custGeom>
              <a:avLst/>
              <a:gdLst>
                <a:gd name="T0" fmla="*/ 660347 w 1313885"/>
                <a:gd name="T1" fmla="*/ 1314886 h 1314895"/>
                <a:gd name="T2" fmla="*/ 50918 w 1313885"/>
                <a:gd name="T3" fmla="*/ 911233 h 1314895"/>
                <a:gd name="T4" fmla="*/ 191035 w 1313885"/>
                <a:gd name="T5" fmla="*/ 193946 h 1314895"/>
                <a:gd name="T6" fmla="*/ 907723 w 1313885"/>
                <a:gd name="T7" fmla="*/ 49788 h 1314895"/>
                <a:gd name="T8" fmla="*/ 1313886 w 1313885"/>
                <a:gd name="T9" fmla="*/ 657448 h 1314895"/>
                <a:gd name="T10" fmla="*/ 656943 w 1313885"/>
                <a:gd name="T11" fmla="*/ 657448 h 1314895"/>
                <a:gd name="T12" fmla="*/ 660347 w 1313885"/>
                <a:gd name="T13" fmla="*/ 1314886 h 1314895"/>
                <a:gd name="T14" fmla="*/ 660347 w 1313885"/>
                <a:gd name="T15" fmla="*/ 1314886 h 1314895"/>
                <a:gd name="T16" fmla="*/ 50918 w 1313885"/>
                <a:gd name="T17" fmla="*/ 911233 h 1314895"/>
                <a:gd name="T18" fmla="*/ 191035 w 1313885"/>
                <a:gd name="T19" fmla="*/ 193946 h 1314895"/>
                <a:gd name="T20" fmla="*/ 907723 w 1313885"/>
                <a:gd name="T21" fmla="*/ 49788 h 1314895"/>
                <a:gd name="T22" fmla="*/ 1313886 w 1313885"/>
                <a:gd name="T23" fmla="*/ 657448 h 1314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3885" h="1314895" stroke="0">
                  <a:moveTo>
                    <a:pt x="660347" y="1314886"/>
                  </a:moveTo>
                  <a:cubicBezTo>
                    <a:pt x="394266" y="1316266"/>
                    <a:pt x="153631" y="1156882"/>
                    <a:pt x="50918" y="911233"/>
                  </a:cubicBezTo>
                  <a:cubicBezTo>
                    <a:pt x="-51709" y="665790"/>
                    <a:pt x="3602" y="382641"/>
                    <a:pt x="191035" y="193946"/>
                  </a:cubicBezTo>
                  <a:cubicBezTo>
                    <a:pt x="378689" y="5028"/>
                    <a:pt x="661705" y="-51899"/>
                    <a:pt x="907723" y="49788"/>
                  </a:cubicBezTo>
                  <a:cubicBezTo>
                    <a:pt x="1153536" y="151390"/>
                    <a:pt x="1313886" y="391290"/>
                    <a:pt x="1313886" y="657448"/>
                  </a:cubicBezTo>
                  <a:lnTo>
                    <a:pt x="656943" y="657448"/>
                  </a:lnTo>
                  <a:cubicBezTo>
                    <a:pt x="658078" y="876594"/>
                    <a:pt x="659212" y="1095740"/>
                    <a:pt x="660347" y="1314886"/>
                  </a:cubicBezTo>
                  <a:close/>
                </a:path>
                <a:path w="1313885" h="1314895" fill="none">
                  <a:moveTo>
                    <a:pt x="660347" y="1314886"/>
                  </a:moveTo>
                  <a:cubicBezTo>
                    <a:pt x="394266" y="1316266"/>
                    <a:pt x="153631" y="1156882"/>
                    <a:pt x="50918" y="911233"/>
                  </a:cubicBezTo>
                  <a:cubicBezTo>
                    <a:pt x="-51709" y="665790"/>
                    <a:pt x="3602" y="382641"/>
                    <a:pt x="191035" y="193946"/>
                  </a:cubicBezTo>
                  <a:cubicBezTo>
                    <a:pt x="378689" y="5028"/>
                    <a:pt x="661705" y="-51899"/>
                    <a:pt x="907723" y="49788"/>
                  </a:cubicBezTo>
                  <a:cubicBezTo>
                    <a:pt x="1153536" y="151390"/>
                    <a:pt x="1313886" y="391290"/>
                    <a:pt x="1313886" y="657448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" name="弧形 81"/>
            <p:cNvSpPr>
              <a:spLocks noChangeArrowheads="1"/>
            </p:cNvSpPr>
            <p:nvPr/>
          </p:nvSpPr>
          <p:spPr bwMode="auto">
            <a:xfrm>
              <a:off x="4091957" y="3203290"/>
              <a:ext cx="1083341" cy="1083872"/>
            </a:xfrm>
            <a:custGeom>
              <a:avLst/>
              <a:gdLst>
                <a:gd name="T0" fmla="*/ 31 w 1083341"/>
                <a:gd name="T1" fmla="*/ 547729 h 1083872"/>
                <a:gd name="T2" fmla="*/ 267398 w 1083341"/>
                <a:gd name="T3" fmla="*/ 74608 h 1083872"/>
                <a:gd name="T4" fmla="*/ 810932 w 1083341"/>
                <a:gd name="T5" fmla="*/ 71700 h 1083872"/>
                <a:gd name="T6" fmla="*/ 1083342 w 1083341"/>
                <a:gd name="T7" fmla="*/ 541937 h 1083872"/>
                <a:gd name="T8" fmla="*/ 541671 w 1083341"/>
                <a:gd name="T9" fmla="*/ 541936 h 1083872"/>
                <a:gd name="T10" fmla="*/ 31 w 1083341"/>
                <a:gd name="T11" fmla="*/ 547729 h 1083872"/>
                <a:gd name="T12" fmla="*/ 31 w 1083341"/>
                <a:gd name="T13" fmla="*/ 547729 h 1083872"/>
                <a:gd name="T14" fmla="*/ 267398 w 1083341"/>
                <a:gd name="T15" fmla="*/ 74608 h 1083872"/>
                <a:gd name="T16" fmla="*/ 810932 w 1083341"/>
                <a:gd name="T17" fmla="*/ 71700 h 1083872"/>
                <a:gd name="T18" fmla="*/ 1083342 w 1083341"/>
                <a:gd name="T19" fmla="*/ 541937 h 1083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3341" h="1083872" stroke="0">
                  <a:moveTo>
                    <a:pt x="31" y="547729"/>
                  </a:moveTo>
                  <a:cubicBezTo>
                    <a:pt x="-2044" y="353477"/>
                    <a:pt x="99961" y="172973"/>
                    <a:pt x="267398" y="74608"/>
                  </a:cubicBezTo>
                  <a:cubicBezTo>
                    <a:pt x="434942" y="-23819"/>
                    <a:pt x="642344" y="-24929"/>
                    <a:pt x="810932" y="71700"/>
                  </a:cubicBezTo>
                  <a:cubicBezTo>
                    <a:pt x="979412" y="168267"/>
                    <a:pt x="1083342" y="347672"/>
                    <a:pt x="1083342" y="541937"/>
                  </a:cubicBezTo>
                  <a:lnTo>
                    <a:pt x="541671" y="541936"/>
                  </a:lnTo>
                  <a:lnTo>
                    <a:pt x="31" y="547729"/>
                  </a:lnTo>
                  <a:close/>
                </a:path>
                <a:path w="1083341" h="1083872" fill="none">
                  <a:moveTo>
                    <a:pt x="31" y="547729"/>
                  </a:moveTo>
                  <a:cubicBezTo>
                    <a:pt x="-2044" y="353477"/>
                    <a:pt x="99961" y="172973"/>
                    <a:pt x="267398" y="74608"/>
                  </a:cubicBezTo>
                  <a:cubicBezTo>
                    <a:pt x="434942" y="-23819"/>
                    <a:pt x="642344" y="-24929"/>
                    <a:pt x="810932" y="71700"/>
                  </a:cubicBezTo>
                  <a:cubicBezTo>
                    <a:pt x="979412" y="168267"/>
                    <a:pt x="1083342" y="347672"/>
                    <a:pt x="1083342" y="541937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2" name="弧形 82"/>
            <p:cNvSpPr>
              <a:spLocks noChangeArrowheads="1"/>
            </p:cNvSpPr>
            <p:nvPr/>
          </p:nvSpPr>
          <p:spPr bwMode="auto">
            <a:xfrm rot="-5400000">
              <a:off x="4171955" y="3346629"/>
              <a:ext cx="898538" cy="823670"/>
            </a:xfrm>
            <a:custGeom>
              <a:avLst/>
              <a:gdLst>
                <a:gd name="T0" fmla="*/ 455476 w 898538"/>
                <a:gd name="T1" fmla="*/ 39 h 823670"/>
                <a:gd name="T2" fmla="*/ 898538 w 898538"/>
                <a:gd name="T3" fmla="*/ 411835 h 823670"/>
                <a:gd name="T4" fmla="*/ 449269 w 898538"/>
                <a:gd name="T5" fmla="*/ 411835 h 823670"/>
                <a:gd name="T6" fmla="*/ 455476 w 898538"/>
                <a:gd name="T7" fmla="*/ 39 h 823670"/>
                <a:gd name="T8" fmla="*/ 455476 w 898538"/>
                <a:gd name="T9" fmla="*/ 39 h 823670"/>
                <a:gd name="T10" fmla="*/ 898538 w 898538"/>
                <a:gd name="T11" fmla="*/ 411835 h 82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8538" h="823670" stroke="0">
                  <a:moveTo>
                    <a:pt x="455476" y="39"/>
                  </a:moveTo>
                  <a:cubicBezTo>
                    <a:pt x="701156" y="3151"/>
                    <a:pt x="898538" y="186603"/>
                    <a:pt x="898538" y="411835"/>
                  </a:cubicBezTo>
                  <a:lnTo>
                    <a:pt x="449269" y="411835"/>
                  </a:lnTo>
                  <a:lnTo>
                    <a:pt x="455476" y="39"/>
                  </a:lnTo>
                  <a:close/>
                </a:path>
                <a:path w="898538" h="823670" fill="none">
                  <a:moveTo>
                    <a:pt x="455476" y="39"/>
                  </a:moveTo>
                  <a:cubicBezTo>
                    <a:pt x="701156" y="3151"/>
                    <a:pt x="898538" y="186603"/>
                    <a:pt x="898538" y="411835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173" name="组合 3"/>
            <p:cNvGrpSpPr>
              <a:grpSpLocks/>
            </p:cNvGrpSpPr>
            <p:nvPr/>
          </p:nvGrpSpPr>
          <p:grpSpPr bwMode="auto">
            <a:xfrm>
              <a:off x="1809684" y="1771915"/>
              <a:ext cx="5633372" cy="3890359"/>
              <a:chOff x="1809685" y="1771917"/>
              <a:chExt cx="5633374" cy="3890364"/>
            </a:xfrm>
          </p:grpSpPr>
          <p:graphicFrame>
            <p:nvGraphicFramePr>
              <p:cNvPr id="7174" name="图表 2"/>
              <p:cNvGraphicFramePr>
                <a:graphicFrameLocks/>
              </p:cNvGraphicFramePr>
              <p:nvPr/>
            </p:nvGraphicFramePr>
            <p:xfrm>
              <a:off x="1809685" y="1771917"/>
              <a:ext cx="5633374" cy="38903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76" r:id="rId4" imgW="5394240" imgH="3720960" progId="Excel.Sheet.8">
                      <p:embed/>
                    </p:oleObj>
                  </mc:Choice>
                  <mc:Fallback>
                    <p:oleObj r:id="rId4" imgW="5394240" imgH="3720960" progId="Excel.Sheet.8">
                      <p:embed/>
                      <p:pic>
                        <p:nvPicPr>
                          <p:cNvPr id="0" name="图表 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9685" y="1771917"/>
                            <a:ext cx="5633374" cy="38903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Box 88"/>
              <p:cNvSpPr txBox="1"/>
              <p:nvPr/>
            </p:nvSpPr>
            <p:spPr>
              <a:xfrm rot="18892830">
                <a:off x="3398053" y="2555554"/>
                <a:ext cx="1040850" cy="4167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zh-CN" sz="2000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了解</a:t>
                </a:r>
              </a:p>
            </p:txBody>
          </p:sp>
          <p:sp>
            <p:nvSpPr>
              <p:cNvPr id="11" name="TextBox 43"/>
              <p:cNvSpPr txBox="1"/>
              <p:nvPr/>
            </p:nvSpPr>
            <p:spPr>
              <a:xfrm rot="3026289">
                <a:off x="3312874" y="4518938"/>
                <a:ext cx="1042505" cy="4167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2000" b="1" spc="3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熟悉</a:t>
                </a:r>
                <a:endPara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" name="TextBox 84"/>
            <p:cNvSpPr txBox="1"/>
            <p:nvPr/>
          </p:nvSpPr>
          <p:spPr>
            <a:xfrm rot="3181581" flipH="1">
              <a:off x="5144630" y="2810380"/>
              <a:ext cx="1040849" cy="4002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掌握</a:t>
              </a:r>
            </a:p>
          </p:txBody>
        </p:sp>
        <p:sp>
          <p:nvSpPr>
            <p:cNvPr id="8" name="TextBox 86"/>
            <p:cNvSpPr txBox="1"/>
            <p:nvPr/>
          </p:nvSpPr>
          <p:spPr>
            <a:xfrm rot="8102442" flipH="1" flipV="1">
              <a:off x="5094439" y="4217631"/>
              <a:ext cx="1040337" cy="417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spc="3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熟悉</a:t>
              </a:r>
              <a:endPara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标题 1"/>
          <p:cNvSpPr>
            <a:spLocks noChangeArrowheads="1"/>
          </p:cNvSpPr>
          <p:nvPr/>
        </p:nvSpPr>
        <p:spPr bwMode="auto">
          <a:xfrm>
            <a:off x="2330725" y="265724"/>
            <a:ext cx="5148262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</a:t>
            </a: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学习目标</a:t>
            </a:r>
          </a:p>
        </p:txBody>
      </p:sp>
      <p:grpSp>
        <p:nvGrpSpPr>
          <p:cNvPr id="13" name="组合 9"/>
          <p:cNvGrpSpPr>
            <a:grpSpLocks/>
          </p:cNvGrpSpPr>
          <p:nvPr/>
        </p:nvGrpSpPr>
        <p:grpSpPr bwMode="auto">
          <a:xfrm>
            <a:off x="1882775" y="1247311"/>
            <a:ext cx="3119438" cy="1356189"/>
            <a:chOff x="153988" y="1399822"/>
            <a:chExt cx="3118034" cy="1355948"/>
          </a:xfrm>
        </p:grpSpPr>
        <p:sp>
          <p:nvSpPr>
            <p:cNvPr id="7181" name="矩形 5"/>
            <p:cNvSpPr>
              <a:spLocks noChangeArrowheads="1"/>
            </p:cNvSpPr>
            <p:nvPr/>
          </p:nvSpPr>
          <p:spPr bwMode="auto">
            <a:xfrm>
              <a:off x="751249" y="1399822"/>
              <a:ext cx="2520773" cy="96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indent="-457200"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了解 </a:t>
              </a:r>
              <a:r>
                <a:rPr lang="zh-CN" altLang="en-US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什么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是数据可视化，</a:t>
              </a:r>
              <a:r>
                <a:rPr lang="en-US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Bokeh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库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182" name="组合 16"/>
            <p:cNvGrpSpPr>
              <a:grpSpLocks/>
            </p:cNvGrpSpPr>
            <p:nvPr/>
          </p:nvGrpSpPr>
          <p:grpSpPr bwMode="auto">
            <a:xfrm>
              <a:off x="466536" y="2103548"/>
              <a:ext cx="2179369" cy="652222"/>
              <a:chOff x="860198" y="2352244"/>
              <a:chExt cx="2178276" cy="652213"/>
            </a:xfrm>
          </p:grpSpPr>
          <p:cxnSp>
            <p:nvCxnSpPr>
              <p:cNvPr id="7183" name="直接连接符 7"/>
              <p:cNvCxnSpPr>
                <a:cxnSpLocks noChangeShapeType="1"/>
              </p:cNvCxnSpPr>
              <p:nvPr/>
            </p:nvCxnSpPr>
            <p:spPr bwMode="auto">
              <a:xfrm>
                <a:off x="860311" y="2351794"/>
                <a:ext cx="372783" cy="652663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4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23576" y="3004457"/>
                <a:ext cx="1814742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185" name="组合 15"/>
            <p:cNvGrpSpPr>
              <a:grpSpLocks/>
            </p:cNvGrpSpPr>
            <p:nvPr/>
          </p:nvGrpSpPr>
          <p:grpSpPr bwMode="auto"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7186" name="椭圆 16"/>
              <p:cNvSpPr>
                <a:spLocks noChangeArrowheads="1"/>
              </p:cNvSpPr>
              <p:nvPr/>
            </p:nvSpPr>
            <p:spPr bwMode="auto">
              <a:xfrm>
                <a:off x="1232465" y="3558160"/>
                <a:ext cx="474308" cy="474808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187" name="TextBox 52"/>
              <p:cNvSpPr txBox="1">
                <a:spLocks noChangeArrowheads="1"/>
              </p:cNvSpPr>
              <p:nvPr/>
            </p:nvSpPr>
            <p:spPr bwMode="auto">
              <a:xfrm>
                <a:off x="1287986" y="3529576"/>
                <a:ext cx="334712" cy="52244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1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" name="组合 63"/>
          <p:cNvGrpSpPr>
            <a:grpSpLocks/>
          </p:cNvGrpSpPr>
          <p:nvPr/>
        </p:nvGrpSpPr>
        <p:grpSpPr bwMode="auto">
          <a:xfrm>
            <a:off x="6711950" y="1295297"/>
            <a:ext cx="3281363" cy="1316140"/>
            <a:chOff x="5414469" y="1897294"/>
            <a:chExt cx="3281856" cy="1312631"/>
          </a:xfrm>
        </p:grpSpPr>
        <p:grpSp>
          <p:nvGrpSpPr>
            <p:cNvPr id="7189" name="组合 32"/>
            <p:cNvGrpSpPr>
              <a:grpSpLocks/>
            </p:cNvGrpSpPr>
            <p:nvPr/>
          </p:nvGrpSpPr>
          <p:grpSpPr bwMode="auto">
            <a:xfrm flipH="1">
              <a:off x="6253163" y="2557463"/>
              <a:ext cx="2178050" cy="652462"/>
              <a:chOff x="860198" y="2352244"/>
              <a:chExt cx="2178276" cy="652213"/>
            </a:xfrm>
          </p:grpSpPr>
          <p:cxnSp>
            <p:nvCxnSpPr>
              <p:cNvPr id="7190" name="直接连接符 33"/>
              <p:cNvCxnSpPr>
                <a:cxnSpLocks noChangeShapeType="1"/>
              </p:cNvCxnSpPr>
              <p:nvPr/>
            </p:nvCxnSpPr>
            <p:spPr bwMode="auto">
              <a:xfrm>
                <a:off x="860264" y="2352817"/>
                <a:ext cx="371605" cy="65164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1" name="直接连接符 34"/>
              <p:cNvCxnSpPr>
                <a:cxnSpLocks noChangeShapeType="1"/>
              </p:cNvCxnSpPr>
              <p:nvPr/>
            </p:nvCxnSpPr>
            <p:spPr bwMode="auto">
              <a:xfrm>
                <a:off x="1222341" y="3004457"/>
                <a:ext cx="1816736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192" name="组合 35"/>
            <p:cNvGrpSpPr>
              <a:grpSpLocks/>
            </p:cNvGrpSpPr>
            <p:nvPr/>
          </p:nvGrpSpPr>
          <p:grpSpPr bwMode="auto">
            <a:xfrm>
              <a:off x="8223250" y="2109791"/>
              <a:ext cx="473075" cy="522287"/>
              <a:chOff x="1232465" y="3530023"/>
              <a:chExt cx="474415" cy="522742"/>
            </a:xfrm>
          </p:grpSpPr>
          <p:sp>
            <p:nvSpPr>
              <p:cNvPr id="7193" name="椭圆 24"/>
              <p:cNvSpPr>
                <a:spLocks noChangeArrowheads="1"/>
              </p:cNvSpPr>
              <p:nvPr/>
            </p:nvSpPr>
            <p:spPr bwMode="auto">
              <a:xfrm>
                <a:off x="1232348" y="3558995"/>
                <a:ext cx="474532" cy="475089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194" name="TextBox 68"/>
              <p:cNvSpPr txBox="1">
                <a:spLocks noChangeArrowheads="1"/>
              </p:cNvSpPr>
              <p:nvPr/>
            </p:nvSpPr>
            <p:spPr bwMode="auto">
              <a:xfrm>
                <a:off x="1300820" y="3530490"/>
                <a:ext cx="335995" cy="52259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195" name="矩形 46"/>
            <p:cNvSpPr>
              <a:spLocks noChangeArrowheads="1"/>
            </p:cNvSpPr>
            <p:nvPr/>
          </p:nvSpPr>
          <p:spPr bwMode="auto">
            <a:xfrm>
              <a:off x="5414469" y="1897294"/>
              <a:ext cx="2774364" cy="958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algn="r"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掌握 </a:t>
              </a:r>
              <a:r>
                <a:rPr lang="en-US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Matplotlib</a:t>
              </a:r>
              <a:r>
                <a:rPr lang="zh-CN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库的基本使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用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71"/>
          <p:cNvGrpSpPr>
            <a:grpSpLocks/>
          </p:cNvGrpSpPr>
          <p:nvPr/>
        </p:nvGrpSpPr>
        <p:grpSpPr bwMode="auto">
          <a:xfrm>
            <a:off x="6711950" y="4905378"/>
            <a:ext cx="3651250" cy="1321850"/>
            <a:chOff x="5045973" y="4225925"/>
            <a:chExt cx="3650352" cy="1324216"/>
          </a:xfrm>
        </p:grpSpPr>
        <p:sp>
          <p:nvSpPr>
            <p:cNvPr id="7197" name="矩形 51"/>
            <p:cNvSpPr>
              <a:spLocks noChangeArrowheads="1"/>
            </p:cNvSpPr>
            <p:nvPr/>
          </p:nvSpPr>
          <p:spPr bwMode="auto">
            <a:xfrm>
              <a:off x="5045973" y="4587131"/>
              <a:ext cx="3052699" cy="96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algn="r">
                <a:lnSpc>
                  <a:spcPts val="3600"/>
                </a:lnSpc>
              </a:pP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熟悉 </a:t>
              </a:r>
              <a:r>
                <a:rPr lang="en-US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Seaborn</a:t>
              </a:r>
              <a:r>
                <a:rPr lang="zh-CN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库的基本使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用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198" name="组合 38"/>
            <p:cNvGrpSpPr>
              <a:grpSpLocks/>
            </p:cNvGrpSpPr>
            <p:nvPr/>
          </p:nvGrpSpPr>
          <p:grpSpPr bwMode="auto">
            <a:xfrm rot="10800000">
              <a:off x="5685823" y="4225925"/>
              <a:ext cx="2745390" cy="652463"/>
              <a:chOff x="860198" y="2352244"/>
              <a:chExt cx="2745675" cy="652213"/>
            </a:xfrm>
          </p:grpSpPr>
          <p:cxnSp>
            <p:nvCxnSpPr>
              <p:cNvPr id="7199" name="直接连接符 39"/>
              <p:cNvCxnSpPr>
                <a:cxnSpLocks noChangeShapeType="1"/>
              </p:cNvCxnSpPr>
              <p:nvPr/>
            </p:nvCxnSpPr>
            <p:spPr bwMode="auto">
              <a:xfrm>
                <a:off x="882356" y="2364019"/>
                <a:ext cx="373012" cy="651561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00" name="直接连接符 40"/>
              <p:cNvCxnSpPr>
                <a:cxnSpLocks noChangeShapeType="1"/>
              </p:cNvCxnSpPr>
              <p:nvPr/>
            </p:nvCxnSpPr>
            <p:spPr bwMode="auto">
              <a:xfrm rot="10800000" flipH="1">
                <a:off x="1245844" y="3015581"/>
                <a:ext cx="2382512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01" name="组合 41"/>
            <p:cNvGrpSpPr>
              <a:grpSpLocks/>
            </p:cNvGrpSpPr>
            <p:nvPr/>
          </p:nvGrpSpPr>
          <p:grpSpPr bwMode="auto">
            <a:xfrm flipH="1">
              <a:off x="8223250" y="4806950"/>
              <a:ext cx="473075" cy="523875"/>
              <a:chOff x="1232465" y="3533629"/>
              <a:chExt cx="474415" cy="523220"/>
            </a:xfrm>
          </p:grpSpPr>
          <p:sp>
            <p:nvSpPr>
              <p:cNvPr id="7202" name="椭圆 32"/>
              <p:cNvSpPr>
                <a:spLocks noChangeArrowheads="1"/>
              </p:cNvSpPr>
              <p:nvPr/>
            </p:nvSpPr>
            <p:spPr bwMode="auto">
              <a:xfrm>
                <a:off x="1232465" y="3558282"/>
                <a:ext cx="474301" cy="474750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203" name="TextBox 76"/>
              <p:cNvSpPr txBox="1">
                <a:spLocks noChangeArrowheads="1"/>
              </p:cNvSpPr>
              <p:nvPr/>
            </p:nvSpPr>
            <p:spPr bwMode="auto">
              <a:xfrm>
                <a:off x="1305679" y="3532877"/>
                <a:ext cx="335830" cy="52397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3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7" name="组合 10"/>
          <p:cNvGrpSpPr>
            <a:grpSpLocks/>
          </p:cNvGrpSpPr>
          <p:nvPr/>
        </p:nvGrpSpPr>
        <p:grpSpPr bwMode="auto">
          <a:xfrm>
            <a:off x="1630363" y="4857750"/>
            <a:ext cx="3371850" cy="1312863"/>
            <a:chOff x="218911" y="4857376"/>
            <a:chExt cx="3372941" cy="1311805"/>
          </a:xfrm>
        </p:grpSpPr>
        <p:grpSp>
          <p:nvGrpSpPr>
            <p:cNvPr id="7205" name="组合 16"/>
            <p:cNvGrpSpPr>
              <a:grpSpLocks/>
            </p:cNvGrpSpPr>
            <p:nvPr/>
          </p:nvGrpSpPr>
          <p:grpSpPr bwMode="auto">
            <a:xfrm flipV="1">
              <a:off x="445925" y="4857376"/>
              <a:ext cx="2538576" cy="868892"/>
              <a:chOff x="860198" y="2352244"/>
              <a:chExt cx="2178276" cy="652213"/>
            </a:xfrm>
          </p:grpSpPr>
          <p:cxnSp>
            <p:nvCxnSpPr>
              <p:cNvPr id="7206" name="直接连接符 7"/>
              <p:cNvCxnSpPr>
                <a:cxnSpLocks noChangeShapeType="1"/>
              </p:cNvCxnSpPr>
              <p:nvPr/>
            </p:nvCxnSpPr>
            <p:spPr bwMode="auto">
              <a:xfrm>
                <a:off x="860243" y="2351976"/>
                <a:ext cx="371966" cy="652481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07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22671" y="3004457"/>
                <a:ext cx="1816230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08" name="组合 41"/>
            <p:cNvGrpSpPr>
              <a:grpSpLocks/>
            </p:cNvGrpSpPr>
            <p:nvPr/>
          </p:nvGrpSpPr>
          <p:grpSpPr bwMode="auto">
            <a:xfrm flipH="1">
              <a:off x="218911" y="5645306"/>
              <a:ext cx="473075" cy="523875"/>
              <a:chOff x="4095245" y="3533376"/>
              <a:chExt cx="474273" cy="523117"/>
            </a:xfrm>
          </p:grpSpPr>
          <p:sp>
            <p:nvSpPr>
              <p:cNvPr id="7209" name="椭圆 40"/>
              <p:cNvSpPr>
                <a:spLocks noChangeArrowheads="1"/>
              </p:cNvSpPr>
              <p:nvPr/>
            </p:nvSpPr>
            <p:spPr bwMode="auto">
              <a:xfrm>
                <a:off x="4095132" y="3559141"/>
                <a:ext cx="474386" cy="473593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210" name="TextBox 50"/>
              <p:cNvSpPr txBox="1">
                <a:spLocks noChangeArrowheads="1"/>
              </p:cNvSpPr>
              <p:nvPr/>
            </p:nvSpPr>
            <p:spPr bwMode="auto">
              <a:xfrm>
                <a:off x="4184278" y="3533798"/>
                <a:ext cx="335891" cy="5226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4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11" name="矩形 7"/>
            <p:cNvSpPr>
              <a:spLocks noChangeArrowheads="1"/>
            </p:cNvSpPr>
            <p:nvPr/>
          </p:nvSpPr>
          <p:spPr bwMode="auto">
            <a:xfrm>
              <a:off x="958487" y="5592595"/>
              <a:ext cx="2633365" cy="55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熟悉 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常</a:t>
              </a:r>
              <a:r>
                <a:rPr lang="zh-CN" altLang="en-US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见的图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表</a:t>
              </a:r>
              <a:r>
                <a:rPr lang="zh-CN" altLang="en-US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类型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6222298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figure()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函数创建画布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49" y="1320800"/>
            <a:ext cx="116141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pyplot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模块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中默认有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一个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Figure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对象，该对象可以理解为一张空白的画布，用于容纳图表的各种组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件。</a:t>
            </a:r>
            <a:endParaRPr lang="zh-CN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0438" y="3257550"/>
            <a:ext cx="4857750" cy="297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315200" y="3457575"/>
            <a:ext cx="842963" cy="485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图例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86238" y="4171950"/>
            <a:ext cx="2871787" cy="1643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坐标轴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29581" y="467031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画布</a:t>
            </a:r>
            <a:endParaRPr lang="zh-CN" altLang="en-US" sz="2800" b="1" dirty="0"/>
          </a:p>
        </p:txBody>
      </p:sp>
      <p:cxnSp>
        <p:nvCxnSpPr>
          <p:cNvPr id="10" name="直接箭头连接符 9"/>
          <p:cNvCxnSpPr>
            <a:endCxn id="8" idx="1"/>
          </p:cNvCxnSpPr>
          <p:nvPr/>
        </p:nvCxnSpPr>
        <p:spPr>
          <a:xfrm>
            <a:off x="8358188" y="4931924"/>
            <a:ext cx="671393" cy="0"/>
          </a:xfrm>
          <a:prstGeom prst="straightConnector1">
            <a:avLst/>
          </a:prstGeom>
          <a:ln w="57150">
            <a:solidFill>
              <a:srgbClr val="1353A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1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6222298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figure()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函数创建画布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49" y="1320800"/>
            <a:ext cx="11023601" cy="7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例如，在默认的画布上绘制简单的图形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：</a:t>
            </a:r>
          </a:p>
        </p:txBody>
      </p:sp>
      <p:sp>
        <p:nvSpPr>
          <p:cNvPr id="34" name="矩形 5"/>
          <p:cNvSpPr>
            <a:spLocks noChangeArrowheads="1"/>
          </p:cNvSpPr>
          <p:nvPr/>
        </p:nvSpPr>
        <p:spPr bwMode="auto">
          <a:xfrm>
            <a:off x="1196577" y="3132935"/>
            <a:ext cx="415051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dirty="0">
                <a:latin typeface="Times New Roman" pitchFamily="18" charset="0"/>
                <a:ea typeface="楷体" pitchFamily="49" charset="-122"/>
              </a:rPr>
              <a:t>生成包含</a:t>
            </a:r>
            <a:r>
              <a:rPr lang="en-US" altLang="zh-CN" dirty="0">
                <a:latin typeface="Times New Roman" pitchFamily="18" charset="0"/>
                <a:ea typeface="楷体" pitchFamily="49" charset="-122"/>
              </a:rPr>
              <a:t>100~200</a:t>
            </a:r>
            <a:r>
              <a:rPr lang="zh-CN" altLang="zh-CN" dirty="0">
                <a:latin typeface="Times New Roman" pitchFamily="18" charset="0"/>
                <a:ea typeface="楷体" pitchFamily="49" charset="-122"/>
              </a:rPr>
              <a:t>的数组</a:t>
            </a:r>
            <a:endParaRPr lang="en-US" altLang="zh-CN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dirty="0">
                <a:latin typeface="Times New Roman" pitchFamily="18" charset="0"/>
                <a:ea typeface="楷体" pitchFamily="49" charset="-122"/>
              </a:rPr>
              <a:t>data_one = np.arange(100, 201)</a:t>
            </a:r>
          </a:p>
          <a:p>
            <a:r>
              <a:rPr lang="en-US" altLang="zh-CN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dirty="0">
                <a:latin typeface="Times New Roman" pitchFamily="18" charset="0"/>
                <a:ea typeface="楷体" pitchFamily="49" charset="-122"/>
              </a:rPr>
              <a:t>绘制</a:t>
            </a:r>
            <a:r>
              <a:rPr lang="en-US" altLang="zh-CN" dirty="0">
                <a:latin typeface="Times New Roman" pitchFamily="18" charset="0"/>
                <a:ea typeface="楷体" pitchFamily="49" charset="-122"/>
              </a:rPr>
              <a:t>data_one</a:t>
            </a:r>
            <a:r>
              <a:rPr lang="zh-CN" altLang="zh-CN" dirty="0">
                <a:latin typeface="Times New Roman" pitchFamily="18" charset="0"/>
                <a:ea typeface="楷体" pitchFamily="49" charset="-122"/>
              </a:rPr>
              <a:t>折线图</a:t>
            </a:r>
          </a:p>
          <a:p>
            <a:r>
              <a:rPr lang="en-US" altLang="zh-CN" dirty="0">
                <a:latin typeface="Times New Roman" pitchFamily="18" charset="0"/>
                <a:ea typeface="楷体" pitchFamily="49" charset="-122"/>
              </a:rPr>
              <a:t>plt.plot(data_one)</a:t>
            </a:r>
          </a:p>
          <a:p>
            <a:r>
              <a:rPr lang="en-US" altLang="zh-CN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dirty="0">
                <a:latin typeface="Times New Roman" pitchFamily="18" charset="0"/>
                <a:ea typeface="楷体" pitchFamily="49" charset="-122"/>
              </a:rPr>
              <a:t>在本机上显示图形</a:t>
            </a:r>
          </a:p>
          <a:p>
            <a:r>
              <a:rPr lang="en-US" altLang="zh-CN" dirty="0">
                <a:latin typeface="Times New Roman" pitchFamily="18" charset="0"/>
                <a:ea typeface="楷体" pitchFamily="49" charset="-122"/>
              </a:rPr>
              <a:t>plt.show()</a:t>
            </a:r>
            <a:endParaRPr lang="zh-CN" altLang="zh-CN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71525" y="2959863"/>
            <a:ext cx="5000625" cy="267574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6898003" y="2706245"/>
            <a:ext cx="4862737" cy="318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右箭头 2"/>
          <p:cNvSpPr/>
          <p:nvPr/>
        </p:nvSpPr>
        <p:spPr>
          <a:xfrm>
            <a:off x="6089648" y="4090564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4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6222298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figure()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函数创建画布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49" y="1320800"/>
            <a:ext cx="11023601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如果不希望在默认的画布上绘制图形，则可以调用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figure()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函数构建一张新的空白画布。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1325563" y="3238523"/>
            <a:ext cx="9540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matplotlib.pyplot.figure(num = None,figsize = None,dpi = None,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facecolor = None,edgecolor = None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, ...,**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kwargs)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6313" y="3073423"/>
            <a:ext cx="10080625" cy="128746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" name="文本框 99"/>
          <p:cNvSpPr txBox="1">
            <a:spLocks noChangeArrowheads="1"/>
          </p:cNvSpPr>
          <p:nvPr/>
        </p:nvSpPr>
        <p:spPr bwMode="auto">
          <a:xfrm>
            <a:off x="976313" y="4454524"/>
            <a:ext cx="75390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Wingdings" pitchFamily="2" charset="2"/>
              <a:buChar char=""/>
            </a:pPr>
            <a:r>
              <a:rPr lang="en-US" altLang="zh-CN" sz="3000" dirty="0" smtClean="0">
                <a:latin typeface="楷体" pitchFamily="49" charset="-122"/>
                <a:ea typeface="楷体" pitchFamily="49" charset="-122"/>
              </a:rPr>
              <a:t>    num   -- </a:t>
            </a:r>
            <a:r>
              <a:rPr lang="zh-CN" altLang="zh-CN" sz="30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示图形的编号或名</a:t>
            </a:r>
            <a:r>
              <a:rPr lang="zh-CN" altLang="zh-CN" sz="3000" dirty="0" smtClean="0">
                <a:latin typeface="楷体" pitchFamily="49" charset="-122"/>
                <a:ea typeface="楷体" pitchFamily="49" charset="-122"/>
              </a:rPr>
              <a:t>称。</a:t>
            </a:r>
            <a:endParaRPr lang="en-US" altLang="zh-CN" sz="3000" dirty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buFont typeface="Wingdings" pitchFamily="2" charset="2"/>
              <a:buChar char=""/>
            </a:pPr>
            <a:r>
              <a:rPr lang="en-US" altLang="zh-CN" sz="3000" dirty="0" smtClean="0">
                <a:latin typeface="楷体" pitchFamily="49" charset="-122"/>
                <a:ea typeface="楷体" pitchFamily="49" charset="-122"/>
              </a:rPr>
              <a:t>figsize</a:t>
            </a: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000" dirty="0" smtClean="0">
                <a:latin typeface="楷体" pitchFamily="49" charset="-122"/>
                <a:ea typeface="楷体" pitchFamily="49" charset="-122"/>
              </a:rPr>
              <a:t>  -- </a:t>
            </a:r>
            <a:r>
              <a:rPr lang="zh-CN" altLang="zh-CN" sz="3000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于设置画布的尺</a:t>
            </a:r>
            <a:r>
              <a:rPr lang="zh-CN" altLang="zh-CN" sz="3000" dirty="0" smtClean="0">
                <a:latin typeface="楷体" pitchFamily="49" charset="-122"/>
                <a:ea typeface="楷体" pitchFamily="49" charset="-122"/>
              </a:rPr>
              <a:t>寸。</a:t>
            </a:r>
            <a:endParaRPr lang="en-US" altLang="zh-CN" sz="3000" dirty="0">
              <a:latin typeface="楷体" pitchFamily="49" charset="-122"/>
              <a:ea typeface="楷体" pitchFamily="49" charset="-122"/>
            </a:endParaRPr>
          </a:p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3000" dirty="0" smtClean="0">
                <a:latin typeface="楷体" pitchFamily="49" charset="-122"/>
                <a:ea typeface="楷体" pitchFamily="49" charset="-122"/>
              </a:rPr>
              <a:t>facecolor</a:t>
            </a: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000" dirty="0" smtClean="0">
                <a:latin typeface="楷体" pitchFamily="49" charset="-122"/>
                <a:ea typeface="楷体" pitchFamily="49" charset="-122"/>
              </a:rPr>
              <a:t>-- </a:t>
            </a:r>
            <a:r>
              <a:rPr lang="zh-CN" altLang="zh-CN" sz="3000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于设置画板的背景颜色</a:t>
            </a:r>
            <a:r>
              <a:rPr lang="zh-CN" altLang="zh-CN" sz="30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000" dirty="0" smtClean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buFont typeface="Wingdings" pitchFamily="2" charset="2"/>
              <a:buChar char=""/>
            </a:pPr>
            <a:r>
              <a:rPr lang="en-US" altLang="zh-CN" sz="3000" dirty="0" smtClean="0">
                <a:latin typeface="楷体" pitchFamily="49" charset="-122"/>
                <a:ea typeface="楷体" pitchFamily="49" charset="-122"/>
              </a:rPr>
              <a:t>edgecolor</a:t>
            </a: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000" dirty="0" smtClean="0">
                <a:latin typeface="楷体" pitchFamily="49" charset="-122"/>
                <a:ea typeface="楷体" pitchFamily="49" charset="-122"/>
              </a:rPr>
              <a:t>-- </a:t>
            </a:r>
            <a:r>
              <a:rPr lang="zh-CN" altLang="zh-CN" sz="3000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于显示边框颜色。</a:t>
            </a:r>
          </a:p>
        </p:txBody>
      </p:sp>
    </p:spTree>
    <p:extLst>
      <p:ext uri="{BB962C8B-B14F-4D97-AF65-F5344CB8AC3E}">
        <p14:creationId xmlns:p14="http://schemas.microsoft.com/office/powerpoint/2010/main" val="22897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6222298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figure()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函数创建画布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49" y="1320800"/>
            <a:ext cx="11023601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调用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figure()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函数创建新的空白画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布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3964781" y="2825508"/>
            <a:ext cx="4103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楷体" pitchFamily="49" charset="-122"/>
              </a:rPr>
              <a:t>figure_obj = plt.figure()</a:t>
            </a:r>
            <a:endParaRPr lang="zh-CN" altLang="zh-CN" sz="32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57438" y="2474165"/>
            <a:ext cx="7343775" cy="128746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6815137" y="3971925"/>
            <a:ext cx="4672013" cy="927376"/>
          </a:xfrm>
          <a:prstGeom prst="wedgeRoundRectCallout">
            <a:avLst>
              <a:gd name="adj1" fmla="val -36187"/>
              <a:gd name="adj2" fmla="val -10462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&lt;matplotlib.figure.Figure at 0x57e7630&gt;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73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6222298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figure()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函数创建画布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49" y="1320800"/>
            <a:ext cx="11023601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还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可以在创建画布时为其添加背景颜色，即设置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facecolor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参数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1196577" y="3555818"/>
            <a:ext cx="415051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ea typeface="楷体" pitchFamily="49" charset="-122"/>
              </a:rPr>
              <a:t>data_two = np.arange(200, 301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</a:rPr>
              <a:t>)</a:t>
            </a:r>
          </a:p>
          <a:p>
            <a:r>
              <a:rPr lang="en-US" altLang="zh-CN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dirty="0">
                <a:latin typeface="Times New Roman" pitchFamily="18" charset="0"/>
                <a:ea typeface="楷体" pitchFamily="49" charset="-122"/>
              </a:rPr>
              <a:t>创建背景为灰色的新画布</a:t>
            </a:r>
          </a:p>
          <a:p>
            <a:r>
              <a:rPr lang="en-US" altLang="zh-CN" dirty="0">
                <a:latin typeface="Times New Roman" pitchFamily="18" charset="0"/>
                <a:ea typeface="楷体" pitchFamily="49" charset="-122"/>
              </a:rPr>
              <a:t>plt.figure(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facecolor='gray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'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</a:rPr>
              <a:t>)</a:t>
            </a:r>
          </a:p>
          <a:p>
            <a:r>
              <a:rPr lang="en-US" altLang="zh-CN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dirty="0">
                <a:latin typeface="Times New Roman" pitchFamily="18" charset="0"/>
                <a:ea typeface="楷体" pitchFamily="49" charset="-122"/>
              </a:rPr>
              <a:t>通过</a:t>
            </a:r>
            <a:r>
              <a:rPr lang="en-US" altLang="zh-CN" dirty="0">
                <a:latin typeface="Times New Roman" pitchFamily="18" charset="0"/>
                <a:ea typeface="楷体" pitchFamily="49" charset="-122"/>
              </a:rPr>
              <a:t>data2</a:t>
            </a:r>
            <a:r>
              <a:rPr lang="zh-CN" altLang="zh-CN" dirty="0">
                <a:latin typeface="Times New Roman" pitchFamily="18" charset="0"/>
                <a:ea typeface="楷体" pitchFamily="49" charset="-122"/>
              </a:rPr>
              <a:t>绘制折线图</a:t>
            </a:r>
          </a:p>
          <a:p>
            <a:r>
              <a:rPr lang="en-US" altLang="zh-CN" dirty="0">
                <a:latin typeface="Times New Roman" pitchFamily="18" charset="0"/>
                <a:ea typeface="楷体" pitchFamily="49" charset="-122"/>
              </a:rPr>
              <a:t>plt.plot(data_two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</a:rPr>
              <a:t>)</a:t>
            </a:r>
            <a:endParaRPr lang="zh-CN" altLang="zh-CN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dirty="0">
                <a:latin typeface="Times New Roman" pitchFamily="18" charset="0"/>
                <a:ea typeface="楷体" pitchFamily="49" charset="-122"/>
              </a:rPr>
              <a:t>plt.show() 	</a:t>
            </a:r>
            <a:endParaRPr lang="zh-CN" altLang="zh-CN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1525" y="3382746"/>
            <a:ext cx="5000625" cy="267574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6089648" y="4513447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120254" y="3148448"/>
            <a:ext cx="4324034" cy="291003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96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5" y="262890"/>
            <a:ext cx="769207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subplot()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函数创建单个子图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24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Figure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对象允许划分为多个绘图区域，每个绘图区域都是一个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Axes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对象，它拥有属于自己的坐标系统，被称为子图。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929312" y="3140211"/>
            <a:ext cx="5214937" cy="321862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5" y="262890"/>
            <a:ext cx="769207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subplot()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函数创建单个子图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要想在画布上创建一个子图，则可以通过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subplot()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函数实现。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086100" y="3502764"/>
            <a:ext cx="5861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subplot(nrows, ncols, index, **kwargs)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00238" y="3273000"/>
            <a:ext cx="8286751" cy="98583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文本框 99"/>
          <p:cNvSpPr txBox="1">
            <a:spLocks noChangeArrowheads="1"/>
          </p:cNvSpPr>
          <p:nvPr/>
        </p:nvSpPr>
        <p:spPr bwMode="auto">
          <a:xfrm>
            <a:off x="1900238" y="4501744"/>
            <a:ext cx="82867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nrows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3000" dirty="0" smtClean="0">
                <a:latin typeface="楷体" pitchFamily="49" charset="-122"/>
                <a:ea typeface="楷体" pitchFamily="49" charset="-122"/>
              </a:rPr>
              <a:t>ncols</a:t>
            </a: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000" dirty="0" smtClean="0">
                <a:latin typeface="楷体" pitchFamily="49" charset="-122"/>
                <a:ea typeface="楷体" pitchFamily="49" charset="-122"/>
              </a:rPr>
              <a:t>-- </a:t>
            </a:r>
            <a:r>
              <a:rPr lang="zh-CN" altLang="zh-CN" sz="30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示子区网格的行数、列数。</a:t>
            </a:r>
          </a:p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3000" dirty="0" smtClean="0">
                <a:latin typeface="楷体" pitchFamily="49" charset="-122"/>
                <a:ea typeface="楷体" pitchFamily="49" charset="-122"/>
              </a:rPr>
              <a:t>       index -- </a:t>
            </a:r>
            <a:r>
              <a:rPr lang="zh-CN" altLang="zh-CN" sz="30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示矩阵区域的索引</a:t>
            </a:r>
            <a:r>
              <a:rPr lang="zh-CN" altLang="zh-CN" sz="30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30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30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5" y="262890"/>
            <a:ext cx="769207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subplot()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函数创建单个子图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3295651" y="2526828"/>
            <a:ext cx="74485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subplot()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函数会将整个绘图区域等分为</a:t>
            </a:r>
            <a:r>
              <a:rPr lang="zh-CN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nrows </a:t>
            </a:r>
            <a:r>
              <a:rPr lang="zh-CN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（行）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* ncols</a:t>
            </a:r>
            <a:r>
              <a:rPr lang="zh-CN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（列）”的矩阵区域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，之后按照</a:t>
            </a:r>
            <a:r>
              <a:rPr lang="zh-CN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从左到右、从上到下的顺序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对每个区域进行</a:t>
            </a:r>
            <a:r>
              <a:rPr lang="zh-CN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编号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。其中，位于左上角的子区域编号为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，依次递增。</a:t>
            </a:r>
          </a:p>
        </p:txBody>
      </p:sp>
      <p:sp>
        <p:nvSpPr>
          <p:cNvPr id="10" name="矩形 9"/>
          <p:cNvSpPr/>
          <p:nvPr/>
        </p:nvSpPr>
        <p:spPr>
          <a:xfrm>
            <a:off x="2782888" y="2073462"/>
            <a:ext cx="8466137" cy="3155763"/>
          </a:xfrm>
          <a:prstGeom prst="rect">
            <a:avLst/>
          </a:prstGeom>
          <a:noFill/>
          <a:ln w="28575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1" name="图片 5" descr="t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9">
            <a:off x="693738" y="3259699"/>
            <a:ext cx="235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8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5" y="262890"/>
            <a:ext cx="769207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subplot()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函数创建单个子图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整个绘制区域划分为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2*2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（两行两列）的矩阵区域，每个区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域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编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如下所示。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3633152" y="3019171"/>
            <a:ext cx="4881246" cy="346485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767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5" y="262890"/>
            <a:ext cx="769207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subplot()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函数创建单个子图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nrows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ncols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index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这三个参数的值都小于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，则可以把它们简写为一个实数。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14538" y="4129087"/>
            <a:ext cx="2928937" cy="14287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subplot(323)</a:t>
            </a:r>
            <a:endParaRPr lang="zh-CN" altLang="en-US" sz="3600" dirty="0">
              <a:solidFill>
                <a:schemeClr val="tx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15175" y="4129087"/>
            <a:ext cx="2928937" cy="14287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subplot(3,2,3)</a:t>
            </a:r>
            <a:endParaRPr lang="zh-CN" altLang="en-US" sz="3600" dirty="0">
              <a:solidFill>
                <a:schemeClr val="tx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左右箭头 3"/>
          <p:cNvSpPr/>
          <p:nvPr/>
        </p:nvSpPr>
        <p:spPr>
          <a:xfrm>
            <a:off x="5357813" y="4564856"/>
            <a:ext cx="1285875" cy="557212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557775" y="421751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等价</a:t>
            </a:r>
          </a:p>
        </p:txBody>
      </p:sp>
    </p:spTree>
    <p:extLst>
      <p:ext uri="{BB962C8B-B14F-4D97-AF65-F5344CB8AC3E}">
        <p14:creationId xmlns:p14="http://schemas.microsoft.com/office/powerpoint/2010/main" val="37345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目录页</a:t>
            </a:r>
          </a:p>
        </p:txBody>
      </p:sp>
      <p:pic>
        <p:nvPicPr>
          <p:cNvPr id="9218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3940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据可视化概述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0" name="TextBox 10"/>
          <p:cNvSpPr txBox="1">
            <a:spLocks noChangeArrowheads="1"/>
          </p:cNvSpPr>
          <p:nvPr/>
        </p:nvSpPr>
        <p:spPr bwMode="auto">
          <a:xfrm>
            <a:off x="5181600" y="2413000"/>
            <a:ext cx="5622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Matplotlib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—绘制图表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5622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Seaborn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—绘制统计图形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5181600" y="3922375"/>
            <a:ext cx="5502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Bokeh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—交互式可视化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库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769207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subplots()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函数创建多个子图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577850" y="1320800"/>
            <a:ext cx="1125220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如果希望一次性创建一组子图，则可以通过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subplots()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函数进行实现。</a:t>
            </a: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031081" y="3411181"/>
            <a:ext cx="99710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 smtClean="0">
                <a:latin typeface="Times New Roman" pitchFamily="18" charset="0"/>
                <a:ea typeface="楷体" pitchFamily="49" charset="-122"/>
              </a:rPr>
              <a:t>subplots(nrows </a:t>
            </a:r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= 1,ncols = 1,sharex = False,sharey = </a:t>
            </a:r>
            <a:r>
              <a:rPr lang="en-US" altLang="zh-CN" sz="2600" dirty="0" smtClean="0">
                <a:latin typeface="Times New Roman" pitchFamily="18" charset="0"/>
                <a:ea typeface="楷体" pitchFamily="49" charset="-122"/>
              </a:rPr>
              <a:t>False,squeeze </a:t>
            </a:r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= True,subplot_kw = None,gridspec_kw = None,** fig_kw)</a:t>
            </a:r>
            <a:endParaRPr lang="zh-CN" altLang="zh-CN" sz="26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6313" y="3213726"/>
            <a:ext cx="10080625" cy="128746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976313" y="4583111"/>
            <a:ext cx="100806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Wingdings" pitchFamily="2" charset="2"/>
              <a:buChar char=""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 nrows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ncols --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表示子区网格的行数、列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数。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buFont typeface="Wingdings" pitchFamily="2" charset="2"/>
              <a:buChar char="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sharex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sharey --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表示控制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或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y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轴是否共享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7692073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subplots()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函数创建多个子图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9"/>
          <p:cNvSpPr txBox="1">
            <a:spLocks noChangeArrowheads="1"/>
          </p:cNvSpPr>
          <p:nvPr/>
        </p:nvSpPr>
        <p:spPr bwMode="auto">
          <a:xfrm>
            <a:off x="3295651" y="2312515"/>
            <a:ext cx="74485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subplots()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函数会</a:t>
            </a:r>
            <a:r>
              <a:rPr lang="zh-CN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返回一个元组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，元组的</a:t>
            </a:r>
            <a:r>
              <a:rPr lang="zh-CN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第一个元素为</a:t>
            </a:r>
            <a:r>
              <a:rPr lang="en-US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Figure</a:t>
            </a:r>
            <a:r>
              <a:rPr lang="zh-CN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对象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（画布），</a:t>
            </a:r>
            <a:r>
              <a:rPr lang="zh-CN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第二个元素为</a:t>
            </a:r>
            <a:r>
              <a:rPr lang="en-US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Axes</a:t>
            </a:r>
            <a:r>
              <a:rPr lang="zh-CN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对象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（子图，包含坐标轴和画的图）</a:t>
            </a:r>
            <a:r>
              <a:rPr lang="zh-CN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或</a:t>
            </a:r>
            <a:r>
              <a:rPr lang="en-US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Axes</a:t>
            </a:r>
            <a:r>
              <a:rPr lang="zh-CN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对象数组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。如果创建的是单个子图，则返回的是一个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Axes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对象，否则返回的是一个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Axes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对象数组。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782888" y="2073462"/>
            <a:ext cx="8466137" cy="3155763"/>
          </a:xfrm>
          <a:prstGeom prst="rect">
            <a:avLst/>
          </a:prstGeom>
          <a:noFill/>
          <a:ln w="28575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2" name="图片 5" descr="t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9">
            <a:off x="693738" y="3259699"/>
            <a:ext cx="235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4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933513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add_subplot()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方法添加和选中子图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45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还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可以通过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Figure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类的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add_subplot()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方法添加和选中子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621285" y="3382512"/>
            <a:ext cx="47906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add_subplot(* args,** kwargs 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94914" y="3187727"/>
            <a:ext cx="7077711" cy="91279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1885950" y="4297359"/>
            <a:ext cx="832961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上述方法中，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*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args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参数表示一个三位数的实数或三个独立的实数，用于描述子图的位置。比如“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a, b, c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”，其中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表示将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Figure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对象分割成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a*b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大小的区域，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表示当前选中的要操作的区域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933513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add_subplot()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方法添加和选中子图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458" name="矩形 2"/>
          <p:cNvSpPr>
            <a:spLocks noChangeArrowheads="1"/>
          </p:cNvSpPr>
          <p:nvPr/>
        </p:nvSpPr>
        <p:spPr bwMode="auto">
          <a:xfrm>
            <a:off x="577849" y="1320800"/>
            <a:ext cx="1139507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调用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add_subplot()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方法时传入的是“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2,2,1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”，则会在的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2*2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的矩阵中编号为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的区域上绘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91753" y="3038193"/>
            <a:ext cx="4767265" cy="338294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822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933513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add_subplot()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方法添加和选中子图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54225" y="2231886"/>
            <a:ext cx="9401175" cy="3096558"/>
          </a:xfrm>
          <a:prstGeom prst="rect">
            <a:avLst/>
          </a:prstGeom>
          <a:noFill/>
          <a:ln w="19050">
            <a:solidFill>
              <a:srgbClr val="1353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31836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2673350" y="2620823"/>
            <a:ext cx="8486775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每调用一次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add_subplot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()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方法只会规划画布划分子图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且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只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会添加一个子图。当调用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plot()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函数绘制图形时，会画在最后一次指定子图的位置上。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79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5" y="262890"/>
            <a:ext cx="663321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添加各类标签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482" name="矩形 2"/>
          <p:cNvSpPr>
            <a:spLocks noChangeArrowheads="1"/>
          </p:cNvSpPr>
          <p:nvPr/>
        </p:nvSpPr>
        <p:spPr bwMode="auto">
          <a:xfrm>
            <a:off x="577850" y="1320800"/>
            <a:ext cx="116141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绘图时可以为图形添加一些标签信息，比如标题、坐标名称、坐标轴的刻度等。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3453129" y="2962019"/>
            <a:ext cx="4962209" cy="348601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5" y="262890"/>
            <a:ext cx="663321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添加各类标签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482" name="矩形 2"/>
          <p:cNvSpPr>
            <a:spLocks noChangeArrowheads="1"/>
          </p:cNvSpPr>
          <p:nvPr/>
        </p:nvSpPr>
        <p:spPr bwMode="auto">
          <a:xfrm>
            <a:off x="577850" y="1320800"/>
            <a:ext cx="1161415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pyplot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模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块中提供了为图形添加标签的函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22" y="2680840"/>
            <a:ext cx="5657850" cy="3392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090410" y="3404954"/>
            <a:ext cx="44469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这些函数之间是并列关系，没有先后顺序，我们既可以先绘制图形，也可以先添加标签。值得一提的是，图例的添加只能在绘制完图形之后。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5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5" y="262890"/>
            <a:ext cx="6977698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多学一招：图表正确显示中文</a:t>
            </a:r>
          </a:p>
        </p:txBody>
      </p:sp>
      <p:sp>
        <p:nvSpPr>
          <p:cNvPr id="21506" name="矩形 2"/>
          <p:cNvSpPr>
            <a:spLocks noChangeArrowheads="1"/>
          </p:cNvSpPr>
          <p:nvPr/>
        </p:nvSpPr>
        <p:spPr bwMode="auto">
          <a:xfrm>
            <a:off x="600075" y="1309688"/>
            <a:ext cx="11015663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果要设置的图表标题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含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中文字符，则会变成方格子而无法正确显示。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90" y="3027081"/>
            <a:ext cx="4889024" cy="337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490335" y="3652370"/>
            <a:ext cx="4446905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实际上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Matplotlib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是支持中文编码的，造成这种情况主要是因为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Matplotlib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库的配置信息里面没有中文字体的相关信息，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5" y="262890"/>
            <a:ext cx="6977698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多学一招：图表正确显示中文</a:t>
            </a:r>
          </a:p>
        </p:txBody>
      </p:sp>
      <p:sp>
        <p:nvSpPr>
          <p:cNvPr id="21506" name="矩形 2"/>
          <p:cNvSpPr>
            <a:spLocks noChangeArrowheads="1"/>
          </p:cNvSpPr>
          <p:nvPr/>
        </p:nvSpPr>
        <p:spPr bwMode="auto">
          <a:xfrm>
            <a:off x="600075" y="1309688"/>
            <a:ext cx="11015663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python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脚本中动态设置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matplotlibrc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，这样就可以避免由于更改配置文件而造成的麻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烦。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82154" y="4287504"/>
            <a:ext cx="72515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from pylab import mpl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设置显示中文字体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mpl.rcParams[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‘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font.sans-serif] = [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‘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SimHei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’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] 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5834" y="4087843"/>
            <a:ext cx="8729663" cy="17843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3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5" y="262890"/>
            <a:ext cx="6977698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多学一招：图表正确显示中文</a:t>
            </a:r>
          </a:p>
        </p:txBody>
      </p:sp>
      <p:sp>
        <p:nvSpPr>
          <p:cNvPr id="21506" name="矩形 2"/>
          <p:cNvSpPr>
            <a:spLocks noChangeArrowheads="1"/>
          </p:cNvSpPr>
          <p:nvPr/>
        </p:nvSpPr>
        <p:spPr bwMode="auto">
          <a:xfrm>
            <a:off x="600075" y="1309688"/>
            <a:ext cx="11015663" cy="245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另外，由于字体更改以后，会导致坐标轴中的部分字符无法正常显示，这时需要更改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axes.unicode_minus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参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数。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82154" y="4502948"/>
            <a:ext cx="7251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设置正常显示符号</a:t>
            </a:r>
            <a:endParaRPr lang="en-US" altLang="zh-CN" sz="2800" dirty="0" smtClean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mpl.rcParams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['axes.unicode_minus'] =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False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5834" y="4087843"/>
            <a:ext cx="8729663" cy="17843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09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126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1550988"/>
            <a:ext cx="467518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3940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据可视化概述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2413000"/>
            <a:ext cx="5622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Matplotlib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—绘制图表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5622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Seaborn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—绘制统计图形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922375"/>
            <a:ext cx="5502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Bokeh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—交互式可视化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库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绘制常见图表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600075" y="1309688"/>
            <a:ext cx="11015663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matplotlib.pyplot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模块中包含了快速生成多种图表的函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036635"/>
            <a:ext cx="4211635" cy="3431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绘制常见图表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600075" y="1309688"/>
            <a:ext cx="11015663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pyplot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模块的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hist()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函数用于绘制直方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1866011" y="2679505"/>
            <a:ext cx="86353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楷体" pitchFamily="49" charset="-122"/>
              </a:rPr>
              <a:t>matplotlib.pyplot.hist(x,bins = None,range = 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</a:rPr>
              <a:t>None,</a:t>
            </a:r>
            <a:endParaRPr lang="zh-CN" altLang="zh-CN" sz="3200" dirty="0" smtClean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3200" dirty="0" smtClean="0">
                <a:latin typeface="Times New Roman" pitchFamily="18" charset="0"/>
                <a:ea typeface="楷体" pitchFamily="49" charset="-122"/>
              </a:rPr>
              <a:t>color = None,label = None,</a:t>
            </a:r>
            <a:r>
              <a:rPr lang="zh-CN" altLang="en-US" sz="3200" dirty="0" smtClean="0">
                <a:latin typeface="Times New Roman" pitchFamily="18" charset="0"/>
                <a:ea typeface="楷体" pitchFamily="49" charset="-122"/>
              </a:rPr>
              <a:t> 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</a:rPr>
              <a:t>..., ** 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</a:rPr>
              <a:t>kwargs)</a:t>
            </a:r>
            <a:endParaRPr lang="zh-CN" altLang="zh-CN" sz="32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25937" y="2421440"/>
            <a:ext cx="9315451" cy="159334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文本框 99"/>
          <p:cNvSpPr txBox="1">
            <a:spLocks noChangeArrowheads="1"/>
          </p:cNvSpPr>
          <p:nvPr/>
        </p:nvSpPr>
        <p:spPr bwMode="auto">
          <a:xfrm>
            <a:off x="1525937" y="4179884"/>
            <a:ext cx="878681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   x -- 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示输入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值。</a:t>
            </a:r>
            <a:endParaRPr lang="zh-CN" altLang="zh-CN" sz="3200" dirty="0">
              <a:latin typeface="楷体" pitchFamily="49" charset="-122"/>
              <a:ea typeface="楷体" pitchFamily="49" charset="-122"/>
            </a:endParaRPr>
          </a:p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bins -- 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示绘制条柱的个数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3200" dirty="0">
              <a:latin typeface="楷体" pitchFamily="49" charset="-122"/>
              <a:ea typeface="楷体" pitchFamily="49" charset="-122"/>
            </a:endParaRPr>
          </a:p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range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-- 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bins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的上下范围（最大和最小值）。</a:t>
            </a:r>
          </a:p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color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-- 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示条柱的颜色，默认为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None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16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绘制常见图表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600075" y="1309688"/>
            <a:ext cx="11015663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hist()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函数绘制直方图的示例如下。</a:t>
            </a: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1092099" y="2914893"/>
            <a:ext cx="435947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arr_random = np.random.randn(100</a:t>
            </a:r>
            <a:r>
              <a:rPr lang="en-US" altLang="zh-CN" sz="2600" dirty="0" smtClean="0">
                <a:latin typeface="Times New Roman" pitchFamily="18" charset="0"/>
                <a:ea typeface="楷体" pitchFamily="49" charset="-122"/>
              </a:rPr>
              <a:t>)</a:t>
            </a:r>
            <a:endParaRPr lang="zh-CN" altLang="zh-CN" sz="26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600" dirty="0">
                <a:latin typeface="Times New Roman" pitchFamily="18" charset="0"/>
                <a:ea typeface="楷体" pitchFamily="49" charset="-122"/>
              </a:rPr>
              <a:t>绘制直方图</a:t>
            </a:r>
            <a:endParaRPr lang="en-US" altLang="zh-CN" sz="2600" dirty="0" smtClean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600" dirty="0" smtClean="0">
                <a:latin typeface="Times New Roman" pitchFamily="18" charset="0"/>
                <a:ea typeface="楷体" pitchFamily="49" charset="-122"/>
              </a:rPr>
              <a:t>plt.hist(arr_random</a:t>
            </a:r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, bins=8, color='g', alpha=0.7</a:t>
            </a:r>
            <a:r>
              <a:rPr lang="en-US" altLang="zh-CN" sz="2600" dirty="0" smtClean="0">
                <a:latin typeface="Times New Roman" pitchFamily="18" charset="0"/>
                <a:ea typeface="楷体" pitchFamily="49" charset="-122"/>
              </a:rPr>
              <a:t>)</a:t>
            </a:r>
            <a:endParaRPr lang="zh-CN" altLang="zh-CN" sz="26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plt.show</a:t>
            </a:r>
            <a:r>
              <a:rPr lang="en-US" altLang="zh-CN" sz="2600" dirty="0" smtClean="0">
                <a:latin typeface="Times New Roman" pitchFamily="18" charset="0"/>
                <a:ea typeface="楷体" pitchFamily="49" charset="-122"/>
              </a:rPr>
              <a:t>()</a:t>
            </a:r>
            <a:endParaRPr lang="zh-CN" altLang="zh-CN" sz="26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1525" y="2662673"/>
            <a:ext cx="5000625" cy="298290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6089648" y="4027672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F3bavnvRQLVsjaYftPVrYGdmW5LeDvgjfFAWAIthDB4AiCDoAFEHQAaAIgg4ARRB0ACiCoANAEQQdAIog6ABQxP8BUt+Ji5n2b2gAAAAASUVORK5CYII="/>
          <p:cNvPicPr/>
          <p:nvPr/>
        </p:nvPicPr>
        <p:blipFill>
          <a:blip r:embed="rId2"/>
          <a:stretch>
            <a:fillRect/>
          </a:stretch>
        </p:blipFill>
        <p:spPr>
          <a:xfrm>
            <a:off x="7052310" y="2662672"/>
            <a:ext cx="4563428" cy="309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绘制常见图表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600075" y="1309688"/>
            <a:ext cx="114300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pyplot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模块中的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scatter()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函数用于绘制散点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2090293" y="2588117"/>
            <a:ext cx="8296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matplotlib.pyplot.scatter(x, y, s=None, c=None, marker=None, 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alpha=None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, linewidths=None, 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...,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 **kwargs)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14500" y="2421440"/>
            <a:ext cx="8786814" cy="128746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文本框 99"/>
          <p:cNvSpPr txBox="1">
            <a:spLocks noChangeArrowheads="1"/>
          </p:cNvSpPr>
          <p:nvPr/>
        </p:nvSpPr>
        <p:spPr bwMode="auto">
          <a:xfrm>
            <a:off x="1714500" y="3951285"/>
            <a:ext cx="878681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x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,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y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轴和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y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轴对应的数据。</a:t>
            </a:r>
          </a:p>
          <a:p>
            <a:pPr marL="45720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s 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指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定点的大小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c 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指定散点的颜色。</a:t>
            </a:r>
          </a:p>
          <a:p>
            <a:pPr marL="45720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marker 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示绘制的散点类型。</a:t>
            </a:r>
          </a:p>
          <a:p>
            <a:pPr marL="45720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alpha 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示点的透明度，接收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0~1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之间的小数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63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绘制常见图表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600075" y="1309688"/>
            <a:ext cx="11015663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scatter()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函数绘制散点图的示例如下。</a:t>
            </a: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1092099" y="2814881"/>
            <a:ext cx="435947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en-US" altLang="zh-CN" sz="2600" dirty="0" smtClean="0">
                <a:latin typeface="Times New Roman" pitchFamily="18" charset="0"/>
                <a:ea typeface="楷体" pitchFamily="49" charset="-122"/>
              </a:rPr>
              <a:t>x</a:t>
            </a:r>
            <a:r>
              <a:rPr lang="zh-CN" altLang="zh-CN" sz="2600" dirty="0">
                <a:latin typeface="Times New Roman" pitchFamily="18" charset="0"/>
                <a:ea typeface="楷体" pitchFamily="49" charset="-122"/>
              </a:rPr>
              <a:t>轴的数据</a:t>
            </a:r>
          </a:p>
          <a:p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x = np.arange(51)</a:t>
            </a:r>
            <a:endParaRPr lang="zh-CN" altLang="zh-CN" sz="26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600" dirty="0" smtClean="0">
                <a:latin typeface="Times New Roman" pitchFamily="18" charset="0"/>
                <a:ea typeface="楷体" pitchFamily="49" charset="-122"/>
              </a:rPr>
              <a:t>表</a:t>
            </a:r>
            <a:r>
              <a:rPr lang="zh-CN" altLang="zh-CN" sz="2600" dirty="0">
                <a:latin typeface="Times New Roman" pitchFamily="18" charset="0"/>
                <a:ea typeface="楷体" pitchFamily="49" charset="-122"/>
              </a:rPr>
              <a:t>示</a:t>
            </a:r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y</a:t>
            </a:r>
            <a:r>
              <a:rPr lang="zh-CN" altLang="zh-CN" sz="2600" dirty="0">
                <a:latin typeface="Times New Roman" pitchFamily="18" charset="0"/>
                <a:ea typeface="楷体" pitchFamily="49" charset="-122"/>
              </a:rPr>
              <a:t>轴的数据</a:t>
            </a:r>
          </a:p>
          <a:p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y = np.random.rand(51) * 10</a:t>
            </a:r>
            <a:endParaRPr lang="zh-CN" altLang="zh-CN" sz="26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plt.scatter(x, y)   # </a:t>
            </a:r>
            <a:r>
              <a:rPr lang="zh-CN" altLang="zh-CN" sz="2600" dirty="0">
                <a:latin typeface="Times New Roman" pitchFamily="18" charset="0"/>
                <a:ea typeface="楷体" pitchFamily="49" charset="-122"/>
              </a:rPr>
              <a:t>绘制散点图</a:t>
            </a:r>
          </a:p>
          <a:p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plt.show()</a:t>
            </a:r>
            <a:endParaRPr lang="zh-CN" altLang="zh-CN" sz="26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1525" y="2562661"/>
            <a:ext cx="5000625" cy="298290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6089648" y="3927660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C:\Users\admin\Desktop\Figure_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t="10438" r="9027" b="5582"/>
          <a:stretch/>
        </p:blipFill>
        <p:spPr bwMode="auto">
          <a:xfrm>
            <a:off x="7115489" y="2433636"/>
            <a:ext cx="4500249" cy="337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7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绘制常见图表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600075" y="1309688"/>
            <a:ext cx="11430000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pyplot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模块中用于绘制柱状图的函数为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bar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()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2545334" y="2742191"/>
            <a:ext cx="7125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bar(x, height, width, *, align='center', **kwargs)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14500" y="2421440"/>
            <a:ext cx="8786814" cy="116472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文本框 99"/>
          <p:cNvSpPr txBox="1">
            <a:spLocks noChangeArrowheads="1"/>
          </p:cNvSpPr>
          <p:nvPr/>
        </p:nvSpPr>
        <p:spPr bwMode="auto">
          <a:xfrm>
            <a:off x="1714500" y="3951285"/>
            <a:ext cx="878681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x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     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轴的数据。</a:t>
            </a:r>
          </a:p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height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示条形的高度。</a:t>
            </a:r>
          </a:p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width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示条形的宽度，默认为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0.8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color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示条形的颜色。</a:t>
            </a:r>
          </a:p>
          <a:p>
            <a:pPr marL="45720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edgecolor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示条形边框的颜色。</a:t>
            </a:r>
          </a:p>
        </p:txBody>
      </p:sp>
    </p:spTree>
    <p:extLst>
      <p:ext uri="{BB962C8B-B14F-4D97-AF65-F5344CB8AC3E}">
        <p14:creationId xmlns:p14="http://schemas.microsoft.com/office/powerpoint/2010/main" val="8810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绘制常见图表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600075" y="1309688"/>
            <a:ext cx="11015663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bar()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函数绘制柱状图的示例如下。</a:t>
            </a: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988960" y="2457135"/>
            <a:ext cx="4565753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ea typeface="楷体" pitchFamily="49" charset="-122"/>
              </a:rPr>
              <a:t>x </a:t>
            </a:r>
            <a:r>
              <a:rPr lang="en-US" altLang="zh-CN" sz="2200" dirty="0">
                <a:latin typeface="Times New Roman" pitchFamily="18" charset="0"/>
                <a:ea typeface="楷体" pitchFamily="49" charset="-122"/>
              </a:rPr>
              <a:t>= np.arange(5)</a:t>
            </a:r>
            <a:endParaRPr lang="zh-CN" altLang="zh-CN" sz="22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200" dirty="0" smtClean="0">
                <a:latin typeface="Times New Roman" pitchFamily="18" charset="0"/>
                <a:ea typeface="楷体" pitchFamily="49" charset="-122"/>
              </a:rPr>
              <a:t>y1</a:t>
            </a:r>
            <a:r>
              <a:rPr lang="en-US" altLang="zh-CN" sz="2200" dirty="0">
                <a:latin typeface="Times New Roman" pitchFamily="18" charset="0"/>
                <a:ea typeface="楷体" pitchFamily="49" charset="-122"/>
              </a:rPr>
              <a:t>, y2 = np.random.randint(1, </a:t>
            </a:r>
            <a:r>
              <a:rPr lang="en-US" altLang="zh-CN" sz="2200" dirty="0" smtClean="0">
                <a:latin typeface="Times New Roman" pitchFamily="18" charset="0"/>
                <a:ea typeface="楷体" pitchFamily="49" charset="-122"/>
              </a:rPr>
              <a:t>31,size</a:t>
            </a:r>
            <a:r>
              <a:rPr lang="en-US" altLang="zh-CN" sz="2200" dirty="0">
                <a:latin typeface="Times New Roman" pitchFamily="18" charset="0"/>
                <a:ea typeface="楷体" pitchFamily="49" charset="-122"/>
              </a:rPr>
              <a:t>=(2, 5))</a:t>
            </a:r>
            <a:endParaRPr lang="zh-CN" altLang="zh-CN" sz="22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200" dirty="0">
                <a:latin typeface="Times New Roman" pitchFamily="18" charset="0"/>
                <a:ea typeface="楷体" pitchFamily="49" charset="-122"/>
              </a:rPr>
              <a:t>width = 0.25                                </a:t>
            </a:r>
            <a:endParaRPr lang="en-US" altLang="zh-CN" sz="2200" dirty="0" smtClean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200" dirty="0" smtClean="0">
                <a:latin typeface="Times New Roman" pitchFamily="18" charset="0"/>
                <a:ea typeface="楷体" pitchFamily="49" charset="-122"/>
              </a:rPr>
              <a:t>ax </a:t>
            </a:r>
            <a:r>
              <a:rPr lang="en-US" altLang="zh-CN" sz="2200" dirty="0">
                <a:latin typeface="Times New Roman" pitchFamily="18" charset="0"/>
                <a:ea typeface="楷体" pitchFamily="49" charset="-122"/>
              </a:rPr>
              <a:t>= plt.subplot(1, 1, 1) # </a:t>
            </a:r>
            <a:r>
              <a:rPr lang="zh-CN" altLang="zh-CN" sz="2200" dirty="0">
                <a:latin typeface="Times New Roman" pitchFamily="18" charset="0"/>
                <a:ea typeface="楷体" pitchFamily="49" charset="-122"/>
              </a:rPr>
              <a:t>条形的宽度</a:t>
            </a:r>
          </a:p>
          <a:p>
            <a:r>
              <a:rPr lang="en-US" altLang="zh-CN" sz="2200" dirty="0" smtClean="0">
                <a:latin typeface="Times New Roman" pitchFamily="18" charset="0"/>
                <a:ea typeface="楷体" pitchFamily="49" charset="-122"/>
              </a:rPr>
              <a:t>ax.bar(x</a:t>
            </a:r>
            <a:r>
              <a:rPr lang="en-US" altLang="zh-CN" sz="2200" dirty="0">
                <a:latin typeface="Times New Roman" pitchFamily="18" charset="0"/>
                <a:ea typeface="楷体" pitchFamily="49" charset="-122"/>
              </a:rPr>
              <a:t>, y1, width, color='r</a:t>
            </a:r>
            <a:r>
              <a:rPr lang="en-US" altLang="zh-CN" sz="2200" dirty="0" smtClean="0">
                <a:latin typeface="Times New Roman" pitchFamily="18" charset="0"/>
                <a:ea typeface="楷体" pitchFamily="49" charset="-122"/>
              </a:rPr>
              <a:t>')</a:t>
            </a:r>
            <a:endParaRPr lang="zh-CN" altLang="zh-CN" sz="22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200" dirty="0">
                <a:latin typeface="Times New Roman" pitchFamily="18" charset="0"/>
                <a:ea typeface="楷体" pitchFamily="49" charset="-122"/>
              </a:rPr>
              <a:t>ax.bar(x+width, y2, width, color='g') </a:t>
            </a:r>
            <a:r>
              <a:rPr lang="en-US" altLang="zh-CN" sz="2200" dirty="0" smtClean="0">
                <a:latin typeface="Times New Roman" pitchFamily="18" charset="0"/>
                <a:ea typeface="楷体" pitchFamily="49" charset="-122"/>
              </a:rPr>
              <a:t>ax.set_xticks(x+width)</a:t>
            </a:r>
            <a:endParaRPr lang="zh-CN" altLang="zh-CN" sz="22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200" dirty="0">
                <a:latin typeface="Times New Roman" pitchFamily="18" charset="0"/>
                <a:ea typeface="楷体" pitchFamily="49" charset="-122"/>
              </a:rPr>
              <a:t>ax.set_xticklabels(['January', 'February', 'March', </a:t>
            </a:r>
            <a:r>
              <a:rPr lang="en-US" altLang="zh-CN" sz="2200" dirty="0" smtClean="0">
                <a:latin typeface="Times New Roman" pitchFamily="18" charset="0"/>
                <a:ea typeface="楷体" pitchFamily="49" charset="-122"/>
              </a:rPr>
              <a:t>'April </a:t>
            </a:r>
            <a:r>
              <a:rPr lang="en-US" altLang="zh-CN" sz="2200" dirty="0">
                <a:latin typeface="Times New Roman" pitchFamily="18" charset="0"/>
                <a:ea typeface="楷体" pitchFamily="49" charset="-122"/>
              </a:rPr>
              <a:t>', 'May ']) </a:t>
            </a:r>
            <a:endParaRPr lang="zh-CN" altLang="zh-CN" sz="22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200" dirty="0" smtClean="0">
                <a:latin typeface="Times New Roman" pitchFamily="18" charset="0"/>
                <a:ea typeface="楷体" pitchFamily="49" charset="-122"/>
              </a:rPr>
              <a:t>plt.show()</a:t>
            </a:r>
            <a:endParaRPr lang="zh-CN" altLang="zh-CN" sz="22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1525" y="2344188"/>
            <a:ext cx="5000625" cy="404232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922169" y="4027674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C:\Users\admin\Desktop\pLw1zfD5L8FnA78IdLGebQyAhdktTACF2S1DHQJakRBrokNcJAl6RGGOiS1AgDXZIa8f9FXsiRZ7+qhwAAAABJRU5ErkJggg==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12" y="2658705"/>
            <a:ext cx="4824793" cy="3268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2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837177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多学一招：颜色、线型、标记的设置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57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在使用绘制图表的函数（比如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plot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）画图时，可以设定线条的相关参数，包括颜色、线型和标记风格。</a:t>
            </a:r>
            <a:endParaRPr lang="zh-CN" altLang="zh-CN" sz="40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578383" y="3214687"/>
            <a:ext cx="4990783" cy="324854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837177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多学一招：颜色、线型、标记的设置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57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线条颜色使用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color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参数控制，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它支持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表所列举的颜色值。</a:t>
            </a:r>
            <a:endParaRPr lang="zh-CN" altLang="zh-CN" sz="44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43" y="3038191"/>
            <a:ext cx="4010063" cy="337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5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837177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多学一招：颜色、线型、标记的设置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57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线型使用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linestyle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参数控制，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它支持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表所列举的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线型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值。</a:t>
            </a:r>
            <a:endParaRPr lang="zh-CN" altLang="zh-CN" sz="44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56" y="3114674"/>
            <a:ext cx="5399089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3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什么是数据可视化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4" y="3417756"/>
            <a:ext cx="2884578" cy="30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7"/>
          <p:cNvSpPr>
            <a:spLocks noChangeArrowheads="1"/>
          </p:cNvSpPr>
          <p:nvPr/>
        </p:nvSpPr>
        <p:spPr bwMode="auto">
          <a:xfrm>
            <a:off x="3963103" y="2298821"/>
            <a:ext cx="759777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思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考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zh-CN" altLang="en-US" sz="44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什</a:t>
            </a:r>
            <a:r>
              <a:rPr lang="zh-CN" altLang="en-US" sz="44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么是数据可视化</a:t>
            </a:r>
            <a:r>
              <a:rPr lang="zh-CN" altLang="zh-CN" sz="44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zh-CN" sz="44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837177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多学一招：颜色、线型、标记的设置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578" name="矩形 2"/>
          <p:cNvSpPr>
            <a:spLocks noChangeArrowheads="1"/>
          </p:cNvSpPr>
          <p:nvPr/>
        </p:nvSpPr>
        <p:spPr bwMode="auto">
          <a:xfrm>
            <a:off x="763588" y="1320800"/>
            <a:ext cx="6237288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标记风格使用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marker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参数控制，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它支持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右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所列举的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标记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值。</a:t>
            </a:r>
            <a:endParaRPr lang="zh-CN" altLang="zh-CN" sz="44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4" y="1320800"/>
            <a:ext cx="3458031" cy="5065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3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本地保存图形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602" name="矩形 2"/>
          <p:cNvSpPr>
            <a:spLocks noChangeArrowheads="1"/>
          </p:cNvSpPr>
          <p:nvPr/>
        </p:nvSpPr>
        <p:spPr bwMode="auto">
          <a:xfrm>
            <a:off x="577849" y="1320800"/>
            <a:ext cx="11452226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要想保存当前生成的图表，可以调用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savefig()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函数进行保存。</a:t>
            </a:r>
            <a:endParaRPr lang="zh-CN" altLang="en-US" sz="44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1773810" y="3472435"/>
            <a:ext cx="8727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savefig(fname, dpi=None, facecolor='w', edgecolor='w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', ...)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14500" y="3151684"/>
            <a:ext cx="8786814" cy="116472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1714500" y="4487273"/>
            <a:ext cx="878681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lvl="0"/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fname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参数是一个包含文件名路径的字符串，或者是一个类似于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Python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文件的对象。如果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format 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参数设为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None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且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fname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参数是一个字符串，则输出格式将根据文件名的扩展名推导出来。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本地保存图形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99"/>
          <p:cNvSpPr txBox="1">
            <a:spLocks noChangeArrowheads="1"/>
          </p:cNvSpPr>
          <p:nvPr/>
        </p:nvSpPr>
        <p:spPr bwMode="auto">
          <a:xfrm>
            <a:off x="3295651" y="2587370"/>
            <a:ext cx="74485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此外，在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Jupyter Notebook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中还可以在图形上右击另存为图片，或在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PyCharm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显示图形的窗口中，点击保存按钮进行保存。</a:t>
            </a:r>
          </a:p>
        </p:txBody>
      </p:sp>
      <p:sp>
        <p:nvSpPr>
          <p:cNvPr id="9" name="矩形 8"/>
          <p:cNvSpPr/>
          <p:nvPr/>
        </p:nvSpPr>
        <p:spPr>
          <a:xfrm>
            <a:off x="2782888" y="2073462"/>
            <a:ext cx="8466137" cy="2984313"/>
          </a:xfrm>
          <a:prstGeom prst="rect">
            <a:avLst/>
          </a:prstGeom>
          <a:noFill/>
          <a:ln w="28575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0" name="图片 5" descr="t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9">
            <a:off x="693738" y="3259699"/>
            <a:ext cx="235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0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126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49" y="3059113"/>
            <a:ext cx="5445125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3940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数据可视化概述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2413000"/>
            <a:ext cx="5622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Matplotlib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—绘制图表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5622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Seaborn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—绘制统计图形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922375"/>
            <a:ext cx="5502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Bokeh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—交互式可视化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库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75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626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326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Seaborn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Matplotlib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核心库进行了更高级的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API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封装，可以轻松地画出更漂亮的图形，而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Seaborn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的漂亮主要体现在配色更加舒服，以及图形元素的样式更加细腻。</a:t>
            </a:r>
            <a:endParaRPr lang="zh-CN" altLang="en-US" sz="44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130181" y="5143501"/>
            <a:ext cx="4172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Times New Roman" pitchFamily="18" charset="0"/>
              </a:rPr>
              <a:t>import seaborn as sns</a:t>
            </a:r>
            <a:endParaRPr lang="zh-CN" altLang="zh-CN" sz="3600" dirty="0">
              <a:latin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7050" y="4983163"/>
            <a:ext cx="8839200" cy="9652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626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另外，也可以在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Jupyter Notebook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中使用如下魔术命令绘图。</a:t>
            </a:r>
            <a:endParaRPr lang="zh-CN" altLang="en-US" sz="44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73280" y="3657601"/>
            <a:ext cx="3634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Times New Roman" pitchFamily="18" charset="0"/>
              </a:rPr>
              <a:t>%matplotlib inline</a:t>
            </a:r>
            <a:endParaRPr lang="zh-CN" altLang="zh-CN" sz="3600" dirty="0">
              <a:latin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7050" y="3497263"/>
            <a:ext cx="8839200" cy="9652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626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当处理一组数据时，通常先要做的就是了解变量是如何分布的。</a:t>
            </a:r>
            <a:endParaRPr lang="zh-CN" altLang="en-US" sz="44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687512" y="3406775"/>
            <a:ext cx="892810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对于单变量的数据来说，采用直方图或核密度曲线是个不错的选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择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对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于双变量来说，可采用多面板图形展现，比如散点图、二维直方图、核密度估计图形等。</a:t>
            </a:r>
          </a:p>
        </p:txBody>
      </p:sp>
    </p:spTree>
    <p:extLst>
      <p:ext uri="{BB962C8B-B14F-4D97-AF65-F5344CB8AC3E}">
        <p14:creationId xmlns:p14="http://schemas.microsoft.com/office/powerpoint/2010/main" val="36789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626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要想描述单变量的分布情况，可以采用最简单的直方图进行展现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0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3" name="AutoShape 2" descr="data:image/png;base64,iVBORw0KGgoAAAANSUhEUgAAAXcAAAD3CAYAAADmBxSSAAAABHNCSVQICAgIfAhkiAAAAAlwSFlzAAALEgAACxIB0t1+/AAAADl0RVh0U29mdHdhcmUAbWF0cGxvdGxpYiB2ZXJzaW9uIDIuMi4yLCBodHRwOi8vbWF0cGxvdGxpYi5vcmcvhp/UCwAAE4tJREFUeJzt3X9sU/X+x/HX7nrHxlrCiDVRsYiJRC7L7kRjUMMPs5Bx75WI3M2xhk4dF70KKEiGgXi9mCsbxl/J3b0DnQkx8xdcuOYuuYZEiUquLkTH3bgOp6KAGRpSdJG2wIbb+f5Bbm/63fq73ek+ez7+oudzevp+0/bV08/aT/Msy7IEADDKz+wuAACQeYQ7ABiIcAcAAxHuAGAgwh0ADOSwu4D/8vsDdpeQESUlk9Xff87uMmxB7/Q+0eRC7263a9TtnLlnmMORb3cJtqH3iYnecxPhDgAGItwBwECEOwAYiHAHAAMR7gBgIMIdAAxEuAOAgQh3ADAQ4Q4ABsqZ5QeAXPV+16m4+7ichQoEL2T8theVX5XxY2Ji4MwdAAxEuAOAgRKalunu7tazzz6rtrY2bdiwQWfOnJEknTp1Sr/85S/1wgsvhPe1LEsLFizQNddcI0kqLy/Xxo0bM185ACCquOHe2tqq9vZ2FRUVSVI4yH/88UfV1dVp8+bNEft/8803mjNnjnbu3JmFcgEAiYgb7h6PR83Nzdq0aVPE9ubmZq1cuVKXX355xPaenh6dPn1aPp9PhYWF2rx5s6699tq4hZSUTM7p5TOTEW195YnAxN5dzsKM7peM8fL/OV7qzIZc7T1uuFdWVqqvry9i2/fff6+Ojo4RZ+2S5Ha7df/99+tXv/qVPvnkEzU0NGjfvn1xC7F7wftMcbtdxvzwSLJM7T2RT8Fk69My4+H/09T7PRG50Hu0F5eUPgq5f/9+3XHHHcrPH3mmXVpaGt5+00036fTp07IsS3l5eancFAAgBSl9Wqajo0MLFiwYdewvf/mLXnnlFUlSb2+vrrzySoIdAMZYSuF+/PhxXX311RHb6uvrNTg4qPvvv18ff/yxVq5cqaamJjU1NWWkUABA4vIsy7LsLkIaH3OLiciFOTi7mNo731CNzdT7PRG50HtG59wBOyQSsgAu4RuqAGAgwh0ADES4A4CBCHcAMBDhDgAGItwBwECEOwAYiHAHAAMR7gBgIMIdAAxEuAOAgVhbBshhdq2nMx4WLENsnLkDgIEIdwAwEOEOAAYi3AHAQIQ7ABiIcAcAAxHuAGAgwh0ADJRQuHd3d8vn80mSenp6NH/+fPl8Pvl8Pr399tsR+164cEHr1q2T1+vV6tWr9cMPP2S+agBATHG/odra2qr29nYVFRVJko4ePar77rtP9fX1o+7/xhtvaNasWVq3bp3++c9/qqWlRY8//nhmqwYAxBQ33D0ej5qbm7Vp0yZJ0qeffqrjx4/rwIEDmjFjhrZs2SKn0xnev7OzU7/73e8kSQsWLFBLS0tChZSUTJbDkZ9KDznH7XbZXYJtstm7y1mYtWNnQq7Xl4xk70ce87knbrhXVlaqr68vfLmsrEzV1dUqLS3Vjh079Ne//lWPPfZYeDwYDMrlutRscXGxAoFAQoX0959Ltvac5Ha75Pcn1rNpst17IHgha8dOl8tZmNP1JSuZ+5HHvL29R3txSfoPqosXL1ZpaWn430ePHo0YdzqdCoVCkqRQKKQpU6YkexMAgDQlHe6rVq3SkSNHJEkdHR2aM2dOxPjcuXP1wQcfSJIOHjyoG2+8MQNlAgCSkXS4b926VY2NjfL5fDp8+LAeeughSVJ9fb0GBwdVW1urL7/8UrW1tdq9e7fWrl2b8aIBALHlWZZl2V2ElNwcXy7LhTk4u2S7d7vWNk+EaXPuyaznzmPekDl3AEDuI9wBwECEOwAYiHAHAAMR7gBgIMIdAAxEuAOAgQh3ADAQ4Q4ABiLcAcBAhDsAGIhwBwADEe4AYCDCHQAMRLgDgIEIdwAwEOEOAAZy2F0AxpdYv4Zk2q8RAeMZZ+4AYCDCHQAMlNC0THd3t5599lm1tbXps88+05/+9Cfl5+eroKBATz/9tC677LKI/ZctWyaX69KPtk6fPl1NTU2ZrxwAEFXccG9tbVV7e7uKiookSdu2bdMf/vAHzZ49W2+++aZaW1u1efPm8P4DAwOSpLa2tiyVDACIJ+60jMfjUXNzc/jy888/r9mzZ0uShoaGNGnSpIj9e3t7df78edXX16uurk5dXV0ZLhkAEE/cM/fKykr19fWFL19++eWSpMOHD+vVV1/Va6+9FrF/YWGhVq1aperqap04cUKrV6/W/v375XDEvqmSkslyOPJT6SHnuN0uu0vIGpezMK1xk5nUe7KPYZMf8/Hkau8pfRTy7bff1o4dO/TSSy9p2rRpEWMzZ87UjBkzlJeXp5kzZ2rq1Kny+/264oorYh6zv/9cKqXkHLfbJb8/YHcZWRPro44T+aOQpvWezGPY9Md8LLnQe7QXl6Q/LfOPf/xDr776qtra2nT11VePGN+7d6+2b98uSTp9+rSCwaDcbneyNwMASENS4T40NKRt27YpFApp3bp18vl8+vOf/yxJ2rRpk7799ltVVVUpEAiotrZWGzZsUGNjY9wpGQBAZuVZlmXZXYSU3NvAXJYLb9OyiW+ojs603heVX5XwvqY/5mPJhd4zNi0DAMh9hDsAGIhwBwADEe4AYCDCHQAMRLgDgIEIdwAwEOEOAAYi3AHAQIQ7ABiIcAcAAxHuAGAglmsEMEKsBeL+v0wumpbMgmWIjTN3ADAQ4Q4ABiLcAcBAhDsAGIhwBwADEe4AYCDCHQAMRLgDgIESCvfu7m75fD5J0smTJ1VbWyuv16s//vGPGh4ejtj3woULWrdunbxer1avXq0ffvgh81UDAGKKG+6tra16/PHHNTAwIElqamrS+vXr9frrr8uyLB04cCBi/zfeeEOzZs3S66+/rmXLlqmlpSU7lQMAooob7h6PR83NzeHLPT09uvnmmyVJCxYs0EcffRSxf2dnp+bPnx8e7+joyGS9AIAExF1bprKyUn19feHLlmUpLy9PklRcXKxAIBCxfzAYlMvlijoeTUnJZDkc+QkXnsvcbpfdJWSNy1mY1rjJ6D194/G5k6s1J71w2M9+9r+T/VAopClTpkSMO51OhUKhqOPR9PefS7aUnOR2u+T3J/aCNh7FWiAqkwtIjTf0npnex9tzJxee79FeXJL+tMwvfvELHTp0SJJ08OBB3XTTTRHjc+fO1QcffBAev/HGG5O9CQBAmpIO98cee0zNzc2qqanRxYsXVVlZKUmqr6/X4OCgamtr9eWXX6q2tla7d+/W2rVrM140ACC2PMuyLLuLkMbf27FocuFtWjbFWuebqQl6T9d4W889F57vGZuWAQDkPsIdAAxEuAOAgQh3ADAQ4Q4ABiLcAcBAhDsAGIhwBwADEe4AYCDCHQAMRLgDgIEIdwAwEOEOAAYi3AHAQIQ7ABiIcAcAAxHuAGAgwh0ADES4A4CBCHcAMBDhDgAGcqRypb///e966623JEkDAwP67LPP9OGHH2rKlCmSpKeeekqHDx9WcXGxJKmlpUUu1+i/0A0AyLyUwn358uVavny5JOnJJ5/Ub3/723CwS1JPT49efvllTZs2LTNVAgCSkta0zH/+8x8dO3ZMNTU14W3Dw8M6efKknnjiCa1YsUJ79+5Nu0gAQHJSOnP/rxdffFFr1qyJ2Hbu3DmtXLlS9913n4aGhlRXV6fS0lJdf/31MY9VUjJZDkd+OuXkDLfb3Ckol7MwrXGT0Xv6xuNzJ1drTjncz549q6+//lrz5s2L2F5UVKS6ujoVFRVJkubNm6fe3t644d7ffy7VUnKK2+2S3x+wu4ysCQQvRB1zOQtjjpuM3jPT+3h77uTC8z3ai0vK0zIff/yxbr311hHbT5w4Ia/Xq6GhIV28eFGHDx/WnDlzUr0ZAEAKUj5zP378uKZPnx6+vGvXLnk8HlVUVGjp0qW6++679fOf/1x33nmnrrvuuowUCwBITJ5lWZbdRUjj7+1YNLnwNi2b3u86FXWMqQl6T9ei8qsycpyxkgvP92jTMmn9QRX2iRWywHhl5+N6vL2wxMM3VAHAQIQ7ABiIcAcAAxHuAGAgwh0ADES4A4CBCHcAMBDhDgAGItwBwECEOwAYiHAHAAMR7gBgIMIdAAxEuAOAgQh3ADAQ4Q4ABiLcAcBAhDsAGIhwBwADEe4AYKCUfyB72bJlcrku/er29OnT1dTUFB7bs2eP3nzzTTkcDj344IO6/fbb068UAJCwlMJ9YGBAktTW1jZizO/3q62tTfv27dPAwIC8Xq9uu+02FRQUpFcpACBhKYV7b2+vzp8/r/r6ev3000969NFHVV5eLkk6cuSIbrjhBhUUFKigoEAej0e9vb0qKyuLecySkslyOPJTKcc2+ztOjNx47PsxuW2Xs3BMbidZuVrXWKD38a0zleduBp7vS265Ju1jjCalcC8sLNSqVatUXV2tEydOaPXq1dq/f78cDoeCwWB4ukaSiouLFQwG4x6zv/9cKqXYKhC8MGKby1k46vaJgN7pfaLJRO9+fyCt67vdrlG3pxTuM2fO1IwZM5SXl6eZM2dq6tSp8vv9uuKKK+R0OhUKhcL7hkKhiLAHAGRfSp+W2bt3r7Zv3y5JOn36tILBoNxutySprKxMnZ2dGhgYUCAQ0FdffaVZs2ZlrmIAQFwpnblXVVVp8+bNqq2tVV5enhobG9XW1iaPx6OKigr5fD55vV5ZlqUNGzZo0qRJma4bABBDnmVZlt1FSOnPO9nh/a5TI7Yx/0jvEw29p9f7ovKr0rp+tDl3vsQEAAYi3AHAQIQ7ABiIcAcAAxHuAGAgwh0ADES4A4CBCHcAMBDhDgAGItwBwECEOwAYiHAHAAMR7gBgIMIdAAxEuAOAgQh3ADAQ4Q4ABiLcAcBAhDsAGIhwBwADOVK50sWLF7VlyxadOnVKg4ODevDBB1VRUREe37Vrl/bu3atp06ZJkp588klde+21makYABBXSuHe3t6uqVOn6plnnlF/f7/uuuuuiHDv6enR008/rdLS0owVCgBIXErhvmTJElVWVoYv5+fnR4z39PTopZdekt/v16JFi/TAAw+kVyUAICkphXtxcbEkKRgM6uGHH9b69esjxn/zm9/I6/XK6XRq7dq1eu+993T77bfHPGZJyWQ5HPkx98k1LmdhUtsnAnqfmOg9dW63K0OVREop3CXpu+++05o1a+T1erV06dLwdsuydM8998jlulTwwoULdfTo0bjh3t9/LtVSbBMIXhixzeUsHHX7REDv9D7RZKJ3vz+Q1vWjvTik9GmZM2fOqL6+Xg0NDaqqqooYCwaDuuOOOxQKhWRZlg4dOsTcOwCMsZTO3Hfu3KmzZ8+qpaVFLS0tkqTq6mqdP39eNTU12rBhg+rq6lRQUKBbbrlFCxcuzGjRAIDY8izLsuwuQkr/rYkd3u86NWIbb1HpfaKh9/R6X1R+VVrXz+i0DAAgtxHuAGAgwh0ADES4A4CBCHcAMBDhDgAGItwBwECEOwAYiHAHAAMR7gBgIMIdAAxEuAOAgVJezz2XjLaAFwBMZJy5A4CBCHcAMBDhDgAGItwBwECEOwAYiHAHAAMR7gBgIMIdAAyUUrgPDw/riSeeUE1NjXw+n06ePBkxvmfPHi1fvlx333233nvvvYwUCgBIXErfUH333Xc1ODio3bt3q6urS9u3b9eOHTskSX6/X21tbdq3b58GBgbk9Xp12223qaCgIKOFAwCiS+nMvbOzU/Pnz5cklZeX69NPPw2PHTlyRDfccIMKCgrkcrnk8XjU29ubmWoBAAlJ6cw9GAzK6XSGL+fn5+unn36Sw+FQMBiUy+UKjxUXFysYDMY9ptvtirtPNNWLr0/5ugBgopTO3J1Op0KhUPjy8PCwHA7HqGOhUCgi7AEA2ZdSuM+dO1cHDx6UJHV1dWnWrFnhsbKyMnV2dmpgYECBQEBfffVVxDgAIPvyLMuykr3S8PCwtm7dqi+++EKWZamxsVEHDx6Ux+NRRUWF9uzZo927d8uyLD3wwAOqrKzMRu0AgChSCncAQG7jS0wAYCDCHQAMRLgDgIEI9wwLBAL6/e9/r5UrV6qmpkb//ve/7S5pzL3zzjvauHGj3WWMiXhLcZiuu7tbPp/P7jLG3MWLF9XQ0CCv16uqqiodOHDA7pJGMOIHsnPJrl27NG/ePN177736+uuvtXHjRr311lt2lzVmnnrqKf3rX//S7Nmz7S5lTMRaisN0ra2tam9vV1FRkd2ljLn29nZNnTpVzzzzjPr7+3XXXXepoqLC7rIicOaeYffee69WrFghSRoaGtKkSZNsrmhszZ07V1u3brW7jDETaykO03k8HjU3N9tdhi2WLFmiRx55JHw5Pz/fxmpGx5l7Gv72t7/plVdeidjW2NiosrIy+f1+NTQ0aMuWLTZVl13Rev/1r3+tQ4cO2VTV2Iu1FIfpKisr1dfXZ3cZtiguLpZ06f5/+OGHtX79epsrGsn8R2AWVVdXq7q6esT2zz//XI8++qg2bdqkm2++2YbKsi9a7xNNrKU4YLbvvvtOa9askdfr1dKlS+0uZwSmZTLs2LFjeuSRR/Tcc89p4cKFdpeDLIu1FAfMdebMGdXX16uhoUFVVVV2lzMqTjEy7LnnntPg4KC2bdsm6dKZ3UT5A9tEtHjxYn344YdasWJFeCkOmG/nzp06e/asWlpa1NLSIunSH5gLCwttrux/WH4AAAzEtAwAGIhwBwADEe4AYCDCHQAMRLgDgIEIdwAwEOEOAAb6P5xf0w0kxPf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4339" name="Picture 3" descr="C:\Users\admin\Desktop\下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2" y="2890460"/>
            <a:ext cx="5338763" cy="351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626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Seaborn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中提供了一个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distplot()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函数，它默认绘制的是一个带有核密度估计曲线的直方图。</a:t>
            </a:r>
            <a:endParaRPr lang="zh-CN" altLang="en-US" sz="40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3" name="AutoShape 2" descr="data:image/png;base64,iVBORw0KGgoAAAANSUhEUgAAAXcAAAD3CAYAAADmBxSSAAAABHNCSVQICAgIfAhkiAAAAAlwSFlzAAALEgAACxIB0t1+/AAAADl0RVh0U29mdHdhcmUAbWF0cGxvdGxpYiB2ZXJzaW9uIDIuMi4yLCBodHRwOi8vbWF0cGxvdGxpYi5vcmcvhp/UCwAAE4tJREFUeJzt3X9sU/X+x/HX7nrHxlrCiDVRsYiJRC7L7kRjUMMPs5Bx75WI3M2xhk4dF70KKEiGgXi9mCsbxl/J3b0DnQkx8xdcuOYuuYZEiUquLkTH3bgOp6KAGRpSdJG2wIbb+f5Bbm/63fq73ek+ez7+oudzevp+0/bV08/aT/Msy7IEADDKz+wuAACQeYQ7ABiIcAcAAxHuAGAgwh0ADOSwu4D/8vsDdpeQESUlk9Xff87uMmxB7/Q+0eRC7263a9TtnLlnmMORb3cJtqH3iYnecxPhDgAGItwBwECEOwAYiHAHAAMR7gBgIMIdAAxEuAOAgQh3ADAQ4Q4ABsqZ5QeAXPV+16m4+7ichQoEL2T8theVX5XxY2Ji4MwdAAxEuAOAgRKalunu7tazzz6rtrY2bdiwQWfOnJEknTp1Sr/85S/1wgsvhPe1LEsLFizQNddcI0kqLy/Xxo0bM185ACCquOHe2tqq9vZ2FRUVSVI4yH/88UfV1dVp8+bNEft/8803mjNnjnbu3JmFcgEAiYgb7h6PR83Nzdq0aVPE9ubmZq1cuVKXX355xPaenh6dPn1aPp9PhYWF2rx5s6699tq4hZSUTM7p5TOTEW195YnAxN5dzsKM7peM8fL/OV7qzIZc7T1uuFdWVqqvry9i2/fff6+Ojo4RZ+2S5Ha7df/99+tXv/qVPvnkEzU0NGjfvn1xC7F7wftMcbtdxvzwSLJM7T2RT8Fk69My4+H/09T7PRG50Hu0F5eUPgq5f/9+3XHHHcrPH3mmXVpaGt5+00036fTp07IsS3l5eancFAAgBSl9Wqajo0MLFiwYdewvf/mLXnnlFUlSb2+vrrzySoIdAMZYSuF+/PhxXX311RHb6uvrNTg4qPvvv18ff/yxVq5cqaamJjU1NWWkUABA4vIsy7LsLkIaH3OLiciFOTi7mNo731CNzdT7PRG50HtG59wBOyQSsgAu4RuqAGAgwh0ADES4A4CBCHcAMBDhDgAGItwBwECEOwAYiHAHAAMR7gBgIMIdAAxEuAOAgVhbBshhdq2nMx4WLENsnLkDgIEIdwAwEOEOAAYi3AHAQIQ7ABiIcAcAAxHuAGAgwh0ADJRQuHd3d8vn80mSenp6NH/+fPl8Pvl8Pr399tsR+164cEHr1q2T1+vV6tWr9cMPP2S+agBATHG/odra2qr29nYVFRVJko4ePar77rtP9fX1o+7/xhtvaNasWVq3bp3++c9/qqWlRY8//nhmqwYAxBQ33D0ej5qbm7Vp0yZJ0qeffqrjx4/rwIEDmjFjhrZs2SKn0xnev7OzU7/73e8kSQsWLFBLS0tChZSUTJbDkZ9KDznH7XbZXYJtstm7y1mYtWNnQq7Xl4xk70ce87knbrhXVlaqr68vfLmsrEzV1dUqLS3Vjh079Ne//lWPPfZYeDwYDMrlutRscXGxAoFAQoX0959Ltvac5Ha75Pcn1rNpst17IHgha8dOl8tZmNP1JSuZ+5HHvL29R3txSfoPqosXL1ZpaWn430ePHo0YdzqdCoVCkqRQKKQpU6YkexMAgDQlHe6rVq3SkSNHJEkdHR2aM2dOxPjcuXP1wQcfSJIOHjyoG2+8MQNlAgCSkXS4b926VY2NjfL5fDp8+LAeeughSVJ9fb0GBwdVW1urL7/8UrW1tdq9e7fWrl2b8aIBALHlWZZl2V2ElNwcXy7LhTk4u2S7d7vWNk+EaXPuyaznzmPekDl3AEDuI9wBwECEOwAYiHAHAAMR7gBgIMIdAAxEuAOAgQh3ADAQ4Q4ABiLcAcBAhDsAGIhwBwADEe4AYCDCHQAMRLgDgIEIdwAwEOEOAAZy2F0AxpdYv4Zk2q8RAeMZZ+4AYCDCHQAMlNC0THd3t5599lm1tbXps88+05/+9Cfl5+eroKBATz/9tC677LKI/ZctWyaX69KPtk6fPl1NTU2ZrxwAEFXccG9tbVV7e7uKiookSdu2bdMf/vAHzZ49W2+++aZaW1u1efPm8P4DAwOSpLa2tiyVDACIJ+60jMfjUXNzc/jy888/r9mzZ0uShoaGNGnSpIj9e3t7df78edXX16uurk5dXV0ZLhkAEE/cM/fKykr19fWFL19++eWSpMOHD+vVV1/Va6+9FrF/YWGhVq1aperqap04cUKrV6/W/v375XDEvqmSkslyOPJT6SHnuN0uu0vIGpezMK1xk5nUe7KPYZMf8/Hkau8pfRTy7bff1o4dO/TSSy9p2rRpEWMzZ87UjBkzlJeXp5kzZ2rq1Kny+/264oorYh6zv/9cKqXkHLfbJb8/YHcZWRPro44T+aOQpvWezGPY9Md8LLnQe7QXl6Q/LfOPf/xDr776qtra2nT11VePGN+7d6+2b98uSTp9+rSCwaDcbneyNwMASENS4T40NKRt27YpFApp3bp18vl8+vOf/yxJ2rRpk7799ltVVVUpEAiotrZWGzZsUGNjY9wpGQBAZuVZlmXZXYSU3NvAXJYLb9OyiW+ojs603heVX5XwvqY/5mPJhd4zNi0DAMh9hDsAGIhwBwADEe4AYCDCHQAMRLgDgIEIdwAwEOEOAAYi3AHAQIQ7ABiIcAcAAxHuAGAglmsEMEKsBeL+v0wumpbMgmWIjTN3ADAQ4Q4ABiLcAcBAhDsAGIhwBwADEe4AYCDCHQAMRLgDgIESCvfu7m75fD5J0smTJ1VbWyuv16s//vGPGh4ejtj3woULWrdunbxer1avXq0ffvgh81UDAGKKG+6tra16/PHHNTAwIElqamrS+vXr9frrr8uyLB04cCBi/zfeeEOzZs3S66+/rmXLlqmlpSU7lQMAooob7h6PR83NzeHLPT09uvnmmyVJCxYs0EcffRSxf2dnp+bPnx8e7+joyGS9AIAExF1bprKyUn19feHLlmUpLy9PklRcXKxAIBCxfzAYlMvlijoeTUnJZDkc+QkXnsvcbpfdJWSNy1mY1rjJ6D194/G5k6s1J71w2M9+9r+T/VAopClTpkSMO51OhUKhqOPR9PefS7aUnOR2u+T3J/aCNh7FWiAqkwtIjTf0npnex9tzJxee79FeXJL+tMwvfvELHTp0SJJ08OBB3XTTTRHjc+fO1QcffBAev/HGG5O9CQBAmpIO98cee0zNzc2qqanRxYsXVVlZKUmqr6/X4OCgamtr9eWXX6q2tla7d+/W2rVrM140ACC2PMuyLLuLkMbf27FocuFtWjbFWuebqQl6T9d4W889F57vGZuWAQDkPsIdAAxEuAOAgQh3ADAQ4Q4ABiLcAcBAhDsAGIhwBwADEe4AYCDCHQAMRLgDgIEIdwAwEOEOAAYi3AHAQIQ7ABiIcAcAAxHuAGAgwh0ADES4A4CBCHcAMBDhDgAGcqRypb///e966623JEkDAwP67LPP9OGHH2rKlCmSpKeeekqHDx9WcXGxJKmlpUUu1+i/0A0AyLyUwn358uVavny5JOnJJ5/Ub3/723CwS1JPT49efvllTZs2LTNVAgCSkta0zH/+8x8dO3ZMNTU14W3Dw8M6efKknnjiCa1YsUJ79+5Nu0gAQHJSOnP/rxdffFFr1qyJ2Hbu3DmtXLlS9913n4aGhlRXV6fS0lJdf/31MY9VUjJZDkd+OuXkDLfb3Ckol7MwrXGT0Xv6xuNzJ1drTjncz549q6+//lrz5s2L2F5UVKS6ujoVFRVJkubNm6fe3t644d7ffy7VUnKK2+2S3x+wu4ysCQQvRB1zOQtjjpuM3jPT+3h77uTC8z3ai0vK0zIff/yxbr311hHbT5w4Ia/Xq6GhIV28eFGHDx/WnDlzUr0ZAEAKUj5zP378uKZPnx6+vGvXLnk8HlVUVGjp0qW6++679fOf/1x33nmnrrvuuowUCwBITJ5lWZbdRUjj7+1YNLnwNi2b3u86FXWMqQl6T9ei8qsycpyxkgvP92jTMmn9QRX2iRWywHhl5+N6vL2wxMM3VAHAQIQ7ABiIcAcAAxHuAGAgwh0ADES4A4CBCHcAMBDhDgAGItwBwECEOwAYiHAHAAMR7gBgIMIdAAxEuAOAgQh3ADAQ4Q4ABiLcAcBAhDsAGIhwBwADEe4AYKCUfyB72bJlcrku/er29OnT1dTUFB7bs2eP3nzzTTkcDj344IO6/fbb068UAJCwlMJ9YGBAktTW1jZizO/3q62tTfv27dPAwIC8Xq9uu+02FRQUpFcpACBhKYV7b2+vzp8/r/r6ev3000969NFHVV5eLkk6cuSIbrjhBhUUFKigoEAej0e9vb0qKyuLecySkslyOPJTKcc2+ztOjNx47PsxuW2Xs3BMbidZuVrXWKD38a0zleduBp7vS265Ju1jjCalcC8sLNSqVatUXV2tEydOaPXq1dq/f78cDoeCwWB4ukaSiouLFQwG4x6zv/9cKqXYKhC8MGKby1k46vaJgN7pfaLJRO9+fyCt67vdrlG3pxTuM2fO1IwZM5SXl6eZM2dq6tSp8vv9uuKKK+R0OhUKhcL7hkKhiLAHAGRfSp+W2bt3r7Zv3y5JOn36tILBoNxutySprKxMnZ2dGhgYUCAQ0FdffaVZs2ZlrmIAQFwpnblXVVVp8+bNqq2tVV5enhobG9XW1iaPx6OKigr5fD55vV5ZlqUNGzZo0qRJma4bABBDnmVZlt1FSOnPO9nh/a5TI7Yx/0jvEw29p9f7ovKr0rp+tDl3vsQEAAYi3AHAQIQ7ABiIcAcAAxHuAGAgwh0ADES4A4CBCHcAMBDhDgAGItwBwECEOwAYiHAHAAMR7gBgIMIdAAxEuAOAgQh3ADAQ4Q4ABiLcAcBAhDsAGIhwBwADOVK50sWLF7VlyxadOnVKg4ODevDBB1VRUREe37Vrl/bu3atp06ZJkp588klde+21makYABBXSuHe3t6uqVOn6plnnlF/f7/uuuuuiHDv6enR008/rdLS0owVCgBIXErhvmTJElVWVoYv5+fnR4z39PTopZdekt/v16JFi/TAAw+kVyUAICkphXtxcbEkKRgM6uGHH9b69esjxn/zm9/I6/XK6XRq7dq1eu+993T77bfHPGZJyWQ5HPkx98k1LmdhUtsnAnqfmOg9dW63K0OVREop3CXpu+++05o1a+T1erV06dLwdsuydM8998jlulTwwoULdfTo0bjh3t9/LtVSbBMIXhixzeUsHHX7REDv9D7RZKJ3vz+Q1vWjvTik9GmZM2fOqL6+Xg0NDaqqqooYCwaDuuOOOxQKhWRZlg4dOsTcOwCMsZTO3Hfu3KmzZ8+qpaVFLS0tkqTq6mqdP39eNTU12rBhg+rq6lRQUKBbbrlFCxcuzGjRAIDY8izLsuwuQkr/rYkd3u86NWIbb1HpfaKh9/R6X1R+VVrXz+i0DAAgtxHuAGAgwh0ADES4A4CBCHcAMBDhDgAGItwBwECEOwAYiHAHAAMR7gBgIMIdAAxEuAOAgVJezz2XjLaAFwBMZJy5A4CBCHcAMBDhDgAGItwBwECEOwAYiHAHAAMR7gBgIMIdAAyUUrgPDw/riSeeUE1NjXw+n06ePBkxvmfPHi1fvlx333233nvvvYwUCgBIXErfUH333Xc1ODio3bt3q6urS9u3b9eOHTskSX6/X21tbdq3b58GBgbk9Xp12223qaCgIKOFAwCiS+nMvbOzU/Pnz5cklZeX69NPPw2PHTlyRDfccIMKCgrkcrnk8XjU29ubmWoBAAlJ6cw9GAzK6XSGL+fn5+unn36Sw+FQMBiUy+UKjxUXFysYDMY9ptvtirtPNNWLr0/5ugBgopTO3J1Op0KhUPjy8PCwHA7HqGOhUCgi7AEA2ZdSuM+dO1cHDx6UJHV1dWnWrFnhsbKyMnV2dmpgYECBQEBfffVVxDgAIPvyLMuykr3S8PCwtm7dqi+++EKWZamxsVEHDx6Ux+NRRUWF9uzZo927d8uyLD3wwAOqrKzMRu0AgChSCncAQG7jS0wAYCDCHQAMRLgDgIEI9wwLBAL6/e9/r5UrV6qmpkb//ve/7S5pzL3zzjvauHGj3WWMiXhLcZiuu7tbPp/P7jLG3MWLF9XQ0CCv16uqqiodOHDA7pJGMOIHsnPJrl27NG/ePN177736+uuvtXHjRr311lt2lzVmnnrqKf3rX//S7Nmz7S5lTMRaisN0ra2tam9vV1FRkd2ljLn29nZNnTpVzzzzjPr7+3XXXXepoqLC7rIicOaeYffee69WrFghSRoaGtKkSZNsrmhszZ07V1u3brW7jDETaykO03k8HjU3N9tdhi2WLFmiRx55JHw5Pz/fxmpGx5l7Gv72t7/plVdeidjW2NiosrIy+f1+NTQ0aMuWLTZVl13Rev/1r3+tQ4cO2VTV2Iu1FIfpKisr1dfXZ3cZtiguLpZ06f5/+OGHtX79epsrGsn8R2AWVVdXq7q6esT2zz//XI8++qg2bdqkm2++2YbKsi9a7xNNrKU4YLbvvvtOa9askdfr1dKlS+0uZwSmZTLs2LFjeuSRR/Tcc89p4cKFdpeDLIu1FAfMdebMGdXX16uhoUFVVVV2lzMqTjEy7LnnntPg4KC2bdsm6dKZ3UT5A9tEtHjxYn344YdasWJFeCkOmG/nzp06e/asWlpa1NLSIunSH5gLCwttrux/WH4AAAzEtAwAGIhwBwADEe4AYCDCHQAMRLgDgIEIdwAwEOEOAAb6P5xf0w0kxPf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625597" y="3453139"/>
            <a:ext cx="9168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distplot(a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, bins = None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hist = True,kde = True,rug =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False, ...)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7299" y="3200399"/>
            <a:ext cx="9758363" cy="102870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文本框 99"/>
          <p:cNvSpPr txBox="1">
            <a:spLocks noChangeArrowheads="1"/>
          </p:cNvSpPr>
          <p:nvPr/>
        </p:nvSpPr>
        <p:spPr bwMode="auto">
          <a:xfrm>
            <a:off x="1257298" y="4289807"/>
            <a:ext cx="97583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a 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示要观察的数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据。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bins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于控制条形的数量。</a:t>
            </a:r>
          </a:p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hist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示是否绘制（标注）直方图。</a:t>
            </a:r>
          </a:p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kde 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示是否绘制高斯核密度估计曲线。</a:t>
            </a:r>
          </a:p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rug 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示是否在支持的轴方向上绘制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rugplot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971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AutoShape 2" descr="data:image/png;base64,iVBORw0KGgoAAAANSUhEUgAAAXcAAAD3CAYAAADmBxSSAAAABHNCSVQICAgIfAhkiAAAAAlwSFlzAAALEgAACxIB0t1+/AAAADl0RVh0U29mdHdhcmUAbWF0cGxvdGxpYiB2ZXJzaW9uIDIuMi4yLCBodHRwOi8vbWF0cGxvdGxpYi5vcmcvhp/UCwAAE4tJREFUeJzt3X9sU/X+x/HX7nrHxlrCiDVRsYiJRC7L7kRjUMMPs5Bx75WI3M2xhk4dF70KKEiGgXi9mCsbxl/J3b0DnQkx8xdcuOYuuYZEiUquLkTH3bgOp6KAGRpSdJG2wIbb+f5Bbm/63fq73ek+ez7+oudzevp+0/bV08/aT/Msy7IEADDKz+wuAACQeYQ7ABiIcAcAAxHuAGAgwh0ADOSwu4D/8vsDdpeQESUlk9Xff87uMmxB7/Q+0eRC7263a9TtnLlnmMORb3cJtqH3iYnecxPhDgAGItwBwECEOwAYiHAHAAMR7gBgIMIdAAxEuAOAgQh3ADAQ4Q4ABsqZ5QeAXPV+16m4+7ichQoEL2T8theVX5XxY2Ji4MwdAAxEuAOAgRKalunu7tazzz6rtrY2bdiwQWfOnJEknTp1Sr/85S/1wgsvhPe1LEsLFizQNddcI0kqLy/Xxo0bM185ACCquOHe2tqq9vZ2FRUVSVI4yH/88UfV1dVp8+bNEft/8803mjNnjnbu3JmFcgEAiYgb7h6PR83Nzdq0aVPE9ubmZq1cuVKXX355xPaenh6dPn1aPp9PhYWF2rx5s6699tq4hZSUTM7p5TOTEW195YnAxN5dzsKM7peM8fL/OV7qzIZc7T1uuFdWVqqvry9i2/fff6+Ojo4RZ+2S5Ha7df/99+tXv/qVPvnkEzU0NGjfvn1xC7F7wftMcbtdxvzwSLJM7T2RT8Fk69My4+H/09T7PRG50Hu0F5eUPgq5f/9+3XHHHcrPH3mmXVpaGt5+00036fTp07IsS3l5eancFAAgBSl9Wqajo0MLFiwYdewvf/mLXnnlFUlSb2+vrrzySoIdAMZYSuF+/PhxXX311RHb6uvrNTg4qPvvv18ff/yxVq5cqaamJjU1NWWkUABA4vIsy7LsLkIaH3OLiciFOTi7mNo731CNzdT7PRG50HtG59wBOyQSsgAu4RuqAGAgwh0ADES4A4CBCHcAMBDhDgAGItwBwECEOwAYiHAHAAMR7gBgIMIdAAxEuAOAgVhbBshhdq2nMx4WLENsnLkDgIEIdwAwEOEOAAYi3AHAQIQ7ABiIcAcAAxHuAGAgwh0ADJRQuHd3d8vn80mSenp6NH/+fPl8Pvl8Pr399tsR+164cEHr1q2T1+vV6tWr9cMPP2S+agBATHG/odra2qr29nYVFRVJko4ePar77rtP9fX1o+7/xhtvaNasWVq3bp3++c9/qqWlRY8//nhmqwYAxBQ33D0ej5qbm7Vp0yZJ0qeffqrjx4/rwIEDmjFjhrZs2SKn0xnev7OzU7/73e8kSQsWLFBLS0tChZSUTJbDkZ9KDznH7XbZXYJtstm7y1mYtWNnQq7Xl4xk70ce87knbrhXVlaqr68vfLmsrEzV1dUqLS3Vjh079Ne//lWPPfZYeDwYDMrlutRscXGxAoFAQoX0959Ltvac5Ha75Pcn1rNpst17IHgha8dOl8tZmNP1JSuZ+5HHvL29R3txSfoPqosXL1ZpaWn430ePHo0YdzqdCoVCkqRQKKQpU6YkexMAgDQlHe6rVq3SkSNHJEkdHR2aM2dOxPjcuXP1wQcfSJIOHjyoG2+8MQNlAgCSkXS4b926VY2NjfL5fDp8+LAeeughSVJ9fb0GBwdVW1urL7/8UrW1tdq9e7fWrl2b8aIBALHlWZZl2V2ElNwcXy7LhTk4u2S7d7vWNk+EaXPuyaznzmPekDl3AEDuI9wBwECEOwAYiHAHAAMR7gBgIMIdAAxEuAOAgQh3ADAQ4Q4ABiLcAcBAhDsAGIhwBwADEe4AYCDCHQAMRLgDgIEIdwAwEOEOAAZy2F0AxpdYv4Zk2q8RAeMZZ+4AYCDCHQAMlNC0THd3t5599lm1tbXps88+05/+9Cfl5+eroKBATz/9tC677LKI/ZctWyaX69KPtk6fPl1NTU2ZrxwAEFXccG9tbVV7e7uKiookSdu2bdMf/vAHzZ49W2+++aZaW1u1efPm8P4DAwOSpLa2tiyVDACIJ+60jMfjUXNzc/jy888/r9mzZ0uShoaGNGnSpIj9e3t7df78edXX16uurk5dXV0ZLhkAEE/cM/fKykr19fWFL19++eWSpMOHD+vVV1/Va6+9FrF/YWGhVq1aperqap04cUKrV6/W/v375XDEvqmSkslyOPJT6SHnuN0uu0vIGpezMK1xk5nUe7KPYZMf8/Hkau8pfRTy7bff1o4dO/TSSy9p2rRpEWMzZ87UjBkzlJeXp5kzZ2rq1Kny+/264oorYh6zv/9cKqXkHLfbJb8/YHcZWRPro44T+aOQpvWezGPY9Md8LLnQe7QXl6Q/LfOPf/xDr776qtra2nT11VePGN+7d6+2b98uSTp9+rSCwaDcbneyNwMASENS4T40NKRt27YpFApp3bp18vl8+vOf/yxJ2rRpk7799ltVVVUpEAiotrZWGzZsUGNjY9wpGQBAZuVZlmXZXYSU3NvAXJYLb9OyiW+ojs603heVX5XwvqY/5mPJhd4zNi0DAMh9hDsAGIhwBwADEe4AYCDCHQAMRLgDgIEIdwAwEOEOAAYi3AHAQIQ7ABiIcAcAAxHuAGAglmsEMEKsBeL+v0wumpbMgmWIjTN3ADAQ4Q4ABiLcAcBAhDsAGIhwBwADEe4AYCDCHQAMRLgDgIESCvfu7m75fD5J0smTJ1VbWyuv16s//vGPGh4ejtj3woULWrdunbxer1avXq0ffvgh81UDAGKKG+6tra16/PHHNTAwIElqamrS+vXr9frrr8uyLB04cCBi/zfeeEOzZs3S66+/rmXLlqmlpSU7lQMAooob7h6PR83NzeHLPT09uvnmmyVJCxYs0EcffRSxf2dnp+bPnx8e7+joyGS9AIAExF1bprKyUn19feHLlmUpLy9PklRcXKxAIBCxfzAYlMvlijoeTUnJZDkc+QkXnsvcbpfdJWSNy1mY1rjJ6D194/G5k6s1J71w2M9+9r+T/VAopClTpkSMO51OhUKhqOPR9PefS7aUnOR2u+T3J/aCNh7FWiAqkwtIjTf0npnex9tzJxee79FeXJL+tMwvfvELHTp0SJJ08OBB3XTTTRHjc+fO1QcffBAev/HGG5O9CQBAmpIO98cee0zNzc2qqanRxYsXVVlZKUmqr6/X4OCgamtr9eWXX6q2tla7d+/W2rVrM140ACC2PMuyLLuLkMbf27FocuFtWjbFWuebqQl6T9d4W889F57vGZuWAQDkPsIdAAxEuAOAgQh3ADAQ4Q4ABiLcAcBAhDsAGIhwBwADEe4AYCDCHQAMRLgDgIEIdwAwEOEOAAYi3AHAQIQ7ABiIcAcAAxHuAGAgwh0ADES4A4CBCHcAMBDhDgAGcqRypb///e966623JEkDAwP67LPP9OGHH2rKlCmSpKeeekqHDx9WcXGxJKmlpUUu1+i/0A0AyLyUwn358uVavny5JOnJJ5/Ub3/723CwS1JPT49efvllTZs2LTNVAgCSkta0zH/+8x8dO3ZMNTU14W3Dw8M6efKknnjiCa1YsUJ79+5Nu0gAQHJSOnP/rxdffFFr1qyJ2Hbu3DmtXLlS9913n4aGhlRXV6fS0lJdf/31MY9VUjJZDkd+OuXkDLfb3Ckol7MwrXGT0Xv6xuNzJ1drTjncz549q6+//lrz5s2L2F5UVKS6ujoVFRVJkubNm6fe3t644d7ffy7VUnKK2+2S3x+wu4ysCQQvRB1zOQtjjpuM3jPT+3h77uTC8z3ai0vK0zIff/yxbr311hHbT5w4Ia/Xq6GhIV28eFGHDx/WnDlzUr0ZAEAKUj5zP378uKZPnx6+vGvXLnk8HlVUVGjp0qW6++679fOf/1x33nmnrrvuuowUCwBITJ5lWZbdRUjj7+1YNLnwNi2b3u86FXWMqQl6T9ei8qsycpyxkgvP92jTMmn9QRX2iRWywHhl5+N6vL2wxMM3VAHAQIQ7ABiIcAcAAxHuAGAgwh0ADES4A4CBCHcAMBDhDgAGItwBwECEOwAYiHAHAAMR7gBgIMIdAAxEuAOAgQh3ADAQ4Q4ABiLcAcBAhDsAGIhwBwADEe4AYKCUfyB72bJlcrku/er29OnT1dTUFB7bs2eP3nzzTTkcDj344IO6/fbb068UAJCwlMJ9YGBAktTW1jZizO/3q62tTfv27dPAwIC8Xq9uu+02FRQUpFcpACBhKYV7b2+vzp8/r/r6ev3000969NFHVV5eLkk6cuSIbrjhBhUUFKigoEAej0e9vb0qKyuLecySkslyOPJTKcc2+ztOjNx47PsxuW2Xs3BMbidZuVrXWKD38a0zleduBp7vS265Ju1jjCalcC8sLNSqVatUXV2tEydOaPXq1dq/f78cDoeCwWB4ukaSiouLFQwG4x6zv/9cKqXYKhC8MGKby1k46vaJgN7pfaLJRO9+fyCt67vdrlG3pxTuM2fO1IwZM5SXl6eZM2dq6tSp8vv9uuKKK+R0OhUKhcL7hkKhiLAHAGRfSp+W2bt3r7Zv3y5JOn36tILBoNxutySprKxMnZ2dGhgYUCAQ0FdffaVZs2ZlrmIAQFwpnblXVVVp8+bNqq2tVV5enhobG9XW1iaPx6OKigr5fD55vV5ZlqUNGzZo0qRJma4bABBDnmVZlt1FSOnPO9nh/a5TI7Yx/0jvEw29p9f7ovKr0rp+tDl3vsQEAAYi3AHAQIQ7ABiIcAcAAxHuAGAgwh0ADES4A4CBCHcAMBDhDgAGItwBwECEOwAYiHAHAAMR7gBgIMIdAAxEuAOAgQh3ADAQ4Q4ABiLcAcBAhDsAGIhwBwADOVK50sWLF7VlyxadOnVKg4ODevDBB1VRUREe37Vrl/bu3atp06ZJkp588klde+21makYABBXSuHe3t6uqVOn6plnnlF/f7/uuuuuiHDv6enR008/rdLS0owVCgBIXErhvmTJElVWVoYv5+fnR4z39PTopZdekt/v16JFi/TAAw+kVyUAICkphXtxcbEkKRgM6uGHH9b69esjxn/zm9/I6/XK6XRq7dq1eu+993T77bfHPGZJyWQ5HPkx98k1LmdhUtsnAnqfmOg9dW63K0OVREop3CXpu+++05o1a+T1erV06dLwdsuydM8998jlulTwwoULdfTo0bjh3t9/LtVSbBMIXhixzeUsHHX7REDv9D7RZKJ3vz+Q1vWjvTik9GmZM2fOqL6+Xg0NDaqqqooYCwaDuuOOOxQKhWRZlg4dOsTcOwCMsZTO3Hfu3KmzZ8+qpaVFLS0tkqTq6mqdP39eNTU12rBhg+rq6lRQUKBbbrlFCxcuzGjRAIDY8izLsuwuQkr/rYkd3u86NWIbb1HpfaKh9/R6X1R+VVrXz+i0DAAgtxHuAGAgwh0ADES4A4CBCHcAMBDhDgAGItwBwECEOwAYiHAHAAMR7gBgIMIdAAxEuAOAgVJezz2XjLaAFwBMZJy5A4CBCHcAMBDhDgAGItwBwECEOwAYiHAHAAMR7gBgIMIdAAyUUrgPDw/riSeeUE1NjXw+n06ePBkxvmfPHi1fvlx333233nvvvYwUCgBIXErfUH333Xc1ODio3bt3q6urS9u3b9eOHTskSX6/X21tbdq3b58GBgbk9Xp12223qaCgIKOFAwCiS+nMvbOzU/Pnz5cklZeX69NPPw2PHTlyRDfccIMKCgrkcrnk8XjU29ubmWoBAAlJ6cw9GAzK6XSGL+fn5+unn36Sw+FQMBiUy+UKjxUXFysYDMY9ptvtirtPNNWLr0/5ugBgopTO3J1Op0KhUPjy8PCwHA7HqGOhUCgi7AEA2ZdSuM+dO1cHDx6UJHV1dWnWrFnhsbKyMnV2dmpgYECBQEBfffVVxDgAIPvyLMuykr3S8PCwtm7dqi+++EKWZamxsVEHDx6Ux+NRRUWF9uzZo927d8uyLD3wwAOqrKzMRu0AgChSCncAQG7jS0wAYCDCHQAMRLgDgIEI9wwLBAL6/e9/r5UrV6qmpkb//ve/7S5pzL3zzjvauHGj3WWMiXhLcZiuu7tbPp/P7jLG3MWLF9XQ0CCv16uqqiodOHDA7pJGMOIHsnPJrl27NG/ePN177736+uuvtXHjRr311lt2lzVmnnrqKf3rX//S7Nmz7S5lTMRaisN0ra2tam9vV1FRkd2ljLn29nZNnTpVzzzzjPr7+3XXXXepoqLC7rIicOaeYffee69WrFghSRoaGtKkSZNsrmhszZ07V1u3brW7jDETaykO03k8HjU3N9tdhi2WLFmiRx55JHw5Pz/fxmpGx5l7Gv72t7/plVdeidjW2NiosrIy+f1+NTQ0aMuWLTZVl13Rev/1r3+tQ4cO2VTV2Iu1FIfpKisr1dfXZ3cZtiguLpZ06f5/+OGHtX79epsrGsn8R2AWVVdXq7q6esT2zz//XI8++qg2bdqkm2++2YbKsi9a7xNNrKU4YLbvvvtOa9askdfr1dKlS+0uZwSmZTLs2LFjeuSRR/Tcc89p4cKFdpeDLIu1FAfMdebMGdXX16uhoUFVVVV2lzMqTjEy7LnnntPg4KC2bdsm6dKZ3UT5A9tEtHjxYn344YdasWJFeCkOmG/nzp06e/asWlpa1NLSIunSH5gLCwttrux/WH4AAAzEtAwAGIhwBwADEe4AYCDCHQAMRLgDgIEIdwAwEOEOAAb6P5xf0w0kxPf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054225" y="2246173"/>
            <a:ext cx="9401175" cy="3640277"/>
          </a:xfrm>
          <a:prstGeom prst="rect">
            <a:avLst/>
          </a:prstGeom>
          <a:noFill/>
          <a:ln w="19050">
            <a:solidFill>
              <a:srgbClr val="1353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46124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2673350" y="2671922"/>
            <a:ext cx="8486775" cy="278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000" dirty="0">
                <a:latin typeface="黑体" pitchFamily="49" charset="-122"/>
                <a:ea typeface="黑体" pitchFamily="49" charset="-122"/>
              </a:rPr>
              <a:t>如果希望使用</a:t>
            </a:r>
            <a:r>
              <a:rPr lang="en-US" altLang="zh-CN" sz="3000" dirty="0">
                <a:latin typeface="黑体" pitchFamily="49" charset="-122"/>
                <a:ea typeface="黑体" pitchFamily="49" charset="-122"/>
              </a:rPr>
              <a:t>Seaborn</a:t>
            </a:r>
            <a:r>
              <a:rPr lang="zh-CN" altLang="zh-CN" sz="3000" dirty="0">
                <a:latin typeface="黑体" pitchFamily="49" charset="-122"/>
                <a:ea typeface="黑体" pitchFamily="49" charset="-122"/>
              </a:rPr>
              <a:t>用</a:t>
            </a:r>
            <a:r>
              <a:rPr lang="en-US" altLang="zh-CN" sz="3000" dirty="0">
                <a:latin typeface="黑体" pitchFamily="49" charset="-122"/>
                <a:ea typeface="黑体" pitchFamily="49" charset="-122"/>
              </a:rPr>
              <a:t>Matplotlib</a:t>
            </a:r>
            <a:r>
              <a:rPr lang="zh-CN" altLang="zh-CN" sz="3000" dirty="0">
                <a:latin typeface="黑体" pitchFamily="49" charset="-122"/>
                <a:ea typeface="黑体" pitchFamily="49" charset="-122"/>
              </a:rPr>
              <a:t>的默认样式</a:t>
            </a:r>
            <a:r>
              <a:rPr lang="zh-CN" altLang="zh-CN" sz="30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则</a:t>
            </a:r>
            <a:r>
              <a:rPr lang="zh-CN" altLang="zh-CN" sz="3000" dirty="0" smtClean="0">
                <a:latin typeface="黑体" pitchFamily="49" charset="-122"/>
                <a:ea typeface="黑体" pitchFamily="49" charset="-122"/>
              </a:rPr>
              <a:t>需</a:t>
            </a:r>
            <a:r>
              <a:rPr lang="zh-CN" altLang="zh-CN" sz="3000" dirty="0">
                <a:latin typeface="黑体" pitchFamily="49" charset="-122"/>
                <a:ea typeface="黑体" pitchFamily="49" charset="-122"/>
              </a:rPr>
              <a:t>要显式地调用</a:t>
            </a:r>
            <a:r>
              <a:rPr lang="en-US" altLang="zh-CN" sz="3000" dirty="0">
                <a:latin typeface="黑体" pitchFamily="49" charset="-122"/>
                <a:ea typeface="黑体" pitchFamily="49" charset="-122"/>
              </a:rPr>
              <a:t>set()</a:t>
            </a:r>
            <a:r>
              <a:rPr lang="zh-CN" altLang="zh-CN" sz="3000" dirty="0">
                <a:latin typeface="黑体" pitchFamily="49" charset="-122"/>
                <a:ea typeface="黑体" pitchFamily="49" charset="-122"/>
              </a:rPr>
              <a:t>或</a:t>
            </a:r>
            <a:r>
              <a:rPr lang="en-US" altLang="zh-CN" sz="3000" dirty="0">
                <a:latin typeface="黑体" pitchFamily="49" charset="-122"/>
                <a:ea typeface="黑体" pitchFamily="49" charset="-122"/>
              </a:rPr>
              <a:t>set_style()</a:t>
            </a:r>
            <a:r>
              <a:rPr lang="zh-CN" altLang="zh-CN" sz="30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000" dirty="0">
                <a:latin typeface="黑体" pitchFamily="49" charset="-122"/>
                <a:ea typeface="黑体" pitchFamily="49" charset="-122"/>
              </a:rPr>
              <a:t>set_context()</a:t>
            </a:r>
            <a:r>
              <a:rPr lang="zh-CN" altLang="zh-CN" sz="3000" dirty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sz="3000" dirty="0">
                <a:latin typeface="黑体" pitchFamily="49" charset="-122"/>
                <a:ea typeface="黑体" pitchFamily="49" charset="-122"/>
              </a:rPr>
              <a:t>set_palette()</a:t>
            </a:r>
            <a:r>
              <a:rPr lang="zh-CN" altLang="zh-CN" sz="3000" dirty="0">
                <a:latin typeface="黑体" pitchFamily="49" charset="-122"/>
                <a:ea typeface="黑体" pitchFamily="49" charset="-122"/>
              </a:rPr>
              <a:t>中的一个或多个函数，以获取</a:t>
            </a:r>
            <a:r>
              <a:rPr lang="en-US" altLang="zh-CN" sz="3000" dirty="0">
                <a:latin typeface="黑体" pitchFamily="49" charset="-122"/>
                <a:ea typeface="黑体" pitchFamily="49" charset="-122"/>
              </a:rPr>
              <a:t>Seaborn</a:t>
            </a:r>
            <a:r>
              <a:rPr lang="zh-CN" altLang="zh-CN" sz="3000" dirty="0">
                <a:latin typeface="黑体" pitchFamily="49" charset="-122"/>
                <a:ea typeface="黑体" pitchFamily="49" charset="-122"/>
              </a:rPr>
              <a:t>或者</a:t>
            </a:r>
            <a:r>
              <a:rPr lang="en-US" altLang="zh-CN" sz="3000" dirty="0">
                <a:latin typeface="黑体" pitchFamily="49" charset="-122"/>
                <a:ea typeface="黑体" pitchFamily="49" charset="-122"/>
              </a:rPr>
              <a:t>Matplotlib</a:t>
            </a:r>
            <a:r>
              <a:rPr lang="zh-CN" altLang="zh-CN" sz="3000" dirty="0">
                <a:latin typeface="黑体" pitchFamily="49" charset="-122"/>
                <a:ea typeface="黑体" pitchFamily="49" charset="-122"/>
              </a:rPr>
              <a:t>默认的绘图样式。</a:t>
            </a:r>
            <a:endParaRPr lang="zh-CN" altLang="en-US" sz="30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93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什么是数据可视化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29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数据可视化是指将数据以图表的形式表示，并利用数据分析和开发工具发现其中未知信息的处理过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程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323464" y="4021454"/>
            <a:ext cx="7826694" cy="219946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770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AutoShape 2" descr="data:image/png;base64,iVBORw0KGgoAAAANSUhEUgAAAXcAAAD3CAYAAADmBxSSAAAABHNCSVQICAgIfAhkiAAAAAlwSFlzAAALEgAACxIB0t1+/AAAADl0RVh0U29mdHdhcmUAbWF0cGxvdGxpYiB2ZXJzaW9uIDIuMi4yLCBodHRwOi8vbWF0cGxvdGxpYi5vcmcvhp/UCwAAE4tJREFUeJzt3X9sU/X+x/HX7nrHxlrCiDVRsYiJRC7L7kRjUMMPs5Bx75WI3M2xhk4dF70KKEiGgXi9mCsbxl/J3b0DnQkx8xdcuOYuuYZEiUquLkTH3bgOp6KAGRpSdJG2wIbb+f5Bbm/63fq73ek+ez7+oudzevp+0/bV08/aT/Msy7IEADDKz+wuAACQeYQ7ABiIcAcAAxHuAGAgwh0ADOSwu4D/8vsDdpeQESUlk9Xff87uMmxB7/Q+0eRC7263a9TtnLlnmMORb3cJtqH3iYnecxPhDgAGItwBwECEOwAYiHAHAAMR7gBgIMIdAAxEuAOAgQh3ADAQ4Q4ABsqZ5QeAXPV+16m4+7ichQoEL2T8theVX5XxY2Ji4MwdAAxEuAOAgRKalunu7tazzz6rtrY2bdiwQWfOnJEknTp1Sr/85S/1wgsvhPe1LEsLFizQNddcI0kqLy/Xxo0bM185ACCquOHe2tqq9vZ2FRUVSVI4yH/88UfV1dVp8+bNEft/8803mjNnjnbu3JmFcgEAiYgb7h6PR83Nzdq0aVPE9ubmZq1cuVKXX355xPaenh6dPn1aPp9PhYWF2rx5s6699tq4hZSUTM7p5TOTEW195YnAxN5dzsKM7peM8fL/OV7qzIZc7T1uuFdWVqqvry9i2/fff6+Ojo4RZ+2S5Ha7df/99+tXv/qVPvnkEzU0NGjfvn1xC7F7wftMcbtdxvzwSLJM7T2RT8Fk69My4+H/09T7PRG50Hu0F5eUPgq5f/9+3XHHHcrPH3mmXVpaGt5+00036fTp07IsS3l5eancFAAgBSl9Wqajo0MLFiwYdewvf/mLXnnlFUlSb2+vrrzySoIdAMZYSuF+/PhxXX311RHb6uvrNTg4qPvvv18ff/yxVq5cqaamJjU1NWWkUABA4vIsy7LsLkIaH3OLiciFOTi7mNo731CNzdT7PRG50HtG59wBOyQSsgAu4RuqAGAgwh0ADES4A4CBCHcAMBDhDgAGItwBwECEOwAYiHAHAAMR7gBgIMIdAAxEuAOAgVhbBshhdq2nMx4WLENsnLkDgIEIdwAwEOEOAAYi3AHAQIQ7ABiIcAcAAxHuAGAgwh0ADJRQuHd3d8vn80mSenp6NH/+fPl8Pvl8Pr399tsR+164cEHr1q2T1+vV6tWr9cMPP2S+agBATHG/odra2qr29nYVFRVJko4ePar77rtP9fX1o+7/xhtvaNasWVq3bp3++c9/qqWlRY8//nhmqwYAxBQ33D0ej5qbm7Vp0yZJ0qeffqrjx4/rwIEDmjFjhrZs2SKn0xnev7OzU7/73e8kSQsWLFBLS0tChZSUTJbDkZ9KDznH7XbZXYJtstm7y1mYtWNnQq7Xl4xk70ce87knbrhXVlaqr68vfLmsrEzV1dUqLS3Vjh079Ne//lWPPfZYeDwYDMrlutRscXGxAoFAQoX0959Ltvac5Ha75Pcn1rNpst17IHgha8dOl8tZmNP1JSuZ+5HHvL29R3txSfoPqosXL1ZpaWn430ePHo0YdzqdCoVCkqRQKKQpU6YkexMAgDQlHe6rVq3SkSNHJEkdHR2aM2dOxPjcuXP1wQcfSJIOHjyoG2+8MQNlAgCSkXS4b926VY2NjfL5fDp8+LAeeughSVJ9fb0GBwdVW1urL7/8UrW1tdq9e7fWrl2b8aIBALHlWZZl2V2ElNwcXy7LhTk4u2S7d7vWNk+EaXPuyaznzmPekDl3AEDuI9wBwECEOwAYiHAHAAMR7gBgIMIdAAxEuAOAgQh3ADAQ4Q4ABiLcAcBAhDsAGIhwBwADEe4AYCDCHQAMRLgDgIEIdwAwEOEOAAZy2F0AxpdYv4Zk2q8RAeMZZ+4AYCDCHQAMlNC0THd3t5599lm1tbXps88+05/+9Cfl5+eroKBATz/9tC677LKI/ZctWyaX69KPtk6fPl1NTU2ZrxwAEFXccG9tbVV7e7uKiookSdu2bdMf/vAHzZ49W2+++aZaW1u1efPm8P4DAwOSpLa2tiyVDACIJ+60jMfjUXNzc/jy888/r9mzZ0uShoaGNGnSpIj9e3t7df78edXX16uurk5dXV0ZLhkAEE/cM/fKykr19fWFL19++eWSpMOHD+vVV1/Va6+9FrF/YWGhVq1aperqap04cUKrV6/W/v375XDEvqmSkslyOPJT6SHnuN0uu0vIGpezMK1xk5nUe7KPYZMf8/Hkau8pfRTy7bff1o4dO/TSSy9p2rRpEWMzZ87UjBkzlJeXp5kzZ2rq1Kny+/264oorYh6zv/9cKqXkHLfbJb8/YHcZWRPro44T+aOQpvWezGPY9Md8LLnQe7QXl6Q/LfOPf/xDr776qtra2nT11VePGN+7d6+2b98uSTp9+rSCwaDcbneyNwMASENS4T40NKRt27YpFApp3bp18vl8+vOf/yxJ2rRpk7799ltVVVUpEAiotrZWGzZsUGNjY9wpGQBAZuVZlmXZXYSU3NvAXJYLb9OyiW+ojs603heVX5XwvqY/5mPJhd4zNi0DAMh9hDsAGIhwBwADEe4AYCDCHQAMRLgDgIEIdwAwEOEOAAYi3AHAQIQ7ABiIcAcAAxHuAGAglmsEMEKsBeL+v0wumpbMgmWIjTN3ADAQ4Q4ABiLcAcBAhDsAGIhwBwADEe4AYCDCHQAMRLgDgIESCvfu7m75fD5J0smTJ1VbWyuv16s//vGPGh4ejtj3woULWrdunbxer1avXq0ffvgh81UDAGKKG+6tra16/PHHNTAwIElqamrS+vXr9frrr8uyLB04cCBi/zfeeEOzZs3S66+/rmXLlqmlpSU7lQMAooob7h6PR83NzeHLPT09uvnmmyVJCxYs0EcffRSxf2dnp+bPnx8e7+joyGS9AIAExF1bprKyUn19feHLlmUpLy9PklRcXKxAIBCxfzAYlMvlijoeTUnJZDkc+QkXnsvcbpfdJWSNy1mY1rjJ6D194/G5k6s1J71w2M9+9r+T/VAopClTpkSMO51OhUKhqOPR9PefS7aUnOR2u+T3J/aCNh7FWiAqkwtIjTf0npnex9tzJxee79FeXJL+tMwvfvELHTp0SJJ08OBB3XTTTRHjc+fO1QcffBAev/HGG5O9CQBAmpIO98cee0zNzc2qqanRxYsXVVlZKUmqr6/X4OCgamtr9eWXX6q2tla7d+/W2rVrM140ACC2PMuyLLuLkMbf27FocuFtWjbFWuebqQl6T9d4W889F57vGZuWAQDkPsIdAAxEuAOAgQh3ADAQ4Q4ABiLcAcBAhDsAGIhwBwADEe4AYCDCHQAMRLgDgIEIdwAwEOEOAAYi3AHAQIQ7ABiIcAcAAxHuAGAgwh0ADES4A4CBCHcAMBDhDgAGcqRypb///e966623JEkDAwP67LPP9OGHH2rKlCmSpKeeekqHDx9WcXGxJKmlpUUu1+i/0A0AyLyUwn358uVavny5JOnJJ5/Ub3/723CwS1JPT49efvllTZs2LTNVAgCSkta0zH/+8x8dO3ZMNTU14W3Dw8M6efKknnjiCa1YsUJ79+5Nu0gAQHJSOnP/rxdffFFr1qyJ2Hbu3DmtXLlS9913n4aGhlRXV6fS0lJdf/31MY9VUjJZDkd+OuXkDLfb3Ckol7MwrXGT0Xv6xuNzJ1drTjncz549q6+//lrz5s2L2F5UVKS6ujoVFRVJkubNm6fe3t644d7ffy7VUnKK2+2S3x+wu4ysCQQvRB1zOQtjjpuM3jPT+3h77uTC8z3ai0vK0zIff/yxbr311hHbT5w4Ia/Xq6GhIV28eFGHDx/WnDlzUr0ZAEAKUj5zP378uKZPnx6+vGvXLnk8HlVUVGjp0qW6++679fOf/1x33nmnrrvuuowUCwBITJ5lWZbdRUjj7+1YNLnwNi2b3u86FXWMqQl6T9ei8qsycpyxkgvP92jTMmn9QRX2iRWywHhl5+N6vL2wxMM3VAHAQIQ7ABiIcAcAAxHuAGAgwh0ADES4A4CBCHcAMBDhDgAGItwBwECEOwAYiHAHAAMR7gBgIMIdAAxEuAOAgQh3ADAQ4Q4ABiLcAcBAhDsAGIhwBwADEe4AYKCUfyB72bJlcrku/er29OnT1dTUFB7bs2eP3nzzTTkcDj344IO6/fbb068UAJCwlMJ9YGBAktTW1jZizO/3q62tTfv27dPAwIC8Xq9uu+02FRQUpFcpACBhKYV7b2+vzp8/r/r6ev3000969NFHVV5eLkk6cuSIbrjhBhUUFKigoEAej0e9vb0qKyuLecySkslyOPJTKcc2+ztOjNx47PsxuW2Xs3BMbidZuVrXWKD38a0zleduBp7vS265Ju1jjCalcC8sLNSqVatUXV2tEydOaPXq1dq/f78cDoeCwWB4ukaSiouLFQwG4x6zv/9cKqXYKhC8MGKby1k46vaJgN7pfaLJRO9+fyCt67vdrlG3pxTuM2fO1IwZM5SXl6eZM2dq6tSp8vv9uuKKK+R0OhUKhcL7hkKhiLAHAGRfSp+W2bt3r7Zv3y5JOn36tILBoNxutySprKxMnZ2dGhgYUCAQ0FdffaVZs2ZlrmIAQFwpnblXVVVp8+bNqq2tVV5enhobG9XW1iaPx6OKigr5fD55vV5ZlqUNGzZo0qRJma4bABBDnmVZlt1FSOnPO9nh/a5TI7Yx/0jvEw29p9f7ovKr0rp+tDl3vsQEAAYi3AHAQIQ7ABiIcAcAAxHuAGAgwh0ADES4A4CBCHcAMBDhDgAGItwBwECEOwAYiHAHAAMR7gBgIMIdAAxEuAOAgQh3ADAQ4Q4ABiLcAcBAhDsAGIhwBwADOVK50sWLF7VlyxadOnVKg4ODevDBB1VRUREe37Vrl/bu3atp06ZJkp588klde+21makYABBXSuHe3t6uqVOn6plnnlF/f7/uuuuuiHDv6enR008/rdLS0owVCgBIXErhvmTJElVWVoYv5+fnR4z39PTopZdekt/v16JFi/TAAw+kVyUAICkphXtxcbEkKRgM6uGHH9b69esjxn/zm9/I6/XK6XRq7dq1eu+993T77bfHPGZJyWQ5HPkx98k1LmdhUtsnAnqfmOg9dW63K0OVREop3CXpu+++05o1a+T1erV06dLwdsuydM8998jlulTwwoULdfTo0bjh3t9/LtVSbBMIXhixzeUsHHX7REDv9D7RZKJ3vz+Q1vWjvTik9GmZM2fOqL6+Xg0NDaqqqooYCwaDuuOOOxQKhWRZlg4dOsTcOwCMsZTO3Hfu3KmzZ8+qpaVFLS0tkqTq6mqdP39eNTU12rBhg+rq6lRQUKBbbrlFCxcuzGjRAIDY8izLsuwuQkr/rYkd3u86NWIbb1HpfaKh9/R6X1R+VVrXz+i0DAAgtxHuAGAgwh0ADES4A4CBCHcAMBDhDgAGItwBwECEOwAYiHAHAAMR7gBgIMIdAAxEuAOAgVJezz2XjLaAFwBMZJy5A4CBCHcAMBDhDgAGItwBwECEOwAYiHAHAAMR7gBgIMIdAAyUUrgPDw/riSeeUE1NjXw+n06ePBkxvmfPHi1fvlx333233nvvvYwUCgBIXErfUH333Xc1ODio3bt3q6urS9u3b9eOHTskSX6/X21tbdq3b58GBgbk9Xp12223qaCgIKOFAwCiS+nMvbOzU/Pnz5cklZeX69NPPw2PHTlyRDfccIMKCgrkcrnk8XjU29ubmWoBAAlJ6cw9GAzK6XSGL+fn5+unn36Sw+FQMBiUy+UKjxUXFysYDMY9ptvtirtPNNWLr0/5ugBgopTO3J1Op0KhUPjy8PCwHA7HqGOhUCgi7AEA2ZdSuM+dO1cHDx6UJHV1dWnWrFnhsbKyMnV2dmpgYECBQEBfffVVxDgAIPvyLMuykr3S8PCwtm7dqi+++EKWZamxsVEHDx6Ux+NRRUWF9uzZo927d8uyLD3wwAOqrKzMRu0AgChSCncAQG7jS0wAYCDCHQAMRLgDgIEI9wwLBAL6/e9/r5UrV6qmpkb//ve/7S5pzL3zzjvauHGj3WWMiXhLcZiuu7tbPp/P7jLG3MWLF9XQ0CCv16uqqiodOHDA7pJGMOIHsnPJrl27NG/ePN177736+uuvtXHjRr311lt2lzVmnnrqKf3rX//S7Nmz7S5lTMRaisN0ra2tam9vV1FRkd2ljLn29nZNnTpVzzzzjPr7+3XXXXepoqLC7rIicOaeYffee69WrFghSRoaGtKkSZNsrmhszZ07V1u3brW7jDETaykO03k8HjU3N9tdhi2WLFmiRx55JHw5Pz/fxmpGx5l7Gv72t7/plVdeidjW2NiosrIy+f1+NTQ0aMuWLTZVl13Rev/1r3+tQ4cO2VTV2Iu1FIfpKisr1dfXZ3cZtiguLpZ06f5/+OGHtX79epsrGsn8R2AWVVdXq7q6esT2zz//XI8++qg2bdqkm2++2YbKsi9a7xNNrKU4YLbvvvtOa9askdfr1dKlS+0uZwSmZTLs2LFjeuSRR/Tcc89p4cKFdpeDLIu1FAfMdebMGdXX16uhoUFVVVV2lzMqTjEy7LnnntPg4KC2bdsm6dKZ3UT5A9tEtHjxYn344YdasWJFeCkOmG/nzp06e/asWlpa1NLSIunSH5gLCwttrux/WH4AAAzEtAwAGIhwBwADEe4AYCDCHQAMRLgDgIEIdwAwEOEOAAb6P5xf0w0kxPf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distplot()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函数绘制直方图的示例如下。</a:t>
            </a:r>
            <a:endParaRPr lang="zh-CN" altLang="en-US" sz="44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997599" y="2853411"/>
            <a:ext cx="47745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显式调用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set()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获取默认绘图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sns.set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()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np.random.seed(0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arr = np.random.randn(100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)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绘制直方图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ax = sns.distplot(arr, bins=10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1525" y="2457135"/>
            <a:ext cx="5000625" cy="347020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922169" y="4027674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6873399" y="2595354"/>
            <a:ext cx="4872514" cy="319377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384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AutoShape 2" descr="data:image/png;base64,iVBORw0KGgoAAAANSUhEUgAAAXcAAAD3CAYAAADmBxSSAAAABHNCSVQICAgIfAhkiAAAAAlwSFlzAAALEgAACxIB0t1+/AAAADl0RVh0U29mdHdhcmUAbWF0cGxvdGxpYiB2ZXJzaW9uIDIuMi4yLCBodHRwOi8vbWF0cGxvdGxpYi5vcmcvhp/UCwAAE4tJREFUeJzt3X9sU/X+x/HX7nrHxlrCiDVRsYiJRC7L7kRjUMMPs5Bx75WI3M2xhk4dF70KKEiGgXi9mCsbxl/J3b0DnQkx8xdcuOYuuYZEiUquLkTH3bgOp6KAGRpSdJG2wIbb+f5Bbm/63fq73ek+ez7+oudzevp+0/bV08/aT/Msy7IEADDKz+wuAACQeYQ7ABiIcAcAAxHuAGAgwh0ADOSwu4D/8vsDdpeQESUlk9Xff87uMmxB7/Q+0eRC7263a9TtnLlnmMORb3cJtqH3iYnecxPhDgAGItwBwECEOwAYiHAHAAMR7gBgIMIdAAxEuAOAgQh3ADAQ4Q4ABsqZ5QeAXPV+16m4+7ichQoEL2T8theVX5XxY2Ji4MwdAAxEuAOAgRKalunu7tazzz6rtrY2bdiwQWfOnJEknTp1Sr/85S/1wgsvhPe1LEsLFizQNddcI0kqLy/Xxo0bM185ACCquOHe2tqq9vZ2FRUVSVI4yH/88UfV1dVp8+bNEft/8803mjNnjnbu3JmFcgEAiYgb7h6PR83Nzdq0aVPE9ubmZq1cuVKXX355xPaenh6dPn1aPp9PhYWF2rx5s6699tq4hZSUTM7p5TOTEW195YnAxN5dzsKM7peM8fL/OV7qzIZc7T1uuFdWVqqvry9i2/fff6+Ojo4RZ+2S5Ha7df/99+tXv/qVPvnkEzU0NGjfvn1xC7F7wftMcbtdxvzwSLJM7T2RT8Fk69My4+H/09T7PRG50Hu0F5eUPgq5f/9+3XHHHcrPH3mmXVpaGt5+00036fTp07IsS3l5eancFAAgBSl9Wqajo0MLFiwYdewvf/mLXnnlFUlSb2+vrrzySoIdAMZYSuF+/PhxXX311RHb6uvrNTg4qPvvv18ff/yxVq5cqaamJjU1NWWkUABA4vIsy7LsLkIaH3OLiciFOTi7mNo731CNzdT7PRG50HtG59wBOyQSsgAu4RuqAGAgwh0ADES4A4CBCHcAMBDhDgAGItwBwECEOwAYiHAHAAMR7gBgIMIdAAxEuAOAgVhbBshhdq2nMx4WLENsnLkDgIEIdwAwEOEOAAYi3AHAQIQ7ABiIcAcAAxHuAGAgwh0ADJRQuHd3d8vn80mSenp6NH/+fPl8Pvl8Pr399tsR+164cEHr1q2T1+vV6tWr9cMPP2S+agBATHG/odra2qr29nYVFRVJko4ePar77rtP9fX1o+7/xhtvaNasWVq3bp3++c9/qqWlRY8//nhmqwYAxBQ33D0ej5qbm7Vp0yZJ0qeffqrjx4/rwIEDmjFjhrZs2SKn0xnev7OzU7/73e8kSQsWLFBLS0tChZSUTJbDkZ9KDznH7XbZXYJtstm7y1mYtWNnQq7Xl4xk70ce87knbrhXVlaqr68vfLmsrEzV1dUqLS3Vjh079Ne//lWPPfZYeDwYDMrlutRscXGxAoFAQoX0959Ltvac5Ha75Pcn1rNpst17IHgha8dOl8tZmNP1JSuZ+5HHvL29R3txSfoPqosXL1ZpaWn430ePHo0YdzqdCoVCkqRQKKQpU6YkexMAgDQlHe6rVq3SkSNHJEkdHR2aM2dOxPjcuXP1wQcfSJIOHjyoG2+8MQNlAgCSkXS4b926VY2NjfL5fDp8+LAeeughSVJ9fb0GBwdVW1urL7/8UrW1tdq9e7fWrl2b8aIBALHlWZZl2V2ElNwcXy7LhTk4u2S7d7vWNk+EaXPuyaznzmPekDl3AEDuI9wBwECEOwAYiHAHAAMR7gBgIMIdAAxEuAOAgQh3ADAQ4Q4ABiLcAcBAhDsAGIhwBwADEe4AYCDCHQAMRLgDgIEIdwAwEOEOAAZy2F0AxpdYv4Zk2q8RAeMZZ+4AYCDCHQAMlNC0THd3t5599lm1tbXps88+05/+9Cfl5+eroKBATz/9tC677LKI/ZctWyaX69KPtk6fPl1NTU2ZrxwAEFXccG9tbVV7e7uKiookSdu2bdMf/vAHzZ49W2+++aZaW1u1efPm8P4DAwOSpLa2tiyVDACIJ+60jMfjUXNzc/jy888/r9mzZ0uShoaGNGnSpIj9e3t7df78edXX16uurk5dXV0ZLhkAEE/cM/fKykr19fWFL19++eWSpMOHD+vVV1/Va6+9FrF/YWGhVq1aperqap04cUKrV6/W/v375XDEvqmSkslyOPJT6SHnuN0uu0vIGpezMK1xk5nUe7KPYZMf8/Hkau8pfRTy7bff1o4dO/TSSy9p2rRpEWMzZ87UjBkzlJeXp5kzZ2rq1Kny+/264oorYh6zv/9cKqXkHLfbJb8/YHcZWRPro44T+aOQpvWezGPY9Md8LLnQe7QXl6Q/LfOPf/xDr776qtra2nT11VePGN+7d6+2b98uSTp9+rSCwaDcbneyNwMASENS4T40NKRt27YpFApp3bp18vl8+vOf/yxJ2rRpk7799ltVVVUpEAiotrZWGzZsUGNjY9wpGQBAZuVZlmXZXYSU3NvAXJYLb9OyiW+ojs603heVX5XwvqY/5mPJhd4zNi0DAMh9hDsAGIhwBwADEe4AYCDCHQAMRLgDgIEIdwAwEOEOAAYi3AHAQIQ7ABiIcAcAAxHuAGAglmsEMEKsBeL+v0wumpbMgmWIjTN3ADAQ4Q4ABiLcAcBAhDsAGIhwBwADEe4AYCDCHQAMRLgDgIESCvfu7m75fD5J0smTJ1VbWyuv16s//vGPGh4ejtj3woULWrdunbxer1avXq0ffvgh81UDAGKKG+6tra16/PHHNTAwIElqamrS+vXr9frrr8uyLB04cCBi/zfeeEOzZs3S66+/rmXLlqmlpSU7lQMAooob7h6PR83NzeHLPT09uvnmmyVJCxYs0EcffRSxf2dnp+bPnx8e7+joyGS9AIAExF1bprKyUn19feHLlmUpLy9PklRcXKxAIBCxfzAYlMvlijoeTUnJZDkc+QkXnsvcbpfdJWSNy1mY1rjJ6D194/G5k6s1J71w2M9+9r+T/VAopClTpkSMO51OhUKhqOPR9PefS7aUnOR2u+T3J/aCNh7FWiAqkwtIjTf0npnex9tzJxee79FeXJL+tMwvfvELHTp0SJJ08OBB3XTTTRHjc+fO1QcffBAev/HGG5O9CQBAmpIO98cee0zNzc2qqanRxYsXVVlZKUmqr6/X4OCgamtr9eWXX6q2tla7d+/W2rVrM140ACC2PMuyLLuLkMbf27FocuFtWjbFWuebqQl6T9d4W889F57vGZuWAQDkPsIdAAxEuAOAgQh3ADAQ4Q4ABiLcAcBAhDsAGIhwBwADEe4AYCDCHQAMRLgDgIEIdwAwEOEOAAYi3AHAQIQ7ABiIcAcAAxHuAGAgwh0ADES4A4CBCHcAMBDhDgAGcqRypb///e966623JEkDAwP67LPP9OGHH2rKlCmSpKeeekqHDx9WcXGxJKmlpUUu1+i/0A0AyLyUwn358uVavny5JOnJJ5/Ub3/723CwS1JPT49efvllTZs2LTNVAgCSkta0zH/+8x8dO3ZMNTU14W3Dw8M6efKknnjiCa1YsUJ79+5Nu0gAQHJSOnP/rxdffFFr1qyJ2Hbu3DmtXLlS9913n4aGhlRXV6fS0lJdf/31MY9VUjJZDkd+OuXkDLfb3Ckol7MwrXGT0Xv6xuNzJ1drTjncz549q6+//lrz5s2L2F5UVKS6ujoVFRVJkubNm6fe3t644d7ffy7VUnKK2+2S3x+wu4ysCQQvRB1zOQtjjpuM3jPT+3h77uTC8z3ai0vK0zIff/yxbr311hHbT5w4Ia/Xq6GhIV28eFGHDx/WnDlzUr0ZAEAKUj5zP378uKZPnx6+vGvXLnk8HlVUVGjp0qW6++679fOf/1x33nmnrrvuuowUCwBITJ5lWZbdRUjj7+1YNLnwNi2b3u86FXWMqQl6T9ei8qsycpyxkgvP92jTMmn9QRX2iRWywHhl5+N6vL2wxMM3VAHAQIQ7ABiIcAcAAxHuAGAgwh0ADES4A4CBCHcAMBDhDgAGItwBwECEOwAYiHAHAAMR7gBgIMIdAAxEuAOAgQh3ADAQ4Q4ABiLcAcBAhDsAGIhwBwADEe4AYKCUfyB72bJlcrku/er29OnT1dTUFB7bs2eP3nzzTTkcDj344IO6/fbb068UAJCwlMJ9YGBAktTW1jZizO/3q62tTfv27dPAwIC8Xq9uu+02FRQUpFcpACBhKYV7b2+vzp8/r/r6ev3000969NFHVV5eLkk6cuSIbrjhBhUUFKigoEAej0e9vb0qKyuLecySkslyOPJTKcc2+ztOjNx47PsxuW2Xs3BMbidZuVrXWKD38a0zleduBp7vS265Ju1jjCalcC8sLNSqVatUXV2tEydOaPXq1dq/f78cDoeCwWB4ukaSiouLFQwG4x6zv/9cKqXYKhC8MGKby1k46vaJgN7pfaLJRO9+fyCt67vdrlG3pxTuM2fO1IwZM5SXl6eZM2dq6tSp8vv9uuKKK+R0OhUKhcL7hkKhiLAHAGRfSp+W2bt3r7Zv3y5JOn36tILBoNxutySprKxMnZ2dGhgYUCAQ0FdffaVZs2ZlrmIAQFwpnblXVVVp8+bNqq2tVV5enhobG9XW1iaPx6OKigr5fD55vV5ZlqUNGzZo0qRJma4bABBDnmVZlt1FSOnPO9nh/a5TI7Yx/0jvEw29p9f7ovKr0rp+tDl3vsQEAAYi3AHAQIQ7ABiIcAcAAxHuAGAgwh0ADES4A4CBCHcAMBDhDgAGItwBwECEOwAYiHAHAAMR7gBgIMIdAAxEuAOAgQh3ADAQ4Q4ABiLcAcBAhDsAGIhwBwADOVK50sWLF7VlyxadOnVKg4ODevDBB1VRUREe37Vrl/bu3atp06ZJkp588klde+21makYABBXSuHe3t6uqVOn6plnnlF/f7/uuuuuiHDv6enR008/rdLS0owVCgBIXErhvmTJElVWVoYv5+fnR4z39PTopZdekt/v16JFi/TAAw+kVyUAICkphXtxcbEkKRgM6uGHH9b69esjxn/zm9/I6/XK6XRq7dq1eu+993T77bfHPGZJyWQ5HPkx98k1LmdhUtsnAnqfmOg9dW63K0OVREop3CXpu+++05o1a+T1erV06dLwdsuydM8998jlulTwwoULdfTo0bjh3t9/LtVSbBMIXhixzeUsHHX7REDv9D7RZKJ3vz+Q1vWjvTik9GmZM2fOqL6+Xg0NDaqqqooYCwaDuuOOOxQKhWRZlg4dOsTcOwCMsZTO3Hfu3KmzZ8+qpaVFLS0tkqTq6mqdP39eNTU12rBhg+rq6lRQUKBbbrlFCxcuzGjRAIDY8izLsuwuQkr/rYkd3u86NWIbb1HpfaKh9/R6X1R+VVrXz+i0DAAgtxHuAGAgwh0ADES4A4CBCHcAMBDhDgAGItwBwECEOwAYiHAHAAMR7gBgIMIdAAxEuAOAgVJezz2XjLaAFwBMZJy5A4CBCHcAMBDhDgAGItwBwECEOwAYiHAHAAMR7gBgIMIdAAyUUrgPDw/riSeeUE1NjXw+n06ePBkxvmfPHi1fvlx333233nvvvYwUCgBIXErfUH333Xc1ODio3bt3q6urS9u3b9eOHTskSX6/X21tbdq3b58GBgbk9Xp12223qaCgIKOFAwCiS+nMvbOzU/Pnz5cklZeX69NPPw2PHTlyRDfccIMKCgrkcrnk8XjU29ubmWoBAAlJ6cw9GAzK6XSGL+fn5+unn36Sw+FQMBiUy+UKjxUXFysYDMY9ptvtirtPNNWLr0/5ugBgopTO3J1Op0KhUPjy8PCwHA7HqGOhUCgi7AEA2ZdSuM+dO1cHDx6UJHV1dWnWrFnhsbKyMnV2dmpgYECBQEBfffVVxDgAIPvyLMuykr3S8PCwtm7dqi+++EKWZamxsVEHDx6Ux+NRRUWF9uzZo927d8uyLD3wwAOqrKzMRu0AgChSCncAQG7jS0wAYCDCHQAMRLgDgIEI9wwLBAL6/e9/r5UrV6qmpkb//ve/7S5pzL3zzjvauHGj3WWMiXhLcZiuu7tbPp/P7jLG3MWLF9XQ0CCv16uqqiodOHDA7pJGMOIHsnPJrl27NG/ePN177736+uuvtXHjRr311lt2lzVmnnrqKf3rX//S7Nmz7S5lTMRaisN0ra2tam9vV1FRkd2ljLn29nZNnTpVzzzzjPr7+3XXXXepoqLC7rIicOaeYffee69WrFghSRoaGtKkSZNsrmhszZ07V1u3brW7jDETaykO03k8HjU3N9tdhi2WLFmiRx55JHw5Pz/fxmpGx5l7Gv72t7/plVdeidjW2NiosrIy+f1+NTQ0aMuWLTZVl13Rev/1r3+tQ4cO2VTV2Iu1FIfpKisr1dfXZ3cZtiguLpZ06f5/+OGHtX79epsrGsn8R2AWVVdXq7q6esT2zz//XI8++qg2bdqkm2++2YbKsi9a7xNNrKU4YLbvvvtOa9askdfr1dKlS+0uZwSmZTLs2LFjeuSRR/Tcc89p4cKFdpeDLIu1FAfMdebMGdXX16uhoUFVVVV2lzMqTjEy7LnnntPg4KC2bdsm6dKZ3UT5A9tEtHjxYn344YdasWJFeCkOmG/nzp06e/asWlpa1NLSIunSH5gLCwttrux/WH4AAAzEtAwAGIhwBwADEe4AYCDCHQAMRLgDgIEIdwAwEOEOAAb6P5xf0w0kxPf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4" y="3417756"/>
            <a:ext cx="2884578" cy="30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17"/>
          <p:cNvSpPr>
            <a:spLocks noChangeArrowheads="1"/>
          </p:cNvSpPr>
          <p:nvPr/>
        </p:nvSpPr>
        <p:spPr bwMode="auto">
          <a:xfrm>
            <a:off x="3963103" y="2298821"/>
            <a:ext cx="7597775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思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考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zh-CN" altLang="en-US" sz="44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直方</a:t>
            </a:r>
            <a:r>
              <a:rPr lang="zh-CN" altLang="en-US" sz="44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图中条柱数量不同，图表的效果会有差异吗</a:t>
            </a:r>
            <a:r>
              <a:rPr lang="zh-CN" altLang="zh-CN" sz="44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zh-CN" sz="44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01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AutoShape 2" descr="data:image/png;base64,iVBORw0KGgoAAAANSUhEUgAAAXcAAAD3CAYAAADmBxSSAAAABHNCSVQICAgIfAhkiAAAAAlwSFlzAAALEgAACxIB0t1+/AAAADl0RVh0U29mdHdhcmUAbWF0cGxvdGxpYiB2ZXJzaW9uIDIuMi4yLCBodHRwOi8vbWF0cGxvdGxpYi5vcmcvhp/UCwAAE4tJREFUeJzt3X9sU/X+x/HX7nrHxlrCiDVRsYiJRC7L7kRjUMMPs5Bx75WI3M2xhk4dF70KKEiGgXi9mCsbxl/J3b0DnQkx8xdcuOYuuYZEiUquLkTH3bgOp6KAGRpSdJG2wIbb+f5Bbm/63fq73ek+ez7+oudzevp+0/bV08/aT/Msy7IEADDKz+wuAACQeYQ7ABiIcAcAAxHuAGAgwh0ADOSwu4D/8vsDdpeQESUlk9Xff87uMmxB7/Q+0eRC7263a9TtnLlnmMORb3cJtqH3iYnecxPhDgAGItwBwECEOwAYiHAHAAMR7gBgIMIdAAxEuAOAgQh3ADAQ4Q4ABsqZ5QeAXPV+16m4+7ichQoEL2T8theVX5XxY2Ji4MwdAAxEuAOAgRKalunu7tazzz6rtrY2bdiwQWfOnJEknTp1Sr/85S/1wgsvhPe1LEsLFizQNddcI0kqLy/Xxo0bM185ACCquOHe2tqq9vZ2FRUVSVI4yH/88UfV1dVp8+bNEft/8803mjNnjnbu3JmFcgEAiYgb7h6PR83Nzdq0aVPE9ubmZq1cuVKXX355xPaenh6dPn1aPp9PhYWF2rx5s6699tq4hZSUTM7p5TOTEW195YnAxN5dzsKM7peM8fL/OV7qzIZc7T1uuFdWVqqvry9i2/fff6+Ojo4RZ+2S5Ha7df/99+tXv/qVPvnkEzU0NGjfvn1xC7F7wftMcbtdxvzwSLJM7T2RT8Fk69My4+H/09T7PRG50Hu0F5eUPgq5f/9+3XHHHcrPH3mmXVpaGt5+00036fTp07IsS3l5eancFAAgBSl9Wqajo0MLFiwYdewvf/mLXnnlFUlSb2+vrrzySoIdAMZYSuF+/PhxXX311RHb6uvrNTg4qPvvv18ff/yxVq5cqaamJjU1NWWkUABA4vIsy7LsLkIaH3OLiciFOTi7mNo731CNzdT7PRG50HtG59wBOyQSsgAu4RuqAGAgwh0ADES4A4CBCHcAMBDhDgAGItwBwECEOwAYiHAHAAMR7gBgIMIdAAxEuAOAgVhbBshhdq2nMx4WLENsnLkDgIEIdwAwEOEOAAYi3AHAQIQ7ABiIcAcAAxHuAGAgwh0ADJRQuHd3d8vn80mSenp6NH/+fPl8Pvl8Pr399tsR+164cEHr1q2T1+vV6tWr9cMPP2S+agBATHG/odra2qr29nYVFRVJko4ePar77rtP9fX1o+7/xhtvaNasWVq3bp3++c9/qqWlRY8//nhmqwYAxBQ33D0ej5qbm7Vp0yZJ0qeffqrjx4/rwIEDmjFjhrZs2SKn0xnev7OzU7/73e8kSQsWLFBLS0tChZSUTJbDkZ9KDznH7XbZXYJtstm7y1mYtWNnQq7Xl4xk70ce87knbrhXVlaqr68vfLmsrEzV1dUqLS3Vjh079Ne//lWPPfZYeDwYDMrlutRscXGxAoFAQoX0959Ltvac5Ha75Pcn1rNpst17IHgha8dOl8tZmNP1JSuZ+5HHvL29R3txSfoPqosXL1ZpaWn430ePHo0YdzqdCoVCkqRQKKQpU6YkexMAgDQlHe6rVq3SkSNHJEkdHR2aM2dOxPjcuXP1wQcfSJIOHjyoG2+8MQNlAgCSkXS4b926VY2NjfL5fDp8+LAeeughSVJ9fb0GBwdVW1urL7/8UrW1tdq9e7fWrl2b8aIBALHlWZZl2V2ElNwcXy7LhTk4u2S7d7vWNk+EaXPuyaznzmPekDl3AEDuI9wBwECEOwAYiHAHAAMR7gBgIMIdAAxEuAOAgQh3ADAQ4Q4ABiLcAcBAhDsAGIhwBwADEe4AYCDCHQAMRLgDgIEIdwAwEOEOAAZy2F0AxpdYv4Zk2q8RAeMZZ+4AYCDCHQAMlNC0THd3t5599lm1tbXps88+05/+9Cfl5+eroKBATz/9tC677LKI/ZctWyaX69KPtk6fPl1NTU2ZrxwAEFXccG9tbVV7e7uKiookSdu2bdMf/vAHzZ49W2+++aZaW1u1efPm8P4DAwOSpLa2tiyVDACIJ+60jMfjUXNzc/jy888/r9mzZ0uShoaGNGnSpIj9e3t7df78edXX16uurk5dXV0ZLhkAEE/cM/fKykr19fWFL19++eWSpMOHD+vVV1/Va6+9FrF/YWGhVq1aperqap04cUKrV6/W/v375XDEvqmSkslyOPJT6SHnuN0uu0vIGpezMK1xk5nUe7KPYZMf8/Hkau8pfRTy7bff1o4dO/TSSy9p2rRpEWMzZ87UjBkzlJeXp5kzZ2rq1Kny+/264oorYh6zv/9cKqXkHLfbJb8/YHcZWRPro44T+aOQpvWezGPY9Md8LLnQe7QXl6Q/LfOPf/xDr776qtra2nT11VePGN+7d6+2b98uSTp9+rSCwaDcbneyNwMASENS4T40NKRt27YpFApp3bp18vl8+vOf/yxJ2rRpk7799ltVVVUpEAiotrZWGzZsUGNjY9wpGQBAZuVZlmXZXYSU3NvAXJYLb9OyiW+ojs603heVX5XwvqY/5mPJhd4zNi0DAMh9hDsAGIhwBwADEe4AYCDCHQAMRLgDgIEIdwAwEOEOAAYi3AHAQIQ7ABiIcAcAAxHuAGAglmsEMEKsBeL+v0wumpbMgmWIjTN3ADAQ4Q4ABiLcAcBAhDsAGIhwBwADEe4AYCDCHQAMRLgDgIESCvfu7m75fD5J0smTJ1VbWyuv16s//vGPGh4ejtj3woULWrdunbxer1avXq0ffvgh81UDAGKKG+6tra16/PHHNTAwIElqamrS+vXr9frrr8uyLB04cCBi/zfeeEOzZs3S66+/rmXLlqmlpSU7lQMAooob7h6PR83NzeHLPT09uvnmmyVJCxYs0EcffRSxf2dnp+bPnx8e7+joyGS9AIAExF1bprKyUn19feHLlmUpLy9PklRcXKxAIBCxfzAYlMvlijoeTUnJZDkc+QkXnsvcbpfdJWSNy1mY1rjJ6D194/G5k6s1J71w2M9+9r+T/VAopClTpkSMO51OhUKhqOPR9PefS7aUnOR2u+T3J/aCNh7FWiAqkwtIjTf0npnex9tzJxee79FeXJL+tMwvfvELHTp0SJJ08OBB3XTTTRHjc+fO1QcffBAev/HGG5O9CQBAmpIO98cee0zNzc2qqanRxYsXVVlZKUmqr6/X4OCgamtr9eWXX6q2tla7d+/W2rVrM140ACC2PMuyLLuLkMbf27FocuFtWjbFWuebqQl6T9d4W889F57vGZuWAQDkPsIdAAxEuAOAgQh3ADAQ4Q4ABiLcAcBAhDsAGIhwBwADEe4AYCDCHQAMRLgDgIEIdwAwEOEOAAYi3AHAQIQ7ABiIcAcAAxHuAGAgwh0ADES4A4CBCHcAMBDhDgAGcqRypb///e966623JEkDAwP67LPP9OGHH2rKlCmSpKeeekqHDx9WcXGxJKmlpUUu1+i/0A0AyLyUwn358uVavny5JOnJJ5/Ub3/723CwS1JPT49efvllTZs2LTNVAgCSkta0zH/+8x8dO3ZMNTU14W3Dw8M6efKknnjiCa1YsUJ79+5Nu0gAQHJSOnP/rxdffFFr1qyJ2Hbu3DmtXLlS9913n4aGhlRXV6fS0lJdf/31MY9VUjJZDkd+OuXkDLfb3Ckol7MwrXGT0Xv6xuNzJ1drTjncz549q6+//lrz5s2L2F5UVKS6ujoVFRVJkubNm6fe3t644d7ffy7VUnKK2+2S3x+wu4ysCQQvRB1zOQtjjpuM3jPT+3h77uTC8z3ai0vK0zIff/yxbr311hHbT5w4Ia/Xq6GhIV28eFGHDx/WnDlzUr0ZAEAKUj5zP378uKZPnx6+vGvXLnk8HlVUVGjp0qW6++679fOf/1x33nmnrrvuuowUCwBITJ5lWZbdRUjj7+1YNLnwNi2b3u86FXWMqQl6T9ei8qsycpyxkgvP92jTMmn9QRX2iRWywHhl5+N6vL2wxMM3VAHAQIQ7ABiIcAcAAxHuAGAgwh0ADES4A4CBCHcAMBDhDgAGItwBwECEOwAYiHAHAAMR7gBgIMIdAAxEuAOAgQh3ADAQ4Q4ABiLcAcBAhDsAGIhwBwADEe4AYKCUfyB72bJlcrku/er29OnT1dTUFB7bs2eP3nzzTTkcDj344IO6/fbb068UAJCwlMJ9YGBAktTW1jZizO/3q62tTfv27dPAwIC8Xq9uu+02FRQUpFcpACBhKYV7b2+vzp8/r/r6ev3000969NFHVV5eLkk6cuSIbrjhBhUUFKigoEAej0e9vb0qKyuLecySkslyOPJTKcc2+ztOjNx47PsxuW2Xs3BMbidZuVrXWKD38a0zleduBp7vS265Ju1jjCalcC8sLNSqVatUXV2tEydOaPXq1dq/f78cDoeCwWB4ukaSiouLFQwG4x6zv/9cKqXYKhC8MGKby1k46vaJgN7pfaLJRO9+fyCt67vdrlG3pxTuM2fO1IwZM5SXl6eZM2dq6tSp8vv9uuKKK+R0OhUKhcL7hkKhiLAHAGRfSp+W2bt3r7Zv3y5JOn36tILBoNxutySprKxMnZ2dGhgYUCAQ0FdffaVZs2ZlrmIAQFwpnblXVVVp8+bNqq2tVV5enhobG9XW1iaPx6OKigr5fD55vV5ZlqUNGzZo0qRJma4bABBDnmVZlt1FSOnPO9nh/a5TI7Yx/0jvEw29p9f7ovKr0rp+tDl3vsQEAAYi3AHAQIQ7ABiIcAcAAxHuAGAgwh0ADES4A4CBCHcAMBDhDgAGItwBwECEOwAYiHAHAAMR7gBgIMIdAAxEuAOAgQh3ADAQ4Q4ABiLcAcBAhDsAGIhwBwADOVK50sWLF7VlyxadOnVKg4ODevDBB1VRUREe37Vrl/bu3atp06ZJkp588klde+21makYABBXSuHe3t6uqVOn6plnnlF/f7/uuuuuiHDv6enR008/rdLS0owVCgBIXErhvmTJElVWVoYv5+fnR4z39PTopZdekt/v16JFi/TAAw+kVyUAICkphXtxcbEkKRgM6uGHH9b69esjxn/zm9/I6/XK6XRq7dq1eu+993T77bfHPGZJyWQ5HPkx98k1LmdhUtsnAnqfmOg9dW63K0OVREop3CXpu+++05o1a+T1erV06dLwdsuydM8998jlulTwwoULdfTo0bjh3t9/LtVSbBMIXhixzeUsHHX7REDv9D7RZKJ3vz+Q1vWjvTik9GmZM2fOqL6+Xg0NDaqqqooYCwaDuuOOOxQKhWRZlg4dOsTcOwCMsZTO3Hfu3KmzZ8+qpaVFLS0tkqTq6mqdP39eNTU12rBhg+rq6lRQUKBbbrlFCxcuzGjRAIDY8izLsuwuQkr/rYkd3u86NWIbb1HpfaKh9/R6X1R+VVrXz+i0DAAgtxHuAGAgwh0ADES4A4CBCHcAMBDhDgAGItwBwECEOwAYiHAHAAMR7gBgIMIdAAxEuAOAgVJezz2XjLaAFwBMZJy5A4CBCHcAMBDhDgAGItwBwECEOwAYiHAHAAMR7gBgIMIdAAyUUrgPDw/riSeeUE1NjXw+n06ePBkxvmfPHi1fvlx333233nvvvYwUCgBIXErfUH333Xc1ODio3bt3q6urS9u3b9eOHTskSX6/X21tbdq3b58GBgbk9Xp12223qaCgIKOFAwCiS+nMvbOzU/Pnz5cklZeX69NPPw2PHTlyRDfccIMKCgrkcrnk8XjU29ubmWoBAAlJ6cw9GAzK6XSGL+fn5+unn36Sw+FQMBiUy+UKjxUXFysYDMY9ptvtirtPNNWLr0/5ugBgopTO3J1Op0KhUPjy8PCwHA7HqGOhUCgi7AEA2ZdSuM+dO1cHDx6UJHV1dWnWrFnhsbKyMnV2dmpgYECBQEBfffVVxDgAIPvyLMuykr3S8PCwtm7dqi+++EKWZamxsVEHDx6Ux+NRRUWF9uzZo927d8uyLD3wwAOqrKzMRu0AgChSCncAQG7jS0wAYCDCHQAMRLgDgIEI9wwLBAL6/e9/r5UrV6qmpkb//ve/7S5pzL3zzjvauHGj3WWMiXhLcZiuu7tbPp/P7jLG3MWLF9XQ0CCv16uqqiodOHDA7pJGMOIHsnPJrl27NG/ePN177736+uuvtXHjRr311lt2lzVmnnrqKf3rX//S7Nmz7S5lTMRaisN0ra2tam9vV1FRkd2ljLn29nZNnTpVzzzzjPr7+3XXXXepoqLC7rIicOaeYffee69WrFghSRoaGtKkSZNsrmhszZ07V1u3brW7jDETaykO03k8HjU3N9tdhi2WLFmiRx55JHw5Pz/fxmpGx5l7Gv72t7/plVdeidjW2NiosrIy+f1+NTQ0aMuWLTZVl13Rev/1r3+tQ4cO2VTV2Iu1FIfpKisr1dfXZ3cZtiguLpZ06f5/+OGHtX79epsrGsn8R2AWVVdXq7q6esT2zz//XI8++qg2bdqkm2++2YbKsi9a7xNNrKU4YLbvvvtOa9askdfr1dKlS+0uZwSmZTLs2LFjeuSRR/Tcc89p4cKFdpeDLIu1FAfMdebMGdXX16uhoUFVVVV2lzMqTjEy7LnnntPg4KC2bdsm6dKZ3UT5A9tEtHjxYn344YdasWJFeCkOmG/nzp06e/asWlpa1NLSIunSH5gLCwttrux/WH4AAAzEtAwAGIhwBwADEe4AYCDCHQAMRLgDgIEIdwAwEOEOAAb6P5xf0w0kxPf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1111250" y="2674453"/>
            <a:ext cx="99695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直方图会因为条柱数量的不同导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致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图表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效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果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有着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很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大的差异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为了解决这个问题，可以绘制核密度估计曲线进行展现。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核密度估计是在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概率论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中用来估计未知的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密度函数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，属于非参数检验方法之一，可以比较直观的看出数据样本本身的分布特征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2625" y="2048978"/>
            <a:ext cx="10817225" cy="38569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095875" y="1666390"/>
            <a:ext cx="2000250" cy="768350"/>
          </a:xfrm>
          <a:prstGeom prst="rect">
            <a:avLst/>
          </a:prstGeom>
          <a:solidFill>
            <a:srgbClr val="136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 论 </a:t>
            </a:r>
          </a:p>
        </p:txBody>
      </p:sp>
    </p:spTree>
    <p:extLst>
      <p:ext uri="{BB962C8B-B14F-4D97-AF65-F5344CB8AC3E}">
        <p14:creationId xmlns:p14="http://schemas.microsoft.com/office/powerpoint/2010/main" val="15701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AutoShape 2" descr="data:image/png;base64,iVBORw0KGgoAAAANSUhEUgAAAXcAAAD3CAYAAADmBxSSAAAABHNCSVQICAgIfAhkiAAAAAlwSFlzAAALEgAACxIB0t1+/AAAADl0RVh0U29mdHdhcmUAbWF0cGxvdGxpYiB2ZXJzaW9uIDIuMi4yLCBodHRwOi8vbWF0cGxvdGxpYi5vcmcvhp/UCwAAE4tJREFUeJzt3X9sU/X+x/HX7nrHxlrCiDVRsYiJRC7L7kRjUMMPs5Bx75WI3M2xhk4dF70KKEiGgXi9mCsbxl/J3b0DnQkx8xdcuOYuuYZEiUquLkTH3bgOp6KAGRpSdJG2wIbb+f5Bbm/63fq73ek+ez7+oudzevp+0/bV08/aT/Msy7IEADDKz+wuAACQeYQ7ABiIcAcAAxHuAGAgwh0ADOSwu4D/8vsDdpeQESUlk9Xff87uMmxB7/Q+0eRC7263a9TtnLlnmMORb3cJtqH3iYnecxPhDgAGItwBwECEOwAYiHAHAAMR7gBgIMIdAAxEuAOAgQh3ADAQ4Q4ABsqZ5QeAXPV+16m4+7ichQoEL2T8theVX5XxY2Ji4MwdAAxEuAOAgRKalunu7tazzz6rtrY2bdiwQWfOnJEknTp1Sr/85S/1wgsvhPe1LEsLFizQNddcI0kqLy/Xxo0bM185ACCquOHe2tqq9vZ2FRUVSVI4yH/88UfV1dVp8+bNEft/8803mjNnjnbu3JmFcgEAiYgb7h6PR83Nzdq0aVPE9ubmZq1cuVKXX355xPaenh6dPn1aPp9PhYWF2rx5s6699tq4hZSUTM7p5TOTEW195YnAxN5dzsKM7peM8fL/OV7qzIZc7T1uuFdWVqqvry9i2/fff6+Ojo4RZ+2S5Ha7df/99+tXv/qVPvnkEzU0NGjfvn1xC7F7wftMcbtdxvzwSLJM7T2RT8Fk69My4+H/09T7PRG50Hu0F5eUPgq5f/9+3XHHHcrPH3mmXVpaGt5+00036fTp07IsS3l5eancFAAgBSl9Wqajo0MLFiwYdewvf/mLXnnlFUlSb2+vrrzySoIdAMZYSuF+/PhxXX311RHb6uvrNTg4qPvvv18ff/yxVq5cqaamJjU1NWWkUABA4vIsy7LsLkIaH3OLiciFOTi7mNo731CNzdT7PRG50HtG59wBOyQSsgAu4RuqAGAgwh0ADES4A4CBCHcAMBDhDgAGItwBwECEOwAYiHAHAAMR7gBgIMIdAAxEuAOAgVhbBshhdq2nMx4WLENsnLkDgIEIdwAwEOEOAAYi3AHAQIQ7ABiIcAcAAxHuAGAgwh0ADJRQuHd3d8vn80mSenp6NH/+fPl8Pvl8Pr399tsR+164cEHr1q2T1+vV6tWr9cMPP2S+agBATHG/odra2qr29nYVFRVJko4ePar77rtP9fX1o+7/xhtvaNasWVq3bp3++c9/qqWlRY8//nhmqwYAxBQ33D0ej5qbm7Vp0yZJ0qeffqrjx4/rwIEDmjFjhrZs2SKn0xnev7OzU7/73e8kSQsWLFBLS0tChZSUTJbDkZ9KDznH7XbZXYJtstm7y1mYtWNnQq7Xl4xk70ce87knbrhXVlaqr68vfLmsrEzV1dUqLS3Vjh079Ne//lWPPfZYeDwYDMrlutRscXGxAoFAQoX0959Ltvac5Ha75Pcn1rNpst17IHgha8dOl8tZmNP1JSuZ+5HHvL29R3txSfoPqosXL1ZpaWn430ePHo0YdzqdCoVCkqRQKKQpU6YkexMAgDQlHe6rVq3SkSNHJEkdHR2aM2dOxPjcuXP1wQcfSJIOHjyoG2+8MQNlAgCSkXS4b926VY2NjfL5fDp8+LAeeughSVJ9fb0GBwdVW1urL7/8UrW1tdq9e7fWrl2b8aIBALHlWZZl2V2ElNwcXy7LhTk4u2S7d7vWNk+EaXPuyaznzmPekDl3AEDuI9wBwECEOwAYiHAHAAMR7gBgIMIdAAxEuAOAgQh3ADAQ4Q4ABiLcAcBAhDsAGIhwBwADEe4AYCDCHQAMRLgDgIEIdwAwEOEOAAZy2F0AxpdYv4Zk2q8RAeMZZ+4AYCDCHQAMlNC0THd3t5599lm1tbXps88+05/+9Cfl5+eroKBATz/9tC677LKI/ZctWyaX69KPtk6fPl1NTU2ZrxwAEFXccG9tbVV7e7uKiookSdu2bdMf/vAHzZ49W2+++aZaW1u1efPm8P4DAwOSpLa2tiyVDACIJ+60jMfjUXNzc/jy888/r9mzZ0uShoaGNGnSpIj9e3t7df78edXX16uurk5dXV0ZLhkAEE/cM/fKykr19fWFL19++eWSpMOHD+vVV1/Va6+9FrF/YWGhVq1aperqap04cUKrV6/W/v375XDEvqmSkslyOPJT6SHnuN0uu0vIGpezMK1xk5nUe7KPYZMf8/Hkau8pfRTy7bff1o4dO/TSSy9p2rRpEWMzZ87UjBkzlJeXp5kzZ2rq1Kny+/264oorYh6zv/9cKqXkHLfbJb8/YHcZWRPro44T+aOQpvWezGPY9Md8LLnQe7QXl6Q/LfOPf/xDr776qtra2nT11VePGN+7d6+2b98uSTp9+rSCwaDcbneyNwMASENS4T40NKRt27YpFApp3bp18vl8+vOf/yxJ2rRpk7799ltVVVUpEAiotrZWGzZsUGNjY9wpGQBAZuVZlmXZXYSU3NvAXJYLb9OyiW+ojs603heVX5XwvqY/5mPJhd4zNi0DAMh9hDsAGIhwBwADEe4AYCDCHQAMRLgDgIEIdwAwEOEOAAYi3AHAQIQ7ABiIcAcAAxHuAGAglmsEMEKsBeL+v0wumpbMgmWIjTN3ADAQ4Q4ABiLcAcBAhDsAGIhwBwADEe4AYCDCHQAMRLgDgIESCvfu7m75fD5J0smTJ1VbWyuv16s//vGPGh4ejtj3woULWrdunbxer1avXq0ffvgh81UDAGKKG+6tra16/PHHNTAwIElqamrS+vXr9frrr8uyLB04cCBi/zfeeEOzZs3S66+/rmXLlqmlpSU7lQMAooob7h6PR83NzeHLPT09uvnmmyVJCxYs0EcffRSxf2dnp+bPnx8e7+joyGS9AIAExF1bprKyUn19feHLlmUpLy9PklRcXKxAIBCxfzAYlMvlijoeTUnJZDkc+QkXnsvcbpfdJWSNy1mY1rjJ6D194/G5k6s1J71w2M9+9r+T/VAopClTpkSMO51OhUKhqOPR9PefS7aUnOR2u+T3J/aCNh7FWiAqkwtIjTf0npnex9tzJxee79FeXJL+tMwvfvELHTp0SJJ08OBB3XTTTRHjc+fO1QcffBAev/HGG5O9CQBAmpIO98cee0zNzc2qqanRxYsXVVlZKUmqr6/X4OCgamtr9eWXX6q2tla7d+/W2rVrM140ACC2PMuyLLuLkMbf27FocuFtWjbFWuebqQl6T9d4W889F57vGZuWAQDkPsIdAAxEuAOAgQh3ADAQ4Q4ABiLcAcBAhDsAGIhwBwADEe4AYCDCHQAMRLgDgIEIdwAwEOEOAAYi3AHAQIQ7ABiIcAcAAxHuAGAgwh0ADES4A4CBCHcAMBDhDgAGcqRypb///e966623JEkDAwP67LPP9OGHH2rKlCmSpKeeekqHDx9WcXGxJKmlpUUu1+i/0A0AyLyUwn358uVavny5JOnJJ5/Ub3/723CwS1JPT49efvllTZs2LTNVAgCSkta0zH/+8x8dO3ZMNTU14W3Dw8M6efKknnjiCa1YsUJ79+5Nu0gAQHJSOnP/rxdffFFr1qyJ2Hbu3DmtXLlS9913n4aGhlRXV6fS0lJdf/31MY9VUjJZDkd+OuXkDLfb3Ckol7MwrXGT0Xv6xuNzJ1drTjncz549q6+//lrz5s2L2F5UVKS6ujoVFRVJkubNm6fe3t644d7ffy7VUnKK2+2S3x+wu4ysCQQvRB1zOQtjjpuM3jPT+3h77uTC8z3ai0vK0zIff/yxbr311hHbT5w4Ia/Xq6GhIV28eFGHDx/WnDlzUr0ZAEAKUj5zP378uKZPnx6+vGvXLnk8HlVUVGjp0qW6++679fOf/1x33nmnrrvuuowUCwBITJ5lWZbdRUjj7+1YNLnwNi2b3u86FXWMqQl6T9ei8qsycpyxkgvP92jTMmn9QRX2iRWywHhl5+N6vL2wxMM3VAHAQIQ7ABiIcAcAAxHuAGAgwh0ADES4A4CBCHcAMBDhDgAGItwBwECEOwAYiHAHAAMR7gBgIMIdAAxEuAOAgQh3ADAQ4Q4ABiLcAcBAhDsAGIhwBwADEe4AYKCUfyB72bJlcrku/er29OnT1dTUFB7bs2eP3nzzTTkcDj344IO6/fbb068UAJCwlMJ9YGBAktTW1jZizO/3q62tTfv27dPAwIC8Xq9uu+02FRQUpFcpACBhKYV7b2+vzp8/r/r6ev3000969NFHVV5eLkk6cuSIbrjhBhUUFKigoEAej0e9vb0qKyuLecySkslyOPJTKcc2+ztOjNx47PsxuW2Xs3BMbidZuVrXWKD38a0zleduBp7vS265Ju1jjCalcC8sLNSqVatUXV2tEydOaPXq1dq/f78cDoeCwWB4ukaSiouLFQwG4x6zv/9cKqXYKhC8MGKby1k46vaJgN7pfaLJRO9+fyCt67vdrlG3pxTuM2fO1IwZM5SXl6eZM2dq6tSp8vv9uuKKK+R0OhUKhcL7hkKhiLAHAGRfSp+W2bt3r7Zv3y5JOn36tILBoNxutySprKxMnZ2dGhgYUCAQ0FdffaVZs2ZlrmIAQFwpnblXVVVp8+bNqq2tVV5enhobG9XW1iaPx6OKigr5fD55vV5ZlqUNGzZo0qRJma4bABBDnmVZlt1FSOnPO9nh/a5TI7Yx/0jvEw29p9f7ovKr0rp+tDl3vsQEAAYi3AHAQIQ7ABiIcAcAAxHuAGAgwh0ADES4A4CBCHcAMBDhDgAGItwBwECEOwAYiHAHAAMR7gBgIMIdAAxEuAOAgQh3ADAQ4Q4ABiLcAcBAhDsAGIhwBwADOVK50sWLF7VlyxadOnVKg4ODevDBB1VRUREe37Vrl/bu3atp06ZJkp588klde+21makYABBXSuHe3t6uqVOn6plnnlF/f7/uuuuuiHDv6enR008/rdLS0owVCgBIXErhvmTJElVWVoYv5+fnR4z39PTopZdekt/v16JFi/TAAw+kVyUAICkphXtxcbEkKRgM6uGHH9b69esjxn/zm9/I6/XK6XRq7dq1eu+993T77bfHPGZJyWQ5HPkx98k1LmdhUtsnAnqfmOg9dW63K0OVREop3CXpu+++05o1a+T1erV06dLwdsuydM8998jlulTwwoULdfTo0bjh3t9/LtVSbBMIXhixzeUsHHX7REDv9D7RZKJ3vz+Q1vWjvTik9GmZM2fOqL6+Xg0NDaqqqooYCwaDuuOOOxQKhWRZlg4dOsTcOwCMsZTO3Hfu3KmzZ8+qpaVFLS0tkqTq6mqdP39eNTU12rBhg+rq6lRQUKBbbrlFCxcuzGjRAIDY8izLsuwuQkr/rYkd3u86NWIbb1HpfaKh9/R6X1R+VVrXz+i0DAAgtxHuAGAgwh0ADES4A4CBCHcAMBDhDgAGItwBwECEOwAYiHAHAAMR7gBgIMIdAAxEuAOAgVJezz2XjLaAFwBMZJy5A4CBCHcAMBDhDgAGItwBwECEOwAYiHAHAAMR7gBgIMIdAAyUUrgPDw/riSeeUE1NjXw+n06ePBkxvmfPHi1fvlx333233nvvvYwUCgBIXErfUH333Xc1ODio3bt3q6urS9u3b9eOHTskSX6/X21tbdq3b58GBgbk9Xp12223qaCgIKOFAwCiS+nMvbOzU/Pnz5cklZeX69NPPw2PHTlyRDfccIMKCgrkcrnk8XjU29ubmWoBAAlJ6cw9GAzK6XSGL+fn5+unn36Sw+FQMBiUy+UKjxUXFysYDMY9ptvtirtPNNWLr0/5ugBgopTO3J1Op0KhUPjy8PCwHA7HqGOhUCgi7AEA2ZdSuM+dO1cHDx6UJHV1dWnWrFnhsbKyMnV2dmpgYECBQEBfffVVxDgAIPvyLMuykr3S8PCwtm7dqi+++EKWZamxsVEHDx6Ux+NRRUWF9uzZo927d8uyLD3wwAOqrKzMRu0AgChSCncAQG7jS0wAYCDCHQAMRLgDgIEI9wwLBAL6/e9/r5UrV6qmpkb//ve/7S5pzL3zzjvauHGj3WWMiXhLcZiuu7tbPp/P7jLG3MWLF9XQ0CCv16uqqiodOHDA7pJGMOIHsnPJrl27NG/ePN177736+uuvtXHjRr311lt2lzVmnnrqKf3rX//S7Nmz7S5lTMRaisN0ra2tam9vV1FRkd2ljLn29nZNnTpVzzzzjPr7+3XXXXepoqLC7rIicOaeYffee69WrFghSRoaGtKkSZNsrmhszZ07V1u3brW7jDETaykO03k8HjU3N9tdhi2WLFmiRx55JHw5Pz/fxmpGx5l7Gv72t7/plVdeidjW2NiosrIy+f1+NTQ0aMuWLTZVl13Rev/1r3+tQ4cO2VTV2Iu1FIfpKisr1dfXZ3cZtiguLpZ06f5/+OGHtX79epsrGsn8R2AWVVdXq7q6esT2zz//XI8++qg2bdqkm2++2YbKsi9a7xNNrKU4YLbvvvtOa9askdfr1dKlS+0uZwSmZTLs2LFjeuSRR/Tcc89p4cKFdpeDLIu1FAfMdebMGdXX16uhoUFVVVV2lzMqTjEy7LnnntPg4KC2bdsm6dKZ3UT5A9tEtHjxYn344YdasWJFeCkOmG/nzp06e/asWlpa1NLSIunSH5gLCwttrux/WH4AAAzEtAwAGIhwBwADEe4AYCDCHQAMRLgDgIEIdwAwEOEOAAb6P5xf0w0kxPf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distplot()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函数绘制核密度估计曲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线。</a:t>
            </a:r>
            <a:endParaRPr lang="zh-CN" altLang="en-US" sz="44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997598" y="2950142"/>
            <a:ext cx="477455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array_random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= np.random.randint(0, 100, 500)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绘制核密度估计曲线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sns.distplot(array_random, hist=False, rug=True)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1525" y="2494214"/>
            <a:ext cx="5000625" cy="31586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922169" y="3794451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下载"/>
          <p:cNvPicPr/>
          <p:nvPr/>
        </p:nvPicPr>
        <p:blipFill>
          <a:blip r:embed="rId2"/>
          <a:stretch>
            <a:fillRect/>
          </a:stretch>
        </p:blipFill>
        <p:spPr>
          <a:xfrm>
            <a:off x="6730523" y="2494214"/>
            <a:ext cx="4872515" cy="31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AutoShape 2" descr="data:image/png;base64,iVBORw0KGgoAAAANSUhEUgAAAXcAAAD3CAYAAADmBxSSAAAABHNCSVQICAgIfAhkiAAAAAlwSFlzAAALEgAACxIB0t1+/AAAADl0RVh0U29mdHdhcmUAbWF0cGxvdGxpYiB2ZXJzaW9uIDIuMi4yLCBodHRwOi8vbWF0cGxvdGxpYi5vcmcvhp/UCwAAE4tJREFUeJzt3X9sU/X+x/HX7nrHxlrCiDVRsYiJRC7L7kRjUMMPs5Bx75WI3M2xhk4dF70KKEiGgXi9mCsbxl/J3b0DnQkx8xdcuOYuuYZEiUquLkTH3bgOp6KAGRpSdJG2wIbb+f5Bbm/63fq73ek+ez7+oudzevp+0/bV08/aT/Msy7IEADDKz+wuAACQeYQ7ABiIcAcAAxHuAGAgwh0ADOSwu4D/8vsDdpeQESUlk9Xff87uMmxB7/Q+0eRC7263a9TtnLlnmMORb3cJtqH3iYnecxPhDgAGItwBwECEOwAYiHAHAAMR7gBgIMIdAAxEuAOAgQh3ADAQ4Q4ABsqZ5QeAXPV+16m4+7ichQoEL2T8theVX5XxY2Ji4MwdAAxEuAOAgRKalunu7tazzz6rtrY2bdiwQWfOnJEknTp1Sr/85S/1wgsvhPe1LEsLFizQNddcI0kqLy/Xxo0bM185ACCquOHe2tqq9vZ2FRUVSVI4yH/88UfV1dVp8+bNEft/8803mjNnjnbu3JmFcgEAiYgb7h6PR83Nzdq0aVPE9ubmZq1cuVKXX355xPaenh6dPn1aPp9PhYWF2rx5s6699tq4hZSUTM7p5TOTEW195YnAxN5dzsKM7peM8fL/OV7qzIZc7T1uuFdWVqqvry9i2/fff6+Ojo4RZ+2S5Ha7df/99+tXv/qVPvnkEzU0NGjfvn1xC7F7wftMcbtdxvzwSLJM7T2RT8Fk69My4+H/09T7PRG50Hu0F5eUPgq5f/9+3XHHHcrPH3mmXVpaGt5+00036fTp07IsS3l5eancFAAgBSl9Wqajo0MLFiwYdewvf/mLXnnlFUlSb2+vrrzySoIdAMZYSuF+/PhxXX311RHb6uvrNTg4qPvvv18ff/yxVq5cqaamJjU1NWWkUABA4vIsy7LsLkIaH3OLiciFOTi7mNo731CNzdT7PRG50HtG59wBOyQSsgAu4RuqAGAgwh0ADES4A4CBCHcAMBDhDgAGItwBwECEOwAYiHAHAAMR7gBgIMIdAAxEuAOAgVhbBshhdq2nMx4WLENsnLkDgIEIdwAwEOEOAAYi3AHAQIQ7ABiIcAcAAxHuAGAgwh0ADJRQuHd3d8vn80mSenp6NH/+fPl8Pvl8Pr399tsR+164cEHr1q2T1+vV6tWr9cMPP2S+agBATHG/odra2qr29nYVFRVJko4ePar77rtP9fX1o+7/xhtvaNasWVq3bp3++c9/qqWlRY8//nhmqwYAxBQ33D0ej5qbm7Vp0yZJ0qeffqrjx4/rwIEDmjFjhrZs2SKn0xnev7OzU7/73e8kSQsWLFBLS0tChZSUTJbDkZ9KDznH7XbZXYJtstm7y1mYtWNnQq7Xl4xk70ce87knbrhXVlaqr68vfLmsrEzV1dUqLS3Vjh079Ne//lWPPfZYeDwYDMrlutRscXGxAoFAQoX0959Ltvac5Ha75Pcn1rNpst17IHgha8dOl8tZmNP1JSuZ+5HHvL29R3txSfoPqosXL1ZpaWn430ePHo0YdzqdCoVCkqRQKKQpU6YkexMAgDQlHe6rVq3SkSNHJEkdHR2aM2dOxPjcuXP1wQcfSJIOHjyoG2+8MQNlAgCSkXS4b926VY2NjfL5fDp8+LAeeughSVJ9fb0GBwdVW1urL7/8UrW1tdq9e7fWrl2b8aIBALHlWZZl2V2ElNwcXy7LhTk4u2S7d7vWNk+EaXPuyaznzmPekDl3AEDuI9wBwECEOwAYiHAHAAMR7gBgIMIdAAxEuAOAgQh3ADAQ4Q4ABiLcAcBAhDsAGIhwBwADEe4AYCDCHQAMRLgDgIEIdwAwEOEOAAZy2F0AxpdYv4Zk2q8RAeMZZ+4AYCDCHQAMlNC0THd3t5599lm1tbXps88+05/+9Cfl5+eroKBATz/9tC677LKI/ZctWyaX69KPtk6fPl1NTU2ZrxwAEFXccG9tbVV7e7uKiookSdu2bdMf/vAHzZ49W2+++aZaW1u1efPm8P4DAwOSpLa2tiyVDACIJ+60jMfjUXNzc/jy888/r9mzZ0uShoaGNGnSpIj9e3t7df78edXX16uurk5dXV0ZLhkAEE/cM/fKykr19fWFL19++eWSpMOHD+vVV1/Va6+9FrF/YWGhVq1aperqap04cUKrV6/W/v375XDEvqmSkslyOPJT6SHnuN0uu0vIGpezMK1xk5nUe7KPYZMf8/Hkau8pfRTy7bff1o4dO/TSSy9p2rRpEWMzZ87UjBkzlJeXp5kzZ2rq1Kny+/264oorYh6zv/9cKqXkHLfbJb8/YHcZWRPro44T+aOQpvWezGPY9Md8LLnQe7QXl6Q/LfOPf/xDr776qtra2nT11VePGN+7d6+2b98uSTp9+rSCwaDcbneyNwMASENS4T40NKRt27YpFApp3bp18vl8+vOf/yxJ2rRpk7799ltVVVUpEAiotrZWGzZsUGNjY9wpGQBAZuVZlmXZXYSU3NvAXJYLb9OyiW+ojs603heVX5XwvqY/5mPJhd4zNi0DAMh9hDsAGIhwBwADEe4AYCDCHQAMRLgDgIEIdwAwEOEOAAYi3AHAQIQ7ABiIcAcAAxHuAGAglmsEMEKsBeL+v0wumpbMgmWIjTN3ADAQ4Q4ABiLcAcBAhDsAGIhwBwADEe4AYCDCHQAMRLgDgIESCvfu7m75fD5J0smTJ1VbWyuv16s//vGPGh4ejtj3woULWrdunbxer1avXq0ffvgh81UDAGKKG+6tra16/PHHNTAwIElqamrS+vXr9frrr8uyLB04cCBi/zfeeEOzZs3S66+/rmXLlqmlpSU7lQMAooob7h6PR83NzeHLPT09uvnmmyVJCxYs0EcffRSxf2dnp+bPnx8e7+joyGS9AIAExF1bprKyUn19feHLlmUpLy9PklRcXKxAIBCxfzAYlMvlijoeTUnJZDkc+QkXnsvcbpfdJWSNy1mY1rjJ6D194/G5k6s1J71w2M9+9r+T/VAopClTpkSMO51OhUKhqOPR9PefS7aUnOR2u+T3J/aCNh7FWiAqkwtIjTf0npnex9tzJxee79FeXJL+tMwvfvELHTp0SJJ08OBB3XTTTRHjc+fO1QcffBAev/HGG5O9CQBAmpIO98cee0zNzc2qqanRxYsXVVlZKUmqr6/X4OCgamtr9eWXX6q2tla7d+/W2rVrM140ACC2PMuyLLuLkMbf27FocuFtWjbFWuebqQl6T9d4W889F57vGZuWAQDkPsIdAAxEuAOAgQh3ADAQ4Q4ABiLcAcBAhDsAGIhwBwADEe4AYCDCHQAMRLgDgIEIdwAwEOEOAAYi3AHAQIQ7ABiIcAcAAxHuAGAgwh0ADES4A4CBCHcAMBDhDgAGcqRypb///e966623JEkDAwP67LPP9OGHH2rKlCmSpKeeekqHDx9WcXGxJKmlpUUu1+i/0A0AyLyUwn358uVavny5JOnJJ5/Ub3/723CwS1JPT49efvllTZs2LTNVAgCSkta0zH/+8x8dO3ZMNTU14W3Dw8M6efKknnjiCa1YsUJ79+5Nu0gAQHJSOnP/rxdffFFr1qyJ2Hbu3DmtXLlS9913n4aGhlRXV6fS0lJdf/31MY9VUjJZDkd+OuXkDLfb3Ckol7MwrXGT0Xv6xuNzJ1drTjncz549q6+//lrz5s2L2F5UVKS6ujoVFRVJkubNm6fe3t644d7ffy7VUnKK2+2S3x+wu4ysCQQvRB1zOQtjjpuM3jPT+3h77uTC8z3ai0vK0zIff/yxbr311hHbT5w4Ia/Xq6GhIV28eFGHDx/WnDlzUr0ZAEAKUj5zP378uKZPnx6+vGvXLnk8HlVUVGjp0qW6++679fOf/1x33nmnrrvuuowUCwBITJ5lWZbdRUjj7+1YNLnwNi2b3u86FXWMqQl6T9ei8qsycpyxkgvP92jTMmn9QRX2iRWywHhl5+N6vL2wxMM3VAHAQIQ7ABiIcAcAAxHuAGAgwh0ADES4A4CBCHcAMBDhDgAGItwBwECEOwAYiHAHAAMR7gBgIMIdAAxEuAOAgQh3ADAQ4Q4ABiLcAcBAhDsAGIhwBwADEe4AYKCUfyB72bJlcrku/er29OnT1dTUFB7bs2eP3nzzTTkcDj344IO6/fbb068UAJCwlMJ9YGBAktTW1jZizO/3q62tTfv27dPAwIC8Xq9uu+02FRQUpFcpACBhKYV7b2+vzp8/r/r6ev3000969NFHVV5eLkk6cuSIbrjhBhUUFKigoEAej0e9vb0qKyuLecySkslyOPJTKcc2+ztOjNx47PsxuW2Xs3BMbidZuVrXWKD38a0zleduBp7vS265Ju1jjCalcC8sLNSqVatUXV2tEydOaPXq1dq/f78cDoeCwWB4ukaSiouLFQwG4x6zv/9cKqXYKhC8MGKby1k46vaJgN7pfaLJRO9+fyCt67vdrlG3pxTuM2fO1IwZM5SXl6eZM2dq6tSp8vv9uuKKK+R0OhUKhcL7hkKhiLAHAGRfSp+W2bt3r7Zv3y5JOn36tILBoNxutySprKxMnZ2dGhgYUCAQ0FdffaVZs2ZlrmIAQFwpnblXVVVp8+bNqq2tVV5enhobG9XW1iaPx6OKigr5fD55vV5ZlqUNGzZo0qRJma4bABBDnmVZlt1FSOnPO9nh/a5TI7Yx/0jvEw29p9f7ovKr0rp+tDl3vsQEAAYi3AHAQIQ7ABiIcAcAAxHuAGAgwh0ADES4A4CBCHcAMBDhDgAGItwBwECEOwAYiHAHAAMR7gBgIMIdAAxEuAOAgQh3ADAQ4Q4ABiLcAcBAhDsAGIhwBwADOVK50sWLF7VlyxadOnVKg4ODevDBB1VRUREe37Vrl/bu3atp06ZJkp588klde+21makYABBXSuHe3t6uqVOn6plnnlF/f7/uuuuuiHDv6enR008/rdLS0owVCgBIXErhvmTJElVWVoYv5+fnR4z39PTopZdekt/v16JFi/TAAw+kVyUAICkphXtxcbEkKRgM6uGHH9b69esjxn/zm9/I6/XK6XRq7dq1eu+993T77bfHPGZJyWQ5HPkx98k1LmdhUtsnAnqfmOg9dW63K0OVREop3CXpu+++05o1a+T1erV06dLwdsuydM8998jlulTwwoULdfTo0bjh3t9/LtVSbBMIXhixzeUsHHX7REDv9D7RZKJ3vz+Q1vWjvTik9GmZM2fOqL6+Xg0NDaqqqooYCwaDuuOOOxQKhWRZlg4dOsTcOwCMsZTO3Hfu3KmzZ8+qpaVFLS0tkqTq6mqdP39eNTU12rBhg+rq6lRQUKBbbrlFCxcuzGjRAIDY8izLsuwuQkr/rYkd3u86NWIbb1HpfaKh9/R6X1R+VVrXz+i0DAAgtxHuAGAgwh0ADES4A4CBCHcAMBDhDgAGItwBwECEOwAYiHAHAAMR7gBgIMIdAAxEuAOAgVJezz2XjLaAFwBMZJy5A4CBCHcAMBDhDgAGItwBwECEOwAYiHAHAAMR7gBgIMIdAAyUUrgPDw/riSeeUE1NjXw+n06ePBkxvmfPHi1fvlx333233nvvvYwUCgBIXErfUH333Xc1ODio3bt3q6urS9u3b9eOHTskSX6/X21tbdq3b58GBgbk9Xp12223qaCgIKOFAwCiS+nMvbOzU/Pnz5cklZeX69NPPw2PHTlyRDfccIMKCgrkcrnk8XjU29ubmWoBAAlJ6cw9GAzK6XSGL+fn5+unn36Sw+FQMBiUy+UKjxUXFysYDMY9ptvtirtPNNWLr0/5ugBgopTO3J1Op0KhUPjy8PCwHA7HqGOhUCgi7AEA2ZdSuM+dO1cHDx6UJHV1dWnWrFnhsbKyMnV2dmpgYECBQEBfffVVxDgAIPvyLMuykr3S8PCwtm7dqi+++EKWZamxsVEHDx6Ux+NRRUWF9uzZo927d8uyLD3wwAOqrKzMRu0AgChSCncAQG7jS0wAYCDCHQAMRLgDgIEI9wwLBAL6/e9/r5UrV6qmpkb//ve/7S5pzL3zzjvauHGj3WWMiXhLcZiuu7tbPp/P7jLG3MWLF9XQ0CCv16uqqiodOHDA7pJGMOIHsnPJrl27NG/ePN177736+uuvtXHjRr311lt2lzVmnnrqKf3rX//S7Nmz7S5lTMRaisN0ra2tam9vV1FRkd2ljLn29nZNnTpVzzzzjPr7+3XXXXepoqLC7rIicOaeYffee69WrFghSRoaGtKkSZNsrmhszZ07V1u3brW7jDETaykO03k8HjU3N9tdhi2WLFmiRx55JHw5Pz/fxmpGx5l7Gv72t7/plVdeidjW2NiosrIy+f1+NTQ0aMuWLTZVl13Rev/1r3+tQ4cO2VTV2Iu1FIfpKisr1dfXZ3cZtiguLpZ06f5/+OGHtX79epsrGsn8R2AWVVdXq7q6esT2zz//XI8++qg2bdqkm2++2YbKsi9a7xNNrKU4YLbvvvtOa9askdfr1dKlS+0uZwSmZTLs2LFjeuSRR/Tcc89p4cKFdpeDLIu1FAfMdebMGdXX16uhoUFVVVV2lzMqTjEy7LnnntPg4KC2bdsm6dKZ3UT5A9tEtHjxYn344YdasWJFeCkOmG/nzp06e/asWlpa1NLSIunSH5gLCwttrux/WH4AAAzEtAwAGIhwBwADEe4AYCDCHQAMRLgDgIEIdwAwEOEOAAb6P5xf0w0kxPf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224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jointplot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函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数可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以创建一个多面板图形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，以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显示两个变量之间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的关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系及每个变量在单独坐标轴上的单变量分布。</a:t>
            </a:r>
            <a:endParaRPr lang="zh-CN" altLang="en-US" sz="40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625597" y="4010349"/>
            <a:ext cx="91682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seaborn.jointplot(x, y, data=None, kind='scatter', 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color=None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, size=6, ratio=5, 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space=0.2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, dropna=True, xlim=None, ylim=None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, ...,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 **kwargs)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57299" y="3757609"/>
            <a:ext cx="9758363" cy="18716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14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AutoShape 2" descr="data:image/png;base64,iVBORw0KGgoAAAANSUhEUgAAAXcAAAD3CAYAAADmBxSSAAAABHNCSVQICAgIfAhkiAAAAAlwSFlzAAALEgAACxIB0t1+/AAAADl0RVh0U29mdHdhcmUAbWF0cGxvdGxpYiB2ZXJzaW9uIDIuMi4yLCBodHRwOi8vbWF0cGxvdGxpYi5vcmcvhp/UCwAAE4tJREFUeJzt3X9sU/X+x/HX7nrHxlrCiDVRsYiJRC7L7kRjUMMPs5Bx75WI3M2xhk4dF70KKEiGgXi9mCsbxl/J3b0DnQkx8xdcuOYuuYZEiUquLkTH3bgOp6KAGRpSdJG2wIbb+f5Bbm/63fq73ek+ez7+oudzevp+0/bV08/aT/Msy7IEADDKz+wuAACQeYQ7ABiIcAcAAxHuAGAgwh0ADOSwu4D/8vsDdpeQESUlk9Xff87uMmxB7/Q+0eRC7263a9TtnLlnmMORb3cJtqH3iYnecxPhDgAGItwBwECEOwAYiHAHAAMR7gBgIMIdAAxEuAOAgQh3ADAQ4Q4ABsqZ5QeAXPV+16m4+7ichQoEL2T8theVX5XxY2Ji4MwdAAxEuAOAgRKalunu7tazzz6rtrY2bdiwQWfOnJEknTp1Sr/85S/1wgsvhPe1LEsLFizQNddcI0kqLy/Xxo0bM185ACCquOHe2tqq9vZ2FRUVSVI4yH/88UfV1dVp8+bNEft/8803mjNnjnbu3JmFcgEAiYgb7h6PR83Nzdq0aVPE9ubmZq1cuVKXX355xPaenh6dPn1aPp9PhYWF2rx5s6699tq4hZSUTM7p5TOTEW195YnAxN5dzsKM7peM8fL/OV7qzIZc7T1uuFdWVqqvry9i2/fff6+Ojo4RZ+2S5Ha7df/99+tXv/qVPvnkEzU0NGjfvn1xC7F7wftMcbtdxvzwSLJM7T2RT8Fk69My4+H/09T7PRG50Hu0F5eUPgq5f/9+3XHHHcrPH3mmXVpaGt5+00036fTp07IsS3l5eancFAAgBSl9Wqajo0MLFiwYdewvf/mLXnnlFUlSb2+vrrzySoIdAMZYSuF+/PhxXX311RHb6uvrNTg4qPvvv18ff/yxVq5cqaamJjU1NWWkUABA4vIsy7LsLkIaH3OLiciFOTi7mNo731CNzdT7PRG50HtG59wBOyQSsgAu4RuqAGAgwh0ADES4A4CBCHcAMBDhDgAGItwBwECEOwAYiHAHAAMR7gBgIMIdAAxEuAOAgVhbBshhdq2nMx4WLENsnLkDgIEIdwAwEOEOAAYi3AHAQIQ7ABiIcAcAAxHuAGAgwh0ADJRQuHd3d8vn80mSenp6NH/+fPl8Pvl8Pr399tsR+164cEHr1q2T1+vV6tWr9cMPP2S+agBATHG/odra2qr29nYVFRVJko4ePar77rtP9fX1o+7/xhtvaNasWVq3bp3++c9/qqWlRY8//nhmqwYAxBQ33D0ej5qbm7Vp0yZJ0qeffqrjx4/rwIEDmjFjhrZs2SKn0xnev7OzU7/73e8kSQsWLFBLS0tChZSUTJbDkZ9KDznH7XbZXYJtstm7y1mYtWNnQq7Xl4xk70ce87knbrhXVlaqr68vfLmsrEzV1dUqLS3Vjh079Ne//lWPPfZYeDwYDMrlutRscXGxAoFAQoX0959Ltvac5Ha75Pcn1rNpst17IHgha8dOl8tZmNP1JSuZ+5HHvL29R3txSfoPqosXL1ZpaWn430ePHo0YdzqdCoVCkqRQKKQpU6YkexMAgDQlHe6rVq3SkSNHJEkdHR2aM2dOxPjcuXP1wQcfSJIOHjyoG2+8MQNlAgCSkXS4b926VY2NjfL5fDp8+LAeeughSVJ9fb0GBwdVW1urL7/8UrW1tdq9e7fWrl2b8aIBALHlWZZl2V2ElNwcXy7LhTk4u2S7d7vWNk+EaXPuyaznzmPekDl3AEDuI9wBwECEOwAYiHAHAAMR7gBgIMIdAAxEuAOAgQh3ADAQ4Q4ABiLcAcBAhDsAGIhwBwADEe4AYCDCHQAMRLgDgIEIdwAwEOEOAAZy2F0AxpdYv4Zk2q8RAeMZZ+4AYCDCHQAMlNC0THd3t5599lm1tbXps88+05/+9Cfl5+eroKBATz/9tC677LKI/ZctWyaX69KPtk6fPl1NTU2ZrxwAEFXccG9tbVV7e7uKiookSdu2bdMf/vAHzZ49W2+++aZaW1u1efPm8P4DAwOSpLa2tiyVDACIJ+60jMfjUXNzc/jy888/r9mzZ0uShoaGNGnSpIj9e3t7df78edXX16uurk5dXV0ZLhkAEE/cM/fKykr19fWFL19++eWSpMOHD+vVV1/Va6+9FrF/YWGhVq1aperqap04cUKrV6/W/v375XDEvqmSkslyOPJT6SHnuN0uu0vIGpezMK1xk5nUe7KPYZMf8/Hkau8pfRTy7bff1o4dO/TSSy9p2rRpEWMzZ87UjBkzlJeXp5kzZ2rq1Kny+/264oorYh6zv/9cKqXkHLfbJb8/YHcZWRPro44T+aOQpvWezGPY9Md8LLnQe7QXl6Q/LfOPf/xDr776qtra2nT11VePGN+7d6+2b98uSTp9+rSCwaDcbneyNwMASENS4T40NKRt27YpFApp3bp18vl8+vOf/yxJ2rRpk7799ltVVVUpEAiotrZWGzZsUGNjY9wpGQBAZuVZlmXZXYSU3NvAXJYLb9OyiW+ojs603heVX5XwvqY/5mPJhd4zNi0DAMh9hDsAGIhwBwADEe4AYCDCHQAMRLgDgIEIdwAwEOEOAAYi3AHAQIQ7ABiIcAcAAxHuAGAglmsEMEKsBeL+v0wumpbMgmWIjTN3ADAQ4Q4ABiLcAcBAhDsAGIhwBwADEe4AYCDCHQAMRLgDgIESCvfu7m75fD5J0smTJ1VbWyuv16s//vGPGh4ejtj3woULWrdunbxer1avXq0ffvgh81UDAGKKG+6tra16/PHHNTAwIElqamrS+vXr9frrr8uyLB04cCBi/zfeeEOzZs3S66+/rmXLlqmlpSU7lQMAooob7h6PR83NzeHLPT09uvnmmyVJCxYs0EcffRSxf2dnp+bPnx8e7+joyGS9AIAExF1bprKyUn19feHLlmUpLy9PklRcXKxAIBCxfzAYlMvlijoeTUnJZDkc+QkXnsvcbpfdJWSNy1mY1rjJ6D194/G5k6s1J71w2M9+9r+T/VAopClTpkSMO51OhUKhqOPR9PefS7aUnOR2u+T3J/aCNh7FWiAqkwtIjTf0npnex9tzJxee79FeXJL+tMwvfvELHTp0SJJ08OBB3XTTTRHjc+fO1QcffBAev/HGG5O9CQBAmpIO98cee0zNzc2qqanRxYsXVVlZKUmqr6/X4OCgamtr9eWXX6q2tla7d+/W2rVrM140ACC2PMuyLLuLkMbf27FocuFtWjbFWuebqQl6T9d4W889F57vGZuWAQDkPsIdAAxEuAOAgQh3ADAQ4Q4ABiLcAcBAhDsAGIhwBwADEe4AYCDCHQAMRLgDgIEIdwAwEOEOAAYi3AHAQIQ7ABiIcAcAAxHuAGAgwh0ADES4A4CBCHcAMBDhDgAGcqRypb///e966623JEkDAwP67LPP9OGHH2rKlCmSpKeeekqHDx9WcXGxJKmlpUUu1+i/0A0AyLyUwn358uVavny5JOnJJ5/Ub3/723CwS1JPT49efvllTZs2LTNVAgCSkta0zH/+8x8dO3ZMNTU14W3Dw8M6efKknnjiCa1YsUJ79+5Nu0gAQHJSOnP/rxdffFFr1qyJ2Hbu3DmtXLlS9913n4aGhlRXV6fS0lJdf/31MY9VUjJZDkd+OuXkDLfb3Ckol7MwrXGT0Xv6xuNzJ1drTjncz549q6+//lrz5s2L2F5UVKS6ujoVFRVJkubNm6fe3t644d7ffy7VUnKK2+2S3x+wu4ysCQQvRB1zOQtjjpuM3jPT+3h77uTC8z3ai0vK0zIff/yxbr311hHbT5w4Ia/Xq6GhIV28eFGHDx/WnDlzUr0ZAEAKUj5zP378uKZPnx6+vGvXLnk8HlVUVGjp0qW6++679fOf/1x33nmnrrvuuowUCwBITJ5lWZbdRUjj7+1YNLnwNi2b3u86FXWMqQl6T9ei8qsycpyxkgvP92jTMmn9QRX2iRWywHhl5+N6vL2wxMM3VAHAQIQ7ABiIcAcAAxHuAGAgwh0ADES4A4CBCHcAMBDhDgAGItwBwECEOwAYiHAHAAMR7gBgIMIdAAxEuAOAgQh3ADAQ4Q4ABiLcAcBAhDsAGIhwBwADEe4AYKCUfyB72bJlcrku/er29OnT1dTUFB7bs2eP3nzzTTkcDj344IO6/fbb068UAJCwlMJ9YGBAktTW1jZizO/3q62tTfv27dPAwIC8Xq9uu+02FRQUpFcpACBhKYV7b2+vzp8/r/r6ev3000969NFHVV5eLkk6cuSIbrjhBhUUFKigoEAej0e9vb0qKyuLecySkslyOPJTKcc2+ztOjNx47PsxuW2Xs3BMbidZuVrXWKD38a0zleduBp7vS265Ju1jjCalcC8sLNSqVatUXV2tEydOaPXq1dq/f78cDoeCwWB4ukaSiouLFQwG4x6zv/9cKqXYKhC8MGKby1k46vaJgN7pfaLJRO9+fyCt67vdrlG3pxTuM2fO1IwZM5SXl6eZM2dq6tSp8vv9uuKKK+R0OhUKhcL7hkKhiLAHAGRfSp+W2bt3r7Zv3y5JOn36tILBoNxutySprKxMnZ2dGhgYUCAQ0FdffaVZs2ZlrmIAQFwpnblXVVVp8+bNqq2tVV5enhobG9XW1iaPx6OKigr5fD55vV5ZlqUNGzZo0qRJma4bABBDnmVZlt1FSOnPO9nh/a5TI7Yx/0jvEw29p9f7ovKr0rp+tDl3vsQEAAYi3AHAQIQ7ABiIcAcAAxHuAGAgwh0ADES4A4CBCHcAMBDhDgAGItwBwECEOwAYiHAHAAMR7gBgIMIdAAxEuAOAgQh3ADAQ4Q4ABiLcAcBAhDsAGIhwBwADOVK50sWLF7VlyxadOnVKg4ODevDBB1VRUREe37Vrl/bu3atp06ZJkp588klde+21makYABBXSuHe3t6uqVOn6plnnlF/f7/uuuuuiHDv6enR008/rdLS0owVCgBIXErhvmTJElVWVoYv5+fnR4z39PTopZdekt/v16JFi/TAAw+kVyUAICkphXtxcbEkKRgM6uGHH9b69esjxn/zm9/I6/XK6XRq7dq1eu+993T77bfHPGZJyWQ5HPkx98k1LmdhUtsnAnqfmOg9dW63K0OVREop3CXpu+++05o1a+T1erV06dLwdsuydM8998jlulTwwoULdfTo0bjh3t9/LtVSbBMIXhixzeUsHHX7REDv9D7RZKJ3vz+Q1vWjvTik9GmZM2fOqL6+Xg0NDaqqqooYCwaDuuOOOxQKhWRZlg4dOsTcOwCMsZTO3Hfu3KmzZ8+qpaVFLS0tkqTq6mqdP39eNTU12rBhg+rq6lRQUKBbbrlFCxcuzGjRAIDY8izLsuwuQkr/rYkd3u86NWIbb1HpfaKh9/R6X1R+VVrXz+i0DAAgtxHuAGAgwh0ADES4A4CBCHcAMBDhDgAGItwBwECEOwAYiHAHAAMR7gBgIMIdAAxEuAOAgVJezz2XjLaAFwBMZJy5A4CBCHcAMBDhDgAGItwBwECEOwAYiHAHAAMR7gBgIMIdAAyUUrgPDw/riSeeUE1NjXw+n06ePBkxvmfPHi1fvlx333233nvvvYwUCgBIXErfUH333Xc1ODio3bt3q6urS9u3b9eOHTskSX6/X21tbdq3b58GBgbk9Xp12223qaCgIKOFAwCiS+nMvbOzU/Pnz5cklZeX69NPPw2PHTlyRDfccIMKCgrkcrnk8XjU29ubmWoBAAlJ6cw9GAzK6XSGL+fn5+unn36Sw+FQMBiUy+UKjxUXFysYDMY9ptvtirtPNNWLr0/5ugBgopTO3J1Op0KhUPjy8PCwHA7HqGOhUCgi7AEA2ZdSuM+dO1cHDx6UJHV1dWnWrFnhsbKyMnV2dmpgYECBQEBfffVVxDgAIPvyLMuykr3S8PCwtm7dqi+++EKWZamxsVEHDx6Ux+NRRUWF9uzZo927d8uyLD3wwAOqrKzMRu0AgChSCncAQG7jS0wAYCDCHQAMRLgDgIEI9wwLBAL6/e9/r5UrV6qmpkb//ve/7S5pzL3zzjvauHGj3WWMiXhLcZiuu7tbPp/P7jLG3MWLF9XQ0CCv16uqqiodOHDA7pJGMOIHsnPJrl27NG/ePN177736+uuvtXHjRr311lt2lzVmnnrqKf3rX//S7Nmz7S5lTMRaisN0ra2tam9vV1FRkd2ljLn29nZNnTpVzzzzjPr7+3XXXXepoqLC7rIicOaeYffee69WrFghSRoaGtKkSZNsrmhszZ07V1u3brW7jDETaykO03k8HjU3N9tdhi2WLFmiRx55JHw5Pz/fxmpGx5l7Gv72t7/plVdeidjW2NiosrIy+f1+NTQ0aMuWLTZVl13Rev/1r3+tQ4cO2VTV2Iu1FIfpKisr1dfXZ3cZtiguLpZ06f5/+OGHtX79epsrGsn8R2AWVVdXq7q6esT2zz//XI8++qg2bdqkm2++2YbKsi9a7xNNrKU4YLbvvvtOa9askdfr1dKlS+0uZwSmZTLs2LFjeuSRR/Tcc89p4cKFdpeDLIu1FAfMdebMGdXX16uhoUFVVVV2lzMqTjEy7LnnntPg4KC2bdsm6dKZ3UT5A9tEtHjxYn344YdasWJFeCkOmG/nzp06e/asWlpa1NLSIunSH5gLCwttrux/WH4AAAzEtAwAGIhwBwADEe4AYCDCHQAMRLgDgIEIdwAwEOEOAAb6P5xf0w0kxPf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调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jointplot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函数绘制散点图的示例如下。</a:t>
            </a: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283528" y="2906050"/>
            <a:ext cx="4774551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Times New Roman" pitchFamily="18" charset="0"/>
                <a:ea typeface="楷体" pitchFamily="49" charset="-122"/>
              </a:rPr>
              <a:t>dataframe_obj = pd.DataFrame</a:t>
            </a:r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({"x</a:t>
            </a:r>
            <a:r>
              <a:rPr lang="en-US" altLang="zh-CN" sz="2600" dirty="0" smtClean="0">
                <a:latin typeface="Times New Roman" pitchFamily="18" charset="0"/>
                <a:ea typeface="楷体" pitchFamily="49" charset="-122"/>
              </a:rPr>
              <a:t>":np.random.randn(500),</a:t>
            </a:r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 </a:t>
            </a:r>
            <a:r>
              <a:rPr lang="en-US" altLang="zh-CN" sz="2600" dirty="0" smtClean="0">
                <a:latin typeface="Times New Roman" pitchFamily="18" charset="0"/>
                <a:ea typeface="楷体" pitchFamily="49" charset="-122"/>
              </a:rPr>
              <a:t>"</a:t>
            </a:r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y</a:t>
            </a:r>
            <a:r>
              <a:rPr lang="en-US" altLang="zh-CN" sz="2600" dirty="0" smtClean="0">
                <a:latin typeface="Times New Roman" pitchFamily="18" charset="0"/>
                <a:ea typeface="楷体" pitchFamily="49" charset="-122"/>
              </a:rPr>
              <a:t>": np.random.randn(500</a:t>
            </a:r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)})</a:t>
            </a:r>
            <a:endParaRPr lang="zh-CN" altLang="zh-CN" sz="26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600" dirty="0">
                <a:latin typeface="Times New Roman" pitchFamily="18" charset="0"/>
                <a:ea typeface="楷体" pitchFamily="49" charset="-122"/>
              </a:rPr>
              <a:t>绘制散布图</a:t>
            </a:r>
          </a:p>
          <a:p>
            <a:r>
              <a:rPr lang="en-US" altLang="zh-CN" sz="2600" dirty="0">
                <a:latin typeface="Times New Roman" pitchFamily="18" charset="0"/>
                <a:ea typeface="楷体" pitchFamily="49" charset="-122"/>
              </a:rPr>
              <a:t>sns.jointplot(x="x", y="y", data=dataframe_obj)</a:t>
            </a:r>
            <a:endParaRPr lang="zh-CN" altLang="zh-CN" sz="26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57454" y="2494213"/>
            <a:ext cx="5000625" cy="366369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6223649" y="4073525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j4+PD999+j32QixlAhEpdVUlLCggULyMzMxNvbm7Vr1xodScQlqRCJy1q2bBkRERGEhISwcOFCMjIyOHHihNGxRFyOrhGJiIih1CISERFDqRCJiIihVIhERMRQKkQiImIoFSIRETGUCpGIiBhKhUhERAylQiQiIob6f+QFLNu0I3NPAAAAAElFTkSuQmCC"/>
          <p:cNvPicPr/>
          <p:nvPr/>
        </p:nvPicPr>
        <p:blipFill>
          <a:blip r:embed="rId3"/>
          <a:stretch>
            <a:fillRect/>
          </a:stretch>
        </p:blipFill>
        <p:spPr>
          <a:xfrm>
            <a:off x="7197880" y="2320967"/>
            <a:ext cx="4043468" cy="40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AutoShape 2" descr="data:image/png;base64,iVBORw0KGgoAAAANSUhEUgAAAXcAAAD3CAYAAADmBxSSAAAABHNCSVQICAgIfAhkiAAAAAlwSFlzAAALEgAACxIB0t1+/AAAADl0RVh0U29mdHdhcmUAbWF0cGxvdGxpYiB2ZXJzaW9uIDIuMi4yLCBodHRwOi8vbWF0cGxvdGxpYi5vcmcvhp/UCwAAE4tJREFUeJzt3X9sU/X+x/HX7nrHxlrCiDVRsYiJRC7L7kRjUMMPs5Bx75WI3M2xhk4dF70KKEiGgXi9mCsbxl/J3b0DnQkx8xdcuOYuuYZEiUquLkTH3bgOp6KAGRpSdJG2wIbb+f5Bbm/63fq73ek+ez7+oudzevp+0/bV08/aT/Msy7IEADDKz+wuAACQeYQ7ABiIcAcAAxHuAGAgwh0ADOSwu4D/8vsDdpeQESUlk9Xff87uMmxB7/Q+0eRC7263a9TtnLlnmMORb3cJtqH3iYnecxPhDgAGItwBwECEOwAYiHAHAAMR7gBgIMIdAAxEuAOAgQh3ADAQ4Q4ABsqZ5QeAXPV+16m4+7ichQoEL2T8theVX5XxY2Ji4MwdAAxEuAOAgRKalunu7tazzz6rtrY2bdiwQWfOnJEknTp1Sr/85S/1wgsvhPe1LEsLFizQNddcI0kqLy/Xxo0bM185ACCquOHe2tqq9vZ2FRUVSVI4yH/88UfV1dVp8+bNEft/8803mjNnjnbu3JmFcgEAiYgb7h6PR83Nzdq0aVPE9ubmZq1cuVKXX355xPaenh6dPn1aPp9PhYWF2rx5s6699tq4hZSUTM7p5TOTEW195YnAxN5dzsKM7peM8fL/OV7qzIZc7T1uuFdWVqqvry9i2/fff6+Ojo4RZ+2S5Ha7df/99+tXv/qVPvnkEzU0NGjfvn1xC7F7wftMcbtdxvzwSLJM7T2RT8Fk69My4+H/09T7PRG50Hu0F5eUPgq5f/9+3XHHHcrPH3mmXVpaGt5+00036fTp07IsS3l5eancFAAgBSl9Wqajo0MLFiwYdewvf/mLXnnlFUlSb2+vrrzySoIdAMZYSuF+/PhxXX311RHb6uvrNTg4qPvvv18ff/yxVq5cqaamJjU1NWWkUABA4vIsy7LsLkIaH3OLiciFOTi7mNo731CNzdT7PRG50HtG59wBOyQSsgAu4RuqAGAgwh0ADES4A4CBCHcAMBDhDgAGItwBwECEOwAYiHAHAAMR7gBgIMIdAAxEuAOAgVhbBshhdq2nMx4WLENsnLkDgIEIdwAwEOEOAAYi3AHAQIQ7ABiIcAcAAxHuAGAgwh0ADJRQuHd3d8vn80mSenp6NH/+fPl8Pvl8Pr399tsR+164cEHr1q2T1+vV6tWr9cMPP2S+agBATHG/odra2qr29nYVFRVJko4ePar77rtP9fX1o+7/xhtvaNasWVq3bp3++c9/qqWlRY8//nhmqwYAxBQ33D0ej5qbm7Vp0yZJ0qeffqrjx4/rwIEDmjFjhrZs2SKn0xnev7OzU7/73e8kSQsWLFBLS0tChZSUTJbDkZ9KDznH7XbZXYJtstm7y1mYtWNnQq7Xl4xk70ce87knbrhXVlaqr68vfLmsrEzV1dUqLS3Vjh079Ne//lWPPfZYeDwYDMrlutRscXGxAoFAQoX0959Ltvac5Ha75Pcn1rNpst17IHgha8dOl8tZmNP1JSuZ+5HHvL29R3txSfoPqosXL1ZpaWn430ePHo0YdzqdCoVCkqRQKKQpU6YkexMAgDQlHe6rVq3SkSNHJEkdHR2aM2dOxPjcuXP1wQcfSJIOHjyoG2+8MQNlAgCSkXS4b926VY2NjfL5fDp8+LAeeughSVJ9fb0GBwdVW1urL7/8UrW1tdq9e7fWrl2b8aIBALHlWZZl2V2ElNwcXy7LhTk4u2S7d7vWNk+EaXPuyaznzmPekDl3AEDuI9wBwECEOwAYiHAHAAMR7gBgIMIdAAxEuAOAgQh3ADAQ4Q4ABiLcAcBAhDsAGIhwBwADEe4AYCDCHQAMRLgDgIEIdwAwEOEOAAZy2F0AxpdYv4Zk2q8RAeMZZ+4AYCDCHQAMlNC0THd3t5599lm1tbXps88+05/+9Cfl5+eroKBATz/9tC677LKI/ZctWyaX69KPtk6fPl1NTU2ZrxwAEFXccG9tbVV7e7uKiookSdu2bdMf/vAHzZ49W2+++aZaW1u1efPm8P4DAwOSpLa2tiyVDACIJ+60jMfjUXNzc/jy888/r9mzZ0uShoaGNGnSpIj9e3t7df78edXX16uurk5dXV0ZLhkAEE/cM/fKykr19fWFL19++eWSpMOHD+vVV1/Va6+9FrF/YWGhVq1aperqap04cUKrV6/W/v375XDEvqmSkslyOPJT6SHnuN0uu0vIGpezMK1xk5nUe7KPYZMf8/Hkau8pfRTy7bff1o4dO/TSSy9p2rRpEWMzZ87UjBkzlJeXp5kzZ2rq1Kny+/264oorYh6zv/9cKqXkHLfbJb8/YHcZWRPro44T+aOQpvWezGPY9Md8LLnQe7QXl6Q/LfOPf/xDr776qtra2nT11VePGN+7d6+2b98uSTp9+rSCwaDcbneyNwMASENS4T40NKRt27YpFApp3bp18vl8+vOf/yxJ2rRpk7799ltVVVUpEAiotrZWGzZsUGNjY9wpGQBAZuVZlmXZXYSU3NvAXJYLb9OyiW+ojs603heVX5XwvqY/5mPJhd4zNi0DAMh9hDsAGIhwBwADEe4AYCDCHQAMRLgDgIEIdwAwEOEOAAYi3AHAQIQ7ABiIcAcAAxHuAGAglmsEMEKsBeL+v0wumpbMgmWIjTN3ADAQ4Q4ABiLcAcBAhDsAGIhwBwADEe4AYCDCHQAMRLgDgIESCvfu7m75fD5J0smTJ1VbWyuv16s//vGPGh4ejtj3woULWrdunbxer1avXq0ffvgh81UDAGKKG+6tra16/PHHNTAwIElqamrS+vXr9frrr8uyLB04cCBi/zfeeEOzZs3S66+/rmXLlqmlpSU7lQMAooob7h6PR83NzeHLPT09uvnmmyVJCxYs0EcffRSxf2dnp+bPnx8e7+joyGS9AIAExF1bprKyUn19feHLlmUpLy9PklRcXKxAIBCxfzAYlMvlijoeTUnJZDkc+QkXnsvcbpfdJWSNy1mY1rjJ6D194/G5k6s1J71w2M9+9r+T/VAopClTpkSMO51OhUKhqOPR9PefS7aUnOR2u+T3J/aCNh7FWiAqkwtIjTf0npnex9tzJxee79FeXJL+tMwvfvELHTp0SJJ08OBB3XTTTRHjc+fO1QcffBAev/HGG5O9CQBAmpIO98cee0zNzc2qqanRxYsXVVlZKUmqr6/X4OCgamtr9eWXX6q2tla7d+/W2rVrM140ACC2PMuyLLuLkMbf27FocuFtWjbFWuebqQl6T9d4W889F57vGZuWAQDkPsIdAAxEuAOAgQh3ADAQ4Q4ABiLcAcBAhDsAGIhwBwADEe4AYCDCHQAMRLgDgIEIdwAwEOEOAAYi3AHAQIQ7ABiIcAcAAxHuAGAgwh0ADES4A4CBCHcAMBDhDgAGcqRypb///e966623JEkDAwP67LPP9OGHH2rKlCmSpKeeekqHDx9WcXGxJKmlpUUu1+i/0A0AyLyUwn358uVavny5JOnJJ5/Ub3/723CwS1JPT49efvllTZs2LTNVAgCSkta0zH/+8x8dO3ZMNTU14W3Dw8M6efKknnjiCa1YsUJ79+5Nu0gAQHJSOnP/rxdffFFr1qyJ2Hbu3DmtXLlS9913n4aGhlRXV6fS0lJdf/31MY9VUjJZDkd+OuXkDLfb3Ckol7MwrXGT0Xv6xuNzJ1drTjncz549q6+//lrz5s2L2F5UVKS6ujoVFRVJkubNm6fe3t644d7ffy7VUnKK2+2S3x+wu4ysCQQvRB1zOQtjjpuM3jPT+3h77uTC8z3ai0vK0zIff/yxbr311hHbT5w4Ia/Xq6GhIV28eFGHDx/WnDlzUr0ZAEAKUj5zP378uKZPnx6+vGvXLnk8HlVUVGjp0qW6++679fOf/1x33nmnrrvuuowUCwBITJ5lWZbdRUjj7+1YNLnwNi2b3u86FXWMqQl6T9ei8qsycpyxkgvP92jTMmn9QRX2iRWywHhl5+N6vL2wxMM3VAHAQIQ7ABiIcAcAAxHuAGAgwh0ADES4A4CBCHcAMBDhDgAGItwBwECEOwAYiHAHAAMR7gBgIMIdAAxEuAOAgQh3ADAQ4Q4ABiLcAcBAhDsAGIhwBwADEe4AYKCUfyB72bJlcrku/er29OnT1dTUFB7bs2eP3nzzTTkcDj344IO6/fbb068UAJCwlMJ9YGBAktTW1jZizO/3q62tTfv27dPAwIC8Xq9uu+02FRQUpFcpACBhKYV7b2+vzp8/r/r6ev3000969NFHVV5eLkk6cuSIbrjhBhUUFKigoEAej0e9vb0qKyuLecySkslyOPJTKcc2+ztOjNx47PsxuW2Xs3BMbidZuVrXWKD38a0zleduBp7vS265Ju1jjCalcC8sLNSqVatUXV2tEydOaPXq1dq/f78cDoeCwWB4ukaSiouLFQwG4x6zv/9cKqXYKhC8MGKby1k46vaJgN7pfaLJRO9+fyCt67vdrlG3pxTuM2fO1IwZM5SXl6eZM2dq6tSp8vv9uuKKK+R0OhUKhcL7hkKhiLAHAGRfSp+W2bt3r7Zv3y5JOn36tILBoNxutySprKxMnZ2dGhgYUCAQ0FdffaVZs2ZlrmIAQFwpnblXVVVp8+bNqq2tVV5enhobG9XW1iaPx6OKigr5fD55vV5ZlqUNGzZo0qRJma4bABBDnmVZlt1FSOnPO9nh/a5TI7Yx/0jvEw29p9f7ovKr0rp+tDl3vsQEAAYi3AHAQIQ7ABiIcAcAAxHuAGAgwh0ADES4A4CBCHcAMBDhDgAGItwBwECEOwAYiHAHAAMR7gBgIMIdAAxEuAOAgQh3ADAQ4Q4ABiLcAcBAhDsAGIhwBwADOVK50sWLF7VlyxadOnVKg4ODevDBB1VRUREe37Vrl/bu3atp06ZJkp588klde+21makYABBXSuHe3t6uqVOn6plnnlF/f7/uuuuuiHDv6enR008/rdLS0owVCgBIXErhvmTJElVWVoYv5+fnR4z39PTopZdekt/v16JFi/TAAw+kVyUAICkphXtxcbEkKRgM6uGHH9b69esjxn/zm9/I6/XK6XRq7dq1eu+993T77bfHPGZJyWQ5HPkx98k1LmdhUtsnAnqfmOg9dW63K0OVREop3CXpu+++05o1a+T1erV06dLwdsuydM8998jlulTwwoULdfTo0bjh3t9/LtVSbBMIXhixzeUsHHX7REDv9D7RZKJ3vz+Q1vWjvTik9GmZM2fOqL6+Xg0NDaqqqooYCwaDuuOOOxQKhWRZlg4dOsTcOwCMsZTO3Hfu3KmzZ8+qpaVFLS0tkqTq6mqdP39eNTU12rBhg+rq6lRQUKBbbrlFCxcuzGjRAIDY8izLsuwuQkr/rYkd3u86NWIbb1HpfaKh9/R6X1R+VVrXz+i0DAAgtxHuAGAgwh0ADES4A4CBCHcAMBDhDgAGItwBwECEOwAYiHAHAAMR7gBgIMIdAAxEuAOAgVJezz2XjLaAFwBMZJy5A4CBCHcAMBDhDgAGItwBwECEOwAYiHAHAAMR7gBgIMIdAAyUUrgPDw/riSeeUE1NjXw+n06ePBkxvmfPHi1fvlx333233nvvvYwUCgBIXErfUH333Xc1ODio3bt3q6urS9u3b9eOHTskSX6/X21tbdq3b58GBgbk9Xp12223qaCgIKOFAwCiS+nMvbOzU/Pnz5cklZeX69NPPw2PHTlyRDfccIMKCgrkcrnk8XjU29ubmWoBAAlJ6cw9GAzK6XSGL+fn5+unn36Sw+FQMBiUy+UKjxUXFysYDMY9ptvtirtPNNWLr0/5ugBgopTO3J1Op0KhUPjy8PCwHA7HqGOhUCgi7AEA2ZdSuM+dO1cHDx6UJHV1dWnWrFnhsbKyMnV2dmpgYECBQEBfffVVxDgAIPvyLMuykr3S8PCwtm7dqi+++EKWZamxsVEHDx6Ux+NRRUWF9uzZo927d8uyLD3wwAOqrKzMRu0AgChSCncAQG7jS0wAYCDCHQAMRLgDgIEI9wwLBAL6/e9/r5UrV6qmpkb//ve/7S5pzL3zzjvauHGj3WWMiXhLcZiuu7tbPp/P7jLG3MWLF9XQ0CCv16uqqiodOHDA7pJGMOIHsnPJrl27NG/ePN177736+uuvtXHjRr311lt2lzVmnnrqKf3rX//S7Nmz7S5lTMRaisN0ra2tam9vV1FRkd2ljLn29nZNnTpVzzzzjPr7+3XXXXepoqLC7rIicOaeYffee69WrFghSRoaGtKkSZNsrmhszZ07V1u3brW7jDETaykO03k8HjU3N9tdhi2WLFmiRx55JHw5Pz/fxmpGx5l7Gv72t7/plVdeidjW2NiosrIy+f1+NTQ0aMuWLTZVl13Rev/1r3+tQ4cO2VTV2Iu1FIfpKisr1dfXZ3cZtiguLpZ06f5/+OGHtX79epsrGsn8R2AWVVdXq7q6esT2zz//XI8++qg2bdqkm2++2YbKsi9a7xNNrKU4YLbvvvtOa9askdfr1dKlS+0uZwSmZTLs2LFjeuSRR/Tcc89p4cKFdpeDLIu1FAfMdebMGdXX16uhoUFVVVV2lzMqTjEy7LnnntPg4KC2bdsm6dKZ3UT5A9tEtHjxYn344YdasWJFeCkOmG/nzp06e/asWlpa1NLSIunSH5gLCwttrux/WH4AAAzEtAwAGIhwBwADEe4AYCDCHQAMRLgDgIEIdwAwEOEOAAb6P5xf0w0kxPf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77850" y="1320800"/>
            <a:ext cx="1122362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调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jointplot()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函数时只要传入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kind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=“hex”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以绘制二维直方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283528" y="3706268"/>
            <a:ext cx="477455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绘制二维直方图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sns.jointplot(x="x", y="y", data=dataframe_obj, kind="hex")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57454" y="3257550"/>
            <a:ext cx="5000625" cy="270033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6384925" y="4376085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UWIHYAAAAASUVORK5CYII="/>
          <p:cNvPicPr/>
          <p:nvPr/>
        </p:nvPicPr>
        <p:blipFill>
          <a:blip r:embed="rId3"/>
          <a:stretch>
            <a:fillRect/>
          </a:stretch>
        </p:blipFill>
        <p:spPr>
          <a:xfrm>
            <a:off x="7309485" y="2408220"/>
            <a:ext cx="3916680" cy="393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AutoShape 2" descr="data:image/png;base64,iVBORw0KGgoAAAANSUhEUgAAAXcAAAD3CAYAAADmBxSSAAAABHNCSVQICAgIfAhkiAAAAAlwSFlzAAALEgAACxIB0t1+/AAAADl0RVh0U29mdHdhcmUAbWF0cGxvdGxpYiB2ZXJzaW9uIDIuMi4yLCBodHRwOi8vbWF0cGxvdGxpYi5vcmcvhp/UCwAAE4tJREFUeJzt3X9sU/X+x/HX7nrHxlrCiDVRsYiJRC7L7kRjUMMPs5Bx75WI3M2xhk4dF70KKEiGgXi9mCsbxl/J3b0DnQkx8xdcuOYuuYZEiUquLkTH3bgOp6KAGRpSdJG2wIbb+f5Bbm/63fq73ek+ez7+oudzevp+0/bV08/aT/Msy7IEADDKz+wuAACQeYQ7ABiIcAcAAxHuAGAgwh0ADOSwu4D/8vsDdpeQESUlk9Xff87uMmxB7/Q+0eRC7263a9TtnLlnmMORb3cJtqH3iYnecxPhDgAGItwBwECEOwAYiHAHAAMR7gBgIMIdAAxEuAOAgQh3ADAQ4Q4ABsqZ5QeAXPV+16m4+7ichQoEL2T8theVX5XxY2Ji4MwdAAxEuAOAgRKalunu7tazzz6rtrY2bdiwQWfOnJEknTp1Sr/85S/1wgsvhPe1LEsLFizQNddcI0kqLy/Xxo0bM185ACCquOHe2tqq9vZ2FRUVSVI4yH/88UfV1dVp8+bNEft/8803mjNnjnbu3JmFcgEAiYgb7h6PR83Nzdq0aVPE9ubmZq1cuVKXX355xPaenh6dPn1aPp9PhYWF2rx5s6699tq4hZSUTM7p5TOTEW195YnAxN5dzsKM7peM8fL/OV7qzIZc7T1uuFdWVqqvry9i2/fff6+Ojo4RZ+2S5Ha7df/99+tXv/qVPvnkEzU0NGjfvn1xC7F7wftMcbtdxvzwSLJM7T2RT8Fk69My4+H/09T7PRG50Hu0F5eUPgq5f/9+3XHHHcrPH3mmXVpaGt5+00036fTp07IsS3l5eancFAAgBSl9Wqajo0MLFiwYdewvf/mLXnnlFUlSb2+vrrzySoIdAMZYSuF+/PhxXX311RHb6uvrNTg4qPvvv18ff/yxVq5cqaamJjU1NWWkUABA4vIsy7LsLkIaH3OLiciFOTi7mNo731CNzdT7PRG50HtG59wBOyQSsgAu4RuqAGAgwh0ADES4A4CBCHcAMBDhDgAGItwBwECEOwAYiHAHAAMR7gBgIMIdAAxEuAOAgVhbBshhdq2nMx4WLENsnLkDgIEIdwAwEOEOAAYi3AHAQIQ7ABiIcAcAAxHuAGAgwh0ADJRQuHd3d8vn80mSenp6NH/+fPl8Pvl8Pr399tsR+164cEHr1q2T1+vV6tWr9cMPP2S+agBATHG/odra2qr29nYVFRVJko4ePar77rtP9fX1o+7/xhtvaNasWVq3bp3++c9/qqWlRY8//nhmqwYAxBQ33D0ej5qbm7Vp0yZJ0qeffqrjx4/rwIEDmjFjhrZs2SKn0xnev7OzU7/73e8kSQsWLFBLS0tChZSUTJbDkZ9KDznH7XbZXYJtstm7y1mYtWNnQq7Xl4xk70ce87knbrhXVlaqr68vfLmsrEzV1dUqLS3Vjh079Ne//lWPPfZYeDwYDMrlutRscXGxAoFAQoX0959Ltvac5Ha75Pcn1rNpst17IHgha8dOl8tZmNP1JSuZ+5HHvL29R3txSfoPqosXL1ZpaWn430ePHo0YdzqdCoVCkqRQKKQpU6YkexMAgDQlHe6rVq3SkSNHJEkdHR2aM2dOxPjcuXP1wQcfSJIOHjyoG2+8MQNlAgCSkXS4b926VY2NjfL5fDp8+LAeeughSVJ9fb0GBwdVW1urL7/8UrW1tdq9e7fWrl2b8aIBALHlWZZl2V2ElNwcXy7LhTk4u2S7d7vWNk+EaXPuyaznzmPekDl3AEDuI9wBwECEOwAYiHAHAAMR7gBgIMIdAAxEuAOAgQh3ADAQ4Q4ABiLcAcBAhDsAGIhwBwADEe4AYCDCHQAMRLgDgIEIdwAwEOEOAAZy2F0AxpdYv4Zk2q8RAeMZZ+4AYCDCHQAMlNC0THd3t5599lm1tbXps88+05/+9Cfl5+eroKBATz/9tC677LKI/ZctWyaX69KPtk6fPl1NTU2ZrxwAEFXccG9tbVV7e7uKiookSdu2bdMf/vAHzZ49W2+++aZaW1u1efPm8P4DAwOSpLa2tiyVDACIJ+60jMfjUXNzc/jy888/r9mzZ0uShoaGNGnSpIj9e3t7df78edXX16uurk5dXV0ZLhkAEE/cM/fKykr19fWFL19++eWSpMOHD+vVV1/Va6+9FrF/YWGhVq1aperqap04cUKrV6/W/v375XDEvqmSkslyOPJT6SHnuN0uu0vIGpezMK1xk5nUe7KPYZMf8/Hkau8pfRTy7bff1o4dO/TSSy9p2rRpEWMzZ87UjBkzlJeXp5kzZ2rq1Kny+/264oorYh6zv/9cKqXkHLfbJb8/YHcZWRPro44T+aOQpvWezGPY9Md8LLnQe7QXl6Q/LfOPf/xDr776qtra2nT11VePGN+7d6+2b98uSTp9+rSCwaDcbneyNwMASENS4T40NKRt27YpFApp3bp18vl8+vOf/yxJ2rRpk7799ltVVVUpEAiotrZWGzZsUGNjY9wpGQBAZuVZlmXZXYSU3NvAXJYLb9OyiW+ojs603heVX5XwvqY/5mPJhd4zNi0DAMh9hDsAGIhwBwADEe4AYCDCHQAMRLgDgIEIdwAwEOEOAAYi3AHAQIQ7ABiIcAcAAxHuAGAglmsEMEKsBeL+v0wumpbMgmWIjTN3ADAQ4Q4ABiLcAcBAhDsAGIhwBwADEe4AYCDCHQAMRLgDgIESCvfu7m75fD5J0smTJ1VbWyuv16s//vGPGh4ejtj3woULWrdunbxer1avXq0ffvgh81UDAGKKG+6tra16/PHHNTAwIElqamrS+vXr9frrr8uyLB04cCBi/zfeeEOzZs3S66+/rmXLlqmlpSU7lQMAooob7h6PR83NzeHLPT09uvnmmyVJCxYs0EcffRSxf2dnp+bPnx8e7+joyGS9AIAExF1bprKyUn19feHLlmUpLy9PklRcXKxAIBCxfzAYlMvlijoeTUnJZDkc+QkXnsvcbpfdJWSNy1mY1rjJ6D194/G5k6s1J71w2M9+9r+T/VAopClTpkSMO51OhUKhqOPR9PefS7aUnOR2u+T3J/aCNh7FWiAqkwtIjTf0npnex9tzJxee79FeXJL+tMwvfvELHTp0SJJ08OBB3XTTTRHjc+fO1QcffBAev/HGG5O9CQBAmpIO98cee0zNzc2qqanRxYsXVVlZKUmqr6/X4OCgamtr9eWXX6q2tla7d+/W2rVrM140ACC2PMuyLLuLkMbf27FocuFtWjbFWuebqQl6T9d4W889F57vGZuWAQDkPsIdAAxEuAOAgQh3ADAQ4Q4ABiLcAcBAhDsAGIhwBwADEe4AYCDCHQAMRLgDgIEIdwAwEOEOAAYi3AHAQIQ7ABiIcAcAAxHuAGAgwh0ADES4A4CBCHcAMBDhDgAGcqRypb///e966623JEkDAwP67LPP9OGHH2rKlCmSpKeeekqHDx9WcXGxJKmlpUUu1+i/0A0AyLyUwn358uVavny5JOnJJ5/Ub3/723CwS1JPT49efvllTZs2LTNVAgCSkta0zH/+8x8dO3ZMNTU14W3Dw8M6efKknnjiCa1YsUJ79+5Nu0gAQHJSOnP/rxdffFFr1qyJ2Hbu3DmtXLlS9913n4aGhlRXV6fS0lJdf/31MY9VUjJZDkd+OuXkDLfb3Ckol7MwrXGT0Xv6xuNzJ1drTjncz549q6+//lrz5s2L2F5UVKS6ujoVFRVJkubNm6fe3t644d7ffy7VUnKK2+2S3x+wu4ysCQQvRB1zOQtjjpuM3jPT+3h77uTC8z3ai0vK0zIff/yxbr311hHbT5w4Ia/Xq6GhIV28eFGHDx/WnDlzUr0ZAEAKUj5zP378uKZPnx6+vGvXLnk8HlVUVGjp0qW6++679fOf/1x33nmnrrvuuowUCwBITJ5lWZbdRUjj7+1YNLnwNi2b3u86FXWMqQl6T9ei8qsycpyxkgvP92jTMmn9QRX2iRWywHhl5+N6vL2wxMM3VAHAQIQ7ABiIcAcAAxHuAGAgwh0ADES4A4CBCHcAMBDhDgAGItwBwECEOwAYiHAHAAMR7gBgIMIdAAxEuAOAgQh3ADAQ4Q4ABiLcAcBAhDsAGIhwBwADEe4AYKCUfyB72bJlcrku/er29OnT1dTUFB7bs2eP3nzzTTkcDj344IO6/fbb068UAJCwlMJ9YGBAktTW1jZizO/3q62tTfv27dPAwIC8Xq9uu+02FRQUpFcpACBhKYV7b2+vzp8/r/r6ev3000969NFHVV5eLkk6cuSIbrjhBhUUFKigoEAej0e9vb0qKyuLecySkslyOPJTKcc2+ztOjNx47PsxuW2Xs3BMbidZuVrXWKD38a0zleduBp7vS265Ju1jjCalcC8sLNSqVatUXV2tEydOaPXq1dq/f78cDoeCwWB4ukaSiouLFQwG4x6zv/9cKqXYKhC8MGKby1k46vaJgN7pfaLJRO9+fyCt67vdrlG3pxTuM2fO1IwZM5SXl6eZM2dq6tSp8vv9uuKKK+R0OhUKhcL7hkKhiLAHAGRfSp+W2bt3r7Zv3y5JOn36tILBoNxutySprKxMnZ2dGhgYUCAQ0FdffaVZs2ZlrmIAQFwpnblXVVVp8+bNqq2tVV5enhobG9XW1iaPx6OKigr5fD55vV5ZlqUNGzZo0qRJma4bABBDnmVZlt1FSOnPO9nh/a5TI7Yx/0jvEw29p9f7ovKr0rp+tDl3vsQEAAYi3AHAQIQ7ABiIcAcAAxHuAGAgwh0ADES4A4CBCHcAMBDhDgAGItwBwECEOwAYiHAHAAMR7gBgIMIdAAxEuAOAgQh3ADAQ4Q4ABiLcAcBAhDsAGIhwBwADOVK50sWLF7VlyxadOnVKg4ODevDBB1VRUREe37Vrl/bu3atp06ZJkp588klde+21makYABBXSuHe3t6uqVOn6plnnlF/f7/uuuuuiHDv6enR008/rdLS0owVCgBIXErhvmTJElVWVoYv5+fnR4z39PTopZdekt/v16JFi/TAAw+kVyUAICkphXtxcbEkKRgM6uGHH9b69esjxn/zm9/I6/XK6XRq7dq1eu+993T77bfHPGZJyWQ5HPkx98k1LmdhUtsnAnqfmOg9dW63K0OVREop3CXpu+++05o1a+T1erV06dLwdsuydM8998jlulTwwoULdfTo0bjh3t9/LtVSbBMIXhixzeUsHHX7REDv9D7RZKJ3vz+Q1vWjvTik9GmZM2fOqL6+Xg0NDaqqqooYCwaDuuOOOxQKhWRZlg4dOsTcOwCMsZTO3Hfu3KmzZ8+qpaVFLS0tkqTq6mqdP39eNTU12rBhg+rq6lRQUKBbbrlFCxcuzGjRAIDY8izLsuwuQkr/rYkd3u86NWIbb1HpfaKh9/R6X1R+VVrXz+i0DAAgtxHuAGAgwh0ADES4A4CBCHcAMBDhDgAGItwBwECEOwAYiHAHAAMR7gBgIMIdAAxEuAOAgVJezz2XjLaAFwBMZJy5A4CBCHcAMBDhDgAGItwBwECEOwAYiHAHAAMR7gBgIMIdAAyUUrgPDw/riSeeUE1NjXw+n06ePBkxvmfPHi1fvlx333233nvvvYwUCgBIXErfUH333Xc1ODio3bt3q6urS9u3b9eOHTskSX6/X21tbdq3b58GBgbk9Xp12223qaCgIKOFAwCiS+nMvbOzU/Pnz5cklZeX69NPPw2PHTlyRDfccIMKCgrkcrnk8XjU29ubmWoBAAlJ6cw9GAzK6XSGL+fn5+unn36Sw+FQMBiUy+UKjxUXFysYDMY9ptvtirtPNNWLr0/5ugBgopTO3J1Op0KhUPjy8PCwHA7HqGOhUCgi7AEA2ZdSuM+dO1cHDx6UJHV1dWnWrFnhsbKyMnV2dmpgYECBQEBfffVVxDgAIPvyLMuykr3S8PCwtm7dqi+++EKWZamxsVEHDx6Ux+NRRUWF9uzZo927d8uyLD3wwAOqrKzMRu0AgChSCncAQG7jS0wAYCDCHQAMRLgDgIEI9wwLBAL6/e9/r5UrV6qmpkb//ve/7S5pzL3zzjvauHGj3WWMiXhLcZiuu7tbPp/P7jLG3MWLF9XQ0CCv16uqqiodOHDA7pJGMOIHsnPJrl27NG/ePN177736+uuvtXHjRr311lt2lzVmnnrqKf3rX//S7Nmz7S5lTMRaisN0ra2tam9vV1FRkd2ljLn29nZNnTpVzzzzjPr7+3XXXXepoqLC7rIicOaeYffee69WrFghSRoaGtKkSZNsrmhszZ07V1u3brW7jDETaykO03k8HjU3N9tdhi2WLFmiRx55JHw5Pz/fxmpGx5l7Gv72t7/plVdeidjW2NiosrIy+f1+NTQ0aMuWLTZVl13Rev/1r3+tQ4cO2VTV2Iu1FIfpKisr1dfXZ3cZtiguLpZ06f5/+OGHtX79epsrGsn8R2AWVVdXq7q6esT2zz//XI8++qg2bdqkm2++2YbKsi9a7xNNrKU4YLbvvvtOa9askdfr1dKlS+0uZwSmZTLs2LFjeuSRR/Tcc89p4cKFdpeDLIu1FAfMdebMGdXX16uhoUFVVVV2lzMqTjEy7LnnntPg4KC2bdsm6dKZ3UT5A9tEtHjxYn344YdasWJFeCkOmG/nzp06e/asWlpa1NLSIunSH5gLCwttrux/WH4AAAzEtAwAGIhwBwADEe4AYCDCHQAMRLgDgIEIdwAwEOEOAAb6P5xf0w0kxPf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77850" y="1320800"/>
            <a:ext cx="11066463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调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jointplot()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时传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入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kind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=“kde”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以绘制核密度估计图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形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283528" y="3706268"/>
            <a:ext cx="477455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核密度估计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sns.jointplot(x="x", y="y", data=dataframe_obj, kind="kde")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57454" y="3257550"/>
            <a:ext cx="5000625" cy="270033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6384925" y="4376085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9Ej2AAAAAElFTkSuQmCC"/>
          <p:cNvPicPr/>
          <p:nvPr/>
        </p:nvPicPr>
        <p:blipFill>
          <a:blip r:embed="rId3"/>
          <a:stretch>
            <a:fillRect/>
          </a:stretch>
        </p:blipFill>
        <p:spPr>
          <a:xfrm>
            <a:off x="7414851" y="2326384"/>
            <a:ext cx="4079282" cy="40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AutoShape 2" descr="data:image/png;base64,iVBORw0KGgoAAAANSUhEUgAAAXcAAAD3CAYAAADmBxSSAAAABHNCSVQICAgIfAhkiAAAAAlwSFlzAAALEgAACxIB0t1+/AAAADl0RVh0U29mdHdhcmUAbWF0cGxvdGxpYiB2ZXJzaW9uIDIuMi4yLCBodHRwOi8vbWF0cGxvdGxpYi5vcmcvhp/UCwAAE4tJREFUeJzt3X9sU/X+x/HX7nrHxlrCiDVRsYiJRC7L7kRjUMMPs5Bx75WI3M2xhk4dF70KKEiGgXi9mCsbxl/J3b0DnQkx8xdcuOYuuYZEiUquLkTH3bgOp6KAGRpSdJG2wIbb+f5Bbm/63fq73ek+ez7+oudzevp+0/bV08/aT/Msy7IEADDKz+wuAACQeYQ7ABiIcAcAAxHuAGAgwh0ADOSwu4D/8vsDdpeQESUlk9Xff87uMmxB7/Q+0eRC7263a9TtnLlnmMORb3cJtqH3iYnecxPhDgAGItwBwECEOwAYiHAHAAMR7gBgIMIdAAxEuAOAgQh3ADAQ4Q4ABsqZ5QeAXPV+16m4+7ichQoEL2T8theVX5XxY2Ji4MwdAAxEuAOAgRKalunu7tazzz6rtrY2bdiwQWfOnJEknTp1Sr/85S/1wgsvhPe1LEsLFizQNddcI0kqLy/Xxo0bM185ACCquOHe2tqq9vZ2FRUVSVI4yH/88UfV1dVp8+bNEft/8803mjNnjnbu3JmFcgEAiYgb7h6PR83Nzdq0aVPE9ubmZq1cuVKXX355xPaenh6dPn1aPp9PhYWF2rx5s6699tq4hZSUTM7p5TOTEW195YnAxN5dzsKM7peM8fL/OV7qzIZc7T1uuFdWVqqvry9i2/fff6+Ojo4RZ+2S5Ha7df/99+tXv/qVPvnkEzU0NGjfvn1xC7F7wftMcbtdxvzwSLJM7T2RT8Fk69My4+H/09T7PRG50Hu0F5eUPgq5f/9+3XHHHcrPH3mmXVpaGt5+00036fTp07IsS3l5eancFAAgBSl9Wqajo0MLFiwYdewvf/mLXnnlFUlSb2+vrrzySoIdAMZYSuF+/PhxXX311RHb6uvrNTg4qPvvv18ff/yxVq5cqaamJjU1NWWkUABA4vIsy7LsLkIaH3OLiciFOTi7mNo731CNzdT7PRG50HtG59wBOyQSsgAu4RuqAGAgwh0ADES4A4CBCHcAMBDhDgAGItwBwECEOwAYiHAHAAMR7gBgIMIdAAxEuAOAgVhbBshhdq2nMx4WLENsnLkDgIEIdwAwEOEOAAYi3AHAQIQ7ABiIcAcAAxHuAGAgwh0ADJRQuHd3d8vn80mSenp6NH/+fPl8Pvl8Pr399tsR+164cEHr1q2T1+vV6tWr9cMPP2S+agBATHG/odra2qr29nYVFRVJko4ePar77rtP9fX1o+7/xhtvaNasWVq3bp3++c9/qqWlRY8//nhmqwYAxBQ33D0ej5qbm7Vp0yZJ0qeffqrjx4/rwIEDmjFjhrZs2SKn0xnev7OzU7/73e8kSQsWLFBLS0tChZSUTJbDkZ9KDznH7XbZXYJtstm7y1mYtWNnQq7Xl4xk70ce87knbrhXVlaqr68vfLmsrEzV1dUqLS3Vjh079Ne//lWPPfZYeDwYDMrlutRscXGxAoFAQoX0959Ltvac5Ha75Pcn1rNpst17IHgha8dOl8tZmNP1JSuZ+5HHvL29R3txSfoPqosXL1ZpaWn430ePHo0YdzqdCoVCkqRQKKQpU6YkexMAgDQlHe6rVq3SkSNHJEkdHR2aM2dOxPjcuXP1wQcfSJIOHjyoG2+8MQNlAgCSkXS4b926VY2NjfL5fDp8+LAeeughSVJ9fb0GBwdVW1urL7/8UrW1tdq9e7fWrl2b8aIBALHlWZZl2V2ElNwcXy7LhTk4u2S7d7vWNk+EaXPuyaznzmPekDl3AEDuI9wBwECEOwAYiHAHAAMR7gBgIMIdAAxEuAOAgQh3ADAQ4Q4ABiLcAcBAhDsAGIhwBwADEe4AYCDCHQAMRLgDgIEIdwAwEOEOAAZy2F0AxpdYv4Zk2q8RAeMZZ+4AYCDCHQAMlNC0THd3t5599lm1tbXps88+05/+9Cfl5+eroKBATz/9tC677LKI/ZctWyaX69KPtk6fPl1NTU2ZrxwAEFXccG9tbVV7e7uKiookSdu2bdMf/vAHzZ49W2+++aZaW1u1efPm8P4DAwOSpLa2tiyVDACIJ+60jMfjUXNzc/jy888/r9mzZ0uShoaGNGnSpIj9e3t7df78edXX16uurk5dXV0ZLhkAEE/cM/fKykr19fWFL19++eWSpMOHD+vVV1/Va6+9FrF/YWGhVq1aperqap04cUKrV6/W/v375XDEvqmSkslyOPJT6SHnuN0uu0vIGpezMK1xk5nUe7KPYZMf8/Hkau8pfRTy7bff1o4dO/TSSy9p2rRpEWMzZ87UjBkzlJeXp5kzZ2rq1Kny+/264oorYh6zv/9cKqXkHLfbJb8/YHcZWRPro44T+aOQpvWezGPY9Md8LLnQe7QXl6Q/LfOPf/xDr776qtra2nT11VePGN+7d6+2b98uSTp9+rSCwaDcbneyNwMASENS4T40NKRt27YpFApp3bp18vl8+vOf/yxJ2rRpk7799ltVVVUpEAiotrZWGzZsUGNjY9wpGQBAZuVZlmXZXYSU3NvAXJYLb9OyiW+ojs603heVX5XwvqY/5mPJhd4zNi0DAMh9hDsAGIhwBwADEe4AYCDCHQAMRLgDgIEIdwAwEOEOAAYi3AHAQIQ7ABiIcAcAAxHuAGAglmsEMEKsBeL+v0wumpbMgmWIjTN3ADAQ4Q4ABiLcAcBAhDsAGIhwBwADEe4AYCDCHQAMRLgDgIESCvfu7m75fD5J0smTJ1VbWyuv16s//vGPGh4ejtj3woULWrdunbxer1avXq0ffvgh81UDAGKKG+6tra16/PHHNTAwIElqamrS+vXr9frrr8uyLB04cCBi/zfeeEOzZs3S66+/rmXLlqmlpSU7lQMAooob7h6PR83NzeHLPT09uvnmmyVJCxYs0EcffRSxf2dnp+bPnx8e7+joyGS9AIAExF1bprKyUn19feHLlmUpLy9PklRcXKxAIBCxfzAYlMvlijoeTUnJZDkc+QkXnsvcbpfdJWSNy1mY1rjJ6D194/G5k6s1J71w2M9+9r+T/VAopClTpkSMO51OhUKhqOPR9PefS7aUnOR2u+T3J/aCNh7FWiAqkwtIjTf0npnex9tzJxee79FeXJL+tMwvfvELHTp0SJJ08OBB3XTTTRHjc+fO1QcffBAev/HGG5O9CQBAmpIO98cee0zNzc2qqanRxYsXVVlZKUmqr6/X4OCgamtr9eWXX6q2tla7d+/W2rVrM140ACC2PMuyLLuLkMbf27FocuFtWjbFWuebqQl6T9d4W889F57vGZuWAQDkPsIdAAxEuAOAgQh3ADAQ4Q4ABiLcAcBAhDsAGIhwBwADEe4AYCDCHQAMRLgDgIEIdwAwEOEOAAYi3AHAQIQ7ABiIcAcAAxHuAGAgwh0ADES4A4CBCHcAMBDhDgAGcqRypb///e966623JEkDAwP67LPP9OGHH2rKlCmSpKeeekqHDx9WcXGxJKmlpUUu1+i/0A0AyLyUwn358uVavny5JOnJJ5/Ub3/723CwS1JPT49efvllTZs2LTNVAgCSkta0zH/+8x8dO3ZMNTU14W3Dw8M6efKknnjiCa1YsUJ79+5Nu0gAQHJSOnP/rxdffFFr1qyJ2Hbu3DmtXLlS9913n4aGhlRXV6fS0lJdf/31MY9VUjJZDkd+OuXkDLfb3Ckol7MwrXGT0Xv6xuNzJ1drTjncz549q6+//lrz5s2L2F5UVKS6ujoVFRVJkubNm6fe3t644d7ffy7VUnKK2+2S3x+wu4ysCQQvRB1zOQtjjpuM3jPT+3h77uTC8z3ai0vK0zIff/yxbr311hHbT5w4Ia/Xq6GhIV28eFGHDx/WnDlzUr0ZAEAKUj5zP378uKZPnx6+vGvXLnk8HlVUVGjp0qW6++679fOf/1x33nmnrrvuuowUCwBITJ5lWZbdRUjj7+1YNLnwNi2b3u86FXWMqQl6T9ei8qsycpyxkgvP92jTMmn9QRX2iRWywHhl5+N6vL2wxMM3VAHAQIQ7ABiIcAcAAxHuAGAgwh0ADES4A4CBCHcAMBDhDgAGItwBwECEOwAYiHAHAAMR7gBgIMIdAAxEuAOAgQh3ADAQ4Q4ABiLcAcBAhDsAGIhwBwADEe4AYKCUfyB72bJlcrku/er29OnT1dTUFB7bs2eP3nzzTTkcDj344IO6/fbb068UAJCwlMJ9YGBAktTW1jZizO/3q62tTfv27dPAwIC8Xq9uu+02FRQUpFcpACBhKYV7b2+vzp8/r/r6ev3000969NFHVV5eLkk6cuSIbrjhBhUUFKigoEAej0e9vb0qKyuLecySkslyOPJTKcc2+ztOjNx47PsxuW2Xs3BMbidZuVrXWKD38a0zleduBp7vS265Ju1jjCalcC8sLNSqVatUXV2tEydOaPXq1dq/f78cDoeCwWB4ukaSiouLFQwG4x6zv/9cKqXYKhC8MGKby1k46vaJgN7pfaLJRO9+fyCt67vdrlG3pxTuM2fO1IwZM5SXl6eZM2dq6tSp8vv9uuKKK+R0OhUKhcL7hkKhiLAHAGRfSp+W2bt3r7Zv3y5JOn36tILBoNxutySprKxMnZ2dGhgYUCAQ0FdffaVZs2ZlrmIAQFwpnblXVVVp8+bNqq2tVV5enhobG9XW1iaPx6OKigr5fD55vV5ZlqUNGzZo0qRJma4bABBDnmVZlt1FSOnPO9nh/a5TI7Yx/0jvEw29p9f7ovKr0rp+tDl3vsQEAAYi3AHAQIQ7ABiIcAcAAxHuAGAgwh0ADES4A4CBCHcAMBDhDgAGItwBwECEOwAYiHAHAAMR7gBgIMIdAAxEuAOAgQh3ADAQ4Q4ABiLcAcBAhDsAGIhwBwADOVK50sWLF7VlyxadOnVKg4ODevDBB1VRUREe37Vrl/bu3atp06ZJkp588klde+21makYABBXSuHe3t6uqVOn6plnnlF/f7/uuuuuiHDv6enR008/rdLS0owVCgBIXErhvmTJElVWVoYv5+fnR4z39PTopZdekt/v16JFi/TAAw+kVyUAICkphXtxcbEkKRgM6uGHH9b69esjxn/zm9/I6/XK6XRq7dq1eu+993T77bfHPGZJyWQ5HPkx98k1LmdhUtsnAnqfmOg9dW63K0OVREop3CXpu+++05o1a+T1erV06dLwdsuydM8998jlulTwwoULdfTo0bjh3t9/LtVSbBMIXhixzeUsHHX7REDv9D7RZKJ3vz+Q1vWjvTik9GmZM2fOqL6+Xg0NDaqqqooYCwaDuuOOOxQKhWRZlg4dOsTcOwCMsZTO3Hfu3KmzZ8+qpaVFLS0tkqTq6mqdP39eNTU12rBhg+rq6lRQUKBbbrlFCxcuzGjRAIDY8izLsuwuQkr/rYkd3u86NWIbb1HpfaKh9/R6X1R+VVrXz+i0DAAgtxHuAGAgwh0ADES4A4CBCHcAMBDhDgAGItwBwECEOwAYiHAHAAMR7gBgIMIdAAxEuAOAgVJezz2XjLaAFwBMZJy5A4CBCHcAMBDhDgAGItwBwECEOwAYiHAHAAMR7gBgIMIdAAyUUrgPDw/riSeeUE1NjXw+n06ePBkxvmfPHi1fvlx333233nvvvYwUCgBIXErfUH333Xc1ODio3bt3q6urS9u3b9eOHTskSX6/X21tbdq3b58GBgbk9Xp12223qaCgIKOFAwCiS+nMvbOzU/Pnz5cklZeX69NPPw2PHTlyRDfccIMKCgrkcrnk8XjU29ubmWoBAAlJ6cw9GAzK6XSGL+fn5+unn36Sw+FQMBiUy+UKjxUXFysYDMY9ptvtirtPNNWLr0/5ugBgopTO3J1Op0KhUPjy8PCwHA7HqGOhUCgi7AEA2ZdSuM+dO1cHDx6UJHV1dWnWrFnhsbKyMnV2dmpgYECBQEBfffVVxDgAIPvyLMuykr3S8PCwtm7dqi+++EKWZamxsVEHDx6Ux+NRRUWF9uzZo927d8uyLD3wwAOqrKzMRu0AgChSCncAQG7jS0wAYCDCHQAMRLgDgIEI9wwLBAL6/e9/r5UrV6qmpkb//ve/7S5pzL3zzjvauHGj3WWMiXhLcZiuu7tbPp/P7jLG3MWLF9XQ0CCv16uqqiodOHDA7pJGMOIHsnPJrl27NG/ePN177736+uuvtXHjRr311lt2lzVmnnrqKf3rX//S7Nmz7S5lTMRaisN0ra2tam9vV1FRkd2ljLn29nZNnTpVzzzzjPr7+3XXXXepoqLC7rIicOaeYffee69WrFghSRoaGtKkSZNsrmhszZ07V1u3brW7jDETaykO03k8HjU3N9tdhi2WLFmiRx55JHw5Pz/fxmpGx5l7Gv72t7/plVdeidjW2NiosrIy+f1+NTQ0aMuWLTZVl13Rev/1r3+tQ4cO2VTV2Iu1FIfpKisr1dfXZ3cZtiguLpZ06f5/+OGHtX79epsrGsn8R2AWVVdXq7q6esT2zz//XI8++qg2bdqkm2++2YbKsi9a7xNNrKU4YLbvvvtOa9askdfr1dKlS+0uZwSmZTLs2LFjeuSRR/Tcc89p4cKFdpeDLIu1FAfMdebMGdXX16uhoUFVVVV2lzMqTjEy7LnnntPg4KC2bdsm6dKZ3UT5A9tEtHjxYn344YdasWJFeCkOmG/nzp06e/asWlpa1NLSIunSH5gLCwttrux/WH4AAAzEtAwAGIhwBwADEe4AYCDCHQAMRLgDgIEIdwAwEOEOAAb6P5xf0w0kxPf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77850" y="1320800"/>
            <a:ext cx="5533231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要想在数据集中绘制多个成对的双变量分布，则可以使用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pairplot()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函数实现，该函数会创建一个坐标轴矩阵，并且显示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对象中每对变量的关系。</a:t>
            </a:r>
          </a:p>
        </p:txBody>
      </p:sp>
      <p:pic>
        <p:nvPicPr>
          <p:cNvPr id="11" name="图片 10" descr="OY3vwl63+7du3HPPffEOCIiIprIWBAQERERrzIgIiIiFgREREQEFgREREQEFgREREQE4P8BI0gSz7rFCWcAAAAASUVORK5CYII="/>
          <p:cNvPicPr/>
          <p:nvPr/>
        </p:nvPicPr>
        <p:blipFill>
          <a:blip r:embed="rId3"/>
          <a:stretch>
            <a:fillRect/>
          </a:stretch>
        </p:blipFill>
        <p:spPr>
          <a:xfrm>
            <a:off x="6484619" y="1488489"/>
            <a:ext cx="4852035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可视化数据的分布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AutoShape 2" descr="data:image/png;base64,iVBORw0KGgoAAAANSUhEUgAAAXcAAAD3CAYAAADmBxSSAAAABHNCSVQICAgIfAhkiAAAAAlwSFlzAAALEgAACxIB0t1+/AAAADl0RVh0U29mdHdhcmUAbWF0cGxvdGxpYiB2ZXJzaW9uIDIuMi4yLCBodHRwOi8vbWF0cGxvdGxpYi5vcmcvhp/UCwAAE4tJREFUeJzt3X9sU/X+x/HX7nrHxlrCiDVRsYiJRC7L7kRjUMMPs5Bx75WI3M2xhk4dF70KKEiGgXi9mCsbxl/J3b0DnQkx8xdcuOYuuYZEiUquLkTH3bgOp6KAGRpSdJG2wIbb+f5Bbm/63fq73ek+ez7+oudzevp+0/bV08/aT/Msy7IEADDKz+wuAACQeYQ7ABiIcAcAAxHuAGAgwh0ADOSwu4D/8vsDdpeQESUlk9Xff87uMmxB7/Q+0eRC7263a9TtnLlnmMORb3cJtqH3iYnecxPhDgAGItwBwECEOwAYiHAHAAMR7gBgIMIdAAxEuAOAgQh3ADAQ4Q4ABsqZ5QeAXPV+16m4+7ichQoEL2T8theVX5XxY2Ji4MwdAAxEuAOAgRKalunu7tazzz6rtrY2bdiwQWfOnJEknTp1Sr/85S/1wgsvhPe1LEsLFizQNddcI0kqLy/Xxo0bM185ACCquOHe2tqq9vZ2FRUVSVI4yH/88UfV1dVp8+bNEft/8803mjNnjnbu3JmFcgEAiYgb7h6PR83Nzdq0aVPE9ubmZq1cuVKXX355xPaenh6dPn1aPp9PhYWF2rx5s6699tq4hZSUTM7p5TOTEW195YnAxN5dzsKM7peM8fL/OV7qzIZc7T1uuFdWVqqvry9i2/fff6+Ojo4RZ+2S5Ha7df/99+tXv/qVPvnkEzU0NGjfvn1xC7F7wftMcbtdxvzwSLJM7T2RT8Fk69My4+H/09T7PRG50Hu0F5eUPgq5f/9+3XHHHcrPH3mmXVpaGt5+00036fTp07IsS3l5eancFAAgBSl9Wqajo0MLFiwYdewvf/mLXnnlFUlSb2+vrrzySoIdAMZYSuF+/PhxXX311RHb6uvrNTg4qPvvv18ff/yxVq5cqaamJjU1NWWkUABA4vIsy7LsLkIaH3OLiciFOTi7mNo731CNzdT7PRG50HtG59wBOyQSsgAu4RuqAGAgwh0ADES4A4CBCHcAMBDhDgAGItwBwECEOwAYiHAHAAMR7gBgIMIdAAxEuAOAgVhbBshhdq2nMx4WLENsnLkDgIEIdwAwEOEOAAYi3AHAQIQ7ABiIcAcAAxHuAGAgwh0ADJRQuHd3d8vn80mSenp6NH/+fPl8Pvl8Pr399tsR+164cEHr1q2T1+vV6tWr9cMPP2S+agBATHG/odra2qr29nYVFRVJko4ePar77rtP9fX1o+7/xhtvaNasWVq3bp3++c9/qqWlRY8//nhmqwYAxBQ33D0ej5qbm7Vp0yZJ0qeffqrjx4/rwIEDmjFjhrZs2SKn0xnev7OzU7/73e8kSQsWLFBLS0tChZSUTJbDkZ9KDznH7XbZXYJtstm7y1mYtWNnQq7Xl4xk70ce87knbrhXVlaqr68vfLmsrEzV1dUqLS3Vjh079Ne//lWPPfZYeDwYDMrlutRscXGxAoFAQoX0959Ltvac5Ha75Pcn1rNpst17IHgha8dOl8tZmNP1JSuZ+5HHvL29R3txSfoPqosXL1ZpaWn430ePHo0YdzqdCoVCkqRQKKQpU6YkexMAgDQlHe6rVq3SkSNHJEkdHR2aM2dOxPjcuXP1wQcfSJIOHjyoG2+8MQNlAgCSkXS4b926VY2NjfL5fDp8+LAeeughSVJ9fb0GBwdVW1urL7/8UrW1tdq9e7fWrl2b8aIBALHlWZZl2V2ElNwcXy7LhTk4u2S7d7vWNk+EaXPuyaznzmPekDl3AEDuI9wBwECEOwAYiHAHAAMR7gBgIMIdAAxEuAOAgQh3ADAQ4Q4ABiLcAcBAhDsAGIhwBwADEe4AYCDCHQAMRLgDgIEIdwAwEOEOAAZy2F0AxpdYv4Zk2q8RAeMZZ+4AYCDCHQAMlNC0THd3t5599lm1tbXps88+05/+9Cfl5+eroKBATz/9tC677LKI/ZctWyaX69KPtk6fPl1NTU2ZrxwAEFXccG9tbVV7e7uKiookSdu2bdMf/vAHzZ49W2+++aZaW1u1efPm8P4DAwOSpLa2tiyVDACIJ+60jMfjUXNzc/jy888/r9mzZ0uShoaGNGnSpIj9e3t7df78edXX16uurk5dXV0ZLhkAEE/cM/fKykr19fWFL19++eWSpMOHD+vVV1/Va6+9FrF/YWGhVq1aperqap04cUKrV6/W/v375XDEvqmSkslyOPJT6SHnuN0uu0vIGpezMK1xk5nUe7KPYZMf8/Hkau8pfRTy7bff1o4dO/TSSy9p2rRpEWMzZ87UjBkzlJeXp5kzZ2rq1Kny+/264oorYh6zv/9cKqXkHLfbJb8/YHcZWRPro44T+aOQpvWezGPY9Md8LLnQe7QXl6Q/LfOPf/xDr776qtra2nT11VePGN+7d6+2b98uSTp9+rSCwaDcbneyNwMASENS4T40NKRt27YpFApp3bp18vl8+vOf/yxJ2rRpk7799ltVVVUpEAiotrZWGzZsUGNjY9wpGQBAZuVZlmXZXYSU3NvAXJYLb9OyiW+ojs603heVX5XwvqY/5mPJhd4zNi0DAMh9hDsAGIhwBwADEe4AYCDCHQAMRLgDgIEIdwAwEOEOAAYi3AHAQIQ7ABiIcAcAAxHuAGAglmsEMEKsBeL+v0wumpbMgmWIjTN3ADAQ4Q4ABiLcAcBAhDsAGIhwBwADEe4AYCDCHQAMRLgDgIESCvfu7m75fD5J0smTJ1VbWyuv16s//vGPGh4ejtj3woULWrdunbxer1avXq0ffvgh81UDAGKKG+6tra16/PHHNTAwIElqamrS+vXr9frrr8uyLB04cCBi/zfeeEOzZs3S66+/rmXLlqmlpSU7lQMAooob7h6PR83NzeHLPT09uvnmmyVJCxYs0EcffRSxf2dnp+bPnx8e7+joyGS9AIAExF1bprKyUn19feHLlmUpLy9PklRcXKxAIBCxfzAYlMvlijoeTUnJZDkc+QkXnsvcbpfdJWSNy1mY1rjJ6D194/G5k6s1J71w2M9+9r+T/VAopClTpkSMO51OhUKhqOPR9PefS7aUnOR2u+T3J/aCNh7FWiAqkwtIjTf0npnex9tzJxee79FeXJL+tMwvfvELHTp0SJJ08OBB3XTTTRHjc+fO1QcffBAev/HGG5O9CQBAmpIO98cee0zNzc2qqanRxYsXVVlZKUmqr6/X4OCgamtr9eWXX6q2tla7d+/W2rVrM140ACC2PMuyLLuLkMbf27FocuFtWjbFWuebqQl6T9d4W889F57vGZuWAQDkPsIdAAxEuAOAgQh3ADAQ4Q4ABiLcAcBAhDsAGIhwBwADEe4AYCDCHQAMRLgDgIEIdwAwEOEOAAYi3AHAQIQ7ABiIcAcAAxHuAGAgwh0ADES4A4CBCHcAMBDhDgAGcqRypb///e966623JEkDAwP67LPP9OGHH2rKlCmSpKeeekqHDx9WcXGxJKmlpUUu1+i/0A0AyLyUwn358uVavny5JOnJJ5/Ub3/723CwS1JPT49efvllTZs2LTNVAgCSkta0zH/+8x8dO3ZMNTU14W3Dw8M6efKknnjiCa1YsUJ79+5Nu0gAQHJSOnP/rxdffFFr1qyJ2Hbu3DmtXLlS9913n4aGhlRXV6fS0lJdf/31MY9VUjJZDkd+OuXkDLfb3Ckol7MwrXGT0Xv6xuNzJ1drTjncz549q6+//lrz5s2L2F5UVKS6ujoVFRVJkubNm6fe3t644d7ffy7VUnKK2+2S3x+wu4ysCQQvRB1zOQtjjpuM3jPT+3h77uTC8z3ai0vK0zIff/yxbr311hHbT5w4Ia/Xq6GhIV28eFGHDx/WnDlzUr0ZAEAKUj5zP378uKZPnx6+vGvXLnk8HlVUVGjp0qW6++679fOf/1x33nmnrrvuuowUCwBITJ5lWZbdRUjj7+1YNLnwNi2b3u86FXWMqQl6T9ei8qsycpyxkgvP92jTMmn9QRX2iRWywHhl5+N6vL2wxMM3VAHAQIQ7ABiIcAcAAxHuAGAgwh0ADES4A4CBCHcAMBDhDgAGItwBwECEOwAYiHAHAAMR7gBgIMIdAAxEuAOAgQh3ADAQ4Q4ABiLcAcBAhDsAGIhwBwADEe4AYKCUfyB72bJlcrku/er29OnT1dTUFB7bs2eP3nzzTTkcDj344IO6/fbb068UAJCwlMJ9YGBAktTW1jZizO/3q62tTfv27dPAwIC8Xq9uu+02FRQUpFcpACBhKYV7b2+vzp8/r/r6ev3000969NFHVV5eLkk6cuSIbrjhBhUUFKigoEAej0e9vb0qKyuLecySkslyOPJTKcc2+ztOjNx47PsxuW2Xs3BMbidZuVrXWKD38a0zleduBp7vS265Ju1jjCalcC8sLNSqVatUXV2tEydOaPXq1dq/f78cDoeCwWB4ukaSiouLFQwG4x6zv/9cKqXYKhC8MGKby1k46vaJgN7pfaLJRO9+fyCt67vdrlG3pxTuM2fO1IwZM5SXl6eZM2dq6tSp8vv9uuKKK+R0OhUKhcL7hkKhiLAHAGRfSp+W2bt3r7Zv3y5JOn36tILBoNxutySprKxMnZ2dGhgYUCAQ0FdffaVZs2ZlrmIAQFwpnblXVVVp8+bNqq2tVV5enhobG9XW1iaPx6OKigr5fD55vV5ZlqUNGzZo0qRJma4bABBDnmVZlt1FSOnPO9nh/a5TI7Yx/0jvEw29p9f7ovKr0rp+tDl3vsQEAAYi3AHAQIQ7ABiIcAcAAxHuAGAgwh0ADES4A4CBCHcAMBDhDgAGItwBwECEOwAYiHAHAAMR7gBgIMIdAAxEuAOAgQh3ADAQ4Q4ABiLcAcBAhDsAGIhwBwADOVK50sWLF7VlyxadOnVKg4ODevDBB1VRUREe37Vrl/bu3atp06ZJkp588klde+21makYABBXSuHe3t6uqVOn6plnnlF/f7/uuuuuiHDv6enR008/rdLS0owVCgBIXErhvmTJElVWVoYv5+fnR4z39PTopZdekt/v16JFi/TAAw+kVyUAICkphXtxcbEkKRgM6uGHH9b69esjxn/zm9/I6/XK6XRq7dq1eu+993T77bfHPGZJyWQ5HPkx98k1LmdhUtsnAnqfmOg9dW63K0OVREop3CXpu+++05o1a+T1erV06dLwdsuydM8998jlulTwwoULdfTo0bjh3t9/LtVSbBMIXhixzeUsHHX7REDv9D7RZKJ3vz+Q1vWjvTik9GmZM2fOqL6+Xg0NDaqqqooYCwaDuuOOOxQKhWRZlg4dOsTcOwCMsZTO3Hfu3KmzZ8+qpaVFLS0tkqTq6mqdP39eNTU12rBhg+rq6lRQUKBbbrlFCxcuzGjRAIDY8izLsuwuQkr/rYkd3u86NWIbb1HpfaKh9/R6X1R+VVrXz+i0DAAgtxHuAGAgwh0ADES4A4CBCHcAMBDhDgAGItwBwECEOwAYiHAHAAMR7gBgIMIdAAxEuAOAgVJezz2XjLaAFwBMZJy5A4CBCHcAMBDhDgAGItwBwECEOwAYiHAHAAMR7gBgIMIdAAyUUrgPDw/riSeeUE1NjXw+n06ePBkxvmfPHi1fvlx333233nvvvYwUCgBIXErfUH333Xc1ODio3bt3q6urS9u3b9eOHTskSX6/X21tbdq3b58GBgbk9Xp12223qaCgIKOFAwCiS+nMvbOzU/Pnz5cklZeX69NPPw2PHTlyRDfccIMKCgrkcrnk8XjU29ubmWoBAAlJ6cw9GAzK6XSGL+fn5+unn36Sw+FQMBiUy+UKjxUXFysYDMY9ptvtirtPNNWLr0/5ugBgopTO3J1Op0KhUPjy8PCwHA7HqGOhUCgi7AEA2ZdSuM+dO1cHDx6UJHV1dWnWrFnhsbKyMnV2dmpgYECBQEBfffVVxDgAIPvyLMuykr3S8PCwtm7dqi+++EKWZamxsVEHDx6Ux+NRRUWF9uzZo927d8uyLD3wwAOqrKzMRu0AgChSCncAQG7jS0wAYCDCHQAMRLgDgIEI9wwLBAL6/e9/r5UrV6qmpkb//ve/7S5pzL3zzjvauHGj3WWMiXhLcZiuu7tbPp/P7jLG3MWLF9XQ0CCv16uqqiodOHDA7pJGMOIHsnPJrl27NG/ePN177736+uuvtXHjRr311lt2lzVmnnrqKf3rX//S7Nmz7S5lTMRaisN0ra2tam9vV1FRkd2ljLn29nZNnTpVzzzzjPr7+3XXXXepoqLC7rIicOaeYffee69WrFghSRoaGtKkSZNsrmhszZ07V1u3brW7jDETaykO03k8HjU3N9tdhi2WLFmiRx55JHw5Pz/fxmpGx5l7Gv72t7/plVdeidjW2NiosrIy+f1+NTQ0aMuWLTZVl13Rev/1r3+tQ4cO2VTV2Iu1FIfpKisr1dfXZ3cZtiguLpZ06f5/+OGHtX79epsrGsn8R2AWVVdXq7q6esT2zz//XI8++qg2bdqkm2++2YbKsi9a7xNNrKU4YLbvvvtOa9askdfr1dKlS+0uZwSmZTLs2LFjeuSRR/Tcc89p4cKFdpeDLIu1FAfMdebMGdXX16uhoUFVVVV2lzMqTjEy7LnnntPg4KC2bdsm6dKZ3UT5A9tEtHjxYn344YdasWJFeCkOmG/nzp06e/asWlpa1NLSIunSH5gLCwttrux/WH4AAAzEtAwAGIhwBwADEe4AYCDCHQAMRLgDgIEIdwAwEOEOAAb6P5xf0w0kxPf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文本框 99"/>
          <p:cNvSpPr txBox="1">
            <a:spLocks noChangeArrowheads="1"/>
          </p:cNvSpPr>
          <p:nvPr/>
        </p:nvSpPr>
        <p:spPr bwMode="auto">
          <a:xfrm>
            <a:off x="3295651" y="2780788"/>
            <a:ext cx="74485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3200" dirty="0" smtClean="0"/>
              <a:t>Seaborn</a:t>
            </a:r>
            <a:r>
              <a:rPr lang="zh-CN" altLang="zh-CN" sz="3200" dirty="0" smtClean="0"/>
              <a:t>中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内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置的所有数据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集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，可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点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击链接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 https://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github.com/mwaskom/seaborn-data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进行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查看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82888" y="2257425"/>
            <a:ext cx="8466137" cy="2671763"/>
          </a:xfrm>
          <a:prstGeom prst="rect">
            <a:avLst/>
          </a:prstGeom>
          <a:noFill/>
          <a:ln w="28575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8" name="图片 5" descr="t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9">
            <a:off x="693738" y="3259699"/>
            <a:ext cx="235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什么是数据可视化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1111250" y="2869318"/>
            <a:ext cx="9969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600" dirty="0">
                <a:latin typeface="黑体" pitchFamily="49" charset="-122"/>
                <a:ea typeface="黑体" pitchFamily="49" charset="-122"/>
              </a:rPr>
              <a:t>数据可视化旨在借助图形化手段，清晰有效地</a:t>
            </a:r>
            <a:r>
              <a:rPr lang="zh-CN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将数据中的各种属性和变量呈现出来</a:t>
            </a:r>
            <a:r>
              <a:rPr lang="zh-CN" altLang="zh-CN" sz="3600" dirty="0">
                <a:latin typeface="黑体" pitchFamily="49" charset="-122"/>
                <a:ea typeface="黑体" pitchFamily="49" charset="-122"/>
              </a:rPr>
              <a:t>，使用户可以从不同的维度观察数据，从而对数据进行更深入地观察和分析。</a:t>
            </a:r>
          </a:p>
        </p:txBody>
      </p:sp>
      <p:sp>
        <p:nvSpPr>
          <p:cNvPr id="7" name="矩形 6"/>
          <p:cNvSpPr/>
          <p:nvPr/>
        </p:nvSpPr>
        <p:spPr>
          <a:xfrm>
            <a:off x="682625" y="2243843"/>
            <a:ext cx="10817225" cy="31568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095875" y="1861255"/>
            <a:ext cx="2000250" cy="768350"/>
          </a:xfrm>
          <a:prstGeom prst="rect">
            <a:avLst/>
          </a:prstGeom>
          <a:solidFill>
            <a:srgbClr val="136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 论 </a:t>
            </a:r>
          </a:p>
        </p:txBody>
      </p:sp>
    </p:spTree>
    <p:extLst>
      <p:ext uri="{BB962C8B-B14F-4D97-AF65-F5344CB8AC3E}">
        <p14:creationId xmlns:p14="http://schemas.microsoft.com/office/powerpoint/2010/main" val="35754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数据集中的数据类型有很多种，除了连续的特征变量之外，最常见的就是类目型的数据类型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了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0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pic>
        <p:nvPicPr>
          <p:cNvPr id="3" name="Picture 2" descr="https://timgsa.baidu.com/timg?image&amp;quality=80&amp;size=b9999_10000&amp;sec=1542705850510&amp;di=134904e2294fc9683dfe4c9fda7eb622&amp;imgtype=0&amp;src=http%3A%2F%2Fcda.pinggu.org%2Fuploadfile%2Fimage%2F20160815%2F20160815164410_895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96" y="3000375"/>
            <a:ext cx="6719095" cy="34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Seaborn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针对分类数据提供了专门的可视化函数，这些函数大致可以分为如下三种：</a:t>
            </a:r>
            <a:endParaRPr lang="zh-CN" altLang="en-US" sz="44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1119187" y="3173411"/>
            <a:ext cx="99425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分类数据散点图：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swarmplot()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与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stripplot()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；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分类数据的分布图：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boxplot()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与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violinplot()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；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分类数据的统计估算图：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barplot()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与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pointplot()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353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stripplot()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函数可以画一个散点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625597" y="2742320"/>
            <a:ext cx="91682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stripplot(x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= None, y = None,hue = None,data = None,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order = None,hue_order = None,jitter = False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,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...,**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kwargs)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7299" y="2489580"/>
            <a:ext cx="9758363" cy="149663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1257298" y="4191505"/>
            <a:ext cx="97583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Wingdings" pitchFamily="2" charset="2"/>
              <a:buChar char="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y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hue 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于绘制长格式数据的输入。</a:t>
            </a:r>
          </a:p>
          <a:p>
            <a:pPr marL="45720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data 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于绘制的数据集。如果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y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不存在，则它将作为宽格式，否则将作为长格式。</a:t>
            </a:r>
          </a:p>
          <a:p>
            <a:pPr marL="45720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order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hue_order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于绘制分类的级别。</a:t>
            </a:r>
          </a:p>
          <a:p>
            <a:pPr marL="45720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jitter 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示抖动的程度（仅沿类别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轴）。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19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stripplot()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函数绘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制散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的示例如下。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983490" y="3229215"/>
            <a:ext cx="477455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800" dirty="0" smtClean="0">
                <a:latin typeface="Times New Roman" pitchFamily="18" charset="0"/>
                <a:ea typeface="楷体" pitchFamily="49" charset="-122"/>
              </a:rPr>
              <a:t>加载内置的数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据</a:t>
            </a:r>
            <a:r>
              <a:rPr lang="zh-CN" altLang="zh-CN" sz="2800" dirty="0" smtClean="0">
                <a:latin typeface="Times New Roman" pitchFamily="18" charset="0"/>
                <a:ea typeface="楷体" pitchFamily="49" charset="-122"/>
              </a:rPr>
              <a:t>集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tips</a:t>
            </a:r>
            <a:endParaRPr lang="en-US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tips = sns.load_dataset("tips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")</a:t>
            </a:r>
          </a:p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</a:rPr>
              <a:t>绘制散点图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sns.stripplot(x="day", y="total_bill", data=tips)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7416" y="2684181"/>
            <a:ext cx="5000625" cy="333683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890601" y="4073525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NvOEouSt90UAAAAASUVORK5CYII="/>
          <p:cNvPicPr/>
          <p:nvPr/>
        </p:nvPicPr>
        <p:blipFill>
          <a:blip r:embed="rId2"/>
          <a:stretch>
            <a:fillRect/>
          </a:stretch>
        </p:blipFill>
        <p:spPr>
          <a:xfrm>
            <a:off x="6731966" y="2684181"/>
            <a:ext cx="4869757" cy="33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可以在调用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stripplot()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函数时传入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jitter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参数，以调整横坐标的位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置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983490" y="3489095"/>
            <a:ext cx="47745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加载内置的数据集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tips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tips = sns.load_dataset("tips")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en-US" sz="2800" dirty="0">
                <a:latin typeface="Times New Roman" pitchFamily="18" charset="0"/>
                <a:ea typeface="楷体" pitchFamily="49" charset="-122"/>
              </a:rPr>
              <a:t>绘制散点图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sns.stripplot(x="day", y="total_bill", data=tips, jitter=True)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7416" y="3186042"/>
            <a:ext cx="5000625" cy="314934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890601" y="4575386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n9BMppfHuH6JPS6TTe3t4wNDSEiYmJnz7yTpRruL1D9EmxWAxNTU2ora1l4FPO40qfiEhFuNInIlIRhj4RkYow9ImIVIShT0SkIgx9IiIV+QfmaoLLuqMo8wAAAABJRU5ErkJggg=="/>
          <p:cNvPicPr/>
          <p:nvPr/>
        </p:nvPicPr>
        <p:blipFill>
          <a:blip r:embed="rId2"/>
          <a:stretch>
            <a:fillRect/>
          </a:stretch>
        </p:blipFill>
        <p:spPr>
          <a:xfrm>
            <a:off x="6833334" y="3186042"/>
            <a:ext cx="4596665" cy="31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还可以调用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swarmplot() 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函数绘制散点图，该函数的好处就是所有的数据点都不会重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叠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983490" y="3637331"/>
            <a:ext cx="477455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加载内置的数据集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tips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tips = sns.load_dataset("tips")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en-US" sz="2800" dirty="0">
                <a:latin typeface="Times New Roman" pitchFamily="18" charset="0"/>
                <a:ea typeface="楷体" pitchFamily="49" charset="-122"/>
              </a:rPr>
              <a:t>绘制散点图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sns.swarmplot(x="day", y="total_bill", data=tips)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7416" y="3357563"/>
            <a:ext cx="5000625" cy="278606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9" name="图片 8" descr="D1uMlPHoGEpyAAAAAElFTkSuQmCC"/>
          <p:cNvPicPr/>
          <p:nvPr/>
        </p:nvPicPr>
        <p:blipFill>
          <a:blip r:embed="rId2"/>
          <a:stretch>
            <a:fillRect/>
          </a:stretch>
        </p:blipFill>
        <p:spPr>
          <a:xfrm>
            <a:off x="6827542" y="3204009"/>
            <a:ext cx="4545307" cy="3113412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6019187" y="4471519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6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散点图不能够直观地反映出各个分类的数据分布，为此，可以绘制如下两种图形查看：</a:t>
            </a:r>
            <a:endParaRPr lang="en-US" altLang="zh-CN" sz="4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71625" y="3202252"/>
            <a:ext cx="3886200" cy="257492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494664" y="5472378"/>
            <a:ext cx="2034474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zh-CN" sz="2800" b="1" dirty="0">
                <a:solidFill>
                  <a:srgbClr val="FFFFFF"/>
                </a:solidFill>
                <a:ea typeface="等线" charset="-122"/>
              </a:rPr>
              <a:t>箱形图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1813082" y="3367416"/>
            <a:ext cx="3494196" cy="194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600" dirty="0" smtClean="0"/>
              <a:t>利用箱形图可</a:t>
            </a:r>
            <a:r>
              <a:rPr lang="zh-CN" altLang="zh-CN" sz="2600" dirty="0"/>
              <a:t>以提供有关数据分散情况的信息</a:t>
            </a:r>
            <a:r>
              <a:rPr lang="zh-CN" altLang="zh-CN" sz="2600" dirty="0" smtClean="0"/>
              <a:t>，很</a:t>
            </a:r>
            <a:r>
              <a:rPr lang="zh-CN" altLang="zh-CN" sz="2600" dirty="0"/>
              <a:t>直观地查看数据的四分位分</a:t>
            </a:r>
            <a:r>
              <a:rPr lang="zh-CN" altLang="zh-CN" sz="2600" dirty="0" smtClean="0"/>
              <a:t>布</a:t>
            </a:r>
            <a:r>
              <a:rPr lang="zh-CN" altLang="en-US" sz="2600" dirty="0"/>
              <a:t>。</a:t>
            </a:r>
            <a:endParaRPr lang="en-US" altLang="zh-CN" sz="2600" dirty="0"/>
          </a:p>
        </p:txBody>
      </p:sp>
      <p:sp>
        <p:nvSpPr>
          <p:cNvPr id="16" name="矩形 15"/>
          <p:cNvSpPr/>
          <p:nvPr/>
        </p:nvSpPr>
        <p:spPr>
          <a:xfrm>
            <a:off x="6457950" y="3202252"/>
            <a:ext cx="3829049" cy="257492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468627" y="5472378"/>
            <a:ext cx="193606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zh-CN" sz="2800" b="1" dirty="0">
                <a:solidFill>
                  <a:srgbClr val="FFFFFF"/>
                </a:solidFill>
                <a:ea typeface="等线" charset="-122"/>
              </a:rPr>
              <a:t>提琴图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6577131" y="3367416"/>
            <a:ext cx="3590686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600" dirty="0"/>
              <a:t>箱形图与核密度图的结合，它可以展示任意位置的密度</a:t>
            </a:r>
            <a:r>
              <a:rPr lang="zh-CN" altLang="zh-CN" sz="2600" dirty="0" smtClean="0"/>
              <a:t>，很</a:t>
            </a:r>
            <a:r>
              <a:rPr lang="zh-CN" altLang="zh-CN" sz="2600" dirty="0"/>
              <a:t>直观地看到哪些位置的密度较高。</a:t>
            </a:r>
            <a:endParaRPr lang="en-US" altLang="zh-CN" sz="2600" dirty="0"/>
          </a:p>
        </p:txBody>
      </p:sp>
    </p:spTree>
    <p:extLst>
      <p:ext uri="{BB962C8B-B14F-4D97-AF65-F5344CB8AC3E}">
        <p14:creationId xmlns:p14="http://schemas.microsoft.com/office/powerpoint/2010/main" val="33505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77850" y="1320800"/>
            <a:ext cx="11614150" cy="81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300" dirty="0">
                <a:latin typeface="微软雅黑" pitchFamily="34" charset="-122"/>
                <a:ea typeface="微软雅黑" pitchFamily="34" charset="-122"/>
              </a:rPr>
              <a:t>seaborn</a:t>
            </a:r>
            <a:r>
              <a:rPr lang="zh-CN" altLang="zh-CN" sz="4300" dirty="0">
                <a:latin typeface="微软雅黑" pitchFamily="34" charset="-122"/>
                <a:ea typeface="微软雅黑" pitchFamily="34" charset="-122"/>
              </a:rPr>
              <a:t>中用于绘制箱形图的函数为</a:t>
            </a:r>
            <a:r>
              <a:rPr lang="en-US" altLang="zh-CN" sz="4300" dirty="0">
                <a:latin typeface="微软雅黑" pitchFamily="34" charset="-122"/>
                <a:ea typeface="微软雅黑" pitchFamily="34" charset="-122"/>
              </a:rPr>
              <a:t>boxplot</a:t>
            </a:r>
            <a:r>
              <a:rPr lang="en-US" altLang="zh-CN" sz="4300" dirty="0" smtClean="0">
                <a:latin typeface="微软雅黑" pitchFamily="34" charset="-122"/>
                <a:ea typeface="微软雅黑" pitchFamily="34" charset="-122"/>
              </a:rPr>
              <a:t>()</a:t>
            </a:r>
            <a:r>
              <a:rPr lang="zh-CN" altLang="en-US" sz="43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625597" y="2599445"/>
            <a:ext cx="91682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seaborn.boxplot(x = None, y = None,hue = None,data =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None,</a:t>
            </a:r>
            <a:endParaRPr lang="zh-CN" altLang="zh-CN" sz="2800" dirty="0" smtClean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orient = None, palette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= None,saturation = 0.75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, ..., **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kwargs)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57299" y="2346705"/>
            <a:ext cx="9758363" cy="149663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3" name="文本框 99"/>
          <p:cNvSpPr txBox="1">
            <a:spLocks noChangeArrowheads="1"/>
          </p:cNvSpPr>
          <p:nvPr/>
        </p:nvSpPr>
        <p:spPr bwMode="auto">
          <a:xfrm>
            <a:off x="1257298" y="4073514"/>
            <a:ext cx="97583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orient 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示数据垂直或水平显示，取值为“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v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|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h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”。</a:t>
            </a:r>
          </a:p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palette 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--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于设置不同级别色相的颜色变量。</a:t>
            </a:r>
          </a:p>
          <a:p>
            <a:pPr marL="457200" lvl="0" indent="-457200">
              <a:buFont typeface="Wingdings" pitchFamily="2" charset="2"/>
              <a:buChar char="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saturation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--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于设置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数据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显示的颜色饱和度。</a:t>
            </a:r>
          </a:p>
        </p:txBody>
      </p:sp>
    </p:spTree>
    <p:extLst>
      <p:ext uri="{BB962C8B-B14F-4D97-AF65-F5344CB8AC3E}">
        <p14:creationId xmlns:p14="http://schemas.microsoft.com/office/powerpoint/2010/main" val="41237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boxplot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函数绘制箱形图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的示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例如下。</a:t>
            </a: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983490" y="3118259"/>
            <a:ext cx="477455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加载内置的数据集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tips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tips = sns.load_dataset("tips")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en-US" sz="2800" dirty="0">
                <a:latin typeface="Times New Roman" pitchFamily="18" charset="0"/>
                <a:ea typeface="楷体" pitchFamily="49" charset="-122"/>
              </a:rPr>
              <a:t>绘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</a:rPr>
              <a:t>制箱形图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sns.boxplot(x="day", y="total_bill", data=tips)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7416" y="2838491"/>
            <a:ext cx="5000625" cy="278606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16" name="图片 15" descr="D8bkZlsF0m0oAAAAAElFTkSuQmCC"/>
          <p:cNvPicPr/>
          <p:nvPr/>
        </p:nvPicPr>
        <p:blipFill>
          <a:blip r:embed="rId2"/>
          <a:stretch>
            <a:fillRect/>
          </a:stretch>
        </p:blipFill>
        <p:spPr>
          <a:xfrm>
            <a:off x="6856118" y="2597668"/>
            <a:ext cx="4770722" cy="3267707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5904888" y="3962568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2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77849" y="1320800"/>
            <a:ext cx="11980863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300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300" dirty="0">
                <a:latin typeface="微软雅黑" pitchFamily="34" charset="-122"/>
                <a:ea typeface="微软雅黑" pitchFamily="34" charset="-122"/>
              </a:rPr>
              <a:t>violinplot</a:t>
            </a:r>
            <a:r>
              <a:rPr lang="en-US" altLang="zh-CN" sz="4300" dirty="0" smtClean="0">
                <a:latin typeface="微软雅黑" pitchFamily="34" charset="-122"/>
                <a:ea typeface="微软雅黑" pitchFamily="34" charset="-122"/>
              </a:rPr>
              <a:t>()</a:t>
            </a:r>
            <a:r>
              <a:rPr lang="zh-CN" altLang="en-US" sz="4300" dirty="0" smtClean="0">
                <a:latin typeface="微软雅黑" pitchFamily="34" charset="-122"/>
                <a:ea typeface="微软雅黑" pitchFamily="34" charset="-122"/>
              </a:rPr>
              <a:t>函数可以</a:t>
            </a:r>
            <a:r>
              <a:rPr lang="zh-CN" altLang="zh-CN" sz="4300" dirty="0" smtClean="0">
                <a:latin typeface="微软雅黑" pitchFamily="34" charset="-122"/>
                <a:ea typeface="微软雅黑" pitchFamily="34" charset="-122"/>
              </a:rPr>
              <a:t>绘制提</a:t>
            </a:r>
            <a:r>
              <a:rPr lang="zh-CN" altLang="zh-CN" sz="4300" dirty="0">
                <a:latin typeface="微软雅黑" pitchFamily="34" charset="-122"/>
                <a:ea typeface="微软雅黑" pitchFamily="34" charset="-122"/>
              </a:rPr>
              <a:t>琴</a:t>
            </a:r>
            <a:r>
              <a:rPr lang="zh-CN" altLang="zh-CN" sz="430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en-US" sz="43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625597" y="2599445"/>
            <a:ext cx="91682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seaborn.violinplot(x = None,y = None,hue = None,data =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None,order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= None,hue_order = None,bw ='scott',cut = 2,scale ='area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',scale_hue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= True,gridsize = 100,width = 0.8,inner ='box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',split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= False,dodge = True,orient = None,linewidth =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None,color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= None,palette = None,saturation = 0.75,ax = None,** kwargs)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57299" y="2346704"/>
            <a:ext cx="9758363" cy="325399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52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常见的图表类型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314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24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图表是指在屏幕中显示的、可以直观地展示统计信息、对知识挖掘和信息生动感受起关键作用的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图形结构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790949"/>
            <a:ext cx="8029576" cy="247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30935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 violinplot() 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函数绘制提琴图的示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例如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下。</a:t>
            </a: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983490" y="3118259"/>
            <a:ext cx="477455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加载内置的数据集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tips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tips = sns.load_dataset("tips")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en-US" sz="2800" dirty="0">
                <a:latin typeface="Times New Roman" pitchFamily="18" charset="0"/>
                <a:ea typeface="楷体" pitchFamily="49" charset="-122"/>
              </a:rPr>
              <a:t>绘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</a:rPr>
              <a:t>制提琴图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sns.violinplot(x="day", y="total_bill", data=tips)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7416" y="2838491"/>
            <a:ext cx="5000625" cy="278606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10" name="图片 9" descr="pn169djdHSU+yeQpnH2DlGMhBAIBAJ45JFH8Nxzz12xyTuR1nB4hyhGbrcbd999N5YsWcLAJ83jmT4RUQLhmT4RUQJh6BMRJRCGPhFRAmHoExElEIY+EVEC+X8mnKEsB9BTywAAAABJRU5ErkJggg=="/>
          <p:cNvPicPr/>
          <p:nvPr/>
        </p:nvPicPr>
        <p:blipFill>
          <a:blip r:embed="rId2"/>
          <a:stretch>
            <a:fillRect/>
          </a:stretch>
        </p:blipFill>
        <p:spPr>
          <a:xfrm>
            <a:off x="6713244" y="2604330"/>
            <a:ext cx="4779621" cy="3274626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5904889" y="4073524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7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577850" y="1320800"/>
            <a:ext cx="11025188" cy="245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要想查看每个分类的集中趋势，则可以使用条形图和点图进行展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示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Seaborn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库中用于绘制这两种图表的具体函数如下：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1716087" y="4070351"/>
            <a:ext cx="7770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barplot()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函数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用于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绘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制条形图。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pointplot()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函数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用于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绘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制点图。</a:t>
            </a:r>
          </a:p>
        </p:txBody>
      </p:sp>
    </p:spTree>
    <p:extLst>
      <p:ext uri="{BB962C8B-B14F-4D97-AF65-F5344CB8AC3E}">
        <p14:creationId xmlns:p14="http://schemas.microsoft.com/office/powerpoint/2010/main" val="41370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320800"/>
            <a:ext cx="11309350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默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认情况下，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barplot()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函数会在整个数据集上使用均值进行估计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1716087" y="3270251"/>
            <a:ext cx="858520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若每个类别中有多个类别时（使用了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hue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参数），则条形图可以使用引导来计算估计的置信区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间，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并使用误差条来表示置信区间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置信区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间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是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指由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样本统计量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所构造的总体参数的估计区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间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6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77850" y="1320800"/>
            <a:ext cx="11309350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barplot()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绘制条形图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的示例如下。</a:t>
            </a: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983490" y="3118259"/>
            <a:ext cx="477455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加载内置的数据集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tips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tips = sns.load_dataset("tips")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en-US" sz="2800" dirty="0">
                <a:latin typeface="Times New Roman" pitchFamily="18" charset="0"/>
                <a:ea typeface="楷体" pitchFamily="49" charset="-122"/>
              </a:rPr>
              <a:t>绘制条形图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sns.barplot(x="day", y="total_bill", data=tips)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7416" y="2838491"/>
            <a:ext cx="5000625" cy="278606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16" name="图片 15" descr="4AAAAASUVORK5CYII="/>
          <p:cNvPicPr/>
          <p:nvPr/>
        </p:nvPicPr>
        <p:blipFill>
          <a:blip r:embed="rId2"/>
          <a:stretch>
            <a:fillRect/>
          </a:stretch>
        </p:blipFill>
        <p:spPr>
          <a:xfrm>
            <a:off x="6698956" y="2583975"/>
            <a:ext cx="4839970" cy="3315335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5890601" y="3962568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4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77850" y="1320800"/>
            <a:ext cx="113093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另外一种用于估计的图形是点图，可以调用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pointplot()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函数进行绘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制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1716087" y="3484564"/>
            <a:ext cx="858520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pointplot()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函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数会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用高度估计值对数据进行描述，而不是显示完整的条形，它只会绘制点估计和置信区间。</a:t>
            </a:r>
          </a:p>
        </p:txBody>
      </p:sp>
    </p:spTree>
    <p:extLst>
      <p:ext uri="{BB962C8B-B14F-4D97-AF65-F5344CB8AC3E}">
        <p14:creationId xmlns:p14="http://schemas.microsoft.com/office/powerpoint/2010/main" val="4614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用分类数据绘图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77850" y="1320800"/>
            <a:ext cx="11309350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pointplot()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函数绘制点图的示例如下。</a:t>
            </a: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983490" y="3118259"/>
            <a:ext cx="477455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加载内置的数据集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tips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tips = sns.load_dataset("tips")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en-US" sz="2800" dirty="0">
                <a:latin typeface="Times New Roman" pitchFamily="18" charset="0"/>
                <a:ea typeface="楷体" pitchFamily="49" charset="-122"/>
              </a:rPr>
              <a:t>绘制条形图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sns.pointplot(x="day", y="total_bill", data=tips)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7416" y="2838491"/>
            <a:ext cx="5000625" cy="278606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8" name="图片 7" descr="zmNwx88ng80iciEhEe6RMRiQhDn4hIRBj6REQiwtAnIhIRhj4RkYj8fzcwHuDGukYvAAAAAElFTkSuQmCC"/>
          <p:cNvPicPr/>
          <p:nvPr/>
        </p:nvPicPr>
        <p:blipFill>
          <a:blip r:embed="rId2"/>
          <a:stretch>
            <a:fillRect/>
          </a:stretch>
        </p:blipFill>
        <p:spPr>
          <a:xfrm>
            <a:off x="6784859" y="2625861"/>
            <a:ext cx="4688004" cy="3211321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5976504" y="3962568"/>
            <a:ext cx="808355" cy="558149"/>
          </a:xfrm>
          <a:prstGeom prst="rightArrow">
            <a:avLst>
              <a:gd name="adj1" fmla="val 50000"/>
              <a:gd name="adj2" fmla="val 70478"/>
            </a:avLst>
          </a:prstGeom>
          <a:noFill/>
          <a:ln w="28575">
            <a:solidFill>
              <a:srgbClr val="135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9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126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49" y="3813968"/>
            <a:ext cx="5445125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3940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数据可视化概述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2413000"/>
            <a:ext cx="5622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Matplotlib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—绘制图表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5622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Seaborn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—绘制统计图形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922375"/>
            <a:ext cx="5502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Bokeh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—交互式可视化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库</a:t>
            </a:r>
            <a:endParaRPr lang="zh-CN" altLang="zh-CN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41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Bokeh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1" y="1320800"/>
            <a:ext cx="58943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Bokeh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是针对浏览器使用的交互式可视化库，它旨在提供优雅、简洁的通用图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形，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帮助程序员快速地、轻松地创建交互图、数据应用程序等。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6943725" y="1837377"/>
            <a:ext cx="4711110" cy="4007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Bokeh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99"/>
          <p:cNvSpPr txBox="1">
            <a:spLocks noChangeArrowheads="1"/>
          </p:cNvSpPr>
          <p:nvPr/>
        </p:nvSpPr>
        <p:spPr bwMode="auto">
          <a:xfrm>
            <a:off x="3299620" y="2380326"/>
            <a:ext cx="74485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Bokeh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库捆绑了多种语言，包括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Python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R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语言、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lua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Julia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，结合这些语言</a:t>
            </a:r>
            <a:r>
              <a:rPr lang="zh-CN" altLang="zh-CN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产生了</a:t>
            </a:r>
            <a:r>
              <a:rPr lang="en-US" altLang="zh-CN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JSON</a:t>
            </a:r>
            <a:r>
              <a:rPr lang="zh-CN" altLang="zh-CN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文档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，此文档将作为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BokehJS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JavaScript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库）的输入，之后将数据展示到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Web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浏览器上面。</a:t>
            </a:r>
          </a:p>
        </p:txBody>
      </p:sp>
      <p:sp>
        <p:nvSpPr>
          <p:cNvPr id="6" name="矩形 5"/>
          <p:cNvSpPr/>
          <p:nvPr/>
        </p:nvSpPr>
        <p:spPr>
          <a:xfrm>
            <a:off x="2786857" y="2028824"/>
            <a:ext cx="8466137" cy="3257550"/>
          </a:xfrm>
          <a:prstGeom prst="rect">
            <a:avLst/>
          </a:prstGeom>
          <a:noFill/>
          <a:ln w="28575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9" name="图片 5" descr="t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9">
            <a:off x="693738" y="3259699"/>
            <a:ext cx="235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6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Bokeh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309350" cy="245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Bokeh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提供了强大而灵活的功能，使其操作简单且高度定制化，它为用户提供了多个可视化界面，具体包含以下接口：</a:t>
            </a: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2063750" y="4023658"/>
            <a:ext cx="2039938" cy="523220"/>
          </a:xfrm>
          <a:prstGeom prst="rect">
            <a:avLst/>
          </a:prstGeom>
          <a:solidFill>
            <a:srgbClr val="135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级接口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折角形 15"/>
          <p:cNvSpPr/>
          <p:nvPr/>
        </p:nvSpPr>
        <p:spPr>
          <a:xfrm>
            <a:off x="2063750" y="4545946"/>
            <a:ext cx="2039938" cy="1512887"/>
          </a:xfrm>
          <a:prstGeom prst="foldedCorner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Charts</a:t>
            </a:r>
            <a:endParaRPr lang="zh-CN" altLang="en-US" sz="36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5184331" y="4024590"/>
            <a:ext cx="2039938" cy="523220"/>
          </a:xfrm>
          <a:prstGeom prst="rect">
            <a:avLst/>
          </a:prstGeom>
          <a:solidFill>
            <a:srgbClr val="135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中级接口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折角形 17"/>
          <p:cNvSpPr/>
          <p:nvPr/>
        </p:nvSpPr>
        <p:spPr>
          <a:xfrm>
            <a:off x="5184331" y="4546878"/>
            <a:ext cx="2039938" cy="1512887"/>
          </a:xfrm>
          <a:prstGeom prst="foldedCorner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Plotting</a:t>
            </a:r>
            <a:endParaRPr lang="zh-CN" altLang="en-US" sz="36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8270431" y="4024590"/>
            <a:ext cx="2039938" cy="523220"/>
          </a:xfrm>
          <a:prstGeom prst="rect">
            <a:avLst/>
          </a:prstGeom>
          <a:solidFill>
            <a:srgbClr val="135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底层接口</a:t>
            </a:r>
            <a:r>
              <a:rPr lang="en-US" altLang="zh-CN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折角形 19"/>
          <p:cNvSpPr/>
          <p:nvPr/>
        </p:nvSpPr>
        <p:spPr>
          <a:xfrm>
            <a:off x="8270431" y="4546878"/>
            <a:ext cx="2039938" cy="1512887"/>
          </a:xfrm>
          <a:prstGeom prst="foldedCorner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Models</a:t>
            </a:r>
            <a:endParaRPr lang="zh-CN" altLang="en-US" sz="3600" b="1" noProof="1"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38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IMG_256"/>
          <p:cNvPicPr/>
          <p:nvPr/>
        </p:nvPicPr>
        <p:blipFill rotWithShape="1">
          <a:blip r:embed="rId2"/>
          <a:srcRect l="15883" t="19249" r="12156" b="22364"/>
          <a:stretch/>
        </p:blipFill>
        <p:spPr>
          <a:xfrm>
            <a:off x="977893" y="3427422"/>
            <a:ext cx="5537201" cy="31019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常见的图表类型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24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直方图，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又称作质量分布图，它是由一系列高度不等的纵向条纹或线段表示数据分布的情况，一般用横轴表示数据的类型，纵轴表示分布情况。</a:t>
            </a:r>
          </a:p>
        </p:txBody>
      </p:sp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6521450" y="4512859"/>
            <a:ext cx="4908550" cy="1815882"/>
          </a:xfrm>
          <a:prstGeom prst="rect">
            <a:avLst/>
          </a:prstGeom>
          <a:noFill/>
          <a:ln w="38100">
            <a:solidFill>
              <a:srgbClr val="1353A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/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直方图可以利用方块的高度来反映数据的差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异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只适用于中小规模的数据集，不适用于大规模的数据集。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73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Plotting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绘制图形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577850" y="1320800"/>
            <a:ext cx="11309350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Plotting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是以构建视觉符号为核心的接口，可以结合各种视觉元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素和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工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具创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建可视化图形。</a:t>
            </a:r>
          </a:p>
        </p:txBody>
      </p:sp>
      <p:pic>
        <p:nvPicPr>
          <p:cNvPr id="31" name="图片 30" descr="QQ截图20180621152959"/>
          <p:cNvPicPr/>
          <p:nvPr/>
        </p:nvPicPr>
        <p:blipFill>
          <a:blip r:embed="rId2"/>
          <a:stretch>
            <a:fillRect/>
          </a:stretch>
        </p:blipFill>
        <p:spPr>
          <a:xfrm>
            <a:off x="4454207" y="2969328"/>
            <a:ext cx="355663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Plotting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绘制图形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577850" y="1320800"/>
            <a:ext cx="11309350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使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plotting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创建图表的基本步骤如下：</a:t>
            </a:r>
          </a:p>
        </p:txBody>
      </p:sp>
      <p:sp>
        <p:nvSpPr>
          <p:cNvPr id="14" name="矩形 13"/>
          <p:cNvSpPr/>
          <p:nvPr/>
        </p:nvSpPr>
        <p:spPr>
          <a:xfrm>
            <a:off x="1780380" y="2616309"/>
            <a:ext cx="2633662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151855" y="5238859"/>
            <a:ext cx="199707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第</a:t>
            </a:r>
            <a:r>
              <a:rPr lang="en-US" altLang="zh-CN" sz="2800" b="1" noProof="1" smtClean="0">
                <a:solidFill>
                  <a:srgbClr val="FFFFFF"/>
                </a:solidFill>
                <a:ea typeface="等线" charset="-122"/>
              </a:rPr>
              <a:t>1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步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1923768" y="2792522"/>
            <a:ext cx="2614612" cy="157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dirty="0"/>
              <a:t>导入</a:t>
            </a:r>
            <a:r>
              <a:rPr lang="en-US" altLang="zh-CN" sz="2800" dirty="0"/>
              <a:t>Bokeh</a:t>
            </a:r>
            <a:r>
              <a:rPr lang="zh-CN" altLang="zh-CN" sz="2800" dirty="0"/>
              <a:t>库中用到的一些方法或函数。</a:t>
            </a:r>
            <a:endParaRPr lang="zh-CN" altLang="en-US" sz="2800" dirty="0"/>
          </a:p>
        </p:txBody>
      </p:sp>
      <p:sp>
        <p:nvSpPr>
          <p:cNvPr id="23" name="矩形 22"/>
          <p:cNvSpPr/>
          <p:nvPr/>
        </p:nvSpPr>
        <p:spPr>
          <a:xfrm>
            <a:off x="4623592" y="2616309"/>
            <a:ext cx="2633663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995067" y="5238859"/>
            <a:ext cx="199707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第</a:t>
            </a:r>
            <a:r>
              <a:rPr lang="en-US" altLang="zh-CN" sz="2800" b="1" noProof="1" smtClean="0">
                <a:solidFill>
                  <a:srgbClr val="FFFFFF"/>
                </a:solidFill>
                <a:ea typeface="等线" charset="-122"/>
              </a:rPr>
              <a:t>2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步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4766468" y="2792522"/>
            <a:ext cx="2660650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800" dirty="0">
                <a:latin typeface="宋体" pitchFamily="2" charset="-122"/>
              </a:rPr>
              <a:t>准备数据</a:t>
            </a:r>
            <a:r>
              <a:rPr lang="zh-CN" altLang="zh-CN" sz="2800" dirty="0" smtClean="0">
                <a:latin typeface="宋体" pitchFamily="2" charset="-122"/>
              </a:rPr>
              <a:t>，可以</a:t>
            </a:r>
            <a:r>
              <a:rPr lang="en-US" altLang="zh-CN" sz="2800" dirty="0" smtClean="0">
                <a:latin typeface="宋体" pitchFamily="2" charset="-122"/>
              </a:rPr>
              <a:t>Python</a:t>
            </a:r>
            <a:r>
              <a:rPr lang="zh-CN" altLang="zh-CN" sz="2800" dirty="0">
                <a:latin typeface="宋体" pitchFamily="2" charset="-122"/>
              </a:rPr>
              <a:t>列</a:t>
            </a:r>
            <a:r>
              <a:rPr lang="zh-CN" altLang="zh-CN" sz="2800" dirty="0" smtClean="0">
                <a:latin typeface="宋体" pitchFamily="2" charset="-122"/>
              </a:rPr>
              <a:t>表</a:t>
            </a:r>
            <a:r>
              <a:rPr lang="zh-CN" altLang="en-US" sz="2800" dirty="0" smtClean="0">
                <a:latin typeface="宋体" pitchFamily="2" charset="-122"/>
              </a:rPr>
              <a:t>、</a:t>
            </a:r>
            <a:r>
              <a:rPr lang="en-US" altLang="zh-CN" sz="2800" dirty="0" smtClean="0">
                <a:latin typeface="宋体" pitchFamily="2" charset="-122"/>
              </a:rPr>
              <a:t>NumPy</a:t>
            </a:r>
            <a:r>
              <a:rPr lang="zh-CN" altLang="zh-CN" sz="2800" dirty="0">
                <a:latin typeface="宋体" pitchFamily="2" charset="-122"/>
              </a:rPr>
              <a:t>数组或</a:t>
            </a:r>
            <a:r>
              <a:rPr lang="en-US" altLang="zh-CN" sz="2800" dirty="0">
                <a:latin typeface="宋体" pitchFamily="2" charset="-122"/>
              </a:rPr>
              <a:t>Series</a:t>
            </a:r>
            <a:r>
              <a:rPr lang="zh-CN" altLang="zh-CN" sz="2800" dirty="0">
                <a:latin typeface="宋体" pitchFamily="2" charset="-122"/>
              </a:rPr>
              <a:t>对象。</a:t>
            </a:r>
            <a:endParaRPr lang="en-US" altLang="zh-CN" sz="2800" dirty="0">
              <a:latin typeface="宋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439817" y="2616309"/>
            <a:ext cx="3390108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137127" y="5238859"/>
            <a:ext cx="1995487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第</a:t>
            </a:r>
            <a:r>
              <a:rPr lang="en-US" altLang="zh-CN" sz="2800" b="1" noProof="1" smtClean="0">
                <a:solidFill>
                  <a:srgbClr val="FFFFFF"/>
                </a:solidFill>
                <a:ea typeface="等线" charset="-122"/>
              </a:rPr>
              <a:t>3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步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7609681" y="2792522"/>
            <a:ext cx="3220244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dirty="0"/>
              <a:t>选择输出方</a:t>
            </a:r>
            <a:r>
              <a:rPr lang="zh-CN" altLang="zh-CN" dirty="0" smtClean="0"/>
              <a:t>式</a:t>
            </a:r>
            <a:r>
              <a:rPr lang="en-US" altLang="zh-CN" dirty="0" smtClean="0"/>
              <a:t>:</a:t>
            </a:r>
          </a:p>
          <a:p>
            <a:pPr>
              <a:lnSpc>
                <a:spcPct val="110000"/>
              </a:lnSpc>
            </a:pPr>
            <a:r>
              <a:rPr lang="en-US" altLang="zh-CN" dirty="0" smtClean="0"/>
              <a:t>(1)</a:t>
            </a:r>
            <a:r>
              <a:rPr lang="zh-CN" altLang="zh-CN" dirty="0" smtClean="0"/>
              <a:t>使用</a:t>
            </a:r>
            <a:r>
              <a:rPr lang="en-US" altLang="zh-CN" dirty="0" smtClean="0"/>
              <a:t>output_file</a:t>
            </a:r>
            <a:r>
              <a:rPr lang="en-US" altLang="zh-CN" dirty="0"/>
              <a:t>()</a:t>
            </a:r>
            <a:r>
              <a:rPr lang="zh-CN" altLang="zh-CN" dirty="0"/>
              <a:t>函数生成</a:t>
            </a:r>
            <a:r>
              <a:rPr lang="en-US" altLang="zh-CN" dirty="0"/>
              <a:t>HTML</a:t>
            </a:r>
            <a:r>
              <a:rPr lang="zh-CN" altLang="zh-CN" dirty="0"/>
              <a:t>文</a:t>
            </a:r>
            <a:r>
              <a:rPr lang="zh-CN" altLang="zh-CN" dirty="0" smtClean="0"/>
              <a:t>档</a:t>
            </a:r>
            <a:r>
              <a:rPr lang="zh-CN" altLang="en-US" dirty="0" smtClean="0"/>
              <a:t>。</a:t>
            </a:r>
            <a:r>
              <a:rPr lang="en-US" altLang="zh-CN" dirty="0" smtClean="0"/>
              <a:t>(2)</a:t>
            </a:r>
            <a:r>
              <a:rPr lang="zh-CN" altLang="zh-CN" dirty="0" smtClean="0"/>
              <a:t> 使</a:t>
            </a:r>
            <a:r>
              <a:rPr lang="zh-CN" altLang="zh-CN" dirty="0"/>
              <a:t>用</a:t>
            </a:r>
            <a:r>
              <a:rPr lang="en-US" altLang="zh-CN" dirty="0"/>
              <a:t>output</a:t>
            </a:r>
            <a:r>
              <a:rPr lang="en-US" altLang="zh-CN" dirty="0" smtClean="0"/>
              <a:t>_</a:t>
            </a:r>
          </a:p>
          <a:p>
            <a:pPr>
              <a:lnSpc>
                <a:spcPct val="110000"/>
              </a:lnSpc>
            </a:pPr>
            <a:r>
              <a:rPr lang="en-US" altLang="zh-CN" dirty="0" smtClean="0"/>
              <a:t>notebook</a:t>
            </a:r>
            <a:r>
              <a:rPr lang="en-US" altLang="zh-CN" dirty="0"/>
              <a:t>()</a:t>
            </a:r>
            <a:r>
              <a:rPr lang="zh-CN" altLang="zh-CN" dirty="0"/>
              <a:t>函数用在</a:t>
            </a:r>
            <a:r>
              <a:rPr lang="en-US" altLang="zh-CN" dirty="0"/>
              <a:t>Jupyter Notebook</a:t>
            </a:r>
            <a:r>
              <a:rPr lang="zh-CN" altLang="zh-CN" dirty="0"/>
              <a:t>上。</a:t>
            </a:r>
            <a:endParaRPr lang="zh-CN" altLang="en-US" dirty="0"/>
          </a:p>
        </p:txBody>
      </p:sp>
      <p:sp>
        <p:nvSpPr>
          <p:cNvPr id="29" name="流程图: 摘录 28"/>
          <p:cNvSpPr/>
          <p:nvPr/>
        </p:nvSpPr>
        <p:spPr>
          <a:xfrm rot="5400000">
            <a:off x="4326730" y="2703621"/>
            <a:ext cx="527050" cy="352425"/>
          </a:xfrm>
          <a:prstGeom prst="flowChartExtract">
            <a:avLst/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流程图: 摘录 29"/>
          <p:cNvSpPr/>
          <p:nvPr/>
        </p:nvSpPr>
        <p:spPr>
          <a:xfrm rot="5400000">
            <a:off x="7169943" y="2703621"/>
            <a:ext cx="527050" cy="352425"/>
          </a:xfrm>
          <a:prstGeom prst="flowChartExtract">
            <a:avLst/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Plotting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绘制图形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577850" y="1320800"/>
            <a:ext cx="11309350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使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plotting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创建图表的基本步骤如下：</a:t>
            </a:r>
          </a:p>
        </p:txBody>
      </p:sp>
      <p:sp>
        <p:nvSpPr>
          <p:cNvPr id="14" name="矩形 13"/>
          <p:cNvSpPr/>
          <p:nvPr/>
        </p:nvSpPr>
        <p:spPr>
          <a:xfrm>
            <a:off x="1780380" y="2616309"/>
            <a:ext cx="2633662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151855" y="5238859"/>
            <a:ext cx="199707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第</a:t>
            </a:r>
            <a:r>
              <a:rPr lang="en-US" altLang="zh-CN" sz="2800" b="1" noProof="1" smtClean="0">
                <a:solidFill>
                  <a:srgbClr val="FFFFFF"/>
                </a:solidFill>
                <a:ea typeface="等线" charset="-122"/>
              </a:rPr>
              <a:t>4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步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1780380" y="2622768"/>
            <a:ext cx="2633662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/>
              <a:t>调用</a:t>
            </a:r>
            <a:r>
              <a:rPr lang="en-US" altLang="zh-CN" dirty="0"/>
              <a:t>figure()</a:t>
            </a:r>
            <a:r>
              <a:rPr lang="zh-CN" altLang="zh-CN" dirty="0"/>
              <a:t>创建一个具有典型默认选项的图形，并且可以轻松地定制标题、工具和坐标轴标签。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623592" y="2616309"/>
            <a:ext cx="2633663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995067" y="5238859"/>
            <a:ext cx="199707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第</a:t>
            </a:r>
            <a:r>
              <a:rPr lang="en-US" altLang="zh-CN" sz="2800" b="1" noProof="1" smtClean="0">
                <a:solidFill>
                  <a:srgbClr val="FFFFFF"/>
                </a:solidFill>
                <a:ea typeface="等线" charset="-122"/>
              </a:rPr>
              <a:t>5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步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4766468" y="2792522"/>
            <a:ext cx="2660650" cy="50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800" dirty="0">
                <a:latin typeface="宋体" pitchFamily="2" charset="-122"/>
              </a:rPr>
              <a:t>添加渲染器。</a:t>
            </a:r>
            <a:endParaRPr lang="en-US" altLang="zh-CN" sz="2800" dirty="0">
              <a:latin typeface="宋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439817" y="2616309"/>
            <a:ext cx="3390108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137127" y="5238859"/>
            <a:ext cx="1995487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第</a:t>
            </a:r>
            <a:r>
              <a:rPr lang="en-US" altLang="zh-CN" sz="2800" b="1" noProof="1" smtClean="0">
                <a:solidFill>
                  <a:srgbClr val="FFFFFF"/>
                </a:solidFill>
                <a:ea typeface="等线" charset="-122"/>
              </a:rPr>
              <a:t>6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步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7609681" y="2792522"/>
            <a:ext cx="3220244" cy="248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dirty="0"/>
              <a:t>显示或保存图表。通过调用</a:t>
            </a:r>
            <a:r>
              <a:rPr lang="en-US" altLang="zh-CN" dirty="0"/>
              <a:t>show()</a:t>
            </a:r>
            <a:r>
              <a:rPr lang="zh-CN" altLang="zh-CN" dirty="0"/>
              <a:t>或</a:t>
            </a:r>
            <a:r>
              <a:rPr lang="en-US" altLang="zh-CN" dirty="0"/>
              <a:t>save()</a:t>
            </a:r>
            <a:r>
              <a:rPr lang="zh-CN" altLang="zh-CN" dirty="0"/>
              <a:t>函数将画好的图形保存到</a:t>
            </a:r>
            <a:r>
              <a:rPr lang="en-US" altLang="zh-CN" dirty="0"/>
              <a:t>HTML</a:t>
            </a:r>
            <a:r>
              <a:rPr lang="zh-CN" altLang="zh-CN" dirty="0"/>
              <a:t>文件，或选择性地将其显示在浏览器中。</a:t>
            </a:r>
            <a:endParaRPr lang="zh-CN" altLang="en-US" dirty="0"/>
          </a:p>
        </p:txBody>
      </p:sp>
      <p:sp>
        <p:nvSpPr>
          <p:cNvPr id="29" name="流程图: 摘录 28"/>
          <p:cNvSpPr/>
          <p:nvPr/>
        </p:nvSpPr>
        <p:spPr>
          <a:xfrm rot="5400000">
            <a:off x="4326730" y="2703621"/>
            <a:ext cx="527050" cy="352425"/>
          </a:xfrm>
          <a:prstGeom prst="flowChartExtract">
            <a:avLst/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流程图: 摘录 29"/>
          <p:cNvSpPr/>
          <p:nvPr/>
        </p:nvSpPr>
        <p:spPr>
          <a:xfrm rot="5400000">
            <a:off x="7169943" y="2703621"/>
            <a:ext cx="527050" cy="352425"/>
          </a:xfrm>
          <a:prstGeom prst="flowChartExtract">
            <a:avLst/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Plotting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绘制图形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99"/>
          <p:cNvSpPr txBox="1">
            <a:spLocks noChangeArrowheads="1"/>
          </p:cNvSpPr>
          <p:nvPr/>
        </p:nvSpPr>
        <p:spPr bwMode="auto">
          <a:xfrm>
            <a:off x="3299620" y="2626547"/>
            <a:ext cx="74485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有关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Bokeh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库的使用大同小异，都是基于上述的基本步骤完成的，大家可以参考官方文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档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https://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bokeh.pydata.org/</a:t>
            </a:r>
          </a:p>
          <a:p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en/latest/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绘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制一些其它的图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形。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86857" y="2028824"/>
            <a:ext cx="8466137" cy="3257550"/>
          </a:xfrm>
          <a:prstGeom prst="rect">
            <a:avLst/>
          </a:prstGeom>
          <a:noFill/>
          <a:ln w="28575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7" name="图片 5" descr="t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9">
            <a:off x="693738" y="3259699"/>
            <a:ext cx="235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5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2"/>
          <p:cNvSpPr>
            <a:spLocks noChangeArrowheads="1"/>
          </p:cNvSpPr>
          <p:nvPr/>
        </p:nvSpPr>
        <p:spPr bwMode="auto">
          <a:xfrm>
            <a:off x="590550" y="1125538"/>
            <a:ext cx="110109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本章主要讲解了数据可视化的相关内容，具体包括数据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可视化的概念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常用的图表类型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，以及常用的数据可视化工具：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Matplotlib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seaborn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bokeh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，最后开发了一个画图分析旅游景点的案例</a:t>
            </a:r>
            <a:r>
              <a:rPr lang="zh-CN" altLang="zh-CN" sz="28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 smtClean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zh-CN" altLang="en-US" sz="28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希望大家通过本章的学习，能够掌握这些可视化工具的用法，以便能够更好地辅助到数据分析。</a:t>
            </a:r>
            <a:endParaRPr lang="zh-CN" altLang="en-US" sz="28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494914" y="262890"/>
            <a:ext cx="6059170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本章小结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6527</Words>
  <Application>Microsoft Office PowerPoint</Application>
  <PresentationFormat>自定义</PresentationFormat>
  <Paragraphs>435</Paragraphs>
  <Slides>95</Slides>
  <Notes>16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95</vt:i4>
      </vt:variant>
    </vt:vector>
  </HeadingPairs>
  <TitlesOfParts>
    <vt:vector size="97" baseType="lpstr">
      <vt:lpstr>Office 主题​​</vt:lpstr>
      <vt:lpstr>Microsoft Excel 97-2003 工作表</vt:lpstr>
      <vt:lpstr>第6章 数据可视化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lucius</dc:creator>
  <cp:lastModifiedBy>王晓娟</cp:lastModifiedBy>
  <cp:revision>3224</cp:revision>
  <dcterms:created xsi:type="dcterms:W3CDTF">2016-08-25T05:35:00Z</dcterms:created>
  <dcterms:modified xsi:type="dcterms:W3CDTF">2018-11-20T09:43:27Z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