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98" r:id="rId3"/>
    <p:sldId id="343" r:id="rId4"/>
    <p:sldId id="344" r:id="rId5"/>
    <p:sldId id="384" r:id="rId6"/>
    <p:sldId id="1056" r:id="rId7"/>
    <p:sldId id="1057" r:id="rId8"/>
    <p:sldId id="1058" r:id="rId9"/>
    <p:sldId id="1018" r:id="rId10"/>
    <p:sldId id="1059" r:id="rId11"/>
    <p:sldId id="1060" r:id="rId12"/>
    <p:sldId id="1061" r:id="rId13"/>
    <p:sldId id="1062" r:id="rId14"/>
    <p:sldId id="1063" r:id="rId15"/>
    <p:sldId id="1065" r:id="rId16"/>
    <p:sldId id="1064" r:id="rId17"/>
    <p:sldId id="1066" r:id="rId18"/>
    <p:sldId id="1067" r:id="rId19"/>
    <p:sldId id="1068" r:id="rId20"/>
    <p:sldId id="1017" r:id="rId21"/>
    <p:sldId id="1069" r:id="rId22"/>
    <p:sldId id="1070" r:id="rId23"/>
    <p:sldId id="1071" r:id="rId24"/>
    <p:sldId id="1072" r:id="rId25"/>
    <p:sldId id="1073" r:id="rId26"/>
    <p:sldId id="1074" r:id="rId27"/>
    <p:sldId id="1075" r:id="rId28"/>
    <p:sldId id="1076" r:id="rId29"/>
    <p:sldId id="1022" r:id="rId30"/>
    <p:sldId id="1077" r:id="rId31"/>
    <p:sldId id="1078" r:id="rId32"/>
    <p:sldId id="998" r:id="rId33"/>
    <p:sldId id="531" r:id="rId34"/>
    <p:sldId id="376" r:id="rId3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等线" charset="-122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3A2"/>
    <a:srgbClr val="1369B2"/>
    <a:srgbClr val="D67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43672" autoAdjust="0"/>
  </p:normalViewPr>
  <p:slideViewPr>
    <p:cSldViewPr snapToGrid="0">
      <p:cViewPr>
        <p:scale>
          <a:sx n="71" d="100"/>
          <a:sy n="71" d="100"/>
        </p:scale>
        <p:origin x="-444" y="-150"/>
      </p:cViewPr>
      <p:guideLst>
        <p:guide orient="horz" pos="2145"/>
        <p:guide pos="38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6" d="100"/>
        <a:sy n="266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>
                <a:latin typeface="等线" charset="0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kumimoji="1" sz="1200">
                <a:latin typeface="等线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74D2FC-5C36-488D-9C5D-FF99795E695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6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6147" name="幻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fld id="{9E78B5AD-41F4-47BC-9747-EE4F18C3C899}" type="slidenum">
              <a:rPr lang="zh-CN" altLang="en-US" sz="1200"/>
              <a:pPr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363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36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D2FC-5C36-488D-9C5D-FF99795E695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020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96979"/>
            <a:ext cx="9144000" cy="1912983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E5CDD-0C72-447B-8326-57AAB6629DC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89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11589-B000-439A-80AE-0DEF413E26D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30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E5310-332D-4CA7-857F-AFEAB9825FC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62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04CFA-57F2-4C90-A606-2CDF0F00E54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45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二级</a:t>
            </a:r>
          </a:p>
          <a:p>
            <a:pPr lvl="2"/>
            <a:r>
              <a:rPr lang="zh-CN" altLang="en-US" noProof="1" smtClean="0"/>
              <a:t>三级</a:t>
            </a:r>
          </a:p>
          <a:p>
            <a:pPr lvl="3"/>
            <a:r>
              <a:rPr lang="zh-CN" altLang="en-US" noProof="1" smtClean="0"/>
              <a:t>四级</a:t>
            </a:r>
          </a:p>
          <a:p>
            <a:pPr lvl="4"/>
            <a:r>
              <a:rPr lang="zh-CN" altLang="en-US" noProof="1" smtClean="0"/>
              <a:t>五级</a:t>
            </a:r>
            <a:endParaRPr lang="zh-CN" altLang="en-US" noProof="1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5B630-E84B-4678-ADA5-CC2FA06F2E9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23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2100329" y="313611"/>
            <a:ext cx="6510271" cy="652306"/>
          </a:xfrm>
        </p:spPr>
        <p:txBody>
          <a:bodyPr>
            <a:normAutofit/>
          </a:bodyPr>
          <a:lstStyle>
            <a:lvl1pPr>
              <a:defRPr sz="3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BFAE8-95D1-4BC8-AFF9-73EC3342A2C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65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968F4-C8B5-423A-99A0-C7F71D7FE40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404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1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724E3-BDDD-41D7-AE21-63B42A65BEE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53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 noProof="1">
                <a:solidFill>
                  <a:srgbClr val="898989"/>
                </a:solidFill>
                <a:latin typeface="等线" charset="-122"/>
                <a:ea typeface="等线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等线" charset="-122"/>
              </a:defRPr>
            </a:lvl1pPr>
          </a:lstStyle>
          <a:p>
            <a:fld id="{C460578F-BCF9-4CF9-88B5-28159F0A5A8D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1031" name="图片 6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矩形 1"/>
          <p:cNvSpPr>
            <a:spLocks noChangeArrowheads="1"/>
          </p:cNvSpPr>
          <p:nvPr/>
        </p:nvSpPr>
        <p:spPr bwMode="auto">
          <a:xfrm>
            <a:off x="871538" y="363538"/>
            <a:ext cx="892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宋体" pitchFamily="2" charset="-122"/>
              </a:rPr>
              <a:t>✎ </a:t>
            </a:r>
            <a:endParaRPr lang="zh-CN" altLang="en-US" sz="36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64" r:id="rId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等线 Light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charset="0"/>
          <a:ea typeface="宋体" panose="02010600030101010101" pitchFamily="2" charset="-122"/>
          <a:cs typeface="等线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charset="0"/>
          <a:ea typeface="等线 Light" charset="0"/>
          <a:cs typeface="等线 Light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 noChangeArrowheads="1"/>
          </p:cNvSpPr>
          <p:nvPr>
            <p:ph type="ctrTitle"/>
          </p:nvPr>
        </p:nvSpPr>
        <p:spPr>
          <a:xfrm>
            <a:off x="1670050" y="1709738"/>
            <a:ext cx="9144000" cy="1912937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章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 smtClean="0"/>
              <a:t>数</a:t>
            </a:r>
            <a:r>
              <a:rPr lang="zh-CN" altLang="zh-CN" dirty="0"/>
              <a:t>据聚合与分组运算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2" name="矩形 15"/>
          <p:cNvSpPr>
            <a:spLocks noChangeArrowheads="1"/>
          </p:cNvSpPr>
          <p:nvPr/>
        </p:nvSpPr>
        <p:spPr bwMode="auto">
          <a:xfrm>
            <a:off x="5907742" y="5236537"/>
            <a:ext cx="25235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分</a:t>
            </a:r>
            <a:r>
              <a:rPr lang="zh-CN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</a:rPr>
              <a:t>组与聚合的原理</a:t>
            </a:r>
            <a:endParaRPr lang="zh-CN" altLang="en-US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 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分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组操作</a:t>
            </a:r>
            <a:endParaRPr lang="zh-CN" altLang="en-US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5123" name="矩形 2"/>
          <p:cNvSpPr>
            <a:spLocks noChangeArrowheads="1"/>
          </p:cNvSpPr>
          <p:nvPr/>
        </p:nvSpPr>
        <p:spPr bwMode="auto">
          <a:xfrm>
            <a:off x="9094508" y="5236536"/>
            <a:ext cx="185139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zh-CN" altLang="en-US" sz="2000" b="1" dirty="0" smtClean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数据聚合</a:t>
            </a:r>
            <a:endParaRPr lang="zh-CN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·</a:t>
            </a:r>
            <a:r>
              <a:rPr lang="zh-CN" altLang="en-US" sz="2000" b="1" dirty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 </a:t>
            </a:r>
            <a:r>
              <a:rPr lang="zh-CN" altLang="en-US" sz="2000" b="1" dirty="0" smtClean="0">
                <a:solidFill>
                  <a:srgbClr val="2E75B6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分组级运算</a:t>
            </a:r>
            <a:endParaRPr lang="en-US" altLang="zh-CN" sz="2000" b="1" dirty="0">
              <a:solidFill>
                <a:srgbClr val="2E75B6"/>
              </a:solidFill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pic>
        <p:nvPicPr>
          <p:cNvPr id="5124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5038725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dirty="0" smtClean="0">
                <a:latin typeface="微软雅黑" pitchFamily="34" charset="-122"/>
                <a:ea typeface="微软雅黑" pitchFamily="34" charset="-122"/>
              </a:rPr>
              <a:t>groupby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()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方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法会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返回一个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GroupBy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对象，该对象实际上并没有进行任何计算，只是包含一些关于分组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键的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中间数据而已。</a:t>
            </a:r>
          </a:p>
        </p:txBody>
      </p:sp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1843925" y="3629785"/>
            <a:ext cx="8459700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lvl="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使用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Series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调用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groupby()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方法返回的是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SeriesGroupBy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对</a:t>
            </a: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象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 lvl="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3200" dirty="0" smtClean="0">
                <a:latin typeface="楷体" pitchFamily="49" charset="-122"/>
                <a:ea typeface="楷体" pitchFamily="49" charset="-122"/>
              </a:rPr>
              <a:t>使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用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DataFrame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调用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groupby()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方法返回的是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DataFrameBy</a:t>
            </a:r>
            <a:r>
              <a:rPr lang="zh-CN" altLang="zh-CN" sz="3200" dirty="0">
                <a:latin typeface="楷体" pitchFamily="49" charset="-122"/>
                <a:ea typeface="楷体" pitchFamily="49" charset="-122"/>
              </a:rPr>
              <a:t>对象。</a:t>
            </a:r>
            <a:endParaRPr lang="en-US" altLang="zh-CN" sz="3200" dirty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2511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groupby()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方法的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by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参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数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可以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指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定按什么标准分组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该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参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数可以接收的数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据主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要有以下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种：</a:t>
            </a:r>
          </a:p>
        </p:txBody>
      </p:sp>
      <p:sp>
        <p:nvSpPr>
          <p:cNvPr id="8" name="矩形 7"/>
          <p:cNvSpPr/>
          <p:nvPr/>
        </p:nvSpPr>
        <p:spPr>
          <a:xfrm>
            <a:off x="1479222" y="4243201"/>
            <a:ext cx="1828777" cy="1852612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/>
            <a:r>
              <a:rPr lang="zh-CN" altLang="en-US" sz="3200" noProof="1" smtClean="0">
                <a:latin typeface="黑体" pitchFamily="49" charset="-122"/>
                <a:ea typeface="黑体" pitchFamily="49" charset="-122"/>
              </a:rPr>
              <a:t>列表或</a:t>
            </a:r>
            <a:endParaRPr lang="en-US" altLang="zh-CN" sz="3200" noProof="1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zh-CN" altLang="en-US" sz="3200" noProof="1" smtClean="0">
                <a:latin typeface="黑体" pitchFamily="49" charset="-122"/>
                <a:ea typeface="黑体" pitchFamily="49" charset="-122"/>
              </a:rPr>
              <a:t>数组</a:t>
            </a:r>
            <a:endParaRPr lang="zh-CN" altLang="en-US" sz="3200" noProof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71403" y="4243201"/>
            <a:ext cx="1828777" cy="1852612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/>
            <a:r>
              <a:rPr lang="en-US" altLang="zh-CN" sz="2800" dirty="0" smtClean="0">
                <a:latin typeface="黑体" pitchFamily="49" charset="-122"/>
                <a:ea typeface="黑体" pitchFamily="49" charset="-122"/>
              </a:rPr>
              <a:t>DataFrame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某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列</a:t>
            </a:r>
            <a:endParaRPr lang="zh-CN" altLang="en-US" sz="3200" noProof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463584" y="4243201"/>
            <a:ext cx="1828777" cy="1852612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/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字典</a:t>
            </a:r>
            <a:r>
              <a:rPr lang="zh-CN" altLang="zh-CN" sz="3200" dirty="0" smtClean="0">
                <a:latin typeface="黑体" pitchFamily="49" charset="-122"/>
                <a:ea typeface="黑体" pitchFamily="49" charset="-122"/>
              </a:rPr>
              <a:t>或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algn="ctr"/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Series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对象</a:t>
            </a:r>
            <a:endParaRPr lang="zh-CN" altLang="en-US" sz="3200" noProof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955764" y="4243201"/>
            <a:ext cx="1828777" cy="1852612"/>
          </a:xfrm>
          <a:prstGeom prst="rect">
            <a:avLst/>
          </a:prstGeom>
          <a:noFill/>
          <a:ln w="28575">
            <a:solidFill>
              <a:srgbClr val="1353A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/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函数</a:t>
            </a:r>
            <a:endParaRPr lang="zh-CN" altLang="en-US" sz="3200" noProof="1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302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50" y="1320800"/>
            <a:ext cx="4760632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按列名进行分组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如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果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DataFrame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对象的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某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一列数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据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符合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划分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成组的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标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准，则可以将该列当做分组键来拆分数据集。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4360397" y="4265754"/>
            <a:ext cx="3569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df.groupby(by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='Key')</a:t>
            </a:r>
          </a:p>
        </p:txBody>
      </p:sp>
      <p:sp>
        <p:nvSpPr>
          <p:cNvPr id="16" name="矩形 15"/>
          <p:cNvSpPr/>
          <p:nvPr/>
        </p:nvSpPr>
        <p:spPr>
          <a:xfrm>
            <a:off x="2299448" y="3981264"/>
            <a:ext cx="7691718" cy="10922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8" name="圆角矩形标注 17"/>
          <p:cNvSpPr/>
          <p:nvPr/>
        </p:nvSpPr>
        <p:spPr>
          <a:xfrm>
            <a:off x="8206745" y="5073464"/>
            <a:ext cx="2152916" cy="1320081"/>
          </a:xfrm>
          <a:prstGeom prst="wedgeRoundRectCallout">
            <a:avLst>
              <a:gd name="adj1" fmla="val -84673"/>
              <a:gd name="adj2" fmla="val -5966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&lt;DataFrameGroupBy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object at 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 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0x0000000006E274A8&gt;</a:t>
            </a:r>
            <a:endParaRPr lang="zh-CN" altLang="zh-CN" sz="2000" b="1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4920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如果要查看每个分组的具体内容，则可以使用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for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循环遍历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DataFrameGroupBy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对象。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013758" y="3540422"/>
            <a:ext cx="409612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group_obj = df.groupby('Key')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dirty="0">
                <a:latin typeface="Times New Roman" pitchFamily="18" charset="0"/>
                <a:cs typeface="Times New Roman" pitchFamily="18" charset="0"/>
              </a:rPr>
              <a:t>遍历分组对象</a:t>
            </a: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for i in group_obj: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             print(i)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705287" y="3240942"/>
            <a:ext cx="6736976" cy="216042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7932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6414621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按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对象进行分组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23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还可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以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将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自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定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义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的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Series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类对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象作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为分组键进行分组。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3107952" y="4229592"/>
            <a:ext cx="60747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ser_obj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= pd.Series(['a', 'b', 'c', 'a', 'b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'])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按自定义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Series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对象进行分组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group_obj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= df.groupby(by =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ser_obj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299448" y="3981264"/>
            <a:ext cx="7691718" cy="188165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3469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4" y="3417756"/>
            <a:ext cx="2884578" cy="30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17"/>
          <p:cNvSpPr>
            <a:spLocks noChangeArrowheads="1"/>
          </p:cNvSpPr>
          <p:nvPr/>
        </p:nvSpPr>
        <p:spPr bwMode="auto">
          <a:xfrm>
            <a:off x="3963103" y="2298821"/>
            <a:ext cx="75977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</a:t>
            </a:r>
            <a:r>
              <a:rPr lang="zh-CN" altLang="en-US" sz="4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考</a:t>
            </a: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CN" altLang="zh-CN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en-US" altLang="zh-CN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zh-CN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对象的长度与原数据的行索引长度不相等时，那么</a:t>
            </a:r>
            <a:r>
              <a:rPr lang="zh-CN" altLang="zh-CN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在分</a:t>
            </a:r>
            <a:r>
              <a:rPr lang="zh-CN" altLang="zh-CN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组时会怎么样呢？</a:t>
            </a:r>
          </a:p>
        </p:txBody>
      </p:sp>
    </p:spTree>
    <p:extLst>
      <p:ext uri="{BB962C8B-B14F-4D97-AF65-F5344CB8AC3E}">
        <p14:creationId xmlns:p14="http://schemas.microsoft.com/office/powerpoint/2010/main" val="1022432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46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Series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象与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对象的索引长度不相同时，则只会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将具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有相同索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引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部分数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据进行分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组。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904588" y="4083656"/>
            <a:ext cx="654218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df = se = pd.Series(['a', 'a', 'b'])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group_obj = df.groupby(se)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'one', 'two', 'one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','two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', 'one'],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  'data1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': [2, 3, 4, 6, 8],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  'data2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': [3, 5, 6, 3, 7</a:t>
            </a:r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]})</a:t>
            </a: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se = pd.Series(['a', 'a', 'b'])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200" dirty="0">
                <a:latin typeface="Times New Roman" pitchFamily="18" charset="0"/>
                <a:cs typeface="Times New Roman" pitchFamily="18" charset="0"/>
              </a:rPr>
              <a:t>group_obj = df.groupby(se)</a:t>
            </a:r>
            <a:endParaRPr lang="zh-CN" altLang="zh-CN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091253" y="3919678"/>
            <a:ext cx="8168854" cy="245161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985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6414621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按字典进行分组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84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当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使用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字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典对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DataFrame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进行分组时，则需要确定轴的方向及字典中的映射关系，即字典中的键为列名，字典的值为自定义的分组名。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2336193" y="4619558"/>
            <a:ext cx="757788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mapping = {'a':'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第一组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','b':'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第二组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','c':'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第一组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','d':'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第三组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','e':'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第二组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'}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by_column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= num_df.groupby(mapping, axis=1)</a:t>
            </a:r>
          </a:p>
        </p:txBody>
      </p:sp>
      <p:sp>
        <p:nvSpPr>
          <p:cNvPr id="16" name="矩形 15"/>
          <p:cNvSpPr/>
          <p:nvPr/>
        </p:nvSpPr>
        <p:spPr>
          <a:xfrm>
            <a:off x="1963270" y="4371229"/>
            <a:ext cx="8323731" cy="188165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9720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6414621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按函数进行分组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84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将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函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数作为分组键会更加灵活，任何一个被当做分组键的函数都会在各个索引值上被调用一次，返回的值会被用作分组名称。</a:t>
            </a:r>
            <a:endParaRPr lang="zh-CN" altLang="en-US" sz="36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3785159" y="4660247"/>
            <a:ext cx="49386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使用内置函数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len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进行分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组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groupby_obj = df.groupby(len)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64223" y="4411919"/>
            <a:ext cx="6938683" cy="142445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5435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49" y="3059113"/>
            <a:ext cx="4251325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181600" y="1658601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组与聚合的原理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61273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过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groupby()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方法将数据拆分成组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5622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据聚合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376"/>
            <a:ext cx="5502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组级运算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29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9"/>
          <p:cNvGrpSpPr>
            <a:grpSpLocks/>
          </p:cNvGrpSpPr>
          <p:nvPr/>
        </p:nvGrpSpPr>
        <p:grpSpPr bwMode="auto">
          <a:xfrm>
            <a:off x="3246438" y="1743075"/>
            <a:ext cx="5407025" cy="3732213"/>
            <a:chOff x="1809684" y="1771915"/>
            <a:chExt cx="5633372" cy="3890359"/>
          </a:xfrm>
        </p:grpSpPr>
        <p:sp>
          <p:nvSpPr>
            <p:cNvPr id="7170" name="弧形 80"/>
            <p:cNvSpPr>
              <a:spLocks noChangeArrowheads="1"/>
            </p:cNvSpPr>
            <p:nvPr/>
          </p:nvSpPr>
          <p:spPr bwMode="auto">
            <a:xfrm rot="5400000">
              <a:off x="3976667" y="3085278"/>
              <a:ext cx="1313885" cy="1314895"/>
            </a:xfrm>
            <a:custGeom>
              <a:avLst/>
              <a:gdLst>
                <a:gd name="T0" fmla="*/ 660347 w 1313885"/>
                <a:gd name="T1" fmla="*/ 1314886 h 1314895"/>
                <a:gd name="T2" fmla="*/ 50918 w 1313885"/>
                <a:gd name="T3" fmla="*/ 911233 h 1314895"/>
                <a:gd name="T4" fmla="*/ 191035 w 1313885"/>
                <a:gd name="T5" fmla="*/ 193946 h 1314895"/>
                <a:gd name="T6" fmla="*/ 907723 w 1313885"/>
                <a:gd name="T7" fmla="*/ 49788 h 1314895"/>
                <a:gd name="T8" fmla="*/ 1313886 w 1313885"/>
                <a:gd name="T9" fmla="*/ 657448 h 1314895"/>
                <a:gd name="T10" fmla="*/ 656943 w 1313885"/>
                <a:gd name="T11" fmla="*/ 657448 h 1314895"/>
                <a:gd name="T12" fmla="*/ 660347 w 1313885"/>
                <a:gd name="T13" fmla="*/ 1314886 h 1314895"/>
                <a:gd name="T14" fmla="*/ 660347 w 1313885"/>
                <a:gd name="T15" fmla="*/ 1314886 h 1314895"/>
                <a:gd name="T16" fmla="*/ 50918 w 1313885"/>
                <a:gd name="T17" fmla="*/ 911233 h 1314895"/>
                <a:gd name="T18" fmla="*/ 191035 w 1313885"/>
                <a:gd name="T19" fmla="*/ 193946 h 1314895"/>
                <a:gd name="T20" fmla="*/ 907723 w 1313885"/>
                <a:gd name="T21" fmla="*/ 49788 h 1314895"/>
                <a:gd name="T22" fmla="*/ 1313886 w 1313885"/>
                <a:gd name="T23" fmla="*/ 657448 h 1314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3885" h="1314895" stroke="0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  <a:lnTo>
                    <a:pt x="656943" y="657448"/>
                  </a:lnTo>
                  <a:cubicBezTo>
                    <a:pt x="658078" y="876594"/>
                    <a:pt x="659212" y="1095740"/>
                    <a:pt x="660347" y="1314886"/>
                  </a:cubicBezTo>
                  <a:close/>
                </a:path>
                <a:path w="1313885" h="1314895" fill="none">
                  <a:moveTo>
                    <a:pt x="660347" y="1314886"/>
                  </a:moveTo>
                  <a:cubicBezTo>
                    <a:pt x="394266" y="1316266"/>
                    <a:pt x="153631" y="1156882"/>
                    <a:pt x="50918" y="911233"/>
                  </a:cubicBezTo>
                  <a:cubicBezTo>
                    <a:pt x="-51709" y="665790"/>
                    <a:pt x="3602" y="382641"/>
                    <a:pt x="191035" y="193946"/>
                  </a:cubicBezTo>
                  <a:cubicBezTo>
                    <a:pt x="378689" y="5028"/>
                    <a:pt x="661705" y="-51899"/>
                    <a:pt x="907723" y="49788"/>
                  </a:cubicBezTo>
                  <a:cubicBezTo>
                    <a:pt x="1153536" y="151390"/>
                    <a:pt x="1313886" y="391290"/>
                    <a:pt x="1313886" y="657448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 type="oval" w="sm" len="sm"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1" name="弧形 81"/>
            <p:cNvSpPr>
              <a:spLocks noChangeArrowheads="1"/>
            </p:cNvSpPr>
            <p:nvPr/>
          </p:nvSpPr>
          <p:spPr bwMode="auto">
            <a:xfrm>
              <a:off x="4091957" y="3203290"/>
              <a:ext cx="1083341" cy="1083872"/>
            </a:xfrm>
            <a:custGeom>
              <a:avLst/>
              <a:gdLst>
                <a:gd name="T0" fmla="*/ 31 w 1083341"/>
                <a:gd name="T1" fmla="*/ 547729 h 1083872"/>
                <a:gd name="T2" fmla="*/ 267398 w 1083341"/>
                <a:gd name="T3" fmla="*/ 74608 h 1083872"/>
                <a:gd name="T4" fmla="*/ 810932 w 1083341"/>
                <a:gd name="T5" fmla="*/ 71700 h 1083872"/>
                <a:gd name="T6" fmla="*/ 1083342 w 1083341"/>
                <a:gd name="T7" fmla="*/ 541937 h 1083872"/>
                <a:gd name="T8" fmla="*/ 541671 w 1083341"/>
                <a:gd name="T9" fmla="*/ 541936 h 1083872"/>
                <a:gd name="T10" fmla="*/ 31 w 1083341"/>
                <a:gd name="T11" fmla="*/ 547729 h 1083872"/>
                <a:gd name="T12" fmla="*/ 31 w 1083341"/>
                <a:gd name="T13" fmla="*/ 547729 h 1083872"/>
                <a:gd name="T14" fmla="*/ 267398 w 1083341"/>
                <a:gd name="T15" fmla="*/ 74608 h 1083872"/>
                <a:gd name="T16" fmla="*/ 810932 w 1083341"/>
                <a:gd name="T17" fmla="*/ 71700 h 1083872"/>
                <a:gd name="T18" fmla="*/ 1083342 w 1083341"/>
                <a:gd name="T19" fmla="*/ 541937 h 1083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3341" h="1083872" stroke="0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  <a:lnTo>
                    <a:pt x="541671" y="541936"/>
                  </a:lnTo>
                  <a:lnTo>
                    <a:pt x="31" y="547729"/>
                  </a:lnTo>
                  <a:close/>
                </a:path>
                <a:path w="1083341" h="1083872" fill="none">
                  <a:moveTo>
                    <a:pt x="31" y="547729"/>
                  </a:moveTo>
                  <a:cubicBezTo>
                    <a:pt x="-2044" y="353477"/>
                    <a:pt x="99961" y="172973"/>
                    <a:pt x="267398" y="74608"/>
                  </a:cubicBezTo>
                  <a:cubicBezTo>
                    <a:pt x="434942" y="-23819"/>
                    <a:pt x="642344" y="-24929"/>
                    <a:pt x="810932" y="71700"/>
                  </a:cubicBezTo>
                  <a:cubicBezTo>
                    <a:pt x="979412" y="168267"/>
                    <a:pt x="1083342" y="347672"/>
                    <a:pt x="1083342" y="541937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2" name="弧形 82"/>
            <p:cNvSpPr>
              <a:spLocks noChangeArrowheads="1"/>
            </p:cNvSpPr>
            <p:nvPr/>
          </p:nvSpPr>
          <p:spPr bwMode="auto">
            <a:xfrm rot="-5400000">
              <a:off x="4171955" y="3346629"/>
              <a:ext cx="898538" cy="823670"/>
            </a:xfrm>
            <a:custGeom>
              <a:avLst/>
              <a:gdLst>
                <a:gd name="T0" fmla="*/ 455476 w 898538"/>
                <a:gd name="T1" fmla="*/ 39 h 823670"/>
                <a:gd name="T2" fmla="*/ 898538 w 898538"/>
                <a:gd name="T3" fmla="*/ 411835 h 823670"/>
                <a:gd name="T4" fmla="*/ 449269 w 898538"/>
                <a:gd name="T5" fmla="*/ 411835 h 823670"/>
                <a:gd name="T6" fmla="*/ 455476 w 898538"/>
                <a:gd name="T7" fmla="*/ 39 h 823670"/>
                <a:gd name="T8" fmla="*/ 455476 w 898538"/>
                <a:gd name="T9" fmla="*/ 39 h 823670"/>
                <a:gd name="T10" fmla="*/ 898538 w 898538"/>
                <a:gd name="T11" fmla="*/ 411835 h 823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8538" h="823670" stroke="0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  <a:lnTo>
                    <a:pt x="449269" y="411835"/>
                  </a:lnTo>
                  <a:lnTo>
                    <a:pt x="455476" y="39"/>
                  </a:lnTo>
                  <a:close/>
                </a:path>
                <a:path w="898538" h="823670" fill="none">
                  <a:moveTo>
                    <a:pt x="455476" y="39"/>
                  </a:moveTo>
                  <a:cubicBezTo>
                    <a:pt x="701156" y="3151"/>
                    <a:pt x="898538" y="186603"/>
                    <a:pt x="898538" y="411835"/>
                  </a:cubicBezTo>
                </a:path>
              </a:pathLst>
            </a:custGeom>
            <a:noFill/>
            <a:ln w="57150">
              <a:solidFill>
                <a:srgbClr val="D5F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173" name="组合 3"/>
            <p:cNvGrpSpPr>
              <a:grpSpLocks/>
            </p:cNvGrpSpPr>
            <p:nvPr/>
          </p:nvGrpSpPr>
          <p:grpSpPr bwMode="auto">
            <a:xfrm>
              <a:off x="1809684" y="1771915"/>
              <a:ext cx="5633372" cy="3890359"/>
              <a:chOff x="1809685" y="1771917"/>
              <a:chExt cx="5633374" cy="3890364"/>
            </a:xfrm>
          </p:grpSpPr>
          <p:graphicFrame>
            <p:nvGraphicFramePr>
              <p:cNvPr id="7174" name="图表 2"/>
              <p:cNvGraphicFramePr>
                <a:graphicFrameLocks/>
              </p:cNvGraphicFramePr>
              <p:nvPr/>
            </p:nvGraphicFramePr>
            <p:xfrm>
              <a:off x="1809685" y="1771917"/>
              <a:ext cx="5633374" cy="38903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21" r:id="rId4" imgW="5394240" imgH="3720960" progId="Excel.Sheet.8">
                      <p:embed/>
                    </p:oleObj>
                  </mc:Choice>
                  <mc:Fallback>
                    <p:oleObj r:id="rId4" imgW="5394240" imgH="3720960" progId="Excel.Sheet.8">
                      <p:embed/>
                      <p:pic>
                        <p:nvPicPr>
                          <p:cNvPr id="0" name="图表 2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09685" y="1771917"/>
                            <a:ext cx="5633374" cy="38903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TextBox 88"/>
              <p:cNvSpPr txBox="1"/>
              <p:nvPr/>
            </p:nvSpPr>
            <p:spPr>
              <a:xfrm rot="18892830">
                <a:off x="3398053" y="2555554"/>
                <a:ext cx="1040850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zh-CN" sz="2000" b="1" spc="3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了解</a:t>
                </a:r>
              </a:p>
            </p:txBody>
          </p:sp>
          <p:sp>
            <p:nvSpPr>
              <p:cNvPr id="11" name="TextBox 43"/>
              <p:cNvSpPr txBox="1"/>
              <p:nvPr/>
            </p:nvSpPr>
            <p:spPr>
              <a:xfrm rot="3026289">
                <a:off x="3312874" y="4518938"/>
                <a:ext cx="1042505" cy="41679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r>
                  <a:rPr lang="zh-CN" altLang="en-US" sz="2000" b="1" spc="3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熟悉</a:t>
                </a:r>
              </a:p>
            </p:txBody>
          </p:sp>
        </p:grpSp>
        <p:sp>
          <p:nvSpPr>
            <p:cNvPr id="7" name="TextBox 84"/>
            <p:cNvSpPr txBox="1"/>
            <p:nvPr/>
          </p:nvSpPr>
          <p:spPr>
            <a:xfrm rot="3181581" flipH="1">
              <a:off x="5144630" y="2810380"/>
              <a:ext cx="1040849" cy="4002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掌握</a:t>
              </a:r>
            </a:p>
          </p:txBody>
        </p:sp>
        <p:sp>
          <p:nvSpPr>
            <p:cNvPr id="8" name="TextBox 86"/>
            <p:cNvSpPr txBox="1"/>
            <p:nvPr/>
          </p:nvSpPr>
          <p:spPr>
            <a:xfrm rot="8102442" flipH="1" flipV="1">
              <a:off x="5094439" y="4225936"/>
              <a:ext cx="1040337" cy="4004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2000" b="1" spc="3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掌握</a:t>
              </a:r>
            </a:p>
          </p:txBody>
        </p:sp>
      </p:grpSp>
      <p:sp>
        <p:nvSpPr>
          <p:cNvPr id="12" name="标题 1"/>
          <p:cNvSpPr>
            <a:spLocks noChangeArrowheads="1"/>
          </p:cNvSpPr>
          <p:nvPr/>
        </p:nvSpPr>
        <p:spPr bwMode="auto">
          <a:xfrm>
            <a:off x="2330725" y="265724"/>
            <a:ext cx="5148262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Wingdings" panose="05000000000000000000" charset="0"/>
              </a:rPr>
              <a:t></a:t>
            </a: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 学习目标</a:t>
            </a:r>
          </a:p>
        </p:txBody>
      </p:sp>
      <p:grpSp>
        <p:nvGrpSpPr>
          <p:cNvPr id="13" name="组合 9"/>
          <p:cNvGrpSpPr>
            <a:grpSpLocks/>
          </p:cNvGrpSpPr>
          <p:nvPr/>
        </p:nvGrpSpPr>
        <p:grpSpPr bwMode="auto">
          <a:xfrm>
            <a:off x="1882775" y="1246971"/>
            <a:ext cx="3119438" cy="1356530"/>
            <a:chOff x="153988" y="1400009"/>
            <a:chExt cx="3118034" cy="1355761"/>
          </a:xfrm>
        </p:grpSpPr>
        <p:sp>
          <p:nvSpPr>
            <p:cNvPr id="7181" name="矩形 5"/>
            <p:cNvSpPr>
              <a:spLocks noChangeArrowheads="1"/>
            </p:cNvSpPr>
            <p:nvPr/>
          </p:nvSpPr>
          <p:spPr bwMode="auto">
            <a:xfrm>
              <a:off x="751249" y="1400009"/>
              <a:ext cx="2520773" cy="960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indent="-457200">
                <a:lnSpc>
                  <a:spcPts val="3600"/>
                </a:lnSpc>
              </a:pP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</a:rPr>
                <a:t>熟悉 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分</a:t>
              </a:r>
              <a:r>
                <a:rPr lang="zh-CN" altLang="en-US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组与聚合的原理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7182" name="组合 16"/>
            <p:cNvGrpSpPr>
              <a:grpSpLocks/>
            </p:cNvGrpSpPr>
            <p:nvPr/>
          </p:nvGrpSpPr>
          <p:grpSpPr bwMode="auto">
            <a:xfrm>
              <a:off x="466536" y="2103548"/>
              <a:ext cx="2179369" cy="652222"/>
              <a:chOff x="860198" y="2352244"/>
              <a:chExt cx="2178276" cy="652213"/>
            </a:xfrm>
          </p:grpSpPr>
          <p:cxnSp>
            <p:nvCxnSpPr>
              <p:cNvPr id="7183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311" y="2351794"/>
                <a:ext cx="372783" cy="652663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84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3576" y="3004457"/>
                <a:ext cx="181474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85" name="组合 15"/>
            <p:cNvGrpSpPr>
              <a:grpSpLocks/>
            </p:cNvGrpSpPr>
            <p:nvPr/>
          </p:nvGrpSpPr>
          <p:grpSpPr bwMode="auto">
            <a:xfrm>
              <a:off x="153988" y="1614313"/>
              <a:ext cx="474819" cy="522307"/>
              <a:chOff x="1232465" y="3529898"/>
              <a:chExt cx="474581" cy="522300"/>
            </a:xfrm>
          </p:grpSpPr>
          <p:sp>
            <p:nvSpPr>
              <p:cNvPr id="7186" name="椭圆 16"/>
              <p:cNvSpPr>
                <a:spLocks noChangeArrowheads="1"/>
              </p:cNvSpPr>
              <p:nvPr/>
            </p:nvSpPr>
            <p:spPr bwMode="auto">
              <a:xfrm>
                <a:off x="1232465" y="3558160"/>
                <a:ext cx="474308" cy="474808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87" name="TextBox 52"/>
              <p:cNvSpPr txBox="1">
                <a:spLocks noChangeArrowheads="1"/>
              </p:cNvSpPr>
              <p:nvPr/>
            </p:nvSpPr>
            <p:spPr bwMode="auto">
              <a:xfrm>
                <a:off x="1287986" y="3529576"/>
                <a:ext cx="334712" cy="52244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1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1" name="组合 63"/>
          <p:cNvGrpSpPr>
            <a:grpSpLocks/>
          </p:cNvGrpSpPr>
          <p:nvPr/>
        </p:nvGrpSpPr>
        <p:grpSpPr bwMode="auto">
          <a:xfrm>
            <a:off x="6711950" y="1295562"/>
            <a:ext cx="3281363" cy="1315875"/>
            <a:chOff x="5414469" y="1897138"/>
            <a:chExt cx="3281856" cy="1312787"/>
          </a:xfrm>
        </p:grpSpPr>
        <p:grpSp>
          <p:nvGrpSpPr>
            <p:cNvPr id="7189" name="组合 32"/>
            <p:cNvGrpSpPr>
              <a:grpSpLocks/>
            </p:cNvGrpSpPr>
            <p:nvPr/>
          </p:nvGrpSpPr>
          <p:grpSpPr bwMode="auto">
            <a:xfrm flipH="1">
              <a:off x="6253163" y="2557463"/>
              <a:ext cx="2178050" cy="652462"/>
              <a:chOff x="860198" y="2352244"/>
              <a:chExt cx="2178276" cy="652213"/>
            </a:xfrm>
          </p:grpSpPr>
          <p:cxnSp>
            <p:nvCxnSpPr>
              <p:cNvPr id="7190" name="直接连接符 33"/>
              <p:cNvCxnSpPr>
                <a:cxnSpLocks noChangeShapeType="1"/>
              </p:cNvCxnSpPr>
              <p:nvPr/>
            </p:nvCxnSpPr>
            <p:spPr bwMode="auto">
              <a:xfrm>
                <a:off x="860264" y="2352817"/>
                <a:ext cx="371605" cy="65164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91" name="直接连接符 34"/>
              <p:cNvCxnSpPr>
                <a:cxnSpLocks noChangeShapeType="1"/>
              </p:cNvCxnSpPr>
              <p:nvPr/>
            </p:nvCxnSpPr>
            <p:spPr bwMode="auto">
              <a:xfrm>
                <a:off x="1222341" y="3004457"/>
                <a:ext cx="1816736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192" name="组合 35"/>
            <p:cNvGrpSpPr>
              <a:grpSpLocks/>
            </p:cNvGrpSpPr>
            <p:nvPr/>
          </p:nvGrpSpPr>
          <p:grpSpPr bwMode="auto">
            <a:xfrm>
              <a:off x="8223250" y="2109791"/>
              <a:ext cx="473075" cy="522287"/>
              <a:chOff x="1232465" y="3530023"/>
              <a:chExt cx="474415" cy="522742"/>
            </a:xfrm>
          </p:grpSpPr>
          <p:sp>
            <p:nvSpPr>
              <p:cNvPr id="7193" name="椭圆 24"/>
              <p:cNvSpPr>
                <a:spLocks noChangeArrowheads="1"/>
              </p:cNvSpPr>
              <p:nvPr/>
            </p:nvSpPr>
            <p:spPr bwMode="auto">
              <a:xfrm>
                <a:off x="1232348" y="3558995"/>
                <a:ext cx="474532" cy="475089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194" name="TextBox 68"/>
              <p:cNvSpPr txBox="1">
                <a:spLocks noChangeArrowheads="1"/>
              </p:cNvSpPr>
              <p:nvPr/>
            </p:nvSpPr>
            <p:spPr bwMode="auto">
              <a:xfrm>
                <a:off x="1300820" y="3530490"/>
                <a:ext cx="335995" cy="52259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2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195" name="矩形 46"/>
            <p:cNvSpPr>
              <a:spLocks noChangeArrowheads="1"/>
            </p:cNvSpPr>
            <p:nvPr/>
          </p:nvSpPr>
          <p:spPr bwMode="auto">
            <a:xfrm>
              <a:off x="5414469" y="1897138"/>
              <a:ext cx="2774364" cy="959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</a:rPr>
                <a:t>掌</a:t>
              </a: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</a:rPr>
                <a:t>握 </a:t>
              </a:r>
              <a:r>
                <a:rPr lang="zh-CN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通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过</a:t>
              </a:r>
              <a:r>
                <a:rPr lang="en-US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groupby()</a:t>
              </a:r>
              <a:r>
                <a:rPr lang="zh-CN" altLang="zh-CN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方法将数</a:t>
              </a:r>
              <a:r>
                <a:rPr lang="zh-CN" altLang="zh-CN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据分组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9" name="组合 71"/>
          <p:cNvGrpSpPr>
            <a:grpSpLocks/>
          </p:cNvGrpSpPr>
          <p:nvPr/>
        </p:nvGrpSpPr>
        <p:grpSpPr bwMode="auto">
          <a:xfrm>
            <a:off x="6711950" y="4905374"/>
            <a:ext cx="3651250" cy="1102667"/>
            <a:chOff x="5045973" y="4225925"/>
            <a:chExt cx="3650352" cy="1104900"/>
          </a:xfrm>
        </p:grpSpPr>
        <p:sp>
          <p:nvSpPr>
            <p:cNvPr id="7197" name="矩形 51"/>
            <p:cNvSpPr>
              <a:spLocks noChangeArrowheads="1"/>
            </p:cNvSpPr>
            <p:nvPr/>
          </p:nvSpPr>
          <p:spPr bwMode="auto">
            <a:xfrm>
              <a:off x="5045973" y="4819593"/>
              <a:ext cx="3052699" cy="500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marL="457200" indent="-457200" algn="r"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掌握 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数</a:t>
              </a:r>
              <a:r>
                <a:rPr lang="zh-CN" altLang="en-US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</a:rPr>
                <a:t>据聚合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  <a:sym typeface="等线" charset="-122"/>
              </a:endParaRPr>
            </a:p>
          </p:txBody>
        </p:sp>
        <p:grpSp>
          <p:nvGrpSpPr>
            <p:cNvPr id="7198" name="组合 38"/>
            <p:cNvGrpSpPr>
              <a:grpSpLocks/>
            </p:cNvGrpSpPr>
            <p:nvPr/>
          </p:nvGrpSpPr>
          <p:grpSpPr bwMode="auto">
            <a:xfrm rot="10800000">
              <a:off x="5685823" y="4225925"/>
              <a:ext cx="2745390" cy="652463"/>
              <a:chOff x="860198" y="2352244"/>
              <a:chExt cx="2745675" cy="652213"/>
            </a:xfrm>
          </p:grpSpPr>
          <p:cxnSp>
            <p:nvCxnSpPr>
              <p:cNvPr id="7199" name="直接连接符 39"/>
              <p:cNvCxnSpPr>
                <a:cxnSpLocks noChangeShapeType="1"/>
              </p:cNvCxnSpPr>
              <p:nvPr/>
            </p:nvCxnSpPr>
            <p:spPr bwMode="auto">
              <a:xfrm>
                <a:off x="882356" y="2364019"/>
                <a:ext cx="373012" cy="65156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0" name="直接连接符 40"/>
              <p:cNvCxnSpPr>
                <a:cxnSpLocks noChangeShapeType="1"/>
              </p:cNvCxnSpPr>
              <p:nvPr/>
            </p:nvCxnSpPr>
            <p:spPr bwMode="auto">
              <a:xfrm rot="10800000" flipH="1">
                <a:off x="1245844" y="3015581"/>
                <a:ext cx="2382512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1" name="组合 41"/>
            <p:cNvGrpSpPr>
              <a:grpSpLocks/>
            </p:cNvGrpSpPr>
            <p:nvPr/>
          </p:nvGrpSpPr>
          <p:grpSpPr bwMode="auto">
            <a:xfrm flipH="1">
              <a:off x="8223250" y="4806950"/>
              <a:ext cx="473075" cy="523875"/>
              <a:chOff x="1232465" y="3533629"/>
              <a:chExt cx="474415" cy="523220"/>
            </a:xfrm>
          </p:grpSpPr>
          <p:sp>
            <p:nvSpPr>
              <p:cNvPr id="7202" name="椭圆 32"/>
              <p:cNvSpPr>
                <a:spLocks noChangeArrowheads="1"/>
              </p:cNvSpPr>
              <p:nvPr/>
            </p:nvSpPr>
            <p:spPr bwMode="auto">
              <a:xfrm>
                <a:off x="1232465" y="3558282"/>
                <a:ext cx="474301" cy="474750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03" name="TextBox 76"/>
              <p:cNvSpPr txBox="1">
                <a:spLocks noChangeArrowheads="1"/>
              </p:cNvSpPr>
              <p:nvPr/>
            </p:nvSpPr>
            <p:spPr bwMode="auto">
              <a:xfrm>
                <a:off x="1305679" y="3532877"/>
                <a:ext cx="335830" cy="523972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3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37" name="组合 10"/>
          <p:cNvGrpSpPr>
            <a:grpSpLocks/>
          </p:cNvGrpSpPr>
          <p:nvPr/>
        </p:nvGrpSpPr>
        <p:grpSpPr bwMode="auto">
          <a:xfrm>
            <a:off x="1630363" y="4857749"/>
            <a:ext cx="3371850" cy="1312264"/>
            <a:chOff x="218911" y="4857376"/>
            <a:chExt cx="3372941" cy="1311805"/>
          </a:xfrm>
        </p:grpSpPr>
        <p:grpSp>
          <p:nvGrpSpPr>
            <p:cNvPr id="7205" name="组合 16"/>
            <p:cNvGrpSpPr>
              <a:grpSpLocks/>
            </p:cNvGrpSpPr>
            <p:nvPr/>
          </p:nvGrpSpPr>
          <p:grpSpPr bwMode="auto">
            <a:xfrm flipV="1">
              <a:off x="445925" y="4857376"/>
              <a:ext cx="2538576" cy="868892"/>
              <a:chOff x="860198" y="2352244"/>
              <a:chExt cx="2178276" cy="652213"/>
            </a:xfrm>
          </p:grpSpPr>
          <p:cxnSp>
            <p:nvCxnSpPr>
              <p:cNvPr id="7206" name="直接连接符 7"/>
              <p:cNvCxnSpPr>
                <a:cxnSpLocks noChangeShapeType="1"/>
              </p:cNvCxnSpPr>
              <p:nvPr/>
            </p:nvCxnSpPr>
            <p:spPr bwMode="auto">
              <a:xfrm>
                <a:off x="860243" y="2351976"/>
                <a:ext cx="371966" cy="652481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07" name="直接连接符 10"/>
              <p:cNvCxnSpPr>
                <a:cxnSpLocks noChangeShapeType="1"/>
              </p:cNvCxnSpPr>
              <p:nvPr/>
            </p:nvCxnSpPr>
            <p:spPr bwMode="auto">
              <a:xfrm>
                <a:off x="1222671" y="3004457"/>
                <a:ext cx="1816230" cy="0"/>
              </a:xfrm>
              <a:prstGeom prst="line">
                <a:avLst/>
              </a:prstGeom>
              <a:noFill/>
              <a:ln w="28575">
                <a:solidFill>
                  <a:srgbClr val="1369B2"/>
                </a:solidFill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7208" name="组合 41"/>
            <p:cNvGrpSpPr>
              <a:grpSpLocks/>
            </p:cNvGrpSpPr>
            <p:nvPr/>
          </p:nvGrpSpPr>
          <p:grpSpPr bwMode="auto">
            <a:xfrm flipH="1">
              <a:off x="218911" y="5645306"/>
              <a:ext cx="473075" cy="523875"/>
              <a:chOff x="4095245" y="3533376"/>
              <a:chExt cx="474273" cy="523117"/>
            </a:xfrm>
          </p:grpSpPr>
          <p:sp>
            <p:nvSpPr>
              <p:cNvPr id="7209" name="椭圆 40"/>
              <p:cNvSpPr>
                <a:spLocks noChangeArrowheads="1"/>
              </p:cNvSpPr>
              <p:nvPr/>
            </p:nvSpPr>
            <p:spPr bwMode="auto">
              <a:xfrm>
                <a:off x="4095132" y="3559141"/>
                <a:ext cx="474386" cy="473593"/>
              </a:xfrm>
              <a:prstGeom prst="ellipse">
                <a:avLst/>
              </a:prstGeom>
              <a:solidFill>
                <a:srgbClr val="1369B2"/>
              </a:solidFill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latin typeface="Arial" pitchFamily="34" charset="0"/>
                </a:endParaRPr>
              </a:p>
            </p:txBody>
          </p:sp>
          <p:sp>
            <p:nvSpPr>
              <p:cNvPr id="7210" name="TextBox 50"/>
              <p:cNvSpPr txBox="1">
                <a:spLocks noChangeArrowheads="1"/>
              </p:cNvSpPr>
              <p:nvPr/>
            </p:nvSpPr>
            <p:spPr bwMode="auto">
              <a:xfrm>
                <a:off x="4184278" y="3533798"/>
                <a:ext cx="335891" cy="522695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12700" dir="2700000" algn="tl" rotWithShape="0">
                  <a:srgbClr val="808080">
                    <a:alpha val="39998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1pPr>
                <a:lvl2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>
                    <a:solidFill>
                      <a:schemeClr val="tx1"/>
                    </a:solidFill>
                    <a:latin typeface="等线" charset="-122"/>
                    <a:ea typeface="宋体" pitchFamily="2" charset="-122"/>
                  </a:defRPr>
                </a:lvl9pPr>
              </a:lstStyle>
              <a:p>
                <a:pPr eaLnBrk="0" hangingPunct="0"/>
                <a:r>
                  <a:rPr lang="en-US" altLang="zh-CN" sz="2800" b="1">
                    <a:solidFill>
                      <a:schemeClr val="bg1"/>
                    </a:solidFill>
                    <a:latin typeface="Times New Roman" pitchFamily="18" charset="0"/>
                  </a:rPr>
                  <a:t>4</a:t>
                </a:r>
                <a:endParaRPr lang="zh-CN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211" name="矩形 7"/>
            <p:cNvSpPr>
              <a:spLocks noChangeArrowheads="1"/>
            </p:cNvSpPr>
            <p:nvPr/>
          </p:nvSpPr>
          <p:spPr bwMode="auto">
            <a:xfrm>
              <a:off x="958487" y="5509258"/>
              <a:ext cx="2633365" cy="553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zh-CN" altLang="en-US" sz="2000" b="1" dirty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掌</a:t>
              </a:r>
              <a:r>
                <a:rPr lang="zh-CN" altLang="en-US" sz="2000" b="1" dirty="0" smtClean="0">
                  <a:latin typeface="微软雅黑" pitchFamily="34" charset="-122"/>
                  <a:ea typeface="微软雅黑" pitchFamily="34" charset="-122"/>
                  <a:sym typeface="宋体" pitchFamily="2" charset="-122"/>
                </a:rPr>
                <a:t>握 </a:t>
              </a:r>
              <a:r>
                <a:rPr lang="zh-CN" altLang="en-US" sz="2000" b="1" dirty="0" smtClean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  <a:sym typeface="等线" charset="-122"/>
                </a:rPr>
                <a:t>分</a:t>
              </a:r>
              <a:r>
                <a:rPr lang="zh-CN" altLang="en-US" sz="2000" b="1" dirty="0">
                  <a:solidFill>
                    <a:srgbClr val="1369B2"/>
                  </a:solidFill>
                  <a:latin typeface="微软雅黑" pitchFamily="34" charset="-122"/>
                  <a:ea typeface="微软雅黑" pitchFamily="34" charset="-122"/>
                  <a:sym typeface="等线" charset="-122"/>
                </a:rPr>
                <a:t>组级运算</a:t>
              </a:r>
              <a:endParaRPr lang="zh-CN" altLang="en-US" sz="2000" b="1" dirty="0">
                <a:solidFill>
                  <a:srgbClr val="1369B2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使用内置统计方法聚合数据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34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前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面介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绍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过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统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计方法，比如用于获取最大值和最小值的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max()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mix()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，这些方法常用于简单地聚合分组中的数据。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文本框 4"/>
          <p:cNvSpPr txBox="1">
            <a:spLocks noChangeArrowheads="1"/>
          </p:cNvSpPr>
          <p:nvPr/>
        </p:nvSpPr>
        <p:spPr bwMode="auto">
          <a:xfrm>
            <a:off x="2617690" y="4191730"/>
            <a:ext cx="67707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key1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进行分组，求每个分组的平均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值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df.groupby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('key1').mean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()</a:t>
            </a: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261532" y="3962149"/>
            <a:ext cx="7758953" cy="142445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34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24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内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置方法无法满足聚合要求时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则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可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以自定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义函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数，将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它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作为参数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传给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agg()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方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法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，实现</a:t>
            </a:r>
            <a:r>
              <a:rPr lang="en-US" altLang="zh-CN" sz="4000" dirty="0" smtClean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en-US" sz="4000" dirty="0" smtClean="0">
                <a:latin typeface="微软雅黑" pitchFamily="34" charset="-122"/>
                <a:ea typeface="微软雅黑" pitchFamily="34" charset="-122"/>
              </a:rPr>
              <a:t>对象的聚合运算</a:t>
            </a:r>
            <a:r>
              <a:rPr lang="zh-CN" altLang="zh-CN" sz="40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99"/>
          <p:cNvSpPr txBox="1">
            <a:spLocks noChangeArrowheads="1"/>
          </p:cNvSpPr>
          <p:nvPr/>
        </p:nvSpPr>
        <p:spPr bwMode="auto">
          <a:xfrm>
            <a:off x="739216" y="4734456"/>
            <a:ext cx="10991849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func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：表示用于汇总数据的函数，可以为单个函数或函数列表。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axis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：表示函数作用于轴的方向，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0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或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index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表示将函数应用到每一列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；</a:t>
            </a: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或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columns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表示将函数应用到每一行，该参数的默认值为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0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312926" y="3932551"/>
            <a:ext cx="584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agg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func,axis = 0,* args,** kwargs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）</a:t>
            </a:r>
          </a:p>
        </p:txBody>
      </p:sp>
      <p:sp>
        <p:nvSpPr>
          <p:cNvPr id="8" name="矩形 7"/>
          <p:cNvSpPr/>
          <p:nvPr/>
        </p:nvSpPr>
        <p:spPr>
          <a:xfrm>
            <a:off x="2494663" y="3689476"/>
            <a:ext cx="7173772" cy="10093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6867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9493998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对每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一列数据应用同一个函数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84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通过</a:t>
            </a:r>
            <a:r>
              <a:rPr lang="en-US" altLang="zh-CN" sz="3600" dirty="0" smtClean="0">
                <a:latin typeface="楷体" pitchFamily="49" charset="-122"/>
                <a:ea typeface="楷体" pitchFamily="49" charset="-122"/>
              </a:rPr>
              <a:t>agg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()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方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法</a:t>
            </a:r>
            <a:r>
              <a:rPr lang="zh-CN" altLang="en-US" sz="3600" dirty="0" smtClean="0">
                <a:latin typeface="楷体" pitchFamily="49" charset="-122"/>
                <a:ea typeface="楷体" pitchFamily="49" charset="-122"/>
              </a:rPr>
              <a:t>进行聚合，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最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简单的方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式就是给该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方法的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func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参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数传入一个函数，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这个函数既可以是内置的，也可以自定义的。</a:t>
            </a: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3897916" y="4533079"/>
            <a:ext cx="521092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def range_data_group(arr):</a:t>
            </a:r>
            <a:endParaRPr lang="zh-CN" altLang="zh-CN" sz="2600" dirty="0">
              <a:latin typeface="Times New Roman" pitchFamily="18" charset="0"/>
              <a:cs typeface="Times New Roman" pitchFamily="18" charset="0"/>
            </a:endParaRPr>
          </a:p>
          <a:p>
            <a:pPr indent="0"/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      return 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arr.max()-arr.min</a:t>
            </a:r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sz="2600" dirty="0">
                <a:latin typeface="Times New Roman" pitchFamily="18" charset="0"/>
                <a:cs typeface="Times New Roman" pitchFamily="18" charset="0"/>
              </a:rPr>
              <a:t>使用自定义函数聚合分组数</a:t>
            </a:r>
            <a:r>
              <a:rPr lang="zh-CN" altLang="zh-CN" sz="2600" dirty="0" smtClean="0">
                <a:latin typeface="Times New Roman" pitchFamily="18" charset="0"/>
                <a:cs typeface="Times New Roman" pitchFamily="18" charset="0"/>
              </a:rPr>
              <a:t>据</a:t>
            </a: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data_group.agg(range_data_group)  </a:t>
            </a:r>
            <a:endParaRPr lang="en-US" altLang="zh-CN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39908" y="4411919"/>
            <a:ext cx="6723530" cy="193509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5790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9493998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某列数据应用不同的函数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可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以将两个函数的名称放在列表中，之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后在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调用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agg()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方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法</a:t>
            </a:r>
            <a:r>
              <a:rPr lang="zh-CN" altLang="en-US" sz="3600" dirty="0">
                <a:latin typeface="楷体" pitchFamily="49" charset="-122"/>
                <a:ea typeface="楷体" pitchFamily="49" charset="-122"/>
              </a:rPr>
              <a:t>进行</a:t>
            </a:r>
            <a:r>
              <a:rPr lang="zh-CN" altLang="zh-CN" sz="3600" dirty="0" smtClean="0">
                <a:latin typeface="楷体" pitchFamily="49" charset="-122"/>
                <a:ea typeface="楷体" pitchFamily="49" charset="-122"/>
              </a:rPr>
              <a:t>聚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合时作为参数传入即可，</a:t>
            </a: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3259275" y="4275910"/>
            <a:ext cx="581086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zh-CN" altLang="zh-CN" sz="2600" dirty="0">
                <a:latin typeface="Times New Roman" pitchFamily="18" charset="0"/>
                <a:cs typeface="Times New Roman" pitchFamily="18" charset="0"/>
              </a:rPr>
              <a:t>对一列数据用两种函数聚合</a:t>
            </a:r>
          </a:p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data_group.agg([range_data_group, sum])</a:t>
            </a:r>
          </a:p>
        </p:txBody>
      </p:sp>
      <p:sp>
        <p:nvSpPr>
          <p:cNvPr id="16" name="矩形 15"/>
          <p:cNvSpPr/>
          <p:nvPr/>
        </p:nvSpPr>
        <p:spPr>
          <a:xfrm>
            <a:off x="2673467" y="3872752"/>
            <a:ext cx="6853003" cy="161364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7246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虽然每一列可以应用不同的函数，但是结果并不能很直观地辨别出每个函数代表的含义。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364" y="3190620"/>
            <a:ext cx="8259208" cy="300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985247" y="4222376"/>
            <a:ext cx="6710082" cy="3361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646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为了能更好地反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映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出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每列数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据的信息，可以使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用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“(name,function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”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元组将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function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（函数名）替换为</a:t>
            </a:r>
            <a:r>
              <a:rPr lang="en-US" altLang="zh-CN" sz="4400" dirty="0" smtClean="0">
                <a:latin typeface="微软雅黑" pitchFamily="34" charset="-122"/>
                <a:ea typeface="微软雅黑" pitchFamily="34" charset="-122"/>
              </a:rPr>
              <a:t>name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（自定义名称）。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4"/>
          <p:cNvSpPr txBox="1">
            <a:spLocks noChangeArrowheads="1"/>
          </p:cNvSpPr>
          <p:nvPr/>
        </p:nvSpPr>
        <p:spPr bwMode="auto">
          <a:xfrm>
            <a:off x="946382" y="4421557"/>
            <a:ext cx="476861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indent="0"/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data_group.agg([("</a:t>
            </a:r>
            <a:r>
              <a:rPr lang="zh-CN" altLang="zh-CN" sz="2600" dirty="0">
                <a:latin typeface="Times New Roman" pitchFamily="18" charset="0"/>
                <a:cs typeface="Times New Roman" pitchFamily="18" charset="0"/>
              </a:rPr>
              <a:t>极差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", range_data_group), ("</a:t>
            </a:r>
            <a:r>
              <a:rPr lang="zh-CN" altLang="zh-CN" sz="2600" dirty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", sum)])</a:t>
            </a:r>
          </a:p>
        </p:txBody>
      </p:sp>
      <p:sp>
        <p:nvSpPr>
          <p:cNvPr id="8" name="矩形 7"/>
          <p:cNvSpPr/>
          <p:nvPr/>
        </p:nvSpPr>
        <p:spPr>
          <a:xfrm>
            <a:off x="683303" y="4061010"/>
            <a:ext cx="5031698" cy="161364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242" y="4061010"/>
            <a:ext cx="5217458" cy="1773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右箭头 1"/>
          <p:cNvSpPr/>
          <p:nvPr/>
        </p:nvSpPr>
        <p:spPr>
          <a:xfrm>
            <a:off x="5791388" y="4666129"/>
            <a:ext cx="512274" cy="470647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1353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177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577849" y="1320800"/>
            <a:ext cx="9493998" cy="8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71500" indent="-571500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对不同列数据应用不同函数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1101726" y="2401888"/>
            <a:ext cx="9996487" cy="184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如果希望对不同的列使用不同的函数，则可以在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agg()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方法中传入一个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{"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列名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":"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函数名</a:t>
            </a:r>
            <a:r>
              <a:rPr lang="en-US" altLang="zh-CN" sz="3600" dirty="0">
                <a:latin typeface="楷体" pitchFamily="49" charset="-122"/>
                <a:ea typeface="楷体" pitchFamily="49" charset="-122"/>
              </a:rPr>
              <a:t>"}</a:t>
            </a:r>
            <a:r>
              <a:rPr lang="zh-CN" altLang="zh-CN" sz="3600" dirty="0">
                <a:latin typeface="楷体" pitchFamily="49" charset="-122"/>
                <a:ea typeface="楷体" pitchFamily="49" charset="-122"/>
              </a:rPr>
              <a:t>格式的字典。</a:t>
            </a:r>
          </a:p>
        </p:txBody>
      </p:sp>
      <p:sp>
        <p:nvSpPr>
          <p:cNvPr id="15" name="文本框 4"/>
          <p:cNvSpPr txBox="1">
            <a:spLocks noChangeArrowheads="1"/>
          </p:cNvSpPr>
          <p:nvPr/>
        </p:nvSpPr>
        <p:spPr bwMode="auto">
          <a:xfrm>
            <a:off x="3293326" y="4722185"/>
            <a:ext cx="561328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667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indent="0"/>
            <a:r>
              <a:rPr lang="en-US" altLang="zh-CN" sz="2600" dirty="0" smtClean="0">
                <a:latin typeface="Times New Roman" pitchFamily="18" charset="0"/>
                <a:cs typeface="Times New Roman" pitchFamily="18" charset="0"/>
              </a:rPr>
              <a:t>data_group.agg</a:t>
            </a:r>
            <a:r>
              <a:rPr lang="en-US" altLang="zh-CN" sz="2600" dirty="0">
                <a:latin typeface="Times New Roman" pitchFamily="18" charset="0"/>
                <a:cs typeface="Times New Roman" pitchFamily="18" charset="0"/>
              </a:rPr>
              <a:t>({'a': 'sum', 'b': 'mean', 'c': range_data_group})</a:t>
            </a:r>
          </a:p>
        </p:txBody>
      </p:sp>
      <p:sp>
        <p:nvSpPr>
          <p:cNvPr id="16" name="矩形 15"/>
          <p:cNvSpPr/>
          <p:nvPr/>
        </p:nvSpPr>
        <p:spPr>
          <a:xfrm>
            <a:off x="2673467" y="4361638"/>
            <a:ext cx="6853003" cy="161364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250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94663" y="262937"/>
            <a:ext cx="6690611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面向列的聚合方法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54225" y="2761317"/>
            <a:ext cx="9401175" cy="2028171"/>
          </a:xfrm>
          <a:prstGeom prst="rect">
            <a:avLst/>
          </a:prstGeom>
          <a:noFill/>
          <a:ln w="19050">
            <a:solidFill>
              <a:srgbClr val="1353A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pic>
        <p:nvPicPr>
          <p:cNvPr id="9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2361267"/>
            <a:ext cx="2595563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2673350" y="3150254"/>
            <a:ext cx="8486775" cy="11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dirty="0">
                <a:latin typeface="黑体" pitchFamily="49" charset="-122"/>
                <a:ea typeface="黑体" pitchFamily="49" charset="-122"/>
              </a:rPr>
              <a:t>agg()</a:t>
            </a:r>
            <a:r>
              <a:rPr lang="zh-CN" altLang="zh-CN" sz="3200" dirty="0">
                <a:latin typeface="黑体" pitchFamily="49" charset="-122"/>
                <a:ea typeface="黑体" pitchFamily="49" charset="-122"/>
              </a:rPr>
              <a:t>方法执行聚合操作时，会将一组标量值参与某些运算后转换为一个标量值。</a:t>
            </a:r>
            <a:endParaRPr lang="zh-CN" altLang="en-US" sz="3200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5767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49" y="3813969"/>
            <a:ext cx="4251325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181600" y="1658601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组与聚合的原理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61273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过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groupby()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方法将数据拆分成组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5622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据聚合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376"/>
            <a:ext cx="5502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组级运算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65457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数据转换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04" y="3417756"/>
            <a:ext cx="2884578" cy="30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17"/>
          <p:cNvSpPr>
            <a:spLocks noChangeArrowheads="1"/>
          </p:cNvSpPr>
          <p:nvPr/>
        </p:nvSpPr>
        <p:spPr bwMode="auto">
          <a:xfrm>
            <a:off x="3963103" y="2298821"/>
            <a:ext cx="75977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思</a:t>
            </a:r>
            <a:r>
              <a:rPr lang="zh-CN" altLang="en-US" sz="44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考</a:t>
            </a:r>
            <a:r>
              <a:rPr lang="zh-CN" altLang="en-US" sz="4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如果希望聚合后的数据与原数据</a:t>
            </a:r>
            <a:r>
              <a:rPr lang="zh-CN" altLang="en-US" sz="44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保</a:t>
            </a:r>
            <a:r>
              <a:rPr lang="zh-CN" altLang="en-US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持一样的形状，应该怎么做呢</a:t>
            </a:r>
            <a:r>
              <a:rPr lang="zh-CN" altLang="zh-CN" sz="44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？</a:t>
            </a:r>
            <a:endParaRPr lang="zh-CN" altLang="zh-CN" sz="44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目录页</a:t>
            </a:r>
          </a:p>
        </p:txBody>
      </p:sp>
      <p:pic>
        <p:nvPicPr>
          <p:cNvPr id="9218" name="图片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5181600" y="1658601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组与聚合的原理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922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61273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过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groupby()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方法将数据拆分成组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9221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5622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据聚合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9222" name="TextBox 11"/>
          <p:cNvSpPr txBox="1">
            <a:spLocks noChangeArrowheads="1"/>
          </p:cNvSpPr>
          <p:nvPr/>
        </p:nvSpPr>
        <p:spPr bwMode="auto">
          <a:xfrm>
            <a:off x="5181600" y="3922376"/>
            <a:ext cx="5502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组级运算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数据转换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8434" name="矩形 2"/>
          <p:cNvSpPr>
            <a:spLocks noChangeArrowheads="1"/>
          </p:cNvSpPr>
          <p:nvPr/>
        </p:nvSpPr>
        <p:spPr bwMode="auto">
          <a:xfrm>
            <a:off x="588963" y="1320800"/>
            <a:ext cx="10991850" cy="164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如果希望保持与原数据集形状相同，那么可以通过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transfrom()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方法实现。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文本框 99"/>
          <p:cNvSpPr txBox="1">
            <a:spLocks noChangeArrowheads="1"/>
          </p:cNvSpPr>
          <p:nvPr/>
        </p:nvSpPr>
        <p:spPr bwMode="auto">
          <a:xfrm>
            <a:off x="1233882" y="4237165"/>
            <a:ext cx="9994411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上述方法中只有一个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func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参数，表示操作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Pandas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对象的函数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transfrom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()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方法会把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func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函数应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用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到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各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个分组中，并且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将</a:t>
            </a:r>
            <a:r>
              <a:rPr lang="zh-CN" altLang="en-US" sz="2800" dirty="0" smtClean="0">
                <a:latin typeface="楷体" pitchFamily="49" charset="-122"/>
                <a:ea typeface="楷体" pitchFamily="49" charset="-122"/>
              </a:rPr>
              <a:t>计算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结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果放在适当的位置上</a:t>
            </a:r>
            <a:r>
              <a:rPr lang="zh-CN" altLang="zh-CN" sz="2800" dirty="0" smtClean="0">
                <a:latin typeface="楷体" pitchFamily="49" charset="-122"/>
                <a:ea typeface="楷体" pitchFamily="49" charset="-122"/>
              </a:rPr>
              <a:t>。</a:t>
            </a:r>
            <a:endParaRPr lang="zh-CN" altLang="zh-CN" sz="2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629935" y="3427866"/>
            <a:ext cx="49032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transform(func, *args, **kwargs)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94663" y="3184791"/>
            <a:ext cx="7173772" cy="10093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6961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数据转换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99"/>
          <p:cNvSpPr txBox="1">
            <a:spLocks noChangeArrowheads="1"/>
          </p:cNvSpPr>
          <p:nvPr/>
        </p:nvSpPr>
        <p:spPr bwMode="auto">
          <a:xfrm>
            <a:off x="3295650" y="2833941"/>
            <a:ext cx="7813675" cy="157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transform()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方法返回的结果有两种，一种是可以广播的标量值（</a:t>
            </a:r>
            <a:r>
              <a:rPr lang="en-US" altLang="zh-CN" sz="2800" dirty="0">
                <a:latin typeface="黑体" pitchFamily="49" charset="-122"/>
                <a:ea typeface="黑体" pitchFamily="49" charset="-122"/>
              </a:rPr>
              <a:t>np.mean</a:t>
            </a:r>
            <a:r>
              <a:rPr lang="zh-CN" altLang="zh-CN" sz="2800" dirty="0">
                <a:latin typeface="黑体" pitchFamily="49" charset="-122"/>
                <a:ea typeface="黑体" pitchFamily="49" charset="-122"/>
              </a:rPr>
              <a:t>），另一种可以是与分组大小相同的结果数组。</a:t>
            </a:r>
          </a:p>
        </p:txBody>
      </p:sp>
      <p:sp>
        <p:nvSpPr>
          <p:cNvPr id="12" name="矩形 11"/>
          <p:cNvSpPr/>
          <p:nvPr/>
        </p:nvSpPr>
        <p:spPr>
          <a:xfrm>
            <a:off x="2782888" y="2321113"/>
            <a:ext cx="8466137" cy="2600512"/>
          </a:xfrm>
          <a:prstGeom prst="rect">
            <a:avLst/>
          </a:prstGeom>
          <a:noFill/>
          <a:ln w="19050">
            <a:solidFill>
              <a:srgbClr val="1353A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dirty="0">
              <a:solidFill>
                <a:srgbClr val="FFFFFF"/>
              </a:solidFill>
            </a:endParaRPr>
          </a:p>
        </p:txBody>
      </p:sp>
      <p:pic>
        <p:nvPicPr>
          <p:cNvPr id="13" name="图片 5" descr="ti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2139">
            <a:off x="693738" y="3259699"/>
            <a:ext cx="23558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9129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2"/>
          <p:cNvSpPr>
            <a:spLocks noChangeArrowheads="1"/>
          </p:cNvSpPr>
          <p:nvPr/>
        </p:nvSpPr>
        <p:spPr bwMode="auto">
          <a:xfrm>
            <a:off x="577850" y="1132541"/>
            <a:ext cx="10991850" cy="224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apply()</a:t>
            </a:r>
            <a:r>
              <a:rPr lang="zh-CN" altLang="zh-CN" sz="4000" dirty="0">
                <a:latin typeface="微软雅黑" pitchFamily="34" charset="-122"/>
                <a:ea typeface="微软雅黑" pitchFamily="34" charset="-122"/>
              </a:rPr>
              <a:t>方法的使用是十分灵活的，它可以在许多标准用例中替代聚合和转换，另外还可以处理一些比较特殊的用例。</a:t>
            </a:r>
          </a:p>
        </p:txBody>
      </p:sp>
      <p:sp>
        <p:nvSpPr>
          <p:cNvPr id="5" name="文本框 99"/>
          <p:cNvSpPr txBox="1">
            <a:spLocks noChangeArrowheads="1"/>
          </p:cNvSpPr>
          <p:nvPr/>
        </p:nvSpPr>
        <p:spPr bwMode="auto">
          <a:xfrm>
            <a:off x="1734672" y="4850294"/>
            <a:ext cx="8646458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func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：表示应用于某一行或某一列的函数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>
              <a:latin typeface="楷体" pitchFamily="49" charset="-122"/>
              <a:ea typeface="楷体" pitchFamily="49" charset="-122"/>
            </a:endParaRP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axis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：表示函数操作的轴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向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>
              <a:latin typeface="楷体" pitchFamily="49" charset="-122"/>
              <a:ea typeface="楷体" pitchFamily="49" charset="-122"/>
            </a:endParaRP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latin typeface="楷体" pitchFamily="49" charset="-122"/>
                <a:ea typeface="楷体" pitchFamily="49" charset="-122"/>
              </a:rPr>
              <a:t> broadcast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：表示是否将数据进行广播。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895577" y="3720497"/>
            <a:ext cx="64635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apply(func, axis=0, broadcast=None, raw=False,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reduce=None,result_type=None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args=(), **kwds)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34671" y="3508956"/>
            <a:ext cx="8646458" cy="12540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494914" y="262890"/>
            <a:ext cx="6609080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数</a:t>
            </a: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据</a:t>
            </a: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应用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矩形 2"/>
          <p:cNvSpPr>
            <a:spLocks noChangeArrowheads="1"/>
          </p:cNvSpPr>
          <p:nvPr/>
        </p:nvSpPr>
        <p:spPr bwMode="auto">
          <a:xfrm>
            <a:off x="590550" y="1419225"/>
            <a:ext cx="110109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本章主要针对</a:t>
            </a:r>
            <a:r>
              <a:rPr lang="en-US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的分组聚合和其它组内运算进行了介绍，包括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分组与聚合的原理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分组操作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聚合操作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，以及</a:t>
            </a:r>
            <a:r>
              <a:rPr lang="zh-CN" altLang="zh-CN" sz="2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其它分组级的相关操作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，最后介绍了一个分析运动员基本信息的案例，真实地演示如何运用这些知识</a:t>
            </a:r>
            <a:r>
              <a:rPr lang="zh-CN" altLang="zh-CN" sz="2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800" dirty="0" smtClean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en-US" altLang="zh-CN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zh-CN" sz="2800" dirty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家在学习与理解的同时，要多加练习，可根据具体情况选择合理的技术进行运用即可</a:t>
            </a:r>
            <a:r>
              <a:rPr lang="zh-CN" altLang="zh-CN" sz="2800" dirty="0" smtClean="0">
                <a:solidFill>
                  <a:srgbClr val="1353A2"/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2800" dirty="0">
              <a:solidFill>
                <a:srgbClr val="1353A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2494914" y="262890"/>
            <a:ext cx="6059170" cy="70675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本章小结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1550988"/>
            <a:ext cx="6438526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181600" y="1658601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组与聚合的原理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61273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过</a:t>
            </a:r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groupby()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方法将数据拆分成组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5622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据聚合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376"/>
            <a:ext cx="5502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组级运算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组与聚合的原理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99"/>
          <p:cNvSpPr txBox="1">
            <a:spLocks noChangeArrowheads="1"/>
          </p:cNvSpPr>
          <p:nvPr/>
        </p:nvSpPr>
        <p:spPr bwMode="auto">
          <a:xfrm>
            <a:off x="1270466" y="4892955"/>
            <a:ext cx="1044192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Pandas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官</a:t>
            </a:r>
            <a:r>
              <a:rPr lang="zh-CN" altLang="en-US" sz="3200" dirty="0">
                <a:latin typeface="楷体" pitchFamily="49" charset="-122"/>
                <a:ea typeface="楷体" pitchFamily="49" charset="-122"/>
              </a:rPr>
              <a:t>方参考文档地址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是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http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://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pandas.pydata.org/</a:t>
            </a:r>
          </a:p>
          <a:p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pandas-docs/stable/groupby.html</a:t>
            </a:r>
            <a:r>
              <a:rPr lang="en-US" altLang="zh-CN" sz="3200" dirty="0">
                <a:latin typeface="楷体" pitchFamily="49" charset="-122"/>
                <a:ea typeface="楷体" pitchFamily="49" charset="-122"/>
              </a:rPr>
              <a:t>。</a:t>
            </a: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326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中，分组是指使用特定的条件将原数据划分为多个组，聚合在这里指的是，对每个分组中的数据执行某些操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作，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最后将计算的结果进行整合。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组与聚合的原理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835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分组与聚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合的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过程大概分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en-US" sz="4400" dirty="0" smtClean="0">
                <a:latin typeface="微软雅黑" pitchFamily="34" charset="-122"/>
                <a:ea typeface="微软雅黑" pitchFamily="34" charset="-122"/>
              </a:rPr>
              <a:t>以下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三步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：</a:t>
            </a:r>
            <a:endParaRPr lang="zh-CN" altLang="en-US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51038" y="2527300"/>
            <a:ext cx="2633662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322513" y="5149850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拆分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2094426" y="2703513"/>
            <a:ext cx="2614612" cy="157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dirty="0"/>
              <a:t>将数据集按照一些标准拆分为若干个组。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4794250" y="2527300"/>
            <a:ext cx="2633663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165725" y="5149850"/>
            <a:ext cx="1997075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应用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13" name="矩形 2"/>
          <p:cNvSpPr>
            <a:spLocks noChangeArrowheads="1"/>
          </p:cNvSpPr>
          <p:nvPr/>
        </p:nvSpPr>
        <p:spPr bwMode="auto">
          <a:xfrm>
            <a:off x="4937126" y="2703513"/>
            <a:ext cx="26606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zh-CN" sz="2800" dirty="0">
                <a:latin typeface="宋体" pitchFamily="2" charset="-122"/>
              </a:rPr>
              <a:t>将某个函数或方法（内置和自定义均可）应用到每个分组。</a:t>
            </a:r>
            <a:endParaRPr lang="en-US" altLang="zh-CN" sz="2800" dirty="0">
              <a:latin typeface="宋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610475" y="2527300"/>
            <a:ext cx="2633663" cy="29019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7983538" y="5149850"/>
            <a:ext cx="1995487" cy="685800"/>
          </a:xfrm>
          <a:prstGeom prst="rect">
            <a:avLst/>
          </a:prstGeom>
          <a:solidFill>
            <a:srgbClr val="1353A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等线" charset="-122"/>
                <a:ea typeface="宋体" panose="02010600030101010101" pitchFamily="2" charset="-122"/>
                <a:cs typeface="+mn-cs"/>
              </a:defRPr>
            </a:lvl5pPr>
          </a:lstStyle>
          <a:p>
            <a:pPr algn="ctr">
              <a:defRPr/>
            </a:pPr>
            <a:r>
              <a:rPr lang="zh-CN" altLang="en-US" sz="2800" b="1" noProof="1" smtClean="0">
                <a:solidFill>
                  <a:srgbClr val="FFFFFF"/>
                </a:solidFill>
                <a:ea typeface="等线" charset="-122"/>
              </a:rPr>
              <a:t>合并</a:t>
            </a:r>
            <a:endParaRPr lang="zh-CN" altLang="en-US" sz="2800" b="1" noProof="1">
              <a:solidFill>
                <a:srgbClr val="FFFFFF"/>
              </a:solidFill>
              <a:ea typeface="等线" charset="-122"/>
            </a:endParaRPr>
          </a:p>
        </p:txBody>
      </p:sp>
      <p:sp>
        <p:nvSpPr>
          <p:cNvPr id="16" name="矩形 2"/>
          <p:cNvSpPr>
            <a:spLocks noChangeArrowheads="1"/>
          </p:cNvSpPr>
          <p:nvPr/>
        </p:nvSpPr>
        <p:spPr bwMode="auto">
          <a:xfrm>
            <a:off x="7780339" y="2703513"/>
            <a:ext cx="2633663" cy="15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zh-CN" sz="2800" dirty="0"/>
              <a:t>将产生的新值整合到结果对象中。</a:t>
            </a:r>
            <a:endParaRPr lang="zh-CN" altLang="en-US" sz="2800" dirty="0">
              <a:latin typeface="宋体" pitchFamily="2" charset="-122"/>
            </a:endParaRPr>
          </a:p>
        </p:txBody>
      </p:sp>
      <p:sp>
        <p:nvSpPr>
          <p:cNvPr id="17" name="流程图: 摘录 16"/>
          <p:cNvSpPr/>
          <p:nvPr/>
        </p:nvSpPr>
        <p:spPr>
          <a:xfrm rot="5400000">
            <a:off x="4497388" y="2614612"/>
            <a:ext cx="527050" cy="352425"/>
          </a:xfrm>
          <a:prstGeom prst="flowChartExtract">
            <a:avLst/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8" name="流程图: 摘录 17"/>
          <p:cNvSpPr/>
          <p:nvPr/>
        </p:nvSpPr>
        <p:spPr>
          <a:xfrm rot="5400000">
            <a:off x="7340601" y="2614612"/>
            <a:ext cx="527050" cy="352425"/>
          </a:xfrm>
          <a:prstGeom prst="flowChartExtract">
            <a:avLst/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784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537933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zh-CN" sz="4000" dirty="0" smtClean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分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组与聚合的原理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9" name="图片 18"/>
          <p:cNvPicPr/>
          <p:nvPr/>
        </p:nvPicPr>
        <p:blipFill>
          <a:blip r:embed="rId2"/>
          <a:stretch>
            <a:fillRect/>
          </a:stretch>
        </p:blipFill>
        <p:spPr>
          <a:xfrm>
            <a:off x="4686790" y="1337480"/>
            <a:ext cx="5008540" cy="5008540"/>
          </a:xfrm>
          <a:prstGeom prst="rect">
            <a:avLst/>
          </a:prstGeom>
        </p:spPr>
      </p:pic>
      <p:sp>
        <p:nvSpPr>
          <p:cNvPr id="20" name="文本框 2"/>
          <p:cNvSpPr txBox="1">
            <a:spLocks noChangeArrowheads="1"/>
          </p:cNvSpPr>
          <p:nvPr/>
        </p:nvSpPr>
        <p:spPr bwMode="auto">
          <a:xfrm>
            <a:off x="2124300" y="1476375"/>
            <a:ext cx="738664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algn="dist"/>
            <a:r>
              <a:rPr lang="zh-CN" altLang="en-US" sz="3600" b="1" dirty="0" smtClean="0">
                <a:latin typeface="微软雅黑" pitchFamily="34" charset="-122"/>
                <a:ea typeface="微软雅黑" pitchFamily="34" charset="-122"/>
              </a:rPr>
              <a:t>分组与聚合的原理</a:t>
            </a:r>
            <a:endParaRPr lang="zh-CN" altLang="en-US" sz="36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391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/>
          <p:nvPr/>
        </p:nvSpPr>
        <p:spPr>
          <a:xfrm>
            <a:off x="2494666" y="325656"/>
            <a:ext cx="2983896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过渡页</a:t>
            </a:r>
          </a:p>
        </p:txBody>
      </p:sp>
      <p:pic>
        <p:nvPicPr>
          <p:cNvPr id="11266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658938"/>
            <a:ext cx="3157538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7"/>
          <p:cNvSpPr/>
          <p:nvPr/>
        </p:nvSpPr>
        <p:spPr>
          <a:xfrm>
            <a:off x="4870450" y="2304257"/>
            <a:ext cx="6438526" cy="647700"/>
          </a:xfrm>
          <a:prstGeom prst="round2DiagRect">
            <a:avLst>
              <a:gd name="adj1" fmla="val 20943"/>
              <a:gd name="adj2" fmla="val 0"/>
            </a:avLst>
          </a:prstGeom>
          <a:solidFill>
            <a:srgbClr val="13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180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181600" y="1658601"/>
            <a:ext cx="3940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01    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组与聚合的原理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181600" y="2412664"/>
            <a:ext cx="61273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02    </a:t>
            </a:r>
            <a:r>
              <a:rPr lang="zh-CN" altLang="zh-CN" sz="2800" dirty="0" smtClean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通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过</a:t>
            </a:r>
            <a:r>
              <a:rPr lang="en-US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groupby()</a:t>
            </a:r>
            <a:r>
              <a:rPr lang="zh-CN" altLang="zh-CN" sz="2800" dirty="0">
                <a:solidFill>
                  <a:schemeClr val="bg1"/>
                </a:solidFill>
                <a:latin typeface="Impact" pitchFamily="34" charset="0"/>
                <a:ea typeface="微软雅黑" pitchFamily="34" charset="-122"/>
              </a:rPr>
              <a:t>方法将数据拆分成组</a:t>
            </a:r>
            <a:endParaRPr lang="zh-CN" altLang="en-US" sz="2800" dirty="0">
              <a:solidFill>
                <a:schemeClr val="bg1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181600" y="3167520"/>
            <a:ext cx="562292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03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数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据聚合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81600" y="3922376"/>
            <a:ext cx="5502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r>
              <a:rPr lang="en-US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04    </a:t>
            </a:r>
            <a:r>
              <a:rPr lang="zh-CN" altLang="zh-CN" sz="2800" dirty="0" smtClean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分</a:t>
            </a:r>
            <a:r>
              <a:rPr lang="zh-CN" altLang="zh-CN" sz="2800" dirty="0">
                <a:solidFill>
                  <a:srgbClr val="595959"/>
                </a:solidFill>
                <a:latin typeface="Impact" pitchFamily="34" charset="0"/>
                <a:ea typeface="微软雅黑" pitchFamily="34" charset="-122"/>
              </a:rPr>
              <a:t>组级运算</a:t>
            </a:r>
            <a:endParaRPr lang="zh-CN" altLang="en-US" sz="2800" dirty="0">
              <a:solidFill>
                <a:srgbClr val="595959"/>
              </a:solidFill>
              <a:latin typeface="Impact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107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4664" y="262937"/>
            <a:ext cx="8397454" cy="70788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通过</a:t>
            </a:r>
            <a:r>
              <a:rPr lang="en-US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groupby()</a:t>
            </a:r>
            <a:r>
              <a:rPr lang="zh-CN" altLang="zh-CN" sz="4000" dirty="0">
                <a:solidFill>
                  <a:srgbClr val="1353A2"/>
                </a:solidFill>
                <a:latin typeface="微软雅黑" panose="020B0503020204020204" charset="-122"/>
                <a:ea typeface="微软雅黑" panose="020B0503020204020204" charset="-122"/>
              </a:rPr>
              <a:t>方法将数据拆分成组</a:t>
            </a:r>
            <a:endParaRPr lang="zh-CN" altLang="en-US" sz="4000" dirty="0">
              <a:solidFill>
                <a:srgbClr val="1353A2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矩形 2"/>
          <p:cNvSpPr>
            <a:spLocks noChangeArrowheads="1"/>
          </p:cNvSpPr>
          <p:nvPr/>
        </p:nvSpPr>
        <p:spPr bwMode="auto">
          <a:xfrm>
            <a:off x="577850" y="1320800"/>
            <a:ext cx="10991850" cy="164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Pandas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中，可以通过</a:t>
            </a:r>
            <a:r>
              <a:rPr lang="en-US" altLang="zh-CN" sz="4400" dirty="0">
                <a:latin typeface="微软雅黑" pitchFamily="34" charset="-122"/>
                <a:ea typeface="微软雅黑" pitchFamily="34" charset="-122"/>
              </a:rPr>
              <a:t>groupby()</a:t>
            </a:r>
            <a:r>
              <a:rPr lang="zh-CN" altLang="zh-CN" sz="4400" dirty="0">
                <a:latin typeface="微软雅黑" pitchFamily="34" charset="-122"/>
                <a:ea typeface="微软雅黑" pitchFamily="34" charset="-122"/>
              </a:rPr>
              <a:t>方法将数据集按照某些标准划分成若干个</a:t>
            </a:r>
            <a:r>
              <a:rPr lang="zh-CN" altLang="zh-CN" sz="4400" dirty="0" smtClean="0">
                <a:latin typeface="微软雅黑" pitchFamily="34" charset="-122"/>
                <a:ea typeface="微软雅黑" pitchFamily="34" charset="-122"/>
              </a:rPr>
              <a:t>组</a:t>
            </a:r>
            <a:r>
              <a:rPr lang="zh-CN" altLang="en-US" sz="4400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文本框 99"/>
          <p:cNvSpPr txBox="1">
            <a:spLocks noChangeArrowheads="1"/>
          </p:cNvSpPr>
          <p:nvPr/>
        </p:nvSpPr>
        <p:spPr bwMode="auto">
          <a:xfrm>
            <a:off x="1253558" y="4572661"/>
            <a:ext cx="10512618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1pPr>
            <a:lvl2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2pPr>
            <a:lvl3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3pPr>
            <a:lvl4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4pPr>
            <a:lvl5pPr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>
                <a:solidFill>
                  <a:schemeClr val="tx1"/>
                </a:solidFill>
                <a:latin typeface="等线" charset="-122"/>
                <a:ea typeface="宋体" pitchFamily="2" charset="-122"/>
              </a:defRPr>
            </a:lvl9pPr>
          </a:lstStyle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by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：用于确定进行分组的依据。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axis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：表示分组轴的方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向</a:t>
            </a:r>
            <a:r>
              <a:rPr lang="zh-CN" altLang="en-US" sz="2800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sort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：表示是否对分组标签进行排序，接收布尔值，默认为</a:t>
            </a:r>
            <a:r>
              <a:rPr lang="en-US" altLang="zh-CN" sz="2800" dirty="0">
                <a:latin typeface="楷体" pitchFamily="49" charset="-122"/>
                <a:ea typeface="楷体" pitchFamily="49" charset="-122"/>
              </a:rPr>
              <a:t>True</a:t>
            </a:r>
            <a:r>
              <a:rPr lang="zh-CN" altLang="zh-CN" sz="2800" dirty="0"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28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726453" y="3428938"/>
            <a:ext cx="91656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groupby(by=None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axis=0, level=None, as_index=True,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sort=True,group_keys=True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squeeze=False, observed=False, **kwargs)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53558" y="3151163"/>
            <a:ext cx="9910967" cy="138654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endParaRPr kumimoji="1"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2421</Words>
  <Application>Microsoft Office PowerPoint</Application>
  <PresentationFormat>自定义</PresentationFormat>
  <Paragraphs>182</Paragraphs>
  <Slides>34</Slides>
  <Notes>19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6" baseType="lpstr">
      <vt:lpstr>Office 主题​​</vt:lpstr>
      <vt:lpstr>Microsoft Excel 97-2003 工作表</vt:lpstr>
      <vt:lpstr>第5章 数据聚合与分组运算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lucius</dc:creator>
  <cp:lastModifiedBy>王晓娟</cp:lastModifiedBy>
  <cp:revision>2642</cp:revision>
  <dcterms:created xsi:type="dcterms:W3CDTF">2016-08-25T05:35:00Z</dcterms:created>
  <dcterms:modified xsi:type="dcterms:W3CDTF">2018-11-19T07:00:42Z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