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5"/>
  </p:notesMasterIdLst>
  <p:sldIdLst>
    <p:sldId id="256" r:id="rId2"/>
    <p:sldId id="398" r:id="rId3"/>
    <p:sldId id="343" r:id="rId4"/>
    <p:sldId id="344" r:id="rId5"/>
    <p:sldId id="384" r:id="rId6"/>
    <p:sldId id="1079" r:id="rId7"/>
    <p:sldId id="1078" r:id="rId8"/>
    <p:sldId id="1014" r:id="rId9"/>
    <p:sldId id="1015" r:id="rId10"/>
    <p:sldId id="1016" r:id="rId11"/>
    <p:sldId id="1017" r:id="rId12"/>
    <p:sldId id="1018" r:id="rId13"/>
    <p:sldId id="1019" r:id="rId14"/>
    <p:sldId id="1020" r:id="rId15"/>
    <p:sldId id="1021" r:id="rId16"/>
    <p:sldId id="1080" r:id="rId17"/>
    <p:sldId id="1022" r:id="rId18"/>
    <p:sldId id="1081" r:id="rId19"/>
    <p:sldId id="1023" r:id="rId20"/>
    <p:sldId id="1082" r:id="rId21"/>
    <p:sldId id="998" r:id="rId22"/>
    <p:sldId id="1024" r:id="rId23"/>
    <p:sldId id="1025" r:id="rId24"/>
    <p:sldId id="1026" r:id="rId25"/>
    <p:sldId id="1027" r:id="rId26"/>
    <p:sldId id="1028" r:id="rId27"/>
    <p:sldId id="1029" r:id="rId28"/>
    <p:sldId id="1030" r:id="rId29"/>
    <p:sldId id="1031" r:id="rId30"/>
    <p:sldId id="1083" r:id="rId31"/>
    <p:sldId id="1032" r:id="rId32"/>
    <p:sldId id="1033" r:id="rId33"/>
    <p:sldId id="1034" r:id="rId34"/>
    <p:sldId id="1035" r:id="rId35"/>
    <p:sldId id="1036" r:id="rId36"/>
    <p:sldId id="1037" r:id="rId37"/>
    <p:sldId id="1038" r:id="rId38"/>
    <p:sldId id="1039" r:id="rId39"/>
    <p:sldId id="1040" r:id="rId40"/>
    <p:sldId id="1042" r:id="rId41"/>
    <p:sldId id="1041" r:id="rId42"/>
    <p:sldId id="1043" r:id="rId43"/>
    <p:sldId id="1044" r:id="rId44"/>
    <p:sldId id="1045" r:id="rId45"/>
    <p:sldId id="1046" r:id="rId46"/>
    <p:sldId id="851" r:id="rId47"/>
    <p:sldId id="1047" r:id="rId48"/>
    <p:sldId id="1048" r:id="rId49"/>
    <p:sldId id="1049" r:id="rId50"/>
    <p:sldId id="1050" r:id="rId51"/>
    <p:sldId id="1051" r:id="rId52"/>
    <p:sldId id="1052" r:id="rId53"/>
    <p:sldId id="1053" r:id="rId54"/>
    <p:sldId id="1054" r:id="rId55"/>
    <p:sldId id="1055" r:id="rId56"/>
    <p:sldId id="1056" r:id="rId57"/>
    <p:sldId id="1057" r:id="rId58"/>
    <p:sldId id="1058" r:id="rId59"/>
    <p:sldId id="1059" r:id="rId60"/>
    <p:sldId id="1060" r:id="rId61"/>
    <p:sldId id="1061" r:id="rId62"/>
    <p:sldId id="1062" r:id="rId63"/>
    <p:sldId id="1063" r:id="rId64"/>
    <p:sldId id="1000" r:id="rId65"/>
    <p:sldId id="1064" r:id="rId66"/>
    <p:sldId id="1066" r:id="rId67"/>
    <p:sldId id="1065" r:id="rId68"/>
    <p:sldId id="1001" r:id="rId69"/>
    <p:sldId id="1067" r:id="rId70"/>
    <p:sldId id="1068" r:id="rId71"/>
    <p:sldId id="1069" r:id="rId72"/>
    <p:sldId id="1002" r:id="rId73"/>
    <p:sldId id="1070" r:id="rId74"/>
    <p:sldId id="1071" r:id="rId75"/>
    <p:sldId id="1072" r:id="rId76"/>
    <p:sldId id="1073" r:id="rId77"/>
    <p:sldId id="1074" r:id="rId78"/>
    <p:sldId id="1075" r:id="rId79"/>
    <p:sldId id="1003" r:id="rId80"/>
    <p:sldId id="1076" r:id="rId81"/>
    <p:sldId id="1077" r:id="rId82"/>
    <p:sldId id="531" r:id="rId83"/>
    <p:sldId id="376" r:id="rId84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itchFamily="34" charset="0"/>
      <a:defRPr sz="2400" kern="1200">
        <a:solidFill>
          <a:schemeClr val="tx1"/>
        </a:solidFill>
        <a:latin typeface="等线" charset="-122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itchFamily="34" charset="0"/>
      <a:defRPr sz="2400" kern="1200">
        <a:solidFill>
          <a:schemeClr val="tx1"/>
        </a:solidFill>
        <a:latin typeface="等线" charset="-122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itchFamily="34" charset="0"/>
      <a:defRPr sz="2400" kern="1200">
        <a:solidFill>
          <a:schemeClr val="tx1"/>
        </a:solidFill>
        <a:latin typeface="等线" charset="-122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itchFamily="34" charset="0"/>
      <a:defRPr sz="2400" kern="1200">
        <a:solidFill>
          <a:schemeClr val="tx1"/>
        </a:solidFill>
        <a:latin typeface="等线" charset="-122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itchFamily="34" charset="0"/>
      <a:defRPr sz="2400" kern="1200">
        <a:solidFill>
          <a:schemeClr val="tx1"/>
        </a:solidFill>
        <a:latin typeface="等线" charset="-122"/>
        <a:ea typeface="宋体" pitchFamily="2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等线" charset="-122"/>
        <a:ea typeface="宋体" pitchFamily="2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等线" charset="-122"/>
        <a:ea typeface="宋体" pitchFamily="2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等线" charset="-122"/>
        <a:ea typeface="宋体" pitchFamily="2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等线" charset="-122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53A2"/>
    <a:srgbClr val="1369B2"/>
    <a:srgbClr val="D67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3657" autoAdjust="0"/>
  </p:normalViewPr>
  <p:slideViewPr>
    <p:cSldViewPr snapToGrid="0">
      <p:cViewPr>
        <p:scale>
          <a:sx n="66" d="100"/>
          <a:sy n="66" d="100"/>
        </p:scale>
        <p:origin x="-642" y="-156"/>
      </p:cViewPr>
      <p:guideLst>
        <p:guide orient="horz" pos="2257"/>
        <p:guide pos="383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66" d="100"/>
        <a:sy n="266" d="100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Tx/>
              <a:buNone/>
              <a:defRPr kumimoji="1" sz="1200">
                <a:latin typeface="等线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noProof="1">
                <a:latin typeface="等线" charset="0"/>
                <a:cs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4101" name="备注占位符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Tx/>
              <a:buNone/>
              <a:defRPr kumimoji="1" sz="1200">
                <a:latin typeface="等线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C739F0D-603D-4794-8B7B-BF575D961B7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30737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 panose="02010600030101010101" pitchFamily="2" charset="-122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 panose="02010600030101010101" pitchFamily="2" charset="-122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 panose="02010600030101010101" pitchFamily="2" charset="-122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 panose="02010600030101010101" pitchFamily="2" charset="-122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 panose="02010600030101010101" pitchFamily="2" charset="-122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6147" name="幻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fld id="{44BDBD71-9D5B-4295-AA98-3CC73BAB97C4}" type="slidenum">
              <a:rPr lang="zh-CN" altLang="en-US" sz="1200"/>
              <a:pPr/>
              <a:t>1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39F0D-603D-4794-8B7B-BF575D961B70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2349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39F0D-603D-4794-8B7B-BF575D961B70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2349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39F0D-603D-4794-8B7B-BF575D961B70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2349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39F0D-603D-4794-8B7B-BF575D961B70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2349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39F0D-603D-4794-8B7B-BF575D961B70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2349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39F0D-603D-4794-8B7B-BF575D961B70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2349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39F0D-603D-4794-8B7B-BF575D961B70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2349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39F0D-603D-4794-8B7B-BF575D961B70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2349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39F0D-603D-4794-8B7B-BF575D961B70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2349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39F0D-603D-4794-8B7B-BF575D961B70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234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4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39F0D-603D-4794-8B7B-BF575D961B70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37595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39F0D-603D-4794-8B7B-BF575D961B70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37595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39F0D-603D-4794-8B7B-BF575D961B70}" type="slidenum">
              <a:rPr lang="zh-CN" altLang="en-US" smtClean="0"/>
              <a:pPr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95018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39F0D-603D-4794-8B7B-BF575D961B70}" type="slidenum">
              <a:rPr lang="zh-CN" altLang="en-US" smtClean="0"/>
              <a:pPr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95018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39F0D-603D-4794-8B7B-BF575D961B70}" type="slidenum">
              <a:rPr lang="zh-CN" altLang="en-US" smtClean="0"/>
              <a:pPr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95018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39F0D-603D-4794-8B7B-BF575D961B70}" type="slidenum">
              <a:rPr lang="zh-CN" altLang="en-US" smtClean="0"/>
              <a:pPr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95018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39F0D-603D-4794-8B7B-BF575D961B70}" type="slidenum">
              <a:rPr lang="zh-CN" altLang="en-US" smtClean="0"/>
              <a:pPr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95018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39F0D-603D-4794-8B7B-BF575D961B70}" type="slidenum">
              <a:rPr lang="zh-CN" altLang="en-US" smtClean="0"/>
              <a:pPr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95018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39F0D-603D-4794-8B7B-BF575D961B70}" type="slidenum">
              <a:rPr lang="zh-CN" altLang="en-US" smtClean="0"/>
              <a:pPr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95018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39F0D-603D-4794-8B7B-BF575D961B70}" type="slidenum">
              <a:rPr lang="zh-CN" altLang="en-US" smtClean="0"/>
              <a:pPr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9501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2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39F0D-603D-4794-8B7B-BF575D961B70}" type="slidenum">
              <a:rPr lang="zh-CN" altLang="en-US" smtClean="0"/>
              <a:pPr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950181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39F0D-603D-4794-8B7B-BF575D961B70}" type="slidenum">
              <a:rPr lang="zh-CN" altLang="en-US" smtClean="0"/>
              <a:pPr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95018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39F0D-603D-4794-8B7B-BF575D961B70}" type="slidenum">
              <a:rPr lang="zh-CN" altLang="en-US" smtClean="0"/>
              <a:pPr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950181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39F0D-603D-4794-8B7B-BF575D961B70}" type="slidenum">
              <a:rPr lang="zh-CN" altLang="en-US" smtClean="0"/>
              <a:pPr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950181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39F0D-603D-4794-8B7B-BF575D961B70}" type="slidenum">
              <a:rPr lang="zh-CN" altLang="en-US" smtClean="0"/>
              <a:pPr/>
              <a:t>44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9501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39F0D-603D-4794-8B7B-BF575D961B70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234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39F0D-603D-4794-8B7B-BF575D961B70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234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39F0D-603D-4794-8B7B-BF575D961B70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2349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39F0D-603D-4794-8B7B-BF575D961B70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2349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39F0D-603D-4794-8B7B-BF575D961B70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2349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39F0D-603D-4794-8B7B-BF575D961B70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234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596979"/>
            <a:ext cx="9144000" cy="1912983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B59586-0D3B-4B63-B61A-B1F9635A539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3606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00329" y="313611"/>
            <a:ext cx="6510271" cy="652306"/>
          </a:xfrm>
        </p:spPr>
        <p:txBody>
          <a:bodyPr>
            <a:normAutofit/>
          </a:bodyPr>
          <a:lstStyle>
            <a:lvl1pPr>
              <a:defRPr sz="3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二级</a:t>
            </a:r>
          </a:p>
          <a:p>
            <a:pPr lvl="2"/>
            <a:r>
              <a:rPr lang="zh-CN" altLang="en-US" noProof="1" smtClean="0"/>
              <a:t>三级</a:t>
            </a:r>
          </a:p>
          <a:p>
            <a:pPr lvl="3"/>
            <a:r>
              <a:rPr lang="zh-CN" altLang="en-US" noProof="1" smtClean="0"/>
              <a:t>四级</a:t>
            </a:r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5B2672-45BA-40CA-9985-FA13B0C2C94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8038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E4AA2F-99B0-492B-9F66-B9D33186E83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8750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二级</a:t>
            </a:r>
          </a:p>
          <a:p>
            <a:pPr lvl="2"/>
            <a:r>
              <a:rPr lang="zh-CN" altLang="en-US" noProof="1" smtClean="0"/>
              <a:t>三级</a:t>
            </a:r>
          </a:p>
          <a:p>
            <a:pPr lvl="3"/>
            <a:r>
              <a:rPr lang="zh-CN" altLang="en-US" noProof="1" smtClean="0"/>
              <a:t>四级</a:t>
            </a:r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二级</a:t>
            </a:r>
          </a:p>
          <a:p>
            <a:pPr lvl="2"/>
            <a:r>
              <a:rPr lang="zh-CN" altLang="en-US" noProof="1" smtClean="0"/>
              <a:t>三级</a:t>
            </a:r>
          </a:p>
          <a:p>
            <a:pPr lvl="3"/>
            <a:r>
              <a:rPr lang="zh-CN" altLang="en-US" noProof="1" smtClean="0"/>
              <a:t>四级</a:t>
            </a:r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2100329" y="313611"/>
            <a:ext cx="6510271" cy="652306"/>
          </a:xfrm>
        </p:spPr>
        <p:txBody>
          <a:bodyPr>
            <a:normAutofit/>
          </a:bodyPr>
          <a:lstStyle>
            <a:lvl1pPr>
              <a:defRPr sz="3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BA717C-D80A-417B-8815-6F2C223D969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3222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二级</a:t>
            </a:r>
          </a:p>
          <a:p>
            <a:pPr lvl="2"/>
            <a:r>
              <a:rPr lang="zh-CN" altLang="en-US" noProof="1" smtClean="0"/>
              <a:t>三级</a:t>
            </a:r>
          </a:p>
          <a:p>
            <a:pPr lvl="3"/>
            <a:r>
              <a:rPr lang="zh-CN" altLang="en-US" noProof="1" smtClean="0"/>
              <a:t>四级</a:t>
            </a:r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二级</a:t>
            </a:r>
          </a:p>
          <a:p>
            <a:pPr lvl="2"/>
            <a:r>
              <a:rPr lang="zh-CN" altLang="en-US" noProof="1" smtClean="0"/>
              <a:t>三级</a:t>
            </a:r>
          </a:p>
          <a:p>
            <a:pPr lvl="3"/>
            <a:r>
              <a:rPr lang="zh-CN" altLang="en-US" noProof="1" smtClean="0"/>
              <a:t>四级</a:t>
            </a:r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2100329" y="313611"/>
            <a:ext cx="6510271" cy="652306"/>
          </a:xfrm>
        </p:spPr>
        <p:txBody>
          <a:bodyPr>
            <a:normAutofit/>
          </a:bodyPr>
          <a:lstStyle>
            <a:lvl1pPr>
              <a:defRPr sz="3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9BE413-49A0-4FF0-A668-D420D66E336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3000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2100329" y="313611"/>
            <a:ext cx="6510271" cy="652306"/>
          </a:xfrm>
        </p:spPr>
        <p:txBody>
          <a:bodyPr>
            <a:normAutofit/>
          </a:bodyPr>
          <a:lstStyle>
            <a:lvl1pPr>
              <a:defRPr sz="3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9D9EE2-8607-4647-B927-4E05A224E2A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5464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6253A5-D460-4250-A6C9-85A25AA6554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6690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1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4CDF74-4333-4732-99A4-0B22D146DA7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1913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200" noProof="1">
                <a:solidFill>
                  <a:srgbClr val="898989"/>
                </a:solidFill>
                <a:latin typeface="等线" charset="-122"/>
                <a:ea typeface="等线" charset="-122"/>
                <a:cs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ea typeface="等线" charset="-122"/>
              </a:defRPr>
            </a:lvl1pPr>
          </a:lstStyle>
          <a:p>
            <a:fld id="{F1F21272-BD40-481E-A990-DD8FF63F7344}" type="slidenum">
              <a:rPr lang="zh-CN" altLang="en-US"/>
              <a:pPr/>
              <a:t>‹#›</a:t>
            </a:fld>
            <a:endParaRPr lang="zh-CN" altLang="en-US"/>
          </a:p>
        </p:txBody>
      </p:sp>
      <p:pic>
        <p:nvPicPr>
          <p:cNvPr id="1031" name="图片 6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矩形 1"/>
          <p:cNvSpPr>
            <a:spLocks noChangeArrowheads="1"/>
          </p:cNvSpPr>
          <p:nvPr/>
        </p:nvSpPr>
        <p:spPr bwMode="auto">
          <a:xfrm>
            <a:off x="871538" y="363538"/>
            <a:ext cx="8921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✎ </a:t>
            </a:r>
            <a:endParaRPr lang="zh-CN" altLang="en-US" sz="3600"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64" r:id="rId8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宋体" panose="02010600030101010101" pitchFamily="2" charset="-122"/>
          <a:cs typeface="等线 Light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charset="0"/>
          <a:ea typeface="宋体" panose="02010600030101010101" pitchFamily="2" charset="-122"/>
          <a:cs typeface="等线 Light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charset="0"/>
          <a:ea typeface="宋体" panose="02010600030101010101" pitchFamily="2" charset="-122"/>
          <a:cs typeface="等线 Light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charset="0"/>
          <a:ea typeface="宋体" panose="02010600030101010101" pitchFamily="2" charset="-122"/>
          <a:cs typeface="等线 Light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charset="0"/>
          <a:ea typeface="宋体" panose="02010600030101010101" pitchFamily="2" charset="-122"/>
          <a:cs typeface="等线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等线 Light" charset="0"/>
          <a:ea typeface="等线 Light" charset="0"/>
          <a:cs typeface="等线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等线 Light" charset="0"/>
          <a:ea typeface="等线 Light" charset="0"/>
          <a:cs typeface="等线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等线 Light" charset="0"/>
          <a:ea typeface="等线 Light" charset="0"/>
          <a:cs typeface="等线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等线 Light" charset="0"/>
          <a:ea typeface="等线 Light" charset="0"/>
          <a:cs typeface="等线 Light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等线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等线" charset="0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等线" charset="0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等线" charset="0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等线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标题 1"/>
          <p:cNvSpPr>
            <a:spLocks noGrp="1" noChangeArrowheads="1"/>
          </p:cNvSpPr>
          <p:nvPr>
            <p:ph type="ctrTitle"/>
          </p:nvPr>
        </p:nvSpPr>
        <p:spPr>
          <a:xfrm>
            <a:off x="1670050" y="1709738"/>
            <a:ext cx="9144000" cy="1912937"/>
          </a:xfrm>
        </p:spPr>
        <p:txBody>
          <a:bodyPr/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第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章</a:t>
            </a:r>
            <a:r>
              <a:rPr lang="en-US" altLang="zh-CN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zh-CN" smtClean="0"/>
              <a:t>数</a:t>
            </a:r>
            <a:r>
              <a:rPr lang="zh-CN" altLang="zh-CN" dirty="0"/>
              <a:t>据预处理</a:t>
            </a:r>
            <a:endParaRPr lang="zh-CN" altLang="en-US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122" name="矩形 15"/>
          <p:cNvSpPr>
            <a:spLocks noChangeArrowheads="1"/>
          </p:cNvSpPr>
          <p:nvPr/>
        </p:nvSpPr>
        <p:spPr bwMode="auto">
          <a:xfrm>
            <a:off x="5569732" y="5216525"/>
            <a:ext cx="168919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2E75B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 </a:t>
            </a:r>
            <a:r>
              <a:rPr lang="zh-CN" altLang="zh-CN" sz="2000" b="1" dirty="0">
                <a:solidFill>
                  <a:srgbClr val="2E75B6"/>
                </a:solidFill>
                <a:latin typeface="微软雅黑" pitchFamily="34" charset="-122"/>
                <a:ea typeface="微软雅黑" pitchFamily="34" charset="-122"/>
              </a:rPr>
              <a:t>数据清洗</a:t>
            </a:r>
            <a:endParaRPr lang="zh-CN" altLang="en-US" sz="2000" b="1" dirty="0">
              <a:solidFill>
                <a:srgbClr val="2E75B6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2E75B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 </a:t>
            </a:r>
            <a:r>
              <a:rPr lang="zh-CN" altLang="zh-CN" sz="2000" b="1" dirty="0">
                <a:solidFill>
                  <a:srgbClr val="2E75B6"/>
                </a:solidFill>
                <a:latin typeface="微软雅黑" pitchFamily="34" charset="-122"/>
                <a:ea typeface="微软雅黑" pitchFamily="34" charset="-122"/>
              </a:rPr>
              <a:t>数据合并</a:t>
            </a:r>
            <a:endParaRPr lang="zh-CN" altLang="en-US" sz="2000" b="1" dirty="0">
              <a:solidFill>
                <a:srgbClr val="2E75B6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5123" name="矩形 2"/>
          <p:cNvSpPr>
            <a:spLocks noChangeArrowheads="1"/>
          </p:cNvSpPr>
          <p:nvPr/>
        </p:nvSpPr>
        <p:spPr bwMode="auto">
          <a:xfrm>
            <a:off x="8458200" y="5216525"/>
            <a:ext cx="172680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2E75B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zh-CN" altLang="en-US" sz="2000" b="1" dirty="0">
                <a:solidFill>
                  <a:srgbClr val="2E75B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zh-CN" altLang="zh-CN" sz="2000" b="1" dirty="0">
                <a:solidFill>
                  <a:srgbClr val="2E75B6"/>
                </a:solidFill>
                <a:latin typeface="微软雅黑" pitchFamily="34" charset="-122"/>
                <a:ea typeface="微软雅黑" pitchFamily="34" charset="-122"/>
              </a:rPr>
              <a:t>数据重塑</a:t>
            </a:r>
            <a:endParaRPr lang="zh-CN" altLang="zh-CN" sz="2000" b="1" dirty="0">
              <a:solidFill>
                <a:srgbClr val="2E75B6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2E75B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 </a:t>
            </a:r>
            <a:r>
              <a:rPr lang="zh-CN" altLang="zh-CN" sz="2000" b="1" dirty="0">
                <a:solidFill>
                  <a:srgbClr val="2E75B6"/>
                </a:solidFill>
                <a:latin typeface="微软雅黑" pitchFamily="34" charset="-122"/>
                <a:ea typeface="微软雅黑" pitchFamily="34" charset="-122"/>
              </a:rPr>
              <a:t>数据转换</a:t>
            </a:r>
            <a:endParaRPr lang="en-US" altLang="zh-CN" sz="2000" b="1" dirty="0">
              <a:solidFill>
                <a:srgbClr val="2E75B6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pic>
        <p:nvPicPr>
          <p:cNvPr id="5124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5038725"/>
            <a:ext cx="4305300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53793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空值和缺失值的处理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矩形 2"/>
          <p:cNvSpPr>
            <a:spLocks noChangeArrowheads="1"/>
          </p:cNvSpPr>
          <p:nvPr/>
        </p:nvSpPr>
        <p:spPr bwMode="auto">
          <a:xfrm>
            <a:off x="577850" y="1320800"/>
            <a:ext cx="1099185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notnull</a:t>
            </a:r>
            <a:r>
              <a:rPr lang="en-US" altLang="zh-CN" sz="4000" dirty="0" smtClean="0">
                <a:latin typeface="微软雅黑" pitchFamily="34" charset="-122"/>
                <a:ea typeface="微软雅黑" pitchFamily="34" charset="-122"/>
              </a:rPr>
              <a:t>()</a:t>
            </a:r>
            <a:r>
              <a:rPr lang="zh-CN" altLang="zh-CN" sz="4000" dirty="0" smtClean="0">
                <a:latin typeface="微软雅黑" pitchFamily="34" charset="-122"/>
                <a:ea typeface="微软雅黑" pitchFamily="34" charset="-122"/>
              </a:rPr>
              <a:t> 与</a:t>
            </a:r>
            <a:r>
              <a:rPr lang="en-US" altLang="zh-CN" sz="4000" dirty="0" smtClean="0">
                <a:latin typeface="微软雅黑" pitchFamily="34" charset="-122"/>
                <a:ea typeface="微软雅黑" pitchFamily="34" charset="-122"/>
              </a:rPr>
              <a:t>isnull()</a:t>
            </a:r>
            <a:r>
              <a:rPr lang="zh-CN" altLang="zh-CN" sz="4000" dirty="0" smtClean="0">
                <a:latin typeface="微软雅黑" pitchFamily="34" charset="-122"/>
                <a:ea typeface="微软雅黑" pitchFamily="34" charset="-122"/>
              </a:rPr>
              <a:t>函数的功能是一样的，都</a:t>
            </a:r>
            <a:r>
              <a:rPr lang="zh-CN" altLang="en-US" sz="4000" dirty="0">
                <a:latin typeface="微软雅黑" pitchFamily="34" charset="-122"/>
                <a:ea typeface="微软雅黑" pitchFamily="34" charset="-122"/>
              </a:rPr>
              <a:t>可以</a:t>
            </a:r>
            <a:r>
              <a:rPr lang="zh-CN" altLang="zh-CN" sz="4000" dirty="0" smtClean="0">
                <a:latin typeface="微软雅黑" pitchFamily="34" charset="-122"/>
                <a:ea typeface="微软雅黑" pitchFamily="34" charset="-122"/>
              </a:rPr>
              <a:t>判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断数据中是否存在空值或缺失值，不同之处在于，前者发现数据中有空值或缺失值时返回</a:t>
            </a: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False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，后者返回的是</a:t>
            </a: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True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2698093" y="4674327"/>
            <a:ext cx="535979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itchFamily="18" charset="0"/>
                <a:ea typeface="楷体" pitchFamily="49" charset="-122"/>
              </a:rPr>
              <a:t>series_obj = Series([1, None, NaN])</a:t>
            </a:r>
            <a:endParaRPr lang="zh-CN" altLang="zh-CN" sz="2800" dirty="0">
              <a:latin typeface="Times New Roman" pitchFamily="18" charset="0"/>
              <a:ea typeface="楷体" pitchFamily="49" charset="-122"/>
            </a:endParaRPr>
          </a:p>
          <a:p>
            <a:r>
              <a:rPr lang="en-US" altLang="zh-CN" sz="2800" dirty="0">
                <a:latin typeface="Times New Roman" pitchFamily="18" charset="0"/>
                <a:ea typeface="楷体" pitchFamily="49" charset="-122"/>
              </a:rPr>
              <a:t># </a:t>
            </a:r>
            <a:r>
              <a:rPr lang="zh-CN" altLang="zh-CN" sz="2800" dirty="0">
                <a:latin typeface="Times New Roman" pitchFamily="18" charset="0"/>
                <a:ea typeface="楷体" pitchFamily="49" charset="-122"/>
              </a:rPr>
              <a:t>检查是否不为空值或缺失值</a:t>
            </a:r>
            <a:endParaRPr lang="en-US" altLang="zh-CN" sz="2800" dirty="0" smtClean="0">
              <a:latin typeface="Times New Roman" pitchFamily="18" charset="0"/>
              <a:ea typeface="楷体" pitchFamily="49" charset="-122"/>
            </a:endParaRPr>
          </a:p>
          <a:p>
            <a:r>
              <a:rPr lang="en-US" altLang="zh-CN" sz="2800" dirty="0" smtClean="0">
                <a:latin typeface="Times New Roman" pitchFamily="18" charset="0"/>
                <a:ea typeface="楷体" pitchFamily="49" charset="-122"/>
              </a:rPr>
              <a:t>pd.notnull(series_obj)</a:t>
            </a:r>
            <a:endParaRPr lang="zh-CN" altLang="zh-CN" sz="2800" dirty="0">
              <a:latin typeface="Times New Roman" pitchFamily="18" charset="0"/>
              <a:ea typeface="楷体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86746" y="4501662"/>
            <a:ext cx="7582486" cy="1730326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  <p:sp>
        <p:nvSpPr>
          <p:cNvPr id="8" name="圆角矩形标注 7"/>
          <p:cNvSpPr/>
          <p:nvPr/>
        </p:nvSpPr>
        <p:spPr>
          <a:xfrm>
            <a:off x="9328889" y="4978400"/>
            <a:ext cx="1542311" cy="1210045"/>
          </a:xfrm>
          <a:prstGeom prst="wedgeRoundRectCallout">
            <a:avLst>
              <a:gd name="adj1" fmla="val -265578"/>
              <a:gd name="adj2" fmla="val 21277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0    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True</a:t>
            </a:r>
            <a:endParaRPr lang="zh-CN" altLang="zh-CN" sz="2000" b="1" dirty="0" smtClean="0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  <a:p>
            <a:pPr>
              <a:defRPr/>
            </a:pP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1    False</a:t>
            </a:r>
            <a:endParaRPr lang="zh-CN" altLang="zh-CN" sz="2000" b="1" dirty="0" smtClean="0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  <a:p>
            <a:pPr>
              <a:defRPr/>
            </a:pP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2   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False</a:t>
            </a:r>
            <a:endParaRPr lang="zh-CN" altLang="zh-CN" sz="2000" b="1" dirty="0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9793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53793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空值和缺失值的处理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矩形 2"/>
          <p:cNvSpPr>
            <a:spLocks noChangeArrowheads="1"/>
          </p:cNvSpPr>
          <p:nvPr/>
        </p:nvSpPr>
        <p:spPr bwMode="auto">
          <a:xfrm>
            <a:off x="577850" y="1320800"/>
            <a:ext cx="10991850" cy="164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dropna()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方法的作用是删除含有空值或缺失值的行或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列</a:t>
            </a:r>
            <a:r>
              <a:rPr lang="zh-CN" altLang="en-US" sz="4400" dirty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zh-CN" sz="4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文本框 99"/>
          <p:cNvSpPr txBox="1">
            <a:spLocks noChangeArrowheads="1"/>
          </p:cNvSpPr>
          <p:nvPr/>
        </p:nvSpPr>
        <p:spPr bwMode="auto">
          <a:xfrm>
            <a:off x="1253558" y="4572661"/>
            <a:ext cx="9910967" cy="1949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zh-CN" sz="2600" dirty="0">
                <a:latin typeface="楷体" pitchFamily="49" charset="-122"/>
                <a:ea typeface="楷体" pitchFamily="49" charset="-122"/>
              </a:rPr>
              <a:t> axis</a:t>
            </a:r>
            <a:r>
              <a:rPr lang="zh-CN" altLang="zh-CN" sz="2600" dirty="0">
                <a:latin typeface="楷体" pitchFamily="49" charset="-122"/>
                <a:ea typeface="楷体" pitchFamily="49" charset="-122"/>
              </a:rPr>
              <a:t>：确定过滤行或</a:t>
            </a:r>
            <a:r>
              <a:rPr lang="zh-CN" altLang="zh-CN" sz="2600" dirty="0" smtClean="0">
                <a:latin typeface="楷体" pitchFamily="49" charset="-122"/>
                <a:ea typeface="楷体" pitchFamily="49" charset="-122"/>
              </a:rPr>
              <a:t>列</a:t>
            </a:r>
            <a:r>
              <a:rPr lang="zh-CN" altLang="en-US" sz="2600" dirty="0">
                <a:latin typeface="楷体" pitchFamily="49" charset="-122"/>
                <a:ea typeface="楷体" pitchFamily="49" charset="-122"/>
              </a:rPr>
              <a:t>。</a:t>
            </a:r>
            <a:r>
              <a:rPr lang="zh-CN" altLang="en-US" sz="2600" dirty="0" smtClean="0">
                <a:latin typeface="楷体" pitchFamily="49" charset="-122"/>
                <a:ea typeface="楷体" pitchFamily="49" charset="-122"/>
              </a:rPr>
              <a:t> </a:t>
            </a:r>
            <a:endParaRPr lang="en-US" altLang="zh-CN" sz="2600" dirty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zh-CN" sz="2600" dirty="0" smtClean="0">
                <a:latin typeface="楷体" pitchFamily="49" charset="-122"/>
                <a:ea typeface="楷体" pitchFamily="49" charset="-122"/>
              </a:rPr>
              <a:t> how</a:t>
            </a:r>
            <a:r>
              <a:rPr lang="zh-CN" altLang="zh-CN" sz="2600" dirty="0">
                <a:latin typeface="楷体" pitchFamily="49" charset="-122"/>
                <a:ea typeface="楷体" pitchFamily="49" charset="-122"/>
              </a:rPr>
              <a:t>：确定过滤的标</a:t>
            </a:r>
            <a:r>
              <a:rPr lang="zh-CN" altLang="zh-CN" sz="2600" dirty="0" smtClean="0">
                <a:latin typeface="楷体" pitchFamily="49" charset="-122"/>
                <a:ea typeface="楷体" pitchFamily="49" charset="-122"/>
              </a:rPr>
              <a:t>准</a:t>
            </a:r>
            <a:r>
              <a:rPr lang="zh-CN" altLang="en-US" sz="2600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en-US" altLang="zh-CN" sz="2600" dirty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zh-CN" sz="2600" dirty="0" smtClean="0">
                <a:latin typeface="楷体" pitchFamily="49" charset="-122"/>
                <a:ea typeface="楷体" pitchFamily="49" charset="-122"/>
              </a:rPr>
              <a:t> thresh</a:t>
            </a:r>
            <a:r>
              <a:rPr lang="zh-CN" altLang="zh-CN" sz="2600" dirty="0">
                <a:latin typeface="楷体" pitchFamily="49" charset="-122"/>
                <a:ea typeface="楷体" pitchFamily="49" charset="-122"/>
              </a:rPr>
              <a:t>：表示有效数据量的最小要求。若传入了</a:t>
            </a:r>
            <a:r>
              <a:rPr lang="en-US" altLang="zh-CN" sz="2600" dirty="0">
                <a:latin typeface="楷体" pitchFamily="49" charset="-122"/>
                <a:ea typeface="楷体" pitchFamily="49" charset="-122"/>
              </a:rPr>
              <a:t>2</a:t>
            </a:r>
            <a:r>
              <a:rPr lang="zh-CN" altLang="zh-CN" sz="2600" dirty="0">
                <a:latin typeface="楷体" pitchFamily="49" charset="-122"/>
                <a:ea typeface="楷体" pitchFamily="49" charset="-122"/>
              </a:rPr>
              <a:t>，则是要求该行或该列至少有两个非</a:t>
            </a:r>
            <a:r>
              <a:rPr lang="en-US" altLang="zh-CN" sz="2600" dirty="0">
                <a:latin typeface="楷体" pitchFamily="49" charset="-122"/>
                <a:ea typeface="楷体" pitchFamily="49" charset="-122"/>
              </a:rPr>
              <a:t>NaN</a:t>
            </a:r>
            <a:r>
              <a:rPr lang="zh-CN" altLang="zh-CN" sz="2600" dirty="0">
                <a:latin typeface="楷体" pitchFamily="49" charset="-122"/>
                <a:ea typeface="楷体" pitchFamily="49" charset="-122"/>
              </a:rPr>
              <a:t>值时将其保留</a:t>
            </a:r>
            <a:r>
              <a:rPr lang="zh-CN" altLang="zh-CN" sz="2600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en-US" altLang="zh-CN" sz="26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2145108" y="3367383"/>
            <a:ext cx="812786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dropna(axis=0, how='any', thresh=None, subset=None, inplace=False)</a:t>
            </a:r>
            <a:endParaRPr lang="zh-CN" altLang="zh-C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253558" y="3151163"/>
            <a:ext cx="9910967" cy="1386548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2596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53793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空值和缺失值的处理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矩形 2"/>
          <p:cNvSpPr>
            <a:spLocks noChangeArrowheads="1"/>
          </p:cNvSpPr>
          <p:nvPr/>
        </p:nvSpPr>
        <p:spPr bwMode="auto">
          <a:xfrm>
            <a:off x="577850" y="1320800"/>
            <a:ext cx="10991850" cy="835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400" dirty="0">
                <a:latin typeface="微软雅黑" pitchFamily="34" charset="-122"/>
                <a:ea typeface="微软雅黑" pitchFamily="34" charset="-122"/>
              </a:rPr>
              <a:t>删</a:t>
            </a:r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  <a:t>除空值或缺失值前后的效果如下图所示：</a:t>
            </a:r>
            <a:endParaRPr lang="zh-CN" altLang="zh-CN" sz="44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" name="图片 6"/>
          <p:cNvPicPr/>
          <p:nvPr/>
        </p:nvPicPr>
        <p:blipFill>
          <a:blip r:embed="rId3"/>
          <a:stretch>
            <a:fillRect/>
          </a:stretch>
        </p:blipFill>
        <p:spPr>
          <a:xfrm>
            <a:off x="3809521" y="2404868"/>
            <a:ext cx="4528507" cy="376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78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53793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空值和缺失值的处理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矩形 2"/>
          <p:cNvSpPr>
            <a:spLocks noChangeArrowheads="1"/>
          </p:cNvSpPr>
          <p:nvPr/>
        </p:nvSpPr>
        <p:spPr bwMode="auto">
          <a:xfrm>
            <a:off x="577850" y="1123852"/>
            <a:ext cx="1099185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填充缺失值和空值的方式有很多种，比如人工填写</a:t>
            </a:r>
            <a:r>
              <a:rPr lang="zh-CN" altLang="zh-CN" sz="4000" dirty="0" smtClean="0">
                <a:latin typeface="微软雅黑" pitchFamily="34" charset="-122"/>
                <a:ea typeface="微软雅黑" pitchFamily="34" charset="-122"/>
              </a:rPr>
              <a:t>、热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卡填充</a:t>
            </a:r>
            <a:r>
              <a:rPr lang="zh-CN" altLang="zh-CN" sz="4000" dirty="0" smtClean="0">
                <a:latin typeface="微软雅黑" pitchFamily="34" charset="-122"/>
                <a:ea typeface="微软雅黑" pitchFamily="34" charset="-122"/>
              </a:rPr>
              <a:t>等</a:t>
            </a:r>
            <a:r>
              <a:rPr lang="zh-CN" altLang="en-US" sz="4000" dirty="0" smtClean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en-US" altLang="zh-CN" sz="4000" dirty="0" smtClean="0">
                <a:latin typeface="微软雅黑" pitchFamily="34" charset="-122"/>
                <a:ea typeface="微软雅黑" pitchFamily="34" charset="-122"/>
              </a:rPr>
              <a:t>Pandas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中的</a:t>
            </a: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fillna()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方法可以实现填充空值或缺失</a:t>
            </a:r>
            <a:r>
              <a:rPr lang="zh-CN" altLang="zh-CN" sz="4000" dirty="0" smtClean="0">
                <a:latin typeface="微软雅黑" pitchFamily="34" charset="-122"/>
                <a:ea typeface="微软雅黑" pitchFamily="34" charset="-122"/>
              </a:rPr>
              <a:t>值</a:t>
            </a:r>
            <a:r>
              <a:rPr lang="zh-CN" altLang="en-US" sz="40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zh-CN" sz="4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文本框 99"/>
          <p:cNvSpPr txBox="1">
            <a:spLocks noChangeArrowheads="1"/>
          </p:cNvSpPr>
          <p:nvPr/>
        </p:nvSpPr>
        <p:spPr bwMode="auto">
          <a:xfrm>
            <a:off x="1253558" y="4853674"/>
            <a:ext cx="9910967" cy="1574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 lvl="0"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value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：用于填充的数值。</a:t>
            </a:r>
          </a:p>
          <a:p>
            <a:pPr lvl="0"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method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：表示填充方式，默认值为</a:t>
            </a: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None</a:t>
            </a:r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zh-CN" altLang="zh-CN" sz="2800" dirty="0">
              <a:latin typeface="楷体" pitchFamily="49" charset="-122"/>
              <a:ea typeface="楷体" pitchFamily="49" charset="-122"/>
            </a:endParaRPr>
          </a:p>
          <a:p>
            <a:pPr lvl="0"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limit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：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 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可以连续填充的最大数量，默认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None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。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2145108" y="3648396"/>
            <a:ext cx="812786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fillna(value=None, method=None, axis=None,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inplace=False,limit=None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, downcast=None, **kwargs)</a:t>
            </a:r>
            <a:endParaRPr lang="zh-CN" altLang="zh-C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253558" y="3432176"/>
            <a:ext cx="9910967" cy="1386548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9517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53793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空值和缺失值的处理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930400" y="3136792"/>
            <a:ext cx="9580563" cy="1605883"/>
          </a:xfrm>
          <a:prstGeom prst="rect">
            <a:avLst/>
          </a:prstGeom>
          <a:noFill/>
          <a:ln w="12700">
            <a:solidFill>
              <a:srgbClr val="1353A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0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2207311"/>
            <a:ext cx="2595563" cy="185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2"/>
          <p:cNvSpPr>
            <a:spLocks noChangeArrowheads="1"/>
          </p:cNvSpPr>
          <p:nvPr/>
        </p:nvSpPr>
        <p:spPr bwMode="auto">
          <a:xfrm>
            <a:off x="2723714" y="3618240"/>
            <a:ext cx="8568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000" dirty="0">
                <a:latin typeface="楷体" pitchFamily="49" charset="-122"/>
                <a:ea typeface="楷体" pitchFamily="49" charset="-122"/>
              </a:rPr>
              <a:t>method</a:t>
            </a:r>
            <a:r>
              <a:rPr lang="zh-CN" altLang="zh-CN" sz="4000" dirty="0">
                <a:latin typeface="楷体" pitchFamily="49" charset="-122"/>
                <a:ea typeface="楷体" pitchFamily="49" charset="-122"/>
              </a:rPr>
              <a:t>参数不能与</a:t>
            </a:r>
            <a:r>
              <a:rPr lang="en-US" altLang="zh-CN" sz="4000" dirty="0">
                <a:latin typeface="楷体" pitchFamily="49" charset="-122"/>
                <a:ea typeface="楷体" pitchFamily="49" charset="-122"/>
              </a:rPr>
              <a:t>value</a:t>
            </a:r>
            <a:r>
              <a:rPr lang="zh-CN" altLang="zh-CN" sz="4000" dirty="0">
                <a:latin typeface="楷体" pitchFamily="49" charset="-122"/>
                <a:ea typeface="楷体" pitchFamily="49" charset="-122"/>
              </a:rPr>
              <a:t>参数同时使用。</a:t>
            </a:r>
          </a:p>
        </p:txBody>
      </p:sp>
    </p:spTree>
    <p:extLst>
      <p:ext uri="{BB962C8B-B14F-4D97-AF65-F5344CB8AC3E}">
        <p14:creationId xmlns:p14="http://schemas.microsoft.com/office/powerpoint/2010/main" val="109889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53793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空值和缺失值的处理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矩形 2"/>
          <p:cNvSpPr>
            <a:spLocks noChangeArrowheads="1"/>
          </p:cNvSpPr>
          <p:nvPr/>
        </p:nvSpPr>
        <p:spPr bwMode="auto">
          <a:xfrm>
            <a:off x="577850" y="1320800"/>
            <a:ext cx="10991850" cy="2529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有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一张表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格里存在缺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失值，如果使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用常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量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66.0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来替换缺失值，那么填充前后的效果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如</a:t>
            </a:r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  <a:t>下图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所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示。</a:t>
            </a:r>
          </a:p>
        </p:txBody>
      </p:sp>
      <p:pic>
        <p:nvPicPr>
          <p:cNvPr id="5" name="图片 4"/>
          <p:cNvPicPr/>
          <p:nvPr/>
        </p:nvPicPr>
        <p:blipFill>
          <a:blip r:embed="rId3"/>
          <a:stretch>
            <a:fillRect/>
          </a:stretch>
        </p:blipFill>
        <p:spPr>
          <a:xfrm>
            <a:off x="2800984" y="3981351"/>
            <a:ext cx="6804500" cy="233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7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53793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空值和缺失值的处理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矩形 2"/>
          <p:cNvSpPr>
            <a:spLocks noChangeArrowheads="1"/>
          </p:cNvSpPr>
          <p:nvPr/>
        </p:nvSpPr>
        <p:spPr bwMode="auto">
          <a:xfrm>
            <a:off x="577850" y="1320800"/>
            <a:ext cx="10991850" cy="835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  <a:t>通过</a:t>
            </a:r>
            <a:r>
              <a:rPr lang="en-US" altLang="zh-CN" sz="4400" dirty="0" smtClean="0">
                <a:latin typeface="微软雅黑" pitchFamily="34" charset="-122"/>
                <a:ea typeface="微软雅黑" pitchFamily="34" charset="-122"/>
              </a:rPr>
              <a:t>fillna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()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方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法</a:t>
            </a:r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  <a:t>填充</a:t>
            </a:r>
            <a:r>
              <a:rPr lang="zh-CN" altLang="en-US" sz="4400" dirty="0">
                <a:latin typeface="微软雅黑" pitchFamily="34" charset="-122"/>
                <a:ea typeface="微软雅黑" pitchFamily="34" charset="-122"/>
              </a:rPr>
              <a:t>常</a:t>
            </a:r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  <a:t>量的示例如下：</a:t>
            </a:r>
            <a:endParaRPr lang="zh-CN" altLang="zh-CN" sz="4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4002832" y="2895417"/>
            <a:ext cx="414188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3200" dirty="0">
                <a:latin typeface="Times New Roman" pitchFamily="18" charset="0"/>
                <a:ea typeface="楷体" pitchFamily="49" charset="-122"/>
              </a:rPr>
              <a:t># </a:t>
            </a:r>
            <a:r>
              <a:rPr lang="zh-CN" altLang="zh-CN" sz="3200" dirty="0">
                <a:latin typeface="Times New Roman" pitchFamily="18" charset="0"/>
                <a:ea typeface="楷体" pitchFamily="49" charset="-122"/>
              </a:rPr>
              <a:t>使用</a:t>
            </a:r>
            <a:r>
              <a:rPr lang="en-US" altLang="zh-CN" sz="3200" dirty="0">
                <a:latin typeface="Times New Roman" pitchFamily="18" charset="0"/>
                <a:ea typeface="楷体" pitchFamily="49" charset="-122"/>
              </a:rPr>
              <a:t>66.0</a:t>
            </a:r>
            <a:r>
              <a:rPr lang="zh-CN" altLang="zh-CN" sz="3200" dirty="0">
                <a:latin typeface="Times New Roman" pitchFamily="18" charset="0"/>
                <a:ea typeface="楷体" pitchFamily="49" charset="-122"/>
              </a:rPr>
              <a:t>替换缺失</a:t>
            </a:r>
            <a:r>
              <a:rPr lang="zh-CN" altLang="zh-CN" sz="3200" dirty="0" smtClean="0">
                <a:latin typeface="Times New Roman" pitchFamily="18" charset="0"/>
                <a:ea typeface="楷体" pitchFamily="49" charset="-122"/>
              </a:rPr>
              <a:t>值</a:t>
            </a:r>
            <a:endParaRPr lang="en-US" altLang="zh-CN" sz="3200" dirty="0" smtClean="0">
              <a:latin typeface="Times New Roman" pitchFamily="18" charset="0"/>
              <a:ea typeface="楷体" pitchFamily="49" charset="-122"/>
            </a:endParaRPr>
          </a:p>
          <a:p>
            <a:r>
              <a:rPr lang="en-US" altLang="zh-CN" sz="3200" dirty="0" smtClean="0">
                <a:latin typeface="Times New Roman" pitchFamily="18" charset="0"/>
                <a:ea typeface="楷体" pitchFamily="49" charset="-122"/>
              </a:rPr>
              <a:t>df_obj.fillna</a:t>
            </a:r>
            <a:r>
              <a:rPr lang="en-US" altLang="zh-CN" sz="3200" dirty="0">
                <a:latin typeface="Times New Roman" pitchFamily="18" charset="0"/>
                <a:ea typeface="楷体" pitchFamily="49" charset="-122"/>
              </a:rPr>
              <a:t>('66.0</a:t>
            </a:r>
            <a:r>
              <a:rPr lang="en-US" altLang="zh-CN" sz="3200" dirty="0" smtClean="0">
                <a:latin typeface="Times New Roman" pitchFamily="18" charset="0"/>
                <a:ea typeface="楷体" pitchFamily="49" charset="-122"/>
              </a:rPr>
              <a:t>')</a:t>
            </a:r>
            <a:endParaRPr lang="zh-CN" altLang="zh-CN" sz="3200" dirty="0">
              <a:latin typeface="Times New Roman" pitchFamily="18" charset="0"/>
              <a:ea typeface="楷体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282532" y="2568863"/>
            <a:ext cx="7582486" cy="1730326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8725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53793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空值和缺失值的处理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矩形 2"/>
          <p:cNvSpPr>
            <a:spLocks noChangeArrowheads="1"/>
          </p:cNvSpPr>
          <p:nvPr/>
        </p:nvSpPr>
        <p:spPr bwMode="auto">
          <a:xfrm>
            <a:off x="577850" y="1320800"/>
            <a:ext cx="10991850" cy="2461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如果希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望</a:t>
            </a:r>
            <a:r>
              <a:rPr lang="en-US" altLang="zh-CN" sz="4400" dirty="0" smtClean="0">
                <a:latin typeface="微软雅黑" pitchFamily="34" charset="-122"/>
                <a:ea typeface="微软雅黑" pitchFamily="34" charset="-122"/>
              </a:rPr>
              <a:t>A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列缺失的数据使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用数字“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4.0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”进行填充，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B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列缺失的数据使用数字“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5.0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”来填充，那么填充前后的效果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如</a:t>
            </a:r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  <a:t>下图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所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示。</a:t>
            </a:r>
          </a:p>
        </p:txBody>
      </p:sp>
      <p:pic>
        <p:nvPicPr>
          <p:cNvPr id="5" name="图片 4"/>
          <p:cNvPicPr/>
          <p:nvPr/>
        </p:nvPicPr>
        <p:blipFill>
          <a:blip r:embed="rId3"/>
          <a:stretch>
            <a:fillRect/>
          </a:stretch>
        </p:blipFill>
        <p:spPr>
          <a:xfrm>
            <a:off x="2494664" y="3854207"/>
            <a:ext cx="7542246" cy="257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05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53793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空值和缺失值的处理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矩形 2"/>
          <p:cNvSpPr>
            <a:spLocks noChangeArrowheads="1"/>
          </p:cNvSpPr>
          <p:nvPr/>
        </p:nvSpPr>
        <p:spPr bwMode="auto">
          <a:xfrm>
            <a:off x="577850" y="1320800"/>
            <a:ext cx="10991850" cy="171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  <a:t>通过</a:t>
            </a:r>
            <a:r>
              <a:rPr lang="en-US" altLang="zh-CN" sz="4400" dirty="0" smtClean="0">
                <a:latin typeface="微软雅黑" pitchFamily="34" charset="-122"/>
                <a:ea typeface="微软雅黑" pitchFamily="34" charset="-122"/>
              </a:rPr>
              <a:t>fillna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()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方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法</a:t>
            </a:r>
            <a:r>
              <a:rPr lang="zh-CN" altLang="en-US" sz="4400" dirty="0">
                <a:latin typeface="微软雅黑" pitchFamily="34" charset="-122"/>
                <a:ea typeface="微软雅黑" pitchFamily="34" charset="-122"/>
              </a:rPr>
              <a:t>对</a:t>
            </a:r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  <a:t>指</a:t>
            </a:r>
            <a:r>
              <a:rPr lang="zh-CN" altLang="en-US" sz="4400" dirty="0">
                <a:latin typeface="微软雅黑" pitchFamily="34" charset="-122"/>
                <a:ea typeface="微软雅黑" pitchFamily="34" charset="-122"/>
              </a:rPr>
              <a:t>定</a:t>
            </a:r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  <a:t>列进行填充的示例如下：</a:t>
            </a:r>
            <a:endParaRPr lang="zh-CN" altLang="zh-CN" sz="4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3475839" y="3548560"/>
            <a:ext cx="541694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3200" dirty="0">
                <a:latin typeface="Times New Roman" pitchFamily="18" charset="0"/>
                <a:ea typeface="楷体" pitchFamily="49" charset="-122"/>
              </a:rPr>
              <a:t># </a:t>
            </a:r>
            <a:r>
              <a:rPr lang="zh-CN" altLang="zh-CN" sz="3200" dirty="0">
                <a:latin typeface="Times New Roman" pitchFamily="18" charset="0"/>
                <a:ea typeface="楷体" pitchFamily="49" charset="-122"/>
              </a:rPr>
              <a:t>指定列填充数据</a:t>
            </a:r>
            <a:endParaRPr lang="en-US" altLang="zh-CN" sz="3200" dirty="0" smtClean="0">
              <a:latin typeface="Times New Roman" pitchFamily="18" charset="0"/>
              <a:ea typeface="楷体" pitchFamily="49" charset="-122"/>
            </a:endParaRPr>
          </a:p>
          <a:p>
            <a:r>
              <a:rPr lang="en-US" altLang="zh-CN" sz="3200" dirty="0" smtClean="0">
                <a:latin typeface="Times New Roman" pitchFamily="18" charset="0"/>
                <a:ea typeface="楷体" pitchFamily="49" charset="-122"/>
              </a:rPr>
              <a:t>df_obj.fillna</a:t>
            </a:r>
            <a:r>
              <a:rPr lang="en-US" altLang="zh-CN" sz="3200" dirty="0">
                <a:latin typeface="Times New Roman" pitchFamily="18" charset="0"/>
                <a:ea typeface="楷体" pitchFamily="49" charset="-122"/>
              </a:rPr>
              <a:t>({'A': 4.0, 'B': 5.0</a:t>
            </a:r>
            <a:r>
              <a:rPr lang="en-US" altLang="zh-CN" sz="3200" dirty="0" smtClean="0">
                <a:latin typeface="Times New Roman" pitchFamily="18" charset="0"/>
                <a:ea typeface="楷体" pitchFamily="49" charset="-122"/>
              </a:rPr>
              <a:t>})</a:t>
            </a:r>
            <a:endParaRPr lang="zh-CN" altLang="zh-CN" sz="3200" dirty="0">
              <a:latin typeface="Times New Roman" pitchFamily="18" charset="0"/>
              <a:ea typeface="楷体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393066" y="3222006"/>
            <a:ext cx="7582486" cy="1730326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4805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53793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空值和缺失值的处理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矩形 2"/>
          <p:cNvSpPr>
            <a:spLocks noChangeArrowheads="1"/>
          </p:cNvSpPr>
          <p:nvPr/>
        </p:nvSpPr>
        <p:spPr bwMode="auto">
          <a:xfrm>
            <a:off x="577850" y="1320800"/>
            <a:ext cx="10991850" cy="171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如果希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望</a:t>
            </a:r>
            <a:r>
              <a:rPr lang="en-US" altLang="zh-CN" sz="4400" dirty="0" smtClean="0">
                <a:latin typeface="微软雅黑" pitchFamily="34" charset="-122"/>
                <a:ea typeface="微软雅黑" pitchFamily="34" charset="-122"/>
              </a:rPr>
              <a:t>A~D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列中按从前往后的顺序填充缺失的数据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en-US" sz="4400" dirty="0">
                <a:latin typeface="微软雅黑" pitchFamily="34" charset="-122"/>
                <a:ea typeface="微软雅黑" pitchFamily="34" charset="-122"/>
              </a:rPr>
              <a:t>那么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填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充前后的效果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如</a:t>
            </a:r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  <a:t>下图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所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示。</a:t>
            </a:r>
          </a:p>
        </p:txBody>
      </p:sp>
      <p:pic>
        <p:nvPicPr>
          <p:cNvPr id="9218" name="Picture 2" descr="C:\Users\admin\Desktop\图片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843" y="3333164"/>
            <a:ext cx="7789863" cy="264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04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9"/>
          <p:cNvGrpSpPr>
            <a:grpSpLocks/>
          </p:cNvGrpSpPr>
          <p:nvPr/>
        </p:nvGrpSpPr>
        <p:grpSpPr bwMode="auto">
          <a:xfrm>
            <a:off x="3246438" y="1743075"/>
            <a:ext cx="5407025" cy="3732213"/>
            <a:chOff x="1809684" y="1771915"/>
            <a:chExt cx="5633372" cy="3890359"/>
          </a:xfrm>
        </p:grpSpPr>
        <p:sp>
          <p:nvSpPr>
            <p:cNvPr id="7170" name="弧形 80"/>
            <p:cNvSpPr>
              <a:spLocks noChangeArrowheads="1"/>
            </p:cNvSpPr>
            <p:nvPr/>
          </p:nvSpPr>
          <p:spPr bwMode="auto">
            <a:xfrm rot="5400000">
              <a:off x="3976668" y="3085279"/>
              <a:ext cx="1313885" cy="1314895"/>
            </a:xfrm>
            <a:custGeom>
              <a:avLst/>
              <a:gdLst>
                <a:gd name="T0" fmla="*/ 660347 w 1313885"/>
                <a:gd name="T1" fmla="*/ 1314886 h 1314895"/>
                <a:gd name="T2" fmla="*/ 50918 w 1313885"/>
                <a:gd name="T3" fmla="*/ 911233 h 1314895"/>
                <a:gd name="T4" fmla="*/ 191035 w 1313885"/>
                <a:gd name="T5" fmla="*/ 193946 h 1314895"/>
                <a:gd name="T6" fmla="*/ 907723 w 1313885"/>
                <a:gd name="T7" fmla="*/ 49788 h 1314895"/>
                <a:gd name="T8" fmla="*/ 1313886 w 1313885"/>
                <a:gd name="T9" fmla="*/ 657448 h 1314895"/>
                <a:gd name="T10" fmla="*/ 656943 w 1313885"/>
                <a:gd name="T11" fmla="*/ 657448 h 1314895"/>
                <a:gd name="T12" fmla="*/ 660347 w 1313885"/>
                <a:gd name="T13" fmla="*/ 1314886 h 1314895"/>
                <a:gd name="T14" fmla="*/ 660347 w 1313885"/>
                <a:gd name="T15" fmla="*/ 1314886 h 1314895"/>
                <a:gd name="T16" fmla="*/ 50918 w 1313885"/>
                <a:gd name="T17" fmla="*/ 911233 h 1314895"/>
                <a:gd name="T18" fmla="*/ 191035 w 1313885"/>
                <a:gd name="T19" fmla="*/ 193946 h 1314895"/>
                <a:gd name="T20" fmla="*/ 907723 w 1313885"/>
                <a:gd name="T21" fmla="*/ 49788 h 1314895"/>
                <a:gd name="T22" fmla="*/ 1313886 w 1313885"/>
                <a:gd name="T23" fmla="*/ 657448 h 1314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13885" h="1314895" stroke="0">
                  <a:moveTo>
                    <a:pt x="660347" y="1314886"/>
                  </a:moveTo>
                  <a:cubicBezTo>
                    <a:pt x="394266" y="1316266"/>
                    <a:pt x="153631" y="1156882"/>
                    <a:pt x="50918" y="911233"/>
                  </a:cubicBezTo>
                  <a:cubicBezTo>
                    <a:pt x="-51709" y="665790"/>
                    <a:pt x="3602" y="382641"/>
                    <a:pt x="191035" y="193946"/>
                  </a:cubicBezTo>
                  <a:cubicBezTo>
                    <a:pt x="378689" y="5028"/>
                    <a:pt x="661705" y="-51899"/>
                    <a:pt x="907723" y="49788"/>
                  </a:cubicBezTo>
                  <a:cubicBezTo>
                    <a:pt x="1153536" y="151390"/>
                    <a:pt x="1313886" y="391290"/>
                    <a:pt x="1313886" y="657448"/>
                  </a:cubicBezTo>
                  <a:lnTo>
                    <a:pt x="656943" y="657448"/>
                  </a:lnTo>
                  <a:cubicBezTo>
                    <a:pt x="658078" y="876594"/>
                    <a:pt x="659212" y="1095740"/>
                    <a:pt x="660347" y="1314886"/>
                  </a:cubicBezTo>
                  <a:close/>
                </a:path>
                <a:path w="1313885" h="1314895" fill="none">
                  <a:moveTo>
                    <a:pt x="660347" y="1314886"/>
                  </a:moveTo>
                  <a:cubicBezTo>
                    <a:pt x="394266" y="1316266"/>
                    <a:pt x="153631" y="1156882"/>
                    <a:pt x="50918" y="911233"/>
                  </a:cubicBezTo>
                  <a:cubicBezTo>
                    <a:pt x="-51709" y="665790"/>
                    <a:pt x="3602" y="382641"/>
                    <a:pt x="191035" y="193946"/>
                  </a:cubicBezTo>
                  <a:cubicBezTo>
                    <a:pt x="378689" y="5028"/>
                    <a:pt x="661705" y="-51899"/>
                    <a:pt x="907723" y="49788"/>
                  </a:cubicBezTo>
                  <a:cubicBezTo>
                    <a:pt x="1153536" y="151390"/>
                    <a:pt x="1313886" y="391290"/>
                    <a:pt x="1313886" y="657448"/>
                  </a:cubicBezTo>
                </a:path>
              </a:pathLst>
            </a:custGeom>
            <a:noFill/>
            <a:ln w="57150">
              <a:solidFill>
                <a:srgbClr val="D5F4FF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71" name="弧形 81"/>
            <p:cNvSpPr>
              <a:spLocks noChangeArrowheads="1"/>
            </p:cNvSpPr>
            <p:nvPr/>
          </p:nvSpPr>
          <p:spPr bwMode="auto">
            <a:xfrm>
              <a:off x="4091957" y="3203290"/>
              <a:ext cx="1083341" cy="1083872"/>
            </a:xfrm>
            <a:custGeom>
              <a:avLst/>
              <a:gdLst>
                <a:gd name="T0" fmla="*/ 31 w 1083341"/>
                <a:gd name="T1" fmla="*/ 547729 h 1083872"/>
                <a:gd name="T2" fmla="*/ 267398 w 1083341"/>
                <a:gd name="T3" fmla="*/ 74608 h 1083872"/>
                <a:gd name="T4" fmla="*/ 810932 w 1083341"/>
                <a:gd name="T5" fmla="*/ 71700 h 1083872"/>
                <a:gd name="T6" fmla="*/ 1083342 w 1083341"/>
                <a:gd name="T7" fmla="*/ 541937 h 1083872"/>
                <a:gd name="T8" fmla="*/ 541671 w 1083341"/>
                <a:gd name="T9" fmla="*/ 541936 h 1083872"/>
                <a:gd name="T10" fmla="*/ 31 w 1083341"/>
                <a:gd name="T11" fmla="*/ 547729 h 1083872"/>
                <a:gd name="T12" fmla="*/ 31 w 1083341"/>
                <a:gd name="T13" fmla="*/ 547729 h 1083872"/>
                <a:gd name="T14" fmla="*/ 267398 w 1083341"/>
                <a:gd name="T15" fmla="*/ 74608 h 1083872"/>
                <a:gd name="T16" fmla="*/ 810932 w 1083341"/>
                <a:gd name="T17" fmla="*/ 71700 h 1083872"/>
                <a:gd name="T18" fmla="*/ 1083342 w 1083341"/>
                <a:gd name="T19" fmla="*/ 541937 h 1083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3341" h="1083872" stroke="0">
                  <a:moveTo>
                    <a:pt x="31" y="547729"/>
                  </a:moveTo>
                  <a:cubicBezTo>
                    <a:pt x="-2044" y="353477"/>
                    <a:pt x="99961" y="172973"/>
                    <a:pt x="267398" y="74608"/>
                  </a:cubicBezTo>
                  <a:cubicBezTo>
                    <a:pt x="434942" y="-23819"/>
                    <a:pt x="642344" y="-24929"/>
                    <a:pt x="810932" y="71700"/>
                  </a:cubicBezTo>
                  <a:cubicBezTo>
                    <a:pt x="979412" y="168267"/>
                    <a:pt x="1083342" y="347672"/>
                    <a:pt x="1083342" y="541937"/>
                  </a:cubicBezTo>
                  <a:lnTo>
                    <a:pt x="541671" y="541936"/>
                  </a:lnTo>
                  <a:lnTo>
                    <a:pt x="31" y="547729"/>
                  </a:lnTo>
                  <a:close/>
                </a:path>
                <a:path w="1083341" h="1083872" fill="none">
                  <a:moveTo>
                    <a:pt x="31" y="547729"/>
                  </a:moveTo>
                  <a:cubicBezTo>
                    <a:pt x="-2044" y="353477"/>
                    <a:pt x="99961" y="172973"/>
                    <a:pt x="267398" y="74608"/>
                  </a:cubicBezTo>
                  <a:cubicBezTo>
                    <a:pt x="434942" y="-23819"/>
                    <a:pt x="642344" y="-24929"/>
                    <a:pt x="810932" y="71700"/>
                  </a:cubicBezTo>
                  <a:cubicBezTo>
                    <a:pt x="979412" y="168267"/>
                    <a:pt x="1083342" y="347672"/>
                    <a:pt x="1083342" y="541937"/>
                  </a:cubicBezTo>
                </a:path>
              </a:pathLst>
            </a:custGeom>
            <a:noFill/>
            <a:ln w="57150">
              <a:solidFill>
                <a:srgbClr val="D5F4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72" name="弧形 82"/>
            <p:cNvSpPr>
              <a:spLocks noChangeArrowheads="1"/>
            </p:cNvSpPr>
            <p:nvPr/>
          </p:nvSpPr>
          <p:spPr bwMode="auto">
            <a:xfrm rot="-5400000">
              <a:off x="4171955" y="3346629"/>
              <a:ext cx="898538" cy="823670"/>
            </a:xfrm>
            <a:custGeom>
              <a:avLst/>
              <a:gdLst>
                <a:gd name="T0" fmla="*/ 455476 w 898538"/>
                <a:gd name="T1" fmla="*/ 39 h 823670"/>
                <a:gd name="T2" fmla="*/ 898538 w 898538"/>
                <a:gd name="T3" fmla="*/ 411835 h 823670"/>
                <a:gd name="T4" fmla="*/ 449269 w 898538"/>
                <a:gd name="T5" fmla="*/ 411835 h 823670"/>
                <a:gd name="T6" fmla="*/ 455476 w 898538"/>
                <a:gd name="T7" fmla="*/ 39 h 823670"/>
                <a:gd name="T8" fmla="*/ 455476 w 898538"/>
                <a:gd name="T9" fmla="*/ 39 h 823670"/>
                <a:gd name="T10" fmla="*/ 898538 w 898538"/>
                <a:gd name="T11" fmla="*/ 411835 h 823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8538" h="823670" stroke="0">
                  <a:moveTo>
                    <a:pt x="455476" y="39"/>
                  </a:moveTo>
                  <a:cubicBezTo>
                    <a:pt x="701156" y="3151"/>
                    <a:pt x="898538" y="186603"/>
                    <a:pt x="898538" y="411835"/>
                  </a:cubicBezTo>
                  <a:lnTo>
                    <a:pt x="449269" y="411835"/>
                  </a:lnTo>
                  <a:lnTo>
                    <a:pt x="455476" y="39"/>
                  </a:lnTo>
                  <a:close/>
                </a:path>
                <a:path w="898538" h="823670" fill="none">
                  <a:moveTo>
                    <a:pt x="455476" y="39"/>
                  </a:moveTo>
                  <a:cubicBezTo>
                    <a:pt x="701156" y="3151"/>
                    <a:pt x="898538" y="186603"/>
                    <a:pt x="898538" y="411835"/>
                  </a:cubicBezTo>
                </a:path>
              </a:pathLst>
            </a:custGeom>
            <a:noFill/>
            <a:ln w="57150">
              <a:solidFill>
                <a:srgbClr val="D5F4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7173" name="组合 3"/>
            <p:cNvGrpSpPr>
              <a:grpSpLocks/>
            </p:cNvGrpSpPr>
            <p:nvPr/>
          </p:nvGrpSpPr>
          <p:grpSpPr bwMode="auto">
            <a:xfrm>
              <a:off x="1809684" y="1771915"/>
              <a:ext cx="5633372" cy="3890359"/>
              <a:chOff x="1809685" y="1771917"/>
              <a:chExt cx="5633374" cy="3890364"/>
            </a:xfrm>
          </p:grpSpPr>
          <p:graphicFrame>
            <p:nvGraphicFramePr>
              <p:cNvPr id="7174" name="图表 2"/>
              <p:cNvGraphicFramePr>
                <a:graphicFrameLocks/>
              </p:cNvGraphicFramePr>
              <p:nvPr/>
            </p:nvGraphicFramePr>
            <p:xfrm>
              <a:off x="1809685" y="1771917"/>
              <a:ext cx="5633374" cy="389036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700" r:id="rId4" imgW="5394240" imgH="3720960" progId="Excel.Sheet.8">
                      <p:embed/>
                    </p:oleObj>
                  </mc:Choice>
                  <mc:Fallback>
                    <p:oleObj r:id="rId4" imgW="5394240" imgH="3720960" progId="Excel.Sheet.8">
                      <p:embed/>
                      <p:pic>
                        <p:nvPicPr>
                          <p:cNvPr id="0" name="图表 2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09685" y="1771917"/>
                            <a:ext cx="5633374" cy="389036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3810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" name="TextBox 88"/>
              <p:cNvSpPr txBox="1"/>
              <p:nvPr/>
            </p:nvSpPr>
            <p:spPr>
              <a:xfrm rot="18892830">
                <a:off x="3398053" y="2555522"/>
                <a:ext cx="1040850" cy="41685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r>
                  <a:rPr lang="zh-CN" altLang="en-US" sz="2000" b="1" spc="3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掌握</a:t>
                </a:r>
              </a:p>
            </p:txBody>
          </p:sp>
          <p:sp>
            <p:nvSpPr>
              <p:cNvPr id="11" name="TextBox 43"/>
              <p:cNvSpPr txBox="1"/>
              <p:nvPr/>
            </p:nvSpPr>
            <p:spPr>
              <a:xfrm rot="3026289">
                <a:off x="3312874" y="4518938"/>
                <a:ext cx="1042505" cy="41679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r>
                  <a:rPr lang="zh-CN" altLang="en-US" sz="2000" b="1" spc="300" dirty="0" smtClean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掌握</a:t>
                </a:r>
                <a:endParaRPr lang="zh-CN" altLang="en-US" sz="2000" b="1" spc="3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7" name="TextBox 84"/>
            <p:cNvSpPr txBox="1"/>
            <p:nvPr/>
          </p:nvSpPr>
          <p:spPr>
            <a:xfrm rot="3181581" flipH="1">
              <a:off x="5144630" y="2810380"/>
              <a:ext cx="1040849" cy="40025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2000" b="1" spc="3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掌握</a:t>
              </a:r>
            </a:p>
          </p:txBody>
        </p:sp>
        <p:sp>
          <p:nvSpPr>
            <p:cNvPr id="8" name="TextBox 86"/>
            <p:cNvSpPr txBox="1"/>
            <p:nvPr/>
          </p:nvSpPr>
          <p:spPr>
            <a:xfrm rot="8102442" flipH="1" flipV="1">
              <a:off x="5094439" y="4225936"/>
              <a:ext cx="1040337" cy="40045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2000" b="1" spc="3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掌握</a:t>
              </a:r>
            </a:p>
          </p:txBody>
        </p:sp>
      </p:grpSp>
      <p:sp>
        <p:nvSpPr>
          <p:cNvPr id="12" name="标题 1"/>
          <p:cNvSpPr>
            <a:spLocks noChangeArrowheads="1"/>
          </p:cNvSpPr>
          <p:nvPr/>
        </p:nvSpPr>
        <p:spPr bwMode="auto">
          <a:xfrm>
            <a:off x="2330725" y="265724"/>
            <a:ext cx="5148262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charset="0"/>
              </a:rPr>
              <a:t></a:t>
            </a:r>
            <a:r>
              <a:rPr lang="zh-CN" altLang="en-US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 学习目标</a:t>
            </a:r>
          </a:p>
        </p:txBody>
      </p:sp>
      <p:grpSp>
        <p:nvGrpSpPr>
          <p:cNvPr id="13" name="组合 9"/>
          <p:cNvGrpSpPr>
            <a:grpSpLocks/>
          </p:cNvGrpSpPr>
          <p:nvPr/>
        </p:nvGrpSpPr>
        <p:grpSpPr bwMode="auto">
          <a:xfrm>
            <a:off x="1882775" y="1220091"/>
            <a:ext cx="3119438" cy="1383407"/>
            <a:chOff x="153988" y="1372659"/>
            <a:chExt cx="3118034" cy="1383111"/>
          </a:xfrm>
        </p:grpSpPr>
        <p:sp>
          <p:nvSpPr>
            <p:cNvPr id="7181" name="矩形 5"/>
            <p:cNvSpPr>
              <a:spLocks noChangeArrowheads="1"/>
            </p:cNvSpPr>
            <p:nvPr/>
          </p:nvSpPr>
          <p:spPr bwMode="auto">
            <a:xfrm>
              <a:off x="751249" y="1372659"/>
              <a:ext cx="2520773" cy="1015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indent="-457200">
                <a:lnSpc>
                  <a:spcPts val="3600"/>
                </a:lnSpc>
              </a:pPr>
              <a:r>
                <a:rPr lang="zh-CN" altLang="en-US" sz="2000" b="1" dirty="0" smtClean="0">
                  <a:latin typeface="微软雅黑" pitchFamily="34" charset="-122"/>
                  <a:ea typeface="微软雅黑" pitchFamily="34" charset="-122"/>
                </a:rPr>
                <a:t>掌握 </a:t>
              </a:r>
              <a:r>
                <a:rPr lang="zh-CN" altLang="en-US" sz="2000" b="1" dirty="0" smtClean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数据清洗的常见操作</a:t>
              </a:r>
              <a:endParaRPr lang="zh-CN" altLang="en-US" sz="2000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7182" name="组合 16"/>
            <p:cNvGrpSpPr>
              <a:grpSpLocks/>
            </p:cNvGrpSpPr>
            <p:nvPr/>
          </p:nvGrpSpPr>
          <p:grpSpPr bwMode="auto">
            <a:xfrm>
              <a:off x="466536" y="2103548"/>
              <a:ext cx="2179369" cy="652222"/>
              <a:chOff x="860198" y="2352244"/>
              <a:chExt cx="2178276" cy="652213"/>
            </a:xfrm>
          </p:grpSpPr>
          <p:cxnSp>
            <p:nvCxnSpPr>
              <p:cNvPr id="7183" name="直接连接符 7"/>
              <p:cNvCxnSpPr>
                <a:cxnSpLocks noChangeShapeType="1"/>
              </p:cNvCxnSpPr>
              <p:nvPr/>
            </p:nvCxnSpPr>
            <p:spPr bwMode="auto">
              <a:xfrm>
                <a:off x="860311" y="2351794"/>
                <a:ext cx="372783" cy="652663"/>
              </a:xfrm>
              <a:prstGeom prst="line">
                <a:avLst/>
              </a:prstGeom>
              <a:noFill/>
              <a:ln w="28575">
                <a:solidFill>
                  <a:srgbClr val="1369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184" name="直接连接符 10"/>
              <p:cNvCxnSpPr>
                <a:cxnSpLocks noChangeShapeType="1"/>
              </p:cNvCxnSpPr>
              <p:nvPr/>
            </p:nvCxnSpPr>
            <p:spPr bwMode="auto">
              <a:xfrm>
                <a:off x="1223576" y="3004457"/>
                <a:ext cx="1814742" cy="0"/>
              </a:xfrm>
              <a:prstGeom prst="line">
                <a:avLst/>
              </a:prstGeom>
              <a:noFill/>
              <a:ln w="28575">
                <a:solidFill>
                  <a:srgbClr val="1369B2"/>
                </a:solidFill>
                <a:round/>
                <a:headEnd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7185" name="组合 15"/>
            <p:cNvGrpSpPr>
              <a:grpSpLocks/>
            </p:cNvGrpSpPr>
            <p:nvPr/>
          </p:nvGrpSpPr>
          <p:grpSpPr bwMode="auto">
            <a:xfrm>
              <a:off x="153988" y="1614313"/>
              <a:ext cx="474819" cy="522307"/>
              <a:chOff x="1232465" y="3529898"/>
              <a:chExt cx="474581" cy="522300"/>
            </a:xfrm>
          </p:grpSpPr>
          <p:sp>
            <p:nvSpPr>
              <p:cNvPr id="7186" name="椭圆 16"/>
              <p:cNvSpPr>
                <a:spLocks noChangeArrowheads="1"/>
              </p:cNvSpPr>
              <p:nvPr/>
            </p:nvSpPr>
            <p:spPr bwMode="auto">
              <a:xfrm>
                <a:off x="1232465" y="3558160"/>
                <a:ext cx="474308" cy="474808"/>
              </a:xfrm>
              <a:prstGeom prst="ellipse">
                <a:avLst/>
              </a:prstGeom>
              <a:solidFill>
                <a:srgbClr val="1369B2"/>
              </a:solidFill>
              <a:ln>
                <a:noFill/>
              </a:ln>
              <a:effectLst>
                <a:outerShdw dist="12700" dir="2700000" algn="tl" rotWithShape="0">
                  <a:srgbClr val="808080">
                    <a:alpha val="39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Arial" pitchFamily="34" charset="0"/>
                </a:endParaRPr>
              </a:p>
            </p:txBody>
          </p:sp>
          <p:sp>
            <p:nvSpPr>
              <p:cNvPr id="7187" name="TextBox 52"/>
              <p:cNvSpPr txBox="1">
                <a:spLocks noChangeArrowheads="1"/>
              </p:cNvSpPr>
              <p:nvPr/>
            </p:nvSpPr>
            <p:spPr bwMode="auto">
              <a:xfrm>
                <a:off x="1287986" y="3529576"/>
                <a:ext cx="334712" cy="522448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2700" dir="2700000" algn="tl" rotWithShape="0">
                  <a:srgbClr val="808080">
                    <a:alpha val="39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9pPr>
              </a:lstStyle>
              <a:p>
                <a:pPr eaLnBrk="0" hangingPunct="0"/>
                <a:r>
                  <a:rPr lang="en-US" altLang="zh-CN" sz="2800" b="1">
                    <a:solidFill>
                      <a:schemeClr val="bg1"/>
                    </a:solidFill>
                    <a:latin typeface="Times New Roman" pitchFamily="18" charset="0"/>
                  </a:rPr>
                  <a:t>1</a:t>
                </a:r>
                <a:endParaRPr lang="zh-CN" altLang="en-US" sz="28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21" name="组合 63"/>
          <p:cNvGrpSpPr>
            <a:grpSpLocks/>
          </p:cNvGrpSpPr>
          <p:nvPr/>
        </p:nvGrpSpPr>
        <p:grpSpPr bwMode="auto">
          <a:xfrm>
            <a:off x="6711950" y="1220091"/>
            <a:ext cx="3281363" cy="1477328"/>
            <a:chOff x="5414469" y="1822226"/>
            <a:chExt cx="3281856" cy="1473455"/>
          </a:xfrm>
        </p:grpSpPr>
        <p:grpSp>
          <p:nvGrpSpPr>
            <p:cNvPr id="7189" name="组合 32"/>
            <p:cNvGrpSpPr>
              <a:grpSpLocks/>
            </p:cNvGrpSpPr>
            <p:nvPr/>
          </p:nvGrpSpPr>
          <p:grpSpPr bwMode="auto">
            <a:xfrm flipH="1">
              <a:off x="6253163" y="2557463"/>
              <a:ext cx="2178050" cy="652462"/>
              <a:chOff x="860198" y="2352244"/>
              <a:chExt cx="2178276" cy="652213"/>
            </a:xfrm>
          </p:grpSpPr>
          <p:cxnSp>
            <p:nvCxnSpPr>
              <p:cNvPr id="7190" name="直接连接符 33"/>
              <p:cNvCxnSpPr>
                <a:cxnSpLocks noChangeShapeType="1"/>
              </p:cNvCxnSpPr>
              <p:nvPr/>
            </p:nvCxnSpPr>
            <p:spPr bwMode="auto">
              <a:xfrm>
                <a:off x="860264" y="2352817"/>
                <a:ext cx="371605" cy="651640"/>
              </a:xfrm>
              <a:prstGeom prst="line">
                <a:avLst/>
              </a:prstGeom>
              <a:noFill/>
              <a:ln w="28575">
                <a:solidFill>
                  <a:srgbClr val="1369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191" name="直接连接符 34"/>
              <p:cNvCxnSpPr>
                <a:cxnSpLocks noChangeShapeType="1"/>
              </p:cNvCxnSpPr>
              <p:nvPr/>
            </p:nvCxnSpPr>
            <p:spPr bwMode="auto">
              <a:xfrm>
                <a:off x="1222341" y="3004457"/>
                <a:ext cx="1816736" cy="0"/>
              </a:xfrm>
              <a:prstGeom prst="line">
                <a:avLst/>
              </a:prstGeom>
              <a:noFill/>
              <a:ln w="28575">
                <a:solidFill>
                  <a:srgbClr val="1369B2"/>
                </a:solidFill>
                <a:round/>
                <a:headEnd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7192" name="组合 35"/>
            <p:cNvGrpSpPr>
              <a:grpSpLocks/>
            </p:cNvGrpSpPr>
            <p:nvPr/>
          </p:nvGrpSpPr>
          <p:grpSpPr bwMode="auto">
            <a:xfrm>
              <a:off x="8223250" y="2109791"/>
              <a:ext cx="473075" cy="522287"/>
              <a:chOff x="1232465" y="3530023"/>
              <a:chExt cx="474415" cy="522742"/>
            </a:xfrm>
          </p:grpSpPr>
          <p:sp>
            <p:nvSpPr>
              <p:cNvPr id="7193" name="椭圆 24"/>
              <p:cNvSpPr>
                <a:spLocks noChangeArrowheads="1"/>
              </p:cNvSpPr>
              <p:nvPr/>
            </p:nvSpPr>
            <p:spPr bwMode="auto">
              <a:xfrm>
                <a:off x="1232348" y="3558995"/>
                <a:ext cx="474532" cy="475089"/>
              </a:xfrm>
              <a:prstGeom prst="ellipse">
                <a:avLst/>
              </a:prstGeom>
              <a:solidFill>
                <a:srgbClr val="1369B2"/>
              </a:solidFill>
              <a:ln>
                <a:noFill/>
              </a:ln>
              <a:effectLst>
                <a:outerShdw dist="12700" dir="2700000" algn="tl" rotWithShape="0">
                  <a:srgbClr val="808080">
                    <a:alpha val="39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Arial" pitchFamily="34" charset="0"/>
                </a:endParaRPr>
              </a:p>
            </p:txBody>
          </p:sp>
          <p:sp>
            <p:nvSpPr>
              <p:cNvPr id="7194" name="TextBox 68"/>
              <p:cNvSpPr txBox="1">
                <a:spLocks noChangeArrowheads="1"/>
              </p:cNvSpPr>
              <p:nvPr/>
            </p:nvSpPr>
            <p:spPr bwMode="auto">
              <a:xfrm>
                <a:off x="1300820" y="3530490"/>
                <a:ext cx="335995" cy="522598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2700" dir="2700000" algn="tl" rotWithShape="0">
                  <a:srgbClr val="808080">
                    <a:alpha val="39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9pPr>
              </a:lstStyle>
              <a:p>
                <a:pPr eaLnBrk="0" hangingPunct="0"/>
                <a:r>
                  <a:rPr lang="en-US" altLang="zh-CN" sz="2800" b="1">
                    <a:solidFill>
                      <a:schemeClr val="bg1"/>
                    </a:solidFill>
                    <a:latin typeface="Times New Roman" pitchFamily="18" charset="0"/>
                  </a:rPr>
                  <a:t>2</a:t>
                </a:r>
                <a:endParaRPr lang="zh-CN" altLang="en-US" sz="28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7195" name="矩形 46"/>
            <p:cNvSpPr>
              <a:spLocks noChangeArrowheads="1"/>
            </p:cNvSpPr>
            <p:nvPr/>
          </p:nvSpPr>
          <p:spPr bwMode="auto">
            <a:xfrm>
              <a:off x="5414469" y="1822226"/>
              <a:ext cx="2774364" cy="1473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marL="457200" indent="-457200" algn="r">
                <a:lnSpc>
                  <a:spcPts val="3600"/>
                </a:lnSpc>
              </a:pPr>
              <a:r>
                <a:rPr lang="zh-CN" altLang="en-US" sz="2000" b="1" dirty="0">
                  <a:latin typeface="微软雅黑" pitchFamily="34" charset="-122"/>
                  <a:ea typeface="微软雅黑" pitchFamily="34" charset="-122"/>
                </a:rPr>
                <a:t>掌握 </a:t>
              </a:r>
              <a:r>
                <a:rPr lang="zh-CN" altLang="zh-CN" sz="2000" b="1" dirty="0" smtClean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数</a:t>
              </a:r>
              <a:r>
                <a:rPr lang="zh-CN" altLang="zh-CN" sz="2000" b="1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据合并的常用方法</a:t>
              </a:r>
              <a:endParaRPr lang="zh-CN" altLang="en-US" sz="2000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marL="457200" indent="-457200" algn="r">
                <a:lnSpc>
                  <a:spcPts val="3600"/>
                </a:lnSpc>
              </a:pPr>
              <a:endParaRPr lang="zh-CN" altLang="en-US" sz="2000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9" name="组合 71"/>
          <p:cNvGrpSpPr>
            <a:grpSpLocks/>
          </p:cNvGrpSpPr>
          <p:nvPr/>
        </p:nvGrpSpPr>
        <p:grpSpPr bwMode="auto">
          <a:xfrm>
            <a:off x="6711950" y="4905374"/>
            <a:ext cx="3651250" cy="1119722"/>
            <a:chOff x="5045973" y="4225925"/>
            <a:chExt cx="3650352" cy="1121396"/>
          </a:xfrm>
        </p:grpSpPr>
        <p:sp>
          <p:nvSpPr>
            <p:cNvPr id="7197" name="矩形 51"/>
            <p:cNvSpPr>
              <a:spLocks noChangeArrowheads="1"/>
            </p:cNvSpPr>
            <p:nvPr/>
          </p:nvSpPr>
          <p:spPr bwMode="auto">
            <a:xfrm>
              <a:off x="5045973" y="4792495"/>
              <a:ext cx="3052699" cy="554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marL="457200" indent="-457200" algn="r">
                <a:lnSpc>
                  <a:spcPts val="3600"/>
                </a:lnSpc>
              </a:pPr>
              <a:r>
                <a:rPr lang="zh-CN" altLang="en-US" sz="2000" b="1" dirty="0">
                  <a:latin typeface="微软雅黑" pitchFamily="34" charset="-122"/>
                  <a:ea typeface="微软雅黑" pitchFamily="34" charset="-122"/>
                  <a:sym typeface="宋体" pitchFamily="2" charset="-122"/>
                </a:rPr>
                <a:t>掌</a:t>
              </a:r>
              <a:r>
                <a:rPr lang="zh-CN" altLang="en-US" sz="2000" b="1" dirty="0" smtClean="0">
                  <a:latin typeface="微软雅黑" pitchFamily="34" charset="-122"/>
                  <a:ea typeface="微软雅黑" pitchFamily="34" charset="-122"/>
                  <a:sym typeface="宋体" pitchFamily="2" charset="-122"/>
                </a:rPr>
                <a:t>握 </a:t>
              </a:r>
              <a:r>
                <a:rPr lang="zh-CN" altLang="zh-CN" sz="2000" b="1" dirty="0" smtClean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数</a:t>
              </a:r>
              <a:r>
                <a:rPr lang="zh-CN" altLang="zh-CN" sz="2000" b="1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据重塑的常见操作</a:t>
              </a:r>
              <a:endParaRPr lang="zh-CN" altLang="en-US" sz="2000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7198" name="组合 38"/>
            <p:cNvGrpSpPr>
              <a:grpSpLocks/>
            </p:cNvGrpSpPr>
            <p:nvPr/>
          </p:nvGrpSpPr>
          <p:grpSpPr bwMode="auto">
            <a:xfrm rot="10800000">
              <a:off x="5685823" y="4225925"/>
              <a:ext cx="2745390" cy="652463"/>
              <a:chOff x="860198" y="2352244"/>
              <a:chExt cx="2745675" cy="652213"/>
            </a:xfrm>
          </p:grpSpPr>
          <p:cxnSp>
            <p:nvCxnSpPr>
              <p:cNvPr id="7199" name="直接连接符 39"/>
              <p:cNvCxnSpPr>
                <a:cxnSpLocks noChangeShapeType="1"/>
              </p:cNvCxnSpPr>
              <p:nvPr/>
            </p:nvCxnSpPr>
            <p:spPr bwMode="auto">
              <a:xfrm>
                <a:off x="882356" y="2364019"/>
                <a:ext cx="373012" cy="651561"/>
              </a:xfrm>
              <a:prstGeom prst="line">
                <a:avLst/>
              </a:prstGeom>
              <a:noFill/>
              <a:ln w="28575">
                <a:solidFill>
                  <a:srgbClr val="1369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200" name="直接连接符 40"/>
              <p:cNvCxnSpPr>
                <a:cxnSpLocks noChangeShapeType="1"/>
              </p:cNvCxnSpPr>
              <p:nvPr/>
            </p:nvCxnSpPr>
            <p:spPr bwMode="auto">
              <a:xfrm rot="10800000" flipH="1">
                <a:off x="1245844" y="3015581"/>
                <a:ext cx="2382512" cy="0"/>
              </a:xfrm>
              <a:prstGeom prst="line">
                <a:avLst/>
              </a:prstGeom>
              <a:noFill/>
              <a:ln w="28575">
                <a:solidFill>
                  <a:srgbClr val="1369B2"/>
                </a:solidFill>
                <a:round/>
                <a:headEnd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7201" name="组合 41"/>
            <p:cNvGrpSpPr>
              <a:grpSpLocks/>
            </p:cNvGrpSpPr>
            <p:nvPr/>
          </p:nvGrpSpPr>
          <p:grpSpPr bwMode="auto">
            <a:xfrm flipH="1">
              <a:off x="8223250" y="4806950"/>
              <a:ext cx="473075" cy="523875"/>
              <a:chOff x="1232465" y="3533629"/>
              <a:chExt cx="474415" cy="523220"/>
            </a:xfrm>
          </p:grpSpPr>
          <p:sp>
            <p:nvSpPr>
              <p:cNvPr id="7202" name="椭圆 32"/>
              <p:cNvSpPr>
                <a:spLocks noChangeArrowheads="1"/>
              </p:cNvSpPr>
              <p:nvPr/>
            </p:nvSpPr>
            <p:spPr bwMode="auto">
              <a:xfrm>
                <a:off x="1232465" y="3558282"/>
                <a:ext cx="474301" cy="474750"/>
              </a:xfrm>
              <a:prstGeom prst="ellipse">
                <a:avLst/>
              </a:prstGeom>
              <a:solidFill>
                <a:srgbClr val="1369B2"/>
              </a:solidFill>
              <a:ln>
                <a:noFill/>
              </a:ln>
              <a:effectLst>
                <a:outerShdw dist="12700" dir="2700000" algn="tl" rotWithShape="0">
                  <a:srgbClr val="808080">
                    <a:alpha val="39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Arial" pitchFamily="34" charset="0"/>
                </a:endParaRPr>
              </a:p>
            </p:txBody>
          </p:sp>
          <p:sp>
            <p:nvSpPr>
              <p:cNvPr id="7203" name="TextBox 76"/>
              <p:cNvSpPr txBox="1">
                <a:spLocks noChangeArrowheads="1"/>
              </p:cNvSpPr>
              <p:nvPr/>
            </p:nvSpPr>
            <p:spPr bwMode="auto">
              <a:xfrm>
                <a:off x="1305679" y="3532877"/>
                <a:ext cx="335830" cy="523972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2700" dir="2700000" algn="tl" rotWithShape="0">
                  <a:srgbClr val="808080">
                    <a:alpha val="39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9pPr>
              </a:lstStyle>
              <a:p>
                <a:pPr eaLnBrk="0" hangingPunct="0"/>
                <a:r>
                  <a:rPr lang="en-US" altLang="zh-CN" sz="2800" b="1">
                    <a:solidFill>
                      <a:schemeClr val="bg1"/>
                    </a:solidFill>
                    <a:latin typeface="Times New Roman" pitchFamily="18" charset="0"/>
                  </a:rPr>
                  <a:t>3</a:t>
                </a:r>
                <a:endParaRPr lang="zh-CN" altLang="en-US" sz="28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37" name="组合 10"/>
          <p:cNvGrpSpPr>
            <a:grpSpLocks/>
          </p:cNvGrpSpPr>
          <p:nvPr/>
        </p:nvGrpSpPr>
        <p:grpSpPr bwMode="auto">
          <a:xfrm>
            <a:off x="1630363" y="4857749"/>
            <a:ext cx="3371850" cy="1531566"/>
            <a:chOff x="218911" y="4857376"/>
            <a:chExt cx="3372941" cy="1530332"/>
          </a:xfrm>
        </p:grpSpPr>
        <p:grpSp>
          <p:nvGrpSpPr>
            <p:cNvPr id="7205" name="组合 16"/>
            <p:cNvGrpSpPr>
              <a:grpSpLocks/>
            </p:cNvGrpSpPr>
            <p:nvPr/>
          </p:nvGrpSpPr>
          <p:grpSpPr bwMode="auto">
            <a:xfrm flipV="1">
              <a:off x="445925" y="4857376"/>
              <a:ext cx="2538576" cy="868892"/>
              <a:chOff x="860198" y="2352244"/>
              <a:chExt cx="2178276" cy="652213"/>
            </a:xfrm>
          </p:grpSpPr>
          <p:cxnSp>
            <p:nvCxnSpPr>
              <p:cNvPr id="7206" name="直接连接符 7"/>
              <p:cNvCxnSpPr>
                <a:cxnSpLocks noChangeShapeType="1"/>
              </p:cNvCxnSpPr>
              <p:nvPr/>
            </p:nvCxnSpPr>
            <p:spPr bwMode="auto">
              <a:xfrm>
                <a:off x="860243" y="2351976"/>
                <a:ext cx="371966" cy="652481"/>
              </a:xfrm>
              <a:prstGeom prst="line">
                <a:avLst/>
              </a:prstGeom>
              <a:noFill/>
              <a:ln w="28575">
                <a:solidFill>
                  <a:srgbClr val="1369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207" name="直接连接符 10"/>
              <p:cNvCxnSpPr>
                <a:cxnSpLocks noChangeShapeType="1"/>
              </p:cNvCxnSpPr>
              <p:nvPr/>
            </p:nvCxnSpPr>
            <p:spPr bwMode="auto">
              <a:xfrm>
                <a:off x="1222671" y="3004457"/>
                <a:ext cx="1816230" cy="0"/>
              </a:xfrm>
              <a:prstGeom prst="line">
                <a:avLst/>
              </a:prstGeom>
              <a:noFill/>
              <a:ln w="28575">
                <a:solidFill>
                  <a:srgbClr val="1369B2"/>
                </a:solidFill>
                <a:round/>
                <a:headEnd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7208" name="组合 41"/>
            <p:cNvGrpSpPr>
              <a:grpSpLocks/>
            </p:cNvGrpSpPr>
            <p:nvPr/>
          </p:nvGrpSpPr>
          <p:grpSpPr bwMode="auto">
            <a:xfrm flipH="1">
              <a:off x="218911" y="5645306"/>
              <a:ext cx="473075" cy="523875"/>
              <a:chOff x="4095245" y="3533376"/>
              <a:chExt cx="474273" cy="523117"/>
            </a:xfrm>
          </p:grpSpPr>
          <p:sp>
            <p:nvSpPr>
              <p:cNvPr id="7209" name="椭圆 40"/>
              <p:cNvSpPr>
                <a:spLocks noChangeArrowheads="1"/>
              </p:cNvSpPr>
              <p:nvPr/>
            </p:nvSpPr>
            <p:spPr bwMode="auto">
              <a:xfrm>
                <a:off x="4095132" y="3559141"/>
                <a:ext cx="474386" cy="473593"/>
              </a:xfrm>
              <a:prstGeom prst="ellipse">
                <a:avLst/>
              </a:prstGeom>
              <a:solidFill>
                <a:srgbClr val="1369B2"/>
              </a:solidFill>
              <a:ln>
                <a:noFill/>
              </a:ln>
              <a:effectLst>
                <a:outerShdw dist="12700" dir="2700000" algn="tl" rotWithShape="0">
                  <a:srgbClr val="808080">
                    <a:alpha val="39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Arial" pitchFamily="34" charset="0"/>
                </a:endParaRPr>
              </a:p>
            </p:txBody>
          </p:sp>
          <p:sp>
            <p:nvSpPr>
              <p:cNvPr id="7210" name="TextBox 50"/>
              <p:cNvSpPr txBox="1">
                <a:spLocks noChangeArrowheads="1"/>
              </p:cNvSpPr>
              <p:nvPr/>
            </p:nvSpPr>
            <p:spPr bwMode="auto">
              <a:xfrm>
                <a:off x="4184278" y="3533798"/>
                <a:ext cx="335891" cy="522695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2700" dir="2700000" algn="tl" rotWithShape="0">
                  <a:srgbClr val="808080">
                    <a:alpha val="39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9pPr>
              </a:lstStyle>
              <a:p>
                <a:pPr eaLnBrk="0" hangingPunct="0"/>
                <a:r>
                  <a:rPr lang="en-US" altLang="zh-CN" sz="2800" b="1">
                    <a:solidFill>
                      <a:schemeClr val="bg1"/>
                    </a:solidFill>
                    <a:latin typeface="Times New Roman" pitchFamily="18" charset="0"/>
                  </a:rPr>
                  <a:t>4</a:t>
                </a:r>
                <a:endParaRPr lang="zh-CN" altLang="en-US" sz="28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7211" name="矩形 7"/>
            <p:cNvSpPr>
              <a:spLocks noChangeArrowheads="1"/>
            </p:cNvSpPr>
            <p:nvPr/>
          </p:nvSpPr>
          <p:spPr bwMode="auto">
            <a:xfrm>
              <a:off x="958487" y="5427194"/>
              <a:ext cx="2633365" cy="960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zh-CN" altLang="en-US" sz="2000" b="1" dirty="0" smtClean="0">
                  <a:latin typeface="微软雅黑" pitchFamily="34" charset="-122"/>
                  <a:ea typeface="微软雅黑" pitchFamily="34" charset="-122"/>
                  <a:sym typeface="宋体" pitchFamily="2" charset="-122"/>
                </a:rPr>
                <a:t>掌握 </a:t>
              </a:r>
              <a:r>
                <a:rPr lang="zh-CN" altLang="zh-CN" sz="2000" b="1" dirty="0" smtClean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数</a:t>
              </a:r>
              <a:r>
                <a:rPr lang="zh-CN" altLang="zh-CN" sz="2000" b="1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据转换的常见操作</a:t>
              </a:r>
              <a:endParaRPr lang="zh-CN" altLang="en-US" sz="2000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53793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空值和缺失值的处理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矩形 2"/>
          <p:cNvSpPr>
            <a:spLocks noChangeArrowheads="1"/>
          </p:cNvSpPr>
          <p:nvPr/>
        </p:nvSpPr>
        <p:spPr bwMode="auto">
          <a:xfrm>
            <a:off x="577850" y="1320800"/>
            <a:ext cx="10991850" cy="171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400" dirty="0">
                <a:latin typeface="微软雅黑" pitchFamily="34" charset="-122"/>
                <a:ea typeface="微软雅黑" pitchFamily="34" charset="-122"/>
              </a:rPr>
              <a:t>通过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fillna()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方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法</a:t>
            </a:r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  <a:t>采用前向填充的方式替换空值或缺失值，示例如下：</a:t>
            </a:r>
            <a:endParaRPr lang="zh-CN" altLang="zh-CN" sz="4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2757714" y="3548560"/>
            <a:ext cx="775062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3200" dirty="0">
                <a:latin typeface="Times New Roman" pitchFamily="18" charset="0"/>
                <a:ea typeface="楷体" pitchFamily="49" charset="-122"/>
              </a:rPr>
              <a:t># </a:t>
            </a:r>
            <a:r>
              <a:rPr lang="zh-CN" altLang="zh-CN" sz="3200" dirty="0">
                <a:latin typeface="Times New Roman" pitchFamily="18" charset="0"/>
                <a:ea typeface="楷体" pitchFamily="49" charset="-122"/>
              </a:rPr>
              <a:t>使用前向填充的方式替换空值或缺失值</a:t>
            </a:r>
            <a:endParaRPr lang="en-US" altLang="zh-CN" sz="3200" dirty="0" smtClean="0">
              <a:latin typeface="Times New Roman" pitchFamily="18" charset="0"/>
              <a:ea typeface="楷体" pitchFamily="49" charset="-122"/>
            </a:endParaRPr>
          </a:p>
          <a:p>
            <a:r>
              <a:rPr lang="en-US" altLang="zh-CN" sz="3200" dirty="0" smtClean="0">
                <a:latin typeface="Times New Roman" pitchFamily="18" charset="0"/>
                <a:ea typeface="楷体" pitchFamily="49" charset="-122"/>
              </a:rPr>
              <a:t>df.fillna(method</a:t>
            </a:r>
            <a:r>
              <a:rPr lang="en-US" altLang="zh-CN" sz="3200" dirty="0">
                <a:latin typeface="Times New Roman" pitchFamily="18" charset="0"/>
                <a:ea typeface="楷体" pitchFamily="49" charset="-122"/>
              </a:rPr>
              <a:t>='ffill</a:t>
            </a:r>
            <a:r>
              <a:rPr lang="en-US" altLang="zh-CN" sz="3200" dirty="0" smtClean="0">
                <a:latin typeface="Times New Roman" pitchFamily="18" charset="0"/>
                <a:ea typeface="楷体" pitchFamily="49" charset="-122"/>
              </a:rPr>
              <a:t>')</a:t>
            </a:r>
            <a:endParaRPr lang="zh-CN" altLang="zh-CN" sz="3200" dirty="0">
              <a:latin typeface="Times New Roman" pitchFamily="18" charset="0"/>
              <a:ea typeface="楷体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393066" y="3222006"/>
            <a:ext cx="7582486" cy="1730326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8503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53793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重复值的处理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3324" name="矩形 2"/>
          <p:cNvSpPr>
            <a:spLocks noChangeArrowheads="1"/>
          </p:cNvSpPr>
          <p:nvPr/>
        </p:nvSpPr>
        <p:spPr bwMode="auto">
          <a:xfrm>
            <a:off x="577850" y="1320800"/>
            <a:ext cx="10991850" cy="1641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当数据中出现了重复值，在大多数情况下需要进行删除。</a:t>
            </a:r>
            <a:endParaRPr lang="zh-CN" altLang="en-US" sz="44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8" name="图片 17"/>
          <p:cNvPicPr/>
          <p:nvPr/>
        </p:nvPicPr>
        <p:blipFill>
          <a:blip r:embed="rId2"/>
          <a:stretch>
            <a:fillRect/>
          </a:stretch>
        </p:blipFill>
        <p:spPr>
          <a:xfrm>
            <a:off x="3195564" y="3130831"/>
            <a:ext cx="5995497" cy="310115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195564" y="4895557"/>
            <a:ext cx="5995497" cy="8721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53793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重复值的处理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3324" name="矩形 2"/>
          <p:cNvSpPr>
            <a:spLocks noChangeArrowheads="1"/>
          </p:cNvSpPr>
          <p:nvPr/>
        </p:nvSpPr>
        <p:spPr bwMode="auto">
          <a:xfrm>
            <a:off x="577850" y="1320800"/>
            <a:ext cx="10991850" cy="2453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Pandas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提供了两个函数专门用来处理数据中的重复值，分别为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duplicated()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和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drop_duplicates()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方法。</a:t>
            </a:r>
            <a:endParaRPr lang="zh-CN" altLang="en-US" sz="4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文本框 99"/>
          <p:cNvSpPr txBox="1">
            <a:spLocks noChangeArrowheads="1"/>
          </p:cNvSpPr>
          <p:nvPr/>
        </p:nvSpPr>
        <p:spPr bwMode="auto">
          <a:xfrm>
            <a:off x="1658733" y="4024021"/>
            <a:ext cx="9271864" cy="216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duplicated()</a:t>
            </a:r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方法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用于标记是否有重复值</a:t>
            </a:r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。</a:t>
            </a:r>
            <a:endParaRPr lang="en-US" altLang="zh-CN" sz="2800" dirty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drop_duplicates()</a:t>
            </a:r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方法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用于删除重复值</a:t>
            </a:r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。</a:t>
            </a:r>
            <a:endParaRPr lang="en-US" altLang="zh-CN" sz="2800" dirty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它们的判断标准是一样的，即只要两条数据中所有条目的值完全相等，就判断为重复值。</a:t>
            </a:r>
            <a:endParaRPr lang="en-US" altLang="zh-CN" sz="2800" dirty="0"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1975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53793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重复值的处理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矩形 2"/>
          <p:cNvSpPr>
            <a:spLocks noChangeArrowheads="1"/>
          </p:cNvSpPr>
          <p:nvPr/>
        </p:nvSpPr>
        <p:spPr bwMode="auto">
          <a:xfrm>
            <a:off x="577850" y="1250462"/>
            <a:ext cx="10991850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duplicated()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方法的语法格式如下：</a:t>
            </a:r>
          </a:p>
        </p:txBody>
      </p:sp>
      <p:sp>
        <p:nvSpPr>
          <p:cNvPr id="7" name="文本框 99"/>
          <p:cNvSpPr txBox="1">
            <a:spLocks noChangeArrowheads="1"/>
          </p:cNvSpPr>
          <p:nvPr/>
        </p:nvSpPr>
        <p:spPr bwMode="auto">
          <a:xfrm>
            <a:off x="2110153" y="3897071"/>
            <a:ext cx="8117059" cy="245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zh-CN" sz="3200" dirty="0">
                <a:latin typeface="楷体" pitchFamily="49" charset="-122"/>
                <a:ea typeface="楷体" pitchFamily="49" charset="-122"/>
              </a:rPr>
              <a:t>subset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：用于识别重复的列标签或列标签序列，默认识别所有的列标签。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zh-CN" sz="3200" dirty="0">
                <a:latin typeface="楷体" pitchFamily="49" charset="-122"/>
                <a:ea typeface="楷体" pitchFamily="49" charset="-122"/>
              </a:rPr>
              <a:t>keep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：删除重复项并保留第一次出现的项，取值可以为</a:t>
            </a:r>
            <a:r>
              <a:rPr lang="en-US" altLang="zh-CN" sz="3200" dirty="0">
                <a:latin typeface="楷体" pitchFamily="49" charset="-122"/>
                <a:ea typeface="楷体" pitchFamily="49" charset="-122"/>
              </a:rPr>
              <a:t>first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、</a:t>
            </a:r>
            <a:r>
              <a:rPr lang="en-US" altLang="zh-CN" sz="3200" dirty="0">
                <a:latin typeface="楷体" pitchFamily="49" charset="-122"/>
                <a:ea typeface="楷体" pitchFamily="49" charset="-122"/>
              </a:rPr>
              <a:t>last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或</a:t>
            </a:r>
            <a:r>
              <a:rPr lang="en-US" altLang="zh-CN" sz="3200" dirty="0" smtClean="0">
                <a:latin typeface="楷体" pitchFamily="49" charset="-122"/>
                <a:ea typeface="楷体" pitchFamily="49" charset="-122"/>
              </a:rPr>
              <a:t>False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zh-CN" altLang="zh-CN" sz="32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2615836" y="2676868"/>
            <a:ext cx="71056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3600" dirty="0">
                <a:latin typeface="Times New Roman" pitchFamily="18" charset="0"/>
                <a:cs typeface="Times New Roman" pitchFamily="18" charset="0"/>
              </a:rPr>
              <a:t>duplicated(subset=None, keep='first')</a:t>
            </a:r>
            <a:endParaRPr lang="zh-CN" altLang="zh-C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110153" y="2306760"/>
            <a:ext cx="8117059" cy="1386548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2484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53793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重复值的处理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0" name="文本框 99"/>
          <p:cNvSpPr txBox="1">
            <a:spLocks noChangeArrowheads="1"/>
          </p:cNvSpPr>
          <p:nvPr/>
        </p:nvSpPr>
        <p:spPr bwMode="auto">
          <a:xfrm>
            <a:off x="3295650" y="2568762"/>
            <a:ext cx="7813675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800" dirty="0">
                <a:latin typeface="黑体" pitchFamily="49" charset="-122"/>
                <a:ea typeface="黑体" pitchFamily="49" charset="-122"/>
              </a:rPr>
              <a:t>duplicated()</a:t>
            </a:r>
            <a:r>
              <a:rPr lang="zh-CN" altLang="zh-CN" sz="2800" dirty="0">
                <a:latin typeface="黑体" pitchFamily="49" charset="-122"/>
                <a:ea typeface="黑体" pitchFamily="49" charset="-122"/>
              </a:rPr>
              <a:t>方法用于标记</a:t>
            </a:r>
            <a:r>
              <a:rPr lang="en-US" altLang="zh-CN" sz="2800" dirty="0">
                <a:latin typeface="黑体" pitchFamily="49" charset="-122"/>
                <a:ea typeface="黑体" pitchFamily="49" charset="-122"/>
              </a:rPr>
              <a:t>Pandas</a:t>
            </a:r>
            <a:r>
              <a:rPr lang="zh-CN" altLang="zh-CN" sz="2800" dirty="0">
                <a:latin typeface="黑体" pitchFamily="49" charset="-122"/>
                <a:ea typeface="黑体" pitchFamily="49" charset="-122"/>
              </a:rPr>
              <a:t>对象的数据是否重复，</a:t>
            </a:r>
            <a:r>
              <a:rPr lang="zh-CN" altLang="zh-CN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重复则标记为</a:t>
            </a:r>
            <a:r>
              <a:rPr lang="en-US" altLang="zh-CN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True</a:t>
            </a:r>
            <a:r>
              <a:rPr lang="zh-CN" altLang="zh-CN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，不重复则标记为</a:t>
            </a:r>
            <a:r>
              <a:rPr lang="en-US" altLang="zh-CN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False</a:t>
            </a:r>
            <a:r>
              <a:rPr lang="zh-CN" altLang="zh-CN" sz="2800" dirty="0">
                <a:latin typeface="黑体" pitchFamily="49" charset="-122"/>
                <a:ea typeface="黑体" pitchFamily="49" charset="-122"/>
              </a:rPr>
              <a:t>，所以该方法返回一个由布尔值组成的</a:t>
            </a:r>
            <a:r>
              <a:rPr lang="en-US" altLang="zh-CN" sz="2800" dirty="0">
                <a:latin typeface="黑体" pitchFamily="49" charset="-122"/>
                <a:ea typeface="黑体" pitchFamily="49" charset="-122"/>
              </a:rPr>
              <a:t>Series</a:t>
            </a:r>
            <a:r>
              <a:rPr lang="zh-CN" altLang="zh-CN" sz="2800" dirty="0">
                <a:latin typeface="黑体" pitchFamily="49" charset="-122"/>
                <a:ea typeface="黑体" pitchFamily="49" charset="-122"/>
              </a:rPr>
              <a:t>对象，它的行索引保持不变，数据则变为标记的布尔值。</a:t>
            </a:r>
          </a:p>
        </p:txBody>
      </p:sp>
      <p:sp>
        <p:nvSpPr>
          <p:cNvPr id="11" name="矩形 10"/>
          <p:cNvSpPr/>
          <p:nvPr/>
        </p:nvSpPr>
        <p:spPr>
          <a:xfrm>
            <a:off x="2782888" y="2321112"/>
            <a:ext cx="8466137" cy="3162215"/>
          </a:xfrm>
          <a:prstGeom prst="rect">
            <a:avLst/>
          </a:prstGeom>
          <a:noFill/>
          <a:ln w="19050">
            <a:solidFill>
              <a:srgbClr val="1353A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</a:endParaRPr>
          </a:p>
        </p:txBody>
      </p:sp>
      <p:pic>
        <p:nvPicPr>
          <p:cNvPr id="12" name="图片 5" descr="tim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2139">
            <a:off x="693738" y="3259699"/>
            <a:ext cx="23558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942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53793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重复值的处理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930400" y="1969325"/>
            <a:ext cx="9580563" cy="4246052"/>
          </a:xfrm>
          <a:prstGeom prst="rect">
            <a:avLst/>
          </a:prstGeom>
          <a:noFill/>
          <a:ln w="12700">
            <a:solidFill>
              <a:srgbClr val="1353A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7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1433434"/>
            <a:ext cx="2595563" cy="185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2"/>
          <p:cNvSpPr>
            <a:spLocks noChangeArrowheads="1"/>
          </p:cNvSpPr>
          <p:nvPr/>
        </p:nvSpPr>
        <p:spPr bwMode="auto">
          <a:xfrm>
            <a:off x="2423582" y="2236458"/>
            <a:ext cx="8594198" cy="371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对于</a:t>
            </a: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duplicated()</a:t>
            </a:r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方法，这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里有如下两点要进行强调：</a:t>
            </a:r>
          </a:p>
          <a:p>
            <a:pPr>
              <a:lnSpc>
                <a:spcPct val="120000"/>
              </a:lnSpc>
            </a:pP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1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）</a:t>
            </a:r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只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有数据表中</a:t>
            </a:r>
            <a:r>
              <a:rPr lang="zh-CN" altLang="zh-CN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两个条目间所有列的内容都相等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时，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duplicated()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方法才会判断为重复值</a:t>
            </a:r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zh-CN" altLang="zh-CN" sz="2800" dirty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2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）</a:t>
            </a: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duplicated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()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方法</a:t>
            </a:r>
            <a:r>
              <a:rPr lang="zh-CN" altLang="zh-CN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支持从前向后</a:t>
            </a:r>
            <a:r>
              <a:rPr lang="en-US" altLang="zh-CN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(first)</a:t>
            </a:r>
            <a:r>
              <a:rPr lang="zh-CN" altLang="zh-CN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和从后向前</a:t>
            </a:r>
            <a:r>
              <a:rPr lang="en-US" altLang="zh-CN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(last)</a:t>
            </a:r>
            <a:r>
              <a:rPr lang="zh-CN" altLang="zh-CN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两种重复值查找模式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，默认是从前向后查找判断重复值的。换句话说，就是将后出现的相同条目判断为重复值。</a:t>
            </a:r>
          </a:p>
        </p:txBody>
      </p:sp>
    </p:spTree>
    <p:extLst>
      <p:ext uri="{BB962C8B-B14F-4D97-AF65-F5344CB8AC3E}">
        <p14:creationId xmlns:p14="http://schemas.microsoft.com/office/powerpoint/2010/main" val="427979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53793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重复值的处理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矩形 2"/>
          <p:cNvSpPr>
            <a:spLocks noChangeArrowheads="1"/>
          </p:cNvSpPr>
          <p:nvPr/>
        </p:nvSpPr>
        <p:spPr bwMode="auto">
          <a:xfrm>
            <a:off x="577850" y="1250462"/>
            <a:ext cx="10991850" cy="8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drop_duplicates()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方法的语法格式如下：</a:t>
            </a:r>
          </a:p>
        </p:txBody>
      </p:sp>
      <p:sp>
        <p:nvSpPr>
          <p:cNvPr id="7" name="文本框 99"/>
          <p:cNvSpPr txBox="1">
            <a:spLocks noChangeArrowheads="1"/>
          </p:cNvSpPr>
          <p:nvPr/>
        </p:nvSpPr>
        <p:spPr bwMode="auto">
          <a:xfrm>
            <a:off x="2110153" y="3778036"/>
            <a:ext cx="8117059" cy="186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 marL="0" indent="0">
              <a:lnSpc>
                <a:spcPct val="120000"/>
              </a:lnSpc>
            </a:pP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上述方法中，</a:t>
            </a:r>
            <a:r>
              <a:rPr lang="en-US" altLang="zh-CN" sz="3200" dirty="0">
                <a:latin typeface="楷体" pitchFamily="49" charset="-122"/>
                <a:ea typeface="楷体" pitchFamily="49" charset="-122"/>
              </a:rPr>
              <a:t>inplace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参数接收一个布尔类型的值，表示是否替换原来的数据，默认为</a:t>
            </a:r>
            <a:r>
              <a:rPr lang="en-US" altLang="zh-CN" sz="3200" dirty="0">
                <a:latin typeface="楷体" pitchFamily="49" charset="-122"/>
                <a:ea typeface="楷体" pitchFamily="49" charset="-122"/>
              </a:rPr>
              <a:t>False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。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3831687" y="2522980"/>
            <a:ext cx="467398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drop_duplicates(subset=None, keep='first', inplace=False)</a:t>
            </a:r>
            <a:endParaRPr lang="zh-CN" altLang="zh-C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110153" y="2306760"/>
            <a:ext cx="8117059" cy="1386548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2418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53793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异常值的处理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矩形 2"/>
          <p:cNvSpPr>
            <a:spLocks noChangeArrowheads="1"/>
          </p:cNvSpPr>
          <p:nvPr/>
        </p:nvSpPr>
        <p:spPr bwMode="auto">
          <a:xfrm>
            <a:off x="577850" y="1250462"/>
            <a:ext cx="10991850" cy="2453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异常值是指样本中的个别值，其数值明显偏离它所属样本的其余观测值，这些数值是不合理的或错误的。</a:t>
            </a:r>
          </a:p>
        </p:txBody>
      </p:sp>
      <p:pic>
        <p:nvPicPr>
          <p:cNvPr id="10" name="图片 9"/>
          <p:cNvPicPr/>
          <p:nvPr/>
        </p:nvPicPr>
        <p:blipFill>
          <a:blip r:embed="rId2"/>
          <a:stretch>
            <a:fillRect/>
          </a:stretch>
        </p:blipFill>
        <p:spPr>
          <a:xfrm>
            <a:off x="4279826" y="3704210"/>
            <a:ext cx="3401134" cy="2723847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274191" y="5444197"/>
            <a:ext cx="1406769" cy="50643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301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53793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异常值的处理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矩形 2"/>
          <p:cNvSpPr>
            <a:spLocks noChangeArrowheads="1"/>
          </p:cNvSpPr>
          <p:nvPr/>
        </p:nvSpPr>
        <p:spPr bwMode="auto">
          <a:xfrm>
            <a:off x="577850" y="1250462"/>
            <a:ext cx="10991850" cy="2529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要想确认一组数据中是否有异常值，则常用的检测方法有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σ原则（拉依达准则）和箱形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图</a:t>
            </a:r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zh-CN" sz="4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文本框 99"/>
          <p:cNvSpPr txBox="1">
            <a:spLocks noChangeArrowheads="1"/>
          </p:cNvSpPr>
          <p:nvPr/>
        </p:nvSpPr>
        <p:spPr bwMode="auto">
          <a:xfrm>
            <a:off x="1814732" y="4031254"/>
            <a:ext cx="8539090" cy="199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zh-CN" sz="3600" dirty="0">
                <a:latin typeface="楷体" pitchFamily="49" charset="-122"/>
                <a:ea typeface="楷体" pitchFamily="49" charset="-122"/>
              </a:rPr>
              <a:t>3</a:t>
            </a:r>
            <a:r>
              <a:rPr lang="zh-CN" altLang="zh-CN" sz="3600" dirty="0">
                <a:latin typeface="楷体" pitchFamily="49" charset="-122"/>
                <a:ea typeface="楷体" pitchFamily="49" charset="-122"/>
              </a:rPr>
              <a:t>σ原则是基于正态分布的数据检测，而箱形图没有什么严格的要求，可以检测任意一组数据，</a:t>
            </a:r>
          </a:p>
        </p:txBody>
      </p:sp>
    </p:spTree>
    <p:extLst>
      <p:ext uri="{BB962C8B-B14F-4D97-AF65-F5344CB8AC3E}">
        <p14:creationId xmlns:p14="http://schemas.microsoft.com/office/powerpoint/2010/main" val="260401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53793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异常值的处理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04" y="3417756"/>
            <a:ext cx="2884578" cy="305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17"/>
          <p:cNvSpPr>
            <a:spLocks noChangeArrowheads="1"/>
          </p:cNvSpPr>
          <p:nvPr/>
        </p:nvSpPr>
        <p:spPr bwMode="auto">
          <a:xfrm>
            <a:off x="3963103" y="2298821"/>
            <a:ext cx="7597775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思</a:t>
            </a:r>
            <a:r>
              <a:rPr lang="zh-CN" altLang="en-US" sz="4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考</a:t>
            </a:r>
            <a:r>
              <a:rPr lang="zh-CN" altLang="en-US" sz="4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：</a:t>
            </a:r>
          </a:p>
          <a:p>
            <a:pPr>
              <a:lnSpc>
                <a:spcPts val="6000"/>
              </a:lnSpc>
              <a:spcBef>
                <a:spcPts val="0"/>
              </a:spcBef>
            </a:pPr>
            <a:r>
              <a:rPr lang="zh-CN" altLang="en-US" sz="4400" dirty="0" smtClean="0">
                <a:solidFill>
                  <a:srgbClr val="1353A2"/>
                </a:solidFill>
                <a:latin typeface="微软雅黑" pitchFamily="34" charset="-122"/>
                <a:ea typeface="微软雅黑" pitchFamily="34" charset="-122"/>
              </a:rPr>
              <a:t>什么是</a:t>
            </a:r>
            <a:r>
              <a:rPr lang="en-US" altLang="zh-CN" sz="4400" dirty="0">
                <a:solidFill>
                  <a:srgbClr val="1353A2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zh-CN" sz="4400" dirty="0">
                <a:solidFill>
                  <a:srgbClr val="1353A2"/>
                </a:solidFill>
                <a:latin typeface="微软雅黑" pitchFamily="34" charset="-122"/>
                <a:ea typeface="微软雅黑" pitchFamily="34" charset="-122"/>
              </a:rPr>
              <a:t>σ原</a:t>
            </a:r>
            <a:r>
              <a:rPr lang="zh-CN" altLang="zh-CN" sz="4400" dirty="0">
                <a:solidFill>
                  <a:srgbClr val="1353A2"/>
                </a:solidFill>
                <a:latin typeface="微软雅黑" pitchFamily="34" charset="-122"/>
                <a:ea typeface="微软雅黑" pitchFamily="34" charset="-122"/>
              </a:rPr>
              <a:t>则</a:t>
            </a:r>
            <a:r>
              <a:rPr lang="zh-CN" altLang="en-US" sz="4400" dirty="0">
                <a:solidFill>
                  <a:srgbClr val="1353A2"/>
                </a:solidFill>
                <a:latin typeface="微软雅黑" pitchFamily="34" charset="-122"/>
                <a:ea typeface="微软雅黑" pitchFamily="34" charset="-122"/>
              </a:rPr>
              <a:t>？</a:t>
            </a:r>
            <a:endParaRPr lang="zh-CN" altLang="zh-CN" sz="4400" dirty="0">
              <a:solidFill>
                <a:srgbClr val="1353A2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226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"/>
          <p:cNvSpPr txBox="1"/>
          <p:nvPr/>
        </p:nvSpPr>
        <p:spPr>
          <a:xfrm>
            <a:off x="2494666" y="325656"/>
            <a:ext cx="2983896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目录页</a:t>
            </a:r>
          </a:p>
        </p:txBody>
      </p:sp>
      <p:pic>
        <p:nvPicPr>
          <p:cNvPr id="9218" name="图片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5" y="1658938"/>
            <a:ext cx="3157538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181600" y="1658602"/>
            <a:ext cx="25121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r>
              <a:rPr lang="en-US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01    </a:t>
            </a:r>
            <a:r>
              <a:rPr lang="zh-CN" altLang="zh-CN" sz="2800" dirty="0" smtClean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数</a:t>
            </a:r>
            <a:r>
              <a:rPr lang="zh-CN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据清洗</a:t>
            </a:r>
            <a:endParaRPr lang="zh-CN" altLang="en-US" sz="2800" dirty="0">
              <a:solidFill>
                <a:srgbClr val="595959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5181600" y="2412664"/>
            <a:ext cx="25121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 marL="0" lvl="1"/>
            <a:r>
              <a:rPr lang="en-US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02    </a:t>
            </a:r>
            <a:r>
              <a:rPr lang="zh-CN" altLang="zh-CN" sz="2800" dirty="0" smtClean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数</a:t>
            </a:r>
            <a:r>
              <a:rPr lang="zh-CN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据合并</a:t>
            </a:r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5181600" y="3167520"/>
            <a:ext cx="245824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r>
              <a:rPr lang="en-US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03    </a:t>
            </a:r>
            <a:r>
              <a:rPr lang="zh-CN" altLang="zh-CN" sz="2800" dirty="0" smtClean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数</a:t>
            </a:r>
            <a:r>
              <a:rPr lang="zh-CN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据重塑</a:t>
            </a:r>
            <a:endParaRPr lang="zh-CN" altLang="en-US" sz="2800" dirty="0">
              <a:solidFill>
                <a:srgbClr val="595959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5181600" y="3922713"/>
            <a:ext cx="2655094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r>
              <a:rPr lang="en-US" altLang="zh-CN" sz="2800" dirty="0" smtClean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04    </a:t>
            </a:r>
            <a:r>
              <a:rPr lang="zh-CN" altLang="zh-CN" sz="2800" dirty="0" smtClean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数据</a:t>
            </a:r>
            <a:r>
              <a:rPr lang="zh-CN" altLang="en-US" sz="2800" dirty="0" smtClean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转换</a:t>
            </a:r>
            <a:endParaRPr lang="zh-CN" altLang="en-US" sz="2800" dirty="0">
              <a:solidFill>
                <a:srgbClr val="595959"/>
              </a:solidFill>
              <a:latin typeface="Impact" pitchFamily="34" charset="0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53793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异常值的处理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矩形 2"/>
          <p:cNvSpPr>
            <a:spLocks noChangeArrowheads="1"/>
          </p:cNvSpPr>
          <p:nvPr/>
        </p:nvSpPr>
        <p:spPr bwMode="auto">
          <a:xfrm>
            <a:off x="577850" y="1250462"/>
            <a:ext cx="1099185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3σ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原则，又称为拉依达原则，它是指假设一组检测数据只含有</a:t>
            </a: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随机误差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，对其进行计算处理得到标准偏差，按一定概率确定一个区间，凡是超过这个区间的误差都是粗大误差，在此误差的范围内的数据应予以剔除。</a:t>
            </a:r>
          </a:p>
        </p:txBody>
      </p:sp>
    </p:spTree>
    <p:extLst>
      <p:ext uri="{BB962C8B-B14F-4D97-AF65-F5344CB8AC3E}">
        <p14:creationId xmlns:p14="http://schemas.microsoft.com/office/powerpoint/2010/main" val="216212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53793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异常值的处理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2"/>
              <p:cNvSpPr>
                <a:spLocks noChangeArrowheads="1"/>
              </p:cNvSpPr>
              <p:nvPr/>
            </p:nvSpPr>
            <p:spPr bwMode="auto">
              <a:xfrm>
                <a:off x="577850" y="1250462"/>
                <a:ext cx="10991850" cy="15004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zh-CN" sz="4000" dirty="0">
                    <a:latin typeface="微软雅黑" pitchFamily="34" charset="-122"/>
                    <a:ea typeface="微软雅黑" pitchFamily="34" charset="-122"/>
                  </a:rPr>
                  <a:t>在正态分布概率公式中，</a:t>
                </a:r>
                <a:r>
                  <a:rPr lang="en-US" altLang="zh-CN" sz="4000" dirty="0">
                    <a:latin typeface="微软雅黑" pitchFamily="34" charset="-122"/>
                    <a:ea typeface="微软雅黑" pitchFamily="34" charset="-122"/>
                  </a:rPr>
                  <a:t>σ</a:t>
                </a:r>
                <a:r>
                  <a:rPr lang="zh-CN" altLang="zh-CN" sz="4000" dirty="0">
                    <a:latin typeface="微软雅黑" pitchFamily="34" charset="-122"/>
                    <a:ea typeface="微软雅黑" pitchFamily="34" charset="-122"/>
                  </a:rPr>
                  <a:t>表示标准差，</a:t>
                </a:r>
                <a:r>
                  <a:rPr lang="en-US" altLang="zh-CN" sz="4000" dirty="0">
                    <a:latin typeface="微软雅黑" pitchFamily="34" charset="-122"/>
                    <a:ea typeface="微软雅黑" pitchFamily="34" charset="-122"/>
                  </a:rPr>
                  <a:t>μ</a:t>
                </a:r>
                <a:r>
                  <a:rPr lang="zh-CN" altLang="zh-CN" sz="4000" dirty="0">
                    <a:latin typeface="微软雅黑" pitchFamily="34" charset="-122"/>
                    <a:ea typeface="微软雅黑" pitchFamily="34" charset="-122"/>
                  </a:rPr>
                  <a:t>表示平</a:t>
                </a:r>
                <a:r>
                  <a:rPr lang="en-US" altLang="zh-CN" sz="4000" dirty="0">
                    <a:latin typeface="微软雅黑" pitchFamily="34" charset="-122"/>
                    <a:ea typeface="微软雅黑" pitchFamily="34" charset="-122"/>
                  </a:rPr>
                  <a:t>均数</a:t>
                </a:r>
                <a:r>
                  <a:rPr lang="zh-CN" altLang="zh-CN" sz="4000" dirty="0">
                    <a:latin typeface="微软雅黑" pitchFamily="34" charset="-122"/>
                    <a:ea typeface="微软雅黑" pitchFamily="34" charset="-122"/>
                  </a:rPr>
                  <a:t>，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4000">
                        <a:latin typeface="Cambria Math"/>
                        <a:ea typeface="微软雅黑" pitchFamily="34" charset="-122"/>
                      </a:rPr>
                      <m:t>f</m:t>
                    </m:r>
                    <m:r>
                      <a:rPr lang="en-US" altLang="zh-CN" sz="4000">
                        <a:latin typeface="Cambria Math"/>
                        <a:ea typeface="微软雅黑" pitchFamily="34" charset="-122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 sz="4000">
                        <a:latin typeface="Cambria Math"/>
                        <a:ea typeface="微软雅黑" pitchFamily="34" charset="-122"/>
                      </a:rPr>
                      <m:t>x</m:t>
                    </m:r>
                    <m:r>
                      <a:rPr lang="en-US" altLang="zh-CN" sz="4000">
                        <a:latin typeface="Cambria Math"/>
                        <a:ea typeface="微软雅黑" pitchFamily="34" charset="-122"/>
                      </a:rPr>
                      <m:t>)</m:t>
                    </m:r>
                  </m:oMath>
                </a14:m>
                <a:r>
                  <a:rPr lang="zh-CN" altLang="zh-CN" sz="4000" dirty="0">
                    <a:latin typeface="微软雅黑" pitchFamily="34" charset="-122"/>
                    <a:ea typeface="微软雅黑" pitchFamily="34" charset="-122"/>
                  </a:rPr>
                  <a:t>表示正态分数函数，具体如下：</a:t>
                </a:r>
              </a:p>
            </p:txBody>
          </p:sp>
        </mc:Choice>
        <mc:Fallback xmlns="">
          <p:sp>
            <p:nvSpPr>
              <p:cNvPr id="5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7850" y="1250462"/>
                <a:ext cx="10991850" cy="1500411"/>
              </a:xfrm>
              <a:prstGeom prst="rect">
                <a:avLst/>
              </a:prstGeom>
              <a:blipFill rotWithShape="1">
                <a:blip r:embed="rId2"/>
                <a:stretch>
                  <a:fillRect l="-1997" t="-3252" r="-1553" b="-1707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885" y="3085367"/>
            <a:ext cx="6843870" cy="1064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831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53793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异常值的处理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矩形 2"/>
          <p:cNvSpPr>
            <a:spLocks noChangeArrowheads="1"/>
          </p:cNvSpPr>
          <p:nvPr/>
        </p:nvSpPr>
        <p:spPr bwMode="auto">
          <a:xfrm>
            <a:off x="577850" y="1250462"/>
            <a:ext cx="10991850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800" dirty="0">
                <a:latin typeface="微软雅黑" pitchFamily="34" charset="-122"/>
                <a:ea typeface="微软雅黑" pitchFamily="34" charset="-122"/>
              </a:rPr>
              <a:t>正态分布函数</a:t>
            </a:r>
            <a:r>
              <a:rPr lang="zh-CN" altLang="zh-CN" sz="4800" dirty="0" smtClean="0">
                <a:latin typeface="微软雅黑" pitchFamily="34" charset="-122"/>
                <a:ea typeface="微软雅黑" pitchFamily="34" charset="-122"/>
              </a:rPr>
              <a:t>如</a:t>
            </a:r>
            <a:r>
              <a:rPr lang="zh-CN" altLang="en-US" sz="4800" dirty="0">
                <a:latin typeface="微软雅黑" pitchFamily="34" charset="-122"/>
                <a:ea typeface="微软雅黑" pitchFamily="34" charset="-122"/>
              </a:rPr>
              <a:t>下</a:t>
            </a:r>
            <a:r>
              <a:rPr lang="zh-CN" altLang="zh-CN" sz="4800" dirty="0" smtClean="0">
                <a:latin typeface="微软雅黑" pitchFamily="34" charset="-122"/>
                <a:ea typeface="微软雅黑" pitchFamily="34" charset="-122"/>
              </a:rPr>
              <a:t>图所</a:t>
            </a:r>
            <a:r>
              <a:rPr lang="zh-CN" altLang="zh-CN" sz="4800" dirty="0">
                <a:latin typeface="微软雅黑" pitchFamily="34" charset="-122"/>
                <a:ea typeface="微软雅黑" pitchFamily="34" charset="-122"/>
              </a:rPr>
              <a:t>示。</a:t>
            </a:r>
          </a:p>
        </p:txBody>
      </p:sp>
      <p:pic>
        <p:nvPicPr>
          <p:cNvPr id="6" name="图片 5" descr="C:\Users\admin\Desktop\拉依达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3260870"/>
            <a:ext cx="5935505" cy="288671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文本框 99"/>
          <p:cNvSpPr txBox="1">
            <a:spLocks noChangeArrowheads="1"/>
          </p:cNvSpPr>
          <p:nvPr/>
        </p:nvSpPr>
        <p:spPr bwMode="auto">
          <a:xfrm>
            <a:off x="6724357" y="2657940"/>
            <a:ext cx="4845344" cy="363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 marL="0" indent="0">
              <a:lnSpc>
                <a:spcPct val="120000"/>
              </a:lnSpc>
            </a:pPr>
            <a:r>
              <a:rPr lang="zh-CN" altLang="zh-CN" dirty="0">
                <a:latin typeface="楷体" pitchFamily="49" charset="-122"/>
                <a:ea typeface="楷体" pitchFamily="49" charset="-122"/>
              </a:rPr>
              <a:t>根据正态分布函数图可知，</a:t>
            </a:r>
            <a:r>
              <a:rPr lang="en-US" altLang="zh-CN" dirty="0">
                <a:latin typeface="楷体" pitchFamily="49" charset="-122"/>
                <a:ea typeface="楷体" pitchFamily="49" charset="-122"/>
              </a:rPr>
              <a:t>3σ</a:t>
            </a:r>
            <a:r>
              <a:rPr lang="zh-CN" altLang="zh-CN" dirty="0">
                <a:latin typeface="楷体" pitchFamily="49" charset="-122"/>
                <a:ea typeface="楷体" pitchFamily="49" charset="-122"/>
              </a:rPr>
              <a:t>原则在各个区间所占的概率如下所示：</a:t>
            </a:r>
          </a:p>
          <a:p>
            <a:pPr marL="0" indent="0">
              <a:lnSpc>
                <a:spcPct val="120000"/>
              </a:lnSpc>
            </a:pPr>
            <a:r>
              <a:rPr lang="zh-CN" altLang="zh-CN" dirty="0"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dirty="0">
                <a:latin typeface="楷体" pitchFamily="49" charset="-122"/>
                <a:ea typeface="楷体" pitchFamily="49" charset="-122"/>
              </a:rPr>
              <a:t>1</a:t>
            </a:r>
            <a:r>
              <a:rPr lang="zh-CN" altLang="zh-CN" dirty="0">
                <a:latin typeface="楷体" pitchFamily="49" charset="-122"/>
                <a:ea typeface="楷体" pitchFamily="49" charset="-122"/>
              </a:rPr>
              <a:t>）数值分布在（</a:t>
            </a:r>
            <a:r>
              <a:rPr lang="en-US" altLang="zh-CN" dirty="0">
                <a:latin typeface="楷体" pitchFamily="49" charset="-122"/>
                <a:ea typeface="楷体" pitchFamily="49" charset="-122"/>
              </a:rPr>
              <a:t>μ-σ,μ+σ)</a:t>
            </a:r>
            <a:r>
              <a:rPr lang="zh-CN" altLang="zh-CN" dirty="0">
                <a:latin typeface="楷体" pitchFamily="49" charset="-122"/>
                <a:ea typeface="楷体" pitchFamily="49" charset="-122"/>
              </a:rPr>
              <a:t>中的概率为</a:t>
            </a:r>
            <a:r>
              <a:rPr lang="en-US" altLang="zh-CN" dirty="0">
                <a:latin typeface="楷体" pitchFamily="49" charset="-122"/>
                <a:ea typeface="楷体" pitchFamily="49" charset="-122"/>
              </a:rPr>
              <a:t>0.682</a:t>
            </a:r>
            <a:r>
              <a:rPr lang="zh-CN" altLang="zh-CN" dirty="0">
                <a:latin typeface="楷体" pitchFamily="49" charset="-122"/>
                <a:ea typeface="楷体" pitchFamily="49" charset="-122"/>
              </a:rPr>
              <a:t>。</a:t>
            </a:r>
          </a:p>
          <a:p>
            <a:pPr marL="0" indent="0">
              <a:lnSpc>
                <a:spcPct val="120000"/>
              </a:lnSpc>
            </a:pPr>
            <a:r>
              <a:rPr lang="zh-CN" altLang="zh-CN" dirty="0"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dirty="0">
                <a:latin typeface="楷体" pitchFamily="49" charset="-122"/>
                <a:ea typeface="楷体" pitchFamily="49" charset="-122"/>
              </a:rPr>
              <a:t>2</a:t>
            </a:r>
            <a:r>
              <a:rPr lang="zh-CN" altLang="zh-CN" dirty="0">
                <a:latin typeface="楷体" pitchFamily="49" charset="-122"/>
                <a:ea typeface="楷体" pitchFamily="49" charset="-122"/>
              </a:rPr>
              <a:t>）数值分布在（</a:t>
            </a:r>
            <a:r>
              <a:rPr lang="en-US" altLang="zh-CN" dirty="0">
                <a:latin typeface="楷体" pitchFamily="49" charset="-122"/>
                <a:ea typeface="楷体" pitchFamily="49" charset="-122"/>
              </a:rPr>
              <a:t>μ-2σ,μ+2σ)</a:t>
            </a:r>
            <a:r>
              <a:rPr lang="zh-CN" altLang="zh-CN" dirty="0">
                <a:latin typeface="楷体" pitchFamily="49" charset="-122"/>
                <a:ea typeface="楷体" pitchFamily="49" charset="-122"/>
              </a:rPr>
              <a:t>中的概率为</a:t>
            </a:r>
            <a:r>
              <a:rPr lang="en-US" altLang="zh-CN" dirty="0">
                <a:latin typeface="楷体" pitchFamily="49" charset="-122"/>
                <a:ea typeface="楷体" pitchFamily="49" charset="-122"/>
              </a:rPr>
              <a:t>0.954</a:t>
            </a:r>
            <a:r>
              <a:rPr lang="zh-CN" altLang="zh-CN" dirty="0">
                <a:latin typeface="楷体" pitchFamily="49" charset="-122"/>
                <a:ea typeface="楷体" pitchFamily="49" charset="-122"/>
              </a:rPr>
              <a:t>。</a:t>
            </a:r>
          </a:p>
          <a:p>
            <a:pPr marL="0" indent="0">
              <a:lnSpc>
                <a:spcPct val="120000"/>
              </a:lnSpc>
            </a:pPr>
            <a:r>
              <a:rPr lang="zh-CN" altLang="zh-CN" dirty="0"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dirty="0">
                <a:latin typeface="楷体" pitchFamily="49" charset="-122"/>
                <a:ea typeface="楷体" pitchFamily="49" charset="-122"/>
              </a:rPr>
              <a:t>3</a:t>
            </a:r>
            <a:r>
              <a:rPr lang="zh-CN" altLang="zh-CN" dirty="0">
                <a:latin typeface="楷体" pitchFamily="49" charset="-122"/>
                <a:ea typeface="楷体" pitchFamily="49" charset="-122"/>
              </a:rPr>
              <a:t>）数值分布在（</a:t>
            </a:r>
            <a:r>
              <a:rPr lang="en-US" altLang="zh-CN" dirty="0">
                <a:latin typeface="楷体" pitchFamily="49" charset="-122"/>
                <a:ea typeface="楷体" pitchFamily="49" charset="-122"/>
              </a:rPr>
              <a:t>μ-3σ,μ+3σ)</a:t>
            </a:r>
            <a:r>
              <a:rPr lang="zh-CN" altLang="zh-CN" dirty="0">
                <a:latin typeface="楷体" pitchFamily="49" charset="-122"/>
                <a:ea typeface="楷体" pitchFamily="49" charset="-122"/>
              </a:rPr>
              <a:t>中的概率为</a:t>
            </a:r>
            <a:r>
              <a:rPr lang="en-US" altLang="zh-CN" dirty="0">
                <a:latin typeface="楷体" pitchFamily="49" charset="-122"/>
                <a:ea typeface="楷体" pitchFamily="49" charset="-122"/>
              </a:rPr>
              <a:t>0.997</a:t>
            </a:r>
            <a:r>
              <a:rPr lang="zh-CN" altLang="zh-CN" dirty="0">
                <a:latin typeface="楷体" pitchFamily="49" charset="-122"/>
                <a:ea typeface="楷体" pitchFamily="49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65782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53793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异常值的处理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" name="文本框 99"/>
          <p:cNvSpPr txBox="1">
            <a:spLocks noChangeArrowheads="1"/>
          </p:cNvSpPr>
          <p:nvPr/>
        </p:nvSpPr>
        <p:spPr bwMode="auto">
          <a:xfrm>
            <a:off x="3295650" y="2856259"/>
            <a:ext cx="7813675" cy="2091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zh-CN" sz="2800" dirty="0">
                <a:latin typeface="黑体" pitchFamily="49" charset="-122"/>
                <a:ea typeface="黑体" pitchFamily="49" charset="-122"/>
              </a:rPr>
              <a:t>数值几乎全部集中在</a:t>
            </a:r>
            <a:r>
              <a:rPr lang="zh-CN" altLang="zh-CN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（μ</a:t>
            </a:r>
            <a:r>
              <a:rPr lang="en-US" altLang="zh-CN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-3</a:t>
            </a:r>
            <a:r>
              <a:rPr lang="zh-CN" altLang="zh-CN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σ</a:t>
            </a:r>
            <a:r>
              <a:rPr lang="en-US" altLang="zh-CN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,</a:t>
            </a:r>
            <a:r>
              <a:rPr lang="zh-CN" altLang="zh-CN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μ</a:t>
            </a:r>
            <a:r>
              <a:rPr lang="en-US" altLang="zh-CN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+3</a:t>
            </a:r>
            <a:r>
              <a:rPr lang="zh-CN" altLang="zh-CN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σ</a:t>
            </a:r>
            <a:r>
              <a:rPr lang="en-US" altLang="zh-CN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)]区间</a:t>
            </a:r>
            <a:r>
              <a:rPr lang="zh-CN" altLang="zh-CN" sz="2800" dirty="0">
                <a:latin typeface="黑体" pitchFamily="49" charset="-122"/>
                <a:ea typeface="黑体" pitchFamily="49" charset="-122"/>
              </a:rPr>
              <a:t>内，超出这个范围的可能性仅占不到</a:t>
            </a:r>
            <a:r>
              <a:rPr lang="en-US" altLang="zh-CN" sz="2800" dirty="0">
                <a:latin typeface="黑体" pitchFamily="49" charset="-122"/>
                <a:ea typeface="黑体" pitchFamily="49" charset="-122"/>
              </a:rPr>
              <a:t>0.3%</a:t>
            </a:r>
            <a:r>
              <a:rPr lang="zh-CN" altLang="zh-CN" sz="2800" dirty="0">
                <a:latin typeface="黑体" pitchFamily="49" charset="-122"/>
                <a:ea typeface="黑体" pitchFamily="49" charset="-122"/>
              </a:rPr>
              <a:t>。所以，凡是误差</a:t>
            </a:r>
            <a:r>
              <a:rPr lang="zh-CN" altLang="zh-CN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超过这个区间的就属于异常值</a:t>
            </a:r>
            <a:r>
              <a:rPr lang="zh-CN" altLang="zh-CN" sz="2800" dirty="0">
                <a:latin typeface="黑体" pitchFamily="49" charset="-122"/>
                <a:ea typeface="黑体" pitchFamily="49" charset="-122"/>
              </a:rPr>
              <a:t>，</a:t>
            </a:r>
            <a:r>
              <a:rPr lang="zh-CN" altLang="zh-CN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应予以剔除</a:t>
            </a:r>
            <a:r>
              <a:rPr lang="zh-CN" altLang="zh-CN" sz="2800" dirty="0">
                <a:latin typeface="黑体" pitchFamily="49" charset="-122"/>
                <a:ea typeface="黑体" pitchFamily="49" charset="-122"/>
              </a:rPr>
              <a:t>。</a:t>
            </a:r>
          </a:p>
        </p:txBody>
      </p:sp>
      <p:sp>
        <p:nvSpPr>
          <p:cNvPr id="9" name="矩形 8"/>
          <p:cNvSpPr/>
          <p:nvPr/>
        </p:nvSpPr>
        <p:spPr>
          <a:xfrm>
            <a:off x="2782888" y="2321112"/>
            <a:ext cx="8466137" cy="3162215"/>
          </a:xfrm>
          <a:prstGeom prst="rect">
            <a:avLst/>
          </a:prstGeom>
          <a:noFill/>
          <a:ln w="19050">
            <a:solidFill>
              <a:srgbClr val="1353A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</a:endParaRPr>
          </a:p>
        </p:txBody>
      </p:sp>
      <p:pic>
        <p:nvPicPr>
          <p:cNvPr id="10" name="图片 5" descr="tim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2139">
            <a:off x="693738" y="3259699"/>
            <a:ext cx="23558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73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53793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异常值的处理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矩形 2"/>
          <p:cNvSpPr>
            <a:spLocks noChangeArrowheads="1"/>
          </p:cNvSpPr>
          <p:nvPr/>
        </p:nvSpPr>
        <p:spPr bwMode="auto">
          <a:xfrm>
            <a:off x="577850" y="1250462"/>
            <a:ext cx="1099185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箱形图是一种用作显示一组数据分散情况的统计图。在箱形图中，异常值通常被定义为小于</a:t>
            </a: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QL – 1.5QR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或大于</a:t>
            </a: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QU + 1.5IQR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的值</a:t>
            </a:r>
            <a:r>
              <a:rPr lang="zh-CN" altLang="zh-CN" sz="40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zh-CN" sz="4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文本框 99"/>
          <p:cNvSpPr txBox="1">
            <a:spLocks noChangeArrowheads="1"/>
          </p:cNvSpPr>
          <p:nvPr/>
        </p:nvSpPr>
        <p:spPr bwMode="auto">
          <a:xfrm>
            <a:off x="934810" y="3749900"/>
            <a:ext cx="10277929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 marL="0" indent="0">
              <a:lnSpc>
                <a:spcPct val="120000"/>
              </a:lnSpc>
            </a:pPr>
            <a:r>
              <a:rPr lang="zh-CN" altLang="zh-CN" sz="2600" dirty="0"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sz="2600" dirty="0">
                <a:latin typeface="楷体" pitchFamily="49" charset="-122"/>
                <a:ea typeface="楷体" pitchFamily="49" charset="-122"/>
              </a:rPr>
              <a:t>1</a:t>
            </a:r>
            <a:r>
              <a:rPr lang="zh-CN" altLang="zh-CN" sz="2600" dirty="0">
                <a:latin typeface="楷体" pitchFamily="49" charset="-122"/>
                <a:ea typeface="楷体" pitchFamily="49" charset="-122"/>
              </a:rPr>
              <a:t>）</a:t>
            </a:r>
            <a:r>
              <a:rPr lang="en-US" altLang="zh-CN" sz="2600" dirty="0">
                <a:latin typeface="楷体" pitchFamily="49" charset="-122"/>
                <a:ea typeface="楷体" pitchFamily="49" charset="-122"/>
              </a:rPr>
              <a:t>QL</a:t>
            </a:r>
            <a:r>
              <a:rPr lang="zh-CN" altLang="zh-CN" sz="2600" dirty="0">
                <a:latin typeface="楷体" pitchFamily="49" charset="-122"/>
                <a:ea typeface="楷体" pitchFamily="49" charset="-122"/>
              </a:rPr>
              <a:t>称为下四分位数，表示全部观察中四分之一的数据取值比它小；</a:t>
            </a:r>
          </a:p>
          <a:p>
            <a:pPr marL="0" indent="0">
              <a:lnSpc>
                <a:spcPct val="120000"/>
              </a:lnSpc>
            </a:pPr>
            <a:r>
              <a:rPr lang="zh-CN" altLang="zh-CN" sz="2600" dirty="0"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sz="2600" dirty="0">
                <a:latin typeface="楷体" pitchFamily="49" charset="-122"/>
                <a:ea typeface="楷体" pitchFamily="49" charset="-122"/>
              </a:rPr>
              <a:t>2</a:t>
            </a:r>
            <a:r>
              <a:rPr lang="zh-CN" altLang="zh-CN" sz="2600" dirty="0">
                <a:latin typeface="楷体" pitchFamily="49" charset="-122"/>
                <a:ea typeface="楷体" pitchFamily="49" charset="-122"/>
              </a:rPr>
              <a:t>）</a:t>
            </a:r>
            <a:r>
              <a:rPr lang="en-US" altLang="zh-CN" sz="2600" dirty="0">
                <a:latin typeface="楷体" pitchFamily="49" charset="-122"/>
                <a:ea typeface="楷体" pitchFamily="49" charset="-122"/>
              </a:rPr>
              <a:t>QU</a:t>
            </a:r>
            <a:r>
              <a:rPr lang="zh-CN" altLang="zh-CN" sz="2600" dirty="0">
                <a:latin typeface="楷体" pitchFamily="49" charset="-122"/>
                <a:ea typeface="楷体" pitchFamily="49" charset="-122"/>
              </a:rPr>
              <a:t>称为上四分位数，表示全部观察值中有四分之一的数据取值比它大；</a:t>
            </a:r>
          </a:p>
          <a:p>
            <a:pPr marL="0" indent="0">
              <a:lnSpc>
                <a:spcPct val="120000"/>
              </a:lnSpc>
            </a:pPr>
            <a:r>
              <a:rPr lang="zh-CN" altLang="zh-CN" sz="2600" dirty="0"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sz="2600" dirty="0">
                <a:latin typeface="楷体" pitchFamily="49" charset="-122"/>
                <a:ea typeface="楷体" pitchFamily="49" charset="-122"/>
              </a:rPr>
              <a:t>3</a:t>
            </a:r>
            <a:r>
              <a:rPr lang="zh-CN" altLang="zh-CN" sz="2600" dirty="0">
                <a:latin typeface="楷体" pitchFamily="49" charset="-122"/>
                <a:ea typeface="楷体" pitchFamily="49" charset="-122"/>
              </a:rPr>
              <a:t>）</a:t>
            </a:r>
            <a:r>
              <a:rPr lang="en-US" altLang="zh-CN" sz="2600" dirty="0">
                <a:latin typeface="楷体" pitchFamily="49" charset="-122"/>
                <a:ea typeface="楷体" pitchFamily="49" charset="-122"/>
              </a:rPr>
              <a:t>IQR</a:t>
            </a:r>
            <a:r>
              <a:rPr lang="zh-CN" altLang="zh-CN" sz="2600" dirty="0">
                <a:latin typeface="楷体" pitchFamily="49" charset="-122"/>
                <a:ea typeface="楷体" pitchFamily="49" charset="-122"/>
              </a:rPr>
              <a:t>称为四分位数间距，是上四分位数</a:t>
            </a:r>
            <a:r>
              <a:rPr lang="en-US" altLang="zh-CN" sz="2600" dirty="0">
                <a:latin typeface="楷体" pitchFamily="49" charset="-122"/>
                <a:ea typeface="楷体" pitchFamily="49" charset="-122"/>
              </a:rPr>
              <a:t>QU</a:t>
            </a:r>
            <a:r>
              <a:rPr lang="zh-CN" altLang="zh-CN" sz="2600" dirty="0">
                <a:latin typeface="楷体" pitchFamily="49" charset="-122"/>
                <a:ea typeface="楷体" pitchFamily="49" charset="-122"/>
              </a:rPr>
              <a:t>与下四分位数</a:t>
            </a:r>
            <a:r>
              <a:rPr lang="en-US" altLang="zh-CN" sz="2600" dirty="0">
                <a:latin typeface="楷体" pitchFamily="49" charset="-122"/>
                <a:ea typeface="楷体" pitchFamily="49" charset="-122"/>
              </a:rPr>
              <a:t>QL</a:t>
            </a:r>
            <a:r>
              <a:rPr lang="zh-CN" altLang="zh-CN" sz="2600" dirty="0">
                <a:latin typeface="楷体" pitchFamily="49" charset="-122"/>
                <a:ea typeface="楷体" pitchFamily="49" charset="-122"/>
              </a:rPr>
              <a:t>之差，其间包含了全部观察值的一半。</a:t>
            </a:r>
          </a:p>
        </p:txBody>
      </p:sp>
    </p:spTree>
    <p:extLst>
      <p:ext uri="{BB962C8B-B14F-4D97-AF65-F5344CB8AC3E}">
        <p14:creationId xmlns:p14="http://schemas.microsoft.com/office/powerpoint/2010/main" val="22425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53793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异常值的处理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矩形 2"/>
          <p:cNvSpPr>
            <a:spLocks noChangeArrowheads="1"/>
          </p:cNvSpPr>
          <p:nvPr/>
        </p:nvSpPr>
        <p:spPr bwMode="auto">
          <a:xfrm>
            <a:off x="577850" y="1250462"/>
            <a:ext cx="10991850" cy="223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离散点表示的是异常值，上界表示除异常值以外数据中最大值；下界表示除异常值以外数据中最小</a:t>
            </a:r>
            <a:r>
              <a:rPr lang="zh-CN" altLang="zh-CN" sz="4000" dirty="0" smtClean="0">
                <a:latin typeface="微软雅黑" pitchFamily="34" charset="-122"/>
                <a:ea typeface="微软雅黑" pitchFamily="34" charset="-122"/>
              </a:rPr>
              <a:t>值</a:t>
            </a:r>
            <a:r>
              <a:rPr lang="zh-CN" altLang="en-US" sz="4000" dirty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zh-CN" sz="40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" name="图片 4"/>
          <p:cNvPicPr/>
          <p:nvPr/>
        </p:nvPicPr>
        <p:blipFill>
          <a:blip r:embed="rId3"/>
          <a:stretch>
            <a:fillRect/>
          </a:stretch>
        </p:blipFill>
        <p:spPr>
          <a:xfrm>
            <a:off x="4498498" y="2925811"/>
            <a:ext cx="3150554" cy="350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06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53793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异常值的处理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矩形 2"/>
          <p:cNvSpPr>
            <a:spLocks noChangeArrowheads="1"/>
          </p:cNvSpPr>
          <p:nvPr/>
        </p:nvSpPr>
        <p:spPr bwMode="auto">
          <a:xfrm>
            <a:off x="577850" y="1250462"/>
            <a:ext cx="10991850" cy="1500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为了能够从箱形图中查看异常值，</a:t>
            </a: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Pandas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中提供了一个</a:t>
            </a: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boxplot()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方法，专门用来绘制箱形图。</a:t>
            </a:r>
          </a:p>
        </p:txBody>
      </p:sp>
      <p:pic>
        <p:nvPicPr>
          <p:cNvPr id="7" name="图片 6"/>
          <p:cNvPicPr/>
          <p:nvPr/>
        </p:nvPicPr>
        <p:blipFill rotWithShape="1">
          <a:blip r:embed="rId3"/>
          <a:srcRect l="2170" t="11250" r="5425" b="2201"/>
          <a:stretch/>
        </p:blipFill>
        <p:spPr bwMode="auto">
          <a:xfrm>
            <a:off x="1342337" y="2859898"/>
            <a:ext cx="5130025" cy="34735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矩形 2"/>
          <p:cNvSpPr/>
          <p:nvPr/>
        </p:nvSpPr>
        <p:spPr>
          <a:xfrm>
            <a:off x="6902548" y="4177607"/>
            <a:ext cx="4267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从输出的箱形图中可以看出，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D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列的数据中有一个离散点，说明箱形图成功检测出了异常值。</a:t>
            </a:r>
            <a:endParaRPr lang="zh-CN" altLang="en-US" sz="2800" dirty="0"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9587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53793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异常值的处理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矩形 2"/>
          <p:cNvSpPr>
            <a:spLocks noChangeArrowheads="1"/>
          </p:cNvSpPr>
          <p:nvPr/>
        </p:nvSpPr>
        <p:spPr bwMode="auto">
          <a:xfrm>
            <a:off x="577850" y="1250462"/>
            <a:ext cx="10991850" cy="1500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检测出异常值后，通常会采用如下四种方式处理这些异常值：</a:t>
            </a:r>
          </a:p>
        </p:txBody>
      </p:sp>
      <p:sp>
        <p:nvSpPr>
          <p:cNvPr id="8" name="文本框 99"/>
          <p:cNvSpPr txBox="1">
            <a:spLocks noChangeArrowheads="1"/>
          </p:cNvSpPr>
          <p:nvPr/>
        </p:nvSpPr>
        <p:spPr bwMode="auto">
          <a:xfrm>
            <a:off x="1378857" y="2976616"/>
            <a:ext cx="9797143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 marL="514350" indent="-514350">
              <a:buFont typeface="+mj-lt"/>
              <a:buAutoNum type="alphaLcParenR"/>
            </a:pPr>
            <a:r>
              <a:rPr lang="zh-CN" altLang="zh-CN" sz="3200" dirty="0" smtClean="0">
                <a:latin typeface="楷体" pitchFamily="49" charset="-122"/>
                <a:ea typeface="楷体" pitchFamily="49" charset="-122"/>
              </a:rPr>
              <a:t>直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接将含有异常值的记录删除。</a:t>
            </a:r>
          </a:p>
          <a:p>
            <a:pPr marL="514350" indent="-514350">
              <a:buFont typeface="+mj-lt"/>
              <a:buAutoNum type="alphaLcParenR"/>
            </a:pPr>
            <a:r>
              <a:rPr lang="zh-CN" altLang="zh-CN" sz="3200" dirty="0" smtClean="0">
                <a:latin typeface="楷体" pitchFamily="49" charset="-122"/>
                <a:ea typeface="楷体" pitchFamily="49" charset="-122"/>
              </a:rPr>
              <a:t>用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具体的值来进行替换，可用前后两个观测值的平均值修正该异常值。</a:t>
            </a:r>
          </a:p>
          <a:p>
            <a:pPr marL="514350" indent="-514350">
              <a:buFont typeface="+mj-lt"/>
              <a:buAutoNum type="alphaLcParenR"/>
            </a:pPr>
            <a:r>
              <a:rPr lang="zh-CN" altLang="zh-CN" sz="3200" dirty="0" smtClean="0">
                <a:latin typeface="楷体" pitchFamily="49" charset="-122"/>
                <a:ea typeface="楷体" pitchFamily="49" charset="-122"/>
              </a:rPr>
              <a:t>不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处理，直接在具有异常值的数据集上进行统计分析。</a:t>
            </a:r>
          </a:p>
          <a:p>
            <a:pPr marL="514350" indent="-514350">
              <a:buFont typeface="+mj-lt"/>
              <a:buAutoNum type="alphaLcParenR"/>
            </a:pPr>
            <a:r>
              <a:rPr lang="zh-CN" altLang="zh-CN" sz="3200" dirty="0" smtClean="0">
                <a:latin typeface="楷体" pitchFamily="49" charset="-122"/>
                <a:ea typeface="楷体" pitchFamily="49" charset="-122"/>
              </a:rPr>
              <a:t>视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为缺失值，利用缺失值的处理方法修正该异常值。</a:t>
            </a:r>
          </a:p>
        </p:txBody>
      </p:sp>
    </p:spTree>
    <p:extLst>
      <p:ext uri="{BB962C8B-B14F-4D97-AF65-F5344CB8AC3E}">
        <p14:creationId xmlns:p14="http://schemas.microsoft.com/office/powerpoint/2010/main" val="194782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53793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异常值的处理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矩形 2"/>
          <p:cNvSpPr>
            <a:spLocks noChangeArrowheads="1"/>
          </p:cNvSpPr>
          <p:nvPr/>
        </p:nvSpPr>
        <p:spPr bwMode="auto">
          <a:xfrm>
            <a:off x="577850" y="1250462"/>
            <a:ext cx="10991850" cy="297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如果希望对异常值进行修改，则可以使</a:t>
            </a:r>
            <a:r>
              <a:rPr lang="zh-CN" altLang="zh-CN" sz="4000" dirty="0" smtClean="0">
                <a:latin typeface="微软雅黑" pitchFamily="34" charset="-122"/>
                <a:ea typeface="微软雅黑" pitchFamily="34" charset="-122"/>
              </a:rPr>
              <a:t>用</a:t>
            </a:r>
            <a:r>
              <a:rPr lang="en-US" altLang="zh-CN" sz="4000" dirty="0" smtClean="0">
                <a:latin typeface="微软雅黑" pitchFamily="34" charset="-122"/>
                <a:ea typeface="微软雅黑" pitchFamily="34" charset="-122"/>
              </a:rPr>
              <a:t>replace</a:t>
            </a: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()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方法进行替换，该方法不仅可以对单个数据进行替换，也可以多个数据执行批量替换操作。</a:t>
            </a:r>
          </a:p>
        </p:txBody>
      </p:sp>
      <p:sp>
        <p:nvSpPr>
          <p:cNvPr id="5" name="文本框 99"/>
          <p:cNvSpPr txBox="1">
            <a:spLocks noChangeArrowheads="1"/>
          </p:cNvSpPr>
          <p:nvPr/>
        </p:nvSpPr>
        <p:spPr bwMode="auto">
          <a:xfrm>
            <a:off x="1420837" y="5249311"/>
            <a:ext cx="9777046" cy="112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 lvl="0"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to_replace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：表示查找被替换值的方式。</a:t>
            </a:r>
          </a:p>
          <a:p>
            <a:pPr lvl="0"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value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：用来替换任何匹配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to_replace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的值，默认值</a:t>
            </a: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None</a:t>
            </a:r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zh-CN" altLang="zh-CN" sz="28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2841675" y="4055810"/>
            <a:ext cx="697757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replace</a:t>
            </a:r>
            <a:r>
              <a:rPr lang="zh-CN" altLang="zh-CN" dirty="0">
                <a:latin typeface="Times New Roman" pitchFamily="18" charset="0"/>
                <a:cs typeface="Times New Roman" pitchFamily="18" charset="0"/>
              </a:rPr>
              <a:t>（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to_replace = None</a:t>
            </a:r>
            <a:r>
              <a:rPr lang="zh-CN" altLang="zh-CN" dirty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value = None</a:t>
            </a:r>
            <a:r>
              <a:rPr lang="zh-CN" altLang="zh-CN" dirty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inplace = False</a:t>
            </a:r>
            <a:r>
              <a:rPr lang="zh-CN" altLang="zh-CN" dirty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limit = None</a:t>
            </a:r>
            <a:r>
              <a:rPr lang="zh-CN" altLang="zh-CN" dirty="0" smtClean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regex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= False</a:t>
            </a:r>
            <a:r>
              <a:rPr lang="zh-CN" altLang="zh-CN" dirty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method ='pad' </a:t>
            </a:r>
            <a:r>
              <a:rPr lang="zh-CN" altLang="zh-CN" dirty="0">
                <a:latin typeface="Times New Roman" pitchFamily="18" charset="0"/>
                <a:cs typeface="Times New Roman" pitchFamily="18" charset="0"/>
              </a:rPr>
              <a:t>）</a:t>
            </a:r>
          </a:p>
        </p:txBody>
      </p:sp>
      <p:sp>
        <p:nvSpPr>
          <p:cNvPr id="9" name="矩形 8"/>
          <p:cNvSpPr/>
          <p:nvPr/>
        </p:nvSpPr>
        <p:spPr>
          <a:xfrm>
            <a:off x="2110153" y="3778035"/>
            <a:ext cx="8117059" cy="1386548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594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53793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更改数据类型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矩形 2"/>
          <p:cNvSpPr>
            <a:spLocks noChangeArrowheads="1"/>
          </p:cNvSpPr>
          <p:nvPr/>
        </p:nvSpPr>
        <p:spPr bwMode="auto">
          <a:xfrm>
            <a:off x="577850" y="1250462"/>
            <a:ext cx="10991850" cy="297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在处理数据时，可能会遇到数据类型不一致的问题。例如，通过爬虫采集到的数据都是整型的数据，在使用数据时希望保留两位小数点，这时就需要将数据的类型转换成浮点型。</a:t>
            </a:r>
          </a:p>
        </p:txBody>
      </p:sp>
    </p:spTree>
    <p:extLst>
      <p:ext uri="{BB962C8B-B14F-4D97-AF65-F5344CB8AC3E}">
        <p14:creationId xmlns:p14="http://schemas.microsoft.com/office/powerpoint/2010/main" val="360688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"/>
          <p:cNvSpPr txBox="1"/>
          <p:nvPr/>
        </p:nvSpPr>
        <p:spPr>
          <a:xfrm>
            <a:off x="2494666" y="325656"/>
            <a:ext cx="2983896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过渡页</a:t>
            </a:r>
          </a:p>
        </p:txBody>
      </p:sp>
      <p:pic>
        <p:nvPicPr>
          <p:cNvPr id="11266" name="图片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5" y="1658938"/>
            <a:ext cx="3157538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对角圆角矩形 7"/>
          <p:cNvSpPr/>
          <p:nvPr/>
        </p:nvSpPr>
        <p:spPr>
          <a:xfrm>
            <a:off x="4870450" y="1550988"/>
            <a:ext cx="4675188" cy="647700"/>
          </a:xfrm>
          <a:prstGeom prst="round2DiagRect">
            <a:avLst>
              <a:gd name="adj1" fmla="val 20943"/>
              <a:gd name="adj2" fmla="val 0"/>
            </a:avLst>
          </a:prstGeom>
          <a:solidFill>
            <a:srgbClr val="1353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80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181600" y="1658602"/>
            <a:ext cx="25121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r>
              <a:rPr lang="en-US" altLang="zh-CN" sz="2800" dirty="0">
                <a:solidFill>
                  <a:schemeClr val="bg1"/>
                </a:solidFill>
                <a:latin typeface="Impact" pitchFamily="34" charset="0"/>
                <a:ea typeface="微软雅黑" pitchFamily="34" charset="-122"/>
              </a:rPr>
              <a:t>01    </a:t>
            </a:r>
            <a:r>
              <a:rPr lang="zh-CN" altLang="zh-CN" sz="2800" dirty="0" smtClean="0">
                <a:solidFill>
                  <a:schemeClr val="bg1"/>
                </a:solidFill>
                <a:latin typeface="Impact" pitchFamily="34" charset="0"/>
                <a:ea typeface="微软雅黑" pitchFamily="34" charset="-122"/>
              </a:rPr>
              <a:t>数</a:t>
            </a:r>
            <a:r>
              <a:rPr lang="zh-CN" altLang="zh-CN" sz="2800" dirty="0">
                <a:solidFill>
                  <a:schemeClr val="bg1"/>
                </a:solidFill>
                <a:latin typeface="Impact" pitchFamily="34" charset="0"/>
                <a:ea typeface="微软雅黑" pitchFamily="34" charset="-122"/>
              </a:rPr>
              <a:t>据清洗</a:t>
            </a:r>
            <a:endParaRPr lang="zh-CN" altLang="en-US" sz="2800" dirty="0">
              <a:solidFill>
                <a:schemeClr val="bg1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5181600" y="2412664"/>
            <a:ext cx="25121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 marL="0" lvl="1"/>
            <a:r>
              <a:rPr lang="en-US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02    </a:t>
            </a:r>
            <a:r>
              <a:rPr lang="zh-CN" altLang="zh-CN" sz="2800" dirty="0" smtClean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数</a:t>
            </a:r>
            <a:r>
              <a:rPr lang="zh-CN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据合并</a:t>
            </a:r>
          </a:p>
        </p:txBody>
      </p: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5181600" y="3167520"/>
            <a:ext cx="245824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r>
              <a:rPr lang="en-US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03    </a:t>
            </a:r>
            <a:r>
              <a:rPr lang="zh-CN" altLang="zh-CN" sz="2800" dirty="0" smtClean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数</a:t>
            </a:r>
            <a:r>
              <a:rPr lang="zh-CN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据重塑</a:t>
            </a:r>
            <a:endParaRPr lang="zh-CN" altLang="en-US" sz="2800" dirty="0">
              <a:solidFill>
                <a:srgbClr val="595959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181600" y="3922713"/>
            <a:ext cx="2655094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r>
              <a:rPr lang="en-US" altLang="zh-CN" sz="2800" dirty="0" smtClean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04    </a:t>
            </a:r>
            <a:r>
              <a:rPr lang="zh-CN" altLang="zh-CN" sz="2800" dirty="0" smtClean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数据</a:t>
            </a:r>
            <a:r>
              <a:rPr lang="zh-CN" altLang="en-US" sz="2800" dirty="0" smtClean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转换</a:t>
            </a:r>
            <a:endParaRPr lang="zh-CN" altLang="en-US" sz="2800" dirty="0">
              <a:solidFill>
                <a:srgbClr val="595959"/>
              </a:solidFill>
              <a:latin typeface="Impact" pitchFamily="34" charset="0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53793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更改数据类型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矩形 2"/>
          <p:cNvSpPr>
            <a:spLocks noChangeArrowheads="1"/>
          </p:cNvSpPr>
          <p:nvPr/>
        </p:nvSpPr>
        <p:spPr bwMode="auto">
          <a:xfrm>
            <a:off x="577850" y="1250462"/>
            <a:ext cx="10991850" cy="223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创建</a:t>
            </a: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Pandas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数据对象时，如果没有明确地指出数据的类型，则可以根据传入的数据推断出来，并且通过</a:t>
            </a: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dtypes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属性进行查看。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4244977" y="4055810"/>
            <a:ext cx="697757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df = pd.DataFrame({'A':['5', '6', '7'], 'B':['3', '2', '1']})</a:t>
            </a:r>
            <a:endParaRPr lang="zh-CN" altLang="zh-C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# </a:t>
            </a:r>
            <a:r>
              <a:rPr lang="zh-CN" altLang="zh-CN" dirty="0">
                <a:latin typeface="Times New Roman" pitchFamily="18" charset="0"/>
                <a:cs typeface="Times New Roman" pitchFamily="18" charset="0"/>
              </a:rPr>
              <a:t>查看数据的类型</a:t>
            </a:r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df.dtypes</a:t>
            </a:r>
            <a:endParaRPr lang="zh-CN" altLang="zh-C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13455" y="3778035"/>
            <a:ext cx="7877909" cy="173650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  <p:sp>
        <p:nvSpPr>
          <p:cNvPr id="7" name="圆角矩形标注 6"/>
          <p:cNvSpPr/>
          <p:nvPr/>
        </p:nvSpPr>
        <p:spPr>
          <a:xfrm>
            <a:off x="1114634" y="4773506"/>
            <a:ext cx="2152916" cy="1320081"/>
          </a:xfrm>
          <a:prstGeom prst="wedgeRoundRectCallout">
            <a:avLst>
              <a:gd name="adj1" fmla="val 94711"/>
              <a:gd name="adj2" fmla="val -32897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A     object</a:t>
            </a:r>
            <a:endParaRPr lang="zh-CN" altLang="zh-CN" sz="2000" b="1" dirty="0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  <a:p>
            <a:pPr>
              <a:defRPr/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B     object</a:t>
            </a:r>
            <a:endParaRPr lang="zh-CN" altLang="zh-CN" sz="2000" b="1" dirty="0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  <a:p>
            <a:pPr>
              <a:defRPr/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dtype: object</a:t>
            </a:r>
            <a:endParaRPr lang="zh-CN" altLang="zh-CN" sz="2000" b="1" dirty="0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8405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53793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更改数据类型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矩形 2"/>
          <p:cNvSpPr>
            <a:spLocks noChangeArrowheads="1"/>
          </p:cNvSpPr>
          <p:nvPr/>
        </p:nvSpPr>
        <p:spPr bwMode="auto">
          <a:xfrm>
            <a:off x="577850" y="1250462"/>
            <a:ext cx="10991850" cy="223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000" dirty="0" smtClean="0">
                <a:latin typeface="微软雅黑" pitchFamily="34" charset="-122"/>
                <a:ea typeface="微软雅黑" pitchFamily="34" charset="-122"/>
              </a:rPr>
              <a:t>还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可以在创建</a:t>
            </a: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Pandas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对象时明确地指定数据的类型，即在使用构造方</a:t>
            </a:r>
            <a:r>
              <a:rPr lang="zh-CN" altLang="zh-CN" sz="4000" dirty="0" smtClean="0">
                <a:latin typeface="微软雅黑" pitchFamily="34" charset="-122"/>
                <a:ea typeface="微软雅黑" pitchFamily="34" charset="-122"/>
              </a:rPr>
              <a:t>法</a:t>
            </a:r>
            <a:r>
              <a:rPr lang="zh-CN" altLang="en-US" sz="4000" dirty="0" smtClean="0">
                <a:latin typeface="微软雅黑" pitchFamily="34" charset="-122"/>
                <a:ea typeface="微软雅黑" pitchFamily="34" charset="-122"/>
              </a:rPr>
              <a:t>中的</a:t>
            </a:r>
            <a:r>
              <a:rPr lang="en-US" altLang="zh-CN" sz="4000" dirty="0" smtClean="0">
                <a:latin typeface="微软雅黑" pitchFamily="34" charset="-122"/>
                <a:ea typeface="微软雅黑" pitchFamily="34" charset="-122"/>
              </a:rPr>
              <a:t>dtype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参数指定数据的类</a:t>
            </a:r>
            <a:r>
              <a:rPr lang="zh-CN" altLang="zh-CN" sz="4000" dirty="0" smtClean="0">
                <a:latin typeface="微软雅黑" pitchFamily="34" charset="-122"/>
                <a:ea typeface="微软雅黑" pitchFamily="34" charset="-122"/>
              </a:rPr>
              <a:t>型</a:t>
            </a:r>
            <a:r>
              <a:rPr lang="zh-CN" altLang="en-US" sz="40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zh-CN" sz="4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5199845" y="4142987"/>
            <a:ext cx="554613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df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= pd.DataFrame({'A': ['5', '6', '7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'],</a:t>
            </a:r>
          </a:p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      'B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': ['3', '2', '1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']},dtype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='int')</a:t>
            </a:r>
            <a:endParaRPr lang="zh-CN" altLang="zh-C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df.dtypes</a:t>
            </a:r>
            <a:endParaRPr lang="zh-CN" altLang="zh-C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033961" y="3810737"/>
            <a:ext cx="7093584" cy="1814732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  <p:sp>
        <p:nvSpPr>
          <p:cNvPr id="7" name="圆角矩形标注 6"/>
          <p:cNvSpPr/>
          <p:nvPr/>
        </p:nvSpPr>
        <p:spPr>
          <a:xfrm>
            <a:off x="1442875" y="4965428"/>
            <a:ext cx="2152916" cy="1320081"/>
          </a:xfrm>
          <a:prstGeom prst="wedgeRoundRectCallout">
            <a:avLst>
              <a:gd name="adj1" fmla="val 120195"/>
              <a:gd name="adj2" fmla="val -3929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A    int32</a:t>
            </a:r>
            <a:endParaRPr lang="zh-CN" altLang="zh-CN" sz="2000" b="1" dirty="0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  <a:p>
            <a:pPr>
              <a:defRPr/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B    int32</a:t>
            </a:r>
            <a:endParaRPr lang="zh-CN" altLang="zh-CN" sz="2000" b="1" dirty="0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  <a:p>
            <a:pPr>
              <a:defRPr/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dtype: object</a:t>
            </a:r>
            <a:endParaRPr lang="zh-CN" altLang="zh-CN" sz="2000" b="1" dirty="0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4054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53793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更改数据类型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矩形 2"/>
          <p:cNvSpPr>
            <a:spLocks noChangeArrowheads="1"/>
          </p:cNvSpPr>
          <p:nvPr/>
        </p:nvSpPr>
        <p:spPr bwMode="auto">
          <a:xfrm>
            <a:off x="577850" y="1250462"/>
            <a:ext cx="10991850" cy="76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通过</a:t>
            </a: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astype()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方法可以强制转换数据的类</a:t>
            </a:r>
            <a:r>
              <a:rPr lang="zh-CN" altLang="zh-CN" sz="4000" dirty="0" smtClean="0">
                <a:latin typeface="微软雅黑" pitchFamily="34" charset="-122"/>
                <a:ea typeface="微软雅黑" pitchFamily="34" charset="-122"/>
              </a:rPr>
              <a:t>型</a:t>
            </a:r>
            <a:r>
              <a:rPr lang="zh-CN" altLang="en-US" sz="4000" dirty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zh-CN" sz="4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文本框 99"/>
          <p:cNvSpPr txBox="1">
            <a:spLocks noChangeArrowheads="1"/>
          </p:cNvSpPr>
          <p:nvPr/>
        </p:nvSpPr>
        <p:spPr bwMode="auto">
          <a:xfrm>
            <a:off x="2110153" y="3862763"/>
            <a:ext cx="8328075" cy="216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dtype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：表示数据的类型。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errors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：错误采取的处理方式，可以取值为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raise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或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ignore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。其中，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raise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表示允许引发异常，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ignore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表示抑制异常，默认为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raise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。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2616591" y="2853928"/>
            <a:ext cx="73855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astype</a:t>
            </a:r>
            <a:r>
              <a:rPr lang="zh-CN" altLang="zh-CN" dirty="0">
                <a:latin typeface="Times New Roman" pitchFamily="18" charset="0"/>
                <a:cs typeface="Times New Roman" pitchFamily="18" charset="0"/>
              </a:rPr>
              <a:t>（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dtype</a:t>
            </a:r>
            <a:r>
              <a:rPr lang="zh-CN" altLang="zh-CN" dirty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copy = True</a:t>
            </a:r>
            <a:r>
              <a:rPr lang="zh-CN" altLang="zh-CN" dirty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errors ='raise'</a:t>
            </a:r>
            <a:r>
              <a:rPr lang="zh-CN" altLang="zh-CN" dirty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** kwargs </a:t>
            </a:r>
            <a:r>
              <a:rPr lang="zh-CN" altLang="zh-CN" dirty="0">
                <a:latin typeface="Times New Roman" pitchFamily="18" charset="0"/>
                <a:cs typeface="Times New Roman" pitchFamily="18" charset="0"/>
              </a:rPr>
              <a:t>）</a:t>
            </a:r>
          </a:p>
        </p:txBody>
      </p:sp>
      <p:sp>
        <p:nvSpPr>
          <p:cNvPr id="10" name="矩形 9"/>
          <p:cNvSpPr/>
          <p:nvPr/>
        </p:nvSpPr>
        <p:spPr>
          <a:xfrm>
            <a:off x="2110153" y="2391487"/>
            <a:ext cx="8328075" cy="1386548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7045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53793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更改数据类型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782888" y="2321112"/>
            <a:ext cx="8466137" cy="3162215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</a:endParaRPr>
          </a:p>
        </p:txBody>
      </p:sp>
      <p:pic>
        <p:nvPicPr>
          <p:cNvPr id="13318" name="Picture 6" descr="https://timgsa.baidu.com/timg?image&amp;quality=80&amp;size=b9999_10000&amp;sec=1542365502710&amp;di=119f677a7f6f16dd89ce5795828e0048&amp;imgtype=0&amp;src=http%3A%2F%2Fwww.creative-lighting.com.cn%2Flocalimg%2F687474703a2f2f6777312e616c6963646e2e636f6d2f62616f2f75706c6f616465642f69362f543163474b4458774a6658585858585858585f2121302d6974656d5f7069632e6a706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17"/>
          <a:stretch/>
        </p:blipFill>
        <p:spPr bwMode="auto">
          <a:xfrm flipH="1">
            <a:off x="351692" y="2816802"/>
            <a:ext cx="3701608" cy="354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文本框 99"/>
          <p:cNvSpPr txBox="1">
            <a:spLocks noChangeArrowheads="1"/>
          </p:cNvSpPr>
          <p:nvPr/>
        </p:nvSpPr>
        <p:spPr bwMode="auto">
          <a:xfrm>
            <a:off x="3295650" y="2856259"/>
            <a:ext cx="7813675" cy="216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800" dirty="0">
                <a:solidFill>
                  <a:srgbClr val="1353A2"/>
                </a:solidFill>
                <a:latin typeface="黑体" pitchFamily="49" charset="-122"/>
                <a:ea typeface="黑体" pitchFamily="49" charset="-122"/>
              </a:rPr>
              <a:t>astype()</a:t>
            </a:r>
            <a:r>
              <a:rPr lang="zh-CN" altLang="zh-CN" sz="2800" dirty="0">
                <a:solidFill>
                  <a:srgbClr val="1353A2"/>
                </a:solidFill>
                <a:latin typeface="黑体" pitchFamily="49" charset="-122"/>
                <a:ea typeface="黑体" pitchFamily="49" charset="-122"/>
              </a:rPr>
              <a:t>方</a:t>
            </a:r>
            <a:r>
              <a:rPr lang="zh-CN" altLang="zh-CN" sz="2800" dirty="0" smtClean="0">
                <a:solidFill>
                  <a:srgbClr val="1353A2"/>
                </a:solidFill>
                <a:latin typeface="黑体" pitchFamily="49" charset="-122"/>
                <a:ea typeface="黑体" pitchFamily="49" charset="-122"/>
              </a:rPr>
              <a:t>法存</a:t>
            </a:r>
            <a:r>
              <a:rPr lang="zh-CN" altLang="zh-CN" sz="2800" dirty="0">
                <a:solidFill>
                  <a:srgbClr val="1353A2"/>
                </a:solidFill>
                <a:latin typeface="黑体" pitchFamily="49" charset="-122"/>
                <a:ea typeface="黑体" pitchFamily="49" charset="-122"/>
              </a:rPr>
              <a:t>在着一些局限性</a:t>
            </a:r>
            <a:r>
              <a:rPr lang="zh-CN" altLang="zh-CN" sz="2800" dirty="0" smtClean="0">
                <a:solidFill>
                  <a:srgbClr val="1353A2"/>
                </a:solidFill>
                <a:latin typeface="黑体" pitchFamily="49" charset="-122"/>
                <a:ea typeface="黑体" pitchFamily="49" charset="-122"/>
              </a:rPr>
              <a:t>，</a:t>
            </a:r>
            <a:r>
              <a:rPr lang="zh-CN" altLang="en-US" sz="2800" dirty="0">
                <a:solidFill>
                  <a:srgbClr val="1353A2"/>
                </a:solidFill>
                <a:latin typeface="黑体" pitchFamily="49" charset="-122"/>
                <a:ea typeface="黑体" pitchFamily="49" charset="-122"/>
              </a:rPr>
              <a:t>只要</a:t>
            </a:r>
            <a:r>
              <a:rPr lang="zh-CN" altLang="zh-CN" sz="2800" dirty="0" smtClean="0">
                <a:solidFill>
                  <a:srgbClr val="1353A2"/>
                </a:solidFill>
                <a:latin typeface="黑体" pitchFamily="49" charset="-122"/>
                <a:ea typeface="黑体" pitchFamily="49" charset="-122"/>
              </a:rPr>
              <a:t>待</a:t>
            </a:r>
            <a:r>
              <a:rPr lang="zh-CN" altLang="zh-CN" sz="2800" dirty="0">
                <a:solidFill>
                  <a:srgbClr val="1353A2"/>
                </a:solidFill>
                <a:latin typeface="黑体" pitchFamily="49" charset="-122"/>
                <a:ea typeface="黑体" pitchFamily="49" charset="-122"/>
              </a:rPr>
              <a:t>转换的数据中存在非数字以外的字符，在使用</a:t>
            </a:r>
            <a:r>
              <a:rPr lang="en-US" altLang="zh-CN" sz="2800" dirty="0">
                <a:solidFill>
                  <a:srgbClr val="1353A2"/>
                </a:solidFill>
                <a:latin typeface="黑体" pitchFamily="49" charset="-122"/>
                <a:ea typeface="黑体" pitchFamily="49" charset="-122"/>
              </a:rPr>
              <a:t>astype()</a:t>
            </a:r>
            <a:r>
              <a:rPr lang="zh-CN" altLang="zh-CN" sz="2800" dirty="0">
                <a:solidFill>
                  <a:srgbClr val="1353A2"/>
                </a:solidFill>
                <a:latin typeface="黑体" pitchFamily="49" charset="-122"/>
                <a:ea typeface="黑体" pitchFamily="49" charset="-122"/>
              </a:rPr>
              <a:t>方法进行类型转换时就会出现错误，而</a:t>
            </a:r>
            <a:r>
              <a:rPr lang="en-US" altLang="zh-CN" sz="2800" dirty="0">
                <a:solidFill>
                  <a:srgbClr val="1353A2"/>
                </a:solidFill>
                <a:latin typeface="黑体" pitchFamily="49" charset="-122"/>
                <a:ea typeface="黑体" pitchFamily="49" charset="-122"/>
              </a:rPr>
              <a:t>to_numeric()</a:t>
            </a:r>
            <a:r>
              <a:rPr lang="zh-CN" altLang="zh-CN" sz="2800" dirty="0">
                <a:solidFill>
                  <a:srgbClr val="1353A2"/>
                </a:solidFill>
                <a:latin typeface="黑体" pitchFamily="49" charset="-122"/>
                <a:ea typeface="黑体" pitchFamily="49" charset="-122"/>
              </a:rPr>
              <a:t>函数的出现正好解决了这个问题。</a:t>
            </a:r>
          </a:p>
        </p:txBody>
      </p:sp>
    </p:spTree>
    <p:extLst>
      <p:ext uri="{BB962C8B-B14F-4D97-AF65-F5344CB8AC3E}">
        <p14:creationId xmlns:p14="http://schemas.microsoft.com/office/powerpoint/2010/main" val="177236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53793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更改数据类型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矩形 2"/>
          <p:cNvSpPr>
            <a:spLocks noChangeArrowheads="1"/>
          </p:cNvSpPr>
          <p:nvPr/>
        </p:nvSpPr>
        <p:spPr bwMode="auto">
          <a:xfrm>
            <a:off x="577850" y="1250462"/>
            <a:ext cx="10991850" cy="1500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to_numeric()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函数可以将传入的参数转换为数值类</a:t>
            </a:r>
            <a:r>
              <a:rPr lang="zh-CN" altLang="zh-CN" sz="4000" dirty="0" smtClean="0">
                <a:latin typeface="微软雅黑" pitchFamily="34" charset="-122"/>
                <a:ea typeface="微软雅黑" pitchFamily="34" charset="-122"/>
              </a:rPr>
              <a:t>型</a:t>
            </a:r>
            <a:r>
              <a:rPr lang="zh-CN" altLang="en-US" sz="40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zh-CN" sz="4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文本框 99"/>
          <p:cNvSpPr txBox="1">
            <a:spLocks noChangeArrowheads="1"/>
          </p:cNvSpPr>
          <p:nvPr/>
        </p:nvSpPr>
        <p:spPr bwMode="auto">
          <a:xfrm>
            <a:off x="2110153" y="4222149"/>
            <a:ext cx="8328075" cy="186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 lvl="0"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zh-CN" sz="3200" dirty="0">
                <a:latin typeface="楷体" pitchFamily="49" charset="-122"/>
                <a:ea typeface="楷体" pitchFamily="49" charset="-122"/>
              </a:rPr>
              <a:t>arg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：表示要转换的数据，可以是</a:t>
            </a:r>
            <a:r>
              <a:rPr lang="en-US" altLang="zh-CN" sz="3200" dirty="0">
                <a:latin typeface="楷体" pitchFamily="49" charset="-122"/>
                <a:ea typeface="楷体" pitchFamily="49" charset="-122"/>
              </a:rPr>
              <a:t>list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、</a:t>
            </a:r>
            <a:r>
              <a:rPr lang="en-US" altLang="zh-CN" sz="3200" dirty="0">
                <a:latin typeface="楷体" pitchFamily="49" charset="-122"/>
                <a:ea typeface="楷体" pitchFamily="49" charset="-122"/>
              </a:rPr>
              <a:t>tuple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、</a:t>
            </a:r>
            <a:r>
              <a:rPr lang="en-US" altLang="zh-CN" sz="3200" dirty="0">
                <a:latin typeface="楷体" pitchFamily="49" charset="-122"/>
                <a:ea typeface="楷体" pitchFamily="49" charset="-122"/>
              </a:rPr>
              <a:t>Series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。</a:t>
            </a:r>
          </a:p>
          <a:p>
            <a:pPr lvl="0"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zh-CN" sz="3200" dirty="0">
                <a:latin typeface="楷体" pitchFamily="49" charset="-122"/>
                <a:ea typeface="楷体" pitchFamily="49" charset="-122"/>
              </a:rPr>
              <a:t>errors</a:t>
            </a:r>
            <a:r>
              <a:rPr lang="zh-CN" altLang="zh-CN" sz="3200" dirty="0" smtClean="0">
                <a:latin typeface="楷体" pitchFamily="49" charset="-122"/>
                <a:ea typeface="楷体" pitchFamily="49" charset="-122"/>
              </a:rPr>
              <a:t>：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表示</a:t>
            </a:r>
            <a:r>
              <a:rPr lang="zh-CN" altLang="zh-CN" sz="3200" dirty="0" smtClean="0">
                <a:latin typeface="楷体" pitchFamily="49" charset="-122"/>
                <a:ea typeface="楷体" pitchFamily="49" charset="-122"/>
              </a:rPr>
              <a:t>错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误采取的处理方式。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3425482" y="3075798"/>
            <a:ext cx="569741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pandas.to_numeric(arg, errors='raise', downcast=None)</a:t>
            </a:r>
            <a:endParaRPr lang="zh-CN" altLang="zh-C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10153" y="2968283"/>
            <a:ext cx="8328075" cy="1169138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94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"/>
          <p:cNvSpPr txBox="1"/>
          <p:nvPr/>
        </p:nvSpPr>
        <p:spPr>
          <a:xfrm>
            <a:off x="2494666" y="325656"/>
            <a:ext cx="2983896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过渡页</a:t>
            </a:r>
          </a:p>
        </p:txBody>
      </p:sp>
      <p:pic>
        <p:nvPicPr>
          <p:cNvPr id="11266" name="图片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5" y="1658938"/>
            <a:ext cx="3157538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对角圆角矩形 7"/>
          <p:cNvSpPr/>
          <p:nvPr/>
        </p:nvSpPr>
        <p:spPr>
          <a:xfrm>
            <a:off x="4870450" y="2304257"/>
            <a:ext cx="4675188" cy="647700"/>
          </a:xfrm>
          <a:prstGeom prst="round2DiagRect">
            <a:avLst>
              <a:gd name="adj1" fmla="val 20943"/>
              <a:gd name="adj2" fmla="val 0"/>
            </a:avLst>
          </a:prstGeom>
          <a:solidFill>
            <a:srgbClr val="1353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80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181600" y="1658602"/>
            <a:ext cx="25121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 marL="0" lvl="1"/>
            <a:r>
              <a:rPr lang="en-US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01    </a:t>
            </a:r>
            <a:r>
              <a:rPr lang="zh-CN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数据清洗</a:t>
            </a:r>
            <a:endParaRPr lang="zh-CN" altLang="en-US" sz="2800" dirty="0">
              <a:solidFill>
                <a:srgbClr val="595959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5181600" y="2412664"/>
            <a:ext cx="25121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 marL="0" lvl="1"/>
            <a:r>
              <a:rPr lang="en-US" altLang="zh-CN" sz="2800" dirty="0">
                <a:solidFill>
                  <a:schemeClr val="bg1"/>
                </a:solidFill>
                <a:latin typeface="Impact" pitchFamily="34" charset="0"/>
                <a:ea typeface="微软雅黑" pitchFamily="34" charset="-122"/>
              </a:rPr>
              <a:t>02    </a:t>
            </a:r>
            <a:r>
              <a:rPr lang="zh-CN" altLang="zh-CN" sz="2800" dirty="0" smtClean="0">
                <a:solidFill>
                  <a:schemeClr val="bg1"/>
                </a:solidFill>
                <a:latin typeface="Impact" pitchFamily="34" charset="0"/>
                <a:ea typeface="微软雅黑" pitchFamily="34" charset="-122"/>
              </a:rPr>
              <a:t>数</a:t>
            </a:r>
            <a:r>
              <a:rPr lang="zh-CN" altLang="zh-CN" sz="2800" dirty="0">
                <a:solidFill>
                  <a:schemeClr val="bg1"/>
                </a:solidFill>
                <a:latin typeface="Impact" pitchFamily="34" charset="0"/>
                <a:ea typeface="微软雅黑" pitchFamily="34" charset="-122"/>
              </a:rPr>
              <a:t>据合并</a:t>
            </a:r>
          </a:p>
        </p:txBody>
      </p: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5181600" y="3167520"/>
            <a:ext cx="245824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r>
              <a:rPr lang="en-US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03    </a:t>
            </a:r>
            <a:r>
              <a:rPr lang="zh-CN" altLang="zh-CN" sz="2800" dirty="0" smtClean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数</a:t>
            </a:r>
            <a:r>
              <a:rPr lang="zh-CN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据重塑</a:t>
            </a:r>
            <a:endParaRPr lang="zh-CN" altLang="en-US" sz="2800" dirty="0">
              <a:solidFill>
                <a:srgbClr val="595959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181600" y="3922713"/>
            <a:ext cx="2655094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r>
              <a:rPr lang="en-US" altLang="zh-CN" sz="2800" dirty="0" smtClean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04    </a:t>
            </a:r>
            <a:r>
              <a:rPr lang="zh-CN" altLang="zh-CN" sz="2800" dirty="0" smtClean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数据</a:t>
            </a:r>
            <a:r>
              <a:rPr lang="zh-CN" altLang="en-US" sz="2800" dirty="0" smtClean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转换</a:t>
            </a:r>
            <a:endParaRPr lang="zh-CN" altLang="en-US" sz="2800" dirty="0">
              <a:solidFill>
                <a:srgbClr val="595959"/>
              </a:solidFill>
              <a:latin typeface="Impact" pitchFamily="34" charset="0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7917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914" y="262890"/>
            <a:ext cx="5920740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轴向堆叠数据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5362" name="矩形 2"/>
          <p:cNvSpPr>
            <a:spLocks noChangeArrowheads="1"/>
          </p:cNvSpPr>
          <p:nvPr/>
        </p:nvSpPr>
        <p:spPr bwMode="auto">
          <a:xfrm>
            <a:off x="577850" y="1123852"/>
            <a:ext cx="10991850" cy="1500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concat()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函数可以沿着一条轴将多个对象进行堆叠，其使用方式类似数据库中的数据表合</a:t>
            </a:r>
            <a:r>
              <a:rPr lang="zh-CN" altLang="zh-CN" sz="4000" dirty="0" smtClean="0">
                <a:latin typeface="微软雅黑" pitchFamily="34" charset="-122"/>
                <a:ea typeface="微软雅黑" pitchFamily="34" charset="-122"/>
              </a:rPr>
              <a:t>并</a:t>
            </a:r>
            <a:r>
              <a:rPr lang="zh-CN" altLang="en-US" sz="40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4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2"/>
          <p:cNvSpPr>
            <a:spLocks noChangeArrowheads="1"/>
          </p:cNvSpPr>
          <p:nvPr/>
        </p:nvSpPr>
        <p:spPr bwMode="auto">
          <a:xfrm>
            <a:off x="1308295" y="4164036"/>
            <a:ext cx="9661329" cy="2280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lvl="0" indent="-342900">
              <a:lnSpc>
                <a:spcPts val="3500"/>
              </a:lnSpc>
              <a:buFont typeface="Wingdings" pitchFamily="2" charset="2"/>
              <a:buChar char="Ø"/>
            </a:pPr>
            <a:r>
              <a:rPr lang="en-US" altLang="zh-CN" sz="2600" dirty="0">
                <a:latin typeface="楷体" pitchFamily="49" charset="-122"/>
                <a:ea typeface="楷体" pitchFamily="49" charset="-122"/>
              </a:rPr>
              <a:t>axis</a:t>
            </a:r>
            <a:r>
              <a:rPr lang="zh-CN" altLang="zh-CN" sz="2600" dirty="0">
                <a:latin typeface="楷体" pitchFamily="49" charset="-122"/>
                <a:ea typeface="楷体" pitchFamily="49" charset="-122"/>
              </a:rPr>
              <a:t>：表示连接的轴向，可以为</a:t>
            </a:r>
            <a:r>
              <a:rPr lang="en-US" altLang="zh-CN" sz="2600" dirty="0">
                <a:latin typeface="楷体" pitchFamily="49" charset="-122"/>
                <a:ea typeface="楷体" pitchFamily="49" charset="-122"/>
              </a:rPr>
              <a:t>0</a:t>
            </a:r>
            <a:r>
              <a:rPr lang="zh-CN" altLang="zh-CN" sz="2600" dirty="0">
                <a:latin typeface="楷体" pitchFamily="49" charset="-122"/>
                <a:ea typeface="楷体" pitchFamily="49" charset="-122"/>
              </a:rPr>
              <a:t>或</a:t>
            </a:r>
            <a:r>
              <a:rPr lang="en-US" altLang="zh-CN" sz="2600" dirty="0">
                <a:latin typeface="楷体" pitchFamily="49" charset="-122"/>
                <a:ea typeface="楷体" pitchFamily="49" charset="-122"/>
              </a:rPr>
              <a:t>1</a:t>
            </a:r>
            <a:r>
              <a:rPr lang="zh-CN" altLang="zh-CN" sz="2600" dirty="0">
                <a:latin typeface="楷体" pitchFamily="49" charset="-122"/>
                <a:ea typeface="楷体" pitchFamily="49" charset="-122"/>
              </a:rPr>
              <a:t>，默认为</a:t>
            </a:r>
            <a:r>
              <a:rPr lang="en-US" altLang="zh-CN" sz="2600" dirty="0">
                <a:latin typeface="楷体" pitchFamily="49" charset="-122"/>
                <a:ea typeface="楷体" pitchFamily="49" charset="-122"/>
              </a:rPr>
              <a:t>0</a:t>
            </a:r>
            <a:r>
              <a:rPr lang="zh-CN" altLang="zh-CN" sz="2600" dirty="0">
                <a:latin typeface="楷体" pitchFamily="49" charset="-122"/>
                <a:ea typeface="楷体" pitchFamily="49" charset="-122"/>
              </a:rPr>
              <a:t>。</a:t>
            </a:r>
          </a:p>
          <a:p>
            <a:pPr marL="342900" lvl="0" indent="-342900">
              <a:lnSpc>
                <a:spcPts val="3500"/>
              </a:lnSpc>
              <a:buFont typeface="Wingdings" pitchFamily="2" charset="2"/>
              <a:buChar char="Ø"/>
            </a:pPr>
            <a:r>
              <a:rPr lang="en-US" altLang="zh-CN" sz="2600" dirty="0">
                <a:latin typeface="楷体" pitchFamily="49" charset="-122"/>
                <a:ea typeface="楷体" pitchFamily="49" charset="-122"/>
              </a:rPr>
              <a:t>join</a:t>
            </a:r>
            <a:r>
              <a:rPr lang="zh-CN" altLang="zh-CN" sz="2600" dirty="0">
                <a:latin typeface="楷体" pitchFamily="49" charset="-122"/>
                <a:ea typeface="楷体" pitchFamily="49" charset="-122"/>
              </a:rPr>
              <a:t>：表示连接的方式，</a:t>
            </a:r>
            <a:r>
              <a:rPr lang="en-US" altLang="zh-CN" sz="2600" dirty="0">
                <a:latin typeface="楷体" pitchFamily="49" charset="-122"/>
                <a:ea typeface="楷体" pitchFamily="49" charset="-122"/>
              </a:rPr>
              <a:t>inner</a:t>
            </a:r>
            <a:r>
              <a:rPr lang="zh-CN" altLang="zh-CN" sz="2600" dirty="0">
                <a:latin typeface="楷体" pitchFamily="49" charset="-122"/>
                <a:ea typeface="楷体" pitchFamily="49" charset="-122"/>
              </a:rPr>
              <a:t>表示内连接，</a:t>
            </a:r>
            <a:r>
              <a:rPr lang="en-US" altLang="zh-CN" sz="2600" dirty="0">
                <a:latin typeface="楷体" pitchFamily="49" charset="-122"/>
                <a:ea typeface="楷体" pitchFamily="49" charset="-122"/>
              </a:rPr>
              <a:t>outer</a:t>
            </a:r>
            <a:r>
              <a:rPr lang="zh-CN" altLang="zh-CN" sz="2600" dirty="0">
                <a:latin typeface="楷体" pitchFamily="49" charset="-122"/>
                <a:ea typeface="楷体" pitchFamily="49" charset="-122"/>
              </a:rPr>
              <a:t>表示外连接，默认使用外连接。</a:t>
            </a:r>
          </a:p>
          <a:p>
            <a:pPr marL="342900" lvl="0" indent="-342900">
              <a:lnSpc>
                <a:spcPts val="3500"/>
              </a:lnSpc>
              <a:buFont typeface="Wingdings" pitchFamily="2" charset="2"/>
              <a:buChar char="Ø"/>
            </a:pPr>
            <a:r>
              <a:rPr lang="en-US" altLang="zh-CN" sz="2600" dirty="0">
                <a:latin typeface="楷体" pitchFamily="49" charset="-122"/>
                <a:ea typeface="楷体" pitchFamily="49" charset="-122"/>
              </a:rPr>
              <a:t>ignore_index</a:t>
            </a:r>
            <a:r>
              <a:rPr lang="zh-CN" altLang="zh-CN" sz="2600" dirty="0" smtClean="0">
                <a:latin typeface="楷体" pitchFamily="49" charset="-122"/>
                <a:ea typeface="楷体" pitchFamily="49" charset="-122"/>
              </a:rPr>
              <a:t>：如</a:t>
            </a:r>
            <a:r>
              <a:rPr lang="zh-CN" altLang="zh-CN" sz="2600" dirty="0">
                <a:latin typeface="楷体" pitchFamily="49" charset="-122"/>
                <a:ea typeface="楷体" pitchFamily="49" charset="-122"/>
              </a:rPr>
              <a:t>果设置为</a:t>
            </a:r>
            <a:r>
              <a:rPr lang="en-US" altLang="zh-CN" sz="2600" dirty="0">
                <a:latin typeface="楷体" pitchFamily="49" charset="-122"/>
                <a:ea typeface="楷体" pitchFamily="49" charset="-122"/>
              </a:rPr>
              <a:t>True</a:t>
            </a:r>
            <a:r>
              <a:rPr lang="zh-CN" altLang="zh-CN" sz="2600" dirty="0">
                <a:latin typeface="楷体" pitchFamily="49" charset="-122"/>
                <a:ea typeface="楷体" pitchFamily="49" charset="-122"/>
              </a:rPr>
              <a:t>，清除现有索引并重置索引值。</a:t>
            </a:r>
            <a:endParaRPr lang="en-US" altLang="zh-CN" sz="2600" dirty="0">
              <a:latin typeface="楷体" pitchFamily="49" charset="-122"/>
              <a:ea typeface="楷体" pitchFamily="49" charset="-122"/>
            </a:endParaRPr>
          </a:p>
          <a:p>
            <a:pPr marL="342900" indent="-342900">
              <a:lnSpc>
                <a:spcPts val="3500"/>
              </a:lnSpc>
              <a:buFont typeface="Wingdings" pitchFamily="2" charset="2"/>
              <a:buChar char="Ø"/>
            </a:pPr>
            <a:r>
              <a:rPr lang="en-US" altLang="zh-CN" sz="2600" dirty="0">
                <a:latin typeface="楷体" pitchFamily="49" charset="-122"/>
                <a:ea typeface="楷体" pitchFamily="49" charset="-122"/>
              </a:rPr>
              <a:t>names</a:t>
            </a:r>
            <a:r>
              <a:rPr lang="zh-CN" altLang="zh-CN" sz="2600" dirty="0">
                <a:latin typeface="楷体" pitchFamily="49" charset="-122"/>
                <a:ea typeface="楷体" pitchFamily="49" charset="-122"/>
              </a:rPr>
              <a:t>：结果分层索引中的层级的名称</a:t>
            </a:r>
            <a:r>
              <a:rPr lang="zh-CN" altLang="zh-CN" sz="2600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zh-CN" altLang="zh-CN" sz="26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9" name="矩形 5"/>
          <p:cNvSpPr>
            <a:spLocks noChangeArrowheads="1"/>
          </p:cNvSpPr>
          <p:nvPr/>
        </p:nvSpPr>
        <p:spPr bwMode="auto">
          <a:xfrm>
            <a:off x="1798490" y="3004639"/>
            <a:ext cx="8820443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600" dirty="0" smtClean="0">
                <a:latin typeface="Times New Roman" pitchFamily="18" charset="0"/>
                <a:ea typeface="楷体" pitchFamily="49" charset="-122"/>
              </a:rPr>
              <a:t>concat(objs,axis=0,join=‘outer’,join_axes=None,ignore_index=False,keys=None,levels=None,names=None,</a:t>
            </a:r>
            <a:r>
              <a:rPr lang="zh-CN" altLang="en-US" sz="2600" dirty="0" smtClean="0">
                <a:latin typeface="Times New Roman" pitchFamily="18" charset="0"/>
                <a:ea typeface="楷体" pitchFamily="49" charset="-122"/>
              </a:rPr>
              <a:t> </a:t>
            </a:r>
            <a:r>
              <a:rPr lang="en-US" altLang="zh-CN" sz="2600" dirty="0" smtClean="0">
                <a:latin typeface="Times New Roman" pitchFamily="18" charset="0"/>
                <a:ea typeface="楷体" pitchFamily="49" charset="-122"/>
              </a:rPr>
              <a:t>...)</a:t>
            </a:r>
            <a:endParaRPr lang="zh-CN" altLang="zh-CN" sz="2600" dirty="0">
              <a:latin typeface="Times New Roman" pitchFamily="18" charset="0"/>
              <a:ea typeface="楷体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308295" y="2792840"/>
            <a:ext cx="9661329" cy="1272723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914" y="262890"/>
            <a:ext cx="5920740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轴向堆叠数据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5362" name="矩形 2"/>
          <p:cNvSpPr>
            <a:spLocks noChangeArrowheads="1"/>
          </p:cNvSpPr>
          <p:nvPr/>
        </p:nvSpPr>
        <p:spPr bwMode="auto">
          <a:xfrm>
            <a:off x="577850" y="1320800"/>
            <a:ext cx="10991850" cy="1507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根据轴方向的不</a:t>
            </a:r>
            <a:r>
              <a:rPr lang="zh-CN" altLang="zh-CN" sz="4000" dirty="0" smtClean="0">
                <a:latin typeface="微软雅黑" pitchFamily="34" charset="-122"/>
                <a:ea typeface="微软雅黑" pitchFamily="34" charset="-122"/>
              </a:rPr>
              <a:t>同</a:t>
            </a:r>
            <a:r>
              <a:rPr lang="zh-CN" altLang="en-US" sz="4000" dirty="0" smtClean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zh-CN" sz="4000" dirty="0" smtClean="0">
                <a:latin typeface="微软雅黑" pitchFamily="34" charset="-122"/>
                <a:ea typeface="微软雅黑" pitchFamily="34" charset="-122"/>
              </a:rPr>
              <a:t>可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以将堆叠分成横向堆叠与纵向堆叠，默认采用的是纵向堆叠方式</a:t>
            </a:r>
            <a:r>
              <a:rPr lang="zh-CN" altLang="zh-CN" sz="40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4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42536" y="3798277"/>
            <a:ext cx="1814732" cy="18147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  <a:latin typeface="Calibri" pitchFamily="34" charset="0"/>
              </a:rPr>
              <a:t>A</a:t>
            </a:r>
            <a:endParaRPr lang="zh-CN" altLang="en-US" sz="36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750233" y="3798277"/>
            <a:ext cx="1814732" cy="18147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tx1"/>
                </a:solidFill>
                <a:latin typeface="Calibri" pitchFamily="34" charset="0"/>
              </a:rPr>
              <a:t>B</a:t>
            </a:r>
            <a:endParaRPr lang="zh-CN" altLang="en-US" sz="3600" dirty="0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5" name="直接箭头连接符 4"/>
          <p:cNvCxnSpPr/>
          <p:nvPr/>
        </p:nvCxnSpPr>
        <p:spPr>
          <a:xfrm>
            <a:off x="942536" y="3713871"/>
            <a:ext cx="4023359" cy="28135"/>
          </a:xfrm>
          <a:prstGeom prst="straightConnector1">
            <a:avLst/>
          </a:prstGeom>
          <a:ln w="57150">
            <a:solidFill>
              <a:srgbClr val="1353A2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453992" y="3252206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/>
              <a:t>横向</a:t>
            </a:r>
          </a:p>
        </p:txBody>
      </p:sp>
      <p:sp>
        <p:nvSpPr>
          <p:cNvPr id="13" name="矩形 12"/>
          <p:cNvSpPr/>
          <p:nvPr/>
        </p:nvSpPr>
        <p:spPr>
          <a:xfrm>
            <a:off x="7216726" y="3252206"/>
            <a:ext cx="1913206" cy="14534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  <a:latin typeface="Calibri" pitchFamily="34" charset="0"/>
              </a:rPr>
              <a:t>A</a:t>
            </a:r>
            <a:endParaRPr lang="zh-CN" altLang="en-US" sz="36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216726" y="4705643"/>
            <a:ext cx="1913206" cy="14534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tx1"/>
                </a:solidFill>
                <a:latin typeface="Calibri" pitchFamily="34" charset="0"/>
              </a:rPr>
              <a:t>B</a:t>
            </a:r>
            <a:endParaRPr lang="zh-CN" altLang="en-US" sz="3600" dirty="0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15" name="直接箭头连接符 14"/>
          <p:cNvCxnSpPr/>
          <p:nvPr/>
        </p:nvCxnSpPr>
        <p:spPr>
          <a:xfrm>
            <a:off x="9256542" y="3252206"/>
            <a:ext cx="0" cy="3247068"/>
          </a:xfrm>
          <a:prstGeom prst="straightConnector1">
            <a:avLst/>
          </a:prstGeom>
          <a:ln w="57150">
            <a:solidFill>
              <a:srgbClr val="1353A2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256542" y="4474810"/>
            <a:ext cx="80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/>
              <a:t>纵向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6760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914" y="262890"/>
            <a:ext cx="5920740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轴向堆叠数据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5362" name="矩形 2"/>
          <p:cNvSpPr>
            <a:spLocks noChangeArrowheads="1"/>
          </p:cNvSpPr>
          <p:nvPr/>
        </p:nvSpPr>
        <p:spPr bwMode="auto">
          <a:xfrm>
            <a:off x="577850" y="1320800"/>
            <a:ext cx="10991850" cy="223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在堆叠数据时，默认采用的是外连接（</a:t>
            </a: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join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参数设为</a:t>
            </a: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outer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）的方</a:t>
            </a:r>
            <a:r>
              <a:rPr lang="zh-CN" altLang="zh-CN" sz="4000" dirty="0" smtClean="0">
                <a:latin typeface="微软雅黑" pitchFamily="34" charset="-122"/>
                <a:ea typeface="微软雅黑" pitchFamily="34" charset="-122"/>
              </a:rPr>
              <a:t>式</a:t>
            </a:r>
            <a:r>
              <a:rPr lang="zh-CN" altLang="en-US" sz="4000" dirty="0">
                <a:latin typeface="微软雅黑" pitchFamily="34" charset="-122"/>
                <a:ea typeface="微软雅黑" pitchFamily="34" charset="-122"/>
              </a:rPr>
              <a:t>进</a:t>
            </a:r>
            <a:r>
              <a:rPr lang="zh-CN" altLang="en-US" sz="4000" dirty="0" smtClean="0">
                <a:latin typeface="微软雅黑" pitchFamily="34" charset="-122"/>
                <a:ea typeface="微软雅黑" pitchFamily="34" charset="-122"/>
              </a:rPr>
              <a:t>行合并</a:t>
            </a:r>
            <a:r>
              <a:rPr lang="zh-CN" altLang="zh-CN" sz="4000" dirty="0" smtClean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当然也可以通过</a:t>
            </a: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join=inner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设置为内连接的方</a:t>
            </a:r>
            <a:r>
              <a:rPr lang="zh-CN" altLang="zh-CN" sz="4000" dirty="0" smtClean="0">
                <a:latin typeface="微软雅黑" pitchFamily="34" charset="-122"/>
                <a:ea typeface="微软雅黑" pitchFamily="34" charset="-122"/>
              </a:rPr>
              <a:t>式</a:t>
            </a:r>
            <a:r>
              <a:rPr lang="zh-CN" altLang="en-US" sz="40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40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2" name="图片 11"/>
          <p:cNvPicPr/>
          <p:nvPr/>
        </p:nvPicPr>
        <p:blipFill>
          <a:blip r:embed="rId2"/>
          <a:stretch>
            <a:fillRect/>
          </a:stretch>
        </p:blipFill>
        <p:spPr>
          <a:xfrm>
            <a:off x="2900460" y="3705469"/>
            <a:ext cx="6623368" cy="273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41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914" y="262890"/>
            <a:ext cx="5920740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轴向堆叠数据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5362" name="矩形 2"/>
          <p:cNvSpPr>
            <a:spLocks noChangeArrowheads="1"/>
          </p:cNvSpPr>
          <p:nvPr/>
        </p:nvSpPr>
        <p:spPr bwMode="auto">
          <a:xfrm>
            <a:off x="577850" y="1320800"/>
            <a:ext cx="10991850" cy="223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当使用</a:t>
            </a: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concat()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函数合并时，若是将</a:t>
            </a: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axis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参数的值设为</a:t>
            </a: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，且</a:t>
            </a: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join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参数的值设为</a:t>
            </a: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outer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，代表着使用横向堆叠与外连接的方式进行合并。</a:t>
            </a:r>
            <a:endParaRPr lang="en-US" altLang="zh-CN" sz="40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2009872" y="3731797"/>
            <a:ext cx="8315814" cy="246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85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53793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前</a:t>
            </a:r>
            <a:r>
              <a:rPr lang="zh-CN" altLang="en-US" sz="4000" dirty="0" smtClean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导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矩形 2"/>
          <p:cNvSpPr>
            <a:spLocks noChangeArrowheads="1"/>
          </p:cNvSpPr>
          <p:nvPr/>
        </p:nvSpPr>
        <p:spPr bwMode="auto">
          <a:xfrm>
            <a:off x="577850" y="1320800"/>
            <a:ext cx="10991850" cy="164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数据清洗是一项复杂且繁琐的工作，同时也是整个数据分析过程中最为重要的环节。</a:t>
            </a:r>
            <a:endParaRPr lang="en-US" altLang="zh-CN" sz="4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矩形 2"/>
          <p:cNvSpPr>
            <a:spLocks noChangeArrowheads="1"/>
          </p:cNvSpPr>
          <p:nvPr/>
        </p:nvSpPr>
        <p:spPr bwMode="auto">
          <a:xfrm>
            <a:off x="1683656" y="3332571"/>
            <a:ext cx="9216573" cy="1998432"/>
          </a:xfrm>
          <a:prstGeom prst="rect">
            <a:avLst/>
          </a:prstGeom>
          <a:noFill/>
          <a:ln w="19050">
            <a:noFill/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457200" indent="-457200">
              <a:lnSpc>
                <a:spcPct val="120000"/>
              </a:lnSpc>
              <a:buFont typeface="Arial" pitchFamily="34" charset="0"/>
              <a:buChar char="•"/>
            </a:pPr>
            <a:r>
              <a:rPr lang="zh-CN" altLang="zh-CN" sz="3600" dirty="0">
                <a:latin typeface="楷体" pitchFamily="49" charset="-122"/>
                <a:ea typeface="楷体" pitchFamily="49" charset="-122"/>
              </a:rPr>
              <a:t>数据清洗的目的在于提高数据质量，将脏数</a:t>
            </a:r>
            <a:r>
              <a:rPr lang="zh-CN" altLang="zh-CN" sz="3600" dirty="0" smtClean="0">
                <a:latin typeface="楷体" pitchFamily="49" charset="-122"/>
                <a:ea typeface="楷体" pitchFamily="49" charset="-122"/>
              </a:rPr>
              <a:t>据清</a:t>
            </a:r>
            <a:r>
              <a:rPr lang="zh-CN" altLang="zh-CN" sz="3600" dirty="0">
                <a:latin typeface="楷体" pitchFamily="49" charset="-122"/>
                <a:ea typeface="楷体" pitchFamily="49" charset="-122"/>
              </a:rPr>
              <a:t>洗干净，使原数据具有完整性、唯一性、权威性、合法性、一致性等特点。</a:t>
            </a:r>
            <a:endParaRPr lang="zh-CN" altLang="en-US" sz="3600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914" y="262890"/>
            <a:ext cx="5920740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轴向堆叠数据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5362" name="矩形 2"/>
          <p:cNvSpPr>
            <a:spLocks noChangeArrowheads="1"/>
          </p:cNvSpPr>
          <p:nvPr/>
        </p:nvSpPr>
        <p:spPr bwMode="auto">
          <a:xfrm>
            <a:off x="577851" y="1320800"/>
            <a:ext cx="5654138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当使用</a:t>
            </a: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concat()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函数合并时，若是将</a:t>
            </a: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axis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参数的值设为</a:t>
            </a: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0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，且</a:t>
            </a: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join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参数的值设为</a:t>
            </a: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inner</a:t>
            </a:r>
            <a:r>
              <a:rPr lang="zh-CN" altLang="zh-CN" sz="4000" dirty="0" smtClean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en-US" sz="4000" dirty="0" smtClean="0">
                <a:latin typeface="微软雅黑" pitchFamily="34" charset="-122"/>
                <a:ea typeface="微软雅黑" pitchFamily="34" charset="-122"/>
              </a:rPr>
              <a:t>则</a:t>
            </a:r>
            <a:r>
              <a:rPr lang="zh-CN" altLang="zh-CN" sz="4000" dirty="0" smtClean="0">
                <a:latin typeface="微软雅黑" pitchFamily="34" charset="-122"/>
                <a:ea typeface="微软雅黑" pitchFamily="34" charset="-122"/>
              </a:rPr>
              <a:t>代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表着使用纵向堆叠与内连接的方式进行合并。</a:t>
            </a:r>
            <a:endParaRPr lang="en-US" altLang="zh-CN" sz="40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" name="图片 5"/>
          <p:cNvPicPr/>
          <p:nvPr/>
        </p:nvPicPr>
        <p:blipFill>
          <a:blip r:embed="rId2"/>
          <a:stretch>
            <a:fillRect/>
          </a:stretch>
        </p:blipFill>
        <p:spPr>
          <a:xfrm>
            <a:off x="6757059" y="1926853"/>
            <a:ext cx="4876564" cy="376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81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914" y="262890"/>
            <a:ext cx="5920740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主键合并数据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矩形 2"/>
          <p:cNvSpPr>
            <a:spLocks noChangeArrowheads="1"/>
          </p:cNvSpPr>
          <p:nvPr/>
        </p:nvSpPr>
        <p:spPr bwMode="auto">
          <a:xfrm>
            <a:off x="577850" y="1320800"/>
            <a:ext cx="10991850" cy="297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主键合并类似于关系型数据库的连接方式，它是指根据一个或多个键将不同的</a:t>
            </a: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DatFrame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对象连接起来，大多数是将两个</a:t>
            </a: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DatFrame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对象中重叠的列作为合并的键。</a:t>
            </a:r>
            <a:endParaRPr lang="en-US" altLang="zh-CN" sz="40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1989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914" y="262890"/>
            <a:ext cx="5920740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主键合并数据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矩形 2"/>
          <p:cNvSpPr>
            <a:spLocks noChangeArrowheads="1"/>
          </p:cNvSpPr>
          <p:nvPr/>
        </p:nvSpPr>
        <p:spPr bwMode="auto">
          <a:xfrm>
            <a:off x="577850" y="1320800"/>
            <a:ext cx="10991850" cy="76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Pandas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中提供了用于主键合并的</a:t>
            </a: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merge()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函</a:t>
            </a:r>
            <a:r>
              <a:rPr lang="zh-CN" altLang="zh-CN" sz="4000" dirty="0" smtClean="0">
                <a:latin typeface="微软雅黑" pitchFamily="34" charset="-122"/>
                <a:ea typeface="微软雅黑" pitchFamily="34" charset="-122"/>
              </a:rPr>
              <a:t>数</a:t>
            </a:r>
            <a:r>
              <a:rPr lang="zh-CN" altLang="en-US" sz="4000" dirty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4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2"/>
          <p:cNvSpPr>
            <a:spLocks noChangeArrowheads="1"/>
          </p:cNvSpPr>
          <p:nvPr/>
        </p:nvSpPr>
        <p:spPr bwMode="auto">
          <a:xfrm>
            <a:off x="1308295" y="4164039"/>
            <a:ext cx="9661329" cy="1438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lvl="0" indent="-342900">
              <a:lnSpc>
                <a:spcPts val="3500"/>
              </a:lnSpc>
              <a:buFont typeface="Wingdings" pitchFamily="2" charset="2"/>
              <a:buChar char="Ø"/>
            </a:pP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  left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：参与合并的左侧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DataFrame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对象。</a:t>
            </a:r>
          </a:p>
          <a:p>
            <a:pPr marL="342900" lvl="0" indent="-342900">
              <a:lnSpc>
                <a:spcPts val="3500"/>
              </a:lnSpc>
              <a:buFont typeface="Wingdings" pitchFamily="2" charset="2"/>
              <a:buChar char="Ø"/>
            </a:pP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 right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：参与合并的右侧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DataFrame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对象。</a:t>
            </a:r>
          </a:p>
          <a:p>
            <a:pPr marL="457200" indent="-457200">
              <a:lnSpc>
                <a:spcPts val="3500"/>
              </a:lnSpc>
              <a:buFont typeface="Wingdings" pitchFamily="2" charset="2"/>
              <a:buChar char="Ø"/>
            </a:pP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  how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：表示连接方式，默认为</a:t>
            </a: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inner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en-US" altLang="zh-CN" sz="2800" dirty="0" smtClean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798490" y="2580076"/>
            <a:ext cx="8820443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6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pandas.merge(left, right, how='inner', on=None, left_on=None,</a:t>
            </a:r>
            <a:endParaRPr lang="zh-CN" altLang="zh-CN" sz="2600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r>
              <a:rPr lang="en-US" altLang="zh-CN" sz="26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right_on=None, left_index=False, right_index=False, sort=False,</a:t>
            </a:r>
            <a:endParaRPr lang="zh-CN" altLang="zh-CN" sz="2600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r>
              <a:rPr lang="en-US" altLang="zh-CN" sz="26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suffixes=('_x', '_y'), copy=True, indicator=False, validate=None)</a:t>
            </a:r>
            <a:endParaRPr lang="zh-CN" altLang="zh-CN" sz="2600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308295" y="2368277"/>
            <a:ext cx="9661329" cy="1697286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1546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914" y="262890"/>
            <a:ext cx="5920740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主键合并数据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矩形 2"/>
          <p:cNvSpPr>
            <a:spLocks noChangeArrowheads="1"/>
          </p:cNvSpPr>
          <p:nvPr/>
        </p:nvSpPr>
        <p:spPr bwMode="auto">
          <a:xfrm>
            <a:off x="577850" y="1320800"/>
            <a:ext cx="10991850" cy="76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how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参数可以取下列值：</a:t>
            </a:r>
            <a:endParaRPr lang="en-US" altLang="zh-CN" sz="4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矩形 2"/>
          <p:cNvSpPr>
            <a:spLocks noChangeArrowheads="1"/>
          </p:cNvSpPr>
          <p:nvPr/>
        </p:nvSpPr>
        <p:spPr bwMode="auto">
          <a:xfrm>
            <a:off x="1325928" y="2293036"/>
            <a:ext cx="10243772" cy="1887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1" indent="-457200">
              <a:lnSpc>
                <a:spcPts val="3500"/>
              </a:lnSpc>
              <a:buFont typeface="Arial" pitchFamily="34" charset="0"/>
              <a:buChar char="•"/>
            </a:pPr>
            <a:r>
              <a:rPr lang="en-US" altLang="zh-CN" sz="3000" dirty="0" smtClean="0">
                <a:latin typeface="楷体" pitchFamily="49" charset="-122"/>
                <a:ea typeface="楷体" pitchFamily="49" charset="-122"/>
              </a:rPr>
              <a:t> left</a:t>
            </a:r>
            <a:r>
              <a:rPr lang="zh-CN" altLang="zh-CN" sz="3000" dirty="0">
                <a:latin typeface="楷体" pitchFamily="49" charset="-122"/>
                <a:ea typeface="楷体" pitchFamily="49" charset="-122"/>
              </a:rPr>
              <a:t>：使用左侧的</a:t>
            </a:r>
            <a:r>
              <a:rPr lang="en-US" altLang="zh-CN" sz="3000" dirty="0">
                <a:latin typeface="楷体" pitchFamily="49" charset="-122"/>
                <a:ea typeface="楷体" pitchFamily="49" charset="-122"/>
              </a:rPr>
              <a:t>DataFrame</a:t>
            </a:r>
            <a:r>
              <a:rPr lang="zh-CN" altLang="zh-CN" sz="3000" dirty="0">
                <a:latin typeface="楷体" pitchFamily="49" charset="-122"/>
                <a:ea typeface="楷体" pitchFamily="49" charset="-122"/>
              </a:rPr>
              <a:t>的键，类似</a:t>
            </a:r>
            <a:r>
              <a:rPr lang="en-US" altLang="zh-CN" sz="3000" dirty="0">
                <a:latin typeface="楷体" pitchFamily="49" charset="-122"/>
                <a:ea typeface="楷体" pitchFamily="49" charset="-122"/>
              </a:rPr>
              <a:t>SQL</a:t>
            </a:r>
            <a:r>
              <a:rPr lang="zh-CN" altLang="zh-CN" sz="3000" dirty="0">
                <a:latin typeface="楷体" pitchFamily="49" charset="-122"/>
                <a:ea typeface="楷体" pitchFamily="49" charset="-122"/>
              </a:rPr>
              <a:t>的左外连接。</a:t>
            </a:r>
          </a:p>
          <a:p>
            <a:pPr lvl="1" indent="-457200">
              <a:lnSpc>
                <a:spcPts val="3500"/>
              </a:lnSpc>
              <a:buFont typeface="Arial" pitchFamily="34" charset="0"/>
              <a:buChar char="•"/>
            </a:pPr>
            <a:r>
              <a:rPr lang="en-US" altLang="zh-CN" sz="3000" dirty="0">
                <a:latin typeface="楷体" pitchFamily="49" charset="-122"/>
                <a:ea typeface="楷体" pitchFamily="49" charset="-122"/>
              </a:rPr>
              <a:t>right</a:t>
            </a:r>
            <a:r>
              <a:rPr lang="zh-CN" altLang="zh-CN" sz="3000" dirty="0">
                <a:latin typeface="楷体" pitchFamily="49" charset="-122"/>
                <a:ea typeface="楷体" pitchFamily="49" charset="-122"/>
              </a:rPr>
              <a:t>：使用右侧的</a:t>
            </a:r>
            <a:r>
              <a:rPr lang="en-US" altLang="zh-CN" sz="3000" dirty="0">
                <a:latin typeface="楷体" pitchFamily="49" charset="-122"/>
                <a:ea typeface="楷体" pitchFamily="49" charset="-122"/>
              </a:rPr>
              <a:t>DataFrame</a:t>
            </a:r>
            <a:r>
              <a:rPr lang="zh-CN" altLang="zh-CN" sz="3000" dirty="0">
                <a:latin typeface="楷体" pitchFamily="49" charset="-122"/>
                <a:ea typeface="楷体" pitchFamily="49" charset="-122"/>
              </a:rPr>
              <a:t>的键，类似</a:t>
            </a:r>
            <a:r>
              <a:rPr lang="en-US" altLang="zh-CN" sz="3000" dirty="0">
                <a:latin typeface="楷体" pitchFamily="49" charset="-122"/>
                <a:ea typeface="楷体" pitchFamily="49" charset="-122"/>
              </a:rPr>
              <a:t>SQL</a:t>
            </a:r>
            <a:r>
              <a:rPr lang="zh-CN" altLang="zh-CN" sz="3000" dirty="0">
                <a:latin typeface="楷体" pitchFamily="49" charset="-122"/>
                <a:ea typeface="楷体" pitchFamily="49" charset="-122"/>
              </a:rPr>
              <a:t>的右外连接。</a:t>
            </a:r>
          </a:p>
          <a:p>
            <a:pPr lvl="1" indent="-457200">
              <a:lnSpc>
                <a:spcPts val="3500"/>
              </a:lnSpc>
              <a:buFont typeface="Arial" pitchFamily="34" charset="0"/>
              <a:buChar char="•"/>
            </a:pPr>
            <a:r>
              <a:rPr lang="en-US" altLang="zh-CN" sz="3000" dirty="0">
                <a:latin typeface="楷体" pitchFamily="49" charset="-122"/>
                <a:ea typeface="楷体" pitchFamily="49" charset="-122"/>
              </a:rPr>
              <a:t>outer</a:t>
            </a:r>
            <a:r>
              <a:rPr lang="zh-CN" altLang="zh-CN" sz="3000" dirty="0">
                <a:latin typeface="楷体" pitchFamily="49" charset="-122"/>
                <a:ea typeface="楷体" pitchFamily="49" charset="-122"/>
              </a:rPr>
              <a:t>：使用两个</a:t>
            </a:r>
            <a:r>
              <a:rPr lang="en-US" altLang="zh-CN" sz="3000" dirty="0">
                <a:latin typeface="楷体" pitchFamily="49" charset="-122"/>
                <a:ea typeface="楷体" pitchFamily="49" charset="-122"/>
              </a:rPr>
              <a:t>DataFrame</a:t>
            </a:r>
            <a:r>
              <a:rPr lang="zh-CN" altLang="zh-CN" sz="3000" dirty="0">
                <a:latin typeface="楷体" pitchFamily="49" charset="-122"/>
                <a:ea typeface="楷体" pitchFamily="49" charset="-122"/>
              </a:rPr>
              <a:t>所有的键，类似</a:t>
            </a:r>
            <a:r>
              <a:rPr lang="en-US" altLang="zh-CN" sz="3000" dirty="0">
                <a:latin typeface="楷体" pitchFamily="49" charset="-122"/>
                <a:ea typeface="楷体" pitchFamily="49" charset="-122"/>
              </a:rPr>
              <a:t>SQL</a:t>
            </a:r>
            <a:r>
              <a:rPr lang="zh-CN" altLang="zh-CN" sz="3000" dirty="0">
                <a:latin typeface="楷体" pitchFamily="49" charset="-122"/>
                <a:ea typeface="楷体" pitchFamily="49" charset="-122"/>
              </a:rPr>
              <a:t>的全连接。</a:t>
            </a:r>
          </a:p>
          <a:p>
            <a:pPr lvl="1" indent="-457200">
              <a:lnSpc>
                <a:spcPts val="3500"/>
              </a:lnSpc>
              <a:buFont typeface="Arial" pitchFamily="34" charset="0"/>
              <a:buChar char="•"/>
            </a:pPr>
            <a:r>
              <a:rPr lang="en-US" altLang="zh-CN" sz="3000" dirty="0">
                <a:latin typeface="楷体" pitchFamily="49" charset="-122"/>
                <a:ea typeface="楷体" pitchFamily="49" charset="-122"/>
              </a:rPr>
              <a:t>inner</a:t>
            </a:r>
            <a:r>
              <a:rPr lang="zh-CN" altLang="zh-CN" sz="3000" dirty="0">
                <a:latin typeface="楷体" pitchFamily="49" charset="-122"/>
                <a:ea typeface="楷体" pitchFamily="49" charset="-122"/>
              </a:rPr>
              <a:t>：使用两个</a:t>
            </a:r>
            <a:r>
              <a:rPr lang="en-US" altLang="zh-CN" sz="3000" dirty="0">
                <a:latin typeface="楷体" pitchFamily="49" charset="-122"/>
                <a:ea typeface="楷体" pitchFamily="49" charset="-122"/>
              </a:rPr>
              <a:t>DataFrame</a:t>
            </a:r>
            <a:r>
              <a:rPr lang="zh-CN" altLang="zh-CN" sz="3000" dirty="0">
                <a:latin typeface="楷体" pitchFamily="49" charset="-122"/>
                <a:ea typeface="楷体" pitchFamily="49" charset="-122"/>
              </a:rPr>
              <a:t>键的交集，类似</a:t>
            </a:r>
            <a:r>
              <a:rPr lang="en-US" altLang="zh-CN" sz="3000" dirty="0">
                <a:latin typeface="楷体" pitchFamily="49" charset="-122"/>
                <a:ea typeface="楷体" pitchFamily="49" charset="-122"/>
              </a:rPr>
              <a:t>SQL</a:t>
            </a:r>
            <a:r>
              <a:rPr lang="zh-CN" altLang="zh-CN" sz="3000" dirty="0">
                <a:latin typeface="楷体" pitchFamily="49" charset="-122"/>
                <a:ea typeface="楷体" pitchFamily="49" charset="-122"/>
              </a:rPr>
              <a:t>的内连接</a:t>
            </a:r>
          </a:p>
        </p:txBody>
      </p:sp>
    </p:spTree>
    <p:extLst>
      <p:ext uri="{BB962C8B-B14F-4D97-AF65-F5344CB8AC3E}">
        <p14:creationId xmlns:p14="http://schemas.microsoft.com/office/powerpoint/2010/main" val="100428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914" y="262890"/>
            <a:ext cx="5920740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主键合并数据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矩形 2"/>
          <p:cNvSpPr>
            <a:spLocks noChangeArrowheads="1"/>
          </p:cNvSpPr>
          <p:nvPr/>
        </p:nvSpPr>
        <p:spPr bwMode="auto">
          <a:xfrm>
            <a:off x="577850" y="1320800"/>
            <a:ext cx="5626002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在使用</a:t>
            </a: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merge()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函数进行合并时，默认会使用重叠的列索引做为合并键，并采用内连接方式合并数据，即取行索引重叠的部分。</a:t>
            </a:r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6203852" y="1798698"/>
            <a:ext cx="5468032" cy="420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59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914" y="262890"/>
            <a:ext cx="5920740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主键合并数据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矩形 2"/>
          <p:cNvSpPr>
            <a:spLocks noChangeArrowheads="1"/>
          </p:cNvSpPr>
          <p:nvPr/>
        </p:nvSpPr>
        <p:spPr bwMode="auto">
          <a:xfrm>
            <a:off x="577850" y="1320800"/>
            <a:ext cx="10991850" cy="1641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除此之外，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merge()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函数还支持对含有多个重叠列的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DataFrame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对象进行合并。</a:t>
            </a:r>
            <a:endParaRPr lang="en-US" altLang="zh-CN" sz="44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" name="图片 6"/>
          <p:cNvPicPr/>
          <p:nvPr/>
        </p:nvPicPr>
        <p:blipFill>
          <a:blip r:embed="rId2"/>
          <a:stretch>
            <a:fillRect/>
          </a:stretch>
        </p:blipFill>
        <p:spPr>
          <a:xfrm>
            <a:off x="3382144" y="2962019"/>
            <a:ext cx="5383261" cy="346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13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914" y="262890"/>
            <a:ext cx="5920740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主键合并数据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矩形 2"/>
          <p:cNvSpPr>
            <a:spLocks noChangeArrowheads="1"/>
          </p:cNvSpPr>
          <p:nvPr/>
        </p:nvSpPr>
        <p:spPr bwMode="auto">
          <a:xfrm>
            <a:off x="577850" y="1320800"/>
            <a:ext cx="1099185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使用外连接的方式将</a:t>
            </a: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left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与</a:t>
            </a: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right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进行合并时，列中相同的数据会重叠，没有数据的位置使用</a:t>
            </a: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NaN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进行填充。</a:t>
            </a:r>
            <a:endParaRPr lang="en-US" altLang="zh-CN" sz="40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3834763" y="2844335"/>
            <a:ext cx="4718393" cy="360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89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914" y="262890"/>
            <a:ext cx="5920740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主键合并数据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矩形 2"/>
          <p:cNvSpPr>
            <a:spLocks noChangeArrowheads="1"/>
          </p:cNvSpPr>
          <p:nvPr/>
        </p:nvSpPr>
        <p:spPr bwMode="auto">
          <a:xfrm>
            <a:off x="577851" y="1320800"/>
            <a:ext cx="5527528" cy="4745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3600" dirty="0">
                <a:latin typeface="微软雅黑" pitchFamily="34" charset="-122"/>
                <a:ea typeface="微软雅黑" pitchFamily="34" charset="-122"/>
              </a:rPr>
              <a:t>左连接是以左表为基准进行连接，所以</a:t>
            </a:r>
            <a:r>
              <a:rPr lang="en-US" altLang="zh-CN" sz="3600" dirty="0">
                <a:latin typeface="微软雅黑" pitchFamily="34" charset="-122"/>
                <a:ea typeface="微软雅黑" pitchFamily="34" charset="-122"/>
              </a:rPr>
              <a:t>left</a:t>
            </a:r>
            <a:r>
              <a:rPr lang="zh-CN" altLang="zh-CN" sz="3600" dirty="0">
                <a:latin typeface="微软雅黑" pitchFamily="34" charset="-122"/>
                <a:ea typeface="微软雅黑" pitchFamily="34" charset="-122"/>
              </a:rPr>
              <a:t>表中的数据会全部显示，</a:t>
            </a:r>
            <a:r>
              <a:rPr lang="en-US" altLang="zh-CN" sz="3600" dirty="0">
                <a:latin typeface="微软雅黑" pitchFamily="34" charset="-122"/>
                <a:ea typeface="微软雅黑" pitchFamily="34" charset="-122"/>
              </a:rPr>
              <a:t>right</a:t>
            </a:r>
            <a:r>
              <a:rPr lang="zh-CN" altLang="zh-CN" sz="3600" dirty="0">
                <a:latin typeface="微软雅黑" pitchFamily="34" charset="-122"/>
                <a:ea typeface="微软雅黑" pitchFamily="34" charset="-122"/>
              </a:rPr>
              <a:t>表中只会显示与重叠数据行索引值相同的数据，合并后表中缺失的数据会使用</a:t>
            </a:r>
            <a:r>
              <a:rPr lang="en-US" altLang="zh-CN" sz="3600" dirty="0">
                <a:latin typeface="微软雅黑" pitchFamily="34" charset="-122"/>
                <a:ea typeface="微软雅黑" pitchFamily="34" charset="-122"/>
              </a:rPr>
              <a:t>NaN</a:t>
            </a:r>
            <a:r>
              <a:rPr lang="zh-CN" altLang="zh-CN" sz="3600" dirty="0">
                <a:latin typeface="微软雅黑" pitchFamily="34" charset="-122"/>
                <a:ea typeface="微软雅黑" pitchFamily="34" charset="-122"/>
              </a:rPr>
              <a:t>进行填充。</a:t>
            </a:r>
            <a:endParaRPr lang="en-US" altLang="zh-CN" sz="36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8" name="图片 7"/>
          <p:cNvPicPr/>
          <p:nvPr/>
        </p:nvPicPr>
        <p:blipFill>
          <a:blip r:embed="rId2"/>
          <a:stretch>
            <a:fillRect/>
          </a:stretch>
        </p:blipFill>
        <p:spPr>
          <a:xfrm>
            <a:off x="6218309" y="2098636"/>
            <a:ext cx="5233721" cy="357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92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914" y="262890"/>
            <a:ext cx="5920740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主键合并数据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矩形 2"/>
          <p:cNvSpPr>
            <a:spLocks noChangeArrowheads="1"/>
          </p:cNvSpPr>
          <p:nvPr/>
        </p:nvSpPr>
        <p:spPr bwMode="auto">
          <a:xfrm>
            <a:off x="577850" y="1320800"/>
            <a:ext cx="5682273" cy="4745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3600" dirty="0">
                <a:latin typeface="微软雅黑" pitchFamily="34" charset="-122"/>
                <a:ea typeface="微软雅黑" pitchFamily="34" charset="-122"/>
              </a:rPr>
              <a:t>右连接与左连接的规则正好相反，右连接是以右表为基准，右表中的数据全部显示，而左表中显示与重叠数据行索引值相同的数据，合并后缺失的数据使用</a:t>
            </a:r>
            <a:r>
              <a:rPr lang="en-US" altLang="zh-CN" sz="3600" dirty="0">
                <a:latin typeface="微软雅黑" pitchFamily="34" charset="-122"/>
                <a:ea typeface="微软雅黑" pitchFamily="34" charset="-122"/>
              </a:rPr>
              <a:t>NaN</a:t>
            </a:r>
            <a:r>
              <a:rPr lang="zh-CN" altLang="zh-CN" sz="3600" dirty="0">
                <a:latin typeface="微软雅黑" pitchFamily="34" charset="-122"/>
                <a:ea typeface="微软雅黑" pitchFamily="34" charset="-122"/>
              </a:rPr>
              <a:t>填充合并。</a:t>
            </a:r>
            <a:endParaRPr lang="en-US" altLang="zh-CN" sz="36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9" name="图片 8"/>
          <p:cNvPicPr/>
          <p:nvPr/>
        </p:nvPicPr>
        <p:blipFill>
          <a:blip r:embed="rId2"/>
          <a:stretch>
            <a:fillRect/>
          </a:stretch>
        </p:blipFill>
        <p:spPr>
          <a:xfrm>
            <a:off x="6527409" y="1833929"/>
            <a:ext cx="5087083" cy="384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06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914" y="262890"/>
            <a:ext cx="5920740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主键合并数据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矩形 2"/>
          <p:cNvSpPr>
            <a:spLocks noChangeArrowheads="1"/>
          </p:cNvSpPr>
          <p:nvPr/>
        </p:nvSpPr>
        <p:spPr bwMode="auto">
          <a:xfrm>
            <a:off x="577850" y="1320800"/>
            <a:ext cx="1099185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假设两张表中的行索引与列索引均没有重叠的部分，但依旧可以使用</a:t>
            </a: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merge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函数来合并</a:t>
            </a:r>
            <a:r>
              <a:rPr lang="zh-CN" altLang="en-US" sz="4000" dirty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只需要将参数</a:t>
            </a: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left_index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与</a:t>
            </a: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right_index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的值设置为</a:t>
            </a: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True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即可。</a:t>
            </a:r>
            <a:endParaRPr lang="en-US" altLang="zh-CN" sz="40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8" name="图片 7"/>
          <p:cNvPicPr/>
          <p:nvPr/>
        </p:nvPicPr>
        <p:blipFill>
          <a:blip r:embed="rId2"/>
          <a:stretch>
            <a:fillRect/>
          </a:stretch>
        </p:blipFill>
        <p:spPr>
          <a:xfrm>
            <a:off x="3845633" y="3625946"/>
            <a:ext cx="4247515" cy="285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47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53793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前</a:t>
            </a:r>
            <a:r>
              <a:rPr lang="zh-CN" altLang="en-US" sz="4000" dirty="0" smtClean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导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文本框 99"/>
          <p:cNvSpPr txBox="1">
            <a:spLocks noChangeArrowheads="1"/>
          </p:cNvSpPr>
          <p:nvPr/>
        </p:nvSpPr>
        <p:spPr bwMode="auto">
          <a:xfrm>
            <a:off x="3612809" y="2992734"/>
            <a:ext cx="6806293" cy="1786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zh-CN" sz="3200" dirty="0">
                <a:latin typeface="黑体" pitchFamily="49" charset="-122"/>
                <a:ea typeface="黑体" pitchFamily="49" charset="-122"/>
              </a:rPr>
              <a:t>脏数据在这里指的是对数据分析</a:t>
            </a:r>
            <a:r>
              <a:rPr lang="zh-CN" altLang="zh-CN" sz="32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没有实际意义</a:t>
            </a:r>
            <a:r>
              <a:rPr lang="zh-CN" altLang="zh-CN" sz="3200" dirty="0">
                <a:latin typeface="黑体" pitchFamily="49" charset="-122"/>
                <a:ea typeface="黑体" pitchFamily="49" charset="-122"/>
              </a:rPr>
              <a:t>、</a:t>
            </a:r>
            <a:r>
              <a:rPr lang="zh-CN" altLang="zh-CN" sz="32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格式非法</a:t>
            </a:r>
            <a:r>
              <a:rPr lang="zh-CN" altLang="zh-CN" sz="3200" dirty="0">
                <a:latin typeface="黑体" pitchFamily="49" charset="-122"/>
                <a:ea typeface="黑体" pitchFamily="49" charset="-122"/>
              </a:rPr>
              <a:t>、</a:t>
            </a:r>
            <a:r>
              <a:rPr lang="zh-CN" altLang="zh-CN" sz="32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不在指定范围内</a:t>
            </a:r>
            <a:r>
              <a:rPr lang="zh-CN" altLang="zh-CN" sz="3200" dirty="0">
                <a:latin typeface="黑体" pitchFamily="49" charset="-122"/>
                <a:ea typeface="黑体" pitchFamily="49" charset="-122"/>
              </a:rPr>
              <a:t>的数</a:t>
            </a:r>
            <a:r>
              <a:rPr lang="zh-CN" altLang="zh-CN" sz="3200" dirty="0" smtClean="0">
                <a:latin typeface="黑体" pitchFamily="49" charset="-122"/>
                <a:ea typeface="黑体" pitchFamily="49" charset="-122"/>
              </a:rPr>
              <a:t>据</a:t>
            </a:r>
            <a:r>
              <a:rPr lang="zh-CN" altLang="en-US" sz="3200" dirty="0" smtClean="0">
                <a:latin typeface="黑体" pitchFamily="49" charset="-122"/>
                <a:ea typeface="黑体" pitchFamily="49" charset="-122"/>
              </a:rPr>
              <a:t>。</a:t>
            </a:r>
            <a:endParaRPr lang="zh-CN" altLang="zh-CN" sz="32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782888" y="2527574"/>
            <a:ext cx="8466137" cy="2598057"/>
          </a:xfrm>
          <a:prstGeom prst="rect">
            <a:avLst/>
          </a:prstGeom>
          <a:noFill/>
          <a:ln w="19050">
            <a:solidFill>
              <a:srgbClr val="1353A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</a:endParaRPr>
          </a:p>
        </p:txBody>
      </p:sp>
      <p:pic>
        <p:nvPicPr>
          <p:cNvPr id="8" name="图片 5" descr="tim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2139">
            <a:off x="693738" y="3259699"/>
            <a:ext cx="23558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382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914" y="262890"/>
            <a:ext cx="5920740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根据行索引合并数据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矩形 2"/>
          <p:cNvSpPr>
            <a:spLocks noChangeArrowheads="1"/>
          </p:cNvSpPr>
          <p:nvPr/>
        </p:nvSpPr>
        <p:spPr bwMode="auto">
          <a:xfrm>
            <a:off x="577850" y="1320799"/>
            <a:ext cx="10991850" cy="1500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join()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方法能够通过索引或指定列来连</a:t>
            </a:r>
            <a:r>
              <a:rPr lang="zh-CN" altLang="zh-CN" sz="4000" dirty="0" smtClean="0">
                <a:latin typeface="微软雅黑" pitchFamily="34" charset="-122"/>
                <a:ea typeface="微软雅黑" pitchFamily="34" charset="-122"/>
              </a:rPr>
              <a:t>接</a:t>
            </a:r>
            <a:r>
              <a:rPr lang="zh-CN" altLang="en-US" sz="4000" dirty="0" smtClean="0">
                <a:latin typeface="微软雅黑" pitchFamily="34" charset="-122"/>
                <a:ea typeface="微软雅黑" pitchFamily="34" charset="-122"/>
              </a:rPr>
              <a:t>多个</a:t>
            </a:r>
            <a:r>
              <a:rPr lang="en-US" altLang="zh-CN" sz="4000" dirty="0" smtClean="0">
                <a:latin typeface="微软雅黑" pitchFamily="34" charset="-122"/>
                <a:ea typeface="微软雅黑" pitchFamily="34" charset="-122"/>
              </a:rPr>
              <a:t>DataFrame</a:t>
            </a:r>
            <a:r>
              <a:rPr lang="zh-CN" altLang="en-US" sz="4000" dirty="0" smtClean="0">
                <a:latin typeface="微软雅黑" pitchFamily="34" charset="-122"/>
                <a:ea typeface="微软雅黑" pitchFamily="34" charset="-122"/>
              </a:rPr>
              <a:t>对象。</a:t>
            </a:r>
            <a:endParaRPr lang="en-US" altLang="zh-CN" sz="4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2"/>
          <p:cNvSpPr>
            <a:spLocks noChangeArrowheads="1"/>
          </p:cNvSpPr>
          <p:nvPr/>
        </p:nvSpPr>
        <p:spPr bwMode="auto">
          <a:xfrm>
            <a:off x="1308295" y="4487596"/>
            <a:ext cx="9661329" cy="1887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lvl="0" indent="-457200">
              <a:lnSpc>
                <a:spcPts val="3500"/>
              </a:lnSpc>
              <a:buFont typeface="Wingdings" pitchFamily="2" charset="2"/>
              <a:buChar char="Ø"/>
            </a:pP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on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：名称</a:t>
            </a:r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，用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于连接列名。</a:t>
            </a:r>
          </a:p>
          <a:p>
            <a:pPr marL="457200" lvl="0" indent="-457200">
              <a:lnSpc>
                <a:spcPts val="3500"/>
              </a:lnSpc>
              <a:buFont typeface="Wingdings" pitchFamily="2" charset="2"/>
              <a:buChar char="Ø"/>
            </a:pP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how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：可以从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{''left'' ,''right'', ''outer'', ''inner''}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中任选一个，默认使用左连接的方式</a:t>
            </a:r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zh-CN" altLang="zh-CN" sz="2800" dirty="0">
              <a:latin typeface="楷体" pitchFamily="49" charset="-122"/>
              <a:ea typeface="楷体" pitchFamily="49" charset="-122"/>
            </a:endParaRPr>
          </a:p>
          <a:p>
            <a:pPr marL="457200" lvl="0" indent="-457200">
              <a:lnSpc>
                <a:spcPts val="3500"/>
              </a:lnSpc>
              <a:buFont typeface="Wingdings" pitchFamily="2" charset="2"/>
              <a:buChar char="Ø"/>
            </a:pP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sort</a:t>
            </a:r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：根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据连接键对合并的数据进行排序，默认为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False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。</a:t>
            </a: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883481" y="3298182"/>
            <a:ext cx="8820443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6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join</a:t>
            </a:r>
            <a:r>
              <a:rPr lang="zh-CN" altLang="zh-CN" sz="26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6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other</a:t>
            </a:r>
            <a:r>
              <a:rPr lang="zh-CN" altLang="zh-CN" sz="26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</a:t>
            </a:r>
            <a:r>
              <a:rPr lang="en-US" altLang="zh-CN" sz="26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on = None</a:t>
            </a:r>
            <a:r>
              <a:rPr lang="zh-CN" altLang="zh-CN" sz="26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</a:t>
            </a:r>
            <a:r>
              <a:rPr lang="en-US" altLang="zh-CN" sz="26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how ='left'</a:t>
            </a:r>
            <a:r>
              <a:rPr lang="zh-CN" altLang="zh-CN" sz="26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</a:t>
            </a:r>
            <a:r>
              <a:rPr lang="en-US" altLang="zh-CN" sz="26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lsuffix =''</a:t>
            </a:r>
            <a:r>
              <a:rPr lang="zh-CN" altLang="zh-CN" sz="26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</a:t>
            </a:r>
            <a:r>
              <a:rPr lang="en-US" altLang="zh-CN" sz="26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rsuffix =''</a:t>
            </a:r>
            <a:r>
              <a:rPr lang="zh-CN" altLang="zh-CN" sz="26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</a:t>
            </a:r>
            <a:r>
              <a:rPr lang="en-US" altLang="zh-CN" sz="26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sort = False </a:t>
            </a:r>
            <a:r>
              <a:rPr lang="zh-CN" altLang="zh-CN" sz="26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</a:t>
            </a:r>
          </a:p>
        </p:txBody>
      </p:sp>
      <p:sp>
        <p:nvSpPr>
          <p:cNvPr id="9" name="矩形 8"/>
          <p:cNvSpPr/>
          <p:nvPr/>
        </p:nvSpPr>
        <p:spPr>
          <a:xfrm>
            <a:off x="1308295" y="3057593"/>
            <a:ext cx="9661329" cy="137373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2659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914" y="262890"/>
            <a:ext cx="5920740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合并重叠数据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矩形 2"/>
          <p:cNvSpPr>
            <a:spLocks noChangeArrowheads="1"/>
          </p:cNvSpPr>
          <p:nvPr/>
        </p:nvSpPr>
        <p:spPr bwMode="auto">
          <a:xfrm>
            <a:off x="577849" y="1320799"/>
            <a:ext cx="11267147" cy="2252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3900" dirty="0" smtClean="0">
                <a:latin typeface="微软雅黑" pitchFamily="34" charset="-122"/>
                <a:ea typeface="微软雅黑" pitchFamily="34" charset="-122"/>
              </a:rPr>
              <a:t>当</a:t>
            </a:r>
            <a:r>
              <a:rPr lang="en-US" altLang="zh-CN" sz="3900" dirty="0" smtClean="0">
                <a:latin typeface="微软雅黑" pitchFamily="34" charset="-122"/>
                <a:ea typeface="微软雅黑" pitchFamily="34" charset="-122"/>
              </a:rPr>
              <a:t>DataFrame</a:t>
            </a:r>
            <a:r>
              <a:rPr lang="zh-CN" altLang="zh-CN" sz="3900" dirty="0">
                <a:latin typeface="微软雅黑" pitchFamily="34" charset="-122"/>
                <a:ea typeface="微软雅黑" pitchFamily="34" charset="-122"/>
              </a:rPr>
              <a:t>对象中出现了缺失数据，</a:t>
            </a:r>
            <a:r>
              <a:rPr lang="zh-CN" altLang="zh-CN" sz="3900" dirty="0" smtClean="0">
                <a:latin typeface="微软雅黑" pitchFamily="34" charset="-122"/>
                <a:ea typeface="微软雅黑" pitchFamily="34" charset="-122"/>
              </a:rPr>
              <a:t>而我</a:t>
            </a:r>
            <a:r>
              <a:rPr lang="zh-CN" altLang="zh-CN" sz="3900" dirty="0">
                <a:latin typeface="微软雅黑" pitchFamily="34" charset="-122"/>
                <a:ea typeface="微软雅黑" pitchFamily="34" charset="-122"/>
              </a:rPr>
              <a:t>们希</a:t>
            </a:r>
            <a:r>
              <a:rPr lang="zh-CN" altLang="zh-CN" sz="3900" dirty="0" smtClean="0">
                <a:latin typeface="微软雅黑" pitchFamily="34" charset="-122"/>
                <a:ea typeface="微软雅黑" pitchFamily="34" charset="-122"/>
              </a:rPr>
              <a:t>望使</a:t>
            </a:r>
            <a:r>
              <a:rPr lang="zh-CN" altLang="zh-CN" sz="3900" dirty="0">
                <a:latin typeface="微软雅黑" pitchFamily="34" charset="-122"/>
                <a:ea typeface="微软雅黑" pitchFamily="34" charset="-122"/>
              </a:rPr>
              <a:t>用其他</a:t>
            </a:r>
            <a:r>
              <a:rPr lang="en-US" altLang="zh-CN" sz="3900" dirty="0">
                <a:latin typeface="微软雅黑" pitchFamily="34" charset="-122"/>
                <a:ea typeface="微软雅黑" pitchFamily="34" charset="-122"/>
              </a:rPr>
              <a:t>DataFrame</a:t>
            </a:r>
            <a:r>
              <a:rPr lang="zh-CN" altLang="zh-CN" sz="3900" dirty="0">
                <a:latin typeface="微软雅黑" pitchFamily="34" charset="-122"/>
                <a:ea typeface="微软雅黑" pitchFamily="34" charset="-122"/>
              </a:rPr>
              <a:t>对象中的数据填</a:t>
            </a:r>
            <a:r>
              <a:rPr lang="zh-CN" altLang="zh-CN" sz="3900" dirty="0" smtClean="0">
                <a:latin typeface="微软雅黑" pitchFamily="34" charset="-122"/>
                <a:ea typeface="微软雅黑" pitchFamily="34" charset="-122"/>
              </a:rPr>
              <a:t>充</a:t>
            </a:r>
            <a:r>
              <a:rPr lang="zh-CN" altLang="zh-CN" sz="3900" dirty="0">
                <a:latin typeface="微软雅黑" pitchFamily="34" charset="-122"/>
                <a:ea typeface="微软雅黑" pitchFamily="34" charset="-122"/>
              </a:rPr>
              <a:t>缺失数据</a:t>
            </a:r>
            <a:r>
              <a:rPr lang="zh-CN" altLang="zh-CN" sz="3900" dirty="0" smtClean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en-US" sz="3900" dirty="0" smtClean="0">
                <a:latin typeface="微软雅黑" pitchFamily="34" charset="-122"/>
                <a:ea typeface="微软雅黑" pitchFamily="34" charset="-122"/>
              </a:rPr>
              <a:t>则</a:t>
            </a:r>
            <a:r>
              <a:rPr lang="zh-CN" altLang="zh-CN" sz="3900" dirty="0" smtClean="0">
                <a:latin typeface="微软雅黑" pitchFamily="34" charset="-122"/>
                <a:ea typeface="微软雅黑" pitchFamily="34" charset="-122"/>
              </a:rPr>
              <a:t>可</a:t>
            </a:r>
            <a:r>
              <a:rPr lang="zh-CN" altLang="zh-CN" sz="3900" dirty="0">
                <a:latin typeface="微软雅黑" pitchFamily="34" charset="-122"/>
                <a:ea typeface="微软雅黑" pitchFamily="34" charset="-122"/>
              </a:rPr>
              <a:t>以通过</a:t>
            </a:r>
            <a:r>
              <a:rPr lang="en-US" altLang="zh-CN" sz="3900" dirty="0">
                <a:latin typeface="微软雅黑" pitchFamily="34" charset="-122"/>
                <a:ea typeface="微软雅黑" pitchFamily="34" charset="-122"/>
              </a:rPr>
              <a:t>combine_first()</a:t>
            </a:r>
            <a:r>
              <a:rPr lang="zh-CN" altLang="zh-CN" sz="3900" dirty="0">
                <a:latin typeface="微软雅黑" pitchFamily="34" charset="-122"/>
                <a:ea typeface="微软雅黑" pitchFamily="34" charset="-122"/>
              </a:rPr>
              <a:t>方法为缺失数据填充。</a:t>
            </a:r>
            <a:endParaRPr lang="en-US" altLang="zh-CN" sz="39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4677248" y="4153610"/>
            <a:ext cx="306834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6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combine_first(other)</a:t>
            </a:r>
            <a:endParaRPr lang="zh-CN" altLang="zh-CN" sz="2600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011680" y="3847836"/>
            <a:ext cx="8243668" cy="1103992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  <p:sp>
        <p:nvSpPr>
          <p:cNvPr id="8" name="矩形 2"/>
          <p:cNvSpPr>
            <a:spLocks noChangeArrowheads="1"/>
          </p:cNvSpPr>
          <p:nvPr/>
        </p:nvSpPr>
        <p:spPr bwMode="auto">
          <a:xfrm>
            <a:off x="2011681" y="5022168"/>
            <a:ext cx="8243668" cy="990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上述方法中只有一个参数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other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，该参数用于接收填充缺失值的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DataFrame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对象。</a:t>
            </a:r>
          </a:p>
        </p:txBody>
      </p:sp>
    </p:spTree>
    <p:extLst>
      <p:ext uri="{BB962C8B-B14F-4D97-AF65-F5344CB8AC3E}">
        <p14:creationId xmlns:p14="http://schemas.microsoft.com/office/powerpoint/2010/main" val="143077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914" y="262890"/>
            <a:ext cx="5920740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合并重叠数据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矩形 2"/>
          <p:cNvSpPr>
            <a:spLocks noChangeArrowheads="1"/>
          </p:cNvSpPr>
          <p:nvPr/>
        </p:nvSpPr>
        <p:spPr bwMode="auto">
          <a:xfrm>
            <a:off x="577850" y="1320799"/>
            <a:ext cx="6948366" cy="4745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3600" dirty="0">
                <a:latin typeface="微软雅黑" pitchFamily="34" charset="-122"/>
                <a:ea typeface="微软雅黑" pitchFamily="34" charset="-122"/>
              </a:rPr>
              <a:t>假设现在有</a:t>
            </a:r>
            <a:r>
              <a:rPr lang="en-US" altLang="zh-CN" sz="3600" dirty="0">
                <a:latin typeface="微软雅黑" pitchFamily="34" charset="-122"/>
                <a:ea typeface="微软雅黑" pitchFamily="34" charset="-122"/>
              </a:rPr>
              <a:t>left</a:t>
            </a:r>
            <a:r>
              <a:rPr lang="zh-CN" altLang="zh-CN" sz="3600" dirty="0">
                <a:latin typeface="微软雅黑" pitchFamily="34" charset="-122"/>
                <a:ea typeface="微软雅黑" pitchFamily="34" charset="-122"/>
              </a:rPr>
              <a:t>表与</a:t>
            </a:r>
            <a:r>
              <a:rPr lang="en-US" altLang="zh-CN" sz="3600" dirty="0">
                <a:latin typeface="微软雅黑" pitchFamily="34" charset="-122"/>
                <a:ea typeface="微软雅黑" pitchFamily="34" charset="-122"/>
              </a:rPr>
              <a:t>right</a:t>
            </a:r>
            <a:r>
              <a:rPr lang="zh-CN" altLang="zh-CN" sz="3600" dirty="0">
                <a:latin typeface="微软雅黑" pitchFamily="34" charset="-122"/>
                <a:ea typeface="微软雅黑" pitchFamily="34" charset="-122"/>
              </a:rPr>
              <a:t>表，其中</a:t>
            </a:r>
            <a:r>
              <a:rPr lang="en-US" altLang="zh-CN" sz="3600" dirty="0">
                <a:latin typeface="微软雅黑" pitchFamily="34" charset="-122"/>
                <a:ea typeface="微软雅黑" pitchFamily="34" charset="-122"/>
              </a:rPr>
              <a:t>left</a:t>
            </a:r>
            <a:r>
              <a:rPr lang="zh-CN" altLang="zh-CN" sz="3600" dirty="0">
                <a:latin typeface="微软雅黑" pitchFamily="34" charset="-122"/>
                <a:ea typeface="微软雅黑" pitchFamily="34" charset="-122"/>
              </a:rPr>
              <a:t>表中存在</a:t>
            </a:r>
            <a:r>
              <a:rPr lang="en-US" altLang="zh-CN" sz="3600" dirty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zh-CN" sz="3600" dirty="0">
                <a:latin typeface="微软雅黑" pitchFamily="34" charset="-122"/>
                <a:ea typeface="微软雅黑" pitchFamily="34" charset="-122"/>
              </a:rPr>
              <a:t>个缺失的数据，而</a:t>
            </a:r>
            <a:r>
              <a:rPr lang="en-US" altLang="zh-CN" sz="3600" dirty="0">
                <a:latin typeface="微软雅黑" pitchFamily="34" charset="-122"/>
                <a:ea typeface="微软雅黑" pitchFamily="34" charset="-122"/>
              </a:rPr>
              <a:t>right</a:t>
            </a:r>
            <a:r>
              <a:rPr lang="zh-CN" altLang="zh-CN" sz="3600" dirty="0">
                <a:latin typeface="微软雅黑" pitchFamily="34" charset="-122"/>
                <a:ea typeface="微软雅黑" pitchFamily="34" charset="-122"/>
              </a:rPr>
              <a:t>表中的数据是完整的，并且</a:t>
            </a:r>
            <a:r>
              <a:rPr lang="en-US" altLang="zh-CN" sz="3600" dirty="0">
                <a:latin typeface="微软雅黑" pitchFamily="34" charset="-122"/>
                <a:ea typeface="微软雅黑" pitchFamily="34" charset="-122"/>
              </a:rPr>
              <a:t>right</a:t>
            </a:r>
            <a:r>
              <a:rPr lang="zh-CN" altLang="zh-CN" sz="3600" dirty="0">
                <a:latin typeface="微软雅黑" pitchFamily="34" charset="-122"/>
                <a:ea typeface="微软雅黑" pitchFamily="34" charset="-122"/>
              </a:rPr>
              <a:t>表与</a:t>
            </a:r>
            <a:r>
              <a:rPr lang="en-US" altLang="zh-CN" sz="3600" dirty="0">
                <a:latin typeface="微软雅黑" pitchFamily="34" charset="-122"/>
                <a:ea typeface="微软雅黑" pitchFamily="34" charset="-122"/>
              </a:rPr>
              <a:t>left</a:t>
            </a:r>
            <a:r>
              <a:rPr lang="zh-CN" altLang="zh-CN" sz="3600" dirty="0">
                <a:latin typeface="微软雅黑" pitchFamily="34" charset="-122"/>
                <a:ea typeface="微软雅黑" pitchFamily="34" charset="-122"/>
              </a:rPr>
              <a:t>表有相同的索引名，此时我们可以使用</a:t>
            </a:r>
            <a:r>
              <a:rPr lang="en-US" altLang="zh-CN" sz="3600" dirty="0">
                <a:latin typeface="微软雅黑" pitchFamily="34" charset="-122"/>
                <a:ea typeface="微软雅黑" pitchFamily="34" charset="-122"/>
              </a:rPr>
              <a:t>right</a:t>
            </a:r>
            <a:r>
              <a:rPr lang="zh-CN" altLang="zh-CN" sz="3600" dirty="0">
                <a:latin typeface="微软雅黑" pitchFamily="34" charset="-122"/>
                <a:ea typeface="微软雅黑" pitchFamily="34" charset="-122"/>
              </a:rPr>
              <a:t>表中的数据来填充</a:t>
            </a:r>
            <a:r>
              <a:rPr lang="en-US" altLang="zh-CN" sz="3600" dirty="0">
                <a:latin typeface="微软雅黑" pitchFamily="34" charset="-122"/>
                <a:ea typeface="微软雅黑" pitchFamily="34" charset="-122"/>
              </a:rPr>
              <a:t>left</a:t>
            </a:r>
            <a:r>
              <a:rPr lang="zh-CN" altLang="zh-CN" sz="3600" dirty="0">
                <a:latin typeface="微软雅黑" pitchFamily="34" charset="-122"/>
                <a:ea typeface="微软雅黑" pitchFamily="34" charset="-122"/>
              </a:rPr>
              <a:t>表的缺失数据，得到一个新的</a:t>
            </a:r>
            <a:r>
              <a:rPr lang="en-US" altLang="zh-CN" sz="3600" dirty="0">
                <a:latin typeface="微软雅黑" pitchFamily="34" charset="-122"/>
                <a:ea typeface="微软雅黑" pitchFamily="34" charset="-122"/>
              </a:rPr>
              <a:t>result</a:t>
            </a:r>
            <a:r>
              <a:rPr lang="zh-CN" altLang="zh-CN" sz="3600" dirty="0">
                <a:latin typeface="微软雅黑" pitchFamily="34" charset="-122"/>
                <a:ea typeface="微软雅黑" pitchFamily="34" charset="-122"/>
              </a:rPr>
              <a:t>表，</a:t>
            </a:r>
            <a:endParaRPr lang="en-US" altLang="zh-CN" sz="36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" name="图片 9"/>
          <p:cNvPicPr/>
          <p:nvPr/>
        </p:nvPicPr>
        <p:blipFill>
          <a:blip r:embed="rId2"/>
          <a:stretch>
            <a:fillRect/>
          </a:stretch>
        </p:blipFill>
        <p:spPr>
          <a:xfrm>
            <a:off x="7232368" y="1725002"/>
            <a:ext cx="4655320" cy="411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01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"/>
          <p:cNvSpPr txBox="1"/>
          <p:nvPr/>
        </p:nvSpPr>
        <p:spPr>
          <a:xfrm>
            <a:off x="2494666" y="325656"/>
            <a:ext cx="2983896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过渡页</a:t>
            </a:r>
          </a:p>
        </p:txBody>
      </p:sp>
      <p:pic>
        <p:nvPicPr>
          <p:cNvPr id="11266" name="图片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5" y="1658938"/>
            <a:ext cx="3157538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对角圆角矩形 7"/>
          <p:cNvSpPr/>
          <p:nvPr/>
        </p:nvSpPr>
        <p:spPr>
          <a:xfrm>
            <a:off x="4870450" y="3059113"/>
            <a:ext cx="4675188" cy="647700"/>
          </a:xfrm>
          <a:prstGeom prst="round2DiagRect">
            <a:avLst>
              <a:gd name="adj1" fmla="val 20943"/>
              <a:gd name="adj2" fmla="val 0"/>
            </a:avLst>
          </a:prstGeom>
          <a:solidFill>
            <a:srgbClr val="1353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80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181600" y="1658602"/>
            <a:ext cx="25121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 marL="0" lvl="1"/>
            <a:r>
              <a:rPr lang="en-US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01    </a:t>
            </a:r>
            <a:r>
              <a:rPr lang="zh-CN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数据清洗</a:t>
            </a:r>
            <a:endParaRPr lang="zh-CN" altLang="en-US" sz="2800" dirty="0">
              <a:solidFill>
                <a:srgbClr val="595959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5181600" y="2412664"/>
            <a:ext cx="25121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 marL="0" lvl="1"/>
            <a:r>
              <a:rPr lang="en-US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02    </a:t>
            </a:r>
            <a:r>
              <a:rPr lang="zh-CN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数据合并</a:t>
            </a:r>
          </a:p>
        </p:txBody>
      </p: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5181600" y="3167520"/>
            <a:ext cx="245824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r>
              <a:rPr lang="en-US" altLang="zh-CN" sz="2800" dirty="0">
                <a:solidFill>
                  <a:schemeClr val="bg1"/>
                </a:solidFill>
                <a:latin typeface="Impact" pitchFamily="34" charset="0"/>
                <a:ea typeface="微软雅黑" pitchFamily="34" charset="-122"/>
              </a:rPr>
              <a:t>03    </a:t>
            </a:r>
            <a:r>
              <a:rPr lang="zh-CN" altLang="zh-CN" sz="2800" dirty="0" smtClean="0">
                <a:solidFill>
                  <a:schemeClr val="bg1"/>
                </a:solidFill>
                <a:latin typeface="Impact" pitchFamily="34" charset="0"/>
                <a:ea typeface="微软雅黑" pitchFamily="34" charset="-122"/>
              </a:rPr>
              <a:t>数</a:t>
            </a:r>
            <a:r>
              <a:rPr lang="zh-CN" altLang="zh-CN" sz="2800" dirty="0">
                <a:solidFill>
                  <a:schemeClr val="bg1"/>
                </a:solidFill>
                <a:latin typeface="Impact" pitchFamily="34" charset="0"/>
                <a:ea typeface="微软雅黑" pitchFamily="34" charset="-122"/>
              </a:rPr>
              <a:t>据重塑</a:t>
            </a:r>
            <a:endParaRPr lang="zh-CN" altLang="en-US" sz="2800" dirty="0">
              <a:solidFill>
                <a:schemeClr val="bg1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181600" y="3922713"/>
            <a:ext cx="2655094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r>
              <a:rPr lang="en-US" altLang="zh-CN" sz="2800" dirty="0" smtClean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04    </a:t>
            </a:r>
            <a:r>
              <a:rPr lang="zh-CN" altLang="zh-CN" sz="2800" dirty="0" smtClean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数据</a:t>
            </a:r>
            <a:r>
              <a:rPr lang="zh-CN" altLang="en-US" sz="2800" dirty="0" smtClean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转换</a:t>
            </a:r>
            <a:endParaRPr lang="zh-CN" altLang="en-US" sz="2800" dirty="0">
              <a:solidFill>
                <a:srgbClr val="595959"/>
              </a:solidFill>
              <a:latin typeface="Impact" pitchFamily="34" charset="0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8835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914" y="262890"/>
            <a:ext cx="5920740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重塑层次化索引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6386" name="矩形 2"/>
          <p:cNvSpPr>
            <a:spLocks noChangeArrowheads="1"/>
          </p:cNvSpPr>
          <p:nvPr/>
        </p:nvSpPr>
        <p:spPr bwMode="auto">
          <a:xfrm>
            <a:off x="577850" y="1320800"/>
            <a:ext cx="10991850" cy="2245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Pandas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中重塑层次化索引的操作主要是</a:t>
            </a: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stack()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方法和</a:t>
            </a: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unstack()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方法，前者是将数据的列“旋转”为行，后者是将数据的行“旋转”为列。</a:t>
            </a:r>
            <a:endParaRPr lang="en-US" altLang="zh-CN" sz="400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914" y="262890"/>
            <a:ext cx="5920740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重塑层次化索引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6386" name="矩形 2"/>
          <p:cNvSpPr>
            <a:spLocks noChangeArrowheads="1"/>
          </p:cNvSpPr>
          <p:nvPr/>
        </p:nvSpPr>
        <p:spPr bwMode="auto">
          <a:xfrm>
            <a:off x="577850" y="1320800"/>
            <a:ext cx="10991850" cy="76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stack()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方法可以将数据的列索引转换为行索</a:t>
            </a:r>
            <a:r>
              <a:rPr lang="zh-CN" altLang="zh-CN" sz="4000" dirty="0" smtClean="0">
                <a:latin typeface="微软雅黑" pitchFamily="34" charset="-122"/>
                <a:ea typeface="微软雅黑" pitchFamily="34" charset="-122"/>
              </a:rPr>
              <a:t>引</a:t>
            </a:r>
            <a:r>
              <a:rPr lang="zh-CN" altLang="en-US" sz="4000" dirty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4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2"/>
          <p:cNvSpPr>
            <a:spLocks noChangeArrowheads="1"/>
          </p:cNvSpPr>
          <p:nvPr/>
        </p:nvSpPr>
        <p:spPr bwMode="auto">
          <a:xfrm>
            <a:off x="1955410" y="3674122"/>
            <a:ext cx="8243668" cy="23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>
              <a:lnSpc>
                <a:spcPts val="3500"/>
              </a:lnSpc>
              <a:buFont typeface="Wingdings" pitchFamily="2" charset="2"/>
              <a:buChar char="Ø"/>
            </a:pP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level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：表示操作内层索引。若设为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0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，表示操作外层索引，默认为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-1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。</a:t>
            </a:r>
          </a:p>
          <a:p>
            <a:pPr marL="457200" indent="-457200">
              <a:lnSpc>
                <a:spcPts val="3500"/>
              </a:lnSpc>
              <a:buFont typeface="Wingdings" pitchFamily="2" charset="2"/>
              <a:buChar char="Ø"/>
            </a:pP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dropna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：表示是否将旋转后的缺失值删除，若设为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True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，则表示自动过滤缺失值，设置为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False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则相反。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3198016" y="2696283"/>
            <a:ext cx="64242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DataFrame.stack(level=-1, dropna=True)</a:t>
            </a:r>
            <a:endParaRPr lang="zh-CN" altLang="zh-CN" sz="2800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955410" y="2370728"/>
            <a:ext cx="8243668" cy="117433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2260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/>
        </p:nvPicPr>
        <p:blipFill>
          <a:blip r:embed="rId2"/>
          <a:stretch>
            <a:fillRect/>
          </a:stretch>
        </p:blipFill>
        <p:spPr>
          <a:xfrm>
            <a:off x="5680367" y="3328646"/>
            <a:ext cx="4928344" cy="31987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94914" y="262890"/>
            <a:ext cx="5920740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重塑层次化索引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6386" name="矩形 2"/>
          <p:cNvSpPr>
            <a:spLocks noChangeArrowheads="1"/>
          </p:cNvSpPr>
          <p:nvPr/>
        </p:nvSpPr>
        <p:spPr bwMode="auto">
          <a:xfrm>
            <a:off x="577850" y="1320800"/>
            <a:ext cx="10991850" cy="297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000" dirty="0" smtClean="0">
                <a:latin typeface="微软雅黑" pitchFamily="34" charset="-122"/>
                <a:ea typeface="微软雅黑" pitchFamily="34" charset="-122"/>
              </a:rPr>
              <a:t>现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在有一个</a:t>
            </a: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DataFrame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类对象</a:t>
            </a: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df</a:t>
            </a:r>
            <a:r>
              <a:rPr lang="zh-CN" altLang="zh-CN" sz="4000" dirty="0" smtClean="0">
                <a:latin typeface="微软雅黑" pitchFamily="34" charset="-122"/>
                <a:ea typeface="微软雅黑" pitchFamily="34" charset="-122"/>
              </a:rPr>
              <a:t>，如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果希望</a:t>
            </a:r>
            <a:r>
              <a:rPr lang="zh-CN" altLang="zh-CN" sz="4000" dirty="0" smtClean="0">
                <a:latin typeface="微软雅黑" pitchFamily="34" charset="-122"/>
                <a:ea typeface="微软雅黑" pitchFamily="34" charset="-122"/>
              </a:rPr>
              <a:t>将</a:t>
            </a:r>
            <a:r>
              <a:rPr lang="zh-CN" altLang="en-US" sz="4000" dirty="0" smtClean="0">
                <a:latin typeface="微软雅黑" pitchFamily="34" charset="-122"/>
                <a:ea typeface="微软雅黑" pitchFamily="34" charset="-122"/>
              </a:rPr>
              <a:t>它</a:t>
            </a:r>
            <a:r>
              <a:rPr lang="zh-CN" altLang="zh-CN" sz="4000" dirty="0" smtClean="0">
                <a:latin typeface="微软雅黑" pitchFamily="34" charset="-122"/>
                <a:ea typeface="微软雅黑" pitchFamily="34" charset="-122"/>
              </a:rPr>
              <a:t>重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塑为一个具有两层索引结构的对象</a:t>
            </a: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result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，也就是说将列索引转换成内层行索引，则重塑前后的效果</a:t>
            </a:r>
            <a:r>
              <a:rPr lang="zh-CN" altLang="zh-CN" sz="4000" dirty="0" smtClean="0">
                <a:latin typeface="微软雅黑" pitchFamily="34" charset="-122"/>
                <a:ea typeface="微软雅黑" pitchFamily="34" charset="-122"/>
              </a:rPr>
              <a:t>如</a:t>
            </a:r>
            <a:r>
              <a:rPr lang="zh-CN" altLang="en-US" sz="4000" dirty="0" smtClean="0">
                <a:latin typeface="微软雅黑" pitchFamily="34" charset="-122"/>
                <a:ea typeface="微软雅黑" pitchFamily="34" charset="-122"/>
              </a:rPr>
              <a:t>下图</a:t>
            </a:r>
            <a:r>
              <a:rPr lang="zh-CN" altLang="zh-CN" sz="4000" dirty="0" smtClean="0">
                <a:latin typeface="微软雅黑" pitchFamily="34" charset="-122"/>
                <a:ea typeface="微软雅黑" pitchFamily="34" charset="-122"/>
              </a:rPr>
              <a:t>所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示。</a:t>
            </a:r>
            <a:endParaRPr lang="en-US" altLang="zh-CN" sz="40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1094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914" y="262890"/>
            <a:ext cx="5920740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重塑层次化索引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6386" name="矩形 2"/>
          <p:cNvSpPr>
            <a:spLocks noChangeArrowheads="1"/>
          </p:cNvSpPr>
          <p:nvPr/>
        </p:nvSpPr>
        <p:spPr bwMode="auto">
          <a:xfrm>
            <a:off x="577850" y="1320800"/>
            <a:ext cx="1129528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unstack()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方法可以将数据的行索引转换为列索</a:t>
            </a:r>
            <a:r>
              <a:rPr lang="zh-CN" altLang="zh-CN" sz="4000" dirty="0" smtClean="0">
                <a:latin typeface="微软雅黑" pitchFamily="34" charset="-122"/>
                <a:ea typeface="微软雅黑" pitchFamily="34" charset="-122"/>
              </a:rPr>
              <a:t>引</a:t>
            </a:r>
            <a:r>
              <a:rPr lang="zh-CN" altLang="en-US" sz="40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4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2"/>
          <p:cNvSpPr>
            <a:spLocks noChangeArrowheads="1"/>
          </p:cNvSpPr>
          <p:nvPr/>
        </p:nvSpPr>
        <p:spPr bwMode="auto">
          <a:xfrm>
            <a:off x="1955410" y="3674122"/>
            <a:ext cx="8243668" cy="1836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lvl="0" indent="-457200">
              <a:lnSpc>
                <a:spcPts val="3500"/>
              </a:lnSpc>
              <a:buFont typeface="Wingdings" pitchFamily="2" charset="2"/>
              <a:buChar char="Ø"/>
            </a:pP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level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：默认为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-1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，表示操作内层索引，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0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表示操作外层索引。</a:t>
            </a:r>
          </a:p>
          <a:p>
            <a:pPr marL="457200" lvl="0" indent="-457200">
              <a:lnSpc>
                <a:spcPts val="3500"/>
              </a:lnSpc>
              <a:buFont typeface="Wingdings" pitchFamily="2" charset="2"/>
              <a:buChar char="Ø"/>
            </a:pP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fill_value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：若产生了缺失值，则可以设置这个参数用来替换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NaN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。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2636143" y="2696283"/>
            <a:ext cx="71786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DataFrame.unstack(level=-1, fill_value=None)</a:t>
            </a:r>
            <a:endParaRPr lang="zh-CN" altLang="zh-CN" sz="2800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955410" y="2370728"/>
            <a:ext cx="8243668" cy="117433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679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914" y="262890"/>
            <a:ext cx="5920740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轴向旋转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7410" name="矩形 2"/>
          <p:cNvSpPr>
            <a:spLocks noChangeArrowheads="1"/>
          </p:cNvSpPr>
          <p:nvPr/>
        </p:nvSpPr>
        <p:spPr bwMode="auto">
          <a:xfrm>
            <a:off x="577850" y="1320800"/>
            <a:ext cx="1099185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某件商品的价格在非活动期间为</a:t>
            </a: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50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元，而在活动期间商品的价格为</a:t>
            </a: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30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元，这就造成同一件商品在不同时间对应不同的价</a:t>
            </a:r>
            <a:r>
              <a:rPr lang="zh-CN" altLang="zh-CN" sz="4000" dirty="0" smtClean="0">
                <a:latin typeface="微软雅黑" pitchFamily="34" charset="-122"/>
                <a:ea typeface="微软雅黑" pitchFamily="34" charset="-122"/>
              </a:rPr>
              <a:t>格。</a:t>
            </a:r>
            <a:endParaRPr lang="en-US" altLang="zh-CN" sz="40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" name="图片 6"/>
          <p:cNvPicPr/>
          <p:nvPr/>
        </p:nvPicPr>
        <p:blipFill>
          <a:blip r:embed="rId2"/>
          <a:stretch>
            <a:fillRect/>
          </a:stretch>
        </p:blipFill>
        <p:spPr>
          <a:xfrm>
            <a:off x="2494914" y="3629124"/>
            <a:ext cx="3853668" cy="2804336"/>
          </a:xfrm>
          <a:prstGeom prst="rect">
            <a:avLst/>
          </a:prstGeom>
        </p:spPr>
      </p:pic>
      <p:sp>
        <p:nvSpPr>
          <p:cNvPr id="8" name="矩形 2"/>
          <p:cNvSpPr>
            <a:spLocks noChangeArrowheads="1"/>
          </p:cNvSpPr>
          <p:nvPr/>
        </p:nvSpPr>
        <p:spPr bwMode="auto">
          <a:xfrm>
            <a:off x="6481346" y="5022655"/>
            <a:ext cx="3868615" cy="1378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>
              <a:lnSpc>
                <a:spcPts val="3500"/>
              </a:lnSpc>
            </a:pP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同一款商品的在活动前后的价格无法很直观地看出来。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914" y="262890"/>
            <a:ext cx="5920740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轴向旋转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7410" name="矩形 2"/>
          <p:cNvSpPr>
            <a:spLocks noChangeArrowheads="1"/>
          </p:cNvSpPr>
          <p:nvPr/>
        </p:nvSpPr>
        <p:spPr bwMode="auto">
          <a:xfrm>
            <a:off x="577850" y="1320800"/>
            <a:ext cx="10991850" cy="223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我们可以将商品的名称作为列索引，出售日期作为行索引，价格作为表格中的数据，此时每一行展示了同一日期不同手机品牌的价</a:t>
            </a:r>
            <a:r>
              <a:rPr lang="zh-CN" altLang="zh-CN" sz="4000" dirty="0" smtClean="0">
                <a:latin typeface="微软雅黑" pitchFamily="34" charset="-122"/>
                <a:ea typeface="微软雅黑" pitchFamily="34" charset="-122"/>
              </a:rPr>
              <a:t>格</a:t>
            </a:r>
            <a:r>
              <a:rPr lang="zh-CN" altLang="en-US" sz="4000" dirty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40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733572" y="3797983"/>
            <a:ext cx="7049956" cy="1913964"/>
          </a:xfrm>
          <a:prstGeom prst="rect">
            <a:avLst/>
          </a:prstGeom>
        </p:spPr>
      </p:pic>
      <p:sp>
        <p:nvSpPr>
          <p:cNvPr id="6" name="矩形 2"/>
          <p:cNvSpPr>
            <a:spLocks noChangeArrowheads="1"/>
          </p:cNvSpPr>
          <p:nvPr/>
        </p:nvSpPr>
        <p:spPr bwMode="auto">
          <a:xfrm>
            <a:off x="7783528" y="4685692"/>
            <a:ext cx="3868615" cy="929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>
              <a:lnSpc>
                <a:spcPts val="3500"/>
              </a:lnSpc>
            </a:pP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通过表格可以</a:t>
            </a:r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直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观地看出活动前后的价格浮动</a:t>
            </a:r>
          </a:p>
        </p:txBody>
      </p:sp>
    </p:spTree>
    <p:extLst>
      <p:ext uri="{BB962C8B-B14F-4D97-AF65-F5344CB8AC3E}">
        <p14:creationId xmlns:p14="http://schemas.microsoft.com/office/powerpoint/2010/main" val="238005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53793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空值和缺失值的处理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矩形 2"/>
          <p:cNvSpPr>
            <a:spLocks noChangeArrowheads="1"/>
          </p:cNvSpPr>
          <p:nvPr/>
        </p:nvSpPr>
        <p:spPr bwMode="auto">
          <a:xfrm>
            <a:off x="577850" y="1320800"/>
            <a:ext cx="1099185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空值一般表示数据未知、不适用或将在以后添加数据。缺失值是指数据集中某个或某些属性的值是不完整</a:t>
            </a:r>
            <a:r>
              <a:rPr lang="zh-CN" altLang="zh-CN" sz="4000" dirty="0" smtClean="0">
                <a:latin typeface="微软雅黑" pitchFamily="34" charset="-122"/>
                <a:ea typeface="微软雅黑" pitchFamily="34" charset="-122"/>
              </a:rPr>
              <a:t>的</a:t>
            </a:r>
            <a:r>
              <a:rPr lang="zh-CN" altLang="en-US" sz="40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4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705427" y="4875066"/>
            <a:ext cx="2127250" cy="846137"/>
          </a:xfrm>
          <a:prstGeom prst="rect">
            <a:avLst/>
          </a:prstGeom>
          <a:noFill/>
          <a:ln w="28575">
            <a:solidFill>
              <a:srgbClr val="1353A2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r>
              <a:rPr kumimoji="1" lang="en-US" altLang="zh-CN" sz="3200" dirty="0" smtClean="0">
                <a:solidFill>
                  <a:schemeClr val="tx1"/>
                </a:solidFill>
                <a:latin typeface="Times New Roman" panose="02020603050405020304" charset="0"/>
              </a:rPr>
              <a:t>None</a:t>
            </a:r>
            <a:endParaRPr kumimoji="1" lang="zh-CN" altLang="en-US" sz="3200" dirty="0">
              <a:solidFill>
                <a:schemeClr val="tx1"/>
              </a:solidFill>
              <a:latin typeface="Times New Roman" panose="0202060305040502030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711499" y="4875066"/>
            <a:ext cx="2125662" cy="846137"/>
          </a:xfrm>
          <a:prstGeom prst="rect">
            <a:avLst/>
          </a:prstGeom>
          <a:noFill/>
          <a:ln w="28575">
            <a:solidFill>
              <a:srgbClr val="1353A2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r>
              <a:rPr kumimoji="1" lang="en-US" altLang="zh-CN" sz="3200" dirty="0" smtClean="0">
                <a:solidFill>
                  <a:schemeClr val="tx1"/>
                </a:solidFill>
                <a:latin typeface="Times New Roman" panose="02020603050405020304" charset="0"/>
              </a:rPr>
              <a:t>NaN</a:t>
            </a:r>
            <a:endParaRPr kumimoji="1" lang="zh-CN" altLang="en-US" sz="3200" dirty="0">
              <a:solidFill>
                <a:schemeClr val="tx1"/>
              </a:solidFill>
              <a:latin typeface="Times New Roman" panose="02020603050405020304" charset="0"/>
            </a:endParaRPr>
          </a:p>
        </p:txBody>
      </p:sp>
      <p:sp>
        <p:nvSpPr>
          <p:cNvPr id="10" name="矩形 2"/>
          <p:cNvSpPr>
            <a:spLocks noChangeArrowheads="1"/>
          </p:cNvSpPr>
          <p:nvPr/>
        </p:nvSpPr>
        <p:spPr bwMode="auto">
          <a:xfrm>
            <a:off x="1571209" y="3787117"/>
            <a:ext cx="9372562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3600" dirty="0">
                <a:latin typeface="楷体" pitchFamily="49" charset="-122"/>
                <a:ea typeface="楷体" pitchFamily="49" charset="-122"/>
              </a:rPr>
              <a:t>一般</a:t>
            </a:r>
            <a:r>
              <a:rPr lang="zh-CN" altLang="zh-CN" sz="36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空值使用</a:t>
            </a:r>
            <a:r>
              <a:rPr lang="en-US" altLang="zh-CN" sz="36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None</a:t>
            </a:r>
            <a:r>
              <a:rPr lang="zh-CN" altLang="zh-CN" sz="3600" dirty="0">
                <a:latin typeface="楷体" pitchFamily="49" charset="-122"/>
                <a:ea typeface="楷体" pitchFamily="49" charset="-122"/>
              </a:rPr>
              <a:t>表示，</a:t>
            </a:r>
            <a:r>
              <a:rPr lang="zh-CN" altLang="zh-CN" sz="36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缺失值使用</a:t>
            </a:r>
            <a:r>
              <a:rPr lang="en-US" altLang="zh-CN" sz="36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NaN</a:t>
            </a:r>
            <a:r>
              <a:rPr lang="zh-CN" altLang="zh-CN" sz="3600" dirty="0">
                <a:latin typeface="楷体" pitchFamily="49" charset="-122"/>
                <a:ea typeface="楷体" pitchFamily="49" charset="-122"/>
              </a:rPr>
              <a:t>表示。</a:t>
            </a:r>
            <a:endParaRPr lang="zh-CN" altLang="en-US" sz="3600" dirty="0"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9248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914" y="262890"/>
            <a:ext cx="5920740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轴向旋转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7" name="矩形 2"/>
          <p:cNvSpPr>
            <a:spLocks noChangeArrowheads="1"/>
          </p:cNvSpPr>
          <p:nvPr/>
        </p:nvSpPr>
        <p:spPr bwMode="auto">
          <a:xfrm>
            <a:off x="577850" y="1123852"/>
            <a:ext cx="11295282" cy="223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在</a:t>
            </a: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Pandas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中</a:t>
            </a: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pivot()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方法提供了这样的功能，它会根据给定的</a:t>
            </a:r>
            <a:r>
              <a:rPr lang="zh-CN" altLang="zh-CN" sz="4000" dirty="0" smtClean="0">
                <a:latin typeface="微软雅黑" pitchFamily="34" charset="-122"/>
                <a:ea typeface="微软雅黑" pitchFamily="34" charset="-122"/>
              </a:rPr>
              <a:t>行或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列索引重新组织一个</a:t>
            </a: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DataFrame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对</a:t>
            </a:r>
            <a:r>
              <a:rPr lang="zh-CN" altLang="zh-CN" sz="4000" dirty="0" smtClean="0">
                <a:latin typeface="微软雅黑" pitchFamily="34" charset="-122"/>
                <a:ea typeface="微软雅黑" pitchFamily="34" charset="-122"/>
              </a:rPr>
              <a:t>象</a:t>
            </a:r>
            <a:r>
              <a:rPr lang="zh-CN" altLang="en-US" sz="4000" dirty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4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2"/>
          <p:cNvSpPr>
            <a:spLocks noChangeArrowheads="1"/>
          </p:cNvSpPr>
          <p:nvPr/>
        </p:nvSpPr>
        <p:spPr bwMode="auto">
          <a:xfrm>
            <a:off x="1955410" y="4841740"/>
            <a:ext cx="8243668" cy="1438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>
              <a:lnSpc>
                <a:spcPts val="3500"/>
              </a:lnSpc>
              <a:buFont typeface="Wingdings" pitchFamily="2" charset="2"/>
              <a:buChar char="Ø"/>
            </a:pP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index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：用于创建新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DataFrame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对象的行索引</a:t>
            </a:r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zh-CN" altLang="zh-CN" sz="2800" dirty="0">
              <a:latin typeface="楷体" pitchFamily="49" charset="-122"/>
              <a:ea typeface="楷体" pitchFamily="49" charset="-122"/>
            </a:endParaRPr>
          </a:p>
          <a:p>
            <a:pPr marL="457200" indent="-457200">
              <a:lnSpc>
                <a:spcPts val="3500"/>
              </a:lnSpc>
              <a:buFont typeface="Wingdings" pitchFamily="2" charset="2"/>
              <a:buChar char="Ø"/>
            </a:pP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columns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：用于创建新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DataFrame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对象的列索引</a:t>
            </a:r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。</a:t>
            </a:r>
          </a:p>
          <a:p>
            <a:pPr marL="457200" indent="-457200">
              <a:lnSpc>
                <a:spcPts val="3500"/>
              </a:lnSpc>
              <a:buFont typeface="Wingdings" pitchFamily="2" charset="2"/>
              <a:buChar char="Ø"/>
            </a:pP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values</a:t>
            </a:r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：用于填充新</a:t>
            </a: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DataFrame</a:t>
            </a:r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对象中的值。</a:t>
            </a:r>
            <a:endParaRPr lang="zh-CN" altLang="zh-CN" sz="28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2494914" y="3863901"/>
            <a:ext cx="75629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pivot(index=None</a:t>
            </a:r>
            <a:r>
              <a:rPr lang="en-US" altLang="zh-CN" sz="28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, columns=None, values=None)</a:t>
            </a:r>
            <a:endParaRPr lang="zh-CN" altLang="zh-CN" sz="2800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955410" y="3538346"/>
            <a:ext cx="8243668" cy="117433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3036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"/>
          <p:cNvSpPr txBox="1"/>
          <p:nvPr/>
        </p:nvSpPr>
        <p:spPr>
          <a:xfrm>
            <a:off x="2494666" y="325656"/>
            <a:ext cx="2983896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过渡页</a:t>
            </a:r>
          </a:p>
        </p:txBody>
      </p:sp>
      <p:pic>
        <p:nvPicPr>
          <p:cNvPr id="11266" name="图片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5" y="1658938"/>
            <a:ext cx="3157538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对角圆角矩形 7"/>
          <p:cNvSpPr/>
          <p:nvPr/>
        </p:nvSpPr>
        <p:spPr>
          <a:xfrm>
            <a:off x="4870450" y="3813969"/>
            <a:ext cx="4675188" cy="647700"/>
          </a:xfrm>
          <a:prstGeom prst="round2DiagRect">
            <a:avLst>
              <a:gd name="adj1" fmla="val 20943"/>
              <a:gd name="adj2" fmla="val 0"/>
            </a:avLst>
          </a:prstGeom>
          <a:solidFill>
            <a:srgbClr val="1353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80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181600" y="1658602"/>
            <a:ext cx="25121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 marL="0" lvl="1"/>
            <a:r>
              <a:rPr lang="en-US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01    </a:t>
            </a:r>
            <a:r>
              <a:rPr lang="zh-CN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数据清洗</a:t>
            </a:r>
            <a:endParaRPr lang="zh-CN" altLang="en-US" sz="2800" dirty="0">
              <a:solidFill>
                <a:srgbClr val="595959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5181600" y="2412664"/>
            <a:ext cx="25121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 marL="0" lvl="1"/>
            <a:r>
              <a:rPr lang="en-US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02    </a:t>
            </a:r>
            <a:r>
              <a:rPr lang="zh-CN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数据合并</a:t>
            </a:r>
          </a:p>
        </p:txBody>
      </p: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5181600" y="3167520"/>
            <a:ext cx="245824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r>
              <a:rPr lang="en-US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03    </a:t>
            </a:r>
            <a:r>
              <a:rPr lang="zh-CN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数据重塑</a:t>
            </a:r>
            <a:endParaRPr lang="zh-CN" altLang="en-US" sz="2800" dirty="0">
              <a:solidFill>
                <a:srgbClr val="595959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181600" y="3922713"/>
            <a:ext cx="2655094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r>
              <a:rPr lang="en-US" altLang="zh-CN" sz="2800" dirty="0" smtClean="0">
                <a:solidFill>
                  <a:schemeClr val="bg1"/>
                </a:solidFill>
                <a:latin typeface="Impact" pitchFamily="34" charset="0"/>
                <a:ea typeface="微软雅黑" pitchFamily="34" charset="-122"/>
              </a:rPr>
              <a:t>04    </a:t>
            </a:r>
            <a:r>
              <a:rPr lang="zh-CN" altLang="zh-CN" sz="2800" dirty="0" smtClean="0">
                <a:solidFill>
                  <a:schemeClr val="bg1"/>
                </a:solidFill>
                <a:latin typeface="Impact" pitchFamily="34" charset="0"/>
                <a:ea typeface="微软雅黑" pitchFamily="34" charset="-122"/>
              </a:rPr>
              <a:t>数据</a:t>
            </a:r>
            <a:r>
              <a:rPr lang="zh-CN" altLang="en-US" sz="2800" dirty="0" smtClean="0">
                <a:solidFill>
                  <a:schemeClr val="bg1"/>
                </a:solidFill>
                <a:latin typeface="Impact" pitchFamily="34" charset="0"/>
                <a:ea typeface="微软雅黑" pitchFamily="34" charset="-122"/>
              </a:rPr>
              <a:t>转换</a:t>
            </a:r>
            <a:endParaRPr lang="zh-CN" altLang="en-US" sz="2800" dirty="0">
              <a:solidFill>
                <a:schemeClr val="bg1"/>
              </a:solidFill>
              <a:latin typeface="Impact" pitchFamily="34" charset="0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261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914" y="262890"/>
            <a:ext cx="5920740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重命名轴索引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8434" name="矩形 2"/>
          <p:cNvSpPr>
            <a:spLocks noChangeArrowheads="1"/>
          </p:cNvSpPr>
          <p:nvPr/>
        </p:nvSpPr>
        <p:spPr bwMode="auto">
          <a:xfrm>
            <a:off x="577850" y="1320800"/>
            <a:ext cx="10991850" cy="164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Pandas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中提供了一个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rename()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方法来重命名个别列索引或行索引的标签或名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称</a:t>
            </a:r>
            <a:r>
              <a:rPr lang="zh-CN" altLang="en-US" sz="4400" dirty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4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435" name="矩形 2"/>
          <p:cNvSpPr>
            <a:spLocks noChangeArrowheads="1"/>
          </p:cNvSpPr>
          <p:nvPr/>
        </p:nvSpPr>
        <p:spPr bwMode="auto">
          <a:xfrm>
            <a:off x="1631852" y="5163429"/>
            <a:ext cx="9242474" cy="112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lvl="0" indent="-457200"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index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，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columns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：表示对行索引名或列索引名的转换。</a:t>
            </a:r>
            <a:endParaRPr lang="en-US" altLang="zh-CN" sz="2800" dirty="0">
              <a:latin typeface="楷体" pitchFamily="49" charset="-122"/>
              <a:ea typeface="楷体" pitchFamily="49" charset="-122"/>
            </a:endParaRPr>
          </a:p>
          <a:p>
            <a:pPr marL="457200" lvl="0" indent="-457200"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inplace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：默认为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False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，表示是否返回新的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Pandas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对象。</a:t>
            </a:r>
          </a:p>
        </p:txBody>
      </p:sp>
      <p:sp>
        <p:nvSpPr>
          <p:cNvPr id="18436" name="矩形 5"/>
          <p:cNvSpPr>
            <a:spLocks noChangeArrowheads="1"/>
          </p:cNvSpPr>
          <p:nvPr/>
        </p:nvSpPr>
        <p:spPr bwMode="auto">
          <a:xfrm>
            <a:off x="2258767" y="3398508"/>
            <a:ext cx="763001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itchFamily="18" charset="0"/>
                <a:ea typeface="楷体" pitchFamily="49" charset="-122"/>
              </a:rPr>
              <a:t>rename</a:t>
            </a:r>
            <a:r>
              <a:rPr lang="zh-CN" altLang="zh-CN" sz="2800" dirty="0">
                <a:latin typeface="Times New Roman" pitchFamily="18" charset="0"/>
                <a:ea typeface="楷体" pitchFamily="49" charset="-122"/>
              </a:rPr>
              <a:t>（</a:t>
            </a:r>
            <a:r>
              <a:rPr lang="en-US" altLang="zh-CN" sz="2800" dirty="0">
                <a:latin typeface="Times New Roman" pitchFamily="18" charset="0"/>
                <a:ea typeface="楷体" pitchFamily="49" charset="-122"/>
              </a:rPr>
              <a:t>mapper = None</a:t>
            </a:r>
            <a:r>
              <a:rPr lang="zh-CN" altLang="zh-CN" sz="2800" dirty="0">
                <a:latin typeface="Times New Roman" pitchFamily="18" charset="0"/>
                <a:ea typeface="楷体" pitchFamily="49" charset="-122"/>
              </a:rPr>
              <a:t>，</a:t>
            </a:r>
            <a:r>
              <a:rPr lang="en-US" altLang="zh-CN" sz="2800" dirty="0">
                <a:latin typeface="Times New Roman" pitchFamily="18" charset="0"/>
                <a:ea typeface="楷体" pitchFamily="49" charset="-122"/>
              </a:rPr>
              <a:t>index = </a:t>
            </a:r>
            <a:r>
              <a:rPr lang="en-US" altLang="zh-CN" sz="2800" dirty="0" smtClean="0">
                <a:latin typeface="Times New Roman" pitchFamily="18" charset="0"/>
                <a:ea typeface="楷体" pitchFamily="49" charset="-122"/>
              </a:rPr>
              <a:t>Nonecolumns </a:t>
            </a:r>
            <a:r>
              <a:rPr lang="en-US" altLang="zh-CN" sz="2800" dirty="0">
                <a:latin typeface="Times New Roman" pitchFamily="18" charset="0"/>
                <a:ea typeface="楷体" pitchFamily="49" charset="-122"/>
              </a:rPr>
              <a:t>= None</a:t>
            </a:r>
            <a:r>
              <a:rPr lang="zh-CN" altLang="zh-CN" sz="2800" dirty="0">
                <a:latin typeface="Times New Roman" pitchFamily="18" charset="0"/>
                <a:ea typeface="楷体" pitchFamily="49" charset="-122"/>
              </a:rPr>
              <a:t>，</a:t>
            </a:r>
            <a:r>
              <a:rPr lang="en-US" altLang="zh-CN" sz="2800" dirty="0">
                <a:latin typeface="Times New Roman" pitchFamily="18" charset="0"/>
                <a:ea typeface="楷体" pitchFamily="49" charset="-122"/>
              </a:rPr>
              <a:t>axis = None</a:t>
            </a:r>
            <a:r>
              <a:rPr lang="zh-CN" altLang="zh-CN" sz="2800" dirty="0" smtClean="0">
                <a:latin typeface="Times New Roman" pitchFamily="18" charset="0"/>
                <a:ea typeface="楷体" pitchFamily="49" charset="-122"/>
              </a:rPr>
              <a:t>，</a:t>
            </a:r>
            <a:r>
              <a:rPr lang="en-US" altLang="zh-CN" sz="2800" dirty="0" smtClean="0">
                <a:latin typeface="Times New Roman" pitchFamily="18" charset="0"/>
                <a:ea typeface="楷体" pitchFamily="49" charset="-122"/>
              </a:rPr>
              <a:t>copy </a:t>
            </a:r>
            <a:r>
              <a:rPr lang="en-US" altLang="zh-CN" sz="2800" dirty="0">
                <a:latin typeface="Times New Roman" pitchFamily="18" charset="0"/>
                <a:ea typeface="楷体" pitchFamily="49" charset="-122"/>
              </a:rPr>
              <a:t>= True</a:t>
            </a:r>
            <a:r>
              <a:rPr lang="zh-CN" altLang="zh-CN" sz="2800" dirty="0">
                <a:latin typeface="Times New Roman" pitchFamily="18" charset="0"/>
                <a:ea typeface="楷体" pitchFamily="49" charset="-122"/>
              </a:rPr>
              <a:t>，</a:t>
            </a:r>
            <a:r>
              <a:rPr lang="en-US" altLang="zh-CN" sz="2800" dirty="0">
                <a:latin typeface="Times New Roman" pitchFamily="18" charset="0"/>
                <a:ea typeface="楷体" pitchFamily="49" charset="-122"/>
              </a:rPr>
              <a:t>inplace = False</a:t>
            </a:r>
            <a:r>
              <a:rPr lang="zh-CN" altLang="zh-CN" sz="2800" dirty="0">
                <a:latin typeface="Times New Roman" pitchFamily="18" charset="0"/>
                <a:ea typeface="楷体" pitchFamily="49" charset="-122"/>
              </a:rPr>
              <a:t>，</a:t>
            </a:r>
            <a:r>
              <a:rPr lang="en-US" altLang="zh-CN" sz="2800" dirty="0">
                <a:latin typeface="Times New Roman" pitchFamily="18" charset="0"/>
                <a:ea typeface="楷体" pitchFamily="49" charset="-122"/>
              </a:rPr>
              <a:t>level = None</a:t>
            </a:r>
            <a:r>
              <a:rPr lang="zh-CN" altLang="zh-CN" sz="2800" dirty="0">
                <a:latin typeface="Times New Roman" pitchFamily="18" charset="0"/>
                <a:ea typeface="楷体" pitchFamily="49" charset="-122"/>
              </a:rPr>
              <a:t>）</a:t>
            </a:r>
          </a:p>
        </p:txBody>
      </p:sp>
      <p:sp>
        <p:nvSpPr>
          <p:cNvPr id="5" name="矩形 4"/>
          <p:cNvSpPr/>
          <p:nvPr/>
        </p:nvSpPr>
        <p:spPr>
          <a:xfrm>
            <a:off x="1631852" y="3158440"/>
            <a:ext cx="8904849" cy="1863725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914" y="262890"/>
            <a:ext cx="5920740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重命名轴索引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8434" name="矩形 2"/>
          <p:cNvSpPr>
            <a:spLocks noChangeArrowheads="1"/>
          </p:cNvSpPr>
          <p:nvPr/>
        </p:nvSpPr>
        <p:spPr bwMode="auto">
          <a:xfrm>
            <a:off x="577850" y="1320800"/>
            <a:ext cx="10991850" cy="171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  <a:t>例如，将</a:t>
            </a:r>
            <a:r>
              <a:rPr lang="en-US" altLang="zh-CN" sz="4400" dirty="0" smtClean="0">
                <a:latin typeface="微软雅黑" pitchFamily="34" charset="-122"/>
                <a:ea typeface="微软雅黑" pitchFamily="34" charset="-122"/>
              </a:rPr>
              <a:t>df</a:t>
            </a:r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  <a:t>对象的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每个列索引名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称重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命名为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a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b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c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44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" name="图片 6"/>
          <p:cNvPicPr/>
          <p:nvPr/>
        </p:nvPicPr>
        <p:blipFill>
          <a:blip r:embed="rId2"/>
          <a:stretch>
            <a:fillRect/>
          </a:stretch>
        </p:blipFill>
        <p:spPr>
          <a:xfrm>
            <a:off x="1537374" y="3274255"/>
            <a:ext cx="9072802" cy="2465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24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914" y="262890"/>
            <a:ext cx="5920740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离散化连续数据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8434" name="矩形 2"/>
          <p:cNvSpPr>
            <a:spLocks noChangeArrowheads="1"/>
          </p:cNvSpPr>
          <p:nvPr/>
        </p:nvSpPr>
        <p:spPr bwMode="auto">
          <a:xfrm>
            <a:off x="577850" y="1320800"/>
            <a:ext cx="5921424" cy="4967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有时候我们会碰到这样的需求，例如，将有关年龄的数据进行离散化（分桶）或拆分为“面元”，直白来说，就是将年龄分成几个区间。</a:t>
            </a:r>
            <a:endParaRPr lang="en-US" altLang="zh-CN" sz="44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" name="图片 4" descr="C:\Users\admin\Documents\Tencent Files\247993199\Image\C2C\6~UF)TDN9`[T%_SH6TA4JHI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498" y="1709166"/>
            <a:ext cx="4505504" cy="41907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051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914" y="262890"/>
            <a:ext cx="5920740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离散化连续数据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矩形 2"/>
          <p:cNvSpPr>
            <a:spLocks noChangeArrowheads="1"/>
          </p:cNvSpPr>
          <p:nvPr/>
        </p:nvSpPr>
        <p:spPr bwMode="auto">
          <a:xfrm>
            <a:off x="577850" y="1320800"/>
            <a:ext cx="10991850" cy="8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Pandas 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的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 cut ()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函数能够实现离散化操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作</a:t>
            </a:r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4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2"/>
          <p:cNvSpPr>
            <a:spLocks noChangeArrowheads="1"/>
          </p:cNvSpPr>
          <p:nvPr/>
        </p:nvSpPr>
        <p:spPr bwMode="auto">
          <a:xfrm>
            <a:off x="1631852" y="4471634"/>
            <a:ext cx="9523828" cy="164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x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：表示要分箱的数组，必须是一维的。</a:t>
            </a:r>
          </a:p>
          <a:p>
            <a:pPr marL="457200" indent="-457200"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bins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：接收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int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和序列类型的数据</a:t>
            </a:r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en-US" altLang="zh-CN" sz="2800" dirty="0" smtClean="0">
              <a:latin typeface="楷体" pitchFamily="49" charset="-122"/>
              <a:ea typeface="楷体" pitchFamily="49" charset="-122"/>
            </a:endParaRPr>
          </a:p>
          <a:p>
            <a:pPr marL="457200" indent="-457200"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right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：是否包含右端点，决定区间的开闭，默认为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True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。</a:t>
            </a:r>
          </a:p>
        </p:txBody>
      </p:sp>
      <p:sp>
        <p:nvSpPr>
          <p:cNvPr id="8" name="矩形 5"/>
          <p:cNvSpPr>
            <a:spLocks noChangeArrowheads="1"/>
          </p:cNvSpPr>
          <p:nvPr/>
        </p:nvSpPr>
        <p:spPr bwMode="auto">
          <a:xfrm>
            <a:off x="2258767" y="2706713"/>
            <a:ext cx="763001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itchFamily="18" charset="0"/>
                <a:ea typeface="楷体" pitchFamily="49" charset="-122"/>
              </a:rPr>
              <a:t>pandas.cut</a:t>
            </a:r>
            <a:r>
              <a:rPr lang="zh-CN" altLang="zh-CN" sz="2800" dirty="0">
                <a:latin typeface="Times New Roman" pitchFamily="18" charset="0"/>
                <a:ea typeface="楷体" pitchFamily="49" charset="-122"/>
              </a:rPr>
              <a:t>（</a:t>
            </a:r>
            <a:r>
              <a:rPr lang="en-US" altLang="zh-CN" sz="2800" dirty="0">
                <a:latin typeface="Times New Roman" pitchFamily="18" charset="0"/>
                <a:ea typeface="楷体" pitchFamily="49" charset="-122"/>
              </a:rPr>
              <a:t>x</a:t>
            </a:r>
            <a:r>
              <a:rPr lang="zh-CN" altLang="zh-CN" sz="2800" dirty="0">
                <a:latin typeface="Times New Roman" pitchFamily="18" charset="0"/>
                <a:ea typeface="楷体" pitchFamily="49" charset="-122"/>
              </a:rPr>
              <a:t>，</a:t>
            </a:r>
            <a:r>
              <a:rPr lang="en-US" altLang="zh-CN" sz="2800" dirty="0">
                <a:latin typeface="Times New Roman" pitchFamily="18" charset="0"/>
                <a:ea typeface="楷体" pitchFamily="49" charset="-122"/>
              </a:rPr>
              <a:t>bins</a:t>
            </a:r>
            <a:r>
              <a:rPr lang="zh-CN" altLang="zh-CN" sz="2800" dirty="0">
                <a:latin typeface="Times New Roman" pitchFamily="18" charset="0"/>
                <a:ea typeface="楷体" pitchFamily="49" charset="-122"/>
              </a:rPr>
              <a:t>，</a:t>
            </a:r>
            <a:r>
              <a:rPr lang="en-US" altLang="zh-CN" sz="2800" dirty="0">
                <a:latin typeface="Times New Roman" pitchFamily="18" charset="0"/>
                <a:ea typeface="楷体" pitchFamily="49" charset="-122"/>
              </a:rPr>
              <a:t>right = True</a:t>
            </a:r>
            <a:r>
              <a:rPr lang="zh-CN" altLang="zh-CN" sz="2800" dirty="0">
                <a:latin typeface="Times New Roman" pitchFamily="18" charset="0"/>
                <a:ea typeface="楷体" pitchFamily="49" charset="-122"/>
              </a:rPr>
              <a:t>，</a:t>
            </a:r>
            <a:r>
              <a:rPr lang="en-US" altLang="zh-CN" sz="2800" dirty="0">
                <a:latin typeface="Times New Roman" pitchFamily="18" charset="0"/>
                <a:ea typeface="楷体" pitchFamily="49" charset="-122"/>
              </a:rPr>
              <a:t>labels = None</a:t>
            </a:r>
            <a:r>
              <a:rPr lang="zh-CN" altLang="zh-CN" sz="2800" dirty="0">
                <a:latin typeface="Times New Roman" pitchFamily="18" charset="0"/>
                <a:ea typeface="楷体" pitchFamily="49" charset="-122"/>
              </a:rPr>
              <a:t>，</a:t>
            </a:r>
            <a:r>
              <a:rPr lang="en-US" altLang="zh-CN" sz="2800" dirty="0">
                <a:latin typeface="Times New Roman" pitchFamily="18" charset="0"/>
                <a:ea typeface="楷体" pitchFamily="49" charset="-122"/>
              </a:rPr>
              <a:t>retbins = False</a:t>
            </a:r>
            <a:r>
              <a:rPr lang="zh-CN" altLang="zh-CN" sz="2800" dirty="0" smtClean="0">
                <a:latin typeface="Times New Roman" pitchFamily="18" charset="0"/>
                <a:ea typeface="楷体" pitchFamily="49" charset="-122"/>
              </a:rPr>
              <a:t>，</a:t>
            </a:r>
            <a:r>
              <a:rPr lang="en-US" altLang="zh-CN" sz="2800" dirty="0" smtClean="0">
                <a:latin typeface="Times New Roman" pitchFamily="18" charset="0"/>
                <a:ea typeface="楷体" pitchFamily="49" charset="-122"/>
              </a:rPr>
              <a:t>precision </a:t>
            </a:r>
            <a:r>
              <a:rPr lang="en-US" altLang="zh-CN" sz="2800" dirty="0">
                <a:latin typeface="Times New Roman" pitchFamily="18" charset="0"/>
                <a:ea typeface="楷体" pitchFamily="49" charset="-122"/>
              </a:rPr>
              <a:t>= 3</a:t>
            </a:r>
            <a:r>
              <a:rPr lang="zh-CN" altLang="zh-CN" sz="2800" dirty="0">
                <a:latin typeface="Times New Roman" pitchFamily="18" charset="0"/>
                <a:ea typeface="楷体" pitchFamily="49" charset="-122"/>
              </a:rPr>
              <a:t>，</a:t>
            </a:r>
            <a:r>
              <a:rPr lang="en-US" altLang="zh-CN" sz="2800" dirty="0">
                <a:latin typeface="Times New Roman" pitchFamily="18" charset="0"/>
                <a:ea typeface="楷体" pitchFamily="49" charset="-122"/>
              </a:rPr>
              <a:t>include_lowest = False</a:t>
            </a:r>
            <a:r>
              <a:rPr lang="zh-CN" altLang="zh-CN" sz="2800" dirty="0">
                <a:latin typeface="Times New Roman" pitchFamily="18" charset="0"/>
                <a:ea typeface="楷体" pitchFamily="49" charset="-122"/>
              </a:rPr>
              <a:t>，</a:t>
            </a:r>
            <a:r>
              <a:rPr lang="en-US" altLang="zh-CN" sz="2800" dirty="0">
                <a:latin typeface="Times New Roman" pitchFamily="18" charset="0"/>
                <a:ea typeface="楷体" pitchFamily="49" charset="-122"/>
              </a:rPr>
              <a:t>duplicates ='raise' </a:t>
            </a:r>
            <a:r>
              <a:rPr lang="zh-CN" altLang="zh-CN" sz="2800" dirty="0">
                <a:latin typeface="Times New Roman" pitchFamily="18" charset="0"/>
                <a:ea typeface="楷体" pitchFamily="49" charset="-122"/>
              </a:rPr>
              <a:t>）</a:t>
            </a:r>
          </a:p>
        </p:txBody>
      </p:sp>
      <p:sp>
        <p:nvSpPr>
          <p:cNvPr id="9" name="矩形 8"/>
          <p:cNvSpPr/>
          <p:nvPr/>
        </p:nvSpPr>
        <p:spPr>
          <a:xfrm>
            <a:off x="1631852" y="2466645"/>
            <a:ext cx="8904849" cy="1863725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4921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914" y="262890"/>
            <a:ext cx="5920740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离散化连续数据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782888" y="2321112"/>
            <a:ext cx="8466137" cy="3162215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</a:endParaRPr>
          </a:p>
        </p:txBody>
      </p:sp>
      <p:pic>
        <p:nvPicPr>
          <p:cNvPr id="11" name="Picture 6" descr="https://timgsa.baidu.com/timg?image&amp;quality=80&amp;size=b9999_10000&amp;sec=1542365502710&amp;di=119f677a7f6f16dd89ce5795828e0048&amp;imgtype=0&amp;src=http%3A%2F%2Fwww.creative-lighting.com.cn%2Flocalimg%2F687474703a2f2f6777312e616c6963646e2e636f6d2f62616f2f75706c6f616465642f69362f543163474b4458774a6658585858585858585f2121302d6974656d5f7069632e6a706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17"/>
          <a:stretch/>
        </p:blipFill>
        <p:spPr bwMode="auto">
          <a:xfrm flipH="1">
            <a:off x="351692" y="2816802"/>
            <a:ext cx="3701608" cy="354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文本框 99"/>
          <p:cNvSpPr txBox="1">
            <a:spLocks noChangeArrowheads="1"/>
          </p:cNvSpPr>
          <p:nvPr/>
        </p:nvSpPr>
        <p:spPr bwMode="auto">
          <a:xfrm>
            <a:off x="3295650" y="3114791"/>
            <a:ext cx="7813675" cy="1574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800" dirty="0">
                <a:solidFill>
                  <a:srgbClr val="1353A2"/>
                </a:solidFill>
                <a:latin typeface="黑体" pitchFamily="49" charset="-122"/>
                <a:ea typeface="黑体" pitchFamily="49" charset="-122"/>
              </a:rPr>
              <a:t>cut()</a:t>
            </a:r>
            <a:r>
              <a:rPr lang="zh-CN" altLang="zh-CN" sz="2800" dirty="0">
                <a:solidFill>
                  <a:srgbClr val="1353A2"/>
                </a:solidFill>
                <a:latin typeface="黑体" pitchFamily="49" charset="-122"/>
                <a:ea typeface="黑体" pitchFamily="49" charset="-122"/>
              </a:rPr>
              <a:t>函数会返回一个</a:t>
            </a:r>
            <a:r>
              <a:rPr lang="en-US" altLang="zh-CN" sz="2800" dirty="0">
                <a:solidFill>
                  <a:srgbClr val="1353A2"/>
                </a:solidFill>
                <a:latin typeface="黑体" pitchFamily="49" charset="-122"/>
                <a:ea typeface="黑体" pitchFamily="49" charset="-122"/>
              </a:rPr>
              <a:t>Categorical</a:t>
            </a:r>
            <a:r>
              <a:rPr lang="zh-CN" altLang="zh-CN" sz="2800" dirty="0">
                <a:solidFill>
                  <a:srgbClr val="1353A2"/>
                </a:solidFill>
                <a:latin typeface="黑体" pitchFamily="49" charset="-122"/>
                <a:ea typeface="黑体" pitchFamily="49" charset="-122"/>
              </a:rPr>
              <a:t>对象，我们可以将其看作一组表示面元名称的字符串，它包含了分组的数量以及不同分类的名称。</a:t>
            </a:r>
          </a:p>
        </p:txBody>
      </p:sp>
    </p:spTree>
    <p:extLst>
      <p:ext uri="{BB962C8B-B14F-4D97-AF65-F5344CB8AC3E}">
        <p14:creationId xmlns:p14="http://schemas.microsoft.com/office/powerpoint/2010/main" val="362033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914" y="262890"/>
            <a:ext cx="5920740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离散化连续数据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333" y="2649754"/>
            <a:ext cx="37338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2"/>
          <p:cNvSpPr>
            <a:spLocks noChangeArrowheads="1"/>
          </p:cNvSpPr>
          <p:nvPr/>
        </p:nvSpPr>
        <p:spPr bwMode="auto">
          <a:xfrm>
            <a:off x="561975" y="1419225"/>
            <a:ext cx="11047413" cy="2461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Categories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对象中的区间范围跟数学符号中的“区间”一样，都是用圆括号表示开区间，用方括号则表示闭区间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44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2365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914" y="262890"/>
            <a:ext cx="5920740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离散化连续数据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7" name="矩形 2"/>
          <p:cNvSpPr>
            <a:spLocks noChangeArrowheads="1"/>
          </p:cNvSpPr>
          <p:nvPr/>
        </p:nvSpPr>
        <p:spPr bwMode="auto">
          <a:xfrm>
            <a:off x="561975" y="1419225"/>
            <a:ext cx="11047413" cy="164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如果希望设置左闭右开区间，则可以在调用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cut()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函数时传入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right=False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进行修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改</a:t>
            </a:r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4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5"/>
          <p:cNvSpPr>
            <a:spLocks noChangeArrowheads="1"/>
          </p:cNvSpPr>
          <p:nvPr/>
        </p:nvSpPr>
        <p:spPr bwMode="auto">
          <a:xfrm>
            <a:off x="3021304" y="3716904"/>
            <a:ext cx="61568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3200" dirty="0">
                <a:latin typeface="Times New Roman" pitchFamily="18" charset="0"/>
                <a:ea typeface="楷体" pitchFamily="49" charset="-122"/>
              </a:rPr>
              <a:t>pd.cut(ages, bins=bins, right=False)</a:t>
            </a:r>
            <a:endParaRPr lang="zh-CN" altLang="zh-CN" sz="3200" dirty="0">
              <a:latin typeface="Times New Roman" pitchFamily="18" charset="0"/>
              <a:ea typeface="楷体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645919" y="3418449"/>
            <a:ext cx="8904849" cy="1181686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2647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914" y="262890"/>
            <a:ext cx="5920740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哑变量处理类别型数据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9459" name="矩形 2"/>
          <p:cNvSpPr>
            <a:spLocks noChangeArrowheads="1"/>
          </p:cNvSpPr>
          <p:nvPr/>
        </p:nvSpPr>
        <p:spPr bwMode="auto">
          <a:xfrm>
            <a:off x="2494914" y="1419225"/>
            <a:ext cx="9298939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哑变量又称虚拟变量、名义变量，从名称上看就知道，它是人为虚设的变量，用来反映某个变量的不同类别。使用哑变量处理类别转换，事实上就是将分类变量转换为哑变量矩阵或指标矩阵，矩阵的值通常用“</a:t>
            </a: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0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”或“</a:t>
            </a: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”表示。</a:t>
            </a:r>
            <a:endParaRPr lang="zh-CN" altLang="en-US" sz="40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" name="图片 1" descr="画重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56" y="3997325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53793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空值和缺失值的处理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矩形 2"/>
          <p:cNvSpPr>
            <a:spLocks noChangeArrowheads="1"/>
          </p:cNvSpPr>
          <p:nvPr/>
        </p:nvSpPr>
        <p:spPr bwMode="auto">
          <a:xfrm>
            <a:off x="577850" y="1320800"/>
            <a:ext cx="10991850" cy="171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Pandas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中提供了一些用于检查或处理空值和缺失值的函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数</a:t>
            </a:r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  <a:t>或方法。</a:t>
            </a:r>
            <a:endParaRPr lang="en-US" altLang="zh-CN" sz="4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2"/>
          <p:cNvSpPr>
            <a:spLocks noChangeArrowheads="1"/>
          </p:cNvSpPr>
          <p:nvPr/>
        </p:nvSpPr>
        <p:spPr bwMode="auto">
          <a:xfrm>
            <a:off x="1814731" y="3163032"/>
            <a:ext cx="8820443" cy="2751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>
              <a:lnSpc>
                <a:spcPct val="120000"/>
              </a:lnSpc>
              <a:buFont typeface="Arial" pitchFamily="34" charset="0"/>
              <a:buChar char="•"/>
            </a:pPr>
            <a:r>
              <a:rPr lang="zh-CN" altLang="zh-CN" sz="3600" dirty="0" smtClean="0">
                <a:latin typeface="楷体" pitchFamily="49" charset="-122"/>
                <a:ea typeface="楷体" pitchFamily="49" charset="-122"/>
              </a:rPr>
              <a:t>使用</a:t>
            </a:r>
            <a:r>
              <a:rPr lang="en-US" altLang="zh-CN" sz="3600" dirty="0" smtClean="0">
                <a:latin typeface="楷体" pitchFamily="49" charset="-122"/>
                <a:ea typeface="楷体" pitchFamily="49" charset="-122"/>
              </a:rPr>
              <a:t>isnull</a:t>
            </a:r>
            <a:r>
              <a:rPr lang="en-US" altLang="zh-CN" sz="3600" dirty="0">
                <a:latin typeface="楷体" pitchFamily="49" charset="-122"/>
                <a:ea typeface="楷体" pitchFamily="49" charset="-122"/>
              </a:rPr>
              <a:t>()</a:t>
            </a:r>
            <a:r>
              <a:rPr lang="zh-CN" altLang="zh-CN" sz="3600" dirty="0">
                <a:latin typeface="楷体" pitchFamily="49" charset="-122"/>
                <a:ea typeface="楷体" pitchFamily="49" charset="-122"/>
              </a:rPr>
              <a:t>和</a:t>
            </a:r>
            <a:r>
              <a:rPr lang="en-US" altLang="zh-CN" sz="3600" dirty="0">
                <a:latin typeface="楷体" pitchFamily="49" charset="-122"/>
                <a:ea typeface="楷体" pitchFamily="49" charset="-122"/>
              </a:rPr>
              <a:t>notnull()</a:t>
            </a:r>
            <a:r>
              <a:rPr lang="zh-CN" altLang="zh-CN" sz="3600" dirty="0">
                <a:latin typeface="楷体" pitchFamily="49" charset="-122"/>
                <a:ea typeface="楷体" pitchFamily="49" charset="-122"/>
              </a:rPr>
              <a:t>函</a:t>
            </a:r>
            <a:r>
              <a:rPr lang="zh-CN" altLang="zh-CN" sz="3600" dirty="0" smtClean="0">
                <a:latin typeface="楷体" pitchFamily="49" charset="-122"/>
                <a:ea typeface="楷体" pitchFamily="49" charset="-122"/>
              </a:rPr>
              <a:t>数可</a:t>
            </a:r>
            <a:r>
              <a:rPr lang="zh-CN" altLang="zh-CN" sz="3600" dirty="0">
                <a:latin typeface="楷体" pitchFamily="49" charset="-122"/>
                <a:ea typeface="楷体" pitchFamily="49" charset="-122"/>
              </a:rPr>
              <a:t>以判断数据集中是否存在空值和缺失</a:t>
            </a:r>
            <a:r>
              <a:rPr lang="zh-CN" altLang="zh-CN" sz="3600" dirty="0" smtClean="0">
                <a:latin typeface="楷体" pitchFamily="49" charset="-122"/>
                <a:ea typeface="楷体" pitchFamily="49" charset="-122"/>
              </a:rPr>
              <a:t>值</a:t>
            </a:r>
            <a:r>
              <a:rPr lang="zh-CN" altLang="en-US" sz="3600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en-US" altLang="zh-CN" sz="3600" dirty="0" smtClean="0">
              <a:latin typeface="楷体" pitchFamily="49" charset="-122"/>
              <a:ea typeface="楷体" pitchFamily="49" charset="-122"/>
            </a:endParaRPr>
          </a:p>
          <a:p>
            <a:pPr marL="457200" indent="-457200">
              <a:lnSpc>
                <a:spcPct val="120000"/>
              </a:lnSpc>
              <a:buFont typeface="Arial" pitchFamily="34" charset="0"/>
              <a:buChar char="•"/>
            </a:pPr>
            <a:r>
              <a:rPr lang="zh-CN" altLang="zh-CN" sz="3600" dirty="0" smtClean="0">
                <a:latin typeface="楷体" pitchFamily="49" charset="-122"/>
                <a:ea typeface="楷体" pitchFamily="49" charset="-122"/>
              </a:rPr>
              <a:t>对</a:t>
            </a:r>
            <a:r>
              <a:rPr lang="zh-CN" altLang="zh-CN" sz="3600" dirty="0">
                <a:latin typeface="楷体" pitchFamily="49" charset="-122"/>
                <a:ea typeface="楷体" pitchFamily="49" charset="-122"/>
              </a:rPr>
              <a:t>于缺失数据可以使用</a:t>
            </a:r>
            <a:r>
              <a:rPr lang="en-US" altLang="zh-CN" sz="3600" dirty="0">
                <a:latin typeface="楷体" pitchFamily="49" charset="-122"/>
                <a:ea typeface="楷体" pitchFamily="49" charset="-122"/>
              </a:rPr>
              <a:t>dropna()</a:t>
            </a:r>
            <a:r>
              <a:rPr lang="zh-CN" altLang="zh-CN" sz="3600" dirty="0">
                <a:latin typeface="楷体" pitchFamily="49" charset="-122"/>
                <a:ea typeface="楷体" pitchFamily="49" charset="-122"/>
              </a:rPr>
              <a:t>和</a:t>
            </a:r>
            <a:r>
              <a:rPr lang="en-US" altLang="zh-CN" sz="3600" dirty="0">
                <a:latin typeface="楷体" pitchFamily="49" charset="-122"/>
                <a:ea typeface="楷体" pitchFamily="49" charset="-122"/>
              </a:rPr>
              <a:t>fillna()</a:t>
            </a:r>
            <a:r>
              <a:rPr lang="zh-CN" altLang="zh-CN" sz="3600" dirty="0">
                <a:latin typeface="楷体" pitchFamily="49" charset="-122"/>
                <a:ea typeface="楷体" pitchFamily="49" charset="-122"/>
              </a:rPr>
              <a:t>方法对缺失值进行删除和填</a:t>
            </a:r>
            <a:r>
              <a:rPr lang="zh-CN" altLang="zh-CN" sz="3600" dirty="0" smtClean="0">
                <a:latin typeface="楷体" pitchFamily="49" charset="-122"/>
                <a:ea typeface="楷体" pitchFamily="49" charset="-122"/>
              </a:rPr>
              <a:t>充</a:t>
            </a:r>
            <a:r>
              <a:rPr lang="zh-CN" altLang="en-US" sz="3600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zh-CN" altLang="en-US" sz="3600" dirty="0"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3871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914" y="262890"/>
            <a:ext cx="5920740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哑变量处理类别型数据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9459" name="矩形 2"/>
          <p:cNvSpPr>
            <a:spLocks noChangeArrowheads="1"/>
          </p:cNvSpPr>
          <p:nvPr/>
        </p:nvSpPr>
        <p:spPr bwMode="auto">
          <a:xfrm>
            <a:off x="561975" y="1419225"/>
            <a:ext cx="1104741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假设变量“职业”的取值分别为司机、学生、导游、工人、教师共</a:t>
            </a: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种选项，如果使用哑变量表示，则可</a:t>
            </a:r>
            <a:r>
              <a:rPr lang="zh-CN" altLang="zh-CN" sz="4000" dirty="0" smtClean="0">
                <a:latin typeface="微软雅黑" pitchFamily="34" charset="-122"/>
                <a:ea typeface="微软雅黑" pitchFamily="34" charset="-122"/>
              </a:rPr>
              <a:t>以</a:t>
            </a:r>
            <a:r>
              <a:rPr lang="zh-CN" altLang="en-US" sz="4000" dirty="0" smtClean="0">
                <a:latin typeface="微软雅黑" pitchFamily="34" charset="-122"/>
                <a:ea typeface="微软雅黑" pitchFamily="34" charset="-122"/>
              </a:rPr>
              <a:t>用下图表示。</a:t>
            </a:r>
            <a:endParaRPr lang="zh-CN" altLang="en-US" sz="40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2454407" y="3727549"/>
            <a:ext cx="7262547" cy="246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77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914" y="262890"/>
            <a:ext cx="5920740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哑变量处理类别型数据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9459" name="矩形 2"/>
          <p:cNvSpPr>
            <a:spLocks noChangeArrowheads="1"/>
          </p:cNvSpPr>
          <p:nvPr/>
        </p:nvSpPr>
        <p:spPr bwMode="auto">
          <a:xfrm>
            <a:off x="561975" y="1180563"/>
            <a:ext cx="11047413" cy="164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在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Pandas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中，可以使用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get_dummies()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函数对类别特征进行哑变量处理，</a:t>
            </a:r>
            <a:endParaRPr lang="zh-CN" altLang="en-US" sz="4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2"/>
          <p:cNvSpPr>
            <a:spLocks noChangeArrowheads="1"/>
          </p:cNvSpPr>
          <p:nvPr/>
        </p:nvSpPr>
        <p:spPr bwMode="auto">
          <a:xfrm>
            <a:off x="1631852" y="4884795"/>
            <a:ext cx="9977536" cy="164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lvl="0" indent="-457200"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data</a:t>
            </a:r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：表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示哑变量处理的数据。</a:t>
            </a:r>
          </a:p>
          <a:p>
            <a:pPr marL="457200" lvl="0" indent="-457200"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prefix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：表示列名的前缀，默认为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None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。</a:t>
            </a:r>
          </a:p>
          <a:p>
            <a:pPr marL="457200" lvl="0" indent="-457200"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prefix_sep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：用于附加前缀作为分隔符使用，默认为“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_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”。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2258767" y="3216361"/>
            <a:ext cx="763001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itchFamily="18" charset="0"/>
                <a:ea typeface="楷体" pitchFamily="49" charset="-122"/>
              </a:rPr>
              <a:t>pandas.get_dummies(data, prefix=None, prefix_sep='_', </a:t>
            </a:r>
            <a:r>
              <a:rPr lang="en-US" altLang="zh-CN" sz="2800" dirty="0" smtClean="0">
                <a:latin typeface="Times New Roman" pitchFamily="18" charset="0"/>
                <a:ea typeface="楷体" pitchFamily="49" charset="-122"/>
              </a:rPr>
              <a:t>dummy_na=False,columns=None</a:t>
            </a:r>
            <a:r>
              <a:rPr lang="en-US" altLang="zh-CN" sz="2800" dirty="0">
                <a:latin typeface="Times New Roman" pitchFamily="18" charset="0"/>
                <a:ea typeface="楷体" pitchFamily="49" charset="-122"/>
              </a:rPr>
              <a:t>, sparse=False, drop_first=False, dtype=None)</a:t>
            </a:r>
            <a:endParaRPr lang="zh-CN" altLang="zh-CN" sz="2800" dirty="0">
              <a:latin typeface="Times New Roman" pitchFamily="18" charset="0"/>
              <a:ea typeface="楷体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631852" y="2976293"/>
            <a:ext cx="8904849" cy="1863725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5533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矩形 2"/>
          <p:cNvSpPr>
            <a:spLocks noChangeArrowheads="1"/>
          </p:cNvSpPr>
          <p:nvPr/>
        </p:nvSpPr>
        <p:spPr bwMode="auto">
          <a:xfrm>
            <a:off x="590550" y="1455057"/>
            <a:ext cx="11010900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2800" dirty="0" smtClean="0">
                <a:solidFill>
                  <a:srgbClr val="1353A2"/>
                </a:solidFill>
                <a:latin typeface="微软雅黑" pitchFamily="34" charset="-122"/>
                <a:ea typeface="微软雅黑" pitchFamily="34" charset="-122"/>
              </a:rPr>
              <a:t>本章</a:t>
            </a:r>
            <a:r>
              <a:rPr lang="zh-CN" altLang="zh-CN" sz="2800" dirty="0" smtClean="0">
                <a:solidFill>
                  <a:srgbClr val="1353A2"/>
                </a:solidFill>
                <a:latin typeface="微软雅黑" pitchFamily="34" charset="-122"/>
                <a:ea typeface="微软雅黑" pitchFamily="34" charset="-122"/>
              </a:rPr>
              <a:t>进</a:t>
            </a:r>
            <a:r>
              <a:rPr lang="zh-CN" altLang="zh-CN" sz="2800" dirty="0">
                <a:solidFill>
                  <a:srgbClr val="1353A2"/>
                </a:solidFill>
                <a:latin typeface="微软雅黑" pitchFamily="34" charset="-122"/>
                <a:ea typeface="微软雅黑" pitchFamily="34" charset="-122"/>
              </a:rPr>
              <a:t>一步介绍了</a:t>
            </a:r>
            <a:r>
              <a:rPr lang="en-US" altLang="zh-CN" sz="2800" dirty="0">
                <a:solidFill>
                  <a:srgbClr val="1353A2"/>
                </a:solidFill>
                <a:latin typeface="微软雅黑" pitchFamily="34" charset="-122"/>
                <a:ea typeface="微软雅黑" pitchFamily="34" charset="-122"/>
              </a:rPr>
              <a:t>Pandas</a:t>
            </a:r>
            <a:r>
              <a:rPr lang="zh-CN" altLang="zh-CN" sz="2800" dirty="0">
                <a:solidFill>
                  <a:srgbClr val="1353A2"/>
                </a:solidFill>
                <a:latin typeface="微软雅黑" pitchFamily="34" charset="-122"/>
                <a:ea typeface="微软雅黑" pitchFamily="34" charset="-122"/>
              </a:rPr>
              <a:t>的数据预处理，包括</a:t>
            </a:r>
            <a:r>
              <a:rPr lang="zh-CN" altLang="zh-CN" sz="2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数据清洗</a:t>
            </a:r>
            <a:r>
              <a:rPr lang="zh-CN" altLang="zh-CN" sz="2800" dirty="0">
                <a:solidFill>
                  <a:srgbClr val="1353A2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zh-CN" sz="2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数据合并</a:t>
            </a:r>
            <a:r>
              <a:rPr lang="zh-CN" altLang="zh-CN" sz="2800" dirty="0">
                <a:solidFill>
                  <a:srgbClr val="1353A2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zh-CN" sz="2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数据重塑</a:t>
            </a:r>
            <a:r>
              <a:rPr lang="zh-CN" altLang="zh-CN" sz="2800" dirty="0">
                <a:solidFill>
                  <a:srgbClr val="1353A2"/>
                </a:solidFill>
                <a:latin typeface="微软雅黑" pitchFamily="34" charset="-122"/>
                <a:ea typeface="微软雅黑" pitchFamily="34" charset="-122"/>
              </a:rPr>
              <a:t>和</a:t>
            </a:r>
            <a:r>
              <a:rPr lang="zh-CN" altLang="zh-CN" sz="2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数据转换</a:t>
            </a:r>
            <a:r>
              <a:rPr lang="zh-CN" altLang="zh-CN" sz="2800" dirty="0">
                <a:solidFill>
                  <a:srgbClr val="1353A2"/>
                </a:solidFill>
                <a:latin typeface="微软雅黑" pitchFamily="34" charset="-122"/>
                <a:ea typeface="微软雅黑" pitchFamily="34" charset="-122"/>
              </a:rPr>
              <a:t>，并结合预处理部分地区信息的案例，讲解了如何利用</a:t>
            </a:r>
            <a:r>
              <a:rPr lang="en-US" altLang="zh-CN" sz="2800" dirty="0">
                <a:solidFill>
                  <a:srgbClr val="1353A2"/>
                </a:solidFill>
                <a:latin typeface="微软雅黑" pitchFamily="34" charset="-122"/>
                <a:ea typeface="微软雅黑" pitchFamily="34" charset="-122"/>
              </a:rPr>
              <a:t>Pandas</a:t>
            </a:r>
            <a:r>
              <a:rPr lang="zh-CN" altLang="zh-CN" sz="2800" dirty="0">
                <a:solidFill>
                  <a:srgbClr val="1353A2"/>
                </a:solidFill>
                <a:latin typeface="微软雅黑" pitchFamily="34" charset="-122"/>
                <a:ea typeface="微软雅黑" pitchFamily="34" charset="-122"/>
              </a:rPr>
              <a:t>预处理数据</a:t>
            </a:r>
            <a:r>
              <a:rPr lang="zh-CN" altLang="zh-CN" sz="2800" dirty="0" smtClean="0">
                <a:solidFill>
                  <a:srgbClr val="1353A2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2800" dirty="0" smtClean="0">
              <a:solidFill>
                <a:srgbClr val="1353A2"/>
              </a:solidFill>
              <a:latin typeface="微软雅黑" pitchFamily="34" charset="-122"/>
              <a:ea typeface="微软雅黑" pitchFamily="34" charset="-122"/>
            </a:endParaRP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endParaRPr lang="en-US" altLang="zh-CN" sz="2800" dirty="0">
              <a:solidFill>
                <a:srgbClr val="1353A2"/>
              </a:solidFill>
              <a:latin typeface="微软雅黑" pitchFamily="34" charset="-122"/>
              <a:ea typeface="微软雅黑" pitchFamily="34" charset="-122"/>
            </a:endParaRP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zh-CN" sz="2800" dirty="0" smtClean="0">
                <a:solidFill>
                  <a:srgbClr val="1353A2"/>
                </a:solidFill>
                <a:latin typeface="微软雅黑" pitchFamily="34" charset="-122"/>
                <a:ea typeface="微软雅黑" pitchFamily="34" charset="-122"/>
              </a:rPr>
              <a:t>数</a:t>
            </a:r>
            <a:r>
              <a:rPr lang="zh-CN" altLang="zh-CN" sz="2800" dirty="0">
                <a:solidFill>
                  <a:srgbClr val="1353A2"/>
                </a:solidFill>
                <a:latin typeface="微软雅黑" pitchFamily="34" charset="-122"/>
                <a:ea typeface="微软雅黑" pitchFamily="34" charset="-122"/>
              </a:rPr>
              <a:t>据预处理是数据分析中必不可少的环节，希望大家要多加练习，并能够在实际场景中选择合理的方式对数据进行预处理操作</a:t>
            </a:r>
            <a:r>
              <a:rPr lang="en-US" altLang="zh-CN" sz="2800" dirty="0">
                <a:solidFill>
                  <a:srgbClr val="1353A2"/>
                </a:solidFill>
                <a:latin typeface="微软雅黑" pitchFamily="34" charset="-122"/>
                <a:ea typeface="微软雅黑" pitchFamily="34" charset="-122"/>
              </a:rPr>
              <a:t>, </a:t>
            </a:r>
            <a:r>
              <a:rPr lang="zh-CN" altLang="zh-CN" sz="2800" dirty="0">
                <a:solidFill>
                  <a:srgbClr val="1353A2"/>
                </a:solidFill>
                <a:latin typeface="微软雅黑" pitchFamily="34" charset="-122"/>
                <a:ea typeface="微软雅黑" pitchFamily="34" charset="-122"/>
              </a:rPr>
              <a:t>另外还可以参考官网提供的文档深入地学习</a:t>
            </a:r>
            <a:r>
              <a:rPr lang="zh-CN" altLang="zh-CN" sz="2800" dirty="0" smtClean="0">
                <a:solidFill>
                  <a:srgbClr val="1353A2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zh-CN" sz="2800" dirty="0">
              <a:solidFill>
                <a:srgbClr val="1353A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2494914" y="262890"/>
            <a:ext cx="6059170" cy="706755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本章小结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53793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空值和缺失值的处理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矩形 2"/>
          <p:cNvSpPr>
            <a:spLocks noChangeArrowheads="1"/>
          </p:cNvSpPr>
          <p:nvPr/>
        </p:nvSpPr>
        <p:spPr bwMode="auto">
          <a:xfrm>
            <a:off x="577850" y="1320800"/>
            <a:ext cx="10991850" cy="835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isnull()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函数的语法格式如下：</a:t>
            </a:r>
          </a:p>
        </p:txBody>
      </p:sp>
      <p:sp>
        <p:nvSpPr>
          <p:cNvPr id="8" name="矩形 2"/>
          <p:cNvSpPr>
            <a:spLocks noChangeArrowheads="1"/>
          </p:cNvSpPr>
          <p:nvPr/>
        </p:nvSpPr>
        <p:spPr bwMode="auto">
          <a:xfrm>
            <a:off x="1869669" y="3677918"/>
            <a:ext cx="8820443" cy="216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>
              <a:lnSpc>
                <a:spcPct val="120000"/>
              </a:lnSpc>
              <a:buFont typeface="Arial" pitchFamily="34" charset="0"/>
              <a:buChar char="•"/>
            </a:pP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上述函数中只有一个参数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obj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，表示检查空值的对</a:t>
            </a:r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象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en-US" altLang="zh-CN" sz="2800" dirty="0" smtClean="0">
              <a:latin typeface="楷体" pitchFamily="49" charset="-122"/>
              <a:ea typeface="楷体" pitchFamily="49" charset="-122"/>
            </a:endParaRPr>
          </a:p>
          <a:p>
            <a:pPr marL="457200" indent="-457200"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isnull</a:t>
            </a: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()</a:t>
            </a:r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函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数会返回一个布尔类型的值，如果返回的结果为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True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，则说明有空值或缺失值，否则为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False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。（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NaN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或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None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映射到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True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值，其它内容映射到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False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）</a:t>
            </a:r>
            <a:endParaRPr lang="zh-CN" altLang="en-US" sz="28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4664869" y="2769039"/>
            <a:ext cx="28178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itchFamily="18" charset="0"/>
                <a:ea typeface="楷体" pitchFamily="49" charset="-122"/>
              </a:rPr>
              <a:t>pandas.isnull(obj)</a:t>
            </a:r>
            <a:endParaRPr lang="zh-CN" altLang="zh-CN" sz="2800" dirty="0">
              <a:latin typeface="Times New Roman" pitchFamily="18" charset="0"/>
              <a:ea typeface="楷体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098800" y="2572189"/>
            <a:ext cx="5949950" cy="91440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4652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6120</Words>
  <Application>Microsoft Office PowerPoint</Application>
  <PresentationFormat>自定义</PresentationFormat>
  <Paragraphs>352</Paragraphs>
  <Slides>83</Slides>
  <Notes>34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83</vt:i4>
      </vt:variant>
    </vt:vector>
  </HeadingPairs>
  <TitlesOfParts>
    <vt:vector size="85" baseType="lpstr">
      <vt:lpstr>Office 主题​​</vt:lpstr>
      <vt:lpstr>Microsoft Excel 97-2003 工作表</vt:lpstr>
      <vt:lpstr>第4章 数据预处理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lucius</dc:creator>
  <cp:lastModifiedBy>王晓娟</cp:lastModifiedBy>
  <cp:revision>2587</cp:revision>
  <dcterms:created xsi:type="dcterms:W3CDTF">2016-08-25T05:35:00Z</dcterms:created>
  <dcterms:modified xsi:type="dcterms:W3CDTF">2018-11-19T02:23:33Z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2052-10.1.0.7346</vt:lpwstr>
  </property>
</Properties>
</file>