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63"/>
  </p:notesMasterIdLst>
  <p:sldIdLst>
    <p:sldId id="256" r:id="rId3"/>
    <p:sldId id="398" r:id="rId4"/>
    <p:sldId id="343" r:id="rId5"/>
    <p:sldId id="536" r:id="rId6"/>
    <p:sldId id="344" r:id="rId7"/>
    <p:sldId id="384" r:id="rId8"/>
    <p:sldId id="538" r:id="rId9"/>
    <p:sldId id="539" r:id="rId10"/>
    <p:sldId id="540" r:id="rId11"/>
    <p:sldId id="581" r:id="rId12"/>
    <p:sldId id="541" r:id="rId13"/>
    <p:sldId id="542" r:id="rId14"/>
    <p:sldId id="543" r:id="rId15"/>
    <p:sldId id="582" r:id="rId16"/>
    <p:sldId id="544" r:id="rId17"/>
    <p:sldId id="545" r:id="rId18"/>
    <p:sldId id="546" r:id="rId19"/>
    <p:sldId id="547" r:id="rId20"/>
    <p:sldId id="548" r:id="rId21"/>
    <p:sldId id="583" r:id="rId22"/>
    <p:sldId id="549" r:id="rId23"/>
    <p:sldId id="584" r:id="rId24"/>
    <p:sldId id="550" r:id="rId25"/>
    <p:sldId id="552" r:id="rId26"/>
    <p:sldId id="585" r:id="rId27"/>
    <p:sldId id="551" r:id="rId28"/>
    <p:sldId id="553" r:id="rId29"/>
    <p:sldId id="554" r:id="rId30"/>
    <p:sldId id="555" r:id="rId31"/>
    <p:sldId id="556" r:id="rId32"/>
    <p:sldId id="557" r:id="rId33"/>
    <p:sldId id="559" r:id="rId34"/>
    <p:sldId id="558" r:id="rId35"/>
    <p:sldId id="560" r:id="rId36"/>
    <p:sldId id="561" r:id="rId37"/>
    <p:sldId id="562" r:id="rId38"/>
    <p:sldId id="563" r:id="rId39"/>
    <p:sldId id="564" r:id="rId40"/>
    <p:sldId id="565" r:id="rId41"/>
    <p:sldId id="566" r:id="rId42"/>
    <p:sldId id="567" r:id="rId43"/>
    <p:sldId id="586" r:id="rId44"/>
    <p:sldId id="537" r:id="rId45"/>
    <p:sldId id="568" r:id="rId46"/>
    <p:sldId id="570" r:id="rId47"/>
    <p:sldId id="569" r:id="rId48"/>
    <p:sldId id="468" r:id="rId49"/>
    <p:sldId id="571" r:id="rId50"/>
    <p:sldId id="572" r:id="rId51"/>
    <p:sldId id="573" r:id="rId52"/>
    <p:sldId id="574" r:id="rId53"/>
    <p:sldId id="575" r:id="rId54"/>
    <p:sldId id="576" r:id="rId55"/>
    <p:sldId id="577" r:id="rId56"/>
    <p:sldId id="578" r:id="rId57"/>
    <p:sldId id="579" r:id="rId58"/>
    <p:sldId id="587" r:id="rId59"/>
    <p:sldId id="580" r:id="rId60"/>
    <p:sldId id="531" r:id="rId61"/>
    <p:sldId id="376" r:id="rId6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3A2"/>
    <a:srgbClr val="996600"/>
    <a:srgbClr val="1369B2"/>
    <a:srgbClr val="D6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34" autoAdjust="0"/>
  </p:normalViewPr>
  <p:slideViewPr>
    <p:cSldViewPr snapToGrid="0">
      <p:cViewPr>
        <p:scale>
          <a:sx n="64" d="100"/>
          <a:sy n="64" d="100"/>
        </p:scale>
        <p:origin x="-726" y="-210"/>
      </p:cViewPr>
      <p:guideLst>
        <p:guide orient="horz" pos="2078"/>
        <p:guide pos="3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6" d="100"/>
        <a:sy n="2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kumimoji="1" sz="1200">
                <a:latin typeface="等线" charset="0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717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kumimoji="1" sz="1200">
                <a:latin typeface="等线" charset="0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90481D-AC4B-49C3-9379-F6DA1A0F05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516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6868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fld id="{95BC5AE6-4D63-446B-8E31-4482C66DC2A0}" type="slidenum">
              <a:rPr lang="zh-CN" altLang="en-US" sz="1200"/>
              <a:pPr eaLnBrk="1" hangingPunct="1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0481D-AC4B-49C3-9379-F6DA1A0F054D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0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96979"/>
            <a:ext cx="9144000" cy="191298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01C50-72BB-4F66-99A7-5B112B5AA2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7752-EEB7-4EC8-B8D7-3F2FAA6BF0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51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76CB-036B-4BFE-8945-5AF6FC7560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8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3BD9-3A66-42B2-A8F3-EBAC40C384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220D-8DB4-4C1A-B8C3-5C8C5802E4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928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9AA7-F369-4194-A435-F2FB99254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47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172D-C1E1-42E9-BD35-435A78156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97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E2C05-5DC8-4A51-8AE5-112F16FACE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9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268E-BEC9-4E85-B002-7553B1C9BE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41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4CC7-2B04-4C7B-85AA-B99F80F98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60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2005-B525-475C-B9C6-0E6FCF1125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81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FD428-DEDA-4BB5-BD86-0894BE1338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25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D915-9AC8-4E4B-A902-6396F189E9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96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8214-8DEF-4284-BF73-8BB2D2747A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46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48EA34-F514-43C8-A0F5-8FA79812B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91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96979"/>
            <a:ext cx="9144000" cy="191298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9E0E81-F7A0-47F7-BFC2-F0EFE476A9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82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>
                <a:solidFill>
                  <a:srgbClr val="898989"/>
                </a:solidFill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a typeface="等线" charset="-122"/>
              </a:defRPr>
            </a:lvl1pPr>
          </a:lstStyle>
          <a:p>
            <a:pPr>
              <a:defRPr/>
            </a:pPr>
            <a:fld id="{E1071990-952F-4CC5-975D-A66D4F0EC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矩形 1"/>
          <p:cNvSpPr>
            <a:spLocks noChangeArrowheads="1"/>
          </p:cNvSpPr>
          <p:nvPr/>
        </p:nvSpPr>
        <p:spPr bwMode="auto">
          <a:xfrm>
            <a:off x="871538" y="363538"/>
            <a:ext cx="89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✎ </a:t>
            </a:r>
            <a:endParaRPr lang="zh-CN" altLang="en-US" sz="36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7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>
                <a:solidFill>
                  <a:srgbClr val="898989"/>
                </a:solidFill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a typeface="等线" charset="-122"/>
              </a:defRPr>
            </a:lvl1pPr>
          </a:lstStyle>
          <a:p>
            <a:pPr>
              <a:defRPr/>
            </a:pPr>
            <a:fld id="{CB3C4F28-32E4-4CD0-BB26-AD5F5F07D5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矩形 1"/>
          <p:cNvSpPr>
            <a:spLocks noChangeArrowheads="1"/>
          </p:cNvSpPr>
          <p:nvPr/>
        </p:nvSpPr>
        <p:spPr bwMode="auto">
          <a:xfrm>
            <a:off x="871538" y="363538"/>
            <a:ext cx="89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✎ </a:t>
            </a:r>
            <a:endParaRPr lang="zh-CN" altLang="en-US" sz="36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9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ctrTitle"/>
          </p:nvPr>
        </p:nvSpPr>
        <p:spPr>
          <a:xfrm>
            <a:off x="1524000" y="1597025"/>
            <a:ext cx="9144000" cy="1912938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数据分析概述</a:t>
            </a:r>
          </a:p>
        </p:txBody>
      </p:sp>
      <p:sp>
        <p:nvSpPr>
          <p:cNvPr id="7171" name="矩形 15"/>
          <p:cNvSpPr>
            <a:spLocks noChangeArrowheads="1"/>
          </p:cNvSpPr>
          <p:nvPr/>
        </p:nvSpPr>
        <p:spPr bwMode="auto">
          <a:xfrm>
            <a:off x="5246688" y="4986104"/>
            <a:ext cx="3179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数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据分析的背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景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altLang="zh-CN" sz="2000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什么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是数据分析</a:t>
            </a:r>
            <a:endParaRPr lang="en-US" altLang="zh-CN" sz="2000" b="1" dirty="0" smtClean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数据分析的流程</a:t>
            </a:r>
            <a:endParaRPr lang="en-US" altLang="zh-CN" sz="2000" b="1" dirty="0" smtClean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72" name="矩形 2"/>
          <p:cNvSpPr>
            <a:spLocks noChangeArrowheads="1"/>
          </p:cNvSpPr>
          <p:nvPr/>
        </p:nvSpPr>
        <p:spPr bwMode="auto">
          <a:xfrm>
            <a:off x="7826843" y="4986104"/>
            <a:ext cx="6096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为什么选择</a:t>
            </a: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Python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做数据分析</a:t>
            </a:r>
            <a:endParaRPr lang="en-US" altLang="zh-CN" sz="2000" b="1" dirty="0" smtClean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Anaconda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安装和使用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常见的数据分析工具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717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038725"/>
            <a:ext cx="43053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3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2502694"/>
            <a:ext cx="6237261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796713"/>
            <a:ext cx="41123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数据分析的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背景</a:t>
            </a:r>
            <a:endParaRPr lang="en-US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611438"/>
            <a:ext cx="3832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什么</a:t>
            </a:r>
            <a:r>
              <a:rPr lang="zh-CN" altLang="en-US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是</a:t>
            </a:r>
            <a:r>
              <a:rPr lang="zh-CN" altLang="en-US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en-US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据分析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599" y="3426282"/>
            <a:ext cx="6255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据分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析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的应用场景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208588" y="4241463"/>
            <a:ext cx="449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数据分析的流程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208588" y="5066258"/>
            <a:ext cx="622890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为什么选择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Python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做数据分析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24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什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么是数据分析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4" y="3417756"/>
            <a:ext cx="2884578" cy="30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3963103" y="2718878"/>
            <a:ext cx="7597775" cy="1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考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CN" altLang="en-US" sz="4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什么是数据分析呢</a:t>
            </a:r>
            <a:r>
              <a:rPr lang="zh-CN" altLang="zh-CN" sz="4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zh-CN" sz="4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79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什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么是数据分析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900" y="1295400"/>
            <a:ext cx="11004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据分析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是使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用适当的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统计分析方法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收集来的大量数据进行分析，从中提取有用信息和形成结论，并加以详细研究和概括总结的过程。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1564650" y="3820465"/>
            <a:ext cx="9069049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571500" indent="-571500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数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据分析的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目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的在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于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将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隐藏在一大批看似杂乱无章的数据信息集中提炼出来有用的数据，以找出所研究对象的内在规律。</a:t>
            </a:r>
            <a:endParaRPr lang="zh-CN" altLang="en-US" sz="3600" dirty="0">
              <a:latin typeface="楷体" pitchFamily="49" charset="-122"/>
              <a:ea typeface="楷体" pitchFamily="49" charset="-122"/>
              <a:sym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2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什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么是数据分析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统计学领域中，数据分析可以划分为如下三类：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0816" y="3172751"/>
            <a:ext cx="3507698" cy="25749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08256" y="5442877"/>
            <a:ext cx="2958423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>
                <a:solidFill>
                  <a:srgbClr val="FFFFFF"/>
                </a:solidFill>
                <a:ea typeface="等线" charset="-122"/>
              </a:rPr>
              <a:t>描述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性数据分析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755807" y="3516306"/>
            <a:ext cx="3494196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 smtClean="0"/>
              <a:t>从</a:t>
            </a:r>
            <a:r>
              <a:rPr lang="zh-CN" altLang="zh-CN" sz="2800" dirty="0"/>
              <a:t>一组数据中，可以摘要并且描述这份数据的集中和离散情形。</a:t>
            </a:r>
            <a:endParaRPr lang="en-US" altLang="zh-CN" sz="2800" dirty="0">
              <a:latin typeface="宋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41251" y="3172751"/>
            <a:ext cx="3507698" cy="25749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708691" y="5442877"/>
            <a:ext cx="2958423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>
                <a:solidFill>
                  <a:srgbClr val="FFFFFF"/>
                </a:solidFill>
                <a:ea typeface="等线" charset="-122"/>
              </a:rPr>
              <a:t>探索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性数据分析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4680198" y="3525018"/>
            <a:ext cx="3255249" cy="15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 smtClean="0"/>
              <a:t>从</a:t>
            </a:r>
            <a:r>
              <a:rPr lang="zh-CN" altLang="zh-CN" sz="2800" dirty="0"/>
              <a:t>海量数据中找出规律，并产生分析模型和研究假设。</a:t>
            </a:r>
            <a:endParaRPr lang="en-US" altLang="zh-CN" sz="2800" dirty="0">
              <a:latin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94690" y="3172751"/>
            <a:ext cx="3507698" cy="25749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362130" y="5442877"/>
            <a:ext cx="2958423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>
                <a:solidFill>
                  <a:srgbClr val="FFFFFF"/>
                </a:solidFill>
                <a:ea typeface="等线" charset="-122"/>
              </a:rPr>
              <a:t>验证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性数据分析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8333637" y="3232151"/>
            <a:ext cx="3255249" cy="209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 smtClean="0"/>
              <a:t>验</a:t>
            </a:r>
            <a:r>
              <a:rPr lang="zh-CN" altLang="zh-CN" sz="2800" dirty="0"/>
              <a:t>证科研假设测试所需的条件是否达到，以保证验证性分析的可靠性。</a:t>
            </a:r>
            <a:endParaRPr lang="en-US" altLang="zh-CN" sz="2800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64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3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3317875"/>
            <a:ext cx="6237261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796713"/>
            <a:ext cx="42022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数据分析的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背景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611438"/>
            <a:ext cx="3832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什么是数据分析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599" y="3426282"/>
            <a:ext cx="6255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据分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析</a:t>
            </a:r>
            <a:r>
              <a:rPr lang="zh-CN" altLang="en-US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的应用场景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208588" y="4241463"/>
            <a:ext cx="449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数据分析的流程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208588" y="5066258"/>
            <a:ext cx="622890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为什么选择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Python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做数据分析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90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s2.bdstatic.com/70cFvnSh_Q1YnxGkpoWK1HF6hhy/it/u=236502902,1997616882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51" y="1933732"/>
            <a:ext cx="6913476" cy="38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4665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据分析的应用场景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营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销方面的应用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4"/>
          <p:cNvSpPr txBox="1">
            <a:spLocks noChangeArrowheads="1"/>
          </p:cNvSpPr>
          <p:nvPr/>
        </p:nvSpPr>
        <p:spPr bwMode="auto">
          <a:xfrm>
            <a:off x="1061594" y="2407060"/>
            <a:ext cx="4724609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通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过会员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卡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形式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获得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消费者的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个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人信息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，以便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对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消费者的购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买信息进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一步研究其购买习惯，发现各类有价值的目标群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体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dirty="0">
              <a:latin typeface="楷体" pitchFamily="49" charset="-122"/>
              <a:ea typeface="楷体" pitchFamily="49" charset="-122"/>
              <a:sym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88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据分析的应用场景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医疗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方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面的应用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1061592" y="2407060"/>
            <a:ext cx="5998775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医生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通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过记录和分析婴儿的心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跳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来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监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视早产婴儿和患病婴儿的情况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并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针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对婴儿的身体可能会出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现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不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适症状做出预测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这样可以帮助医生更好的救助患儿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dirty="0">
              <a:latin typeface="楷体" pitchFamily="49" charset="-122"/>
              <a:ea typeface="楷体" pitchFamily="49" charset="-122"/>
              <a:sym typeface="等线" charset="-122"/>
            </a:endParaRPr>
          </a:p>
        </p:txBody>
      </p:sp>
      <p:pic>
        <p:nvPicPr>
          <p:cNvPr id="17412" name="Picture 4" descr="https://timgsa.baidu.com/timg?image&amp;quality=80&amp;size=b9999_10000&amp;sec=1542110317070&amp;di=22a2b136e6917871e84f23c8a28f9da7&amp;imgtype=0&amp;src=http%3A%2F%2F6.pic.pc6.com%2Fthumb%2Fup%2F2016-11%2F2016117104242318_600_5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" b="2456"/>
          <a:stretch/>
        </p:blipFill>
        <p:spPr bwMode="auto">
          <a:xfrm>
            <a:off x="7545727" y="1514007"/>
            <a:ext cx="3397094" cy="475188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据分析的应用场景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零售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方面的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应用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1061593" y="2407060"/>
            <a:ext cx="4874512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美国零售业曾经有这样一个传奇故事，某家商店将纸尿裤和啤酒并排放在一起销售，结果纸尿裤和啤酒的销量双双增长！</a:t>
            </a:r>
            <a:endParaRPr lang="zh-CN" altLang="en-US" sz="3600" dirty="0">
              <a:latin typeface="楷体" pitchFamily="49" charset="-122"/>
              <a:ea typeface="楷体" pitchFamily="49" charset="-122"/>
              <a:sym typeface="等线" charset="-122"/>
            </a:endParaRPr>
          </a:p>
        </p:txBody>
      </p:sp>
      <p:pic>
        <p:nvPicPr>
          <p:cNvPr id="18437" name="Picture 5" descr="https://timgsa.baidu.com/timg?image&amp;quality=80&amp;size=b9999_10000&amp;sec=1542110905471&amp;di=58545f71b2e6f5fd043d95a5782e38e8&amp;imgtype=0&amp;src=http%3A%2F%2Fwap.yesky.com%2FuploadImages%2F2013%2F137%2FL7S15059KB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16121" r="26214" b="20680"/>
          <a:stretch/>
        </p:blipFill>
        <p:spPr bwMode="auto">
          <a:xfrm>
            <a:off x="6940446" y="2200263"/>
            <a:ext cx="4661942" cy="33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pad.mydrivers.com/img/20170628/e4be049ff5904ec9a627e8ed972883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75" y="2979695"/>
            <a:ext cx="6099013" cy="273886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4665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据分析的应用场景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网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络安全方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面的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应用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1061591" y="2407060"/>
            <a:ext cx="4574711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新型的病毒防御系统可以使用数据分析技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术，建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立潜在攻击识别分析模型，监测大量网络活动数据和相应的访问行为，识别可能进行入侵的可疑模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式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dirty="0">
              <a:latin typeface="楷体" pitchFamily="49" charset="-122"/>
              <a:ea typeface="楷体" pitchFamily="49" charset="-122"/>
              <a:sym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68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据分析的应用场景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交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通物流方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面的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应用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1216025" y="2485154"/>
            <a:ext cx="5424618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户可以通过业务系统和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GPS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定位系统获得数据，使用数据构建交流状况预测分析模型，有效预测实时路况、物流状况、车流量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、货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物吞吐量，进而提前补货，制定库存管理策略</a:t>
            </a:r>
            <a:r>
              <a:rPr lang="zh-CN" altLang="zh-CN" sz="3200" dirty="0"/>
              <a:t>。</a:t>
            </a:r>
            <a:endParaRPr lang="zh-CN" altLang="en-US" sz="3200" dirty="0">
              <a:latin typeface="楷体" pitchFamily="49" charset="-122"/>
              <a:ea typeface="楷体" pitchFamily="49" charset="-122"/>
              <a:sym typeface="等线" charset="-122"/>
            </a:endParaRPr>
          </a:p>
        </p:txBody>
      </p:sp>
      <p:pic>
        <p:nvPicPr>
          <p:cNvPr id="20482" name="Picture 2" descr="https://timgsa.baidu.com/timg?image&amp;quality=80&amp;size=b9999_10000&amp;sec=1542099129246&amp;di=a0ba037756683cbd220bf4c2b4ff5e92&amp;imgtype=0&amp;src=http%3A%2F%2F365jia.cn%2Fuploads%2Fnews%2Ffolder_1744198%2Fimages%2F596657d743231959ffd00b0c0b441e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43" y="2200263"/>
            <a:ext cx="5088999" cy="42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"/>
          <p:cNvGrpSpPr>
            <a:grpSpLocks/>
          </p:cNvGrpSpPr>
          <p:nvPr/>
        </p:nvGrpSpPr>
        <p:grpSpPr bwMode="auto">
          <a:xfrm>
            <a:off x="3246438" y="1743075"/>
            <a:ext cx="5407025" cy="3732213"/>
            <a:chOff x="1809684" y="1771915"/>
            <a:chExt cx="5633372" cy="3890359"/>
          </a:xfrm>
        </p:grpSpPr>
        <p:sp>
          <p:nvSpPr>
            <p:cNvPr id="8228" name="弧形 80"/>
            <p:cNvSpPr>
              <a:spLocks noChangeArrowheads="1"/>
            </p:cNvSpPr>
            <p:nvPr/>
          </p:nvSpPr>
          <p:spPr bwMode="auto">
            <a:xfrm rot="5400000">
              <a:off x="3976680" y="3085291"/>
              <a:ext cx="1313885" cy="1314895"/>
            </a:xfrm>
            <a:custGeom>
              <a:avLst/>
              <a:gdLst>
                <a:gd name="T0" fmla="*/ 660347 w 1313885"/>
                <a:gd name="T1" fmla="*/ 1314886 h 1314895"/>
                <a:gd name="T2" fmla="*/ 50918 w 1313885"/>
                <a:gd name="T3" fmla="*/ 911233 h 1314895"/>
                <a:gd name="T4" fmla="*/ 191035 w 1313885"/>
                <a:gd name="T5" fmla="*/ 193946 h 1314895"/>
                <a:gd name="T6" fmla="*/ 907723 w 1313885"/>
                <a:gd name="T7" fmla="*/ 49788 h 1314895"/>
                <a:gd name="T8" fmla="*/ 1313886 w 1313885"/>
                <a:gd name="T9" fmla="*/ 657448 h 1314895"/>
                <a:gd name="T10" fmla="*/ 656943 w 1313885"/>
                <a:gd name="T11" fmla="*/ 657448 h 1314895"/>
                <a:gd name="T12" fmla="*/ 660347 w 1313885"/>
                <a:gd name="T13" fmla="*/ 1314886 h 1314895"/>
                <a:gd name="T14" fmla="*/ 660347 w 1313885"/>
                <a:gd name="T15" fmla="*/ 1314886 h 1314895"/>
                <a:gd name="T16" fmla="*/ 50918 w 1313885"/>
                <a:gd name="T17" fmla="*/ 911233 h 1314895"/>
                <a:gd name="T18" fmla="*/ 191035 w 1313885"/>
                <a:gd name="T19" fmla="*/ 193946 h 1314895"/>
                <a:gd name="T20" fmla="*/ 907723 w 1313885"/>
                <a:gd name="T21" fmla="*/ 49788 h 1314895"/>
                <a:gd name="T22" fmla="*/ 1313886 w 1313885"/>
                <a:gd name="T23" fmla="*/ 657448 h 13148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3885" h="1314895" stroke="0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  <a:lnTo>
                    <a:pt x="656943" y="657448"/>
                  </a:lnTo>
                  <a:cubicBezTo>
                    <a:pt x="658078" y="876594"/>
                    <a:pt x="659212" y="1095740"/>
                    <a:pt x="660347" y="1314886"/>
                  </a:cubicBezTo>
                  <a:close/>
                </a:path>
                <a:path w="1313885" h="1314895" fill="none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" name="弧形 81"/>
            <p:cNvSpPr>
              <a:spLocks noChangeArrowheads="1"/>
            </p:cNvSpPr>
            <p:nvPr/>
          </p:nvSpPr>
          <p:spPr bwMode="auto">
            <a:xfrm>
              <a:off x="4091957" y="3203290"/>
              <a:ext cx="1083341" cy="1083872"/>
            </a:xfrm>
            <a:custGeom>
              <a:avLst/>
              <a:gdLst>
                <a:gd name="T0" fmla="*/ 31 w 1083341"/>
                <a:gd name="T1" fmla="*/ 547729 h 1083872"/>
                <a:gd name="T2" fmla="*/ 267398 w 1083341"/>
                <a:gd name="T3" fmla="*/ 74608 h 1083872"/>
                <a:gd name="T4" fmla="*/ 810932 w 1083341"/>
                <a:gd name="T5" fmla="*/ 71700 h 1083872"/>
                <a:gd name="T6" fmla="*/ 1083342 w 1083341"/>
                <a:gd name="T7" fmla="*/ 541937 h 1083872"/>
                <a:gd name="T8" fmla="*/ 541671 w 1083341"/>
                <a:gd name="T9" fmla="*/ 541936 h 1083872"/>
                <a:gd name="T10" fmla="*/ 31 w 1083341"/>
                <a:gd name="T11" fmla="*/ 547729 h 1083872"/>
                <a:gd name="T12" fmla="*/ 31 w 1083341"/>
                <a:gd name="T13" fmla="*/ 547729 h 1083872"/>
                <a:gd name="T14" fmla="*/ 267398 w 1083341"/>
                <a:gd name="T15" fmla="*/ 74608 h 1083872"/>
                <a:gd name="T16" fmla="*/ 810932 w 1083341"/>
                <a:gd name="T17" fmla="*/ 71700 h 1083872"/>
                <a:gd name="T18" fmla="*/ 1083342 w 1083341"/>
                <a:gd name="T19" fmla="*/ 541937 h 10838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3341" h="1083872" stroke="0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  <a:lnTo>
                    <a:pt x="541671" y="541936"/>
                  </a:lnTo>
                  <a:lnTo>
                    <a:pt x="31" y="547729"/>
                  </a:lnTo>
                  <a:close/>
                </a:path>
                <a:path w="1083341" h="1083872" fill="none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" name="弧形 82"/>
            <p:cNvSpPr>
              <a:spLocks noChangeArrowheads="1"/>
            </p:cNvSpPr>
            <p:nvPr/>
          </p:nvSpPr>
          <p:spPr bwMode="auto">
            <a:xfrm rot="-5400000">
              <a:off x="4171955" y="3346629"/>
              <a:ext cx="898538" cy="823670"/>
            </a:xfrm>
            <a:custGeom>
              <a:avLst/>
              <a:gdLst>
                <a:gd name="T0" fmla="*/ 455476 w 898538"/>
                <a:gd name="T1" fmla="*/ 39 h 823670"/>
                <a:gd name="T2" fmla="*/ 898538 w 898538"/>
                <a:gd name="T3" fmla="*/ 411835 h 823670"/>
                <a:gd name="T4" fmla="*/ 449269 w 898538"/>
                <a:gd name="T5" fmla="*/ 411835 h 823670"/>
                <a:gd name="T6" fmla="*/ 455476 w 898538"/>
                <a:gd name="T7" fmla="*/ 39 h 823670"/>
                <a:gd name="T8" fmla="*/ 455476 w 898538"/>
                <a:gd name="T9" fmla="*/ 39 h 823670"/>
                <a:gd name="T10" fmla="*/ 898538 w 898538"/>
                <a:gd name="T11" fmla="*/ 411835 h 8236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8538" h="823670" stroke="0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  <a:lnTo>
                    <a:pt x="449269" y="411835"/>
                  </a:lnTo>
                  <a:lnTo>
                    <a:pt x="455476" y="39"/>
                  </a:lnTo>
                  <a:close/>
                </a:path>
                <a:path w="898538" h="823670" fill="none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31" name="组合 3"/>
            <p:cNvGrpSpPr>
              <a:grpSpLocks/>
            </p:cNvGrpSpPr>
            <p:nvPr/>
          </p:nvGrpSpPr>
          <p:grpSpPr bwMode="auto">
            <a:xfrm>
              <a:off x="1809684" y="1771915"/>
              <a:ext cx="5633372" cy="3890359"/>
              <a:chOff x="1809685" y="1771917"/>
              <a:chExt cx="5633374" cy="3890364"/>
            </a:xfrm>
          </p:grpSpPr>
          <p:graphicFrame>
            <p:nvGraphicFramePr>
              <p:cNvPr id="8234" name="图表 2"/>
              <p:cNvGraphicFramePr>
                <a:graphicFrameLocks/>
              </p:cNvGraphicFramePr>
              <p:nvPr/>
            </p:nvGraphicFramePr>
            <p:xfrm>
              <a:off x="1809685" y="1771917"/>
              <a:ext cx="5633374" cy="3890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95" r:id="rId3" imgW="5394240" imgH="3720960" progId="Excel.Sheet.8">
                      <p:embed/>
                    </p:oleObj>
                  </mc:Choice>
                  <mc:Fallback>
                    <p:oleObj r:id="rId3" imgW="5394240" imgH="3720960" progId="Excel.Sheet.8">
                      <p:embed/>
                      <p:pic>
                        <p:nvPicPr>
                          <p:cNvPr id="0" name="图表 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9685" y="1771917"/>
                            <a:ext cx="5633374" cy="38903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88"/>
              <p:cNvSpPr txBox="1"/>
              <p:nvPr/>
            </p:nvSpPr>
            <p:spPr>
              <a:xfrm rot="18892830">
                <a:off x="3398053" y="2555554"/>
                <a:ext cx="1040850" cy="416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2000" b="1" spc="3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掌握</a:t>
                </a:r>
                <a:endPara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TextBox 43"/>
              <p:cNvSpPr txBox="1"/>
              <p:nvPr/>
            </p:nvSpPr>
            <p:spPr>
              <a:xfrm rot="3026289">
                <a:off x="3312874" y="4518938"/>
                <a:ext cx="1042505" cy="416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2000" b="1" spc="3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了解</a:t>
                </a:r>
                <a:endPara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" name="TextBox 84"/>
            <p:cNvSpPr txBox="1"/>
            <p:nvPr/>
          </p:nvSpPr>
          <p:spPr>
            <a:xfrm rot="3181581" flipH="1">
              <a:off x="5144629" y="2810385"/>
              <a:ext cx="1040848" cy="416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熟悉</a:t>
              </a:r>
            </a:p>
          </p:txBody>
        </p:sp>
        <p:sp>
          <p:nvSpPr>
            <p:cNvPr id="8" name="TextBox 86"/>
            <p:cNvSpPr txBox="1"/>
            <p:nvPr/>
          </p:nvSpPr>
          <p:spPr>
            <a:xfrm rot="8102442" flipH="1" flipV="1">
              <a:off x="5094439" y="4225936"/>
              <a:ext cx="1040337" cy="4153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</a:p>
          </p:txBody>
        </p:sp>
      </p:grpSp>
      <p:sp>
        <p:nvSpPr>
          <p:cNvPr id="12" name="标题 1"/>
          <p:cNvSpPr>
            <a:spLocks noChangeArrowheads="1"/>
          </p:cNvSpPr>
          <p:nvPr/>
        </p:nvSpPr>
        <p:spPr bwMode="auto">
          <a:xfrm>
            <a:off x="2330725" y="265724"/>
            <a:ext cx="514826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</a:t>
            </a: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学习目标</a:t>
            </a:r>
          </a:p>
        </p:txBody>
      </p:sp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1882775" y="1124695"/>
            <a:ext cx="3119438" cy="1478805"/>
            <a:chOff x="153988" y="1276734"/>
            <a:chExt cx="3118669" cy="1479036"/>
          </a:xfrm>
        </p:grpSpPr>
        <p:sp>
          <p:nvSpPr>
            <p:cNvPr id="8221" name="矩形 5"/>
            <p:cNvSpPr>
              <a:spLocks noChangeArrowheads="1"/>
            </p:cNvSpPr>
            <p:nvPr/>
          </p:nvSpPr>
          <p:spPr bwMode="auto">
            <a:xfrm>
              <a:off x="751884" y="1276734"/>
              <a:ext cx="2520773" cy="147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掌握 </a:t>
              </a:r>
              <a:r>
                <a:rPr lang="en-US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Anaconda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与</a:t>
              </a:r>
              <a:r>
                <a:rPr lang="en-US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Jupyter Notebook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的使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用</a:t>
              </a:r>
              <a:endParaRPr lang="en-US" altLang="zh-CN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22" name="组合 16"/>
            <p:cNvGrpSpPr>
              <a:grpSpLocks/>
            </p:cNvGrpSpPr>
            <p:nvPr/>
          </p:nvGrpSpPr>
          <p:grpSpPr bwMode="auto"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8226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311" y="2351794"/>
                <a:ext cx="372783" cy="652663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7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3576" y="3004457"/>
                <a:ext cx="181474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23" name="组合 15"/>
            <p:cNvGrpSpPr>
              <a:grpSpLocks/>
            </p:cNvGrpSpPr>
            <p:nvPr/>
          </p:nvGrpSpPr>
          <p:grpSpPr bwMode="auto"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8224" name="椭圆 16"/>
              <p:cNvSpPr>
                <a:spLocks noChangeArrowheads="1"/>
              </p:cNvSpPr>
              <p:nvPr/>
            </p:nvSpPr>
            <p:spPr bwMode="auto">
              <a:xfrm>
                <a:off x="1232465" y="3558160"/>
                <a:ext cx="474308" cy="474808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8225" name="TextBox 52"/>
              <p:cNvSpPr txBox="1">
                <a:spLocks noChangeArrowheads="1"/>
              </p:cNvSpPr>
              <p:nvPr/>
            </p:nvSpPr>
            <p:spPr bwMode="auto">
              <a:xfrm>
                <a:off x="1287986" y="3529576"/>
                <a:ext cx="334712" cy="52244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1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组合 63"/>
          <p:cNvGrpSpPr>
            <a:grpSpLocks/>
          </p:cNvGrpSpPr>
          <p:nvPr/>
        </p:nvGrpSpPr>
        <p:grpSpPr bwMode="auto">
          <a:xfrm>
            <a:off x="6938963" y="1385507"/>
            <a:ext cx="3054350" cy="1225931"/>
            <a:chOff x="5641222" y="1987105"/>
            <a:chExt cx="3055103" cy="1222820"/>
          </a:xfrm>
        </p:grpSpPr>
        <p:grpSp>
          <p:nvGrpSpPr>
            <p:cNvPr id="8214" name="组合 32"/>
            <p:cNvGrpSpPr>
              <a:grpSpLocks/>
            </p:cNvGrpSpPr>
            <p:nvPr/>
          </p:nvGrpSpPr>
          <p:grpSpPr bwMode="auto"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8219" name="直接连接符 33"/>
              <p:cNvCxnSpPr>
                <a:cxnSpLocks noChangeShapeType="1"/>
              </p:cNvCxnSpPr>
              <p:nvPr/>
            </p:nvCxnSpPr>
            <p:spPr bwMode="auto">
              <a:xfrm>
                <a:off x="860264" y="2352817"/>
                <a:ext cx="371605" cy="65164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0" name="直接连接符 34"/>
              <p:cNvCxnSpPr>
                <a:cxnSpLocks noChangeShapeType="1"/>
              </p:cNvCxnSpPr>
              <p:nvPr/>
            </p:nvCxnSpPr>
            <p:spPr bwMode="auto">
              <a:xfrm>
                <a:off x="1222341" y="3004457"/>
                <a:ext cx="1816736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15" name="组合 35"/>
            <p:cNvGrpSpPr>
              <a:grpSpLocks/>
            </p:cNvGrpSpPr>
            <p:nvPr/>
          </p:nvGrpSpPr>
          <p:grpSpPr bwMode="auto"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8217" name="椭圆 24"/>
              <p:cNvSpPr>
                <a:spLocks noChangeArrowheads="1"/>
              </p:cNvSpPr>
              <p:nvPr/>
            </p:nvSpPr>
            <p:spPr bwMode="auto">
              <a:xfrm>
                <a:off x="1232348" y="3558995"/>
                <a:ext cx="474532" cy="475089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8218" name="TextBox 68"/>
              <p:cNvSpPr txBox="1">
                <a:spLocks noChangeArrowheads="1"/>
              </p:cNvSpPr>
              <p:nvPr/>
            </p:nvSpPr>
            <p:spPr bwMode="auto">
              <a:xfrm>
                <a:off x="1300820" y="3530490"/>
                <a:ext cx="335995" cy="52259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16" name="矩形 46"/>
            <p:cNvSpPr>
              <a:spLocks noChangeArrowheads="1"/>
            </p:cNvSpPr>
            <p:nvPr/>
          </p:nvSpPr>
          <p:spPr bwMode="auto">
            <a:xfrm>
              <a:off x="5641222" y="1987105"/>
              <a:ext cx="2486554" cy="101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熟悉 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常见的数据分析工具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71"/>
          <p:cNvGrpSpPr>
            <a:grpSpLocks/>
          </p:cNvGrpSpPr>
          <p:nvPr/>
        </p:nvGrpSpPr>
        <p:grpSpPr bwMode="auto">
          <a:xfrm>
            <a:off x="6938963" y="4905376"/>
            <a:ext cx="3424237" cy="1310606"/>
            <a:chOff x="5273227" y="4225925"/>
            <a:chExt cx="3423098" cy="1312491"/>
          </a:xfrm>
        </p:grpSpPr>
        <p:sp>
          <p:nvSpPr>
            <p:cNvPr id="8207" name="矩形 51"/>
            <p:cNvSpPr>
              <a:spLocks noChangeArrowheads="1"/>
            </p:cNvSpPr>
            <p:nvPr/>
          </p:nvSpPr>
          <p:spPr bwMode="auto">
            <a:xfrm>
              <a:off x="5273227" y="4521292"/>
              <a:ext cx="2772529" cy="101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  <a:buFont typeface="Calibri" pitchFamily="34" charset="0"/>
                <a:buNone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掌握 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数据分析的概念和流程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grpSp>
          <p:nvGrpSpPr>
            <p:cNvPr id="8208" name="组合 38"/>
            <p:cNvGrpSpPr>
              <a:grpSpLocks/>
            </p:cNvGrpSpPr>
            <p:nvPr/>
          </p:nvGrpSpPr>
          <p:grpSpPr bwMode="auto"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8212" name="直接连接符 39"/>
              <p:cNvCxnSpPr>
                <a:cxnSpLocks noChangeShapeType="1"/>
              </p:cNvCxnSpPr>
              <p:nvPr/>
            </p:nvCxnSpPr>
            <p:spPr bwMode="auto">
              <a:xfrm>
                <a:off x="882356" y="2364019"/>
                <a:ext cx="373012" cy="65156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3" name="直接连接符 40"/>
              <p:cNvCxnSpPr>
                <a:cxnSpLocks noChangeShapeType="1"/>
              </p:cNvCxnSpPr>
              <p:nvPr/>
            </p:nvCxnSpPr>
            <p:spPr bwMode="auto">
              <a:xfrm rot="10800000" flipH="1">
                <a:off x="1245844" y="3015581"/>
                <a:ext cx="238251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09" name="组合 41"/>
            <p:cNvGrpSpPr>
              <a:grpSpLocks/>
            </p:cNvGrpSpPr>
            <p:nvPr/>
          </p:nvGrpSpPr>
          <p:grpSpPr bwMode="auto"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8210" name="椭圆 32"/>
              <p:cNvSpPr>
                <a:spLocks noChangeArrowheads="1"/>
              </p:cNvSpPr>
              <p:nvPr/>
            </p:nvSpPr>
            <p:spPr bwMode="auto">
              <a:xfrm>
                <a:off x="1232465" y="3558282"/>
                <a:ext cx="474301" cy="474750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8211" name="TextBox 76"/>
              <p:cNvSpPr txBox="1">
                <a:spLocks noChangeArrowheads="1"/>
              </p:cNvSpPr>
              <p:nvPr/>
            </p:nvSpPr>
            <p:spPr bwMode="auto">
              <a:xfrm>
                <a:off x="1305679" y="3532877"/>
                <a:ext cx="335830" cy="52397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3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组合 10"/>
          <p:cNvGrpSpPr>
            <a:grpSpLocks/>
          </p:cNvGrpSpPr>
          <p:nvPr/>
        </p:nvGrpSpPr>
        <p:grpSpPr bwMode="auto">
          <a:xfrm>
            <a:off x="1630363" y="4857750"/>
            <a:ext cx="3559174" cy="1747761"/>
            <a:chOff x="218911" y="4857376"/>
            <a:chExt cx="3559321" cy="1746352"/>
          </a:xfrm>
        </p:grpSpPr>
        <p:grpSp>
          <p:nvGrpSpPr>
            <p:cNvPr id="8200" name="组合 16"/>
            <p:cNvGrpSpPr>
              <a:grpSpLocks/>
            </p:cNvGrpSpPr>
            <p:nvPr/>
          </p:nvGrpSpPr>
          <p:grpSpPr bwMode="auto">
            <a:xfrm flipV="1">
              <a:off x="445925" y="4857376"/>
              <a:ext cx="2538576" cy="868892"/>
              <a:chOff x="860198" y="2352244"/>
              <a:chExt cx="2178276" cy="652213"/>
            </a:xfrm>
          </p:grpSpPr>
          <p:cxnSp>
            <p:nvCxnSpPr>
              <p:cNvPr id="8205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243" y="2351976"/>
                <a:ext cx="371966" cy="65248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06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2671" y="3004457"/>
                <a:ext cx="1816230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01" name="组合 41"/>
            <p:cNvGrpSpPr>
              <a:grpSpLocks/>
            </p:cNvGrpSpPr>
            <p:nvPr/>
          </p:nvGrpSpPr>
          <p:grpSpPr bwMode="auto">
            <a:xfrm flipH="1">
              <a:off x="218911" y="5645306"/>
              <a:ext cx="473075" cy="523875"/>
              <a:chOff x="4095245" y="3533376"/>
              <a:chExt cx="474273" cy="523117"/>
            </a:xfrm>
          </p:grpSpPr>
          <p:sp>
            <p:nvSpPr>
              <p:cNvPr id="8203" name="椭圆 40"/>
              <p:cNvSpPr>
                <a:spLocks noChangeArrowheads="1"/>
              </p:cNvSpPr>
              <p:nvPr/>
            </p:nvSpPr>
            <p:spPr bwMode="auto">
              <a:xfrm>
                <a:off x="4095132" y="3559141"/>
                <a:ext cx="474386" cy="473593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8204" name="TextBox 50"/>
              <p:cNvSpPr txBox="1">
                <a:spLocks noChangeArrowheads="1"/>
              </p:cNvSpPr>
              <p:nvPr/>
            </p:nvSpPr>
            <p:spPr bwMode="auto">
              <a:xfrm>
                <a:off x="4184278" y="3533798"/>
                <a:ext cx="335891" cy="5226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4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02" name="矩形 7"/>
            <p:cNvSpPr>
              <a:spLocks noChangeArrowheads="1"/>
            </p:cNvSpPr>
            <p:nvPr/>
          </p:nvSpPr>
          <p:spPr bwMode="auto">
            <a:xfrm>
              <a:off x="784491" y="5199668"/>
              <a:ext cx="2993741" cy="140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了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解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 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数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据分析的背景，应用场景</a:t>
              </a:r>
              <a:endParaRPr lang="zh-CN" altLang="en-US" sz="2000" b="1" dirty="0" smtClean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3600"/>
                </a:lnSpc>
              </a:pPr>
              <a:endParaRPr lang="zh-CN" altLang="en-US" sz="2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3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4133056"/>
            <a:ext cx="6237261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796713"/>
            <a:ext cx="42022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数据分析的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背景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611438"/>
            <a:ext cx="3832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什么是数据分析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599" y="3426282"/>
            <a:ext cx="6255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的应用场景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208588" y="4241463"/>
            <a:ext cx="449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数据分析的流程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208588" y="5066258"/>
            <a:ext cx="622890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为什么选择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Python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做数据分析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59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据分析的流程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数据分析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大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致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可以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分为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以下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个阶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段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图片1"/>
          <p:cNvPicPr/>
          <p:nvPr/>
        </p:nvPicPr>
        <p:blipFill>
          <a:blip r:embed="rId2"/>
          <a:stretch>
            <a:fillRect/>
          </a:stretch>
        </p:blipFill>
        <p:spPr>
          <a:xfrm>
            <a:off x="749508" y="2645428"/>
            <a:ext cx="10852880" cy="874654"/>
          </a:xfrm>
          <a:prstGeom prst="rect">
            <a:avLst/>
          </a:prstGeom>
        </p:spPr>
      </p:pic>
      <p:sp>
        <p:nvSpPr>
          <p:cNvPr id="3" name="上箭头标注 2"/>
          <p:cNvSpPr/>
          <p:nvPr/>
        </p:nvSpPr>
        <p:spPr>
          <a:xfrm>
            <a:off x="912005" y="3621228"/>
            <a:ext cx="1582660" cy="250974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6923"/>
            </a:avLst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要解决什么业务问题？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3169222" y="3621228"/>
            <a:ext cx="1582660" cy="250974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6923"/>
            </a:avLst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收集与整合数据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上箭头标注 7"/>
          <p:cNvSpPr/>
          <p:nvPr/>
        </p:nvSpPr>
        <p:spPr>
          <a:xfrm>
            <a:off x="5533167" y="3621228"/>
            <a:ext cx="1582660" cy="250974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6923"/>
            </a:avLst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数</a:t>
            </a:r>
            <a:r>
              <a:rPr lang="zh-CN" altLang="zh-CN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据进行清</a:t>
            </a:r>
            <a:r>
              <a:rPr lang="zh-CN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洗、加工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整</a:t>
            </a:r>
            <a:r>
              <a:rPr lang="zh-CN" altLang="zh-CN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理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上箭头标注 8"/>
          <p:cNvSpPr/>
          <p:nvPr/>
        </p:nvSpPr>
        <p:spPr>
          <a:xfrm>
            <a:off x="7769069" y="3621228"/>
            <a:ext cx="1582660" cy="250974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6923"/>
            </a:avLst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对数据进行探索与分析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上箭头标注 9"/>
          <p:cNvSpPr/>
          <p:nvPr/>
        </p:nvSpPr>
        <p:spPr>
          <a:xfrm>
            <a:off x="10005512" y="3621228"/>
            <a:ext cx="1582660" cy="250974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6923"/>
            </a:avLst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以图表来展现分析结果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98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3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4957514"/>
            <a:ext cx="6237261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796713"/>
            <a:ext cx="42022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数据分析的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背景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611438"/>
            <a:ext cx="3832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什么是数据分析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599" y="3426282"/>
            <a:ext cx="6255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的应用场景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208588" y="4241463"/>
            <a:ext cx="449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数据分析的流程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208588" y="5066258"/>
            <a:ext cx="622890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为什么选择</a:t>
            </a:r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Python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做数据分析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765367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什么选择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做数据分析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3852862" y="4467225"/>
            <a:ext cx="780948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思考？</a:t>
            </a:r>
          </a:p>
          <a:p>
            <a:pPr>
              <a:lnSpc>
                <a:spcPct val="15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为什么选择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做数据分析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?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483100"/>
            <a:ext cx="17399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https://timgsa.baidu.com/timg?image&amp;quality=80&amp;size=b9999_10000&amp;sec=1542099401639&amp;di=59ebc3d9b0727ef9045e7ce87732076c&amp;imgtype=0&amp;src=http%3A%2F%2Fpic3.zhimg.com%2Fv2-1fd93f5ea8441aaa8ec4f011efb82491_12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62" y="1764026"/>
            <a:ext cx="3795333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timgsa.baidu.com/timg?image&amp;quality=80&amp;size=b9999_10000&amp;sec=1542099491713&amp;di=9b127466273ba2c82efc5f5e9d06a0be&amp;imgtype=0&amp;src=http%3A%2F%2Feec2.uch.edu.tw%2Fweb3%2Fcourse%2F%255B305830%255D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26" y="2069233"/>
            <a:ext cx="1968351" cy="14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timgsa.baidu.com/timg?image&amp;quality=80&amp;size=b9999_10000&amp;sec=1542099523365&amp;di=1e4880e804fa473b43e308e2367ae93e&amp;imgtype=0&amp;src=http%3A%2F%2Fp1.sinaimg.cn%2F6312684424%2F180%2F143014994951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19" y="1764026"/>
            <a:ext cx="2059274" cy="2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765367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什么选择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做数据分析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选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择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做数据分析，主要考虑的是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具有以下优势：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2065442" y="3132437"/>
            <a:ext cx="851212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571500" indent="-571500">
              <a:lnSpc>
                <a:spcPct val="110000"/>
              </a:lnSpc>
              <a:buFont typeface="Arial" pitchFamily="34" charset="0"/>
              <a:buChar char="•"/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语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法简单精炼，适合初学者入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门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pPr marL="571500" indent="-571500">
              <a:lnSpc>
                <a:spcPct val="110000"/>
              </a:lnSpc>
              <a:buFont typeface="Arial" pitchFamily="34" charset="0"/>
              <a:buChar char="•"/>
            </a:pP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拥有一个巨大且活跃的科学计算社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区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pPr marL="571500" indent="-571500">
              <a:lnSpc>
                <a:spcPct val="110000"/>
              </a:lnSpc>
              <a:buFont typeface="Arial" pitchFamily="34" charset="0"/>
              <a:buChar char="•"/>
            </a:pP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拥有强大的通用编程能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力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pPr marL="571500" indent="-571500">
              <a:lnSpc>
                <a:spcPct val="110000"/>
              </a:lnSpc>
              <a:buFont typeface="Arial" pitchFamily="34" charset="0"/>
              <a:buChar char="•"/>
            </a:pP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人工智能时代的通用语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言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pPr marL="571500" indent="-571500">
              <a:lnSpc>
                <a:spcPct val="110000"/>
              </a:lnSpc>
              <a:buFont typeface="Arial" pitchFamily="34" charset="0"/>
              <a:buChar char="•"/>
            </a:pP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方便对接其它语言</a:t>
            </a:r>
            <a:endParaRPr lang="zh-CN" altLang="en-US" sz="3600" dirty="0">
              <a:latin typeface="楷体" pitchFamily="49" charset="-122"/>
              <a:ea typeface="楷体" pitchFamily="49" charset="-122"/>
              <a:sym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5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3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1688306"/>
            <a:ext cx="6237261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181599" y="1797050"/>
            <a:ext cx="6780551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创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建新的</a:t>
            </a:r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Python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环境—</a:t>
            </a:r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Anaconda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181600" y="2611100"/>
            <a:ext cx="6405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07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启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用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Jupyter Notebook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181599" y="3426282"/>
            <a:ext cx="6255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08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常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见的数据分析工具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29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765367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发行版本概述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Anaconda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是一个可以便捷获取和管理包，同时对环境可以统一管理的发行版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本。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1240983" y="3251851"/>
            <a:ext cx="1022649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571500" indent="-571500">
              <a:lnSpc>
                <a:spcPct val="110000"/>
              </a:lnSpc>
              <a:buFont typeface="Arial" pitchFamily="34" charset="0"/>
              <a:buChar char="•"/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包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含了众多流行的科学、数学、工程和数据分析的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Python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库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571500" indent="-571500">
              <a:lnSpc>
                <a:spcPct val="110000"/>
              </a:lnSpc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完全开源和免费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571500" indent="-571500">
              <a:lnSpc>
                <a:spcPct val="110000"/>
              </a:lnSpc>
              <a:buFont typeface="Arial" pitchFamily="34" charset="0"/>
              <a:buChar char="•"/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对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于学术用途，可以申请免费的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License</a:t>
            </a:r>
          </a:p>
          <a:p>
            <a:pPr marL="571500" indent="-571500">
              <a:lnSpc>
                <a:spcPct val="110000"/>
              </a:lnSpc>
              <a:buFont typeface="Arial" pitchFamily="34" charset="0"/>
              <a:buChar char="•"/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全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平台支持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Linux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Windows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Mac OS 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X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02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765367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发行版本概述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4225" y="2435225"/>
            <a:ext cx="9401175" cy="2166756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646238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2673350" y="2435225"/>
            <a:ext cx="8486775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我们推荐数据分析的初学者安装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Anaconda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进行学习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64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Windows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系统中安装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900" y="1295400"/>
            <a:ext cx="111104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在浏览器的地址栏中输入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https://www.</a:t>
            </a:r>
          </a:p>
          <a:p>
            <a:pPr>
              <a:lnSpc>
                <a:spcPct val="120000"/>
              </a:lnSpc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anaconda.com/download/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入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Anaconda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4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官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方网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站。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QQ截图20180625175816"/>
          <p:cNvPicPr/>
          <p:nvPr/>
        </p:nvPicPr>
        <p:blipFill>
          <a:blip r:embed="rId3"/>
          <a:stretch>
            <a:fillRect/>
          </a:stretch>
        </p:blipFill>
        <p:spPr>
          <a:xfrm>
            <a:off x="3149584" y="3275768"/>
            <a:ext cx="6223912" cy="32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Windows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系统中安装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）单击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Python 3.6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版本”下的“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64位图形安装程序（631 MB）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进行下载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QQ截图20180625175816"/>
          <p:cNvPicPr/>
          <p:nvPr/>
        </p:nvPicPr>
        <p:blipFill>
          <a:blip r:embed="rId3"/>
          <a:stretch>
            <a:fillRect/>
          </a:stretch>
        </p:blipFill>
        <p:spPr>
          <a:xfrm>
            <a:off x="2692530" y="2944617"/>
            <a:ext cx="6814228" cy="35155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7423" y="4916774"/>
            <a:ext cx="1499016" cy="254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1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目录页</a:t>
            </a:r>
          </a:p>
        </p:txBody>
      </p:sp>
      <p:pic>
        <p:nvPicPr>
          <p:cNvPr id="9219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5181600" y="1797050"/>
            <a:ext cx="507167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据分析的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背景</a:t>
            </a:r>
          </a:p>
        </p:txBody>
      </p:sp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5181600" y="2611438"/>
            <a:ext cx="3832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什么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是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5181599" y="3426282"/>
            <a:ext cx="6255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据分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析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的应用场景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208588" y="4241463"/>
            <a:ext cx="449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数据分析的流程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208588" y="5066258"/>
            <a:ext cx="622890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为什么选择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Python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做数据分析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Windows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系统中安装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900" y="1534896"/>
            <a:ext cx="491948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采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用默认安装路径，在指定完安装路径后，点击下一步窗口会提示是否勾选如下复选框选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项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QQ截图20180627104549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292" y="1534896"/>
            <a:ext cx="5950450" cy="46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Windows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系统中安装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900" y="1295400"/>
            <a:ext cx="6313566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安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装完以后，在系统左下角的【开始菜单】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【所有程序】中找到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Anaconda3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文件夹，可以看到该目录下包含了多个组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件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rcRect r="1195"/>
          <a:stretch>
            <a:fillRect/>
          </a:stretch>
        </p:blipFill>
        <p:spPr>
          <a:xfrm>
            <a:off x="7100990" y="1904786"/>
            <a:ext cx="4451337" cy="38410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61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Windows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系统中安装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Anaconda 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Navigator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成功打开后的首页界面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图所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示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QQ截图20180627134509"/>
          <p:cNvPicPr/>
          <p:nvPr/>
        </p:nvPicPr>
        <p:blipFill>
          <a:blip r:embed="rId3"/>
          <a:stretch>
            <a:fillRect/>
          </a:stretch>
        </p:blipFill>
        <p:spPr>
          <a:xfrm>
            <a:off x="3542037" y="3012793"/>
            <a:ext cx="5624877" cy="35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Anaconda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集成了常用的扩展包，能够方便地对这些扩展包进行管理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，比如安装和卸载包，这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些操作都需要依赖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conda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489023" y="4038255"/>
            <a:ext cx="9378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conda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是一个在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Windows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Mac OS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Linux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上运行的开源软件包管理系统和环境管理系统，可以快速地安装、运行和更新软件包及其依赖项。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2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96900" y="1295400"/>
            <a:ext cx="1100548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系统下，用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户可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以在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Anaconda Prompt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中通过命令检测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conda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是否被安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装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602212" y="3465621"/>
            <a:ext cx="7785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&gt;&gt;&gt;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(base) C:\Users\admin&gt;conda --version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conda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4.5.4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22122" y="3285737"/>
            <a:ext cx="7931150" cy="135887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289779" y="4787653"/>
            <a:ext cx="8410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如果希望快速了解如何使用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conda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命令管理包，则可以在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Anaconda Prompt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中输入“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conda -h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”或“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conda --help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”命令来查看帮助文档。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67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17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 smtClean="0"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list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命令可以获取当前环境中已经安装的包信</a:t>
            </a:r>
            <a:r>
              <a:rPr lang="zh-CN" altLang="zh-CN" sz="4800" dirty="0" smtClean="0">
                <a:latin typeface="微软雅黑" pitchFamily="34" charset="-122"/>
                <a:ea typeface="微软雅黑" pitchFamily="34" charset="-122"/>
              </a:rPr>
              <a:t>息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5004047" y="3540571"/>
            <a:ext cx="3685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&gt;&gt;&gt; conda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list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4665" y="3285737"/>
            <a:ext cx="7653676" cy="10314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94664" y="4502840"/>
            <a:ext cx="7653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执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行上述命令后，终端会显示当前环境下已安装的包名及版本号。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6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 smtClean="0"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search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命令可以查找可供安装的</a:t>
            </a:r>
            <a:r>
              <a:rPr lang="zh-CN" altLang="zh-CN" sz="4800" dirty="0" smtClean="0">
                <a:latin typeface="微软雅黑" pitchFamily="34" charset="-122"/>
                <a:ea typeface="微软雅黑" pitchFamily="34" charset="-122"/>
              </a:rPr>
              <a:t>包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3344619" y="2974873"/>
            <a:ext cx="637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&gt;&gt;&gt;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conda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search --full-name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包的全名</a:t>
            </a:r>
          </a:p>
        </p:txBody>
      </p:sp>
      <p:sp>
        <p:nvSpPr>
          <p:cNvPr id="7" name="矩形 6"/>
          <p:cNvSpPr/>
          <p:nvPr/>
        </p:nvSpPr>
        <p:spPr>
          <a:xfrm>
            <a:off x="2494665" y="2720039"/>
            <a:ext cx="7653676" cy="10314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94664" y="3937142"/>
            <a:ext cx="7653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上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述命令中，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--full-name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为精确查找的参数，后面紧跟的是包的全名。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果希望在指定的环境中进行安装，则可以在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install 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命令的后面显式地指定环境名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称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420462" y="3490588"/>
            <a:ext cx="7748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&gt;&gt;&gt;conda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install --name env_name package_name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8780" y="3235754"/>
            <a:ext cx="8529404" cy="10314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58780" y="4452857"/>
            <a:ext cx="8529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上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述命令中，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env_name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参数表示包安装的环境名称，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package_name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表示将要安装的包名称。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7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果要在指定的环境中卸载包，则可以在指定环境下使用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remove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命令进行移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除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420462" y="3490588"/>
            <a:ext cx="7748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&gt;&gt;&gt;conda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remove --name env_name package_name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8780" y="3235754"/>
            <a:ext cx="8529404" cy="10314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58780" y="4452857"/>
            <a:ext cx="8529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如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果要卸载当前环境中的包，可以直接使用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remove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命令进行卸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载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7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更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新当前环境下所有的包，可使用如下命令完成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420462" y="3490588"/>
            <a:ext cx="7748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&gt;&gt;&gt; conda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update --all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8780" y="3235754"/>
            <a:ext cx="8529404" cy="10314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1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目录页</a:t>
            </a:r>
          </a:p>
        </p:txBody>
      </p:sp>
      <p:pic>
        <p:nvPicPr>
          <p:cNvPr id="9219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5181599" y="1797050"/>
            <a:ext cx="6780551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创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建新的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Python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环境—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Anaconda</a:t>
            </a:r>
          </a:p>
        </p:txBody>
      </p:sp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5181600" y="2611100"/>
            <a:ext cx="6405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07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启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用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Jupyter Notebook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5181599" y="3426282"/>
            <a:ext cx="6255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08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常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见的数据分析工具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8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果只想更新某个包或某些包，则直接在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update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命令的后面加上包名即可，多个包之间使用空格隔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开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920370" y="4295066"/>
            <a:ext cx="6943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&gt;&gt;&gt; conda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update pandas numpy matplotlib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8688" y="4040232"/>
            <a:ext cx="7809876" cy="10314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72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21265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4225" y="2046288"/>
            <a:ext cx="9401175" cy="3698875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646238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2673350" y="2435225"/>
            <a:ext cx="8486775" cy="296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Miniconda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，它是最小的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conda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安装环境，只包含最基本的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Python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conda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以及相关的必须依赖项。对于空间要求严格的用户，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Miniconda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是一种选择，它只包含了最基本的库，其它的库需要自己手动安装。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3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3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2502693"/>
            <a:ext cx="6237261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181599" y="1797050"/>
            <a:ext cx="6780551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创建新的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Python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环境—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Anaconda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181600" y="2611100"/>
            <a:ext cx="6405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07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启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用</a:t>
            </a:r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Jupyter Notebook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181599" y="3426282"/>
            <a:ext cx="6255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08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常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见的数据分析工具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47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90220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启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自带的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15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在“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开始菜单”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中打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开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Anaconda3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目录，找到并单击“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Jupyter Notebook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”会弹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出启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动窗口。</a:t>
            </a:r>
          </a:p>
        </p:txBody>
      </p:sp>
      <p:pic>
        <p:nvPicPr>
          <p:cNvPr id="6" name="图片 5" descr="QQ截图20180627161051"/>
          <p:cNvPicPr/>
          <p:nvPr/>
        </p:nvPicPr>
        <p:blipFill>
          <a:blip r:embed="rId2"/>
          <a:stretch>
            <a:fillRect/>
          </a:stretch>
        </p:blipFill>
        <p:spPr>
          <a:xfrm>
            <a:off x="3268552" y="2806082"/>
            <a:ext cx="5695566" cy="37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90220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启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自带的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同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时，系统默认的浏览器会弹出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页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面。</a:t>
            </a:r>
          </a:p>
        </p:txBody>
      </p:sp>
      <p:pic>
        <p:nvPicPr>
          <p:cNvPr id="7" name="图片 6" descr="QQ截图20180627161542"/>
          <p:cNvPicPr/>
          <p:nvPr/>
        </p:nvPicPr>
        <p:blipFill>
          <a:blip r:embed="rId2"/>
          <a:stretch>
            <a:fillRect/>
          </a:stretch>
        </p:blipFill>
        <p:spPr>
          <a:xfrm>
            <a:off x="1968836" y="2393246"/>
            <a:ext cx="8471474" cy="36533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85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90220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启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自带的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4225" y="2428407"/>
            <a:ext cx="9401175" cy="2488367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646238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673349" y="2801806"/>
            <a:ext cx="8486775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图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1-7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是浏览器中打开的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Jupyter Notebook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主界面，默认打开和保存的目录为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C:\Users\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当前用户名。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2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990220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启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Anaconda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自带的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4225" y="2435225"/>
            <a:ext cx="9401175" cy="2615653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646238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673350" y="2824162"/>
            <a:ext cx="8486775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除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了上述的启动方式外，还可以用命令行打开，这种方式可以控制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Jupyter Notebook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的显示和保存路径，是推荐的启动方式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08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669430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Notebook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界面详解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503940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在主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界面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中单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击 “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Anaconda Projects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” 进入该目录下，继续单击右上方的“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New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”按钮，打开如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图所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示的下拉列表。</a:t>
            </a:r>
          </a:p>
        </p:txBody>
      </p:sp>
      <p:pic>
        <p:nvPicPr>
          <p:cNvPr id="6" name="图片 5" descr="C:\Users\admin\Desktop\图片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18" y="2125507"/>
            <a:ext cx="5722547" cy="369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669430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Notebook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界面详解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里我们选择“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Python 3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”，创建一个基于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Python 3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的笔记本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C:\Users\admin\Desktop\QQ截图2018102316324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66" y="3116470"/>
            <a:ext cx="7698645" cy="3104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2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721896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r>
              <a:rPr lang="zh-CN" altLang="en-US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的基本使用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编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辑和运行代码</a:t>
            </a: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091080" y="2397411"/>
            <a:ext cx="10106572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选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中单元格，按下“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Enter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”键进入单元格的编辑模式，此时可以输入任意代码并执行。</a:t>
            </a:r>
            <a:endParaRPr lang="en-US" altLang="zh-CN" sz="36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图片 7" descr="QQ截图20180628105105"/>
          <p:cNvPicPr/>
          <p:nvPr/>
        </p:nvPicPr>
        <p:blipFill>
          <a:blip r:embed="rId2"/>
          <a:stretch>
            <a:fillRect/>
          </a:stretch>
        </p:blipFill>
        <p:spPr>
          <a:xfrm>
            <a:off x="2577980" y="3759220"/>
            <a:ext cx="7052332" cy="2510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15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3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5165725" y="1784350"/>
            <a:ext cx="3832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en-US" sz="280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认识</a:t>
            </a:r>
            <a:r>
              <a:rPr lang="en-US" altLang="zh-CN" sz="280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Python</a:t>
            </a:r>
            <a:endParaRPr lang="zh-CN" altLang="en-US" sz="280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4870450" y="1692275"/>
            <a:ext cx="6237261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797050"/>
            <a:ext cx="507167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据分析的</a:t>
            </a:r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背景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611438"/>
            <a:ext cx="3832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什么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是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599" y="3426282"/>
            <a:ext cx="6255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据分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析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的应用场景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208588" y="4241463"/>
            <a:ext cx="449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数据分析的流程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208588" y="5066258"/>
            <a:ext cx="622890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为什么选择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Python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做数据分析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721896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r>
              <a:rPr lang="zh-CN" altLang="en-US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的基本使用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编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辑和运行代码</a:t>
            </a: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091080" y="2397411"/>
            <a:ext cx="1010657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接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着，在新的单元格中输入如下代码：</a:t>
            </a:r>
            <a:endParaRPr lang="en-US" altLang="zh-CN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711449" y="3673358"/>
            <a:ext cx="28658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for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i in range(5):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    print(i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27816" y="3395654"/>
            <a:ext cx="5651292" cy="15211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35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721896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r>
              <a:rPr lang="zh-CN" altLang="en-US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的基本使用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编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辑和运行代码</a:t>
            </a: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091080" y="2397411"/>
            <a:ext cx="1010657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再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次运行后，笔记本的编辑界面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如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下图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所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示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6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图片 7" descr="QQ截图20180628105410"/>
          <p:cNvPicPr/>
          <p:nvPr/>
        </p:nvPicPr>
        <p:blipFill>
          <a:blip r:embed="rId2"/>
          <a:stretch>
            <a:fillRect/>
          </a:stretch>
        </p:blipFill>
        <p:spPr>
          <a:xfrm>
            <a:off x="3174706" y="3219063"/>
            <a:ext cx="6059734" cy="32267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8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721896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r>
              <a:rPr lang="zh-CN" altLang="en-US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的基本使用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编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辑和运行代码</a:t>
            </a: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091080" y="2397411"/>
            <a:ext cx="10106572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除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此之外，还可以修改之前的单元格，对其重新运行。</a:t>
            </a:r>
          </a:p>
        </p:txBody>
      </p:sp>
      <p:pic>
        <p:nvPicPr>
          <p:cNvPr id="7" name="图片 6" descr="QQ截图20180628111620"/>
          <p:cNvPicPr/>
          <p:nvPr/>
        </p:nvPicPr>
        <p:blipFill rotWithShape="1">
          <a:blip r:embed="rId2"/>
          <a:srcRect t="29894" b="13735"/>
          <a:stretch/>
        </p:blipFill>
        <p:spPr>
          <a:xfrm>
            <a:off x="2466504" y="3882452"/>
            <a:ext cx="7476138" cy="2248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85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721896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r>
              <a:rPr lang="zh-CN" altLang="en-US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的基本使用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设置标题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091080" y="2397411"/>
            <a:ext cx="10106572" cy="18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选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中最上面的单元格，单击【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Insert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】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-&gt;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【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Insert Cell Above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】在单元格的上方插入一个新的单元格。</a:t>
            </a:r>
          </a:p>
        </p:txBody>
      </p:sp>
    </p:spTree>
    <p:extLst>
      <p:ext uri="{BB962C8B-B14F-4D97-AF65-F5344CB8AC3E}">
        <p14:creationId xmlns:p14="http://schemas.microsoft.com/office/powerpoint/2010/main" val="395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721896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r>
              <a:rPr lang="zh-CN" altLang="en-US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的基本使用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设置标题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091080" y="2397411"/>
            <a:ext cx="10106572" cy="18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快捷键按钮区域中找到设置单元格类型的下拉框，单击打开下拉列表，选择“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Heading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”将单元格变为标题单元格，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弹出如下窗口。</a:t>
            </a:r>
            <a:endParaRPr lang="zh-CN" altLang="zh-CN" sz="36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图片 6" descr="QQ截图20180628132758"/>
          <p:cNvPicPr/>
          <p:nvPr/>
        </p:nvPicPr>
        <p:blipFill>
          <a:blip r:embed="rId2"/>
          <a:stretch>
            <a:fillRect/>
          </a:stretch>
        </p:blipFill>
        <p:spPr>
          <a:xfrm>
            <a:off x="2541636" y="4400940"/>
            <a:ext cx="7205460" cy="2009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62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721896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r>
              <a:rPr lang="zh-CN" altLang="en-US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的基本使用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设置标题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091079" y="2397411"/>
            <a:ext cx="10316435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Markdown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单元格中，以一个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#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字符开头的文本表示一级标题，以两个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#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字符开头的文本表示二级标题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6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图片 7" descr="QQ截图20180628134433"/>
          <p:cNvPicPr/>
          <p:nvPr/>
        </p:nvPicPr>
        <p:blipFill rotWithShape="1">
          <a:blip r:embed="rId2"/>
          <a:srcRect t="39226"/>
          <a:stretch/>
        </p:blipFill>
        <p:spPr>
          <a:xfrm>
            <a:off x="2765857" y="4224876"/>
            <a:ext cx="6966878" cy="20939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21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721896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Jupyter Notebook</a:t>
            </a:r>
            <a:r>
              <a:rPr lang="zh-CN" altLang="en-US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的基本使用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导出功能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091079" y="2397411"/>
            <a:ext cx="423043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Jupyter 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Notebook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还有另一个强大的功能，就是导出功能，它可以将笔记本导出为多种格式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6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图片 6" descr="QQ截图20180628135503"/>
          <p:cNvPicPr/>
          <p:nvPr/>
        </p:nvPicPr>
        <p:blipFill>
          <a:blip r:embed="rId2"/>
          <a:stretch>
            <a:fillRect/>
          </a:stretch>
        </p:blipFill>
        <p:spPr>
          <a:xfrm>
            <a:off x="5636301" y="1707851"/>
            <a:ext cx="6020355" cy="43631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57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3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3317875"/>
            <a:ext cx="6237261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181599" y="1797050"/>
            <a:ext cx="6780551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创建新的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Python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环境—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Anaconda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181600" y="2611100"/>
            <a:ext cx="6405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07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启用</a:t>
            </a:r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Jupyter Notebook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181599" y="3426282"/>
            <a:ext cx="6255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08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常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见的数据分析工具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1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6" y="262937"/>
            <a:ext cx="721896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见的数据分析工具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899" y="1295400"/>
            <a:ext cx="11215349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本身的数据分析功能并不强，需要安装一些第三方的扩展库来增强它的能力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4459" y="3717561"/>
            <a:ext cx="1933731" cy="1573967"/>
          </a:xfrm>
          <a:prstGeom prst="rect">
            <a:avLst/>
          </a:prstGeom>
          <a:solidFill>
            <a:srgbClr val="1353A2"/>
          </a:solidFill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NumPy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72983" y="3717561"/>
            <a:ext cx="1933731" cy="1573967"/>
          </a:xfrm>
          <a:prstGeom prst="rect">
            <a:avLst/>
          </a:prstGeom>
          <a:solidFill>
            <a:srgbClr val="1353A2"/>
          </a:solidFill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Pandas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21507" y="3717561"/>
            <a:ext cx="1933731" cy="1573967"/>
          </a:xfrm>
          <a:prstGeom prst="rect">
            <a:avLst/>
          </a:prstGeom>
          <a:solidFill>
            <a:srgbClr val="1353A2"/>
          </a:solidFill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Matplotlib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70031" y="3717560"/>
            <a:ext cx="1933731" cy="1573967"/>
          </a:xfrm>
          <a:prstGeom prst="rect">
            <a:avLst/>
          </a:prstGeom>
          <a:solidFill>
            <a:srgbClr val="1353A2"/>
          </a:solidFill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Seaborn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18556" y="3717560"/>
            <a:ext cx="1611443" cy="1573967"/>
          </a:xfrm>
          <a:prstGeom prst="rect">
            <a:avLst/>
          </a:prstGeom>
          <a:solidFill>
            <a:srgbClr val="1353A2"/>
          </a:solidFill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NLTK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4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2"/>
          <p:cNvSpPr>
            <a:spLocks noChangeArrowheads="1"/>
          </p:cNvSpPr>
          <p:nvPr/>
        </p:nvSpPr>
        <p:spPr bwMode="auto">
          <a:xfrm>
            <a:off x="590550" y="1513642"/>
            <a:ext cx="110109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作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为本书的第</a:t>
            </a:r>
            <a:r>
              <a:rPr lang="en-US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章，本章首先介绍了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数据分析的背景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用途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流程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以及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为什么选择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做数据分析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；然后带领大家认识了一个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新的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Anaconda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，教大家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安装和管理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包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；接着教大家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启用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Jupyter Notebook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，并演示基本使用；最后带领大家认识了一些常见的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数据分析工具</a:t>
            </a:r>
            <a:r>
              <a:rPr lang="zh-CN" altLang="zh-CN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通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过本章的学习，希望读者能对数据分析有一个初步了解，并为后续章节的学习准备好开发环境。</a:t>
            </a:r>
            <a:endParaRPr lang="zh-CN" altLang="en-US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494666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本章小结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imgsa.baidu.com/timg?image&amp;quality=80&amp;size=b9999_10000&amp;sec=1542084768792&amp;di=b1ccea11263352d70cefc2c52b649185&amp;imgtype=0&amp;src=http%3A%2F%2Fimg.meiling360.com%2F2018%2F08%2F09%2F201808091655324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18" y="1825768"/>
            <a:ext cx="65913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4665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据分析的背景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96900" y="1544810"/>
            <a:ext cx="520429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随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着计算机技术全面地融入社会生活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网络数据得到了爆发性地增长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驱使着人们进入了一个崭新的</a:t>
            </a:r>
            <a:r>
              <a:rPr lang="zh-CN" altLang="zh-CN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大数据时代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据分析的背景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4" y="3417756"/>
            <a:ext cx="2884578" cy="30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7"/>
          <p:cNvSpPr>
            <a:spLocks noChangeArrowheads="1"/>
          </p:cNvSpPr>
          <p:nvPr/>
        </p:nvSpPr>
        <p:spPr bwMode="auto">
          <a:xfrm>
            <a:off x="3963103" y="2298821"/>
            <a:ext cx="7597775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考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CN" altLang="zh-CN" sz="44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数据库里面的数据</a:t>
            </a:r>
            <a:r>
              <a:rPr lang="zh-CN" altLang="en-US" sz="44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这么多</a:t>
            </a:r>
            <a:r>
              <a:rPr lang="zh-CN" altLang="en-US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，怎么</a:t>
            </a:r>
            <a:r>
              <a:rPr lang="zh-CN" altLang="en-US" sz="44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快</a:t>
            </a:r>
            <a:r>
              <a:rPr lang="zh-CN" altLang="en-US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速地拿到有价值的数据呢</a:t>
            </a:r>
            <a:r>
              <a:rPr lang="zh-CN" altLang="zh-CN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zh-CN" sz="44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0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据分析的背景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96900" y="1295400"/>
            <a:ext cx="1100455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据分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析就可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以从海量数据中获得潜藏的有价值的信息，帮助企业或个人预测未来的趋势和行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4" name="Picture 4" descr="https://timgsa.baidu.com/timg?image&amp;quality=80&amp;size=b9999_10000&amp;sec=1542108808902&amp;di=07adc847e9e0c7fd59084851a78e94f4&amp;imgtype=0&amp;src=http%3A%2F%2Fimg-cms.pchome.net%2Farticle%2F1k2%2Fma%2F35%2Fp8ne0u-20ug.png%3Fx-oss-process%3Dimage%2Fformat%2Cjpg%2Fresize%2Cm_lfit%2Cw_720%2Fquality%2Cq_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2" y="3029952"/>
            <a:ext cx="52673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5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据分析的背景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1111250" y="3383668"/>
            <a:ext cx="996950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 dirty="0" smtClean="0">
                <a:latin typeface="黑体" pitchFamily="49" charset="-122"/>
                <a:ea typeface="黑体" pitchFamily="49" charset="-122"/>
              </a:rPr>
              <a:t>不</a:t>
            </a: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管你从事什么行业，掌握了</a:t>
            </a:r>
            <a:r>
              <a:rPr lang="zh-CN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数据分析能力</a:t>
            </a: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，往往在其岗位上</a:t>
            </a:r>
            <a:r>
              <a:rPr lang="zh-CN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更有竞争力</a:t>
            </a:r>
            <a:r>
              <a:rPr lang="zh-CN" altLang="zh-CN" sz="36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2625" y="2758194"/>
            <a:ext cx="10817225" cy="22934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5095875" y="2375605"/>
            <a:ext cx="2000250" cy="768350"/>
          </a:xfrm>
          <a:prstGeom prst="rect">
            <a:avLst/>
          </a:prstGeom>
          <a:solidFill>
            <a:srgbClr val="136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 论 </a:t>
            </a:r>
          </a:p>
        </p:txBody>
      </p:sp>
    </p:spTree>
    <p:extLst>
      <p:ext uri="{BB962C8B-B14F-4D97-AF65-F5344CB8AC3E}">
        <p14:creationId xmlns:p14="http://schemas.microsoft.com/office/powerpoint/2010/main" val="10413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3407</Words>
  <Application>Microsoft Office PowerPoint</Application>
  <PresentationFormat>自定义</PresentationFormat>
  <Paragraphs>249</Paragraphs>
  <Slides>60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63" baseType="lpstr">
      <vt:lpstr>Office 主题​​</vt:lpstr>
      <vt:lpstr>1_Office 主题​​</vt:lpstr>
      <vt:lpstr>Microsoft Excel 97-2003 工作表</vt:lpstr>
      <vt:lpstr>第1章 数据分析概述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王晓娟</cp:lastModifiedBy>
  <cp:revision>854</cp:revision>
  <dcterms:created xsi:type="dcterms:W3CDTF">2016-08-25T05:35:30Z</dcterms:created>
  <dcterms:modified xsi:type="dcterms:W3CDTF">2018-11-23T05:24:22Z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