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6356" y="334556"/>
            <a:ext cx="7711287" cy="451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7887" y="237743"/>
            <a:ext cx="6756400" cy="647700"/>
          </a:xfrm>
          <a:custGeom>
            <a:avLst/>
            <a:gdLst/>
            <a:ahLst/>
            <a:cxnLst/>
            <a:rect l="l" t="t" r="r" b="b"/>
            <a:pathLst>
              <a:path w="6756400" h="647700">
                <a:moveTo>
                  <a:pt x="0" y="0"/>
                </a:moveTo>
                <a:lnTo>
                  <a:pt x="6755892" y="0"/>
                </a:lnTo>
                <a:lnTo>
                  <a:pt x="6755892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83780" y="237743"/>
            <a:ext cx="1757680" cy="647700"/>
          </a:xfrm>
          <a:custGeom>
            <a:avLst/>
            <a:gdLst/>
            <a:ahLst/>
            <a:cxnLst/>
            <a:rect l="l" t="t" r="r" b="b"/>
            <a:pathLst>
              <a:path w="1757679" h="647700">
                <a:moveTo>
                  <a:pt x="0" y="0"/>
                </a:moveTo>
                <a:lnTo>
                  <a:pt x="1757172" y="0"/>
                </a:lnTo>
                <a:lnTo>
                  <a:pt x="1757172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79435" y="25907"/>
            <a:ext cx="1164335" cy="116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37743"/>
            <a:ext cx="628015" cy="647700"/>
          </a:xfrm>
          <a:custGeom>
            <a:avLst/>
            <a:gdLst/>
            <a:ahLst/>
            <a:cxnLst/>
            <a:rect l="l" t="t" r="r" b="b"/>
            <a:pathLst>
              <a:path w="628015" h="647700">
                <a:moveTo>
                  <a:pt x="0" y="0"/>
                </a:moveTo>
                <a:lnTo>
                  <a:pt x="627888" y="0"/>
                </a:lnTo>
                <a:lnTo>
                  <a:pt x="627888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039367"/>
            <a:ext cx="9144000" cy="5780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7800"/>
            <a:ext cx="6071870" cy="474345"/>
          </a:xfrm>
          <a:custGeom>
            <a:avLst/>
            <a:gdLst/>
            <a:ahLst/>
            <a:cxnLst/>
            <a:rect l="l" t="t" r="r" b="b"/>
            <a:pathLst>
              <a:path w="6071870" h="474344">
                <a:moveTo>
                  <a:pt x="0" y="0"/>
                </a:moveTo>
                <a:lnTo>
                  <a:pt x="6071616" y="0"/>
                </a:lnTo>
                <a:lnTo>
                  <a:pt x="6071616" y="473963"/>
                </a:lnTo>
                <a:lnTo>
                  <a:pt x="0" y="473963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71615" y="1446275"/>
            <a:ext cx="3072765" cy="475615"/>
          </a:xfrm>
          <a:custGeom>
            <a:avLst/>
            <a:gdLst/>
            <a:ahLst/>
            <a:cxnLst/>
            <a:rect l="l" t="t" r="r" b="b"/>
            <a:pathLst>
              <a:path w="3072765" h="475614">
                <a:moveTo>
                  <a:pt x="0" y="0"/>
                </a:moveTo>
                <a:lnTo>
                  <a:pt x="3072384" y="0"/>
                </a:lnTo>
                <a:lnTo>
                  <a:pt x="3072384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46291" y="2014727"/>
            <a:ext cx="2997708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72383" y="2014727"/>
            <a:ext cx="2999232" cy="200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016251"/>
            <a:ext cx="2997708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867143" y="397763"/>
            <a:ext cx="1479803" cy="1484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70060" y="4205770"/>
            <a:ext cx="3588740" cy="560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990818" y="4905328"/>
            <a:ext cx="1524387" cy="518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7887" y="237743"/>
            <a:ext cx="6756400" cy="647700"/>
          </a:xfrm>
          <a:custGeom>
            <a:avLst/>
            <a:gdLst/>
            <a:ahLst/>
            <a:cxnLst/>
            <a:rect l="l" t="t" r="r" b="b"/>
            <a:pathLst>
              <a:path w="6756400" h="647700">
                <a:moveTo>
                  <a:pt x="0" y="0"/>
                </a:moveTo>
                <a:lnTo>
                  <a:pt x="6755892" y="0"/>
                </a:lnTo>
                <a:lnTo>
                  <a:pt x="6755892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83780" y="237743"/>
            <a:ext cx="1757680" cy="647700"/>
          </a:xfrm>
          <a:custGeom>
            <a:avLst/>
            <a:gdLst/>
            <a:ahLst/>
            <a:cxnLst/>
            <a:rect l="l" t="t" r="r" b="b"/>
            <a:pathLst>
              <a:path w="1757679" h="647700">
                <a:moveTo>
                  <a:pt x="0" y="0"/>
                </a:moveTo>
                <a:lnTo>
                  <a:pt x="1757172" y="0"/>
                </a:lnTo>
                <a:lnTo>
                  <a:pt x="1757172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79435" y="25907"/>
            <a:ext cx="1164335" cy="1167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37743"/>
            <a:ext cx="628015" cy="647700"/>
          </a:xfrm>
          <a:custGeom>
            <a:avLst/>
            <a:gdLst/>
            <a:ahLst/>
            <a:cxnLst/>
            <a:rect l="l" t="t" r="r" b="b"/>
            <a:pathLst>
              <a:path w="628015" h="647700">
                <a:moveTo>
                  <a:pt x="0" y="0"/>
                </a:moveTo>
                <a:lnTo>
                  <a:pt x="627888" y="0"/>
                </a:lnTo>
                <a:lnTo>
                  <a:pt x="627888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6631" y="334556"/>
            <a:ext cx="3310737" cy="451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280" y="1576832"/>
            <a:ext cx="8473439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4316" y="2336800"/>
            <a:ext cx="612825" cy="61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0940000">
            <a:off x="2229697" y="2291416"/>
            <a:ext cx="11311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b="1" spc="-3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2800" b="1" spc="-2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8041" y="3320415"/>
            <a:ext cx="612825" cy="612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0940000">
            <a:off x="2855794" y="3268631"/>
            <a:ext cx="11311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b="1" spc="-3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2800" b="1" spc="-2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二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4316" y="4304029"/>
            <a:ext cx="612825" cy="612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0940000">
            <a:off x="2326839" y="4240181"/>
            <a:ext cx="11311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b="1" spc="-3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2800" b="1" spc="-2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三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5420" y="2120900"/>
            <a:ext cx="2432050" cy="237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2800" b="1" spc="-2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621665">
              <a:lnSpc>
                <a:spcPts val="7740"/>
              </a:lnSpc>
              <a:spcBef>
                <a:spcPts val="675"/>
              </a:spcBef>
            </a:pPr>
            <a:r>
              <a:rPr sz="2800" b="1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团队的结</a:t>
            </a:r>
            <a:r>
              <a:rPr sz="2800" b="1" spc="-15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构 </a:t>
            </a:r>
            <a:r>
              <a:rPr sz="2800" b="1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团队的作</a:t>
            </a:r>
            <a:r>
              <a:rPr sz="2800" b="1" spc="-20" dirty="0">
                <a:solidFill>
                  <a:srgbClr val="7ED13A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954405" y="2630804"/>
            <a:ext cx="432434" cy="16516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3200" b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学习内</a:t>
            </a:r>
            <a:r>
              <a:rPr sz="32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224409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264" y="1437004"/>
            <a:ext cx="7640955" cy="300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不同学者对</a:t>
            </a:r>
            <a:r>
              <a:rPr sz="2400" b="1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2400" b="1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的理解、强调的观点不一，如：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313690" indent="-301625">
              <a:lnSpc>
                <a:spcPct val="100000"/>
              </a:lnSpc>
              <a:buSzPct val="96000"/>
              <a:buFont typeface="Wingdings" panose="05000000000000000000"/>
              <a:buChar char=""/>
              <a:tabLst>
                <a:tab pos="314325" algn="l"/>
              </a:tabLst>
            </a:pP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美国学者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罗宾斯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更强调成员们协同合作后的巨大绩效。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13690" indent="-301625">
              <a:lnSpc>
                <a:spcPct val="100000"/>
              </a:lnSpc>
              <a:spcBef>
                <a:spcPts val="860"/>
              </a:spcBef>
              <a:buSzPct val="96000"/>
              <a:buFont typeface="Wingdings" panose="05000000000000000000"/>
              <a:buChar char=""/>
              <a:tabLst>
                <a:tab pos="314325" algn="l"/>
              </a:tabLst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章义伍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更强调对每一个成员知识技能的合理利用。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 marR="293370" indent="-285750">
              <a:lnSpc>
                <a:spcPts val="3740"/>
              </a:lnSpc>
              <a:spcBef>
                <a:spcPts val="270"/>
              </a:spcBef>
              <a:buSzPct val="96000"/>
              <a:buFont typeface="Wingdings" panose="05000000000000000000"/>
              <a:buChar char=""/>
              <a:tabLst>
                <a:tab pos="314325" algn="l"/>
              </a:tabLst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贾硕林、</a:t>
            </a:r>
            <a:r>
              <a:rPr sz="2400" b="1" spc="-1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颜寒松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更强调</a:t>
            </a:r>
            <a:r>
              <a:rPr sz="2400" b="1" spc="-1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团队成员的行为之间相互依 存、相互影响</a:t>
            </a:r>
            <a:r>
              <a:rPr sz="24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追求集体的成功</a:t>
            </a:r>
            <a:r>
              <a:rPr sz="24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4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224409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490" y="831849"/>
            <a:ext cx="7645400" cy="496697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715"/>
              </a:spcBef>
            </a:pP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本书对</a:t>
            </a:r>
            <a:r>
              <a:rPr sz="2400" b="1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2400" b="1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的理解为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09880">
              <a:lnSpc>
                <a:spcPct val="130000"/>
              </a:lnSpc>
              <a:spcBef>
                <a:spcPts val="750"/>
              </a:spcBef>
            </a:pP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spc="-8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团队”一词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脱胎于工作群体，又高于工作群体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。所 谓群体，是指为了实现某个特定目标，</a:t>
            </a:r>
            <a:r>
              <a:rPr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有两个或两个以 上相互作用、相互依赖的个体的组合。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在优秀的工作群 体中，成员之间有着一种相互作用的机制，他们共享信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3740"/>
              </a:lnSpc>
              <a:spcBef>
                <a:spcPts val="270"/>
              </a:spcBef>
            </a:pP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息，做出决策，帮助在其中的其他成员更好地承担责任、 完成任务。这其实已经蕴含着一些“</a:t>
            </a:r>
            <a:r>
              <a:rPr sz="2400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团队”的精神。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09880">
              <a:lnSpc>
                <a:spcPts val="3740"/>
              </a:lnSpc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但是，</a:t>
            </a:r>
            <a:r>
              <a:rPr sz="2400" spc="-8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在工作群体中的成员，不存在成员之间的积极 的协同机制，因而群体是不能够使群体的总体绩效水平 大于个人绩效之和的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709" y="1565147"/>
            <a:ext cx="7583791" cy="29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800" y="224409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44" y="4439685"/>
            <a:ext cx="8478520" cy="20351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1435" algn="ctr">
              <a:lnSpc>
                <a:spcPct val="100000"/>
              </a:lnSpc>
              <a:spcBef>
                <a:spcPts val="1080"/>
              </a:spcBef>
              <a:tabLst>
                <a:tab pos="684530" algn="l"/>
              </a:tabLst>
            </a:pPr>
            <a:r>
              <a:rPr sz="14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400" b="1" i="1" spc="-3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1-1	</a:t>
            </a:r>
            <a:r>
              <a:rPr sz="1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工作群体与工作团队的对</a:t>
            </a:r>
            <a:r>
              <a:rPr sz="14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比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2230">
              <a:lnSpc>
                <a:spcPct val="130000"/>
              </a:lnSpc>
              <a:spcBef>
                <a:spcPts val="680"/>
              </a:spcBef>
            </a:pP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上述定义和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b="1" spc="-13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1-1</a:t>
            </a: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的比较有助于说明</a:t>
            </a:r>
            <a:r>
              <a:rPr sz="2000" b="1" spc="-5" dirty="0">
                <a:solidFill>
                  <a:srgbClr val="00AFE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团队为组织创造了一种潜力，能够使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组 </a:t>
            </a: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织在不增加投入的情况下提高产出水平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30000"/>
              </a:lnSpc>
            </a:pP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需要注意的是，组建团队并不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spc="-150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包治百病”，仅仅把工作群体换个称呼，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改 </a:t>
            </a:r>
            <a:r>
              <a:rPr sz="2000" b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成工作团队，并不能保证在组织中一定会产生协同作用，提高组织绩效</a:t>
            </a:r>
            <a:r>
              <a:rPr sz="2000" b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6987" y="2452700"/>
            <a:ext cx="704824" cy="1381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2884804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职责明确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3415" y="410019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0459" y="4166234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没有等级区别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90" y="2716212"/>
            <a:ext cx="2979557" cy="2674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80179" y="5020627"/>
            <a:ext cx="2463800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16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成员都具有决策权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829" y="46291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8272" y="467518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信息沟通充分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0404" y="33845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965" y="3378834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有利于取得效益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63800" y="224409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2485" y="1112519"/>
            <a:ext cx="4766945" cy="202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三、团队的特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537335">
              <a:lnSpc>
                <a:spcPct val="100000"/>
              </a:lnSpc>
              <a:spcBef>
                <a:spcPts val="2850"/>
              </a:spcBef>
            </a:pP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spc="-1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机构”</a:t>
            </a:r>
            <a:r>
              <a:rPr sz="2400" spc="-95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95473"/>
                </a:solidFill>
                <a:latin typeface="微软雅黑" panose="020B0503020204020204" charset="-122"/>
                <a:cs typeface="微软雅黑" panose="020B0503020204020204" charset="-122"/>
              </a:rPr>
              <a:t>具有不确定性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319145">
              <a:lnSpc>
                <a:spcPct val="100000"/>
              </a:lnSpc>
              <a:spcBef>
                <a:spcPts val="1635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4596130">
              <a:lnSpc>
                <a:spcPct val="100000"/>
              </a:lnSpc>
              <a:spcBef>
                <a:spcPts val="710"/>
              </a:spcBef>
            </a:pPr>
            <a:r>
              <a:rPr sz="1800" dirty="0">
                <a:solidFill>
                  <a:srgbClr val="FAFAFA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023872" y="3336035"/>
            <a:ext cx="1833880" cy="1626235"/>
          </a:xfrm>
          <a:custGeom>
            <a:avLst/>
            <a:gdLst/>
            <a:ahLst/>
            <a:cxnLst/>
            <a:rect l="l" t="t" r="r" b="b"/>
            <a:pathLst>
              <a:path w="1833879" h="1626235">
                <a:moveTo>
                  <a:pt x="1426464" y="1626108"/>
                </a:moveTo>
                <a:lnTo>
                  <a:pt x="406907" y="1626108"/>
                </a:lnTo>
                <a:lnTo>
                  <a:pt x="0" y="813815"/>
                </a:lnTo>
                <a:lnTo>
                  <a:pt x="406907" y="0"/>
                </a:lnTo>
                <a:lnTo>
                  <a:pt x="1426464" y="0"/>
                </a:lnTo>
                <a:lnTo>
                  <a:pt x="1833372" y="813815"/>
                </a:lnTo>
                <a:lnTo>
                  <a:pt x="1426464" y="1626108"/>
                </a:lnTo>
                <a:close/>
              </a:path>
            </a:pathLst>
          </a:custGeom>
          <a:solidFill>
            <a:srgbClr val="FAC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0588" y="4799076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0" y="298703"/>
                </a:moveTo>
                <a:lnTo>
                  <a:pt x="205739" y="65532"/>
                </a:lnTo>
                <a:lnTo>
                  <a:pt x="507491" y="0"/>
                </a:lnTo>
                <a:lnTo>
                  <a:pt x="374903" y="77724"/>
                </a:lnTo>
                <a:lnTo>
                  <a:pt x="443484" y="195072"/>
                </a:lnTo>
                <a:lnTo>
                  <a:pt x="399189" y="220979"/>
                </a:lnTo>
                <a:lnTo>
                  <a:pt x="132587" y="220979"/>
                </a:lnTo>
                <a:lnTo>
                  <a:pt x="0" y="298703"/>
                </a:lnTo>
                <a:close/>
              </a:path>
              <a:path w="508000" h="337185">
                <a:moveTo>
                  <a:pt x="201167" y="336803"/>
                </a:moveTo>
                <a:lnTo>
                  <a:pt x="132587" y="220979"/>
                </a:lnTo>
                <a:lnTo>
                  <a:pt x="399189" y="220979"/>
                </a:lnTo>
                <a:lnTo>
                  <a:pt x="201167" y="336803"/>
                </a:lnTo>
                <a:close/>
              </a:path>
            </a:pathLst>
          </a:custGeom>
          <a:solidFill>
            <a:srgbClr val="EF7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9181" y="4737379"/>
            <a:ext cx="798195" cy="468630"/>
          </a:xfrm>
          <a:custGeom>
            <a:avLst/>
            <a:gdLst/>
            <a:ahLst/>
            <a:cxnLst/>
            <a:rect l="l" t="t" r="r" b="b"/>
            <a:pathLst>
              <a:path w="798195" h="468629">
                <a:moveTo>
                  <a:pt x="0" y="468579"/>
                </a:moveTo>
                <a:lnTo>
                  <a:pt x="322059" y="103187"/>
                </a:lnTo>
                <a:lnTo>
                  <a:pt x="798080" y="0"/>
                </a:lnTo>
                <a:lnTo>
                  <a:pt x="731958" y="38823"/>
                </a:lnTo>
                <a:lnTo>
                  <a:pt x="625360" y="38823"/>
                </a:lnTo>
                <a:lnTo>
                  <a:pt x="479978" y="124179"/>
                </a:lnTo>
                <a:lnTo>
                  <a:pt x="381479" y="145529"/>
                </a:lnTo>
                <a:lnTo>
                  <a:pt x="356692" y="145529"/>
                </a:lnTo>
                <a:lnTo>
                  <a:pt x="342163" y="154050"/>
                </a:lnTo>
                <a:lnTo>
                  <a:pt x="349180" y="154050"/>
                </a:lnTo>
                <a:lnTo>
                  <a:pt x="263466" y="251293"/>
                </a:lnTo>
                <a:lnTo>
                  <a:pt x="118059" y="336664"/>
                </a:lnTo>
                <a:lnTo>
                  <a:pt x="151968" y="377786"/>
                </a:lnTo>
                <a:lnTo>
                  <a:pt x="154630" y="377786"/>
                </a:lnTo>
                <a:lnTo>
                  <a:pt x="0" y="468579"/>
                </a:lnTo>
                <a:close/>
              </a:path>
              <a:path w="798195" h="468629">
                <a:moveTo>
                  <a:pt x="479978" y="124179"/>
                </a:moveTo>
                <a:lnTo>
                  <a:pt x="625360" y="38823"/>
                </a:lnTo>
                <a:lnTo>
                  <a:pt x="644740" y="88468"/>
                </a:lnTo>
                <a:lnTo>
                  <a:pt x="479978" y="124179"/>
                </a:lnTo>
                <a:close/>
              </a:path>
              <a:path w="798195" h="468629">
                <a:moveTo>
                  <a:pt x="538445" y="247039"/>
                </a:moveTo>
                <a:lnTo>
                  <a:pt x="469811" y="130149"/>
                </a:lnTo>
                <a:lnTo>
                  <a:pt x="479978" y="124179"/>
                </a:lnTo>
                <a:lnTo>
                  <a:pt x="644740" y="88468"/>
                </a:lnTo>
                <a:lnTo>
                  <a:pt x="625360" y="38823"/>
                </a:lnTo>
                <a:lnTo>
                  <a:pt x="731958" y="38823"/>
                </a:lnTo>
                <a:lnTo>
                  <a:pt x="583341" y="126085"/>
                </a:lnTo>
                <a:lnTo>
                  <a:pt x="530021" y="126085"/>
                </a:lnTo>
                <a:lnTo>
                  <a:pt x="520420" y="163029"/>
                </a:lnTo>
                <a:lnTo>
                  <a:pt x="551712" y="163029"/>
                </a:lnTo>
                <a:lnTo>
                  <a:pt x="593013" y="233375"/>
                </a:lnTo>
                <a:lnTo>
                  <a:pt x="561720" y="233375"/>
                </a:lnTo>
                <a:lnTo>
                  <a:pt x="538445" y="247039"/>
                </a:lnTo>
                <a:close/>
              </a:path>
              <a:path w="798195" h="468629">
                <a:moveTo>
                  <a:pt x="520420" y="163029"/>
                </a:moveTo>
                <a:lnTo>
                  <a:pt x="530021" y="126085"/>
                </a:lnTo>
                <a:lnTo>
                  <a:pt x="543690" y="149366"/>
                </a:lnTo>
                <a:lnTo>
                  <a:pt x="520420" y="163029"/>
                </a:lnTo>
                <a:close/>
              </a:path>
              <a:path w="798195" h="468629">
                <a:moveTo>
                  <a:pt x="543690" y="149366"/>
                </a:moveTo>
                <a:lnTo>
                  <a:pt x="530021" y="126085"/>
                </a:lnTo>
                <a:lnTo>
                  <a:pt x="583341" y="126085"/>
                </a:lnTo>
                <a:lnTo>
                  <a:pt x="543690" y="149366"/>
                </a:lnTo>
                <a:close/>
              </a:path>
              <a:path w="798195" h="468629">
                <a:moveTo>
                  <a:pt x="342163" y="154050"/>
                </a:moveTo>
                <a:lnTo>
                  <a:pt x="356692" y="145529"/>
                </a:lnTo>
                <a:lnTo>
                  <a:pt x="350838" y="152170"/>
                </a:lnTo>
                <a:lnTo>
                  <a:pt x="342163" y="154050"/>
                </a:lnTo>
                <a:close/>
              </a:path>
              <a:path w="798195" h="468629">
                <a:moveTo>
                  <a:pt x="350838" y="152170"/>
                </a:moveTo>
                <a:lnTo>
                  <a:pt x="356692" y="145529"/>
                </a:lnTo>
                <a:lnTo>
                  <a:pt x="381479" y="145529"/>
                </a:lnTo>
                <a:lnTo>
                  <a:pt x="350838" y="152170"/>
                </a:lnTo>
                <a:close/>
              </a:path>
              <a:path w="798195" h="468629">
                <a:moveTo>
                  <a:pt x="551712" y="163029"/>
                </a:moveTo>
                <a:lnTo>
                  <a:pt x="520420" y="163029"/>
                </a:lnTo>
                <a:lnTo>
                  <a:pt x="543690" y="149366"/>
                </a:lnTo>
                <a:lnTo>
                  <a:pt x="551712" y="163029"/>
                </a:lnTo>
                <a:close/>
              </a:path>
              <a:path w="798195" h="468629">
                <a:moveTo>
                  <a:pt x="349180" y="154050"/>
                </a:moveTo>
                <a:lnTo>
                  <a:pt x="342163" y="154050"/>
                </a:lnTo>
                <a:lnTo>
                  <a:pt x="350838" y="152170"/>
                </a:lnTo>
                <a:lnTo>
                  <a:pt x="349180" y="154050"/>
                </a:lnTo>
                <a:close/>
              </a:path>
              <a:path w="798195" h="468629">
                <a:moveTo>
                  <a:pt x="552107" y="270306"/>
                </a:moveTo>
                <a:lnTo>
                  <a:pt x="538445" y="247039"/>
                </a:lnTo>
                <a:lnTo>
                  <a:pt x="561720" y="233375"/>
                </a:lnTo>
                <a:lnTo>
                  <a:pt x="552107" y="270306"/>
                </a:lnTo>
                <a:close/>
              </a:path>
              <a:path w="798195" h="468629">
                <a:moveTo>
                  <a:pt x="605417" y="270306"/>
                </a:moveTo>
                <a:lnTo>
                  <a:pt x="552107" y="270306"/>
                </a:lnTo>
                <a:lnTo>
                  <a:pt x="561720" y="233375"/>
                </a:lnTo>
                <a:lnTo>
                  <a:pt x="593013" y="233375"/>
                </a:lnTo>
                <a:lnTo>
                  <a:pt x="612317" y="266255"/>
                </a:lnTo>
                <a:lnTo>
                  <a:pt x="605417" y="270306"/>
                </a:lnTo>
                <a:close/>
              </a:path>
              <a:path w="798195" h="468629">
                <a:moveTo>
                  <a:pt x="154630" y="377786"/>
                </a:moveTo>
                <a:lnTo>
                  <a:pt x="151968" y="377786"/>
                </a:lnTo>
                <a:lnTo>
                  <a:pt x="263466" y="251293"/>
                </a:lnTo>
                <a:lnTo>
                  <a:pt x="273608" y="245338"/>
                </a:lnTo>
                <a:lnTo>
                  <a:pt x="303322" y="295948"/>
                </a:lnTo>
                <a:lnTo>
                  <a:pt x="240728" y="295948"/>
                </a:lnTo>
                <a:lnTo>
                  <a:pt x="254388" y="319213"/>
                </a:lnTo>
                <a:lnTo>
                  <a:pt x="154630" y="377786"/>
                </a:lnTo>
                <a:close/>
              </a:path>
              <a:path w="798195" h="468629">
                <a:moveTo>
                  <a:pt x="409202" y="385508"/>
                </a:moveTo>
                <a:lnTo>
                  <a:pt x="355904" y="385508"/>
                </a:lnTo>
                <a:lnTo>
                  <a:pt x="342237" y="362229"/>
                </a:lnTo>
                <a:lnTo>
                  <a:pt x="538445" y="247039"/>
                </a:lnTo>
                <a:lnTo>
                  <a:pt x="552107" y="270306"/>
                </a:lnTo>
                <a:lnTo>
                  <a:pt x="605417" y="270306"/>
                </a:lnTo>
                <a:lnTo>
                  <a:pt x="409202" y="385508"/>
                </a:lnTo>
                <a:close/>
              </a:path>
              <a:path w="798195" h="468629">
                <a:moveTo>
                  <a:pt x="151968" y="377786"/>
                </a:moveTo>
                <a:lnTo>
                  <a:pt x="118059" y="336664"/>
                </a:lnTo>
                <a:lnTo>
                  <a:pt x="263466" y="251293"/>
                </a:lnTo>
                <a:lnTo>
                  <a:pt x="151968" y="377786"/>
                </a:lnTo>
                <a:close/>
              </a:path>
              <a:path w="798195" h="468629">
                <a:moveTo>
                  <a:pt x="254388" y="319213"/>
                </a:moveTo>
                <a:lnTo>
                  <a:pt x="240728" y="295948"/>
                </a:lnTo>
                <a:lnTo>
                  <a:pt x="277660" y="305549"/>
                </a:lnTo>
                <a:lnTo>
                  <a:pt x="254388" y="319213"/>
                </a:lnTo>
                <a:close/>
              </a:path>
              <a:path w="798195" h="468629">
                <a:moveTo>
                  <a:pt x="323024" y="436105"/>
                </a:moveTo>
                <a:lnTo>
                  <a:pt x="254388" y="319213"/>
                </a:lnTo>
                <a:lnTo>
                  <a:pt x="277660" y="305549"/>
                </a:lnTo>
                <a:lnTo>
                  <a:pt x="240728" y="295948"/>
                </a:lnTo>
                <a:lnTo>
                  <a:pt x="303322" y="295948"/>
                </a:lnTo>
                <a:lnTo>
                  <a:pt x="342237" y="362229"/>
                </a:lnTo>
                <a:lnTo>
                  <a:pt x="318960" y="375894"/>
                </a:lnTo>
                <a:lnTo>
                  <a:pt x="355904" y="385508"/>
                </a:lnTo>
                <a:lnTo>
                  <a:pt x="409202" y="385508"/>
                </a:lnTo>
                <a:lnTo>
                  <a:pt x="323024" y="436105"/>
                </a:lnTo>
                <a:close/>
              </a:path>
              <a:path w="798195" h="468629">
                <a:moveTo>
                  <a:pt x="355904" y="385508"/>
                </a:moveTo>
                <a:lnTo>
                  <a:pt x="318960" y="375894"/>
                </a:lnTo>
                <a:lnTo>
                  <a:pt x="342237" y="362229"/>
                </a:lnTo>
                <a:lnTo>
                  <a:pt x="355904" y="385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3155" y="3177539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399189" y="115824"/>
                </a:moveTo>
                <a:lnTo>
                  <a:pt x="132588" y="115824"/>
                </a:lnTo>
                <a:lnTo>
                  <a:pt x="201168" y="0"/>
                </a:lnTo>
                <a:lnTo>
                  <a:pt x="399189" y="115824"/>
                </a:lnTo>
                <a:close/>
              </a:path>
              <a:path w="508000" h="337185">
                <a:moveTo>
                  <a:pt x="507492" y="336804"/>
                </a:moveTo>
                <a:lnTo>
                  <a:pt x="205740" y="271272"/>
                </a:lnTo>
                <a:lnTo>
                  <a:pt x="0" y="38100"/>
                </a:lnTo>
                <a:lnTo>
                  <a:pt x="132588" y="115824"/>
                </a:lnTo>
                <a:lnTo>
                  <a:pt x="399189" y="115824"/>
                </a:lnTo>
                <a:lnTo>
                  <a:pt x="443483" y="141732"/>
                </a:lnTo>
                <a:lnTo>
                  <a:pt x="374904" y="259080"/>
                </a:lnTo>
                <a:lnTo>
                  <a:pt x="507492" y="336804"/>
                </a:lnTo>
                <a:close/>
              </a:path>
            </a:pathLst>
          </a:custGeom>
          <a:solidFill>
            <a:srgbClr val="EF7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1787" y="3107461"/>
            <a:ext cx="798195" cy="468630"/>
          </a:xfrm>
          <a:custGeom>
            <a:avLst/>
            <a:gdLst/>
            <a:ahLst/>
            <a:cxnLst/>
            <a:rect l="l" t="t" r="r" b="b"/>
            <a:pathLst>
              <a:path w="798195" h="468629">
                <a:moveTo>
                  <a:pt x="798093" y="468579"/>
                </a:moveTo>
                <a:lnTo>
                  <a:pt x="322071" y="365391"/>
                </a:lnTo>
                <a:lnTo>
                  <a:pt x="0" y="0"/>
                </a:lnTo>
                <a:lnTo>
                  <a:pt x="154637" y="90792"/>
                </a:lnTo>
                <a:lnTo>
                  <a:pt x="151980" y="90792"/>
                </a:lnTo>
                <a:lnTo>
                  <a:pt x="118071" y="131914"/>
                </a:lnTo>
                <a:lnTo>
                  <a:pt x="263477" y="217291"/>
                </a:lnTo>
                <a:lnTo>
                  <a:pt x="349181" y="314528"/>
                </a:lnTo>
                <a:lnTo>
                  <a:pt x="342163" y="314528"/>
                </a:lnTo>
                <a:lnTo>
                  <a:pt x="356692" y="323049"/>
                </a:lnTo>
                <a:lnTo>
                  <a:pt x="381479" y="323049"/>
                </a:lnTo>
                <a:lnTo>
                  <a:pt x="479997" y="344403"/>
                </a:lnTo>
                <a:lnTo>
                  <a:pt x="625360" y="429755"/>
                </a:lnTo>
                <a:lnTo>
                  <a:pt x="731968" y="429755"/>
                </a:lnTo>
                <a:lnTo>
                  <a:pt x="798093" y="468579"/>
                </a:lnTo>
                <a:close/>
              </a:path>
              <a:path w="798195" h="468629">
                <a:moveTo>
                  <a:pt x="303322" y="172631"/>
                </a:moveTo>
                <a:lnTo>
                  <a:pt x="240728" y="172631"/>
                </a:lnTo>
                <a:lnTo>
                  <a:pt x="277672" y="163029"/>
                </a:lnTo>
                <a:lnTo>
                  <a:pt x="254391" y="149361"/>
                </a:lnTo>
                <a:lnTo>
                  <a:pt x="323024" y="32473"/>
                </a:lnTo>
                <a:lnTo>
                  <a:pt x="409202" y="83070"/>
                </a:lnTo>
                <a:lnTo>
                  <a:pt x="355904" y="83070"/>
                </a:lnTo>
                <a:lnTo>
                  <a:pt x="318973" y="92684"/>
                </a:lnTo>
                <a:lnTo>
                  <a:pt x="342240" y="106344"/>
                </a:lnTo>
                <a:lnTo>
                  <a:pt x="303322" y="172631"/>
                </a:lnTo>
                <a:close/>
              </a:path>
              <a:path w="798195" h="468629">
                <a:moveTo>
                  <a:pt x="342240" y="106344"/>
                </a:moveTo>
                <a:lnTo>
                  <a:pt x="318973" y="92684"/>
                </a:lnTo>
                <a:lnTo>
                  <a:pt x="355904" y="83070"/>
                </a:lnTo>
                <a:lnTo>
                  <a:pt x="342240" y="106344"/>
                </a:lnTo>
                <a:close/>
              </a:path>
              <a:path w="798195" h="468629">
                <a:moveTo>
                  <a:pt x="538450" y="221541"/>
                </a:moveTo>
                <a:lnTo>
                  <a:pt x="342240" y="106344"/>
                </a:lnTo>
                <a:lnTo>
                  <a:pt x="355904" y="83070"/>
                </a:lnTo>
                <a:lnTo>
                  <a:pt x="409202" y="83070"/>
                </a:lnTo>
                <a:lnTo>
                  <a:pt x="605395" y="198259"/>
                </a:lnTo>
                <a:lnTo>
                  <a:pt x="552119" y="198259"/>
                </a:lnTo>
                <a:lnTo>
                  <a:pt x="538450" y="221541"/>
                </a:lnTo>
                <a:close/>
              </a:path>
              <a:path w="798195" h="468629">
                <a:moveTo>
                  <a:pt x="263477" y="217291"/>
                </a:moveTo>
                <a:lnTo>
                  <a:pt x="118071" y="131914"/>
                </a:lnTo>
                <a:lnTo>
                  <a:pt x="151980" y="90792"/>
                </a:lnTo>
                <a:lnTo>
                  <a:pt x="263477" y="217291"/>
                </a:lnTo>
                <a:close/>
              </a:path>
              <a:path w="798195" h="468629">
                <a:moveTo>
                  <a:pt x="273608" y="223240"/>
                </a:moveTo>
                <a:lnTo>
                  <a:pt x="263477" y="217291"/>
                </a:lnTo>
                <a:lnTo>
                  <a:pt x="151980" y="90792"/>
                </a:lnTo>
                <a:lnTo>
                  <a:pt x="154637" y="90792"/>
                </a:lnTo>
                <a:lnTo>
                  <a:pt x="254391" y="149361"/>
                </a:lnTo>
                <a:lnTo>
                  <a:pt x="240728" y="172631"/>
                </a:lnTo>
                <a:lnTo>
                  <a:pt x="303322" y="172631"/>
                </a:lnTo>
                <a:lnTo>
                  <a:pt x="273608" y="223240"/>
                </a:lnTo>
                <a:close/>
              </a:path>
              <a:path w="798195" h="468629">
                <a:moveTo>
                  <a:pt x="240728" y="172631"/>
                </a:moveTo>
                <a:lnTo>
                  <a:pt x="254391" y="149361"/>
                </a:lnTo>
                <a:lnTo>
                  <a:pt x="277672" y="163029"/>
                </a:lnTo>
                <a:lnTo>
                  <a:pt x="240728" y="172631"/>
                </a:lnTo>
                <a:close/>
              </a:path>
              <a:path w="798195" h="468629">
                <a:moveTo>
                  <a:pt x="561720" y="235203"/>
                </a:moveTo>
                <a:lnTo>
                  <a:pt x="538450" y="221541"/>
                </a:lnTo>
                <a:lnTo>
                  <a:pt x="552119" y="198259"/>
                </a:lnTo>
                <a:lnTo>
                  <a:pt x="561720" y="235203"/>
                </a:lnTo>
                <a:close/>
              </a:path>
              <a:path w="798195" h="468629">
                <a:moveTo>
                  <a:pt x="593016" y="235203"/>
                </a:moveTo>
                <a:lnTo>
                  <a:pt x="561720" y="235203"/>
                </a:lnTo>
                <a:lnTo>
                  <a:pt x="552119" y="198259"/>
                </a:lnTo>
                <a:lnTo>
                  <a:pt x="605395" y="198259"/>
                </a:lnTo>
                <a:lnTo>
                  <a:pt x="612317" y="202323"/>
                </a:lnTo>
                <a:lnTo>
                  <a:pt x="593016" y="235203"/>
                </a:lnTo>
                <a:close/>
              </a:path>
              <a:path w="798195" h="468629">
                <a:moveTo>
                  <a:pt x="731968" y="429755"/>
                </a:moveTo>
                <a:lnTo>
                  <a:pt x="625360" y="429755"/>
                </a:lnTo>
                <a:lnTo>
                  <a:pt x="644740" y="380111"/>
                </a:lnTo>
                <a:lnTo>
                  <a:pt x="479997" y="344403"/>
                </a:lnTo>
                <a:lnTo>
                  <a:pt x="469823" y="338429"/>
                </a:lnTo>
                <a:lnTo>
                  <a:pt x="538450" y="221541"/>
                </a:lnTo>
                <a:lnTo>
                  <a:pt x="561720" y="235203"/>
                </a:lnTo>
                <a:lnTo>
                  <a:pt x="593016" y="235203"/>
                </a:lnTo>
                <a:lnTo>
                  <a:pt x="551721" y="305549"/>
                </a:lnTo>
                <a:lnTo>
                  <a:pt x="520420" y="305549"/>
                </a:lnTo>
                <a:lnTo>
                  <a:pt x="530034" y="342493"/>
                </a:lnTo>
                <a:lnTo>
                  <a:pt x="583344" y="342493"/>
                </a:lnTo>
                <a:lnTo>
                  <a:pt x="731968" y="429755"/>
                </a:lnTo>
                <a:close/>
              </a:path>
              <a:path w="798195" h="468629">
                <a:moveTo>
                  <a:pt x="530034" y="342493"/>
                </a:moveTo>
                <a:lnTo>
                  <a:pt x="520420" y="305549"/>
                </a:lnTo>
                <a:lnTo>
                  <a:pt x="543698" y="319216"/>
                </a:lnTo>
                <a:lnTo>
                  <a:pt x="530034" y="342493"/>
                </a:lnTo>
                <a:close/>
              </a:path>
              <a:path w="798195" h="468629">
                <a:moveTo>
                  <a:pt x="543698" y="319216"/>
                </a:moveTo>
                <a:lnTo>
                  <a:pt x="520420" y="305549"/>
                </a:lnTo>
                <a:lnTo>
                  <a:pt x="551721" y="305549"/>
                </a:lnTo>
                <a:lnTo>
                  <a:pt x="543698" y="319216"/>
                </a:lnTo>
                <a:close/>
              </a:path>
              <a:path w="798195" h="468629">
                <a:moveTo>
                  <a:pt x="356692" y="323049"/>
                </a:moveTo>
                <a:lnTo>
                  <a:pt x="342163" y="314528"/>
                </a:lnTo>
                <a:lnTo>
                  <a:pt x="350838" y="316408"/>
                </a:lnTo>
                <a:lnTo>
                  <a:pt x="356692" y="323049"/>
                </a:lnTo>
                <a:close/>
              </a:path>
              <a:path w="798195" h="468629">
                <a:moveTo>
                  <a:pt x="350838" y="316408"/>
                </a:moveTo>
                <a:lnTo>
                  <a:pt x="342163" y="314528"/>
                </a:lnTo>
                <a:lnTo>
                  <a:pt x="349181" y="314528"/>
                </a:lnTo>
                <a:lnTo>
                  <a:pt x="350838" y="316408"/>
                </a:lnTo>
                <a:close/>
              </a:path>
              <a:path w="798195" h="468629">
                <a:moveTo>
                  <a:pt x="381479" y="323049"/>
                </a:moveTo>
                <a:lnTo>
                  <a:pt x="356692" y="323049"/>
                </a:lnTo>
                <a:lnTo>
                  <a:pt x="350838" y="316408"/>
                </a:lnTo>
                <a:lnTo>
                  <a:pt x="381479" y="323049"/>
                </a:lnTo>
                <a:close/>
              </a:path>
              <a:path w="798195" h="468629">
                <a:moveTo>
                  <a:pt x="583344" y="342493"/>
                </a:moveTo>
                <a:lnTo>
                  <a:pt x="530034" y="342493"/>
                </a:lnTo>
                <a:lnTo>
                  <a:pt x="543698" y="319216"/>
                </a:lnTo>
                <a:lnTo>
                  <a:pt x="583344" y="342493"/>
                </a:lnTo>
                <a:close/>
              </a:path>
              <a:path w="798195" h="468629">
                <a:moveTo>
                  <a:pt x="625360" y="429755"/>
                </a:moveTo>
                <a:lnTo>
                  <a:pt x="479997" y="344403"/>
                </a:lnTo>
                <a:lnTo>
                  <a:pt x="644740" y="380111"/>
                </a:lnTo>
                <a:lnTo>
                  <a:pt x="625360" y="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1356" y="1493519"/>
            <a:ext cx="3749040" cy="370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95"/>
              </a:spcBef>
              <a:tabLst>
                <a:tab pos="1557020" algn="l"/>
              </a:tabLst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任务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二	</a:t>
            </a: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团队的结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构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L="1235710">
              <a:lnSpc>
                <a:spcPct val="100000"/>
              </a:lnSpc>
              <a:spcBef>
                <a:spcPts val="2610"/>
              </a:spcBef>
            </a:pPr>
            <a:r>
              <a:rPr sz="2800" b="1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团队的构成要</a:t>
            </a:r>
            <a:r>
              <a:rPr sz="2800" b="1" spc="-20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素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imes New Roman" panose="02020603050405020304"/>
              <a:cs typeface="Times New Roman" panose="02020603050405020304"/>
            </a:endParaRPr>
          </a:p>
          <a:p>
            <a:pPr marL="12700" marR="3117215">
              <a:lnSpc>
                <a:spcPct val="120000"/>
              </a:lnSpc>
            </a:pPr>
            <a:r>
              <a:rPr sz="2400" b="1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400" b="1" spc="-10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习 </a:t>
            </a:r>
            <a:r>
              <a:rPr sz="2400" b="1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400" b="1" spc="-10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35710">
              <a:lnSpc>
                <a:spcPct val="100000"/>
              </a:lnSpc>
              <a:spcBef>
                <a:spcPts val="1580"/>
              </a:spcBef>
            </a:pPr>
            <a:r>
              <a:rPr sz="2800" b="1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团队中的成</a:t>
            </a:r>
            <a:r>
              <a:rPr sz="2800" b="1" spc="-20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812" y="1989137"/>
            <a:ext cx="6043612" cy="381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889" y="3542665"/>
            <a:ext cx="1644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92D050"/>
                </a:solidFill>
                <a:latin typeface="微软雅黑" panose="020B0503020204020204" charset="-122"/>
                <a:cs typeface="微软雅黑" panose="020B0503020204020204" charset="-122"/>
              </a:rPr>
              <a:t>计划</a:t>
            </a:r>
            <a:r>
              <a:rPr sz="2400" b="1" i="1" spc="-40" dirty="0">
                <a:solidFill>
                  <a:srgbClr val="92D05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spc="-4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Plan)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0929" y="4968875"/>
            <a:ext cx="1214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8921D"/>
                </a:solidFill>
                <a:latin typeface="微软雅黑" panose="020B0503020204020204" charset="-122"/>
                <a:cs typeface="微软雅黑" panose="020B0503020204020204" charset="-122"/>
              </a:rPr>
              <a:t>职权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spc="-7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2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Power)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0" y="3709670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E64722"/>
                </a:solidFill>
                <a:latin typeface="微软雅黑" panose="020B0503020204020204" charset="-122"/>
                <a:cs typeface="微软雅黑" panose="020B0503020204020204" charset="-122"/>
              </a:rPr>
              <a:t>团队定位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spc="-3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Place)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5845" y="2040890"/>
            <a:ext cx="2008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人员</a:t>
            </a:r>
            <a:r>
              <a:rPr sz="2400" b="1" i="1" spc="-4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spc="-4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People)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9330" y="80009"/>
            <a:ext cx="169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</a:t>
            </a:r>
            <a:r>
              <a:rPr sz="1800" b="1" spc="-47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广告传</a:t>
            </a:r>
            <a:r>
              <a:rPr sz="18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播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团队的结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构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059" y="1223010"/>
            <a:ext cx="3225165" cy="117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一、团队的构成要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35" algn="ctr">
              <a:lnSpc>
                <a:spcPct val="100000"/>
              </a:lnSpc>
              <a:spcBef>
                <a:spcPts val="2850"/>
              </a:spcBef>
            </a:pPr>
            <a:r>
              <a:rPr sz="2400" b="1" i="1" dirty="0">
                <a:solidFill>
                  <a:srgbClr val="2997E2"/>
                </a:solidFill>
                <a:latin typeface="微软雅黑" panose="020B0503020204020204" charset="-122"/>
                <a:cs typeface="微软雅黑" panose="020B0503020204020204" charset="-122"/>
              </a:rPr>
              <a:t>目标</a:t>
            </a:r>
            <a:r>
              <a:rPr sz="2400" b="1" i="1" spc="-15" dirty="0">
                <a:solidFill>
                  <a:srgbClr val="2997E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(Purpose)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3959352"/>
            <a:ext cx="8781415" cy="0"/>
          </a:xfrm>
          <a:custGeom>
            <a:avLst/>
            <a:gdLst/>
            <a:ahLst/>
            <a:cxnLst/>
            <a:rect l="l" t="t" r="r" b="b"/>
            <a:pathLst>
              <a:path w="8781415">
                <a:moveTo>
                  <a:pt x="0" y="0"/>
                </a:moveTo>
                <a:lnTo>
                  <a:pt x="8781288" y="0"/>
                </a:lnTo>
              </a:path>
            </a:pathLst>
          </a:custGeom>
          <a:ln w="7924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8547" y="3890454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626529" y="961999"/>
                </a:moveTo>
                <a:lnTo>
                  <a:pt x="626529" y="764082"/>
                </a:lnTo>
                <a:lnTo>
                  <a:pt x="627659" y="763320"/>
                </a:lnTo>
                <a:lnTo>
                  <a:pt x="626529" y="763320"/>
                </a:lnTo>
                <a:lnTo>
                  <a:pt x="626529" y="430580"/>
                </a:lnTo>
                <a:lnTo>
                  <a:pt x="629055" y="383663"/>
                </a:lnTo>
                <a:lnTo>
                  <a:pt x="636460" y="338209"/>
                </a:lnTo>
                <a:lnTo>
                  <a:pt x="648481" y="294482"/>
                </a:lnTo>
                <a:lnTo>
                  <a:pt x="664854" y="252743"/>
                </a:lnTo>
                <a:lnTo>
                  <a:pt x="685317" y="213256"/>
                </a:lnTo>
                <a:lnTo>
                  <a:pt x="709608" y="176283"/>
                </a:lnTo>
                <a:lnTo>
                  <a:pt x="737464" y="142087"/>
                </a:lnTo>
                <a:lnTo>
                  <a:pt x="768621" y="110930"/>
                </a:lnTo>
                <a:lnTo>
                  <a:pt x="802818" y="83075"/>
                </a:lnTo>
                <a:lnTo>
                  <a:pt x="839791" y="58785"/>
                </a:lnTo>
                <a:lnTo>
                  <a:pt x="879278" y="38323"/>
                </a:lnTo>
                <a:lnTo>
                  <a:pt x="921016" y="21950"/>
                </a:lnTo>
                <a:lnTo>
                  <a:pt x="964742" y="9931"/>
                </a:lnTo>
                <a:lnTo>
                  <a:pt x="1010194" y="2526"/>
                </a:lnTo>
                <a:lnTo>
                  <a:pt x="1057109" y="0"/>
                </a:lnTo>
                <a:lnTo>
                  <a:pt x="1181544" y="0"/>
                </a:lnTo>
                <a:lnTo>
                  <a:pt x="1181544" y="106743"/>
                </a:lnTo>
                <a:lnTo>
                  <a:pt x="1057109" y="106743"/>
                </a:lnTo>
                <a:lnTo>
                  <a:pt x="1009257" y="110254"/>
                </a:lnTo>
                <a:lnTo>
                  <a:pt x="963585" y="120454"/>
                </a:lnTo>
                <a:lnTo>
                  <a:pt x="920594" y="136841"/>
                </a:lnTo>
                <a:lnTo>
                  <a:pt x="880784" y="158914"/>
                </a:lnTo>
                <a:lnTo>
                  <a:pt x="844657" y="186174"/>
                </a:lnTo>
                <a:lnTo>
                  <a:pt x="812714" y="218118"/>
                </a:lnTo>
                <a:lnTo>
                  <a:pt x="785455" y="254246"/>
                </a:lnTo>
                <a:lnTo>
                  <a:pt x="763382" y="294057"/>
                </a:lnTo>
                <a:lnTo>
                  <a:pt x="746995" y="337050"/>
                </a:lnTo>
                <a:lnTo>
                  <a:pt x="736796" y="382725"/>
                </a:lnTo>
                <a:lnTo>
                  <a:pt x="733285" y="430580"/>
                </a:lnTo>
                <a:lnTo>
                  <a:pt x="733285" y="692086"/>
                </a:lnTo>
                <a:lnTo>
                  <a:pt x="779259" y="692086"/>
                </a:lnTo>
                <a:lnTo>
                  <a:pt x="626529" y="961999"/>
                </a:lnTo>
                <a:close/>
              </a:path>
              <a:path w="1181735" h="962025">
                <a:moveTo>
                  <a:pt x="779259" y="692086"/>
                </a:moveTo>
                <a:lnTo>
                  <a:pt x="733285" y="692086"/>
                </a:lnTo>
                <a:lnTo>
                  <a:pt x="807631" y="641946"/>
                </a:lnTo>
                <a:lnTo>
                  <a:pt x="779259" y="692086"/>
                </a:lnTo>
                <a:close/>
              </a:path>
              <a:path w="1181735" h="962025">
                <a:moveTo>
                  <a:pt x="555015" y="692086"/>
                </a:moveTo>
                <a:lnTo>
                  <a:pt x="448271" y="692086"/>
                </a:lnTo>
                <a:lnTo>
                  <a:pt x="448271" y="430580"/>
                </a:lnTo>
                <a:lnTo>
                  <a:pt x="444760" y="382725"/>
                </a:lnTo>
                <a:lnTo>
                  <a:pt x="434561" y="337050"/>
                </a:lnTo>
                <a:lnTo>
                  <a:pt x="418174" y="294057"/>
                </a:lnTo>
                <a:lnTo>
                  <a:pt x="396100" y="254246"/>
                </a:lnTo>
                <a:lnTo>
                  <a:pt x="368841" y="218118"/>
                </a:lnTo>
                <a:lnTo>
                  <a:pt x="336897" y="186174"/>
                </a:lnTo>
                <a:lnTo>
                  <a:pt x="300769" y="158914"/>
                </a:lnTo>
                <a:lnTo>
                  <a:pt x="260957" y="136841"/>
                </a:lnTo>
                <a:lnTo>
                  <a:pt x="217964" y="120454"/>
                </a:lnTo>
                <a:lnTo>
                  <a:pt x="172289" y="110254"/>
                </a:lnTo>
                <a:lnTo>
                  <a:pt x="124434" y="106743"/>
                </a:lnTo>
                <a:lnTo>
                  <a:pt x="0" y="106743"/>
                </a:lnTo>
                <a:lnTo>
                  <a:pt x="0" y="0"/>
                </a:lnTo>
                <a:lnTo>
                  <a:pt x="124434" y="0"/>
                </a:lnTo>
                <a:lnTo>
                  <a:pt x="171351" y="2526"/>
                </a:lnTo>
                <a:lnTo>
                  <a:pt x="216805" y="9931"/>
                </a:lnTo>
                <a:lnTo>
                  <a:pt x="260533" y="21950"/>
                </a:lnTo>
                <a:lnTo>
                  <a:pt x="302271" y="38323"/>
                </a:lnTo>
                <a:lnTo>
                  <a:pt x="341758" y="58785"/>
                </a:lnTo>
                <a:lnTo>
                  <a:pt x="378731" y="83075"/>
                </a:lnTo>
                <a:lnTo>
                  <a:pt x="412928" y="110930"/>
                </a:lnTo>
                <a:lnTo>
                  <a:pt x="444084" y="142087"/>
                </a:lnTo>
                <a:lnTo>
                  <a:pt x="471939" y="176283"/>
                </a:lnTo>
                <a:lnTo>
                  <a:pt x="496229" y="213256"/>
                </a:lnTo>
                <a:lnTo>
                  <a:pt x="516692" y="252743"/>
                </a:lnTo>
                <a:lnTo>
                  <a:pt x="533064" y="294482"/>
                </a:lnTo>
                <a:lnTo>
                  <a:pt x="545084" y="338209"/>
                </a:lnTo>
                <a:lnTo>
                  <a:pt x="552488" y="383663"/>
                </a:lnTo>
                <a:lnTo>
                  <a:pt x="555015" y="430580"/>
                </a:lnTo>
                <a:lnTo>
                  <a:pt x="555015" y="692086"/>
                </a:lnTo>
                <a:close/>
              </a:path>
              <a:path w="1181735" h="962025">
                <a:moveTo>
                  <a:pt x="555015" y="961999"/>
                </a:moveTo>
                <a:lnTo>
                  <a:pt x="373913" y="641946"/>
                </a:lnTo>
                <a:lnTo>
                  <a:pt x="448271" y="692086"/>
                </a:lnTo>
                <a:lnTo>
                  <a:pt x="555015" y="692086"/>
                </a:lnTo>
                <a:lnTo>
                  <a:pt x="555015" y="763320"/>
                </a:lnTo>
                <a:lnTo>
                  <a:pt x="553885" y="763320"/>
                </a:lnTo>
                <a:lnTo>
                  <a:pt x="555015" y="764082"/>
                </a:lnTo>
                <a:lnTo>
                  <a:pt x="555015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1865" y="3036455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1181544" y="961999"/>
                </a:moveTo>
                <a:lnTo>
                  <a:pt x="1057109" y="961999"/>
                </a:lnTo>
                <a:lnTo>
                  <a:pt x="1010192" y="959473"/>
                </a:lnTo>
                <a:lnTo>
                  <a:pt x="964738" y="952068"/>
                </a:lnTo>
                <a:lnTo>
                  <a:pt x="921011" y="940048"/>
                </a:lnTo>
                <a:lnTo>
                  <a:pt x="879272" y="923676"/>
                </a:lnTo>
                <a:lnTo>
                  <a:pt x="839785" y="903213"/>
                </a:lnTo>
                <a:lnTo>
                  <a:pt x="802812" y="878923"/>
                </a:lnTo>
                <a:lnTo>
                  <a:pt x="768616" y="851069"/>
                </a:lnTo>
                <a:lnTo>
                  <a:pt x="737459" y="819912"/>
                </a:lnTo>
                <a:lnTo>
                  <a:pt x="709604" y="785716"/>
                </a:lnTo>
                <a:lnTo>
                  <a:pt x="685315" y="748743"/>
                </a:lnTo>
                <a:lnTo>
                  <a:pt x="664852" y="709255"/>
                </a:lnTo>
                <a:lnTo>
                  <a:pt x="648479" y="667517"/>
                </a:lnTo>
                <a:lnTo>
                  <a:pt x="636460" y="623789"/>
                </a:lnTo>
                <a:lnTo>
                  <a:pt x="629055" y="578336"/>
                </a:lnTo>
                <a:lnTo>
                  <a:pt x="626529" y="531418"/>
                </a:lnTo>
                <a:lnTo>
                  <a:pt x="626529" y="198678"/>
                </a:lnTo>
                <a:lnTo>
                  <a:pt x="627659" y="198678"/>
                </a:lnTo>
                <a:lnTo>
                  <a:pt x="626529" y="197904"/>
                </a:lnTo>
                <a:lnTo>
                  <a:pt x="626529" y="0"/>
                </a:lnTo>
                <a:lnTo>
                  <a:pt x="779241" y="269900"/>
                </a:lnTo>
                <a:lnTo>
                  <a:pt x="733272" y="269900"/>
                </a:lnTo>
                <a:lnTo>
                  <a:pt x="733272" y="531418"/>
                </a:lnTo>
                <a:lnTo>
                  <a:pt x="736783" y="579270"/>
                </a:lnTo>
                <a:lnTo>
                  <a:pt x="746983" y="624942"/>
                </a:lnTo>
                <a:lnTo>
                  <a:pt x="763370" y="667934"/>
                </a:lnTo>
                <a:lnTo>
                  <a:pt x="785443" y="707743"/>
                </a:lnTo>
                <a:lnTo>
                  <a:pt x="812703" y="743870"/>
                </a:lnTo>
                <a:lnTo>
                  <a:pt x="844647" y="775814"/>
                </a:lnTo>
                <a:lnTo>
                  <a:pt x="880775" y="803072"/>
                </a:lnTo>
                <a:lnTo>
                  <a:pt x="920586" y="825146"/>
                </a:lnTo>
                <a:lnTo>
                  <a:pt x="963580" y="841532"/>
                </a:lnTo>
                <a:lnTo>
                  <a:pt x="1009254" y="851732"/>
                </a:lnTo>
                <a:lnTo>
                  <a:pt x="1057109" y="855243"/>
                </a:lnTo>
                <a:lnTo>
                  <a:pt x="1181544" y="855243"/>
                </a:lnTo>
                <a:lnTo>
                  <a:pt x="1181544" y="961999"/>
                </a:lnTo>
                <a:close/>
              </a:path>
              <a:path w="1181735" h="962025">
                <a:moveTo>
                  <a:pt x="807618" y="320052"/>
                </a:moveTo>
                <a:lnTo>
                  <a:pt x="733272" y="269900"/>
                </a:lnTo>
                <a:lnTo>
                  <a:pt x="779241" y="269900"/>
                </a:lnTo>
                <a:lnTo>
                  <a:pt x="807618" y="320052"/>
                </a:lnTo>
                <a:close/>
              </a:path>
              <a:path w="1181735" h="962025">
                <a:moveTo>
                  <a:pt x="373913" y="320052"/>
                </a:moveTo>
                <a:lnTo>
                  <a:pt x="555002" y="0"/>
                </a:lnTo>
                <a:lnTo>
                  <a:pt x="555002" y="197904"/>
                </a:lnTo>
                <a:lnTo>
                  <a:pt x="553872" y="198678"/>
                </a:lnTo>
                <a:lnTo>
                  <a:pt x="555002" y="198678"/>
                </a:lnTo>
                <a:lnTo>
                  <a:pt x="555002" y="269900"/>
                </a:lnTo>
                <a:lnTo>
                  <a:pt x="448259" y="269900"/>
                </a:lnTo>
                <a:lnTo>
                  <a:pt x="373913" y="320052"/>
                </a:lnTo>
                <a:close/>
              </a:path>
              <a:path w="1181735" h="962025">
                <a:moveTo>
                  <a:pt x="124421" y="961999"/>
                </a:moveTo>
                <a:lnTo>
                  <a:pt x="0" y="961999"/>
                </a:lnTo>
                <a:lnTo>
                  <a:pt x="0" y="855243"/>
                </a:lnTo>
                <a:lnTo>
                  <a:pt x="124421" y="855243"/>
                </a:lnTo>
                <a:lnTo>
                  <a:pt x="172277" y="851732"/>
                </a:lnTo>
                <a:lnTo>
                  <a:pt x="217951" y="841532"/>
                </a:lnTo>
                <a:lnTo>
                  <a:pt x="260945" y="825146"/>
                </a:lnTo>
                <a:lnTo>
                  <a:pt x="300756" y="803072"/>
                </a:lnTo>
                <a:lnTo>
                  <a:pt x="336884" y="775814"/>
                </a:lnTo>
                <a:lnTo>
                  <a:pt x="368828" y="743870"/>
                </a:lnTo>
                <a:lnTo>
                  <a:pt x="396087" y="707743"/>
                </a:lnTo>
                <a:lnTo>
                  <a:pt x="418161" y="667934"/>
                </a:lnTo>
                <a:lnTo>
                  <a:pt x="434548" y="624942"/>
                </a:lnTo>
                <a:lnTo>
                  <a:pt x="444748" y="579270"/>
                </a:lnTo>
                <a:lnTo>
                  <a:pt x="448259" y="531418"/>
                </a:lnTo>
                <a:lnTo>
                  <a:pt x="448259" y="269900"/>
                </a:lnTo>
                <a:lnTo>
                  <a:pt x="555002" y="269900"/>
                </a:lnTo>
                <a:lnTo>
                  <a:pt x="555002" y="531418"/>
                </a:lnTo>
                <a:lnTo>
                  <a:pt x="552476" y="578336"/>
                </a:lnTo>
                <a:lnTo>
                  <a:pt x="545071" y="623789"/>
                </a:lnTo>
                <a:lnTo>
                  <a:pt x="533051" y="667517"/>
                </a:lnTo>
                <a:lnTo>
                  <a:pt x="516679" y="709255"/>
                </a:lnTo>
                <a:lnTo>
                  <a:pt x="496216" y="748743"/>
                </a:lnTo>
                <a:lnTo>
                  <a:pt x="471926" y="785716"/>
                </a:lnTo>
                <a:lnTo>
                  <a:pt x="444072" y="819912"/>
                </a:lnTo>
                <a:lnTo>
                  <a:pt x="412915" y="851069"/>
                </a:lnTo>
                <a:lnTo>
                  <a:pt x="378719" y="878923"/>
                </a:lnTo>
                <a:lnTo>
                  <a:pt x="341746" y="903213"/>
                </a:lnTo>
                <a:lnTo>
                  <a:pt x="302259" y="923676"/>
                </a:lnTo>
                <a:lnTo>
                  <a:pt x="260520" y="940048"/>
                </a:lnTo>
                <a:lnTo>
                  <a:pt x="216792" y="952068"/>
                </a:lnTo>
                <a:lnTo>
                  <a:pt x="171339" y="959473"/>
                </a:lnTo>
                <a:lnTo>
                  <a:pt x="124421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5170" y="3890454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626529" y="961999"/>
                </a:moveTo>
                <a:lnTo>
                  <a:pt x="626529" y="764082"/>
                </a:lnTo>
                <a:lnTo>
                  <a:pt x="627659" y="763320"/>
                </a:lnTo>
                <a:lnTo>
                  <a:pt x="626529" y="763320"/>
                </a:lnTo>
                <a:lnTo>
                  <a:pt x="626529" y="430580"/>
                </a:lnTo>
                <a:lnTo>
                  <a:pt x="629055" y="383663"/>
                </a:lnTo>
                <a:lnTo>
                  <a:pt x="636460" y="338209"/>
                </a:lnTo>
                <a:lnTo>
                  <a:pt x="648479" y="294482"/>
                </a:lnTo>
                <a:lnTo>
                  <a:pt x="664852" y="252743"/>
                </a:lnTo>
                <a:lnTo>
                  <a:pt x="685315" y="213256"/>
                </a:lnTo>
                <a:lnTo>
                  <a:pt x="709604" y="176283"/>
                </a:lnTo>
                <a:lnTo>
                  <a:pt x="737459" y="142087"/>
                </a:lnTo>
                <a:lnTo>
                  <a:pt x="768616" y="110930"/>
                </a:lnTo>
                <a:lnTo>
                  <a:pt x="802812" y="83075"/>
                </a:lnTo>
                <a:lnTo>
                  <a:pt x="839785" y="58785"/>
                </a:lnTo>
                <a:lnTo>
                  <a:pt x="879272" y="38323"/>
                </a:lnTo>
                <a:lnTo>
                  <a:pt x="921011" y="21950"/>
                </a:lnTo>
                <a:lnTo>
                  <a:pt x="964738" y="9931"/>
                </a:lnTo>
                <a:lnTo>
                  <a:pt x="1010192" y="2526"/>
                </a:lnTo>
                <a:lnTo>
                  <a:pt x="1057109" y="0"/>
                </a:lnTo>
                <a:lnTo>
                  <a:pt x="1181544" y="0"/>
                </a:lnTo>
                <a:lnTo>
                  <a:pt x="1181544" y="106743"/>
                </a:lnTo>
                <a:lnTo>
                  <a:pt x="1057109" y="106743"/>
                </a:lnTo>
                <a:lnTo>
                  <a:pt x="1009254" y="110254"/>
                </a:lnTo>
                <a:lnTo>
                  <a:pt x="963580" y="120454"/>
                </a:lnTo>
                <a:lnTo>
                  <a:pt x="920586" y="136841"/>
                </a:lnTo>
                <a:lnTo>
                  <a:pt x="880775" y="158914"/>
                </a:lnTo>
                <a:lnTo>
                  <a:pt x="844647" y="186174"/>
                </a:lnTo>
                <a:lnTo>
                  <a:pt x="812703" y="218118"/>
                </a:lnTo>
                <a:lnTo>
                  <a:pt x="785443" y="254246"/>
                </a:lnTo>
                <a:lnTo>
                  <a:pt x="763370" y="294057"/>
                </a:lnTo>
                <a:lnTo>
                  <a:pt x="746983" y="337050"/>
                </a:lnTo>
                <a:lnTo>
                  <a:pt x="736783" y="382725"/>
                </a:lnTo>
                <a:lnTo>
                  <a:pt x="733272" y="430580"/>
                </a:lnTo>
                <a:lnTo>
                  <a:pt x="733272" y="692086"/>
                </a:lnTo>
                <a:lnTo>
                  <a:pt x="779259" y="692086"/>
                </a:lnTo>
                <a:lnTo>
                  <a:pt x="626529" y="961999"/>
                </a:lnTo>
                <a:close/>
              </a:path>
              <a:path w="1181735" h="962025">
                <a:moveTo>
                  <a:pt x="779259" y="692086"/>
                </a:moveTo>
                <a:lnTo>
                  <a:pt x="733272" y="692086"/>
                </a:lnTo>
                <a:lnTo>
                  <a:pt x="807631" y="641946"/>
                </a:lnTo>
                <a:lnTo>
                  <a:pt x="779259" y="692086"/>
                </a:lnTo>
                <a:close/>
              </a:path>
              <a:path w="1181735" h="962025">
                <a:moveTo>
                  <a:pt x="555015" y="692086"/>
                </a:moveTo>
                <a:lnTo>
                  <a:pt x="448259" y="692086"/>
                </a:lnTo>
                <a:lnTo>
                  <a:pt x="448259" y="430580"/>
                </a:lnTo>
                <a:lnTo>
                  <a:pt x="444748" y="382725"/>
                </a:lnTo>
                <a:lnTo>
                  <a:pt x="434548" y="337050"/>
                </a:lnTo>
                <a:lnTo>
                  <a:pt x="418161" y="294057"/>
                </a:lnTo>
                <a:lnTo>
                  <a:pt x="396088" y="254246"/>
                </a:lnTo>
                <a:lnTo>
                  <a:pt x="368829" y="218118"/>
                </a:lnTo>
                <a:lnTo>
                  <a:pt x="336886" y="186174"/>
                </a:lnTo>
                <a:lnTo>
                  <a:pt x="300759" y="158914"/>
                </a:lnTo>
                <a:lnTo>
                  <a:pt x="260950" y="136841"/>
                </a:lnTo>
                <a:lnTo>
                  <a:pt x="217958" y="120454"/>
                </a:lnTo>
                <a:lnTo>
                  <a:pt x="172286" y="110254"/>
                </a:lnTo>
                <a:lnTo>
                  <a:pt x="124434" y="106743"/>
                </a:lnTo>
                <a:lnTo>
                  <a:pt x="0" y="106743"/>
                </a:lnTo>
                <a:lnTo>
                  <a:pt x="0" y="0"/>
                </a:lnTo>
                <a:lnTo>
                  <a:pt x="124434" y="0"/>
                </a:lnTo>
                <a:lnTo>
                  <a:pt x="171349" y="2526"/>
                </a:lnTo>
                <a:lnTo>
                  <a:pt x="216801" y="9931"/>
                </a:lnTo>
                <a:lnTo>
                  <a:pt x="260528" y="21950"/>
                </a:lnTo>
                <a:lnTo>
                  <a:pt x="302266" y="38323"/>
                </a:lnTo>
                <a:lnTo>
                  <a:pt x="341753" y="58785"/>
                </a:lnTo>
                <a:lnTo>
                  <a:pt x="378726" y="83075"/>
                </a:lnTo>
                <a:lnTo>
                  <a:pt x="412923" y="110930"/>
                </a:lnTo>
                <a:lnTo>
                  <a:pt x="444080" y="142087"/>
                </a:lnTo>
                <a:lnTo>
                  <a:pt x="471935" y="176283"/>
                </a:lnTo>
                <a:lnTo>
                  <a:pt x="496226" y="213256"/>
                </a:lnTo>
                <a:lnTo>
                  <a:pt x="516690" y="252743"/>
                </a:lnTo>
                <a:lnTo>
                  <a:pt x="533063" y="294482"/>
                </a:lnTo>
                <a:lnTo>
                  <a:pt x="545083" y="338209"/>
                </a:lnTo>
                <a:lnTo>
                  <a:pt x="552488" y="383663"/>
                </a:lnTo>
                <a:lnTo>
                  <a:pt x="555015" y="430580"/>
                </a:lnTo>
                <a:lnTo>
                  <a:pt x="555015" y="692086"/>
                </a:lnTo>
                <a:close/>
              </a:path>
              <a:path w="1181735" h="962025">
                <a:moveTo>
                  <a:pt x="555015" y="961999"/>
                </a:moveTo>
                <a:lnTo>
                  <a:pt x="373913" y="641946"/>
                </a:lnTo>
                <a:lnTo>
                  <a:pt x="448259" y="692086"/>
                </a:lnTo>
                <a:lnTo>
                  <a:pt x="555015" y="692086"/>
                </a:lnTo>
                <a:lnTo>
                  <a:pt x="555015" y="763320"/>
                </a:lnTo>
                <a:lnTo>
                  <a:pt x="553885" y="763320"/>
                </a:lnTo>
                <a:lnTo>
                  <a:pt x="555015" y="764082"/>
                </a:lnTo>
                <a:lnTo>
                  <a:pt x="555015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8475" y="3036455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1181544" y="961999"/>
                </a:moveTo>
                <a:lnTo>
                  <a:pt x="1057109" y="961999"/>
                </a:lnTo>
                <a:lnTo>
                  <a:pt x="1010194" y="959473"/>
                </a:lnTo>
                <a:lnTo>
                  <a:pt x="964742" y="952068"/>
                </a:lnTo>
                <a:lnTo>
                  <a:pt x="921016" y="940048"/>
                </a:lnTo>
                <a:lnTo>
                  <a:pt x="879278" y="923676"/>
                </a:lnTo>
                <a:lnTo>
                  <a:pt x="839791" y="903213"/>
                </a:lnTo>
                <a:lnTo>
                  <a:pt x="802818" y="878923"/>
                </a:lnTo>
                <a:lnTo>
                  <a:pt x="768621" y="851069"/>
                </a:lnTo>
                <a:lnTo>
                  <a:pt x="737464" y="819912"/>
                </a:lnTo>
                <a:lnTo>
                  <a:pt x="709608" y="785716"/>
                </a:lnTo>
                <a:lnTo>
                  <a:pt x="685317" y="748743"/>
                </a:lnTo>
                <a:lnTo>
                  <a:pt x="664854" y="709255"/>
                </a:lnTo>
                <a:lnTo>
                  <a:pt x="648481" y="667517"/>
                </a:lnTo>
                <a:lnTo>
                  <a:pt x="636460" y="623789"/>
                </a:lnTo>
                <a:lnTo>
                  <a:pt x="629055" y="578336"/>
                </a:lnTo>
                <a:lnTo>
                  <a:pt x="626529" y="531418"/>
                </a:lnTo>
                <a:lnTo>
                  <a:pt x="626529" y="198678"/>
                </a:lnTo>
                <a:lnTo>
                  <a:pt x="627659" y="198678"/>
                </a:lnTo>
                <a:lnTo>
                  <a:pt x="626529" y="197904"/>
                </a:lnTo>
                <a:lnTo>
                  <a:pt x="626529" y="0"/>
                </a:lnTo>
                <a:lnTo>
                  <a:pt x="779252" y="269900"/>
                </a:lnTo>
                <a:lnTo>
                  <a:pt x="733285" y="269900"/>
                </a:lnTo>
                <a:lnTo>
                  <a:pt x="733285" y="531418"/>
                </a:lnTo>
                <a:lnTo>
                  <a:pt x="736796" y="579270"/>
                </a:lnTo>
                <a:lnTo>
                  <a:pt x="746995" y="624942"/>
                </a:lnTo>
                <a:lnTo>
                  <a:pt x="763382" y="667934"/>
                </a:lnTo>
                <a:lnTo>
                  <a:pt x="785455" y="707743"/>
                </a:lnTo>
                <a:lnTo>
                  <a:pt x="812714" y="743870"/>
                </a:lnTo>
                <a:lnTo>
                  <a:pt x="844657" y="775814"/>
                </a:lnTo>
                <a:lnTo>
                  <a:pt x="880784" y="803072"/>
                </a:lnTo>
                <a:lnTo>
                  <a:pt x="920594" y="825146"/>
                </a:lnTo>
                <a:lnTo>
                  <a:pt x="963585" y="841532"/>
                </a:lnTo>
                <a:lnTo>
                  <a:pt x="1009257" y="851732"/>
                </a:lnTo>
                <a:lnTo>
                  <a:pt x="1057109" y="855243"/>
                </a:lnTo>
                <a:lnTo>
                  <a:pt x="1181544" y="855243"/>
                </a:lnTo>
                <a:lnTo>
                  <a:pt x="1181544" y="961999"/>
                </a:lnTo>
                <a:close/>
              </a:path>
              <a:path w="1181735" h="962025">
                <a:moveTo>
                  <a:pt x="807631" y="320052"/>
                </a:moveTo>
                <a:lnTo>
                  <a:pt x="733285" y="269900"/>
                </a:lnTo>
                <a:lnTo>
                  <a:pt x="779252" y="269900"/>
                </a:lnTo>
                <a:lnTo>
                  <a:pt x="807631" y="320052"/>
                </a:lnTo>
                <a:close/>
              </a:path>
              <a:path w="1181735" h="962025">
                <a:moveTo>
                  <a:pt x="373913" y="320052"/>
                </a:moveTo>
                <a:lnTo>
                  <a:pt x="555015" y="0"/>
                </a:lnTo>
                <a:lnTo>
                  <a:pt x="555015" y="197904"/>
                </a:lnTo>
                <a:lnTo>
                  <a:pt x="553885" y="198678"/>
                </a:lnTo>
                <a:lnTo>
                  <a:pt x="555015" y="198678"/>
                </a:lnTo>
                <a:lnTo>
                  <a:pt x="555015" y="269900"/>
                </a:lnTo>
                <a:lnTo>
                  <a:pt x="448271" y="269900"/>
                </a:lnTo>
                <a:lnTo>
                  <a:pt x="373913" y="320052"/>
                </a:lnTo>
                <a:close/>
              </a:path>
              <a:path w="1181735" h="962025">
                <a:moveTo>
                  <a:pt x="124434" y="961999"/>
                </a:moveTo>
                <a:lnTo>
                  <a:pt x="0" y="961999"/>
                </a:lnTo>
                <a:lnTo>
                  <a:pt x="0" y="855243"/>
                </a:lnTo>
                <a:lnTo>
                  <a:pt x="124434" y="855243"/>
                </a:lnTo>
                <a:lnTo>
                  <a:pt x="172289" y="851732"/>
                </a:lnTo>
                <a:lnTo>
                  <a:pt x="217964" y="841532"/>
                </a:lnTo>
                <a:lnTo>
                  <a:pt x="260957" y="825146"/>
                </a:lnTo>
                <a:lnTo>
                  <a:pt x="300769" y="803072"/>
                </a:lnTo>
                <a:lnTo>
                  <a:pt x="336897" y="775814"/>
                </a:lnTo>
                <a:lnTo>
                  <a:pt x="368841" y="743870"/>
                </a:lnTo>
                <a:lnTo>
                  <a:pt x="396100" y="707743"/>
                </a:lnTo>
                <a:lnTo>
                  <a:pt x="418174" y="667934"/>
                </a:lnTo>
                <a:lnTo>
                  <a:pt x="434561" y="624942"/>
                </a:lnTo>
                <a:lnTo>
                  <a:pt x="444760" y="579270"/>
                </a:lnTo>
                <a:lnTo>
                  <a:pt x="448271" y="531418"/>
                </a:lnTo>
                <a:lnTo>
                  <a:pt x="448271" y="269900"/>
                </a:lnTo>
                <a:lnTo>
                  <a:pt x="555015" y="269900"/>
                </a:lnTo>
                <a:lnTo>
                  <a:pt x="555015" y="531418"/>
                </a:lnTo>
                <a:lnTo>
                  <a:pt x="552488" y="578336"/>
                </a:lnTo>
                <a:lnTo>
                  <a:pt x="545084" y="623789"/>
                </a:lnTo>
                <a:lnTo>
                  <a:pt x="533064" y="667517"/>
                </a:lnTo>
                <a:lnTo>
                  <a:pt x="516692" y="709255"/>
                </a:lnTo>
                <a:lnTo>
                  <a:pt x="496229" y="748743"/>
                </a:lnTo>
                <a:lnTo>
                  <a:pt x="471939" y="785716"/>
                </a:lnTo>
                <a:lnTo>
                  <a:pt x="444084" y="819912"/>
                </a:lnTo>
                <a:lnTo>
                  <a:pt x="412928" y="851069"/>
                </a:lnTo>
                <a:lnTo>
                  <a:pt x="378731" y="878923"/>
                </a:lnTo>
                <a:lnTo>
                  <a:pt x="341758" y="903213"/>
                </a:lnTo>
                <a:lnTo>
                  <a:pt x="302271" y="923676"/>
                </a:lnTo>
                <a:lnTo>
                  <a:pt x="260533" y="940048"/>
                </a:lnTo>
                <a:lnTo>
                  <a:pt x="216805" y="952068"/>
                </a:lnTo>
                <a:lnTo>
                  <a:pt x="171351" y="959473"/>
                </a:lnTo>
                <a:lnTo>
                  <a:pt x="124434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780" y="3890454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626541" y="961999"/>
                </a:moveTo>
                <a:lnTo>
                  <a:pt x="626541" y="764082"/>
                </a:lnTo>
                <a:lnTo>
                  <a:pt x="627659" y="763320"/>
                </a:lnTo>
                <a:lnTo>
                  <a:pt x="626541" y="763320"/>
                </a:lnTo>
                <a:lnTo>
                  <a:pt x="626541" y="430580"/>
                </a:lnTo>
                <a:lnTo>
                  <a:pt x="629068" y="383663"/>
                </a:lnTo>
                <a:lnTo>
                  <a:pt x="636472" y="338209"/>
                </a:lnTo>
                <a:lnTo>
                  <a:pt x="648492" y="294482"/>
                </a:lnTo>
                <a:lnTo>
                  <a:pt x="664865" y="252743"/>
                </a:lnTo>
                <a:lnTo>
                  <a:pt x="685327" y="213256"/>
                </a:lnTo>
                <a:lnTo>
                  <a:pt x="709617" y="176283"/>
                </a:lnTo>
                <a:lnTo>
                  <a:pt x="737472" y="142087"/>
                </a:lnTo>
                <a:lnTo>
                  <a:pt x="768629" y="110930"/>
                </a:lnTo>
                <a:lnTo>
                  <a:pt x="802825" y="83075"/>
                </a:lnTo>
                <a:lnTo>
                  <a:pt x="839798" y="58785"/>
                </a:lnTo>
                <a:lnTo>
                  <a:pt x="879285" y="38323"/>
                </a:lnTo>
                <a:lnTo>
                  <a:pt x="921024" y="21950"/>
                </a:lnTo>
                <a:lnTo>
                  <a:pt x="964751" y="9931"/>
                </a:lnTo>
                <a:lnTo>
                  <a:pt x="1010205" y="2526"/>
                </a:lnTo>
                <a:lnTo>
                  <a:pt x="1057122" y="0"/>
                </a:lnTo>
                <a:lnTo>
                  <a:pt x="1181544" y="0"/>
                </a:lnTo>
                <a:lnTo>
                  <a:pt x="1181544" y="106743"/>
                </a:lnTo>
                <a:lnTo>
                  <a:pt x="1057122" y="106743"/>
                </a:lnTo>
                <a:lnTo>
                  <a:pt x="1009267" y="110254"/>
                </a:lnTo>
                <a:lnTo>
                  <a:pt x="963592" y="120454"/>
                </a:lnTo>
                <a:lnTo>
                  <a:pt x="920599" y="136841"/>
                </a:lnTo>
                <a:lnTo>
                  <a:pt x="880788" y="158914"/>
                </a:lnTo>
                <a:lnTo>
                  <a:pt x="844660" y="186174"/>
                </a:lnTo>
                <a:lnTo>
                  <a:pt x="812715" y="218118"/>
                </a:lnTo>
                <a:lnTo>
                  <a:pt x="785456" y="254246"/>
                </a:lnTo>
                <a:lnTo>
                  <a:pt x="763382" y="294057"/>
                </a:lnTo>
                <a:lnTo>
                  <a:pt x="746995" y="337050"/>
                </a:lnTo>
                <a:lnTo>
                  <a:pt x="736796" y="382725"/>
                </a:lnTo>
                <a:lnTo>
                  <a:pt x="733285" y="430580"/>
                </a:lnTo>
                <a:lnTo>
                  <a:pt x="733285" y="692086"/>
                </a:lnTo>
                <a:lnTo>
                  <a:pt x="779261" y="692086"/>
                </a:lnTo>
                <a:lnTo>
                  <a:pt x="626541" y="961999"/>
                </a:lnTo>
                <a:close/>
              </a:path>
              <a:path w="1181735" h="962025">
                <a:moveTo>
                  <a:pt x="779261" y="692086"/>
                </a:moveTo>
                <a:lnTo>
                  <a:pt x="733285" y="692086"/>
                </a:lnTo>
                <a:lnTo>
                  <a:pt x="807631" y="641946"/>
                </a:lnTo>
                <a:lnTo>
                  <a:pt x="779261" y="692086"/>
                </a:lnTo>
                <a:close/>
              </a:path>
              <a:path w="1181735" h="962025">
                <a:moveTo>
                  <a:pt x="555015" y="692086"/>
                </a:moveTo>
                <a:lnTo>
                  <a:pt x="448271" y="692086"/>
                </a:lnTo>
                <a:lnTo>
                  <a:pt x="448271" y="430580"/>
                </a:lnTo>
                <a:lnTo>
                  <a:pt x="444760" y="382725"/>
                </a:lnTo>
                <a:lnTo>
                  <a:pt x="434561" y="337050"/>
                </a:lnTo>
                <a:lnTo>
                  <a:pt x="418174" y="294057"/>
                </a:lnTo>
                <a:lnTo>
                  <a:pt x="396100" y="254246"/>
                </a:lnTo>
                <a:lnTo>
                  <a:pt x="368841" y="218118"/>
                </a:lnTo>
                <a:lnTo>
                  <a:pt x="336897" y="186174"/>
                </a:lnTo>
                <a:lnTo>
                  <a:pt x="300769" y="158914"/>
                </a:lnTo>
                <a:lnTo>
                  <a:pt x="260957" y="136841"/>
                </a:lnTo>
                <a:lnTo>
                  <a:pt x="217964" y="120454"/>
                </a:lnTo>
                <a:lnTo>
                  <a:pt x="172289" y="110254"/>
                </a:lnTo>
                <a:lnTo>
                  <a:pt x="124434" y="106743"/>
                </a:lnTo>
                <a:lnTo>
                  <a:pt x="0" y="106743"/>
                </a:lnTo>
                <a:lnTo>
                  <a:pt x="0" y="0"/>
                </a:lnTo>
                <a:lnTo>
                  <a:pt x="124434" y="0"/>
                </a:lnTo>
                <a:lnTo>
                  <a:pt x="171351" y="2526"/>
                </a:lnTo>
                <a:lnTo>
                  <a:pt x="216805" y="9931"/>
                </a:lnTo>
                <a:lnTo>
                  <a:pt x="260533" y="21950"/>
                </a:lnTo>
                <a:lnTo>
                  <a:pt x="302271" y="38323"/>
                </a:lnTo>
                <a:lnTo>
                  <a:pt x="341758" y="58785"/>
                </a:lnTo>
                <a:lnTo>
                  <a:pt x="378731" y="83075"/>
                </a:lnTo>
                <a:lnTo>
                  <a:pt x="412928" y="110930"/>
                </a:lnTo>
                <a:lnTo>
                  <a:pt x="444084" y="142087"/>
                </a:lnTo>
                <a:lnTo>
                  <a:pt x="471939" y="176283"/>
                </a:lnTo>
                <a:lnTo>
                  <a:pt x="496229" y="213256"/>
                </a:lnTo>
                <a:lnTo>
                  <a:pt x="516692" y="252743"/>
                </a:lnTo>
                <a:lnTo>
                  <a:pt x="533064" y="294482"/>
                </a:lnTo>
                <a:lnTo>
                  <a:pt x="545084" y="338209"/>
                </a:lnTo>
                <a:lnTo>
                  <a:pt x="552488" y="383663"/>
                </a:lnTo>
                <a:lnTo>
                  <a:pt x="555015" y="430580"/>
                </a:lnTo>
                <a:lnTo>
                  <a:pt x="555015" y="692086"/>
                </a:lnTo>
                <a:close/>
              </a:path>
              <a:path w="1181735" h="962025">
                <a:moveTo>
                  <a:pt x="555015" y="961999"/>
                </a:moveTo>
                <a:lnTo>
                  <a:pt x="373926" y="641946"/>
                </a:lnTo>
                <a:lnTo>
                  <a:pt x="448271" y="692086"/>
                </a:lnTo>
                <a:lnTo>
                  <a:pt x="555015" y="692086"/>
                </a:lnTo>
                <a:lnTo>
                  <a:pt x="555015" y="763320"/>
                </a:lnTo>
                <a:lnTo>
                  <a:pt x="553885" y="763320"/>
                </a:lnTo>
                <a:lnTo>
                  <a:pt x="555015" y="764082"/>
                </a:lnTo>
                <a:lnTo>
                  <a:pt x="555015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5098" y="3036455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4" h="962025">
                <a:moveTo>
                  <a:pt x="1181544" y="961999"/>
                </a:moveTo>
                <a:lnTo>
                  <a:pt x="1057109" y="961999"/>
                </a:lnTo>
                <a:lnTo>
                  <a:pt x="1010192" y="959473"/>
                </a:lnTo>
                <a:lnTo>
                  <a:pt x="964738" y="952068"/>
                </a:lnTo>
                <a:lnTo>
                  <a:pt x="921011" y="940048"/>
                </a:lnTo>
                <a:lnTo>
                  <a:pt x="879272" y="923676"/>
                </a:lnTo>
                <a:lnTo>
                  <a:pt x="839785" y="903213"/>
                </a:lnTo>
                <a:lnTo>
                  <a:pt x="802812" y="878923"/>
                </a:lnTo>
                <a:lnTo>
                  <a:pt x="768616" y="851069"/>
                </a:lnTo>
                <a:lnTo>
                  <a:pt x="737459" y="819912"/>
                </a:lnTo>
                <a:lnTo>
                  <a:pt x="709604" y="785716"/>
                </a:lnTo>
                <a:lnTo>
                  <a:pt x="685315" y="748743"/>
                </a:lnTo>
                <a:lnTo>
                  <a:pt x="664852" y="709255"/>
                </a:lnTo>
                <a:lnTo>
                  <a:pt x="648479" y="667517"/>
                </a:lnTo>
                <a:lnTo>
                  <a:pt x="636460" y="623789"/>
                </a:lnTo>
                <a:lnTo>
                  <a:pt x="629055" y="578336"/>
                </a:lnTo>
                <a:lnTo>
                  <a:pt x="626529" y="531418"/>
                </a:lnTo>
                <a:lnTo>
                  <a:pt x="626529" y="198678"/>
                </a:lnTo>
                <a:lnTo>
                  <a:pt x="627659" y="198678"/>
                </a:lnTo>
                <a:lnTo>
                  <a:pt x="626529" y="197904"/>
                </a:lnTo>
                <a:lnTo>
                  <a:pt x="626529" y="0"/>
                </a:lnTo>
                <a:lnTo>
                  <a:pt x="779252" y="269900"/>
                </a:lnTo>
                <a:lnTo>
                  <a:pt x="733272" y="269900"/>
                </a:lnTo>
                <a:lnTo>
                  <a:pt x="733272" y="531418"/>
                </a:lnTo>
                <a:lnTo>
                  <a:pt x="736784" y="579270"/>
                </a:lnTo>
                <a:lnTo>
                  <a:pt x="746984" y="624942"/>
                </a:lnTo>
                <a:lnTo>
                  <a:pt x="763372" y="667934"/>
                </a:lnTo>
                <a:lnTo>
                  <a:pt x="785447" y="707743"/>
                </a:lnTo>
                <a:lnTo>
                  <a:pt x="812707" y="743870"/>
                </a:lnTo>
                <a:lnTo>
                  <a:pt x="844652" y="775814"/>
                </a:lnTo>
                <a:lnTo>
                  <a:pt x="880781" y="803072"/>
                </a:lnTo>
                <a:lnTo>
                  <a:pt x="920592" y="825146"/>
                </a:lnTo>
                <a:lnTo>
                  <a:pt x="963584" y="841532"/>
                </a:lnTo>
                <a:lnTo>
                  <a:pt x="1009257" y="851732"/>
                </a:lnTo>
                <a:lnTo>
                  <a:pt x="1057109" y="855243"/>
                </a:lnTo>
                <a:lnTo>
                  <a:pt x="1181544" y="855243"/>
                </a:lnTo>
                <a:lnTo>
                  <a:pt x="1181544" y="961999"/>
                </a:lnTo>
                <a:close/>
              </a:path>
              <a:path w="1181734" h="962025">
                <a:moveTo>
                  <a:pt x="807631" y="320052"/>
                </a:moveTo>
                <a:lnTo>
                  <a:pt x="733272" y="269900"/>
                </a:lnTo>
                <a:lnTo>
                  <a:pt x="779252" y="269900"/>
                </a:lnTo>
                <a:lnTo>
                  <a:pt x="807631" y="320052"/>
                </a:lnTo>
                <a:close/>
              </a:path>
              <a:path w="1181734" h="962025">
                <a:moveTo>
                  <a:pt x="373913" y="320052"/>
                </a:moveTo>
                <a:lnTo>
                  <a:pt x="555015" y="0"/>
                </a:lnTo>
                <a:lnTo>
                  <a:pt x="555015" y="197904"/>
                </a:lnTo>
                <a:lnTo>
                  <a:pt x="553885" y="198678"/>
                </a:lnTo>
                <a:lnTo>
                  <a:pt x="555015" y="198678"/>
                </a:lnTo>
                <a:lnTo>
                  <a:pt x="555015" y="269900"/>
                </a:lnTo>
                <a:lnTo>
                  <a:pt x="448259" y="269900"/>
                </a:lnTo>
                <a:lnTo>
                  <a:pt x="373913" y="320052"/>
                </a:lnTo>
                <a:close/>
              </a:path>
              <a:path w="1181734" h="962025">
                <a:moveTo>
                  <a:pt x="124434" y="961999"/>
                </a:moveTo>
                <a:lnTo>
                  <a:pt x="0" y="961999"/>
                </a:lnTo>
                <a:lnTo>
                  <a:pt x="0" y="855243"/>
                </a:lnTo>
                <a:lnTo>
                  <a:pt x="124434" y="855243"/>
                </a:lnTo>
                <a:lnTo>
                  <a:pt x="172286" y="851732"/>
                </a:lnTo>
                <a:lnTo>
                  <a:pt x="217958" y="841532"/>
                </a:lnTo>
                <a:lnTo>
                  <a:pt x="260950" y="825146"/>
                </a:lnTo>
                <a:lnTo>
                  <a:pt x="300759" y="803072"/>
                </a:lnTo>
                <a:lnTo>
                  <a:pt x="336886" y="775814"/>
                </a:lnTo>
                <a:lnTo>
                  <a:pt x="368829" y="743870"/>
                </a:lnTo>
                <a:lnTo>
                  <a:pt x="396088" y="707743"/>
                </a:lnTo>
                <a:lnTo>
                  <a:pt x="418161" y="667934"/>
                </a:lnTo>
                <a:lnTo>
                  <a:pt x="434548" y="624942"/>
                </a:lnTo>
                <a:lnTo>
                  <a:pt x="444748" y="579270"/>
                </a:lnTo>
                <a:lnTo>
                  <a:pt x="448259" y="531418"/>
                </a:lnTo>
                <a:lnTo>
                  <a:pt x="448259" y="269900"/>
                </a:lnTo>
                <a:lnTo>
                  <a:pt x="555015" y="269900"/>
                </a:lnTo>
                <a:lnTo>
                  <a:pt x="555015" y="531418"/>
                </a:lnTo>
                <a:lnTo>
                  <a:pt x="552488" y="578336"/>
                </a:lnTo>
                <a:lnTo>
                  <a:pt x="545083" y="623789"/>
                </a:lnTo>
                <a:lnTo>
                  <a:pt x="533063" y="667517"/>
                </a:lnTo>
                <a:lnTo>
                  <a:pt x="516690" y="709255"/>
                </a:lnTo>
                <a:lnTo>
                  <a:pt x="496226" y="748743"/>
                </a:lnTo>
                <a:lnTo>
                  <a:pt x="471935" y="785716"/>
                </a:lnTo>
                <a:lnTo>
                  <a:pt x="444080" y="819912"/>
                </a:lnTo>
                <a:lnTo>
                  <a:pt x="412923" y="851069"/>
                </a:lnTo>
                <a:lnTo>
                  <a:pt x="378726" y="878923"/>
                </a:lnTo>
                <a:lnTo>
                  <a:pt x="341753" y="903213"/>
                </a:lnTo>
                <a:lnTo>
                  <a:pt x="302266" y="923676"/>
                </a:lnTo>
                <a:lnTo>
                  <a:pt x="260528" y="940048"/>
                </a:lnTo>
                <a:lnTo>
                  <a:pt x="216801" y="952068"/>
                </a:lnTo>
                <a:lnTo>
                  <a:pt x="171349" y="959473"/>
                </a:lnTo>
                <a:lnTo>
                  <a:pt x="124434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7453" y="4057243"/>
            <a:ext cx="516966" cy="516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9228" y="4154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0770" y="3304831"/>
            <a:ext cx="516966" cy="516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2533" y="34021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4075" y="4057243"/>
            <a:ext cx="516966" cy="51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65838" y="4154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7380" y="3304831"/>
            <a:ext cx="516966" cy="51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59156" y="34021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7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3969" y="4943475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倡导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7325" y="4957445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核查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9779" y="4973320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组织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2532" y="2508694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开发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65786" y="2508694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维护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4159" y="2508694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生产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10842" y="4057243"/>
            <a:ext cx="516966" cy="516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92605" y="4154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4147" y="3304831"/>
            <a:ext cx="516966" cy="516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5923" y="34021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54532" y="3882199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4" h="962025">
                <a:moveTo>
                  <a:pt x="626529" y="961999"/>
                </a:moveTo>
                <a:lnTo>
                  <a:pt x="626529" y="764082"/>
                </a:lnTo>
                <a:lnTo>
                  <a:pt x="627659" y="763320"/>
                </a:lnTo>
                <a:lnTo>
                  <a:pt x="626529" y="763320"/>
                </a:lnTo>
                <a:lnTo>
                  <a:pt x="626529" y="430580"/>
                </a:lnTo>
                <a:lnTo>
                  <a:pt x="629055" y="383663"/>
                </a:lnTo>
                <a:lnTo>
                  <a:pt x="636460" y="338209"/>
                </a:lnTo>
                <a:lnTo>
                  <a:pt x="648481" y="294482"/>
                </a:lnTo>
                <a:lnTo>
                  <a:pt x="664854" y="252743"/>
                </a:lnTo>
                <a:lnTo>
                  <a:pt x="685317" y="213256"/>
                </a:lnTo>
                <a:lnTo>
                  <a:pt x="709608" y="176283"/>
                </a:lnTo>
                <a:lnTo>
                  <a:pt x="737464" y="142087"/>
                </a:lnTo>
                <a:lnTo>
                  <a:pt x="768621" y="110930"/>
                </a:lnTo>
                <a:lnTo>
                  <a:pt x="802818" y="83075"/>
                </a:lnTo>
                <a:lnTo>
                  <a:pt x="839791" y="58785"/>
                </a:lnTo>
                <a:lnTo>
                  <a:pt x="879278" y="38323"/>
                </a:lnTo>
                <a:lnTo>
                  <a:pt x="921016" y="21950"/>
                </a:lnTo>
                <a:lnTo>
                  <a:pt x="964742" y="9931"/>
                </a:lnTo>
                <a:lnTo>
                  <a:pt x="1010194" y="2526"/>
                </a:lnTo>
                <a:lnTo>
                  <a:pt x="1057109" y="0"/>
                </a:lnTo>
                <a:lnTo>
                  <a:pt x="1181544" y="0"/>
                </a:lnTo>
                <a:lnTo>
                  <a:pt x="1181544" y="106743"/>
                </a:lnTo>
                <a:lnTo>
                  <a:pt x="1057109" y="106743"/>
                </a:lnTo>
                <a:lnTo>
                  <a:pt x="1009257" y="110254"/>
                </a:lnTo>
                <a:lnTo>
                  <a:pt x="963585" y="120454"/>
                </a:lnTo>
                <a:lnTo>
                  <a:pt x="920594" y="136841"/>
                </a:lnTo>
                <a:lnTo>
                  <a:pt x="880784" y="158914"/>
                </a:lnTo>
                <a:lnTo>
                  <a:pt x="844657" y="186174"/>
                </a:lnTo>
                <a:lnTo>
                  <a:pt x="812714" y="218118"/>
                </a:lnTo>
                <a:lnTo>
                  <a:pt x="785455" y="254246"/>
                </a:lnTo>
                <a:lnTo>
                  <a:pt x="763382" y="294057"/>
                </a:lnTo>
                <a:lnTo>
                  <a:pt x="746995" y="337050"/>
                </a:lnTo>
                <a:lnTo>
                  <a:pt x="736796" y="382725"/>
                </a:lnTo>
                <a:lnTo>
                  <a:pt x="733285" y="430580"/>
                </a:lnTo>
                <a:lnTo>
                  <a:pt x="733285" y="692086"/>
                </a:lnTo>
                <a:lnTo>
                  <a:pt x="779259" y="692086"/>
                </a:lnTo>
                <a:lnTo>
                  <a:pt x="626529" y="961999"/>
                </a:lnTo>
                <a:close/>
              </a:path>
              <a:path w="1181734" h="962025">
                <a:moveTo>
                  <a:pt x="779259" y="692086"/>
                </a:moveTo>
                <a:lnTo>
                  <a:pt x="733285" y="692086"/>
                </a:lnTo>
                <a:lnTo>
                  <a:pt x="807631" y="641946"/>
                </a:lnTo>
                <a:lnTo>
                  <a:pt x="779259" y="692086"/>
                </a:lnTo>
                <a:close/>
              </a:path>
              <a:path w="1181734" h="962025">
                <a:moveTo>
                  <a:pt x="555015" y="692086"/>
                </a:moveTo>
                <a:lnTo>
                  <a:pt x="448271" y="692086"/>
                </a:lnTo>
                <a:lnTo>
                  <a:pt x="448271" y="430580"/>
                </a:lnTo>
                <a:lnTo>
                  <a:pt x="444760" y="382725"/>
                </a:lnTo>
                <a:lnTo>
                  <a:pt x="434561" y="337050"/>
                </a:lnTo>
                <a:lnTo>
                  <a:pt x="418174" y="294057"/>
                </a:lnTo>
                <a:lnTo>
                  <a:pt x="396100" y="254246"/>
                </a:lnTo>
                <a:lnTo>
                  <a:pt x="368841" y="218118"/>
                </a:lnTo>
                <a:lnTo>
                  <a:pt x="336897" y="186174"/>
                </a:lnTo>
                <a:lnTo>
                  <a:pt x="300769" y="158914"/>
                </a:lnTo>
                <a:lnTo>
                  <a:pt x="260957" y="136841"/>
                </a:lnTo>
                <a:lnTo>
                  <a:pt x="217964" y="120454"/>
                </a:lnTo>
                <a:lnTo>
                  <a:pt x="172289" y="110254"/>
                </a:lnTo>
                <a:lnTo>
                  <a:pt x="124434" y="106743"/>
                </a:lnTo>
                <a:lnTo>
                  <a:pt x="0" y="106743"/>
                </a:lnTo>
                <a:lnTo>
                  <a:pt x="0" y="0"/>
                </a:lnTo>
                <a:lnTo>
                  <a:pt x="124434" y="0"/>
                </a:lnTo>
                <a:lnTo>
                  <a:pt x="171351" y="2526"/>
                </a:lnTo>
                <a:lnTo>
                  <a:pt x="216805" y="9931"/>
                </a:lnTo>
                <a:lnTo>
                  <a:pt x="260533" y="21950"/>
                </a:lnTo>
                <a:lnTo>
                  <a:pt x="302271" y="38323"/>
                </a:lnTo>
                <a:lnTo>
                  <a:pt x="341758" y="58785"/>
                </a:lnTo>
                <a:lnTo>
                  <a:pt x="378731" y="83075"/>
                </a:lnTo>
                <a:lnTo>
                  <a:pt x="412928" y="110930"/>
                </a:lnTo>
                <a:lnTo>
                  <a:pt x="444084" y="142087"/>
                </a:lnTo>
                <a:lnTo>
                  <a:pt x="471939" y="176283"/>
                </a:lnTo>
                <a:lnTo>
                  <a:pt x="496229" y="213256"/>
                </a:lnTo>
                <a:lnTo>
                  <a:pt x="516692" y="252743"/>
                </a:lnTo>
                <a:lnTo>
                  <a:pt x="533064" y="294482"/>
                </a:lnTo>
                <a:lnTo>
                  <a:pt x="545084" y="338209"/>
                </a:lnTo>
                <a:lnTo>
                  <a:pt x="552488" y="383663"/>
                </a:lnTo>
                <a:lnTo>
                  <a:pt x="555015" y="430580"/>
                </a:lnTo>
                <a:lnTo>
                  <a:pt x="555015" y="692086"/>
                </a:lnTo>
                <a:close/>
              </a:path>
              <a:path w="1181734" h="962025">
                <a:moveTo>
                  <a:pt x="555015" y="961999"/>
                </a:moveTo>
                <a:lnTo>
                  <a:pt x="373913" y="641946"/>
                </a:lnTo>
                <a:lnTo>
                  <a:pt x="448271" y="692086"/>
                </a:lnTo>
                <a:lnTo>
                  <a:pt x="555015" y="692086"/>
                </a:lnTo>
                <a:lnTo>
                  <a:pt x="555015" y="763320"/>
                </a:lnTo>
                <a:lnTo>
                  <a:pt x="553885" y="763320"/>
                </a:lnTo>
                <a:lnTo>
                  <a:pt x="555015" y="764082"/>
                </a:lnTo>
                <a:lnTo>
                  <a:pt x="555015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625" y="3061220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5" h="962025">
                <a:moveTo>
                  <a:pt x="1181544" y="961999"/>
                </a:moveTo>
                <a:lnTo>
                  <a:pt x="1057109" y="961999"/>
                </a:lnTo>
                <a:lnTo>
                  <a:pt x="1010192" y="959473"/>
                </a:lnTo>
                <a:lnTo>
                  <a:pt x="964738" y="952068"/>
                </a:lnTo>
                <a:lnTo>
                  <a:pt x="921011" y="940048"/>
                </a:lnTo>
                <a:lnTo>
                  <a:pt x="879272" y="923676"/>
                </a:lnTo>
                <a:lnTo>
                  <a:pt x="839785" y="903213"/>
                </a:lnTo>
                <a:lnTo>
                  <a:pt x="802812" y="878923"/>
                </a:lnTo>
                <a:lnTo>
                  <a:pt x="768616" y="851069"/>
                </a:lnTo>
                <a:lnTo>
                  <a:pt x="737459" y="819912"/>
                </a:lnTo>
                <a:lnTo>
                  <a:pt x="709604" y="785716"/>
                </a:lnTo>
                <a:lnTo>
                  <a:pt x="685315" y="748743"/>
                </a:lnTo>
                <a:lnTo>
                  <a:pt x="664852" y="709255"/>
                </a:lnTo>
                <a:lnTo>
                  <a:pt x="648479" y="667517"/>
                </a:lnTo>
                <a:lnTo>
                  <a:pt x="636460" y="623789"/>
                </a:lnTo>
                <a:lnTo>
                  <a:pt x="629055" y="578336"/>
                </a:lnTo>
                <a:lnTo>
                  <a:pt x="626529" y="531418"/>
                </a:lnTo>
                <a:lnTo>
                  <a:pt x="626529" y="198678"/>
                </a:lnTo>
                <a:lnTo>
                  <a:pt x="627659" y="198678"/>
                </a:lnTo>
                <a:lnTo>
                  <a:pt x="626529" y="197904"/>
                </a:lnTo>
                <a:lnTo>
                  <a:pt x="626529" y="0"/>
                </a:lnTo>
                <a:lnTo>
                  <a:pt x="779241" y="269900"/>
                </a:lnTo>
                <a:lnTo>
                  <a:pt x="733272" y="269900"/>
                </a:lnTo>
                <a:lnTo>
                  <a:pt x="733272" y="531418"/>
                </a:lnTo>
                <a:lnTo>
                  <a:pt x="736783" y="579270"/>
                </a:lnTo>
                <a:lnTo>
                  <a:pt x="746983" y="624942"/>
                </a:lnTo>
                <a:lnTo>
                  <a:pt x="763370" y="667934"/>
                </a:lnTo>
                <a:lnTo>
                  <a:pt x="785443" y="707743"/>
                </a:lnTo>
                <a:lnTo>
                  <a:pt x="812703" y="743870"/>
                </a:lnTo>
                <a:lnTo>
                  <a:pt x="844647" y="775814"/>
                </a:lnTo>
                <a:lnTo>
                  <a:pt x="880775" y="803072"/>
                </a:lnTo>
                <a:lnTo>
                  <a:pt x="920586" y="825146"/>
                </a:lnTo>
                <a:lnTo>
                  <a:pt x="963580" y="841532"/>
                </a:lnTo>
                <a:lnTo>
                  <a:pt x="1009254" y="851732"/>
                </a:lnTo>
                <a:lnTo>
                  <a:pt x="1057109" y="855243"/>
                </a:lnTo>
                <a:lnTo>
                  <a:pt x="1181544" y="855243"/>
                </a:lnTo>
                <a:lnTo>
                  <a:pt x="1181544" y="961999"/>
                </a:lnTo>
                <a:close/>
              </a:path>
              <a:path w="1181735" h="962025">
                <a:moveTo>
                  <a:pt x="807618" y="320052"/>
                </a:moveTo>
                <a:lnTo>
                  <a:pt x="733272" y="269900"/>
                </a:lnTo>
                <a:lnTo>
                  <a:pt x="779241" y="269900"/>
                </a:lnTo>
                <a:lnTo>
                  <a:pt x="807618" y="320052"/>
                </a:lnTo>
                <a:close/>
              </a:path>
              <a:path w="1181735" h="962025">
                <a:moveTo>
                  <a:pt x="373913" y="320052"/>
                </a:moveTo>
                <a:lnTo>
                  <a:pt x="555002" y="0"/>
                </a:lnTo>
                <a:lnTo>
                  <a:pt x="555002" y="197904"/>
                </a:lnTo>
                <a:lnTo>
                  <a:pt x="553872" y="198678"/>
                </a:lnTo>
                <a:lnTo>
                  <a:pt x="555002" y="198678"/>
                </a:lnTo>
                <a:lnTo>
                  <a:pt x="555002" y="269900"/>
                </a:lnTo>
                <a:lnTo>
                  <a:pt x="448259" y="269900"/>
                </a:lnTo>
                <a:lnTo>
                  <a:pt x="373913" y="320052"/>
                </a:lnTo>
                <a:close/>
              </a:path>
              <a:path w="1181735" h="962025">
                <a:moveTo>
                  <a:pt x="124421" y="961999"/>
                </a:moveTo>
                <a:lnTo>
                  <a:pt x="0" y="961999"/>
                </a:lnTo>
                <a:lnTo>
                  <a:pt x="0" y="855243"/>
                </a:lnTo>
                <a:lnTo>
                  <a:pt x="124421" y="855243"/>
                </a:lnTo>
                <a:lnTo>
                  <a:pt x="172277" y="851732"/>
                </a:lnTo>
                <a:lnTo>
                  <a:pt x="217951" y="841532"/>
                </a:lnTo>
                <a:lnTo>
                  <a:pt x="260945" y="825146"/>
                </a:lnTo>
                <a:lnTo>
                  <a:pt x="300756" y="803072"/>
                </a:lnTo>
                <a:lnTo>
                  <a:pt x="336884" y="775814"/>
                </a:lnTo>
                <a:lnTo>
                  <a:pt x="368828" y="743870"/>
                </a:lnTo>
                <a:lnTo>
                  <a:pt x="396087" y="707743"/>
                </a:lnTo>
                <a:lnTo>
                  <a:pt x="418161" y="667934"/>
                </a:lnTo>
                <a:lnTo>
                  <a:pt x="434548" y="624942"/>
                </a:lnTo>
                <a:lnTo>
                  <a:pt x="444748" y="579270"/>
                </a:lnTo>
                <a:lnTo>
                  <a:pt x="448259" y="531418"/>
                </a:lnTo>
                <a:lnTo>
                  <a:pt x="448259" y="269900"/>
                </a:lnTo>
                <a:lnTo>
                  <a:pt x="555002" y="269900"/>
                </a:lnTo>
                <a:lnTo>
                  <a:pt x="555002" y="531418"/>
                </a:lnTo>
                <a:lnTo>
                  <a:pt x="552476" y="578336"/>
                </a:lnTo>
                <a:lnTo>
                  <a:pt x="545071" y="623789"/>
                </a:lnTo>
                <a:lnTo>
                  <a:pt x="533051" y="667517"/>
                </a:lnTo>
                <a:lnTo>
                  <a:pt x="516679" y="709255"/>
                </a:lnTo>
                <a:lnTo>
                  <a:pt x="496216" y="748743"/>
                </a:lnTo>
                <a:lnTo>
                  <a:pt x="471926" y="785716"/>
                </a:lnTo>
                <a:lnTo>
                  <a:pt x="444072" y="819912"/>
                </a:lnTo>
                <a:lnTo>
                  <a:pt x="412915" y="851069"/>
                </a:lnTo>
                <a:lnTo>
                  <a:pt x="378719" y="878923"/>
                </a:lnTo>
                <a:lnTo>
                  <a:pt x="341746" y="903213"/>
                </a:lnTo>
                <a:lnTo>
                  <a:pt x="302259" y="923676"/>
                </a:lnTo>
                <a:lnTo>
                  <a:pt x="260520" y="940048"/>
                </a:lnTo>
                <a:lnTo>
                  <a:pt x="216792" y="952068"/>
                </a:lnTo>
                <a:lnTo>
                  <a:pt x="171339" y="959473"/>
                </a:lnTo>
                <a:lnTo>
                  <a:pt x="124421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86827" y="4038193"/>
            <a:ext cx="516966" cy="51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68590" y="413550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8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172" y="3346043"/>
            <a:ext cx="516966" cy="51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6935" y="34433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0200" y="2539365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革新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13930" y="4838065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建议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26908" y="3061220"/>
            <a:ext cx="1181735" cy="962025"/>
          </a:xfrm>
          <a:custGeom>
            <a:avLst/>
            <a:gdLst/>
            <a:ahLst/>
            <a:cxnLst/>
            <a:rect l="l" t="t" r="r" b="b"/>
            <a:pathLst>
              <a:path w="1181734" h="962025">
                <a:moveTo>
                  <a:pt x="1181544" y="961999"/>
                </a:moveTo>
                <a:lnTo>
                  <a:pt x="1057109" y="961999"/>
                </a:lnTo>
                <a:lnTo>
                  <a:pt x="1010192" y="959473"/>
                </a:lnTo>
                <a:lnTo>
                  <a:pt x="964738" y="952068"/>
                </a:lnTo>
                <a:lnTo>
                  <a:pt x="921011" y="940048"/>
                </a:lnTo>
                <a:lnTo>
                  <a:pt x="879272" y="923676"/>
                </a:lnTo>
                <a:lnTo>
                  <a:pt x="839785" y="903213"/>
                </a:lnTo>
                <a:lnTo>
                  <a:pt x="802812" y="878923"/>
                </a:lnTo>
                <a:lnTo>
                  <a:pt x="768616" y="851069"/>
                </a:lnTo>
                <a:lnTo>
                  <a:pt x="737459" y="819912"/>
                </a:lnTo>
                <a:lnTo>
                  <a:pt x="709604" y="785716"/>
                </a:lnTo>
                <a:lnTo>
                  <a:pt x="685315" y="748743"/>
                </a:lnTo>
                <a:lnTo>
                  <a:pt x="664852" y="709255"/>
                </a:lnTo>
                <a:lnTo>
                  <a:pt x="648479" y="667517"/>
                </a:lnTo>
                <a:lnTo>
                  <a:pt x="636460" y="623789"/>
                </a:lnTo>
                <a:lnTo>
                  <a:pt x="629055" y="578336"/>
                </a:lnTo>
                <a:lnTo>
                  <a:pt x="626529" y="531418"/>
                </a:lnTo>
                <a:lnTo>
                  <a:pt x="626529" y="198678"/>
                </a:lnTo>
                <a:lnTo>
                  <a:pt x="627659" y="198678"/>
                </a:lnTo>
                <a:lnTo>
                  <a:pt x="626529" y="197904"/>
                </a:lnTo>
                <a:lnTo>
                  <a:pt x="626529" y="0"/>
                </a:lnTo>
                <a:lnTo>
                  <a:pt x="779252" y="269900"/>
                </a:lnTo>
                <a:lnTo>
                  <a:pt x="733272" y="269900"/>
                </a:lnTo>
                <a:lnTo>
                  <a:pt x="733272" y="531418"/>
                </a:lnTo>
                <a:lnTo>
                  <a:pt x="736783" y="579270"/>
                </a:lnTo>
                <a:lnTo>
                  <a:pt x="746983" y="624942"/>
                </a:lnTo>
                <a:lnTo>
                  <a:pt x="763370" y="667934"/>
                </a:lnTo>
                <a:lnTo>
                  <a:pt x="785443" y="707743"/>
                </a:lnTo>
                <a:lnTo>
                  <a:pt x="812703" y="743870"/>
                </a:lnTo>
                <a:lnTo>
                  <a:pt x="844647" y="775814"/>
                </a:lnTo>
                <a:lnTo>
                  <a:pt x="880775" y="803072"/>
                </a:lnTo>
                <a:lnTo>
                  <a:pt x="920586" y="825146"/>
                </a:lnTo>
                <a:lnTo>
                  <a:pt x="963580" y="841532"/>
                </a:lnTo>
                <a:lnTo>
                  <a:pt x="1009254" y="851732"/>
                </a:lnTo>
                <a:lnTo>
                  <a:pt x="1057109" y="855243"/>
                </a:lnTo>
                <a:lnTo>
                  <a:pt x="1181544" y="855243"/>
                </a:lnTo>
                <a:lnTo>
                  <a:pt x="1181544" y="961999"/>
                </a:lnTo>
                <a:close/>
              </a:path>
              <a:path w="1181734" h="962025">
                <a:moveTo>
                  <a:pt x="807631" y="320052"/>
                </a:moveTo>
                <a:lnTo>
                  <a:pt x="733272" y="269900"/>
                </a:lnTo>
                <a:lnTo>
                  <a:pt x="779252" y="269900"/>
                </a:lnTo>
                <a:lnTo>
                  <a:pt x="807631" y="320052"/>
                </a:lnTo>
                <a:close/>
              </a:path>
              <a:path w="1181734" h="962025">
                <a:moveTo>
                  <a:pt x="373913" y="320052"/>
                </a:moveTo>
                <a:lnTo>
                  <a:pt x="555015" y="0"/>
                </a:lnTo>
                <a:lnTo>
                  <a:pt x="555015" y="197904"/>
                </a:lnTo>
                <a:lnTo>
                  <a:pt x="553885" y="198678"/>
                </a:lnTo>
                <a:lnTo>
                  <a:pt x="555015" y="198678"/>
                </a:lnTo>
                <a:lnTo>
                  <a:pt x="555015" y="269900"/>
                </a:lnTo>
                <a:lnTo>
                  <a:pt x="448259" y="269900"/>
                </a:lnTo>
                <a:lnTo>
                  <a:pt x="373913" y="320052"/>
                </a:lnTo>
                <a:close/>
              </a:path>
              <a:path w="1181734" h="962025">
                <a:moveTo>
                  <a:pt x="124434" y="961999"/>
                </a:moveTo>
                <a:lnTo>
                  <a:pt x="0" y="961999"/>
                </a:lnTo>
                <a:lnTo>
                  <a:pt x="0" y="855243"/>
                </a:lnTo>
                <a:lnTo>
                  <a:pt x="124434" y="855243"/>
                </a:lnTo>
                <a:lnTo>
                  <a:pt x="172286" y="851732"/>
                </a:lnTo>
                <a:lnTo>
                  <a:pt x="217958" y="841532"/>
                </a:lnTo>
                <a:lnTo>
                  <a:pt x="260950" y="825146"/>
                </a:lnTo>
                <a:lnTo>
                  <a:pt x="300759" y="803072"/>
                </a:lnTo>
                <a:lnTo>
                  <a:pt x="336886" y="775814"/>
                </a:lnTo>
                <a:lnTo>
                  <a:pt x="368829" y="743870"/>
                </a:lnTo>
                <a:lnTo>
                  <a:pt x="396088" y="707743"/>
                </a:lnTo>
                <a:lnTo>
                  <a:pt x="418161" y="667934"/>
                </a:lnTo>
                <a:lnTo>
                  <a:pt x="434548" y="624942"/>
                </a:lnTo>
                <a:lnTo>
                  <a:pt x="444748" y="579270"/>
                </a:lnTo>
                <a:lnTo>
                  <a:pt x="448259" y="531418"/>
                </a:lnTo>
                <a:lnTo>
                  <a:pt x="448259" y="269900"/>
                </a:lnTo>
                <a:lnTo>
                  <a:pt x="555015" y="269900"/>
                </a:lnTo>
                <a:lnTo>
                  <a:pt x="555015" y="531418"/>
                </a:lnTo>
                <a:lnTo>
                  <a:pt x="552488" y="578336"/>
                </a:lnTo>
                <a:lnTo>
                  <a:pt x="545083" y="623789"/>
                </a:lnTo>
                <a:lnTo>
                  <a:pt x="533063" y="667517"/>
                </a:lnTo>
                <a:lnTo>
                  <a:pt x="516690" y="709255"/>
                </a:lnTo>
                <a:lnTo>
                  <a:pt x="496226" y="748743"/>
                </a:lnTo>
                <a:lnTo>
                  <a:pt x="471935" y="785716"/>
                </a:lnTo>
                <a:lnTo>
                  <a:pt x="444080" y="819912"/>
                </a:lnTo>
                <a:lnTo>
                  <a:pt x="412923" y="851069"/>
                </a:lnTo>
                <a:lnTo>
                  <a:pt x="378726" y="878923"/>
                </a:lnTo>
                <a:lnTo>
                  <a:pt x="341753" y="903213"/>
                </a:lnTo>
                <a:lnTo>
                  <a:pt x="302266" y="923676"/>
                </a:lnTo>
                <a:lnTo>
                  <a:pt x="260528" y="940048"/>
                </a:lnTo>
                <a:lnTo>
                  <a:pt x="216801" y="952068"/>
                </a:lnTo>
                <a:lnTo>
                  <a:pt x="171349" y="959473"/>
                </a:lnTo>
                <a:lnTo>
                  <a:pt x="124434" y="96199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8988" y="3346043"/>
            <a:ext cx="516966" cy="5169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40749" y="34433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921D"/>
                </a:solidFill>
                <a:latin typeface="Arial" panose="020B0604020202020204"/>
                <a:cs typeface="Arial" panose="020B0604020202020204"/>
              </a:rPr>
              <a:t>9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25105" y="2516504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联络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者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7060" y="1223010"/>
            <a:ext cx="366649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二、团队中的</a:t>
            </a:r>
            <a:r>
              <a:rPr lang="zh-CN" sz="28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800" b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团队的结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构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团队的结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构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" y="1021080"/>
            <a:ext cx="3389629" cy="612775"/>
          </a:xfrm>
          <a:custGeom>
            <a:avLst/>
            <a:gdLst/>
            <a:ahLst/>
            <a:cxnLst/>
            <a:rect l="l" t="t" r="r" b="b"/>
            <a:pathLst>
              <a:path w="3389629" h="612775">
                <a:moveTo>
                  <a:pt x="2542032" y="117348"/>
                </a:moveTo>
                <a:lnTo>
                  <a:pt x="847344" y="117348"/>
                </a:lnTo>
                <a:lnTo>
                  <a:pt x="847344" y="28956"/>
                </a:lnTo>
                <a:lnTo>
                  <a:pt x="855421" y="18059"/>
                </a:lnTo>
                <a:lnTo>
                  <a:pt x="877962" y="8972"/>
                </a:lnTo>
                <a:lnTo>
                  <a:pt x="911482" y="2638"/>
                </a:lnTo>
                <a:lnTo>
                  <a:pt x="952500" y="0"/>
                </a:lnTo>
                <a:lnTo>
                  <a:pt x="2436876" y="0"/>
                </a:lnTo>
                <a:lnTo>
                  <a:pt x="2477677" y="2638"/>
                </a:lnTo>
                <a:lnTo>
                  <a:pt x="2511123" y="8972"/>
                </a:lnTo>
                <a:lnTo>
                  <a:pt x="2533734" y="18059"/>
                </a:lnTo>
                <a:lnTo>
                  <a:pt x="2542032" y="28956"/>
                </a:lnTo>
                <a:lnTo>
                  <a:pt x="2542032" y="117348"/>
                </a:lnTo>
                <a:close/>
              </a:path>
              <a:path w="3389629" h="612775">
                <a:moveTo>
                  <a:pt x="1164336" y="612648"/>
                </a:moveTo>
                <a:lnTo>
                  <a:pt x="0" y="612648"/>
                </a:lnTo>
                <a:lnTo>
                  <a:pt x="423672" y="364236"/>
                </a:lnTo>
                <a:lnTo>
                  <a:pt x="0" y="117348"/>
                </a:lnTo>
                <a:lnTo>
                  <a:pt x="3389376" y="117348"/>
                </a:lnTo>
                <a:lnTo>
                  <a:pt x="2965704" y="364236"/>
                </a:lnTo>
                <a:lnTo>
                  <a:pt x="3189236" y="495300"/>
                </a:lnTo>
                <a:lnTo>
                  <a:pt x="952500" y="495300"/>
                </a:lnTo>
                <a:lnTo>
                  <a:pt x="911475" y="497949"/>
                </a:lnTo>
                <a:lnTo>
                  <a:pt x="877909" y="504364"/>
                </a:lnTo>
                <a:lnTo>
                  <a:pt x="855244" y="513670"/>
                </a:lnTo>
                <a:lnTo>
                  <a:pt x="846924" y="524992"/>
                </a:lnTo>
                <a:lnTo>
                  <a:pt x="855244" y="536308"/>
                </a:lnTo>
                <a:lnTo>
                  <a:pt x="877909" y="545617"/>
                </a:lnTo>
                <a:lnTo>
                  <a:pt x="911475" y="552049"/>
                </a:lnTo>
                <a:lnTo>
                  <a:pt x="952500" y="554736"/>
                </a:lnTo>
                <a:lnTo>
                  <a:pt x="1164336" y="554736"/>
                </a:lnTo>
                <a:lnTo>
                  <a:pt x="1205822" y="556615"/>
                </a:lnTo>
                <a:lnTo>
                  <a:pt x="1239626" y="562633"/>
                </a:lnTo>
                <a:lnTo>
                  <a:pt x="1262378" y="571793"/>
                </a:lnTo>
                <a:lnTo>
                  <a:pt x="1270711" y="583095"/>
                </a:lnTo>
                <a:lnTo>
                  <a:pt x="1262378" y="594408"/>
                </a:lnTo>
                <a:lnTo>
                  <a:pt x="1239626" y="603696"/>
                </a:lnTo>
                <a:lnTo>
                  <a:pt x="1205822" y="610071"/>
                </a:lnTo>
                <a:lnTo>
                  <a:pt x="1164336" y="612648"/>
                </a:lnTo>
                <a:close/>
              </a:path>
              <a:path w="3389629" h="612775">
                <a:moveTo>
                  <a:pt x="3389376" y="612648"/>
                </a:moveTo>
                <a:lnTo>
                  <a:pt x="2223516" y="612648"/>
                </a:lnTo>
                <a:lnTo>
                  <a:pt x="2182690" y="610071"/>
                </a:lnTo>
                <a:lnTo>
                  <a:pt x="2149225" y="603696"/>
                </a:lnTo>
                <a:lnTo>
                  <a:pt x="2126598" y="594408"/>
                </a:lnTo>
                <a:lnTo>
                  <a:pt x="2118283" y="583095"/>
                </a:lnTo>
                <a:lnTo>
                  <a:pt x="2126598" y="571793"/>
                </a:lnTo>
                <a:lnTo>
                  <a:pt x="2149225" y="562633"/>
                </a:lnTo>
                <a:lnTo>
                  <a:pt x="2182690" y="556615"/>
                </a:lnTo>
                <a:lnTo>
                  <a:pt x="2223516" y="554736"/>
                </a:lnTo>
                <a:lnTo>
                  <a:pt x="2436876" y="554736"/>
                </a:lnTo>
                <a:lnTo>
                  <a:pt x="2477677" y="552049"/>
                </a:lnTo>
                <a:lnTo>
                  <a:pt x="2511126" y="545617"/>
                </a:lnTo>
                <a:lnTo>
                  <a:pt x="2533745" y="536308"/>
                </a:lnTo>
                <a:lnTo>
                  <a:pt x="2542057" y="524992"/>
                </a:lnTo>
                <a:lnTo>
                  <a:pt x="2533745" y="513670"/>
                </a:lnTo>
                <a:lnTo>
                  <a:pt x="2511126" y="504364"/>
                </a:lnTo>
                <a:lnTo>
                  <a:pt x="2477677" y="497949"/>
                </a:lnTo>
                <a:lnTo>
                  <a:pt x="2436876" y="495300"/>
                </a:lnTo>
                <a:lnTo>
                  <a:pt x="3189236" y="495300"/>
                </a:lnTo>
                <a:lnTo>
                  <a:pt x="3389376" y="612648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1513332"/>
            <a:ext cx="1700783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050" y="835660"/>
            <a:ext cx="8803005" cy="5807075"/>
          </a:xfrm>
          <a:prstGeom prst="rect">
            <a:avLst/>
          </a:prstGeom>
        </p:spPr>
        <p:txBody>
          <a:bodyPr vert="horz" wrap="square" lIns="0" tIns="217805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715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团队建设实例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48895" algn="ctr">
              <a:lnSpc>
                <a:spcPct val="100000"/>
              </a:lnSpc>
              <a:spcBef>
                <a:spcPts val="1615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克林顿的两次内阁会议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60655" indent="493395">
              <a:lnSpc>
                <a:spcPct val="130000"/>
              </a:lnSpc>
              <a:spcBef>
                <a:spcPts val="2210"/>
              </a:spcBef>
            </a:pP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团队训练已经引起多方面的关注。克林顿就任美国总统后的第一件事，就 是对他的主要行政人员进行团队建设的训练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493395">
              <a:lnSpc>
                <a:spcPct val="130000"/>
              </a:lnSpc>
            </a:pP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在克林顿政府的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000" spc="-9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一次内阁会议上，克林顿请来两位专家。这两位专家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要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求内阁成员们带上自己的简历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分别谈一谈自己生活中的经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历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。在又一次的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内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阁会议上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两位专家又让大家谈一谈在简历中没有提到的个人重大事件。轮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到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克林顿讲述的时候，这位新总统告诉大家，自己在童年时是个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小胖子”，</a:t>
            </a:r>
            <a:r>
              <a:rPr sz="2000" spc="-9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别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的孩子都嘲笑他，这自然大大拉近了总统作为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长官”这一团队首要成员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000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其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他团队成员的心理距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离</a:t>
            </a:r>
            <a:r>
              <a:rPr sz="2000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75565" indent="493395">
              <a:lnSpc>
                <a:spcPct val="130000"/>
              </a:lnSpc>
            </a:pP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克林顿进行团队建设训练的目的，是让团队成员们理解自己应如何运用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自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己的个性为群体做出贡献，即如何从仅仅是在一起的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spc="-14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一群”人变成真正合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作 </a:t>
            </a:r>
            <a:r>
              <a:rPr sz="20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共事的工作群体</a:t>
            </a:r>
            <a:r>
              <a:rPr sz="20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023872" y="3336035"/>
            <a:ext cx="1833880" cy="1626235"/>
          </a:xfrm>
          <a:custGeom>
            <a:avLst/>
            <a:gdLst/>
            <a:ahLst/>
            <a:cxnLst/>
            <a:rect l="l" t="t" r="r" b="b"/>
            <a:pathLst>
              <a:path w="1833879" h="1626235">
                <a:moveTo>
                  <a:pt x="1426464" y="1626108"/>
                </a:moveTo>
                <a:lnTo>
                  <a:pt x="406907" y="1626108"/>
                </a:lnTo>
                <a:lnTo>
                  <a:pt x="0" y="813815"/>
                </a:lnTo>
                <a:lnTo>
                  <a:pt x="406907" y="0"/>
                </a:lnTo>
                <a:lnTo>
                  <a:pt x="1426464" y="0"/>
                </a:lnTo>
                <a:lnTo>
                  <a:pt x="1833372" y="813815"/>
                </a:lnTo>
                <a:lnTo>
                  <a:pt x="1426464" y="1626108"/>
                </a:lnTo>
                <a:close/>
              </a:path>
            </a:pathLst>
          </a:custGeom>
          <a:solidFill>
            <a:srgbClr val="FAC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9921" y="1493519"/>
            <a:ext cx="3800475" cy="263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95"/>
              </a:spcBef>
              <a:tabLst>
                <a:tab pos="1608455" algn="l"/>
              </a:tabLst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任务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三	</a:t>
            </a: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团队的作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L="1287145">
              <a:lnSpc>
                <a:spcPct val="100000"/>
              </a:lnSpc>
              <a:spcBef>
                <a:spcPts val="2610"/>
              </a:spcBef>
            </a:pPr>
            <a:r>
              <a:rPr sz="2800" b="1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团队的基本作</a:t>
            </a:r>
            <a:r>
              <a:rPr sz="2800" b="1" spc="-20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800" b="1" spc="-20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习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9921" y="4187710"/>
            <a:ext cx="7378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800" b="1" spc="-20" dirty="0">
                <a:solidFill>
                  <a:srgbClr val="B45F06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0588" y="4799076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0" y="298703"/>
                </a:moveTo>
                <a:lnTo>
                  <a:pt x="205739" y="65532"/>
                </a:lnTo>
                <a:lnTo>
                  <a:pt x="507491" y="0"/>
                </a:lnTo>
                <a:lnTo>
                  <a:pt x="374903" y="77724"/>
                </a:lnTo>
                <a:lnTo>
                  <a:pt x="443484" y="195072"/>
                </a:lnTo>
                <a:lnTo>
                  <a:pt x="399189" y="220979"/>
                </a:lnTo>
                <a:lnTo>
                  <a:pt x="132587" y="220979"/>
                </a:lnTo>
                <a:lnTo>
                  <a:pt x="0" y="298703"/>
                </a:lnTo>
                <a:close/>
              </a:path>
              <a:path w="508000" h="337185">
                <a:moveTo>
                  <a:pt x="201167" y="336803"/>
                </a:moveTo>
                <a:lnTo>
                  <a:pt x="132587" y="220979"/>
                </a:lnTo>
                <a:lnTo>
                  <a:pt x="399189" y="220979"/>
                </a:lnTo>
                <a:lnTo>
                  <a:pt x="201167" y="336803"/>
                </a:lnTo>
                <a:close/>
              </a:path>
            </a:pathLst>
          </a:custGeom>
          <a:solidFill>
            <a:srgbClr val="EF7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9181" y="4737379"/>
            <a:ext cx="798195" cy="468630"/>
          </a:xfrm>
          <a:custGeom>
            <a:avLst/>
            <a:gdLst/>
            <a:ahLst/>
            <a:cxnLst/>
            <a:rect l="l" t="t" r="r" b="b"/>
            <a:pathLst>
              <a:path w="798195" h="468629">
                <a:moveTo>
                  <a:pt x="0" y="468579"/>
                </a:moveTo>
                <a:lnTo>
                  <a:pt x="322059" y="103187"/>
                </a:lnTo>
                <a:lnTo>
                  <a:pt x="798080" y="0"/>
                </a:lnTo>
                <a:lnTo>
                  <a:pt x="731958" y="38823"/>
                </a:lnTo>
                <a:lnTo>
                  <a:pt x="625360" y="38823"/>
                </a:lnTo>
                <a:lnTo>
                  <a:pt x="479978" y="124179"/>
                </a:lnTo>
                <a:lnTo>
                  <a:pt x="381479" y="145529"/>
                </a:lnTo>
                <a:lnTo>
                  <a:pt x="356692" y="145529"/>
                </a:lnTo>
                <a:lnTo>
                  <a:pt x="342163" y="154050"/>
                </a:lnTo>
                <a:lnTo>
                  <a:pt x="349180" y="154050"/>
                </a:lnTo>
                <a:lnTo>
                  <a:pt x="263466" y="251293"/>
                </a:lnTo>
                <a:lnTo>
                  <a:pt x="118059" y="336664"/>
                </a:lnTo>
                <a:lnTo>
                  <a:pt x="151968" y="377786"/>
                </a:lnTo>
                <a:lnTo>
                  <a:pt x="154630" y="377786"/>
                </a:lnTo>
                <a:lnTo>
                  <a:pt x="0" y="468579"/>
                </a:lnTo>
                <a:close/>
              </a:path>
              <a:path w="798195" h="468629">
                <a:moveTo>
                  <a:pt x="479978" y="124179"/>
                </a:moveTo>
                <a:lnTo>
                  <a:pt x="625360" y="38823"/>
                </a:lnTo>
                <a:lnTo>
                  <a:pt x="644740" y="88468"/>
                </a:lnTo>
                <a:lnTo>
                  <a:pt x="479978" y="124179"/>
                </a:lnTo>
                <a:close/>
              </a:path>
              <a:path w="798195" h="468629">
                <a:moveTo>
                  <a:pt x="538445" y="247039"/>
                </a:moveTo>
                <a:lnTo>
                  <a:pt x="469811" y="130149"/>
                </a:lnTo>
                <a:lnTo>
                  <a:pt x="479978" y="124179"/>
                </a:lnTo>
                <a:lnTo>
                  <a:pt x="644740" y="88468"/>
                </a:lnTo>
                <a:lnTo>
                  <a:pt x="625360" y="38823"/>
                </a:lnTo>
                <a:lnTo>
                  <a:pt x="731958" y="38823"/>
                </a:lnTo>
                <a:lnTo>
                  <a:pt x="583341" y="126085"/>
                </a:lnTo>
                <a:lnTo>
                  <a:pt x="530021" y="126085"/>
                </a:lnTo>
                <a:lnTo>
                  <a:pt x="520420" y="163029"/>
                </a:lnTo>
                <a:lnTo>
                  <a:pt x="551712" y="163029"/>
                </a:lnTo>
                <a:lnTo>
                  <a:pt x="593013" y="233375"/>
                </a:lnTo>
                <a:lnTo>
                  <a:pt x="561720" y="233375"/>
                </a:lnTo>
                <a:lnTo>
                  <a:pt x="538445" y="247039"/>
                </a:lnTo>
                <a:close/>
              </a:path>
              <a:path w="798195" h="468629">
                <a:moveTo>
                  <a:pt x="520420" y="163029"/>
                </a:moveTo>
                <a:lnTo>
                  <a:pt x="530021" y="126085"/>
                </a:lnTo>
                <a:lnTo>
                  <a:pt x="543690" y="149366"/>
                </a:lnTo>
                <a:lnTo>
                  <a:pt x="520420" y="163029"/>
                </a:lnTo>
                <a:close/>
              </a:path>
              <a:path w="798195" h="468629">
                <a:moveTo>
                  <a:pt x="543690" y="149366"/>
                </a:moveTo>
                <a:lnTo>
                  <a:pt x="530021" y="126085"/>
                </a:lnTo>
                <a:lnTo>
                  <a:pt x="583341" y="126085"/>
                </a:lnTo>
                <a:lnTo>
                  <a:pt x="543690" y="149366"/>
                </a:lnTo>
                <a:close/>
              </a:path>
              <a:path w="798195" h="468629">
                <a:moveTo>
                  <a:pt x="342163" y="154050"/>
                </a:moveTo>
                <a:lnTo>
                  <a:pt x="356692" y="145529"/>
                </a:lnTo>
                <a:lnTo>
                  <a:pt x="350838" y="152170"/>
                </a:lnTo>
                <a:lnTo>
                  <a:pt x="342163" y="154050"/>
                </a:lnTo>
                <a:close/>
              </a:path>
              <a:path w="798195" h="468629">
                <a:moveTo>
                  <a:pt x="350838" y="152170"/>
                </a:moveTo>
                <a:lnTo>
                  <a:pt x="356692" y="145529"/>
                </a:lnTo>
                <a:lnTo>
                  <a:pt x="381479" y="145529"/>
                </a:lnTo>
                <a:lnTo>
                  <a:pt x="350838" y="152170"/>
                </a:lnTo>
                <a:close/>
              </a:path>
              <a:path w="798195" h="468629">
                <a:moveTo>
                  <a:pt x="551712" y="163029"/>
                </a:moveTo>
                <a:lnTo>
                  <a:pt x="520420" y="163029"/>
                </a:lnTo>
                <a:lnTo>
                  <a:pt x="543690" y="149366"/>
                </a:lnTo>
                <a:lnTo>
                  <a:pt x="551712" y="163029"/>
                </a:lnTo>
                <a:close/>
              </a:path>
              <a:path w="798195" h="468629">
                <a:moveTo>
                  <a:pt x="349180" y="154050"/>
                </a:moveTo>
                <a:lnTo>
                  <a:pt x="342163" y="154050"/>
                </a:lnTo>
                <a:lnTo>
                  <a:pt x="350838" y="152170"/>
                </a:lnTo>
                <a:lnTo>
                  <a:pt x="349180" y="154050"/>
                </a:lnTo>
                <a:close/>
              </a:path>
              <a:path w="798195" h="468629">
                <a:moveTo>
                  <a:pt x="552107" y="270306"/>
                </a:moveTo>
                <a:lnTo>
                  <a:pt x="538445" y="247039"/>
                </a:lnTo>
                <a:lnTo>
                  <a:pt x="561720" y="233375"/>
                </a:lnTo>
                <a:lnTo>
                  <a:pt x="552107" y="270306"/>
                </a:lnTo>
                <a:close/>
              </a:path>
              <a:path w="798195" h="468629">
                <a:moveTo>
                  <a:pt x="605417" y="270306"/>
                </a:moveTo>
                <a:lnTo>
                  <a:pt x="552107" y="270306"/>
                </a:lnTo>
                <a:lnTo>
                  <a:pt x="561720" y="233375"/>
                </a:lnTo>
                <a:lnTo>
                  <a:pt x="593013" y="233375"/>
                </a:lnTo>
                <a:lnTo>
                  <a:pt x="612317" y="266255"/>
                </a:lnTo>
                <a:lnTo>
                  <a:pt x="605417" y="270306"/>
                </a:lnTo>
                <a:close/>
              </a:path>
              <a:path w="798195" h="468629">
                <a:moveTo>
                  <a:pt x="154630" y="377786"/>
                </a:moveTo>
                <a:lnTo>
                  <a:pt x="151968" y="377786"/>
                </a:lnTo>
                <a:lnTo>
                  <a:pt x="263466" y="251293"/>
                </a:lnTo>
                <a:lnTo>
                  <a:pt x="273608" y="245338"/>
                </a:lnTo>
                <a:lnTo>
                  <a:pt x="303322" y="295948"/>
                </a:lnTo>
                <a:lnTo>
                  <a:pt x="240728" y="295948"/>
                </a:lnTo>
                <a:lnTo>
                  <a:pt x="254388" y="319213"/>
                </a:lnTo>
                <a:lnTo>
                  <a:pt x="154630" y="377786"/>
                </a:lnTo>
                <a:close/>
              </a:path>
              <a:path w="798195" h="468629">
                <a:moveTo>
                  <a:pt x="409202" y="385508"/>
                </a:moveTo>
                <a:lnTo>
                  <a:pt x="355904" y="385508"/>
                </a:lnTo>
                <a:lnTo>
                  <a:pt x="342237" y="362229"/>
                </a:lnTo>
                <a:lnTo>
                  <a:pt x="538445" y="247039"/>
                </a:lnTo>
                <a:lnTo>
                  <a:pt x="552107" y="270306"/>
                </a:lnTo>
                <a:lnTo>
                  <a:pt x="605417" y="270306"/>
                </a:lnTo>
                <a:lnTo>
                  <a:pt x="409202" y="385508"/>
                </a:lnTo>
                <a:close/>
              </a:path>
              <a:path w="798195" h="468629">
                <a:moveTo>
                  <a:pt x="151968" y="377786"/>
                </a:moveTo>
                <a:lnTo>
                  <a:pt x="118059" y="336664"/>
                </a:lnTo>
                <a:lnTo>
                  <a:pt x="263466" y="251293"/>
                </a:lnTo>
                <a:lnTo>
                  <a:pt x="151968" y="377786"/>
                </a:lnTo>
                <a:close/>
              </a:path>
              <a:path w="798195" h="468629">
                <a:moveTo>
                  <a:pt x="254388" y="319213"/>
                </a:moveTo>
                <a:lnTo>
                  <a:pt x="240728" y="295948"/>
                </a:lnTo>
                <a:lnTo>
                  <a:pt x="277660" y="305549"/>
                </a:lnTo>
                <a:lnTo>
                  <a:pt x="254388" y="319213"/>
                </a:lnTo>
                <a:close/>
              </a:path>
              <a:path w="798195" h="468629">
                <a:moveTo>
                  <a:pt x="323024" y="436105"/>
                </a:moveTo>
                <a:lnTo>
                  <a:pt x="254388" y="319213"/>
                </a:lnTo>
                <a:lnTo>
                  <a:pt x="277660" y="305549"/>
                </a:lnTo>
                <a:lnTo>
                  <a:pt x="240728" y="295948"/>
                </a:lnTo>
                <a:lnTo>
                  <a:pt x="303322" y="295948"/>
                </a:lnTo>
                <a:lnTo>
                  <a:pt x="342237" y="362229"/>
                </a:lnTo>
                <a:lnTo>
                  <a:pt x="318960" y="375894"/>
                </a:lnTo>
                <a:lnTo>
                  <a:pt x="355904" y="385508"/>
                </a:lnTo>
                <a:lnTo>
                  <a:pt x="409202" y="385508"/>
                </a:lnTo>
                <a:lnTo>
                  <a:pt x="323024" y="436105"/>
                </a:lnTo>
                <a:close/>
              </a:path>
              <a:path w="798195" h="468629">
                <a:moveTo>
                  <a:pt x="355904" y="385508"/>
                </a:moveTo>
                <a:lnTo>
                  <a:pt x="318960" y="375894"/>
                </a:lnTo>
                <a:lnTo>
                  <a:pt x="342237" y="362229"/>
                </a:lnTo>
                <a:lnTo>
                  <a:pt x="355904" y="385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3155" y="3177539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399189" y="115824"/>
                </a:moveTo>
                <a:lnTo>
                  <a:pt x="132588" y="115824"/>
                </a:lnTo>
                <a:lnTo>
                  <a:pt x="201168" y="0"/>
                </a:lnTo>
                <a:lnTo>
                  <a:pt x="399189" y="115824"/>
                </a:lnTo>
                <a:close/>
              </a:path>
              <a:path w="508000" h="337185">
                <a:moveTo>
                  <a:pt x="507492" y="336804"/>
                </a:moveTo>
                <a:lnTo>
                  <a:pt x="205740" y="271272"/>
                </a:lnTo>
                <a:lnTo>
                  <a:pt x="0" y="38100"/>
                </a:lnTo>
                <a:lnTo>
                  <a:pt x="132588" y="115824"/>
                </a:lnTo>
                <a:lnTo>
                  <a:pt x="399189" y="115824"/>
                </a:lnTo>
                <a:lnTo>
                  <a:pt x="443483" y="141732"/>
                </a:lnTo>
                <a:lnTo>
                  <a:pt x="374904" y="259080"/>
                </a:lnTo>
                <a:lnTo>
                  <a:pt x="507492" y="336804"/>
                </a:lnTo>
                <a:close/>
              </a:path>
            </a:pathLst>
          </a:custGeom>
          <a:solidFill>
            <a:srgbClr val="EF7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1787" y="3107461"/>
            <a:ext cx="798195" cy="468630"/>
          </a:xfrm>
          <a:custGeom>
            <a:avLst/>
            <a:gdLst/>
            <a:ahLst/>
            <a:cxnLst/>
            <a:rect l="l" t="t" r="r" b="b"/>
            <a:pathLst>
              <a:path w="798195" h="468629">
                <a:moveTo>
                  <a:pt x="798093" y="468579"/>
                </a:moveTo>
                <a:lnTo>
                  <a:pt x="322071" y="365391"/>
                </a:lnTo>
                <a:lnTo>
                  <a:pt x="0" y="0"/>
                </a:lnTo>
                <a:lnTo>
                  <a:pt x="154637" y="90792"/>
                </a:lnTo>
                <a:lnTo>
                  <a:pt x="151980" y="90792"/>
                </a:lnTo>
                <a:lnTo>
                  <a:pt x="118071" y="131914"/>
                </a:lnTo>
                <a:lnTo>
                  <a:pt x="263477" y="217291"/>
                </a:lnTo>
                <a:lnTo>
                  <a:pt x="349181" y="314528"/>
                </a:lnTo>
                <a:lnTo>
                  <a:pt x="342163" y="314528"/>
                </a:lnTo>
                <a:lnTo>
                  <a:pt x="356692" y="323049"/>
                </a:lnTo>
                <a:lnTo>
                  <a:pt x="381479" y="323049"/>
                </a:lnTo>
                <a:lnTo>
                  <a:pt x="479997" y="344403"/>
                </a:lnTo>
                <a:lnTo>
                  <a:pt x="625360" y="429755"/>
                </a:lnTo>
                <a:lnTo>
                  <a:pt x="731968" y="429755"/>
                </a:lnTo>
                <a:lnTo>
                  <a:pt x="798093" y="468579"/>
                </a:lnTo>
                <a:close/>
              </a:path>
              <a:path w="798195" h="468629">
                <a:moveTo>
                  <a:pt x="303322" y="172631"/>
                </a:moveTo>
                <a:lnTo>
                  <a:pt x="240728" y="172631"/>
                </a:lnTo>
                <a:lnTo>
                  <a:pt x="277672" y="163029"/>
                </a:lnTo>
                <a:lnTo>
                  <a:pt x="254391" y="149361"/>
                </a:lnTo>
                <a:lnTo>
                  <a:pt x="323024" y="32473"/>
                </a:lnTo>
                <a:lnTo>
                  <a:pt x="409202" y="83070"/>
                </a:lnTo>
                <a:lnTo>
                  <a:pt x="355904" y="83070"/>
                </a:lnTo>
                <a:lnTo>
                  <a:pt x="318973" y="92684"/>
                </a:lnTo>
                <a:lnTo>
                  <a:pt x="342240" y="106344"/>
                </a:lnTo>
                <a:lnTo>
                  <a:pt x="303322" y="172631"/>
                </a:lnTo>
                <a:close/>
              </a:path>
              <a:path w="798195" h="468629">
                <a:moveTo>
                  <a:pt x="342240" y="106344"/>
                </a:moveTo>
                <a:lnTo>
                  <a:pt x="318973" y="92684"/>
                </a:lnTo>
                <a:lnTo>
                  <a:pt x="355904" y="83070"/>
                </a:lnTo>
                <a:lnTo>
                  <a:pt x="342240" y="106344"/>
                </a:lnTo>
                <a:close/>
              </a:path>
              <a:path w="798195" h="468629">
                <a:moveTo>
                  <a:pt x="538450" y="221541"/>
                </a:moveTo>
                <a:lnTo>
                  <a:pt x="342240" y="106344"/>
                </a:lnTo>
                <a:lnTo>
                  <a:pt x="355904" y="83070"/>
                </a:lnTo>
                <a:lnTo>
                  <a:pt x="409202" y="83070"/>
                </a:lnTo>
                <a:lnTo>
                  <a:pt x="605395" y="198259"/>
                </a:lnTo>
                <a:lnTo>
                  <a:pt x="552119" y="198259"/>
                </a:lnTo>
                <a:lnTo>
                  <a:pt x="538450" y="221541"/>
                </a:lnTo>
                <a:close/>
              </a:path>
              <a:path w="798195" h="468629">
                <a:moveTo>
                  <a:pt x="263477" y="217291"/>
                </a:moveTo>
                <a:lnTo>
                  <a:pt x="118071" y="131914"/>
                </a:lnTo>
                <a:lnTo>
                  <a:pt x="151980" y="90792"/>
                </a:lnTo>
                <a:lnTo>
                  <a:pt x="263477" y="217291"/>
                </a:lnTo>
                <a:close/>
              </a:path>
              <a:path w="798195" h="468629">
                <a:moveTo>
                  <a:pt x="273608" y="223240"/>
                </a:moveTo>
                <a:lnTo>
                  <a:pt x="263477" y="217291"/>
                </a:lnTo>
                <a:lnTo>
                  <a:pt x="151980" y="90792"/>
                </a:lnTo>
                <a:lnTo>
                  <a:pt x="154637" y="90792"/>
                </a:lnTo>
                <a:lnTo>
                  <a:pt x="254391" y="149361"/>
                </a:lnTo>
                <a:lnTo>
                  <a:pt x="240728" y="172631"/>
                </a:lnTo>
                <a:lnTo>
                  <a:pt x="303322" y="172631"/>
                </a:lnTo>
                <a:lnTo>
                  <a:pt x="273608" y="223240"/>
                </a:lnTo>
                <a:close/>
              </a:path>
              <a:path w="798195" h="468629">
                <a:moveTo>
                  <a:pt x="240728" y="172631"/>
                </a:moveTo>
                <a:lnTo>
                  <a:pt x="254391" y="149361"/>
                </a:lnTo>
                <a:lnTo>
                  <a:pt x="277672" y="163029"/>
                </a:lnTo>
                <a:lnTo>
                  <a:pt x="240728" y="172631"/>
                </a:lnTo>
                <a:close/>
              </a:path>
              <a:path w="798195" h="468629">
                <a:moveTo>
                  <a:pt x="561720" y="235203"/>
                </a:moveTo>
                <a:lnTo>
                  <a:pt x="538450" y="221541"/>
                </a:lnTo>
                <a:lnTo>
                  <a:pt x="552119" y="198259"/>
                </a:lnTo>
                <a:lnTo>
                  <a:pt x="561720" y="235203"/>
                </a:lnTo>
                <a:close/>
              </a:path>
              <a:path w="798195" h="468629">
                <a:moveTo>
                  <a:pt x="593016" y="235203"/>
                </a:moveTo>
                <a:lnTo>
                  <a:pt x="561720" y="235203"/>
                </a:lnTo>
                <a:lnTo>
                  <a:pt x="552119" y="198259"/>
                </a:lnTo>
                <a:lnTo>
                  <a:pt x="605395" y="198259"/>
                </a:lnTo>
                <a:lnTo>
                  <a:pt x="612317" y="202323"/>
                </a:lnTo>
                <a:lnTo>
                  <a:pt x="593016" y="235203"/>
                </a:lnTo>
                <a:close/>
              </a:path>
              <a:path w="798195" h="468629">
                <a:moveTo>
                  <a:pt x="731968" y="429755"/>
                </a:moveTo>
                <a:lnTo>
                  <a:pt x="625360" y="429755"/>
                </a:lnTo>
                <a:lnTo>
                  <a:pt x="644740" y="380111"/>
                </a:lnTo>
                <a:lnTo>
                  <a:pt x="479997" y="344403"/>
                </a:lnTo>
                <a:lnTo>
                  <a:pt x="469823" y="338429"/>
                </a:lnTo>
                <a:lnTo>
                  <a:pt x="538450" y="221541"/>
                </a:lnTo>
                <a:lnTo>
                  <a:pt x="561720" y="235203"/>
                </a:lnTo>
                <a:lnTo>
                  <a:pt x="593016" y="235203"/>
                </a:lnTo>
                <a:lnTo>
                  <a:pt x="551721" y="305549"/>
                </a:lnTo>
                <a:lnTo>
                  <a:pt x="520420" y="305549"/>
                </a:lnTo>
                <a:lnTo>
                  <a:pt x="530034" y="342493"/>
                </a:lnTo>
                <a:lnTo>
                  <a:pt x="583344" y="342493"/>
                </a:lnTo>
                <a:lnTo>
                  <a:pt x="731968" y="429755"/>
                </a:lnTo>
                <a:close/>
              </a:path>
              <a:path w="798195" h="468629">
                <a:moveTo>
                  <a:pt x="530034" y="342493"/>
                </a:moveTo>
                <a:lnTo>
                  <a:pt x="520420" y="305549"/>
                </a:lnTo>
                <a:lnTo>
                  <a:pt x="543698" y="319216"/>
                </a:lnTo>
                <a:lnTo>
                  <a:pt x="530034" y="342493"/>
                </a:lnTo>
                <a:close/>
              </a:path>
              <a:path w="798195" h="468629">
                <a:moveTo>
                  <a:pt x="543698" y="319216"/>
                </a:moveTo>
                <a:lnTo>
                  <a:pt x="520420" y="305549"/>
                </a:lnTo>
                <a:lnTo>
                  <a:pt x="551721" y="305549"/>
                </a:lnTo>
                <a:lnTo>
                  <a:pt x="543698" y="319216"/>
                </a:lnTo>
                <a:close/>
              </a:path>
              <a:path w="798195" h="468629">
                <a:moveTo>
                  <a:pt x="356692" y="323049"/>
                </a:moveTo>
                <a:lnTo>
                  <a:pt x="342163" y="314528"/>
                </a:lnTo>
                <a:lnTo>
                  <a:pt x="350838" y="316408"/>
                </a:lnTo>
                <a:lnTo>
                  <a:pt x="356692" y="323049"/>
                </a:lnTo>
                <a:close/>
              </a:path>
              <a:path w="798195" h="468629">
                <a:moveTo>
                  <a:pt x="350838" y="316408"/>
                </a:moveTo>
                <a:lnTo>
                  <a:pt x="342163" y="314528"/>
                </a:lnTo>
                <a:lnTo>
                  <a:pt x="349181" y="314528"/>
                </a:lnTo>
                <a:lnTo>
                  <a:pt x="350838" y="316408"/>
                </a:lnTo>
                <a:close/>
              </a:path>
              <a:path w="798195" h="468629">
                <a:moveTo>
                  <a:pt x="381479" y="323049"/>
                </a:moveTo>
                <a:lnTo>
                  <a:pt x="356692" y="323049"/>
                </a:lnTo>
                <a:lnTo>
                  <a:pt x="350838" y="316408"/>
                </a:lnTo>
                <a:lnTo>
                  <a:pt x="381479" y="323049"/>
                </a:lnTo>
                <a:close/>
              </a:path>
              <a:path w="798195" h="468629">
                <a:moveTo>
                  <a:pt x="583344" y="342493"/>
                </a:moveTo>
                <a:lnTo>
                  <a:pt x="530034" y="342493"/>
                </a:lnTo>
                <a:lnTo>
                  <a:pt x="543698" y="319216"/>
                </a:lnTo>
                <a:lnTo>
                  <a:pt x="583344" y="342493"/>
                </a:lnTo>
                <a:close/>
              </a:path>
              <a:path w="798195" h="468629">
                <a:moveTo>
                  <a:pt x="625360" y="429755"/>
                </a:moveTo>
                <a:lnTo>
                  <a:pt x="479997" y="344403"/>
                </a:lnTo>
                <a:lnTo>
                  <a:pt x="644740" y="380111"/>
                </a:lnTo>
                <a:lnTo>
                  <a:pt x="625360" y="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44925" y="4294632"/>
            <a:ext cx="268097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600" b="1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中国对团队建设</a:t>
            </a:r>
            <a:r>
              <a:rPr sz="2600" b="1" spc="-5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与 </a:t>
            </a:r>
            <a:r>
              <a:rPr sz="2600" b="1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团队管理的需</a:t>
            </a:r>
            <a:r>
              <a:rPr sz="2600" b="1" spc="-10" dirty="0">
                <a:solidFill>
                  <a:srgbClr val="EF7E08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endParaRPr sz="2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52" y="2127580"/>
            <a:ext cx="453999" cy="453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3607" y="224897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8501" y="2748610"/>
            <a:ext cx="453896" cy="45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8052" y="287000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4056" y="3313760"/>
            <a:ext cx="453896" cy="45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3607" y="34351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4056" y="3853510"/>
            <a:ext cx="453896" cy="453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3607" y="397490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8397" y="4411992"/>
            <a:ext cx="453999" cy="453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8052" y="4533392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5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8501" y="4965712"/>
            <a:ext cx="453896" cy="453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8052" y="508711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6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9895" y="5572760"/>
            <a:ext cx="36048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多方面促进组织效益提高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8397" y="5472442"/>
            <a:ext cx="453999" cy="453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8052" y="559384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2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7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2275" y="2136140"/>
            <a:ext cx="263906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充分利用资源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8105">
              <a:lnSpc>
                <a:spcPct val="100000"/>
              </a:lnSpc>
              <a:spcBef>
                <a:spcPts val="2125"/>
              </a:spcBef>
            </a:pP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增强组织效能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 marR="5080" algn="just">
              <a:lnSpc>
                <a:spcPct val="150000"/>
              </a:lnSpc>
              <a:spcBef>
                <a:spcPts val="735"/>
              </a:spcBef>
            </a:pP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提高组织决策效能 提升内在工作动力 增强凝聚力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充分体现人本管理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团队的作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059" y="1223010"/>
            <a:ext cx="32251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一、团队的基本作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81120" y="2354579"/>
            <a:ext cx="253491" cy="1093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06290" y="3734561"/>
            <a:ext cx="2654935" cy="8178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b="1" i="1" spc="80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增加自主决策</a:t>
            </a: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② 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褒奖动力和约束惰</a:t>
            </a: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83075" y="3834765"/>
            <a:ext cx="186816" cy="7448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92295" y="2183257"/>
            <a:ext cx="2146935" cy="12141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000" b="1" i="1" spc="-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完善组织结</a:t>
            </a: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000" b="1" i="1" spc="-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强化组织氛</a:t>
            </a: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③ 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增强组织灵活</a:t>
            </a:r>
            <a:r>
              <a:rPr sz="2000" b="1" i="1" spc="5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685" y="2280285"/>
            <a:ext cx="534035" cy="655320"/>
          </a:xfrm>
          <a:custGeom>
            <a:avLst/>
            <a:gdLst/>
            <a:ahLst/>
            <a:cxnLst/>
            <a:rect l="l" t="t" r="r" b="b"/>
            <a:pathLst>
              <a:path w="534035" h="655319">
                <a:moveTo>
                  <a:pt x="533603" y="654989"/>
                </a:moveTo>
                <a:lnTo>
                  <a:pt x="0" y="380809"/>
                </a:lnTo>
                <a:lnTo>
                  <a:pt x="0" y="0"/>
                </a:lnTo>
                <a:lnTo>
                  <a:pt x="533603" y="274180"/>
                </a:lnTo>
                <a:lnTo>
                  <a:pt x="533603" y="654989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8288" y="2555214"/>
            <a:ext cx="363220" cy="380365"/>
          </a:xfrm>
          <a:custGeom>
            <a:avLst/>
            <a:gdLst/>
            <a:ahLst/>
            <a:cxnLst/>
            <a:rect l="l" t="t" r="r" b="b"/>
            <a:pathLst>
              <a:path w="363219" h="380364">
                <a:moveTo>
                  <a:pt x="191033" y="380060"/>
                </a:moveTo>
                <a:lnTo>
                  <a:pt x="0" y="380060"/>
                </a:lnTo>
                <a:lnTo>
                  <a:pt x="0" y="0"/>
                </a:lnTo>
                <a:lnTo>
                  <a:pt x="191033" y="0"/>
                </a:lnTo>
                <a:lnTo>
                  <a:pt x="236789" y="6787"/>
                </a:lnTo>
                <a:lnTo>
                  <a:pt x="277903" y="25944"/>
                </a:lnTo>
                <a:lnTo>
                  <a:pt x="312735" y="55657"/>
                </a:lnTo>
                <a:lnTo>
                  <a:pt x="339646" y="94117"/>
                </a:lnTo>
                <a:lnTo>
                  <a:pt x="356996" y="139511"/>
                </a:lnTo>
                <a:lnTo>
                  <a:pt x="363143" y="190030"/>
                </a:lnTo>
                <a:lnTo>
                  <a:pt x="356996" y="240548"/>
                </a:lnTo>
                <a:lnTo>
                  <a:pt x="339646" y="285942"/>
                </a:lnTo>
                <a:lnTo>
                  <a:pt x="312735" y="324402"/>
                </a:lnTo>
                <a:lnTo>
                  <a:pt x="277903" y="354115"/>
                </a:lnTo>
                <a:lnTo>
                  <a:pt x="236789" y="373272"/>
                </a:lnTo>
                <a:lnTo>
                  <a:pt x="191033" y="38006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6078" y="2549499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8685" y="2600185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掌握团队的基本范畴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685" y="3248660"/>
            <a:ext cx="534035" cy="655320"/>
          </a:xfrm>
          <a:custGeom>
            <a:avLst/>
            <a:gdLst/>
            <a:ahLst/>
            <a:cxnLst/>
            <a:rect l="l" t="t" r="r" b="b"/>
            <a:pathLst>
              <a:path w="534035" h="655320">
                <a:moveTo>
                  <a:pt x="533603" y="655091"/>
                </a:moveTo>
                <a:lnTo>
                  <a:pt x="0" y="380873"/>
                </a:lnTo>
                <a:lnTo>
                  <a:pt x="0" y="0"/>
                </a:lnTo>
                <a:lnTo>
                  <a:pt x="533603" y="274218"/>
                </a:lnTo>
                <a:lnTo>
                  <a:pt x="533603" y="655091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288" y="3523640"/>
            <a:ext cx="363220" cy="380365"/>
          </a:xfrm>
          <a:custGeom>
            <a:avLst/>
            <a:gdLst/>
            <a:ahLst/>
            <a:cxnLst/>
            <a:rect l="l" t="t" r="r" b="b"/>
            <a:pathLst>
              <a:path w="363219" h="380364">
                <a:moveTo>
                  <a:pt x="191033" y="380111"/>
                </a:moveTo>
                <a:lnTo>
                  <a:pt x="0" y="380111"/>
                </a:lnTo>
                <a:lnTo>
                  <a:pt x="0" y="0"/>
                </a:lnTo>
                <a:lnTo>
                  <a:pt x="191033" y="0"/>
                </a:lnTo>
                <a:lnTo>
                  <a:pt x="236789" y="6788"/>
                </a:lnTo>
                <a:lnTo>
                  <a:pt x="277903" y="25947"/>
                </a:lnTo>
                <a:lnTo>
                  <a:pt x="312735" y="55665"/>
                </a:lnTo>
                <a:lnTo>
                  <a:pt x="339646" y="94130"/>
                </a:lnTo>
                <a:lnTo>
                  <a:pt x="356996" y="139530"/>
                </a:lnTo>
                <a:lnTo>
                  <a:pt x="363143" y="190055"/>
                </a:lnTo>
                <a:lnTo>
                  <a:pt x="356996" y="240580"/>
                </a:lnTo>
                <a:lnTo>
                  <a:pt x="339646" y="285980"/>
                </a:lnTo>
                <a:lnTo>
                  <a:pt x="312735" y="324445"/>
                </a:lnTo>
                <a:lnTo>
                  <a:pt x="277903" y="354163"/>
                </a:lnTo>
                <a:lnTo>
                  <a:pt x="236789" y="373322"/>
                </a:lnTo>
                <a:lnTo>
                  <a:pt x="191033" y="380111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6078" y="3517925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8685" y="3571671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理解和掌握团队的作用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4685" y="4220845"/>
            <a:ext cx="618490" cy="654685"/>
          </a:xfrm>
          <a:custGeom>
            <a:avLst/>
            <a:gdLst/>
            <a:ahLst/>
            <a:cxnLst/>
            <a:rect l="l" t="t" r="r" b="b"/>
            <a:pathLst>
              <a:path w="618489" h="654685">
                <a:moveTo>
                  <a:pt x="618324" y="654583"/>
                </a:moveTo>
                <a:lnTo>
                  <a:pt x="0" y="380568"/>
                </a:lnTo>
                <a:lnTo>
                  <a:pt x="0" y="0"/>
                </a:lnTo>
                <a:lnTo>
                  <a:pt x="618324" y="274015"/>
                </a:lnTo>
                <a:lnTo>
                  <a:pt x="618324" y="654583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009" y="4495609"/>
            <a:ext cx="421005" cy="380365"/>
          </a:xfrm>
          <a:custGeom>
            <a:avLst/>
            <a:gdLst/>
            <a:ahLst/>
            <a:cxnLst/>
            <a:rect l="l" t="t" r="r" b="b"/>
            <a:pathLst>
              <a:path w="421005" h="380364">
                <a:moveTo>
                  <a:pt x="221361" y="379818"/>
                </a:moveTo>
                <a:lnTo>
                  <a:pt x="0" y="379818"/>
                </a:lnTo>
                <a:lnTo>
                  <a:pt x="0" y="0"/>
                </a:lnTo>
                <a:lnTo>
                  <a:pt x="221361" y="0"/>
                </a:lnTo>
                <a:lnTo>
                  <a:pt x="267090" y="5015"/>
                </a:lnTo>
                <a:lnTo>
                  <a:pt x="309069" y="19302"/>
                </a:lnTo>
                <a:lnTo>
                  <a:pt x="346100" y="41720"/>
                </a:lnTo>
                <a:lnTo>
                  <a:pt x="376986" y="71130"/>
                </a:lnTo>
                <a:lnTo>
                  <a:pt x="400530" y="106390"/>
                </a:lnTo>
                <a:lnTo>
                  <a:pt x="415534" y="146361"/>
                </a:lnTo>
                <a:lnTo>
                  <a:pt x="420801" y="189903"/>
                </a:lnTo>
                <a:lnTo>
                  <a:pt x="415534" y="233449"/>
                </a:lnTo>
                <a:lnTo>
                  <a:pt x="400530" y="273424"/>
                </a:lnTo>
                <a:lnTo>
                  <a:pt x="376986" y="308686"/>
                </a:lnTo>
                <a:lnTo>
                  <a:pt x="346100" y="338097"/>
                </a:lnTo>
                <a:lnTo>
                  <a:pt x="309069" y="360515"/>
                </a:lnTo>
                <a:lnTo>
                  <a:pt x="267090" y="374803"/>
                </a:lnTo>
                <a:lnTo>
                  <a:pt x="221361" y="379818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70009" y="448989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3306" y="4523740"/>
            <a:ext cx="520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了解团队的结构内容，尤其是九种角色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4685" y="1863089"/>
            <a:ext cx="0" cy="3258185"/>
          </a:xfrm>
          <a:custGeom>
            <a:avLst/>
            <a:gdLst/>
            <a:ahLst/>
            <a:cxnLst/>
            <a:rect l="l" t="t" r="r" b="b"/>
            <a:pathLst>
              <a:path h="3258185">
                <a:moveTo>
                  <a:pt x="0" y="0"/>
                </a:moveTo>
                <a:lnTo>
                  <a:pt x="0" y="3258185"/>
                </a:lnTo>
              </a:path>
            </a:pathLst>
          </a:custGeom>
          <a:ln w="76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4430" y="2565895"/>
            <a:ext cx="432434" cy="16516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3200" b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知识目</a:t>
            </a:r>
            <a:r>
              <a:rPr sz="32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2084908"/>
            <a:ext cx="2618740" cy="3860800"/>
          </a:xfrm>
          <a:custGeom>
            <a:avLst/>
            <a:gdLst/>
            <a:ahLst/>
            <a:cxnLst/>
            <a:rect l="l" t="t" r="r" b="b"/>
            <a:pathLst>
              <a:path w="2618740" h="3860800">
                <a:moveTo>
                  <a:pt x="524956" y="12700"/>
                </a:moveTo>
                <a:lnTo>
                  <a:pt x="93714" y="12700"/>
                </a:lnTo>
                <a:lnTo>
                  <a:pt x="40233" y="0"/>
                </a:lnTo>
                <a:lnTo>
                  <a:pt x="472660" y="0"/>
                </a:lnTo>
                <a:lnTo>
                  <a:pt x="524956" y="12700"/>
                </a:lnTo>
                <a:close/>
              </a:path>
              <a:path w="2618740" h="3860800">
                <a:moveTo>
                  <a:pt x="628486" y="25400"/>
                </a:moveTo>
                <a:lnTo>
                  <a:pt x="199583" y="25400"/>
                </a:lnTo>
                <a:lnTo>
                  <a:pt x="146835" y="12700"/>
                </a:lnTo>
                <a:lnTo>
                  <a:pt x="576902" y="12700"/>
                </a:lnTo>
                <a:lnTo>
                  <a:pt x="628486" y="25400"/>
                </a:lnTo>
                <a:close/>
              </a:path>
              <a:path w="2618740" h="3860800">
                <a:moveTo>
                  <a:pt x="679696" y="3822700"/>
                </a:moveTo>
                <a:lnTo>
                  <a:pt x="251945" y="3822700"/>
                </a:lnTo>
                <a:lnTo>
                  <a:pt x="355461" y="3797300"/>
                </a:lnTo>
                <a:lnTo>
                  <a:pt x="406589" y="3797300"/>
                </a:lnTo>
                <a:lnTo>
                  <a:pt x="655401" y="3733800"/>
                </a:lnTo>
                <a:lnTo>
                  <a:pt x="703707" y="3708400"/>
                </a:lnTo>
                <a:lnTo>
                  <a:pt x="798758" y="3683000"/>
                </a:lnTo>
                <a:lnTo>
                  <a:pt x="845478" y="3657600"/>
                </a:lnTo>
                <a:lnTo>
                  <a:pt x="891643" y="3644900"/>
                </a:lnTo>
                <a:lnTo>
                  <a:pt x="937240" y="3619500"/>
                </a:lnTo>
                <a:lnTo>
                  <a:pt x="982256" y="3606800"/>
                </a:lnTo>
                <a:lnTo>
                  <a:pt x="1026678" y="3581400"/>
                </a:lnTo>
                <a:lnTo>
                  <a:pt x="1070493" y="3568700"/>
                </a:lnTo>
                <a:lnTo>
                  <a:pt x="1156251" y="3517900"/>
                </a:lnTo>
                <a:lnTo>
                  <a:pt x="1239426" y="3467100"/>
                </a:lnTo>
                <a:lnTo>
                  <a:pt x="1280011" y="3441700"/>
                </a:lnTo>
                <a:lnTo>
                  <a:pt x="1319912" y="3416300"/>
                </a:lnTo>
                <a:lnTo>
                  <a:pt x="1359115" y="3390900"/>
                </a:lnTo>
                <a:lnTo>
                  <a:pt x="1397607" y="3365500"/>
                </a:lnTo>
                <a:lnTo>
                  <a:pt x="1435375" y="3340100"/>
                </a:lnTo>
                <a:lnTo>
                  <a:pt x="1472406" y="3314700"/>
                </a:lnTo>
                <a:lnTo>
                  <a:pt x="1508687" y="3276600"/>
                </a:lnTo>
                <a:lnTo>
                  <a:pt x="1544204" y="3251200"/>
                </a:lnTo>
                <a:lnTo>
                  <a:pt x="1578946" y="3225800"/>
                </a:lnTo>
                <a:lnTo>
                  <a:pt x="1612899" y="3187700"/>
                </a:lnTo>
                <a:lnTo>
                  <a:pt x="1646049" y="3162300"/>
                </a:lnTo>
                <a:lnTo>
                  <a:pt x="1678385" y="3124200"/>
                </a:lnTo>
                <a:lnTo>
                  <a:pt x="1709892" y="3098800"/>
                </a:lnTo>
                <a:lnTo>
                  <a:pt x="1740559" y="3060700"/>
                </a:lnTo>
                <a:lnTo>
                  <a:pt x="1770371" y="3035300"/>
                </a:lnTo>
                <a:lnTo>
                  <a:pt x="1799316" y="2997200"/>
                </a:lnTo>
                <a:lnTo>
                  <a:pt x="1827381" y="2959100"/>
                </a:lnTo>
                <a:lnTo>
                  <a:pt x="1854553" y="2933700"/>
                </a:lnTo>
                <a:lnTo>
                  <a:pt x="1880818" y="2895600"/>
                </a:lnTo>
                <a:lnTo>
                  <a:pt x="1906165" y="2857500"/>
                </a:lnTo>
                <a:lnTo>
                  <a:pt x="1930579" y="2819400"/>
                </a:lnTo>
                <a:lnTo>
                  <a:pt x="1954048" y="2781300"/>
                </a:lnTo>
                <a:lnTo>
                  <a:pt x="1976559" y="2743200"/>
                </a:lnTo>
                <a:lnTo>
                  <a:pt x="1998098" y="2705100"/>
                </a:lnTo>
                <a:lnTo>
                  <a:pt x="2018653" y="2667000"/>
                </a:lnTo>
                <a:lnTo>
                  <a:pt x="2038211" y="2628900"/>
                </a:lnTo>
                <a:lnTo>
                  <a:pt x="2056759" y="2590800"/>
                </a:lnTo>
                <a:lnTo>
                  <a:pt x="2074284" y="2552700"/>
                </a:lnTo>
                <a:lnTo>
                  <a:pt x="2090772" y="2514600"/>
                </a:lnTo>
                <a:lnTo>
                  <a:pt x="2106211" y="2476500"/>
                </a:lnTo>
                <a:lnTo>
                  <a:pt x="2120587" y="2438400"/>
                </a:lnTo>
                <a:lnTo>
                  <a:pt x="2133888" y="2387600"/>
                </a:lnTo>
                <a:lnTo>
                  <a:pt x="2146101" y="2349500"/>
                </a:lnTo>
                <a:lnTo>
                  <a:pt x="2157212" y="2311400"/>
                </a:lnTo>
                <a:lnTo>
                  <a:pt x="2167210" y="2273300"/>
                </a:lnTo>
                <a:lnTo>
                  <a:pt x="2176079" y="2222500"/>
                </a:lnTo>
                <a:lnTo>
                  <a:pt x="2183808" y="2184400"/>
                </a:lnTo>
                <a:lnTo>
                  <a:pt x="2190384" y="2146300"/>
                </a:lnTo>
                <a:lnTo>
                  <a:pt x="2195794" y="2095500"/>
                </a:lnTo>
                <a:lnTo>
                  <a:pt x="2200024" y="2057400"/>
                </a:lnTo>
                <a:lnTo>
                  <a:pt x="2203061" y="2006600"/>
                </a:lnTo>
                <a:lnTo>
                  <a:pt x="2204893" y="1968500"/>
                </a:lnTo>
                <a:lnTo>
                  <a:pt x="2205507" y="1930400"/>
                </a:lnTo>
                <a:lnTo>
                  <a:pt x="2204893" y="1879600"/>
                </a:lnTo>
                <a:lnTo>
                  <a:pt x="2203061" y="1841500"/>
                </a:lnTo>
                <a:lnTo>
                  <a:pt x="2200024" y="1790700"/>
                </a:lnTo>
                <a:lnTo>
                  <a:pt x="2195794" y="1752600"/>
                </a:lnTo>
                <a:lnTo>
                  <a:pt x="2190384" y="1701800"/>
                </a:lnTo>
                <a:lnTo>
                  <a:pt x="2183808" y="1663700"/>
                </a:lnTo>
                <a:lnTo>
                  <a:pt x="2176079" y="1625600"/>
                </a:lnTo>
                <a:lnTo>
                  <a:pt x="2167210" y="1574800"/>
                </a:lnTo>
                <a:lnTo>
                  <a:pt x="2157212" y="1536700"/>
                </a:lnTo>
                <a:lnTo>
                  <a:pt x="2146101" y="1498600"/>
                </a:lnTo>
                <a:lnTo>
                  <a:pt x="2133888" y="1460500"/>
                </a:lnTo>
                <a:lnTo>
                  <a:pt x="2120587" y="1409700"/>
                </a:lnTo>
                <a:lnTo>
                  <a:pt x="2106211" y="1371600"/>
                </a:lnTo>
                <a:lnTo>
                  <a:pt x="2090772" y="1333500"/>
                </a:lnTo>
                <a:lnTo>
                  <a:pt x="2074284" y="1295400"/>
                </a:lnTo>
                <a:lnTo>
                  <a:pt x="2056759" y="1257300"/>
                </a:lnTo>
                <a:lnTo>
                  <a:pt x="2038211" y="1219200"/>
                </a:lnTo>
                <a:lnTo>
                  <a:pt x="2018653" y="1181100"/>
                </a:lnTo>
                <a:lnTo>
                  <a:pt x="1998098" y="1143000"/>
                </a:lnTo>
                <a:lnTo>
                  <a:pt x="1976559" y="1104900"/>
                </a:lnTo>
                <a:lnTo>
                  <a:pt x="1954048" y="1066800"/>
                </a:lnTo>
                <a:lnTo>
                  <a:pt x="1930579" y="1028700"/>
                </a:lnTo>
                <a:lnTo>
                  <a:pt x="1906165" y="990600"/>
                </a:lnTo>
                <a:lnTo>
                  <a:pt x="1880818" y="952500"/>
                </a:lnTo>
                <a:lnTo>
                  <a:pt x="1854553" y="927100"/>
                </a:lnTo>
                <a:lnTo>
                  <a:pt x="1827381" y="889000"/>
                </a:lnTo>
                <a:lnTo>
                  <a:pt x="1799316" y="850900"/>
                </a:lnTo>
                <a:lnTo>
                  <a:pt x="1770371" y="812800"/>
                </a:lnTo>
                <a:lnTo>
                  <a:pt x="1740559" y="787400"/>
                </a:lnTo>
                <a:lnTo>
                  <a:pt x="1709892" y="749300"/>
                </a:lnTo>
                <a:lnTo>
                  <a:pt x="1678385" y="723900"/>
                </a:lnTo>
                <a:lnTo>
                  <a:pt x="1646049" y="685800"/>
                </a:lnTo>
                <a:lnTo>
                  <a:pt x="1612899" y="660400"/>
                </a:lnTo>
                <a:lnTo>
                  <a:pt x="1578946" y="622300"/>
                </a:lnTo>
                <a:lnTo>
                  <a:pt x="1544204" y="596900"/>
                </a:lnTo>
                <a:lnTo>
                  <a:pt x="1508687" y="571500"/>
                </a:lnTo>
                <a:lnTo>
                  <a:pt x="1472406" y="533400"/>
                </a:lnTo>
                <a:lnTo>
                  <a:pt x="1435375" y="508000"/>
                </a:lnTo>
                <a:lnTo>
                  <a:pt x="1397607" y="482600"/>
                </a:lnTo>
                <a:lnTo>
                  <a:pt x="1359115" y="457200"/>
                </a:lnTo>
                <a:lnTo>
                  <a:pt x="1319912" y="431800"/>
                </a:lnTo>
                <a:lnTo>
                  <a:pt x="1280011" y="406400"/>
                </a:lnTo>
                <a:lnTo>
                  <a:pt x="1239426" y="381000"/>
                </a:lnTo>
                <a:lnTo>
                  <a:pt x="1198168" y="355600"/>
                </a:lnTo>
                <a:lnTo>
                  <a:pt x="1113689" y="304800"/>
                </a:lnTo>
                <a:lnTo>
                  <a:pt x="1070493" y="292100"/>
                </a:lnTo>
                <a:lnTo>
                  <a:pt x="982256" y="241300"/>
                </a:lnTo>
                <a:lnTo>
                  <a:pt x="937240" y="228600"/>
                </a:lnTo>
                <a:lnTo>
                  <a:pt x="891643" y="203200"/>
                </a:lnTo>
                <a:lnTo>
                  <a:pt x="845478" y="190500"/>
                </a:lnTo>
                <a:lnTo>
                  <a:pt x="798758" y="165100"/>
                </a:lnTo>
                <a:lnTo>
                  <a:pt x="703707" y="139700"/>
                </a:lnTo>
                <a:lnTo>
                  <a:pt x="655401" y="114300"/>
                </a:lnTo>
                <a:lnTo>
                  <a:pt x="406589" y="50800"/>
                </a:lnTo>
                <a:lnTo>
                  <a:pt x="355461" y="50800"/>
                </a:lnTo>
                <a:lnTo>
                  <a:pt x="251945" y="25400"/>
                </a:lnTo>
                <a:lnTo>
                  <a:pt x="679696" y="25400"/>
                </a:lnTo>
                <a:lnTo>
                  <a:pt x="880546" y="76200"/>
                </a:lnTo>
                <a:lnTo>
                  <a:pt x="929699" y="76200"/>
                </a:lnTo>
                <a:lnTo>
                  <a:pt x="978406" y="88900"/>
                </a:lnTo>
                <a:lnTo>
                  <a:pt x="1026651" y="114300"/>
                </a:lnTo>
                <a:lnTo>
                  <a:pt x="1214788" y="165100"/>
                </a:lnTo>
                <a:lnTo>
                  <a:pt x="1260550" y="190500"/>
                </a:lnTo>
                <a:lnTo>
                  <a:pt x="1305777" y="203200"/>
                </a:lnTo>
                <a:lnTo>
                  <a:pt x="1350459" y="228600"/>
                </a:lnTo>
                <a:lnTo>
                  <a:pt x="1394583" y="241300"/>
                </a:lnTo>
                <a:lnTo>
                  <a:pt x="1438136" y="266700"/>
                </a:lnTo>
                <a:lnTo>
                  <a:pt x="1481106" y="279400"/>
                </a:lnTo>
                <a:lnTo>
                  <a:pt x="1565250" y="330200"/>
                </a:lnTo>
                <a:lnTo>
                  <a:pt x="1646916" y="381000"/>
                </a:lnTo>
                <a:lnTo>
                  <a:pt x="1686789" y="406400"/>
                </a:lnTo>
                <a:lnTo>
                  <a:pt x="1726006" y="419100"/>
                </a:lnTo>
                <a:lnTo>
                  <a:pt x="1764554" y="444500"/>
                </a:lnTo>
                <a:lnTo>
                  <a:pt x="1802422" y="482600"/>
                </a:lnTo>
                <a:lnTo>
                  <a:pt x="1839596" y="508000"/>
                </a:lnTo>
                <a:lnTo>
                  <a:pt x="1876066" y="533400"/>
                </a:lnTo>
                <a:lnTo>
                  <a:pt x="1911818" y="558800"/>
                </a:lnTo>
                <a:lnTo>
                  <a:pt x="1946840" y="584200"/>
                </a:lnTo>
                <a:lnTo>
                  <a:pt x="1981120" y="622300"/>
                </a:lnTo>
                <a:lnTo>
                  <a:pt x="2014646" y="647700"/>
                </a:lnTo>
                <a:lnTo>
                  <a:pt x="2047406" y="673100"/>
                </a:lnTo>
                <a:lnTo>
                  <a:pt x="2079386" y="711200"/>
                </a:lnTo>
                <a:lnTo>
                  <a:pt x="2110576" y="736600"/>
                </a:lnTo>
                <a:lnTo>
                  <a:pt x="2140962" y="774700"/>
                </a:lnTo>
                <a:lnTo>
                  <a:pt x="2170533" y="800100"/>
                </a:lnTo>
                <a:lnTo>
                  <a:pt x="2199276" y="838200"/>
                </a:lnTo>
                <a:lnTo>
                  <a:pt x="2227179" y="876300"/>
                </a:lnTo>
                <a:lnTo>
                  <a:pt x="2254230" y="901700"/>
                </a:lnTo>
                <a:lnTo>
                  <a:pt x="2280416" y="939800"/>
                </a:lnTo>
                <a:lnTo>
                  <a:pt x="2305725" y="977900"/>
                </a:lnTo>
                <a:lnTo>
                  <a:pt x="2330145" y="1003300"/>
                </a:lnTo>
                <a:lnTo>
                  <a:pt x="2353664" y="1041400"/>
                </a:lnTo>
                <a:lnTo>
                  <a:pt x="2376270" y="1079500"/>
                </a:lnTo>
                <a:lnTo>
                  <a:pt x="2397949" y="1117600"/>
                </a:lnTo>
                <a:lnTo>
                  <a:pt x="2418691" y="1155700"/>
                </a:lnTo>
                <a:lnTo>
                  <a:pt x="2438482" y="1193800"/>
                </a:lnTo>
                <a:lnTo>
                  <a:pt x="2457310" y="1231900"/>
                </a:lnTo>
                <a:lnTo>
                  <a:pt x="2475164" y="1270000"/>
                </a:lnTo>
                <a:lnTo>
                  <a:pt x="2492030" y="1308100"/>
                </a:lnTo>
                <a:lnTo>
                  <a:pt x="2507898" y="1346200"/>
                </a:lnTo>
                <a:lnTo>
                  <a:pt x="2522753" y="1384300"/>
                </a:lnTo>
                <a:lnTo>
                  <a:pt x="2536585" y="1422400"/>
                </a:lnTo>
                <a:lnTo>
                  <a:pt x="2549381" y="1460500"/>
                </a:lnTo>
                <a:lnTo>
                  <a:pt x="2561128" y="1511300"/>
                </a:lnTo>
                <a:lnTo>
                  <a:pt x="2571815" y="1549400"/>
                </a:lnTo>
                <a:lnTo>
                  <a:pt x="2581428" y="1587500"/>
                </a:lnTo>
                <a:lnTo>
                  <a:pt x="2589957" y="1625600"/>
                </a:lnTo>
                <a:lnTo>
                  <a:pt x="2597388" y="1663700"/>
                </a:lnTo>
                <a:lnTo>
                  <a:pt x="2603710" y="1714500"/>
                </a:lnTo>
                <a:lnTo>
                  <a:pt x="2608910" y="1752600"/>
                </a:lnTo>
                <a:lnTo>
                  <a:pt x="2612975" y="1790700"/>
                </a:lnTo>
                <a:lnTo>
                  <a:pt x="2615894" y="1841500"/>
                </a:lnTo>
                <a:lnTo>
                  <a:pt x="2617655" y="1879600"/>
                </a:lnTo>
                <a:lnTo>
                  <a:pt x="2618244" y="1930400"/>
                </a:lnTo>
                <a:lnTo>
                  <a:pt x="2617655" y="1968500"/>
                </a:lnTo>
                <a:lnTo>
                  <a:pt x="2615894" y="2006600"/>
                </a:lnTo>
                <a:lnTo>
                  <a:pt x="2612975" y="2057400"/>
                </a:lnTo>
                <a:lnTo>
                  <a:pt x="2608910" y="2095500"/>
                </a:lnTo>
                <a:lnTo>
                  <a:pt x="2603710" y="2133600"/>
                </a:lnTo>
                <a:lnTo>
                  <a:pt x="2597388" y="2184400"/>
                </a:lnTo>
                <a:lnTo>
                  <a:pt x="2589957" y="2222500"/>
                </a:lnTo>
                <a:lnTo>
                  <a:pt x="2581428" y="2260600"/>
                </a:lnTo>
                <a:lnTo>
                  <a:pt x="2571815" y="2298700"/>
                </a:lnTo>
                <a:lnTo>
                  <a:pt x="2561128" y="2349500"/>
                </a:lnTo>
                <a:lnTo>
                  <a:pt x="2549381" y="2387600"/>
                </a:lnTo>
                <a:lnTo>
                  <a:pt x="2536585" y="2425700"/>
                </a:lnTo>
                <a:lnTo>
                  <a:pt x="2522753" y="2463800"/>
                </a:lnTo>
                <a:lnTo>
                  <a:pt x="2507898" y="2501900"/>
                </a:lnTo>
                <a:lnTo>
                  <a:pt x="2492030" y="2540000"/>
                </a:lnTo>
                <a:lnTo>
                  <a:pt x="2475164" y="2578100"/>
                </a:lnTo>
                <a:lnTo>
                  <a:pt x="2457310" y="2616200"/>
                </a:lnTo>
                <a:lnTo>
                  <a:pt x="2438482" y="2654300"/>
                </a:lnTo>
                <a:lnTo>
                  <a:pt x="2418691" y="2692400"/>
                </a:lnTo>
                <a:lnTo>
                  <a:pt x="2397949" y="2730500"/>
                </a:lnTo>
                <a:lnTo>
                  <a:pt x="2376270" y="2768600"/>
                </a:lnTo>
                <a:lnTo>
                  <a:pt x="2353664" y="2806700"/>
                </a:lnTo>
                <a:lnTo>
                  <a:pt x="2330145" y="2844800"/>
                </a:lnTo>
                <a:lnTo>
                  <a:pt x="2305725" y="2870200"/>
                </a:lnTo>
                <a:lnTo>
                  <a:pt x="2280416" y="2908300"/>
                </a:lnTo>
                <a:lnTo>
                  <a:pt x="2254230" y="2946400"/>
                </a:lnTo>
                <a:lnTo>
                  <a:pt x="2227179" y="2984500"/>
                </a:lnTo>
                <a:lnTo>
                  <a:pt x="2199276" y="3009900"/>
                </a:lnTo>
                <a:lnTo>
                  <a:pt x="2170533" y="3048000"/>
                </a:lnTo>
                <a:lnTo>
                  <a:pt x="2140962" y="3073400"/>
                </a:lnTo>
                <a:lnTo>
                  <a:pt x="2110576" y="3111500"/>
                </a:lnTo>
                <a:lnTo>
                  <a:pt x="2079386" y="3136900"/>
                </a:lnTo>
                <a:lnTo>
                  <a:pt x="2047406" y="3175000"/>
                </a:lnTo>
                <a:lnTo>
                  <a:pt x="2014646" y="3200400"/>
                </a:lnTo>
                <a:lnTo>
                  <a:pt x="1981120" y="3238500"/>
                </a:lnTo>
                <a:lnTo>
                  <a:pt x="1946840" y="3263900"/>
                </a:lnTo>
                <a:lnTo>
                  <a:pt x="1911818" y="3289300"/>
                </a:lnTo>
                <a:lnTo>
                  <a:pt x="1876066" y="3314700"/>
                </a:lnTo>
                <a:lnTo>
                  <a:pt x="1839596" y="3340100"/>
                </a:lnTo>
                <a:lnTo>
                  <a:pt x="1802422" y="3378200"/>
                </a:lnTo>
                <a:lnTo>
                  <a:pt x="1764554" y="3403600"/>
                </a:lnTo>
                <a:lnTo>
                  <a:pt x="1726006" y="3429000"/>
                </a:lnTo>
                <a:lnTo>
                  <a:pt x="1686789" y="3454400"/>
                </a:lnTo>
                <a:lnTo>
                  <a:pt x="1646916" y="3479800"/>
                </a:lnTo>
                <a:lnTo>
                  <a:pt x="1606399" y="3492500"/>
                </a:lnTo>
                <a:lnTo>
                  <a:pt x="1523482" y="3543300"/>
                </a:lnTo>
                <a:lnTo>
                  <a:pt x="1481106" y="3568700"/>
                </a:lnTo>
                <a:lnTo>
                  <a:pt x="1438136" y="3581400"/>
                </a:lnTo>
                <a:lnTo>
                  <a:pt x="1394583" y="3606800"/>
                </a:lnTo>
                <a:lnTo>
                  <a:pt x="1350459" y="3619500"/>
                </a:lnTo>
                <a:lnTo>
                  <a:pt x="1305777" y="3644900"/>
                </a:lnTo>
                <a:lnTo>
                  <a:pt x="1260550" y="3657600"/>
                </a:lnTo>
                <a:lnTo>
                  <a:pt x="1214788" y="3683000"/>
                </a:lnTo>
                <a:lnTo>
                  <a:pt x="1074425" y="3721100"/>
                </a:lnTo>
                <a:lnTo>
                  <a:pt x="1026651" y="3746500"/>
                </a:lnTo>
                <a:lnTo>
                  <a:pt x="880546" y="3784600"/>
                </a:lnTo>
                <a:lnTo>
                  <a:pt x="830956" y="3784600"/>
                </a:lnTo>
                <a:lnTo>
                  <a:pt x="679696" y="3822700"/>
                </a:lnTo>
                <a:close/>
              </a:path>
              <a:path w="2618740" h="3860800">
                <a:moveTo>
                  <a:pt x="576902" y="3835400"/>
                </a:moveTo>
                <a:lnTo>
                  <a:pt x="146835" y="3835400"/>
                </a:lnTo>
                <a:lnTo>
                  <a:pt x="199583" y="3822700"/>
                </a:lnTo>
                <a:lnTo>
                  <a:pt x="628486" y="3822700"/>
                </a:lnTo>
                <a:lnTo>
                  <a:pt x="576902" y="3835400"/>
                </a:lnTo>
                <a:close/>
              </a:path>
              <a:path w="2618740" h="3860800">
                <a:moveTo>
                  <a:pt x="472660" y="3848100"/>
                </a:moveTo>
                <a:lnTo>
                  <a:pt x="40233" y="3848100"/>
                </a:lnTo>
                <a:lnTo>
                  <a:pt x="93714" y="3835400"/>
                </a:lnTo>
                <a:lnTo>
                  <a:pt x="524956" y="3835400"/>
                </a:lnTo>
                <a:lnTo>
                  <a:pt x="472660" y="3848100"/>
                </a:lnTo>
                <a:close/>
              </a:path>
              <a:path w="2618740" h="3860800">
                <a:moveTo>
                  <a:pt x="260223" y="3860800"/>
                </a:moveTo>
                <a:lnTo>
                  <a:pt x="206362" y="3860800"/>
                </a:lnTo>
                <a:lnTo>
                  <a:pt x="0" y="3848100"/>
                </a:lnTo>
                <a:lnTo>
                  <a:pt x="313796" y="3848100"/>
                </a:lnTo>
                <a:lnTo>
                  <a:pt x="260223" y="3860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0789" y="3079774"/>
            <a:ext cx="1810385" cy="1778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26060">
              <a:lnSpc>
                <a:spcPct val="128000"/>
              </a:lnSpc>
              <a:spcBef>
                <a:spcPts val="205"/>
              </a:spcBef>
            </a:pPr>
            <a:r>
              <a:rPr sz="32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（一</a:t>
            </a:r>
            <a:r>
              <a:rPr sz="3200" spc="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）  </a:t>
            </a:r>
            <a:r>
              <a:rPr sz="28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中国企业</a:t>
            </a:r>
            <a:r>
              <a:rPr sz="2800" b="1" spc="-1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存 </a:t>
            </a:r>
            <a:r>
              <a:rPr sz="28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在的问</a:t>
            </a:r>
            <a:r>
              <a:rPr sz="2800" b="1" spc="-2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题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8335" y="2084908"/>
            <a:ext cx="536575" cy="429895"/>
          </a:xfrm>
          <a:custGeom>
            <a:avLst/>
            <a:gdLst/>
            <a:ahLst/>
            <a:cxnLst/>
            <a:rect l="l" t="t" r="r" b="b"/>
            <a:pathLst>
              <a:path w="536575" h="429894">
                <a:moveTo>
                  <a:pt x="268401" y="429336"/>
                </a:moveTo>
                <a:lnTo>
                  <a:pt x="214363" y="424974"/>
                </a:lnTo>
                <a:lnTo>
                  <a:pt x="164024" y="412466"/>
                </a:lnTo>
                <a:lnTo>
                  <a:pt x="118461" y="392673"/>
                </a:lnTo>
                <a:lnTo>
                  <a:pt x="78752" y="366460"/>
                </a:lnTo>
                <a:lnTo>
                  <a:pt x="45972" y="334689"/>
                </a:lnTo>
                <a:lnTo>
                  <a:pt x="21226" y="298284"/>
                </a:lnTo>
                <a:lnTo>
                  <a:pt x="5535" y="258023"/>
                </a:lnTo>
                <a:lnTo>
                  <a:pt x="0" y="214807"/>
                </a:lnTo>
                <a:lnTo>
                  <a:pt x="5535" y="171495"/>
                </a:lnTo>
                <a:lnTo>
                  <a:pt x="21226" y="131164"/>
                </a:lnTo>
                <a:lnTo>
                  <a:pt x="46031" y="94641"/>
                </a:lnTo>
                <a:lnTo>
                  <a:pt x="78796" y="62871"/>
                </a:lnTo>
                <a:lnTo>
                  <a:pt x="118489" y="36659"/>
                </a:lnTo>
                <a:lnTo>
                  <a:pt x="164038" y="16868"/>
                </a:lnTo>
                <a:lnTo>
                  <a:pt x="214367" y="4360"/>
                </a:lnTo>
                <a:lnTo>
                  <a:pt x="268401" y="0"/>
                </a:lnTo>
                <a:lnTo>
                  <a:pt x="322440" y="4361"/>
                </a:lnTo>
                <a:lnTo>
                  <a:pt x="372775" y="16870"/>
                </a:lnTo>
                <a:lnTo>
                  <a:pt x="418327" y="36666"/>
                </a:lnTo>
                <a:lnTo>
                  <a:pt x="458018" y="62888"/>
                </a:lnTo>
                <a:lnTo>
                  <a:pt x="490765" y="94675"/>
                </a:lnTo>
                <a:lnTo>
                  <a:pt x="515464" y="131105"/>
                </a:lnTo>
                <a:lnTo>
                  <a:pt x="531089" y="171402"/>
                </a:lnTo>
                <a:lnTo>
                  <a:pt x="536536" y="214668"/>
                </a:lnTo>
                <a:lnTo>
                  <a:pt x="531089" y="257930"/>
                </a:lnTo>
                <a:lnTo>
                  <a:pt x="515464" y="298225"/>
                </a:lnTo>
                <a:lnTo>
                  <a:pt x="490707" y="334723"/>
                </a:lnTo>
                <a:lnTo>
                  <a:pt x="457973" y="366477"/>
                </a:lnTo>
                <a:lnTo>
                  <a:pt x="418299" y="392680"/>
                </a:lnTo>
                <a:lnTo>
                  <a:pt x="372761" y="412468"/>
                </a:lnTo>
                <a:lnTo>
                  <a:pt x="322435" y="424975"/>
                </a:lnTo>
                <a:lnTo>
                  <a:pt x="268401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5879" y="2138248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3102" y="2072843"/>
            <a:ext cx="247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生搬硬套他国模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式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4428" y="2771419"/>
            <a:ext cx="536575" cy="429895"/>
          </a:xfrm>
          <a:custGeom>
            <a:avLst/>
            <a:gdLst/>
            <a:ahLst/>
            <a:cxnLst/>
            <a:rect l="l" t="t" r="r" b="b"/>
            <a:pathLst>
              <a:path w="536575" h="429894">
                <a:moveTo>
                  <a:pt x="268084" y="429336"/>
                </a:moveTo>
                <a:lnTo>
                  <a:pt x="214047" y="424974"/>
                </a:lnTo>
                <a:lnTo>
                  <a:pt x="163718" y="412458"/>
                </a:lnTo>
                <a:lnTo>
                  <a:pt x="118175" y="392646"/>
                </a:lnTo>
                <a:lnTo>
                  <a:pt x="78497" y="366393"/>
                </a:lnTo>
                <a:lnTo>
                  <a:pt x="45761" y="334555"/>
                </a:lnTo>
                <a:lnTo>
                  <a:pt x="21048" y="297989"/>
                </a:lnTo>
                <a:lnTo>
                  <a:pt x="5434" y="257551"/>
                </a:lnTo>
                <a:lnTo>
                  <a:pt x="0" y="214096"/>
                </a:lnTo>
                <a:lnTo>
                  <a:pt x="5434" y="171023"/>
                </a:lnTo>
                <a:lnTo>
                  <a:pt x="21048" y="130869"/>
                </a:lnTo>
                <a:lnTo>
                  <a:pt x="45761" y="94507"/>
                </a:lnTo>
                <a:lnTo>
                  <a:pt x="78497" y="62804"/>
                </a:lnTo>
                <a:lnTo>
                  <a:pt x="118175" y="36632"/>
                </a:lnTo>
                <a:lnTo>
                  <a:pt x="163718" y="16861"/>
                </a:lnTo>
                <a:lnTo>
                  <a:pt x="214047" y="4360"/>
                </a:lnTo>
                <a:lnTo>
                  <a:pt x="268084" y="0"/>
                </a:lnTo>
                <a:lnTo>
                  <a:pt x="322125" y="4361"/>
                </a:lnTo>
                <a:lnTo>
                  <a:pt x="372457" y="16870"/>
                </a:lnTo>
                <a:lnTo>
                  <a:pt x="418004" y="36662"/>
                </a:lnTo>
                <a:lnTo>
                  <a:pt x="457687" y="62876"/>
                </a:lnTo>
                <a:lnTo>
                  <a:pt x="490428" y="94646"/>
                </a:lnTo>
                <a:lnTo>
                  <a:pt x="515149" y="131111"/>
                </a:lnTo>
                <a:lnTo>
                  <a:pt x="530772" y="171405"/>
                </a:lnTo>
                <a:lnTo>
                  <a:pt x="536219" y="214668"/>
                </a:lnTo>
                <a:lnTo>
                  <a:pt x="530772" y="257933"/>
                </a:lnTo>
                <a:lnTo>
                  <a:pt x="515149" y="298230"/>
                </a:lnTo>
                <a:lnTo>
                  <a:pt x="490428" y="334695"/>
                </a:lnTo>
                <a:lnTo>
                  <a:pt x="457687" y="366464"/>
                </a:lnTo>
                <a:lnTo>
                  <a:pt x="418004" y="392676"/>
                </a:lnTo>
                <a:lnTo>
                  <a:pt x="372457" y="412467"/>
                </a:lnTo>
                <a:lnTo>
                  <a:pt x="322125" y="424975"/>
                </a:lnTo>
                <a:lnTo>
                  <a:pt x="268084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1653" y="2824772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9679" y="2787294"/>
            <a:ext cx="3390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忽视团队成员的素质基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础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92652" y="3520173"/>
            <a:ext cx="536575" cy="429895"/>
          </a:xfrm>
          <a:custGeom>
            <a:avLst/>
            <a:gdLst/>
            <a:ahLst/>
            <a:cxnLst/>
            <a:rect l="l" t="t" r="r" b="b"/>
            <a:pathLst>
              <a:path w="536575" h="429895">
                <a:moveTo>
                  <a:pt x="268414" y="429336"/>
                </a:moveTo>
                <a:lnTo>
                  <a:pt x="214373" y="424974"/>
                </a:lnTo>
                <a:lnTo>
                  <a:pt x="164026" y="412466"/>
                </a:lnTo>
                <a:lnTo>
                  <a:pt x="118449" y="392673"/>
                </a:lnTo>
                <a:lnTo>
                  <a:pt x="78786" y="366520"/>
                </a:lnTo>
                <a:lnTo>
                  <a:pt x="46011" y="334807"/>
                </a:lnTo>
                <a:lnTo>
                  <a:pt x="21238" y="298428"/>
                </a:lnTo>
                <a:lnTo>
                  <a:pt x="5543" y="258253"/>
                </a:lnTo>
                <a:lnTo>
                  <a:pt x="0" y="215150"/>
                </a:lnTo>
                <a:lnTo>
                  <a:pt x="5543" y="171729"/>
                </a:lnTo>
                <a:lnTo>
                  <a:pt x="21238" y="131314"/>
                </a:lnTo>
                <a:lnTo>
                  <a:pt x="46011" y="94764"/>
                </a:lnTo>
                <a:lnTo>
                  <a:pt x="78786" y="62936"/>
                </a:lnTo>
                <a:lnTo>
                  <a:pt x="118546" y="36662"/>
                </a:lnTo>
                <a:lnTo>
                  <a:pt x="164074" y="16870"/>
                </a:lnTo>
                <a:lnTo>
                  <a:pt x="214388" y="4361"/>
                </a:lnTo>
                <a:lnTo>
                  <a:pt x="268414" y="0"/>
                </a:lnTo>
                <a:lnTo>
                  <a:pt x="322459" y="4362"/>
                </a:lnTo>
                <a:lnTo>
                  <a:pt x="372805" y="16877"/>
                </a:lnTo>
                <a:lnTo>
                  <a:pt x="418373" y="36688"/>
                </a:lnTo>
                <a:lnTo>
                  <a:pt x="458017" y="62876"/>
                </a:lnTo>
                <a:lnTo>
                  <a:pt x="490758" y="94646"/>
                </a:lnTo>
                <a:lnTo>
                  <a:pt x="515479" y="131111"/>
                </a:lnTo>
                <a:lnTo>
                  <a:pt x="531102" y="171405"/>
                </a:lnTo>
                <a:lnTo>
                  <a:pt x="536549" y="214668"/>
                </a:lnTo>
                <a:lnTo>
                  <a:pt x="531102" y="257930"/>
                </a:lnTo>
                <a:lnTo>
                  <a:pt x="515479" y="298225"/>
                </a:lnTo>
                <a:lnTo>
                  <a:pt x="490758" y="334689"/>
                </a:lnTo>
                <a:lnTo>
                  <a:pt x="458017" y="366460"/>
                </a:lnTo>
                <a:lnTo>
                  <a:pt x="418276" y="392698"/>
                </a:lnTo>
                <a:lnTo>
                  <a:pt x="372757" y="412473"/>
                </a:lnTo>
                <a:lnTo>
                  <a:pt x="322443" y="424975"/>
                </a:lnTo>
                <a:lnTo>
                  <a:pt x="268414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0208" y="3500488"/>
            <a:ext cx="3849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3	</a:t>
            </a: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责任不明确，授权不到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位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92652" y="4262564"/>
            <a:ext cx="535940" cy="429895"/>
          </a:xfrm>
          <a:custGeom>
            <a:avLst/>
            <a:gdLst/>
            <a:ahLst/>
            <a:cxnLst/>
            <a:rect l="l" t="t" r="r" b="b"/>
            <a:pathLst>
              <a:path w="535939" h="429895">
                <a:moveTo>
                  <a:pt x="267779" y="429348"/>
                </a:moveTo>
                <a:lnTo>
                  <a:pt x="213741" y="424987"/>
                </a:lnTo>
                <a:lnTo>
                  <a:pt x="163409" y="412478"/>
                </a:lnTo>
                <a:lnTo>
                  <a:pt x="117865" y="392686"/>
                </a:lnTo>
                <a:lnTo>
                  <a:pt x="78196" y="366472"/>
                </a:lnTo>
                <a:lnTo>
                  <a:pt x="45531" y="334767"/>
                </a:lnTo>
                <a:lnTo>
                  <a:pt x="20871" y="298350"/>
                </a:lnTo>
                <a:lnTo>
                  <a:pt x="5334" y="258121"/>
                </a:lnTo>
                <a:lnTo>
                  <a:pt x="0" y="214947"/>
                </a:lnTo>
                <a:lnTo>
                  <a:pt x="5334" y="171593"/>
                </a:lnTo>
                <a:lnTo>
                  <a:pt x="20871" y="131228"/>
                </a:lnTo>
                <a:lnTo>
                  <a:pt x="45531" y="94714"/>
                </a:lnTo>
                <a:lnTo>
                  <a:pt x="78280" y="62877"/>
                </a:lnTo>
                <a:lnTo>
                  <a:pt x="117919" y="36663"/>
                </a:lnTo>
                <a:lnTo>
                  <a:pt x="163435" y="16870"/>
                </a:lnTo>
                <a:lnTo>
                  <a:pt x="213750" y="4361"/>
                </a:lnTo>
                <a:lnTo>
                  <a:pt x="267779" y="0"/>
                </a:lnTo>
                <a:lnTo>
                  <a:pt x="321822" y="4361"/>
                </a:lnTo>
                <a:lnTo>
                  <a:pt x="372162" y="16874"/>
                </a:lnTo>
                <a:lnTo>
                  <a:pt x="417721" y="36677"/>
                </a:lnTo>
                <a:lnTo>
                  <a:pt x="457416" y="62911"/>
                </a:lnTo>
                <a:lnTo>
                  <a:pt x="490123" y="94649"/>
                </a:lnTo>
                <a:lnTo>
                  <a:pt x="514844" y="131116"/>
                </a:lnTo>
                <a:lnTo>
                  <a:pt x="530467" y="171414"/>
                </a:lnTo>
                <a:lnTo>
                  <a:pt x="535914" y="214680"/>
                </a:lnTo>
                <a:lnTo>
                  <a:pt x="530467" y="257942"/>
                </a:lnTo>
                <a:lnTo>
                  <a:pt x="514844" y="298237"/>
                </a:lnTo>
                <a:lnTo>
                  <a:pt x="490123" y="334702"/>
                </a:lnTo>
                <a:lnTo>
                  <a:pt x="457332" y="366506"/>
                </a:lnTo>
                <a:lnTo>
                  <a:pt x="417667" y="392700"/>
                </a:lnTo>
                <a:lnTo>
                  <a:pt x="372136" y="412482"/>
                </a:lnTo>
                <a:lnTo>
                  <a:pt x="321813" y="424987"/>
                </a:lnTo>
                <a:lnTo>
                  <a:pt x="267779" y="429348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49573" y="4243527"/>
            <a:ext cx="415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700" b="1" spc="-7" baseline="2000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2700" b="1" baseline="2000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4	</a:t>
            </a: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不重视良好的激励机制建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设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53740" y="5025288"/>
            <a:ext cx="537210" cy="429895"/>
          </a:xfrm>
          <a:custGeom>
            <a:avLst/>
            <a:gdLst/>
            <a:ahLst/>
            <a:cxnLst/>
            <a:rect l="l" t="t" r="r" b="b"/>
            <a:pathLst>
              <a:path w="537210" h="429895">
                <a:moveTo>
                  <a:pt x="268592" y="429336"/>
                </a:moveTo>
                <a:lnTo>
                  <a:pt x="214554" y="424973"/>
                </a:lnTo>
                <a:lnTo>
                  <a:pt x="164218" y="412459"/>
                </a:lnTo>
                <a:lnTo>
                  <a:pt x="118656" y="392649"/>
                </a:lnTo>
                <a:lnTo>
                  <a:pt x="78941" y="366404"/>
                </a:lnTo>
                <a:lnTo>
                  <a:pt x="46145" y="334581"/>
                </a:lnTo>
                <a:lnTo>
                  <a:pt x="21341" y="298037"/>
                </a:lnTo>
                <a:lnTo>
                  <a:pt x="5602" y="257632"/>
                </a:lnTo>
                <a:lnTo>
                  <a:pt x="0" y="214223"/>
                </a:lnTo>
                <a:lnTo>
                  <a:pt x="5602" y="171108"/>
                </a:lnTo>
                <a:lnTo>
                  <a:pt x="21341" y="130923"/>
                </a:lnTo>
                <a:lnTo>
                  <a:pt x="46145" y="94538"/>
                </a:lnTo>
                <a:lnTo>
                  <a:pt x="78941" y="62820"/>
                </a:lnTo>
                <a:lnTo>
                  <a:pt x="118656" y="36639"/>
                </a:lnTo>
                <a:lnTo>
                  <a:pt x="164218" y="16863"/>
                </a:lnTo>
                <a:lnTo>
                  <a:pt x="214554" y="4360"/>
                </a:lnTo>
                <a:lnTo>
                  <a:pt x="268592" y="0"/>
                </a:lnTo>
                <a:lnTo>
                  <a:pt x="322633" y="4361"/>
                </a:lnTo>
                <a:lnTo>
                  <a:pt x="372965" y="16870"/>
                </a:lnTo>
                <a:lnTo>
                  <a:pt x="418512" y="36662"/>
                </a:lnTo>
                <a:lnTo>
                  <a:pt x="458195" y="62876"/>
                </a:lnTo>
                <a:lnTo>
                  <a:pt x="490936" y="94646"/>
                </a:lnTo>
                <a:lnTo>
                  <a:pt x="515657" y="131111"/>
                </a:lnTo>
                <a:lnTo>
                  <a:pt x="531280" y="171405"/>
                </a:lnTo>
                <a:lnTo>
                  <a:pt x="536727" y="214668"/>
                </a:lnTo>
                <a:lnTo>
                  <a:pt x="531280" y="257930"/>
                </a:lnTo>
                <a:lnTo>
                  <a:pt x="515657" y="298225"/>
                </a:lnTo>
                <a:lnTo>
                  <a:pt x="490936" y="334689"/>
                </a:lnTo>
                <a:lnTo>
                  <a:pt x="458195" y="366460"/>
                </a:lnTo>
                <a:lnTo>
                  <a:pt x="418512" y="392673"/>
                </a:lnTo>
                <a:lnTo>
                  <a:pt x="372965" y="412466"/>
                </a:lnTo>
                <a:lnTo>
                  <a:pt x="322633" y="424974"/>
                </a:lnTo>
                <a:lnTo>
                  <a:pt x="268592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11473" y="5078641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9499" y="5020208"/>
            <a:ext cx="2778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轻视团队精神的建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设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775" y="1210944"/>
            <a:ext cx="62801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800" b="1" spc="-2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中国对团队建设与团队管理的需</a:t>
            </a:r>
            <a:r>
              <a:rPr sz="2800" b="1" spc="-2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团队的作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759" y="2210003"/>
            <a:ext cx="2618740" cy="3860800"/>
          </a:xfrm>
          <a:custGeom>
            <a:avLst/>
            <a:gdLst/>
            <a:ahLst/>
            <a:cxnLst/>
            <a:rect l="l" t="t" r="r" b="b"/>
            <a:pathLst>
              <a:path w="2618740" h="3860800">
                <a:moveTo>
                  <a:pt x="524956" y="12700"/>
                </a:moveTo>
                <a:lnTo>
                  <a:pt x="93714" y="12700"/>
                </a:lnTo>
                <a:lnTo>
                  <a:pt x="40233" y="0"/>
                </a:lnTo>
                <a:lnTo>
                  <a:pt x="472660" y="0"/>
                </a:lnTo>
                <a:lnTo>
                  <a:pt x="524956" y="12700"/>
                </a:lnTo>
                <a:close/>
              </a:path>
              <a:path w="2618740" h="3860800">
                <a:moveTo>
                  <a:pt x="628486" y="25400"/>
                </a:moveTo>
                <a:lnTo>
                  <a:pt x="199583" y="25400"/>
                </a:lnTo>
                <a:lnTo>
                  <a:pt x="146835" y="12700"/>
                </a:lnTo>
                <a:lnTo>
                  <a:pt x="576902" y="12700"/>
                </a:lnTo>
                <a:lnTo>
                  <a:pt x="628486" y="25400"/>
                </a:lnTo>
                <a:close/>
              </a:path>
              <a:path w="2618740" h="3860800">
                <a:moveTo>
                  <a:pt x="679696" y="3822700"/>
                </a:moveTo>
                <a:lnTo>
                  <a:pt x="251945" y="3822700"/>
                </a:lnTo>
                <a:lnTo>
                  <a:pt x="355461" y="3797300"/>
                </a:lnTo>
                <a:lnTo>
                  <a:pt x="406589" y="3797300"/>
                </a:lnTo>
                <a:lnTo>
                  <a:pt x="655401" y="3733800"/>
                </a:lnTo>
                <a:lnTo>
                  <a:pt x="703707" y="3708400"/>
                </a:lnTo>
                <a:lnTo>
                  <a:pt x="798758" y="3683000"/>
                </a:lnTo>
                <a:lnTo>
                  <a:pt x="845478" y="3657600"/>
                </a:lnTo>
                <a:lnTo>
                  <a:pt x="891643" y="3644900"/>
                </a:lnTo>
                <a:lnTo>
                  <a:pt x="937240" y="3619500"/>
                </a:lnTo>
                <a:lnTo>
                  <a:pt x="982256" y="3606800"/>
                </a:lnTo>
                <a:lnTo>
                  <a:pt x="1026678" y="3581400"/>
                </a:lnTo>
                <a:lnTo>
                  <a:pt x="1070493" y="3568700"/>
                </a:lnTo>
                <a:lnTo>
                  <a:pt x="1156251" y="3517900"/>
                </a:lnTo>
                <a:lnTo>
                  <a:pt x="1239426" y="3467100"/>
                </a:lnTo>
                <a:lnTo>
                  <a:pt x="1280011" y="3441700"/>
                </a:lnTo>
                <a:lnTo>
                  <a:pt x="1319912" y="3416300"/>
                </a:lnTo>
                <a:lnTo>
                  <a:pt x="1359115" y="3390900"/>
                </a:lnTo>
                <a:lnTo>
                  <a:pt x="1397607" y="3365500"/>
                </a:lnTo>
                <a:lnTo>
                  <a:pt x="1435375" y="3340100"/>
                </a:lnTo>
                <a:lnTo>
                  <a:pt x="1472406" y="3314700"/>
                </a:lnTo>
                <a:lnTo>
                  <a:pt x="1508687" y="3276600"/>
                </a:lnTo>
                <a:lnTo>
                  <a:pt x="1544204" y="3251200"/>
                </a:lnTo>
                <a:lnTo>
                  <a:pt x="1578946" y="3225800"/>
                </a:lnTo>
                <a:lnTo>
                  <a:pt x="1612899" y="3187700"/>
                </a:lnTo>
                <a:lnTo>
                  <a:pt x="1646049" y="3162300"/>
                </a:lnTo>
                <a:lnTo>
                  <a:pt x="1678385" y="3124200"/>
                </a:lnTo>
                <a:lnTo>
                  <a:pt x="1709892" y="3098800"/>
                </a:lnTo>
                <a:lnTo>
                  <a:pt x="1740559" y="3060700"/>
                </a:lnTo>
                <a:lnTo>
                  <a:pt x="1770371" y="3035300"/>
                </a:lnTo>
                <a:lnTo>
                  <a:pt x="1799316" y="2997200"/>
                </a:lnTo>
                <a:lnTo>
                  <a:pt x="1827381" y="2959100"/>
                </a:lnTo>
                <a:lnTo>
                  <a:pt x="1854553" y="2933700"/>
                </a:lnTo>
                <a:lnTo>
                  <a:pt x="1880818" y="2895600"/>
                </a:lnTo>
                <a:lnTo>
                  <a:pt x="1906165" y="2857500"/>
                </a:lnTo>
                <a:lnTo>
                  <a:pt x="1930579" y="2819400"/>
                </a:lnTo>
                <a:lnTo>
                  <a:pt x="1954048" y="2781300"/>
                </a:lnTo>
                <a:lnTo>
                  <a:pt x="1976559" y="2743200"/>
                </a:lnTo>
                <a:lnTo>
                  <a:pt x="1998098" y="2705100"/>
                </a:lnTo>
                <a:lnTo>
                  <a:pt x="2018653" y="2667000"/>
                </a:lnTo>
                <a:lnTo>
                  <a:pt x="2038211" y="2628900"/>
                </a:lnTo>
                <a:lnTo>
                  <a:pt x="2056759" y="2590800"/>
                </a:lnTo>
                <a:lnTo>
                  <a:pt x="2074284" y="2552700"/>
                </a:lnTo>
                <a:lnTo>
                  <a:pt x="2090772" y="2514600"/>
                </a:lnTo>
                <a:lnTo>
                  <a:pt x="2106211" y="2476500"/>
                </a:lnTo>
                <a:lnTo>
                  <a:pt x="2120587" y="2438400"/>
                </a:lnTo>
                <a:lnTo>
                  <a:pt x="2133888" y="2387600"/>
                </a:lnTo>
                <a:lnTo>
                  <a:pt x="2146101" y="2349500"/>
                </a:lnTo>
                <a:lnTo>
                  <a:pt x="2157212" y="2311400"/>
                </a:lnTo>
                <a:lnTo>
                  <a:pt x="2167210" y="2273300"/>
                </a:lnTo>
                <a:lnTo>
                  <a:pt x="2176079" y="2222500"/>
                </a:lnTo>
                <a:lnTo>
                  <a:pt x="2183808" y="2184400"/>
                </a:lnTo>
                <a:lnTo>
                  <a:pt x="2190384" y="2146300"/>
                </a:lnTo>
                <a:lnTo>
                  <a:pt x="2195794" y="2095500"/>
                </a:lnTo>
                <a:lnTo>
                  <a:pt x="2200024" y="2057400"/>
                </a:lnTo>
                <a:lnTo>
                  <a:pt x="2203061" y="2006600"/>
                </a:lnTo>
                <a:lnTo>
                  <a:pt x="2204893" y="1968500"/>
                </a:lnTo>
                <a:lnTo>
                  <a:pt x="2205507" y="1930400"/>
                </a:lnTo>
                <a:lnTo>
                  <a:pt x="2204893" y="1879600"/>
                </a:lnTo>
                <a:lnTo>
                  <a:pt x="2203061" y="1841500"/>
                </a:lnTo>
                <a:lnTo>
                  <a:pt x="2200024" y="1790700"/>
                </a:lnTo>
                <a:lnTo>
                  <a:pt x="2195794" y="1752600"/>
                </a:lnTo>
                <a:lnTo>
                  <a:pt x="2190384" y="1701800"/>
                </a:lnTo>
                <a:lnTo>
                  <a:pt x="2183808" y="1663700"/>
                </a:lnTo>
                <a:lnTo>
                  <a:pt x="2176079" y="1625600"/>
                </a:lnTo>
                <a:lnTo>
                  <a:pt x="2167210" y="1574800"/>
                </a:lnTo>
                <a:lnTo>
                  <a:pt x="2157212" y="1536700"/>
                </a:lnTo>
                <a:lnTo>
                  <a:pt x="2146101" y="1498600"/>
                </a:lnTo>
                <a:lnTo>
                  <a:pt x="2133888" y="1460500"/>
                </a:lnTo>
                <a:lnTo>
                  <a:pt x="2120587" y="1409700"/>
                </a:lnTo>
                <a:lnTo>
                  <a:pt x="2106211" y="1371600"/>
                </a:lnTo>
                <a:lnTo>
                  <a:pt x="2090772" y="1333500"/>
                </a:lnTo>
                <a:lnTo>
                  <a:pt x="2074284" y="1295400"/>
                </a:lnTo>
                <a:lnTo>
                  <a:pt x="2056759" y="1257300"/>
                </a:lnTo>
                <a:lnTo>
                  <a:pt x="2038211" y="1219200"/>
                </a:lnTo>
                <a:lnTo>
                  <a:pt x="2018653" y="1181100"/>
                </a:lnTo>
                <a:lnTo>
                  <a:pt x="1998098" y="1143000"/>
                </a:lnTo>
                <a:lnTo>
                  <a:pt x="1976559" y="1104900"/>
                </a:lnTo>
                <a:lnTo>
                  <a:pt x="1954048" y="1066800"/>
                </a:lnTo>
                <a:lnTo>
                  <a:pt x="1930579" y="1028700"/>
                </a:lnTo>
                <a:lnTo>
                  <a:pt x="1906165" y="990600"/>
                </a:lnTo>
                <a:lnTo>
                  <a:pt x="1880818" y="952500"/>
                </a:lnTo>
                <a:lnTo>
                  <a:pt x="1854553" y="927100"/>
                </a:lnTo>
                <a:lnTo>
                  <a:pt x="1827381" y="889000"/>
                </a:lnTo>
                <a:lnTo>
                  <a:pt x="1799316" y="850900"/>
                </a:lnTo>
                <a:lnTo>
                  <a:pt x="1770371" y="812800"/>
                </a:lnTo>
                <a:lnTo>
                  <a:pt x="1740559" y="787400"/>
                </a:lnTo>
                <a:lnTo>
                  <a:pt x="1709892" y="749300"/>
                </a:lnTo>
                <a:lnTo>
                  <a:pt x="1678385" y="723900"/>
                </a:lnTo>
                <a:lnTo>
                  <a:pt x="1646049" y="685800"/>
                </a:lnTo>
                <a:lnTo>
                  <a:pt x="1612899" y="660400"/>
                </a:lnTo>
                <a:lnTo>
                  <a:pt x="1578946" y="622300"/>
                </a:lnTo>
                <a:lnTo>
                  <a:pt x="1544204" y="596900"/>
                </a:lnTo>
                <a:lnTo>
                  <a:pt x="1508687" y="571500"/>
                </a:lnTo>
                <a:lnTo>
                  <a:pt x="1472406" y="533400"/>
                </a:lnTo>
                <a:lnTo>
                  <a:pt x="1435375" y="508000"/>
                </a:lnTo>
                <a:lnTo>
                  <a:pt x="1397607" y="482600"/>
                </a:lnTo>
                <a:lnTo>
                  <a:pt x="1359115" y="457200"/>
                </a:lnTo>
                <a:lnTo>
                  <a:pt x="1319912" y="431800"/>
                </a:lnTo>
                <a:lnTo>
                  <a:pt x="1280011" y="406400"/>
                </a:lnTo>
                <a:lnTo>
                  <a:pt x="1239426" y="381000"/>
                </a:lnTo>
                <a:lnTo>
                  <a:pt x="1198168" y="355600"/>
                </a:lnTo>
                <a:lnTo>
                  <a:pt x="1113689" y="304800"/>
                </a:lnTo>
                <a:lnTo>
                  <a:pt x="1070493" y="292100"/>
                </a:lnTo>
                <a:lnTo>
                  <a:pt x="982256" y="241300"/>
                </a:lnTo>
                <a:lnTo>
                  <a:pt x="937240" y="228600"/>
                </a:lnTo>
                <a:lnTo>
                  <a:pt x="891643" y="203200"/>
                </a:lnTo>
                <a:lnTo>
                  <a:pt x="845478" y="190500"/>
                </a:lnTo>
                <a:lnTo>
                  <a:pt x="798758" y="165100"/>
                </a:lnTo>
                <a:lnTo>
                  <a:pt x="703707" y="139700"/>
                </a:lnTo>
                <a:lnTo>
                  <a:pt x="655401" y="114300"/>
                </a:lnTo>
                <a:lnTo>
                  <a:pt x="406589" y="50800"/>
                </a:lnTo>
                <a:lnTo>
                  <a:pt x="355461" y="50800"/>
                </a:lnTo>
                <a:lnTo>
                  <a:pt x="251945" y="25400"/>
                </a:lnTo>
                <a:lnTo>
                  <a:pt x="679696" y="25400"/>
                </a:lnTo>
                <a:lnTo>
                  <a:pt x="880546" y="76200"/>
                </a:lnTo>
                <a:lnTo>
                  <a:pt x="929699" y="76200"/>
                </a:lnTo>
                <a:lnTo>
                  <a:pt x="978406" y="88900"/>
                </a:lnTo>
                <a:lnTo>
                  <a:pt x="1026651" y="114300"/>
                </a:lnTo>
                <a:lnTo>
                  <a:pt x="1214788" y="165100"/>
                </a:lnTo>
                <a:lnTo>
                  <a:pt x="1260550" y="190500"/>
                </a:lnTo>
                <a:lnTo>
                  <a:pt x="1305777" y="203200"/>
                </a:lnTo>
                <a:lnTo>
                  <a:pt x="1350459" y="228600"/>
                </a:lnTo>
                <a:lnTo>
                  <a:pt x="1394583" y="241300"/>
                </a:lnTo>
                <a:lnTo>
                  <a:pt x="1438136" y="266700"/>
                </a:lnTo>
                <a:lnTo>
                  <a:pt x="1481106" y="279400"/>
                </a:lnTo>
                <a:lnTo>
                  <a:pt x="1565250" y="330200"/>
                </a:lnTo>
                <a:lnTo>
                  <a:pt x="1646916" y="381000"/>
                </a:lnTo>
                <a:lnTo>
                  <a:pt x="1686789" y="406400"/>
                </a:lnTo>
                <a:lnTo>
                  <a:pt x="1726006" y="419100"/>
                </a:lnTo>
                <a:lnTo>
                  <a:pt x="1764554" y="444500"/>
                </a:lnTo>
                <a:lnTo>
                  <a:pt x="1802422" y="482600"/>
                </a:lnTo>
                <a:lnTo>
                  <a:pt x="1839596" y="508000"/>
                </a:lnTo>
                <a:lnTo>
                  <a:pt x="1876066" y="533400"/>
                </a:lnTo>
                <a:lnTo>
                  <a:pt x="1911818" y="558800"/>
                </a:lnTo>
                <a:lnTo>
                  <a:pt x="1946840" y="584200"/>
                </a:lnTo>
                <a:lnTo>
                  <a:pt x="1981120" y="622300"/>
                </a:lnTo>
                <a:lnTo>
                  <a:pt x="2014646" y="647700"/>
                </a:lnTo>
                <a:lnTo>
                  <a:pt x="2047406" y="673100"/>
                </a:lnTo>
                <a:lnTo>
                  <a:pt x="2079386" y="711200"/>
                </a:lnTo>
                <a:lnTo>
                  <a:pt x="2110576" y="736600"/>
                </a:lnTo>
                <a:lnTo>
                  <a:pt x="2140962" y="774700"/>
                </a:lnTo>
                <a:lnTo>
                  <a:pt x="2170533" y="800100"/>
                </a:lnTo>
                <a:lnTo>
                  <a:pt x="2199276" y="838200"/>
                </a:lnTo>
                <a:lnTo>
                  <a:pt x="2227179" y="876300"/>
                </a:lnTo>
                <a:lnTo>
                  <a:pt x="2254230" y="901700"/>
                </a:lnTo>
                <a:lnTo>
                  <a:pt x="2280416" y="939800"/>
                </a:lnTo>
                <a:lnTo>
                  <a:pt x="2305725" y="977900"/>
                </a:lnTo>
                <a:lnTo>
                  <a:pt x="2330145" y="1003300"/>
                </a:lnTo>
                <a:lnTo>
                  <a:pt x="2353664" y="1041400"/>
                </a:lnTo>
                <a:lnTo>
                  <a:pt x="2376270" y="1079500"/>
                </a:lnTo>
                <a:lnTo>
                  <a:pt x="2397949" y="1117600"/>
                </a:lnTo>
                <a:lnTo>
                  <a:pt x="2418691" y="1155700"/>
                </a:lnTo>
                <a:lnTo>
                  <a:pt x="2438482" y="1193800"/>
                </a:lnTo>
                <a:lnTo>
                  <a:pt x="2457310" y="1231900"/>
                </a:lnTo>
                <a:lnTo>
                  <a:pt x="2475164" y="1270000"/>
                </a:lnTo>
                <a:lnTo>
                  <a:pt x="2492030" y="1308100"/>
                </a:lnTo>
                <a:lnTo>
                  <a:pt x="2507898" y="1346200"/>
                </a:lnTo>
                <a:lnTo>
                  <a:pt x="2522753" y="1384300"/>
                </a:lnTo>
                <a:lnTo>
                  <a:pt x="2536585" y="1422400"/>
                </a:lnTo>
                <a:lnTo>
                  <a:pt x="2549381" y="1460500"/>
                </a:lnTo>
                <a:lnTo>
                  <a:pt x="2561128" y="1511300"/>
                </a:lnTo>
                <a:lnTo>
                  <a:pt x="2571815" y="1549400"/>
                </a:lnTo>
                <a:lnTo>
                  <a:pt x="2581428" y="1587500"/>
                </a:lnTo>
                <a:lnTo>
                  <a:pt x="2589957" y="1625600"/>
                </a:lnTo>
                <a:lnTo>
                  <a:pt x="2597388" y="1663700"/>
                </a:lnTo>
                <a:lnTo>
                  <a:pt x="2603710" y="1714500"/>
                </a:lnTo>
                <a:lnTo>
                  <a:pt x="2608910" y="1752600"/>
                </a:lnTo>
                <a:lnTo>
                  <a:pt x="2612975" y="1790700"/>
                </a:lnTo>
                <a:lnTo>
                  <a:pt x="2615894" y="1841500"/>
                </a:lnTo>
                <a:lnTo>
                  <a:pt x="2617655" y="1879600"/>
                </a:lnTo>
                <a:lnTo>
                  <a:pt x="2618244" y="1930400"/>
                </a:lnTo>
                <a:lnTo>
                  <a:pt x="2617655" y="1968500"/>
                </a:lnTo>
                <a:lnTo>
                  <a:pt x="2615894" y="2006600"/>
                </a:lnTo>
                <a:lnTo>
                  <a:pt x="2612975" y="2057400"/>
                </a:lnTo>
                <a:lnTo>
                  <a:pt x="2608910" y="2095500"/>
                </a:lnTo>
                <a:lnTo>
                  <a:pt x="2603710" y="2133600"/>
                </a:lnTo>
                <a:lnTo>
                  <a:pt x="2597388" y="2184400"/>
                </a:lnTo>
                <a:lnTo>
                  <a:pt x="2589957" y="2222500"/>
                </a:lnTo>
                <a:lnTo>
                  <a:pt x="2581428" y="2260600"/>
                </a:lnTo>
                <a:lnTo>
                  <a:pt x="2571815" y="2298700"/>
                </a:lnTo>
                <a:lnTo>
                  <a:pt x="2561128" y="2349500"/>
                </a:lnTo>
                <a:lnTo>
                  <a:pt x="2549381" y="2387600"/>
                </a:lnTo>
                <a:lnTo>
                  <a:pt x="2536585" y="2425700"/>
                </a:lnTo>
                <a:lnTo>
                  <a:pt x="2522753" y="2463800"/>
                </a:lnTo>
                <a:lnTo>
                  <a:pt x="2507898" y="2501900"/>
                </a:lnTo>
                <a:lnTo>
                  <a:pt x="2492030" y="2540000"/>
                </a:lnTo>
                <a:lnTo>
                  <a:pt x="2475164" y="2578100"/>
                </a:lnTo>
                <a:lnTo>
                  <a:pt x="2457310" y="2616200"/>
                </a:lnTo>
                <a:lnTo>
                  <a:pt x="2438482" y="2654300"/>
                </a:lnTo>
                <a:lnTo>
                  <a:pt x="2418691" y="2692400"/>
                </a:lnTo>
                <a:lnTo>
                  <a:pt x="2397949" y="2730500"/>
                </a:lnTo>
                <a:lnTo>
                  <a:pt x="2376270" y="2768600"/>
                </a:lnTo>
                <a:lnTo>
                  <a:pt x="2353664" y="2806700"/>
                </a:lnTo>
                <a:lnTo>
                  <a:pt x="2330145" y="2844800"/>
                </a:lnTo>
                <a:lnTo>
                  <a:pt x="2305725" y="2870200"/>
                </a:lnTo>
                <a:lnTo>
                  <a:pt x="2280416" y="2908300"/>
                </a:lnTo>
                <a:lnTo>
                  <a:pt x="2254230" y="2946400"/>
                </a:lnTo>
                <a:lnTo>
                  <a:pt x="2227179" y="2984500"/>
                </a:lnTo>
                <a:lnTo>
                  <a:pt x="2199276" y="3009900"/>
                </a:lnTo>
                <a:lnTo>
                  <a:pt x="2170533" y="3048000"/>
                </a:lnTo>
                <a:lnTo>
                  <a:pt x="2140962" y="3073400"/>
                </a:lnTo>
                <a:lnTo>
                  <a:pt x="2110576" y="3111500"/>
                </a:lnTo>
                <a:lnTo>
                  <a:pt x="2079386" y="3136900"/>
                </a:lnTo>
                <a:lnTo>
                  <a:pt x="2047406" y="3175000"/>
                </a:lnTo>
                <a:lnTo>
                  <a:pt x="2014646" y="3200400"/>
                </a:lnTo>
                <a:lnTo>
                  <a:pt x="1981120" y="3238500"/>
                </a:lnTo>
                <a:lnTo>
                  <a:pt x="1946840" y="3263900"/>
                </a:lnTo>
                <a:lnTo>
                  <a:pt x="1911818" y="3289300"/>
                </a:lnTo>
                <a:lnTo>
                  <a:pt x="1876066" y="3314700"/>
                </a:lnTo>
                <a:lnTo>
                  <a:pt x="1839596" y="3340100"/>
                </a:lnTo>
                <a:lnTo>
                  <a:pt x="1802422" y="3378200"/>
                </a:lnTo>
                <a:lnTo>
                  <a:pt x="1764554" y="3403600"/>
                </a:lnTo>
                <a:lnTo>
                  <a:pt x="1726006" y="3429000"/>
                </a:lnTo>
                <a:lnTo>
                  <a:pt x="1686789" y="3454400"/>
                </a:lnTo>
                <a:lnTo>
                  <a:pt x="1646916" y="3479800"/>
                </a:lnTo>
                <a:lnTo>
                  <a:pt x="1606399" y="3492500"/>
                </a:lnTo>
                <a:lnTo>
                  <a:pt x="1523482" y="3543300"/>
                </a:lnTo>
                <a:lnTo>
                  <a:pt x="1481106" y="3568700"/>
                </a:lnTo>
                <a:lnTo>
                  <a:pt x="1438136" y="3581400"/>
                </a:lnTo>
                <a:lnTo>
                  <a:pt x="1394583" y="3606800"/>
                </a:lnTo>
                <a:lnTo>
                  <a:pt x="1350459" y="3619500"/>
                </a:lnTo>
                <a:lnTo>
                  <a:pt x="1305777" y="3644900"/>
                </a:lnTo>
                <a:lnTo>
                  <a:pt x="1260550" y="3657600"/>
                </a:lnTo>
                <a:lnTo>
                  <a:pt x="1214788" y="3683000"/>
                </a:lnTo>
                <a:lnTo>
                  <a:pt x="1074425" y="3721100"/>
                </a:lnTo>
                <a:lnTo>
                  <a:pt x="1026651" y="3746500"/>
                </a:lnTo>
                <a:lnTo>
                  <a:pt x="880546" y="3784600"/>
                </a:lnTo>
                <a:lnTo>
                  <a:pt x="830956" y="3784600"/>
                </a:lnTo>
                <a:lnTo>
                  <a:pt x="679696" y="3822700"/>
                </a:lnTo>
                <a:close/>
              </a:path>
              <a:path w="2618740" h="3860800">
                <a:moveTo>
                  <a:pt x="576902" y="3835400"/>
                </a:moveTo>
                <a:lnTo>
                  <a:pt x="146835" y="3835400"/>
                </a:lnTo>
                <a:lnTo>
                  <a:pt x="199583" y="3822700"/>
                </a:lnTo>
                <a:lnTo>
                  <a:pt x="628486" y="3822700"/>
                </a:lnTo>
                <a:lnTo>
                  <a:pt x="576902" y="3835400"/>
                </a:lnTo>
                <a:close/>
              </a:path>
              <a:path w="2618740" h="3860800">
                <a:moveTo>
                  <a:pt x="472660" y="3848100"/>
                </a:moveTo>
                <a:lnTo>
                  <a:pt x="40233" y="3848100"/>
                </a:lnTo>
                <a:lnTo>
                  <a:pt x="93714" y="3835400"/>
                </a:lnTo>
                <a:lnTo>
                  <a:pt x="524956" y="3835400"/>
                </a:lnTo>
                <a:lnTo>
                  <a:pt x="472660" y="3848100"/>
                </a:lnTo>
                <a:close/>
              </a:path>
              <a:path w="2618740" h="3860800">
                <a:moveTo>
                  <a:pt x="260223" y="3860800"/>
                </a:moveTo>
                <a:lnTo>
                  <a:pt x="206362" y="3860800"/>
                </a:lnTo>
                <a:lnTo>
                  <a:pt x="0" y="3848100"/>
                </a:lnTo>
                <a:lnTo>
                  <a:pt x="313796" y="3848100"/>
                </a:lnTo>
                <a:lnTo>
                  <a:pt x="260223" y="38608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2928008"/>
            <a:ext cx="1810385" cy="2332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26060">
              <a:lnSpc>
                <a:spcPct val="129000"/>
              </a:lnSpc>
              <a:spcBef>
                <a:spcPts val="185"/>
              </a:spcBef>
            </a:pPr>
            <a:r>
              <a:rPr sz="32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（二</a:t>
            </a:r>
            <a:r>
              <a:rPr sz="3200" spc="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）  </a:t>
            </a:r>
            <a:r>
              <a:rPr sz="28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推动团队</a:t>
            </a:r>
            <a:r>
              <a:rPr sz="2800" b="1" spc="-1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建 </a:t>
            </a:r>
            <a:r>
              <a:rPr sz="28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设与团队</a:t>
            </a:r>
            <a:r>
              <a:rPr sz="2800" b="1" spc="-1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管 </a:t>
            </a:r>
            <a:r>
              <a:rPr sz="28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理的要</a:t>
            </a:r>
            <a:r>
              <a:rPr sz="2800" b="1" spc="-2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略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5793" y="2210003"/>
            <a:ext cx="537210" cy="429895"/>
          </a:xfrm>
          <a:custGeom>
            <a:avLst/>
            <a:gdLst/>
            <a:ahLst/>
            <a:cxnLst/>
            <a:rect l="l" t="t" r="r" b="b"/>
            <a:pathLst>
              <a:path w="537210" h="429894">
                <a:moveTo>
                  <a:pt x="268654" y="429336"/>
                </a:moveTo>
                <a:lnTo>
                  <a:pt x="214615" y="424974"/>
                </a:lnTo>
                <a:lnTo>
                  <a:pt x="164277" y="412466"/>
                </a:lnTo>
                <a:lnTo>
                  <a:pt x="118710" y="392673"/>
                </a:lnTo>
                <a:lnTo>
                  <a:pt x="78989" y="366460"/>
                </a:lnTo>
                <a:lnTo>
                  <a:pt x="46184" y="334689"/>
                </a:lnTo>
                <a:lnTo>
                  <a:pt x="21369" y="298225"/>
                </a:lnTo>
                <a:lnTo>
                  <a:pt x="5616" y="257930"/>
                </a:lnTo>
                <a:lnTo>
                  <a:pt x="0" y="214668"/>
                </a:lnTo>
                <a:lnTo>
                  <a:pt x="5621" y="171402"/>
                </a:lnTo>
                <a:lnTo>
                  <a:pt x="21375" y="131105"/>
                </a:lnTo>
                <a:lnTo>
                  <a:pt x="46189" y="94641"/>
                </a:lnTo>
                <a:lnTo>
                  <a:pt x="78993" y="62871"/>
                </a:lnTo>
                <a:lnTo>
                  <a:pt x="118713" y="36659"/>
                </a:lnTo>
                <a:lnTo>
                  <a:pt x="164278" y="16868"/>
                </a:lnTo>
                <a:lnTo>
                  <a:pt x="214616" y="4360"/>
                </a:lnTo>
                <a:lnTo>
                  <a:pt x="268654" y="0"/>
                </a:lnTo>
                <a:lnTo>
                  <a:pt x="322691" y="4360"/>
                </a:lnTo>
                <a:lnTo>
                  <a:pt x="373022" y="16868"/>
                </a:lnTo>
                <a:lnTo>
                  <a:pt x="418569" y="36660"/>
                </a:lnTo>
                <a:lnTo>
                  <a:pt x="458254" y="62872"/>
                </a:lnTo>
                <a:lnTo>
                  <a:pt x="490996" y="94644"/>
                </a:lnTo>
                <a:lnTo>
                  <a:pt x="515719" y="131111"/>
                </a:lnTo>
                <a:lnTo>
                  <a:pt x="531342" y="171410"/>
                </a:lnTo>
                <a:lnTo>
                  <a:pt x="536787" y="214680"/>
                </a:lnTo>
                <a:lnTo>
                  <a:pt x="531338" y="257938"/>
                </a:lnTo>
                <a:lnTo>
                  <a:pt x="515713" y="298230"/>
                </a:lnTo>
                <a:lnTo>
                  <a:pt x="490991" y="334692"/>
                </a:lnTo>
                <a:lnTo>
                  <a:pt x="458250" y="366461"/>
                </a:lnTo>
                <a:lnTo>
                  <a:pt x="418567" y="392674"/>
                </a:lnTo>
                <a:lnTo>
                  <a:pt x="373021" y="412466"/>
                </a:lnTo>
                <a:lnTo>
                  <a:pt x="322691" y="424974"/>
                </a:lnTo>
                <a:lnTo>
                  <a:pt x="268654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03589" y="226334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0812" y="2197938"/>
            <a:ext cx="2778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恰当地运用团队力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量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0004" y="3147974"/>
            <a:ext cx="536575" cy="429895"/>
          </a:xfrm>
          <a:custGeom>
            <a:avLst/>
            <a:gdLst/>
            <a:ahLst/>
            <a:cxnLst/>
            <a:rect l="l" t="t" r="r" b="b"/>
            <a:pathLst>
              <a:path w="536575" h="429895">
                <a:moveTo>
                  <a:pt x="268338" y="429336"/>
                </a:moveTo>
                <a:lnTo>
                  <a:pt x="214301" y="424973"/>
                </a:lnTo>
                <a:lnTo>
                  <a:pt x="163968" y="412456"/>
                </a:lnTo>
                <a:lnTo>
                  <a:pt x="118416" y="392639"/>
                </a:lnTo>
                <a:lnTo>
                  <a:pt x="78719" y="366377"/>
                </a:lnTo>
                <a:lnTo>
                  <a:pt x="45953" y="334524"/>
                </a:lnTo>
                <a:lnTo>
                  <a:pt x="21194" y="297935"/>
                </a:lnTo>
                <a:lnTo>
                  <a:pt x="5518" y="257465"/>
                </a:lnTo>
                <a:lnTo>
                  <a:pt x="0" y="213969"/>
                </a:lnTo>
                <a:lnTo>
                  <a:pt x="5518" y="170938"/>
                </a:lnTo>
                <a:lnTo>
                  <a:pt x="21194" y="130816"/>
                </a:lnTo>
                <a:lnTo>
                  <a:pt x="45953" y="94476"/>
                </a:lnTo>
                <a:lnTo>
                  <a:pt x="78719" y="62788"/>
                </a:lnTo>
                <a:lnTo>
                  <a:pt x="118416" y="36626"/>
                </a:lnTo>
                <a:lnTo>
                  <a:pt x="163968" y="16859"/>
                </a:lnTo>
                <a:lnTo>
                  <a:pt x="214301" y="4360"/>
                </a:lnTo>
                <a:lnTo>
                  <a:pt x="268338" y="0"/>
                </a:lnTo>
                <a:lnTo>
                  <a:pt x="322379" y="4361"/>
                </a:lnTo>
                <a:lnTo>
                  <a:pt x="372711" y="16870"/>
                </a:lnTo>
                <a:lnTo>
                  <a:pt x="418258" y="36662"/>
                </a:lnTo>
                <a:lnTo>
                  <a:pt x="457941" y="62876"/>
                </a:lnTo>
                <a:lnTo>
                  <a:pt x="490682" y="94646"/>
                </a:lnTo>
                <a:lnTo>
                  <a:pt x="515403" y="131111"/>
                </a:lnTo>
                <a:lnTo>
                  <a:pt x="531026" y="171405"/>
                </a:lnTo>
                <a:lnTo>
                  <a:pt x="536473" y="214668"/>
                </a:lnTo>
                <a:lnTo>
                  <a:pt x="531026" y="257933"/>
                </a:lnTo>
                <a:lnTo>
                  <a:pt x="515403" y="298230"/>
                </a:lnTo>
                <a:lnTo>
                  <a:pt x="490682" y="334695"/>
                </a:lnTo>
                <a:lnTo>
                  <a:pt x="457941" y="366464"/>
                </a:lnTo>
                <a:lnTo>
                  <a:pt x="418258" y="392676"/>
                </a:lnTo>
                <a:lnTo>
                  <a:pt x="372711" y="412467"/>
                </a:lnTo>
                <a:lnTo>
                  <a:pt x="322379" y="424975"/>
                </a:lnTo>
                <a:lnTo>
                  <a:pt x="268338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7483" y="3201327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5509" y="3163849"/>
            <a:ext cx="1860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更新工作观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6495" y="4216133"/>
            <a:ext cx="535940" cy="429895"/>
          </a:xfrm>
          <a:custGeom>
            <a:avLst/>
            <a:gdLst/>
            <a:ahLst/>
            <a:cxnLst/>
            <a:rect l="l" t="t" r="r" b="b"/>
            <a:pathLst>
              <a:path w="535939" h="429895">
                <a:moveTo>
                  <a:pt x="267525" y="429336"/>
                </a:moveTo>
                <a:lnTo>
                  <a:pt x="213490" y="424973"/>
                </a:lnTo>
                <a:lnTo>
                  <a:pt x="163168" y="412457"/>
                </a:lnTo>
                <a:lnTo>
                  <a:pt x="117646" y="392645"/>
                </a:lnTo>
                <a:lnTo>
                  <a:pt x="78008" y="366393"/>
                </a:lnTo>
                <a:lnTo>
                  <a:pt x="45339" y="334559"/>
                </a:lnTo>
                <a:lnTo>
                  <a:pt x="20725" y="298000"/>
                </a:lnTo>
                <a:lnTo>
                  <a:pt x="5250" y="257572"/>
                </a:lnTo>
                <a:lnTo>
                  <a:pt x="0" y="214134"/>
                </a:lnTo>
                <a:lnTo>
                  <a:pt x="5250" y="171048"/>
                </a:lnTo>
                <a:lnTo>
                  <a:pt x="20725" y="130886"/>
                </a:lnTo>
                <a:lnTo>
                  <a:pt x="45339" y="94516"/>
                </a:lnTo>
                <a:lnTo>
                  <a:pt x="78008" y="62809"/>
                </a:lnTo>
                <a:lnTo>
                  <a:pt x="117646" y="36634"/>
                </a:lnTo>
                <a:lnTo>
                  <a:pt x="163168" y="16861"/>
                </a:lnTo>
                <a:lnTo>
                  <a:pt x="213490" y="4360"/>
                </a:lnTo>
                <a:lnTo>
                  <a:pt x="267525" y="0"/>
                </a:lnTo>
                <a:lnTo>
                  <a:pt x="321566" y="4361"/>
                </a:lnTo>
                <a:lnTo>
                  <a:pt x="371899" y="16870"/>
                </a:lnTo>
                <a:lnTo>
                  <a:pt x="417445" y="36662"/>
                </a:lnTo>
                <a:lnTo>
                  <a:pt x="457128" y="62876"/>
                </a:lnTo>
                <a:lnTo>
                  <a:pt x="489869" y="94646"/>
                </a:lnTo>
                <a:lnTo>
                  <a:pt x="514590" y="131111"/>
                </a:lnTo>
                <a:lnTo>
                  <a:pt x="530213" y="171405"/>
                </a:lnTo>
                <a:lnTo>
                  <a:pt x="535660" y="214668"/>
                </a:lnTo>
                <a:lnTo>
                  <a:pt x="530213" y="257930"/>
                </a:lnTo>
                <a:lnTo>
                  <a:pt x="514590" y="298225"/>
                </a:lnTo>
                <a:lnTo>
                  <a:pt x="489869" y="334689"/>
                </a:lnTo>
                <a:lnTo>
                  <a:pt x="457128" y="366460"/>
                </a:lnTo>
                <a:lnTo>
                  <a:pt x="417445" y="392673"/>
                </a:lnTo>
                <a:lnTo>
                  <a:pt x="371899" y="412466"/>
                </a:lnTo>
                <a:lnTo>
                  <a:pt x="321566" y="424974"/>
                </a:lnTo>
                <a:lnTo>
                  <a:pt x="267525" y="429336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63163" y="4196448"/>
            <a:ext cx="354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3	</a:t>
            </a: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调整人力资源管理实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43555" y="5278754"/>
            <a:ext cx="744220" cy="429895"/>
          </a:xfrm>
          <a:custGeom>
            <a:avLst/>
            <a:gdLst/>
            <a:ahLst/>
            <a:cxnLst/>
            <a:rect l="l" t="t" r="r" b="b"/>
            <a:pathLst>
              <a:path w="744220" h="429895">
                <a:moveTo>
                  <a:pt x="372160" y="429374"/>
                </a:moveTo>
                <a:lnTo>
                  <a:pt x="311831" y="426564"/>
                </a:lnTo>
                <a:lnTo>
                  <a:pt x="254588" y="418428"/>
                </a:lnTo>
                <a:lnTo>
                  <a:pt x="201197" y="405409"/>
                </a:lnTo>
                <a:lnTo>
                  <a:pt x="152426" y="387949"/>
                </a:lnTo>
                <a:lnTo>
                  <a:pt x="109151" y="366563"/>
                </a:lnTo>
                <a:lnTo>
                  <a:pt x="71955" y="341600"/>
                </a:lnTo>
                <a:lnTo>
                  <a:pt x="41678" y="313543"/>
                </a:lnTo>
                <a:lnTo>
                  <a:pt x="19084" y="282837"/>
                </a:lnTo>
                <a:lnTo>
                  <a:pt x="0" y="215265"/>
                </a:lnTo>
                <a:lnTo>
                  <a:pt x="4936" y="180283"/>
                </a:lnTo>
                <a:lnTo>
                  <a:pt x="41678" y="116221"/>
                </a:lnTo>
                <a:lnTo>
                  <a:pt x="71955" y="88018"/>
                </a:lnTo>
                <a:lnTo>
                  <a:pt x="109151" y="62950"/>
                </a:lnTo>
                <a:lnTo>
                  <a:pt x="152501" y="41457"/>
                </a:lnTo>
                <a:lnTo>
                  <a:pt x="201306" y="23961"/>
                </a:lnTo>
                <a:lnTo>
                  <a:pt x="254640" y="10944"/>
                </a:lnTo>
                <a:lnTo>
                  <a:pt x="311848" y="2809"/>
                </a:lnTo>
                <a:lnTo>
                  <a:pt x="372160" y="0"/>
                </a:lnTo>
                <a:lnTo>
                  <a:pt x="432486" y="2810"/>
                </a:lnTo>
                <a:lnTo>
                  <a:pt x="489724" y="10949"/>
                </a:lnTo>
                <a:lnTo>
                  <a:pt x="543108" y="23977"/>
                </a:lnTo>
                <a:lnTo>
                  <a:pt x="591869" y="41457"/>
                </a:lnTo>
                <a:lnTo>
                  <a:pt x="635127" y="62877"/>
                </a:lnTo>
                <a:lnTo>
                  <a:pt x="672298" y="87892"/>
                </a:lnTo>
                <a:lnTo>
                  <a:pt x="702543" y="116021"/>
                </a:lnTo>
                <a:lnTo>
                  <a:pt x="725094" y="146824"/>
                </a:lnTo>
                <a:lnTo>
                  <a:pt x="744054" y="214680"/>
                </a:lnTo>
                <a:lnTo>
                  <a:pt x="739187" y="249504"/>
                </a:lnTo>
                <a:lnTo>
                  <a:pt x="702543" y="313342"/>
                </a:lnTo>
                <a:lnTo>
                  <a:pt x="672298" y="341473"/>
                </a:lnTo>
                <a:lnTo>
                  <a:pt x="635126" y="366490"/>
                </a:lnTo>
                <a:lnTo>
                  <a:pt x="591793" y="387949"/>
                </a:lnTo>
                <a:lnTo>
                  <a:pt x="542999" y="405425"/>
                </a:lnTo>
                <a:lnTo>
                  <a:pt x="489672" y="418433"/>
                </a:lnTo>
                <a:lnTo>
                  <a:pt x="432469" y="426564"/>
                </a:lnTo>
                <a:lnTo>
                  <a:pt x="372160" y="429374"/>
                </a:lnTo>
                <a:close/>
              </a:path>
            </a:pathLst>
          </a:custGeom>
          <a:solidFill>
            <a:srgbClr val="FFD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1477" y="5255907"/>
            <a:ext cx="555688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18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4	</a:t>
            </a: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正确区分团队建设和管理中的暂时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性 </a:t>
            </a: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问题和根本性问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题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775" y="1210944"/>
            <a:ext cx="62801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800" b="1" spc="-2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中国对团队建设与团队管理的需</a:t>
            </a:r>
            <a:r>
              <a:rPr sz="2800" b="1" spc="-2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团队的作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4409"/>
            <a:ext cx="3503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团队的作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" y="1021080"/>
            <a:ext cx="3389629" cy="612775"/>
          </a:xfrm>
          <a:custGeom>
            <a:avLst/>
            <a:gdLst/>
            <a:ahLst/>
            <a:cxnLst/>
            <a:rect l="l" t="t" r="r" b="b"/>
            <a:pathLst>
              <a:path w="3389629" h="612775">
                <a:moveTo>
                  <a:pt x="2542032" y="117348"/>
                </a:moveTo>
                <a:lnTo>
                  <a:pt x="847344" y="117348"/>
                </a:lnTo>
                <a:lnTo>
                  <a:pt x="847344" y="28956"/>
                </a:lnTo>
                <a:lnTo>
                  <a:pt x="855421" y="18059"/>
                </a:lnTo>
                <a:lnTo>
                  <a:pt x="877962" y="8972"/>
                </a:lnTo>
                <a:lnTo>
                  <a:pt x="911482" y="2638"/>
                </a:lnTo>
                <a:lnTo>
                  <a:pt x="952500" y="0"/>
                </a:lnTo>
                <a:lnTo>
                  <a:pt x="2436876" y="0"/>
                </a:lnTo>
                <a:lnTo>
                  <a:pt x="2477677" y="2638"/>
                </a:lnTo>
                <a:lnTo>
                  <a:pt x="2511123" y="8972"/>
                </a:lnTo>
                <a:lnTo>
                  <a:pt x="2533734" y="18059"/>
                </a:lnTo>
                <a:lnTo>
                  <a:pt x="2542032" y="28956"/>
                </a:lnTo>
                <a:lnTo>
                  <a:pt x="2542032" y="117348"/>
                </a:lnTo>
                <a:close/>
              </a:path>
              <a:path w="3389629" h="612775">
                <a:moveTo>
                  <a:pt x="1164336" y="612648"/>
                </a:moveTo>
                <a:lnTo>
                  <a:pt x="0" y="612648"/>
                </a:lnTo>
                <a:lnTo>
                  <a:pt x="423672" y="364236"/>
                </a:lnTo>
                <a:lnTo>
                  <a:pt x="0" y="117348"/>
                </a:lnTo>
                <a:lnTo>
                  <a:pt x="3389376" y="117348"/>
                </a:lnTo>
                <a:lnTo>
                  <a:pt x="2965704" y="364236"/>
                </a:lnTo>
                <a:lnTo>
                  <a:pt x="3189236" y="495300"/>
                </a:lnTo>
                <a:lnTo>
                  <a:pt x="952500" y="495300"/>
                </a:lnTo>
                <a:lnTo>
                  <a:pt x="911475" y="497949"/>
                </a:lnTo>
                <a:lnTo>
                  <a:pt x="877909" y="504364"/>
                </a:lnTo>
                <a:lnTo>
                  <a:pt x="855244" y="513670"/>
                </a:lnTo>
                <a:lnTo>
                  <a:pt x="846924" y="524992"/>
                </a:lnTo>
                <a:lnTo>
                  <a:pt x="855244" y="536308"/>
                </a:lnTo>
                <a:lnTo>
                  <a:pt x="877909" y="545617"/>
                </a:lnTo>
                <a:lnTo>
                  <a:pt x="911475" y="552049"/>
                </a:lnTo>
                <a:lnTo>
                  <a:pt x="952500" y="554736"/>
                </a:lnTo>
                <a:lnTo>
                  <a:pt x="1164336" y="554736"/>
                </a:lnTo>
                <a:lnTo>
                  <a:pt x="1205822" y="556615"/>
                </a:lnTo>
                <a:lnTo>
                  <a:pt x="1239626" y="562633"/>
                </a:lnTo>
                <a:lnTo>
                  <a:pt x="1262378" y="571793"/>
                </a:lnTo>
                <a:lnTo>
                  <a:pt x="1270711" y="583095"/>
                </a:lnTo>
                <a:lnTo>
                  <a:pt x="1262378" y="594408"/>
                </a:lnTo>
                <a:lnTo>
                  <a:pt x="1239626" y="603696"/>
                </a:lnTo>
                <a:lnTo>
                  <a:pt x="1205822" y="610071"/>
                </a:lnTo>
                <a:lnTo>
                  <a:pt x="1164336" y="612648"/>
                </a:lnTo>
                <a:close/>
              </a:path>
              <a:path w="3389629" h="612775">
                <a:moveTo>
                  <a:pt x="3389376" y="612648"/>
                </a:moveTo>
                <a:lnTo>
                  <a:pt x="2223516" y="612648"/>
                </a:lnTo>
                <a:lnTo>
                  <a:pt x="2182690" y="610071"/>
                </a:lnTo>
                <a:lnTo>
                  <a:pt x="2149225" y="603696"/>
                </a:lnTo>
                <a:lnTo>
                  <a:pt x="2126598" y="594408"/>
                </a:lnTo>
                <a:lnTo>
                  <a:pt x="2118283" y="583095"/>
                </a:lnTo>
                <a:lnTo>
                  <a:pt x="2126598" y="571793"/>
                </a:lnTo>
                <a:lnTo>
                  <a:pt x="2149225" y="562633"/>
                </a:lnTo>
                <a:lnTo>
                  <a:pt x="2182690" y="556615"/>
                </a:lnTo>
                <a:lnTo>
                  <a:pt x="2223516" y="554736"/>
                </a:lnTo>
                <a:lnTo>
                  <a:pt x="2436876" y="554736"/>
                </a:lnTo>
                <a:lnTo>
                  <a:pt x="2477677" y="552049"/>
                </a:lnTo>
                <a:lnTo>
                  <a:pt x="2511126" y="545617"/>
                </a:lnTo>
                <a:lnTo>
                  <a:pt x="2533745" y="536308"/>
                </a:lnTo>
                <a:lnTo>
                  <a:pt x="2542057" y="524992"/>
                </a:lnTo>
                <a:lnTo>
                  <a:pt x="2533745" y="513670"/>
                </a:lnTo>
                <a:lnTo>
                  <a:pt x="2511126" y="504364"/>
                </a:lnTo>
                <a:lnTo>
                  <a:pt x="2477677" y="497949"/>
                </a:lnTo>
                <a:lnTo>
                  <a:pt x="2436876" y="495300"/>
                </a:lnTo>
                <a:lnTo>
                  <a:pt x="3189236" y="495300"/>
                </a:lnTo>
                <a:lnTo>
                  <a:pt x="3389376" y="612648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1513332"/>
            <a:ext cx="1700783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050" y="835660"/>
            <a:ext cx="8839200" cy="5845175"/>
          </a:xfrm>
          <a:prstGeom prst="rect">
            <a:avLst/>
          </a:prstGeom>
        </p:spPr>
        <p:txBody>
          <a:bodyPr vert="horz" wrap="square" lIns="0" tIns="217805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715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团队建设实例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ctr">
              <a:lnSpc>
                <a:spcPct val="100000"/>
              </a:lnSpc>
              <a:spcBef>
                <a:spcPts val="1615"/>
              </a:spcBef>
            </a:pPr>
            <a:r>
              <a:rPr sz="24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惠普公司的尝试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96520" indent="493395">
              <a:lnSpc>
                <a:spcPct val="136000"/>
              </a:lnSpc>
              <a:spcBef>
                <a:spcPts val="100"/>
              </a:spcBef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在计算机行业，新产品开发的周期越来越短，要在这个行业中立足，计算机公司必 须不断地进行新产品的开发，并加快开发的速度。惠普公司已经做了这方面的尝试。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1280" indent="444500">
              <a:lnSpc>
                <a:spcPct val="130000"/>
              </a:lnSpc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惠普公司近来取得的一项重大成果是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tt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ha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wk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个人存储模块的成功开发。这个模块 重量为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283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克，体积大约有火柴盒那么大，但这张磁盘的容量非常大，可以存储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本长 篇小说。惠普公司仅用</a:t>
            </a:r>
            <a:r>
              <a:rPr sz="1800" spc="-7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个月的时间就成功地把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Kittyhawk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搬上了市场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而如果用传统 方式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其开发周期会长达两年之久。惠普实现快速开发的秘密是什么呢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r>
              <a:rPr sz="1800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答案是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1800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!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5080" indent="444500">
              <a:lnSpc>
                <a:spcPct val="130000"/>
              </a:lnSpc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惠普公司的一批工程师与市场营销人员组成了紧密协作的团</a:t>
            </a:r>
            <a:r>
              <a:rPr sz="1800" spc="-8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队，他们把自己关进一 处居所，该居所远离惠普的软盘部。团队成员们认识到，如果自己单独做，在规定完成 任务的时间内很难有所突破。为此，他们与别的公司建立了特殊的合作关系。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Kittygawk 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的电路是美国电话电报公司的微电子小组设计的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文件的读和写磁头是里德莱特设计的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而 产品制造程序是由日本西铁城手表公司帮助设计的。运用一个团队来协调整个项目，就 避免了传统管理方式中“</a:t>
            </a:r>
            <a:r>
              <a:rPr sz="1800" spc="-8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红头文件”给大公司的开发工作带来的障碍，使其能够进行多 种投入并做出快速决策。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59" y="1288610"/>
            <a:ext cx="7967345" cy="296354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8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思考讨论</a:t>
            </a:r>
            <a:r>
              <a:rPr sz="2800" b="1" i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292735">
              <a:lnSpc>
                <a:spcPct val="130000"/>
              </a:lnSpc>
              <a:spcBef>
                <a:spcPts val="35"/>
              </a:spcBef>
            </a:pP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、为什么波音公司采用工作团队来设计波音</a:t>
            </a:r>
            <a:r>
              <a:rPr sz="2400" b="1" i="1" spc="-100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７７７</a:t>
            </a:r>
            <a:r>
              <a:rPr sz="2400" b="1" i="1" spc="-100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的新 机型</a:t>
            </a: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?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149225">
              <a:lnSpc>
                <a:spcPts val="3740"/>
              </a:lnSpc>
              <a:spcBef>
                <a:spcPts val="270"/>
              </a:spcBef>
            </a:pP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、团队中有哪些角色</a:t>
            </a: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?</a:t>
            </a:r>
            <a:r>
              <a:rPr sz="2400" b="1" spc="-40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将５</a:t>
            </a:r>
            <a:r>
              <a:rPr sz="2400" b="1" i="1" spc="-85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~</a:t>
            </a:r>
            <a:r>
              <a:rPr sz="2400" b="1" spc="-3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１５名同学组成一个团队，  让同学各自寻找自己的角色。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、团队的特点是什么</a:t>
            </a: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?</a:t>
            </a:r>
            <a:r>
              <a:rPr sz="2400" b="1" spc="-9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dirty="0">
                <a:solidFill>
                  <a:srgbClr val="4D4D4D"/>
                </a:solidFill>
                <a:latin typeface="微软雅黑" panose="020B0503020204020204" charset="-122"/>
                <a:cs typeface="微软雅黑" panose="020B0503020204020204" charset="-122"/>
              </a:rPr>
              <a:t>它比非团队的组织优越之处是什么</a:t>
            </a:r>
            <a:r>
              <a:rPr sz="2400" b="1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?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829300" y="4503420"/>
            <a:ext cx="3189731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631" y="334556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团队游戏训</a:t>
            </a:r>
            <a:r>
              <a:rPr spc="-20" dirty="0"/>
              <a:t>练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50619"/>
            <a:ext cx="2372868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253" y="1490472"/>
            <a:ext cx="2672372" cy="106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9807" y="1523733"/>
            <a:ext cx="3902824" cy="219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5377" y="1026909"/>
            <a:ext cx="2377605" cy="2117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7389" y="1793887"/>
            <a:ext cx="2215337" cy="702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3815" y="1156919"/>
            <a:ext cx="2151862" cy="1891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1222" y="4672012"/>
            <a:ext cx="219456" cy="63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4894" y="4851107"/>
            <a:ext cx="612597" cy="141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4055" y="4672012"/>
            <a:ext cx="219456" cy="639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131" y="4610734"/>
            <a:ext cx="4304080" cy="633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9432" y="5403532"/>
            <a:ext cx="219455" cy="6398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3104" y="5442584"/>
            <a:ext cx="610247" cy="467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2265" y="5403532"/>
            <a:ext cx="219455" cy="6398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0991" y="5342216"/>
            <a:ext cx="2465349" cy="635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14" y="1014095"/>
            <a:ext cx="7900034" cy="52190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156210" algn="ctr">
              <a:lnSpc>
                <a:spcPct val="100000"/>
              </a:lnSpc>
              <a:spcBef>
                <a:spcPts val="96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（一）冬天里的一把火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程序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、把学员分成一些二人小组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72110">
              <a:lnSpc>
                <a:spcPct val="130000"/>
              </a:lnSpc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、请每一组就以下一个或几个问题进行交谈，交谈问题的数量视时 间而定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１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在他们的生活中发生的异乎寻常的三件事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２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他们拥有的特殊才能或爱好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３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他们承担过的最重要的两项工作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４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在这个世界上，他们最崇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敬</a:t>
            </a:r>
            <a:r>
              <a:rPr sz="2000" b="1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或最鄙视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的人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５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1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能够最准确地描述他们的个性与感受的一种色彩与一种动物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30000"/>
              </a:lnSpc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、请学员想象一下，他们最好的朋友会采取什么方式来做自我介绍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0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然后用这种方式来介绍自己的好恶、喜爱的消遣方式、个人的抱负等</a:t>
            </a:r>
            <a:r>
              <a:rPr sz="2000" b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6631" y="334556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团队游戏训</a:t>
            </a:r>
            <a:r>
              <a:rPr spc="-20" dirty="0"/>
              <a:t>练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631" y="334556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团队游戏训</a:t>
            </a:r>
            <a:r>
              <a:rPr spc="-20" dirty="0"/>
              <a:t>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141221"/>
            <a:ext cx="8703945" cy="521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、请学员按照下列要求进行自我介绍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000" b="1" spc="-3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告诉我们你的全名和任意一个绰号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或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简称，你是用谁的名字来命名的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spc="-1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你是否喜欢自己的名字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r>
              <a:rPr sz="2000" b="1" spc="-6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还有，告诉我们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如果有机会的话你会选择另外哪个名字，为什么会这样选择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、拿一个软球，请学员围成一圈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44170">
              <a:lnSpc>
                <a:spcPct val="13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、把球扔给一个人，请他讲一些关于自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己</a:t>
            </a:r>
            <a:r>
              <a:rPr sz="2000" b="1" i="1" spc="-14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的不同寻常的事，然后再把球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扔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另</a:t>
            </a:r>
            <a:r>
              <a:rPr sz="2000" b="1" i="1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一个人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7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、重复这一过程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176655">
              <a:lnSpc>
                <a:spcPct val="130000"/>
              </a:lnSpc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、提醒学员注意，只有在第二次接到球后，才能说出自己的名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字 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目的</a:t>
            </a: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6142990">
              <a:lnSpc>
                <a:spcPct val="130000"/>
              </a:lnSpc>
            </a:pP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破冰训练，加强沟通。 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讨论</a:t>
            </a: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、你的名字有什么特殊含义吗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r>
              <a:rPr sz="2000" b="1" spc="-1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你是否认真考虑过它的含义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、对你来说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名字意味着什么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?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94" y="1042035"/>
            <a:ext cx="8562340" cy="53384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176270">
              <a:lnSpc>
                <a:spcPct val="100000"/>
              </a:lnSpc>
              <a:spcBef>
                <a:spcPts val="960"/>
              </a:spcBef>
            </a:pPr>
            <a:r>
              <a:rPr sz="24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（二）</a:t>
            </a:r>
            <a:r>
              <a:rPr sz="2400" b="1" i="1" spc="-5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数字传递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程序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95250">
              <a:lnSpc>
                <a:spcPct val="130000"/>
              </a:lnSpc>
              <a:spcBef>
                <a:spcPts val="3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、将学员分成若干组，每组学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b="1" i="1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5~</a:t>
            </a:r>
            <a:r>
              <a:rPr sz="2000" b="1" spc="-5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８名，并选派每组一名组员出来担任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监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督员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7780">
              <a:lnSpc>
                <a:spcPct val="130000"/>
              </a:lnSpc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、所有参赛的组员纵列排好，队列的最后一人到培训师处，培训师向全体参 赛学员和监督员宣布游戏规则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、游戏规则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30000"/>
              </a:lnSpc>
            </a:pP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１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1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各队代表到主席台来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培训师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000" b="1" spc="-1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b="1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我将给你们看一个数字，你们必须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把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这个数字通过肢体语言让你全部的队员都知道，并且让小组的第一个队员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将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这个数字写到讲台前的白纸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000" b="1" i="1" spc="-7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000" b="1" spc="-2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写上组名</a:t>
            </a:r>
            <a:r>
              <a:rPr sz="2000" b="1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看哪个队伍速度最快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b="1" i="1" spc="-7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最准确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!</a:t>
            </a:r>
            <a:r>
              <a:rPr sz="2000" b="1" spc="-3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”  (</a:t>
            </a:r>
            <a:r>
              <a:rPr sz="2000" b="1" spc="-3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２</a:t>
            </a:r>
            <a:r>
              <a:rPr sz="2000" b="1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000" b="1" spc="-3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全过程不允许说话，后面一个队员只能够通过肢体语言向前一个队员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进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行表达，通过这样的传递方式层层传递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spc="-9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直到第一个队员将这个数字写在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白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纸上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6631" y="334556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团队游戏训</a:t>
            </a:r>
            <a:r>
              <a:rPr spc="-20" dirty="0"/>
              <a:t>练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0764" y="3998976"/>
            <a:ext cx="3781043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marR="189230">
              <a:lnSpc>
                <a:spcPct val="130000"/>
              </a:lnSpc>
              <a:spcBef>
                <a:spcPts val="95"/>
              </a:spcBef>
            </a:pP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３</a:t>
            </a:r>
            <a:r>
              <a:rPr i="0" dirty="0">
                <a:latin typeface="Arial" panose="020B0604020202020204"/>
                <a:cs typeface="Arial" panose="020B0604020202020204"/>
              </a:rPr>
              <a:t>)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比赛进行三</a:t>
            </a:r>
            <a:r>
              <a:rPr spc="5" dirty="0"/>
              <a:t>局</a:t>
            </a:r>
            <a:r>
              <a:rPr spc="-60" dirty="0"/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数字分别是０、</a:t>
            </a:r>
            <a:r>
              <a:rPr i="0" spc="-5" dirty="0">
                <a:latin typeface="Arial" panose="020B0604020202020204"/>
                <a:cs typeface="Arial" panose="020B0604020202020204"/>
              </a:rPr>
              <a:t>900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、</a:t>
            </a:r>
            <a:r>
              <a:rPr i="0" spc="-5" dirty="0">
                <a:latin typeface="Arial" panose="020B0604020202020204"/>
                <a:cs typeface="Arial" panose="020B0604020202020204"/>
              </a:rPr>
              <a:t>0.01)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,</a:t>
            </a:r>
            <a:r>
              <a:rPr dirty="0"/>
              <a:t>每局休息１</a:t>
            </a:r>
            <a:r>
              <a:rPr spc="5" dirty="0"/>
              <a:t>分</a:t>
            </a:r>
            <a:r>
              <a:rPr spc="-60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15</a:t>
            </a:r>
            <a:r>
              <a:rPr i="0" spc="-2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秒</a:t>
            </a:r>
            <a:r>
              <a:rPr i="0" dirty="0">
                <a:latin typeface="Arial" panose="020B0604020202020204"/>
                <a:cs typeface="Arial" panose="020B0604020202020204"/>
              </a:rPr>
              <a:t>,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spc="5" dirty="0"/>
              <a:t>第 </a:t>
            </a:r>
            <a:r>
              <a:rPr dirty="0"/>
              <a:t>一局胜利积５分</a:t>
            </a:r>
            <a:r>
              <a:rPr i="0" dirty="0">
                <a:latin typeface="Arial" panose="020B0604020202020204"/>
                <a:cs typeface="Arial" panose="020B0604020202020204"/>
              </a:rPr>
              <a:t>,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第二局胜利积</a:t>
            </a:r>
            <a:r>
              <a:rPr spc="5" dirty="0"/>
              <a:t>８</a:t>
            </a:r>
            <a:r>
              <a:rPr spc="-55" dirty="0"/>
              <a:t> </a:t>
            </a:r>
            <a:r>
              <a:rPr dirty="0"/>
              <a:t>分</a:t>
            </a:r>
            <a:r>
              <a:rPr i="0" dirty="0">
                <a:latin typeface="Arial" panose="020B0604020202020204"/>
                <a:cs typeface="Arial" panose="020B0604020202020204"/>
              </a:rPr>
              <a:t>,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第三局胜利积</a:t>
            </a:r>
            <a:r>
              <a:rPr i="0" spc="-10" dirty="0">
                <a:latin typeface="Arial" panose="020B0604020202020204"/>
                <a:cs typeface="Arial" panose="020B0604020202020204"/>
              </a:rPr>
              <a:t>10</a:t>
            </a:r>
            <a:r>
              <a:rPr dirty="0"/>
              <a:t>分</a:t>
            </a:r>
            <a:r>
              <a:rPr spc="5" dirty="0"/>
              <a:t>。</a:t>
            </a:r>
          </a:p>
          <a:p>
            <a:pPr marL="122555">
              <a:lnSpc>
                <a:spcPct val="100000"/>
              </a:lnSpc>
              <a:spcBef>
                <a:spcPts val="720"/>
              </a:spcBef>
            </a:pPr>
            <a:r>
              <a:rPr dirty="0">
                <a:solidFill>
                  <a:srgbClr val="FF0000"/>
                </a:solidFill>
              </a:rPr>
              <a:t>小组讨论</a:t>
            </a:r>
            <a:r>
              <a:rPr i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marL="122555" marR="5080">
              <a:lnSpc>
                <a:spcPct val="130000"/>
              </a:lnSpc>
              <a:spcBef>
                <a:spcPts val="5"/>
              </a:spcBef>
            </a:pPr>
            <a:r>
              <a:rPr i="0" spc="-10" dirty="0">
                <a:latin typeface="Arial" panose="020B0604020202020204"/>
                <a:cs typeface="Arial" panose="020B0604020202020204"/>
              </a:rPr>
              <a:t>1</a:t>
            </a:r>
            <a:r>
              <a:rPr dirty="0"/>
              <a:t>、</a:t>
            </a:r>
            <a:r>
              <a:rPr spc="5" dirty="0"/>
              <a:t>Ｐ</a:t>
            </a:r>
            <a:r>
              <a:rPr spc="-60" dirty="0"/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计划</a:t>
            </a:r>
            <a:r>
              <a:rPr i="0" dirty="0">
                <a:latin typeface="Arial" panose="020B0604020202020204"/>
                <a:cs typeface="Arial" panose="020B0604020202020204"/>
              </a:rPr>
              <a:t>)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spc="5" dirty="0"/>
              <a:t>Ｄ</a:t>
            </a:r>
            <a:r>
              <a:rPr spc="-60" dirty="0"/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实施</a:t>
            </a:r>
            <a:r>
              <a:rPr i="0" dirty="0">
                <a:latin typeface="Arial" panose="020B0604020202020204"/>
                <a:cs typeface="Arial" panose="020B0604020202020204"/>
              </a:rPr>
              <a:t>)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spc="5" dirty="0"/>
              <a:t>Ｃ</a:t>
            </a:r>
            <a:r>
              <a:rPr spc="-55" dirty="0"/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检查</a:t>
            </a:r>
            <a:r>
              <a:rPr i="0" dirty="0">
                <a:latin typeface="Arial" panose="020B0604020202020204"/>
                <a:cs typeface="Arial" panose="020B0604020202020204"/>
              </a:rPr>
              <a:t>)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spc="5" dirty="0"/>
              <a:t>Ａ</a:t>
            </a:r>
            <a:r>
              <a:rPr spc="-55" dirty="0"/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(</a:t>
            </a:r>
            <a:r>
              <a:rPr i="0" spc="-1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改善行动</a:t>
            </a:r>
            <a:r>
              <a:rPr i="0" dirty="0">
                <a:latin typeface="Arial" panose="020B0604020202020204"/>
                <a:cs typeface="Arial" panose="020B0604020202020204"/>
              </a:rPr>
              <a:t>)</a:t>
            </a:r>
            <a:r>
              <a:rPr i="0" spc="-1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循环</a:t>
            </a:r>
            <a:r>
              <a:rPr spc="5" dirty="0"/>
              <a:t>，</a:t>
            </a:r>
            <a:r>
              <a:rPr spc="-55" dirty="0"/>
              <a:t> </a:t>
            </a:r>
            <a:r>
              <a:rPr dirty="0"/>
              <a:t>在这个游戏中如</a:t>
            </a:r>
            <a:r>
              <a:rPr spc="5" dirty="0"/>
              <a:t>何 </a:t>
            </a:r>
            <a:r>
              <a:rPr dirty="0"/>
              <a:t>得到体现</a:t>
            </a:r>
            <a:r>
              <a:rPr i="0" dirty="0">
                <a:latin typeface="Arial" panose="020B0604020202020204"/>
                <a:cs typeface="Arial" panose="020B0604020202020204"/>
              </a:rPr>
              <a:t>?</a:t>
            </a:r>
          </a:p>
          <a:p>
            <a:pPr marL="122555">
              <a:lnSpc>
                <a:spcPct val="100000"/>
              </a:lnSpc>
              <a:spcBef>
                <a:spcPts val="720"/>
              </a:spcBef>
            </a:pPr>
            <a:r>
              <a:rPr i="0" spc="-10" dirty="0">
                <a:latin typeface="Arial" panose="020B0604020202020204"/>
                <a:cs typeface="Arial" panose="020B0604020202020204"/>
              </a:rPr>
              <a:t>2</a:t>
            </a:r>
            <a:r>
              <a:rPr dirty="0"/>
              <a:t>、四个循环中，哪个步骤更为重要</a:t>
            </a:r>
            <a:r>
              <a:rPr spc="5" dirty="0"/>
              <a:t>？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6631" y="334556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团队游戏训</a:t>
            </a:r>
            <a:r>
              <a:rPr spc="-20" dirty="0"/>
              <a:t>练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685" y="2280285"/>
            <a:ext cx="534035" cy="655320"/>
          </a:xfrm>
          <a:custGeom>
            <a:avLst/>
            <a:gdLst/>
            <a:ahLst/>
            <a:cxnLst/>
            <a:rect l="l" t="t" r="r" b="b"/>
            <a:pathLst>
              <a:path w="534035" h="655319">
                <a:moveTo>
                  <a:pt x="533603" y="654989"/>
                </a:moveTo>
                <a:lnTo>
                  <a:pt x="0" y="380809"/>
                </a:lnTo>
                <a:lnTo>
                  <a:pt x="0" y="0"/>
                </a:lnTo>
                <a:lnTo>
                  <a:pt x="533603" y="274180"/>
                </a:lnTo>
                <a:lnTo>
                  <a:pt x="533603" y="654989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8288" y="2555214"/>
            <a:ext cx="363220" cy="380365"/>
          </a:xfrm>
          <a:custGeom>
            <a:avLst/>
            <a:gdLst/>
            <a:ahLst/>
            <a:cxnLst/>
            <a:rect l="l" t="t" r="r" b="b"/>
            <a:pathLst>
              <a:path w="363219" h="380364">
                <a:moveTo>
                  <a:pt x="191033" y="380060"/>
                </a:moveTo>
                <a:lnTo>
                  <a:pt x="0" y="380060"/>
                </a:lnTo>
                <a:lnTo>
                  <a:pt x="0" y="0"/>
                </a:lnTo>
                <a:lnTo>
                  <a:pt x="191033" y="0"/>
                </a:lnTo>
                <a:lnTo>
                  <a:pt x="236789" y="6787"/>
                </a:lnTo>
                <a:lnTo>
                  <a:pt x="277903" y="25944"/>
                </a:lnTo>
                <a:lnTo>
                  <a:pt x="312735" y="55657"/>
                </a:lnTo>
                <a:lnTo>
                  <a:pt x="339646" y="94117"/>
                </a:lnTo>
                <a:lnTo>
                  <a:pt x="356996" y="139511"/>
                </a:lnTo>
                <a:lnTo>
                  <a:pt x="363143" y="190030"/>
                </a:lnTo>
                <a:lnTo>
                  <a:pt x="356996" y="240548"/>
                </a:lnTo>
                <a:lnTo>
                  <a:pt x="339646" y="285942"/>
                </a:lnTo>
                <a:lnTo>
                  <a:pt x="312735" y="324402"/>
                </a:lnTo>
                <a:lnTo>
                  <a:pt x="277903" y="354115"/>
                </a:lnTo>
                <a:lnTo>
                  <a:pt x="236789" y="373272"/>
                </a:lnTo>
                <a:lnTo>
                  <a:pt x="191033" y="38006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6078" y="2549499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4685" y="3248660"/>
            <a:ext cx="534035" cy="655320"/>
          </a:xfrm>
          <a:custGeom>
            <a:avLst/>
            <a:gdLst/>
            <a:ahLst/>
            <a:cxnLst/>
            <a:rect l="l" t="t" r="r" b="b"/>
            <a:pathLst>
              <a:path w="534035" h="655320">
                <a:moveTo>
                  <a:pt x="533603" y="655091"/>
                </a:moveTo>
                <a:lnTo>
                  <a:pt x="0" y="380873"/>
                </a:lnTo>
                <a:lnTo>
                  <a:pt x="0" y="0"/>
                </a:lnTo>
                <a:lnTo>
                  <a:pt x="533603" y="274218"/>
                </a:lnTo>
                <a:lnTo>
                  <a:pt x="533603" y="655091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8288" y="3523640"/>
            <a:ext cx="363220" cy="380365"/>
          </a:xfrm>
          <a:custGeom>
            <a:avLst/>
            <a:gdLst/>
            <a:ahLst/>
            <a:cxnLst/>
            <a:rect l="l" t="t" r="r" b="b"/>
            <a:pathLst>
              <a:path w="363219" h="380364">
                <a:moveTo>
                  <a:pt x="191033" y="380111"/>
                </a:moveTo>
                <a:lnTo>
                  <a:pt x="0" y="380111"/>
                </a:lnTo>
                <a:lnTo>
                  <a:pt x="0" y="0"/>
                </a:lnTo>
                <a:lnTo>
                  <a:pt x="191033" y="0"/>
                </a:lnTo>
                <a:lnTo>
                  <a:pt x="236789" y="6788"/>
                </a:lnTo>
                <a:lnTo>
                  <a:pt x="277903" y="25947"/>
                </a:lnTo>
                <a:lnTo>
                  <a:pt x="312735" y="55665"/>
                </a:lnTo>
                <a:lnTo>
                  <a:pt x="339646" y="94130"/>
                </a:lnTo>
                <a:lnTo>
                  <a:pt x="356996" y="139530"/>
                </a:lnTo>
                <a:lnTo>
                  <a:pt x="363143" y="190055"/>
                </a:lnTo>
                <a:lnTo>
                  <a:pt x="356996" y="240580"/>
                </a:lnTo>
                <a:lnTo>
                  <a:pt x="339646" y="285980"/>
                </a:lnTo>
                <a:lnTo>
                  <a:pt x="312735" y="324445"/>
                </a:lnTo>
                <a:lnTo>
                  <a:pt x="277903" y="354163"/>
                </a:lnTo>
                <a:lnTo>
                  <a:pt x="236789" y="373322"/>
                </a:lnTo>
                <a:lnTo>
                  <a:pt x="191033" y="380111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6078" y="3517925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4685" y="4220845"/>
            <a:ext cx="618490" cy="654685"/>
          </a:xfrm>
          <a:custGeom>
            <a:avLst/>
            <a:gdLst/>
            <a:ahLst/>
            <a:cxnLst/>
            <a:rect l="l" t="t" r="r" b="b"/>
            <a:pathLst>
              <a:path w="618489" h="654685">
                <a:moveTo>
                  <a:pt x="618324" y="654583"/>
                </a:moveTo>
                <a:lnTo>
                  <a:pt x="0" y="380568"/>
                </a:lnTo>
                <a:lnTo>
                  <a:pt x="0" y="0"/>
                </a:lnTo>
                <a:lnTo>
                  <a:pt x="618324" y="274015"/>
                </a:lnTo>
                <a:lnTo>
                  <a:pt x="618324" y="654583"/>
                </a:lnTo>
                <a:close/>
              </a:path>
            </a:pathLst>
          </a:custGeom>
          <a:solidFill>
            <a:srgbClr val="C5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3009" y="4495609"/>
            <a:ext cx="421005" cy="380365"/>
          </a:xfrm>
          <a:custGeom>
            <a:avLst/>
            <a:gdLst/>
            <a:ahLst/>
            <a:cxnLst/>
            <a:rect l="l" t="t" r="r" b="b"/>
            <a:pathLst>
              <a:path w="421005" h="380364">
                <a:moveTo>
                  <a:pt x="221361" y="379818"/>
                </a:moveTo>
                <a:lnTo>
                  <a:pt x="0" y="379818"/>
                </a:lnTo>
                <a:lnTo>
                  <a:pt x="0" y="0"/>
                </a:lnTo>
                <a:lnTo>
                  <a:pt x="221361" y="0"/>
                </a:lnTo>
                <a:lnTo>
                  <a:pt x="267090" y="5015"/>
                </a:lnTo>
                <a:lnTo>
                  <a:pt x="309069" y="19302"/>
                </a:lnTo>
                <a:lnTo>
                  <a:pt x="346100" y="41720"/>
                </a:lnTo>
                <a:lnTo>
                  <a:pt x="376986" y="71130"/>
                </a:lnTo>
                <a:lnTo>
                  <a:pt x="400530" y="106390"/>
                </a:lnTo>
                <a:lnTo>
                  <a:pt x="415534" y="146361"/>
                </a:lnTo>
                <a:lnTo>
                  <a:pt x="420801" y="189903"/>
                </a:lnTo>
                <a:lnTo>
                  <a:pt x="415534" y="233449"/>
                </a:lnTo>
                <a:lnTo>
                  <a:pt x="400530" y="273424"/>
                </a:lnTo>
                <a:lnTo>
                  <a:pt x="376986" y="308686"/>
                </a:lnTo>
                <a:lnTo>
                  <a:pt x="346100" y="338097"/>
                </a:lnTo>
                <a:lnTo>
                  <a:pt x="309069" y="360515"/>
                </a:lnTo>
                <a:lnTo>
                  <a:pt x="267090" y="374803"/>
                </a:lnTo>
                <a:lnTo>
                  <a:pt x="221361" y="379818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0009" y="448989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8685" y="2600185"/>
            <a:ext cx="3378200" cy="231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C907"/>
                </a:solidFill>
                <a:latin typeface="微软雅黑" panose="020B0503020204020204" charset="-122"/>
                <a:cs typeface="微软雅黑" panose="020B0503020204020204" charset="-122"/>
              </a:rPr>
              <a:t>能够熟练的讲出团队结构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1170"/>
              </a:spcBef>
            </a:pPr>
            <a:r>
              <a:rPr sz="2400" b="1" i="1" dirty="0">
                <a:solidFill>
                  <a:srgbClr val="FFC907"/>
                </a:solidFill>
                <a:latin typeface="微软雅黑" panose="020B0503020204020204" charset="-122"/>
                <a:cs typeface="微软雅黑" panose="020B0503020204020204" charset="-122"/>
              </a:rPr>
              <a:t>能够简单的进行团队建设 案例分析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7155">
              <a:lnSpc>
                <a:spcPct val="100000"/>
              </a:lnSpc>
              <a:spcBef>
                <a:spcPts val="2455"/>
              </a:spcBef>
            </a:pPr>
            <a:r>
              <a:rPr sz="2400" b="1" i="1" dirty="0">
                <a:solidFill>
                  <a:srgbClr val="FFC907"/>
                </a:solidFill>
                <a:latin typeface="微软雅黑" panose="020B0503020204020204" charset="-122"/>
                <a:cs typeface="微软雅黑" panose="020B0503020204020204" charset="-122"/>
              </a:rPr>
              <a:t>能够分析团队九种角色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4685" y="1863089"/>
            <a:ext cx="0" cy="3258185"/>
          </a:xfrm>
          <a:custGeom>
            <a:avLst/>
            <a:gdLst/>
            <a:ahLst/>
            <a:cxnLst/>
            <a:rect l="l" t="t" r="r" b="b"/>
            <a:pathLst>
              <a:path h="3258185">
                <a:moveTo>
                  <a:pt x="0" y="0"/>
                </a:moveTo>
                <a:lnTo>
                  <a:pt x="0" y="3258185"/>
                </a:lnTo>
              </a:path>
            </a:pathLst>
          </a:custGeom>
          <a:ln w="76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4430" y="2565895"/>
            <a:ext cx="432434" cy="16516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3200" b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能力目</a:t>
            </a:r>
            <a:r>
              <a:rPr sz="3200" b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39987" y="311493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7380" algn="l"/>
              </a:tabLst>
            </a:pPr>
            <a:r>
              <a:rPr sz="3600" dirty="0">
                <a:solidFill>
                  <a:srgbClr val="F8921D"/>
                </a:solidFill>
              </a:rPr>
              <a:t>模块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r>
              <a:rPr sz="3600" dirty="0">
                <a:solidFill>
                  <a:srgbClr val="F8921D"/>
                </a:solidFill>
              </a:rPr>
              <a:t>	团队概</a:t>
            </a:r>
            <a:r>
              <a:rPr sz="3600" spc="-15" dirty="0">
                <a:solidFill>
                  <a:srgbClr val="F8921D"/>
                </a:solidFill>
              </a:rPr>
              <a:t>述</a:t>
            </a:r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356" y="316140"/>
            <a:ext cx="50031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黑体" panose="02010609060101010101" charset="-122"/>
                <a:cs typeface="黑体" panose="02010609060101010101" charset="-122"/>
              </a:rPr>
              <a:t>引导案例：</a:t>
            </a: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波音公司的设计新</a:t>
            </a:r>
            <a:r>
              <a:rPr b="0" spc="-5" dirty="0">
                <a:latin typeface="微软雅黑" panose="020B0503020204020204" charset="-122"/>
                <a:cs typeface="微软雅黑" panose="020B0503020204020204" charset="-122"/>
              </a:rPr>
              <a:t>军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504" y="939164"/>
            <a:ext cx="8801100" cy="572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 indent="444500" algn="just">
              <a:lnSpc>
                <a:spcPct val="130000"/>
              </a:lnSpc>
              <a:spcBef>
                <a:spcPts val="100"/>
              </a:spcBef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世界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500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强之一的波音飞机制造公司在飞机设计工作中采用了能够自我调节、相互 约束的工作团队模式。在此之前，波音公司的设计与生产顺序是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1800" spc="-9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首先，由设计人员提 出设计建议；然后，由生产人员提出</a:t>
            </a:r>
            <a:r>
              <a:rPr sz="1800" spc="-8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反馈和修改意见；</a:t>
            </a:r>
            <a:r>
              <a:rPr sz="1800" spc="-8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最后，由顾客服务人员提出反 馈和修改意见。这种“</a:t>
            </a:r>
            <a:r>
              <a:rPr sz="1800" spc="-4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滚雪球”式的工作方式，导致了低效率和高成本。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93980" indent="444500">
              <a:lnSpc>
                <a:spcPct val="130000"/>
              </a:lnSpc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波音公司将团队工作方式用于新型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777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双引擎飞机的设计与开发中，这种新的工作 方式使得许多员工参与到该飞机的设计与开发工作中来，这其中包括设计人员</a:t>
            </a:r>
            <a:r>
              <a:rPr sz="1800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生产 专家、维修人员</a:t>
            </a:r>
            <a:r>
              <a:rPr sz="1800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、顾客服务人员</a:t>
            </a:r>
            <a:r>
              <a:rPr sz="1800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、财务人员，甚至包括顾客。波音公司把每</a:t>
            </a:r>
            <a:r>
              <a:rPr sz="1800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８</a:t>
            </a:r>
            <a:r>
              <a:rPr sz="1800" spc="-5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~</a:t>
            </a:r>
            <a:r>
              <a:rPr sz="1800" spc="-2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０ 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人组成一个小团队，由这些小团队从头到尾地负责飞机的设计以及生产的各个环节，在 这一过程中，</a:t>
            </a:r>
            <a:r>
              <a:rPr sz="1800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公司的客户代表提出上千种设计建议，维修人员也提出了近百种建议，  这使得波音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777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飞机的价格更便宜，</a:t>
            </a:r>
            <a:r>
              <a:rPr sz="1800" spc="-4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质量也更高。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444500">
              <a:lnSpc>
                <a:spcPct val="130000"/>
              </a:lnSpc>
            </a:pP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实行团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队工作方式之前的波音</a:t>
            </a:r>
            <a:r>
              <a:rPr sz="1800" spc="-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777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飞机的设计有一大不足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1800" spc="-25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有的客户愿意使用传统 的直翼飞机，不愿订购折叠式翼尾飞机。波音公司对此声明，尽最大的努力来满足所有 顾客的需求</a:t>
            </a:r>
            <a:r>
              <a:rPr sz="180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———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提供固定和折叠机翼两用的飞机。为了实现这一承诺，波音公司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的 设计人员与生产人员密切合作，创造出了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一种新的生产方式，即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工作团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队”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模式，  使生产人员能够利用同</a:t>
            </a:r>
            <a:r>
              <a:rPr sz="1800" spc="-5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一套工具制造直翼和折翼，比较容易地就解决了固定和折叠机 翼两用飞机的生产工艺问题，由此满足了不同客户的需求。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356" y="334556"/>
            <a:ext cx="180276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小组讨论</a:t>
            </a:r>
            <a:r>
              <a:rPr sz="2800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1068324"/>
            <a:ext cx="7146035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9818" y="2594775"/>
            <a:ext cx="459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波音公司的团队工作方式有哪些优势呢</a:t>
            </a:r>
            <a:r>
              <a:rPr sz="2000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8216" y="3176016"/>
            <a:ext cx="1833880" cy="1626235"/>
          </a:xfrm>
          <a:custGeom>
            <a:avLst/>
            <a:gdLst/>
            <a:ahLst/>
            <a:cxnLst/>
            <a:rect l="l" t="t" r="r" b="b"/>
            <a:pathLst>
              <a:path w="1833879" h="1626235">
                <a:moveTo>
                  <a:pt x="1426464" y="1626107"/>
                </a:moveTo>
                <a:lnTo>
                  <a:pt x="406907" y="1626107"/>
                </a:lnTo>
                <a:lnTo>
                  <a:pt x="0" y="812291"/>
                </a:lnTo>
                <a:lnTo>
                  <a:pt x="406907" y="0"/>
                </a:lnTo>
                <a:lnTo>
                  <a:pt x="1426464" y="0"/>
                </a:lnTo>
                <a:lnTo>
                  <a:pt x="1833371" y="812291"/>
                </a:lnTo>
                <a:lnTo>
                  <a:pt x="1426464" y="1626107"/>
                </a:lnTo>
                <a:close/>
              </a:path>
            </a:pathLst>
          </a:custGeom>
          <a:solidFill>
            <a:srgbClr val="FF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3985" y="3429292"/>
            <a:ext cx="73787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b="1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学</a:t>
            </a:r>
            <a:r>
              <a:rPr sz="2800" b="1" spc="-15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习 </a:t>
            </a:r>
            <a:r>
              <a:rPr sz="2800" b="1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2800" b="1" spc="-20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932" y="4639055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0" y="297180"/>
                </a:moveTo>
                <a:lnTo>
                  <a:pt x="204216" y="65532"/>
                </a:lnTo>
                <a:lnTo>
                  <a:pt x="507492" y="0"/>
                </a:lnTo>
                <a:lnTo>
                  <a:pt x="374904" y="77724"/>
                </a:lnTo>
                <a:lnTo>
                  <a:pt x="443483" y="195072"/>
                </a:lnTo>
                <a:lnTo>
                  <a:pt x="401795" y="219456"/>
                </a:lnTo>
                <a:lnTo>
                  <a:pt x="132587" y="219456"/>
                </a:lnTo>
                <a:lnTo>
                  <a:pt x="0" y="297180"/>
                </a:lnTo>
                <a:close/>
              </a:path>
              <a:path w="508000" h="337185">
                <a:moveTo>
                  <a:pt x="201168" y="336804"/>
                </a:moveTo>
                <a:lnTo>
                  <a:pt x="132587" y="219456"/>
                </a:lnTo>
                <a:lnTo>
                  <a:pt x="401795" y="219456"/>
                </a:lnTo>
                <a:lnTo>
                  <a:pt x="201168" y="336804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3398" y="4576775"/>
            <a:ext cx="797560" cy="468630"/>
          </a:xfrm>
          <a:custGeom>
            <a:avLst/>
            <a:gdLst/>
            <a:ahLst/>
            <a:cxnLst/>
            <a:rect l="l" t="t" r="r" b="b"/>
            <a:pathLst>
              <a:path w="797560" h="468629">
                <a:moveTo>
                  <a:pt x="0" y="468223"/>
                </a:moveTo>
                <a:lnTo>
                  <a:pt x="321716" y="102920"/>
                </a:lnTo>
                <a:lnTo>
                  <a:pt x="797471" y="0"/>
                </a:lnTo>
                <a:lnTo>
                  <a:pt x="731539" y="38709"/>
                </a:lnTo>
                <a:lnTo>
                  <a:pt x="624941" y="38709"/>
                </a:lnTo>
                <a:lnTo>
                  <a:pt x="479730" y="123964"/>
                </a:lnTo>
                <a:lnTo>
                  <a:pt x="381264" y="145262"/>
                </a:lnTo>
                <a:lnTo>
                  <a:pt x="356349" y="145262"/>
                </a:lnTo>
                <a:lnTo>
                  <a:pt x="341807" y="153797"/>
                </a:lnTo>
                <a:lnTo>
                  <a:pt x="348833" y="153797"/>
                </a:lnTo>
                <a:lnTo>
                  <a:pt x="263078" y="251168"/>
                </a:lnTo>
                <a:lnTo>
                  <a:pt x="117868" y="336423"/>
                </a:lnTo>
                <a:lnTo>
                  <a:pt x="151790" y="377532"/>
                </a:lnTo>
                <a:lnTo>
                  <a:pt x="154460" y="377532"/>
                </a:lnTo>
                <a:lnTo>
                  <a:pt x="0" y="468223"/>
                </a:lnTo>
                <a:close/>
              </a:path>
              <a:path w="797560" h="468629">
                <a:moveTo>
                  <a:pt x="479730" y="123964"/>
                </a:moveTo>
                <a:lnTo>
                  <a:pt x="624941" y="38709"/>
                </a:lnTo>
                <a:lnTo>
                  <a:pt x="644309" y="88366"/>
                </a:lnTo>
                <a:lnTo>
                  <a:pt x="479730" y="123964"/>
                </a:lnTo>
                <a:close/>
              </a:path>
              <a:path w="797560" h="468629">
                <a:moveTo>
                  <a:pt x="538149" y="247005"/>
                </a:moveTo>
                <a:lnTo>
                  <a:pt x="469455" y="129997"/>
                </a:lnTo>
                <a:lnTo>
                  <a:pt x="479730" y="123964"/>
                </a:lnTo>
                <a:lnTo>
                  <a:pt x="644309" y="88366"/>
                </a:lnTo>
                <a:lnTo>
                  <a:pt x="624941" y="38709"/>
                </a:lnTo>
                <a:lnTo>
                  <a:pt x="731539" y="38709"/>
                </a:lnTo>
                <a:lnTo>
                  <a:pt x="582955" y="125945"/>
                </a:lnTo>
                <a:lnTo>
                  <a:pt x="529666" y="125945"/>
                </a:lnTo>
                <a:lnTo>
                  <a:pt x="520052" y="162877"/>
                </a:lnTo>
                <a:lnTo>
                  <a:pt x="551350" y="162877"/>
                </a:lnTo>
                <a:lnTo>
                  <a:pt x="592720" y="233337"/>
                </a:lnTo>
                <a:lnTo>
                  <a:pt x="561428" y="233337"/>
                </a:lnTo>
                <a:lnTo>
                  <a:pt x="538149" y="247005"/>
                </a:lnTo>
                <a:close/>
              </a:path>
              <a:path w="797560" h="468629">
                <a:moveTo>
                  <a:pt x="520052" y="162877"/>
                </a:moveTo>
                <a:lnTo>
                  <a:pt x="529666" y="125945"/>
                </a:lnTo>
                <a:lnTo>
                  <a:pt x="543327" y="149212"/>
                </a:lnTo>
                <a:lnTo>
                  <a:pt x="520052" y="162877"/>
                </a:lnTo>
                <a:close/>
              </a:path>
              <a:path w="797560" h="468629">
                <a:moveTo>
                  <a:pt x="543327" y="149212"/>
                </a:moveTo>
                <a:lnTo>
                  <a:pt x="529666" y="125945"/>
                </a:lnTo>
                <a:lnTo>
                  <a:pt x="582955" y="125945"/>
                </a:lnTo>
                <a:lnTo>
                  <a:pt x="543327" y="149212"/>
                </a:lnTo>
                <a:close/>
              </a:path>
              <a:path w="797560" h="468629">
                <a:moveTo>
                  <a:pt x="341807" y="153797"/>
                </a:moveTo>
                <a:lnTo>
                  <a:pt x="356349" y="145262"/>
                </a:lnTo>
                <a:lnTo>
                  <a:pt x="350486" y="151919"/>
                </a:lnTo>
                <a:lnTo>
                  <a:pt x="341807" y="153797"/>
                </a:lnTo>
                <a:close/>
              </a:path>
              <a:path w="797560" h="468629">
                <a:moveTo>
                  <a:pt x="350486" y="151919"/>
                </a:moveTo>
                <a:lnTo>
                  <a:pt x="356349" y="145262"/>
                </a:lnTo>
                <a:lnTo>
                  <a:pt x="381264" y="145262"/>
                </a:lnTo>
                <a:lnTo>
                  <a:pt x="350486" y="151919"/>
                </a:lnTo>
                <a:close/>
              </a:path>
              <a:path w="797560" h="468629">
                <a:moveTo>
                  <a:pt x="551350" y="162877"/>
                </a:moveTo>
                <a:lnTo>
                  <a:pt x="520052" y="162877"/>
                </a:lnTo>
                <a:lnTo>
                  <a:pt x="543327" y="149212"/>
                </a:lnTo>
                <a:lnTo>
                  <a:pt x="551350" y="162877"/>
                </a:lnTo>
                <a:close/>
              </a:path>
              <a:path w="797560" h="468629">
                <a:moveTo>
                  <a:pt x="348833" y="153797"/>
                </a:moveTo>
                <a:lnTo>
                  <a:pt x="341807" y="153797"/>
                </a:lnTo>
                <a:lnTo>
                  <a:pt x="350486" y="151919"/>
                </a:lnTo>
                <a:lnTo>
                  <a:pt x="348833" y="153797"/>
                </a:lnTo>
                <a:close/>
              </a:path>
              <a:path w="797560" h="468629">
                <a:moveTo>
                  <a:pt x="551814" y="270281"/>
                </a:moveTo>
                <a:lnTo>
                  <a:pt x="538149" y="247005"/>
                </a:lnTo>
                <a:lnTo>
                  <a:pt x="561428" y="233337"/>
                </a:lnTo>
                <a:lnTo>
                  <a:pt x="551814" y="270281"/>
                </a:lnTo>
                <a:close/>
              </a:path>
              <a:path w="797560" h="468629">
                <a:moveTo>
                  <a:pt x="605104" y="270281"/>
                </a:moveTo>
                <a:lnTo>
                  <a:pt x="551814" y="270281"/>
                </a:lnTo>
                <a:lnTo>
                  <a:pt x="561428" y="233337"/>
                </a:lnTo>
                <a:lnTo>
                  <a:pt x="592720" y="233337"/>
                </a:lnTo>
                <a:lnTo>
                  <a:pt x="612025" y="266217"/>
                </a:lnTo>
                <a:lnTo>
                  <a:pt x="605104" y="270281"/>
                </a:lnTo>
                <a:close/>
              </a:path>
              <a:path w="797560" h="468629">
                <a:moveTo>
                  <a:pt x="154460" y="377532"/>
                </a:moveTo>
                <a:lnTo>
                  <a:pt x="151790" y="377532"/>
                </a:lnTo>
                <a:lnTo>
                  <a:pt x="263078" y="251168"/>
                </a:lnTo>
                <a:lnTo>
                  <a:pt x="273354" y="245135"/>
                </a:lnTo>
                <a:lnTo>
                  <a:pt x="303062" y="295732"/>
                </a:lnTo>
                <a:lnTo>
                  <a:pt x="240474" y="295732"/>
                </a:lnTo>
                <a:lnTo>
                  <a:pt x="254139" y="319007"/>
                </a:lnTo>
                <a:lnTo>
                  <a:pt x="154460" y="377532"/>
                </a:lnTo>
                <a:close/>
              </a:path>
              <a:path w="797560" h="468629">
                <a:moveTo>
                  <a:pt x="409029" y="385406"/>
                </a:moveTo>
                <a:lnTo>
                  <a:pt x="355714" y="385406"/>
                </a:lnTo>
                <a:lnTo>
                  <a:pt x="342054" y="362141"/>
                </a:lnTo>
                <a:lnTo>
                  <a:pt x="538149" y="247005"/>
                </a:lnTo>
                <a:lnTo>
                  <a:pt x="551814" y="270281"/>
                </a:lnTo>
                <a:lnTo>
                  <a:pt x="605104" y="270281"/>
                </a:lnTo>
                <a:lnTo>
                  <a:pt x="409029" y="385406"/>
                </a:lnTo>
                <a:close/>
              </a:path>
              <a:path w="797560" h="468629">
                <a:moveTo>
                  <a:pt x="151790" y="377532"/>
                </a:moveTo>
                <a:lnTo>
                  <a:pt x="117868" y="336423"/>
                </a:lnTo>
                <a:lnTo>
                  <a:pt x="263078" y="251168"/>
                </a:lnTo>
                <a:lnTo>
                  <a:pt x="151790" y="377532"/>
                </a:lnTo>
                <a:close/>
              </a:path>
              <a:path w="797560" h="468629">
                <a:moveTo>
                  <a:pt x="254139" y="319007"/>
                </a:moveTo>
                <a:lnTo>
                  <a:pt x="240474" y="295732"/>
                </a:lnTo>
                <a:lnTo>
                  <a:pt x="277406" y="305346"/>
                </a:lnTo>
                <a:lnTo>
                  <a:pt x="254139" y="319007"/>
                </a:lnTo>
                <a:close/>
              </a:path>
              <a:path w="797560" h="468629">
                <a:moveTo>
                  <a:pt x="322834" y="436016"/>
                </a:moveTo>
                <a:lnTo>
                  <a:pt x="254139" y="319007"/>
                </a:lnTo>
                <a:lnTo>
                  <a:pt x="277406" y="305346"/>
                </a:lnTo>
                <a:lnTo>
                  <a:pt x="240474" y="295732"/>
                </a:lnTo>
                <a:lnTo>
                  <a:pt x="303062" y="295732"/>
                </a:lnTo>
                <a:lnTo>
                  <a:pt x="342054" y="362141"/>
                </a:lnTo>
                <a:lnTo>
                  <a:pt x="318782" y="375805"/>
                </a:lnTo>
                <a:lnTo>
                  <a:pt x="355714" y="385406"/>
                </a:lnTo>
                <a:lnTo>
                  <a:pt x="409029" y="385406"/>
                </a:lnTo>
                <a:lnTo>
                  <a:pt x="322834" y="436016"/>
                </a:lnTo>
                <a:close/>
              </a:path>
              <a:path w="797560" h="468629">
                <a:moveTo>
                  <a:pt x="355714" y="385406"/>
                </a:moveTo>
                <a:lnTo>
                  <a:pt x="318782" y="375805"/>
                </a:lnTo>
                <a:lnTo>
                  <a:pt x="342054" y="362141"/>
                </a:lnTo>
                <a:lnTo>
                  <a:pt x="355714" y="38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7100" y="3695700"/>
            <a:ext cx="231775" cy="586740"/>
          </a:xfrm>
          <a:custGeom>
            <a:avLst/>
            <a:gdLst/>
            <a:ahLst/>
            <a:cxnLst/>
            <a:rect l="l" t="t" r="r" b="b"/>
            <a:pathLst>
              <a:path w="231775" h="586739">
                <a:moveTo>
                  <a:pt x="96012" y="586739"/>
                </a:moveTo>
                <a:lnTo>
                  <a:pt x="0" y="294132"/>
                </a:lnTo>
                <a:lnTo>
                  <a:pt x="96012" y="0"/>
                </a:lnTo>
                <a:lnTo>
                  <a:pt x="96012" y="152400"/>
                </a:lnTo>
                <a:lnTo>
                  <a:pt x="231648" y="152400"/>
                </a:lnTo>
                <a:lnTo>
                  <a:pt x="231648" y="434339"/>
                </a:lnTo>
                <a:lnTo>
                  <a:pt x="96012" y="434339"/>
                </a:lnTo>
                <a:lnTo>
                  <a:pt x="96012" y="58673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8055" y="3526688"/>
            <a:ext cx="288290" cy="925194"/>
          </a:xfrm>
          <a:custGeom>
            <a:avLst/>
            <a:gdLst/>
            <a:ahLst/>
            <a:cxnLst/>
            <a:rect l="l" t="t" r="r" b="b"/>
            <a:pathLst>
              <a:path w="288289" h="925195">
                <a:moveTo>
                  <a:pt x="152120" y="924763"/>
                </a:moveTo>
                <a:lnTo>
                  <a:pt x="0" y="462381"/>
                </a:lnTo>
                <a:lnTo>
                  <a:pt x="152120" y="0"/>
                </a:lnTo>
                <a:lnTo>
                  <a:pt x="152120" y="168376"/>
                </a:lnTo>
                <a:lnTo>
                  <a:pt x="98145" y="168376"/>
                </a:lnTo>
                <a:lnTo>
                  <a:pt x="98145" y="336782"/>
                </a:lnTo>
                <a:lnTo>
                  <a:pt x="59599" y="453948"/>
                </a:lnTo>
                <a:lnTo>
                  <a:pt x="54051" y="453948"/>
                </a:lnTo>
                <a:lnTo>
                  <a:pt x="54051" y="470814"/>
                </a:lnTo>
                <a:lnTo>
                  <a:pt x="59599" y="470814"/>
                </a:lnTo>
                <a:lnTo>
                  <a:pt x="98145" y="587980"/>
                </a:lnTo>
                <a:lnTo>
                  <a:pt x="98145" y="756386"/>
                </a:lnTo>
                <a:lnTo>
                  <a:pt x="152120" y="756386"/>
                </a:lnTo>
                <a:lnTo>
                  <a:pt x="152120" y="924763"/>
                </a:lnTo>
                <a:close/>
              </a:path>
              <a:path w="288289" h="925195">
                <a:moveTo>
                  <a:pt x="98145" y="336782"/>
                </a:moveTo>
                <a:lnTo>
                  <a:pt x="98145" y="168376"/>
                </a:lnTo>
                <a:lnTo>
                  <a:pt x="150774" y="176809"/>
                </a:lnTo>
                <a:lnTo>
                  <a:pt x="98145" y="336782"/>
                </a:lnTo>
                <a:close/>
              </a:path>
              <a:path w="288289" h="925195">
                <a:moveTo>
                  <a:pt x="233832" y="348678"/>
                </a:moveTo>
                <a:lnTo>
                  <a:pt x="98145" y="348678"/>
                </a:lnTo>
                <a:lnTo>
                  <a:pt x="98145" y="336782"/>
                </a:lnTo>
                <a:lnTo>
                  <a:pt x="150774" y="176809"/>
                </a:lnTo>
                <a:lnTo>
                  <a:pt x="98145" y="168376"/>
                </a:lnTo>
                <a:lnTo>
                  <a:pt x="152120" y="168376"/>
                </a:lnTo>
                <a:lnTo>
                  <a:pt x="152120" y="294703"/>
                </a:lnTo>
                <a:lnTo>
                  <a:pt x="125133" y="294703"/>
                </a:lnTo>
                <a:lnTo>
                  <a:pt x="152120" y="321690"/>
                </a:lnTo>
                <a:lnTo>
                  <a:pt x="233832" y="321690"/>
                </a:lnTo>
                <a:lnTo>
                  <a:pt x="233832" y="348678"/>
                </a:lnTo>
                <a:close/>
              </a:path>
              <a:path w="288289" h="925195">
                <a:moveTo>
                  <a:pt x="152120" y="321690"/>
                </a:moveTo>
                <a:lnTo>
                  <a:pt x="125133" y="294703"/>
                </a:lnTo>
                <a:lnTo>
                  <a:pt x="152120" y="294703"/>
                </a:lnTo>
                <a:lnTo>
                  <a:pt x="152120" y="321690"/>
                </a:lnTo>
                <a:close/>
              </a:path>
              <a:path w="288289" h="925195">
                <a:moveTo>
                  <a:pt x="287807" y="348678"/>
                </a:moveTo>
                <a:lnTo>
                  <a:pt x="260819" y="348678"/>
                </a:lnTo>
                <a:lnTo>
                  <a:pt x="233832" y="321690"/>
                </a:lnTo>
                <a:lnTo>
                  <a:pt x="152120" y="321690"/>
                </a:lnTo>
                <a:lnTo>
                  <a:pt x="152120" y="294703"/>
                </a:lnTo>
                <a:lnTo>
                  <a:pt x="287807" y="294703"/>
                </a:lnTo>
                <a:lnTo>
                  <a:pt x="287807" y="348678"/>
                </a:lnTo>
                <a:close/>
              </a:path>
              <a:path w="288289" h="925195">
                <a:moveTo>
                  <a:pt x="233832" y="603072"/>
                </a:moveTo>
                <a:lnTo>
                  <a:pt x="233832" y="321690"/>
                </a:lnTo>
                <a:lnTo>
                  <a:pt x="260819" y="348678"/>
                </a:lnTo>
                <a:lnTo>
                  <a:pt x="287807" y="348678"/>
                </a:lnTo>
                <a:lnTo>
                  <a:pt x="287807" y="576084"/>
                </a:lnTo>
                <a:lnTo>
                  <a:pt x="260819" y="576084"/>
                </a:lnTo>
                <a:lnTo>
                  <a:pt x="233832" y="603072"/>
                </a:lnTo>
                <a:close/>
              </a:path>
              <a:path w="288289" h="925195">
                <a:moveTo>
                  <a:pt x="54051" y="470814"/>
                </a:moveTo>
                <a:lnTo>
                  <a:pt x="54051" y="453948"/>
                </a:lnTo>
                <a:lnTo>
                  <a:pt x="56825" y="462381"/>
                </a:lnTo>
                <a:lnTo>
                  <a:pt x="54051" y="470814"/>
                </a:lnTo>
                <a:close/>
              </a:path>
              <a:path w="288289" h="925195">
                <a:moveTo>
                  <a:pt x="56825" y="462381"/>
                </a:moveTo>
                <a:lnTo>
                  <a:pt x="54051" y="453948"/>
                </a:lnTo>
                <a:lnTo>
                  <a:pt x="59599" y="453948"/>
                </a:lnTo>
                <a:lnTo>
                  <a:pt x="56825" y="462381"/>
                </a:lnTo>
                <a:close/>
              </a:path>
              <a:path w="288289" h="925195">
                <a:moveTo>
                  <a:pt x="59599" y="470814"/>
                </a:moveTo>
                <a:lnTo>
                  <a:pt x="54051" y="470814"/>
                </a:lnTo>
                <a:lnTo>
                  <a:pt x="56825" y="462381"/>
                </a:lnTo>
                <a:lnTo>
                  <a:pt x="59599" y="470814"/>
                </a:lnTo>
                <a:close/>
              </a:path>
              <a:path w="288289" h="925195">
                <a:moveTo>
                  <a:pt x="152120" y="756386"/>
                </a:moveTo>
                <a:lnTo>
                  <a:pt x="98145" y="756386"/>
                </a:lnTo>
                <a:lnTo>
                  <a:pt x="150774" y="747953"/>
                </a:lnTo>
                <a:lnTo>
                  <a:pt x="98145" y="587980"/>
                </a:lnTo>
                <a:lnTo>
                  <a:pt x="98145" y="576084"/>
                </a:lnTo>
                <a:lnTo>
                  <a:pt x="233832" y="576084"/>
                </a:lnTo>
                <a:lnTo>
                  <a:pt x="233832" y="603072"/>
                </a:lnTo>
                <a:lnTo>
                  <a:pt x="152120" y="603072"/>
                </a:lnTo>
                <a:lnTo>
                  <a:pt x="125133" y="630059"/>
                </a:lnTo>
                <a:lnTo>
                  <a:pt x="152120" y="630059"/>
                </a:lnTo>
                <a:lnTo>
                  <a:pt x="152120" y="756386"/>
                </a:lnTo>
                <a:close/>
              </a:path>
              <a:path w="288289" h="925195">
                <a:moveTo>
                  <a:pt x="287807" y="630059"/>
                </a:moveTo>
                <a:lnTo>
                  <a:pt x="152120" y="630059"/>
                </a:lnTo>
                <a:lnTo>
                  <a:pt x="152120" y="603072"/>
                </a:lnTo>
                <a:lnTo>
                  <a:pt x="233832" y="603072"/>
                </a:lnTo>
                <a:lnTo>
                  <a:pt x="260819" y="576084"/>
                </a:lnTo>
                <a:lnTo>
                  <a:pt x="287807" y="576084"/>
                </a:lnTo>
                <a:lnTo>
                  <a:pt x="287807" y="630059"/>
                </a:lnTo>
                <a:close/>
              </a:path>
              <a:path w="288289" h="925195">
                <a:moveTo>
                  <a:pt x="98145" y="756386"/>
                </a:moveTo>
                <a:lnTo>
                  <a:pt x="98145" y="587980"/>
                </a:lnTo>
                <a:lnTo>
                  <a:pt x="150774" y="747953"/>
                </a:lnTo>
                <a:lnTo>
                  <a:pt x="98145" y="756386"/>
                </a:lnTo>
                <a:close/>
              </a:path>
              <a:path w="288289" h="925195">
                <a:moveTo>
                  <a:pt x="152120" y="630059"/>
                </a:moveTo>
                <a:lnTo>
                  <a:pt x="125133" y="630059"/>
                </a:lnTo>
                <a:lnTo>
                  <a:pt x="152120" y="603072"/>
                </a:lnTo>
                <a:lnTo>
                  <a:pt x="152120" y="630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500" y="3015995"/>
            <a:ext cx="508000" cy="337185"/>
          </a:xfrm>
          <a:custGeom>
            <a:avLst/>
            <a:gdLst/>
            <a:ahLst/>
            <a:cxnLst/>
            <a:rect l="l" t="t" r="r" b="b"/>
            <a:pathLst>
              <a:path w="508000" h="337185">
                <a:moveTo>
                  <a:pt x="399660" y="117347"/>
                </a:moveTo>
                <a:lnTo>
                  <a:pt x="132587" y="117347"/>
                </a:lnTo>
                <a:lnTo>
                  <a:pt x="201168" y="0"/>
                </a:lnTo>
                <a:lnTo>
                  <a:pt x="399660" y="117347"/>
                </a:lnTo>
                <a:close/>
              </a:path>
              <a:path w="508000" h="337185">
                <a:moveTo>
                  <a:pt x="507491" y="336803"/>
                </a:moveTo>
                <a:lnTo>
                  <a:pt x="204216" y="271271"/>
                </a:lnTo>
                <a:lnTo>
                  <a:pt x="0" y="39623"/>
                </a:lnTo>
                <a:lnTo>
                  <a:pt x="132587" y="117347"/>
                </a:lnTo>
                <a:lnTo>
                  <a:pt x="399660" y="117347"/>
                </a:lnTo>
                <a:lnTo>
                  <a:pt x="443484" y="143255"/>
                </a:lnTo>
                <a:lnTo>
                  <a:pt x="374904" y="259079"/>
                </a:lnTo>
                <a:lnTo>
                  <a:pt x="507491" y="336803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6080" y="2947111"/>
            <a:ext cx="797560" cy="468630"/>
          </a:xfrm>
          <a:custGeom>
            <a:avLst/>
            <a:gdLst/>
            <a:ahLst/>
            <a:cxnLst/>
            <a:rect l="l" t="t" r="r" b="b"/>
            <a:pathLst>
              <a:path w="797560" h="468629">
                <a:moveTo>
                  <a:pt x="797483" y="468223"/>
                </a:moveTo>
                <a:lnTo>
                  <a:pt x="321729" y="365302"/>
                </a:lnTo>
                <a:lnTo>
                  <a:pt x="0" y="0"/>
                </a:lnTo>
                <a:lnTo>
                  <a:pt x="154467" y="90690"/>
                </a:lnTo>
                <a:lnTo>
                  <a:pt x="151803" y="90690"/>
                </a:lnTo>
                <a:lnTo>
                  <a:pt x="117881" y="131800"/>
                </a:lnTo>
                <a:lnTo>
                  <a:pt x="263091" y="217054"/>
                </a:lnTo>
                <a:lnTo>
                  <a:pt x="348845" y="314426"/>
                </a:lnTo>
                <a:lnTo>
                  <a:pt x="341820" y="314426"/>
                </a:lnTo>
                <a:lnTo>
                  <a:pt x="356362" y="322960"/>
                </a:lnTo>
                <a:lnTo>
                  <a:pt x="381277" y="322960"/>
                </a:lnTo>
                <a:lnTo>
                  <a:pt x="479743" y="344259"/>
                </a:lnTo>
                <a:lnTo>
                  <a:pt x="624954" y="429513"/>
                </a:lnTo>
                <a:lnTo>
                  <a:pt x="731552" y="429513"/>
                </a:lnTo>
                <a:lnTo>
                  <a:pt x="797483" y="468223"/>
                </a:lnTo>
                <a:close/>
              </a:path>
              <a:path w="797560" h="468629">
                <a:moveTo>
                  <a:pt x="303075" y="172491"/>
                </a:moveTo>
                <a:lnTo>
                  <a:pt x="240487" y="172491"/>
                </a:lnTo>
                <a:lnTo>
                  <a:pt x="277418" y="162877"/>
                </a:lnTo>
                <a:lnTo>
                  <a:pt x="254151" y="149216"/>
                </a:lnTo>
                <a:lnTo>
                  <a:pt x="322846" y="32207"/>
                </a:lnTo>
                <a:lnTo>
                  <a:pt x="409041" y="82816"/>
                </a:lnTo>
                <a:lnTo>
                  <a:pt x="355727" y="82816"/>
                </a:lnTo>
                <a:lnTo>
                  <a:pt x="318795" y="92417"/>
                </a:lnTo>
                <a:lnTo>
                  <a:pt x="342067" y="106081"/>
                </a:lnTo>
                <a:lnTo>
                  <a:pt x="303075" y="172491"/>
                </a:lnTo>
                <a:close/>
              </a:path>
              <a:path w="797560" h="468629">
                <a:moveTo>
                  <a:pt x="342067" y="106081"/>
                </a:moveTo>
                <a:lnTo>
                  <a:pt x="318795" y="92417"/>
                </a:lnTo>
                <a:lnTo>
                  <a:pt x="355727" y="82816"/>
                </a:lnTo>
                <a:lnTo>
                  <a:pt x="342067" y="106081"/>
                </a:lnTo>
                <a:close/>
              </a:path>
              <a:path w="797560" h="468629">
                <a:moveTo>
                  <a:pt x="538162" y="221218"/>
                </a:moveTo>
                <a:lnTo>
                  <a:pt x="342067" y="106081"/>
                </a:lnTo>
                <a:lnTo>
                  <a:pt x="355727" y="82816"/>
                </a:lnTo>
                <a:lnTo>
                  <a:pt x="409041" y="82816"/>
                </a:lnTo>
                <a:lnTo>
                  <a:pt x="605116" y="197942"/>
                </a:lnTo>
                <a:lnTo>
                  <a:pt x="551827" y="197942"/>
                </a:lnTo>
                <a:lnTo>
                  <a:pt x="538162" y="221218"/>
                </a:lnTo>
                <a:close/>
              </a:path>
              <a:path w="797560" h="468629">
                <a:moveTo>
                  <a:pt x="263091" y="217054"/>
                </a:moveTo>
                <a:lnTo>
                  <a:pt x="117881" y="131800"/>
                </a:lnTo>
                <a:lnTo>
                  <a:pt x="151803" y="90690"/>
                </a:lnTo>
                <a:lnTo>
                  <a:pt x="263091" y="217054"/>
                </a:lnTo>
                <a:close/>
              </a:path>
              <a:path w="797560" h="468629">
                <a:moveTo>
                  <a:pt x="273367" y="223088"/>
                </a:moveTo>
                <a:lnTo>
                  <a:pt x="263091" y="217054"/>
                </a:lnTo>
                <a:lnTo>
                  <a:pt x="151803" y="90690"/>
                </a:lnTo>
                <a:lnTo>
                  <a:pt x="154467" y="90690"/>
                </a:lnTo>
                <a:lnTo>
                  <a:pt x="254151" y="149216"/>
                </a:lnTo>
                <a:lnTo>
                  <a:pt x="240487" y="172491"/>
                </a:lnTo>
                <a:lnTo>
                  <a:pt x="303075" y="172491"/>
                </a:lnTo>
                <a:lnTo>
                  <a:pt x="273367" y="223088"/>
                </a:lnTo>
                <a:close/>
              </a:path>
              <a:path w="797560" h="468629">
                <a:moveTo>
                  <a:pt x="240487" y="172491"/>
                </a:moveTo>
                <a:lnTo>
                  <a:pt x="254151" y="149216"/>
                </a:lnTo>
                <a:lnTo>
                  <a:pt x="277418" y="162877"/>
                </a:lnTo>
                <a:lnTo>
                  <a:pt x="240487" y="172491"/>
                </a:lnTo>
                <a:close/>
              </a:path>
              <a:path w="797560" h="468629">
                <a:moveTo>
                  <a:pt x="561441" y="234886"/>
                </a:moveTo>
                <a:lnTo>
                  <a:pt x="538162" y="221218"/>
                </a:lnTo>
                <a:lnTo>
                  <a:pt x="551827" y="197942"/>
                </a:lnTo>
                <a:lnTo>
                  <a:pt x="561441" y="234886"/>
                </a:lnTo>
                <a:close/>
              </a:path>
              <a:path w="797560" h="468629">
                <a:moveTo>
                  <a:pt x="592732" y="234886"/>
                </a:moveTo>
                <a:lnTo>
                  <a:pt x="561441" y="234886"/>
                </a:lnTo>
                <a:lnTo>
                  <a:pt x="551827" y="197942"/>
                </a:lnTo>
                <a:lnTo>
                  <a:pt x="605116" y="197942"/>
                </a:lnTo>
                <a:lnTo>
                  <a:pt x="612038" y="202006"/>
                </a:lnTo>
                <a:lnTo>
                  <a:pt x="592732" y="234886"/>
                </a:lnTo>
                <a:close/>
              </a:path>
              <a:path w="797560" h="468629">
                <a:moveTo>
                  <a:pt x="731552" y="429513"/>
                </a:moveTo>
                <a:lnTo>
                  <a:pt x="624954" y="429513"/>
                </a:lnTo>
                <a:lnTo>
                  <a:pt x="644321" y="379856"/>
                </a:lnTo>
                <a:lnTo>
                  <a:pt x="479743" y="344259"/>
                </a:lnTo>
                <a:lnTo>
                  <a:pt x="469468" y="338226"/>
                </a:lnTo>
                <a:lnTo>
                  <a:pt x="538162" y="221218"/>
                </a:lnTo>
                <a:lnTo>
                  <a:pt x="561441" y="234886"/>
                </a:lnTo>
                <a:lnTo>
                  <a:pt x="592732" y="234886"/>
                </a:lnTo>
                <a:lnTo>
                  <a:pt x="551363" y="305346"/>
                </a:lnTo>
                <a:lnTo>
                  <a:pt x="520065" y="305346"/>
                </a:lnTo>
                <a:lnTo>
                  <a:pt x="529678" y="342277"/>
                </a:lnTo>
                <a:lnTo>
                  <a:pt x="582968" y="342277"/>
                </a:lnTo>
                <a:lnTo>
                  <a:pt x="731552" y="429513"/>
                </a:lnTo>
                <a:close/>
              </a:path>
              <a:path w="797560" h="468629">
                <a:moveTo>
                  <a:pt x="529678" y="342277"/>
                </a:moveTo>
                <a:lnTo>
                  <a:pt x="520065" y="305346"/>
                </a:lnTo>
                <a:lnTo>
                  <a:pt x="543339" y="319011"/>
                </a:lnTo>
                <a:lnTo>
                  <a:pt x="529678" y="342277"/>
                </a:lnTo>
                <a:close/>
              </a:path>
              <a:path w="797560" h="468629">
                <a:moveTo>
                  <a:pt x="543339" y="319011"/>
                </a:moveTo>
                <a:lnTo>
                  <a:pt x="520065" y="305346"/>
                </a:lnTo>
                <a:lnTo>
                  <a:pt x="551363" y="305346"/>
                </a:lnTo>
                <a:lnTo>
                  <a:pt x="543339" y="319011"/>
                </a:lnTo>
                <a:close/>
              </a:path>
              <a:path w="797560" h="468629">
                <a:moveTo>
                  <a:pt x="356362" y="322960"/>
                </a:moveTo>
                <a:lnTo>
                  <a:pt x="341820" y="314426"/>
                </a:lnTo>
                <a:lnTo>
                  <a:pt x="350498" y="316303"/>
                </a:lnTo>
                <a:lnTo>
                  <a:pt x="356362" y="322960"/>
                </a:lnTo>
                <a:close/>
              </a:path>
              <a:path w="797560" h="468629">
                <a:moveTo>
                  <a:pt x="350498" y="316303"/>
                </a:moveTo>
                <a:lnTo>
                  <a:pt x="341820" y="314426"/>
                </a:lnTo>
                <a:lnTo>
                  <a:pt x="348845" y="314426"/>
                </a:lnTo>
                <a:lnTo>
                  <a:pt x="350498" y="316303"/>
                </a:lnTo>
                <a:close/>
              </a:path>
              <a:path w="797560" h="468629">
                <a:moveTo>
                  <a:pt x="381277" y="322960"/>
                </a:moveTo>
                <a:lnTo>
                  <a:pt x="356362" y="322960"/>
                </a:lnTo>
                <a:lnTo>
                  <a:pt x="350498" y="316303"/>
                </a:lnTo>
                <a:lnTo>
                  <a:pt x="381277" y="322960"/>
                </a:lnTo>
                <a:close/>
              </a:path>
              <a:path w="797560" h="468629">
                <a:moveTo>
                  <a:pt x="582968" y="342277"/>
                </a:moveTo>
                <a:lnTo>
                  <a:pt x="529678" y="342277"/>
                </a:lnTo>
                <a:lnTo>
                  <a:pt x="543339" y="319011"/>
                </a:lnTo>
                <a:lnTo>
                  <a:pt x="582968" y="342277"/>
                </a:lnTo>
                <a:close/>
              </a:path>
              <a:path w="797560" h="468629">
                <a:moveTo>
                  <a:pt x="624954" y="429513"/>
                </a:moveTo>
                <a:lnTo>
                  <a:pt x="479743" y="344259"/>
                </a:lnTo>
                <a:lnTo>
                  <a:pt x="644321" y="379856"/>
                </a:lnTo>
                <a:lnTo>
                  <a:pt x="624954" y="429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60039" y="1284605"/>
            <a:ext cx="3423285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6985" algn="l"/>
              </a:tabLst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任务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	团队基本分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50">
              <a:latin typeface="Times New Roman" panose="02020603050405020304"/>
              <a:cs typeface="Times New Roman" panose="02020603050405020304"/>
            </a:endParaRPr>
          </a:p>
          <a:p>
            <a:pPr marL="490220">
              <a:lnSpc>
                <a:spcPct val="100000"/>
              </a:lnSpc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团队范畴的产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7966" y="5122532"/>
            <a:ext cx="1554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团队的特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316" y="3800043"/>
            <a:ext cx="1554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团队的概</a:t>
            </a:r>
            <a:r>
              <a:rPr sz="2400" b="1" spc="-1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念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12197" y="308952"/>
            <a:ext cx="140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8921D"/>
                </a:solidFill>
              </a:rPr>
              <a:t>任务</a:t>
            </a:r>
            <a:r>
              <a:rPr sz="3600" spc="-15" dirty="0">
                <a:solidFill>
                  <a:srgbClr val="F8921D"/>
                </a:solidFill>
              </a:rPr>
              <a:t>一</a:t>
            </a:r>
            <a:endParaRPr sz="3600"/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650" y="307593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5" y="1632585"/>
            <a:ext cx="7988300" cy="3392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一、团队范畴的产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ct val="130000"/>
              </a:lnSpc>
            </a:pP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20世纪60年代至70年代中期，日本经济迅速崛起，成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世界经济大国，日本企业国际竞争力跃居世界前列。日本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 </a:t>
            </a: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济的迅速发展和“经济奇迹”，使以美国为首的西方国家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 </a:t>
            </a: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日本企业展开了多方面的、深入的研究，以探求日本经济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奇 </a:t>
            </a:r>
            <a:r>
              <a:rPr sz="2400" b="1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的秘密</a:t>
            </a:r>
            <a:r>
              <a:rPr sz="2400" b="1" spc="-10" dirty="0">
                <a:solidFill>
                  <a:srgbClr val="5F5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251713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1327" y="1094232"/>
            <a:ext cx="1880870" cy="4753610"/>
          </a:xfrm>
          <a:custGeom>
            <a:avLst/>
            <a:gdLst/>
            <a:ahLst/>
            <a:cxnLst/>
            <a:rect l="l" t="t" r="r" b="b"/>
            <a:pathLst>
              <a:path w="1880870" h="4753610">
                <a:moveTo>
                  <a:pt x="1676400" y="4753356"/>
                </a:moveTo>
                <a:lnTo>
                  <a:pt x="204215" y="4753356"/>
                </a:lnTo>
                <a:lnTo>
                  <a:pt x="157504" y="4747760"/>
                </a:lnTo>
                <a:lnTo>
                  <a:pt x="114577" y="4732215"/>
                </a:lnTo>
                <a:lnTo>
                  <a:pt x="76671" y="4707931"/>
                </a:lnTo>
                <a:lnTo>
                  <a:pt x="45024" y="4676119"/>
                </a:lnTo>
                <a:lnTo>
                  <a:pt x="20871" y="4637989"/>
                </a:lnTo>
                <a:lnTo>
                  <a:pt x="5451" y="4594751"/>
                </a:lnTo>
                <a:lnTo>
                  <a:pt x="0" y="4547616"/>
                </a:lnTo>
                <a:lnTo>
                  <a:pt x="0" y="204216"/>
                </a:lnTo>
                <a:lnTo>
                  <a:pt x="5451" y="157411"/>
                </a:lnTo>
                <a:lnTo>
                  <a:pt x="20871" y="114422"/>
                </a:lnTo>
                <a:lnTo>
                  <a:pt x="45024" y="76485"/>
                </a:lnTo>
                <a:lnTo>
                  <a:pt x="76671" y="44837"/>
                </a:lnTo>
                <a:lnTo>
                  <a:pt x="114577" y="20716"/>
                </a:lnTo>
                <a:lnTo>
                  <a:pt x="157504" y="5357"/>
                </a:lnTo>
                <a:lnTo>
                  <a:pt x="204215" y="0"/>
                </a:lnTo>
                <a:lnTo>
                  <a:pt x="1676400" y="0"/>
                </a:lnTo>
                <a:lnTo>
                  <a:pt x="1723064" y="5357"/>
                </a:lnTo>
                <a:lnTo>
                  <a:pt x="1765960" y="20716"/>
                </a:lnTo>
                <a:lnTo>
                  <a:pt x="1803850" y="44837"/>
                </a:lnTo>
                <a:lnTo>
                  <a:pt x="1835498" y="76485"/>
                </a:lnTo>
                <a:lnTo>
                  <a:pt x="1859666" y="114422"/>
                </a:lnTo>
                <a:lnTo>
                  <a:pt x="1875118" y="157411"/>
                </a:lnTo>
                <a:lnTo>
                  <a:pt x="1880616" y="204216"/>
                </a:lnTo>
                <a:lnTo>
                  <a:pt x="1880616" y="4547616"/>
                </a:lnTo>
                <a:lnTo>
                  <a:pt x="1875118" y="4594751"/>
                </a:lnTo>
                <a:lnTo>
                  <a:pt x="1859666" y="4637989"/>
                </a:lnTo>
                <a:lnTo>
                  <a:pt x="1835498" y="4676119"/>
                </a:lnTo>
                <a:lnTo>
                  <a:pt x="1803850" y="4707931"/>
                </a:lnTo>
                <a:lnTo>
                  <a:pt x="1765960" y="4732215"/>
                </a:lnTo>
                <a:lnTo>
                  <a:pt x="1723064" y="4747760"/>
                </a:lnTo>
                <a:lnTo>
                  <a:pt x="1676400" y="47533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4316" y="1462036"/>
            <a:ext cx="13011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社会文化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奉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行个人主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义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和鼓励个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奋斗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4316" y="2681236"/>
            <a:ext cx="1301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在企业内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也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4316" y="3595636"/>
            <a:ext cx="155638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由上级对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下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级发布命令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难以形成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团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体协作力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反倒可能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时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常产生内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耗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8269" y="2719070"/>
            <a:ext cx="506730" cy="1100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4464" y="2885706"/>
            <a:ext cx="181673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2885"/>
              </a:lnSpc>
              <a:spcBef>
                <a:spcPts val="95"/>
              </a:spcBef>
            </a:pPr>
            <a:r>
              <a:rPr sz="4200" b="1" spc="-30" baseline="120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欧</a:t>
            </a:r>
            <a:r>
              <a:rPr sz="4200" b="1" spc="-922" baseline="120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是由少数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8100">
              <a:lnSpc>
                <a:spcPts val="2885"/>
              </a:lnSpc>
            </a:pPr>
            <a:r>
              <a:rPr sz="4200" b="1" spc="-30" baseline="-70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美</a:t>
            </a:r>
            <a:r>
              <a:rPr sz="4200" b="1" spc="-862" baseline="-7000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000" b="1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来主导</a:t>
            </a:r>
            <a:r>
              <a:rPr sz="2000" b="1" spc="-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45052" y="1318260"/>
            <a:ext cx="1957070" cy="5206365"/>
          </a:xfrm>
          <a:custGeom>
            <a:avLst/>
            <a:gdLst/>
            <a:ahLst/>
            <a:cxnLst/>
            <a:rect l="l" t="t" r="r" b="b"/>
            <a:pathLst>
              <a:path w="1957070" h="5206365">
                <a:moveTo>
                  <a:pt x="1743456" y="5205984"/>
                </a:moveTo>
                <a:lnTo>
                  <a:pt x="211836" y="5205984"/>
                </a:lnTo>
                <a:lnTo>
                  <a:pt x="163168" y="5200260"/>
                </a:lnTo>
                <a:lnTo>
                  <a:pt x="118465" y="5184159"/>
                </a:lnTo>
                <a:lnTo>
                  <a:pt x="79029" y="5158955"/>
                </a:lnTo>
                <a:lnTo>
                  <a:pt x="46162" y="5125923"/>
                </a:lnTo>
                <a:lnTo>
                  <a:pt x="21167" y="5086341"/>
                </a:lnTo>
                <a:lnTo>
                  <a:pt x="5345" y="5041482"/>
                </a:lnTo>
                <a:lnTo>
                  <a:pt x="0" y="4992624"/>
                </a:lnTo>
                <a:lnTo>
                  <a:pt x="0" y="211835"/>
                </a:lnTo>
                <a:lnTo>
                  <a:pt x="5345" y="163215"/>
                </a:lnTo>
                <a:lnTo>
                  <a:pt x="21167" y="118543"/>
                </a:lnTo>
                <a:lnTo>
                  <a:pt x="46162" y="79122"/>
                </a:lnTo>
                <a:lnTo>
                  <a:pt x="79029" y="46255"/>
                </a:lnTo>
                <a:lnTo>
                  <a:pt x="118465" y="21244"/>
                </a:lnTo>
                <a:lnTo>
                  <a:pt x="163168" y="5392"/>
                </a:lnTo>
                <a:lnTo>
                  <a:pt x="211836" y="0"/>
                </a:lnTo>
                <a:lnTo>
                  <a:pt x="1743456" y="0"/>
                </a:lnTo>
                <a:lnTo>
                  <a:pt x="1792454" y="5392"/>
                </a:lnTo>
                <a:lnTo>
                  <a:pt x="1837406" y="21244"/>
                </a:lnTo>
                <a:lnTo>
                  <a:pt x="1877035" y="46255"/>
                </a:lnTo>
                <a:lnTo>
                  <a:pt x="1910066" y="79122"/>
                </a:lnTo>
                <a:lnTo>
                  <a:pt x="1935224" y="118543"/>
                </a:lnTo>
                <a:lnTo>
                  <a:pt x="1951232" y="163215"/>
                </a:lnTo>
                <a:lnTo>
                  <a:pt x="1956815" y="211835"/>
                </a:lnTo>
                <a:lnTo>
                  <a:pt x="1956815" y="4992624"/>
                </a:lnTo>
                <a:lnTo>
                  <a:pt x="1951232" y="5041482"/>
                </a:lnTo>
                <a:lnTo>
                  <a:pt x="1935224" y="5086341"/>
                </a:lnTo>
                <a:lnTo>
                  <a:pt x="1910066" y="5125923"/>
                </a:lnTo>
                <a:lnTo>
                  <a:pt x="1877035" y="5158955"/>
                </a:lnTo>
                <a:lnTo>
                  <a:pt x="1837406" y="5184159"/>
                </a:lnTo>
                <a:lnTo>
                  <a:pt x="1792454" y="5200260"/>
                </a:lnTo>
                <a:lnTo>
                  <a:pt x="1743456" y="52059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9615" y="1564830"/>
            <a:ext cx="1403350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“</a:t>
            </a:r>
            <a:r>
              <a:rPr sz="1800" b="1" spc="-42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家庭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”</a:t>
            </a:r>
            <a:r>
              <a:rPr sz="1800" b="1" spc="-42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式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的企业文化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使员工对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企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业有着强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烈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的归属感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因而不仅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个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人工作时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勤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奋认真，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而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且还能够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发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挥出集体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智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慧和力量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大家精诚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合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42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结成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了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力量巨大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团队，从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而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产生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了</a:t>
            </a:r>
            <a:r>
              <a:rPr sz="1800" b="1" spc="-42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１＋  １</a:t>
            </a:r>
            <a:r>
              <a:rPr sz="1800" b="1" spc="-5" dirty="0">
                <a:solidFill>
                  <a:srgbClr val="4D4D4D"/>
                </a:solidFill>
                <a:latin typeface="Arial" panose="020B0604020202020204"/>
                <a:cs typeface="Arial" panose="020B0604020202020204"/>
              </a:rPr>
              <a:t>&gt;</a:t>
            </a:r>
            <a:r>
              <a:rPr sz="1800" b="1" spc="-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２</a:t>
            </a:r>
            <a:r>
              <a:rPr sz="1800" b="1" spc="-459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的效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应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8225" y="3221989"/>
            <a:ext cx="591820" cy="139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82365" y="3461384"/>
            <a:ext cx="3803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日 本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89547" y="1769364"/>
            <a:ext cx="2390140" cy="4975860"/>
          </a:xfrm>
          <a:custGeom>
            <a:avLst/>
            <a:gdLst/>
            <a:ahLst/>
            <a:cxnLst/>
            <a:rect l="l" t="t" r="r" b="b"/>
            <a:pathLst>
              <a:path w="2390140" h="4975859">
                <a:moveTo>
                  <a:pt x="2129028" y="4975860"/>
                </a:moveTo>
                <a:lnTo>
                  <a:pt x="259079" y="4975860"/>
                </a:lnTo>
                <a:lnTo>
                  <a:pt x="212485" y="4971783"/>
                </a:lnTo>
                <a:lnTo>
                  <a:pt x="168607" y="4959793"/>
                </a:lnTo>
                <a:lnTo>
                  <a:pt x="128190" y="4940635"/>
                </a:lnTo>
                <a:lnTo>
                  <a:pt x="91978" y="4915052"/>
                </a:lnTo>
                <a:lnTo>
                  <a:pt x="60713" y="4883787"/>
                </a:lnTo>
                <a:lnTo>
                  <a:pt x="35139" y="4847584"/>
                </a:lnTo>
                <a:lnTo>
                  <a:pt x="16000" y="4807186"/>
                </a:lnTo>
                <a:lnTo>
                  <a:pt x="4039" y="4763337"/>
                </a:lnTo>
                <a:lnTo>
                  <a:pt x="0" y="4716780"/>
                </a:lnTo>
                <a:lnTo>
                  <a:pt x="0" y="260604"/>
                </a:lnTo>
                <a:lnTo>
                  <a:pt x="4039" y="213630"/>
                </a:lnTo>
                <a:lnTo>
                  <a:pt x="16000" y="169456"/>
                </a:lnTo>
                <a:lnTo>
                  <a:pt x="35139" y="128811"/>
                </a:lnTo>
                <a:lnTo>
                  <a:pt x="60713" y="92427"/>
                </a:lnTo>
                <a:lnTo>
                  <a:pt x="91978" y="61035"/>
                </a:lnTo>
                <a:lnTo>
                  <a:pt x="128190" y="35365"/>
                </a:lnTo>
                <a:lnTo>
                  <a:pt x="168607" y="16148"/>
                </a:lnTo>
                <a:lnTo>
                  <a:pt x="212485" y="4116"/>
                </a:lnTo>
                <a:lnTo>
                  <a:pt x="259079" y="0"/>
                </a:lnTo>
                <a:lnTo>
                  <a:pt x="2129028" y="0"/>
                </a:lnTo>
                <a:lnTo>
                  <a:pt x="2175737" y="4116"/>
                </a:lnTo>
                <a:lnTo>
                  <a:pt x="2219714" y="16148"/>
                </a:lnTo>
                <a:lnTo>
                  <a:pt x="2260227" y="35365"/>
                </a:lnTo>
                <a:lnTo>
                  <a:pt x="2296545" y="61035"/>
                </a:lnTo>
                <a:lnTo>
                  <a:pt x="2327938" y="92427"/>
                </a:lnTo>
                <a:lnTo>
                  <a:pt x="2353674" y="128811"/>
                </a:lnTo>
                <a:lnTo>
                  <a:pt x="2373022" y="169456"/>
                </a:lnTo>
                <a:lnTo>
                  <a:pt x="2385251" y="213630"/>
                </a:lnTo>
                <a:lnTo>
                  <a:pt x="2389631" y="260604"/>
                </a:lnTo>
                <a:lnTo>
                  <a:pt x="2389631" y="4716780"/>
                </a:lnTo>
                <a:lnTo>
                  <a:pt x="2385251" y="4763337"/>
                </a:lnTo>
                <a:lnTo>
                  <a:pt x="2373022" y="4807186"/>
                </a:lnTo>
                <a:lnTo>
                  <a:pt x="2353674" y="4847584"/>
                </a:lnTo>
                <a:lnTo>
                  <a:pt x="2327938" y="4883787"/>
                </a:lnTo>
                <a:lnTo>
                  <a:pt x="2296545" y="4915052"/>
                </a:lnTo>
                <a:lnTo>
                  <a:pt x="2260227" y="4940635"/>
                </a:lnTo>
                <a:lnTo>
                  <a:pt x="2219714" y="4959793"/>
                </a:lnTo>
                <a:lnTo>
                  <a:pt x="2175737" y="4971783"/>
                </a:lnTo>
                <a:lnTo>
                  <a:pt x="2129028" y="49758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48132" y="1899907"/>
            <a:ext cx="1863089" cy="444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中国是讲求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集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体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主义价值观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国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家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7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但实际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上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远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远未能达到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精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诚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合作的境界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7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在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众多企业中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都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未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取得组织员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们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合作的效能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7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这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就提醒我们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7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除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深思宏观管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理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体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制的问题外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800" b="1" spc="-7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还 </a:t>
            </a:r>
            <a:r>
              <a:rPr sz="1800" b="1" spc="2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必须考虑能</a:t>
            </a:r>
            <a:r>
              <a:rPr sz="1800" b="1" spc="21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否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把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组织们、机构们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800" b="1" spc="10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群</a:t>
            </a:r>
            <a:r>
              <a:rPr sz="1800" b="1" spc="1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体们、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1800" b="1" spc="-22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1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工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们 </a:t>
            </a:r>
            <a:r>
              <a:rPr sz="1800" b="1" spc="3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真正塑</a:t>
            </a:r>
            <a:r>
              <a:rPr sz="1800" b="1" spc="3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造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为</a:t>
            </a:r>
            <a:r>
              <a:rPr sz="1800" b="1" spc="-36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“</a:t>
            </a:r>
            <a:r>
              <a:rPr sz="1800" b="1" spc="-355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工 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作团队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”</a:t>
            </a:r>
            <a:r>
              <a:rPr sz="1800" b="1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的问</a:t>
            </a:r>
            <a:r>
              <a:rPr sz="1800" b="1" spc="-10" dirty="0">
                <a:solidFill>
                  <a:srgbClr val="4D4D4D"/>
                </a:solidFill>
                <a:latin typeface="黑体" panose="02010609060101010101" charset="-122"/>
                <a:cs typeface="黑体" panose="02010609060101010101" charset="-122"/>
              </a:rPr>
              <a:t>题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0925" y="3819525"/>
            <a:ext cx="506729" cy="1336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92520" y="4028439"/>
            <a:ext cx="3803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5F5F"/>
                </a:solidFill>
                <a:latin typeface="黑体" panose="02010609060101010101" charset="-122"/>
                <a:cs typeface="黑体" panose="02010609060101010101" charset="-122"/>
              </a:rPr>
              <a:t>中 国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868" y="1143000"/>
            <a:ext cx="1327785" cy="1391920"/>
          </a:xfrm>
          <a:custGeom>
            <a:avLst/>
            <a:gdLst/>
            <a:ahLst/>
            <a:cxnLst/>
            <a:rect l="l" t="t" r="r" b="b"/>
            <a:pathLst>
              <a:path w="1327785" h="1391920">
                <a:moveTo>
                  <a:pt x="996695" y="1391412"/>
                </a:moveTo>
                <a:lnTo>
                  <a:pt x="332232" y="1391412"/>
                </a:lnTo>
                <a:lnTo>
                  <a:pt x="0" y="696468"/>
                </a:lnTo>
                <a:lnTo>
                  <a:pt x="332232" y="0"/>
                </a:lnTo>
                <a:lnTo>
                  <a:pt x="996695" y="0"/>
                </a:lnTo>
                <a:lnTo>
                  <a:pt x="1327404" y="696468"/>
                </a:lnTo>
                <a:lnTo>
                  <a:pt x="996695" y="1391412"/>
                </a:lnTo>
                <a:close/>
              </a:path>
            </a:pathLst>
          </a:custGeom>
          <a:solidFill>
            <a:srgbClr val="FFEA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082" y="1366011"/>
            <a:ext cx="68834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600" b="1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研</a:t>
            </a:r>
            <a:r>
              <a:rPr sz="2600" b="1" spc="-5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究 </a:t>
            </a:r>
            <a:r>
              <a:rPr sz="2600" b="1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发</a:t>
            </a:r>
            <a:r>
              <a:rPr sz="2600" b="1" spc="-10" dirty="0">
                <a:solidFill>
                  <a:srgbClr val="C59B00"/>
                </a:solidFill>
                <a:latin typeface="黑体" panose="02010609060101010101" charset="-122"/>
                <a:cs typeface="黑体" panose="02010609060101010101" charset="-122"/>
              </a:rPr>
              <a:t>现</a:t>
            </a:r>
            <a:endParaRPr sz="2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251713"/>
            <a:ext cx="3909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任务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3200" b="0" spc="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200" b="0" dirty="0">
                <a:latin typeface="黑体" panose="02010609060101010101" charset="-122"/>
                <a:cs typeface="黑体" panose="02010609060101010101" charset="-122"/>
              </a:rPr>
              <a:t>团队基本分</a:t>
            </a:r>
            <a:r>
              <a:rPr sz="3200" b="0" spc="5" dirty="0">
                <a:latin typeface="黑体" panose="02010609060101010101" charset="-122"/>
                <a:cs typeface="黑体" panose="02010609060101010101" charset="-122"/>
              </a:rPr>
              <a:t>析</a:t>
            </a:r>
            <a:endParaRPr sz="3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4875" y="1271269"/>
            <a:ext cx="7656195" cy="406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二、团队的概</a:t>
            </a:r>
            <a:r>
              <a:rPr sz="2800" b="1" i="1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276225" marR="259080">
              <a:lnSpc>
                <a:spcPct val="130000"/>
              </a:lnSpc>
            </a:pP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i="1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b="1" i="1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一词，英文名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b="1" i="1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i="1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3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Team</a:t>
            </a:r>
            <a:r>
              <a:rPr sz="2000" b="1" i="1" spc="-3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2000" b="1" i="1" spc="-6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直译的最常用词汇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是 “</a:t>
            </a:r>
            <a:r>
              <a:rPr sz="2000" b="1" i="1" spc="-7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小组”，但该词往往也称工作团队，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2000" b="1" i="1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i="1" spc="-7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10" dirty="0">
                <a:solidFill>
                  <a:srgbClr val="5F5F5F"/>
                </a:solidFill>
                <a:latin typeface="Arial" panose="020B0604020202020204"/>
                <a:cs typeface="Arial" panose="020B0604020202020204"/>
              </a:rPr>
              <a:t>Workteam</a:t>
            </a:r>
            <a:r>
              <a:rPr sz="2000" b="1" i="1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b="1" i="1" spc="-6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其 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含义是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通过其成员的共同努力能够产生积极协同作用的最低层次 的组织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b="1" i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在管理科学和管理实践中</a:t>
            </a:r>
            <a:r>
              <a:rPr sz="20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i="1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人们有着基本一致的看法</a:t>
            </a:r>
            <a:r>
              <a:rPr sz="2000" b="1" i="1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76225" marR="5080">
              <a:lnSpc>
                <a:spcPct val="130000"/>
              </a:lnSpc>
            </a:pP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2000" b="1" spc="-8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spc="-7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b="1" spc="-8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一词的概念是一个组织在特定的可操作范围内，为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实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现特定目标而建立的相互合作、一致努力的由若干成员组成的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共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同体。作为一个共同体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spc="-8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其成员们努力的结果，能够使该组织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目标较好地达到，且可能使绩效水平远大于个体成员绩效的总和</a:t>
            </a:r>
            <a:r>
              <a:rPr sz="2000" b="1" spc="5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全屏显示(4:3)</PresentationFormat>
  <Paragraphs>222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Theme</vt:lpstr>
      <vt:lpstr>模块一 团队概述</vt:lpstr>
      <vt:lpstr>模块一 团队概述</vt:lpstr>
      <vt:lpstr>模块一 团队概述</vt:lpstr>
      <vt:lpstr>引导案例：波音公司的设计新军</vt:lpstr>
      <vt:lpstr>幻灯片 5</vt:lpstr>
      <vt:lpstr>任务一</vt:lpstr>
      <vt:lpstr>任务一 团队基本分析</vt:lpstr>
      <vt:lpstr>任务一 团队基本分析</vt:lpstr>
      <vt:lpstr>任务一 团队基本分析</vt:lpstr>
      <vt:lpstr>任务一 团队基本分析</vt:lpstr>
      <vt:lpstr>任务一 团队基本分析</vt:lpstr>
      <vt:lpstr>任务一 团队基本分析</vt:lpstr>
      <vt:lpstr>任务一 团队基本分析</vt:lpstr>
      <vt:lpstr>模块一 团队概述</vt:lpstr>
      <vt:lpstr>任务二 团队的结构</vt:lpstr>
      <vt:lpstr>任务二 团队的结构</vt:lpstr>
      <vt:lpstr>任务二 团队的结构</vt:lpstr>
      <vt:lpstr>模块一 团队概述</vt:lpstr>
      <vt:lpstr>任务三 团队的作用</vt:lpstr>
      <vt:lpstr>任务三 团队的作用</vt:lpstr>
      <vt:lpstr>任务三 团队的作用</vt:lpstr>
      <vt:lpstr>任务三 团队的作用</vt:lpstr>
      <vt:lpstr>模块一 团队概述</vt:lpstr>
      <vt:lpstr>团队游戏训练</vt:lpstr>
      <vt:lpstr>团队游戏训练</vt:lpstr>
      <vt:lpstr>团队游戏训练</vt:lpstr>
      <vt:lpstr>团队游戏训练</vt:lpstr>
      <vt:lpstr>团队游戏训练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模块一 团队概述</dc:title>
  <dc:creator/>
  <cp:lastModifiedBy>Administrator</cp:lastModifiedBy>
  <cp:revision>8</cp:revision>
  <dcterms:created xsi:type="dcterms:W3CDTF">2022-02-20T02:30:00Z</dcterms:created>
  <dcterms:modified xsi:type="dcterms:W3CDTF">2023-08-26T15:07:12Z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2019-08-23T16:00:00Z</vt:filetime>
  </property>
  <property fmtid="{D5CDD505-2E9C-101B-9397-08002B2CF9AE}" pid="3" name="Creator">
    <vt:lpwstr>WPS 演示</vt:lpwstr>
  </property>
  <property fmtid="{D5CDD505-2E9C-101B-9397-08002B2CF9AE}" pid="4" name="LastSaved">
    <vt:filetime>2022-02-20T16:00:00Z</vt:filetime>
  </property>
  <property fmtid="{D5CDD505-2E9C-101B-9397-08002B2CF9AE}" pid="5" name="ICV">
    <vt:lpwstr>26E462FDDEC04DEA8439CAD51C401C7C</vt:lpwstr>
  </property>
  <property fmtid="{D5CDD505-2E9C-101B-9397-08002B2CF9AE}" pid="6" name="KSOProductBuildVer">
    <vt:lpwstr>2052-11.1.0.11194</vt:lpwstr>
  </property>
</Properties>
</file>